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498" r:id="rId7"/>
    <p:sldId id="500" r:id="rId8"/>
    <p:sldId id="589" r:id="rId9"/>
    <p:sldId id="590" r:id="rId10"/>
    <p:sldId id="591" r:id="rId11"/>
    <p:sldId id="592" r:id="rId12"/>
    <p:sldId id="593" r:id="rId13"/>
    <p:sldId id="594" r:id="rId14"/>
    <p:sldId id="595" r:id="rId15"/>
    <p:sldId id="596" r:id="rId16"/>
    <p:sldId id="597" r:id="rId17"/>
    <p:sldId id="598" r:id="rId18"/>
    <p:sldId id="599" r:id="rId19"/>
    <p:sldId id="600" r:id="rId20"/>
    <p:sldId id="601" r:id="rId21"/>
    <p:sldId id="602" r:id="rId22"/>
    <p:sldId id="609" r:id="rId23"/>
    <p:sldId id="604" r:id="rId24"/>
    <p:sldId id="605" r:id="rId25"/>
    <p:sldId id="606" r:id="rId26"/>
    <p:sldId id="607" r:id="rId27"/>
    <p:sldId id="608" r:id="rId28"/>
    <p:sldId id="610" r:id="rId29"/>
    <p:sldId id="611" r:id="rId30"/>
    <p:sldId id="612" r:id="rId31"/>
    <p:sldId id="613" r:id="rId32"/>
    <p:sldId id="614" r:id="rId33"/>
    <p:sldId id="615" r:id="rId34"/>
    <p:sldId id="616" r:id="rId35"/>
    <p:sldId id="617" r:id="rId36"/>
    <p:sldId id="618" r:id="rId37"/>
    <p:sldId id="619" r:id="rId38"/>
    <p:sldId id="620" r:id="rId39"/>
    <p:sldId id="621" r:id="rId40"/>
    <p:sldId id="622" r:id="rId41"/>
    <p:sldId id="623" r:id="rId42"/>
    <p:sldId id="624" r:id="rId43"/>
    <p:sldId id="62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8"/>
            <p14:sldId id="500"/>
            <p14:sldId id="589"/>
            <p14:sldId id="590"/>
            <p14:sldId id="591"/>
            <p14:sldId id="592"/>
            <p14:sldId id="593"/>
            <p14:sldId id="594"/>
            <p14:sldId id="595"/>
            <p14:sldId id="596"/>
            <p14:sldId id="597"/>
            <p14:sldId id="598"/>
            <p14:sldId id="599"/>
            <p14:sldId id="600"/>
            <p14:sldId id="601"/>
            <p14:sldId id="602"/>
            <p14:sldId id="609"/>
            <p14:sldId id="604"/>
            <p14:sldId id="605"/>
            <p14:sldId id="606"/>
            <p14:sldId id="607"/>
            <p14:sldId id="608"/>
            <p14:sldId id="610"/>
            <p14:sldId id="611"/>
            <p14:sldId id="612"/>
            <p14:sldId id="613"/>
            <p14:sldId id="614"/>
            <p14:sldId id="615"/>
            <p14:sldId id="616"/>
            <p14:sldId id="617"/>
            <p14:sldId id="618"/>
            <p14:sldId id="619"/>
            <p14:sldId id="620"/>
            <p14:sldId id="621"/>
            <p14:sldId id="622"/>
            <p14:sldId id="623"/>
            <p14:sldId id="624"/>
            <p14:sldId id="6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5" autoAdjust="0"/>
    <p:restoredTop sz="93713" autoAdjust="0"/>
  </p:normalViewPr>
  <p:slideViewPr>
    <p:cSldViewPr snapToGrid="0">
      <p:cViewPr varScale="1">
        <p:scale>
          <a:sx n="62" d="100"/>
          <a:sy n="62" d="100"/>
        </p:scale>
        <p:origin x="828"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3896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1446550"/>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Crypto Investment Strategies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06261"/>
            <a:ext cx="6393344" cy="1323439"/>
          </a:xfrm>
          <a:prstGeom prst="rect">
            <a:avLst/>
          </a:prstGeom>
          <a:noFill/>
        </p:spPr>
        <p:txBody>
          <a:bodyPr wrap="square" rtlCol="0">
            <a:spAutoFit/>
          </a:bodyPr>
          <a:lstStyle/>
          <a:p>
            <a:r>
              <a:rPr lang="en-US" sz="4000" dirty="0">
                <a:latin typeface="Alexandria" charset="0"/>
              </a:rPr>
              <a:t>Table of contents</a:t>
            </a:r>
          </a:p>
          <a:p>
            <a:endParaRPr lang="en-US" sz="4000" dirty="0">
              <a:latin typeface="Alexandria" charset="0"/>
              <a:cs typeface="Alexandria" charset="0"/>
            </a:endParaRPr>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p:cNvSpPr txBox="1"/>
          <p:nvPr/>
        </p:nvSpPr>
        <p:spPr>
          <a:xfrm>
            <a:off x="889000" y="1953459"/>
            <a:ext cx="10541000" cy="4524315"/>
          </a:xfrm>
          <a:prstGeom prst="rect">
            <a:avLst/>
          </a:prstGeom>
          <a:noFill/>
        </p:spPr>
        <p:txBody>
          <a:bodyPr wrap="square" rtlCol="0">
            <a:spAutoFit/>
          </a:bodyPr>
          <a:lstStyle/>
          <a:p>
            <a:r>
              <a:rPr lang="en-US" sz="2400" dirty="0">
                <a:latin typeface="Alexandria"/>
              </a:rPr>
              <a:t>1- Crypto as an Asset Class</a:t>
            </a:r>
          </a:p>
          <a:p>
            <a:r>
              <a:rPr lang="en-US" sz="2400" dirty="0">
                <a:latin typeface="Alexandria"/>
              </a:rPr>
              <a:t>2- Risk, Return, and Market Dynamics in Crypto Markets</a:t>
            </a:r>
          </a:p>
          <a:p>
            <a:r>
              <a:rPr lang="en-US" sz="2400" dirty="0">
                <a:latin typeface="Alexandria"/>
              </a:rPr>
              <a:t>3- Technical Analysis for Crypto</a:t>
            </a:r>
            <a:endParaRPr lang="ar-JO" sz="2400" dirty="0">
              <a:latin typeface="Alexandria"/>
            </a:endParaRPr>
          </a:p>
          <a:p>
            <a:r>
              <a:rPr lang="en-US" sz="2400" dirty="0">
                <a:latin typeface="Alexandria"/>
              </a:rPr>
              <a:t>4- Portfolio Construction &amp; Diversification</a:t>
            </a:r>
            <a:endParaRPr lang="ar-JO" sz="2400" dirty="0">
              <a:latin typeface="Alexandria"/>
            </a:endParaRPr>
          </a:p>
          <a:p>
            <a:r>
              <a:rPr lang="ar-JO" sz="2400" dirty="0">
                <a:latin typeface="Alexandria"/>
              </a:rPr>
              <a:t> </a:t>
            </a:r>
            <a:r>
              <a:rPr lang="en-US" sz="2400" dirty="0">
                <a:latin typeface="Alexandria"/>
              </a:rPr>
              <a:t>5- DeFi Investment Strategies</a:t>
            </a:r>
          </a:p>
          <a:p>
            <a:r>
              <a:rPr lang="en-US" sz="2400" dirty="0">
                <a:latin typeface="Alexandria"/>
              </a:rPr>
              <a:t>6- Regulation, Taxation and Compliance</a:t>
            </a:r>
          </a:p>
          <a:p>
            <a:endParaRPr lang="en-US" sz="2400" dirty="0">
              <a:solidFill>
                <a:srgbClr val="00B0F0"/>
              </a:solidFill>
              <a:latin typeface="Alexandria"/>
              <a:cs typeface="Alexandria"/>
            </a:endParaRPr>
          </a:p>
          <a:p>
            <a:endParaRPr lang="en-US" sz="2400" dirty="0">
              <a:latin typeface="Alexandria"/>
              <a:cs typeface="Alexandria"/>
            </a:endParaRPr>
          </a:p>
          <a:p>
            <a:endParaRPr lang="en-US" sz="2400" dirty="0">
              <a:solidFill>
                <a:srgbClr val="00B0F0"/>
              </a:solidFill>
              <a:latin typeface="Alexandria"/>
              <a:cs typeface="Alexandria"/>
            </a:endParaRPr>
          </a:p>
          <a:p>
            <a:endParaRPr lang="en-US" sz="2400"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68849"/>
            <a:ext cx="9625220" cy="523220"/>
          </a:xfrm>
          <a:prstGeom prst="rect">
            <a:avLst/>
          </a:prstGeom>
          <a:noFill/>
        </p:spPr>
        <p:txBody>
          <a:bodyPr wrap="square" rtlCol="0">
            <a:spAutoFit/>
          </a:bodyPr>
          <a:lstStyle/>
          <a:p>
            <a:r>
              <a:rPr lang="en-US" sz="2800" dirty="0">
                <a:latin typeface="Alexandria" charset="0"/>
              </a:rPr>
              <a:t>Crypto as an Asset Class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p:cNvSpPr txBox="1"/>
          <p:nvPr/>
        </p:nvSpPr>
        <p:spPr>
          <a:xfrm>
            <a:off x="889000" y="2118712"/>
            <a:ext cx="10022155" cy="3139321"/>
          </a:xfrm>
          <a:prstGeom prst="rect">
            <a:avLst/>
          </a:prstGeom>
          <a:noFill/>
        </p:spPr>
        <p:txBody>
          <a:bodyPr wrap="square" rtlCol="0">
            <a:spAutoFit/>
          </a:bodyPr>
          <a:lstStyle/>
          <a:p>
            <a:pPr algn="just"/>
            <a:r>
              <a:rPr lang="en-US" sz="2200" dirty="0">
                <a:latin typeface="Alexandria"/>
              </a:rPr>
              <a:t>Cryptocurrencies have emerged as a new asset class since the launch of Bitcoin in 2009, rapidly gaining attention from investors and institutions. Unlike traditional assets such as stocks and bonds, they are digital, rely on cryptography and blockchain technology, and do not provide ownership rights or cash flows. As a result, their valuation depends on alternative metrics like adoption and network activity.</a:t>
            </a:r>
          </a:p>
          <a:p>
            <a:pPr algn="just"/>
            <a:r>
              <a:rPr lang="en-US" sz="2200" dirty="0">
                <a:latin typeface="Alexandria"/>
              </a:rPr>
              <a:t>A key feature of cryptocurrencies is decentralization, as they operate without central authorities. This enhances transparency and reduces reliance on intermediaries, but also increases risk and places greater responsibility on investors for security and decision-making.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mc:AlternateContent xmlns:mc="http://schemas.openxmlformats.org/markup-compatibility/2006" xmlns:p14="http://schemas.microsoft.com/office/powerpoint/2010/main">
    <mc:Choice Requires="p14">
      <p:transition spd="slow" p14:dur="2000" advTm="184169"/>
    </mc:Choice>
    <mc:Fallback xmlns="">
      <p:transition spd="slow" advTm="18416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30758-5A5A-52CE-8F9E-C7F4D94D63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75B18-8532-A454-E9FA-DBE32FEAF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F0CC54-804A-4645-F9EC-5AB3E899DCF1}"/>
              </a:ext>
            </a:extLst>
          </p:cNvPr>
          <p:cNvSpPr txBox="1"/>
          <p:nvPr/>
        </p:nvSpPr>
        <p:spPr>
          <a:xfrm>
            <a:off x="2557606" y="1168849"/>
            <a:ext cx="9625220" cy="523220"/>
          </a:xfrm>
          <a:prstGeom prst="rect">
            <a:avLst/>
          </a:prstGeom>
          <a:noFill/>
        </p:spPr>
        <p:txBody>
          <a:bodyPr wrap="square" rtlCol="0">
            <a:spAutoFit/>
          </a:bodyPr>
          <a:lstStyle/>
          <a:p>
            <a:r>
              <a:rPr lang="en-US" sz="2800" dirty="0">
                <a:latin typeface="Alexandria" charset="0"/>
              </a:rPr>
              <a:t>Crypto as an Asset Class</a:t>
            </a:r>
          </a:p>
        </p:txBody>
      </p:sp>
      <p:sp>
        <p:nvSpPr>
          <p:cNvPr id="5" name="Rectangle 4">
            <a:extLst>
              <a:ext uri="{FF2B5EF4-FFF2-40B4-BE49-F238E27FC236}">
                <a16:creationId xmlns:a16="http://schemas.microsoft.com/office/drawing/2014/main" id="{25B522E7-0E1C-D635-4F46-3475951026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FBF88A-1CE7-F5E5-BC96-ACC4B05121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794CF0-A319-36DD-07D4-64EC2E05BC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EFA792D5-414E-195D-3AA0-11DEC2B1BB29}"/>
              </a:ext>
            </a:extLst>
          </p:cNvPr>
          <p:cNvSpPr txBox="1"/>
          <p:nvPr/>
        </p:nvSpPr>
        <p:spPr>
          <a:xfrm>
            <a:off x="889000" y="2118712"/>
            <a:ext cx="10022155" cy="3139321"/>
          </a:xfrm>
          <a:prstGeom prst="rect">
            <a:avLst/>
          </a:prstGeom>
          <a:noFill/>
        </p:spPr>
        <p:txBody>
          <a:bodyPr wrap="square" rtlCol="0">
            <a:spAutoFit/>
          </a:bodyPr>
          <a:lstStyle/>
          <a:p>
            <a:pPr algn="just"/>
            <a:r>
              <a:rPr lang="en-US" sz="2200" dirty="0"/>
              <a:t>Another defining characteristic of cryptocurrencies is their high volatility, with price movements often exceeding those of traditional assets. This is driven by speculation, market immaturity, regulatory uncertainty, and the influence of large investors (“whales”). While volatility creates opportunities for high returns, it also significantly increases risk, making effective risk management essential.</a:t>
            </a:r>
          </a:p>
          <a:p>
            <a:pPr algn="just"/>
            <a:r>
              <a:rPr lang="en-US" sz="2200" dirty="0"/>
              <a:t>Liquidity varies across the market. Major cryptocurrencies like Bitcoin and Ethereum have strong global liquidity, whereas smaller tokens often face low trading volumes, wider bid-ask spreads, and higher price slippage. This fragmented liquidity can complicate trade execution, particularly for large investors.</a:t>
            </a:r>
          </a:p>
        </p:txBody>
      </p:sp>
      <p:pic>
        <p:nvPicPr>
          <p:cNvPr id="7" name="Graphic 21">
            <a:extLst>
              <a:ext uri="{FF2B5EF4-FFF2-40B4-BE49-F238E27FC236}">
                <a16:creationId xmlns:a16="http://schemas.microsoft.com/office/drawing/2014/main" id="{C7CFFA54-CF55-441D-B05E-B2EE14857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703171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95BF2-E1E8-6589-B555-B666639BDB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75597-B53C-62E5-FD43-981D76FF85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27D28D-6555-6A29-EE7B-0BCD8704D0EC}"/>
              </a:ext>
            </a:extLst>
          </p:cNvPr>
          <p:cNvSpPr txBox="1"/>
          <p:nvPr/>
        </p:nvSpPr>
        <p:spPr>
          <a:xfrm>
            <a:off x="2557606" y="1168849"/>
            <a:ext cx="9625220" cy="523220"/>
          </a:xfrm>
          <a:prstGeom prst="rect">
            <a:avLst/>
          </a:prstGeom>
          <a:noFill/>
        </p:spPr>
        <p:txBody>
          <a:bodyPr wrap="square" rtlCol="0">
            <a:spAutoFit/>
          </a:bodyPr>
          <a:lstStyle/>
          <a:p>
            <a:r>
              <a:rPr lang="en-US" sz="2800" dirty="0">
                <a:latin typeface="Alexandria" charset="0"/>
              </a:rPr>
              <a:t>Crypto as an Asset Class</a:t>
            </a:r>
          </a:p>
        </p:txBody>
      </p:sp>
      <p:sp>
        <p:nvSpPr>
          <p:cNvPr id="5" name="Rectangle 4">
            <a:extLst>
              <a:ext uri="{FF2B5EF4-FFF2-40B4-BE49-F238E27FC236}">
                <a16:creationId xmlns:a16="http://schemas.microsoft.com/office/drawing/2014/main" id="{AA7F6199-ECBA-5236-AD5A-8A765848EA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8324D0-054E-7E26-9117-476719A92B4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9464D4-6959-90E7-5B03-34FFCE1BC80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EDD65A99-DBA2-5A34-09E1-1AAABA3D61AC}"/>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Gold is traditionally viewed as a store of value and inflation hedge, and Bitcoin is often labeled “digital gold.” While both share features such as limited supply and independence from central authorities, the comparison remains imperfect. Gold benefits from centuries of trust and acceptance, whereas cryptocurrencies are still relatively new, leaving their long-term role as a store of value open to debate.</a:t>
            </a:r>
          </a:p>
          <a:p>
            <a:pPr algn="just"/>
            <a:endParaRPr lang="en-US" sz="2200" dirty="0">
              <a:latin typeface="Alexandria"/>
            </a:endParaRPr>
          </a:p>
          <a:p>
            <a:pPr algn="just"/>
            <a:r>
              <a:rPr lang="en-US" sz="2200" dirty="0">
                <a:latin typeface="Alexandria"/>
              </a:rPr>
              <a:t>From a portfolio perspective, cryptocurrencies offer both opportunities and risks. Their high volatility suggests cautious allocation; research indicates that small exposure may improve risk-adjusted returns, while excessive allocation increases overall portfolio risk. This highlights the need for disciplined integration within diversified strategies.</a:t>
            </a:r>
          </a:p>
        </p:txBody>
      </p:sp>
      <p:pic>
        <p:nvPicPr>
          <p:cNvPr id="7" name="Graphic 21">
            <a:extLst>
              <a:ext uri="{FF2B5EF4-FFF2-40B4-BE49-F238E27FC236}">
                <a16:creationId xmlns:a16="http://schemas.microsoft.com/office/drawing/2014/main" id="{9DB9FB5B-6FB2-2090-A4FB-7456D251A2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2383065"/>
      </p:ext>
    </p:extLst>
  </p:cSld>
  <p:clrMapOvr>
    <a:masterClrMapping/>
  </p:clrMapOvr>
  <mc:AlternateContent xmlns:mc="http://schemas.openxmlformats.org/markup-compatibility/2006" xmlns:p14="http://schemas.microsoft.com/office/powerpoint/2010/main">
    <mc:Choice Requires="p14">
      <p:transition spd="slow" p14:dur="2000" advTm="206921"/>
    </mc:Choice>
    <mc:Fallback xmlns="">
      <p:transition spd="slow" advTm="20692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E75CB-24E9-9663-E051-0C696AD8A9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CC177F-C2E3-DDEA-6ED0-10770B44F2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72847F-167D-5D10-A8A7-B1683A36A6B2}"/>
              </a:ext>
            </a:extLst>
          </p:cNvPr>
          <p:cNvSpPr txBox="1"/>
          <p:nvPr/>
        </p:nvSpPr>
        <p:spPr>
          <a:xfrm>
            <a:off x="2557606" y="1168849"/>
            <a:ext cx="9625220" cy="523220"/>
          </a:xfrm>
          <a:prstGeom prst="rect">
            <a:avLst/>
          </a:prstGeom>
          <a:noFill/>
        </p:spPr>
        <p:txBody>
          <a:bodyPr wrap="square" rtlCol="0">
            <a:spAutoFit/>
          </a:bodyPr>
          <a:lstStyle/>
          <a:p>
            <a:r>
              <a:rPr lang="en-US" sz="2800" dirty="0">
                <a:latin typeface="Alexandria"/>
              </a:rPr>
              <a:t>Risk, Return, and Market Dynamics in Crypto Markets</a:t>
            </a:r>
          </a:p>
        </p:txBody>
      </p:sp>
      <p:sp>
        <p:nvSpPr>
          <p:cNvPr id="5" name="Rectangle 4">
            <a:extLst>
              <a:ext uri="{FF2B5EF4-FFF2-40B4-BE49-F238E27FC236}">
                <a16:creationId xmlns:a16="http://schemas.microsoft.com/office/drawing/2014/main" id="{B33524CA-DDFC-0342-ECF9-650FA0AE3D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CB9C79-C441-BE86-F174-81C26FBAA7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58F3C7-9E90-B649-CE1B-66FB5471D2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E2B19E91-D642-8D78-51FC-B1C0760401BD}"/>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Understanding risk and return is central to investment, but in cryptocurrency markets this relationship is more intense and complex. Cryptocurrencies are marked by extreme volatility, evolving structures, and unique uncertainties, requiring investors to move beyond traditional models toward a more nuanced framework of risk assessment.</a:t>
            </a:r>
          </a:p>
          <a:p>
            <a:pPr algn="just"/>
            <a:r>
              <a:rPr lang="en-US" sz="2200" dirty="0">
                <a:latin typeface="Alexandria"/>
              </a:rPr>
              <a:t> Empirical evidence shows significantly higher volatility than in stocks, bonds, or commodities, this volatility stems from several structural factors: the relative immaturity of the market and dominance of retail investors, the lack of intrinsic valuation anchors like cash flows, and fragmented liquidity across exchanges especially for smaller tokens. Together, these elements intensify price fluctuations and make risk management more challenging and essential.</a:t>
            </a:r>
          </a:p>
        </p:txBody>
      </p:sp>
      <p:pic>
        <p:nvPicPr>
          <p:cNvPr id="7" name="Graphic 21">
            <a:extLst>
              <a:ext uri="{FF2B5EF4-FFF2-40B4-BE49-F238E27FC236}">
                <a16:creationId xmlns:a16="http://schemas.microsoft.com/office/drawing/2014/main" id="{93F0EEAC-4F5A-161C-655E-64F9AB74F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8111815"/>
      </p:ext>
    </p:extLst>
  </p:cSld>
  <p:clrMapOvr>
    <a:masterClrMapping/>
  </p:clrMapOvr>
  <mc:AlternateContent xmlns:mc="http://schemas.openxmlformats.org/markup-compatibility/2006" xmlns:p14="http://schemas.microsoft.com/office/powerpoint/2010/main">
    <mc:Choice Requires="p14">
      <p:transition spd="slow" p14:dur="2000" advTm="167268"/>
    </mc:Choice>
    <mc:Fallback xmlns="">
      <p:transition spd="slow" advTm="1672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FD39-713E-6C0F-4464-B677443DB0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CD60E2-7BB7-9AAE-40BB-0932C5F3FCCF}"/>
              </a:ext>
            </a:extLst>
          </p:cNvPr>
          <p:cNvSpPr/>
          <p:nvPr/>
        </p:nvSpPr>
        <p:spPr>
          <a:xfrm>
            <a:off x="493717"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4D4680-2798-D8F5-C6E0-4CFACFE0C663}"/>
              </a:ext>
            </a:extLst>
          </p:cNvPr>
          <p:cNvSpPr txBox="1"/>
          <p:nvPr/>
        </p:nvSpPr>
        <p:spPr>
          <a:xfrm>
            <a:off x="2557606" y="1168849"/>
            <a:ext cx="9625220" cy="523220"/>
          </a:xfrm>
          <a:prstGeom prst="rect">
            <a:avLst/>
          </a:prstGeom>
          <a:noFill/>
        </p:spPr>
        <p:txBody>
          <a:bodyPr wrap="square" rtlCol="0">
            <a:spAutoFit/>
          </a:bodyPr>
          <a:lstStyle/>
          <a:p>
            <a:r>
              <a:rPr lang="en-US" sz="2800" dirty="0">
                <a:latin typeface="Alexandria"/>
              </a:rPr>
              <a:t>Risk, Return, and Market Dynamics in Crypto Markets</a:t>
            </a:r>
          </a:p>
        </p:txBody>
      </p:sp>
      <p:sp>
        <p:nvSpPr>
          <p:cNvPr id="5" name="Rectangle 4">
            <a:extLst>
              <a:ext uri="{FF2B5EF4-FFF2-40B4-BE49-F238E27FC236}">
                <a16:creationId xmlns:a16="http://schemas.microsoft.com/office/drawing/2014/main" id="{5A41F82E-B5FF-2877-25D9-ED1335354C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65951B-8E95-F51F-CADF-2BA926AAA5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7903BD-68A6-62CD-78B0-64F0252FCCB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DA3BD958-6613-B23C-6EE3-EF54ADEB21EF}"/>
              </a:ext>
            </a:extLst>
          </p:cNvPr>
          <p:cNvSpPr txBox="1"/>
          <p:nvPr/>
        </p:nvSpPr>
        <p:spPr>
          <a:xfrm>
            <a:off x="616688" y="2118712"/>
            <a:ext cx="10558131" cy="3816429"/>
          </a:xfrm>
          <a:prstGeom prst="rect">
            <a:avLst/>
          </a:prstGeom>
          <a:noFill/>
        </p:spPr>
        <p:txBody>
          <a:bodyPr wrap="square" rtlCol="0">
            <a:spAutoFit/>
          </a:bodyPr>
          <a:lstStyle/>
          <a:p>
            <a:pPr algn="just"/>
            <a:r>
              <a:rPr lang="en-US" sz="2200" dirty="0">
                <a:latin typeface="Alexandria"/>
              </a:rPr>
              <a:t>Beyond volatility, liquidity risk is a key concern in cryptocurrency markets. Liquidity determines how easily an asset can be traded without significantly impacting its price. While major cryptocurrencies benefit from deep markets, smaller tokens often face low trading volumes and wide bid-ask spreads, leading to price slippage especially during periods of market stress. Additionally, liquidity is fragmented across multiple exchanges, complicating price discovery and trade execution.</a:t>
            </a:r>
          </a:p>
          <a:p>
            <a:pPr algn="just"/>
            <a:r>
              <a:rPr lang="en-US" sz="2200" dirty="0">
                <a:latin typeface="Alexandria"/>
              </a:rPr>
              <a:t>Regulatory risk is another defining feature. Unlike traditional assets governed by stable legal frameworks, cryptocurrencies operate in an uncertain and evolving regulatory environment. Differences across jurisdictions and sudden policy changes such as bans or new compliance rules can trigger sharp market reactions. This introduces an external layer of uncertainty unrelated to the asset’s underlying fundamentals.</a:t>
            </a:r>
          </a:p>
        </p:txBody>
      </p:sp>
      <p:pic>
        <p:nvPicPr>
          <p:cNvPr id="7" name="Graphic 21">
            <a:extLst>
              <a:ext uri="{FF2B5EF4-FFF2-40B4-BE49-F238E27FC236}">
                <a16:creationId xmlns:a16="http://schemas.microsoft.com/office/drawing/2014/main" id="{DC44CCE4-8C20-D5D5-A2E6-667757ABCD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7634129"/>
      </p:ext>
    </p:extLst>
  </p:cSld>
  <p:clrMapOvr>
    <a:masterClrMapping/>
  </p:clrMapOvr>
  <mc:AlternateContent xmlns:mc="http://schemas.openxmlformats.org/markup-compatibility/2006" xmlns:p14="http://schemas.microsoft.com/office/powerpoint/2010/main">
    <mc:Choice Requires="p14">
      <p:transition spd="slow" p14:dur="2000" advTm="226021"/>
    </mc:Choice>
    <mc:Fallback xmlns="">
      <p:transition spd="slow" advTm="22602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69167-0D2D-047A-0079-17EEB9E94F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3BFB98-F262-3FDE-B60F-923448E81C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B9ACD5E-DC18-E4EB-63CA-64BAA4451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633C2F-9295-4397-BE25-84CE35A8C2B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92A830-40AA-127E-413C-7B0CB1F324E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6BC3491F-AB99-4191-E644-273BF8F3E39A}"/>
              </a:ext>
            </a:extLst>
          </p:cNvPr>
          <p:cNvSpPr txBox="1"/>
          <p:nvPr/>
        </p:nvSpPr>
        <p:spPr>
          <a:xfrm>
            <a:off x="889000" y="2118712"/>
            <a:ext cx="10022155" cy="3477875"/>
          </a:xfrm>
          <a:prstGeom prst="rect">
            <a:avLst/>
          </a:prstGeom>
          <a:noFill/>
        </p:spPr>
        <p:txBody>
          <a:bodyPr wrap="square" rtlCol="0">
            <a:spAutoFit/>
          </a:bodyPr>
          <a:lstStyle/>
          <a:p>
            <a:pPr marL="342900" indent="-342900" algn="just">
              <a:buFontTx/>
              <a:buChar char="-"/>
            </a:pPr>
            <a:r>
              <a:rPr lang="en-US" sz="2200" dirty="0">
                <a:latin typeface="Alexandria"/>
              </a:rPr>
              <a:t>Market Structure &amp; Liquidity Risks: Large holders and high leverage can trigger rapid price swings and liquidation cascades, increasing market instability.</a:t>
            </a:r>
            <a:endParaRPr lang="ar-JO" sz="2200" dirty="0">
              <a:latin typeface="Alexandria"/>
            </a:endParaRPr>
          </a:p>
          <a:p>
            <a:pPr marL="342900" indent="-342900" algn="just">
              <a:buFontTx/>
              <a:buChar char="-"/>
            </a:pPr>
            <a:endParaRPr lang="en-US" sz="2200" dirty="0">
              <a:latin typeface="Alexandria"/>
            </a:endParaRPr>
          </a:p>
          <a:p>
            <a:pPr marL="342900" indent="-342900" algn="just">
              <a:buFontTx/>
              <a:buChar char="-"/>
            </a:pPr>
            <a:r>
              <a:rPr lang="en-US" sz="2200" dirty="0">
                <a:latin typeface="Alexandria"/>
              </a:rPr>
              <a:t>Behavioral &amp; Sentiment Risks: Heavy retail participation and social media influence amplify herd behavior, FOMO/FUD, and emotional -decision-making, decoupling prices from fundamentals.</a:t>
            </a:r>
            <a:endParaRPr lang="ar-JO" sz="2200" dirty="0">
              <a:latin typeface="Alexandria"/>
            </a:endParaRPr>
          </a:p>
          <a:p>
            <a:pPr algn="just"/>
            <a:endParaRPr lang="en-US" sz="2200" dirty="0">
              <a:latin typeface="Alexandria"/>
            </a:endParaRPr>
          </a:p>
          <a:p>
            <a:pPr algn="just"/>
            <a:r>
              <a:rPr lang="en-US" sz="2200" dirty="0">
                <a:latin typeface="Alexandria"/>
              </a:rPr>
              <a:t>- Return Potential &amp; Diversification Limits: Cryptocurrencies offer high-return opportunities and possible diversification benefits, but correlations with other assets can rise during market stress, reducing effectiveness.</a:t>
            </a:r>
          </a:p>
        </p:txBody>
      </p:sp>
      <p:pic>
        <p:nvPicPr>
          <p:cNvPr id="7" name="Graphic 21">
            <a:extLst>
              <a:ext uri="{FF2B5EF4-FFF2-40B4-BE49-F238E27FC236}">
                <a16:creationId xmlns:a16="http://schemas.microsoft.com/office/drawing/2014/main" id="{CF18CDCD-FED5-760A-A5E7-D8117410C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8648624"/>
      </p:ext>
    </p:extLst>
  </p:cSld>
  <p:clrMapOvr>
    <a:masterClrMapping/>
  </p:clrMapOvr>
  <mc:AlternateContent xmlns:mc="http://schemas.openxmlformats.org/markup-compatibility/2006" xmlns:p14="http://schemas.microsoft.com/office/powerpoint/2010/main">
    <mc:Choice Requires="p14">
      <p:transition spd="slow" p14:dur="2000" advTm="197184"/>
    </mc:Choice>
    <mc:Fallback xmlns="">
      <p:transition spd="slow" advTm="197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B07C7-4A9B-9EA8-7761-67CE0B91A7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382052-FF4D-F5ED-766A-B9275BD3A5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E97BACE-9F4A-8630-0C37-45D689515D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453DC6-522A-53A6-364C-32CAE7E6E1E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2C1967-09B8-C2E1-2F8D-C91F1331CEE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8202BE7D-671A-AAA0-0401-B0AE499E5CBA}"/>
              </a:ext>
            </a:extLst>
          </p:cNvPr>
          <p:cNvSpPr txBox="1"/>
          <p:nvPr/>
        </p:nvSpPr>
        <p:spPr>
          <a:xfrm>
            <a:off x="942308" y="2746387"/>
            <a:ext cx="10022155" cy="1785104"/>
          </a:xfrm>
          <a:prstGeom prst="rect">
            <a:avLst/>
          </a:prstGeom>
          <a:noFill/>
        </p:spPr>
        <p:txBody>
          <a:bodyPr wrap="square" rtlCol="0">
            <a:spAutoFit/>
          </a:bodyPr>
          <a:lstStyle/>
          <a:p>
            <a:pPr algn="just"/>
            <a:r>
              <a:rPr lang="en-US" sz="2200" dirty="0">
                <a:latin typeface="Alexandria"/>
              </a:rPr>
              <a:t>Investors in cryptocurrency markets need a structured risk management approach, using tools like </a:t>
            </a:r>
            <a:r>
              <a:rPr lang="en-US" sz="2200" dirty="0" err="1">
                <a:latin typeface="Alexandria"/>
              </a:rPr>
              <a:t>VaR</a:t>
            </a:r>
            <a:r>
              <a:rPr lang="en-US" sz="2200" dirty="0">
                <a:latin typeface="Alexandria"/>
              </a:rPr>
              <a:t>, stress testing, diversification, and disciplined strategies, while considering the multifaceted risks</a:t>
            </a:r>
            <a:r>
              <a:rPr lang="ar-JO" sz="2200" dirty="0">
                <a:latin typeface="Alexandria"/>
              </a:rPr>
              <a:t> </a:t>
            </a:r>
            <a:r>
              <a:rPr lang="en-US" sz="2200" dirty="0">
                <a:latin typeface="Alexandria"/>
              </a:rPr>
              <a:t>market, liquidity, regulatory, technological, and behavioral</a:t>
            </a:r>
            <a:r>
              <a:rPr lang="ar-JO" sz="2200" dirty="0">
                <a:latin typeface="Alexandria"/>
              </a:rPr>
              <a:t> </a:t>
            </a:r>
            <a:r>
              <a:rPr lang="en-US" sz="2200" dirty="0">
                <a:latin typeface="Alexandria"/>
              </a:rPr>
              <a:t>to make informed investment decisions and evaluate individual cryptocurrencies through fundamental analysis.</a:t>
            </a:r>
          </a:p>
        </p:txBody>
      </p:sp>
      <p:pic>
        <p:nvPicPr>
          <p:cNvPr id="7" name="Graphic 21">
            <a:extLst>
              <a:ext uri="{FF2B5EF4-FFF2-40B4-BE49-F238E27FC236}">
                <a16:creationId xmlns:a16="http://schemas.microsoft.com/office/drawing/2014/main" id="{BF3342BA-7D9B-8CEA-D8A8-92B8CE22A7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3468986"/>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A5A17-800E-060D-B9D9-928A1C5D8F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F93537-F358-B8C2-48CB-5B0E8ED30D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F6B705-7555-63D9-84ED-FED6D94337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D6E787-CDCE-906C-D4F2-C16F2C69D1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FC117A-0E97-CB5B-8FF4-1B9CD6FFD20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F8AAFFA5-D438-E829-DA57-B114CDA75E35}"/>
              </a:ext>
            </a:extLst>
          </p:cNvPr>
          <p:cNvSpPr txBox="1"/>
          <p:nvPr/>
        </p:nvSpPr>
        <p:spPr>
          <a:xfrm>
            <a:off x="889000" y="2118712"/>
            <a:ext cx="10022155" cy="3139321"/>
          </a:xfrm>
          <a:prstGeom prst="rect">
            <a:avLst/>
          </a:prstGeom>
          <a:noFill/>
        </p:spPr>
        <p:txBody>
          <a:bodyPr wrap="square" rtlCol="0">
            <a:spAutoFit/>
          </a:bodyPr>
          <a:lstStyle/>
          <a:p>
            <a:pPr marL="342900" indent="-342900" algn="just">
              <a:buFontTx/>
              <a:buChar char="-"/>
            </a:pPr>
            <a:r>
              <a:rPr lang="en-US" sz="2200" dirty="0">
                <a:latin typeface="Alexandria"/>
              </a:rPr>
              <a:t>Redefining Fundamentals: Cryptocurrency analysis requires evaluating technological, economic, and network metrics instead of traditional financial statements, blending finance, computer science, and behavioral insights.</a:t>
            </a:r>
          </a:p>
          <a:p>
            <a:pPr marL="342900" indent="-342900" algn="just">
              <a:buFontTx/>
              <a:buChar char="-"/>
            </a:pPr>
            <a:r>
              <a:rPr lang="en-US" sz="2200" dirty="0">
                <a:latin typeface="Alexandria"/>
              </a:rPr>
              <a:t>Whitepaper &amp; Team Assessment: Investors should critically examine the whitepaper for technical feasibility, governance, and roadmap transparency, while considering the development team’s experience and track record.</a:t>
            </a:r>
          </a:p>
          <a:p>
            <a:pPr marL="342900" indent="-342900" algn="just">
              <a:buFontTx/>
              <a:buChar char="-"/>
            </a:pPr>
            <a:r>
              <a:rPr lang="en-US" sz="2200" dirty="0" err="1">
                <a:latin typeface="Alexandria"/>
              </a:rPr>
              <a:t>Tokenomics</a:t>
            </a:r>
            <a:r>
              <a:rPr lang="en-US" sz="2200" dirty="0">
                <a:latin typeface="Alexandria"/>
              </a:rPr>
              <a:t> &amp; Market Dynamics: Supply mechanisms, issuance schedules, inflation, staking, and user adoption drive scarcity and demand, influencing the cryptocurrency’s resilience and long-term value.</a:t>
            </a:r>
          </a:p>
        </p:txBody>
      </p:sp>
      <p:pic>
        <p:nvPicPr>
          <p:cNvPr id="7" name="Graphic 21">
            <a:extLst>
              <a:ext uri="{FF2B5EF4-FFF2-40B4-BE49-F238E27FC236}">
                <a16:creationId xmlns:a16="http://schemas.microsoft.com/office/drawing/2014/main" id="{4828F6F1-9C4D-CEC4-B44A-EA30A3EF5D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5C105AD-A931-7255-2542-8F2F312F2263}"/>
              </a:ext>
            </a:extLst>
          </p:cNvPr>
          <p:cNvSpPr txBox="1"/>
          <p:nvPr/>
        </p:nvSpPr>
        <p:spPr>
          <a:xfrm>
            <a:off x="2557606" y="1171439"/>
            <a:ext cx="6097712" cy="523220"/>
          </a:xfrm>
          <a:prstGeom prst="rect">
            <a:avLst/>
          </a:prstGeom>
          <a:noFill/>
        </p:spPr>
        <p:txBody>
          <a:bodyPr wrap="square">
            <a:spAutoFit/>
          </a:bodyPr>
          <a:lstStyle/>
          <a:p>
            <a:r>
              <a:rPr lang="en-US" sz="2800" dirty="0">
                <a:latin typeface="Alexandria"/>
              </a:rPr>
              <a:t>Fundamental Analysis in Crypto Markets</a:t>
            </a:r>
          </a:p>
        </p:txBody>
      </p:sp>
    </p:spTree>
    <p:extLst>
      <p:ext uri="{BB962C8B-B14F-4D97-AF65-F5344CB8AC3E}">
        <p14:creationId xmlns:p14="http://schemas.microsoft.com/office/powerpoint/2010/main" val="712457622"/>
      </p:ext>
    </p:extLst>
  </p:cSld>
  <p:clrMapOvr>
    <a:masterClrMapping/>
  </p:clrMapOvr>
  <mc:AlternateContent xmlns:mc="http://schemas.openxmlformats.org/markup-compatibility/2006" xmlns:p14="http://schemas.microsoft.com/office/powerpoint/2010/main">
    <mc:Choice Requires="p14">
      <p:transition spd="slow" p14:dur="2000" advTm="204085"/>
    </mc:Choice>
    <mc:Fallback xmlns="">
      <p:transition spd="slow" advTm="20408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CD545-CBAD-05C1-9E75-2CA0D057B8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F173E-40E2-A092-85E1-6BC12F688B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7F12CEF-884B-62A4-C064-8DE5CC597C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1FC842-5365-BC62-8AF4-CC901FA4B2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4FD415-FF42-8D26-B902-0D2E842115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D405E324-FB9C-7E72-0008-B6035CD5E353}"/>
              </a:ext>
            </a:extLst>
          </p:cNvPr>
          <p:cNvSpPr txBox="1"/>
          <p:nvPr/>
        </p:nvSpPr>
        <p:spPr>
          <a:xfrm>
            <a:off x="809265" y="2457327"/>
            <a:ext cx="10022155" cy="2123658"/>
          </a:xfrm>
          <a:prstGeom prst="rect">
            <a:avLst/>
          </a:prstGeom>
          <a:noFill/>
        </p:spPr>
        <p:txBody>
          <a:bodyPr wrap="square" rtlCol="0">
            <a:spAutoFit/>
          </a:bodyPr>
          <a:lstStyle/>
          <a:p>
            <a:pPr algn="just"/>
            <a:r>
              <a:rPr lang="en-US" sz="2200" dirty="0">
                <a:latin typeface="Alexandria"/>
              </a:rPr>
              <a:t>Assessing a cryptocurrency’s fundamentals involves analyzing network activity as a proxy for adoption and utility, governance and security mechanisms like PoW or </a:t>
            </a:r>
            <a:r>
              <a:rPr lang="en-US" sz="2200" dirty="0" err="1">
                <a:latin typeface="Alexandria"/>
              </a:rPr>
              <a:t>PoS</a:t>
            </a:r>
            <a:r>
              <a:rPr lang="en-US" sz="2200" dirty="0">
                <a:latin typeface="Alexandria"/>
              </a:rPr>
              <a:t> for resilience, and regulatory compliance to mitigate legal risks. Metrics such as active addresses, transaction volume, and NVT ratios indicate network usage and relative valuation, while robust governance and adherence to KYC/AML standards signal long-term sustainability and reduced operational risk.</a:t>
            </a:r>
          </a:p>
        </p:txBody>
      </p:sp>
      <p:pic>
        <p:nvPicPr>
          <p:cNvPr id="7" name="Graphic 21">
            <a:extLst>
              <a:ext uri="{FF2B5EF4-FFF2-40B4-BE49-F238E27FC236}">
                <a16:creationId xmlns:a16="http://schemas.microsoft.com/office/drawing/2014/main" id="{5AAD0D3D-F756-36E8-E9ED-34E842069F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9482382"/>
      </p:ext>
    </p:extLst>
  </p:cSld>
  <p:clrMapOvr>
    <a:masterClrMapping/>
  </p:clrMapOvr>
  <mc:AlternateContent xmlns:mc="http://schemas.openxmlformats.org/markup-compatibility/2006" xmlns:p14="http://schemas.microsoft.com/office/powerpoint/2010/main">
    <mc:Choice Requires="p14">
      <p:transition spd="slow" p14:dur="2000" advTm="164864"/>
    </mc:Choice>
    <mc:Fallback xmlns="">
      <p:transition spd="slow" advTm="16486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3D457-C3C2-8857-E292-2263EC7B8A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6F8F29-9858-BE47-6C9B-1D96693225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B0EE17D-0FA5-E475-7A3A-EC872D9623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84843D-DB8C-CD7D-B7FF-1946D5C032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BF594-78A4-417C-CFC0-900C0929CB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DA9FFA96-0260-1954-396A-8124F647D72B}"/>
              </a:ext>
            </a:extLst>
          </p:cNvPr>
          <p:cNvSpPr txBox="1"/>
          <p:nvPr/>
        </p:nvSpPr>
        <p:spPr>
          <a:xfrm>
            <a:off x="1084922" y="2141974"/>
            <a:ext cx="10022155" cy="2800767"/>
          </a:xfrm>
          <a:prstGeom prst="rect">
            <a:avLst/>
          </a:prstGeom>
          <a:noFill/>
        </p:spPr>
        <p:txBody>
          <a:bodyPr wrap="square" rtlCol="0">
            <a:spAutoFit/>
          </a:bodyPr>
          <a:lstStyle/>
          <a:p>
            <a:pPr algn="just"/>
            <a:r>
              <a:rPr lang="en-US" sz="2200" dirty="0">
                <a:latin typeface="Alexandria"/>
              </a:rPr>
              <a:t>Fundamental analysis in cryptocurrency markets integrates technology, adoption, and economic incentives, producing a range of plausible valuations due to high uncertainty and speculative behavior. Investors must evaluate whitepapers, team quality, </a:t>
            </a:r>
            <a:r>
              <a:rPr lang="en-US" sz="2200" dirty="0" err="1">
                <a:latin typeface="Alexandria"/>
              </a:rPr>
              <a:t>tokenomics</a:t>
            </a:r>
            <a:r>
              <a:rPr lang="en-US" sz="2200" dirty="0">
                <a:latin typeface="Alexandria"/>
              </a:rPr>
              <a:t>, network metrics, governance, and regulatory positioning, while considering macro and ecosystem dynamics like network effects and interoperability. Combining qualitative insights with quantitative metrics enables differentiation between high-potential projects and speculative ventures, forming a comprehensive, risk-adjusted investment approach.</a:t>
            </a:r>
          </a:p>
        </p:txBody>
      </p:sp>
      <p:pic>
        <p:nvPicPr>
          <p:cNvPr id="7" name="Graphic 21">
            <a:extLst>
              <a:ext uri="{FF2B5EF4-FFF2-40B4-BE49-F238E27FC236}">
                <a16:creationId xmlns:a16="http://schemas.microsoft.com/office/drawing/2014/main" id="{545B57CA-887A-5EE9-17A6-16BE12999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51426218"/>
      </p:ext>
    </p:extLst>
  </p:cSld>
  <p:clrMapOvr>
    <a:masterClrMapping/>
  </p:clrMapOvr>
  <mc:AlternateContent xmlns:mc="http://schemas.openxmlformats.org/markup-compatibility/2006" xmlns:p14="http://schemas.microsoft.com/office/powerpoint/2010/main">
    <mc:Choice Requires="p14">
      <p:transition spd="slow" p14:dur="2000" advTm="1313"/>
    </mc:Choice>
    <mc:Fallback xmlns="">
      <p:transition spd="slow" advTm="131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2FB87-BF10-A25A-E53A-374442CD9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410A55-D837-A5D0-9BBA-5AD75452EC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16581BF-3449-9E2A-6DC8-E02065CCDF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0D99F3-2CB6-CBE5-D547-601F2A95EE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E44633-572D-AFB9-E8C6-BDFB072408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A7049C26-FCB0-E892-2547-7FDD3095DDE7}"/>
              </a:ext>
            </a:extLst>
          </p:cNvPr>
          <p:cNvSpPr txBox="1"/>
          <p:nvPr/>
        </p:nvSpPr>
        <p:spPr>
          <a:xfrm>
            <a:off x="889000" y="2118712"/>
            <a:ext cx="10022155" cy="2123658"/>
          </a:xfrm>
          <a:prstGeom prst="rect">
            <a:avLst/>
          </a:prstGeom>
          <a:noFill/>
        </p:spPr>
        <p:txBody>
          <a:bodyPr wrap="square" rtlCol="0">
            <a:spAutoFit/>
          </a:bodyPr>
          <a:lstStyle/>
          <a:p>
            <a:pPr marL="342900" indent="-342900" algn="just">
              <a:buFontTx/>
              <a:buChar char="-"/>
            </a:pPr>
            <a:r>
              <a:rPr lang="en-US" sz="2200" dirty="0">
                <a:latin typeface="Alexandria"/>
              </a:rPr>
              <a:t>Technical analysis (TA) complements fundamental analysis by focusing on price action, trends, and momentum to inform short- and medium-term trading decisions. In highly volatile, 24/7 cryptocurrency markets, TA helps investors interpret market signals, manage liquidity challenges, and integrate insights from charts with fundamental evaluations, enhancing overall investment strategies and decision-making.</a:t>
            </a:r>
          </a:p>
        </p:txBody>
      </p:sp>
      <p:pic>
        <p:nvPicPr>
          <p:cNvPr id="7" name="Graphic 21">
            <a:extLst>
              <a:ext uri="{FF2B5EF4-FFF2-40B4-BE49-F238E27FC236}">
                <a16:creationId xmlns:a16="http://schemas.microsoft.com/office/drawing/2014/main" id="{AA44B474-5482-F936-B9C4-6B15D419AB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A57081F-984A-381B-F853-05B537EA72FF}"/>
              </a:ext>
            </a:extLst>
          </p:cNvPr>
          <p:cNvSpPr txBox="1"/>
          <p:nvPr/>
        </p:nvSpPr>
        <p:spPr>
          <a:xfrm>
            <a:off x="2851221" y="1153617"/>
            <a:ext cx="6097712" cy="523220"/>
          </a:xfrm>
          <a:prstGeom prst="rect">
            <a:avLst/>
          </a:prstGeom>
          <a:noFill/>
        </p:spPr>
        <p:txBody>
          <a:bodyPr wrap="square">
            <a:spAutoFit/>
          </a:bodyPr>
          <a:lstStyle/>
          <a:p>
            <a:r>
              <a:rPr lang="en-US" sz="2800" dirty="0">
                <a:latin typeface="Alexandria"/>
              </a:rPr>
              <a:t>Technical Analysis for Crypto</a:t>
            </a:r>
          </a:p>
        </p:txBody>
      </p:sp>
    </p:spTree>
    <p:extLst>
      <p:ext uri="{BB962C8B-B14F-4D97-AF65-F5344CB8AC3E}">
        <p14:creationId xmlns:p14="http://schemas.microsoft.com/office/powerpoint/2010/main" val="4054996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4F858-3BE0-E5EF-0A16-5D279D3798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C4C439-DB25-434B-C4D0-14CDDB9EB2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D1A48E7-911A-87A9-A747-2F5487D51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572B29-C18B-5506-B0EA-D56307DEA6D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857E0B-3532-40DA-58BE-84F645CC70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E3BB39DA-D97F-3550-2276-20BCFF028E75}"/>
              </a:ext>
            </a:extLst>
          </p:cNvPr>
          <p:cNvSpPr txBox="1"/>
          <p:nvPr/>
        </p:nvSpPr>
        <p:spPr>
          <a:xfrm>
            <a:off x="809265" y="1692822"/>
            <a:ext cx="10022155" cy="3816429"/>
          </a:xfrm>
          <a:prstGeom prst="rect">
            <a:avLst/>
          </a:prstGeom>
          <a:noFill/>
        </p:spPr>
        <p:txBody>
          <a:bodyPr wrap="square" rtlCol="0">
            <a:spAutoFit/>
          </a:bodyPr>
          <a:lstStyle/>
          <a:p>
            <a:pPr algn="just"/>
            <a:endParaRPr lang="en-US" sz="2200" dirty="0">
              <a:latin typeface="Alexandria"/>
            </a:endParaRPr>
          </a:p>
          <a:p>
            <a:pPr algn="just"/>
            <a:r>
              <a:rPr lang="en-US" sz="2200" b="1" dirty="0">
                <a:latin typeface="Alexandria"/>
              </a:rPr>
              <a:t>1- Key Technical Indicators</a:t>
            </a:r>
          </a:p>
          <a:p>
            <a:pPr algn="just"/>
            <a:r>
              <a:rPr lang="en-US" sz="2200" dirty="0">
                <a:latin typeface="Alexandria"/>
              </a:rPr>
              <a:t>         - RSI</a:t>
            </a:r>
            <a:r>
              <a:rPr lang="ar-JO" sz="2200" dirty="0">
                <a:latin typeface="Alexandria"/>
              </a:rPr>
              <a:t> </a:t>
            </a:r>
            <a:r>
              <a:rPr lang="en-US" sz="2200" dirty="0">
                <a:latin typeface="Alexandria"/>
              </a:rPr>
              <a:t>                </a:t>
            </a:r>
            <a:r>
              <a:rPr lang="ar-JO" sz="2200" dirty="0">
                <a:latin typeface="Alexandria"/>
              </a:rPr>
              <a:t>   </a:t>
            </a:r>
            <a:r>
              <a:rPr lang="en-US" sz="2200" dirty="0">
                <a:latin typeface="Alexandria"/>
              </a:rPr>
              <a:t>- MACD                    -  Moving Averages (SMA &amp; EMA)</a:t>
            </a:r>
          </a:p>
          <a:p>
            <a:pPr algn="just"/>
            <a:r>
              <a:rPr lang="en-US" sz="2200" b="1" dirty="0">
                <a:latin typeface="Alexandria"/>
              </a:rPr>
              <a:t>2- Candlestick Patterns</a:t>
            </a:r>
          </a:p>
          <a:p>
            <a:pPr algn="just"/>
            <a:r>
              <a:rPr lang="en-US" sz="2200" dirty="0">
                <a:latin typeface="Alexandria"/>
              </a:rPr>
              <a:t>Patterns like Hammers, Shooting Stars, </a:t>
            </a:r>
            <a:r>
              <a:rPr lang="en-US" sz="2200" dirty="0" err="1">
                <a:latin typeface="Alexandria"/>
              </a:rPr>
              <a:t>Dojis</a:t>
            </a:r>
            <a:r>
              <a:rPr lang="en-US" sz="2200" dirty="0">
                <a:latin typeface="Alexandria"/>
              </a:rPr>
              <a:t>, and Engulfing Candles signal reversals or trend continuation; timely interpretation is critical.</a:t>
            </a:r>
          </a:p>
          <a:p>
            <a:pPr algn="just"/>
            <a:r>
              <a:rPr lang="en-US" sz="2200" b="1" dirty="0">
                <a:latin typeface="Alexandria"/>
              </a:rPr>
              <a:t>3- Support and Resistance Levels</a:t>
            </a:r>
          </a:p>
          <a:p>
            <a:pPr marL="342900" indent="-342900" algn="just">
              <a:buFontTx/>
              <a:buChar char="-"/>
            </a:pPr>
            <a:r>
              <a:rPr lang="en-US" sz="2200" dirty="0">
                <a:latin typeface="Alexandria"/>
              </a:rPr>
              <a:t>Price zones where assets encounter buying/selling pressure; used for stop-losses and profit targets.</a:t>
            </a:r>
          </a:p>
          <a:p>
            <a:pPr algn="just"/>
            <a:r>
              <a:rPr lang="en-US" sz="2200" b="1" dirty="0">
                <a:latin typeface="Alexandria"/>
              </a:rPr>
              <a:t>4- Differences Between Crypto TA and Traditional Markets</a:t>
            </a:r>
          </a:p>
          <a:p>
            <a:pPr marL="342900" indent="-342900" algn="just">
              <a:buFontTx/>
              <a:buChar char="-"/>
            </a:pPr>
            <a:r>
              <a:rPr lang="en-US" sz="2200" dirty="0">
                <a:latin typeface="Alexandria"/>
              </a:rPr>
              <a:t>Higher Volatility                      - News Sensitivity              - Continuous Trading</a:t>
            </a:r>
          </a:p>
        </p:txBody>
      </p:sp>
      <p:pic>
        <p:nvPicPr>
          <p:cNvPr id="7" name="Graphic 21">
            <a:extLst>
              <a:ext uri="{FF2B5EF4-FFF2-40B4-BE49-F238E27FC236}">
                <a16:creationId xmlns:a16="http://schemas.microsoft.com/office/drawing/2014/main" id="{56E38F97-A8E1-AD5C-0E4A-6C4CA309D9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EDDC661-AF34-A988-D4CE-DAFB3AB765E2}"/>
              </a:ext>
            </a:extLst>
          </p:cNvPr>
          <p:cNvSpPr txBox="1"/>
          <p:nvPr/>
        </p:nvSpPr>
        <p:spPr>
          <a:xfrm>
            <a:off x="2851221" y="1127249"/>
            <a:ext cx="6097712" cy="523220"/>
          </a:xfrm>
          <a:prstGeom prst="rect">
            <a:avLst/>
          </a:prstGeom>
          <a:noFill/>
        </p:spPr>
        <p:txBody>
          <a:bodyPr wrap="square">
            <a:spAutoFit/>
          </a:bodyPr>
          <a:lstStyle/>
          <a:p>
            <a:pPr algn="just"/>
            <a:r>
              <a:rPr lang="en-US" sz="2800" dirty="0">
                <a:latin typeface="Alexandria"/>
              </a:rPr>
              <a:t>Core Concepts in Technical Analysis</a:t>
            </a:r>
          </a:p>
        </p:txBody>
      </p:sp>
    </p:spTree>
    <p:extLst>
      <p:ext uri="{BB962C8B-B14F-4D97-AF65-F5344CB8AC3E}">
        <p14:creationId xmlns:p14="http://schemas.microsoft.com/office/powerpoint/2010/main" val="3971355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3F27B-525E-9476-D25E-FC11D03B77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1E449-BB33-06AA-5C25-17954ECB2E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20A86E3-0093-8467-DA65-DF81E62285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FDEC10-198F-C405-3B8B-D13BBE912E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F8AB41-7C03-8A71-D89F-2981E5C453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3DA3ED16-A932-C9B1-4EF3-BDC086E0A63A}"/>
              </a:ext>
            </a:extLst>
          </p:cNvPr>
          <p:cNvSpPr txBox="1"/>
          <p:nvPr/>
        </p:nvSpPr>
        <p:spPr>
          <a:xfrm>
            <a:off x="889000" y="2118712"/>
            <a:ext cx="10022155" cy="3477875"/>
          </a:xfrm>
          <a:prstGeom prst="rect">
            <a:avLst/>
          </a:prstGeom>
          <a:noFill/>
        </p:spPr>
        <p:txBody>
          <a:bodyPr wrap="square" rtlCol="0">
            <a:spAutoFit/>
          </a:bodyPr>
          <a:lstStyle/>
          <a:p>
            <a:pPr algn="just"/>
            <a:r>
              <a:rPr lang="en-US" sz="2200" b="1" dirty="0">
                <a:latin typeface="Alexandria"/>
              </a:rPr>
              <a:t>Real-World Applications </a:t>
            </a:r>
            <a:endParaRPr lang="ar-JO" sz="2200" b="1" dirty="0">
              <a:latin typeface="Alexandria"/>
            </a:endParaRPr>
          </a:p>
          <a:p>
            <a:pPr algn="just"/>
            <a:r>
              <a:rPr lang="en-US" sz="2200" dirty="0">
                <a:latin typeface="Alexandria"/>
              </a:rPr>
              <a:t>Investors can use technical analysis (TA) to complement strong fundamental analysis:</a:t>
            </a:r>
          </a:p>
          <a:p>
            <a:pPr algn="just"/>
            <a:r>
              <a:rPr lang="en-US" sz="2200" b="1" dirty="0">
                <a:latin typeface="Alexandria"/>
              </a:rPr>
              <a:t>RSI:</a:t>
            </a:r>
            <a:r>
              <a:rPr lang="en-US" sz="2200" dirty="0">
                <a:latin typeface="Alexandria"/>
              </a:rPr>
              <a:t> Avoid buying when overbought to reduce peak-risk. </a:t>
            </a:r>
          </a:p>
          <a:p>
            <a:pPr algn="just"/>
            <a:r>
              <a:rPr lang="en-US" sz="2200" b="1" dirty="0">
                <a:latin typeface="Alexandria"/>
              </a:rPr>
              <a:t>EMA Crossovers:</a:t>
            </a:r>
            <a:r>
              <a:rPr lang="en-US" sz="2200" dirty="0">
                <a:latin typeface="Alexandria"/>
              </a:rPr>
              <a:t> A 50-day EMA crossing above the 200-day EMA signals sustained upward momentum. </a:t>
            </a:r>
          </a:p>
          <a:p>
            <a:pPr algn="just"/>
            <a:r>
              <a:rPr lang="en-US" sz="2200" b="1" dirty="0">
                <a:latin typeface="Alexandria"/>
              </a:rPr>
              <a:t>Support/Resistance:</a:t>
            </a:r>
            <a:r>
              <a:rPr lang="en-US" sz="2200" dirty="0">
                <a:latin typeface="Alexandria"/>
              </a:rPr>
              <a:t> Place stop-losses below key support to limit losses. </a:t>
            </a:r>
          </a:p>
          <a:p>
            <a:pPr algn="just"/>
            <a:r>
              <a:rPr lang="en-US" sz="2200" b="1" dirty="0">
                <a:latin typeface="Alexandria"/>
              </a:rPr>
              <a:t>Example:</a:t>
            </a:r>
            <a:r>
              <a:rPr lang="en-US" sz="2200" dirty="0">
                <a:latin typeface="Alexandria"/>
              </a:rPr>
              <a:t> During Bitcoin’s 2021 bull run, overbought RSI was mitigated by positive MACD and rising on-chain activity, enabling strategic partial exits.</a:t>
            </a:r>
          </a:p>
          <a:p>
            <a:pPr algn="just"/>
            <a:r>
              <a:rPr lang="en-US" sz="2200" b="1" dirty="0">
                <a:latin typeface="Alexandria"/>
              </a:rPr>
              <a:t>Smaller-cap cryptos:</a:t>
            </a:r>
            <a:r>
              <a:rPr lang="en-US" sz="2200" dirty="0">
                <a:latin typeface="Alexandria"/>
              </a:rPr>
              <a:t> Low liquidity can cause false breakouts; combining TA with volume analysis helps confirm trends and avoid manipulation.</a:t>
            </a:r>
          </a:p>
        </p:txBody>
      </p:sp>
      <p:pic>
        <p:nvPicPr>
          <p:cNvPr id="7" name="Graphic 21">
            <a:extLst>
              <a:ext uri="{FF2B5EF4-FFF2-40B4-BE49-F238E27FC236}">
                <a16:creationId xmlns:a16="http://schemas.microsoft.com/office/drawing/2014/main" id="{7F9F203C-B746-9392-C647-604AA9CF70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1178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9C083-AEA3-4298-D7D2-ED48B2D313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29FDE-0BF4-7C27-4855-C5825934E6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593E94E-684F-F66B-F151-36EF0D2625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937B35-93C1-50B1-5C81-0071F7351B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9186DA-B44C-135F-C5B5-CD7A73B792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421E5728-3AB2-8035-FE0E-BE0477437324}"/>
              </a:ext>
            </a:extLst>
          </p:cNvPr>
          <p:cNvSpPr txBox="1"/>
          <p:nvPr/>
        </p:nvSpPr>
        <p:spPr>
          <a:xfrm>
            <a:off x="942308" y="2470317"/>
            <a:ext cx="10022155" cy="2800767"/>
          </a:xfrm>
          <a:prstGeom prst="rect">
            <a:avLst/>
          </a:prstGeom>
          <a:noFill/>
        </p:spPr>
        <p:txBody>
          <a:bodyPr wrap="square" rtlCol="0">
            <a:spAutoFit/>
          </a:bodyPr>
          <a:lstStyle/>
          <a:p>
            <a:pPr algn="just"/>
            <a:r>
              <a:rPr lang="en-US" sz="2200" dirty="0">
                <a:latin typeface="Alexandria"/>
              </a:rPr>
              <a:t>Combining technical analysis (TA) with fundamental insights enhances investment decisions. Fundamentals identify projects with strong long-term potential, while TA pinpoints optimal entry and exit points:</a:t>
            </a:r>
          </a:p>
          <a:p>
            <a:pPr algn="just"/>
            <a:endParaRPr lang="en-US" sz="2200" dirty="0">
              <a:latin typeface="Alexandria"/>
            </a:endParaRPr>
          </a:p>
          <a:p>
            <a:pPr algn="just"/>
            <a:r>
              <a:rPr lang="en-US" sz="2200" dirty="0">
                <a:latin typeface="Alexandria"/>
              </a:rPr>
              <a:t>A solid altcoin may be worth </a:t>
            </a:r>
            <a:r>
              <a:rPr lang="en-US" sz="2200" dirty="0" err="1">
                <a:latin typeface="Alexandria"/>
              </a:rPr>
              <a:t>HODLing</a:t>
            </a:r>
            <a:r>
              <a:rPr lang="en-US" sz="2200" dirty="0">
                <a:latin typeface="Alexandria"/>
              </a:rPr>
              <a:t> long-term, but TA helps choose the best price range to enter.</a:t>
            </a:r>
          </a:p>
          <a:p>
            <a:pPr algn="just"/>
            <a:r>
              <a:rPr lang="en-US" sz="2200" dirty="0">
                <a:latin typeface="Alexandria"/>
              </a:rPr>
              <a:t>TA alone might highlight short-term moves without sustainable fundamentals, increasing volatility risk.</a:t>
            </a:r>
          </a:p>
        </p:txBody>
      </p:sp>
      <p:pic>
        <p:nvPicPr>
          <p:cNvPr id="7" name="Graphic 21">
            <a:extLst>
              <a:ext uri="{FF2B5EF4-FFF2-40B4-BE49-F238E27FC236}">
                <a16:creationId xmlns:a16="http://schemas.microsoft.com/office/drawing/2014/main" id="{448F21E9-2397-6E5E-1992-D4D26EA8D3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2541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AC073-E744-E7F0-149A-475747B828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ED498-86D9-3278-7DBA-07A8B24A29FC}"/>
              </a:ext>
            </a:extLst>
          </p:cNvPr>
          <p:cNvSpPr/>
          <p:nvPr/>
        </p:nvSpPr>
        <p:spPr>
          <a:xfrm>
            <a:off x="617280" y="1685495"/>
            <a:ext cx="10812720" cy="4550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D4B94A6-157A-DBB9-5297-88AA247C92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E72788-13A6-E62E-54B3-0CECCC0482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69A27B-F9A8-21B0-2379-7844AA2B69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95DFF753-A7A3-462C-BB99-33C463173031}"/>
              </a:ext>
            </a:extLst>
          </p:cNvPr>
          <p:cNvSpPr txBox="1"/>
          <p:nvPr/>
        </p:nvSpPr>
        <p:spPr>
          <a:xfrm>
            <a:off x="942308" y="2141974"/>
            <a:ext cx="10022155" cy="3816429"/>
          </a:xfrm>
          <a:prstGeom prst="rect">
            <a:avLst/>
          </a:prstGeom>
          <a:noFill/>
        </p:spPr>
        <p:txBody>
          <a:bodyPr wrap="square" rtlCol="0">
            <a:spAutoFit/>
          </a:bodyPr>
          <a:lstStyle/>
          <a:p>
            <a:pPr algn="just"/>
            <a:r>
              <a:rPr lang="en-US" sz="2200" dirty="0">
                <a:latin typeface="Alexandria"/>
              </a:rPr>
              <a:t>Investing in cryptocurrencies requires structured strategies to navigate extreme volatility. While technical analysis aids short-term decision-making and fundamental analysis identifies promising projects, core strategies translate insights into actionable plans. Five foundational approaches are common: </a:t>
            </a:r>
            <a:r>
              <a:rPr lang="en-US" sz="2200" dirty="0" err="1">
                <a:latin typeface="Alexandria"/>
              </a:rPr>
              <a:t>HODLing</a:t>
            </a:r>
            <a:r>
              <a:rPr lang="en-US" sz="2200" dirty="0">
                <a:latin typeface="Alexandria"/>
              </a:rPr>
              <a:t>, dollar-cost averaging (DCA), swing trading, momentum trading, and contrarian investing</a:t>
            </a:r>
            <a:r>
              <a:rPr lang="ar-JO" sz="2200" dirty="0">
                <a:latin typeface="Alexandria"/>
              </a:rPr>
              <a:t> </a:t>
            </a:r>
            <a:r>
              <a:rPr lang="en-US" sz="2200" dirty="0">
                <a:latin typeface="Alexandria"/>
              </a:rPr>
              <a:t>each balancing risk, return, and time horizon.</a:t>
            </a:r>
          </a:p>
          <a:p>
            <a:pPr algn="just"/>
            <a:r>
              <a:rPr lang="en-US" sz="2200" dirty="0" err="1">
                <a:latin typeface="Alexandria"/>
              </a:rPr>
              <a:t>HODLing</a:t>
            </a:r>
            <a:r>
              <a:rPr lang="en-US" sz="2200" dirty="0">
                <a:latin typeface="Alexandria"/>
              </a:rPr>
              <a:t>: Focuses on long-term conviction. Investors hold fundamentally strong assets like Bitcoin or Ethereum despite market noise, aiming to capture long-term appreciation. Success requires monitoring ecosystem developments</a:t>
            </a:r>
            <a:r>
              <a:rPr lang="ar-JO" sz="2200" dirty="0">
                <a:latin typeface="Alexandria"/>
              </a:rPr>
              <a:t> </a:t>
            </a:r>
            <a:r>
              <a:rPr lang="en-US" sz="2200" dirty="0">
                <a:latin typeface="Alexandria"/>
              </a:rPr>
              <a:t>technological updates, regulations, and market sentiment. Historical examples, such as Bitcoin through the 2017–2018 cycle, show disciplined holding can yield significant rewards.</a:t>
            </a:r>
          </a:p>
        </p:txBody>
      </p:sp>
      <p:pic>
        <p:nvPicPr>
          <p:cNvPr id="7" name="Graphic 21">
            <a:extLst>
              <a:ext uri="{FF2B5EF4-FFF2-40B4-BE49-F238E27FC236}">
                <a16:creationId xmlns:a16="http://schemas.microsoft.com/office/drawing/2014/main" id="{25302B2A-11EE-42D3-D108-ADBE320111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52395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413B1-2562-4B6F-FF0A-4C2381059C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A4E250-A860-8BFC-AE47-DADCDD352E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93DEBCD-0B14-255F-8D97-75B57B814D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1C65CB-DDF6-54F4-B75F-1DDFFAE0AC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225662-C657-67F5-4BD4-91DF697D19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496952DB-51D6-EE7F-08C0-17C3501099EA}"/>
              </a:ext>
            </a:extLst>
          </p:cNvPr>
          <p:cNvSpPr txBox="1"/>
          <p:nvPr/>
        </p:nvSpPr>
        <p:spPr>
          <a:xfrm>
            <a:off x="809265" y="2095405"/>
            <a:ext cx="10022155" cy="3170099"/>
          </a:xfrm>
          <a:prstGeom prst="rect">
            <a:avLst/>
          </a:prstGeom>
          <a:noFill/>
        </p:spPr>
        <p:txBody>
          <a:bodyPr wrap="square" rtlCol="0">
            <a:spAutoFit/>
          </a:bodyPr>
          <a:lstStyle/>
          <a:p>
            <a:pPr algn="just"/>
            <a:r>
              <a:rPr lang="en-US" sz="2000" dirty="0">
                <a:latin typeface="Alexandria"/>
              </a:rPr>
              <a:t>In the cryptocurrency market, investors can adopt a balanced approach that combines patience, discipline, and responsiveness to volatility. </a:t>
            </a:r>
            <a:r>
              <a:rPr lang="en-US" sz="2000" dirty="0" err="1">
                <a:latin typeface="Alexandria"/>
              </a:rPr>
              <a:t>HODLing</a:t>
            </a:r>
            <a:r>
              <a:rPr lang="en-US" sz="2000" dirty="0">
                <a:latin typeface="Alexandria"/>
              </a:rPr>
              <a:t> captures long-term growth in fundamentally strong assets, while dollar-cost averaging (DCA) smooths out price fluctuations through regular, gradual investments. More active strategies, such as swing trading and momentum trading, capitalize on short- to medium-term price movements, requiring careful monitoring of patterns, indicators, and timely execution to ride trends before sudden reversals. Contrarian investing takes advantage of market overreactions, but demands precise analysis and emotional discipline to avoid unexpected risks. By integrating these approaches, investors can balance short- and long-term opportunities, manage risk effectively, and adapt to the fast-changing dynamics of highly volatile crypto markets.</a:t>
            </a:r>
          </a:p>
        </p:txBody>
      </p:sp>
      <p:pic>
        <p:nvPicPr>
          <p:cNvPr id="7" name="Graphic 21">
            <a:extLst>
              <a:ext uri="{FF2B5EF4-FFF2-40B4-BE49-F238E27FC236}">
                <a16:creationId xmlns:a16="http://schemas.microsoft.com/office/drawing/2014/main" id="{44AA73A4-CB6E-622C-D315-20A975225E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4449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C29D4-7024-629E-C279-D19ECF5A40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583944-7BEA-AF9F-4571-71908C832C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E1E2352-AF9B-0108-0FE0-6CEF6BDF63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82195E-E152-1461-9D35-D5B21B8CA3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080CB5-B87C-A429-7DC5-0DFD91B7CD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06237C8E-502C-B4A7-E716-D41C9C784F51}"/>
              </a:ext>
            </a:extLst>
          </p:cNvPr>
          <p:cNvSpPr txBox="1"/>
          <p:nvPr/>
        </p:nvSpPr>
        <p:spPr>
          <a:xfrm>
            <a:off x="1012562" y="2136952"/>
            <a:ext cx="10022155" cy="3785652"/>
          </a:xfrm>
          <a:prstGeom prst="rect">
            <a:avLst/>
          </a:prstGeom>
          <a:noFill/>
        </p:spPr>
        <p:txBody>
          <a:bodyPr wrap="square" rtlCol="0">
            <a:spAutoFit/>
          </a:bodyPr>
          <a:lstStyle/>
          <a:p>
            <a:pPr algn="just"/>
            <a:r>
              <a:rPr lang="en-US" sz="2000" dirty="0">
                <a:latin typeface="Alexandria"/>
              </a:rPr>
              <a:t>Investing in cryptocurrencies requires a structured yet flexible approach that balances long-term conviction with tactical responsiveness to market volatility. Successful investors often combine </a:t>
            </a:r>
            <a:r>
              <a:rPr lang="en-US" sz="2000" dirty="0" err="1">
                <a:latin typeface="Alexandria"/>
              </a:rPr>
              <a:t>HODLing</a:t>
            </a:r>
            <a:r>
              <a:rPr lang="en-US" sz="2000" dirty="0">
                <a:latin typeface="Alexandria"/>
              </a:rPr>
              <a:t> to capture the growth of fundamentally strong assets, dollar-cost averaging (DCA) to smooth out entry-point fluctuations, and more active strategies like swing and momentum trading to exploit short- to medium-term price movements, while contrarian investing allows taking advantage of market overreactions. By integrating technical indicators with fundamental insights, such as project quality, ecosystem developments, and on-chain metrics, investors can time entries and exits more effectively and manage risk in highly volatile conditions. A hybrid strategy might involve maintaining a core </a:t>
            </a:r>
            <a:r>
              <a:rPr lang="en-US" sz="2000" dirty="0" err="1">
                <a:latin typeface="Alexandria"/>
              </a:rPr>
              <a:t>HODLing</a:t>
            </a:r>
            <a:r>
              <a:rPr lang="en-US" sz="2000" dirty="0">
                <a:latin typeface="Alexandria"/>
              </a:rPr>
              <a:t> position in Bitcoin, applying DCA to emerging altcoins, and executing opportunistic trades to capitalize on market inefficiencies, ensuring that both short-term opportunities and long-term objectives are aligned. </a:t>
            </a:r>
          </a:p>
        </p:txBody>
      </p:sp>
      <p:pic>
        <p:nvPicPr>
          <p:cNvPr id="7" name="Graphic 21">
            <a:extLst>
              <a:ext uri="{FF2B5EF4-FFF2-40B4-BE49-F238E27FC236}">
                <a16:creationId xmlns:a16="http://schemas.microsoft.com/office/drawing/2014/main" id="{A017B20A-50F1-8EFD-AF1E-36D0609012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952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9021B-774D-4853-6FF9-5B29822DD2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2971D0-AA8C-9610-B04A-9EE00E66FD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ACC525-CAFA-0E9C-0D43-B90D4C4A3E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317819-7D1E-B8A6-12C2-8BD83B85EE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D4B83A-5FF0-348A-2A82-473C7AB18D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790B3002-EBC3-B7D7-31AF-2AA5FB6FB018}"/>
              </a:ext>
            </a:extLst>
          </p:cNvPr>
          <p:cNvSpPr txBox="1"/>
          <p:nvPr/>
        </p:nvSpPr>
        <p:spPr>
          <a:xfrm>
            <a:off x="942308" y="2339714"/>
            <a:ext cx="10022155" cy="3477875"/>
          </a:xfrm>
          <a:prstGeom prst="rect">
            <a:avLst/>
          </a:prstGeom>
          <a:noFill/>
        </p:spPr>
        <p:txBody>
          <a:bodyPr wrap="square" rtlCol="0">
            <a:spAutoFit/>
          </a:bodyPr>
          <a:lstStyle/>
          <a:p>
            <a:pPr algn="just"/>
            <a:r>
              <a:rPr lang="en-US" sz="2200" dirty="0">
                <a:latin typeface="Alexandria"/>
              </a:rPr>
              <a:t>As cryptocurrency markets mature, building a portfolio that balances opportunity and risk becomes essential. Effective crypto portfolios combine large-cap assets like Bitcoin and Ethereum, which offer liquidity, adoption, and relative stability, with mid- and small-cap tokens that provide higher growth potential but also greater risk. Diversification across different risk-return profiles allows investors to participate in innovation while mitigating exposure to extreme losses. Large-cap assets form a stable core, mid-cap assets balance stability and upside, and small-cap tokens offer speculative, high-reward opportunities, requiring careful selection and position sizing. In volatile markets, this structured allocation enables participation in growth while managing downside risk.</a:t>
            </a:r>
          </a:p>
        </p:txBody>
      </p:sp>
      <p:pic>
        <p:nvPicPr>
          <p:cNvPr id="7" name="Graphic 21">
            <a:extLst>
              <a:ext uri="{FF2B5EF4-FFF2-40B4-BE49-F238E27FC236}">
                <a16:creationId xmlns:a16="http://schemas.microsoft.com/office/drawing/2014/main" id="{472E4BF1-F683-0C7E-7692-699D67EBF1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EFA9D4E-8993-3C24-9790-141674572F5F}"/>
              </a:ext>
            </a:extLst>
          </p:cNvPr>
          <p:cNvSpPr txBox="1"/>
          <p:nvPr/>
        </p:nvSpPr>
        <p:spPr>
          <a:xfrm>
            <a:off x="2671793" y="1159530"/>
            <a:ext cx="6097712" cy="523220"/>
          </a:xfrm>
          <a:prstGeom prst="rect">
            <a:avLst/>
          </a:prstGeom>
          <a:noFill/>
        </p:spPr>
        <p:txBody>
          <a:bodyPr wrap="square">
            <a:spAutoFit/>
          </a:bodyPr>
          <a:lstStyle/>
          <a:p>
            <a:r>
              <a:rPr lang="en-US" sz="2800" dirty="0">
                <a:latin typeface="Alexandria"/>
              </a:rPr>
              <a:t>Portfolio Construction &amp; Diversification</a:t>
            </a:r>
          </a:p>
        </p:txBody>
      </p:sp>
    </p:spTree>
    <p:extLst>
      <p:ext uri="{BB962C8B-B14F-4D97-AF65-F5344CB8AC3E}">
        <p14:creationId xmlns:p14="http://schemas.microsoft.com/office/powerpoint/2010/main" val="21357295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D9902-1121-4813-970B-C95CF8A3D4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8BB45E-6648-C0B2-8A85-4E344CB7B2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5337D0-3444-0B48-B692-E3F8C34BC3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6ABBB4-EBE8-8590-09DF-AC46C411E2F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C08A48-4BBA-FAF2-6971-184BB3AD37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25D88756-3D27-30EA-E424-DA896CE4DE2A}"/>
              </a:ext>
            </a:extLst>
          </p:cNvPr>
          <p:cNvSpPr txBox="1"/>
          <p:nvPr/>
        </p:nvSpPr>
        <p:spPr>
          <a:xfrm>
            <a:off x="942308" y="2170437"/>
            <a:ext cx="10022155" cy="3816429"/>
          </a:xfrm>
          <a:prstGeom prst="rect">
            <a:avLst/>
          </a:prstGeom>
          <a:noFill/>
        </p:spPr>
        <p:txBody>
          <a:bodyPr wrap="square" rtlCol="0">
            <a:spAutoFit/>
          </a:bodyPr>
          <a:lstStyle/>
          <a:p>
            <a:pPr algn="just"/>
            <a:r>
              <a:rPr lang="en-US" sz="2200" dirty="0">
                <a:latin typeface="Alexandria"/>
              </a:rPr>
              <a:t>Effective crypto portfolio construction goes beyond market capitalization, encompassing sector diversification and overall portfolio allocation. Spreading investments across sectors such as DeFi, layer-1 protocols, infrastructure, and utility tokens reduces the risk of any single narrative faltering, while balancing large-, mid-, and small-cap assets manages volatility and growth potential. Additionally, cryptocurrencies should be positioned within the broader investment portfolio according to risk tolerance and objectives, often as a satellite allocation complementing equities, bonds, and real estate. While low historical correlations with traditional assets can enhance diversification, these correlations can rise during market stress, underscoring the importance of understanding shifting relationships to build a resilient, adaptable portfolio.</a:t>
            </a:r>
          </a:p>
        </p:txBody>
      </p:sp>
      <p:pic>
        <p:nvPicPr>
          <p:cNvPr id="7" name="Graphic 21">
            <a:extLst>
              <a:ext uri="{FF2B5EF4-FFF2-40B4-BE49-F238E27FC236}">
                <a16:creationId xmlns:a16="http://schemas.microsoft.com/office/drawing/2014/main" id="{98CC2FE5-DD6C-93A1-C9A9-683423C8C7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04220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30AC1-568A-D787-462B-ECCBCDCAA3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78F6A5-B409-2EB0-4420-2E44611ADEC8}"/>
              </a:ext>
            </a:extLst>
          </p:cNvPr>
          <p:cNvSpPr/>
          <p:nvPr/>
        </p:nvSpPr>
        <p:spPr>
          <a:xfrm>
            <a:off x="617280" y="1601120"/>
            <a:ext cx="10812720" cy="4785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AAF45BD-E4C9-D01F-D41F-B651D14981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A051E4-E8EA-5402-86FD-BA686139D3E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D25033-B011-BF35-9992-949C677A85E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6E98633F-35EC-21DE-9F53-DCF3B660CF6C}"/>
              </a:ext>
            </a:extLst>
          </p:cNvPr>
          <p:cNvSpPr txBox="1"/>
          <p:nvPr/>
        </p:nvSpPr>
        <p:spPr>
          <a:xfrm>
            <a:off x="762000" y="1985059"/>
            <a:ext cx="10471760" cy="4401205"/>
          </a:xfrm>
          <a:prstGeom prst="rect">
            <a:avLst/>
          </a:prstGeom>
          <a:noFill/>
        </p:spPr>
        <p:txBody>
          <a:bodyPr wrap="square" rtlCol="0">
            <a:spAutoFit/>
          </a:bodyPr>
          <a:lstStyle/>
          <a:p>
            <a:pPr algn="just"/>
            <a:r>
              <a:rPr lang="en-US" sz="2000" dirty="0">
                <a:latin typeface="Alexandria"/>
              </a:rPr>
              <a:t>Risk management is essential in crypto portfolio construction, where high volatility requires more than simple diversification. Investors must apply disciplined position sizing and periodic rebalancing to prevent concentration risk as certain assets outperform others. Rebalancing ensures that allocations remain aligned with the intended strategy while systematically enforcing a “buy low, sell high” approach. In practice, a balanced portfolio may include a strong allocation to Bitcoin and Ethereum as core assets, complemented by selective exposure to mid-cap projects and a limited share of high-risk small-cap tokens, with continuous monitoring and adjustment as market conditions evolve.</a:t>
            </a:r>
          </a:p>
          <a:p>
            <a:pPr algn="just"/>
            <a:r>
              <a:rPr lang="en-US" sz="2000" dirty="0">
                <a:latin typeface="Alexandria"/>
              </a:rPr>
              <a:t>Beyond asset allocation, effective diversification also involves managing platform and custody risks. Distributing holdings across multiple exchanges or wallets reduces exposure to security breaches and operational failures, while understanding technological risks across blockchain networks further strengthens resilience. Ultimately, crypto portfolio construction is an exercise in balance</a:t>
            </a:r>
            <a:r>
              <a:rPr lang="ar-JO" sz="2000" dirty="0">
                <a:latin typeface="Alexandria"/>
              </a:rPr>
              <a:t> </a:t>
            </a:r>
            <a:r>
              <a:rPr lang="en-US" sz="2000" dirty="0">
                <a:latin typeface="Alexandria"/>
              </a:rPr>
              <a:t>combining ambition with discipline</a:t>
            </a:r>
            <a:r>
              <a:rPr lang="ar-JO" sz="2000" dirty="0">
                <a:latin typeface="Alexandria"/>
              </a:rPr>
              <a:t> </a:t>
            </a:r>
            <a:r>
              <a:rPr lang="en-US" sz="2000" dirty="0">
                <a:latin typeface="Alexandria"/>
              </a:rPr>
              <a:t>where diversification across assets, sectors, and risk dimensions enables investors to pursue growth while maintaining the ability to withstand market volatility.</a:t>
            </a:r>
          </a:p>
        </p:txBody>
      </p:sp>
      <p:pic>
        <p:nvPicPr>
          <p:cNvPr id="7" name="Graphic 21">
            <a:extLst>
              <a:ext uri="{FF2B5EF4-FFF2-40B4-BE49-F238E27FC236}">
                <a16:creationId xmlns:a16="http://schemas.microsoft.com/office/drawing/2014/main" id="{BECF5764-74F7-1ADF-B9F0-8BA2B22053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03788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D3976-1E9A-D3E5-1761-BF93C92546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9FB184-D927-4BDB-1D38-DD1B6EEAF6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0129ED7-5FC3-4D9F-88D9-10F53179F5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42E297-AE1A-3EB2-E6DC-A1A8AE73B8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8DAC51-1D86-5828-DFA8-A0E05D063CC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21C8BD78-63F7-B50C-023B-A5D02CE1EEB2}"/>
              </a:ext>
            </a:extLst>
          </p:cNvPr>
          <p:cNvSpPr txBox="1"/>
          <p:nvPr/>
        </p:nvSpPr>
        <p:spPr>
          <a:xfrm>
            <a:off x="942308" y="2470317"/>
            <a:ext cx="10022155" cy="3139321"/>
          </a:xfrm>
          <a:prstGeom prst="rect">
            <a:avLst/>
          </a:prstGeom>
          <a:noFill/>
        </p:spPr>
        <p:txBody>
          <a:bodyPr wrap="square" rtlCol="0">
            <a:spAutoFit/>
          </a:bodyPr>
          <a:lstStyle/>
          <a:p>
            <a:pPr algn="just"/>
            <a:r>
              <a:rPr lang="en-US" sz="2200" dirty="0">
                <a:latin typeface="Alexandria"/>
              </a:rPr>
              <a:t>Decentralized finance (DeFi) represents a fundamental shift in financial systems, moving investors from mere speculation to active participation in financial infrastructure. Smart contracts automate transactions without intermediaries, reducing traditional counterparty risk but introducing new risks tied to code and system design. DeFi generates yield through user activity, protocol incentives, and market dynamics, particularly via yield farming, where capital is dynamically allocated across protocols to maximize returns. Incentives like token distributions create a feedback loop, directing liquidity toward high-yield platforms and enhancing both usability and attractiveness.</a:t>
            </a:r>
          </a:p>
        </p:txBody>
      </p:sp>
      <p:pic>
        <p:nvPicPr>
          <p:cNvPr id="7" name="Graphic 21">
            <a:extLst>
              <a:ext uri="{FF2B5EF4-FFF2-40B4-BE49-F238E27FC236}">
                <a16:creationId xmlns:a16="http://schemas.microsoft.com/office/drawing/2014/main" id="{6B909C5D-16B5-EA90-D220-29DE36A25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563FD94-383E-73BE-1B4C-4F27C9114FA6}"/>
              </a:ext>
            </a:extLst>
          </p:cNvPr>
          <p:cNvSpPr txBox="1"/>
          <p:nvPr/>
        </p:nvSpPr>
        <p:spPr>
          <a:xfrm>
            <a:off x="2963951" y="1160640"/>
            <a:ext cx="6097712" cy="523220"/>
          </a:xfrm>
          <a:prstGeom prst="rect">
            <a:avLst/>
          </a:prstGeom>
          <a:noFill/>
        </p:spPr>
        <p:txBody>
          <a:bodyPr wrap="square">
            <a:spAutoFit/>
          </a:bodyPr>
          <a:lstStyle/>
          <a:p>
            <a:r>
              <a:rPr lang="en-US" sz="2800" dirty="0">
                <a:latin typeface="Alexandria"/>
              </a:rPr>
              <a:t>DeFi Investment Strategies</a:t>
            </a:r>
          </a:p>
        </p:txBody>
      </p:sp>
    </p:spTree>
    <p:extLst>
      <p:ext uri="{BB962C8B-B14F-4D97-AF65-F5344CB8AC3E}">
        <p14:creationId xmlns:p14="http://schemas.microsoft.com/office/powerpoint/2010/main" val="34403575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2AE5C-ADCC-ED17-31EB-17327217B3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8E5D6D-4DC0-DC5E-E308-25DBEC82AB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725F9A2-9004-941E-39B3-83949EAC65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C053C2-186E-9963-B343-9F1D178530A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F12177-3DB3-F175-1EC9-37D888D29AA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2F4DE93C-C7F2-0734-0BA1-9391D467F90C}"/>
              </a:ext>
            </a:extLst>
          </p:cNvPr>
          <p:cNvSpPr txBox="1"/>
          <p:nvPr/>
        </p:nvSpPr>
        <p:spPr>
          <a:xfrm>
            <a:off x="809265" y="2255954"/>
            <a:ext cx="10022155" cy="3477875"/>
          </a:xfrm>
          <a:prstGeom prst="rect">
            <a:avLst/>
          </a:prstGeom>
          <a:noFill/>
        </p:spPr>
        <p:txBody>
          <a:bodyPr wrap="square" rtlCol="0">
            <a:spAutoFit/>
          </a:bodyPr>
          <a:lstStyle/>
          <a:p>
            <a:pPr algn="just"/>
            <a:r>
              <a:rPr lang="en-US" sz="2200" dirty="0">
                <a:latin typeface="Alexandria"/>
              </a:rPr>
              <a:t>The apparent efficiency of DeFi hides economic complexities. High yields are often subsidized by inflationary token models, meaning real returns depend on the ecosystem’s long-term sustainability, with early participants benefiting most. Closely linked is liquidity provision, the core of decentralized exchanges like Uniswap, where investors act as market makers through automated market makers and earn trading fees. However, this exposes them to impermanent loss, which occurs when asset prices in a pool diverge, potentially turning losses permanent if funds are withdrawn prematurely. Understanding this risk requires insight into price dynamics and how automated market makers continuously rebalance assets, selling appreciating ones and buying depreciating ones, which can reduce returns in trending markets.</a:t>
            </a:r>
          </a:p>
        </p:txBody>
      </p:sp>
      <p:pic>
        <p:nvPicPr>
          <p:cNvPr id="7" name="Graphic 21">
            <a:extLst>
              <a:ext uri="{FF2B5EF4-FFF2-40B4-BE49-F238E27FC236}">
                <a16:creationId xmlns:a16="http://schemas.microsoft.com/office/drawing/2014/main" id="{4B7EC8F0-3E6A-87F7-00A1-DBF4833FE0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559113"/>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91794-56AE-BC67-8BDF-6616073A76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5C27E6-09D3-FB9B-1AC3-2F3203CBCF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6080571-AD6C-A4DD-0EE6-483E6838B3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864F66-5DD7-312F-AF21-25F2CF1B59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A3A7F4-404F-A0D5-12A4-C65DA19D7F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2AF01BC0-A5AB-8DD8-6CF7-7A42FF1EAD56}"/>
              </a:ext>
            </a:extLst>
          </p:cNvPr>
          <p:cNvSpPr txBox="1"/>
          <p:nvPr/>
        </p:nvSpPr>
        <p:spPr>
          <a:xfrm>
            <a:off x="942308" y="2141974"/>
            <a:ext cx="10022155" cy="4154984"/>
          </a:xfrm>
          <a:prstGeom prst="rect">
            <a:avLst/>
          </a:prstGeom>
          <a:noFill/>
        </p:spPr>
        <p:txBody>
          <a:bodyPr wrap="square" rtlCol="0">
            <a:spAutoFit/>
          </a:bodyPr>
          <a:lstStyle/>
          <a:p>
            <a:pPr algn="just"/>
            <a:r>
              <a:rPr lang="en-US" sz="2200" dirty="0">
                <a:latin typeface="Alexandria"/>
              </a:rPr>
              <a:t>In contrast to the fast-moving nature of yield farming, staking offers a structured and predictable way to earn returns by locking assets in proof-of-stake networks. Rewards resemble interest but are driven by network inflation and transaction validation, providing relatively stable income. Staking appeals to long-term investors and signals confidence in a network, though outcomes depend on validator performance, security, and governance. Liquid staking adds flexibility but increases systemic complexity. Another core DeFi strategy is decentralized lending, as seen in platforms like </a:t>
            </a:r>
            <a:r>
              <a:rPr lang="en-US" sz="2200" dirty="0" err="1">
                <a:latin typeface="Alexandria"/>
              </a:rPr>
              <a:t>Aave</a:t>
            </a:r>
            <a:r>
              <a:rPr lang="en-US" sz="2200" dirty="0">
                <a:latin typeface="Alexandria"/>
              </a:rPr>
              <a:t> and Compound, where users lend assets for interest while borrowers post collateral. These overcollateralized systems reduce default risk but are sensitive to market volatility, making lending a moderate-risk strategy that balances yield and stability between staking and aggressive yield farming.</a:t>
            </a:r>
          </a:p>
          <a:p>
            <a:pPr algn="just"/>
            <a:endParaRPr lang="en-US" sz="2200" dirty="0">
              <a:latin typeface="Alexandria"/>
            </a:endParaRPr>
          </a:p>
        </p:txBody>
      </p:sp>
      <p:pic>
        <p:nvPicPr>
          <p:cNvPr id="7" name="Graphic 21">
            <a:extLst>
              <a:ext uri="{FF2B5EF4-FFF2-40B4-BE49-F238E27FC236}">
                <a16:creationId xmlns:a16="http://schemas.microsoft.com/office/drawing/2014/main" id="{08656424-98CE-492F-531C-001BE307AA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7503248"/>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1E979-D89E-AC67-29B2-9705F86DA4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C5350B-2181-D764-A788-7C4B2656C1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1BAE81A-1B6D-191C-3500-4BB8C227F8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F0E616-FE40-74BA-5B7B-711EFF150F6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ED8E52-DE38-11D5-7D83-AE18DF97519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B011A8DC-CA8B-D97C-A974-79791DC42AB2}"/>
              </a:ext>
            </a:extLst>
          </p:cNvPr>
          <p:cNvSpPr txBox="1"/>
          <p:nvPr/>
        </p:nvSpPr>
        <p:spPr>
          <a:xfrm>
            <a:off x="955666" y="1615964"/>
            <a:ext cx="10022155" cy="4154984"/>
          </a:xfrm>
          <a:prstGeom prst="rect">
            <a:avLst/>
          </a:prstGeom>
          <a:noFill/>
        </p:spPr>
        <p:txBody>
          <a:bodyPr wrap="square" rtlCol="0">
            <a:spAutoFit/>
          </a:bodyPr>
          <a:lstStyle/>
          <a:p>
            <a:pPr algn="just"/>
            <a:br>
              <a:rPr lang="en-US" sz="2200" dirty="0">
                <a:latin typeface="Alexandria"/>
              </a:rPr>
            </a:br>
            <a:endParaRPr lang="en-US" sz="2200" dirty="0">
              <a:latin typeface="Alexandria"/>
            </a:endParaRPr>
          </a:p>
          <a:p>
            <a:pPr algn="just"/>
            <a:r>
              <a:rPr lang="en-US" sz="2200" dirty="0">
                <a:latin typeface="Alexandria"/>
              </a:rPr>
              <a:t>What sets DeFi apart from traditional finance is the composability of strategies, allowing assets to be layered across protocols to enhance returns but also magnify risk. Investors can stake, borrow, and redeploy capital recursively, creating efficiency but also systemic fragility if any component fails. DeFi risk is multidimensional, spanning market volatility, smart contract vulnerabilities, governance failures, and systemic contagion, with little recourse for errors due to irreversible transactions. Behavioral factors also play a role, as high yields and rapid innovation encourage speculation and herd behavior, emphasizing the need for disciplined risk management and skepticism toward unsustainable returns.</a:t>
            </a:r>
          </a:p>
          <a:p>
            <a:pPr algn="just"/>
            <a:endParaRPr lang="en-US" sz="2200" dirty="0">
              <a:latin typeface="Alexandria"/>
            </a:endParaRPr>
          </a:p>
        </p:txBody>
      </p:sp>
      <p:pic>
        <p:nvPicPr>
          <p:cNvPr id="7" name="Graphic 21">
            <a:extLst>
              <a:ext uri="{FF2B5EF4-FFF2-40B4-BE49-F238E27FC236}">
                <a16:creationId xmlns:a16="http://schemas.microsoft.com/office/drawing/2014/main" id="{F2D1FCBC-0BD6-E686-8A7C-07A8821BA0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7178015"/>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0AC12-C45C-A164-3EB8-7B37AF8A61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06646C-0FFA-D711-668A-EF120CE0F6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0ACF646-2C6E-7977-C1D2-626DDDA3A1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B9E697-EBBD-AE9D-8E3F-F0AFCBFF18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0C2AAA-020E-7F8F-FF9D-E459760C66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042F3A06-5D4E-056A-4930-0D775EF8ADD6}"/>
              </a:ext>
            </a:extLst>
          </p:cNvPr>
          <p:cNvSpPr txBox="1"/>
          <p:nvPr/>
        </p:nvSpPr>
        <p:spPr>
          <a:xfrm>
            <a:off x="942308" y="2746387"/>
            <a:ext cx="10022155" cy="2462213"/>
          </a:xfrm>
          <a:prstGeom prst="rect">
            <a:avLst/>
          </a:prstGeom>
          <a:noFill/>
        </p:spPr>
        <p:txBody>
          <a:bodyPr wrap="square" rtlCol="0">
            <a:spAutoFit/>
          </a:bodyPr>
          <a:lstStyle/>
          <a:p>
            <a:pPr algn="just"/>
            <a:r>
              <a:rPr lang="en-US" sz="2200" dirty="0">
                <a:latin typeface="Alexandria"/>
              </a:rPr>
              <a:t>DeFi investment strategies merge finance, technology, and game theory, offering unique yield opportunities but requiring sophistication beyond traditional investing. Investors operate in a landscape where innovation and risk are intertwined, and opportunity can quickly become vulnerability. The next stage of advanced strategies builds on these foundations, focusing on market structure exploitation through arbitrage, derivatives, and leverage, demanding deeper analytical insight, precise risk modeling, and execution skill.</a:t>
            </a:r>
          </a:p>
        </p:txBody>
      </p:sp>
      <p:pic>
        <p:nvPicPr>
          <p:cNvPr id="7" name="Graphic 21">
            <a:extLst>
              <a:ext uri="{FF2B5EF4-FFF2-40B4-BE49-F238E27FC236}">
                <a16:creationId xmlns:a16="http://schemas.microsoft.com/office/drawing/2014/main" id="{9D9B15C3-12B7-D480-DD75-3FC076AF96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4424831"/>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FD7F1-2242-CA4E-2ABD-0090A95F4E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197F4A-DC54-5ED6-837E-4B4C6EF745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5CCE337-0A7C-F422-6729-2ED99BF800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995439-64F1-C959-2D76-B1B1F167E6E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363272-16A6-8E46-A051-C308B033E8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5C56D583-26B1-5631-E48A-4C363989CD97}"/>
              </a:ext>
            </a:extLst>
          </p:cNvPr>
          <p:cNvSpPr txBox="1"/>
          <p:nvPr/>
        </p:nvSpPr>
        <p:spPr>
          <a:xfrm>
            <a:off x="942308" y="2357211"/>
            <a:ext cx="10022155" cy="3139321"/>
          </a:xfrm>
          <a:prstGeom prst="rect">
            <a:avLst/>
          </a:prstGeom>
          <a:noFill/>
        </p:spPr>
        <p:txBody>
          <a:bodyPr wrap="square" rtlCol="0">
            <a:spAutoFit/>
          </a:bodyPr>
          <a:lstStyle/>
          <a:p>
            <a:pPr algn="just"/>
            <a:r>
              <a:rPr lang="en-US" sz="2200" dirty="0">
                <a:latin typeface="Alexandria"/>
              </a:rPr>
              <a:t>As the crypto ecosystem matures, investors increasingly pursue strategies beyond passive holding or basic trading, leveraging market inefficiencies, arbitrage, and derivatives. Advanced strategies focus on market microstructure, liquidity flows, and behavioral dynamics, extracting value from relative pricing, volatility, and order book structures. Arbitrage exemplifies this approach, exploiting price differences for the same asset across exchanges. While theoretically risk-free, real-world execution involves operational, counterparty, and liquidity risks, requiring rapid automated systems, disciplined risk management, and technical expertise to capture fleeting opportunities.</a:t>
            </a:r>
          </a:p>
        </p:txBody>
      </p:sp>
      <p:pic>
        <p:nvPicPr>
          <p:cNvPr id="7" name="Graphic 21">
            <a:extLst>
              <a:ext uri="{FF2B5EF4-FFF2-40B4-BE49-F238E27FC236}">
                <a16:creationId xmlns:a16="http://schemas.microsoft.com/office/drawing/2014/main" id="{B0A1066D-5119-7041-9F10-D8BCC613CA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0362837"/>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8E742-3612-95AD-4C7A-F3EA11BB67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5A163-412B-8179-0120-40F006D342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EEE11F-0CC7-C28D-A8AC-1B43940ADC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60DEF3-C603-C47D-053A-4050EEB5AE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7C4C23-6814-907C-FA06-8C98317D5E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30787B81-FD0C-0661-1AB6-EFDA7D1385C0}"/>
              </a:ext>
            </a:extLst>
          </p:cNvPr>
          <p:cNvSpPr txBox="1"/>
          <p:nvPr/>
        </p:nvSpPr>
        <p:spPr>
          <a:xfrm>
            <a:off x="809265" y="2255954"/>
            <a:ext cx="10022155" cy="3477875"/>
          </a:xfrm>
          <a:prstGeom prst="rect">
            <a:avLst/>
          </a:prstGeom>
          <a:noFill/>
        </p:spPr>
        <p:txBody>
          <a:bodyPr wrap="square" rtlCol="0">
            <a:spAutoFit/>
          </a:bodyPr>
          <a:lstStyle/>
          <a:p>
            <a:pPr algn="just"/>
            <a:r>
              <a:rPr lang="en-US" sz="2200" dirty="0">
                <a:latin typeface="Alexandria"/>
              </a:rPr>
              <a:t>Derivatives trading broadens advanced crypto strategies by enabling exposure to price movements, volatility, and directional bets without holding the underlying asset. Futures and options, available on platforms like CME and Binance, allow hedging, speculation, and portfolio optimization, including market-neutral or conditional positions. For example, a long Bitcoin spot position can be hedged with short futures to manage risk while maintaining yield. Leveraged trading amplifies gains by borrowing capital but equally magnifies losses, especially in crypto’s high-volatility environment. Effective risk management requires position sizing, technical indicators, stop-loss mechanisms, and careful attention to margin, funding rates, and liquidation rules, with dynamic adjustment based on volatility regimes.</a:t>
            </a:r>
          </a:p>
        </p:txBody>
      </p:sp>
      <p:pic>
        <p:nvPicPr>
          <p:cNvPr id="7" name="Graphic 21">
            <a:extLst>
              <a:ext uri="{FF2B5EF4-FFF2-40B4-BE49-F238E27FC236}">
                <a16:creationId xmlns:a16="http://schemas.microsoft.com/office/drawing/2014/main" id="{F54FF9A9-E564-6436-78D1-CA35CD300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8727350"/>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A9847-E371-3142-D272-EEFF8D8A8F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6EC8FE-65B2-E822-E4A1-6B8508104C97}"/>
              </a:ext>
            </a:extLst>
          </p:cNvPr>
          <p:cNvSpPr/>
          <p:nvPr/>
        </p:nvSpPr>
        <p:spPr>
          <a:xfrm>
            <a:off x="617280" y="1685494"/>
            <a:ext cx="10812720" cy="4581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A0C4A3-A564-DB60-757B-F1C4E5D44F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271534-D8B1-7583-4F57-EB6A17CE25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28093C-3611-9573-9E59-3A75158048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1C59C3A2-0917-4247-9E16-1636ADEFEF09}"/>
              </a:ext>
            </a:extLst>
          </p:cNvPr>
          <p:cNvSpPr txBox="1"/>
          <p:nvPr/>
        </p:nvSpPr>
        <p:spPr>
          <a:xfrm>
            <a:off x="942308" y="1985771"/>
            <a:ext cx="10022155" cy="4185761"/>
          </a:xfrm>
          <a:prstGeom prst="rect">
            <a:avLst/>
          </a:prstGeom>
          <a:noFill/>
        </p:spPr>
        <p:txBody>
          <a:bodyPr wrap="square" rtlCol="0">
            <a:spAutoFit/>
          </a:bodyPr>
          <a:lstStyle/>
          <a:p>
            <a:pPr algn="just"/>
            <a:r>
              <a:rPr lang="en-US" sz="2200" dirty="0">
                <a:latin typeface="Alexandria"/>
              </a:rPr>
              <a:t>Prudent use of advanced crypto strategies requires integration with portfolio construction, balancing capital across spot holdings, DeFi, and long-term positions. Stress testing, scenario analysis, and volatility-adjusted allocation help manage downside risk, often via a tiered approach: a core low-risk portfolio underpins long-term objectives, while a smaller, actively managed tranche engages in leverage, derivatives, or market-making. Advanced strategies arbitrage, derivatives, margin, and liquidity provision offer returns beyond conventional methods but demand technical expertise, disciplined risk management, and behavioral awareness. They are unsuitable for novices, and success depends on both operational skill and psychological discipline. Future chapters explore behavioral finance, highlighting how biases, herd behavior, and market sentiment interact with advanced strategies to influence outcomes</a:t>
            </a:r>
            <a:r>
              <a:rPr lang="en-US" sz="2400" dirty="0"/>
              <a:t>.</a:t>
            </a:r>
            <a:endParaRPr lang="en-US" sz="2200" dirty="0">
              <a:latin typeface="Alexandria"/>
            </a:endParaRPr>
          </a:p>
        </p:txBody>
      </p:sp>
      <p:pic>
        <p:nvPicPr>
          <p:cNvPr id="7" name="Graphic 21">
            <a:extLst>
              <a:ext uri="{FF2B5EF4-FFF2-40B4-BE49-F238E27FC236}">
                <a16:creationId xmlns:a16="http://schemas.microsoft.com/office/drawing/2014/main" id="{B532E81B-1AD6-B734-C21A-11CBA9F1E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29086371"/>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CA92D-7D43-F3C6-A16E-E6E22D65BD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BA554A-C552-2556-9CE9-1D9963F4DC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374E6F0-FAD8-0F7D-1289-7DD01C46AB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DDCCB7-A028-9DD5-372A-707FAC67BFD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E26028-C01C-ED39-C45B-C480EBADF8D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9F7B375E-117D-1DB6-265F-4FA13E0F7CF8}"/>
              </a:ext>
            </a:extLst>
          </p:cNvPr>
          <p:cNvSpPr txBox="1"/>
          <p:nvPr/>
        </p:nvSpPr>
        <p:spPr>
          <a:xfrm>
            <a:off x="809265" y="2340328"/>
            <a:ext cx="10022155" cy="2800767"/>
          </a:xfrm>
          <a:prstGeom prst="rect">
            <a:avLst/>
          </a:prstGeom>
          <a:noFill/>
        </p:spPr>
        <p:txBody>
          <a:bodyPr wrap="square" rtlCol="0">
            <a:spAutoFit/>
          </a:bodyPr>
          <a:lstStyle/>
          <a:p>
            <a:pPr algn="just"/>
            <a:r>
              <a:rPr lang="en-US" sz="2200" dirty="0">
                <a:latin typeface="Alexandria"/>
              </a:rPr>
              <a:t>- Investing in cryptocurrencies goes beyond technical or fundamental analysis; human behavior plays a decisive role, and crypto markets’ volatility, low entry barriers, and retail dominance amplify psychological biases, herd behavior, and emotional decision-making.</a:t>
            </a:r>
          </a:p>
          <a:p>
            <a:pPr algn="just"/>
            <a:r>
              <a:rPr lang="en-US" sz="2200" dirty="0">
                <a:latin typeface="Alexandria"/>
              </a:rPr>
              <a:t>- Behavioral finance in crypto examines how cognitive biases and social dynamics influence decisions, with FOMO driving buying at inflated prices and FUD triggering panic selling, while prices react sharply to news, rumors, and social media sentiment rather than traditional fundamentals.</a:t>
            </a:r>
          </a:p>
        </p:txBody>
      </p:sp>
      <p:pic>
        <p:nvPicPr>
          <p:cNvPr id="7" name="Graphic 21">
            <a:extLst>
              <a:ext uri="{FF2B5EF4-FFF2-40B4-BE49-F238E27FC236}">
                <a16:creationId xmlns:a16="http://schemas.microsoft.com/office/drawing/2014/main" id="{DAE65CFE-70B2-E76E-167B-15764E3783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A6679B-8A96-3D45-CC8B-72ECD7F988A3}"/>
              </a:ext>
            </a:extLst>
          </p:cNvPr>
          <p:cNvSpPr txBox="1"/>
          <p:nvPr/>
        </p:nvSpPr>
        <p:spPr>
          <a:xfrm>
            <a:off x="2618636" y="1083696"/>
            <a:ext cx="6097712" cy="523220"/>
          </a:xfrm>
          <a:prstGeom prst="rect">
            <a:avLst/>
          </a:prstGeom>
          <a:noFill/>
        </p:spPr>
        <p:txBody>
          <a:bodyPr wrap="square">
            <a:spAutoFit/>
          </a:bodyPr>
          <a:lstStyle/>
          <a:p>
            <a:r>
              <a:rPr lang="en-US" sz="2800" dirty="0">
                <a:latin typeface="Alexandria"/>
              </a:rPr>
              <a:t>Behavioral Finance in Crypto Markets</a:t>
            </a:r>
          </a:p>
        </p:txBody>
      </p:sp>
    </p:spTree>
    <p:extLst>
      <p:ext uri="{BB962C8B-B14F-4D97-AF65-F5344CB8AC3E}">
        <p14:creationId xmlns:p14="http://schemas.microsoft.com/office/powerpoint/2010/main" val="3397084485"/>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B9659-3F51-4A08-0D1B-E525189DF9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FFF5C1-DCA7-1D1E-5C10-F4E0C4C1AB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3B5644B-F5CA-72A8-B97B-2337C37285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B6D4F5-F124-41EC-7F10-7A2AAF4AD1C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26B8D8-3F0A-9C6D-949D-E28F63A881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32E5D66A-6149-23E3-6323-3FD300585CD9}"/>
              </a:ext>
            </a:extLst>
          </p:cNvPr>
          <p:cNvSpPr txBox="1"/>
          <p:nvPr/>
        </p:nvSpPr>
        <p:spPr>
          <a:xfrm>
            <a:off x="942308" y="2255954"/>
            <a:ext cx="10022155" cy="3816429"/>
          </a:xfrm>
          <a:prstGeom prst="rect">
            <a:avLst/>
          </a:prstGeom>
          <a:noFill/>
        </p:spPr>
        <p:txBody>
          <a:bodyPr wrap="square" rtlCol="0">
            <a:spAutoFit/>
          </a:bodyPr>
          <a:lstStyle/>
          <a:p>
            <a:pPr algn="just"/>
            <a:r>
              <a:rPr lang="en-US" sz="2200" dirty="0">
                <a:latin typeface="Alexandria"/>
              </a:rPr>
              <a:t>Overconfidence, anchoring, and recency bias significantly influence crypto investor behavior, often leading to excessive risk-taking, poor timing decisions, and vulnerability to volatility. Investors may overestimate their predictive abilities, rely too heavily on recent price levels, or follow prevailing trends without objective analysis. These biases extend into DeFi and advanced strategies, where social dynamics, FOMO, and fear-driven reactions shape participation in yield farming, liquidity provision, and leveraged trading. As a result, market movements are frequently amplified by collective sentiment, and successful investors must combine disciplined risk management with an awareness of psychological patterns to avoid losses and exploit behavioral inefficiencies.</a:t>
            </a:r>
          </a:p>
          <a:p>
            <a:pPr algn="just"/>
            <a:endParaRPr lang="en-US" sz="2200" dirty="0">
              <a:latin typeface="Alexandria"/>
            </a:endParaRPr>
          </a:p>
        </p:txBody>
      </p:sp>
      <p:pic>
        <p:nvPicPr>
          <p:cNvPr id="7" name="Graphic 21">
            <a:extLst>
              <a:ext uri="{FF2B5EF4-FFF2-40B4-BE49-F238E27FC236}">
                <a16:creationId xmlns:a16="http://schemas.microsoft.com/office/drawing/2014/main" id="{ABAF69F1-C92B-C509-8D42-02A0D7E73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132033"/>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6C0E1-8B76-F67F-DD28-FFB54E9D3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94FEBB-874D-E11C-C197-F9452B4491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04E717F-0FC8-470D-428C-63A4F8971B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E0EAB1-222F-5EFD-90BD-A606A6CCF0D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2AF065-9675-BD62-86A5-548746F2E2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C744F767-BD05-1223-373D-FB3ECC961C15}"/>
              </a:ext>
            </a:extLst>
          </p:cNvPr>
          <p:cNvSpPr txBox="1"/>
          <p:nvPr/>
        </p:nvSpPr>
        <p:spPr>
          <a:xfrm>
            <a:off x="942308" y="2746387"/>
            <a:ext cx="10022155" cy="2123658"/>
          </a:xfrm>
          <a:prstGeom prst="rect">
            <a:avLst/>
          </a:prstGeom>
          <a:noFill/>
        </p:spPr>
        <p:txBody>
          <a:bodyPr wrap="square" rtlCol="0">
            <a:spAutoFit/>
          </a:bodyPr>
          <a:lstStyle/>
          <a:p>
            <a:pPr algn="just"/>
            <a:r>
              <a:rPr lang="en-US" sz="2200" dirty="0">
                <a:latin typeface="Alexandria"/>
              </a:rPr>
              <a:t> Crypto market cycles are largely driven by psychology, with bull markets fueled by growing optimism and euphoria, and bear markets intensified by fear and capitulation. Investors who recognize these patterns can better manage volatility, avoid hype-driven mistakes, and identify strategic entry and exit points. Emotional discipline is essential, as tools like dollar-cost averaging, diversification, and stop-loss strategies help mitigate impulsive decisions without eliminating behavioral risks entirely.</a:t>
            </a:r>
          </a:p>
        </p:txBody>
      </p:sp>
      <p:pic>
        <p:nvPicPr>
          <p:cNvPr id="7" name="Graphic 21">
            <a:extLst>
              <a:ext uri="{FF2B5EF4-FFF2-40B4-BE49-F238E27FC236}">
                <a16:creationId xmlns:a16="http://schemas.microsoft.com/office/drawing/2014/main" id="{3CCFBE9D-4743-4470-971D-76A124FF06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7519493"/>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8F51A-9537-344D-08D9-6B7B5E0BA5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A08A45-6FBA-AD88-C824-DC023F377C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F14CDC-13EB-D2BA-781C-2303B79283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ED7307-0571-A73C-A39E-9A3B5128AF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552CC9-1BBA-8744-D7FF-EEC5694FE6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61B3126F-BA9A-789E-B542-77D84ADB99DD}"/>
              </a:ext>
            </a:extLst>
          </p:cNvPr>
          <p:cNvSpPr txBox="1"/>
          <p:nvPr/>
        </p:nvSpPr>
        <p:spPr>
          <a:xfrm>
            <a:off x="809265" y="2255954"/>
            <a:ext cx="10022155" cy="3816429"/>
          </a:xfrm>
          <a:prstGeom prst="rect">
            <a:avLst/>
          </a:prstGeom>
          <a:noFill/>
        </p:spPr>
        <p:txBody>
          <a:bodyPr wrap="square" rtlCol="0">
            <a:spAutoFit/>
          </a:bodyPr>
          <a:lstStyle/>
          <a:p>
            <a:pPr algn="just"/>
            <a:r>
              <a:rPr lang="en-US" sz="2200" dirty="0">
                <a:latin typeface="Alexandria"/>
              </a:rPr>
              <a:t>The rapid evolution of cryptocurrency markets from niche innovations to globally significant financial systems has led to increasing regulatory oversight, making legal and tax considerations essential for investors alongside strategy and analysis. Regulation reflects a fundamental tension between decentralization and the need for financial stability and investor protection, resulting in fragmented frameworks across jurisdictions. In the United States, this is evident in the dual regulatory approach, where the SEC may classify certain tokens as securities under the Howey Test, while the CFTC treats major cryptocurrencies like Bitcoin as commodities, creating both opportunities and uncertainty depending on how assets are categorized.</a:t>
            </a:r>
          </a:p>
          <a:p>
            <a:pPr algn="just"/>
            <a:endParaRPr lang="en-US" sz="2200" dirty="0">
              <a:latin typeface="Alexandria"/>
            </a:endParaRPr>
          </a:p>
          <a:p>
            <a:pPr algn="just"/>
            <a:endParaRPr lang="en-US" sz="2200" dirty="0">
              <a:latin typeface="Alexandria"/>
            </a:endParaRPr>
          </a:p>
        </p:txBody>
      </p:sp>
      <p:pic>
        <p:nvPicPr>
          <p:cNvPr id="7" name="Graphic 21">
            <a:extLst>
              <a:ext uri="{FF2B5EF4-FFF2-40B4-BE49-F238E27FC236}">
                <a16:creationId xmlns:a16="http://schemas.microsoft.com/office/drawing/2014/main" id="{682225C8-C772-4FE8-35CF-0EB004DCE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54967D8-0C3E-C4C2-EB1D-708FAA1941CC}"/>
              </a:ext>
            </a:extLst>
          </p:cNvPr>
          <p:cNvSpPr txBox="1"/>
          <p:nvPr/>
        </p:nvSpPr>
        <p:spPr>
          <a:xfrm>
            <a:off x="2671793" y="1138656"/>
            <a:ext cx="6097712" cy="523220"/>
          </a:xfrm>
          <a:prstGeom prst="rect">
            <a:avLst/>
          </a:prstGeom>
          <a:noFill/>
        </p:spPr>
        <p:txBody>
          <a:bodyPr wrap="square">
            <a:spAutoFit/>
          </a:bodyPr>
          <a:lstStyle/>
          <a:p>
            <a:r>
              <a:rPr lang="en-US" sz="2800" dirty="0">
                <a:latin typeface="Alexandria"/>
              </a:rPr>
              <a:t>Regulation, Taxation &amp; Compliance</a:t>
            </a:r>
          </a:p>
        </p:txBody>
      </p:sp>
    </p:spTree>
    <p:extLst>
      <p:ext uri="{BB962C8B-B14F-4D97-AF65-F5344CB8AC3E}">
        <p14:creationId xmlns:p14="http://schemas.microsoft.com/office/powerpoint/2010/main" val="889680789"/>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5950F-3533-028A-2C5F-1BE290F8BD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966820-6BA1-C91D-0CCD-79ACF9514E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90BE5D-F1D6-0FF0-3E58-44CBBBCE9B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8BC473-5C6D-E059-7533-E0E472C3A7E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FFDA1B-9A57-1585-2446-8A300E7685F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BA883446-2FA1-1222-48CA-52E81DD50563}"/>
              </a:ext>
            </a:extLst>
          </p:cNvPr>
          <p:cNvSpPr txBox="1"/>
          <p:nvPr/>
        </p:nvSpPr>
        <p:spPr>
          <a:xfrm>
            <a:off x="1012562" y="2255954"/>
            <a:ext cx="10022155" cy="3816429"/>
          </a:xfrm>
          <a:prstGeom prst="rect">
            <a:avLst/>
          </a:prstGeom>
          <a:noFill/>
        </p:spPr>
        <p:txBody>
          <a:bodyPr wrap="square" rtlCol="0">
            <a:spAutoFit/>
          </a:bodyPr>
          <a:lstStyle/>
          <a:p>
            <a:pPr algn="just"/>
            <a:r>
              <a:rPr lang="en-US" sz="2200" dirty="0">
                <a:latin typeface="Alexandria"/>
              </a:rPr>
              <a:t>The European Union has adopted a unified regulatory framework through </a:t>
            </a:r>
            <a:r>
              <a:rPr lang="en-US" sz="2200" dirty="0" err="1">
                <a:latin typeface="Alexandria"/>
              </a:rPr>
              <a:t>MiCA</a:t>
            </a:r>
            <a:r>
              <a:rPr lang="en-US" sz="2200" dirty="0">
                <a:latin typeface="Alexandria"/>
              </a:rPr>
              <a:t>, aiming to enhance consumer protection, transparency, and legal clarity while supporting innovation in crypto markets. In contrast, emerging markets show divergent approaches, with some embracing cryptocurrencies for financial inclusion and others restricting them due to concerns over capital flight and financial stability, creating regulatory uncertainty that can impact liquidity and asset valuations. Additionally, taxation remains a complex issue, as cryptocurrencies are often treated as property, making most transactions taxable events—an especially important consideration for active traders and DeFi participants operating across multiple platforms.</a:t>
            </a:r>
          </a:p>
          <a:p>
            <a:pPr algn="just"/>
            <a:endParaRPr lang="en-US" sz="2200" dirty="0">
              <a:latin typeface="Alexandria"/>
            </a:endParaRPr>
          </a:p>
        </p:txBody>
      </p:sp>
      <p:pic>
        <p:nvPicPr>
          <p:cNvPr id="7" name="Graphic 21">
            <a:extLst>
              <a:ext uri="{FF2B5EF4-FFF2-40B4-BE49-F238E27FC236}">
                <a16:creationId xmlns:a16="http://schemas.microsoft.com/office/drawing/2014/main" id="{B3699EFC-8F6C-EB92-8B7F-B4ABD16052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0810230"/>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E0271-2932-7FB3-7C2F-FA1C81B847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E0E9BD-A36E-68B3-561E-DF28FD85AF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5C5518D-DB90-841D-7268-D1D4FADBA8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651279-55B1-87D6-D7D9-DFBD79CCED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E866FB-32DC-55CB-9BE1-2947796B8B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DF5E5E76-AF46-9472-0249-929A438BFF59}"/>
              </a:ext>
            </a:extLst>
          </p:cNvPr>
          <p:cNvSpPr txBox="1"/>
          <p:nvPr/>
        </p:nvSpPr>
        <p:spPr>
          <a:xfrm>
            <a:off x="1012562" y="2357211"/>
            <a:ext cx="10022155" cy="3477875"/>
          </a:xfrm>
          <a:prstGeom prst="rect">
            <a:avLst/>
          </a:prstGeom>
          <a:noFill/>
        </p:spPr>
        <p:txBody>
          <a:bodyPr wrap="square" rtlCol="0">
            <a:spAutoFit/>
          </a:bodyPr>
          <a:lstStyle/>
          <a:p>
            <a:pPr algn="just"/>
            <a:r>
              <a:rPr lang="en-US" sz="2200" dirty="0">
                <a:latin typeface="Alexandria"/>
              </a:rPr>
              <a:t>Taxation in crypto investing is complex, particularly in DeFi activities like yield farming, where multiple actions such as receiving rewards, staking income, or liquidity incentives can trigger taxable events, often complicated by valuation timing and poor transaction tracking on decentralized platforms. The distinction between short-term and long-term capital gains further shapes strategy, favoring long-term holding approaches like </a:t>
            </a:r>
            <a:r>
              <a:rPr lang="en-US" sz="2200" dirty="0" err="1">
                <a:latin typeface="Alexandria"/>
              </a:rPr>
              <a:t>HODLing</a:t>
            </a:r>
            <a:r>
              <a:rPr lang="en-US" sz="2200" dirty="0">
                <a:latin typeface="Alexandria"/>
              </a:rPr>
              <a:t> for tax efficiency, while frequent trading and leverage can reduce net returns due to higher tax burdens. Additionally, compliance requirements such as AML and KYC enhance market legitimacy and institutional access but introduce operational constraints, affecting user access, privacy, and participation in certain crypto services.</a:t>
            </a:r>
          </a:p>
        </p:txBody>
      </p:sp>
      <p:pic>
        <p:nvPicPr>
          <p:cNvPr id="7" name="Graphic 21">
            <a:extLst>
              <a:ext uri="{FF2B5EF4-FFF2-40B4-BE49-F238E27FC236}">
                <a16:creationId xmlns:a16="http://schemas.microsoft.com/office/drawing/2014/main" id="{EB0BFCA3-23B8-4BA0-DF28-D3C0B6267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7822244"/>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F7A82-C3C7-2B1E-2A92-2CE7C97C4D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A95158-709C-AC47-7B54-6E19D74E62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C3F6AA-D289-2089-ED53-6CB397A7F8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D9BFA0-F594-E869-21BB-91CF70F2E8B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74242B-84FE-7C5D-7CA5-56976C31F3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4F7BB452-E0F2-7EB9-C91B-FDC88C3E8488}"/>
              </a:ext>
            </a:extLst>
          </p:cNvPr>
          <p:cNvSpPr txBox="1"/>
          <p:nvPr/>
        </p:nvSpPr>
        <p:spPr>
          <a:xfrm>
            <a:off x="942308" y="2095405"/>
            <a:ext cx="10022155" cy="4154984"/>
          </a:xfrm>
          <a:prstGeom prst="rect">
            <a:avLst/>
          </a:prstGeom>
          <a:noFill/>
        </p:spPr>
        <p:txBody>
          <a:bodyPr wrap="square" rtlCol="0">
            <a:spAutoFit/>
          </a:bodyPr>
          <a:lstStyle/>
          <a:p>
            <a:pPr algn="just"/>
            <a:r>
              <a:rPr lang="en-US" sz="2200" dirty="0">
                <a:latin typeface="Alexandria"/>
              </a:rPr>
              <a:t>DeFi introduces additional regulatory complexity due to the absence of centralized intermediaries, making KYC and AML enforcement more difficult; however, there is a growing trend toward integrating compliance mechanisms through hybrid models and digital identity solutions to balance innovation with regulation. Regulation significantly impacts market structure and strategy viability, as restrictions on leverage or derivatives can limit advanced strategies, while crackdowns on tokens or platforms may reduce liquidity and asset values. Conversely, regulatory clarity such as Bitcoin ETF approvals can drive institutional adoption and market stability. As a result, sophisticated investors increasingly incorporate regulatory analysis into their strategies, considering jurisdictional risk, policy changes, and even regulatory arbitrage, despite its added complexity and risk.</a:t>
            </a:r>
          </a:p>
          <a:p>
            <a:pPr algn="just"/>
            <a:endParaRPr lang="en-US" sz="2200" dirty="0">
              <a:latin typeface="Alexandria"/>
            </a:endParaRPr>
          </a:p>
        </p:txBody>
      </p:sp>
      <p:pic>
        <p:nvPicPr>
          <p:cNvPr id="7" name="Graphic 21">
            <a:extLst>
              <a:ext uri="{FF2B5EF4-FFF2-40B4-BE49-F238E27FC236}">
                <a16:creationId xmlns:a16="http://schemas.microsoft.com/office/drawing/2014/main" id="{057E5C54-BFF6-6D46-61F4-0CBDCA780F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095619"/>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BEBDE-F2A6-DADD-1B6B-50C172411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C92208-8FD6-5D94-B93A-569C648D38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6977729-A7BE-F50D-A155-DCBE66A991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5FFFF4-9B6B-47A0-A767-5CFB5289BC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76CF7E-1E4A-C694-3597-1AE67A2B8EE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a:extLst>
              <a:ext uri="{FF2B5EF4-FFF2-40B4-BE49-F238E27FC236}">
                <a16:creationId xmlns:a16="http://schemas.microsoft.com/office/drawing/2014/main" id="{4F7B6442-24ED-EA8C-990F-2519DCB33F50}"/>
              </a:ext>
            </a:extLst>
          </p:cNvPr>
          <p:cNvSpPr txBox="1"/>
          <p:nvPr/>
        </p:nvSpPr>
        <p:spPr>
          <a:xfrm>
            <a:off x="942308" y="2340328"/>
            <a:ext cx="10022155" cy="2800767"/>
          </a:xfrm>
          <a:prstGeom prst="rect">
            <a:avLst/>
          </a:prstGeom>
          <a:noFill/>
        </p:spPr>
        <p:txBody>
          <a:bodyPr wrap="square" rtlCol="0">
            <a:spAutoFit/>
          </a:bodyPr>
          <a:lstStyle/>
          <a:p>
            <a:pPr algn="just"/>
            <a:r>
              <a:rPr lang="en-US" sz="2200" dirty="0">
                <a:latin typeface="Alexandria"/>
              </a:rPr>
              <a:t>The future of cryptocurrency regulation will likely be shaped by global coordination, increasing involvement of traditional financial institutions, and technological innovations such as decentralized identity and on-chain compliance tools. These developments aim to balance the borderless nature of crypto with the need for oversight. Ultimately, regulation, taxation, and compliance are not external constraints but core elements that drive market maturity. For investors, understanding these dynamics is essential for optimizing strategies, managing risk, and avoiding legal or financial setbacks while capitalizing on emerging opportunities.</a:t>
            </a:r>
          </a:p>
        </p:txBody>
      </p:sp>
      <p:pic>
        <p:nvPicPr>
          <p:cNvPr id="7" name="Graphic 21">
            <a:extLst>
              <a:ext uri="{FF2B5EF4-FFF2-40B4-BE49-F238E27FC236}">
                <a16:creationId xmlns:a16="http://schemas.microsoft.com/office/drawing/2014/main" id="{5BB842BE-93AE-B925-BBCC-9D4787DA44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137139"/>
      </p:ext>
    </p:extLst>
  </p:cSld>
  <p:clrMapOvr>
    <a:masterClrMapping/>
  </p:clrMapOvr>
  <mc:AlternateContent xmlns:mc="http://schemas.openxmlformats.org/markup-compatibility/2006" xmlns:p14="http://schemas.microsoft.com/office/powerpoint/2010/main">
    <mc:Choice Requires="p14">
      <p:transition spd="slow" p14:dur="2000" advTm="115572"/>
    </mc:Choice>
    <mc:Fallback xmlns="">
      <p:transition spd="slow" advTm="1155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864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9</a:t>
            </a:r>
          </a:p>
        </p:txBody>
      </p:sp>
      <p:sp>
        <p:nvSpPr>
          <p:cNvPr id="48" name="TextBox 47"/>
          <p:cNvSpPr txBox="1"/>
          <p:nvPr/>
        </p:nvSpPr>
        <p:spPr>
          <a:xfrm>
            <a:off x="942308" y="2030145"/>
            <a:ext cx="10122959" cy="4493538"/>
          </a:xfrm>
          <a:prstGeom prst="rect">
            <a:avLst/>
          </a:prstGeom>
          <a:noFill/>
        </p:spPr>
        <p:txBody>
          <a:bodyPr wrap="square" rtlCol="0">
            <a:spAutoFit/>
          </a:bodyPr>
          <a:lstStyle/>
          <a:p>
            <a:pPr algn="just"/>
            <a:r>
              <a:rPr lang="en-US" sz="2200" dirty="0"/>
              <a:t>Cryptocurrency markets have evolved into complex financial ecosystems where investors generate returns not only through price appreciation but also via DeFi mechanisms such as staking, lending, and liquidity provision, despite the added risks of smart contracts and systemic exposure. At the same time, advanced strategies like arbitrage, derivatives, and leveraged trading enable investors to exploit market inefficiencies and volatility, typically within a structured portfolio that balances long-term stability with high-risk active positions. However, market behavior is heavily influenced by psychological factors such as FOMO, herd behavior, and overconfidence, leading to volatile cycles, while increasing regulatory frameworks, taxation, and compliance requirements play a crucial role in shaping market access, risk management, and overall investment strategy.</a:t>
            </a:r>
            <a:endParaRPr lang="ar-JO" sz="2200" b="1" dirty="0">
              <a:solidFill>
                <a:srgbClr val="00B0F0"/>
              </a:solidFill>
              <a:latin typeface="Alexandria"/>
            </a:endParaRPr>
          </a:p>
          <a:p>
            <a:pPr algn="just"/>
            <a:endParaRPr lang="en-US" sz="2200" b="1" dirty="0">
              <a:solidFill>
                <a:srgbClr val="00B0F0"/>
              </a:solidFill>
              <a:latin typeface="Alexandria"/>
              <a:cs typeface="Times New Roman" panose="02020603050405020304" pitchFamily="18" charset="0"/>
            </a:endParaRPr>
          </a:p>
          <a:p>
            <a:pPr algn="just"/>
            <a:endParaRPr lang="en-US" sz="2200" b="1"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F017A87-423F-6E97-EC51-05869C0436A9}"/>
              </a:ext>
            </a:extLst>
          </p:cNvPr>
          <p:cNvSpPr txBox="1"/>
          <p:nvPr/>
        </p:nvSpPr>
        <p:spPr>
          <a:xfrm>
            <a:off x="3285162" y="1031189"/>
            <a:ext cx="6097712" cy="584775"/>
          </a:xfrm>
          <a:prstGeom prst="rect">
            <a:avLst/>
          </a:prstGeom>
          <a:noFill/>
        </p:spPr>
        <p:txBody>
          <a:bodyPr wrap="square">
            <a:spAutoFit/>
          </a:bodyPr>
          <a:lstStyle/>
          <a:p>
            <a:r>
              <a:rPr lang="en-US" sz="3200" b="1" dirty="0">
                <a:solidFill>
                  <a:srgbClr val="00B0F0"/>
                </a:solidFill>
                <a:latin typeface="Alexandria"/>
              </a:rPr>
              <a:t>Summary</a:t>
            </a:r>
            <a:endParaRPr lang="ar-JO" sz="3200" b="1" dirty="0">
              <a:solidFill>
                <a:srgbClr val="00B0F0"/>
              </a:solidFill>
              <a:latin typeface="Alexandria"/>
            </a:endParaRPr>
          </a:p>
        </p:txBody>
      </p:sp>
    </p:spTree>
    <p:extLst>
      <p:ext uri="{BB962C8B-B14F-4D97-AF65-F5344CB8AC3E}">
        <p14:creationId xmlns:p14="http://schemas.microsoft.com/office/powerpoint/2010/main" val="3934612119"/>
      </p:ext>
    </p:extLst>
  </p:cSld>
  <p:clrMapOvr>
    <a:masterClrMapping/>
  </p:clrMapOvr>
  <mc:AlternateContent xmlns:mc="http://schemas.openxmlformats.org/markup-compatibility/2006" xmlns:p14="http://schemas.microsoft.com/office/powerpoint/2010/main">
    <mc:Choice Requires="p14">
      <p:transition spd="slow" p14:dur="2000" advTm="109278"/>
    </mc:Choice>
    <mc:Fallback xmlns="">
      <p:transition spd="slow" advTm="1092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80"/>
    </mc:Choice>
    <mc:Fallback xmlns="">
      <p:transition spd="slow" advTm="134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17819</TotalTime>
  <Words>4218</Words>
  <Application>Microsoft Office PowerPoint</Application>
  <PresentationFormat>Widescreen</PresentationFormat>
  <Paragraphs>183</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324</cp:revision>
  <cp:lastPrinted>2025-11-01T07:47:24Z</cp:lastPrinted>
  <dcterms:created xsi:type="dcterms:W3CDTF">2023-04-29T09:08:00Z</dcterms:created>
  <dcterms:modified xsi:type="dcterms:W3CDTF">2026-04-08T03:08:09Z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