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Lst>
  <p:notesMasterIdLst>
    <p:notesMasterId r:id="rId47"/>
  </p:notesMasterIdLst>
  <p:sldIdLst>
    <p:sldId id="303" r:id="rId7"/>
    <p:sldId id="990" r:id="rId8"/>
    <p:sldId id="1038" r:id="rId9"/>
    <p:sldId id="1006" r:id="rId10"/>
    <p:sldId id="1039" r:id="rId11"/>
    <p:sldId id="1057" r:id="rId12"/>
    <p:sldId id="1058" r:id="rId13"/>
    <p:sldId id="1067" r:id="rId14"/>
    <p:sldId id="1068" r:id="rId15"/>
    <p:sldId id="1098" r:id="rId16"/>
    <p:sldId id="1099" r:id="rId17"/>
    <p:sldId id="1100" r:id="rId18"/>
    <p:sldId id="1059" r:id="rId19"/>
    <p:sldId id="1090" r:id="rId20"/>
    <p:sldId id="1069" r:id="rId21"/>
    <p:sldId id="1103" r:id="rId22"/>
    <p:sldId id="1070" r:id="rId23"/>
    <p:sldId id="1089" r:id="rId24"/>
    <p:sldId id="1060" r:id="rId25"/>
    <p:sldId id="1071" r:id="rId26"/>
    <p:sldId id="1072" r:id="rId27"/>
    <p:sldId id="1073" r:id="rId28"/>
    <p:sldId id="1074" r:id="rId29"/>
    <p:sldId id="1061" r:id="rId30"/>
    <p:sldId id="1088" r:id="rId31"/>
    <p:sldId id="1075" r:id="rId32"/>
    <p:sldId id="1091" r:id="rId33"/>
    <p:sldId id="1092" r:id="rId34"/>
    <p:sldId id="1094" r:id="rId35"/>
    <p:sldId id="1078" r:id="rId36"/>
    <p:sldId id="1101" r:id="rId37"/>
    <p:sldId id="1081" r:id="rId38"/>
    <p:sldId id="1083" r:id="rId39"/>
    <p:sldId id="1084" r:id="rId40"/>
    <p:sldId id="1102" r:id="rId41"/>
    <p:sldId id="1085" r:id="rId42"/>
    <p:sldId id="1086" r:id="rId43"/>
    <p:sldId id="1095" r:id="rId44"/>
    <p:sldId id="94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90"/>
            <p14:sldId id="1038"/>
            <p14:sldId id="1006"/>
            <p14:sldId id="1039"/>
            <p14:sldId id="1057"/>
            <p14:sldId id="1058"/>
            <p14:sldId id="1067"/>
            <p14:sldId id="1068"/>
            <p14:sldId id="1098"/>
            <p14:sldId id="1099"/>
            <p14:sldId id="1100"/>
            <p14:sldId id="1059"/>
            <p14:sldId id="1090"/>
            <p14:sldId id="1069"/>
            <p14:sldId id="1103"/>
            <p14:sldId id="1070"/>
            <p14:sldId id="1089"/>
            <p14:sldId id="1060"/>
            <p14:sldId id="1071"/>
            <p14:sldId id="1072"/>
            <p14:sldId id="1073"/>
            <p14:sldId id="1074"/>
            <p14:sldId id="1061"/>
            <p14:sldId id="1088"/>
            <p14:sldId id="1075"/>
            <p14:sldId id="1091"/>
            <p14:sldId id="1092"/>
            <p14:sldId id="1094"/>
            <p14:sldId id="1078"/>
            <p14:sldId id="1101"/>
            <p14:sldId id="1081"/>
            <p14:sldId id="1083"/>
            <p14:sldId id="1084"/>
            <p14:sldId id="1102"/>
            <p14:sldId id="1085"/>
            <p14:sldId id="1086"/>
            <p14:sldId id="1095"/>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980" autoAdjust="0"/>
  </p:normalViewPr>
  <p:slideViewPr>
    <p:cSldViewPr snapToGrid="0">
      <p:cViewPr varScale="1">
        <p:scale>
          <a:sx n="68" d="100"/>
          <a:sy n="68" d="100"/>
        </p:scale>
        <p:origin x="592" y="2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Alaeldin Elgizuli" userId="0ae9b7cacb5388bf" providerId="LiveId" clId="{44582148-80E7-4220-8341-97E55E43B76A}"/>
    <pc:docChg chg="undo custSel modSld">
      <pc:chgData name="Dr.Alaeldin Elgizuli" userId="0ae9b7cacb5388bf" providerId="LiveId" clId="{44582148-80E7-4220-8341-97E55E43B76A}" dt="2025-06-08T00:09:11.981" v="21" actId="13900"/>
      <pc:docMkLst>
        <pc:docMk/>
      </pc:docMkLst>
      <pc:sldChg chg="modSp mod">
        <pc:chgData name="Dr.Alaeldin Elgizuli" userId="0ae9b7cacb5388bf" providerId="LiveId" clId="{44582148-80E7-4220-8341-97E55E43B76A}" dt="2025-06-08T00:08:42.876" v="20" actId="20577"/>
        <pc:sldMkLst>
          <pc:docMk/>
          <pc:sldMk cId="3758883482" sldId="947"/>
        </pc:sldMkLst>
        <pc:spChg chg="mod">
          <ac:chgData name="Dr.Alaeldin Elgizuli" userId="0ae9b7cacb5388bf" providerId="LiveId" clId="{44582148-80E7-4220-8341-97E55E43B76A}" dt="2025-06-08T00:08:42.876" v="20" actId="20577"/>
          <ac:spMkLst>
            <pc:docMk/>
            <pc:sldMk cId="3758883482" sldId="947"/>
            <ac:spMk id="31" creationId="{52AD9076-7F34-D345-8C62-0BEC6D080AF4}"/>
          </ac:spMkLst>
        </pc:spChg>
      </pc:sldChg>
      <pc:sldChg chg="modSp mod">
        <pc:chgData name="Dr.Alaeldin Elgizuli" userId="0ae9b7cacb5388bf" providerId="LiveId" clId="{44582148-80E7-4220-8341-97E55E43B76A}" dt="2025-06-08T00:04:15.129" v="2" actId="6549"/>
        <pc:sldMkLst>
          <pc:docMk/>
          <pc:sldMk cId="2533515695" sldId="990"/>
        </pc:sldMkLst>
        <pc:spChg chg="mod">
          <ac:chgData name="Dr.Alaeldin Elgizuli" userId="0ae9b7cacb5388bf" providerId="LiveId" clId="{44582148-80E7-4220-8341-97E55E43B76A}" dt="2025-06-08T00:04:15.129" v="2" actId="6549"/>
          <ac:spMkLst>
            <pc:docMk/>
            <pc:sldMk cId="2533515695" sldId="990"/>
            <ac:spMk id="48" creationId="{86649A8B-C4FE-7681-2B68-D1FE2EFE7197}"/>
          </ac:spMkLst>
        </pc:spChg>
      </pc:sldChg>
      <pc:sldChg chg="modSp mod">
        <pc:chgData name="Dr.Alaeldin Elgizuli" userId="0ae9b7cacb5388bf" providerId="LiveId" clId="{44582148-80E7-4220-8341-97E55E43B76A}" dt="2025-06-08T00:09:11.981" v="21" actId="13900"/>
        <pc:sldMkLst>
          <pc:docMk/>
          <pc:sldMk cId="2499378404" sldId="1038"/>
        </pc:sldMkLst>
        <pc:spChg chg="mod">
          <ac:chgData name="Dr.Alaeldin Elgizuli" userId="0ae9b7cacb5388bf" providerId="LiveId" clId="{44582148-80E7-4220-8341-97E55E43B76A}" dt="2025-06-08T00:09:11.981" v="21" actId="13900"/>
          <ac:spMkLst>
            <pc:docMk/>
            <pc:sldMk cId="2499378404" sldId="1038"/>
            <ac:spMk id="31" creationId="{8C33D21F-5ECD-4476-9A2C-D82B9EF3E8B9}"/>
          </ac:spMkLst>
        </pc:spChg>
      </pc:sldChg>
      <pc:sldChg chg="modSp mod">
        <pc:chgData name="Dr.Alaeldin Elgizuli" userId="0ae9b7cacb5388bf" providerId="LiveId" clId="{44582148-80E7-4220-8341-97E55E43B76A}" dt="2025-06-08T00:05:16.716" v="5" actId="14100"/>
        <pc:sldMkLst>
          <pc:docMk/>
          <pc:sldMk cId="2481509963" sldId="1059"/>
        </pc:sldMkLst>
        <pc:spChg chg="mod">
          <ac:chgData name="Dr.Alaeldin Elgizuli" userId="0ae9b7cacb5388bf" providerId="LiveId" clId="{44582148-80E7-4220-8341-97E55E43B76A}" dt="2025-06-08T00:05:16.716" v="5" actId="14100"/>
          <ac:spMkLst>
            <pc:docMk/>
            <pc:sldMk cId="2481509963" sldId="1059"/>
            <ac:spMk id="31" creationId="{2A977E4A-23DC-DAD1-33AC-B5AA8B064B35}"/>
          </ac:spMkLst>
        </pc:spChg>
      </pc:sldChg>
      <pc:sldChg chg="modSp mod">
        <pc:chgData name="Dr.Alaeldin Elgizuli" userId="0ae9b7cacb5388bf" providerId="LiveId" clId="{44582148-80E7-4220-8341-97E55E43B76A}" dt="2025-06-08T00:05:52.775" v="6" actId="6549"/>
        <pc:sldMkLst>
          <pc:docMk/>
          <pc:sldMk cId="2860150147" sldId="1075"/>
        </pc:sldMkLst>
        <pc:spChg chg="mod">
          <ac:chgData name="Dr.Alaeldin Elgizuli" userId="0ae9b7cacb5388bf" providerId="LiveId" clId="{44582148-80E7-4220-8341-97E55E43B76A}" dt="2025-06-08T00:05:52.775" v="6" actId="6549"/>
          <ac:spMkLst>
            <pc:docMk/>
            <pc:sldMk cId="2860150147" sldId="1075"/>
            <ac:spMk id="31" creationId="{F07C0DC0-958F-266B-B8BE-D0396E1A5FB9}"/>
          </ac:spMkLst>
        </pc:spChg>
      </pc:sldChg>
      <pc:sldChg chg="modSp mod">
        <pc:chgData name="Dr.Alaeldin Elgizuli" userId="0ae9b7cacb5388bf" providerId="LiveId" clId="{44582148-80E7-4220-8341-97E55E43B76A}" dt="2025-06-08T00:07:07.406" v="11" actId="20577"/>
        <pc:sldMkLst>
          <pc:docMk/>
          <pc:sldMk cId="3462803349" sldId="1083"/>
        </pc:sldMkLst>
        <pc:spChg chg="mod">
          <ac:chgData name="Dr.Alaeldin Elgizuli" userId="0ae9b7cacb5388bf" providerId="LiveId" clId="{44582148-80E7-4220-8341-97E55E43B76A}" dt="2025-06-08T00:07:07.406" v="11" actId="20577"/>
          <ac:spMkLst>
            <pc:docMk/>
            <pc:sldMk cId="3462803349" sldId="1083"/>
            <ac:spMk id="31" creationId="{DA3EF01B-69AA-20E4-5029-102578DBE026}"/>
          </ac:spMkLst>
        </pc:spChg>
      </pc:sldChg>
      <pc:sldChg chg="modSp mod">
        <pc:chgData name="Dr.Alaeldin Elgizuli" userId="0ae9b7cacb5388bf" providerId="LiveId" clId="{44582148-80E7-4220-8341-97E55E43B76A}" dt="2025-06-08T00:07:45.394" v="16" actId="20577"/>
        <pc:sldMkLst>
          <pc:docMk/>
          <pc:sldMk cId="801224008" sldId="1084"/>
        </pc:sldMkLst>
        <pc:spChg chg="mod">
          <ac:chgData name="Dr.Alaeldin Elgizuli" userId="0ae9b7cacb5388bf" providerId="LiveId" clId="{44582148-80E7-4220-8341-97E55E43B76A}" dt="2025-06-08T00:07:45.394" v="16" actId="20577"/>
          <ac:spMkLst>
            <pc:docMk/>
            <pc:sldMk cId="801224008" sldId="1084"/>
            <ac:spMk id="31" creationId="{0611ED73-34C5-F243-76D9-03E62BA07319}"/>
          </ac:spMkLst>
        </pc:spChg>
      </pc:sldChg>
      <pc:sldChg chg="modSp mod">
        <pc:chgData name="Dr.Alaeldin Elgizuli" userId="0ae9b7cacb5388bf" providerId="LiveId" clId="{44582148-80E7-4220-8341-97E55E43B76A}" dt="2025-06-08T00:08:20.976" v="18" actId="20577"/>
        <pc:sldMkLst>
          <pc:docMk/>
          <pc:sldMk cId="284641457" sldId="1085"/>
        </pc:sldMkLst>
        <pc:spChg chg="mod">
          <ac:chgData name="Dr.Alaeldin Elgizuli" userId="0ae9b7cacb5388bf" providerId="LiveId" clId="{44582148-80E7-4220-8341-97E55E43B76A}" dt="2025-06-08T00:08:20.976" v="18" actId="20577"/>
          <ac:spMkLst>
            <pc:docMk/>
            <pc:sldMk cId="284641457" sldId="1085"/>
            <ac:spMk id="31" creationId="{137D5782-1779-67EE-316F-360C5B1A577E}"/>
          </ac:spMkLst>
        </pc:spChg>
      </pc:sldChg>
      <pc:sldChg chg="modSp mod">
        <pc:chgData name="Dr.Alaeldin Elgizuli" userId="0ae9b7cacb5388bf" providerId="LiveId" clId="{44582148-80E7-4220-8341-97E55E43B76A}" dt="2025-06-08T00:03:29.319" v="1" actId="6549"/>
        <pc:sldMkLst>
          <pc:docMk/>
          <pc:sldMk cId="1723794765" sldId="1088"/>
        </pc:sldMkLst>
        <pc:spChg chg="mod">
          <ac:chgData name="Dr.Alaeldin Elgizuli" userId="0ae9b7cacb5388bf" providerId="LiveId" clId="{44582148-80E7-4220-8341-97E55E43B76A}" dt="2025-06-08T00:03:29.319" v="1" actId="6549"/>
          <ac:spMkLst>
            <pc:docMk/>
            <pc:sldMk cId="1723794765" sldId="1088"/>
            <ac:spMk id="31" creationId="{D671C729-5116-1633-5DD1-69AFB7809510}"/>
          </ac:spMkLst>
        </pc:spChg>
      </pc:sldChg>
      <pc:sldChg chg="modSp mod">
        <pc:chgData name="Dr.Alaeldin Elgizuli" userId="0ae9b7cacb5388bf" providerId="LiveId" clId="{44582148-80E7-4220-8341-97E55E43B76A}" dt="2025-06-08T00:08:33.355" v="19" actId="20577"/>
        <pc:sldMkLst>
          <pc:docMk/>
          <pc:sldMk cId="1366475959" sldId="1095"/>
        </pc:sldMkLst>
        <pc:spChg chg="mod">
          <ac:chgData name="Dr.Alaeldin Elgizuli" userId="0ae9b7cacb5388bf" providerId="LiveId" clId="{44582148-80E7-4220-8341-97E55E43B76A}" dt="2025-06-08T00:08:33.355" v="19" actId="20577"/>
          <ac:spMkLst>
            <pc:docMk/>
            <pc:sldMk cId="1366475959" sldId="1095"/>
            <ac:spMk id="31" creationId="{54DADEDF-5B1D-441A-C3AE-A080F1EC79D1}"/>
          </ac:spMkLst>
        </pc:spChg>
      </pc:sldChg>
      <pc:sldChg chg="modSp mod">
        <pc:chgData name="Dr.Alaeldin Elgizuli" userId="0ae9b7cacb5388bf" providerId="LiveId" clId="{44582148-80E7-4220-8341-97E55E43B76A}" dt="2025-06-08T00:07:33.896" v="14" actId="20577"/>
        <pc:sldMkLst>
          <pc:docMk/>
          <pc:sldMk cId="824511670" sldId="1102"/>
        </pc:sldMkLst>
        <pc:spChg chg="mod">
          <ac:chgData name="Dr.Alaeldin Elgizuli" userId="0ae9b7cacb5388bf" providerId="LiveId" clId="{44582148-80E7-4220-8341-97E55E43B76A}" dt="2025-06-08T00:07:33.896" v="14" actId="20577"/>
          <ac:spMkLst>
            <pc:docMk/>
            <pc:sldMk cId="824511670" sldId="1102"/>
            <ac:spMk id="31" creationId="{B3FA1495-F59D-AFCF-8470-9A79BC5C1FE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14E56-73C2-0FC3-0ABE-682E326A9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9A40-A07D-B6AC-D19E-82673E638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69ECB-1E22-E173-CAA8-67DA3DA4F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68A41C-B0E9-DE83-4E91-30FA53978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DE8AD7-09DB-D4C3-F13C-C868C327E9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8626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CB7961-FAB9-B44B-B56E-A033DEFE29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579479-09C5-668A-140C-65D30D323A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973766-7FE2-1FB3-8413-A2429E6194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1C2266-5257-9A96-40BA-1F3F4E82F6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516714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B899C-3C98-9298-19E1-5EA910B4B8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961239-C33F-8D4E-ED2F-0894CF32F8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766BE5-F040-E25D-0120-64A62D3757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CF29A4-A949-44B0-DE99-72F773B6B59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990021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5F25CF-BA7C-48A7-E75F-08E8E2DBCA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8A7A2D-087D-DC2B-AA1C-B14FC5C099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DFFF11-17A4-96D7-844A-154C1DC4B3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EA0A31E-457C-D93A-F9D6-357053493F8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099570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AB946-7D84-F320-CF51-42D65D2D86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1E67C3-2D7A-68D0-DC22-7505D43E91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F70302-E6C8-A681-450C-3117F2CC68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1CD681C-6AFA-204A-47C0-0151EE04B05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63382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B5C636-A051-C8BC-1EB9-C840CF5D14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452571-5585-DF6E-B719-B1567CE461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A33AC8-D977-5FC7-95A3-61F357582B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D78363-1805-6DF1-9364-C80045ECEC0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715543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DA748-8A09-348F-8785-3FF1BEA7C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646F82-9DE3-592C-18A9-7DA0A81418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AF4F94-2A43-E80B-2482-28FFD00B57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79B418B-D599-8B9A-B178-7631E37C5A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95847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11FB4-6F31-3CBB-826A-A5009D48A2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05CE89-FA13-355F-C379-943D219426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6B4353-0D97-8C8C-B55D-9B9E5C68F3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B533A8-A286-99AD-AFFD-7135F7D11D7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8628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C2848-4826-BB27-A394-7FE6D6B9E6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EE7F2C-9158-D0C8-19E1-12E9B71123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0ECB0E-4264-9AA9-712E-159DD74D13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D59DA9-4AD9-30C1-DC52-7E1E2DB1334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010705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57EFD-56F8-A04B-3CF2-E7DF0CFB86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51649E-9095-644A-DA25-489DB6D936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F43C56-B510-700B-3F62-CE08FEBDC1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A69E0F4-0817-6A7E-B6CC-7F88128C8AE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01488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9A9181-74FA-CA8D-CCB8-0D981B893A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C9977C-6032-8D60-9F6F-F2F6CDE52F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BC1505-BCAB-E8C9-8765-E1526AD931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38E1BE3-00FA-0BD1-137B-C2F8B48B84F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499196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3B6F4-81CF-15E4-E810-81ED495CFD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87E5F2-8758-FD69-E5A2-480C3236A4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1609A3-09EB-23E3-62E5-BE6974A8D5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E385E0-D7C3-C72A-912A-70D1D2FD787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100856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ACD334-1050-449D-9654-BD86C15FCE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CB5107-0C4A-A8C3-4BEB-281D87EC1D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BC4C0B-7D70-27A0-62CA-8658022FE96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1DB906-0A7D-CC8D-C555-41F7CE4F658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966359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83DBE-7DC4-5E12-EAD7-133C53F659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FAE4DF-0227-846B-E3D5-E3400A1FEF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9A4312-F5AC-F615-521C-982C4C4D689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907AC32-B52F-A5DB-C7FB-B04C6B0BCF3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40143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29F6B-0183-E283-BD1B-BDD1E3EB13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A7914D-8863-ADAA-F61C-3F809159F9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5B798C-8C51-CFEF-3E91-283359EE88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A17440-739E-7272-B3F1-0E1504D99FC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093859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5C4E71-8DB6-D2F8-64BE-E91033891C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3A4011-7A3D-80C8-B1F8-684FFABF87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9D58D3-C55D-C225-32F7-0CD813AE8D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8F868E-8B5D-0253-A6B9-EC1EA49D88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152123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44AED3-3487-AC8B-8C34-292900AF5A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71CF77-51DF-FBDB-E8D7-E77F01CAAE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AB079E-4450-BBD3-BBF4-044D269D9D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25AADE-CBE8-F122-3155-0F3F149A0C1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134980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81EB60-091B-BB78-1D3C-F0E7F66CD2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FC93E1-7249-B6CC-4BFF-6F6AA732C0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7EB836-BB57-EF2B-AD93-E2D1D4B4A9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FB6832-4B0A-05EF-D9D5-881BFA2B881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581037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5F8B3B-FD97-AB3E-5BE3-2F9F174759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F59FDC-9157-8B2E-7ED6-47CEB2544A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6571CB-27AD-EAFC-EA66-CBE2FF104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C09CCF7-F1F5-DECD-7ECB-29673871F5F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989549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71EA9-5ECB-2263-02D8-E448A512F7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F19B88-E6F7-2A0A-66C2-36361AF66D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08CAD6-7365-6167-F133-02EE41D096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9A1DF4-675F-7DCC-1FA4-490C765C27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644490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65350-6428-A6DF-CAE5-EFE4156008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1D3AEE-1685-C93A-34AE-09561DA1C8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CE13FC-3608-E2FC-EE3F-110B92202F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9585B5A-D7A7-F899-823C-41F32DD335D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912707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4AB41-503D-8513-392A-37DE092063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8C1490-D8DB-365F-3660-A5028DEB33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3EC190-913D-F02B-5D49-A396069794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143716-25B3-4EFE-A606-0123F813A5B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708915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945D4-662D-574F-638B-95367EB016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A0B51C-19C0-9772-5203-7668ED3F51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43EF85-EC73-F5E6-BD27-1713AEBC5A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16FE8B-FCC1-7A8B-E0D4-5B3143BEC7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436481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22E8B-5654-A2CB-D765-6BF6AB4CBF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518B94-C9AF-A21E-B65D-493C8AC7AC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7EB5C8-3940-D597-0301-916C05B244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2204DF-C7E4-A919-B99F-86D2A8F6C46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292947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1848F-6E6B-8E0D-851E-07B3C7C62C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442CB9-DF66-6415-7BB3-FC345B3413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8FA0FC-D415-B24C-1C07-8A79264B69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274189-1A9C-C3A2-5036-A9AE2278F1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761488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57891A-A701-E5A6-6706-C1046D5FB9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0F2573-2F7C-D891-D54B-EEEF8CCCF6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5860D3-2D88-098F-A42D-030B0558D0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E21181-1684-BED8-08E0-A1BAD86B564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768771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BF7CF-50E5-D0AD-3B01-1D10CBE1B7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9686B2-65E1-F51A-2D2B-CD1E033E3F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DFD3AB-1E61-368E-7E61-EB40C4D775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226ACE-5F54-402D-68E5-7DC8E1D616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907587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93B1D-9DFC-387C-2751-BBE8F3EF10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7F68F5-C18F-F743-E305-254E000836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C88ECB-9047-13A2-8464-E9F73BD925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8177F2-1210-84A2-6CB5-7D62B5A2D1F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7294575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876910-7415-97CE-BC71-4CA3AC5881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0139B5-D07D-3E10-5410-F3A754EAA4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7C0C51-E668-598D-8A3C-222B402759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12738E-D657-E556-E973-77477EE127C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8568229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71938-13EA-E5E9-8CED-62E6CCF886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F6B915-D9B6-C145-290A-9D6C3B88D5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3B081A-D879-371F-E3F2-05B79C77FC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16030E-FD8D-D3D9-D316-A0534543EA0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235245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C7E35E-DA59-962A-FEEC-EEC0117EBF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FA548B-EFA4-F13C-EC2A-41F7838B83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B88FC7-2527-CACF-5E7C-4097B2C689C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E2D98E8-9B6B-385F-CFF9-0E0C117969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848540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E2FBB-10CD-A133-7211-A127FB47DF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77CBB9-CEBC-3D4D-15B7-7390B004ED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A6175D-37CC-3660-2C20-49241287A8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154548-EA02-F23F-593D-B62DB65B26A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493995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3DD89-9EDE-E1D4-0241-53DFD689B6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1CEFB7-6B3B-E70D-DC0F-C7B150CB7F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50D187-45FC-8E34-256F-47609A8238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727976-5ADD-89C3-DD4C-A25072D1DF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905257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6A32F-CEDE-DDEB-ED87-38B25EB6F6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FC2006-7A0D-6A61-8E4E-BE5AC8D015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97D4F8-FFC0-3AC8-D2E1-F5040D7B5F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AC5CB86-1E70-838E-9378-72AA54971EF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586591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1.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109919"/>
            <a:ext cx="6742492" cy="1477328"/>
          </a:xfrm>
          <a:prstGeom prst="rect">
            <a:avLst/>
          </a:prstGeom>
          <a:noFill/>
        </p:spPr>
        <p:txBody>
          <a:bodyPr wrap="square" rtlCol="0">
            <a:spAutoFit/>
          </a:bodyPr>
          <a:lstStyle/>
          <a:p>
            <a:pPr algn="ctr"/>
            <a:r>
              <a:rPr lang="ar-EG" sz="2400" b="1" dirty="0">
                <a:solidFill>
                  <a:srgbClr val="00B0F0"/>
                </a:solidFill>
                <a:latin typeface="Alexandria" charset="0"/>
                <a:cs typeface="+mj-cs"/>
              </a:rPr>
              <a:t>(ماجستير القانون الرقمي) </a:t>
            </a:r>
          </a:p>
          <a:p>
            <a:r>
              <a:rPr lang="ar-EG" sz="4000" b="1" dirty="0">
                <a:solidFill>
                  <a:srgbClr val="00B0F0"/>
                </a:solidFill>
                <a:latin typeface="Alexandria" charset="0"/>
                <a:cs typeface="+mj-cs"/>
              </a:rPr>
              <a:t>مقرر : قانون تنظيم التكنولوجيا المالية</a:t>
            </a:r>
            <a:endParaRPr lang="en-US" sz="4000" b="1" dirty="0">
              <a:solidFill>
                <a:srgbClr val="00B0F0"/>
              </a:solidFill>
              <a:latin typeface="Alexandria" charset="0"/>
              <a:cs typeface="+mj-cs"/>
            </a:endParaRPr>
          </a:p>
          <a:p>
            <a:pPr algn="ctr"/>
            <a:r>
              <a:rPr lang="en-US" sz="2600" b="1" dirty="0">
                <a:solidFill>
                  <a:srgbClr val="00B0F0"/>
                </a:solidFill>
                <a:latin typeface="Alexandria" charset="0"/>
                <a:cs typeface="+mj-cs"/>
              </a:rPr>
              <a:t>Financial technology regulation law</a:t>
            </a:r>
            <a:endParaRPr lang="en-US" sz="4400" b="1" dirty="0">
              <a:solidFill>
                <a:srgbClr val="00B0F0"/>
              </a:solidFill>
              <a:latin typeface="Alexandria" charset="0"/>
              <a:cs typeface="+mj-cs"/>
            </a:endParaRPr>
          </a:p>
        </p:txBody>
      </p:sp>
      <p:sp>
        <p:nvSpPr>
          <p:cNvPr id="10" name="Rectangle: Rounded Corners 9"/>
          <p:cNvSpPr/>
          <p:nvPr/>
        </p:nvSpPr>
        <p:spPr>
          <a:xfrm>
            <a:off x="7328849" y="51708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a:solidFill>
                  <a:srgbClr val="00B0F0"/>
                </a:solidFill>
                <a:latin typeface="Alexandria" charset="0"/>
                <a:cs typeface="Alexandria" charset="0"/>
              </a:rPr>
              <a:t>Alaeldin</a:t>
            </a:r>
            <a:r>
              <a:rPr lang="en-US" sz="2800" b="1" dirty="0">
                <a:solidFill>
                  <a:srgbClr val="00B0F0"/>
                </a:solidFill>
                <a:latin typeface="Alexandria" charset="0"/>
                <a:cs typeface="Alexandria" charset="0"/>
              </a:rPr>
              <a:t> Elgizuli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2522046" y="5269142"/>
            <a:ext cx="3500018" cy="43088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LAW631</a:t>
            </a:r>
          </a:p>
        </p:txBody>
      </p:sp>
    </p:spTree>
  </p:cSld>
  <p:clrMapOvr>
    <a:masterClrMapping/>
  </p:clrMapOvr>
  <mc:AlternateContent xmlns:mc="http://schemas.openxmlformats.org/markup-compatibility/2006" xmlns:p14="http://schemas.microsoft.com/office/powerpoint/2010/main">
    <mc:Choice Requires="p14">
      <p:transition spd="slow" p14:dur="2000" advTm="25147"/>
    </mc:Choice>
    <mc:Fallback xmlns="">
      <p:transition spd="slow" advTm="251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3167406" y="975974"/>
            <a:ext cx="609722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التنظيم القانوني على التكنولوجيا المالية </a:t>
            </a: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05</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762000" y="1863090"/>
            <a:ext cx="10668000" cy="3046988"/>
          </a:xfrm>
          <a:prstGeom prst="rect">
            <a:avLst/>
          </a:prstGeom>
          <a:noFill/>
        </p:spPr>
        <p:txBody>
          <a:bodyPr wrap="square" rtlCol="0">
            <a:spAutoFit/>
          </a:bodyPr>
          <a:lstStyle/>
          <a:p>
            <a:pPr marL="0" marR="0" lvl="0" indent="0" algn="r" defTabSz="914400" rtl="1" eaLnBrk="0" fontAlgn="base" latinLnBrk="0" hangingPunct="0">
              <a:spcBef>
                <a:spcPct val="20000"/>
              </a:spcBef>
              <a:spcAft>
                <a:spcPct val="0"/>
              </a:spcAft>
              <a:buClrTx/>
              <a:buSzPct val="80000"/>
              <a:buFontTx/>
              <a:buNone/>
              <a:tabLst/>
              <a:defRPr/>
            </a:pPr>
            <a:r>
              <a:rPr kumimoji="0" lang="ar-EG"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أهداف المحاضرة :</a:t>
            </a:r>
          </a:p>
          <a:p>
            <a:pPr marL="0" marR="0" lvl="0" indent="0" algn="r" defTabSz="914400" rtl="1" eaLnBrk="0" fontAlgn="base" latinLnBrk="0" hangingPunct="0">
              <a:spcBef>
                <a:spcPct val="20000"/>
              </a:spcBef>
              <a:spcAft>
                <a:spcPct val="0"/>
              </a:spcAft>
              <a:buClrTx/>
              <a:buSzPct val="80000"/>
              <a:buFontTx/>
              <a:buNone/>
              <a:tabLst/>
              <a:defRPr/>
            </a:pPr>
            <a:r>
              <a:rPr kumimoji="0" lang="ar-AE"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بنهاية هذه المحاضرة، سيكون الطالب قادراً على:</a:t>
            </a:r>
            <a:endPar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kumimoji="0" lang="ar-AE"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فهم الأسس والمبادئ القانونية التي تحكم أنشطة التكنولوجيا المالية، وتحديد الجهات الرقابية المسؤولة في هذا المجال.</a:t>
            </a:r>
            <a:endPar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kumimoji="0" lang="ar-AE"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تقييم كيفية صياغة تنظيم قانوني يحمي السوق دون تقييد الابتكار الرقمي.</a:t>
            </a:r>
            <a:endPar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فهم الإطار القانوني للمنصات الرقمية المستخدمة في التكنولوجيا المالية.</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معرفة </a:t>
            </a:r>
            <a:r>
              <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السياسات المالية الحكومية تجاه العملات الرقمية وأدوات التكنولوجيا المالية.</a:t>
            </a:r>
            <a:endParaRPr kumimoji="0" lang="ar-EG" alt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409A656C-3C05-0F78-1370-8016B870136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5864771" y="1412953"/>
            <a:ext cx="39182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نظرة عن المحاضرة السابقة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3520439" y="2212994"/>
            <a:ext cx="8022183" cy="334957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الموضوعات التى تم مناقشتها :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تم التطرق لموضوع  النقد ، مع توضيح صور اختزان القيمة ضمن مستحدثات التكنولوجيا المالية ، كما تم توضيح الأطر القانونية التي تحكم كل صورة والاعتبارات القانونية بشأن صور اختزان القيمة بالاضافة الى الجوانب القانونية والتنظيمية لمحافظ العملات المشفرة ، والتصنيف القانوني للمنصات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9E9774-5275-9856-383F-B01D956DF35A}"/>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الموضوعات </a:t>
            </a:r>
          </a:p>
        </p:txBody>
      </p:sp>
      <p:sp>
        <p:nvSpPr>
          <p:cNvPr id="28" name="Rectangle 27">
            <a:extLst>
              <a:ext uri="{FF2B5EF4-FFF2-40B4-BE49-F238E27FC236}">
                <a16:creationId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C2C637-04CB-DDCA-3BB8-7BE152A760D4}"/>
              </a:ext>
            </a:extLst>
          </p:cNvPr>
          <p:cNvSpPr txBox="1"/>
          <p:nvPr/>
        </p:nvSpPr>
        <p:spPr>
          <a:xfrm>
            <a:off x="3431065" y="2041374"/>
            <a:ext cx="8248330" cy="3903954"/>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b="1" dirty="0">
                <a:solidFill>
                  <a:prstClr val="black"/>
                </a:solidFill>
                <a:latin typeface="Alexandria regular" pitchFamily="2" charset="-78"/>
                <a:cs typeface="Times New Roman" panose="02020603050405020304" pitchFamily="18" charset="0"/>
              </a:rPr>
              <a:t>التنظيم القانوني على التكنولوجيا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مساهمة التنظيم القانونى على التكنولوجيا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مراحل التنظيم القانوني</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التوازن بين النظم الرقابية وأنشطة الابتكار</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المنصات الرقمية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مستقبل التنظيم القانوني</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السياسات المالية الحكومية تجاه العملات الرقمية وادوات التكنولوجيا المالية</a:t>
            </a:r>
            <a:endParaRPr lang="ar-EG" sz="2000" dirty="0">
              <a:solidFill>
                <a:prstClr val="black"/>
              </a:solidFill>
              <a:latin typeface="Alexandria regular" pitchFamily="2" charset="-78"/>
              <a:cs typeface="Times New Roman" panose="02020603050405020304" pitchFamily="18" charset="0"/>
            </a:endParaRPr>
          </a:p>
        </p:txBody>
      </p:sp>
      <p:pic>
        <p:nvPicPr>
          <p:cNvPr id="6" name="Graphic 21">
            <a:extLst>
              <a:ext uri="{FF2B5EF4-FFF2-40B4-BE49-F238E27FC236}">
                <a16:creationId xmlns:a16="http://schemas.microsoft.com/office/drawing/2014/main" id="{676A9AE6-5B52-8AC1-5FD4-D341D60CB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75EDA-9753-18CE-FC40-F10ABFAC7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596954-8F3D-8551-9555-BCAAC07B30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B5075-E4B7-C5B6-CF3A-08FEDE0DF379}"/>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على التكنولوجيا المالية</a:t>
            </a:r>
          </a:p>
        </p:txBody>
      </p:sp>
      <p:sp>
        <p:nvSpPr>
          <p:cNvPr id="28" name="Rectangle 27">
            <a:extLst>
              <a:ext uri="{FF2B5EF4-FFF2-40B4-BE49-F238E27FC236}">
                <a16:creationId xmlns:a16="http://schemas.microsoft.com/office/drawing/2014/main" id="{933B2E6B-D714-658D-6ABF-33EB573E4A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988EDD2-E8AE-E4D1-7AC4-8C21C81F3E4E}"/>
              </a:ext>
            </a:extLst>
          </p:cNvPr>
          <p:cNvSpPr txBox="1"/>
          <p:nvPr/>
        </p:nvSpPr>
        <p:spPr>
          <a:xfrm>
            <a:off x="2639505" y="1941922"/>
            <a:ext cx="8832916" cy="390395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أهمية التنظيم القانوني للتكنولوجيا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المستهلكين</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 خلال ضمان الشفافية، والخصوصية، وحماية البيانات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منع الجرائم المالية: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مثل غسل الأموال وتمويل الإرهاب.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تحقيق الاستقرار المالي</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بمنع المخاطر النظامية التي قد تنتج عن مؤسسات مالية غير خاضعة للرقابة.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a:t>
            </a:r>
            <a:r>
              <a:rPr lang="ar-EG" sz="2400" dirty="0">
                <a:solidFill>
                  <a:prstClr val="black"/>
                </a:solidFill>
                <a:latin typeface="Alexandria regular" pitchFamily="2" charset="-78"/>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تشجيع الابتكار: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عبر توفير أطر تنظيمية مرنة تدعم الشركات الناشئة.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تحقيق التوازن</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بين حرية السوق وحماية المصلحة العامة.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E9EB2A4-7267-9218-73FF-6CD0D36DA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902634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2FB8A-DCD0-35D7-CEA8-D2E60E229DD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5213507-1794-3285-06DD-871CF5CC027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166A43E-8368-C1A1-1742-F476325FF3F7}"/>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أدوات التنظيم القانوني للتكنولوجيا المالية</a:t>
            </a:r>
          </a:p>
        </p:txBody>
      </p:sp>
      <p:sp>
        <p:nvSpPr>
          <p:cNvPr id="28" name="Rectangle 27">
            <a:extLst>
              <a:ext uri="{FF2B5EF4-FFF2-40B4-BE49-F238E27FC236}">
                <a16:creationId xmlns:a16="http://schemas.microsoft.com/office/drawing/2014/main" id="{096E8260-C20B-304D-40AA-F8F126686B0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0226F41-FD72-ACFD-FA38-A040AE113A51}"/>
              </a:ext>
            </a:extLst>
          </p:cNvPr>
          <p:cNvSpPr txBox="1"/>
          <p:nvPr/>
        </p:nvSpPr>
        <p:spPr>
          <a:xfrm>
            <a:off x="2799761" y="1960776"/>
            <a:ext cx="8653806" cy="4524315"/>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القوانين والتشريعات</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مثل قوانين حماية البيانات، مكافحة غسل الأموال، وأنظمة الدفع.</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اللوائح التنظيمية: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تصدرها الهيئات الرقابية (مثل البنك المركزي أو هيئة السوق المالية).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رخص النشاط: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تشترط حصول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على ترخيص لمزاولة أنشطتها.</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البيئات التجريبية التنظيمية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Sandboxes):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تسمح للشركات باختبار منتجاتها تحت إشراف الجهات الرقابية.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حوكمة البيانات وحماية الخصوصية: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تشمل تنظيم جمع وتخزين ومعالجة البيانات المالية.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6.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إدارة المخاطر والامتثال: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تفرض ضوابط على الأمن السيبراني، وإدارة المخاطر التشغيلية.</a:t>
            </a:r>
          </a:p>
          <a:p>
            <a:pPr marL="0" marR="0" lvl="0" indent="0" algn="r"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5B30023-FA29-92C3-E8C3-4AE9189716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8784607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A79FB-61C2-D09D-90CC-2882E48C719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C48AA73-FB3A-BE02-B33B-819EC05EA2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27D545B-63DE-1373-3CC8-FA39E1F61DEB}"/>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الجهات الرقابية على التقنيات المالية</a:t>
            </a:r>
          </a:p>
        </p:txBody>
      </p:sp>
      <p:sp>
        <p:nvSpPr>
          <p:cNvPr id="28" name="Rectangle 27">
            <a:extLst>
              <a:ext uri="{FF2B5EF4-FFF2-40B4-BE49-F238E27FC236}">
                <a16:creationId xmlns:a16="http://schemas.microsoft.com/office/drawing/2014/main" id="{C1E2F8DB-F31D-DB0E-A3DD-3561212D013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0B54BE3-9F14-1EB3-1B1B-5A7FA0DCAB11}"/>
              </a:ext>
            </a:extLst>
          </p:cNvPr>
          <p:cNvSpPr txBox="1"/>
          <p:nvPr/>
        </p:nvSpPr>
        <p:spPr>
          <a:xfrm>
            <a:off x="1112363" y="2041374"/>
            <a:ext cx="10567033" cy="267406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على سبيل المثال : المملكة العربية السعودية :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البنك المركزي السعودي</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يشرف على المدفوعات الإلكترونية، والتأمين، والمحافظ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هيئة السوق المالية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CMA)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تشرف على التقنيات المالية المرتبطة بالأوراق المالية والاستثمار.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هيئة الاتصالات والفضاء والتقنية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CST)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تُعنى بجوانب حماية البيانات وأمن المعلومات.</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222C397-CE0B-324F-4975-19BE67ED7C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2421071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E54FFD-4D94-94B3-46E8-758D12278FE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17668C8-C40B-5D07-9F1A-92627C62DFA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AF59540-19D3-F679-C43C-BBA3B20CACA2}"/>
              </a:ext>
            </a:extLst>
          </p:cNvPr>
          <p:cNvSpPr txBox="1"/>
          <p:nvPr/>
        </p:nvSpPr>
        <p:spPr>
          <a:xfrm>
            <a:off x="2752627" y="848413"/>
            <a:ext cx="8403053"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القانونية في تنظيم التكنولوجيا المالية -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4E5423A3-8EAC-5F03-2EF0-0A1E2ED21B6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6B6EA01-1674-85CB-71FF-6CCDCADD8F06}"/>
              </a:ext>
            </a:extLst>
          </p:cNvPr>
          <p:cNvSpPr txBox="1"/>
          <p:nvPr/>
        </p:nvSpPr>
        <p:spPr>
          <a:xfrm>
            <a:off x="3431065" y="2041374"/>
            <a:ext cx="8248330" cy="390395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السرعة في تطور التقنية مقارنة بسرعة إصدار الأنظمة.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تشابك الاختصاصات بين الجهات الرقابية.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مخاطر الخصوصية وحماية البيانات.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تنظيم العملات المشفرة والأصول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التعامل مع الشركات عبر الحدود (التنظيم العابر للدول).</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0B060E5D-9A1F-0C8D-6DD1-A6A55B71BC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733126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211E1-C0C5-86EF-9977-D1234ED9939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EF7290D-2CA4-CD9E-3E79-F50B7834B9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A159917-BB67-198A-6ABE-A31D82FACE86}"/>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توجهات التنظيم الحديث على التكنولوجيا المالية</a:t>
            </a:r>
          </a:p>
        </p:txBody>
      </p:sp>
      <p:sp>
        <p:nvSpPr>
          <p:cNvPr id="28" name="Rectangle 27">
            <a:extLst>
              <a:ext uri="{FF2B5EF4-FFF2-40B4-BE49-F238E27FC236}">
                <a16:creationId xmlns:a16="http://schemas.microsoft.com/office/drawing/2014/main" id="{D39DE77D-95AF-1C71-69F8-D01F005278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0C975F7-E0A4-41DF-4E68-B7367BE624D1}"/>
              </a:ext>
            </a:extLst>
          </p:cNvPr>
          <p:cNvSpPr txBox="1"/>
          <p:nvPr/>
        </p:nvSpPr>
        <p:spPr>
          <a:xfrm>
            <a:off x="3431065" y="2041374"/>
            <a:ext cx="8248330" cy="364356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الرقابة الذكية </a:t>
            </a:r>
            <a:r>
              <a:rPr kumimoji="0" lang="en-US" sz="24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استخدام التكنولوجيا في الرقابة والتنظيم.</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التعاون الدولي: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لإنشاء أطر تنظيمية موحدة عبر الدول.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إشراك القطاع الخاص في صياغة السياسات التنظيمية.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DCB62B9-E67C-AB2F-DF33-EB5FF7EFB9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9921367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8392F5-1BE3-FDF7-37F4-CEE2922500D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0059408-8E12-3593-6A76-4482B45CD4C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00A0ABE-EC14-1A41-3FA2-2C85F9A82892}"/>
              </a:ext>
            </a:extLst>
          </p:cNvPr>
          <p:cNvSpPr txBox="1"/>
          <p:nvPr/>
        </p:nvSpPr>
        <p:spPr>
          <a:xfrm>
            <a:off x="2771481" y="697584"/>
            <a:ext cx="651691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تعريف الرقابة الذكية وأهدافها</a:t>
            </a:r>
          </a:p>
        </p:txBody>
      </p:sp>
      <p:sp>
        <p:nvSpPr>
          <p:cNvPr id="28" name="Rectangle 27">
            <a:extLst>
              <a:ext uri="{FF2B5EF4-FFF2-40B4-BE49-F238E27FC236}">
                <a16:creationId xmlns:a16="http://schemas.microsoft.com/office/drawing/2014/main" id="{8507C60E-9083-C39F-53A5-06E82FED63B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3C3A367-52F5-0200-C435-7C1042D9C108}"/>
              </a:ext>
            </a:extLst>
          </p:cNvPr>
          <p:cNvSpPr txBox="1"/>
          <p:nvPr/>
        </p:nvSpPr>
        <p:spPr>
          <a:xfrm>
            <a:off x="1159497" y="1517715"/>
            <a:ext cx="10276426" cy="501194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 اختصار لعبارة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Technology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وتعني "التكنولوجيا التنظيمية أو الرقابية"، وهي توظيف التكنولوجيا (مثل الذكاء الاصطناعي، تحليل البيانات، وتقنية البلوك تشين) لمساعدة الجهات الرقابية والشركات المالية على الامتثال للقوانين والأنظمة بكفاءة وفعالية.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أهداف </a:t>
            </a:r>
            <a:r>
              <a:rPr kumimoji="0" lang="en-US" sz="24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1.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تسريع عمليات الرقابة والامتثال.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خفض التكاليف التنظيمية.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زيادة الشفافية.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الحد من الأخطاء البشرية.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كشف المخاطر والاحتيال مبكرًا.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040D861E-AC74-45AE-E800-8D70627944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0171883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BDD41-7893-5CFF-D687-D5110D5D623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D3127E6-0C5F-B925-79F5-D701F1503D2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42BC367-BF6D-FFB1-5F78-BD414D1B949B}"/>
              </a:ext>
            </a:extLst>
          </p:cNvPr>
          <p:cNvSpPr txBox="1"/>
          <p:nvPr/>
        </p:nvSpPr>
        <p:spPr>
          <a:xfrm>
            <a:off x="2818615" y="871237"/>
            <a:ext cx="669303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مجالات تطبيق الرقابة الذكية</a:t>
            </a:r>
          </a:p>
        </p:txBody>
      </p:sp>
      <p:sp>
        <p:nvSpPr>
          <p:cNvPr id="28" name="Rectangle 27">
            <a:extLst>
              <a:ext uri="{FF2B5EF4-FFF2-40B4-BE49-F238E27FC236}">
                <a16:creationId xmlns:a16="http://schemas.microsoft.com/office/drawing/2014/main" id="{56FED1EB-8B9D-AD46-8060-4BB39E478E7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50628E1-9416-98B8-DCF9-72E57CF45FDC}"/>
              </a:ext>
            </a:extLst>
          </p:cNvPr>
          <p:cNvSpPr txBox="1"/>
          <p:nvPr/>
        </p:nvSpPr>
        <p:spPr>
          <a:xfrm>
            <a:off x="367646" y="1913642"/>
            <a:ext cx="11311750" cy="4336059"/>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الامتثال التلقائي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Automated Compliance)</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برمجيات تراقب تعاملات البنوك والشركات آليًا للتأكد من التزامها بالقوانين</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مكافحة غسل الأموال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أنظمة تراقب التحويلات وتكشف الأنماط المشبوهة باستخدام الذكاء الاصطناعي.</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اعرف عميلك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تطبيقات رقمية تقوم بالتعرف والتحقق من هوية العميل بشكل فوري.</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إعداد التقارير التنظيمية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منصات تعد التقارير المطلوبة من الجهات الرقابية بشكل آلي ودقيق.</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التحليل التنبؤي للمخاطر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استخدام تعلم الآلة للتنبؤ بالمخاطر والاحتيال قبل وقوعها.</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072DA3E-1245-EC54-D665-4F3F255049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2020085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72D3A5-A843-2037-1859-29725FBAA1A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E099B20-0B01-9E17-45FC-F28E89C8704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EE811D-0016-FEFF-B993-E5736F576393}"/>
              </a:ext>
            </a:extLst>
          </p:cNvPr>
          <p:cNvSpPr txBox="1"/>
          <p:nvPr/>
        </p:nvSpPr>
        <p:spPr>
          <a:xfrm>
            <a:off x="2884603" y="871237"/>
            <a:ext cx="636309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في تطبيق الرقابة الذكية</a:t>
            </a:r>
          </a:p>
        </p:txBody>
      </p:sp>
      <p:sp>
        <p:nvSpPr>
          <p:cNvPr id="28" name="Rectangle 27">
            <a:extLst>
              <a:ext uri="{FF2B5EF4-FFF2-40B4-BE49-F238E27FC236}">
                <a16:creationId xmlns:a16="http://schemas.microsoft.com/office/drawing/2014/main" id="{4A73C2D7-5D94-52D2-9DD7-271365B196E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D302EB3-E57B-BEB5-CCC0-AE6D4F73F878}"/>
              </a:ext>
            </a:extLst>
          </p:cNvPr>
          <p:cNvSpPr txBox="1"/>
          <p:nvPr/>
        </p:nvSpPr>
        <p:spPr>
          <a:xfrm>
            <a:off x="1790952" y="2041374"/>
            <a:ext cx="9888443" cy="3534622"/>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أمن البيانات والخصوصية.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تكاليف تبني التكنولوجيا الحديثة.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الحاجة إلى كوادر بشرية مؤهلة تقنيًا.</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التشريعات القديمة التي لا تتماشى مع التكنولوجيا الحديثة.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CEDD2386-E6FD-4793-D846-68E4683076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2133317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10B3A3-E085-C0ED-A34F-D0EB2F507E6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8F5D78B-BA49-C8AC-B9A0-09A816E3A3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7DDEF6B-3D21-A99F-871D-CB2DABB90A69}"/>
              </a:ext>
            </a:extLst>
          </p:cNvPr>
          <p:cNvSpPr txBox="1"/>
          <p:nvPr/>
        </p:nvSpPr>
        <p:spPr>
          <a:xfrm>
            <a:off x="1319753" y="762156"/>
            <a:ext cx="7805394"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مساهمة التنظيم القانوني في التكنولوجيا المالية</a:t>
            </a:r>
            <a:endParaRPr kumimoji="0" lang="ar-EG" sz="14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79BE8126-E224-CAE0-E171-ED19FB9693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A977E4A-23DC-DAD1-33AC-B5AA8B064B35}"/>
              </a:ext>
            </a:extLst>
          </p:cNvPr>
          <p:cNvSpPr txBox="1"/>
          <p:nvPr/>
        </p:nvSpPr>
        <p:spPr>
          <a:xfrm>
            <a:off x="141403" y="1418367"/>
            <a:ext cx="11946738" cy="507595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التنظيم القانوني يلعب دورًا محوريًا في تعزيز الابتكار وضمان سلامة النظام المالي، خاصة في ظل النمو السريع لتقنيات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وتظهر مساهمته في عدة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جوانب رئيسية: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أولًا: خلق بيئة موثوقة وآمنة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يساهم التنظيم القانوني في بناء ثقة المستهلكين والمستثمرين في خدمات التكنولوجيا المالية، من خلال فرض ضوابط قانونية تضمن سلامة العمليات، حماية الحقوق، وشفافية التعاملات ،</a:t>
            </a:r>
            <a:r>
              <a:rPr lang="ar-EG" sz="2400" b="1" dirty="0">
                <a:solidFill>
                  <a:prstClr val="black"/>
                </a:solidFill>
                <a:latin typeface="Alexandria regular" pitchFamily="2" charset="-78"/>
                <a:cs typeface="Times New Roman" panose="02020603050405020304" pitchFamily="18" charset="0"/>
              </a:rPr>
              <a:t>على سبيل المثال :</a:t>
            </a: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السعودية: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يشترط البنك المركزي على شركات المدفوعات الرقمية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STC Pay)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الحصول على ترخيص، وتطبيق معايير حماية البيانات وضمان أمن العمليات.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الاتحاد الأوروبي: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تطبق لائحة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PSD2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التي تضمن حماية المستهلك في خدمات الدفع الإلكتروني وتفرض المصادقة الثنائية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Two-Factor Authentication)</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ar-EG"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2712CC6-ED0F-BAF2-2C93-75EC181F2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8150996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388C68-F453-2C03-EF06-50FFE038516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5663276-347B-0331-DFD0-F3BB0C9D3E2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66D9036-BEF9-C7DD-4937-9F526E232D53}"/>
              </a:ext>
            </a:extLst>
          </p:cNvPr>
          <p:cNvSpPr txBox="1"/>
          <p:nvPr/>
        </p:nvSpPr>
        <p:spPr>
          <a:xfrm>
            <a:off x="1338607" y="912987"/>
            <a:ext cx="7786540"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مساهمة التنظيم القانوني في التكنولوجيا المالية</a:t>
            </a:r>
            <a:endParaRPr kumimoji="0" lang="ar-EG" sz="14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8FA3363C-9C48-0DA3-9647-52509305CA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45D1629-47FD-7DCF-DC57-63E6FF5BEF02}"/>
              </a:ext>
            </a:extLst>
          </p:cNvPr>
          <p:cNvSpPr txBox="1"/>
          <p:nvPr/>
        </p:nvSpPr>
        <p:spPr>
          <a:xfrm>
            <a:off x="829559" y="1932495"/>
            <a:ext cx="10849838" cy="445756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ثانيًا: حماية المستهلكين من الاحتيال والمخاطر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التنظيم يضع قواعد لحماية المستهلكين من الاستغلال أو التضليل، كما يُلزم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بتوضيح شروط الخدمة، رسوم المعاملات، والمخاطر المحتملة.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هيئة السوق المالية السعودية تشترط على منصات التمويل الجماعي الإفصاح الكامل عن مشاريع التمويل والمخاطر المرتبطة بها.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الولايات المتحدة، تُلزم لجنة الأوراق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SEC)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الشركات المالية الناشئة بتقديم بيانات دقيقة للمستثمرين، خاصة في حالة الطروحات الرقمية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ICO)</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p:txBody>
      </p:sp>
      <p:pic>
        <p:nvPicPr>
          <p:cNvPr id="6" name="Graphic 21">
            <a:extLst>
              <a:ext uri="{FF2B5EF4-FFF2-40B4-BE49-F238E27FC236}">
                <a16:creationId xmlns:a16="http://schemas.microsoft.com/office/drawing/2014/main" id="{EB773022-55FC-9AAB-080A-89025537E3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568746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32A502-C313-81F6-E3F0-DB065F7B02D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48AB20F-99BE-286D-BD03-361440F30C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0423685-2263-0AA5-9C59-9FCCF839DC33}"/>
              </a:ext>
            </a:extLst>
          </p:cNvPr>
          <p:cNvSpPr txBox="1"/>
          <p:nvPr/>
        </p:nvSpPr>
        <p:spPr>
          <a:xfrm>
            <a:off x="1338607" y="912987"/>
            <a:ext cx="7786540"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مساهمة التنظيم القانوني في التكنولوجيا المالية</a:t>
            </a:r>
            <a:endParaRPr kumimoji="0" lang="ar-EG" sz="14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AE5B9858-0D8C-40DF-CD3B-4548D4852DB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026E1FD-74C6-28AA-7ED4-8705A519547A}"/>
              </a:ext>
            </a:extLst>
          </p:cNvPr>
          <p:cNvSpPr txBox="1"/>
          <p:nvPr/>
        </p:nvSpPr>
        <p:spPr>
          <a:xfrm>
            <a:off x="527901" y="1720027"/>
            <a:ext cx="11151496" cy="44579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ثالثًا: مكافحة غسل الأموال وتمويل الإرهاب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النظام القانوني يفرض على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إتباع إجراءات اعرف عميلك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ومراقبة العمليات المشبوهة، والإبلاغ عنها.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السعودية: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يشترط البنك المركزي على شركات المحافظ الإلكترونية تسجيل بيانات العملاء وربط الحسابات بالهوية الوطنية.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الإمارات: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تطبق وحدة المعلومات المالية إرشادات إلزامية على شركات التقنية المالية للكشف عن العمليات المشبوهة باستخدام تقنيات تحليل البيانات.</a:t>
            </a:r>
          </a:p>
        </p:txBody>
      </p:sp>
      <p:pic>
        <p:nvPicPr>
          <p:cNvPr id="6" name="Graphic 21">
            <a:extLst>
              <a:ext uri="{FF2B5EF4-FFF2-40B4-BE49-F238E27FC236}">
                <a16:creationId xmlns:a16="http://schemas.microsoft.com/office/drawing/2014/main" id="{259C8153-5D63-E8BD-FFD1-CD9D96317A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1386423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FA3675-525E-7794-49D9-5C2AC009C26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F58B202-4579-1ABB-EF43-101BEEB364B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96396F5-8BCA-052F-30C9-2EB1B9C2770B}"/>
              </a:ext>
            </a:extLst>
          </p:cNvPr>
          <p:cNvSpPr txBox="1"/>
          <p:nvPr/>
        </p:nvSpPr>
        <p:spPr>
          <a:xfrm>
            <a:off x="1338607" y="912987"/>
            <a:ext cx="7786540"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مساهمة التنظيم القانوني في التكنولوجيا المالية</a:t>
            </a:r>
            <a:endParaRPr kumimoji="0" lang="ar-EG" sz="14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982A0CEB-DD0C-F316-AB29-144224011B5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275A4CF-8E49-B07C-8AB3-B7668BEFB8AE}"/>
              </a:ext>
            </a:extLst>
          </p:cNvPr>
          <p:cNvSpPr txBox="1"/>
          <p:nvPr/>
        </p:nvSpPr>
        <p:spPr>
          <a:xfrm>
            <a:off x="622169" y="1799303"/>
            <a:ext cx="11057228" cy="334995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رابعًا: تنظيم السوق ومنع الاحتكار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يساعد التنظيم القانوني على تعزيز المنافسة العادلة بين شركات التكنولوجيا المالية والمؤسسات التقليدية، ويمنع الاحتكار واستغلال الهيمنة.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بريطانيا: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هيئة السلوك المالي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FCA)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تُشرف على عدم تركز السوق في يد عدد محدود من مقدمي خدمات الدفع.</a:t>
            </a:r>
          </a:p>
        </p:txBody>
      </p:sp>
      <p:pic>
        <p:nvPicPr>
          <p:cNvPr id="6" name="Graphic 21">
            <a:extLst>
              <a:ext uri="{FF2B5EF4-FFF2-40B4-BE49-F238E27FC236}">
                <a16:creationId xmlns:a16="http://schemas.microsoft.com/office/drawing/2014/main" id="{91FE18ED-F38F-B6CB-1E59-F416181A9B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2158780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636951-D240-DB66-5BC7-76085AB8E95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50EE547-B81A-CE8E-7BED-2D36B467884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2DAA898-3921-A7B7-FF2F-52FFEFF519BD}"/>
              </a:ext>
            </a:extLst>
          </p:cNvPr>
          <p:cNvSpPr txBox="1"/>
          <p:nvPr/>
        </p:nvSpPr>
        <p:spPr>
          <a:xfrm>
            <a:off x="1338607" y="912987"/>
            <a:ext cx="7786540"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مساهمة التنظيم القانوني في التكنولوجيا المالية</a:t>
            </a:r>
            <a:endParaRPr kumimoji="0" lang="ar-EG" sz="14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1990C0DB-55C7-F2C3-EDD9-8E3CF4564C2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732CA09-ADA1-FE65-6846-7C1A51ED7948}"/>
              </a:ext>
            </a:extLst>
          </p:cNvPr>
          <p:cNvSpPr txBox="1"/>
          <p:nvPr/>
        </p:nvSpPr>
        <p:spPr>
          <a:xfrm>
            <a:off x="1790952" y="1542153"/>
            <a:ext cx="9219555" cy="482728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خامسًا: دعم الابتكار من خلال بيئات تجريبية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Sandboxes)</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يتيح التنظيم القانوني الفرصة لاختبار حلول جديدة في بيئة خاضعة للرقابة، دون الخضوع الكامل للمتطلبات التنظيمية الصارمة في البداية.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بيئة التقنية المالية السعودية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Sandbox)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تسمح للشركات الناشئة بتجريب خدمات مثل التمويل الأصغر الرقمي والتأمين الذكي تحت إشراف البنك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البحرين: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المصرف المركزي يدير بيئة تجريبية ساعدت في إطلاق أول منصة لتداول الأصول الرقمية بشكل قانوني.</a:t>
            </a:r>
            <a:endParaRPr kumimoji="0" lang="ar-EG" sz="16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DE7DE7B-31AE-B4FE-1127-1F7B4B6F1E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561633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39C6B-2618-2141-DB2A-62096CE1109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A212190-C9C5-3122-E089-1277A0851EE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B710A9C-864C-A444-A44E-BA1EC72AD1D6}"/>
              </a:ext>
            </a:extLst>
          </p:cNvPr>
          <p:cNvSpPr txBox="1"/>
          <p:nvPr/>
        </p:nvSpPr>
        <p:spPr>
          <a:xfrm>
            <a:off x="1338607" y="912987"/>
            <a:ext cx="7786540"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مساهمة التنظيم القانوني في التكنولوجيا المالية</a:t>
            </a:r>
            <a:endParaRPr kumimoji="0" lang="ar-EG" sz="14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4AD3BED8-BCD9-B403-80CA-14DFD3BB347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1D639B5-D348-6A70-4C90-38C00921C985}"/>
              </a:ext>
            </a:extLst>
          </p:cNvPr>
          <p:cNvSpPr txBox="1"/>
          <p:nvPr/>
        </p:nvSpPr>
        <p:spPr>
          <a:xfrm>
            <a:off x="329938" y="1799303"/>
            <a:ext cx="11349459" cy="3908762"/>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6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سادسًا: تطوير البنية التحتية القانونية والتقنية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يساعد التنظيم في تطوير البنية التشريعية والبنية التحتية الرقمية، مثل أنظمة الدفع الموحدة، الهويات الرقمية، وربط الجهات المالية إلكترونيًا.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نظام سريع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SARIE)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السعودية: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بنية دفع فورية منظمة قانونيًا ومتصلة بكافة البنوك والمحافظ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نظام الهوية الرقمية في إستونيا</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يمكّن من تقديم خدمات مالية رقمية بالكامل وفق تشريعات مرنة.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08237F4-324B-AA19-3695-AB8D1F2592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274041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7E7EB-18E9-2D99-71C7-3F14A1FDE92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1C1F2D2-03BE-315A-FBDD-9C1958B08F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E595D4C-B629-C1E2-31E1-AF00023E910A}"/>
              </a:ext>
            </a:extLst>
          </p:cNvPr>
          <p:cNvSpPr txBox="1"/>
          <p:nvPr/>
        </p:nvSpPr>
        <p:spPr>
          <a:xfrm>
            <a:off x="480768" y="629167"/>
            <a:ext cx="918697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التنظيم القانوني للتكنولوجيا المالية -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Regulation Phases</a:t>
            </a: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p>
        </p:txBody>
      </p:sp>
      <p:sp>
        <p:nvSpPr>
          <p:cNvPr id="28" name="Rectangle 27">
            <a:extLst>
              <a:ext uri="{FF2B5EF4-FFF2-40B4-BE49-F238E27FC236}">
                <a16:creationId xmlns:a16="http://schemas.microsoft.com/office/drawing/2014/main" id="{8116C6F1-AA1F-9CBB-FCE2-72BD1CD02F6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7569B97-EC31-D43F-AF32-8333A45C607B}"/>
              </a:ext>
            </a:extLst>
          </p:cNvPr>
          <p:cNvSpPr txBox="1"/>
          <p:nvPr/>
        </p:nvSpPr>
        <p:spPr>
          <a:xfrm>
            <a:off x="197963" y="1574276"/>
            <a:ext cx="11764651" cy="5024881"/>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تنظيم التكنولوجيا المالية لا يتم دفعة واحدة، بل يمر بعدة مراحل متدرجة تعكس تطور السوق، واحتياجات الرقابة، والنضج القانوني. </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الأولى: مرحلة الفراغ أو الغموض التشريعي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Pre-Regulation or Legal Vacuum)</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عند ظهور الابتكارات المالية الجديدة، لا تكون هناك أنظمة قانونية مخصصة تنظمها، فتعمل الشركات في بيئة غير منظمة، أو تخضع لأنظمة قديمة لا تناسب طبيعتها.</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الخصائص:</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غياب التعاريف القانونية للأنشطة.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عدم وجود جهة رقابية واضحة.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مخاطرة قانونية على المستثمرين والمستهلكين.</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عند ظهور العملات المشفرة مثل "بيتكوين"، لم تكن هناك قوانين تنظم استخدامها، مما تسبب في استخدامها في عمليات غسل الأموال أو الاحتيال.</a:t>
            </a:r>
          </a:p>
          <a:p>
            <a:pPr marL="0" marR="0" lvl="0" indent="0" algn="r"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9FFC071-00F2-4744-EDD0-4BBB32F388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680232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125CD-5420-5941-BA43-4B205CEB771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259DB6E-A2F8-656A-D782-D3D889EA02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8864790-843C-6BF4-4B88-DD8B9FB9D8D9}"/>
              </a:ext>
            </a:extLst>
          </p:cNvPr>
          <p:cNvSpPr txBox="1"/>
          <p:nvPr/>
        </p:nvSpPr>
        <p:spPr>
          <a:xfrm>
            <a:off x="226244" y="914401"/>
            <a:ext cx="9556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التنظيم القانوني للتكنولوجيا المالية -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Regulation Phases</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9D0B0717-BD65-23D3-45F4-F3F0D100E0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0FDE078-0968-DFC1-E9DA-5AD757CBC7AA}"/>
              </a:ext>
            </a:extLst>
          </p:cNvPr>
          <p:cNvSpPr txBox="1"/>
          <p:nvPr/>
        </p:nvSpPr>
        <p:spPr>
          <a:xfrm>
            <a:off x="556181" y="1722856"/>
            <a:ext cx="10982227" cy="390356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الثانية: مرحلة الاعتراف والتنظيم التجريبي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Recognition and Regulatory Sandboxes)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تبدأ الجهات الرقابية بالاعتراف بالتكنولوجيا المالية، وتطلق برامج تنظيمية تجريبية مثل "البيئة التجريبية التنظيمية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لإحتواء الابتكارات دون المخاطرة بالنظام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الخصائص:</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تقييم المخاطر والفوائد.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قبول عدد محدود من الشركات لاختبار الخدمات تحت رقابة محددة.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صياغة أولية لتعليمات تنظيمية غير إلزامية.</a:t>
            </a:r>
          </a:p>
        </p:txBody>
      </p:sp>
      <p:pic>
        <p:nvPicPr>
          <p:cNvPr id="6" name="Graphic 21">
            <a:extLst>
              <a:ext uri="{FF2B5EF4-FFF2-40B4-BE49-F238E27FC236}">
                <a16:creationId xmlns:a16="http://schemas.microsoft.com/office/drawing/2014/main" id="{DC8D6625-F2E1-983C-C19F-31EAE07AEF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0115304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45F92-6B0E-232F-1F3F-2F5DCDD4B93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B621DE9-E297-E360-4023-333148E84CC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FDCF1D7-228E-46B2-0CBD-C0FA987E7716}"/>
              </a:ext>
            </a:extLst>
          </p:cNvPr>
          <p:cNvSpPr txBox="1"/>
          <p:nvPr/>
        </p:nvSpPr>
        <p:spPr>
          <a:xfrm>
            <a:off x="329938" y="914401"/>
            <a:ext cx="9453061"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التنظيم القانوني للتكنولوجيا المالية -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Regulation Phases</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18AF4221-A7FF-1C4E-0077-A47AE48449A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692CB83-2C52-D089-2CC8-D502F2AFA87F}"/>
              </a:ext>
            </a:extLst>
          </p:cNvPr>
          <p:cNvSpPr txBox="1"/>
          <p:nvPr/>
        </p:nvSpPr>
        <p:spPr>
          <a:xfrm>
            <a:off x="405354" y="1904214"/>
            <a:ext cx="11274042" cy="4524315"/>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الثالثة: مرحلة التنظيم المبدئي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Initial Regulatory Framework)</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تُصدر الجهات المختصة أول تنظيم رسمي لأنشطة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يتضمن تراخيص مؤقتة أو دائمة، وشروط عمل محددة للشركات.</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الخصائص:</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تحديد أنواع الأنشطة (مدفوعات، تمويل، تأمين رقمي...).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وضع متطلبات الترخيص والحوكمة.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فرض معايير الالتزام  مثل متطلبات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السعودية: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صدور "اللائحة التنظيمية للمدفوعات الإلكترونية" من البنك المركزي عام 2020، والتي تنظم نشاط المحافظ الرقمية.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الإمارات: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إصدار رخصة “مزود خدمات مالية مبتكرة” من سلطة دبي للخدمات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DFSA)</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مع متطلبات خاصة.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5272CB7-0984-75DF-6578-30F17389C3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183457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2A9122-5E27-BB8D-5C82-5D9FA5A2126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156FFEF-753C-78BC-64E3-1D7E2F853C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EE181E4-5664-BD4D-E480-324D8D99AAA9}"/>
              </a:ext>
            </a:extLst>
          </p:cNvPr>
          <p:cNvSpPr txBox="1"/>
          <p:nvPr/>
        </p:nvSpPr>
        <p:spPr>
          <a:xfrm>
            <a:off x="414780" y="914401"/>
            <a:ext cx="936822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التنظيم القانوني للتكنولوجيا المالية -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Regulation Phases</a:t>
            </a: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p>
        </p:txBody>
      </p:sp>
      <p:sp>
        <p:nvSpPr>
          <p:cNvPr id="28" name="Rectangle 27">
            <a:extLst>
              <a:ext uri="{FF2B5EF4-FFF2-40B4-BE49-F238E27FC236}">
                <a16:creationId xmlns:a16="http://schemas.microsoft.com/office/drawing/2014/main" id="{25524F52-023F-208C-D59C-6D91B38253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D26C454-16C3-154F-6E6A-33876D63FD53}"/>
              </a:ext>
            </a:extLst>
          </p:cNvPr>
          <p:cNvSpPr txBox="1"/>
          <p:nvPr/>
        </p:nvSpPr>
        <p:spPr>
          <a:xfrm>
            <a:off x="273378" y="1799303"/>
            <a:ext cx="11406018" cy="3785652"/>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الرابعة: مرحلة التنظيم المتقدم والمركب  </a:t>
            </a: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Advanced Regulatory Phase)</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تتوسع الأنظمة لتغطي المزيد من الأنشطة، وتتم مواءمتها مع المعايير الدولية، مع وجود تنسيق بين الجهات الرقابية المتعددة، والتركيز على حماية البيانات والابتكار المسؤول.</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الخصائص:</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وجود أطر شاملة لحماية المستهلك.</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تنظيم العملات المشفرة، التمويل الجماعي، الذكاء الاصطناعي المالي.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التشدد في متطلبات الأمن السيبراني، الخصوصية، والإفصاح.</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الاتحاد الأوروبي: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اعتماد لائحة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MiCA</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(الأسواق في الأصول المشفرة) عام 2023 لتنظيم الأصول الرقمية وتوحيد القواعد داخل الدول الأعضاء.</a:t>
            </a:r>
          </a:p>
        </p:txBody>
      </p:sp>
      <p:pic>
        <p:nvPicPr>
          <p:cNvPr id="6" name="Graphic 21">
            <a:extLst>
              <a:ext uri="{FF2B5EF4-FFF2-40B4-BE49-F238E27FC236}">
                <a16:creationId xmlns:a16="http://schemas.microsoft.com/office/drawing/2014/main" id="{953EA2D2-ABFB-F045-4E25-B84D824383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6723551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ADABA-4C4B-838F-2D6E-C379D45BC3F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4CE40F1-EE23-B2C2-95C0-2F878D823B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1F03775-A244-69D1-8AFF-DFAC4A50DB25}"/>
              </a:ext>
            </a:extLst>
          </p:cNvPr>
          <p:cNvSpPr txBox="1"/>
          <p:nvPr/>
        </p:nvSpPr>
        <p:spPr>
          <a:xfrm>
            <a:off x="395926" y="914401"/>
            <a:ext cx="9387073"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التنظيم القانوني للتكنولوجيا المالية -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Regulation Phases</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9235F0F1-BD94-7729-C8C0-82958838632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C152C3A-7148-D427-37F2-A0FE057F98D3}"/>
              </a:ext>
            </a:extLst>
          </p:cNvPr>
          <p:cNvSpPr txBox="1"/>
          <p:nvPr/>
        </p:nvSpPr>
        <p:spPr>
          <a:xfrm>
            <a:off x="320511" y="1799304"/>
            <a:ext cx="11623249" cy="4524315"/>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الخامسة: مرحلة التنظيم الاستباقي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Proactive and Adaptive Regulation)</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 المرحلة التي تتبناها الدول المتقدمة، حيث يتم توقع الابتكارات وتحديث الأنظمة بشكل مستمر بالتعاون مع القطاع الخاص.</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الخصائص:</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تنظيم ديناميكي مرن ومتجدد.</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استخدام التكنولوجيا في الرقابة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إشراك الجهات التقنية والمالية في تطوير القواعد.</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سنغافورة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هيئة النقد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MAS)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تصدر تحديثات مستمرة للأطر التنظيمية وتشجع على استخدام الذكاء الاصطناعي في الرقابة المالية.</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المملكة المتحدة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هيئة السلوك المالي تطور سياسة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open finance</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لتمكين مشاركة البيانات بأمان بين المؤسسات المالية.</a:t>
            </a:r>
          </a:p>
        </p:txBody>
      </p:sp>
      <p:pic>
        <p:nvPicPr>
          <p:cNvPr id="6" name="Graphic 21">
            <a:extLst>
              <a:ext uri="{FF2B5EF4-FFF2-40B4-BE49-F238E27FC236}">
                <a16:creationId xmlns:a16="http://schemas.microsoft.com/office/drawing/2014/main" id="{22384DAC-6078-687B-A123-264B4A1284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8383284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40C5A-A572-E06C-1735-8CCBA418C92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033DFC0-6320-EBE9-8590-48B343757C0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11618E2-B2F7-6E3A-9EF6-2B101D7D169B}"/>
              </a:ext>
            </a:extLst>
          </p:cNvPr>
          <p:cNvSpPr txBox="1"/>
          <p:nvPr/>
        </p:nvSpPr>
        <p:spPr>
          <a:xfrm>
            <a:off x="1517715" y="856424"/>
            <a:ext cx="815002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التوازن بين النظم الرقابية وأنشطة الابتكار في التكنولوجيا المالية</a:t>
            </a:r>
          </a:p>
        </p:txBody>
      </p:sp>
      <p:sp>
        <p:nvSpPr>
          <p:cNvPr id="28" name="Rectangle 27">
            <a:extLst>
              <a:ext uri="{FF2B5EF4-FFF2-40B4-BE49-F238E27FC236}">
                <a16:creationId xmlns:a16="http://schemas.microsoft.com/office/drawing/2014/main" id="{B18C5F18-4319-9382-B347-A17AA707670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8EDE099-3C72-C135-A47B-437CEACE0DC2}"/>
              </a:ext>
            </a:extLst>
          </p:cNvPr>
          <p:cNvSpPr txBox="1"/>
          <p:nvPr/>
        </p:nvSpPr>
        <p:spPr>
          <a:xfrm>
            <a:off x="593889" y="1799303"/>
            <a:ext cx="11085507" cy="445756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ظل التطور السريع في مجال 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تظهر الحاجة إلى موازنة دقيقة بين: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الرقابة الصارمة: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لحماية النظام المالي والمستهلكين من المخاطر.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الابتكار الحر: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لتمكين الشركات من تقديم حلول مالية جديدة وفعالة.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التحدي هنا هو: كيف تنظم دون أن تعرقل، وتبتكر دون أن تعرض النظام المالي للخطر؟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عناصر التوازن الناجح</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التنظيم المرن والمُكيَّف مع التطورات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الرقابة يجب أن تكون ديناميكية وليست جامدة.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يجب أن تسمح القوانين بالتحديث والتعديل حسب تطورات التكنولوجيا والأسواق.</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2C3A007-F1B3-4F98-18E5-2D1C291798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0973491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455EA-A6B9-39F9-4235-70A73B3DCF2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D6DFB8-AFC0-6468-1ACE-C319CF2DCA8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8F72B02-101A-F875-3E92-2900B9F8C953}"/>
              </a:ext>
            </a:extLst>
          </p:cNvPr>
          <p:cNvSpPr txBox="1"/>
          <p:nvPr/>
        </p:nvSpPr>
        <p:spPr>
          <a:xfrm>
            <a:off x="1536569" y="629166"/>
            <a:ext cx="813116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التوازن بين النظم الرقابية وأنشطة الابتكار في التكنولوجيا المالية</a:t>
            </a:r>
          </a:p>
        </p:txBody>
      </p:sp>
      <p:sp>
        <p:nvSpPr>
          <p:cNvPr id="28" name="Rectangle 27">
            <a:extLst>
              <a:ext uri="{FF2B5EF4-FFF2-40B4-BE49-F238E27FC236}">
                <a16:creationId xmlns:a16="http://schemas.microsoft.com/office/drawing/2014/main" id="{BEA24057-8072-E2D3-9713-9895F9DF934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671C729-5116-1633-5DD1-69AFB7809510}"/>
              </a:ext>
            </a:extLst>
          </p:cNvPr>
          <p:cNvSpPr txBox="1"/>
          <p:nvPr/>
        </p:nvSpPr>
        <p:spPr>
          <a:xfrm>
            <a:off x="311085" y="1571446"/>
            <a:ext cx="11368313" cy="445756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a:ln>
                  <a:noFill/>
                </a:ln>
                <a:solidFill>
                  <a:prstClr val="black"/>
                </a:solidFill>
                <a:effectLst/>
                <a:uLnTx/>
                <a:uFillTx/>
                <a:latin typeface="Alexandria regular" pitchFamily="2" charset="-78"/>
                <a:ea typeface="+mn-ea"/>
                <a:cs typeface="Times New Roman" panose="02020603050405020304" pitchFamily="18" charset="0"/>
              </a:rPr>
              <a:t>2</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اعتماد بيئات تنظيمية تجريبية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Sandboxes)</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تسمح للشركات بتجربة منتجات مبتكرة داخل بيئة محكومة بدون الحاجة للامتثال الكامل لجميع الشروط القانونية.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تُمكِّن الجهات الرقابية من دراسة الحلول الجديدة وتحديد مخاطرها قبل السماح بنشرها في السوق.</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الاستفادة من تكنولوجيا التنظيم </a:t>
            </a:r>
            <a:r>
              <a:rPr kumimoji="0" lang="en-US" sz="24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الجهات الرقابية نفسها تستخدم أدوات تقنية لمراقبة السوق والامتثال، مما يجعل التنظيم أكثر دقة وسرعة وشفافية.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استخدام الذكاء الاصطناعي لتحليل المعاملات المشبوهة.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•أنظمة رقابة تلقائية تتابع أنشطة شركات التمويل الإلكتروني لحظة بلحظة.</a:t>
            </a:r>
          </a:p>
        </p:txBody>
      </p:sp>
      <p:pic>
        <p:nvPicPr>
          <p:cNvPr id="6" name="Graphic 21">
            <a:extLst>
              <a:ext uri="{FF2B5EF4-FFF2-40B4-BE49-F238E27FC236}">
                <a16:creationId xmlns:a16="http://schemas.microsoft.com/office/drawing/2014/main" id="{79DED8D1-0CC2-0158-ECB2-01771F5BF2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2379476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EB0A3-39FB-04E5-E09D-36EF8D39F34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A4EE8DF-B87A-18E8-1657-63F67D46A6E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9F46901-4A69-D30B-2D29-E0FC7203308F}"/>
              </a:ext>
            </a:extLst>
          </p:cNvPr>
          <p:cNvSpPr txBox="1"/>
          <p:nvPr/>
        </p:nvSpPr>
        <p:spPr>
          <a:xfrm>
            <a:off x="1244338" y="886120"/>
            <a:ext cx="8983744"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المنصات الرقمية -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Digital Platforms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A3AAAE87-79D3-D9CF-F3CA-982801E86A1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07C0DC0-958F-266B-B8BE-D0396E1A5FB9}"/>
              </a:ext>
            </a:extLst>
          </p:cNvPr>
          <p:cNvSpPr txBox="1"/>
          <p:nvPr/>
        </p:nvSpPr>
        <p:spPr>
          <a:xfrm>
            <a:off x="424206" y="1666294"/>
            <a:ext cx="11255189" cy="3785652"/>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المنصة الرقمية هي بيئة إلكترونية أو تطبيق أو موقع إلكتروني يربط بين أطراف متعددة (مستخدمين، مزودين، شركاء) لتبادل القيمة، سواء كانت معلومات، سلع، خدمات، بيانات أو تمويل، من خلال وسيط رقمي.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تقوم المنصات الرقمية بدور الوسيط الذي يُمكّن التفاعل المباشر أو غير المباشر بين الأطراف عبر الإنترنت.</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أنواع المنصات الرقمية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يمكن تصنيف المنصات الرقمية حسب النشاط الذي تؤديه، ومن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أبرز أنواعها:</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منصات التجارة الإلكترونية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Amazon، Noon، Souq</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 تُمكن من بيع وشراء السلع والخدمات عبر الإنترنت.</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منصات الخدمات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Talabat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Uber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تربط مقدمي الخدمات بالمستفيدين</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المنصات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Platforms)</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STC Pay، Apple Pay، PayPal</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توفر خدمات مالية إلكترونية مثل الدفع، التحويل، التمويل.</a:t>
            </a:r>
          </a:p>
        </p:txBody>
      </p:sp>
      <p:pic>
        <p:nvPicPr>
          <p:cNvPr id="6" name="Graphic 21">
            <a:extLst>
              <a:ext uri="{FF2B5EF4-FFF2-40B4-BE49-F238E27FC236}">
                <a16:creationId xmlns:a16="http://schemas.microsoft.com/office/drawing/2014/main" id="{E4305991-05E4-502A-21A0-08B508EB71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6015014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64B2C-81E3-77A7-D2D0-8F47B308C1E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6C8C5AB-588D-EEB0-C16E-A99B1A9191C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3A3DCC8-0A17-B631-26FF-A0AE57FD9EDB}"/>
              </a:ext>
            </a:extLst>
          </p:cNvPr>
          <p:cNvSpPr txBox="1"/>
          <p:nvPr/>
        </p:nvSpPr>
        <p:spPr>
          <a:xfrm>
            <a:off x="1244338" y="886120"/>
            <a:ext cx="9294829"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المنصات الرقمية  -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Digital Platforms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8E0B3B50-BD0F-9F54-E82E-9B7A8404BBF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E3A04E6-B58B-5869-E873-BE861A992468}"/>
              </a:ext>
            </a:extLst>
          </p:cNvPr>
          <p:cNvSpPr txBox="1"/>
          <p:nvPr/>
        </p:nvSpPr>
        <p:spPr>
          <a:xfrm>
            <a:off x="311085" y="1666294"/>
            <a:ext cx="11368310" cy="390356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السمات الأساسية للمنصات الرقمية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التقنية الوسيطة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Intermediation):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المنصة لا تملك بالضرورة المنتج أو الخدمة، لكنها تربط بين من يملك ومن يحتاج.</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التفاعلية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تُمكّن التفاعل بين المستخدمين ومقدمي الخدمات بشكل مباشر.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الاعتماد على البيانات: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تعتمد على جمع وتحليل البيانات لتحسين التجربة والخدمة.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الانتشار السريع: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بسبب انخفاض التكلفة التشغيلية وسهولة التوسع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نموذج "الشبكة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Network Effect):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كلما زاد عدد المستخدمين، زادت قيمة المنصة.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E33882A-71AE-3CE9-313A-43C1ABDC29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664139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A7F118-9BEC-08D3-42F0-DF0FC8AC8CF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11FC2B-0783-61E9-91CA-97E6FE9D608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3F09E57-62F3-84F9-2FCE-DC881523BFA9}"/>
              </a:ext>
            </a:extLst>
          </p:cNvPr>
          <p:cNvSpPr txBox="1"/>
          <p:nvPr/>
        </p:nvSpPr>
        <p:spPr>
          <a:xfrm>
            <a:off x="1244338" y="886120"/>
            <a:ext cx="9939624"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أثر المنصات الرقمية على الاقتصاد والمجتمع</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Digital Platforms)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FDE48EE6-0A98-0BC4-37F0-9AE0FF5802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E6C2B34-3FE4-D32A-B868-F4D5087646E5}"/>
              </a:ext>
            </a:extLst>
          </p:cNvPr>
          <p:cNvSpPr txBox="1"/>
          <p:nvPr/>
        </p:nvSpPr>
        <p:spPr>
          <a:xfrm>
            <a:off x="876693" y="2022251"/>
            <a:ext cx="10802702" cy="3872599"/>
          </a:xfrm>
          <a:prstGeom prst="rect">
            <a:avLst/>
          </a:prstGeom>
          <a:noFill/>
        </p:spPr>
        <p:txBody>
          <a:bodyPr wrap="square" rtlCol="0">
            <a:spAutoFit/>
          </a:bodyPr>
          <a:lstStyle/>
          <a:p>
            <a:pPr algn="r" rtl="1">
              <a:lnSpc>
                <a:spcPct val="150000"/>
              </a:lnSpc>
              <a:spcAft>
                <a:spcPts val="800"/>
              </a:spcAft>
              <a:buNone/>
            </a:pPr>
            <a:r>
              <a:rPr lang="ar-EG" sz="2400" b="1" kern="100" dirty="0">
                <a:effectLst/>
                <a:latin typeface="Aptos" panose="020B0004020202020204" pitchFamily="34" charset="0"/>
                <a:ea typeface="Aptos" panose="020B0004020202020204" pitchFamily="34" charset="0"/>
                <a:cs typeface="Arial" panose="020B0604020202020204" pitchFamily="34" charset="0"/>
              </a:rPr>
              <a:t>أثرها الإيجابي على المجتمع : </a:t>
            </a:r>
            <a:endParaRPr lang="en-AE" sz="24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100" dirty="0">
                <a:effectLst/>
                <a:latin typeface="Aptos" panose="020B0004020202020204" pitchFamily="34" charset="0"/>
                <a:ea typeface="Aptos" panose="020B0004020202020204" pitchFamily="34" charset="0"/>
                <a:cs typeface="Arial" panose="020B0604020202020204" pitchFamily="34" charset="0"/>
              </a:rPr>
              <a:t>تسهيل الوصول إلى الخدمات والسلع</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100" dirty="0">
                <a:effectLst/>
                <a:latin typeface="Aptos" panose="020B0004020202020204" pitchFamily="34" charset="0"/>
                <a:ea typeface="Aptos" panose="020B0004020202020204" pitchFamily="34" charset="0"/>
                <a:cs typeface="Arial" panose="020B0604020202020204" pitchFamily="34" charset="0"/>
              </a:rPr>
              <a:t>خفض التكاليف التشغيلية</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100" dirty="0">
                <a:effectLst/>
                <a:latin typeface="Aptos" panose="020B0004020202020204" pitchFamily="34" charset="0"/>
                <a:ea typeface="Aptos" panose="020B0004020202020204" pitchFamily="34" charset="0"/>
                <a:cs typeface="Arial" panose="020B0604020202020204" pitchFamily="34" charset="0"/>
              </a:rPr>
              <a:t>خلق فرص عمل جديدة (مستقلين، التوصيل...)</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100" dirty="0">
                <a:effectLst/>
                <a:latin typeface="Aptos" panose="020B0004020202020204" pitchFamily="34" charset="0"/>
                <a:ea typeface="Aptos" panose="020B0004020202020204" pitchFamily="34" charset="0"/>
                <a:cs typeface="Arial" panose="020B0604020202020204" pitchFamily="34" charset="0"/>
              </a:rPr>
              <a:t>دعم الشمول المالي من خلال المنصات المالية</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100" dirty="0">
                <a:effectLst/>
                <a:latin typeface="Aptos" panose="020B0004020202020204" pitchFamily="34" charset="0"/>
                <a:ea typeface="Aptos" panose="020B0004020202020204" pitchFamily="34" charset="0"/>
                <a:cs typeface="Arial" panose="020B0604020202020204" pitchFamily="34" charset="0"/>
              </a:rPr>
              <a:t>تطوير المهارات الرقمية للمستخدمين</a:t>
            </a:r>
            <a:r>
              <a:rPr lang="en-AE" sz="2400" kern="100" dirty="0">
                <a:effectLst/>
                <a:latin typeface="Aptos" panose="020B0004020202020204" pitchFamily="34" charset="0"/>
                <a:ea typeface="Aptos" panose="020B0004020202020204" pitchFamily="34" charset="0"/>
                <a:cs typeface="Arial" panose="020B0604020202020204" pitchFamily="34" charset="0"/>
              </a:rPr>
              <a:t>.</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F50E5EF-10A4-0BDC-E60E-5E7480CD9C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1833917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A93BF-88DD-ACD0-3F82-3F0786BB751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2413C3B-EA41-A96D-8A86-9C73C0A7174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466E8CD-2DEE-3E29-FB61-F5A3219FA635}"/>
              </a:ext>
            </a:extLst>
          </p:cNvPr>
          <p:cNvSpPr txBox="1"/>
          <p:nvPr/>
        </p:nvSpPr>
        <p:spPr>
          <a:xfrm>
            <a:off x="1244338" y="886120"/>
            <a:ext cx="9939624"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المنصات الرقمية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Digital Platforms)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0B121879-EDAA-A854-D9C4-10D5E3BC856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A16F4FB-B801-7BDA-FA59-9305621C8958}"/>
              </a:ext>
            </a:extLst>
          </p:cNvPr>
          <p:cNvSpPr txBox="1"/>
          <p:nvPr/>
        </p:nvSpPr>
        <p:spPr>
          <a:xfrm>
            <a:off x="1074657" y="1912516"/>
            <a:ext cx="10275216" cy="25594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800"/>
              </a:spcAft>
              <a:buClrTx/>
              <a:buSzTx/>
              <a:buFontTx/>
              <a:buNone/>
              <a:tabLst/>
              <a:defRPr/>
            </a:pPr>
            <a:r>
              <a:rPr kumimoji="0" lang="ar-EG" sz="2400" b="1"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أحتمال </a:t>
            </a:r>
            <a:r>
              <a:rPr kumimoji="0" lang="ar-SA" sz="2400" b="1"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أثرها ا</a:t>
            </a:r>
            <a:r>
              <a:rPr kumimoji="0" lang="ar-EG" sz="2400" b="1"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لسلبي </a:t>
            </a:r>
            <a:r>
              <a:rPr kumimoji="0" lang="ar-SA" sz="2400" b="1"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على المجتمع : </a:t>
            </a:r>
          </a:p>
          <a:p>
            <a:pPr marL="342900" marR="0" lvl="0" indent="-342900" algn="r" defTabSz="914400" rtl="1" eaLnBrk="1" fontAlgn="auto" latinLnBrk="0" hangingPunct="1">
              <a:lnSpc>
                <a:spcPct val="150000"/>
              </a:lnSpc>
              <a:spcBef>
                <a:spcPts val="0"/>
              </a:spcBef>
              <a:spcAft>
                <a:spcPts val="800"/>
              </a:spcAft>
              <a:buClrTx/>
              <a:buSzPts val="1000"/>
              <a:buFont typeface="Symbol" panose="05050102010706020507" pitchFamily="18" charset="2"/>
              <a:buChar char=""/>
              <a:tabLst>
                <a:tab pos="457200" algn="l"/>
              </a:tabLst>
              <a:defRPr/>
            </a:pPr>
            <a:r>
              <a:rPr kumimoji="0" lang="ar-EG"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في حالة ضعف </a:t>
            </a:r>
            <a:r>
              <a:rPr kumimoji="0" lang="ar-SA"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حماية البيانات والخصوصية</a:t>
            </a:r>
            <a:r>
              <a:rPr kumimoji="0" lang="en-AE"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a:t>
            </a:r>
          </a:p>
          <a:p>
            <a:pPr marL="342900" marR="0" lvl="0" indent="-342900" algn="r" defTabSz="914400" rtl="1" eaLnBrk="1" fontAlgn="auto" latinLnBrk="0" hangingPunct="1">
              <a:lnSpc>
                <a:spcPct val="150000"/>
              </a:lnSpc>
              <a:spcBef>
                <a:spcPts val="0"/>
              </a:spcBef>
              <a:spcAft>
                <a:spcPts val="800"/>
              </a:spcAft>
              <a:buClrTx/>
              <a:buSzPts val="1000"/>
              <a:buFont typeface="Symbol" panose="05050102010706020507" pitchFamily="18" charset="2"/>
              <a:buChar char=""/>
              <a:tabLst>
                <a:tab pos="457200" algn="l"/>
              </a:tabLst>
              <a:defRPr/>
            </a:pPr>
            <a:r>
              <a:rPr kumimoji="0" lang="ar-SA"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تأثير سلبي على بعض الأنشطة التقليدية (مثال: إغلاق المتاجر لصالح التجارة الإلكترونية)</a:t>
            </a:r>
            <a:r>
              <a:rPr kumimoji="0" lang="en-AE"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a:t>
            </a:r>
          </a:p>
          <a:p>
            <a:pPr marL="342900" marR="0" lvl="0" indent="-342900" algn="r" defTabSz="914400" rtl="1" eaLnBrk="1" fontAlgn="auto" latinLnBrk="0" hangingPunct="1">
              <a:lnSpc>
                <a:spcPct val="150000"/>
              </a:lnSpc>
              <a:spcBef>
                <a:spcPts val="0"/>
              </a:spcBef>
              <a:spcAft>
                <a:spcPts val="800"/>
              </a:spcAft>
              <a:buClrTx/>
              <a:buSzPts val="1000"/>
              <a:buFont typeface="Symbol" panose="05050102010706020507" pitchFamily="18" charset="2"/>
              <a:buChar char=""/>
              <a:tabLst>
                <a:tab pos="457200" algn="l"/>
              </a:tabLst>
              <a:defRPr/>
            </a:pPr>
            <a:r>
              <a:rPr kumimoji="0" lang="ar-SA"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الاحتكار الرقمي إذا استحوذت منصة على السوق</a:t>
            </a:r>
            <a:r>
              <a:rPr kumimoji="0" lang="en-AE"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F7B149A3-C05D-B99F-C366-BC9BBC31F0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2129622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52AFF-928D-2EEF-3C63-D3ED9B2043F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233B704-B5D4-42C6-B665-E11B385D089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0D41EC3-4F10-E847-EEF1-A506EB7E09B7}"/>
              </a:ext>
            </a:extLst>
          </p:cNvPr>
          <p:cNvSpPr txBox="1"/>
          <p:nvPr/>
        </p:nvSpPr>
        <p:spPr>
          <a:xfrm>
            <a:off x="1216058" y="763571"/>
            <a:ext cx="996790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التنظيم القانوني للمنصات الرقمية</a:t>
            </a:r>
          </a:p>
        </p:txBody>
      </p:sp>
      <p:sp>
        <p:nvSpPr>
          <p:cNvPr id="28" name="Rectangle 27">
            <a:extLst>
              <a:ext uri="{FF2B5EF4-FFF2-40B4-BE49-F238E27FC236}">
                <a16:creationId xmlns:a16="http://schemas.microsoft.com/office/drawing/2014/main" id="{B8495EFF-DDFB-6A72-F970-CF55FF0A500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B1762E4-13A7-AFEA-3F9A-61AE1D422999}"/>
              </a:ext>
            </a:extLst>
          </p:cNvPr>
          <p:cNvSpPr txBox="1"/>
          <p:nvPr/>
        </p:nvSpPr>
        <p:spPr>
          <a:xfrm>
            <a:off x="348792" y="1630837"/>
            <a:ext cx="11330603" cy="4154984"/>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لضبط نشاط المنصات الرقمية، يجب أن تشمل الأنظمة ما يلي:</a:t>
            </a:r>
          </a:p>
          <a:p>
            <a:pPr marL="285750" marR="0" lvl="0" indent="-28575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التراخيص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يجب حصول المنصة على ترخيص لمزاولة النشاط.</a:t>
            </a:r>
          </a:p>
          <a:p>
            <a:pPr marL="285750" marR="0" lvl="0" indent="-28575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المستهلك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التزام بالشفافية، وضمانات الخدمة، وسياسات الإرجاع.</a:t>
            </a:r>
          </a:p>
          <a:p>
            <a:pPr marL="285750" marR="0" lvl="0" indent="-28575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البيانات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التقيّد بقوانين خصوصية المستخدمين.</a:t>
            </a:r>
          </a:p>
          <a:p>
            <a:pPr marL="285750" marR="0" lvl="0" indent="-28575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مكافحة الجرائم الإلكترونية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مثل الاحتيال، غسل الأموال.</a:t>
            </a:r>
          </a:p>
          <a:p>
            <a:pPr marL="285750" marR="0" lvl="0" indent="-28575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المنافسة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منع الاحتكار أو إساءة استخدام الموقع السوقي.</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السعودية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أصدرت الهيئة العامة للمنشآت الصغيرة والمتوسطة "منصة إلكترونية موحدة" لتنظيم عمل منصات التمويل الجماعي.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كما نظم البنك المركزي السعودي نشاط المحافظ الرقمية ومنصات الدفع عبر لوائح مثل "قواعد إصدار وتشغيل أدوات الدفع".</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8B38364-654C-B4EB-1C7A-B9A45C0D3F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3932338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89DED9-2A87-BDD1-F970-8D22A3CA08C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B2CAC58-5773-E70B-61D3-83857F22F42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8E68696-7CC3-9824-0FF4-6300737D2C0F}"/>
              </a:ext>
            </a:extLst>
          </p:cNvPr>
          <p:cNvSpPr txBox="1"/>
          <p:nvPr/>
        </p:nvSpPr>
        <p:spPr>
          <a:xfrm>
            <a:off x="1140643" y="725864"/>
            <a:ext cx="1004331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مستقبل التنظيم القانوني للتكنولوجيا المالية</a:t>
            </a:r>
          </a:p>
        </p:txBody>
      </p:sp>
      <p:sp>
        <p:nvSpPr>
          <p:cNvPr id="28" name="Rectangle 27">
            <a:extLst>
              <a:ext uri="{FF2B5EF4-FFF2-40B4-BE49-F238E27FC236}">
                <a16:creationId xmlns:a16="http://schemas.microsoft.com/office/drawing/2014/main" id="{8DA51494-4727-B8B1-049A-76BFEBEDA04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F3BD75C-6108-4539-45B5-AE15E91AA557}"/>
              </a:ext>
            </a:extLst>
          </p:cNvPr>
          <p:cNvSpPr txBox="1"/>
          <p:nvPr/>
        </p:nvSpPr>
        <p:spPr>
          <a:xfrm>
            <a:off x="263951" y="1555423"/>
            <a:ext cx="11425287" cy="4524315"/>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 تسارع الابتكار في قطاع 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أصبح من الضروري أن يتطور التنظيم القانوني بوتيرة تواكب هذا التقدم. مستقبل التنظيم القانوني لا يتمثل في مزيد من القوانين فقط، بل في بناء أطر ذكية، مرنة، وتنبؤية، تُوازن بين حماية النظام المالي، وتعزيز الابتكار.</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خصائص مستقبل التنظيم القانوني للتكنولوجيا المالية : </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التنظيم القائم على التكنولوجيا </a:t>
            </a:r>
            <a:r>
              <a:rPr kumimoji="0" lang="en-US" sz="24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أي استخدام التكنولوجيا من قبل الهيئات التنظيمية لتسهيل عملية الإشراف والمراقبة.</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استخدام الذكاء الاصطناعي لتحليل ملايين المعاملات في الوقت الفعلي لرصد عمليات غسل الأموال أو الاحتيال في البنوك الرقمية.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التنظيم الديناميكي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Adaptive Regulation)</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قوانين تتغير بمرونة وفقًا لتطورات السوق والتقنيات الجديدة.</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التشريعات المتعلقة بالأصول المشفرة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cryptocurrencies)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تتغير من عام إلى آخر حسب المخاطر والتطورات التقنية.</a:t>
            </a:r>
          </a:p>
        </p:txBody>
      </p:sp>
      <p:pic>
        <p:nvPicPr>
          <p:cNvPr id="6" name="Graphic 21">
            <a:extLst>
              <a:ext uri="{FF2B5EF4-FFF2-40B4-BE49-F238E27FC236}">
                <a16:creationId xmlns:a16="http://schemas.microsoft.com/office/drawing/2014/main" id="{4D3CCF5B-9241-83E9-90F7-E72256D36F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832812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7D947A-3A3F-4D03-2ADE-7F1E83ACF58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D8DB3CC-664A-8065-C74F-5C80431652F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0DF4956-2B11-2C91-8958-C49D13F72F3A}"/>
              </a:ext>
            </a:extLst>
          </p:cNvPr>
          <p:cNvSpPr txBox="1"/>
          <p:nvPr/>
        </p:nvSpPr>
        <p:spPr>
          <a:xfrm>
            <a:off x="1244338" y="886120"/>
            <a:ext cx="993962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مستقبل التنظيم القانوني للتكنولوجيا المالية</a:t>
            </a:r>
          </a:p>
        </p:txBody>
      </p:sp>
      <p:sp>
        <p:nvSpPr>
          <p:cNvPr id="28" name="Rectangle 27">
            <a:extLst>
              <a:ext uri="{FF2B5EF4-FFF2-40B4-BE49-F238E27FC236}">
                <a16:creationId xmlns:a16="http://schemas.microsoft.com/office/drawing/2014/main" id="{23760A96-D05C-5E73-16EA-3D973B6D0AD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26F5568-5FEB-DB30-09C4-55E7B37441B6}"/>
              </a:ext>
            </a:extLst>
          </p:cNvPr>
          <p:cNvSpPr txBox="1"/>
          <p:nvPr/>
        </p:nvSpPr>
        <p:spPr>
          <a:xfrm>
            <a:off x="301658" y="1666294"/>
            <a:ext cx="11491274" cy="3673121"/>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أولوية حماية البيانات والخصوصية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ستُركز الأنظمة مستقبلاً بشكل أوسع على حماية بيانات المستخدمين الرقمية.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فرض الالتزام بقوانين مثل قانون حماية البيانات الشخصية السعودي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(PDPL)،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وقوانين شبيهة بلائحة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GDPR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الأوروبية.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التعاون الدولي في التنظيم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مع الطابع العابر للحدود للتقنية المالية، ستنشأ اتفاقيات ومذكرات تفاهم بين الجهات التنظيمية في مختلف الدول لتبادل المعلومات والاعتراف المتبادل بالتراخيص.</a:t>
            </a:r>
          </a:p>
        </p:txBody>
      </p:sp>
      <p:pic>
        <p:nvPicPr>
          <p:cNvPr id="6" name="Graphic 21">
            <a:extLst>
              <a:ext uri="{FF2B5EF4-FFF2-40B4-BE49-F238E27FC236}">
                <a16:creationId xmlns:a16="http://schemas.microsoft.com/office/drawing/2014/main" id="{4254B3CB-3CD6-410A-ACC9-7C6613D897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9846320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75363E-1694-0764-C7A4-54F0FBD6839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C1C38A5-E932-22DB-D7C5-B36EB9558DA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060664-FC76-461C-0F89-A9FE77449825}"/>
              </a:ext>
            </a:extLst>
          </p:cNvPr>
          <p:cNvSpPr txBox="1"/>
          <p:nvPr/>
        </p:nvSpPr>
        <p:spPr>
          <a:xfrm>
            <a:off x="1244338" y="886120"/>
            <a:ext cx="993962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السياسات المالية الحكومية تجاه العملات الرقمية وأدوات التكنولوجيا المالية</a:t>
            </a:r>
          </a:p>
        </p:txBody>
      </p:sp>
      <p:sp>
        <p:nvSpPr>
          <p:cNvPr id="28" name="Rectangle 27">
            <a:extLst>
              <a:ext uri="{FF2B5EF4-FFF2-40B4-BE49-F238E27FC236}">
                <a16:creationId xmlns:a16="http://schemas.microsoft.com/office/drawing/2014/main" id="{8228BF3C-D182-A425-93A1-6E9CB5A571E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A3EF01B-69AA-20E4-5029-102578DBE026}"/>
              </a:ext>
            </a:extLst>
          </p:cNvPr>
          <p:cNvSpPr txBox="1"/>
          <p:nvPr/>
        </p:nvSpPr>
        <p:spPr>
          <a:xfrm>
            <a:off x="235670" y="1799304"/>
            <a:ext cx="11557262" cy="445756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تتجه السياسات المالية الحكومية في مختلف الدول – بما في ذلك الدول العربية – نحو تحقيق التوازن بين التحفيز على الابتكار التكنولوجي المالي، والرقابة الصارمة على المخاطر المحتملة.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مع تصاعد استخدام العملات الرقمية (مثل البيتكوين والإيثيريوم) وتوسع انتشار أدوات التكنولوجيا المالية (مثل المحافظ الرقمية، التمويل الجماعي، منصات الإقراض الإلكتروني)، بدأت الحكومات تتبنى سياسات مالية تهدف إلى:</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النظام المالي والاقتصاد الوطني.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الابتكار ودعم الاقتصاد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ضمان الشفافية ومحاربة الجرائم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تحقيق الشمول المالي مع الحفاظ على الاستقرار النقدي.</a:t>
            </a:r>
          </a:p>
        </p:txBody>
      </p:sp>
      <p:pic>
        <p:nvPicPr>
          <p:cNvPr id="6" name="Graphic 21">
            <a:extLst>
              <a:ext uri="{FF2B5EF4-FFF2-40B4-BE49-F238E27FC236}">
                <a16:creationId xmlns:a16="http://schemas.microsoft.com/office/drawing/2014/main" id="{29F06410-3FFC-B224-FE46-160DA588CF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6280334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4259A-B848-A222-B4B8-21CB135EBCA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0D61218-F167-4BAC-6B97-C19448506E4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68A2E48-0979-CE77-983C-13214C0BE039}"/>
              </a:ext>
            </a:extLst>
          </p:cNvPr>
          <p:cNvSpPr txBox="1"/>
          <p:nvPr/>
        </p:nvSpPr>
        <p:spPr>
          <a:xfrm>
            <a:off x="1696825" y="763571"/>
            <a:ext cx="816361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السياسات المالية الحكومية تجاه أدوات التكنولوجيا المالية</a:t>
            </a:r>
            <a:endParaRPr kumimoji="0" lang="ar-EG"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7E0D25F5-F492-587B-366F-35B41AE2F45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611ED73-34C5-F243-76D9-03E62BA07319}"/>
              </a:ext>
            </a:extLst>
          </p:cNvPr>
          <p:cNvSpPr txBox="1"/>
          <p:nvPr/>
        </p:nvSpPr>
        <p:spPr>
          <a:xfrm>
            <a:off x="405353" y="1421196"/>
            <a:ext cx="11274042" cy="501156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ترخيص الشركات المالية التقنية: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الحكومات تنشئ أطرًا قانونية واضحة لترخيص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أن يصدر البنك المركزي في الدولة  "دليل الأنشطة المسموح بها لشركات التقنية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هيئات السوق المالية  تنظم منصات التمويل الجماعي للأسهم.</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دعم الابتكار عبر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Sandboxes</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تقديم بيئات تجريبية للشركات الناشئة دون التقييد الكامل بالقوانين الصارمة.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"بيئة التقنية المالية التجريبية" التى  تسمح بتجربة المنتجات المالية قبل الترخيص الكامل.</a:t>
            </a:r>
          </a:p>
        </p:txBody>
      </p:sp>
      <p:pic>
        <p:nvPicPr>
          <p:cNvPr id="6" name="Graphic 21">
            <a:extLst>
              <a:ext uri="{FF2B5EF4-FFF2-40B4-BE49-F238E27FC236}">
                <a16:creationId xmlns:a16="http://schemas.microsoft.com/office/drawing/2014/main" id="{CE2ABE9E-FC75-3C44-A8F7-E29667D6C0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0122400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E17142-A5E7-A98D-002E-B87492B5007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54D9067-61BE-29A6-990E-D02035A9BAD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CF73418-B9AF-B997-0CE6-6990281E9B01}"/>
              </a:ext>
            </a:extLst>
          </p:cNvPr>
          <p:cNvSpPr txBox="1"/>
          <p:nvPr/>
        </p:nvSpPr>
        <p:spPr>
          <a:xfrm>
            <a:off x="810705" y="952106"/>
            <a:ext cx="103732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السياسات المالية الحكومية تجاه أدوات التكنولوجيا المالية</a:t>
            </a:r>
            <a:endParaRPr kumimoji="0" lang="ar-EG" sz="1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6F94E9F9-98C3-5584-6C87-C62726AABEE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3FA1495-F59D-AFCF-8470-9A79BC5C1FE9}"/>
              </a:ext>
            </a:extLst>
          </p:cNvPr>
          <p:cNvSpPr txBox="1"/>
          <p:nvPr/>
        </p:nvSpPr>
        <p:spPr>
          <a:xfrm>
            <a:off x="810706" y="1798266"/>
            <a:ext cx="10868690" cy="3672737"/>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التشجيع على الشمول المالي :</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استخدام التكنولوجيا للوصول إلى أكبر عدد من شرائح المجتمع ، خاصة في المناطق الريفية أو النساء والشباب.</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مثال:</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دعم المحافظ الرقمية لتسهيل التحويلات للأفراد بدون حساب بنكي.</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مشاريع تمويل إلكتروني لمشاريع الشباب (من خلال منصات تمويل جماعي).</a:t>
            </a:r>
          </a:p>
        </p:txBody>
      </p:sp>
      <p:pic>
        <p:nvPicPr>
          <p:cNvPr id="6" name="Graphic 21">
            <a:extLst>
              <a:ext uri="{FF2B5EF4-FFF2-40B4-BE49-F238E27FC236}">
                <a16:creationId xmlns:a16="http://schemas.microsoft.com/office/drawing/2014/main" id="{4B0ADB4A-B44C-C270-4C84-0FCB13993A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2451167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5B426-BB88-6B3B-53AC-456A03AEDAD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B5020DC-35CA-AB39-E5C2-87C40B61F9A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78776DB-7195-2B9D-1522-69E06ABC88F7}"/>
              </a:ext>
            </a:extLst>
          </p:cNvPr>
          <p:cNvSpPr txBox="1"/>
          <p:nvPr/>
        </p:nvSpPr>
        <p:spPr>
          <a:xfrm>
            <a:off x="1244338" y="886120"/>
            <a:ext cx="993962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السياسات المالية الحكومية تجاه أدوات التكنولوجيا المالية</a:t>
            </a:r>
          </a:p>
        </p:txBody>
      </p:sp>
      <p:sp>
        <p:nvSpPr>
          <p:cNvPr id="28" name="Rectangle 27">
            <a:extLst>
              <a:ext uri="{FF2B5EF4-FFF2-40B4-BE49-F238E27FC236}">
                <a16:creationId xmlns:a16="http://schemas.microsoft.com/office/drawing/2014/main" id="{0E41E012-31CD-2757-A26D-67346BB42FA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37D5782-1779-67EE-316F-360C5B1A577E}"/>
              </a:ext>
            </a:extLst>
          </p:cNvPr>
          <p:cNvSpPr txBox="1"/>
          <p:nvPr/>
        </p:nvSpPr>
        <p:spPr>
          <a:xfrm>
            <a:off x="367645" y="1583703"/>
            <a:ext cx="11311751" cy="501156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السياسات التنظيمية لمكافحة غسل الأموال وتمويل الإرهاب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إدراج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ضمن التزامات الإفصاح، والتحقق من هوية العملاء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إلزام شركات التقنية المالية  بتطبيق سياسة "اعرف عميلك"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والتقارير الرقابية إلى البنك المركزي </a:t>
            </a:r>
            <a:r>
              <a:rPr lang="ar-EG" sz="2400" dirty="0">
                <a:solidFill>
                  <a:prstClr val="black"/>
                </a:solidFill>
                <a:latin typeface="Alexandria regular" pitchFamily="2" charset="-78"/>
                <a:cs typeface="Times New Roman" panose="02020603050405020304" pitchFamily="18" charset="0"/>
              </a:rPr>
              <a:t>في الدولة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التعاون الدولي والتنظيم العابر للحدود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نظرًا لأن أدوات التكنولوجيا المالية تعمل عبر الإنترنت، تتعاون الحكومات مع جهات دولية لوضع معايير مشتركة.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عضوية المملكة العربية السعودية في مجموعة العمل المالي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FATF</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التى تصدر التوصيات لمكافحة غسل الأموال.</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التعاون الخليجي في تنظيم تحويلات المحافظ الرقمية وتراخيص الشركات العابرة للحدود.</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74C9AF3-69CD-2423-D7CF-84F841AEB7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464145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33E53-F82F-7F67-5C01-B57C552512B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34FA64A-83BF-EA28-9F50-863FD5DCE57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86C1D1C-0C45-872D-EED6-4FA565D79E74}"/>
              </a:ext>
            </a:extLst>
          </p:cNvPr>
          <p:cNvSpPr txBox="1"/>
          <p:nvPr/>
        </p:nvSpPr>
        <p:spPr>
          <a:xfrm>
            <a:off x="1244338" y="886120"/>
            <a:ext cx="993962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المستقبلية الحكومية تجاه العملات الرقمية وأدوات التكنولوجيا المالية</a:t>
            </a:r>
          </a:p>
        </p:txBody>
      </p:sp>
      <p:sp>
        <p:nvSpPr>
          <p:cNvPr id="28" name="Rectangle 27">
            <a:extLst>
              <a:ext uri="{FF2B5EF4-FFF2-40B4-BE49-F238E27FC236}">
                <a16:creationId xmlns:a16="http://schemas.microsoft.com/office/drawing/2014/main" id="{5B3B7F37-F22A-A387-2DBD-3935FEB0CC6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40C3954-3B39-3C03-30D2-CEB21FA19F7D}"/>
              </a:ext>
            </a:extLst>
          </p:cNvPr>
          <p:cNvSpPr txBox="1"/>
          <p:nvPr/>
        </p:nvSpPr>
        <p:spPr>
          <a:xfrm>
            <a:off x="1536569" y="2041374"/>
            <a:ext cx="10142826" cy="3516604"/>
          </a:xfrm>
          <a:prstGeom prst="rect">
            <a:avLst/>
          </a:prstGeom>
          <a:noFill/>
        </p:spPr>
        <p:txBody>
          <a:bodyPr wrap="square" rtlCol="0">
            <a:spAutoFit/>
          </a:bodyPr>
          <a:lstStyle/>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تطور التقنية أسرع من التشريعات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الفجوة الزمنية بين الابتكار وإصدار التشريعات.</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التوازن بين الابتكار والأمن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المستخدمين دون التأثير السلبى على الإبداع.</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التنظيم عبر الحدود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صعوبة تنظيم خدمات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التي تعمل دوليًا.</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725A81B-3D59-4F99-7B21-559843DB69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7745881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24D9B-15D0-1262-4D7C-BBA44F28CAD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6B6C50F-4609-C2A0-3C6C-C4CE8DAFA06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740FDB3-C723-12C5-254E-4FDD245961DE}"/>
              </a:ext>
            </a:extLst>
          </p:cNvPr>
          <p:cNvSpPr txBox="1"/>
          <p:nvPr/>
        </p:nvSpPr>
        <p:spPr>
          <a:xfrm>
            <a:off x="1244338" y="886120"/>
            <a:ext cx="993962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المستقبلية الحكومية تجاه العملات الرقمية وأدوات التكنولوجيا المالية</a:t>
            </a:r>
          </a:p>
        </p:txBody>
      </p:sp>
      <p:sp>
        <p:nvSpPr>
          <p:cNvPr id="28" name="Rectangle 27">
            <a:extLst>
              <a:ext uri="{FF2B5EF4-FFF2-40B4-BE49-F238E27FC236}">
                <a16:creationId xmlns:a16="http://schemas.microsoft.com/office/drawing/2014/main" id="{5D148827-BA70-C0F6-58F3-E1D428C7A9D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4DADEDF-5B1D-441A-C3AE-A080F1EC79D1}"/>
              </a:ext>
            </a:extLst>
          </p:cNvPr>
          <p:cNvSpPr txBox="1"/>
          <p:nvPr/>
        </p:nvSpPr>
        <p:spPr>
          <a:xfrm>
            <a:off x="1244338" y="1799303"/>
            <a:ext cx="10231855" cy="378206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أدوات المواجهة الحكومية المقترحة :</a:t>
            </a:r>
          </a:p>
          <a:p>
            <a:pPr marL="342900" marR="0" lvl="0" indent="-342900" algn="r" defTabSz="914400" rtl="1" eaLnBrk="1" fontAlgn="auto" latinLnBrk="0" hangingPunct="1">
              <a:lnSpc>
                <a:spcPct val="150000"/>
              </a:lnSpc>
              <a:spcBef>
                <a:spcPts val="0"/>
              </a:spcBef>
              <a:spcAft>
                <a:spcPts val="0"/>
              </a:spcAft>
              <a:buClrTx/>
              <a:buSzTx/>
              <a:buFontTx/>
              <a:buAutoNum type="arabicPeriod"/>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إصدار تشريعات مرنة وتنظيمية محدثة مثل تنظيم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342900" marR="0" lvl="0" indent="-342900" algn="r" defTabSz="914400" rtl="1" eaLnBrk="1" fontAlgn="auto" latinLnBrk="0" hangingPunct="1">
              <a:lnSpc>
                <a:spcPct val="150000"/>
              </a:lnSpc>
              <a:spcBef>
                <a:spcPts val="0"/>
              </a:spcBef>
              <a:spcAft>
                <a:spcPts val="0"/>
              </a:spcAft>
              <a:buClrTx/>
              <a:buSzTx/>
              <a:buFontTx/>
              <a:buAutoNum type="arabicPeriod"/>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التعاون الدولي لتبادل المعلومات حول الجرائم المالية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تبني البنوك المركزية للعملات الرقمية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CBDC)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لتقليل الاعتماد على العملات اللامركزية.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الاستثمار في أمن المعلومات وتكنولوجيا التتبع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توعية المستخدمين والمستثمرين بمخاطر الأصول الرقمية.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07D133C0-78C8-19D4-9948-A0AFA2DB6A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6647595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5363852" y="1136134"/>
            <a:ext cx="57918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المراجع</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697584" y="2104524"/>
            <a:ext cx="11142481" cy="3349956"/>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نجيب، حسام، العملات الرقمية المشفرة بين الواقع القانوني والتنظيم الدولي، دار النهضة العربية.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  2022.</a:t>
            </a:r>
            <a:r>
              <a:rPr lang="en-US" sz="2400" dirty="0" err="1">
                <a:solidFill>
                  <a:prstClr val="black"/>
                </a:solidFill>
                <a:latin typeface="Alexandria regular" pitchFamily="2" charset="-78"/>
                <a:cs typeface="Times New Roman" panose="02020603050405020304" pitchFamily="18" charset="0"/>
              </a:rPr>
              <a:t>Zetzsche</a:t>
            </a:r>
            <a:r>
              <a:rPr lang="en-US" sz="2400" dirty="0">
                <a:solidFill>
                  <a:prstClr val="black"/>
                </a:solidFill>
                <a:latin typeface="Alexandria regular" pitchFamily="2" charset="-78"/>
                <a:cs typeface="Times New Roman" panose="02020603050405020304" pitchFamily="18" charset="0"/>
              </a:rPr>
              <a:t>, Dirk A., et al., The ICO Gold Rush: It's a Scam, It's a Bubble, It's a Super Challenge for Regulators, Harvard International Law Journal, 2018.</a:t>
            </a:r>
            <a:endParaRPr lang="ar-EG" sz="2400"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2400" dirty="0">
                <a:solidFill>
                  <a:prstClr val="black"/>
                </a:solidFill>
                <a:latin typeface="Alexandria regular" pitchFamily="2" charset="-78"/>
                <a:cs typeface="Times New Roman" panose="02020603050405020304" pitchFamily="18" charset="0"/>
              </a:rPr>
              <a:t>FATF Guidance on Virtual Assets and VASPs, 2021.</a:t>
            </a:r>
            <a:endParaRPr lang="ar-EG" sz="2400" dirty="0">
              <a:solidFill>
                <a:prstClr val="black"/>
              </a:solidFill>
              <a:latin typeface="Alexandria regular" pitchFamily="2" charset="-78"/>
              <a:cs typeface="Times New Roman" panose="02020603050405020304" pitchFamily="18" charset="0"/>
            </a:endParaRPr>
          </a:p>
          <a:p>
            <a:pPr marR="0" lvl="0" algn="r" defTabSz="914400" rtl="1" eaLnBrk="1" fontAlgn="auto" latinLnBrk="0" hangingPunct="1">
              <a:lnSpc>
                <a:spcPct val="150000"/>
              </a:lnSpc>
              <a:spcBef>
                <a:spcPts val="0"/>
              </a:spcBef>
              <a:spcAft>
                <a:spcPts val="0"/>
              </a:spcAft>
              <a:buClrTx/>
              <a:buSzTx/>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d13aca44-ef33-4cf4-9980-7f0b00e6eeb9"/>
    <ds:schemaRef ds:uri="http://purl.org/dc/terms/"/>
    <ds:schemaRef ds:uri="http://purl.org/dc/elements/1.1/"/>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22B0FA0C-F1C8-4C61-ABA7-F41066004FED}"/>
</file>

<file path=docProps/app.xml><?xml version="1.0" encoding="utf-8"?>
<Properties xmlns="http://schemas.openxmlformats.org/officeDocument/2006/extended-properties" xmlns:vt="http://schemas.openxmlformats.org/officeDocument/2006/docPropsVTypes">
  <TotalTime>10400</TotalTime>
  <Words>3237</Words>
  <Application>Microsoft Office PowerPoint</Application>
  <PresentationFormat>Widescreen</PresentationFormat>
  <Paragraphs>320</Paragraphs>
  <Slides>40</Slides>
  <Notes>38</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40</vt:i4>
      </vt:variant>
    </vt:vector>
  </HeadingPairs>
  <TitlesOfParts>
    <vt:vector size="53" baseType="lpstr">
      <vt:lpstr>Alexandria</vt:lpstr>
      <vt:lpstr>Alexandria Black</vt:lpstr>
      <vt:lpstr>Alexandria regular</vt:lpstr>
      <vt:lpstr>Aptos</vt:lpstr>
      <vt:lpstr>Arial</vt:lpstr>
      <vt:lpstr>Calibri</vt:lpstr>
      <vt:lpstr>Calibri Light</vt:lpstr>
      <vt:lpstr>Symbol</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Dr.Alaeldin Elgizuli</cp:lastModifiedBy>
  <cp:revision>90</cp:revision>
  <dcterms:created xsi:type="dcterms:W3CDTF">2023-04-29T09:08:00Z</dcterms:created>
  <dcterms:modified xsi:type="dcterms:W3CDTF">2025-06-08T00:09:21Z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