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650" r:id="rId2"/>
    <p:sldId id="481" r:id="rId3"/>
    <p:sldId id="595" r:id="rId4"/>
    <p:sldId id="570" r:id="rId5"/>
    <p:sldId id="571" r:id="rId6"/>
    <p:sldId id="572" r:id="rId7"/>
    <p:sldId id="573" r:id="rId8"/>
    <p:sldId id="494" r:id="rId9"/>
    <p:sldId id="575" r:id="rId10"/>
    <p:sldId id="576" r:id="rId11"/>
    <p:sldId id="577" r:id="rId12"/>
    <p:sldId id="574" r:id="rId13"/>
    <p:sldId id="579" r:id="rId14"/>
    <p:sldId id="560" r:id="rId15"/>
    <p:sldId id="535" r:id="rId16"/>
    <p:sldId id="559" r:id="rId17"/>
    <p:sldId id="533" r:id="rId18"/>
    <p:sldId id="580" r:id="rId19"/>
    <p:sldId id="581" r:id="rId20"/>
    <p:sldId id="563" r:id="rId21"/>
    <p:sldId id="582" r:id="rId22"/>
    <p:sldId id="583" r:id="rId23"/>
    <p:sldId id="562" r:id="rId24"/>
    <p:sldId id="561" r:id="rId25"/>
    <p:sldId id="556" r:id="rId26"/>
    <p:sldId id="557" r:id="rId27"/>
    <p:sldId id="584" r:id="rId28"/>
    <p:sldId id="585" r:id="rId29"/>
    <p:sldId id="586" r:id="rId30"/>
    <p:sldId id="587" r:id="rId31"/>
    <p:sldId id="588" r:id="rId32"/>
    <p:sldId id="589" r:id="rId33"/>
    <p:sldId id="590" r:id="rId34"/>
    <p:sldId id="591" r:id="rId35"/>
    <p:sldId id="592" r:id="rId36"/>
    <p:sldId id="593" r:id="rId37"/>
    <p:sldId id="594" r:id="rId38"/>
    <p:sldId id="578" r:id="rId39"/>
    <p:sldId id="596" r:id="rId40"/>
    <p:sldId id="597" r:id="rId41"/>
    <p:sldId id="652" r:id="rId42"/>
    <p:sldId id="61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0"/>
            <p14:sldId id="481"/>
            <p14:sldId id="595"/>
            <p14:sldId id="570"/>
            <p14:sldId id="571"/>
            <p14:sldId id="572"/>
            <p14:sldId id="573"/>
            <p14:sldId id="494"/>
            <p14:sldId id="575"/>
            <p14:sldId id="576"/>
            <p14:sldId id="577"/>
            <p14:sldId id="574"/>
            <p14:sldId id="579"/>
            <p14:sldId id="560"/>
            <p14:sldId id="535"/>
            <p14:sldId id="559"/>
            <p14:sldId id="533"/>
            <p14:sldId id="580"/>
            <p14:sldId id="581"/>
            <p14:sldId id="563"/>
            <p14:sldId id="582"/>
            <p14:sldId id="583"/>
            <p14:sldId id="562"/>
            <p14:sldId id="561"/>
            <p14:sldId id="556"/>
            <p14:sldId id="557"/>
            <p14:sldId id="584"/>
            <p14:sldId id="585"/>
            <p14:sldId id="586"/>
            <p14:sldId id="587"/>
            <p14:sldId id="588"/>
            <p14:sldId id="589"/>
            <p14:sldId id="590"/>
            <p14:sldId id="591"/>
            <p14:sldId id="592"/>
            <p14:sldId id="593"/>
            <p14:sldId id="594"/>
            <p14:sldId id="578"/>
            <p14:sldId id="596"/>
            <p14:sldId id="597"/>
            <p14:sldId id="652"/>
            <p14:sldId id="61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669BBC"/>
    <a:srgbClr val="8E5A6D"/>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250" autoAdjust="0"/>
    <p:restoredTop sz="93738" autoAdjust="0"/>
  </p:normalViewPr>
  <p:slideViewPr>
    <p:cSldViewPr snapToGrid="0">
      <p:cViewPr varScale="1">
        <p:scale>
          <a:sx n="70" d="100"/>
          <a:sy n="70" d="100"/>
        </p:scale>
        <p:origin x="69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3481104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9.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9.sv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9.sv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9.sv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9.sv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9.sv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9.sv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9.sv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9.sv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9.sv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9.sv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9.sv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41.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8.png"/><Relationship Id="rId7" Type="http://schemas.openxmlformats.org/officeDocument/2006/relationships/image" Target="../media/image4.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Aya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575291"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Design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427833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Nine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7949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621</a:t>
            </a:r>
          </a:p>
          <a:p>
            <a:r>
              <a:rPr lang="en-US" sz="2000" dirty="0">
                <a:solidFill>
                  <a:srgbClr val="2D3956"/>
                </a:solidFill>
                <a:latin typeface="Tajawal Medium" panose="00000600000000000000" pitchFamily="2" charset="-78"/>
                <a:cs typeface="Tajawal Medium" panose="00000600000000000000" pitchFamily="2" charset="-78"/>
              </a:rPr>
              <a:t>Master of Entrepreneurship (semester 2)</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623391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The previous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the customer journey?</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Customer Journey Stages</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What's included in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Steps for Creating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Types of Customer Journey Maps</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Customer Journey Map Best Practices"</a:t>
            </a:r>
            <a:endParaRPr lang="en-US" sz="2400" b="1" u="sng"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Customer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Journey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  </a:t>
            </a:r>
            <a:endParaRPr lang="en-US" sz="2400" dirty="0">
              <a:solidFill>
                <a:srgbClr val="FFFFFF"/>
              </a:solidFill>
            </a:endParaRPr>
          </a:p>
        </p:txBody>
      </p:sp>
    </p:spTree>
    <p:extLst>
      <p:ext uri="{BB962C8B-B14F-4D97-AF65-F5344CB8AC3E}">
        <p14:creationId xmlns:p14="http://schemas.microsoft.com/office/powerpoint/2010/main" val="7529510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585323"/>
          </a:xfrm>
          <a:prstGeom prst="rect">
            <a:avLst/>
          </a:prstGeom>
          <a:noFill/>
        </p:spPr>
        <p:txBody>
          <a:bodyPr wrap="square" rtlCol="0">
            <a:spAutoFit/>
          </a:bodyPr>
          <a:lstStyle/>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What is 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Why is stakeholder mapping important?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Common types of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Methods for mapping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A step-by-step guide for mapping stakeholders</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Stakeholder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Mapping</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Guide </a:t>
            </a:r>
            <a:endParaRPr lang="en-US" sz="2400" dirty="0">
              <a:solidFill>
                <a:srgbClr val="FFFFFF"/>
              </a:solidFill>
            </a:endParaRPr>
          </a:p>
        </p:txBody>
      </p:sp>
    </p:spTree>
    <p:extLst>
      <p:ext uri="{BB962C8B-B14F-4D97-AF65-F5344CB8AC3E}">
        <p14:creationId xmlns:p14="http://schemas.microsoft.com/office/powerpoint/2010/main" val="32718356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What is the meaning of stakeholders</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Stakeholders are people or organizations that are internal or external to the project who have a vested interest in its success. </a:t>
            </a:r>
          </a:p>
          <a:p>
            <a:pPr marL="0" indent="0">
              <a:buNone/>
              <a:defRPr/>
            </a:pPr>
            <a:r>
              <a:rPr lang="en-US" sz="2000" b="1" dirty="0"/>
              <a:t>That interest can have a </a:t>
            </a:r>
            <a:r>
              <a:rPr lang="en-US" sz="2000" b="1" dirty="0">
                <a:solidFill>
                  <a:srgbClr val="FF0000"/>
                </a:solidFill>
              </a:rPr>
              <a:t>positive</a:t>
            </a:r>
            <a:r>
              <a:rPr lang="en-US" sz="2000" b="1" dirty="0"/>
              <a:t> or </a:t>
            </a:r>
            <a:r>
              <a:rPr lang="en-US" sz="2000" b="1" dirty="0">
                <a:solidFill>
                  <a:srgbClr val="4472C4"/>
                </a:solidFill>
              </a:rPr>
              <a:t>negative</a:t>
            </a:r>
            <a:r>
              <a:rPr lang="en-US" sz="2000" b="1" dirty="0"/>
              <a:t> impact in the project management process. Therefore, it’s crucial to know your project stakeholders</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32043" y="6326342"/>
            <a:ext cx="1879649" cy="309233"/>
          </a:xfrm>
          <a:prstGeom prst="rect">
            <a:avLst/>
          </a:prstGeom>
        </p:spPr>
      </p:pic>
      <p:pic>
        <p:nvPicPr>
          <p:cNvPr id="4" name="Picture 3">
            <a:extLst>
              <a:ext uri="{FF2B5EF4-FFF2-40B4-BE49-F238E27FC236}">
                <a16:creationId xmlns:a16="http://schemas.microsoft.com/office/drawing/2014/main" id="{01F8836C-C881-3B21-264D-E2EA5771EC22}"/>
              </a:ext>
            </a:extLst>
          </p:cNvPr>
          <p:cNvPicPr>
            <a:picLocks noChangeAspect="1"/>
          </p:cNvPicPr>
          <p:nvPr/>
        </p:nvPicPr>
        <p:blipFill>
          <a:blip r:embed="rId6"/>
          <a:stretch>
            <a:fillRect/>
          </a:stretch>
        </p:blipFill>
        <p:spPr>
          <a:xfrm>
            <a:off x="2716695" y="2572846"/>
            <a:ext cx="7195517" cy="2735676"/>
          </a:xfrm>
          <a:prstGeom prst="rect">
            <a:avLst/>
          </a:prstGeom>
        </p:spPr>
      </p:pic>
    </p:spTree>
    <p:extLst>
      <p:ext uri="{BB962C8B-B14F-4D97-AF65-F5344CB8AC3E}">
        <p14:creationId xmlns:p14="http://schemas.microsoft.com/office/powerpoint/2010/main" val="6982842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What is the meaning of stakeholders</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More than just being able to identify who the stakeholders are in the project; you need to manage them. It’s a big task. How do you know who needs what when communicating with them during the project? That is the beginning of stakeholder analysis, and it starts with stakeholder mapping</a:t>
            </a:r>
          </a:p>
          <a:p>
            <a:pPr marL="0" indent="0">
              <a:buNone/>
              <a:defRPr/>
            </a:pPr>
            <a:r>
              <a:rPr lang="en-US" b="1" dirty="0">
                <a:solidFill>
                  <a:srgbClr val="FF0000"/>
                </a:solidFill>
              </a:rPr>
              <a:t>What Is Stakeholder Mapping?</a:t>
            </a:r>
          </a:p>
          <a:p>
            <a:pPr marL="0" indent="0">
              <a:buNone/>
              <a:defRPr/>
            </a:pPr>
            <a:endParaRPr lang="en-US" sz="2000" b="1" dirty="0"/>
          </a:p>
          <a:p>
            <a:pPr marL="0" indent="0">
              <a:buNone/>
              <a:defRPr/>
            </a:pPr>
            <a:r>
              <a:rPr lang="en-US" sz="2000" b="1" dirty="0"/>
              <a:t>Stakeholder mapping is a visual process. It charts each of the stakeholders for your project, product or anything with stakeholders to show who can influence the work you’ll be doing. Stakeholders can be your client, project owner or even end-users. They are anyone who has a vested interest in the project.</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703048" y="6311381"/>
            <a:ext cx="1879649" cy="309233"/>
          </a:xfrm>
          <a:prstGeom prst="rect">
            <a:avLst/>
          </a:prstGeom>
        </p:spPr>
      </p:pic>
      <p:pic>
        <p:nvPicPr>
          <p:cNvPr id="7" name="Picture 6">
            <a:extLst>
              <a:ext uri="{FF2B5EF4-FFF2-40B4-BE49-F238E27FC236}">
                <a16:creationId xmlns:a16="http://schemas.microsoft.com/office/drawing/2014/main" id="{F054E195-9195-A4DD-4294-75BC966A57A6}"/>
              </a:ext>
            </a:extLst>
          </p:cNvPr>
          <p:cNvPicPr>
            <a:picLocks noChangeAspect="1"/>
          </p:cNvPicPr>
          <p:nvPr/>
        </p:nvPicPr>
        <p:blipFill>
          <a:blip r:embed="rId6"/>
          <a:stretch>
            <a:fillRect/>
          </a:stretch>
        </p:blipFill>
        <p:spPr>
          <a:xfrm>
            <a:off x="8665117" y="4282481"/>
            <a:ext cx="3246575" cy="2437524"/>
          </a:xfrm>
          <a:prstGeom prst="rect">
            <a:avLst/>
          </a:prstGeom>
        </p:spPr>
      </p:pic>
    </p:spTree>
    <p:extLst>
      <p:ext uri="{BB962C8B-B14F-4D97-AF65-F5344CB8AC3E}">
        <p14:creationId xmlns:p14="http://schemas.microsoft.com/office/powerpoint/2010/main" val="13671846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Stakeholders Mapping</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Using a stakeholder map allows a project manager to understand how each stakeholder is involved with the project and, therefore, how to respond to them.</a:t>
            </a:r>
          </a:p>
          <a:p>
            <a:pPr marL="0" indent="0">
              <a:buNone/>
              <a:defRPr/>
            </a:pPr>
            <a:endParaRPr lang="en-US" sz="2000" b="1" dirty="0"/>
          </a:p>
          <a:p>
            <a:pPr marL="0" indent="0">
              <a:buNone/>
              <a:defRPr/>
            </a:pPr>
            <a:r>
              <a:rPr lang="en-US" sz="2000" b="1" dirty="0"/>
              <a:t> </a:t>
            </a:r>
            <a:r>
              <a:rPr lang="en-US" sz="2000" b="1" dirty="0">
                <a:solidFill>
                  <a:srgbClr val="FF0000"/>
                </a:solidFill>
              </a:rPr>
              <a:t>For example</a:t>
            </a:r>
            <a:r>
              <a:rPr lang="en-US" sz="2000" b="1" dirty="0"/>
              <a:t>, some stakeholders are going to need to be updated on the progress of the project regularly. These stakeholders are more likely clients, owners or top executives at the organization you’re working for.</a:t>
            </a:r>
          </a:p>
          <a:p>
            <a:pPr marL="0" indent="0">
              <a:buNone/>
              <a:defRPr/>
            </a:pPr>
            <a:endParaRPr lang="en-US" sz="2000" b="1" dirty="0"/>
          </a:p>
          <a:p>
            <a:pPr marL="0" indent="0">
              <a:buNone/>
              <a:defRPr/>
            </a:pPr>
            <a:r>
              <a:rPr lang="en-US" sz="2000" b="1" dirty="0"/>
              <a:t>But that is only one type of stakeholder that you’ll map. Other stakeholders can be suppliers, investors, retailers, developers, designers, et al.</a:t>
            </a:r>
          </a:p>
          <a:p>
            <a:pPr marL="0" indent="0">
              <a:buNone/>
              <a:defRPr/>
            </a:pPr>
            <a:r>
              <a:rPr lang="en-US" sz="2000" b="1" dirty="0"/>
              <a:t> In general, stakeholders can be divided into two groups: </a:t>
            </a:r>
            <a:r>
              <a:rPr lang="en-US" sz="2000" b="1" dirty="0">
                <a:highlight>
                  <a:srgbClr val="FFFF00"/>
                </a:highlight>
              </a:rPr>
              <a:t>internal and external</a:t>
            </a:r>
            <a:r>
              <a:rPr lang="en-US" sz="2000" b="1" dirty="0"/>
              <a:t>. </a:t>
            </a:r>
          </a:p>
          <a:p>
            <a:pPr marL="0" indent="0">
              <a:buNone/>
              <a:defRPr/>
            </a:pPr>
            <a:r>
              <a:rPr lang="en-US" sz="2000" b="1" dirty="0">
                <a:solidFill>
                  <a:srgbClr val="4472C4"/>
                </a:solidFill>
              </a:rPr>
              <a:t>Internal stakeholders are participating in the project, </a:t>
            </a:r>
          </a:p>
          <a:p>
            <a:pPr marL="0" indent="0">
              <a:buNone/>
              <a:defRPr/>
            </a:pPr>
            <a:r>
              <a:rPr lang="en-US" sz="2000" b="1" dirty="0">
                <a:solidFill>
                  <a:srgbClr val="4472C4"/>
                </a:solidFill>
              </a:rPr>
              <a:t>while external stakeholders are impacted by it</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819449" y="6185128"/>
            <a:ext cx="1879649" cy="309233"/>
          </a:xfrm>
          <a:prstGeom prst="rect">
            <a:avLst/>
          </a:prstGeom>
        </p:spPr>
      </p:pic>
      <p:pic>
        <p:nvPicPr>
          <p:cNvPr id="4" name="Picture 3">
            <a:extLst>
              <a:ext uri="{FF2B5EF4-FFF2-40B4-BE49-F238E27FC236}">
                <a16:creationId xmlns:a16="http://schemas.microsoft.com/office/drawing/2014/main" id="{9D8E81B8-7B3F-827D-F9D4-BE9DF82662D5}"/>
              </a:ext>
            </a:extLst>
          </p:cNvPr>
          <p:cNvPicPr>
            <a:picLocks noChangeAspect="1"/>
          </p:cNvPicPr>
          <p:nvPr/>
        </p:nvPicPr>
        <p:blipFill>
          <a:blip r:embed="rId6"/>
          <a:stretch>
            <a:fillRect/>
          </a:stretch>
        </p:blipFill>
        <p:spPr>
          <a:xfrm>
            <a:off x="9717528" y="4041913"/>
            <a:ext cx="1808921" cy="1808921"/>
          </a:xfrm>
          <a:prstGeom prst="rect">
            <a:avLst/>
          </a:prstGeom>
        </p:spPr>
      </p:pic>
    </p:spTree>
    <p:extLst>
      <p:ext uri="{BB962C8B-B14F-4D97-AF65-F5344CB8AC3E}">
        <p14:creationId xmlns:p14="http://schemas.microsoft.com/office/powerpoint/2010/main" val="2641731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What Is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Stakeholder mapping is the visual process of laying out all the stakeholders of a product, project, or idea on one map. The main benefit of a stakeholder map is to get a visual representation of all the people who can influence your project and how they are connected.</a:t>
            </a:r>
          </a:p>
          <a:p>
            <a:pPr marL="0" indent="0">
              <a:buNone/>
              <a:defRPr/>
            </a:pPr>
            <a:endParaRPr lang="en-US" sz="2000" b="1" dirty="0"/>
          </a:p>
          <a:p>
            <a:pPr marL="0" indent="0">
              <a:buNone/>
              <a:defRPr/>
            </a:pPr>
            <a:r>
              <a:rPr lang="en-US" b="1" dirty="0"/>
              <a:t>What is the difference between Stakeholders and Shareholders?</a:t>
            </a:r>
          </a:p>
          <a:p>
            <a:pPr marL="0" indent="0">
              <a:buNone/>
              <a:defRPr/>
            </a:pPr>
            <a:endParaRPr lang="en-US" sz="2000" b="1" dirty="0"/>
          </a:p>
          <a:p>
            <a:pPr marL="0" indent="0">
              <a:buNone/>
              <a:defRPr/>
            </a:pPr>
            <a:r>
              <a:rPr lang="en-US" sz="2000" b="1" dirty="0"/>
              <a:t>Sometimes, people confuse stakeholders with shareholders. </a:t>
            </a:r>
          </a:p>
          <a:p>
            <a:pPr marL="0" indent="0">
              <a:buNone/>
              <a:defRPr/>
            </a:pPr>
            <a:r>
              <a:rPr lang="en-US" sz="2000" b="1" dirty="0">
                <a:solidFill>
                  <a:srgbClr val="00B050"/>
                </a:solidFill>
              </a:rPr>
              <a:t>Shareholders</a:t>
            </a:r>
            <a:r>
              <a:rPr lang="en-US" sz="2000" b="1" dirty="0"/>
              <a:t> own a part of a public company (through shares of stock) and are interested in the company’s performance; it doesn’t mean they should be stakeholders of each project or product launched by the company. </a:t>
            </a:r>
          </a:p>
          <a:p>
            <a:pPr marL="0" indent="0">
              <a:buNone/>
              <a:defRPr/>
            </a:pPr>
            <a:endParaRPr lang="en-US" sz="2000" b="1" dirty="0"/>
          </a:p>
          <a:p>
            <a:pPr marL="0" indent="0">
              <a:buNone/>
              <a:defRPr/>
            </a:pPr>
            <a:r>
              <a:rPr lang="en-US" sz="2000" b="1" dirty="0">
                <a:solidFill>
                  <a:srgbClr val="FF0000"/>
                </a:solidFill>
              </a:rPr>
              <a:t>Stakeholders</a:t>
            </a:r>
            <a:r>
              <a:rPr lang="en-US" sz="2000" b="1" dirty="0"/>
              <a:t> can work on a more granular level and they are also often interested in the projects or product’s performance, not just because it affects the company’s stock performance. </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4405" y="6091939"/>
            <a:ext cx="1879649" cy="309233"/>
          </a:xfrm>
          <a:prstGeom prst="rect">
            <a:avLst/>
          </a:prstGeom>
        </p:spPr>
      </p:pic>
    </p:spTree>
    <p:extLst>
      <p:ext uri="{BB962C8B-B14F-4D97-AF65-F5344CB8AC3E}">
        <p14:creationId xmlns:p14="http://schemas.microsoft.com/office/powerpoint/2010/main" val="3972642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401205"/>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When a stakeholder map is critical</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It’s good to have a detailed stakeholder map and know how to involve the right people when you plan to launch a major project or product.</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FF0000"/>
                </a:solidFill>
                <a:latin typeface="Tajawal ExtraBold" panose="00000800000000000000" pitchFamily="2" charset="-78"/>
                <a:cs typeface="Tajawal ExtraBold" panose="00000800000000000000" pitchFamily="2" charset="-78"/>
              </a:rPr>
              <a:t>1. Building a product</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When building a new product from scratch you’ll need to know the stakeholders for different groups. The number and the roles of stakeholders may vary depending on the type of product you are working on. Here is a list of potential stakeholders for this situation:</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75773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647426"/>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1- Building a product</a:t>
            </a:r>
          </a:p>
          <a:p>
            <a:r>
              <a:rPr lang="en-US" sz="2400" dirty="0">
                <a:solidFill>
                  <a:srgbClr val="FF0000"/>
                </a:solidFill>
                <a:latin typeface="Tajawal ExtraBold" panose="00000800000000000000" pitchFamily="2" charset="-78"/>
                <a:cs typeface="Tajawal ExtraBold" panose="00000800000000000000" pitchFamily="2" charset="-78"/>
              </a:rPr>
              <a:t>Customers/users. </a:t>
            </a:r>
            <a:r>
              <a:rPr lang="en-US" sz="2000" dirty="0">
                <a:solidFill>
                  <a:srgbClr val="2D3956"/>
                </a:solidFill>
                <a:latin typeface="Tajawal ExtraBold" panose="00000800000000000000" pitchFamily="2" charset="-78"/>
                <a:cs typeface="Tajawal ExtraBold" panose="00000800000000000000" pitchFamily="2" charset="-78"/>
              </a:rPr>
              <a:t>Knowing your audience is critical for creating a product that people will love. Think of the groups of people you are serving and their needs. </a:t>
            </a:r>
          </a:p>
          <a:p>
            <a:r>
              <a:rPr lang="en-US" sz="2400" dirty="0">
                <a:solidFill>
                  <a:srgbClr val="FF0000"/>
                </a:solidFill>
                <a:latin typeface="Tajawal ExtraBold" panose="00000800000000000000" pitchFamily="2" charset="-78"/>
                <a:cs typeface="Tajawal ExtraBold" panose="00000800000000000000" pitchFamily="2" charset="-78"/>
              </a:rPr>
              <a:t>Industries/markets. </a:t>
            </a:r>
            <a:r>
              <a:rPr lang="en-US" sz="2000" dirty="0">
                <a:solidFill>
                  <a:srgbClr val="2D3956"/>
                </a:solidFill>
                <a:latin typeface="Tajawal ExtraBold" panose="00000800000000000000" pitchFamily="2" charset="-78"/>
                <a:cs typeface="Tajawal ExtraBold" panose="00000800000000000000" pitchFamily="2" charset="-78"/>
              </a:rPr>
              <a:t>As a product developer, you can’t ignore what’s happening in your field, so brainstorming potential competitors, outlining market regulations, and writing down major trends can be very useful.</a:t>
            </a:r>
          </a:p>
          <a:p>
            <a:r>
              <a:rPr lang="en-US" sz="2400" dirty="0">
                <a:solidFill>
                  <a:srgbClr val="FF0000"/>
                </a:solidFill>
                <a:latin typeface="Tajawal ExtraBold" panose="00000800000000000000" pitchFamily="2" charset="-78"/>
                <a:cs typeface="Tajawal ExtraBold" panose="00000800000000000000" pitchFamily="2" charset="-78"/>
              </a:rPr>
              <a:t>Suppliers. </a:t>
            </a:r>
            <a:r>
              <a:rPr lang="en-US" sz="2000" dirty="0">
                <a:solidFill>
                  <a:srgbClr val="2D3956"/>
                </a:solidFill>
                <a:latin typeface="Tajawal ExtraBold" panose="00000800000000000000" pitchFamily="2" charset="-78"/>
                <a:cs typeface="Tajawal ExtraBold" panose="00000800000000000000" pitchFamily="2" charset="-78"/>
              </a:rPr>
              <a:t>For certain products (and especially for digital platforms like Airbnb, Uber, </a:t>
            </a:r>
            <a:r>
              <a:rPr lang="en-US" sz="2000" dirty="0" err="1">
                <a:solidFill>
                  <a:srgbClr val="2D3956"/>
                </a:solidFill>
                <a:latin typeface="Tajawal ExtraBold" panose="00000800000000000000" pitchFamily="2" charset="-78"/>
                <a:cs typeface="Tajawal ExtraBold" panose="00000800000000000000" pitchFamily="2" charset="-78"/>
              </a:rPr>
              <a:t>BlaBlaCar</a:t>
            </a:r>
            <a:r>
              <a:rPr lang="en-US" sz="2000" dirty="0">
                <a:solidFill>
                  <a:srgbClr val="2D3956"/>
                </a:solidFill>
                <a:latin typeface="Tajawal ExtraBold" panose="00000800000000000000" pitchFamily="2" charset="-78"/>
                <a:cs typeface="Tajawal ExtraBold" panose="00000800000000000000" pitchFamily="2" charset="-78"/>
              </a:rPr>
              <a:t>, and others), generating a supply of certain services is as important as creating demand. If you are building a platform, what are the key suppliers and how you can ‘subsidize’ one side of the demand/supply equation if needed.</a:t>
            </a:r>
          </a:p>
          <a:p>
            <a:r>
              <a:rPr lang="en-US" sz="2400" dirty="0">
                <a:solidFill>
                  <a:srgbClr val="FF0000"/>
                </a:solidFill>
                <a:latin typeface="Tajawal ExtraBold" panose="00000800000000000000" pitchFamily="2" charset="-78"/>
                <a:cs typeface="Tajawal ExtraBold" panose="00000800000000000000" pitchFamily="2" charset="-78"/>
              </a:rPr>
              <a:t>Investors</a:t>
            </a:r>
            <a:r>
              <a:rPr lang="en-US" sz="2400" dirty="0">
                <a:solidFill>
                  <a:srgbClr val="2D3956"/>
                </a:solidFill>
                <a:latin typeface="Tajawal ExtraBold" panose="00000800000000000000" pitchFamily="2" charset="-78"/>
                <a:cs typeface="Tajawal ExtraBold" panose="00000800000000000000" pitchFamily="2" charset="-78"/>
              </a:rPr>
              <a:t>. </a:t>
            </a:r>
            <a:r>
              <a:rPr lang="en-US" sz="2000" dirty="0">
                <a:solidFill>
                  <a:srgbClr val="2D3956"/>
                </a:solidFill>
                <a:latin typeface="Tajawal ExtraBold" panose="00000800000000000000" pitchFamily="2" charset="-78"/>
                <a:cs typeface="Tajawal ExtraBold" panose="00000800000000000000" pitchFamily="2" charset="-78"/>
              </a:rPr>
              <a:t>If your product needs substantial investments, you might want to include venture capital firms as major stakeholders since they will have the power to influence your product’s future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217906"/>
            <a:ext cx="1530079" cy="417670"/>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76938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662541"/>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2. Penetrating a market</a:t>
            </a:r>
          </a:p>
          <a:p>
            <a:r>
              <a:rPr lang="en-US" sz="2400" dirty="0">
                <a:solidFill>
                  <a:srgbClr val="FF0000"/>
                </a:solidFill>
                <a:latin typeface="Tajawal ExtraBold" panose="00000800000000000000" pitchFamily="2" charset="-78"/>
                <a:cs typeface="Tajawal ExtraBold" panose="00000800000000000000" pitchFamily="2" charset="-78"/>
              </a:rPr>
              <a:t>New customers. </a:t>
            </a:r>
            <a:r>
              <a:rPr lang="en-US" sz="2000" dirty="0">
                <a:solidFill>
                  <a:srgbClr val="2D3956"/>
                </a:solidFill>
                <a:latin typeface="Tajawal ExtraBold" panose="00000800000000000000" pitchFamily="2" charset="-78"/>
                <a:cs typeface="Tajawal ExtraBold" panose="00000800000000000000" pitchFamily="2" charset="-78"/>
              </a:rPr>
              <a:t>Trying asking yourself what are the needs of those who haven’t heard about your product yet. Are there any subgroups within this group?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FF0000"/>
                </a:solidFill>
                <a:latin typeface="Tajawal ExtraBold" panose="00000800000000000000" pitchFamily="2" charset="-78"/>
                <a:cs typeface="Tajawal ExtraBold" panose="00000800000000000000" pitchFamily="2" charset="-78"/>
              </a:rPr>
              <a:t>Old customers. </a:t>
            </a:r>
            <a:r>
              <a:rPr lang="en-US" sz="2000" dirty="0">
                <a:solidFill>
                  <a:srgbClr val="2D3956"/>
                </a:solidFill>
                <a:latin typeface="Tajawal ExtraBold" panose="00000800000000000000" pitchFamily="2" charset="-78"/>
                <a:cs typeface="Tajawal ExtraBold" panose="00000800000000000000" pitchFamily="2" charset="-78"/>
              </a:rPr>
              <a:t>Which Personas are critical for your sustainable growth? Adding them to your map and understanding their challenges is key to your product’s success.</a:t>
            </a:r>
          </a:p>
          <a:p>
            <a:endParaRPr lang="en-US" sz="2000" dirty="0">
              <a:solidFill>
                <a:srgbClr val="2D3956"/>
              </a:solidFill>
              <a:latin typeface="Tajawal ExtraBold" panose="00000800000000000000" pitchFamily="2" charset="-78"/>
              <a:cs typeface="Tajawal ExtraBold" panose="00000800000000000000" pitchFamily="2" charset="-78"/>
            </a:endParaRP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FF0000"/>
                </a:solidFill>
                <a:latin typeface="Tajawal ExtraBold" panose="00000800000000000000" pitchFamily="2" charset="-78"/>
                <a:cs typeface="Tajawal ExtraBold" panose="00000800000000000000" pitchFamily="2" charset="-78"/>
              </a:rPr>
              <a:t>New retailers</a:t>
            </a:r>
            <a:r>
              <a:rPr lang="en-US" sz="2400" dirty="0">
                <a:solidFill>
                  <a:srgbClr val="2D3956"/>
                </a:solidFill>
                <a:latin typeface="Tajawal ExtraBold" panose="00000800000000000000" pitchFamily="2" charset="-78"/>
                <a:cs typeface="Tajawal ExtraBold" panose="00000800000000000000" pitchFamily="2" charset="-78"/>
              </a:rPr>
              <a:t>. </a:t>
            </a:r>
            <a:r>
              <a:rPr lang="en-US" sz="2000" dirty="0">
                <a:solidFill>
                  <a:srgbClr val="2D3956"/>
                </a:solidFill>
                <a:latin typeface="Tajawal ExtraBold" panose="00000800000000000000" pitchFamily="2" charset="-78"/>
                <a:cs typeface="Tajawal ExtraBold" panose="00000800000000000000" pitchFamily="2" charset="-78"/>
              </a:rPr>
              <a:t>Who are the main external stakeholders for your project? Whether you are creating a physical or a digital product, you need strong partnerships to reach new audiences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43787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354765"/>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3. Starting a new project</a:t>
            </a:r>
          </a:p>
          <a:p>
            <a:r>
              <a:rPr lang="en-US" sz="2000" dirty="0">
                <a:solidFill>
                  <a:srgbClr val="2D3956"/>
                </a:solidFill>
                <a:latin typeface="Tajawal ExtraBold" panose="00000800000000000000" pitchFamily="2" charset="-78"/>
                <a:cs typeface="Tajawal ExtraBold" panose="00000800000000000000" pitchFamily="2" charset="-78"/>
              </a:rPr>
              <a:t>Starting a new project will also need stakeholders internally. Here is how a list of stakeholders might look like:</a:t>
            </a:r>
          </a:p>
          <a:p>
            <a:endParaRPr lang="en-US" sz="20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    Project Manager</a:t>
            </a:r>
          </a:p>
          <a:p>
            <a:pPr marL="457200" indent="-457200">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    Developer</a:t>
            </a:r>
          </a:p>
          <a:p>
            <a:pPr marL="457200" indent="-457200">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    Designer</a:t>
            </a:r>
          </a:p>
          <a:p>
            <a:pPr marL="457200" indent="-457200">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    CEO/C-Level exec</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85600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5416868"/>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The two types of stakeholders</a:t>
            </a:r>
          </a:p>
          <a:p>
            <a:r>
              <a:rPr lang="en-US" sz="2400" dirty="0">
                <a:solidFill>
                  <a:srgbClr val="FF0000"/>
                </a:solidFill>
                <a:latin typeface="Tajawal ExtraBold" panose="00000800000000000000" pitchFamily="2" charset="-78"/>
                <a:cs typeface="Tajawal ExtraBold" panose="00000800000000000000" pitchFamily="2" charset="-78"/>
              </a:rPr>
              <a:t>Internal stakeholders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Internal stakeholders are people on your team who are participating in building your product or delivering a project. Their level of engagement may vary but they all have an influence because they are a part of your organization. Here is how a list of internal stakeholders might look like:</a:t>
            </a:r>
          </a:p>
          <a:p>
            <a:r>
              <a:rPr lang="en-US" sz="2400" dirty="0">
                <a:solidFill>
                  <a:srgbClr val="2D3956"/>
                </a:solidFill>
                <a:latin typeface="Tajawal ExtraBold" panose="00000800000000000000" pitchFamily="2" charset="-78"/>
                <a:cs typeface="Tajawal ExtraBold" panose="00000800000000000000" pitchFamily="2" charset="-78"/>
              </a:rPr>
              <a:t>    CEO / C-level executive</a:t>
            </a:r>
          </a:p>
          <a:p>
            <a:r>
              <a:rPr lang="en-US" sz="2400" dirty="0">
                <a:solidFill>
                  <a:srgbClr val="2D3956"/>
                </a:solidFill>
                <a:latin typeface="Tajawal ExtraBold" panose="00000800000000000000" pitchFamily="2" charset="-78"/>
                <a:cs typeface="Tajawal ExtraBold" panose="00000800000000000000" pitchFamily="2" charset="-78"/>
              </a:rPr>
              <a:t>    Product owner</a:t>
            </a:r>
          </a:p>
          <a:p>
            <a:r>
              <a:rPr lang="en-US" sz="2400" dirty="0">
                <a:solidFill>
                  <a:srgbClr val="2D3956"/>
                </a:solidFill>
                <a:latin typeface="Tajawal ExtraBold" panose="00000800000000000000" pitchFamily="2" charset="-78"/>
                <a:cs typeface="Tajawal ExtraBold" panose="00000800000000000000" pitchFamily="2" charset="-78"/>
              </a:rPr>
              <a:t>    Project manager</a:t>
            </a:r>
          </a:p>
          <a:p>
            <a:r>
              <a:rPr lang="en-US" sz="2400" dirty="0">
                <a:solidFill>
                  <a:srgbClr val="2D3956"/>
                </a:solidFill>
                <a:latin typeface="Tajawal ExtraBold" panose="00000800000000000000" pitchFamily="2" charset="-78"/>
                <a:cs typeface="Tajawal ExtraBold" panose="00000800000000000000" pitchFamily="2" charset="-78"/>
              </a:rPr>
              <a:t>    Designer</a:t>
            </a:r>
          </a:p>
          <a:p>
            <a:r>
              <a:rPr lang="en-US" sz="2400" dirty="0">
                <a:solidFill>
                  <a:srgbClr val="2D3956"/>
                </a:solidFill>
                <a:latin typeface="Tajawal ExtraBold" panose="00000800000000000000" pitchFamily="2" charset="-78"/>
                <a:cs typeface="Tajawal ExtraBold" panose="00000800000000000000" pitchFamily="2" charset="-78"/>
              </a:rPr>
              <a:t>    Developer</a:t>
            </a:r>
          </a:p>
          <a:p>
            <a:endParaRPr lang="en-US" sz="2400"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122481"/>
            <a:ext cx="1879649" cy="513094"/>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32072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770537"/>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The two types of stakeholders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FF0000"/>
                </a:solidFill>
                <a:latin typeface="Tajawal ExtraBold" panose="00000800000000000000" pitchFamily="2" charset="-78"/>
                <a:cs typeface="Tajawal ExtraBold" panose="00000800000000000000" pitchFamily="2" charset="-78"/>
              </a:rPr>
              <a:t>External stakeholders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External stakeholders are those who will be impacted by your project and product, though they don’t directly participate in working on it. Here is how a list of external stakeholders might look:</a:t>
            </a:r>
          </a:p>
          <a:p>
            <a:pPr marL="342900" indent="-342900">
              <a:buFont typeface="Wingdings" panose="05000000000000000000" pitchFamily="2" charset="2"/>
              <a:buChar char="q"/>
            </a:pPr>
            <a:r>
              <a:rPr lang="en-US" sz="2400" b="1" dirty="0">
                <a:highlight>
                  <a:srgbClr val="FFFFFF"/>
                </a:highlight>
              </a:rPr>
              <a:t>customers, </a:t>
            </a:r>
          </a:p>
          <a:p>
            <a:pPr marL="342900" indent="-342900">
              <a:buFont typeface="Wingdings" panose="05000000000000000000" pitchFamily="2" charset="2"/>
              <a:buChar char="q"/>
            </a:pPr>
            <a:r>
              <a:rPr lang="en-US" sz="2400" b="1" dirty="0">
                <a:highlight>
                  <a:srgbClr val="FFFFFF"/>
                </a:highlight>
              </a:rPr>
              <a:t>suppliers, </a:t>
            </a:r>
          </a:p>
          <a:p>
            <a:pPr marL="342900" indent="-342900">
              <a:buFont typeface="Wingdings" panose="05000000000000000000" pitchFamily="2" charset="2"/>
              <a:buChar char="q"/>
            </a:pPr>
            <a:r>
              <a:rPr lang="en-US" sz="2400" b="1" dirty="0">
                <a:highlight>
                  <a:srgbClr val="FFFFFF"/>
                </a:highlight>
              </a:rPr>
              <a:t>regulatory agencies, </a:t>
            </a:r>
          </a:p>
          <a:p>
            <a:pPr marL="342900" indent="-342900">
              <a:buFont typeface="Wingdings" panose="05000000000000000000" pitchFamily="2" charset="2"/>
              <a:buChar char="q"/>
            </a:pPr>
            <a:r>
              <a:rPr lang="en-US" sz="2400" b="1" dirty="0">
                <a:highlight>
                  <a:srgbClr val="FFFFFF"/>
                </a:highlight>
              </a:rPr>
              <a:t>community groups, </a:t>
            </a:r>
          </a:p>
          <a:p>
            <a:pPr marL="342900" indent="-342900">
              <a:buFont typeface="Wingdings" panose="05000000000000000000" pitchFamily="2" charset="2"/>
              <a:buChar char="q"/>
            </a:pPr>
            <a:r>
              <a:rPr lang="en-US" sz="2400" b="1" dirty="0">
                <a:highlight>
                  <a:srgbClr val="FFFFFF"/>
                </a:highlight>
              </a:rPr>
              <a:t> the general public.</a:t>
            </a:r>
            <a:endParaRPr lang="en-US" dirty="0">
              <a:solidFill>
                <a:srgbClr val="2D3956"/>
              </a:solidFill>
              <a:highlight>
                <a:srgbClr val="FFFFFF"/>
              </a:highlight>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122481"/>
            <a:ext cx="1879649" cy="513094"/>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71735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Internal vs external stakeholders</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fontScale="92500" lnSpcReduction="20000"/>
          </a:bodyPr>
          <a:lstStyle/>
          <a:p>
            <a:pPr marL="0" indent="0">
              <a:buNone/>
              <a:defRPr/>
            </a:pPr>
            <a:r>
              <a:rPr lang="en-US" sz="2000" b="1" dirty="0"/>
              <a:t>Internal stakeholders and external stakeholders are two different categories of individuals or groups who are affected by an organization or project. The main difference between the two is their relationship with the organization or project.</a:t>
            </a:r>
          </a:p>
          <a:p>
            <a:pPr marL="0" indent="0">
              <a:buNone/>
              <a:defRPr/>
            </a:pPr>
            <a:r>
              <a:rPr lang="en-US" sz="2000" b="1" u="sng" dirty="0"/>
              <a:t>Internal stakeholders</a:t>
            </a:r>
            <a:endParaRPr lang="en-US" sz="2000" b="1" dirty="0"/>
          </a:p>
          <a:p>
            <a:pPr marL="0" indent="0">
              <a:buNone/>
              <a:defRPr/>
            </a:pPr>
            <a:r>
              <a:rPr lang="en-US" sz="2000" b="1" dirty="0"/>
              <a:t>Internal stakeholders are team members or groups who are directly related to the organization or project and are typically involved in its day-to-day operations or decision-making processes. Internal stakeholders have a vested interest in the success of the organization or project, and their involvement is crucial to its achievement. </a:t>
            </a:r>
          </a:p>
          <a:p>
            <a:pPr marL="0" indent="0">
              <a:buNone/>
              <a:defRPr/>
            </a:pPr>
            <a:endParaRPr lang="en-US" sz="2000" b="1" dirty="0"/>
          </a:p>
          <a:p>
            <a:pPr marL="0" indent="0">
              <a:buNone/>
              <a:defRPr/>
            </a:pPr>
            <a:r>
              <a:rPr lang="en-US" sz="2000" b="1" dirty="0"/>
              <a:t>    </a:t>
            </a:r>
            <a:r>
              <a:rPr lang="en-US" sz="2000" b="1" dirty="0">
                <a:highlight>
                  <a:srgbClr val="FFFF00"/>
                </a:highlight>
              </a:rPr>
              <a:t>Internal stakeholders may include employees, managers, and board members</a:t>
            </a:r>
            <a:endParaRPr lang="en-US" sz="2000" b="1" dirty="0"/>
          </a:p>
          <a:p>
            <a:pPr marL="0" indent="0">
              <a:buNone/>
              <a:defRPr/>
            </a:pPr>
            <a:r>
              <a:rPr lang="en-US" sz="2000" b="1" u="sng" dirty="0"/>
              <a:t>External stakeholders</a:t>
            </a:r>
            <a:endParaRPr lang="en-US" sz="2000" b="1" dirty="0"/>
          </a:p>
          <a:p>
            <a:pPr marL="0" indent="0">
              <a:buNone/>
              <a:defRPr/>
            </a:pPr>
            <a:r>
              <a:rPr lang="en-US" sz="2000" b="1" dirty="0"/>
              <a:t>External stakeholders, on the other hand, are individuals or groups who are not directly related to the organization or project but are affected by its actions and decisions. External stakeholders have a varying degree of influence on the organization or project, and their involvement can have a significant impact on its success or failure. </a:t>
            </a:r>
          </a:p>
          <a:p>
            <a:pPr marL="0" indent="0">
              <a:buNone/>
              <a:defRPr/>
            </a:pPr>
            <a:endParaRPr lang="en-US" sz="2000" b="1" dirty="0">
              <a:highlight>
                <a:srgbClr val="FFFF00"/>
              </a:highlight>
            </a:endParaRPr>
          </a:p>
          <a:p>
            <a:pPr marL="0" indent="0">
              <a:buNone/>
              <a:defRPr/>
            </a:pPr>
            <a:r>
              <a:rPr lang="en-US" sz="2000" b="1" dirty="0">
                <a:highlight>
                  <a:srgbClr val="FFFF00"/>
                </a:highlight>
              </a:rPr>
              <a:t>    External stakeholders can include customers, suppliers, regulatory agencies, community groups, and the general public.</a:t>
            </a:r>
            <a:endParaRPr lang="en-GB" sz="2000" b="1" dirty="0">
              <a:highlight>
                <a:srgbClr val="FFFF00"/>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1297597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838200" y="222425"/>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Stakeholder Mapping </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pic>
        <p:nvPicPr>
          <p:cNvPr id="13" name="Picture 12">
            <a:extLst>
              <a:ext uri="{FF2B5EF4-FFF2-40B4-BE49-F238E27FC236}">
                <a16:creationId xmlns:a16="http://schemas.microsoft.com/office/drawing/2014/main" id="{6DFB7463-EC09-B23F-6F9E-3139A1122F24}"/>
              </a:ext>
            </a:extLst>
          </p:cNvPr>
          <p:cNvPicPr>
            <a:picLocks noChangeAspect="1"/>
          </p:cNvPicPr>
          <p:nvPr/>
        </p:nvPicPr>
        <p:blipFill>
          <a:blip r:embed="rId6"/>
          <a:stretch>
            <a:fillRect/>
          </a:stretch>
        </p:blipFill>
        <p:spPr>
          <a:xfrm>
            <a:off x="2822713" y="1082285"/>
            <a:ext cx="6788010" cy="4177237"/>
          </a:xfrm>
          <a:prstGeom prst="rect">
            <a:avLst/>
          </a:prstGeom>
        </p:spPr>
      </p:pic>
    </p:spTree>
    <p:extLst>
      <p:ext uri="{BB962C8B-B14F-4D97-AF65-F5344CB8AC3E}">
        <p14:creationId xmlns:p14="http://schemas.microsoft.com/office/powerpoint/2010/main" val="38193632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031873"/>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What are the types of stakeholders?</a:t>
            </a:r>
            <a:endParaRPr lang="en-US" sz="2400" dirty="0">
              <a:solidFill>
                <a:srgbClr val="2D3956"/>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Primary stakeholders </a:t>
            </a:r>
            <a:r>
              <a:rPr lang="en-US" sz="2400" dirty="0">
                <a:solidFill>
                  <a:srgbClr val="2D3956"/>
                </a:solidFill>
                <a:latin typeface="Tajawal ExtraBold" panose="00000800000000000000" pitchFamily="2" charset="-78"/>
                <a:cs typeface="Tajawal ExtraBold" panose="00000800000000000000" pitchFamily="2" charset="-78"/>
              </a:rPr>
              <a:t>are those who have a direct impact on the product or project (e.g. employees, customers).</a:t>
            </a:r>
          </a:p>
          <a:p>
            <a:r>
              <a:rPr lang="en-US" sz="2400"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Secondary stakeholders </a:t>
            </a:r>
            <a:r>
              <a:rPr lang="en-US" sz="2400" dirty="0">
                <a:solidFill>
                  <a:srgbClr val="2D3956"/>
                </a:solidFill>
                <a:latin typeface="Tajawal ExtraBold" panose="00000800000000000000" pitchFamily="2" charset="-78"/>
                <a:cs typeface="Tajawal ExtraBold" panose="00000800000000000000" pitchFamily="2" charset="-78"/>
              </a:rPr>
              <a:t>are those who have an indirect impact on the product or project (e.g. shareholders).</a:t>
            </a:r>
          </a:p>
          <a:p>
            <a:r>
              <a:rPr lang="en-US" sz="2400"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Tertiary stakeholders </a:t>
            </a:r>
            <a:r>
              <a:rPr lang="en-US" sz="2400" dirty="0">
                <a:solidFill>
                  <a:srgbClr val="2D3956"/>
                </a:solidFill>
                <a:latin typeface="Tajawal ExtraBold" panose="00000800000000000000" pitchFamily="2" charset="-78"/>
                <a:cs typeface="Tajawal ExtraBold" panose="00000800000000000000" pitchFamily="2" charset="-78"/>
              </a:rPr>
              <a:t>are those who have a potential impact on the product or project (e.g. industry experts).</a:t>
            </a:r>
          </a:p>
          <a:p>
            <a:r>
              <a:rPr lang="en-US" sz="2400"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Quaternary stakeholders </a:t>
            </a:r>
            <a:r>
              <a:rPr lang="en-US" sz="2400" dirty="0">
                <a:solidFill>
                  <a:srgbClr val="2D3956"/>
                </a:solidFill>
                <a:latin typeface="Tajawal ExtraBold" panose="00000800000000000000" pitchFamily="2" charset="-78"/>
                <a:cs typeface="Tajawal ExtraBold" panose="00000800000000000000" pitchFamily="2" charset="-78"/>
              </a:rPr>
              <a:t>are those who have no direct impact on the product or project but may be interested in its success or failure (e.g. media).</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578870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solidFill>
                  <a:srgbClr val="4472C4"/>
                </a:solidFill>
              </a:rPr>
              <a:t>Level of involvement </a:t>
            </a:r>
            <a:r>
              <a:rPr lang="en-US" b="1" dirty="0">
                <a:solidFill>
                  <a:srgbClr val="4472C4"/>
                </a:solidFill>
              </a:rPr>
              <a:t>of </a:t>
            </a:r>
            <a:r>
              <a:rPr lang="en-US" sz="4400" b="1" dirty="0">
                <a:solidFill>
                  <a:srgbClr val="4472C4"/>
                </a:solidFill>
              </a:rPr>
              <a:t>stakeholders</a:t>
            </a:r>
            <a:r>
              <a:rPr lang="en-US" sz="4400" b="1" dirty="0"/>
              <a:t>.</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endParaRPr lang="en-US" sz="2000" b="1" dirty="0"/>
          </a:p>
          <a:p>
            <a:pPr marL="0" indent="0">
              <a:buNone/>
              <a:defRPr/>
            </a:pPr>
            <a:r>
              <a:rPr lang="en-US" sz="2000" b="1" dirty="0"/>
              <a:t>Once you have identified your stakeholders, you need to determine what level of involvement each one has, and at what stages of the project. There are three levels of involvement: high, medium, and low. </a:t>
            </a:r>
          </a:p>
          <a:p>
            <a:pPr marL="0" indent="0">
              <a:buNone/>
              <a:defRPr/>
            </a:pPr>
            <a:endParaRPr lang="en-US" sz="2000" b="1" dirty="0"/>
          </a:p>
          <a:p>
            <a:pPr marL="0" indent="0">
              <a:buNone/>
              <a:defRPr/>
            </a:pPr>
            <a:r>
              <a:rPr lang="en-US" sz="2000" b="1" dirty="0"/>
              <a:t>    </a:t>
            </a:r>
            <a:r>
              <a:rPr lang="en-US" sz="2400" b="1" u="sng" dirty="0"/>
              <a:t>High-involvement stakeholders </a:t>
            </a:r>
            <a:r>
              <a:rPr lang="en-US" sz="2000" b="1" dirty="0"/>
              <a:t>are those who have a significant interest in your project or organization and who could be significantly impacted by its success or failure. </a:t>
            </a:r>
          </a:p>
          <a:p>
            <a:pPr marL="0" indent="0">
              <a:buNone/>
              <a:defRPr/>
            </a:pPr>
            <a:r>
              <a:rPr lang="en-US" sz="2000" b="1" dirty="0"/>
              <a:t>    </a:t>
            </a:r>
            <a:r>
              <a:rPr lang="en-US" sz="2400" b="1" u="sng" dirty="0"/>
              <a:t>Medium-involvement stakeholders </a:t>
            </a:r>
            <a:r>
              <a:rPr lang="en-US" sz="2000" b="1" dirty="0"/>
              <a:t>are those who have some interest in your project or organization but who are not as invested as high-involvement stakeholders. </a:t>
            </a:r>
          </a:p>
          <a:p>
            <a:pPr marL="0" indent="0">
              <a:buNone/>
              <a:defRPr/>
            </a:pPr>
            <a:r>
              <a:rPr lang="en-US" sz="2000" b="1" dirty="0"/>
              <a:t>    </a:t>
            </a:r>
            <a:r>
              <a:rPr lang="en-US" sz="2400" b="1" u="sng" dirty="0"/>
              <a:t>Low-involvement stakeholders </a:t>
            </a:r>
            <a:r>
              <a:rPr lang="en-US" sz="2000" b="1" dirty="0"/>
              <a:t>are those who have little interest in your project or organization and who are not likely to be affected by its success or failure.</a:t>
            </a:r>
            <a:endParaRPr lang="en-GB" sz="2000" b="1" dirty="0"/>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202026"/>
            <a:ext cx="1588249" cy="433549"/>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14785" y="6246556"/>
            <a:ext cx="1879649" cy="309233"/>
          </a:xfrm>
          <a:prstGeom prst="rect">
            <a:avLst/>
          </a:prstGeom>
        </p:spPr>
      </p:pic>
    </p:spTree>
    <p:extLst>
      <p:ext uri="{BB962C8B-B14F-4D97-AF65-F5344CB8AC3E}">
        <p14:creationId xmlns:p14="http://schemas.microsoft.com/office/powerpoint/2010/main" val="22235416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solidFill>
                  <a:srgbClr val="4472C4"/>
                </a:solidFill>
              </a:rPr>
              <a:t>How to prioritize your project stakeholders</a:t>
            </a:r>
            <a:endParaRPr lang="en-US" sz="4400" b="1" dirty="0"/>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470994"/>
            <a:ext cx="10515600" cy="5036748"/>
          </a:xfrm>
        </p:spPr>
        <p:txBody>
          <a:bodyPr>
            <a:normAutofit/>
          </a:bodyPr>
          <a:lstStyle/>
          <a:p>
            <a:pPr marL="0" indent="0">
              <a:buNone/>
              <a:defRPr/>
            </a:pPr>
            <a:r>
              <a:rPr lang="en-US" sz="2400" b="1" dirty="0"/>
              <a:t>Depending on the complexity of the project or a product, you can have just a couple of stakeholders for a small project or dozens of them if the project brings a big change to your organization. </a:t>
            </a:r>
          </a:p>
          <a:p>
            <a:pPr marL="0" indent="0">
              <a:buNone/>
              <a:defRPr/>
            </a:pPr>
            <a:endParaRPr lang="en-US" sz="2400" b="1" dirty="0"/>
          </a:p>
          <a:p>
            <a:pPr marL="0" indent="0">
              <a:buNone/>
              <a:defRPr/>
            </a:pPr>
            <a:r>
              <a:rPr lang="en-US" sz="2400" b="1" dirty="0"/>
              <a:t>When you are dealing with a lot of internal and external stakeholders, it is very important to </a:t>
            </a:r>
            <a:r>
              <a:rPr lang="en-US" sz="2400" b="1" dirty="0">
                <a:solidFill>
                  <a:srgbClr val="FF0000"/>
                </a:solidFill>
              </a:rPr>
              <a:t>prioritize</a:t>
            </a:r>
            <a:r>
              <a:rPr lang="en-US" sz="2400" b="1" dirty="0"/>
              <a:t> them. </a:t>
            </a:r>
          </a:p>
          <a:p>
            <a:pPr marL="0" indent="0">
              <a:buNone/>
              <a:defRPr/>
            </a:pPr>
            <a:endParaRPr lang="en-US" sz="2400" b="1" dirty="0"/>
          </a:p>
          <a:p>
            <a:pPr marL="0" indent="0">
              <a:buNone/>
              <a:defRPr/>
            </a:pPr>
            <a:r>
              <a:rPr lang="en-US" sz="2400" b="1" dirty="0"/>
              <a:t>One of the best ways to do that is to use a matrix to </a:t>
            </a:r>
            <a:r>
              <a:rPr lang="en-US" sz="2400" b="1" dirty="0">
                <a:solidFill>
                  <a:srgbClr val="4472C4"/>
                </a:solidFill>
              </a:rPr>
              <a:t>analyze the power that stakeholders </a:t>
            </a:r>
            <a:r>
              <a:rPr lang="en-US" sz="2400" b="1" dirty="0"/>
              <a:t>have over your project and their </a:t>
            </a:r>
            <a:r>
              <a:rPr lang="en-US" sz="2400" b="1" dirty="0">
                <a:solidFill>
                  <a:srgbClr val="00B050"/>
                </a:solidFill>
              </a:rPr>
              <a:t>level of interest </a:t>
            </a:r>
            <a:r>
              <a:rPr lang="en-US" sz="2400" b="1" dirty="0"/>
              <a:t>in it</a:t>
            </a:r>
            <a:endParaRPr lang="en-GB" sz="2400" b="1" dirty="0"/>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202026"/>
            <a:ext cx="1588249" cy="433549"/>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14785" y="6246556"/>
            <a:ext cx="1879649" cy="309233"/>
          </a:xfrm>
          <a:prstGeom prst="rect">
            <a:avLst/>
          </a:prstGeom>
        </p:spPr>
      </p:pic>
    </p:spTree>
    <p:extLst>
      <p:ext uri="{BB962C8B-B14F-4D97-AF65-F5344CB8AC3E}">
        <p14:creationId xmlns:p14="http://schemas.microsoft.com/office/powerpoint/2010/main" val="1708396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280308" y="14654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pic>
        <p:nvPicPr>
          <p:cNvPr id="7" name="Picture 6">
            <a:extLst>
              <a:ext uri="{FF2B5EF4-FFF2-40B4-BE49-F238E27FC236}">
                <a16:creationId xmlns:a16="http://schemas.microsoft.com/office/drawing/2014/main" id="{6A4C809A-511A-9AB2-745B-0607A3010CDC}"/>
              </a:ext>
            </a:extLst>
          </p:cNvPr>
          <p:cNvPicPr>
            <a:picLocks noChangeAspect="1"/>
          </p:cNvPicPr>
          <p:nvPr/>
        </p:nvPicPr>
        <p:blipFill>
          <a:blip r:embed="rId2"/>
          <a:stretch>
            <a:fillRect/>
          </a:stretch>
        </p:blipFill>
        <p:spPr>
          <a:xfrm>
            <a:off x="540170" y="99457"/>
            <a:ext cx="10678435" cy="6319343"/>
          </a:xfrm>
          <a:prstGeom prst="rect">
            <a:avLst/>
          </a:prstGeom>
        </p:spPr>
      </p:pic>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202026"/>
            <a:ext cx="1588249" cy="433549"/>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14785" y="6246556"/>
            <a:ext cx="1879649" cy="309233"/>
          </a:xfrm>
          <a:prstGeom prst="rect">
            <a:avLst/>
          </a:prstGeom>
        </p:spPr>
      </p:pic>
    </p:spTree>
    <p:extLst>
      <p:ext uri="{BB962C8B-B14F-4D97-AF65-F5344CB8AC3E}">
        <p14:creationId xmlns:p14="http://schemas.microsoft.com/office/powerpoint/2010/main" val="10480353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Areas of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endParaRPr lang="en-US" sz="2000" b="1" dirty="0"/>
          </a:p>
          <a:p>
            <a:pPr marL="0" indent="0">
              <a:buNone/>
              <a:defRPr/>
            </a:pPr>
            <a:r>
              <a:rPr lang="en-US" sz="2000" b="1" dirty="0"/>
              <a:t>As the matrix shows, all stakeholders can fall into four categories:</a:t>
            </a:r>
          </a:p>
          <a:p>
            <a:pPr marL="0" indent="0">
              <a:buNone/>
              <a:defRPr/>
            </a:pPr>
            <a:endParaRPr lang="en-US" sz="2000" b="1" dirty="0"/>
          </a:p>
          <a:p>
            <a:pPr marL="0" indent="0">
              <a:buNone/>
              <a:defRPr/>
            </a:pPr>
            <a:r>
              <a:rPr lang="en-US" sz="2400" b="1" dirty="0"/>
              <a:t>    High power, highly interested people (</a:t>
            </a:r>
            <a:r>
              <a:rPr lang="en-US" sz="2400" b="1" dirty="0">
                <a:solidFill>
                  <a:srgbClr val="FF0000"/>
                </a:solidFill>
              </a:rPr>
              <a:t>Manage Closely</a:t>
            </a:r>
            <a:r>
              <a:rPr lang="en-US" sz="2400" b="1" dirty="0"/>
              <a:t>)</a:t>
            </a:r>
          </a:p>
          <a:p>
            <a:pPr marL="0" indent="0">
              <a:buNone/>
              <a:defRPr/>
            </a:pPr>
            <a:r>
              <a:rPr lang="en-US" sz="2400" b="1" dirty="0"/>
              <a:t>    High power, less interested people (</a:t>
            </a:r>
            <a:r>
              <a:rPr lang="en-US" sz="2400" b="1" dirty="0">
                <a:solidFill>
                  <a:srgbClr val="FFC000"/>
                </a:solidFill>
              </a:rPr>
              <a:t>Keep Satisfied</a:t>
            </a:r>
            <a:r>
              <a:rPr lang="en-US" sz="2400" b="1" dirty="0"/>
              <a:t>)</a:t>
            </a:r>
          </a:p>
          <a:p>
            <a:pPr marL="0" indent="0">
              <a:buNone/>
              <a:defRPr/>
            </a:pPr>
            <a:r>
              <a:rPr lang="en-US" sz="2400" b="1" dirty="0"/>
              <a:t>    Low power, highly interested people (</a:t>
            </a:r>
            <a:r>
              <a:rPr lang="en-US" sz="2400" b="1" dirty="0">
                <a:solidFill>
                  <a:srgbClr val="669BBC"/>
                </a:solidFill>
              </a:rPr>
              <a:t>Keep Informed</a:t>
            </a:r>
            <a:r>
              <a:rPr lang="en-US" sz="2400" b="1" dirty="0"/>
              <a:t>)</a:t>
            </a:r>
          </a:p>
          <a:p>
            <a:pPr marL="0" indent="0">
              <a:buNone/>
              <a:defRPr/>
            </a:pPr>
            <a:r>
              <a:rPr lang="en-US" sz="2400" b="1" dirty="0"/>
              <a:t>    Low power, less interested people (</a:t>
            </a:r>
            <a:r>
              <a:rPr lang="en-US" sz="2400" b="1" dirty="0">
                <a:solidFill>
                  <a:srgbClr val="00B050"/>
                </a:solidFill>
              </a:rPr>
              <a:t>Monitor</a:t>
            </a:r>
            <a:r>
              <a:rPr lang="en-US" sz="2400" b="1" dirty="0"/>
              <a:t>) </a:t>
            </a:r>
          </a:p>
          <a:p>
            <a:pPr marL="0" indent="0">
              <a:buNone/>
              <a:defRPr/>
            </a:pPr>
            <a:endParaRPr lang="en-US" sz="2400" b="1" dirty="0"/>
          </a:p>
          <a:p>
            <a:pPr marL="0" indent="0" algn="ctr">
              <a:buNone/>
              <a:defRPr/>
            </a:pPr>
            <a:r>
              <a:rPr lang="en-US" sz="2400" b="1" dirty="0">
                <a:highlight>
                  <a:srgbClr val="FFFF00"/>
                </a:highlight>
              </a:rPr>
              <a:t>identify key players, potential saboteurs, advocates and time wasters</a:t>
            </a:r>
          </a:p>
          <a:p>
            <a:pPr marL="0" indent="0">
              <a:buNone/>
              <a:defRPr/>
            </a:pPr>
            <a:endParaRPr lang="en-US" sz="2400" b="1" dirty="0"/>
          </a:p>
          <a:p>
            <a:pPr marL="0" indent="0">
              <a:buNone/>
              <a:defRPr/>
            </a:pPr>
            <a:endParaRPr lang="en-US" sz="2400" b="1" dirty="0"/>
          </a:p>
          <a:p>
            <a:pPr marL="0" indent="0">
              <a:buNone/>
              <a:defRPr/>
            </a:pPr>
            <a:endParaRPr lang="en-GB" sz="2400" b="1" dirty="0"/>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223232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When do I need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endParaRPr lang="en-US" sz="2000" b="1" dirty="0"/>
          </a:p>
          <a:p>
            <a:pPr marL="0" indent="0">
              <a:buNone/>
              <a:defRPr/>
            </a:pPr>
            <a:endParaRPr lang="en-US" sz="2000" b="1" dirty="0"/>
          </a:p>
          <a:p>
            <a:pPr>
              <a:buFont typeface="Wingdings" panose="05000000000000000000" pitchFamily="2" charset="2"/>
              <a:buChar char="Ø"/>
              <a:defRPr/>
            </a:pPr>
            <a:r>
              <a:rPr lang="en-US" sz="2000" b="1" dirty="0"/>
              <a:t>When developing new products, </a:t>
            </a:r>
          </a:p>
          <a:p>
            <a:pPr>
              <a:buFont typeface="Wingdings" panose="05000000000000000000" pitchFamily="2" charset="2"/>
              <a:buChar char="Ø"/>
              <a:defRPr/>
            </a:pPr>
            <a:r>
              <a:rPr lang="en-US" sz="2000" b="1" dirty="0"/>
              <a:t>kicking off a new project, </a:t>
            </a:r>
          </a:p>
          <a:p>
            <a:pPr>
              <a:buFont typeface="Wingdings" panose="05000000000000000000" pitchFamily="2" charset="2"/>
              <a:buChar char="Ø"/>
              <a:defRPr/>
            </a:pPr>
            <a:r>
              <a:rPr lang="en-US" sz="2000" b="1" dirty="0"/>
              <a:t>or building new features, </a:t>
            </a:r>
          </a:p>
          <a:p>
            <a:pPr marL="0" indent="0">
              <a:buNone/>
              <a:defRPr/>
            </a:pPr>
            <a:r>
              <a:rPr lang="en-US" sz="2000" b="1" dirty="0"/>
              <a:t>it's important to consider who will be involved, who will be affected, and to what extent. Stakeholder management is a helpful tool to have during the project discovery, implementation and review phases of a project, making it instrumental for collaborative project management.</a:t>
            </a:r>
          </a:p>
          <a:p>
            <a:pPr marL="0" indent="0">
              <a:buNone/>
              <a:defRPr/>
            </a:pPr>
            <a:endParaRPr lang="en-US" sz="2000" b="1" dirty="0"/>
          </a:p>
          <a:p>
            <a:pPr marL="0" indent="0">
              <a:buNone/>
              <a:defRPr/>
            </a:pPr>
            <a:r>
              <a:rPr lang="en-US" sz="2000" b="1" dirty="0"/>
              <a:t>For example, if you're developing a new employee portal, you'll need to map out the relationships between HR or People Operations, IT, and the employees who will be using the portal.</a:t>
            </a:r>
            <a:endParaRPr lang="en-GB" sz="2000" b="1" dirty="0"/>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30605113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solidFill>
                  <a:srgbClr val="669BBC"/>
                </a:solidFill>
              </a:rPr>
              <a:t>Four benefits of stakeholder mapping</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Stakeholder mapping allows you to identify key players that will influence your project and its success.</a:t>
            </a:r>
          </a:p>
          <a:p>
            <a:pPr marL="0" indent="0">
              <a:buNone/>
              <a:defRPr/>
            </a:pPr>
            <a:r>
              <a:rPr lang="en-US" sz="2000" b="1" dirty="0">
                <a:highlight>
                  <a:srgbClr val="FFFF00"/>
                </a:highlight>
              </a:rPr>
              <a:t>1. Find out who has the most influence</a:t>
            </a:r>
          </a:p>
          <a:p>
            <a:pPr marL="0" indent="0">
              <a:buNone/>
              <a:defRPr/>
            </a:pPr>
            <a:r>
              <a:rPr lang="en-US" sz="2000" b="1" dirty="0"/>
              <a:t>When you build a stakeholder map, you can easily see who will have the highest level influence over a project, whether it’s the CEO or a project manager.</a:t>
            </a:r>
          </a:p>
          <a:p>
            <a:pPr marL="0" indent="0">
              <a:buNone/>
              <a:defRPr/>
            </a:pPr>
            <a:r>
              <a:rPr lang="en-US" sz="2000" b="1" dirty="0">
                <a:highlight>
                  <a:srgbClr val="FFFF00"/>
                </a:highlight>
              </a:rPr>
              <a:t>2. Focus on those who benefit most</a:t>
            </a:r>
          </a:p>
          <a:p>
            <a:pPr marL="0" indent="0">
              <a:buNone/>
              <a:defRPr/>
            </a:pPr>
            <a:r>
              <a:rPr lang="en-US" sz="2000" b="1" dirty="0"/>
              <a:t>Stakeholder maps help you see who will benefit most from the end-product, so you can focus on marketing to that person for either sales or resources.</a:t>
            </a:r>
          </a:p>
          <a:p>
            <a:pPr marL="0" indent="0">
              <a:buNone/>
              <a:defRPr/>
            </a:pPr>
            <a:r>
              <a:rPr lang="en-US" sz="2000" b="1" dirty="0">
                <a:highlight>
                  <a:srgbClr val="FFFF00"/>
                </a:highlight>
              </a:rPr>
              <a:t>3. See where resources are most plentiful</a:t>
            </a:r>
          </a:p>
          <a:p>
            <a:pPr marL="0" indent="0">
              <a:buNone/>
              <a:defRPr/>
            </a:pPr>
            <a:r>
              <a:rPr lang="en-US" sz="2000" b="1" dirty="0"/>
              <a:t>Often when you build a stakeholder map, you’ll see who has restraints on the project and who has more resources, so internally you can put the right people on your team.</a:t>
            </a:r>
          </a:p>
          <a:p>
            <a:pPr marL="0" indent="0">
              <a:buNone/>
              <a:defRPr/>
            </a:pPr>
            <a:r>
              <a:rPr lang="en-US" sz="2000" b="1" dirty="0">
                <a:highlight>
                  <a:srgbClr val="FFFF00"/>
                </a:highlight>
              </a:rPr>
              <a:t>4. Have a game plan</a:t>
            </a:r>
          </a:p>
          <a:p>
            <a:pPr marL="0" indent="0">
              <a:buNone/>
              <a:defRPr/>
            </a:pPr>
            <a:r>
              <a:rPr lang="en-US" sz="2000" b="1" dirty="0"/>
              <a:t>Overall, a stakeholder map gives you a good idea of who you’re trying to satisfy when building this product/project. </a:t>
            </a:r>
          </a:p>
          <a:p>
            <a:pPr marL="0" indent="0">
              <a:buNone/>
              <a:defRPr/>
            </a:pPr>
            <a:endParaRPr lang="en-US" sz="2000" b="1" dirty="0"/>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3407694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How to conduct the Stakeholder Mapping</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highlight>
                  <a:srgbClr val="FFFF00"/>
                </a:highlight>
              </a:rPr>
              <a:t>Step 1 </a:t>
            </a:r>
          </a:p>
          <a:p>
            <a:pPr marL="0" indent="0">
              <a:buNone/>
              <a:defRPr/>
            </a:pPr>
            <a:r>
              <a:rPr lang="en-US" sz="2000" b="1" dirty="0"/>
              <a:t>• identify relevant groups, organizations and people within and outside the organization.</a:t>
            </a:r>
          </a:p>
          <a:p>
            <a:pPr marL="0" indent="0">
              <a:buNone/>
              <a:defRPr/>
            </a:pPr>
            <a:r>
              <a:rPr lang="en-US" sz="2000" b="1" dirty="0"/>
              <a:t>agency who has interest/influence on the design challenge</a:t>
            </a:r>
          </a:p>
          <a:p>
            <a:pPr marL="0" indent="0">
              <a:buNone/>
              <a:defRPr/>
            </a:pPr>
            <a:r>
              <a:rPr lang="en-US" sz="2000" b="1" dirty="0">
                <a:highlight>
                  <a:srgbClr val="FFFF00"/>
                </a:highlight>
              </a:rPr>
              <a:t>Step 2 </a:t>
            </a:r>
          </a:p>
          <a:p>
            <a:pPr marL="0" indent="0">
              <a:buNone/>
              <a:defRPr/>
            </a:pPr>
            <a:r>
              <a:rPr lang="en-US" sz="2000" b="1" dirty="0"/>
              <a:t>• Plot the stakeholders on the matrix-based degree of interest and influence through understanding their perspectives and unique interests on the design challenge</a:t>
            </a:r>
          </a:p>
          <a:p>
            <a:pPr marL="0" indent="0">
              <a:buNone/>
              <a:defRPr/>
            </a:pPr>
            <a:r>
              <a:rPr lang="en-US" sz="2000" b="1" dirty="0">
                <a:highlight>
                  <a:srgbClr val="FFFF00"/>
                </a:highlight>
              </a:rPr>
              <a:t>Step 3 </a:t>
            </a:r>
          </a:p>
          <a:p>
            <a:pPr marL="0" indent="0">
              <a:buNone/>
              <a:defRPr/>
            </a:pPr>
            <a:r>
              <a:rPr lang="en-US" sz="2000" b="1" dirty="0"/>
              <a:t>• Cluster the stakeholders based on Central Agency, People, Local Government</a:t>
            </a:r>
          </a:p>
          <a:p>
            <a:pPr marL="0" indent="0">
              <a:buNone/>
              <a:defRPr/>
            </a:pPr>
            <a:r>
              <a:rPr lang="en-US" sz="2000" b="1" dirty="0">
                <a:highlight>
                  <a:srgbClr val="FFFF00"/>
                </a:highlight>
              </a:rPr>
              <a:t>Step 4 </a:t>
            </a:r>
          </a:p>
          <a:p>
            <a:pPr marL="0" indent="0">
              <a:buNone/>
              <a:defRPr/>
            </a:pPr>
            <a:r>
              <a:rPr lang="en-US" sz="2000" b="1" dirty="0"/>
              <a:t>• Analyze and identify the link and relationship among these key stakeholders</a:t>
            </a:r>
          </a:p>
          <a:p>
            <a:pPr marL="0" indent="0">
              <a:buNone/>
              <a:defRPr/>
            </a:pPr>
            <a:r>
              <a:rPr lang="en-US" sz="2000" b="1" dirty="0">
                <a:highlight>
                  <a:srgbClr val="FFFF00"/>
                </a:highlight>
              </a:rPr>
              <a:t>Step 5 </a:t>
            </a:r>
            <a:r>
              <a:rPr lang="en-US" sz="2000" b="1" dirty="0"/>
              <a:t>• Develop strategies to engage these key stakeholders: Design actionable strategies to</a:t>
            </a:r>
          </a:p>
          <a:p>
            <a:pPr marL="0" indent="0">
              <a:buNone/>
              <a:defRPr/>
            </a:pPr>
            <a:r>
              <a:rPr lang="en-US" sz="2000" b="1" dirty="0"/>
              <a:t>garner the support of key stakeholder relevant to the issue (design challenge topic)</a:t>
            </a:r>
          </a:p>
          <a:p>
            <a:pPr marL="0" indent="0">
              <a:buNone/>
              <a:defRPr/>
            </a:pPr>
            <a:endParaRPr lang="en-GB" sz="2000" b="1" dirty="0"/>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34777104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Stakeholder Mapping </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pic>
        <p:nvPicPr>
          <p:cNvPr id="12" name="Picture 11">
            <a:extLst>
              <a:ext uri="{FF2B5EF4-FFF2-40B4-BE49-F238E27FC236}">
                <a16:creationId xmlns:a16="http://schemas.microsoft.com/office/drawing/2014/main" id="{FA08E5BF-EEF5-81E9-E475-F5759000B287}"/>
              </a:ext>
            </a:extLst>
          </p:cNvPr>
          <p:cNvPicPr>
            <a:picLocks noChangeAspect="1"/>
          </p:cNvPicPr>
          <p:nvPr/>
        </p:nvPicPr>
        <p:blipFill rotWithShape="1">
          <a:blip r:embed="rId6"/>
          <a:srcRect l="22609" t="26609" r="21630" b="34292"/>
          <a:stretch/>
        </p:blipFill>
        <p:spPr>
          <a:xfrm>
            <a:off x="1268488" y="1228051"/>
            <a:ext cx="10331763" cy="4073084"/>
          </a:xfrm>
          <a:prstGeom prst="rect">
            <a:avLst/>
          </a:prstGeom>
        </p:spPr>
      </p:pic>
    </p:spTree>
    <p:extLst>
      <p:ext uri="{BB962C8B-B14F-4D97-AF65-F5344CB8AC3E}">
        <p14:creationId xmlns:p14="http://schemas.microsoft.com/office/powerpoint/2010/main" val="17736905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Stakeholder Mapping </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pic>
        <p:nvPicPr>
          <p:cNvPr id="7" name="Picture 6">
            <a:extLst>
              <a:ext uri="{FF2B5EF4-FFF2-40B4-BE49-F238E27FC236}">
                <a16:creationId xmlns:a16="http://schemas.microsoft.com/office/drawing/2014/main" id="{E4C61C7C-C25C-2346-7FDC-8DB1E8E88577}"/>
              </a:ext>
            </a:extLst>
          </p:cNvPr>
          <p:cNvPicPr>
            <a:picLocks noChangeAspect="1"/>
          </p:cNvPicPr>
          <p:nvPr/>
        </p:nvPicPr>
        <p:blipFill rotWithShape="1">
          <a:blip r:embed="rId6"/>
          <a:srcRect l="23044" t="38643" r="19239" b="24238"/>
          <a:stretch/>
        </p:blipFill>
        <p:spPr>
          <a:xfrm>
            <a:off x="551541" y="1116991"/>
            <a:ext cx="10861958" cy="4069372"/>
          </a:xfrm>
          <a:prstGeom prst="rect">
            <a:avLst/>
          </a:prstGeom>
        </p:spPr>
      </p:pic>
    </p:spTree>
    <p:extLst>
      <p:ext uri="{BB962C8B-B14F-4D97-AF65-F5344CB8AC3E}">
        <p14:creationId xmlns:p14="http://schemas.microsoft.com/office/powerpoint/2010/main" val="1374148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Stakeholder Mapping </a:t>
            </a: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pic>
        <p:nvPicPr>
          <p:cNvPr id="8" name="Picture 7">
            <a:extLst>
              <a:ext uri="{FF2B5EF4-FFF2-40B4-BE49-F238E27FC236}">
                <a16:creationId xmlns:a16="http://schemas.microsoft.com/office/drawing/2014/main" id="{1D2646E1-061D-33A7-F695-1E4D0DBC019B}"/>
              </a:ext>
            </a:extLst>
          </p:cNvPr>
          <p:cNvPicPr>
            <a:picLocks noChangeAspect="1"/>
          </p:cNvPicPr>
          <p:nvPr/>
        </p:nvPicPr>
        <p:blipFill rotWithShape="1">
          <a:blip r:embed="rId6"/>
          <a:srcRect l="23912" t="49698" r="21196" b="14765"/>
          <a:stretch/>
        </p:blipFill>
        <p:spPr>
          <a:xfrm>
            <a:off x="492902" y="1217458"/>
            <a:ext cx="11206196" cy="4094270"/>
          </a:xfrm>
          <a:prstGeom prst="rect">
            <a:avLst/>
          </a:prstGeom>
        </p:spPr>
      </p:pic>
    </p:spTree>
    <p:extLst>
      <p:ext uri="{BB962C8B-B14F-4D97-AF65-F5344CB8AC3E}">
        <p14:creationId xmlns:p14="http://schemas.microsoft.com/office/powerpoint/2010/main" val="6553253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building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highlight>
                  <a:srgbClr val="FFFF00"/>
                </a:highlight>
              </a:rPr>
              <a:t>1. Brainstorming</a:t>
            </a:r>
          </a:p>
          <a:p>
            <a:pPr marL="0" indent="0">
              <a:buNone/>
              <a:defRPr/>
            </a:pPr>
            <a:endParaRPr lang="en-US" sz="2000" b="1" dirty="0">
              <a:highlight>
                <a:srgbClr val="FFFF00"/>
              </a:highlight>
            </a:endParaRPr>
          </a:p>
          <a:p>
            <a:pPr marL="0" indent="0">
              <a:buNone/>
              <a:defRPr/>
            </a:pPr>
            <a:r>
              <a:rPr lang="en-US" sz="2000" b="1" dirty="0">
                <a:highlight>
                  <a:srgbClr val="FFFFFF"/>
                </a:highlight>
              </a:rPr>
              <a:t>Start by identifying all the potential stakeholders — people, groups, or organizations affected by your product or project, those who have influence over it, or have an interest or concern in its success. Write down their names on a whiteboard or in a shared virtual space. At this point, try to be as granular as possible — you can always eliminate duplicates or those who actually don’t have ‘skin in the game’ later. </a:t>
            </a:r>
            <a:endParaRPr lang="en-GB" sz="2000" b="1" dirty="0">
              <a:highlight>
                <a:srgbClr val="FFFFFF"/>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28451704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highlight>
                  <a:srgbClr val="FFFF00"/>
                </a:highlight>
              </a:rPr>
              <a:t>1. Brainstorming</a:t>
            </a:r>
          </a:p>
          <a:p>
            <a:pPr marL="0" indent="0">
              <a:buNone/>
              <a:defRPr/>
            </a:pPr>
            <a:endParaRPr lang="en-US" sz="2000" b="1" dirty="0">
              <a:highlight>
                <a:srgbClr val="FFFF00"/>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58298" y="6465997"/>
            <a:ext cx="1879649" cy="309233"/>
          </a:xfrm>
          <a:prstGeom prst="rect">
            <a:avLst/>
          </a:prstGeom>
        </p:spPr>
      </p:pic>
      <p:pic>
        <p:nvPicPr>
          <p:cNvPr id="4" name="Picture 3">
            <a:extLst>
              <a:ext uri="{FF2B5EF4-FFF2-40B4-BE49-F238E27FC236}">
                <a16:creationId xmlns:a16="http://schemas.microsoft.com/office/drawing/2014/main" id="{E53B2F49-3AAF-9014-EE3E-17C559F0B974}"/>
              </a:ext>
            </a:extLst>
          </p:cNvPr>
          <p:cNvPicPr>
            <a:picLocks noChangeAspect="1"/>
          </p:cNvPicPr>
          <p:nvPr/>
        </p:nvPicPr>
        <p:blipFill>
          <a:blip r:embed="rId6"/>
          <a:stretch>
            <a:fillRect/>
          </a:stretch>
        </p:blipFill>
        <p:spPr>
          <a:xfrm>
            <a:off x="2040835" y="1504002"/>
            <a:ext cx="8454887" cy="4821928"/>
          </a:xfrm>
          <a:prstGeom prst="rect">
            <a:avLst/>
          </a:prstGeom>
        </p:spPr>
      </p:pic>
    </p:spTree>
    <p:extLst>
      <p:ext uri="{BB962C8B-B14F-4D97-AF65-F5344CB8AC3E}">
        <p14:creationId xmlns:p14="http://schemas.microsoft.com/office/powerpoint/2010/main" val="35209636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highlight>
                  <a:srgbClr val="FFFF00"/>
                </a:highlight>
              </a:rPr>
              <a:t>2. Categorization</a:t>
            </a:r>
          </a:p>
          <a:p>
            <a:pPr marL="0" indent="0">
              <a:buNone/>
              <a:defRPr/>
            </a:pPr>
            <a:endParaRPr lang="en-US" sz="2000" b="1" dirty="0">
              <a:highlight>
                <a:srgbClr val="FFFF00"/>
              </a:highlight>
            </a:endParaRPr>
          </a:p>
          <a:p>
            <a:pPr marL="0" indent="0">
              <a:buNone/>
              <a:defRPr/>
            </a:pPr>
            <a:r>
              <a:rPr lang="en-US" sz="2000" b="1" dirty="0">
                <a:highlight>
                  <a:srgbClr val="FFFFFF"/>
                </a:highlight>
              </a:rPr>
              <a:t>Now it’s time to group the results of your brainstorming. Are there any stakeholders that can be put into one category? How can you name this category? Are there any types of stakeholders you forgot about? To make sure you didn’t forget about any of the key players, check out the ‘When stakeholder map is critical’ section to see examples of the types of stakeholder's different projects require.</a:t>
            </a:r>
            <a:endParaRPr lang="en-GB" sz="2000" b="1" dirty="0">
              <a:highlight>
                <a:srgbClr val="FFFFFF"/>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30358128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highlight>
                  <a:srgbClr val="FFFF00"/>
                </a:highlight>
              </a:rPr>
              <a:t>2. Categorization</a:t>
            </a:r>
          </a:p>
          <a:p>
            <a:pPr marL="0" indent="0">
              <a:buNone/>
              <a:defRPr/>
            </a:pPr>
            <a:endParaRPr lang="en-US" sz="2000" b="1" dirty="0">
              <a:highlight>
                <a:srgbClr val="FFFF00"/>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pic>
        <p:nvPicPr>
          <p:cNvPr id="4" name="Picture 3">
            <a:extLst>
              <a:ext uri="{FF2B5EF4-FFF2-40B4-BE49-F238E27FC236}">
                <a16:creationId xmlns:a16="http://schemas.microsoft.com/office/drawing/2014/main" id="{6D63BC20-2419-AC28-B79E-4E1E028CBFE7}"/>
              </a:ext>
            </a:extLst>
          </p:cNvPr>
          <p:cNvPicPr>
            <a:picLocks noChangeAspect="1"/>
          </p:cNvPicPr>
          <p:nvPr/>
        </p:nvPicPr>
        <p:blipFill>
          <a:blip r:embed="rId6"/>
          <a:stretch>
            <a:fillRect/>
          </a:stretch>
        </p:blipFill>
        <p:spPr>
          <a:xfrm>
            <a:off x="1772849" y="1266618"/>
            <a:ext cx="9753600" cy="5562600"/>
          </a:xfrm>
          <a:prstGeom prst="rect">
            <a:avLst/>
          </a:prstGeom>
        </p:spPr>
      </p:pic>
    </p:spTree>
    <p:extLst>
      <p:ext uri="{BB962C8B-B14F-4D97-AF65-F5344CB8AC3E}">
        <p14:creationId xmlns:p14="http://schemas.microsoft.com/office/powerpoint/2010/main" val="21093301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highlight>
                  <a:srgbClr val="FFFF00"/>
                </a:highlight>
              </a:rPr>
              <a:t>3. Prioritization</a:t>
            </a:r>
          </a:p>
          <a:p>
            <a:pPr marL="0" indent="0">
              <a:buNone/>
              <a:defRPr/>
            </a:pPr>
            <a:endParaRPr lang="en-US" sz="2000" b="1" dirty="0">
              <a:highlight>
                <a:srgbClr val="FFFF00"/>
              </a:highlight>
            </a:endParaRPr>
          </a:p>
          <a:p>
            <a:pPr marL="0" indent="0">
              <a:buNone/>
              <a:defRPr/>
            </a:pPr>
            <a:r>
              <a:rPr lang="en-US" sz="2000" b="1" dirty="0">
                <a:highlight>
                  <a:srgbClr val="FFFFFF"/>
                </a:highlight>
              </a:rPr>
              <a:t>To create a communication plan, you have to prioritize key stakeholders and make sure you start talking to them early in the project. There are different ways you can prioritize the stakeholders. You can use the matrix we shared above, or you can ask your team to vote so you can see how the group defines the main players.</a:t>
            </a:r>
            <a:endParaRPr lang="en-GB" sz="2000" b="1" dirty="0">
              <a:highlight>
                <a:srgbClr val="FFFFFF"/>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23507535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highlight>
                  <a:srgbClr val="FFFF00"/>
                </a:highlight>
              </a:rPr>
              <a:t>3. Prioritization</a:t>
            </a:r>
          </a:p>
          <a:p>
            <a:pPr marL="0" indent="0">
              <a:buNone/>
              <a:defRPr/>
            </a:pPr>
            <a:endParaRPr lang="en-US" sz="2000" b="1" dirty="0">
              <a:highlight>
                <a:srgbClr val="FFFF00"/>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pic>
        <p:nvPicPr>
          <p:cNvPr id="4" name="Picture 3">
            <a:extLst>
              <a:ext uri="{FF2B5EF4-FFF2-40B4-BE49-F238E27FC236}">
                <a16:creationId xmlns:a16="http://schemas.microsoft.com/office/drawing/2014/main" id="{4E63E7B9-FDC3-CCEF-FB04-5666806FDA34}"/>
              </a:ext>
            </a:extLst>
          </p:cNvPr>
          <p:cNvPicPr>
            <a:picLocks noChangeAspect="1"/>
          </p:cNvPicPr>
          <p:nvPr/>
        </p:nvPicPr>
        <p:blipFill>
          <a:blip r:embed="rId6"/>
          <a:stretch>
            <a:fillRect/>
          </a:stretch>
        </p:blipFill>
        <p:spPr>
          <a:xfrm>
            <a:off x="1705897" y="1325565"/>
            <a:ext cx="9753600" cy="5562600"/>
          </a:xfrm>
          <a:prstGeom prst="rect">
            <a:avLst/>
          </a:prstGeom>
        </p:spPr>
      </p:pic>
    </p:spTree>
    <p:extLst>
      <p:ext uri="{BB962C8B-B14F-4D97-AF65-F5344CB8AC3E}">
        <p14:creationId xmlns:p14="http://schemas.microsoft.com/office/powerpoint/2010/main" val="1405695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highlight>
                  <a:srgbClr val="FFFF00"/>
                </a:highlight>
              </a:rPr>
              <a:t>4. Stakeholder communications</a:t>
            </a:r>
          </a:p>
          <a:p>
            <a:pPr marL="0" indent="0">
              <a:buNone/>
              <a:defRPr/>
            </a:pPr>
            <a:endParaRPr lang="en-US" sz="2000" b="1" dirty="0">
              <a:highlight>
                <a:srgbClr val="FFFF00"/>
              </a:highlight>
            </a:endParaRPr>
          </a:p>
          <a:p>
            <a:pPr marL="0" indent="0">
              <a:buNone/>
              <a:defRPr/>
            </a:pPr>
            <a:r>
              <a:rPr lang="en-US" sz="2000" b="1" dirty="0">
                <a:highlight>
                  <a:srgbClr val="FFFFFF"/>
                </a:highlight>
              </a:rPr>
              <a:t>Once your priorities are defined, it’s important to come up with a plan for engaging all the major stakeholders. There is no single recipe that can fit all possible situations, but here are some best practices that can help you create transparency and accountability for your project:</a:t>
            </a:r>
          </a:p>
          <a:p>
            <a:pPr marL="0" indent="0">
              <a:buNone/>
              <a:defRPr/>
            </a:pPr>
            <a:endParaRPr lang="en-US" sz="2000" b="1" dirty="0">
              <a:highlight>
                <a:srgbClr val="FFFFFF"/>
              </a:highlight>
            </a:endParaRPr>
          </a:p>
          <a:p>
            <a:pPr>
              <a:buFont typeface="Wingdings" panose="05000000000000000000" pitchFamily="2" charset="2"/>
              <a:buChar char="q"/>
              <a:defRPr/>
            </a:pPr>
            <a:r>
              <a:rPr lang="en-US" sz="2000" b="1" dirty="0">
                <a:highlight>
                  <a:srgbClr val="FFFFFF"/>
                </a:highlight>
              </a:rPr>
              <a:t>    You should have a lot of </a:t>
            </a:r>
            <a:r>
              <a:rPr lang="en-US" sz="2000" b="1" dirty="0">
                <a:solidFill>
                  <a:srgbClr val="FF0000"/>
                </a:solidFill>
                <a:highlight>
                  <a:srgbClr val="FFFFFF"/>
                </a:highlight>
              </a:rPr>
              <a:t>face-to-face</a:t>
            </a:r>
            <a:r>
              <a:rPr lang="en-US" sz="2000" b="1" dirty="0">
                <a:highlight>
                  <a:srgbClr val="FFFFFF"/>
                </a:highlight>
              </a:rPr>
              <a:t> communication with high-power, highly interested people. Building trust with them first is critical for your project.</a:t>
            </a:r>
          </a:p>
          <a:p>
            <a:pPr>
              <a:buFont typeface="Wingdings" panose="05000000000000000000" pitchFamily="2" charset="2"/>
              <a:buChar char="q"/>
              <a:defRPr/>
            </a:pPr>
            <a:r>
              <a:rPr lang="en-US" sz="2000" b="1" dirty="0">
                <a:highlight>
                  <a:srgbClr val="FFFFFF"/>
                </a:highlight>
              </a:rPr>
              <a:t>    If someone is</a:t>
            </a:r>
            <a:r>
              <a:rPr lang="en-US" sz="2000" b="1" dirty="0">
                <a:solidFill>
                  <a:srgbClr val="FFC000"/>
                </a:solidFill>
                <a:highlight>
                  <a:srgbClr val="FFFFFF"/>
                </a:highlight>
              </a:rPr>
              <a:t> opposed </a:t>
            </a:r>
            <a:r>
              <a:rPr lang="en-US" sz="2000" b="1" dirty="0">
                <a:highlight>
                  <a:srgbClr val="FFFFFF"/>
                </a:highlight>
              </a:rPr>
              <a:t>to the project, you can get a buy-in from someone with the same level of power first and then ask the latter to persuade the former.</a:t>
            </a:r>
          </a:p>
          <a:p>
            <a:pPr>
              <a:buFont typeface="Wingdings" panose="05000000000000000000" pitchFamily="2" charset="2"/>
              <a:buChar char="q"/>
              <a:defRPr/>
            </a:pPr>
            <a:r>
              <a:rPr lang="en-US" sz="2000" b="1" dirty="0">
                <a:highlight>
                  <a:srgbClr val="FFFFFF"/>
                </a:highlight>
              </a:rPr>
              <a:t>    Communicating early and often is also important, because people will need time to think before making a decision.</a:t>
            </a:r>
          </a:p>
          <a:p>
            <a:pPr>
              <a:buFont typeface="Wingdings" panose="05000000000000000000" pitchFamily="2" charset="2"/>
              <a:buChar char="q"/>
              <a:defRPr/>
            </a:pPr>
            <a:r>
              <a:rPr lang="en-US" sz="2000" b="1" dirty="0">
                <a:highlight>
                  <a:srgbClr val="FFFFFF"/>
                </a:highlight>
              </a:rPr>
              <a:t>    Give each stakeholder a right amount of information depending on their interest. Some people need just an executive summary, while others will want to dive deeper. </a:t>
            </a:r>
            <a:endParaRPr lang="en-GB" sz="2000" b="1" dirty="0">
              <a:highlight>
                <a:srgbClr val="FFFFFF"/>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9396874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463826"/>
            <a:ext cx="10515600" cy="5036748"/>
          </a:xfrm>
        </p:spPr>
        <p:txBody>
          <a:bodyPr>
            <a:normAutofit/>
          </a:bodyPr>
          <a:lstStyle/>
          <a:p>
            <a:pPr marL="0" indent="0">
              <a:buNone/>
              <a:defRPr/>
            </a:pPr>
            <a:r>
              <a:rPr lang="en-US" sz="2000" b="1" dirty="0">
                <a:highlight>
                  <a:srgbClr val="FFFF00"/>
                </a:highlight>
              </a:rPr>
              <a:t>Once you've identified all of your potential stakeholders, it's time to start mapping out their relationships with each other. </a:t>
            </a:r>
          </a:p>
          <a:p>
            <a:pPr marL="0" indent="0">
              <a:buNone/>
              <a:defRPr/>
            </a:pPr>
            <a:endParaRPr lang="en-US" sz="2000" b="1" dirty="0">
              <a:highlight>
                <a:srgbClr val="FFFF00"/>
              </a:highlight>
            </a:endParaRPr>
          </a:p>
          <a:p>
            <a:pPr marL="0" indent="0">
              <a:buNone/>
              <a:defRPr/>
            </a:pPr>
            <a:r>
              <a:rPr lang="en-US" sz="2000" b="1" dirty="0">
                <a:highlight>
                  <a:srgbClr val="FFFF00"/>
                </a:highlight>
              </a:rPr>
              <a:t>The basic components of a stakeholder map include a framework, evaluation criteria, your stakeholders, and how they’re involved. You can also include any additional information relevant to your specific project</a:t>
            </a:r>
          </a:p>
          <a:p>
            <a:pPr marL="0" indent="0">
              <a:buNone/>
              <a:defRPr/>
            </a:pPr>
            <a:endParaRPr lang="en-US" sz="2000" b="1" dirty="0">
              <a:highlight>
                <a:srgbClr val="FFFF00"/>
              </a:highlight>
            </a:endParaRPr>
          </a:p>
          <a:p>
            <a:pPr marL="0" indent="0">
              <a:buNone/>
              <a:defRPr/>
            </a:pPr>
            <a:r>
              <a:rPr lang="en-US" sz="2000" b="1" u="sng" dirty="0">
                <a:solidFill>
                  <a:srgbClr val="FF0000"/>
                </a:solidFill>
                <a:highlight>
                  <a:srgbClr val="FFFFFF"/>
                </a:highlight>
              </a:rPr>
              <a:t>Grid stakeholder map</a:t>
            </a:r>
          </a:p>
          <a:p>
            <a:pPr marL="0" indent="0">
              <a:buNone/>
              <a:defRPr/>
            </a:pPr>
            <a:r>
              <a:rPr lang="en-US" sz="2000" b="1" dirty="0">
                <a:highlight>
                  <a:srgbClr val="FFFFFF"/>
                </a:highlight>
              </a:rPr>
              <a:t>A grid system is best for large projects with many stakeholders; it allows you to see all of the relationships at a glance and identify any potential conflicts early on in the process. </a:t>
            </a:r>
          </a:p>
          <a:p>
            <a:pPr marL="0" indent="0">
              <a:buNone/>
              <a:defRPr/>
            </a:pPr>
            <a:r>
              <a:rPr lang="en-US" sz="2000" b="1" dirty="0">
                <a:highlight>
                  <a:srgbClr val="FFFFFF"/>
                </a:highlight>
              </a:rPr>
              <a:t>This can be helpful to determine each stakeholder’s level of interest or involvement. Try to organize stakeholders from high interest to low interest to guide your communication plan.</a:t>
            </a:r>
          </a:p>
          <a:p>
            <a:pPr marL="0" indent="0">
              <a:buNone/>
              <a:defRPr/>
            </a:pPr>
            <a:endParaRPr lang="en-GB" sz="2000" b="1" dirty="0">
              <a:highlight>
                <a:srgbClr val="FFFFFF"/>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spTree>
    <p:extLst>
      <p:ext uri="{BB962C8B-B14F-4D97-AF65-F5344CB8AC3E}">
        <p14:creationId xmlns:p14="http://schemas.microsoft.com/office/powerpoint/2010/main" val="28025410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463826"/>
            <a:ext cx="10515600" cy="5036748"/>
          </a:xfrm>
        </p:spPr>
        <p:txBody>
          <a:bodyPr>
            <a:normAutofit/>
          </a:bodyPr>
          <a:lstStyle/>
          <a:p>
            <a:pPr marL="0" indent="0">
              <a:buNone/>
              <a:defRPr/>
            </a:pPr>
            <a:r>
              <a:rPr lang="en-US" sz="2000" b="1" u="sng" dirty="0">
                <a:solidFill>
                  <a:srgbClr val="FF0000"/>
                </a:solidFill>
                <a:highlight>
                  <a:srgbClr val="FFFFFF"/>
                </a:highlight>
              </a:rPr>
              <a:t>Network diagram (bulls-eye diagram)</a:t>
            </a:r>
            <a:endParaRPr lang="en-US" sz="2000" b="1" dirty="0">
              <a:highlight>
                <a:srgbClr val="FFFFFF"/>
              </a:highlight>
            </a:endParaRPr>
          </a:p>
          <a:p>
            <a:pPr marL="0" indent="0">
              <a:buNone/>
              <a:defRPr/>
            </a:pPr>
            <a:r>
              <a:rPr lang="en-US" sz="2000" b="1" dirty="0">
                <a:highlight>
                  <a:srgbClr val="FFFFFF"/>
                </a:highlight>
              </a:rPr>
              <a:t>A network diagram is best for smaller projects with fewer stakeholders; it provides a more detailed look at how each stakeholder interacts with others and how they might be impacted by changes throughout the process.</a:t>
            </a:r>
            <a:endParaRPr lang="en-GB" sz="2000" b="1" dirty="0">
              <a:highlight>
                <a:srgbClr val="FFFFFF"/>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pic>
        <p:nvPicPr>
          <p:cNvPr id="4" name="Picture 3">
            <a:extLst>
              <a:ext uri="{FF2B5EF4-FFF2-40B4-BE49-F238E27FC236}">
                <a16:creationId xmlns:a16="http://schemas.microsoft.com/office/drawing/2014/main" id="{A7F01790-E7C7-5272-F572-AAE22B7E1BAF}"/>
              </a:ext>
            </a:extLst>
          </p:cNvPr>
          <p:cNvPicPr>
            <a:picLocks noChangeAspect="1"/>
          </p:cNvPicPr>
          <p:nvPr/>
        </p:nvPicPr>
        <p:blipFill>
          <a:blip r:embed="rId6"/>
          <a:stretch>
            <a:fillRect/>
          </a:stretch>
        </p:blipFill>
        <p:spPr>
          <a:xfrm>
            <a:off x="4132732" y="1796644"/>
            <a:ext cx="7467519" cy="5078191"/>
          </a:xfrm>
          <a:prstGeom prst="rect">
            <a:avLst/>
          </a:prstGeom>
        </p:spPr>
      </p:pic>
    </p:spTree>
    <p:extLst>
      <p:ext uri="{BB962C8B-B14F-4D97-AF65-F5344CB8AC3E}">
        <p14:creationId xmlns:p14="http://schemas.microsoft.com/office/powerpoint/2010/main" val="9714315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463826"/>
            <a:ext cx="10515600" cy="5036748"/>
          </a:xfrm>
        </p:spPr>
        <p:txBody>
          <a:bodyPr>
            <a:normAutofit/>
          </a:bodyPr>
          <a:lstStyle/>
          <a:p>
            <a:pPr marL="0" indent="0">
              <a:buNone/>
              <a:defRPr/>
            </a:pPr>
            <a:r>
              <a:rPr lang="en-US" sz="2000" b="1" u="sng" dirty="0">
                <a:solidFill>
                  <a:srgbClr val="FF0000"/>
                </a:solidFill>
                <a:highlight>
                  <a:srgbClr val="FFFFFF"/>
                </a:highlight>
              </a:rPr>
              <a:t>Network diagram (Onion diagram)</a:t>
            </a:r>
            <a:endParaRPr lang="en-US" sz="2000" b="1" dirty="0">
              <a:highlight>
                <a:srgbClr val="FFFFFF"/>
              </a:highlight>
            </a:endParaRPr>
          </a:p>
          <a:p>
            <a:pPr marL="0" indent="0">
              <a:buNone/>
              <a:defRPr/>
            </a:pPr>
            <a:r>
              <a:rPr lang="en-US" sz="2000" b="1" dirty="0">
                <a:highlight>
                  <a:srgbClr val="FFFFFF"/>
                </a:highlight>
              </a:rPr>
              <a:t>A network diagram is best for smaller projects with fewer stakeholders; it provides a more detailed look at how each stakeholder interacts with others and how they might be impacted by changes throughout the process.</a:t>
            </a:r>
            <a:endParaRPr lang="en-GB" sz="2000" b="1" dirty="0">
              <a:highlight>
                <a:srgbClr val="FFFFFF"/>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pic>
        <p:nvPicPr>
          <p:cNvPr id="7" name="Picture 6">
            <a:extLst>
              <a:ext uri="{FF2B5EF4-FFF2-40B4-BE49-F238E27FC236}">
                <a16:creationId xmlns:a16="http://schemas.microsoft.com/office/drawing/2014/main" id="{76695AF3-389D-B970-B838-8F72F673CF61}"/>
              </a:ext>
            </a:extLst>
          </p:cNvPr>
          <p:cNvPicPr>
            <a:picLocks noChangeAspect="1"/>
          </p:cNvPicPr>
          <p:nvPr/>
        </p:nvPicPr>
        <p:blipFill>
          <a:blip r:embed="rId6"/>
          <a:stretch>
            <a:fillRect/>
          </a:stretch>
        </p:blipFill>
        <p:spPr>
          <a:xfrm>
            <a:off x="6096000" y="1494390"/>
            <a:ext cx="5738292" cy="5292675"/>
          </a:xfrm>
          <a:prstGeom prst="rect">
            <a:avLst/>
          </a:prstGeom>
        </p:spPr>
      </p:pic>
    </p:spTree>
    <p:extLst>
      <p:ext uri="{BB962C8B-B14F-4D97-AF65-F5344CB8AC3E}">
        <p14:creationId xmlns:p14="http://schemas.microsoft.com/office/powerpoint/2010/main" val="35990569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463826"/>
            <a:ext cx="10515600" cy="5036748"/>
          </a:xfrm>
        </p:spPr>
        <p:txBody>
          <a:bodyPr>
            <a:normAutofit/>
          </a:bodyPr>
          <a:lstStyle/>
          <a:p>
            <a:pPr marL="0" indent="0">
              <a:buNone/>
              <a:defRPr/>
            </a:pPr>
            <a:r>
              <a:rPr lang="en-US" sz="2000" b="1" u="sng" dirty="0">
                <a:solidFill>
                  <a:srgbClr val="FF0000"/>
                </a:solidFill>
                <a:highlight>
                  <a:srgbClr val="FFFFFF"/>
                </a:highlight>
              </a:rPr>
              <a:t>Network diagram (Stakeholder map mind map diagram)</a:t>
            </a:r>
            <a:endParaRPr lang="en-US" sz="2000" b="1" dirty="0">
              <a:highlight>
                <a:srgbClr val="FFFFFF"/>
              </a:highlight>
            </a:endParaRPr>
          </a:p>
          <a:p>
            <a:pPr marL="0" indent="0">
              <a:buNone/>
              <a:defRPr/>
            </a:pPr>
            <a:r>
              <a:rPr lang="en-US" sz="2000" b="1" dirty="0">
                <a:highlight>
                  <a:srgbClr val="FFFFFF"/>
                </a:highlight>
              </a:rPr>
              <a:t>A network diagram is best for smaller projects with fewer stakeholders; it provides a more detailed look at how each stakeholder interacts with others and how they might be impacted by changes throughout the process.</a:t>
            </a:r>
            <a:endParaRPr lang="en-GB" sz="2000" b="1" dirty="0">
              <a:highlight>
                <a:srgbClr val="FFFFFF"/>
              </a:highlight>
            </a:endParaRPr>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16350" y="6253748"/>
            <a:ext cx="1879649" cy="309233"/>
          </a:xfrm>
          <a:prstGeom prst="rect">
            <a:avLst/>
          </a:prstGeom>
        </p:spPr>
      </p:pic>
      <p:pic>
        <p:nvPicPr>
          <p:cNvPr id="4" name="Picture 3">
            <a:extLst>
              <a:ext uri="{FF2B5EF4-FFF2-40B4-BE49-F238E27FC236}">
                <a16:creationId xmlns:a16="http://schemas.microsoft.com/office/drawing/2014/main" id="{5679A0A0-DA8E-C543-E5F4-8819AD6CF4F5}"/>
              </a:ext>
            </a:extLst>
          </p:cNvPr>
          <p:cNvPicPr>
            <a:picLocks noChangeAspect="1"/>
          </p:cNvPicPr>
          <p:nvPr/>
        </p:nvPicPr>
        <p:blipFill>
          <a:blip r:embed="rId6"/>
          <a:stretch>
            <a:fillRect/>
          </a:stretch>
        </p:blipFill>
        <p:spPr>
          <a:xfrm>
            <a:off x="2376493" y="1874427"/>
            <a:ext cx="9080142" cy="4761147"/>
          </a:xfrm>
          <a:prstGeom prst="rect">
            <a:avLst/>
          </a:prstGeom>
        </p:spPr>
      </p:pic>
    </p:spTree>
    <p:extLst>
      <p:ext uri="{BB962C8B-B14F-4D97-AF65-F5344CB8AC3E}">
        <p14:creationId xmlns:p14="http://schemas.microsoft.com/office/powerpoint/2010/main" val="18491446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293209"/>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Stakeholder Map </a:t>
            </a:r>
            <a:r>
              <a:rPr lang="en-US" sz="4000" dirty="0">
                <a:solidFill>
                  <a:srgbClr val="8E5A6D"/>
                </a:solidFill>
                <a:highlight>
                  <a:srgbClr val="FFFF00"/>
                </a:highlight>
                <a:latin typeface="Tajawal ExtraBold" panose="00000800000000000000" pitchFamily="2" charset="-78"/>
                <a:cs typeface="Tajawal ExtraBold" panose="00000800000000000000" pitchFamily="2" charset="-78"/>
              </a:rPr>
              <a:t>The Last step </a:t>
            </a:r>
          </a:p>
          <a:p>
            <a:r>
              <a:rPr lang="en-US" sz="2400" dirty="0">
                <a:solidFill>
                  <a:srgbClr val="2D3956"/>
                </a:solidFill>
                <a:latin typeface="Tajawal ExtraBold" panose="00000800000000000000" pitchFamily="2" charset="-78"/>
                <a:cs typeface="Tajawal ExtraBold" panose="00000800000000000000" pitchFamily="2" charset="-78"/>
              </a:rPr>
              <a:t>5. Develop an engagement plan.</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The final step is to develop a plan for engagement. How will you engage with each stakeholder as you develop your map and begin your project? What communication channels will you use? What type of information will you share? Once you have developed an engagement plan, you can begin implementing it and working towards achieving your goals.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180203"/>
            <a:ext cx="1668194" cy="455372"/>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648779" y="6425148"/>
            <a:ext cx="1879649" cy="309233"/>
          </a:xfrm>
          <a:prstGeom prst="rect">
            <a:avLst/>
          </a:prstGeom>
        </p:spPr>
      </p:pic>
      <p:pic>
        <p:nvPicPr>
          <p:cNvPr id="2" name="Picture 1">
            <a:extLst>
              <a:ext uri="{FF2B5EF4-FFF2-40B4-BE49-F238E27FC236}">
                <a16:creationId xmlns:a16="http://schemas.microsoft.com/office/drawing/2014/main" id="{05952B27-0802-E2D1-ECB0-B7458FE63DB1}"/>
              </a:ext>
            </a:extLst>
          </p:cNvPr>
          <p:cNvPicPr>
            <a:picLocks noChangeAspect="1"/>
          </p:cNvPicPr>
          <p:nvPr/>
        </p:nvPicPr>
        <p:blipFill>
          <a:blip r:embed="rId7"/>
          <a:stretch>
            <a:fillRect/>
          </a:stretch>
        </p:blipFill>
        <p:spPr>
          <a:xfrm>
            <a:off x="8258589" y="3981450"/>
            <a:ext cx="2857500" cy="2876550"/>
          </a:xfrm>
          <a:prstGeom prst="rect">
            <a:avLst/>
          </a:prstGeom>
        </p:spPr>
      </p:pic>
    </p:spTree>
    <p:extLst>
      <p:ext uri="{BB962C8B-B14F-4D97-AF65-F5344CB8AC3E}">
        <p14:creationId xmlns:p14="http://schemas.microsoft.com/office/powerpoint/2010/main" val="34655878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770537"/>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r>
              <a:rPr lang="en-US" sz="2400" dirty="0">
                <a:solidFill>
                  <a:srgbClr val="2D3956"/>
                </a:solidFill>
                <a:latin typeface="Tajawal ExtraBold" panose="00000800000000000000" pitchFamily="2" charset="-78"/>
                <a:cs typeface="Tajawal ExtraBold" panose="00000800000000000000" pitchFamily="2" charset="-78"/>
              </a:rPr>
              <a:t>Stakeholder Map can be used to help you visually summaries and communicate the relationships between various stakeholders when working on a design challenge or any issue that require to understand various players involved.</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u="sng" dirty="0">
                <a:solidFill>
                  <a:srgbClr val="2D3956"/>
                </a:solidFill>
                <a:highlight>
                  <a:srgbClr val="FFFF00"/>
                </a:highlight>
                <a:latin typeface="Tajawal ExtraBold" panose="00000800000000000000" pitchFamily="2" charset="-78"/>
                <a:cs typeface="Tajawal ExtraBold" panose="00000800000000000000" pitchFamily="2" charset="-78"/>
              </a:rPr>
              <a:t>What is Stakeholder Mapping?</a:t>
            </a:r>
          </a:p>
          <a:p>
            <a:r>
              <a:rPr lang="en-US" sz="2400" dirty="0">
                <a:solidFill>
                  <a:srgbClr val="2D3956"/>
                </a:solidFill>
                <a:latin typeface="Tajawal ExtraBold" panose="00000800000000000000" pitchFamily="2" charset="-78"/>
                <a:cs typeface="Tajawal ExtraBold" panose="00000800000000000000" pitchFamily="2" charset="-78"/>
              </a:rPr>
              <a:t>Stakeholder mapping is a process to identify the key people, group and organization that have direct influence on the design challenge and understand the key stakeholders so as to better engage them. </a:t>
            </a:r>
          </a:p>
          <a:p>
            <a:r>
              <a:rPr lang="en-US" sz="2400" dirty="0">
                <a:solidFill>
                  <a:srgbClr val="2D3956"/>
                </a:solidFill>
                <a:latin typeface="Tajawal ExtraBold" panose="00000800000000000000" pitchFamily="2" charset="-78"/>
                <a:cs typeface="Tajawal ExtraBold" panose="00000800000000000000" pitchFamily="2" charset="-78"/>
              </a:rPr>
              <a:t>It draws the relationship between the stakeholders and shows the importance of the stakeholder(s) as it plays a key role in influencing the development and outcome of the design challenge.</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850001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893647"/>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pPr algn="ctr"/>
            <a:r>
              <a:rPr lang="en-US" sz="3200" dirty="0">
                <a:solidFill>
                  <a:srgbClr val="2D3956"/>
                </a:solidFill>
                <a:highlight>
                  <a:srgbClr val="FFFF00"/>
                </a:highlight>
                <a:latin typeface="Tajawal ExtraBold" panose="00000800000000000000" pitchFamily="2" charset="-78"/>
                <a:cs typeface="Tajawal ExtraBold" panose="00000800000000000000" pitchFamily="2" charset="-78"/>
              </a:rPr>
              <a:t>The bottom line</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Stakeholder maps provide the necessary documentation to effectively communicate thought processes, plans, and analyses in both directions (whether asynchronously or in real time), ensuring that leadership understands the reasoning behind new product or feature development, as do the employees tasked with carrying out the individual tasks. </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This is why stakeholder mapping is an essential tool for any Scrum master, Agile coach, consultant, or project leader looking to foster high-impact innovation and ensure successful execution of their product development plans.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549617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585323"/>
          </a:xfrm>
          <a:prstGeom prst="rect">
            <a:avLst/>
          </a:prstGeom>
          <a:noFill/>
        </p:spPr>
        <p:txBody>
          <a:bodyPr wrap="square" rtlCol="0">
            <a:spAutoFit/>
          </a:bodyPr>
          <a:lstStyle/>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What is 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Why is stakeholder mapping important?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Common types of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Methods for mapping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A step-by-step guide for mapping stakeholders</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Stakeholder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Mapping</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Guide </a:t>
            </a:r>
            <a:endParaRPr lang="en-US" sz="2400" dirty="0">
              <a:solidFill>
                <a:srgbClr val="FFFFFF"/>
              </a:solidFill>
            </a:endParaRPr>
          </a:p>
        </p:txBody>
      </p:sp>
    </p:spTree>
    <p:extLst>
      <p:ext uri="{BB962C8B-B14F-4D97-AF65-F5344CB8AC3E}">
        <p14:creationId xmlns:p14="http://schemas.microsoft.com/office/powerpoint/2010/main" val="9545853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146844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9929</TotalTime>
  <Words>3133</Words>
  <Application>Microsoft Office PowerPoint</Application>
  <PresentationFormat>Widescreen</PresentationFormat>
  <Paragraphs>273</Paragraphs>
  <Slides>42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What is the meaning of stakeholders</vt:lpstr>
      <vt:lpstr>What is the meaning of stakeholders</vt:lpstr>
      <vt:lpstr>Stakeholders Mapping</vt:lpstr>
      <vt:lpstr>What Is a Stakeholder Map?</vt:lpstr>
      <vt:lpstr>PowerPoint Presentation</vt:lpstr>
      <vt:lpstr>PowerPoint Presentation</vt:lpstr>
      <vt:lpstr>PowerPoint Presentation</vt:lpstr>
      <vt:lpstr>PowerPoint Presentation</vt:lpstr>
      <vt:lpstr>PowerPoint Presentation</vt:lpstr>
      <vt:lpstr>PowerPoint Presentation</vt:lpstr>
      <vt:lpstr>Internal vs external stakeholders</vt:lpstr>
      <vt:lpstr>Stakeholder Mapping </vt:lpstr>
      <vt:lpstr>PowerPoint Presentation</vt:lpstr>
      <vt:lpstr>Level of involvement of stakeholders.</vt:lpstr>
      <vt:lpstr>How to prioritize your project stakeholders</vt:lpstr>
      <vt:lpstr>PowerPoint Presentation</vt:lpstr>
      <vt:lpstr>Areas of a stakeholder map</vt:lpstr>
      <vt:lpstr>When do I need a stakeholder map?</vt:lpstr>
      <vt:lpstr>Four benefits of stakeholder mapping</vt:lpstr>
      <vt:lpstr>How to conduct the Stakeholder Mapping</vt:lpstr>
      <vt:lpstr>Stakeholder Mapping </vt:lpstr>
      <vt:lpstr>Stakeholder Mapping </vt:lpstr>
      <vt:lpstr>Stakeholder Mapping </vt:lpstr>
      <vt:lpstr>Four steps to building a stakeholder map</vt:lpstr>
      <vt:lpstr>Four steps to build a stakeholder map</vt:lpstr>
      <vt:lpstr>Four steps to build a stakeholder map</vt:lpstr>
      <vt:lpstr>Four steps to build a stakeholder map</vt:lpstr>
      <vt:lpstr>Four steps to build a stakeholder map</vt:lpstr>
      <vt:lpstr>Four steps to build a stakeholder map</vt:lpstr>
      <vt:lpstr>Four steps to build a stakeholder map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Hamdy Mohamed Mahmoud dawabah</cp:lastModifiedBy>
  <cp:revision>74</cp:revision>
  <dcterms:created xsi:type="dcterms:W3CDTF">2023-04-29T09:08:23Z</dcterms:created>
  <dcterms:modified xsi:type="dcterms:W3CDTF">2023-08-06T19:28:55Z</dcterms:modified>
</cp:coreProperties>
</file>