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518" r:id="rId45"/>
    <p:sldId id="51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6" d="100"/>
          <a:sy n="86" d="100"/>
        </p:scale>
        <p:origin x="4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671655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79171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65054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96415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17909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29140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62970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58229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76456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62591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374333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777636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72327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297223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165164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751095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219788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657335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825199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295606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06886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530584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16805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16801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8450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872551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113916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268888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232441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248956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668194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6257724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459896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455280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478513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959409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1251450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5138962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405556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9027230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138307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163249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svg"/><Relationship Id="rId2" Type="http://schemas.openxmlformats.org/officeDocument/2006/relationships/image" Target="../media/image18.jpeg"/><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a:p>
            <a:r>
              <a:rPr lang="en-US" sz="2400" b="1" dirty="0">
                <a:latin typeface="Times New Roman" panose="02020603050405020304" pitchFamily="18" charset="0"/>
                <a:cs typeface="Times New Roman" panose="02020603050405020304" pitchFamily="18" charset="0"/>
              </a:rPr>
              <a:t>Dr. Hamed Almahadin</a:t>
            </a:r>
          </a:p>
        </p:txBody>
      </p:sp>
      <p:sp>
        <p:nvSpPr>
          <p:cNvPr id="31" name="TextBox 30"/>
          <p:cNvSpPr txBox="1"/>
          <p:nvPr/>
        </p:nvSpPr>
        <p:spPr>
          <a:xfrm>
            <a:off x="1108644" y="2424037"/>
            <a:ext cx="4588115" cy="1200329"/>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105196" y="550490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279012" y="3429000"/>
            <a:ext cx="3516608" cy="170953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Ch#7</a:t>
            </a:r>
          </a:p>
          <a:p>
            <a:pPr algn="ctr"/>
            <a:r>
              <a:rPr lang="en-US" sz="2800" b="1" dirty="0">
                <a:solidFill>
                  <a:schemeClr val="tx1"/>
                </a:solidFill>
                <a:latin typeface="Times New Roman" panose="02020603050405020304" pitchFamily="18" charset="0"/>
                <a:cs typeface="Times New Roman" panose="02020603050405020304" pitchFamily="18" charset="0"/>
              </a:rPr>
              <a:t>Enterprise Risk Management</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892063"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Topics to Cover in Week 7</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Features of 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Definition of 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Benefits of enterprise risk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ERM and business continuity</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Importance of Resilience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Risk Management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739759"/>
          </a:xfrm>
          <a:prstGeom prst="rect">
            <a:avLst/>
          </a:prstGeom>
          <a:noFill/>
        </p:spPr>
        <p:txBody>
          <a:bodyPr wrap="square" rtlCol="0">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term enterprise or enterprise-wide risk management (ERM) that is now the most widely used and generally accepted terminology for this broader approach.</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3000" dirty="0">
              <a:solidFill>
                <a:prstClr val="black"/>
              </a:solidFill>
              <a:latin typeface="Times New Roman" panose="02020603050405020304" pitchFamily="18" charset="0"/>
              <a:cs typeface="Times New Roman" panose="02020603050405020304" pitchFamily="18" charset="0"/>
            </a:endParaRP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fundamental idea behind the ERM approach is to move away from the practice of risk management as the separate management of individual risks.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5329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Risk Management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39430"/>
          </a:xfrm>
          <a:prstGeom prst="rect">
            <a:avLst/>
          </a:prstGeom>
          <a:noFill/>
        </p:spPr>
        <p:txBody>
          <a:bodyPr wrap="square" rtlCol="0">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ERM takes a unifying, broader and more integrated approach.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ERM approach means that an organization looks at all the risks that it faces across all of the operations that it undertakes.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97907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Risk Management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ERM</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US" sz="3200" dirty="0">
                <a:solidFill>
                  <a:prstClr val="black"/>
                </a:solidFill>
                <a:latin typeface="Times New Roman" panose="02020603050405020304" pitchFamily="18" charset="0"/>
                <a:cs typeface="Times New Roman" panose="02020603050405020304" pitchFamily="18" charset="0"/>
              </a:rPr>
              <a:t>is concerned with the management of the risks that can impact the objectives, key dependencies or core processes of the organization.</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ERM is concerned with the management of opportunities, as well as the management of control and hazard risks.</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1053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Risk Management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54545"/>
          </a:xfrm>
          <a:prstGeom prst="rect">
            <a:avLst/>
          </a:prstGeom>
          <a:noFill/>
        </p:spPr>
        <p:txBody>
          <a:bodyPr wrap="square" rtlCol="0">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With the ERM approach, the relationship between risks is identified by the fact that two or more risks can have an impact on the same activity or objective.</a:t>
            </a:r>
          </a:p>
          <a:p>
            <a:pPr marR="0" lvl="0" algn="just" defTabSz="914400" rtl="0" eaLnBrk="1" fontAlgn="auto" latinLnBrk="0" hangingPunct="1">
              <a:lnSpc>
                <a:spcPct val="100000"/>
              </a:lnSpc>
              <a:spcBef>
                <a:spcPts val="0"/>
              </a:spcBef>
              <a:spcAft>
                <a:spcPts val="0"/>
              </a:spcAft>
              <a:buClrTx/>
              <a:buSzTx/>
              <a:tabLst/>
              <a:defRPr/>
            </a:pPr>
            <a:endParaRPr lang="en-US" sz="3200" dirty="0">
              <a:solidFill>
                <a:prstClr val="black"/>
              </a:solidFill>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75739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Risk Management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54545"/>
          </a:xfrm>
          <a:prstGeom prst="rect">
            <a:avLst/>
          </a:prstGeom>
          <a:noFill/>
        </p:spPr>
        <p:txBody>
          <a:bodyPr wrap="square" rtlCol="0">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The ERM approach is based on looking at the objective, key dependency or core process and evaluating all of the risks that could impact the item being evaluated.</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146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Risk Management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Organizations practice risk management in a number of different ways.</a:t>
            </a:r>
          </a:p>
          <a:p>
            <a:pPr marR="0" lvl="0" algn="just" defTabSz="914400" rtl="0" eaLnBrk="1" fontAlgn="auto" latinLnBrk="0" hangingPunct="1">
              <a:lnSpc>
                <a:spcPct val="100000"/>
              </a:lnSpc>
              <a:spcBef>
                <a:spcPts val="0"/>
              </a:spcBef>
              <a:spcAft>
                <a:spcPts val="0"/>
              </a:spcAft>
              <a:buClrTx/>
              <a:buSzTx/>
              <a:tabLst/>
              <a:defRPr/>
            </a:pPr>
            <a:r>
              <a:rPr lang="en-US" sz="3200" dirty="0">
                <a:solidFill>
                  <a:prstClr val="black"/>
                </a:solidFill>
                <a:latin typeface="Times New Roman" panose="02020603050405020304" pitchFamily="18" charset="0"/>
                <a:cs typeface="Times New Roman" panose="02020603050405020304" pitchFamily="18" charset="0"/>
              </a:rPr>
              <a:t> </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However, there are many common features to most of these approaches. </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143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Risk Management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 Following section gives an overview of the features of enterprise risk management as a comparison to the silo-based approach whereby risk management tools and techniques are applied to different types of risks independently.</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3433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Features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5D05875F-E25B-871F-1CE8-11C8F75EDB8B}"/>
              </a:ext>
            </a:extLst>
          </p:cNvPr>
          <p:cNvPicPr>
            <a:picLocks noChangeAspect="1"/>
          </p:cNvPicPr>
          <p:nvPr/>
        </p:nvPicPr>
        <p:blipFill>
          <a:blip r:embed="rId5"/>
          <a:stretch>
            <a:fillRect/>
          </a:stretch>
        </p:blipFill>
        <p:spPr>
          <a:xfrm>
            <a:off x="3385473" y="2369387"/>
            <a:ext cx="8417319" cy="4003325"/>
          </a:xfrm>
          <a:prstGeom prst="rect">
            <a:avLst/>
          </a:prstGeom>
        </p:spPr>
      </p:pic>
    </p:spTree>
    <p:extLst>
      <p:ext uri="{BB962C8B-B14F-4D97-AF65-F5344CB8AC3E}">
        <p14:creationId xmlns:p14="http://schemas.microsoft.com/office/powerpoint/2010/main" val="621193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Features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AD389124-CDD7-320D-4E3B-C210DB5D2CA9}"/>
              </a:ext>
            </a:extLst>
          </p:cNvPr>
          <p:cNvPicPr>
            <a:picLocks noChangeAspect="1"/>
          </p:cNvPicPr>
          <p:nvPr/>
        </p:nvPicPr>
        <p:blipFill>
          <a:blip r:embed="rId5"/>
          <a:stretch>
            <a:fillRect/>
          </a:stretch>
        </p:blipFill>
        <p:spPr>
          <a:xfrm>
            <a:off x="3385474" y="2369387"/>
            <a:ext cx="8591178" cy="3923244"/>
          </a:xfrm>
          <a:prstGeom prst="rect">
            <a:avLst/>
          </a:prstGeom>
        </p:spPr>
      </p:pic>
    </p:spTree>
    <p:extLst>
      <p:ext uri="{BB962C8B-B14F-4D97-AF65-F5344CB8AC3E}">
        <p14:creationId xmlns:p14="http://schemas.microsoft.com/office/powerpoint/2010/main" val="143125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Features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201D2FBD-517F-17EF-05B9-9D3D9F77CB2A}"/>
              </a:ext>
            </a:extLst>
          </p:cNvPr>
          <p:cNvPicPr>
            <a:picLocks noChangeAspect="1"/>
          </p:cNvPicPr>
          <p:nvPr/>
        </p:nvPicPr>
        <p:blipFill>
          <a:blip r:embed="rId5"/>
          <a:stretch>
            <a:fillRect/>
          </a:stretch>
        </p:blipFill>
        <p:spPr>
          <a:xfrm>
            <a:off x="3437433" y="2936430"/>
            <a:ext cx="8430758" cy="2009775"/>
          </a:xfrm>
          <a:prstGeom prst="rect">
            <a:avLst/>
          </a:prstGeom>
        </p:spPr>
      </p:pic>
    </p:spTree>
    <p:extLst>
      <p:ext uri="{BB962C8B-B14F-4D97-AF65-F5344CB8AC3E}">
        <p14:creationId xmlns:p14="http://schemas.microsoft.com/office/powerpoint/2010/main" val="965142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Definition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1EA549D3-85F9-C35D-AE67-8771A16B6351}"/>
              </a:ext>
            </a:extLst>
          </p:cNvPr>
          <p:cNvPicPr>
            <a:picLocks noChangeAspect="1"/>
          </p:cNvPicPr>
          <p:nvPr/>
        </p:nvPicPr>
        <p:blipFill>
          <a:blip r:embed="rId5"/>
          <a:stretch>
            <a:fillRect/>
          </a:stretch>
        </p:blipFill>
        <p:spPr>
          <a:xfrm>
            <a:off x="3598250" y="2490171"/>
            <a:ext cx="8378402" cy="3635816"/>
          </a:xfrm>
          <a:prstGeom prst="rect">
            <a:avLst/>
          </a:prstGeom>
        </p:spPr>
      </p:pic>
    </p:spTree>
    <p:extLst>
      <p:ext uri="{BB962C8B-B14F-4D97-AF65-F5344CB8AC3E}">
        <p14:creationId xmlns:p14="http://schemas.microsoft.com/office/powerpoint/2010/main" val="2106678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Definition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33002EE4-7453-5C7A-2311-D3C18C804FAD}"/>
              </a:ext>
            </a:extLst>
          </p:cNvPr>
          <p:cNvPicPr>
            <a:picLocks noChangeAspect="1"/>
          </p:cNvPicPr>
          <p:nvPr/>
        </p:nvPicPr>
        <p:blipFill>
          <a:blip r:embed="rId5"/>
          <a:stretch>
            <a:fillRect/>
          </a:stretch>
        </p:blipFill>
        <p:spPr>
          <a:xfrm>
            <a:off x="3385474" y="2430178"/>
            <a:ext cx="8630935" cy="3602874"/>
          </a:xfrm>
          <a:prstGeom prst="rect">
            <a:avLst/>
          </a:prstGeom>
        </p:spPr>
      </p:pic>
    </p:spTree>
    <p:extLst>
      <p:ext uri="{BB962C8B-B14F-4D97-AF65-F5344CB8AC3E}">
        <p14:creationId xmlns:p14="http://schemas.microsoft.com/office/powerpoint/2010/main" val="683983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Definition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135C5CAB-5844-84B6-891A-944A3DE85086}"/>
              </a:ext>
            </a:extLst>
          </p:cNvPr>
          <p:cNvPicPr>
            <a:picLocks noChangeAspect="1"/>
          </p:cNvPicPr>
          <p:nvPr/>
        </p:nvPicPr>
        <p:blipFill>
          <a:blip r:embed="rId5"/>
          <a:stretch>
            <a:fillRect/>
          </a:stretch>
        </p:blipFill>
        <p:spPr>
          <a:xfrm>
            <a:off x="3385474" y="2363519"/>
            <a:ext cx="8591178" cy="3929112"/>
          </a:xfrm>
          <a:prstGeom prst="rect">
            <a:avLst/>
          </a:prstGeom>
        </p:spPr>
      </p:pic>
    </p:spTree>
    <p:extLst>
      <p:ext uri="{BB962C8B-B14F-4D97-AF65-F5344CB8AC3E}">
        <p14:creationId xmlns:p14="http://schemas.microsoft.com/office/powerpoint/2010/main" val="1445618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Benefits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36B8EB0A-B03B-FA61-C882-0A8F3C1F82EB}"/>
              </a:ext>
            </a:extLst>
          </p:cNvPr>
          <p:cNvPicPr>
            <a:picLocks noChangeAspect="1"/>
          </p:cNvPicPr>
          <p:nvPr/>
        </p:nvPicPr>
        <p:blipFill>
          <a:blip r:embed="rId5"/>
          <a:stretch>
            <a:fillRect/>
          </a:stretch>
        </p:blipFill>
        <p:spPr>
          <a:xfrm>
            <a:off x="3437433" y="2369245"/>
            <a:ext cx="8181565" cy="3756742"/>
          </a:xfrm>
          <a:prstGeom prst="rect">
            <a:avLst/>
          </a:prstGeom>
        </p:spPr>
      </p:pic>
    </p:spTree>
    <p:extLst>
      <p:ext uri="{BB962C8B-B14F-4D97-AF65-F5344CB8AC3E}">
        <p14:creationId xmlns:p14="http://schemas.microsoft.com/office/powerpoint/2010/main" val="1733607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Benefits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BEC30945-0852-BAF9-D183-9271BFF93319}"/>
              </a:ext>
            </a:extLst>
          </p:cNvPr>
          <p:cNvPicPr>
            <a:picLocks noChangeAspect="1"/>
          </p:cNvPicPr>
          <p:nvPr/>
        </p:nvPicPr>
        <p:blipFill>
          <a:blip r:embed="rId5"/>
          <a:stretch>
            <a:fillRect/>
          </a:stretch>
        </p:blipFill>
        <p:spPr>
          <a:xfrm>
            <a:off x="3437433" y="2430177"/>
            <a:ext cx="8455794" cy="3695810"/>
          </a:xfrm>
          <a:prstGeom prst="rect">
            <a:avLst/>
          </a:prstGeom>
        </p:spPr>
      </p:pic>
    </p:spTree>
    <p:extLst>
      <p:ext uri="{BB962C8B-B14F-4D97-AF65-F5344CB8AC3E}">
        <p14:creationId xmlns:p14="http://schemas.microsoft.com/office/powerpoint/2010/main" val="2682384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Benefits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xmlns="" id="{99D13F79-5D28-F388-7256-721AC77751DE}"/>
              </a:ext>
            </a:extLst>
          </p:cNvPr>
          <p:cNvPicPr>
            <a:picLocks noChangeAspect="1"/>
          </p:cNvPicPr>
          <p:nvPr/>
        </p:nvPicPr>
        <p:blipFill>
          <a:blip r:embed="rId5"/>
          <a:stretch>
            <a:fillRect/>
          </a:stretch>
        </p:blipFill>
        <p:spPr>
          <a:xfrm>
            <a:off x="3598249" y="2414966"/>
            <a:ext cx="8282575" cy="3858973"/>
          </a:xfrm>
          <a:prstGeom prst="rect">
            <a:avLst/>
          </a:prstGeom>
        </p:spPr>
      </p:pic>
    </p:spTree>
    <p:extLst>
      <p:ext uri="{BB962C8B-B14F-4D97-AF65-F5344CB8AC3E}">
        <p14:creationId xmlns:p14="http://schemas.microsoft.com/office/powerpoint/2010/main" val="2543658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Benefits of ERM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0C235C82-69EE-68B9-5CC8-542708747298}"/>
              </a:ext>
            </a:extLst>
          </p:cNvPr>
          <p:cNvPicPr>
            <a:picLocks noChangeAspect="1"/>
          </p:cNvPicPr>
          <p:nvPr/>
        </p:nvPicPr>
        <p:blipFill>
          <a:blip r:embed="rId5"/>
          <a:stretch>
            <a:fillRect/>
          </a:stretch>
        </p:blipFill>
        <p:spPr>
          <a:xfrm>
            <a:off x="3437432" y="2430178"/>
            <a:ext cx="8289153" cy="3726757"/>
          </a:xfrm>
          <a:prstGeom prst="rect">
            <a:avLst/>
          </a:prstGeom>
        </p:spPr>
      </p:pic>
    </p:spTree>
    <p:extLst>
      <p:ext uri="{BB962C8B-B14F-4D97-AF65-F5344CB8AC3E}">
        <p14:creationId xmlns:p14="http://schemas.microsoft.com/office/powerpoint/2010/main" val="16637790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and Business Continuity</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1569660"/>
          </a:xfrm>
          <a:prstGeom prst="rect">
            <a:avLst/>
          </a:prstGeom>
          <a:noFill/>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There is an important relationship between enterprise risk management (ERM) and business continuity management (BCM). </a:t>
            </a:r>
          </a:p>
        </p:txBody>
      </p:sp>
    </p:spTree>
    <p:extLst>
      <p:ext uri="{BB962C8B-B14F-4D97-AF65-F5344CB8AC3E}">
        <p14:creationId xmlns:p14="http://schemas.microsoft.com/office/powerpoint/2010/main" val="149025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and Business Continuity</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062103"/>
          </a:xfrm>
          <a:prstGeom prst="rect">
            <a:avLst/>
          </a:prstGeom>
          <a:noFill/>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200" dirty="0">
                <a:solidFill>
                  <a:prstClr val="black"/>
                </a:solidFill>
                <a:latin typeface="Times New Roman" panose="02020603050405020304" pitchFamily="18" charset="0"/>
                <a:cs typeface="Times New Roman" panose="02020603050405020304" pitchFamily="18" charset="0"/>
              </a:rPr>
              <a:t>The risk assessment that is required as part of the risk management process and the business impact analysis that is the basis of business continuity planning (BCP) are closely related. </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26470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and Business Continuity</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1569660"/>
          </a:xfrm>
          <a:prstGeom prst="rect">
            <a:avLst/>
          </a:prstGeom>
          <a:noFill/>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normal approach to risk management is to evaluate objectives and identify the individual risks that could impact these objectives. </a:t>
            </a:r>
          </a:p>
        </p:txBody>
      </p:sp>
    </p:spTree>
    <p:extLst>
      <p:ext uri="{BB962C8B-B14F-4D97-AF65-F5344CB8AC3E}">
        <p14:creationId xmlns:p14="http://schemas.microsoft.com/office/powerpoint/2010/main" val="1040451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and Business Continuity</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062103"/>
          </a:xfrm>
          <a:prstGeom prst="rect">
            <a:avLst/>
          </a:prstGeom>
          <a:noFill/>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output from a business impact analysis is the identification of the critical activities that must be maintained for the organization to continue to function.</a:t>
            </a:r>
          </a:p>
        </p:txBody>
      </p:sp>
    </p:spTree>
    <p:extLst>
      <p:ext uri="{BB962C8B-B14F-4D97-AF65-F5344CB8AC3E}">
        <p14:creationId xmlns:p14="http://schemas.microsoft.com/office/powerpoint/2010/main" val="5385213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and Business Continuity</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4031873"/>
          </a:xfrm>
          <a:prstGeom prst="rect">
            <a:avLst/>
          </a:prstGeom>
          <a:noFill/>
        </p:spPr>
        <p:txBody>
          <a:bodyPr wrap="square">
            <a:spAutoFit/>
          </a:bodyPr>
          <a:lstStyle/>
          <a:p>
            <a:pPr marL="571500" indent="-571500" algn="just">
              <a:buFont typeface="Wingdings" panose="05000000000000000000" pitchFamily="2" charset="2"/>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Based on the definition of ERM set out above and the fact that it should be applied to the evaluation of core processes, it can be seen that the ERM approach and the business impact analysis approach are very similar, because both approaches are based on the identification of the key dependencies and functions that must be in place for the continuity and success of the business.</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6585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3539430"/>
          </a:xfrm>
          <a:prstGeom prst="rect">
            <a:avLst/>
          </a:prstGeom>
          <a:noFill/>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management in the energy and finance sectors has become a well-developed specialist branch of the discipline. </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3200" dirty="0">
              <a:solidFill>
                <a:prstClr val="black"/>
              </a:solidFill>
              <a:latin typeface="Times New Roman" panose="02020603050405020304" pitchFamily="18" charset="0"/>
              <a:cs typeface="Times New Roman" panose="02020603050405020304" pitchFamily="18" charset="0"/>
            </a:endParaRP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 finance sector, the objective of an ERM  initiative is to enhance shareholder value by:</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66916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062103"/>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r>
              <a:rPr lang="en-US" sz="3200" dirty="0">
                <a:solidFill>
                  <a:prstClr val="black"/>
                </a:solidFill>
                <a:latin typeface="Times New Roman" panose="02020603050405020304" pitchFamily="18" charset="0"/>
                <a:cs typeface="Times New Roman" panose="02020603050405020304" pitchFamily="18" charset="0"/>
              </a:rPr>
              <a:t>1. Improving</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capital and efficiency by providing an objective basis for allocating resources and exploiting natural hedges and portfolio effects.</a:t>
            </a:r>
          </a:p>
          <a:p>
            <a:pPr marL="571500" marR="0" lvl="0" indent="-5715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20603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15696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r>
              <a:rPr lang="en-US" sz="3200" dirty="0">
                <a:solidFill>
                  <a:prstClr val="black"/>
                </a:solidFill>
                <a:latin typeface="Times New Roman" panose="02020603050405020304" pitchFamily="18" charset="0"/>
                <a:cs typeface="Times New Roman" panose="02020603050405020304" pitchFamily="18" charset="0"/>
              </a:rPr>
              <a:t>2. Supporting financial decision making by considering areas of high adverse impact and by exploiting areas of risk-based advantage.</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408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15696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a:t>
            </a:r>
            <a:r>
              <a:rPr lang="en-US" sz="3200" dirty="0">
                <a:solidFill>
                  <a:prstClr val="black"/>
                </a:solidFill>
                <a:latin typeface="Times New Roman" panose="02020603050405020304" pitchFamily="18" charset="0"/>
                <a:cs typeface="Times New Roman" panose="02020603050405020304" pitchFamily="18" charset="0"/>
              </a:rPr>
              <a:t>Building investor confidence by stabilizing results and protecting them disturbances and thus demonstrating proactive risk stewardship.</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89353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452431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What is Basel II?</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Basel II is the second set of international banking regulations defined by the Basel Committee on Bank Supervision (BCBS).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3200" dirty="0">
              <a:solidFill>
                <a:prstClr val="black"/>
              </a:solidFill>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an extension of the regulations for minimum capital requirements as defined under Basel I. </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20004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304698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Basel II framework operates under </a:t>
            </a:r>
            <a:r>
              <a:rPr kumimoji="0" lang="en-US" sz="32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three pillars: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514350" marR="0" lvl="0" indent="-514350" algn="just" defTabSz="914400" rtl="0" eaLnBrk="1" fontAlgn="auto" latinLnBrk="0" hangingPunct="1">
              <a:lnSpc>
                <a:spcPct val="100000"/>
              </a:lnSpc>
              <a:spcBef>
                <a:spcPts val="0"/>
              </a:spcBef>
              <a:spcAft>
                <a:spcPts val="0"/>
              </a:spcAft>
              <a:buClrTx/>
              <a:buSzTx/>
              <a:buAutoNum type="arabicPeriod"/>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Capital adequacy requirements</a:t>
            </a:r>
          </a:p>
          <a:p>
            <a:pPr marL="514350" marR="0" lvl="0" indent="-514350" algn="just" defTabSz="914400" rtl="0" eaLnBrk="1" fontAlgn="auto" latinLnBrk="0" hangingPunct="1">
              <a:lnSpc>
                <a:spcPct val="100000"/>
              </a:lnSpc>
              <a:spcBef>
                <a:spcPts val="0"/>
              </a:spcBef>
              <a:spcAft>
                <a:spcPts val="0"/>
              </a:spcAft>
              <a:buClrTx/>
              <a:buSzTx/>
              <a:buAutoNum type="arabicPeriod"/>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Supervisory review</a:t>
            </a:r>
          </a:p>
          <a:p>
            <a:pPr marL="514350" marR="0" lvl="0" indent="-514350" algn="just" defTabSz="914400" rtl="0" eaLnBrk="1" fontAlgn="auto" latinLnBrk="0" hangingPunct="1">
              <a:lnSpc>
                <a:spcPct val="100000"/>
              </a:lnSpc>
              <a:spcBef>
                <a:spcPts val="0"/>
              </a:spcBef>
              <a:spcAft>
                <a:spcPts val="0"/>
              </a:spcAft>
              <a:buClrTx/>
              <a:buSzTx/>
              <a:buAutoNum type="arabicPeriod"/>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Market discipline</a:t>
            </a:r>
          </a:p>
        </p:txBody>
      </p:sp>
    </p:spTree>
    <p:extLst>
      <p:ext uri="{BB962C8B-B14F-4D97-AF65-F5344CB8AC3E}">
        <p14:creationId xmlns:p14="http://schemas.microsoft.com/office/powerpoint/2010/main" val="21345559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062103"/>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Banks have been subjected to Basel II for some time and are preparing for implementation of the Basel III requirements by 2019.</a:t>
            </a:r>
          </a:p>
          <a:p>
            <a:pPr marL="514350" marR="0" lvl="0" indent="-514350" algn="just" defTabSz="914400" rtl="0" eaLnBrk="1" fontAlgn="auto" latinLnBrk="0" hangingPunct="1">
              <a:lnSpc>
                <a:spcPct val="100000"/>
              </a:lnSpc>
              <a:spcBef>
                <a:spcPts val="0"/>
              </a:spcBef>
              <a:spcAft>
                <a:spcPts val="0"/>
              </a:spcAft>
              <a:buClrTx/>
              <a:buSzTx/>
              <a:buAutoNum type="arabicPeriod"/>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977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5016758"/>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statement that risk management has failed in banks is more difficult to contradict.</a:t>
            </a:r>
          </a:p>
          <a:p>
            <a:pPr marR="0" lvl="0" algn="just" defTabSz="914400" rtl="0" eaLnBrk="1" fontAlgn="auto" latinLnBrk="0" hangingPunct="1">
              <a:lnSpc>
                <a:spcPct val="100000"/>
              </a:lnSpc>
              <a:spcBef>
                <a:spcPts val="0"/>
              </a:spcBef>
              <a:spcAft>
                <a:spcPts val="0"/>
              </a:spcAft>
              <a:buClrTx/>
              <a:buSzTx/>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the reality is that it was not the failure of risk management principles that caused the banking crisis.</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was the failure to correctly apply those principles.</a:t>
            </a:r>
          </a:p>
          <a:p>
            <a:pPr marL="514350" marR="0" lvl="0" indent="-514350" algn="just" defTabSz="914400" rtl="0" eaLnBrk="1" fontAlgn="auto" latinLnBrk="0" hangingPunct="1">
              <a:lnSpc>
                <a:spcPct val="100000"/>
              </a:lnSpc>
              <a:spcBef>
                <a:spcPts val="0"/>
              </a:spcBef>
              <a:spcAft>
                <a:spcPts val="0"/>
              </a:spcAft>
              <a:buClrTx/>
              <a:buSzTx/>
              <a:buAutoNum type="arabicPeriod"/>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1818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353943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Many banks made two simultaneous mistakes: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accurate risk and reward analysis was not undertaken, so that banks made decisions on the basis of the rewards available, rather than taking a more balanced view of the risks involved in seeking those higher rewards.</a:t>
            </a:r>
          </a:p>
          <a:p>
            <a:pPr marL="514350" marR="0" lvl="0" indent="-514350" algn="just" defTabSz="914400" rtl="0" eaLnBrk="1" fontAlgn="auto" latinLnBrk="0" hangingPunct="1">
              <a:lnSpc>
                <a:spcPct val="100000"/>
              </a:lnSpc>
              <a:spcBef>
                <a:spcPts val="0"/>
              </a:spcBef>
              <a:spcAft>
                <a:spcPts val="0"/>
              </a:spcAft>
              <a:buClrTx/>
              <a:buSzTx/>
              <a:buAutoNum type="arabicPeriod"/>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0488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ERM in Energy and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554545"/>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Quantification of the level of risk involved was not accurate, because the banks were taking such a risk-aggressive approach that certain events were considered to be so unlikely that they could be ignored.</a:t>
            </a:r>
          </a:p>
        </p:txBody>
      </p:sp>
    </p:spTree>
    <p:extLst>
      <p:ext uri="{BB962C8B-B14F-4D97-AF65-F5344CB8AC3E}">
        <p14:creationId xmlns:p14="http://schemas.microsoft.com/office/powerpoint/2010/main" val="4115976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Resilience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554545"/>
          </a:xfrm>
          <a:prstGeom prst="rect">
            <a:avLst/>
          </a:prstGeom>
          <a:noFill/>
        </p:spPr>
        <p:txBody>
          <a:bodyPr wrap="square">
            <a:spAutoFit/>
          </a:bodyPr>
          <a:lstStyle/>
          <a:p>
            <a:pPr marL="457200" indent="-457200" algn="just">
              <a:buFont typeface="Wingdings" panose="05000000000000000000" pitchFamily="2" charset="2"/>
              <a:buChar char="§"/>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best-established resilience standards is the Organizational Resilience Standard (ASIS SPC.1-2009) published by the American National Standards Institute.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822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Resilience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3539430"/>
          </a:xfrm>
          <a:prstGeom prst="rect">
            <a:avLst/>
          </a:prstGeom>
          <a:noFill/>
        </p:spPr>
        <p:txBody>
          <a:bodyPr wrap="square">
            <a:spAutoFit/>
          </a:bodyPr>
          <a:lstStyle/>
          <a:p>
            <a:pPr marL="457200" indent="-457200" algn="just">
              <a:buFont typeface="Wingdings" panose="05000000000000000000" pitchFamily="2" charset="2"/>
              <a:buChar char="§"/>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ASIS standard takes an enterprise-wide view of risk management, enabling an organization to develop a comprehensive strategy to prevent, when possible, prepare for, mitigate, respond to, and recover from a disruptive incident.</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59197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Resilience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3046988"/>
          </a:xfrm>
          <a:prstGeom prst="rect">
            <a:avLst/>
          </a:prstGeom>
          <a:noFill/>
        </p:spPr>
        <p:txBody>
          <a:bodyPr wrap="square">
            <a:spAutoFit/>
          </a:bodyPr>
          <a:lstStyle/>
          <a:p>
            <a:pPr marL="457200" indent="-457200" algn="just">
              <a:buFont typeface="Wingdings" panose="05000000000000000000" pitchFamily="2" charset="2"/>
              <a:buChar char="§"/>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overall approach is that a resilient organization needs to ‘prevent, protect and prepare’ in relation to resources and assets and at the same time be able to ‘respond, recover and review’ when a crisis occurs. </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0515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Resilience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3539430"/>
          </a:xfrm>
          <a:prstGeom prst="rect">
            <a:avLst/>
          </a:prstGeom>
          <a:noFill/>
        </p:spPr>
        <p:txBody>
          <a:bodyPr wrap="square">
            <a:spAutoFit/>
          </a:bodyPr>
          <a:lstStyle/>
          <a:p>
            <a:pPr marL="457200" indent="-457200" algn="just">
              <a:buFont typeface="Wingdings" panose="05000000000000000000" pitchFamily="2" charset="2"/>
              <a:buChar char="§"/>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emergence of resilience is an opportunity for risk management and business continuity specialists to work together to ensure a more coordinated approach to enterprise risk management, business continuity and crisis management. </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28482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Resilience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4031873"/>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three behaviors that should be achieved by an organization if it is to achieve increased resilience:</a:t>
            </a:r>
          </a:p>
          <a:p>
            <a:pPr marL="914400" lvl="1" indent="-457200" algn="just">
              <a:buFont typeface="Wingdings" panose="05000000000000000000" pitchFamily="2" charset="2"/>
              <a:buChar char="ü"/>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awareness of changes in the external, internal and risk management environments, so that constant attention to resilience is ensured;</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34307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Resilience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554545"/>
          </a:xfrm>
          <a:prstGeom prst="rect">
            <a:avLst/>
          </a:prstGeom>
          <a:noFill/>
        </p:spPr>
        <p:txBody>
          <a:bodyPr wrap="square">
            <a:spAutoFit/>
          </a:bodyPr>
          <a:lstStyle/>
          <a:p>
            <a:pPr marL="914400" lvl="1" indent="-457200" algn="just">
              <a:buFont typeface="Wingdings" panose="05000000000000000000" pitchFamily="2" charset="2"/>
              <a:buChar char="ü"/>
              <a:defRPr/>
            </a:pP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‘prevent, protect and prepare’ in relation to all types of resources, including assets, networks, relationships and intellectual property;</a:t>
            </a:r>
          </a:p>
          <a:p>
            <a:pPr lvl="1" algn="ju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40587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44777" y="3314891"/>
            <a:ext cx="4004287"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654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Importance of Resilience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xmlns="" id="{A66DC3CF-AAC0-AFA3-76BE-7B41B1D1E4EC}"/>
              </a:ext>
            </a:extLst>
          </p:cNvPr>
          <p:cNvSpPr txBox="1"/>
          <p:nvPr/>
        </p:nvSpPr>
        <p:spPr>
          <a:xfrm>
            <a:off x="3508513" y="2413338"/>
            <a:ext cx="8372311" cy="2554545"/>
          </a:xfrm>
          <a:prstGeom prst="rect">
            <a:avLst/>
          </a:prstGeom>
          <a:noFill/>
        </p:spPr>
        <p:txBody>
          <a:bodyPr wrap="square">
            <a:spAutoFit/>
          </a:bodyPr>
          <a:lstStyle/>
          <a:p>
            <a:pPr marL="914400" lvl="1" indent="-457200" algn="just">
              <a:buFont typeface="Wingdings" panose="05000000000000000000" pitchFamily="2" charset="2"/>
              <a:buChar char="ü"/>
              <a:defRPr/>
            </a:pPr>
            <a:r>
              <a:rPr kumimoji="0" lang="en-US" sz="3200" b="0" i="0" u="none" strike="noStrike" kern="120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respond, recover and review’ in relation to disruptive events, including the ability to respond rapidly, review lessons learnt and adapt.</a:t>
            </a:r>
          </a:p>
          <a:p>
            <a:pPr marR="0" lvl="0" algn="just"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8800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54B253B1-2949-47EC-A50C-0A533C86D1A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52A83B0-E2E1-436E-8551-2AE17B7320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287</TotalTime>
  <Words>1314</Words>
  <Application>Microsoft Office PowerPoint</Application>
  <PresentationFormat>Widescreen</PresentationFormat>
  <Paragraphs>269</Paragraphs>
  <Slides>43</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201</cp:revision>
  <dcterms:created xsi:type="dcterms:W3CDTF">2023-04-29T09:08:00Z</dcterms:created>
  <dcterms:modified xsi:type="dcterms:W3CDTF">2024-03-13T20:24:31Z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