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8" r:id="rId2"/>
  </p:sldMasterIdLst>
  <p:notesMasterIdLst>
    <p:notesMasterId r:id="rId46"/>
  </p:notesMasterIdLst>
  <p:sldIdLst>
    <p:sldId id="264" r:id="rId3"/>
    <p:sldId id="259" r:id="rId4"/>
    <p:sldId id="317" r:id="rId5"/>
    <p:sldId id="295" r:id="rId6"/>
    <p:sldId id="296" r:id="rId7"/>
    <p:sldId id="318" r:id="rId8"/>
    <p:sldId id="265" r:id="rId9"/>
    <p:sldId id="266" r:id="rId10"/>
    <p:sldId id="271" r:id="rId11"/>
    <p:sldId id="275" r:id="rId12"/>
    <p:sldId id="276" r:id="rId13"/>
    <p:sldId id="277" r:id="rId14"/>
    <p:sldId id="278" r:id="rId15"/>
    <p:sldId id="279" r:id="rId16"/>
    <p:sldId id="294" r:id="rId17"/>
    <p:sldId id="297" r:id="rId18"/>
    <p:sldId id="281" r:id="rId19"/>
    <p:sldId id="303" r:id="rId20"/>
    <p:sldId id="305" r:id="rId21"/>
    <p:sldId id="282" r:id="rId22"/>
    <p:sldId id="304" r:id="rId23"/>
    <p:sldId id="283" r:id="rId24"/>
    <p:sldId id="284" r:id="rId25"/>
    <p:sldId id="285" r:id="rId26"/>
    <p:sldId id="286" r:id="rId27"/>
    <p:sldId id="274" r:id="rId28"/>
    <p:sldId id="313" r:id="rId29"/>
    <p:sldId id="314" r:id="rId30"/>
    <p:sldId id="298" r:id="rId31"/>
    <p:sldId id="299" r:id="rId32"/>
    <p:sldId id="300" r:id="rId33"/>
    <p:sldId id="301" r:id="rId34"/>
    <p:sldId id="302" r:id="rId35"/>
    <p:sldId id="315" r:id="rId36"/>
    <p:sldId id="316" r:id="rId37"/>
    <p:sldId id="319" r:id="rId38"/>
    <p:sldId id="306" r:id="rId39"/>
    <p:sldId id="307" r:id="rId40"/>
    <p:sldId id="308" r:id="rId41"/>
    <p:sldId id="309" r:id="rId42"/>
    <p:sldId id="310" r:id="rId43"/>
    <p:sldId id="311" r:id="rId44"/>
    <p:sldId id="312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99BDD"/>
    <a:srgbClr val="FFFF00"/>
    <a:srgbClr val="24A9E1"/>
    <a:srgbClr val="53728A"/>
    <a:srgbClr val="1C3746"/>
    <a:srgbClr val="838383"/>
    <a:srgbClr val="B98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3" autoAdjust="0"/>
    <p:restoredTop sz="94660"/>
  </p:normalViewPr>
  <p:slideViewPr>
    <p:cSldViewPr snapToGrid="0">
      <p:cViewPr varScale="1">
        <p:scale>
          <a:sx n="74" d="100"/>
          <a:sy n="74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AC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5"/>
                <c:pt idx="0">
                  <c:v>Month 1</c:v>
                </c:pt>
                <c:pt idx="1">
                  <c:v>Month 2</c:v>
                </c:pt>
                <c:pt idx="2">
                  <c:v>Month 3</c:v>
                </c:pt>
                <c:pt idx="3">
                  <c:v>TODAY</c:v>
                </c:pt>
                <c:pt idx="4">
                  <c:v>Month 5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700</c:v>
                </c:pt>
                <c:pt idx="1">
                  <c:v>1700</c:v>
                </c:pt>
                <c:pt idx="2">
                  <c:v>3900</c:v>
                </c:pt>
                <c:pt idx="3">
                  <c:v>4800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2AD-4075-BA53-6C6A16C17AC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BCWS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5"/>
                <c:pt idx="0">
                  <c:v>Month 1</c:v>
                </c:pt>
                <c:pt idx="1">
                  <c:v>Month 2</c:v>
                </c:pt>
                <c:pt idx="2">
                  <c:v>Month 3</c:v>
                </c:pt>
                <c:pt idx="3">
                  <c:v>TODAY</c:v>
                </c:pt>
                <c:pt idx="4">
                  <c:v>Month 5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500</c:v>
                </c:pt>
                <c:pt idx="1">
                  <c:v>1500</c:v>
                </c:pt>
                <c:pt idx="2">
                  <c:v>3500</c:v>
                </c:pt>
                <c:pt idx="3">
                  <c:v>4500</c:v>
                </c:pt>
                <c:pt idx="4">
                  <c:v>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B2AD-4075-BA53-6C6A16C17AC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BCWP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5"/>
                <c:pt idx="0">
                  <c:v>Month 1</c:v>
                </c:pt>
                <c:pt idx="1">
                  <c:v>Month 2</c:v>
                </c:pt>
                <c:pt idx="2">
                  <c:v>Month 3</c:v>
                </c:pt>
                <c:pt idx="3">
                  <c:v>TODAY</c:v>
                </c:pt>
                <c:pt idx="4">
                  <c:v>Month 5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6"/>
                <c:pt idx="0">
                  <c:v>300</c:v>
                </c:pt>
                <c:pt idx="1">
                  <c:v>1200</c:v>
                </c:pt>
                <c:pt idx="2">
                  <c:v>3200</c:v>
                </c:pt>
                <c:pt idx="3">
                  <c:v>4000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B2AD-4075-BA53-6C6A16C17AC4}"/>
            </c:ext>
          </c:extLst>
        </c:ser>
        <c:dLbls>
          <c:dLblPos val="r"/>
          <c:showLegendKey val="0"/>
          <c:showVal val="1"/>
          <c:showCatName val="0"/>
          <c:showSerName val="0"/>
          <c:showPercent val="0"/>
          <c:showBubbleSize val="0"/>
        </c:dLbls>
        <c:dropLines>
          <c:spPr>
            <a:ln w="9525" cap="flat" cmpd="sng" algn="ctr">
              <a:solidFill>
                <a:schemeClr val="tx1"/>
              </a:solidFill>
              <a:round/>
            </a:ln>
            <a:effectLst/>
          </c:spPr>
        </c:dropLines>
        <c:smooth val="0"/>
        <c:axId val="71616656"/>
        <c:axId val="71617488"/>
      </c:lineChart>
      <c:catAx>
        <c:axId val="7161665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dirty="0" smtClean="0"/>
                  <a:t>Duration</a:t>
                </a:r>
                <a:endParaRPr lang="en-US" dirty="0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617488"/>
        <c:crosses val="autoZero"/>
        <c:auto val="1"/>
        <c:lblAlgn val="ctr"/>
        <c:lblOffset val="100"/>
        <c:noMultiLvlLbl val="0"/>
      </c:catAx>
      <c:valAx>
        <c:axId val="71617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dirty="0" smtClean="0"/>
                  <a:t>Cost</a:t>
                </a:r>
                <a:endParaRPr lang="en-US" dirty="0"/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61665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r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image" Target="../media/image4.jpeg"/><Relationship Id="rId4" Type="http://schemas.openxmlformats.org/officeDocument/2006/relationships/image" Target="../media/image7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image" Target="../media/image4.jpeg"/><Relationship Id="rId4" Type="http://schemas.openxmlformats.org/officeDocument/2006/relationships/image" Target="../media/image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1D994D-31A3-48B7-8178-D9B9D4D7B79B}" type="doc">
      <dgm:prSet loTypeId="urn:microsoft.com/office/officeart/2005/8/layout/hList7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1CEBEF5-F328-4FEB-B1AD-5357889CAF93}">
      <dgm:prSet phldrT="[Text]" custT="1"/>
      <dgm:spPr/>
      <dgm:t>
        <a:bodyPr/>
        <a:lstStyle/>
        <a:p>
          <a:r>
            <a:rPr lang="en-US" sz="2400" b="1" u="sng" smtClean="0">
              <a:ea typeface="+mj-ea"/>
              <a:cs typeface="+mj-cs"/>
            </a:rPr>
            <a:t>Introduction:</a:t>
          </a:r>
        </a:p>
        <a:p>
          <a:r>
            <a:rPr lang="en-US" sz="2000" b="1" u="sng" smtClean="0">
              <a:ea typeface="+mj-ea"/>
              <a:cs typeface="+mj-cs"/>
            </a:rPr>
            <a:t>Lecture 1 </a:t>
          </a:r>
          <a:r>
            <a:rPr lang="en-US" sz="2000" b="1" smtClean="0">
              <a:ea typeface="+mj-ea"/>
              <a:cs typeface="+mj-cs"/>
            </a:rPr>
            <a:t>Introduction to APM and Initial Project Strategy</a:t>
          </a:r>
        </a:p>
        <a:p>
          <a:r>
            <a:rPr lang="en-US" sz="2000" b="1" u="sng" smtClean="0">
              <a:ea typeface="+mj-ea"/>
              <a:cs typeface="+mj-cs"/>
            </a:rPr>
            <a:t>Lecture 2   </a:t>
          </a:r>
          <a:r>
            <a:rPr lang="en-US" sz="2000" b="1" smtClean="0">
              <a:ea typeface="+mj-ea"/>
              <a:cs typeface="+mj-cs"/>
            </a:rPr>
            <a:t>Project Quality Management</a:t>
          </a:r>
        </a:p>
        <a:p>
          <a:endParaRPr lang="en-US" sz="2000" b="1" smtClean="0">
            <a:ea typeface="+mj-ea"/>
            <a:cs typeface="+mj-cs"/>
          </a:endParaRPr>
        </a:p>
        <a:p>
          <a:endParaRPr lang="en-US" sz="2000" b="1" dirty="0"/>
        </a:p>
      </dgm:t>
    </dgm:pt>
    <dgm:pt modelId="{5B1C686D-3C08-4901-9708-9316C7E85D74}" type="parTrans" cxnId="{6B5E5D9A-5CE7-4732-85C7-2DAE05A235EA}">
      <dgm:prSet/>
      <dgm:spPr/>
      <dgm:t>
        <a:bodyPr/>
        <a:lstStyle/>
        <a:p>
          <a:endParaRPr lang="en-US"/>
        </a:p>
      </dgm:t>
    </dgm:pt>
    <dgm:pt modelId="{7C1C4543-F1EA-4BD2-9279-8769955A617A}" type="sibTrans" cxnId="{6B5E5D9A-5CE7-4732-85C7-2DAE05A235EA}">
      <dgm:prSet/>
      <dgm:spPr/>
      <dgm:t>
        <a:bodyPr/>
        <a:lstStyle/>
        <a:p>
          <a:endParaRPr lang="en-US"/>
        </a:p>
      </dgm:t>
    </dgm:pt>
    <dgm:pt modelId="{933EF932-80A1-449A-9575-1E7CAF4B9BD4}">
      <dgm:prSet/>
      <dgm:spPr/>
      <dgm:t>
        <a:bodyPr/>
        <a:lstStyle/>
        <a:p>
          <a:endParaRPr lang="en-US" sz="900" dirty="0"/>
        </a:p>
      </dgm:t>
    </dgm:pt>
    <dgm:pt modelId="{DDCCDEC3-B870-418F-86C7-24AF101401F2}" type="parTrans" cxnId="{E4E3667B-29D4-4497-96B8-6A3F96386BBC}">
      <dgm:prSet/>
      <dgm:spPr/>
      <dgm:t>
        <a:bodyPr/>
        <a:lstStyle/>
        <a:p>
          <a:endParaRPr lang="en-US"/>
        </a:p>
      </dgm:t>
    </dgm:pt>
    <dgm:pt modelId="{744548C0-5AD9-4858-A13C-D5B32400525E}" type="sibTrans" cxnId="{E4E3667B-29D4-4497-96B8-6A3F96386BBC}">
      <dgm:prSet/>
      <dgm:spPr/>
      <dgm:t>
        <a:bodyPr/>
        <a:lstStyle/>
        <a:p>
          <a:endParaRPr lang="en-US"/>
        </a:p>
      </dgm:t>
    </dgm:pt>
    <dgm:pt modelId="{202A37BD-6B1F-4C0D-ADFB-65B306629B59}">
      <dgm:prSet custT="1"/>
      <dgm:spPr/>
      <dgm:t>
        <a:bodyPr/>
        <a:lstStyle/>
        <a:p>
          <a:pPr algn="ctr"/>
          <a:r>
            <a:rPr lang="en-US" sz="2400" b="1" u="sng" dirty="0"/>
            <a:t>Project planning</a:t>
          </a:r>
        </a:p>
        <a:p>
          <a:pPr algn="l"/>
          <a:r>
            <a:rPr lang="en-US" sz="2000" b="1" u="sng" dirty="0"/>
            <a:t>Lecture 6 </a:t>
          </a:r>
          <a:r>
            <a:rPr lang="en-US" sz="2000" b="1" dirty="0"/>
            <a:t>Initial project coordination and the project Charter</a:t>
          </a:r>
        </a:p>
        <a:p>
          <a:pPr algn="l"/>
          <a:r>
            <a:rPr lang="en-US" sz="2000" b="1" u="sng" dirty="0"/>
            <a:t>Lecture 7</a:t>
          </a:r>
          <a:r>
            <a:rPr lang="en-US" sz="2000" b="1" dirty="0"/>
            <a:t> Starting the project plan: The WBS</a:t>
          </a:r>
        </a:p>
        <a:p>
          <a:pPr algn="l"/>
          <a:r>
            <a:rPr lang="en-US" sz="2000" b="1" u="sng" dirty="0"/>
            <a:t>Lecture </a:t>
          </a:r>
          <a:r>
            <a:rPr lang="en-US" sz="2000" b="1" dirty="0"/>
            <a:t>8 Project risk management </a:t>
          </a:r>
        </a:p>
        <a:p>
          <a:pPr algn="l"/>
          <a:r>
            <a:rPr lang="en-US" sz="2000" b="1" u="sng" dirty="0"/>
            <a:t>Lecture 9 </a:t>
          </a:r>
          <a:r>
            <a:rPr lang="en-US" sz="2000" b="1" dirty="0">
              <a:solidFill>
                <a:schemeClr val="accent6">
                  <a:lumMod val="75000"/>
                </a:schemeClr>
              </a:solidFill>
            </a:rPr>
            <a:t>Budgeting, Estimating times and costs</a:t>
          </a:r>
        </a:p>
        <a:p>
          <a:pPr algn="ctr"/>
          <a:endParaRPr lang="en-US" sz="2000" b="1" dirty="0"/>
        </a:p>
      </dgm:t>
    </dgm:pt>
    <dgm:pt modelId="{6A23A51E-E651-4F0A-95FD-6970A821D878}" type="parTrans" cxnId="{8CE7AAC0-E670-48F7-831E-7EB749CD5DC9}">
      <dgm:prSet/>
      <dgm:spPr/>
      <dgm:t>
        <a:bodyPr/>
        <a:lstStyle/>
        <a:p>
          <a:endParaRPr lang="en-US"/>
        </a:p>
      </dgm:t>
    </dgm:pt>
    <dgm:pt modelId="{45AA9BA0-1E98-41F5-AF43-780227D97988}" type="sibTrans" cxnId="{8CE7AAC0-E670-48F7-831E-7EB749CD5DC9}">
      <dgm:prSet/>
      <dgm:spPr/>
      <dgm:t>
        <a:bodyPr/>
        <a:lstStyle/>
        <a:p>
          <a:endParaRPr lang="en-US"/>
        </a:p>
      </dgm:t>
    </dgm:pt>
    <dgm:pt modelId="{D367537C-793C-49CB-8931-1FDCB6465AC2}">
      <dgm:prSet custT="1"/>
      <dgm:spPr/>
      <dgm:t>
        <a:bodyPr/>
        <a:lstStyle/>
        <a:p>
          <a:pPr algn="ctr"/>
          <a:r>
            <a:rPr lang="en-US" sz="2400" b="1" u="sng" smtClean="0"/>
            <a:t>Project Initiation:</a:t>
          </a:r>
        </a:p>
        <a:p>
          <a:pPr algn="l"/>
          <a:r>
            <a:rPr lang="en-US" sz="2000" b="1" u="sng" smtClean="0"/>
            <a:t>Lecture 3 </a:t>
          </a:r>
          <a:r>
            <a:rPr lang="en-US" sz="2000" b="1" smtClean="0"/>
            <a:t>Project Communication and team Management</a:t>
          </a:r>
        </a:p>
        <a:p>
          <a:pPr algn="l"/>
          <a:r>
            <a:rPr lang="en-US" sz="2000" b="1" u="sng" smtClean="0"/>
            <a:t>Lecture 4 </a:t>
          </a:r>
          <a:r>
            <a:rPr lang="en-US" sz="2000" b="1" smtClean="0"/>
            <a:t>Managing conflicts and the art of communication</a:t>
          </a:r>
        </a:p>
        <a:p>
          <a:pPr algn="l"/>
          <a:r>
            <a:rPr lang="en-US" sz="2000" b="1" u="sng" smtClean="0"/>
            <a:t>Lecture 5</a:t>
          </a:r>
          <a:r>
            <a:rPr lang="en-US" sz="2000" b="1" smtClean="0"/>
            <a:t> Strategic Management and project selection</a:t>
          </a:r>
        </a:p>
        <a:p>
          <a:pPr algn="ctr"/>
          <a:endParaRPr lang="en-US" sz="2000" b="1" smtClean="0"/>
        </a:p>
        <a:p>
          <a:pPr algn="ctr"/>
          <a:endParaRPr lang="en-US" sz="1200" b="1" smtClean="0"/>
        </a:p>
        <a:p>
          <a:pPr algn="ctr"/>
          <a:endParaRPr lang="en-US" sz="1200" dirty="0"/>
        </a:p>
      </dgm:t>
    </dgm:pt>
    <dgm:pt modelId="{17EFB113-1D04-4ABA-945C-72F4AB54C821}" type="parTrans" cxnId="{AA622213-DB06-43DE-A582-398D4FA961D5}">
      <dgm:prSet/>
      <dgm:spPr/>
      <dgm:t>
        <a:bodyPr/>
        <a:lstStyle/>
        <a:p>
          <a:endParaRPr lang="en-US"/>
        </a:p>
      </dgm:t>
    </dgm:pt>
    <dgm:pt modelId="{D0B43EFC-A2E1-4BD7-9629-78663EA546B5}" type="sibTrans" cxnId="{AA622213-DB06-43DE-A582-398D4FA961D5}">
      <dgm:prSet/>
      <dgm:spPr/>
      <dgm:t>
        <a:bodyPr/>
        <a:lstStyle/>
        <a:p>
          <a:endParaRPr lang="en-US"/>
        </a:p>
      </dgm:t>
    </dgm:pt>
    <dgm:pt modelId="{BF8A8659-732D-4B61-A4DE-5251BBCB9396}">
      <dgm:prSet custT="1"/>
      <dgm:spPr/>
      <dgm:t>
        <a:bodyPr/>
        <a:lstStyle/>
        <a:p>
          <a:pPr algn="ctr"/>
          <a:r>
            <a:rPr lang="en-US" sz="2400" b="1" u="sng" dirty="0"/>
            <a:t>Project </a:t>
          </a:r>
          <a:r>
            <a:rPr lang="en-US" sz="2400" b="1" u="sng" dirty="0" smtClean="0">
              <a:solidFill>
                <a:srgbClr val="FF0000"/>
              </a:solidFill>
            </a:rPr>
            <a:t>Integration</a:t>
          </a:r>
          <a:endParaRPr lang="en-US" sz="2400" b="1" u="sng" dirty="0">
            <a:solidFill>
              <a:srgbClr val="FF0000"/>
            </a:solidFill>
          </a:endParaRPr>
        </a:p>
        <a:p>
          <a:pPr algn="l"/>
          <a:r>
            <a:rPr lang="en-US" sz="2000" b="1" u="sng" dirty="0"/>
            <a:t>Lecture 10  </a:t>
          </a:r>
          <a:r>
            <a:rPr lang="en-US" sz="2000" b="1" dirty="0"/>
            <a:t>Monitoring and </a:t>
          </a:r>
          <a:r>
            <a:rPr lang="en-US" sz="2000" b="1" dirty="0" smtClean="0">
              <a:solidFill>
                <a:srgbClr val="FF0000"/>
              </a:solidFill>
            </a:rPr>
            <a:t>Controlling</a:t>
          </a:r>
          <a:endParaRPr lang="en-US" sz="2000" b="1" dirty="0">
            <a:solidFill>
              <a:srgbClr val="FF0000"/>
            </a:solidFill>
          </a:endParaRPr>
        </a:p>
        <a:p>
          <a:pPr algn="l"/>
          <a:r>
            <a:rPr lang="en-US" sz="2000" b="1" u="sng" dirty="0"/>
            <a:t>Lecture </a:t>
          </a:r>
          <a:r>
            <a:rPr lang="en-US" sz="2000" b="1" u="sng" dirty="0" smtClean="0"/>
            <a:t>11</a:t>
          </a:r>
          <a:r>
            <a:rPr lang="en-US" sz="2000" b="1" u="none" dirty="0" smtClean="0"/>
            <a:t> </a:t>
          </a:r>
          <a:r>
            <a:rPr lang="en-US" sz="2000" b="1" u="none" dirty="0" smtClean="0">
              <a:solidFill>
                <a:srgbClr val="FF0000"/>
              </a:solidFill>
            </a:rPr>
            <a:t>PMOs and OPM</a:t>
          </a:r>
          <a:endParaRPr lang="en-US" sz="2000" b="1" dirty="0">
            <a:solidFill>
              <a:srgbClr val="FF0000"/>
            </a:solidFill>
          </a:endParaRPr>
        </a:p>
        <a:p>
          <a:pPr algn="l"/>
          <a:r>
            <a:rPr lang="en-US" sz="2000" b="1" u="sng" dirty="0"/>
            <a:t>Lecture </a:t>
          </a:r>
          <a:r>
            <a:rPr lang="en-US" sz="2000" b="1" u="sng" dirty="0" smtClean="0"/>
            <a:t>12</a:t>
          </a:r>
          <a:r>
            <a:rPr lang="en-US" sz="2000" b="1" u="none" dirty="0" smtClean="0"/>
            <a:t> </a:t>
          </a:r>
          <a:r>
            <a:rPr lang="en-US" sz="2000" b="1" u="none" dirty="0" smtClean="0">
              <a:solidFill>
                <a:srgbClr val="FF0000"/>
              </a:solidFill>
            </a:rPr>
            <a:t>Social and Professional Responsibility</a:t>
          </a:r>
          <a:endParaRPr lang="en-US" sz="2000" b="1" dirty="0">
            <a:solidFill>
              <a:srgbClr val="FF0000"/>
            </a:solidFill>
          </a:endParaRPr>
        </a:p>
        <a:p>
          <a:pPr algn="l"/>
          <a:r>
            <a:rPr lang="en-US" sz="2000" b="1" u="sng" dirty="0"/>
            <a:t>Lecture 13 </a:t>
          </a:r>
          <a:r>
            <a:rPr lang="en-US" sz="2000" b="1" dirty="0" smtClean="0">
              <a:solidFill>
                <a:srgbClr val="FF0000"/>
              </a:solidFill>
            </a:rPr>
            <a:t>Open Discussion</a:t>
          </a:r>
          <a:endParaRPr lang="en-US" sz="2000" b="1" dirty="0">
            <a:solidFill>
              <a:srgbClr val="FF0000"/>
            </a:solidFill>
          </a:endParaRPr>
        </a:p>
        <a:p>
          <a:pPr algn="l"/>
          <a:endParaRPr lang="en-US" sz="2000" b="1" dirty="0"/>
        </a:p>
        <a:p>
          <a:pPr algn="l"/>
          <a:endParaRPr lang="en-US" sz="2000" b="1" dirty="0"/>
        </a:p>
      </dgm:t>
    </dgm:pt>
    <dgm:pt modelId="{D81BC3A9-1823-4E3A-AC2F-5629C7D96F46}" type="parTrans" cxnId="{86E1736B-193D-4F55-89A4-83AE58C86824}">
      <dgm:prSet/>
      <dgm:spPr/>
      <dgm:t>
        <a:bodyPr/>
        <a:lstStyle/>
        <a:p>
          <a:endParaRPr lang="en-US"/>
        </a:p>
      </dgm:t>
    </dgm:pt>
    <dgm:pt modelId="{43165FDB-83A8-4908-8169-5B1B20F4D407}" type="sibTrans" cxnId="{86E1736B-193D-4F55-89A4-83AE58C86824}">
      <dgm:prSet/>
      <dgm:spPr/>
      <dgm:t>
        <a:bodyPr/>
        <a:lstStyle/>
        <a:p>
          <a:endParaRPr lang="en-US"/>
        </a:p>
      </dgm:t>
    </dgm:pt>
    <dgm:pt modelId="{829859B4-2CC5-4B3C-939A-FCA3F32B48C7}" type="pres">
      <dgm:prSet presAssocID="{D01D994D-31A3-48B7-8178-D9B9D4D7B79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93221E7-ADF7-450D-BEBE-73F9EFE5D8C8}" type="pres">
      <dgm:prSet presAssocID="{D01D994D-31A3-48B7-8178-D9B9D4D7B79B}" presName="fgShape" presStyleLbl="fgShp" presStyleIdx="0" presStyleCnt="1" custScaleY="60905" custLinFactNeighborX="-897" custLinFactNeighborY="83334"/>
      <dgm:spPr/>
      <dgm:t>
        <a:bodyPr/>
        <a:lstStyle/>
        <a:p>
          <a:endParaRPr lang="en-US"/>
        </a:p>
      </dgm:t>
    </dgm:pt>
    <dgm:pt modelId="{F2523C57-9551-47F2-A58F-DEBF425D1C03}" type="pres">
      <dgm:prSet presAssocID="{D01D994D-31A3-48B7-8178-D9B9D4D7B79B}" presName="linComp" presStyleCnt="0"/>
      <dgm:spPr/>
      <dgm:t>
        <a:bodyPr/>
        <a:lstStyle/>
        <a:p>
          <a:endParaRPr lang="en-US"/>
        </a:p>
      </dgm:t>
    </dgm:pt>
    <dgm:pt modelId="{7602F0F6-405F-42F6-9F09-2E809530B7E8}" type="pres">
      <dgm:prSet presAssocID="{01CEBEF5-F328-4FEB-B1AD-5357889CAF93}" presName="compNode" presStyleCnt="0"/>
      <dgm:spPr/>
      <dgm:t>
        <a:bodyPr/>
        <a:lstStyle/>
        <a:p>
          <a:endParaRPr lang="en-US"/>
        </a:p>
      </dgm:t>
    </dgm:pt>
    <dgm:pt modelId="{595BC8A2-99A0-4988-A087-A08A76157E80}" type="pres">
      <dgm:prSet presAssocID="{01CEBEF5-F328-4FEB-B1AD-5357889CAF93}" presName="bkgdShape" presStyleLbl="node1" presStyleIdx="0" presStyleCnt="4" custLinFactNeighborX="1263" custLinFactNeighborY="0"/>
      <dgm:spPr/>
      <dgm:t>
        <a:bodyPr/>
        <a:lstStyle/>
        <a:p>
          <a:endParaRPr lang="en-US"/>
        </a:p>
      </dgm:t>
    </dgm:pt>
    <dgm:pt modelId="{F6013622-C9B0-4A12-A16B-93A6C5238F01}" type="pres">
      <dgm:prSet presAssocID="{01CEBEF5-F328-4FEB-B1AD-5357889CAF93}" presName="nodeTx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F12F3A-455A-4304-836A-19A7DF1156FA}" type="pres">
      <dgm:prSet presAssocID="{01CEBEF5-F328-4FEB-B1AD-5357889CAF93}" presName="invisiNode" presStyleLbl="node1" presStyleIdx="0" presStyleCnt="4"/>
      <dgm:spPr/>
      <dgm:t>
        <a:bodyPr/>
        <a:lstStyle/>
        <a:p>
          <a:endParaRPr lang="en-US"/>
        </a:p>
      </dgm:t>
    </dgm:pt>
    <dgm:pt modelId="{2D2B619C-80A8-4D2D-A219-B0663D1DA0DD}" type="pres">
      <dgm:prSet presAssocID="{01CEBEF5-F328-4FEB-B1AD-5357889CAF93}" presName="imagNode" presStyleLbl="fgImgPlace1" presStyleIdx="0" presStyleCnt="4" custScaleX="123881" custScaleY="68577" custLinFactNeighborX="5584" custLinFactNeighborY="-25699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an looking at wooden figure"/>
        </a:ext>
      </dgm:extLst>
    </dgm:pt>
    <dgm:pt modelId="{2C10A198-9A9D-40A6-976F-EB84F8BEEED8}" type="pres">
      <dgm:prSet presAssocID="{7C1C4543-F1EA-4BD2-9279-8769955A617A}" presName="sibTrans" presStyleLbl="sibTrans2D1" presStyleIdx="0" presStyleCnt="0"/>
      <dgm:spPr/>
      <dgm:t>
        <a:bodyPr/>
        <a:lstStyle/>
        <a:p>
          <a:endParaRPr lang="en-US"/>
        </a:p>
      </dgm:t>
    </dgm:pt>
    <dgm:pt modelId="{87B2D31F-9395-4BFE-91E1-AA694FC1C291}" type="pres">
      <dgm:prSet presAssocID="{D367537C-793C-49CB-8931-1FDCB6465AC2}" presName="compNode" presStyleCnt="0"/>
      <dgm:spPr/>
      <dgm:t>
        <a:bodyPr/>
        <a:lstStyle/>
        <a:p>
          <a:endParaRPr lang="en-US"/>
        </a:p>
      </dgm:t>
    </dgm:pt>
    <dgm:pt modelId="{F877A3F9-E8B9-4172-8615-1A9A0739D0EA}" type="pres">
      <dgm:prSet presAssocID="{D367537C-793C-49CB-8931-1FDCB6465AC2}" presName="bkgdShape" presStyleLbl="node1" presStyleIdx="1" presStyleCnt="4"/>
      <dgm:spPr/>
      <dgm:t>
        <a:bodyPr/>
        <a:lstStyle/>
        <a:p>
          <a:endParaRPr lang="en-US"/>
        </a:p>
      </dgm:t>
    </dgm:pt>
    <dgm:pt modelId="{206A3442-25CA-47E6-BB2F-672950FCA47A}" type="pres">
      <dgm:prSet presAssocID="{D367537C-793C-49CB-8931-1FDCB6465AC2}" presName="nodeT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277731A-3FB1-4676-B4B3-1483E78776AC}" type="pres">
      <dgm:prSet presAssocID="{D367537C-793C-49CB-8931-1FDCB6465AC2}" presName="invisiNode" presStyleLbl="node1" presStyleIdx="1" presStyleCnt="4"/>
      <dgm:spPr/>
      <dgm:t>
        <a:bodyPr/>
        <a:lstStyle/>
        <a:p>
          <a:endParaRPr lang="en-US"/>
        </a:p>
      </dgm:t>
    </dgm:pt>
    <dgm:pt modelId="{3D725055-D5CC-43E6-A80C-3BA3C33BA046}" type="pres">
      <dgm:prSet presAssocID="{D367537C-793C-49CB-8931-1FDCB6465AC2}" presName="imagNode" presStyleLbl="fgImgPlace1" presStyleIdx="1" presStyleCnt="4" custScaleX="115779" custScaleY="60359" custLinFactNeighborX="-2451" custLinFactNeighborY="-41473"/>
      <dgm:spPr>
        <a:blipFill>
          <a:blip xmlns:r="http://schemas.openxmlformats.org/officeDocument/2006/relationships"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2000" b="-42000"/>
          </a:stretch>
        </a:blipFill>
      </dgm:spPr>
      <dgm:t>
        <a:bodyPr/>
        <a:lstStyle/>
        <a:p>
          <a:endParaRPr lang="en-US"/>
        </a:p>
      </dgm:t>
    </dgm:pt>
    <dgm:pt modelId="{7B0D2070-F493-4C8A-85B2-C504FA46329A}" type="pres">
      <dgm:prSet presAssocID="{D0B43EFC-A2E1-4BD7-9629-78663EA546B5}" presName="sibTrans" presStyleLbl="sibTrans2D1" presStyleIdx="0" presStyleCnt="0"/>
      <dgm:spPr/>
      <dgm:t>
        <a:bodyPr/>
        <a:lstStyle/>
        <a:p>
          <a:endParaRPr lang="en-US"/>
        </a:p>
      </dgm:t>
    </dgm:pt>
    <dgm:pt modelId="{2A1C9805-076B-4BC6-AD8A-786E1C680335}" type="pres">
      <dgm:prSet presAssocID="{202A37BD-6B1F-4C0D-ADFB-65B306629B59}" presName="compNode" presStyleCnt="0"/>
      <dgm:spPr/>
      <dgm:t>
        <a:bodyPr/>
        <a:lstStyle/>
        <a:p>
          <a:endParaRPr lang="en-US"/>
        </a:p>
      </dgm:t>
    </dgm:pt>
    <dgm:pt modelId="{307C6DEB-6A4B-4569-8DCE-F104918CF284}" type="pres">
      <dgm:prSet presAssocID="{202A37BD-6B1F-4C0D-ADFB-65B306629B59}" presName="bkgdShape" presStyleLbl="node1" presStyleIdx="2" presStyleCnt="4"/>
      <dgm:spPr/>
      <dgm:t>
        <a:bodyPr/>
        <a:lstStyle/>
        <a:p>
          <a:endParaRPr lang="en-US"/>
        </a:p>
      </dgm:t>
    </dgm:pt>
    <dgm:pt modelId="{97DE25ED-9EAC-487C-8052-C6B2B352C89A}" type="pres">
      <dgm:prSet presAssocID="{202A37BD-6B1F-4C0D-ADFB-65B306629B59}" presName="nodeT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C8BC0C-0203-4867-A714-732E65ECEB6B}" type="pres">
      <dgm:prSet presAssocID="{202A37BD-6B1F-4C0D-ADFB-65B306629B59}" presName="invisiNode" presStyleLbl="node1" presStyleIdx="2" presStyleCnt="4"/>
      <dgm:spPr/>
      <dgm:t>
        <a:bodyPr/>
        <a:lstStyle/>
        <a:p>
          <a:endParaRPr lang="en-US"/>
        </a:p>
      </dgm:t>
    </dgm:pt>
    <dgm:pt modelId="{C5C22D56-BED9-42EF-9C6C-04C5A9845FD2}" type="pres">
      <dgm:prSet presAssocID="{202A37BD-6B1F-4C0D-ADFB-65B306629B59}" presName="imagNode" presStyleLbl="fgImgPlace1" presStyleIdx="2" presStyleCnt="4" custScaleX="126000" custScaleY="63156" custLinFactNeighborX="-1791" custLinFactNeighborY="-3402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</dgm:spPr>
      <dgm:t>
        <a:bodyPr/>
        <a:lstStyle/>
        <a:p>
          <a:endParaRPr lang="en-US"/>
        </a:p>
      </dgm:t>
    </dgm:pt>
    <dgm:pt modelId="{AEB09646-EE61-404D-9C7E-01E352844D63}" type="pres">
      <dgm:prSet presAssocID="{45AA9BA0-1E98-41F5-AF43-780227D97988}" presName="sibTrans" presStyleLbl="sibTrans2D1" presStyleIdx="0" presStyleCnt="0"/>
      <dgm:spPr/>
      <dgm:t>
        <a:bodyPr/>
        <a:lstStyle/>
        <a:p>
          <a:endParaRPr lang="en-US"/>
        </a:p>
      </dgm:t>
    </dgm:pt>
    <dgm:pt modelId="{A12A82F8-9D4F-4B41-B1E7-99C3AFF13A6E}" type="pres">
      <dgm:prSet presAssocID="{BF8A8659-732D-4B61-A4DE-5251BBCB9396}" presName="compNode" presStyleCnt="0"/>
      <dgm:spPr/>
      <dgm:t>
        <a:bodyPr/>
        <a:lstStyle/>
        <a:p>
          <a:endParaRPr lang="en-US"/>
        </a:p>
      </dgm:t>
    </dgm:pt>
    <dgm:pt modelId="{8E23EE5C-4097-48FD-B187-0834CBC52532}" type="pres">
      <dgm:prSet presAssocID="{BF8A8659-732D-4B61-A4DE-5251BBCB9396}" presName="bkgdShape" presStyleLbl="node1" presStyleIdx="3" presStyleCnt="4" custLinFactNeighborX="6412" custLinFactNeighborY="0"/>
      <dgm:spPr/>
      <dgm:t>
        <a:bodyPr/>
        <a:lstStyle/>
        <a:p>
          <a:endParaRPr lang="en-US"/>
        </a:p>
      </dgm:t>
    </dgm:pt>
    <dgm:pt modelId="{C1834E6F-3E7E-4427-976C-0C3E181CAE07}" type="pres">
      <dgm:prSet presAssocID="{BF8A8659-732D-4B61-A4DE-5251BBCB9396}" presName="nodeT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60EAE4-78FF-4345-9E2B-89ABAE3BD4BB}" type="pres">
      <dgm:prSet presAssocID="{BF8A8659-732D-4B61-A4DE-5251BBCB9396}" presName="invisiNode" presStyleLbl="node1" presStyleIdx="3" presStyleCnt="4"/>
      <dgm:spPr/>
      <dgm:t>
        <a:bodyPr/>
        <a:lstStyle/>
        <a:p>
          <a:endParaRPr lang="en-US"/>
        </a:p>
      </dgm:t>
    </dgm:pt>
    <dgm:pt modelId="{E2F03FD1-E211-426F-8054-E42269FE9C05}" type="pres">
      <dgm:prSet presAssocID="{BF8A8659-732D-4B61-A4DE-5251BBCB9396}" presName="imagNode" presStyleLbl="fgImgPlace1" presStyleIdx="3" presStyleCnt="4" custScaleX="97072" custScaleY="44229" custLinFactNeighborX="4456" custLinFactNeighborY="-56284"/>
      <dgm:spPr>
        <a:blipFill>
          <a:blip xmlns:r="http://schemas.openxmlformats.org/officeDocument/2006/relationships"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</dgm:ptLst>
  <dgm:cxnLst>
    <dgm:cxn modelId="{8CE7AAC0-E670-48F7-831E-7EB749CD5DC9}" srcId="{D01D994D-31A3-48B7-8178-D9B9D4D7B79B}" destId="{202A37BD-6B1F-4C0D-ADFB-65B306629B59}" srcOrd="2" destOrd="0" parTransId="{6A23A51E-E651-4F0A-95FD-6970A821D878}" sibTransId="{45AA9BA0-1E98-41F5-AF43-780227D97988}"/>
    <dgm:cxn modelId="{6B5E5D9A-5CE7-4732-85C7-2DAE05A235EA}" srcId="{D01D994D-31A3-48B7-8178-D9B9D4D7B79B}" destId="{01CEBEF5-F328-4FEB-B1AD-5357889CAF93}" srcOrd="0" destOrd="0" parTransId="{5B1C686D-3C08-4901-9708-9316C7E85D74}" sibTransId="{7C1C4543-F1EA-4BD2-9279-8769955A617A}"/>
    <dgm:cxn modelId="{9CAA2E14-2E28-468B-BDFC-B105F5CB8D19}" type="presOf" srcId="{202A37BD-6B1F-4C0D-ADFB-65B306629B59}" destId="{307C6DEB-6A4B-4569-8DCE-F104918CF284}" srcOrd="0" destOrd="0" presId="urn:microsoft.com/office/officeart/2005/8/layout/hList7"/>
    <dgm:cxn modelId="{86E1736B-193D-4F55-89A4-83AE58C86824}" srcId="{D01D994D-31A3-48B7-8178-D9B9D4D7B79B}" destId="{BF8A8659-732D-4B61-A4DE-5251BBCB9396}" srcOrd="3" destOrd="0" parTransId="{D81BC3A9-1823-4E3A-AC2F-5629C7D96F46}" sibTransId="{43165FDB-83A8-4908-8169-5B1B20F4D407}"/>
    <dgm:cxn modelId="{47DDC04A-1252-4E2C-8C35-2F70E87F95B4}" type="presOf" srcId="{01CEBEF5-F328-4FEB-B1AD-5357889CAF93}" destId="{F6013622-C9B0-4A12-A16B-93A6C5238F01}" srcOrd="1" destOrd="0" presId="urn:microsoft.com/office/officeart/2005/8/layout/hList7"/>
    <dgm:cxn modelId="{1D9525BF-AFB7-482B-9953-38FA9B06F848}" type="presOf" srcId="{7C1C4543-F1EA-4BD2-9279-8769955A617A}" destId="{2C10A198-9A9D-40A6-976F-EB84F8BEEED8}" srcOrd="0" destOrd="0" presId="urn:microsoft.com/office/officeart/2005/8/layout/hList7"/>
    <dgm:cxn modelId="{AA622213-DB06-43DE-A582-398D4FA961D5}" srcId="{D01D994D-31A3-48B7-8178-D9B9D4D7B79B}" destId="{D367537C-793C-49CB-8931-1FDCB6465AC2}" srcOrd="1" destOrd="0" parTransId="{17EFB113-1D04-4ABA-945C-72F4AB54C821}" sibTransId="{D0B43EFC-A2E1-4BD7-9629-78663EA546B5}"/>
    <dgm:cxn modelId="{7942FF9A-9F94-417E-87E8-9FE2B6DE1A8C}" type="presOf" srcId="{D367537C-793C-49CB-8931-1FDCB6465AC2}" destId="{F877A3F9-E8B9-4172-8615-1A9A0739D0EA}" srcOrd="0" destOrd="0" presId="urn:microsoft.com/office/officeart/2005/8/layout/hList7"/>
    <dgm:cxn modelId="{14169B0E-9BF1-4582-8A95-ACD390B791C5}" type="presOf" srcId="{D01D994D-31A3-48B7-8178-D9B9D4D7B79B}" destId="{829859B4-2CC5-4B3C-939A-FCA3F32B48C7}" srcOrd="0" destOrd="0" presId="urn:microsoft.com/office/officeart/2005/8/layout/hList7"/>
    <dgm:cxn modelId="{BDB5A745-9FBE-45C2-BE36-C690330FBFF7}" type="presOf" srcId="{BF8A8659-732D-4B61-A4DE-5251BBCB9396}" destId="{C1834E6F-3E7E-4427-976C-0C3E181CAE07}" srcOrd="1" destOrd="0" presId="urn:microsoft.com/office/officeart/2005/8/layout/hList7"/>
    <dgm:cxn modelId="{02983A14-EC2B-413F-999D-1AFE42D31878}" type="presOf" srcId="{933EF932-80A1-449A-9575-1E7CAF4B9BD4}" destId="{F6013622-C9B0-4A12-A16B-93A6C5238F01}" srcOrd="1" destOrd="1" presId="urn:microsoft.com/office/officeart/2005/8/layout/hList7"/>
    <dgm:cxn modelId="{2EE6D51B-9B57-4B55-BB36-D6720A1E0C38}" type="presOf" srcId="{BF8A8659-732D-4B61-A4DE-5251BBCB9396}" destId="{8E23EE5C-4097-48FD-B187-0834CBC52532}" srcOrd="0" destOrd="0" presId="urn:microsoft.com/office/officeart/2005/8/layout/hList7"/>
    <dgm:cxn modelId="{63E772FB-E1A8-4B51-A3BB-CC7CB7F09113}" type="presOf" srcId="{45AA9BA0-1E98-41F5-AF43-780227D97988}" destId="{AEB09646-EE61-404D-9C7E-01E352844D63}" srcOrd="0" destOrd="0" presId="urn:microsoft.com/office/officeart/2005/8/layout/hList7"/>
    <dgm:cxn modelId="{2DFEF958-FEE6-4C8A-A5A4-FE556088276A}" type="presOf" srcId="{933EF932-80A1-449A-9575-1E7CAF4B9BD4}" destId="{595BC8A2-99A0-4988-A087-A08A76157E80}" srcOrd="0" destOrd="1" presId="urn:microsoft.com/office/officeart/2005/8/layout/hList7"/>
    <dgm:cxn modelId="{00CE8E08-DB35-46E7-90DF-A5892BC81729}" type="presOf" srcId="{202A37BD-6B1F-4C0D-ADFB-65B306629B59}" destId="{97DE25ED-9EAC-487C-8052-C6B2B352C89A}" srcOrd="1" destOrd="0" presId="urn:microsoft.com/office/officeart/2005/8/layout/hList7"/>
    <dgm:cxn modelId="{06E6F553-7E66-4818-9C6F-019A823927DE}" type="presOf" srcId="{D367537C-793C-49CB-8931-1FDCB6465AC2}" destId="{206A3442-25CA-47E6-BB2F-672950FCA47A}" srcOrd="1" destOrd="0" presId="urn:microsoft.com/office/officeart/2005/8/layout/hList7"/>
    <dgm:cxn modelId="{E4E3667B-29D4-4497-96B8-6A3F96386BBC}" srcId="{01CEBEF5-F328-4FEB-B1AD-5357889CAF93}" destId="{933EF932-80A1-449A-9575-1E7CAF4B9BD4}" srcOrd="0" destOrd="0" parTransId="{DDCCDEC3-B870-418F-86C7-24AF101401F2}" sibTransId="{744548C0-5AD9-4858-A13C-D5B32400525E}"/>
    <dgm:cxn modelId="{F8004389-0B95-4619-9264-3BAB4E23F584}" type="presOf" srcId="{01CEBEF5-F328-4FEB-B1AD-5357889CAF93}" destId="{595BC8A2-99A0-4988-A087-A08A76157E80}" srcOrd="0" destOrd="0" presId="urn:microsoft.com/office/officeart/2005/8/layout/hList7"/>
    <dgm:cxn modelId="{B49587D2-1C5B-4C7B-ADA4-C8144A29A27F}" type="presOf" srcId="{D0B43EFC-A2E1-4BD7-9629-78663EA546B5}" destId="{7B0D2070-F493-4C8A-85B2-C504FA46329A}" srcOrd="0" destOrd="0" presId="urn:microsoft.com/office/officeart/2005/8/layout/hList7"/>
    <dgm:cxn modelId="{A090CD0F-AC49-4EDB-93FD-5A090E15785F}" type="presParOf" srcId="{829859B4-2CC5-4B3C-939A-FCA3F32B48C7}" destId="{F93221E7-ADF7-450D-BEBE-73F9EFE5D8C8}" srcOrd="0" destOrd="0" presId="urn:microsoft.com/office/officeart/2005/8/layout/hList7"/>
    <dgm:cxn modelId="{7759FC62-A0D2-4780-865C-7A24B45B467A}" type="presParOf" srcId="{829859B4-2CC5-4B3C-939A-FCA3F32B48C7}" destId="{F2523C57-9551-47F2-A58F-DEBF425D1C03}" srcOrd="1" destOrd="0" presId="urn:microsoft.com/office/officeart/2005/8/layout/hList7"/>
    <dgm:cxn modelId="{277CEC20-C131-466D-B0A6-6109C496C07F}" type="presParOf" srcId="{F2523C57-9551-47F2-A58F-DEBF425D1C03}" destId="{7602F0F6-405F-42F6-9F09-2E809530B7E8}" srcOrd="0" destOrd="0" presId="urn:microsoft.com/office/officeart/2005/8/layout/hList7"/>
    <dgm:cxn modelId="{59553E33-A93A-4A0C-94F1-C25898930CAB}" type="presParOf" srcId="{7602F0F6-405F-42F6-9F09-2E809530B7E8}" destId="{595BC8A2-99A0-4988-A087-A08A76157E80}" srcOrd="0" destOrd="0" presId="urn:microsoft.com/office/officeart/2005/8/layout/hList7"/>
    <dgm:cxn modelId="{D372CCA7-BA32-48C8-A308-283AA1B1D484}" type="presParOf" srcId="{7602F0F6-405F-42F6-9F09-2E809530B7E8}" destId="{F6013622-C9B0-4A12-A16B-93A6C5238F01}" srcOrd="1" destOrd="0" presId="urn:microsoft.com/office/officeart/2005/8/layout/hList7"/>
    <dgm:cxn modelId="{D8EF5F62-F7BE-4752-99FC-693535CCC7D6}" type="presParOf" srcId="{7602F0F6-405F-42F6-9F09-2E809530B7E8}" destId="{E4F12F3A-455A-4304-836A-19A7DF1156FA}" srcOrd="2" destOrd="0" presId="urn:microsoft.com/office/officeart/2005/8/layout/hList7"/>
    <dgm:cxn modelId="{7887C3B7-08D0-48D8-920F-AD9A1F2A8FF9}" type="presParOf" srcId="{7602F0F6-405F-42F6-9F09-2E809530B7E8}" destId="{2D2B619C-80A8-4D2D-A219-B0663D1DA0DD}" srcOrd="3" destOrd="0" presId="urn:microsoft.com/office/officeart/2005/8/layout/hList7"/>
    <dgm:cxn modelId="{33218AC8-F194-4BBA-A75E-602FE2BDBBD9}" type="presParOf" srcId="{F2523C57-9551-47F2-A58F-DEBF425D1C03}" destId="{2C10A198-9A9D-40A6-976F-EB84F8BEEED8}" srcOrd="1" destOrd="0" presId="urn:microsoft.com/office/officeart/2005/8/layout/hList7"/>
    <dgm:cxn modelId="{C21A12B9-2391-4C8F-83D5-344C3330F8F9}" type="presParOf" srcId="{F2523C57-9551-47F2-A58F-DEBF425D1C03}" destId="{87B2D31F-9395-4BFE-91E1-AA694FC1C291}" srcOrd="2" destOrd="0" presId="urn:microsoft.com/office/officeart/2005/8/layout/hList7"/>
    <dgm:cxn modelId="{62C76618-C844-41FD-AF44-993CDAD405C3}" type="presParOf" srcId="{87B2D31F-9395-4BFE-91E1-AA694FC1C291}" destId="{F877A3F9-E8B9-4172-8615-1A9A0739D0EA}" srcOrd="0" destOrd="0" presId="urn:microsoft.com/office/officeart/2005/8/layout/hList7"/>
    <dgm:cxn modelId="{E34C028D-92D0-4903-B33E-ADDA0C600907}" type="presParOf" srcId="{87B2D31F-9395-4BFE-91E1-AA694FC1C291}" destId="{206A3442-25CA-47E6-BB2F-672950FCA47A}" srcOrd="1" destOrd="0" presId="urn:microsoft.com/office/officeart/2005/8/layout/hList7"/>
    <dgm:cxn modelId="{2B8ACEE1-1065-4FC6-A57F-441EFD70DC6A}" type="presParOf" srcId="{87B2D31F-9395-4BFE-91E1-AA694FC1C291}" destId="{2277731A-3FB1-4676-B4B3-1483E78776AC}" srcOrd="2" destOrd="0" presId="urn:microsoft.com/office/officeart/2005/8/layout/hList7"/>
    <dgm:cxn modelId="{810AC745-6958-4EA7-A13E-CCEC951874C2}" type="presParOf" srcId="{87B2D31F-9395-4BFE-91E1-AA694FC1C291}" destId="{3D725055-D5CC-43E6-A80C-3BA3C33BA046}" srcOrd="3" destOrd="0" presId="urn:microsoft.com/office/officeart/2005/8/layout/hList7"/>
    <dgm:cxn modelId="{17AA9C9C-33B8-401B-BC4B-EA27F49E9E4D}" type="presParOf" srcId="{F2523C57-9551-47F2-A58F-DEBF425D1C03}" destId="{7B0D2070-F493-4C8A-85B2-C504FA46329A}" srcOrd="3" destOrd="0" presId="urn:microsoft.com/office/officeart/2005/8/layout/hList7"/>
    <dgm:cxn modelId="{9C94527C-08DC-45C7-98E3-2962946F6330}" type="presParOf" srcId="{F2523C57-9551-47F2-A58F-DEBF425D1C03}" destId="{2A1C9805-076B-4BC6-AD8A-786E1C680335}" srcOrd="4" destOrd="0" presId="urn:microsoft.com/office/officeart/2005/8/layout/hList7"/>
    <dgm:cxn modelId="{BA181B28-335E-4195-AC8E-A5255D77B1AF}" type="presParOf" srcId="{2A1C9805-076B-4BC6-AD8A-786E1C680335}" destId="{307C6DEB-6A4B-4569-8DCE-F104918CF284}" srcOrd="0" destOrd="0" presId="urn:microsoft.com/office/officeart/2005/8/layout/hList7"/>
    <dgm:cxn modelId="{D982E1B6-C98E-4174-9A78-67AB82957AF6}" type="presParOf" srcId="{2A1C9805-076B-4BC6-AD8A-786E1C680335}" destId="{97DE25ED-9EAC-487C-8052-C6B2B352C89A}" srcOrd="1" destOrd="0" presId="urn:microsoft.com/office/officeart/2005/8/layout/hList7"/>
    <dgm:cxn modelId="{37E91746-5E1A-4989-9474-494A5BF6C7FA}" type="presParOf" srcId="{2A1C9805-076B-4BC6-AD8A-786E1C680335}" destId="{55C8BC0C-0203-4867-A714-732E65ECEB6B}" srcOrd="2" destOrd="0" presId="urn:microsoft.com/office/officeart/2005/8/layout/hList7"/>
    <dgm:cxn modelId="{AA8B7D44-23AB-454C-9746-4AB15E63F5EC}" type="presParOf" srcId="{2A1C9805-076B-4BC6-AD8A-786E1C680335}" destId="{C5C22D56-BED9-42EF-9C6C-04C5A9845FD2}" srcOrd="3" destOrd="0" presId="urn:microsoft.com/office/officeart/2005/8/layout/hList7"/>
    <dgm:cxn modelId="{841D876A-F9D5-49DC-8E89-BEEC7B439596}" type="presParOf" srcId="{F2523C57-9551-47F2-A58F-DEBF425D1C03}" destId="{AEB09646-EE61-404D-9C7E-01E352844D63}" srcOrd="5" destOrd="0" presId="urn:microsoft.com/office/officeart/2005/8/layout/hList7"/>
    <dgm:cxn modelId="{7C039919-CCFD-4F91-8216-BE6DCA588E7A}" type="presParOf" srcId="{F2523C57-9551-47F2-A58F-DEBF425D1C03}" destId="{A12A82F8-9D4F-4B41-B1E7-99C3AFF13A6E}" srcOrd="6" destOrd="0" presId="urn:microsoft.com/office/officeart/2005/8/layout/hList7"/>
    <dgm:cxn modelId="{EE2D2815-1BD5-4BA1-BD43-694016020357}" type="presParOf" srcId="{A12A82F8-9D4F-4B41-B1E7-99C3AFF13A6E}" destId="{8E23EE5C-4097-48FD-B187-0834CBC52532}" srcOrd="0" destOrd="0" presId="urn:microsoft.com/office/officeart/2005/8/layout/hList7"/>
    <dgm:cxn modelId="{FB0AC51E-6666-4677-86F0-F1D2BD484D3F}" type="presParOf" srcId="{A12A82F8-9D4F-4B41-B1E7-99C3AFF13A6E}" destId="{C1834E6F-3E7E-4427-976C-0C3E181CAE07}" srcOrd="1" destOrd="0" presId="urn:microsoft.com/office/officeart/2005/8/layout/hList7"/>
    <dgm:cxn modelId="{92A92384-935F-497A-842D-9794B27E66E3}" type="presParOf" srcId="{A12A82F8-9D4F-4B41-B1E7-99C3AFF13A6E}" destId="{C760EAE4-78FF-4345-9E2B-89ABAE3BD4BB}" srcOrd="2" destOrd="0" presId="urn:microsoft.com/office/officeart/2005/8/layout/hList7"/>
    <dgm:cxn modelId="{A17199DA-0F20-48FF-8730-CEAA1E0E1027}" type="presParOf" srcId="{A12A82F8-9D4F-4B41-B1E7-99C3AFF13A6E}" destId="{E2F03FD1-E211-426F-8054-E42269FE9C05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99FE04-2888-4192-A5A9-6813B57EF7F8}" type="doc">
      <dgm:prSet loTypeId="urn:microsoft.com/office/officeart/2005/8/layout/arrow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20758F-9462-458B-9157-E67BFC7C2FED}">
      <dgm:prSet phldrT="[Text]"/>
      <dgm:spPr/>
      <dgm:t>
        <a:bodyPr/>
        <a:lstStyle/>
        <a:p>
          <a:r>
            <a:rPr lang="en-US" dirty="0" smtClean="0"/>
            <a:t>PLAN</a:t>
          </a:r>
          <a:endParaRPr lang="en-US" dirty="0"/>
        </a:p>
      </dgm:t>
    </dgm:pt>
    <dgm:pt modelId="{6871A320-0727-4001-B2DE-41D6990B10BA}" type="parTrans" cxnId="{E8AF6910-1B3C-4E4F-88AA-C049F9A90E9D}">
      <dgm:prSet/>
      <dgm:spPr/>
      <dgm:t>
        <a:bodyPr/>
        <a:lstStyle/>
        <a:p>
          <a:endParaRPr lang="en-US"/>
        </a:p>
      </dgm:t>
    </dgm:pt>
    <dgm:pt modelId="{BA02C9D1-E497-4CF8-8BB2-B3FDD9593E83}" type="sibTrans" cxnId="{E8AF6910-1B3C-4E4F-88AA-C049F9A90E9D}">
      <dgm:prSet/>
      <dgm:spPr/>
      <dgm:t>
        <a:bodyPr/>
        <a:lstStyle/>
        <a:p>
          <a:endParaRPr lang="en-US"/>
        </a:p>
      </dgm:t>
    </dgm:pt>
    <dgm:pt modelId="{FA13D4E6-49F5-4587-A5D2-D5DAAB314B60}">
      <dgm:prSet phldrT="[Text]"/>
      <dgm:spPr/>
      <dgm:t>
        <a:bodyPr/>
        <a:lstStyle/>
        <a:p>
          <a:r>
            <a:rPr lang="en-US" dirty="0" smtClean="0"/>
            <a:t>ACTUAL</a:t>
          </a:r>
          <a:endParaRPr lang="en-US" dirty="0"/>
        </a:p>
      </dgm:t>
    </dgm:pt>
    <dgm:pt modelId="{4A8EFC7B-5C9F-44F2-95BE-CE5E3964A8CE}" type="parTrans" cxnId="{70A131FF-8198-423E-AB96-EC91D2CDFC45}">
      <dgm:prSet/>
      <dgm:spPr/>
      <dgm:t>
        <a:bodyPr/>
        <a:lstStyle/>
        <a:p>
          <a:endParaRPr lang="en-US"/>
        </a:p>
      </dgm:t>
    </dgm:pt>
    <dgm:pt modelId="{6E838B82-211F-4C1B-B241-A5D4F675BCF5}" type="sibTrans" cxnId="{70A131FF-8198-423E-AB96-EC91D2CDFC45}">
      <dgm:prSet/>
      <dgm:spPr/>
      <dgm:t>
        <a:bodyPr/>
        <a:lstStyle/>
        <a:p>
          <a:endParaRPr lang="en-US"/>
        </a:p>
      </dgm:t>
    </dgm:pt>
    <dgm:pt modelId="{E25CD8BF-BA7B-4FAE-A4B4-E4F8EA8C9392}" type="pres">
      <dgm:prSet presAssocID="{3299FE04-2888-4192-A5A9-6813B57EF7F8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B74AFE7-88A1-4D85-9C8F-2933210E23E1}" type="pres">
      <dgm:prSet presAssocID="{3299FE04-2888-4192-A5A9-6813B57EF7F8}" presName="divider" presStyleLbl="fgShp" presStyleIdx="0" presStyleCnt="1"/>
      <dgm:spPr/>
    </dgm:pt>
    <dgm:pt modelId="{EB502932-2E36-4D8E-9653-3D9AC4656406}" type="pres">
      <dgm:prSet presAssocID="{0920758F-9462-458B-9157-E67BFC7C2FED}" presName="downArrow" presStyleLbl="node1" presStyleIdx="0" presStyleCnt="2"/>
      <dgm:spPr/>
    </dgm:pt>
    <dgm:pt modelId="{23AB77B8-4356-49C5-9443-467B3CCD882E}" type="pres">
      <dgm:prSet presAssocID="{0920758F-9462-458B-9157-E67BFC7C2FED}" presName="downArrow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7E3D7C-1247-4265-A901-F9B50161C3F3}" type="pres">
      <dgm:prSet presAssocID="{FA13D4E6-49F5-4587-A5D2-D5DAAB314B60}" presName="upArrow" presStyleLbl="node1" presStyleIdx="1" presStyleCnt="2"/>
      <dgm:spPr/>
    </dgm:pt>
    <dgm:pt modelId="{58C43DA0-A1B9-4982-9340-6BF063336F18}" type="pres">
      <dgm:prSet presAssocID="{FA13D4E6-49F5-4587-A5D2-D5DAAB314B60}" presName="upArrow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06E1D4F-A815-4B66-9C74-91A761441536}" type="presOf" srcId="{0920758F-9462-458B-9157-E67BFC7C2FED}" destId="{23AB77B8-4356-49C5-9443-467B3CCD882E}" srcOrd="0" destOrd="0" presId="urn:microsoft.com/office/officeart/2005/8/layout/arrow3"/>
    <dgm:cxn modelId="{225F5C05-8E34-4F7A-B385-D75A698D5696}" type="presOf" srcId="{3299FE04-2888-4192-A5A9-6813B57EF7F8}" destId="{E25CD8BF-BA7B-4FAE-A4B4-E4F8EA8C9392}" srcOrd="0" destOrd="0" presId="urn:microsoft.com/office/officeart/2005/8/layout/arrow3"/>
    <dgm:cxn modelId="{E8AF6910-1B3C-4E4F-88AA-C049F9A90E9D}" srcId="{3299FE04-2888-4192-A5A9-6813B57EF7F8}" destId="{0920758F-9462-458B-9157-E67BFC7C2FED}" srcOrd="0" destOrd="0" parTransId="{6871A320-0727-4001-B2DE-41D6990B10BA}" sibTransId="{BA02C9D1-E497-4CF8-8BB2-B3FDD9593E83}"/>
    <dgm:cxn modelId="{70A131FF-8198-423E-AB96-EC91D2CDFC45}" srcId="{3299FE04-2888-4192-A5A9-6813B57EF7F8}" destId="{FA13D4E6-49F5-4587-A5D2-D5DAAB314B60}" srcOrd="1" destOrd="0" parTransId="{4A8EFC7B-5C9F-44F2-95BE-CE5E3964A8CE}" sibTransId="{6E838B82-211F-4C1B-B241-A5D4F675BCF5}"/>
    <dgm:cxn modelId="{5E480F64-9E61-4A71-A675-E47F67207072}" type="presOf" srcId="{FA13D4E6-49F5-4587-A5D2-D5DAAB314B60}" destId="{58C43DA0-A1B9-4982-9340-6BF063336F18}" srcOrd="0" destOrd="0" presId="urn:microsoft.com/office/officeart/2005/8/layout/arrow3"/>
    <dgm:cxn modelId="{5DE1C231-4809-4CF5-8161-71785AFBE2E5}" type="presParOf" srcId="{E25CD8BF-BA7B-4FAE-A4B4-E4F8EA8C9392}" destId="{0B74AFE7-88A1-4D85-9C8F-2933210E23E1}" srcOrd="0" destOrd="0" presId="urn:microsoft.com/office/officeart/2005/8/layout/arrow3"/>
    <dgm:cxn modelId="{2D9D4F89-4254-4579-ADCF-D54744451F46}" type="presParOf" srcId="{E25CD8BF-BA7B-4FAE-A4B4-E4F8EA8C9392}" destId="{EB502932-2E36-4D8E-9653-3D9AC4656406}" srcOrd="1" destOrd="0" presId="urn:microsoft.com/office/officeart/2005/8/layout/arrow3"/>
    <dgm:cxn modelId="{3522C1A3-0CA0-4276-8476-426F988ECF13}" type="presParOf" srcId="{E25CD8BF-BA7B-4FAE-A4B4-E4F8EA8C9392}" destId="{23AB77B8-4356-49C5-9443-467B3CCD882E}" srcOrd="2" destOrd="0" presId="urn:microsoft.com/office/officeart/2005/8/layout/arrow3"/>
    <dgm:cxn modelId="{445E1D1C-B9F6-49BA-9835-3623593E8695}" type="presParOf" srcId="{E25CD8BF-BA7B-4FAE-A4B4-E4F8EA8C9392}" destId="{BC7E3D7C-1247-4265-A901-F9B50161C3F3}" srcOrd="3" destOrd="0" presId="urn:microsoft.com/office/officeart/2005/8/layout/arrow3"/>
    <dgm:cxn modelId="{49CBE053-1CC8-4AA9-AF0D-0F001B6A907F}" type="presParOf" srcId="{E25CD8BF-BA7B-4FAE-A4B4-E4F8EA8C9392}" destId="{58C43DA0-A1B9-4982-9340-6BF063336F18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0993655-B1D7-47CD-A8F4-1254209D7BD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9504BB-2F55-4F75-8099-29791560F1BD}">
      <dgm:prSet/>
      <dgm:spPr/>
      <dgm:t>
        <a:bodyPr/>
        <a:lstStyle/>
        <a:p>
          <a:pPr rtl="0"/>
          <a:r>
            <a:rPr lang="en-US" b="1" dirty="0"/>
            <a:t>Project Manager must facilitate for the team:</a:t>
          </a:r>
          <a:endParaRPr lang="en-US" dirty="0"/>
        </a:p>
      </dgm:t>
    </dgm:pt>
    <dgm:pt modelId="{4FFAF042-572A-42E8-ACD9-2D1B803B6110}" type="parTrans" cxnId="{38398840-4F24-4273-8855-A7E0012A662C}">
      <dgm:prSet/>
      <dgm:spPr/>
      <dgm:t>
        <a:bodyPr/>
        <a:lstStyle/>
        <a:p>
          <a:endParaRPr lang="en-US"/>
        </a:p>
      </dgm:t>
    </dgm:pt>
    <dgm:pt modelId="{6D4A0BA8-9DEB-44B5-8D9B-F5933BDC61DD}" type="sibTrans" cxnId="{38398840-4F24-4273-8855-A7E0012A662C}">
      <dgm:prSet/>
      <dgm:spPr/>
      <dgm:t>
        <a:bodyPr/>
        <a:lstStyle/>
        <a:p>
          <a:endParaRPr lang="en-US"/>
        </a:p>
      </dgm:t>
    </dgm:pt>
    <dgm:pt modelId="{10F7E657-8E39-433F-9978-37E88D59FF06}">
      <dgm:prSet/>
      <dgm:spPr/>
      <dgm:t>
        <a:bodyPr/>
        <a:lstStyle/>
        <a:p>
          <a:pPr rtl="0"/>
          <a:r>
            <a:rPr lang="en-US"/>
            <a:t>Access to resources (people, equipment, supplies)</a:t>
          </a:r>
        </a:p>
      </dgm:t>
    </dgm:pt>
    <dgm:pt modelId="{E01ACC83-B47B-4245-AB60-F83250E149DD}" type="parTrans" cxnId="{84430143-787F-4CBC-B23F-77FB483CC28B}">
      <dgm:prSet/>
      <dgm:spPr/>
      <dgm:t>
        <a:bodyPr/>
        <a:lstStyle/>
        <a:p>
          <a:endParaRPr lang="en-US"/>
        </a:p>
      </dgm:t>
    </dgm:pt>
    <dgm:pt modelId="{A2C3AC90-62A1-48B3-892F-5B5457E4F265}" type="sibTrans" cxnId="{84430143-787F-4CBC-B23F-77FB483CC28B}">
      <dgm:prSet/>
      <dgm:spPr/>
      <dgm:t>
        <a:bodyPr/>
        <a:lstStyle/>
        <a:p>
          <a:endParaRPr lang="en-US"/>
        </a:p>
      </dgm:t>
    </dgm:pt>
    <dgm:pt modelId="{747D8130-10C1-4E92-8001-0E0BCFB9BF93}">
      <dgm:prSet/>
      <dgm:spPr/>
      <dgm:t>
        <a:bodyPr/>
        <a:lstStyle/>
        <a:p>
          <a:pPr rtl="0"/>
          <a:r>
            <a:rPr lang="en-US"/>
            <a:t>Access to information (status reports, technical data, external benchmarks)</a:t>
          </a:r>
        </a:p>
      </dgm:t>
    </dgm:pt>
    <dgm:pt modelId="{72865AEA-E5BD-4E73-9397-31201515A434}" type="parTrans" cxnId="{C04556D1-00EB-431B-98E7-47DE43232B3B}">
      <dgm:prSet/>
      <dgm:spPr/>
      <dgm:t>
        <a:bodyPr/>
        <a:lstStyle/>
        <a:p>
          <a:endParaRPr lang="en-US"/>
        </a:p>
      </dgm:t>
    </dgm:pt>
    <dgm:pt modelId="{43409D95-4555-4634-BAA7-65F0FBB1DA29}" type="sibTrans" cxnId="{C04556D1-00EB-431B-98E7-47DE43232B3B}">
      <dgm:prSet/>
      <dgm:spPr/>
      <dgm:t>
        <a:bodyPr/>
        <a:lstStyle/>
        <a:p>
          <a:endParaRPr lang="en-US"/>
        </a:p>
      </dgm:t>
    </dgm:pt>
    <dgm:pt modelId="{E3598979-8B00-4E32-A885-3C652712E39F}">
      <dgm:prSet/>
      <dgm:spPr/>
      <dgm:t>
        <a:bodyPr/>
        <a:lstStyle/>
        <a:p>
          <a:pPr rtl="0"/>
          <a:r>
            <a:rPr lang="en-US"/>
            <a:t>Access to training (specialized skill-building needed for project work)</a:t>
          </a:r>
        </a:p>
      </dgm:t>
    </dgm:pt>
    <dgm:pt modelId="{B1C87F7F-BBB8-4037-B136-A7F798457B37}" type="parTrans" cxnId="{ABBD66A0-8848-4921-A32F-FE330A244E08}">
      <dgm:prSet/>
      <dgm:spPr/>
      <dgm:t>
        <a:bodyPr/>
        <a:lstStyle/>
        <a:p>
          <a:endParaRPr lang="en-US"/>
        </a:p>
      </dgm:t>
    </dgm:pt>
    <dgm:pt modelId="{C13DD14B-8E86-4880-8C98-F404C194C996}" type="sibTrans" cxnId="{ABBD66A0-8848-4921-A32F-FE330A244E08}">
      <dgm:prSet/>
      <dgm:spPr/>
      <dgm:t>
        <a:bodyPr/>
        <a:lstStyle/>
        <a:p>
          <a:endParaRPr lang="en-US"/>
        </a:p>
      </dgm:t>
    </dgm:pt>
    <dgm:pt modelId="{4E956A09-973A-4741-A3DD-CAEA35755D86}">
      <dgm:prSet/>
      <dgm:spPr/>
      <dgm:t>
        <a:bodyPr/>
        <a:lstStyle/>
        <a:p>
          <a:pPr rtl="0"/>
          <a:r>
            <a:rPr lang="en-US"/>
            <a:t>Access to expectations (plans, work package specifications, team rules)</a:t>
          </a:r>
        </a:p>
      </dgm:t>
    </dgm:pt>
    <dgm:pt modelId="{E8613160-9F02-44AC-A7C8-CC811BD56D42}" type="parTrans" cxnId="{086C1528-3D3E-468A-A905-6A89FB7FDC2B}">
      <dgm:prSet/>
      <dgm:spPr/>
      <dgm:t>
        <a:bodyPr/>
        <a:lstStyle/>
        <a:p>
          <a:endParaRPr lang="en-US"/>
        </a:p>
      </dgm:t>
    </dgm:pt>
    <dgm:pt modelId="{78245BFC-F994-453C-AB51-7E6D655D6BB2}" type="sibTrans" cxnId="{086C1528-3D3E-468A-A905-6A89FB7FDC2B}">
      <dgm:prSet/>
      <dgm:spPr/>
      <dgm:t>
        <a:bodyPr/>
        <a:lstStyle/>
        <a:p>
          <a:endParaRPr lang="en-US"/>
        </a:p>
      </dgm:t>
    </dgm:pt>
    <dgm:pt modelId="{012CECF2-2F6E-44B3-8176-7C85BF6465AE}">
      <dgm:prSet/>
      <dgm:spPr/>
      <dgm:t>
        <a:bodyPr/>
        <a:lstStyle/>
        <a:p>
          <a:pPr rtl="0"/>
          <a:r>
            <a:rPr lang="en-US" b="1"/>
            <a:t>Boundary Management: </a:t>
          </a:r>
          <a:endParaRPr lang="en-US"/>
        </a:p>
      </dgm:t>
    </dgm:pt>
    <dgm:pt modelId="{57E81027-0666-4FEB-94D5-D8A74EA6BCD1}" type="parTrans" cxnId="{1C5197DF-B0F7-4535-BCB6-9BDD8FD5CE35}">
      <dgm:prSet/>
      <dgm:spPr/>
      <dgm:t>
        <a:bodyPr/>
        <a:lstStyle/>
        <a:p>
          <a:endParaRPr lang="en-US"/>
        </a:p>
      </dgm:t>
    </dgm:pt>
    <dgm:pt modelId="{165A5CAC-2EC3-4187-9C05-4474147FFE1F}" type="sibTrans" cxnId="{1C5197DF-B0F7-4535-BCB6-9BDD8FD5CE35}">
      <dgm:prSet/>
      <dgm:spPr/>
      <dgm:t>
        <a:bodyPr/>
        <a:lstStyle/>
        <a:p>
          <a:endParaRPr lang="en-US"/>
        </a:p>
      </dgm:t>
    </dgm:pt>
    <dgm:pt modelId="{50A406D2-06FA-4F36-B945-C88E486C3E47}">
      <dgm:prSet/>
      <dgm:spPr/>
      <dgm:t>
        <a:bodyPr/>
        <a:lstStyle/>
        <a:p>
          <a:pPr rtl="0"/>
          <a:r>
            <a:rPr lang="en-US"/>
            <a:t>Managing the  interfaces between your functional or project area, and those outside it.</a:t>
          </a:r>
        </a:p>
      </dgm:t>
    </dgm:pt>
    <dgm:pt modelId="{E2F3B2FE-F206-4510-BC5A-668D6E40D0F1}" type="parTrans" cxnId="{C387A1D9-40D5-44F8-BFB9-CD193EB7AAF3}">
      <dgm:prSet/>
      <dgm:spPr/>
      <dgm:t>
        <a:bodyPr/>
        <a:lstStyle/>
        <a:p>
          <a:endParaRPr lang="en-US"/>
        </a:p>
      </dgm:t>
    </dgm:pt>
    <dgm:pt modelId="{6F40582B-7E78-4C78-ADF6-0AC64438F272}" type="sibTrans" cxnId="{C387A1D9-40D5-44F8-BFB9-CD193EB7AAF3}">
      <dgm:prSet/>
      <dgm:spPr/>
      <dgm:t>
        <a:bodyPr/>
        <a:lstStyle/>
        <a:p>
          <a:endParaRPr lang="en-US"/>
        </a:p>
      </dgm:t>
    </dgm:pt>
    <dgm:pt modelId="{FD81A860-76CF-4B40-AEE5-C4D44C30A497}" type="pres">
      <dgm:prSet presAssocID="{80993655-B1D7-47CD-A8F4-1254209D7BD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166D891-48A8-4746-B9D5-22F7777B84D5}" type="pres">
      <dgm:prSet presAssocID="{109504BB-2F55-4F75-8099-29791560F1B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7B3AA30-4F60-41DE-AA97-62AF97255282}" type="pres">
      <dgm:prSet presAssocID="{109504BB-2F55-4F75-8099-29791560F1BD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27DE50-85BC-4406-8209-558CE280BA2B}" type="pres">
      <dgm:prSet presAssocID="{012CECF2-2F6E-44B3-8176-7C85BF6465A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44ED60-3553-4E50-B316-AB1E36E19625}" type="pres">
      <dgm:prSet presAssocID="{012CECF2-2F6E-44B3-8176-7C85BF6465AE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CB88EE8-C73F-462E-9044-5EDCF40BC8CC}" type="presOf" srcId="{80993655-B1D7-47CD-A8F4-1254209D7BD5}" destId="{FD81A860-76CF-4B40-AEE5-C4D44C30A497}" srcOrd="0" destOrd="0" presId="urn:microsoft.com/office/officeart/2005/8/layout/vList2"/>
    <dgm:cxn modelId="{38398840-4F24-4273-8855-A7E0012A662C}" srcId="{80993655-B1D7-47CD-A8F4-1254209D7BD5}" destId="{109504BB-2F55-4F75-8099-29791560F1BD}" srcOrd="0" destOrd="0" parTransId="{4FFAF042-572A-42E8-ACD9-2D1B803B6110}" sibTransId="{6D4A0BA8-9DEB-44B5-8D9B-F5933BDC61DD}"/>
    <dgm:cxn modelId="{5F6FA609-2A8A-4EE2-AB35-1766C613D237}" type="presOf" srcId="{4E956A09-973A-4741-A3DD-CAEA35755D86}" destId="{B7B3AA30-4F60-41DE-AA97-62AF97255282}" srcOrd="0" destOrd="3" presId="urn:microsoft.com/office/officeart/2005/8/layout/vList2"/>
    <dgm:cxn modelId="{8504E304-7772-4470-9781-AD7A9BF4D76B}" type="presOf" srcId="{012CECF2-2F6E-44B3-8176-7C85BF6465AE}" destId="{BA27DE50-85BC-4406-8209-558CE280BA2B}" srcOrd="0" destOrd="0" presId="urn:microsoft.com/office/officeart/2005/8/layout/vList2"/>
    <dgm:cxn modelId="{84430143-787F-4CBC-B23F-77FB483CC28B}" srcId="{109504BB-2F55-4F75-8099-29791560F1BD}" destId="{10F7E657-8E39-433F-9978-37E88D59FF06}" srcOrd="0" destOrd="0" parTransId="{E01ACC83-B47B-4245-AB60-F83250E149DD}" sibTransId="{A2C3AC90-62A1-48B3-892F-5B5457E4F265}"/>
    <dgm:cxn modelId="{10EAAAE9-DA34-4321-AEC2-3F99E79791A1}" type="presOf" srcId="{109504BB-2F55-4F75-8099-29791560F1BD}" destId="{5166D891-48A8-4746-B9D5-22F7777B84D5}" srcOrd="0" destOrd="0" presId="urn:microsoft.com/office/officeart/2005/8/layout/vList2"/>
    <dgm:cxn modelId="{BFB8C14E-8E08-4D16-B34C-C881D11EA3ED}" type="presOf" srcId="{10F7E657-8E39-433F-9978-37E88D59FF06}" destId="{B7B3AA30-4F60-41DE-AA97-62AF97255282}" srcOrd="0" destOrd="0" presId="urn:microsoft.com/office/officeart/2005/8/layout/vList2"/>
    <dgm:cxn modelId="{3F886F4A-42FC-4592-AF05-978CD3B8F9D6}" type="presOf" srcId="{747D8130-10C1-4E92-8001-0E0BCFB9BF93}" destId="{B7B3AA30-4F60-41DE-AA97-62AF97255282}" srcOrd="0" destOrd="1" presId="urn:microsoft.com/office/officeart/2005/8/layout/vList2"/>
    <dgm:cxn modelId="{1C5197DF-B0F7-4535-BCB6-9BDD8FD5CE35}" srcId="{80993655-B1D7-47CD-A8F4-1254209D7BD5}" destId="{012CECF2-2F6E-44B3-8176-7C85BF6465AE}" srcOrd="1" destOrd="0" parTransId="{57E81027-0666-4FEB-94D5-D8A74EA6BCD1}" sibTransId="{165A5CAC-2EC3-4187-9C05-4474147FFE1F}"/>
    <dgm:cxn modelId="{086C1528-3D3E-468A-A905-6A89FB7FDC2B}" srcId="{109504BB-2F55-4F75-8099-29791560F1BD}" destId="{4E956A09-973A-4741-A3DD-CAEA35755D86}" srcOrd="3" destOrd="0" parTransId="{E8613160-9F02-44AC-A7C8-CC811BD56D42}" sibTransId="{78245BFC-F994-453C-AB51-7E6D655D6BB2}"/>
    <dgm:cxn modelId="{C04556D1-00EB-431B-98E7-47DE43232B3B}" srcId="{109504BB-2F55-4F75-8099-29791560F1BD}" destId="{747D8130-10C1-4E92-8001-0E0BCFB9BF93}" srcOrd="1" destOrd="0" parTransId="{72865AEA-E5BD-4E73-9397-31201515A434}" sibTransId="{43409D95-4555-4634-BAA7-65F0FBB1DA29}"/>
    <dgm:cxn modelId="{DC4537F9-347D-4411-BDF3-569611491F09}" type="presOf" srcId="{50A406D2-06FA-4F36-B945-C88E486C3E47}" destId="{A544ED60-3553-4E50-B316-AB1E36E19625}" srcOrd="0" destOrd="0" presId="urn:microsoft.com/office/officeart/2005/8/layout/vList2"/>
    <dgm:cxn modelId="{C33A6186-B515-4F95-9FEB-5F41DCCD2766}" type="presOf" srcId="{E3598979-8B00-4E32-A885-3C652712E39F}" destId="{B7B3AA30-4F60-41DE-AA97-62AF97255282}" srcOrd="0" destOrd="2" presId="urn:microsoft.com/office/officeart/2005/8/layout/vList2"/>
    <dgm:cxn modelId="{ABBD66A0-8848-4921-A32F-FE330A244E08}" srcId="{109504BB-2F55-4F75-8099-29791560F1BD}" destId="{E3598979-8B00-4E32-A885-3C652712E39F}" srcOrd="2" destOrd="0" parTransId="{B1C87F7F-BBB8-4037-B136-A7F798457B37}" sibTransId="{C13DD14B-8E86-4880-8C98-F404C194C996}"/>
    <dgm:cxn modelId="{C387A1D9-40D5-44F8-BFB9-CD193EB7AAF3}" srcId="{012CECF2-2F6E-44B3-8176-7C85BF6465AE}" destId="{50A406D2-06FA-4F36-B945-C88E486C3E47}" srcOrd="0" destOrd="0" parTransId="{E2F3B2FE-F206-4510-BC5A-668D6E40D0F1}" sibTransId="{6F40582B-7E78-4C78-ADF6-0AC64438F272}"/>
    <dgm:cxn modelId="{DAE88AF4-E37E-4619-9264-79DD9107A7EB}" type="presParOf" srcId="{FD81A860-76CF-4B40-AEE5-C4D44C30A497}" destId="{5166D891-48A8-4746-B9D5-22F7777B84D5}" srcOrd="0" destOrd="0" presId="urn:microsoft.com/office/officeart/2005/8/layout/vList2"/>
    <dgm:cxn modelId="{DC6C7D01-9E79-4C5F-ABFD-DEC6A71FEC4F}" type="presParOf" srcId="{FD81A860-76CF-4B40-AEE5-C4D44C30A497}" destId="{B7B3AA30-4F60-41DE-AA97-62AF97255282}" srcOrd="1" destOrd="0" presId="urn:microsoft.com/office/officeart/2005/8/layout/vList2"/>
    <dgm:cxn modelId="{EF625119-FD7C-4566-B24B-B5A57AC67FC1}" type="presParOf" srcId="{FD81A860-76CF-4B40-AEE5-C4D44C30A497}" destId="{BA27DE50-85BC-4406-8209-558CE280BA2B}" srcOrd="2" destOrd="0" presId="urn:microsoft.com/office/officeart/2005/8/layout/vList2"/>
    <dgm:cxn modelId="{5B22D399-BA14-470E-AB05-B9BB65D87AF6}" type="presParOf" srcId="{FD81A860-76CF-4B40-AEE5-C4D44C30A497}" destId="{A544ED60-3553-4E50-B316-AB1E36E19625}" srcOrd="3" destOrd="0" presId="urn:microsoft.com/office/officeart/2005/8/layout/vList2"/>
  </dgm:cxnLst>
  <dgm:bg>
    <a:solidFill>
      <a:schemeClr val="bg1">
        <a:lumMod val="9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5BC8A2-99A0-4988-A087-A08A76157E80}">
      <dsp:nvSpPr>
        <dsp:cNvPr id="0" name=""/>
        <dsp:cNvSpPr/>
      </dsp:nvSpPr>
      <dsp:spPr>
        <a:xfrm>
          <a:off x="39858" y="0"/>
          <a:ext cx="2934241" cy="5004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5000"/>
                <a:satMod val="120000"/>
                <a:lumMod val="10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70000"/>
                <a:satMod val="124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1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u="sng" kern="1200" smtClean="0">
              <a:ea typeface="+mj-ea"/>
              <a:cs typeface="+mj-cs"/>
            </a:rPr>
            <a:t>Introduction: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smtClean="0">
              <a:ea typeface="+mj-ea"/>
              <a:cs typeface="+mj-cs"/>
            </a:rPr>
            <a:t>Lecture 1 </a:t>
          </a:r>
          <a:r>
            <a:rPr lang="en-US" sz="2000" b="1" kern="1200" smtClean="0">
              <a:ea typeface="+mj-ea"/>
              <a:cs typeface="+mj-cs"/>
            </a:rPr>
            <a:t>Introduction to APM and Initial Project Strategy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smtClean="0">
              <a:ea typeface="+mj-ea"/>
              <a:cs typeface="+mj-cs"/>
            </a:rPr>
            <a:t>Lecture 2   </a:t>
          </a:r>
          <a:r>
            <a:rPr lang="en-US" sz="2000" b="1" kern="1200" smtClean="0">
              <a:ea typeface="+mj-ea"/>
              <a:cs typeface="+mj-cs"/>
            </a:rPr>
            <a:t>Project Quality Management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b="1" kern="1200" smtClean="0">
            <a:ea typeface="+mj-ea"/>
            <a:cs typeface="+mj-cs"/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b="1" kern="1200" dirty="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900" kern="1200" dirty="0"/>
        </a:p>
      </dsp:txBody>
      <dsp:txXfrm>
        <a:off x="39858" y="2001794"/>
        <a:ext cx="2934241" cy="2001794"/>
      </dsp:txXfrm>
    </dsp:sp>
    <dsp:sp modelId="{2D2B619C-80A8-4D2D-A219-B0663D1DA0DD}">
      <dsp:nvSpPr>
        <dsp:cNvPr id="0" name=""/>
        <dsp:cNvSpPr/>
      </dsp:nvSpPr>
      <dsp:spPr>
        <a:xfrm>
          <a:off x="530742" y="133828"/>
          <a:ext cx="2064468" cy="1142831"/>
        </a:xfrm>
        <a:prstGeom prst="ellipse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877A3F9-E8B9-4172-8615-1A9A0739D0EA}">
      <dsp:nvSpPr>
        <dsp:cNvPr id="0" name=""/>
        <dsp:cNvSpPr/>
      </dsp:nvSpPr>
      <dsp:spPr>
        <a:xfrm>
          <a:off x="3025068" y="0"/>
          <a:ext cx="2934241" cy="5004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578546"/>
                <a:satOff val="8236"/>
                <a:lumOff val="-2353"/>
                <a:alphaOff val="0"/>
                <a:tint val="65000"/>
                <a:satMod val="120000"/>
                <a:lumMod val="107000"/>
              </a:schemeClr>
            </a:gs>
            <a:gs pos="50000">
              <a:schemeClr val="accent2">
                <a:hueOff val="1578546"/>
                <a:satOff val="8236"/>
                <a:lumOff val="-2353"/>
                <a:alphaOff val="0"/>
                <a:tint val="70000"/>
                <a:satMod val="124000"/>
                <a:lumMod val="103000"/>
              </a:schemeClr>
            </a:gs>
            <a:gs pos="100000">
              <a:schemeClr val="accent2">
                <a:hueOff val="1578546"/>
                <a:satOff val="8236"/>
                <a:lumOff val="-2353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u="sng" kern="1200" smtClean="0"/>
            <a:t>Project Initiation: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smtClean="0"/>
            <a:t>Lecture 3 </a:t>
          </a:r>
          <a:r>
            <a:rPr lang="en-US" sz="2000" b="1" kern="1200" smtClean="0"/>
            <a:t>Project Communication and team Management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smtClean="0"/>
            <a:t>Lecture 4 </a:t>
          </a:r>
          <a:r>
            <a:rPr lang="en-US" sz="2000" b="1" kern="1200" smtClean="0"/>
            <a:t>Managing conflicts and the art of communication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smtClean="0"/>
            <a:t>Lecture 5</a:t>
          </a:r>
          <a:r>
            <a:rPr lang="en-US" sz="2000" b="1" kern="1200" smtClean="0"/>
            <a:t> Strategic Management and project selection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b="1" kern="120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b="1" kern="120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3025068" y="2001794"/>
        <a:ext cx="2934241" cy="2001794"/>
      </dsp:txXfrm>
    </dsp:sp>
    <dsp:sp modelId="{3D725055-D5CC-43E6-A80C-3BA3C33BA046}">
      <dsp:nvSpPr>
        <dsp:cNvPr id="0" name=""/>
        <dsp:cNvSpPr/>
      </dsp:nvSpPr>
      <dsp:spPr>
        <a:xfrm>
          <a:off x="3486618" y="0"/>
          <a:ext cx="1929449" cy="1005878"/>
        </a:xfrm>
        <a:prstGeom prst="ellipse">
          <a:avLst/>
        </a:prstGeom>
        <a:blipFill>
          <a:blip xmlns:r="http://schemas.openxmlformats.org/officeDocument/2006/relationships"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2000" b="-42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07C6DEB-6A4B-4569-8DCE-F104918CF284}">
      <dsp:nvSpPr>
        <dsp:cNvPr id="0" name=""/>
        <dsp:cNvSpPr/>
      </dsp:nvSpPr>
      <dsp:spPr>
        <a:xfrm>
          <a:off x="6047337" y="0"/>
          <a:ext cx="2934241" cy="5004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157092"/>
                <a:satOff val="16471"/>
                <a:lumOff val="-4705"/>
                <a:alphaOff val="0"/>
                <a:tint val="65000"/>
                <a:satMod val="120000"/>
                <a:lumMod val="107000"/>
              </a:schemeClr>
            </a:gs>
            <a:gs pos="50000">
              <a:schemeClr val="accent2">
                <a:hueOff val="3157092"/>
                <a:satOff val="16471"/>
                <a:lumOff val="-4705"/>
                <a:alphaOff val="0"/>
                <a:tint val="70000"/>
                <a:satMod val="124000"/>
                <a:lumMod val="103000"/>
              </a:schemeClr>
            </a:gs>
            <a:gs pos="100000">
              <a:schemeClr val="accent2">
                <a:hueOff val="3157092"/>
                <a:satOff val="16471"/>
                <a:lumOff val="-4705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u="sng" kern="1200" dirty="0"/>
            <a:t>Project planning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dirty="0"/>
            <a:t>Lecture 6 </a:t>
          </a:r>
          <a:r>
            <a:rPr lang="en-US" sz="2000" b="1" kern="1200" dirty="0"/>
            <a:t>Initial project coordination and the project Charter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dirty="0"/>
            <a:t>Lecture 7</a:t>
          </a:r>
          <a:r>
            <a:rPr lang="en-US" sz="2000" b="1" kern="1200" dirty="0"/>
            <a:t> Starting the project plan: The WBS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dirty="0"/>
            <a:t>Lecture </a:t>
          </a:r>
          <a:r>
            <a:rPr lang="en-US" sz="2000" b="1" kern="1200" dirty="0"/>
            <a:t>8 Project risk management 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dirty="0"/>
            <a:t>Lecture 9 </a:t>
          </a:r>
          <a:r>
            <a:rPr lang="en-US" sz="2000" b="1" kern="1200" dirty="0">
              <a:solidFill>
                <a:schemeClr val="accent6">
                  <a:lumMod val="75000"/>
                </a:schemeClr>
              </a:solidFill>
            </a:rPr>
            <a:t>Budgeting, Estimating times and costs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b="1" kern="1200" dirty="0"/>
        </a:p>
      </dsp:txBody>
      <dsp:txXfrm>
        <a:off x="6047337" y="2001794"/>
        <a:ext cx="2934241" cy="2001794"/>
      </dsp:txXfrm>
    </dsp:sp>
    <dsp:sp modelId="{C5C22D56-BED9-42EF-9C6C-04C5A9845FD2}">
      <dsp:nvSpPr>
        <dsp:cNvPr id="0" name=""/>
        <dsp:cNvSpPr/>
      </dsp:nvSpPr>
      <dsp:spPr>
        <a:xfrm>
          <a:off x="6434720" y="40329"/>
          <a:ext cx="2099781" cy="1052490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E23EE5C-4097-48FD-B187-0834CBC52532}">
      <dsp:nvSpPr>
        <dsp:cNvPr id="0" name=""/>
        <dsp:cNvSpPr/>
      </dsp:nvSpPr>
      <dsp:spPr>
        <a:xfrm>
          <a:off x="9072406" y="0"/>
          <a:ext cx="2934241" cy="5004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735638"/>
                <a:satOff val="24707"/>
                <a:lumOff val="-7058"/>
                <a:alphaOff val="0"/>
                <a:tint val="65000"/>
                <a:satMod val="120000"/>
                <a:lumMod val="107000"/>
              </a:schemeClr>
            </a:gs>
            <a:gs pos="50000">
              <a:schemeClr val="accent2">
                <a:hueOff val="4735638"/>
                <a:satOff val="24707"/>
                <a:lumOff val="-7058"/>
                <a:alphaOff val="0"/>
                <a:tint val="70000"/>
                <a:satMod val="124000"/>
                <a:lumMod val="103000"/>
              </a:schemeClr>
            </a:gs>
            <a:gs pos="100000">
              <a:schemeClr val="accent2">
                <a:hueOff val="4735638"/>
                <a:satOff val="24707"/>
                <a:lumOff val="-7058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u="sng" kern="1200" dirty="0"/>
            <a:t>Project </a:t>
          </a:r>
          <a:r>
            <a:rPr lang="en-US" sz="2400" b="1" u="sng" kern="1200" dirty="0" smtClean="0">
              <a:solidFill>
                <a:srgbClr val="FF0000"/>
              </a:solidFill>
            </a:rPr>
            <a:t>Integration</a:t>
          </a:r>
          <a:endParaRPr lang="en-US" sz="2400" b="1" u="sng" kern="1200" dirty="0">
            <a:solidFill>
              <a:srgbClr val="FF0000"/>
            </a:solidFill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dirty="0"/>
            <a:t>Lecture 10  </a:t>
          </a:r>
          <a:r>
            <a:rPr lang="en-US" sz="2000" b="1" kern="1200" dirty="0"/>
            <a:t>Monitoring and </a:t>
          </a:r>
          <a:r>
            <a:rPr lang="en-US" sz="2000" b="1" kern="1200" dirty="0" smtClean="0">
              <a:solidFill>
                <a:srgbClr val="FF0000"/>
              </a:solidFill>
            </a:rPr>
            <a:t>Controlling</a:t>
          </a:r>
          <a:endParaRPr lang="en-US" sz="2000" b="1" kern="1200" dirty="0">
            <a:solidFill>
              <a:srgbClr val="FF0000"/>
            </a:solidFill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dirty="0"/>
            <a:t>Lecture </a:t>
          </a:r>
          <a:r>
            <a:rPr lang="en-US" sz="2000" b="1" u="sng" kern="1200" dirty="0" smtClean="0"/>
            <a:t>11</a:t>
          </a:r>
          <a:r>
            <a:rPr lang="en-US" sz="2000" b="1" u="none" kern="1200" dirty="0" smtClean="0"/>
            <a:t> </a:t>
          </a:r>
          <a:r>
            <a:rPr lang="en-US" sz="2000" b="1" u="none" kern="1200" dirty="0" smtClean="0">
              <a:solidFill>
                <a:srgbClr val="FF0000"/>
              </a:solidFill>
            </a:rPr>
            <a:t>PMOs and OPM</a:t>
          </a:r>
          <a:endParaRPr lang="en-US" sz="2000" b="1" kern="1200" dirty="0">
            <a:solidFill>
              <a:srgbClr val="FF0000"/>
            </a:solidFill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dirty="0"/>
            <a:t>Lecture </a:t>
          </a:r>
          <a:r>
            <a:rPr lang="en-US" sz="2000" b="1" u="sng" kern="1200" dirty="0" smtClean="0"/>
            <a:t>12</a:t>
          </a:r>
          <a:r>
            <a:rPr lang="en-US" sz="2000" b="1" u="none" kern="1200" dirty="0" smtClean="0"/>
            <a:t> </a:t>
          </a:r>
          <a:r>
            <a:rPr lang="en-US" sz="2000" b="1" u="none" kern="1200" dirty="0" smtClean="0">
              <a:solidFill>
                <a:srgbClr val="FF0000"/>
              </a:solidFill>
            </a:rPr>
            <a:t>Social and Professional Responsibility</a:t>
          </a:r>
          <a:endParaRPr lang="en-US" sz="2000" b="1" kern="1200" dirty="0">
            <a:solidFill>
              <a:srgbClr val="FF0000"/>
            </a:solidFill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u="sng" kern="1200" dirty="0"/>
            <a:t>Lecture 13 </a:t>
          </a:r>
          <a:r>
            <a:rPr lang="en-US" sz="2000" b="1" kern="1200" dirty="0" smtClean="0">
              <a:solidFill>
                <a:srgbClr val="FF0000"/>
              </a:solidFill>
            </a:rPr>
            <a:t>Open Discussion</a:t>
          </a:r>
          <a:endParaRPr lang="en-US" sz="2000" b="1" kern="1200" dirty="0">
            <a:solidFill>
              <a:srgbClr val="FF0000"/>
            </a:solidFill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b="1" kern="1200" dirty="0"/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b="1" kern="1200" dirty="0"/>
        </a:p>
      </dsp:txBody>
      <dsp:txXfrm>
        <a:off x="9072406" y="2001794"/>
        <a:ext cx="2934241" cy="2001794"/>
      </dsp:txXfrm>
    </dsp:sp>
    <dsp:sp modelId="{E2F03FD1-E211-426F-8054-E42269FE9C05}">
      <dsp:nvSpPr>
        <dsp:cNvPr id="0" name=""/>
        <dsp:cNvSpPr/>
      </dsp:nvSpPr>
      <dsp:spPr>
        <a:xfrm>
          <a:off x="9802137" y="0"/>
          <a:ext cx="1617698" cy="737073"/>
        </a:xfrm>
        <a:prstGeom prst="ellipse">
          <a:avLst/>
        </a:prstGeom>
        <a:blipFill>
          <a:blip xmlns:r="http://schemas.openxmlformats.org/officeDocument/2006/relationships"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93221E7-ADF7-450D-BEBE-73F9EFE5D8C8}">
      <dsp:nvSpPr>
        <dsp:cNvPr id="0" name=""/>
        <dsp:cNvSpPr/>
      </dsp:nvSpPr>
      <dsp:spPr>
        <a:xfrm>
          <a:off x="381182" y="4547287"/>
          <a:ext cx="11046116" cy="457197"/>
        </a:xfrm>
        <a:prstGeom prst="leftRight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tint val="65000"/>
                <a:satMod val="120000"/>
                <a:lumMod val="107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tint val="70000"/>
                <a:satMod val="124000"/>
                <a:lumMod val="103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4AFE7-88A1-4D85-9C8F-2933210E23E1}">
      <dsp:nvSpPr>
        <dsp:cNvPr id="0" name=""/>
        <dsp:cNvSpPr/>
      </dsp:nvSpPr>
      <dsp:spPr>
        <a:xfrm rot="21300000">
          <a:off x="17261" y="1698741"/>
          <a:ext cx="5590546" cy="640201"/>
        </a:xfrm>
        <a:prstGeom prst="mathMin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502932-2E36-4D8E-9653-3D9AC4656406}">
      <dsp:nvSpPr>
        <dsp:cNvPr id="0" name=""/>
        <dsp:cNvSpPr/>
      </dsp:nvSpPr>
      <dsp:spPr>
        <a:xfrm>
          <a:off x="675008" y="201884"/>
          <a:ext cx="1687521" cy="1615073"/>
        </a:xfrm>
        <a:prstGeom prst="down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B77B8-4356-49C5-9443-467B3CCD882E}">
      <dsp:nvSpPr>
        <dsp:cNvPr id="0" name=""/>
        <dsp:cNvSpPr/>
      </dsp:nvSpPr>
      <dsp:spPr>
        <a:xfrm>
          <a:off x="2981287" y="0"/>
          <a:ext cx="1800022" cy="1695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PLAN</a:t>
          </a:r>
          <a:endParaRPr lang="en-US" sz="3000" kern="1200" dirty="0"/>
        </a:p>
      </dsp:txBody>
      <dsp:txXfrm>
        <a:off x="2981287" y="0"/>
        <a:ext cx="1800022" cy="1695827"/>
      </dsp:txXfrm>
    </dsp:sp>
    <dsp:sp modelId="{BC7E3D7C-1247-4265-A901-F9B50161C3F3}">
      <dsp:nvSpPr>
        <dsp:cNvPr id="0" name=""/>
        <dsp:cNvSpPr/>
      </dsp:nvSpPr>
      <dsp:spPr>
        <a:xfrm>
          <a:off x="3262540" y="2220726"/>
          <a:ext cx="1687521" cy="1615073"/>
        </a:xfrm>
        <a:prstGeom prst="up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43DA0-A1B9-4982-9340-6BF063336F18}">
      <dsp:nvSpPr>
        <dsp:cNvPr id="0" name=""/>
        <dsp:cNvSpPr/>
      </dsp:nvSpPr>
      <dsp:spPr>
        <a:xfrm>
          <a:off x="843760" y="2341856"/>
          <a:ext cx="1800022" cy="1695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ACTUAL</a:t>
          </a:r>
          <a:endParaRPr lang="en-US" sz="3000" kern="1200" dirty="0"/>
        </a:p>
      </dsp:txBody>
      <dsp:txXfrm>
        <a:off x="843760" y="2341856"/>
        <a:ext cx="1800022" cy="16958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6D891-48A8-4746-B9D5-22F7777B84D5}">
      <dsp:nvSpPr>
        <dsp:cNvPr id="0" name=""/>
        <dsp:cNvSpPr/>
      </dsp:nvSpPr>
      <dsp:spPr>
        <a:xfrm>
          <a:off x="0" y="53909"/>
          <a:ext cx="7620000" cy="695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b="1" kern="1200" dirty="0"/>
            <a:t>Project Manager must facilitate for the team:</a:t>
          </a:r>
          <a:endParaRPr lang="en-US" sz="2900" kern="1200" dirty="0"/>
        </a:p>
      </dsp:txBody>
      <dsp:txXfrm>
        <a:off x="33955" y="87864"/>
        <a:ext cx="7552090" cy="627655"/>
      </dsp:txXfrm>
    </dsp:sp>
    <dsp:sp modelId="{B7B3AA30-4F60-41DE-AA97-62AF97255282}">
      <dsp:nvSpPr>
        <dsp:cNvPr id="0" name=""/>
        <dsp:cNvSpPr/>
      </dsp:nvSpPr>
      <dsp:spPr>
        <a:xfrm>
          <a:off x="0" y="749474"/>
          <a:ext cx="7620000" cy="2581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935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300" kern="1200"/>
            <a:t>Access to resources (people, equipment, supplies)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300" kern="1200"/>
            <a:t>Access to information (status reports, technical data, external benchmarks)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300" kern="1200"/>
            <a:t>Access to training (specialized skill-building needed for project work)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300" kern="1200"/>
            <a:t>Access to expectations (plans, work package specifications, team rules)</a:t>
          </a:r>
        </a:p>
      </dsp:txBody>
      <dsp:txXfrm>
        <a:off x="0" y="749474"/>
        <a:ext cx="7620000" cy="2581290"/>
      </dsp:txXfrm>
    </dsp:sp>
    <dsp:sp modelId="{BA27DE50-85BC-4406-8209-558CE280BA2B}">
      <dsp:nvSpPr>
        <dsp:cNvPr id="0" name=""/>
        <dsp:cNvSpPr/>
      </dsp:nvSpPr>
      <dsp:spPr>
        <a:xfrm>
          <a:off x="0" y="3330765"/>
          <a:ext cx="7620000" cy="695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b="1" kern="1200"/>
            <a:t>Boundary Management: </a:t>
          </a:r>
          <a:endParaRPr lang="en-US" sz="2900" kern="1200"/>
        </a:p>
      </dsp:txBody>
      <dsp:txXfrm>
        <a:off x="33955" y="3364720"/>
        <a:ext cx="7552090" cy="627655"/>
      </dsp:txXfrm>
    </dsp:sp>
    <dsp:sp modelId="{A544ED60-3553-4E50-B316-AB1E36E19625}">
      <dsp:nvSpPr>
        <dsp:cNvPr id="0" name=""/>
        <dsp:cNvSpPr/>
      </dsp:nvSpPr>
      <dsp:spPr>
        <a:xfrm>
          <a:off x="0" y="4026330"/>
          <a:ext cx="7620000" cy="720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935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300" kern="1200"/>
            <a:t>Managing the  interfaces between your functional or project area, and those outside it.</a:t>
          </a:r>
        </a:p>
      </dsp:txBody>
      <dsp:txXfrm>
        <a:off x="0" y="4026330"/>
        <a:ext cx="7620000" cy="7203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36C00-BD70-4D95-AD9F-FAB21D293F69}" type="datetimeFigureOut">
              <a:rPr lang="en-US" smtClean="0"/>
              <a:t>10-Apr-21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9753EB-3111-4158-8CAC-CD2E18EACE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278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Assignment vs Resource Allocation =</a:t>
            </a:r>
            <a:r>
              <a:rPr lang="en-US" baseline="0" dirty="0" smtClean="0"/>
              <a:t> Accountable vs Responsible</a:t>
            </a:r>
            <a:r>
              <a:rPr lang="ar-EG" baseline="0" dirty="0" smtClean="0"/>
              <a:t> </a:t>
            </a:r>
            <a:r>
              <a:rPr lang="en-US" baseline="0" dirty="0" smtClean="0"/>
              <a:t> = Project Management vs Performing Work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41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233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Data Driven Decision Making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753EB-3111-4158-8CAC-CD2E18EACED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400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80016-F6CF-474F-B219-FC9B85A0E4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79D928-6CE4-4979-829B-864D9303F7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4ECAF-7F2B-429F-AC2F-070674A60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EE017-2E88-43CA-A48A-D1C6BEA15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5734C-BB6C-4998-A8BB-7F5B6160B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591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476EB-1355-4B6B-BAB4-D8D74FBDE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0380F-D3AE-4874-AF6D-0BB766207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3B2AD-86AA-4164-A176-B9A306099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890EF-4AFE-4C01-838E-56677ECFF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200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3FB7BC-0A82-4370-8381-56BFF26CE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06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C2C4E-6914-486D-ACE5-A6D095E6F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F9D91E-F449-482E-8418-0487EF4ED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57F48-A08D-4E7C-A9B7-EE1C619E0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9FD46-3234-443A-9D01-89520031F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6282A-1DC9-4DC6-9B19-06ABE74E9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32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1BE38-3C19-4899-9557-93CAE0AB7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77C09-3EE9-467D-9521-761974FA6B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CE6601-614C-400B-8516-2365794B0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C1119B-A48F-4299-A3C1-E7350591D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60ADF-F158-4F0D-B23A-04FB36F84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2FBB4-6760-43E0-8730-437537041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00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89FE3-AB87-4E18-A63A-CC600D6C8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BE197A-E923-4C03-84D1-C776937604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551361-1C30-482D-836B-BBECA0416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811D56-82EF-44D3-A89D-C767318EDA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EB94B3-752C-4DA8-AE4B-DD61B69287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BF96B1-45EE-46B0-A45A-BF1532941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0C9D8E-8E32-4DBF-B89B-EA0448AE5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DD667C-E9EE-47F4-A14F-7C031C6C0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146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88EF1-8A8C-43FB-AFD1-38AD30F48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5A830-4BE7-443E-BA7F-CBE5EF10D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EA6A3-7C31-423F-993A-E4AAD2018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D5ADD4-0B37-4742-8665-FBD31993F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567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A76EC-6DA5-4F0D-9BB4-2B8EECCD3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949424-003F-48B4-8FEA-8A6BFEAAA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D007D9-E50F-485A-A330-2874D323E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991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B9D5E-76B9-448A-8E91-3A12816DA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223B2-C352-4F0E-A0CF-6BB2DAFCA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736218-9046-4904-A478-29AD620CBC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291F3D-DB4C-4C43-8A00-782C7E74C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8E78FD-C676-42DB-85CA-3EA9A8BB8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2F6C6-381A-443D-A3D6-4A06C0D2E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137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569E6-5C29-47A0-B5D7-A52D2748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B99370-6D33-4C13-A03A-AC0842D0C6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0FE90C-F565-40EB-84A9-9127B9EA6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89353-6A66-4B72-8D54-0E604356C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60BF95-2765-4D16-8D1C-C8D081A06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4A4CB-EFA1-4370-824F-54B992B05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810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42D3D-38A2-46E1-8364-4B994B46F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B587A4-C5B9-4EDE-9449-6042C0B7A7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47B2D-FAA4-4441-9C2A-F5A113867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039E6-9E52-428D-B425-93B9656E4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16C17-C040-4B3A-A7D0-49CD88078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0660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EE0452-43F5-49EA-A2E5-7454497442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293091-1BE4-4E9E-9C9C-79BE85DCF9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8EE1C-8BD0-42FD-A7AA-E4BFBF835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4D64A-328B-4942-8C01-AB57D08EA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35525-3115-4CE9-905D-65BFEDB56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968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9314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432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776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7978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0077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1505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0895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7394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351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1074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285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3433E4-C324-4DDE-A6BF-B2826CF08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A25399-0F28-4FA1-871B-C6AEB6FF1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058E9-D024-4C07-BCD3-EE75CC86B3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F40AE-35D1-45E1-9964-F10B8EE48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DFCE6D-87E2-464B-9727-7C3A2E0223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862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0E9CA7F0-1DB2-4EC7-8938-616CB06588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0348994" y="255084"/>
            <a:ext cx="1627773" cy="146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2038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4263" y="878540"/>
            <a:ext cx="8567738" cy="3242699"/>
          </a:xfrm>
          <a:solidFill>
            <a:srgbClr val="53728A"/>
          </a:solidFill>
        </p:spPr>
        <p:txBody>
          <a:bodyPr lIns="274320" tIns="91440" rIns="182880" bIns="91440">
            <a:normAutofit fontScale="90000"/>
          </a:bodyPr>
          <a:lstStyle/>
          <a:p>
            <a:pPr algn="l"/>
            <a:r>
              <a:rPr lang="en-US" sz="5400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5400" b="1" dirty="0">
                <a:solidFill>
                  <a:schemeClr val="bg1"/>
                </a:solidFill>
                <a:latin typeface="+mn-lt"/>
              </a:rPr>
            </a:br>
            <a:r>
              <a:rPr lang="en-US" sz="5400" b="1" dirty="0">
                <a:solidFill>
                  <a:schemeClr val="bg1"/>
                </a:solidFill>
                <a:ea typeface="+mj-ea"/>
                <a:cs typeface="+mj-cs"/>
              </a:rPr>
              <a:t>PMG 506</a:t>
            </a:r>
            <a:r>
              <a:rPr lang="en-US" sz="5400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5400" b="1" dirty="0">
                <a:solidFill>
                  <a:schemeClr val="bg1"/>
                </a:solidFill>
                <a:latin typeface="+mn-lt"/>
              </a:rPr>
            </a:br>
            <a:r>
              <a:rPr lang="en-US" sz="5300" b="1" dirty="0">
                <a:solidFill>
                  <a:schemeClr val="bg1"/>
                </a:solidFill>
                <a:latin typeface="+mn-lt"/>
              </a:rPr>
              <a:t>Advanced Project Management</a:t>
            </a:r>
            <a:r>
              <a:rPr lang="en-US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b="1" dirty="0">
                <a:solidFill>
                  <a:schemeClr val="bg1"/>
                </a:solidFill>
                <a:latin typeface="+mn-lt"/>
              </a:rPr>
            </a:br>
            <a:r>
              <a:rPr lang="en-US" sz="5400" dirty="0" smtClean="0">
                <a:solidFill>
                  <a:srgbClr val="FFFF00"/>
                </a:solidFill>
                <a:latin typeface="+mn-lt"/>
              </a:rPr>
              <a:t>LECTURE 10:</a:t>
            </a:r>
            <a:r>
              <a:rPr lang="ar-EG" sz="5400" dirty="0" smtClean="0">
                <a:solidFill>
                  <a:srgbClr val="FFFF00"/>
                </a:solidFill>
                <a:latin typeface="+mn-lt"/>
              </a:rPr>
              <a:t> </a:t>
            </a:r>
            <a:r>
              <a:rPr lang="en-US" sz="4000" b="1" dirty="0" smtClean="0"/>
              <a:t>PROJECT </a:t>
            </a:r>
            <a:r>
              <a:rPr lang="en-US" sz="4000" b="1" dirty="0"/>
              <a:t>MONTITORING AND </a:t>
            </a:r>
            <a:r>
              <a:rPr lang="en-US" sz="4000" b="1" dirty="0" smtClean="0"/>
              <a:t>CONTROLLING</a:t>
            </a:r>
            <a:endParaRPr lang="en-US" sz="5400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FE6120-9984-43F1-A9C9-F16007E15EEB}"/>
              </a:ext>
            </a:extLst>
          </p:cNvPr>
          <p:cNvSpPr/>
          <p:nvPr/>
        </p:nvSpPr>
        <p:spPr>
          <a:xfrm>
            <a:off x="141668" y="878540"/>
            <a:ext cx="3373283" cy="547781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1" i="0" u="none" strike="noStrike" kern="1200" cap="none" spc="0" normalizeH="0" baseline="0" noProof="0" dirty="0" smtClean="0">
              <a:ln>
                <a:noFill/>
              </a:ln>
              <a:solidFill>
                <a:srgbClr val="53728A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Everyone’s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Smart</a:t>
            </a:r>
            <a:b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53728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University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BF31A0D1-D3E5-4921-AD84-FAD7EADC900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7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204" y="1331445"/>
            <a:ext cx="2694542" cy="2286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</a:t>
            </a:fld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42F61A2C-40BB-46A9-A9B9-A72D7747B5D0}"/>
              </a:ext>
            </a:extLst>
          </p:cNvPr>
          <p:cNvSpPr txBox="1">
            <a:spLocks/>
          </p:cNvSpPr>
          <p:nvPr/>
        </p:nvSpPr>
        <p:spPr>
          <a:xfrm>
            <a:off x="3624263" y="4224271"/>
            <a:ext cx="8567738" cy="213208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vert="horz" lIns="274320" tIns="91440" rIns="182880" bIns="9144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</a:pPr>
            <a:endParaRPr lang="en-US" sz="1050" b="1" dirty="0" smtClean="0">
              <a:solidFill>
                <a:srgbClr val="FFFF00"/>
              </a:solidFill>
            </a:endParaRPr>
          </a:p>
          <a:p>
            <a:pPr>
              <a:spcBef>
                <a:spcPts val="600"/>
              </a:spcBef>
            </a:pPr>
            <a:r>
              <a:rPr lang="ar-EG" b="1" dirty="0" smtClean="0">
                <a:solidFill>
                  <a:srgbClr val="002060"/>
                </a:solidFill>
              </a:rPr>
              <a:t>دكتور مهندس استشاري ادارة المشروعات</a:t>
            </a:r>
            <a:endParaRPr lang="en-US" b="1" dirty="0" smtClean="0">
              <a:solidFill>
                <a:srgbClr val="002060"/>
              </a:solidFill>
            </a:endParaRPr>
          </a:p>
          <a:p>
            <a:pPr>
              <a:spcBef>
                <a:spcPts val="600"/>
              </a:spcBef>
            </a:pPr>
            <a:r>
              <a:rPr lang="en-US" b="1" dirty="0" smtClean="0">
                <a:solidFill>
                  <a:srgbClr val="002060"/>
                </a:solidFill>
              </a:rPr>
              <a:t>Eng. Dr. </a:t>
            </a:r>
            <a:r>
              <a:rPr lang="en-US" b="1" dirty="0" err="1" smtClean="0">
                <a:solidFill>
                  <a:srgbClr val="002060"/>
                </a:solidFill>
              </a:rPr>
              <a:t>Akram</a:t>
            </a:r>
            <a:r>
              <a:rPr lang="en-US" b="1" dirty="0" smtClean="0">
                <a:solidFill>
                  <a:srgbClr val="002060"/>
                </a:solidFill>
              </a:rPr>
              <a:t> Mustafa </a:t>
            </a:r>
            <a:r>
              <a:rPr lang="en-US" b="1" dirty="0" err="1" smtClean="0">
                <a:solidFill>
                  <a:srgbClr val="002060"/>
                </a:solidFill>
              </a:rPr>
              <a:t>Suliman</a:t>
            </a:r>
            <a:r>
              <a:rPr lang="en-US" b="1" dirty="0" smtClean="0">
                <a:solidFill>
                  <a:srgbClr val="002060"/>
                </a:solidFill>
              </a:rPr>
              <a:t> Ali,</a:t>
            </a:r>
          </a:p>
          <a:p>
            <a:r>
              <a:rPr lang="en-US" sz="2300" b="1" i="1" dirty="0" smtClean="0">
                <a:solidFill>
                  <a:srgbClr val="002060"/>
                </a:solidFill>
              </a:rPr>
              <a:t>PhD. AU, BEng. &amp; MSc. AAST, CEng </a:t>
            </a:r>
            <a:r>
              <a:rPr lang="en-US" sz="2300" b="1" i="1" dirty="0" err="1" smtClean="0">
                <a:solidFill>
                  <a:srgbClr val="002060"/>
                </a:solidFill>
              </a:rPr>
              <a:t>CMarEng</a:t>
            </a:r>
            <a:r>
              <a:rPr lang="en-US" sz="2300" b="1" i="1" dirty="0" smtClean="0">
                <a:solidFill>
                  <a:srgbClr val="002060"/>
                </a:solidFill>
              </a:rPr>
              <a:t> </a:t>
            </a:r>
            <a:r>
              <a:rPr lang="en-US" sz="2300" b="1" i="1" dirty="0" err="1" smtClean="0">
                <a:solidFill>
                  <a:srgbClr val="002060"/>
                </a:solidFill>
              </a:rPr>
              <a:t>MIMarEST</a:t>
            </a:r>
            <a:r>
              <a:rPr lang="en-US" sz="2300" b="1" i="1" dirty="0" smtClean="0">
                <a:solidFill>
                  <a:srgbClr val="002060"/>
                </a:solidFill>
              </a:rPr>
              <a:t>, PE, PMP®,</a:t>
            </a:r>
          </a:p>
          <a:p>
            <a:r>
              <a:rPr lang="en-US" sz="2300" b="1" i="1" dirty="0" smtClean="0">
                <a:solidFill>
                  <a:srgbClr val="002060"/>
                </a:solidFill>
              </a:rPr>
              <a:t>ASQ CSSBB, ISO Lead Auditor, NDT Level II,</a:t>
            </a:r>
            <a:endParaRPr lang="en-US" sz="23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49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2"/>
    </mc:Choice>
    <mc:Fallback xmlns="">
      <p:transition spd="slow" advTm="363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13D7EEB-7322-4380-B106-D67A8664E0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6111094"/>
              </p:ext>
            </p:extLst>
          </p:nvPr>
        </p:nvGraphicFramePr>
        <p:xfrm>
          <a:off x="185352" y="1853513"/>
          <a:ext cx="12006648" cy="5004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 sz="3600" dirty="0"/>
              <a:t>PMG506 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Advanced </a:t>
            </a:r>
            <a:r>
              <a:rPr lang="en-US" sz="3600" dirty="0"/>
              <a:t>Project Management (APM)</a:t>
            </a:r>
            <a:endParaRPr lang="ar-EG" sz="360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26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718"/>
    </mc:Choice>
    <mc:Fallback xmlns="">
      <p:transition spd="slow" advTm="33718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Recommended readings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Product Breakdown Structure – PBS</a:t>
            </a:r>
          </a:p>
          <a:p>
            <a:r>
              <a:rPr lang="en-US" dirty="0" smtClean="0"/>
              <a:t>Work Breakdown Structure – WBS</a:t>
            </a:r>
          </a:p>
          <a:p>
            <a:r>
              <a:rPr lang="en-US" dirty="0" smtClean="0"/>
              <a:t>Organizational Breakdown Structure – OBS</a:t>
            </a:r>
          </a:p>
          <a:p>
            <a:r>
              <a:rPr lang="en-US" dirty="0" smtClean="0"/>
              <a:t>Cost Breakdown Structure – CBS</a:t>
            </a:r>
          </a:p>
          <a:p>
            <a:r>
              <a:rPr lang="en-US" dirty="0" smtClean="0"/>
              <a:t>RACI Matrix</a:t>
            </a:r>
          </a:p>
          <a:p>
            <a:r>
              <a:rPr lang="en-US" dirty="0" smtClean="0"/>
              <a:t>Project Charter</a:t>
            </a:r>
          </a:p>
          <a:p>
            <a:r>
              <a:rPr lang="en-US" dirty="0" smtClean="0"/>
              <a:t>Team Charter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533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944"/>
    </mc:Choice>
    <mc:Fallback xmlns="">
      <p:transition spd="slow" advTm="8194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259137"/>
              </p:ext>
            </p:extLst>
          </p:nvPr>
        </p:nvGraphicFramePr>
        <p:xfrm>
          <a:off x="2705877" y="2393300"/>
          <a:ext cx="6802794" cy="2812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75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75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675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0638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1994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2015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0638">
                <a:tc>
                  <a:txBody>
                    <a:bodyPr/>
                    <a:lstStyle/>
                    <a:p>
                      <a:r>
                        <a:rPr lang="en-US" sz="2400" dirty="0"/>
                        <a:t>Successful Projects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16 %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34 % (PMP 51%)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0638">
                <a:tc>
                  <a:txBody>
                    <a:bodyPr/>
                    <a:lstStyle/>
                    <a:p>
                      <a:r>
                        <a:rPr lang="en-US" sz="2400" dirty="0"/>
                        <a:t>Cost Overrun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180 %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43 % (PMP</a:t>
                      </a:r>
                      <a:r>
                        <a:rPr lang="en-US" sz="2400" baseline="0" dirty="0"/>
                        <a:t> 23%)</a:t>
                      </a:r>
                      <a:endParaRPr lang="en-US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0638">
                <a:tc>
                  <a:txBody>
                    <a:bodyPr/>
                    <a:lstStyle/>
                    <a:p>
                      <a:r>
                        <a:rPr lang="en-US" sz="2400" dirty="0"/>
                        <a:t>Books on PM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20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100K+</a:t>
                      </a:r>
                      <a:r>
                        <a:rPr lang="en-US" sz="2400" baseline="0" dirty="0"/>
                        <a:t> books</a:t>
                      </a:r>
                      <a:r>
                        <a:rPr lang="en-US" sz="2400" dirty="0"/>
                        <a:t>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15074-35F8-4FD1-BD06-BC224D082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E02E84-FA79-4CB1-85C0-EADFE060C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DB692-028C-49DA-B632-A30773012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914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920"/>
    </mc:Choice>
    <mc:Fallback xmlns="">
      <p:transition spd="slow" advTm="26092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Six Principles for Effective PM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>
                <a:solidFill>
                  <a:srgbClr val="ECE9C6"/>
                </a:solidFill>
              </a:rPr>
              <a:t>April 2021</a:t>
            </a:r>
            <a:endParaRPr lang="en-US">
              <a:solidFill>
                <a:srgbClr val="ECE9C6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>
                <a:solidFill>
                  <a:srgbClr val="ECE9C6"/>
                </a:solidFill>
              </a:rPr>
              <a:t>Eng. Dr. Akram Ali</a:t>
            </a:r>
            <a:endParaRPr lang="en-US">
              <a:solidFill>
                <a:srgbClr val="ECE9C6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4527725-AEE4-4DE4-BBD3-1961BFDFC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Principle: </a:t>
            </a:r>
            <a:r>
              <a:rPr lang="en-GB" dirty="0"/>
              <a:t>Inputs to PM are:</a:t>
            </a:r>
          </a:p>
          <a:p>
            <a:pPr lvl="1"/>
            <a:r>
              <a:rPr lang="en-GB" b="1" dirty="0"/>
              <a:t>Information</a:t>
            </a:r>
          </a:p>
          <a:p>
            <a:pPr lvl="1"/>
            <a:r>
              <a:rPr lang="en-GB" b="1" dirty="0"/>
              <a:t>Resources</a:t>
            </a:r>
          </a:p>
          <a:p>
            <a:pPr lvl="1"/>
            <a:r>
              <a:rPr lang="en-GB" b="1" dirty="0"/>
              <a:t>Material</a:t>
            </a:r>
          </a:p>
          <a:p>
            <a:pPr lvl="1"/>
            <a:r>
              <a:rPr lang="en-GB" i="1" dirty="0"/>
              <a:t>Site planning, facilities and utilities</a:t>
            </a:r>
          </a:p>
          <a:p>
            <a:pPr lvl="1"/>
            <a:r>
              <a:rPr lang="en-GB" i="1" dirty="0"/>
              <a:t>Plan and schedule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 Principle: </a:t>
            </a:r>
            <a:r>
              <a:rPr lang="en-GB" dirty="0"/>
              <a:t>Management is divided into: Administration &amp; Leadership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Third Principle: </a:t>
            </a:r>
            <a:r>
              <a:rPr lang="en-GB" dirty="0"/>
              <a:t>Maintain Visibility Using: S curves &amp; EVA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Fourth Principle: </a:t>
            </a:r>
            <a:r>
              <a:rPr lang="en-GB" dirty="0"/>
              <a:t>Differentiate between Project Life Cycle and PM Life Cycle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Fifth Principle: </a:t>
            </a:r>
            <a:r>
              <a:rPr lang="en-GB" dirty="0"/>
              <a:t>Differentiate between Project </a:t>
            </a:r>
            <a:r>
              <a:rPr lang="en-GB" dirty="0" smtClean="0"/>
              <a:t>Deliverables and PM </a:t>
            </a:r>
            <a:r>
              <a:rPr lang="en-GB" dirty="0"/>
              <a:t>Deliverables </a:t>
            </a:r>
            <a:endParaRPr lang="en-GB" dirty="0" smtClean="0"/>
          </a:p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Sixth Principle: </a:t>
            </a:r>
            <a:r>
              <a:rPr lang="en-GB" dirty="0"/>
              <a:t>Use</a:t>
            </a:r>
            <a:r>
              <a:rPr lang="en-GB" dirty="0" smtClean="0"/>
              <a:t> </a:t>
            </a:r>
            <a:r>
              <a:rPr lang="en-GB" dirty="0"/>
              <a:t>PM Software for all projects proficiently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269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4634"/>
    </mc:Choice>
    <mc:Fallback xmlns="">
      <p:transition spd="slow" advTm="524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2384" x="7126288" y="1214438"/>
          <p14:tracePt t="2391" x="7161213" y="1214438"/>
          <p14:tracePt t="2400" x="7259638" y="1214438"/>
          <p14:tracePt t="2410" x="7269163" y="1214438"/>
          <p14:tracePt t="2427" x="7385050" y="1223963"/>
          <p14:tracePt t="2443" x="7589838" y="1241425"/>
          <p14:tracePt t="2460" x="7608888" y="1241425"/>
          <p14:tracePt t="2477" x="7680325" y="1250950"/>
          <p14:tracePt t="2480" x="7697788" y="1250950"/>
          <p14:tracePt t="2503" x="7705725" y="1241425"/>
          <p14:tracePt t="2512" x="7715250" y="1231900"/>
          <p14:tracePt t="2527" x="7751763" y="1231900"/>
          <p14:tracePt t="2543" x="7804150" y="1231900"/>
          <p14:tracePt t="2560" x="7848600" y="1231900"/>
          <p14:tracePt t="2577" x="7867650" y="1223963"/>
          <p14:tracePt t="2594" x="7902575" y="1223963"/>
          <p14:tracePt t="2610" x="7956550" y="1179513"/>
          <p14:tracePt t="2627" x="7983538" y="1125538"/>
          <p14:tracePt t="2644" x="8001000" y="1108075"/>
          <p14:tracePt t="2660" x="8018463" y="1089025"/>
          <p14:tracePt t="2677" x="8045450" y="1081088"/>
          <p14:tracePt t="2728" x="8054975" y="1071563"/>
          <p14:tracePt t="2752" x="8054975" y="1054100"/>
          <p14:tracePt t="2767" x="8054975" y="1036638"/>
          <p14:tracePt t="2784" x="8072438" y="1027113"/>
          <p14:tracePt t="2792" x="8108950" y="1027113"/>
          <p14:tracePt t="2799" x="8170863" y="1054100"/>
          <p14:tracePt t="2816" x="8197850" y="1108075"/>
          <p14:tracePt t="2827" x="8197850" y="1179513"/>
          <p14:tracePt t="2844" x="8197850" y="1204913"/>
          <p14:tracePt t="3216" x="8232775" y="1196975"/>
          <p14:tracePt t="3224" x="8224838" y="1179513"/>
          <p14:tracePt t="3232" x="8224838" y="1160463"/>
          <p14:tracePt t="3244" x="8224838" y="1143000"/>
          <p14:tracePt t="3261" x="8215313" y="1125538"/>
          <p14:tracePt t="3277" x="8170863" y="1071563"/>
          <p14:tracePt t="3294" x="8153400" y="1071563"/>
          <p14:tracePt t="3344" x="8161338" y="1071563"/>
          <p14:tracePt t="3768" x="8180388" y="1071563"/>
          <p14:tracePt t="3776" x="8215313" y="1044575"/>
          <p14:tracePt t="3784" x="8269288" y="1044575"/>
          <p14:tracePt t="3795" x="8375650" y="1017588"/>
          <p14:tracePt t="3811" x="8555038" y="928688"/>
          <p14:tracePt t="3828" x="8670925" y="839788"/>
          <p14:tracePt t="3845" x="8724900" y="795338"/>
          <p14:tracePt t="3861" x="8742363" y="785813"/>
          <p14:tracePt t="3895" x="8751888" y="776288"/>
          <p14:tracePt t="3928" x="8769350" y="776288"/>
          <p14:tracePt t="3945" x="8786813" y="776288"/>
          <p14:tracePt t="3961" x="8804275" y="776288"/>
          <p14:tracePt t="3978" x="8813800" y="776288"/>
          <p14:tracePt t="4032" x="8831263" y="776288"/>
          <p14:tracePt t="4040" x="8875713" y="768350"/>
          <p14:tracePt t="4048" x="8920163" y="741363"/>
          <p14:tracePt t="4062" x="8983663" y="741363"/>
          <p14:tracePt t="4079" x="9180513" y="696913"/>
          <p14:tracePt t="4095" x="9197975" y="687388"/>
          <p14:tracePt t="4112" x="9259888" y="669925"/>
          <p14:tracePt t="4128" x="9269413" y="669925"/>
          <p14:tracePt t="4145" x="9313863" y="669925"/>
          <p14:tracePt t="4178" x="9323388" y="669925"/>
          <p14:tracePt t="4195" x="9358313" y="669925"/>
          <p14:tracePt t="4212" x="9375775" y="679450"/>
          <p14:tracePt t="4228" x="9385300" y="679450"/>
          <p14:tracePt t="4245" x="9394825" y="679450"/>
          <p14:tracePt t="4262" x="9402763" y="679450"/>
          <p14:tracePt t="9344" x="9412288" y="679450"/>
          <p14:tracePt t="9353" x="9420225" y="679450"/>
          <p14:tracePt t="9376" x="9429750" y="679450"/>
          <p14:tracePt t="11529" x="9429750" y="687388"/>
          <p14:tracePt t="11561" x="9429750" y="696913"/>
          <p14:tracePt t="11609" x="9429750" y="714375"/>
          <p14:tracePt t="11681" x="9429750" y="723900"/>
          <p14:tracePt t="11737" x="9439275" y="723900"/>
          <p14:tracePt t="11761" x="9447213" y="731838"/>
          <p14:tracePt t="11785" x="9466263" y="741363"/>
          <p14:tracePt t="11865" x="9466263" y="768350"/>
          <p14:tracePt t="11881" x="9466263" y="776288"/>
          <p14:tracePt t="11889" x="9466263" y="785813"/>
          <p14:tracePt t="11897" x="9466263" y="795338"/>
          <p14:tracePt t="11905" x="9456738" y="803275"/>
          <p14:tracePt t="11920" x="9420225" y="839788"/>
          <p14:tracePt t="11936" x="9402763" y="839788"/>
          <p14:tracePt t="11953" x="9358313" y="857250"/>
          <p14:tracePt t="11970" x="9340850" y="874713"/>
          <p14:tracePt t="11986" x="9323388" y="884238"/>
          <p14:tracePt t="12003" x="9304338" y="893763"/>
          <p14:tracePt t="12020" x="9286875" y="893763"/>
          <p14:tracePt t="12625" x="9296400" y="893763"/>
          <p14:tracePt t="33099" x="9348788" y="893763"/>
          <p14:tracePt t="33107" x="9429750" y="893763"/>
          <p14:tracePt t="33115" x="9510713" y="893763"/>
          <p14:tracePt t="33125" x="9705975" y="893763"/>
          <p14:tracePt t="33141" x="9804400" y="901700"/>
          <p14:tracePt t="33158" x="9823450" y="893763"/>
          <p14:tracePt t="33191" x="9831388" y="893763"/>
          <p14:tracePt t="33208" x="9858375" y="874713"/>
          <p14:tracePt t="33225" x="9894888" y="857250"/>
          <p14:tracePt t="33242" x="9956800" y="839788"/>
          <p14:tracePt t="33258" x="10001250" y="839788"/>
          <p14:tracePt t="33275" x="10063163" y="857250"/>
          <p14:tracePt t="33292" x="10134600" y="928688"/>
          <p14:tracePt t="33308" x="10188575" y="1009650"/>
          <p14:tracePt t="33325" x="10242550" y="1081088"/>
          <p14:tracePt t="33342" x="10260013" y="1108075"/>
          <p14:tracePt t="33358" x="10277475" y="1116013"/>
          <p14:tracePt t="33375" x="10287000" y="1125538"/>
          <p14:tracePt t="33392" x="10287000" y="1152525"/>
          <p14:tracePt t="33408" x="10287000" y="1250950"/>
          <p14:tracePt t="33425" x="10287000" y="1393825"/>
          <p14:tracePt t="33442" x="10287000" y="1562100"/>
          <p14:tracePt t="33459" x="10287000" y="1652588"/>
          <p14:tracePt t="33475" x="10198100" y="1643063"/>
          <p14:tracePt t="33492" x="10198100" y="1679575"/>
          <p14:tracePt t="33508" x="10180638" y="1724025"/>
          <p14:tracePt t="33525" x="10161588" y="1758950"/>
          <p14:tracePt t="33542" x="10144125" y="1795463"/>
          <p14:tracePt t="33558" x="10117138" y="1822450"/>
          <p14:tracePt t="33575" x="10055225" y="1866900"/>
          <p14:tracePt t="33592" x="9991725" y="1911350"/>
          <p14:tracePt t="33609" x="9929813" y="1955800"/>
          <p14:tracePt t="33625" x="9885363" y="1973263"/>
          <p14:tracePt t="33642" x="9759950" y="2009775"/>
          <p14:tracePt t="33659" x="9644063" y="2036763"/>
          <p14:tracePt t="33675" x="9474200" y="2089150"/>
          <p14:tracePt t="33692" x="9197975" y="2116138"/>
          <p14:tracePt t="33709" x="8956675" y="2152650"/>
          <p14:tracePt t="33725" x="8634413" y="2205038"/>
          <p14:tracePt t="33742" x="8108950" y="2268538"/>
          <p14:tracePt t="33759" x="7402513" y="2268538"/>
          <p14:tracePt t="33775" x="6786563" y="2312988"/>
          <p14:tracePt t="33792" x="6224588" y="2312988"/>
          <p14:tracePt t="33809" x="6027738" y="2312988"/>
          <p14:tracePt t="33826" x="6000750" y="2312988"/>
          <p14:tracePt t="34028" x="5991225" y="2312988"/>
          <p14:tracePt t="34035" x="5991225" y="2322513"/>
          <p14:tracePt t="34044" x="6037263" y="2330450"/>
          <p14:tracePt t="34059" x="6161088" y="2366963"/>
          <p14:tracePt t="34076" x="6188075" y="2384425"/>
          <p14:tracePt t="34131" x="6180138" y="2384425"/>
          <p14:tracePt t="34139" x="6134100" y="2384425"/>
          <p14:tracePt t="34147" x="6116638" y="2374900"/>
          <p14:tracePt t="34159" x="6089650" y="2357438"/>
          <p14:tracePt t="34176" x="6081713" y="2357438"/>
          <p14:tracePt t="34196" x="6072188" y="2357438"/>
          <p14:tracePt t="34209" x="6062663" y="2347913"/>
          <p14:tracePt t="34226" x="5929313" y="2295525"/>
          <p14:tracePt t="34242" x="5795963" y="2276475"/>
          <p14:tracePt t="34259" x="5661025" y="2251075"/>
          <p14:tracePt t="34276" x="5500688" y="2224088"/>
          <p14:tracePt t="34293" x="5402263" y="2214563"/>
          <p14:tracePt t="34309" x="5303838" y="2197100"/>
          <p14:tracePt t="34326" x="5205413" y="2187575"/>
          <p14:tracePt t="34343" x="5072063" y="2160588"/>
          <p14:tracePt t="34359" x="4946650" y="2143125"/>
          <p14:tracePt t="34376" x="4848225" y="2133600"/>
          <p14:tracePt t="34393" x="4795838" y="2133600"/>
          <p14:tracePt t="34409" x="4732338" y="2133600"/>
          <p14:tracePt t="34426" x="4625975" y="2133600"/>
          <p14:tracePt t="34443" x="4562475" y="2133600"/>
          <p14:tracePt t="34459" x="4510088" y="2133600"/>
          <p14:tracePt t="34507" x="4500563" y="2133600"/>
          <p14:tracePt t="34515" x="4500563" y="2152650"/>
          <p14:tracePt t="34907" x="4500563" y="2133600"/>
          <p14:tracePt t="34916" x="4465638" y="2054225"/>
          <p14:tracePt t="34926" x="4456113" y="2027238"/>
          <p14:tracePt t="34947" x="4429125" y="2017713"/>
          <p14:tracePt t="34960" x="4411663" y="2017713"/>
          <p14:tracePt t="34977" x="4375150" y="2017713"/>
          <p14:tracePt t="34993" x="4348163" y="2009775"/>
          <p14:tracePt t="36108" x="4340225" y="2009775"/>
          <p14:tracePt t="36132" x="4340225" y="2017713"/>
          <p14:tracePt t="36139" x="4330700" y="2017713"/>
          <p14:tracePt t="36155" x="4322763" y="2017713"/>
          <p14:tracePt t="36164" x="4322763" y="2027238"/>
          <p14:tracePt t="36252" x="4330700" y="2036763"/>
          <p14:tracePt t="36267" x="4348163" y="2036763"/>
          <p14:tracePt t="36284" x="4357688" y="2036763"/>
          <p14:tracePt t="36291" x="4375150" y="2036763"/>
          <p14:tracePt t="36299" x="4394200" y="2036763"/>
          <p14:tracePt t="36311" x="4411663" y="2036763"/>
          <p14:tracePt t="36328" x="4456113" y="2036763"/>
          <p14:tracePt t="36345" x="4483100" y="2036763"/>
          <p14:tracePt t="36361" x="4510088" y="2036763"/>
          <p14:tracePt t="36379" x="4545013" y="2036763"/>
          <p14:tracePt t="36395" x="4572000" y="2017713"/>
          <p14:tracePt t="36411" x="4598988" y="2000250"/>
          <p14:tracePt t="36428" x="4616450" y="1990725"/>
          <p14:tracePt t="36445" x="4625975" y="1973263"/>
          <p14:tracePt t="36483" x="4633913" y="1973263"/>
          <p14:tracePt t="36495" x="4633913" y="1965325"/>
          <p14:tracePt t="36517" x="4643438" y="1965325"/>
          <p14:tracePt t="36532" x="4652963" y="1965325"/>
          <p14:tracePt t="36595" x="4660900" y="1965325"/>
        </p14:tracePtLst>
      </p14:laserTrace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2713" y="0"/>
            <a:ext cx="5795493" cy="685048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792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232"/>
    </mc:Choice>
    <mc:Fallback xmlns="">
      <p:transition spd="slow" advTm="263232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 performance 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Schedule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Budget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Scope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Quality</a:t>
            </a:r>
          </a:p>
          <a:p>
            <a:r>
              <a:rPr lang="en-US" dirty="0" smtClean="0"/>
              <a:t>Communications</a:t>
            </a:r>
          </a:p>
          <a:p>
            <a:r>
              <a:rPr lang="en-US" dirty="0" smtClean="0"/>
              <a:t>Risk</a:t>
            </a:r>
          </a:p>
          <a:p>
            <a:r>
              <a:rPr lang="en-US" dirty="0" smtClean="0"/>
              <a:t>Procurement</a:t>
            </a:r>
          </a:p>
          <a:p>
            <a:r>
              <a:rPr lang="en-US" dirty="0" smtClean="0"/>
              <a:t>Stake Holder Engagement</a:t>
            </a:r>
          </a:p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Change</a:t>
            </a:r>
            <a:endParaRPr lang="en-US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53983254"/>
              </p:ext>
            </p:extLst>
          </p:nvPr>
        </p:nvGraphicFramePr>
        <p:xfrm>
          <a:off x="4534930" y="2100649"/>
          <a:ext cx="5625070" cy="4037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/>
          <p:cNvSpPr txBox="1"/>
          <p:nvPr/>
        </p:nvSpPr>
        <p:spPr>
          <a:xfrm rot="21279005">
            <a:off x="6080898" y="3930134"/>
            <a:ext cx="2533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C00000"/>
                </a:solidFill>
              </a:rPr>
              <a:t>Variance Analysis</a:t>
            </a:r>
            <a:endParaRPr lang="en-US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364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8"/>
    </mc:Choice>
    <mc:Fallback xmlns="">
      <p:transition spd="slow" advTm="5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8" grpId="0"/>
    </p:bldLst>
  </p:timing>
  <p:extLst>
    <p:ext uri="{3A86A75C-4F4B-4683-9AE1-C65F6400EC91}">
      <p14:laserTraceLst xmlns:p14="http://schemas.microsoft.com/office/powerpoint/2010/main">
        <p14:tracePtLst>
          <p14:tracePt t="75" x="500063" y="839788"/>
          <p14:tracePt t="92" x="536575" y="847725"/>
          <p14:tracePt t="108" x="554038" y="857250"/>
          <p14:tracePt t="125" x="588963" y="857250"/>
          <p14:tracePt t="142" x="615950" y="866775"/>
          <p14:tracePt t="159" x="642938" y="874713"/>
          <p14:tracePt t="176" x="714375" y="893763"/>
          <p14:tracePt t="192" x="795338" y="919163"/>
          <p14:tracePt t="209" x="874713" y="946150"/>
          <p14:tracePt t="225" x="938213" y="955675"/>
          <p14:tracePt t="242" x="1036638" y="990600"/>
          <p14:tracePt t="259" x="1160463" y="1017588"/>
          <p14:tracePt t="275" x="1303338" y="1062038"/>
          <p14:tracePt t="292" x="1438275" y="1108075"/>
          <p14:tracePt t="309" x="1608138" y="1179513"/>
          <p14:tracePt t="326" x="1731963" y="1231900"/>
          <p14:tracePt t="342" x="1847850" y="1285875"/>
          <p14:tracePt t="359" x="2089150" y="1393825"/>
          <p14:tracePt t="376" x="2268538" y="1473200"/>
          <p14:tracePt t="392" x="2554288" y="1598613"/>
          <p14:tracePt t="409" x="2759075" y="1633538"/>
          <p14:tracePt t="426" x="3268663" y="1751013"/>
          <p14:tracePt t="442" x="3857625" y="1839913"/>
          <p14:tracePt t="459" x="4562475" y="1938338"/>
          <p14:tracePt t="476" x="5232400" y="2000250"/>
          <p14:tracePt t="493" x="5822950" y="2125663"/>
          <p14:tracePt t="509" x="6340475" y="2214563"/>
          <p14:tracePt t="526" x="6724650" y="2251075"/>
          <p14:tracePt t="542" x="7170738" y="2330450"/>
          <p14:tracePt t="560" x="7572375" y="2393950"/>
          <p14:tracePt t="576" x="7777163" y="2393950"/>
          <p14:tracePt t="593" x="7974013" y="2393950"/>
          <p14:tracePt t="609" x="8180388" y="2393950"/>
          <p14:tracePt t="626" x="8375650" y="2393950"/>
          <p14:tracePt t="643" x="8537575" y="2393950"/>
          <p14:tracePt t="659" x="8643938" y="2393950"/>
          <p14:tracePt t="676" x="8697913" y="2393950"/>
          <p14:tracePt t="693" x="8724900" y="2393950"/>
          <p14:tracePt t="709" x="8732838" y="2393950"/>
          <p14:tracePt t="793" x="8742363" y="2393950"/>
          <p14:tracePt t="2601" x="8732838" y="2393950"/>
          <p14:tracePt t="2657" x="8724900" y="2393950"/>
          <p14:tracePt t="2689" x="8724900" y="2401888"/>
          <p14:tracePt t="2721" x="8724900" y="2411413"/>
          <p14:tracePt t="2729" x="8724900" y="2419350"/>
          <p14:tracePt t="2737" x="8724900" y="2428875"/>
          <p14:tracePt t="2745" x="8705850" y="2465388"/>
          <p14:tracePt t="2761" x="8626475" y="2465388"/>
          <p14:tracePt t="2778" x="8277225" y="2473325"/>
          <p14:tracePt t="2795" x="7742238" y="2401888"/>
          <p14:tracePt t="2812" x="7018338" y="2108200"/>
          <p14:tracePt t="2828" x="5884863" y="1785938"/>
          <p14:tracePt t="2845" x="4751388" y="1438275"/>
          <p14:tracePt t="2862" x="3554413" y="1169988"/>
          <p14:tracePt t="2878" x="2768600" y="965200"/>
          <p14:tracePt t="2895" x="2152650" y="768350"/>
          <p14:tracePt t="2898" x="1768475" y="679450"/>
          <p14:tracePt t="2912" x="1268413" y="625475"/>
          <p14:tracePt t="2928" x="955675" y="588963"/>
          <p14:tracePt t="2945" x="758825" y="536575"/>
          <p14:tracePt t="2962" x="625475" y="500063"/>
          <p14:tracePt t="2978" x="500063" y="455613"/>
          <p14:tracePt t="2995" x="393700" y="411163"/>
          <p14:tracePt t="3012" x="303213" y="366713"/>
          <p14:tracePt t="3905" x="6126163" y="4010025"/>
          <p14:tracePt t="3913" x="6116638" y="4010025"/>
          <p14:tracePt t="3930" x="6089650" y="3990975"/>
          <p14:tracePt t="3945" x="6027738" y="3946525"/>
          <p14:tracePt t="3961" x="5884863" y="3840163"/>
          <p14:tracePt t="3977" x="5705475" y="3724275"/>
          <p14:tracePt t="3994" x="5018088" y="3232150"/>
          <p14:tracePt t="4011" x="4044950" y="2633663"/>
          <p14:tracePt t="4027" x="3133725" y="2108200"/>
          <p14:tracePt t="4044" x="2303463" y="1687513"/>
          <p14:tracePt t="4061" x="1839913" y="1438275"/>
          <p14:tracePt t="4078" x="1643063" y="1312863"/>
          <p14:tracePt t="4095" x="1598613" y="1223963"/>
          <p14:tracePt t="4111" x="1571625" y="1152525"/>
          <p14:tracePt t="4128" x="1562100" y="1116013"/>
          <p14:tracePt t="4170" x="1562100" y="1098550"/>
          <p14:tracePt t="4186" x="1554163" y="1089025"/>
          <p14:tracePt t="4194" x="1544638" y="1054100"/>
          <p14:tracePt t="4211" x="1527175" y="1009650"/>
          <p14:tracePt t="4228" x="1500188" y="965200"/>
          <p14:tracePt t="4245" x="1446213" y="866775"/>
          <p14:tracePt t="4261" x="1366838" y="723900"/>
          <p14:tracePt t="4278" x="1312863" y="608013"/>
          <p14:tracePt t="4295" x="1268413" y="490538"/>
          <p14:tracePt t="4311" x="1258888" y="393700"/>
          <p14:tracePt t="5131" x="1419225" y="53975"/>
        </p14:tracePtLst>
      </p14:laserTrace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Corrective actions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Critical Path</a:t>
            </a:r>
          </a:p>
          <a:p>
            <a:r>
              <a:rPr lang="en-US" dirty="0" smtClean="0"/>
              <a:t>Dependencies</a:t>
            </a:r>
          </a:p>
          <a:p>
            <a:r>
              <a:rPr lang="en-US" dirty="0" smtClean="0"/>
              <a:t>Assignment (PM Activities)</a:t>
            </a:r>
          </a:p>
          <a:p>
            <a:r>
              <a:rPr lang="en-US" dirty="0" smtClean="0"/>
              <a:t>Resource Allocation (Project Activities)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8</a:t>
            </a:fld>
            <a:endParaRPr 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902" y="2196373"/>
            <a:ext cx="4271097" cy="2934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532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 recovery technique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498501" y="2055214"/>
            <a:ext cx="5405675" cy="4330971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537" y="2004775"/>
            <a:ext cx="3581653" cy="4206240"/>
          </a:xfrm>
        </p:spPr>
        <p:txBody>
          <a:bodyPr/>
          <a:lstStyle/>
          <a:p>
            <a:r>
              <a:rPr lang="en-US" dirty="0" smtClean="0"/>
              <a:t>Re-plan Quality </a:t>
            </a:r>
          </a:p>
          <a:p>
            <a:pPr lvl="1"/>
            <a:r>
              <a:rPr lang="en-US" dirty="0" smtClean="0"/>
              <a:t>(Less Testing)</a:t>
            </a:r>
          </a:p>
          <a:p>
            <a:pPr lvl="1"/>
            <a:r>
              <a:rPr lang="en-US" dirty="0"/>
              <a:t>(Lower </a:t>
            </a:r>
            <a:r>
              <a:rPr lang="en-US" dirty="0" smtClean="0"/>
              <a:t>Grade)</a:t>
            </a:r>
          </a:p>
          <a:p>
            <a:pPr lvl="1"/>
            <a:r>
              <a:rPr lang="en-US" dirty="0" smtClean="0"/>
              <a:t>(Cheaper Resources)</a:t>
            </a:r>
          </a:p>
          <a:p>
            <a:pPr lvl="1"/>
            <a:r>
              <a:rPr lang="en-US" dirty="0" smtClean="0"/>
              <a:t>(Available Resources)</a:t>
            </a:r>
          </a:p>
          <a:p>
            <a:pPr lvl="1"/>
            <a:r>
              <a:rPr lang="en-US" dirty="0" smtClean="0"/>
              <a:t>(Replace Suppliers)</a:t>
            </a:r>
          </a:p>
          <a:p>
            <a:pPr lvl="1"/>
            <a:r>
              <a:rPr lang="en-US" dirty="0" smtClean="0"/>
              <a:t>(Re-negotiate sub-contractors)</a:t>
            </a:r>
          </a:p>
          <a:p>
            <a:r>
              <a:rPr lang="en-US" dirty="0" smtClean="0"/>
              <a:t>Re-plan Risk</a:t>
            </a:r>
          </a:p>
          <a:p>
            <a:r>
              <a:rPr lang="en-US" dirty="0" smtClean="0"/>
              <a:t>Reassign Management Resources</a:t>
            </a:r>
          </a:p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9</a:t>
            </a:fld>
            <a:endParaRPr lang="en-US"/>
          </a:p>
        </p:txBody>
      </p:sp>
      <p:sp>
        <p:nvSpPr>
          <p:cNvPr id="9" name="Content Placeholder 3"/>
          <p:cNvSpPr txBox="1">
            <a:spLocks/>
          </p:cNvSpPr>
          <p:nvPr/>
        </p:nvSpPr>
        <p:spPr>
          <a:xfrm>
            <a:off x="156813" y="2114465"/>
            <a:ext cx="2222328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>
                <a:solidFill>
                  <a:srgbClr val="FF0000"/>
                </a:solidFill>
              </a:rPr>
              <a:t>Cost Crashing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Fast Tracking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Redefine Scope </a:t>
            </a:r>
          </a:p>
          <a:p>
            <a:pPr lvl="1"/>
            <a:r>
              <a:rPr lang="en-US" dirty="0" smtClean="0"/>
              <a:t>(Less Features)</a:t>
            </a:r>
          </a:p>
          <a:p>
            <a:pPr lvl="1"/>
            <a:r>
              <a:rPr lang="en-US" dirty="0" smtClean="0"/>
              <a:t>(Control Changes)</a:t>
            </a:r>
          </a:p>
          <a:p>
            <a:pPr marL="2286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53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Moving </a:t>
            </a:r>
            <a:r>
              <a:rPr lang="en-US" dirty="0"/>
              <a:t>Forward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10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the previous phases of the Project Management Life </a:t>
            </a:r>
            <a:r>
              <a:rPr lang="en-US" dirty="0" smtClean="0"/>
              <a:t>Cycle (Planning Phase), </a:t>
            </a:r>
            <a:r>
              <a:rPr lang="en-US" dirty="0"/>
              <a:t>ground work for success is laid. Detailed plans, schedules and budgets were created and accepted by the stakeholders.</a:t>
            </a:r>
          </a:p>
          <a:p>
            <a:r>
              <a:rPr lang="en-US" b="1" dirty="0" smtClean="0"/>
              <a:t>The </a:t>
            </a:r>
            <a:r>
              <a:rPr lang="en-US" b="1" dirty="0"/>
              <a:t>Implementation Phase</a:t>
            </a:r>
          </a:p>
        </p:txBody>
      </p:sp>
      <p:graphicFrame>
        <p:nvGraphicFramePr>
          <p:cNvPr id="8" name="Content Placeholder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60576742"/>
              </p:ext>
            </p:extLst>
          </p:nvPr>
        </p:nvGraphicFramePr>
        <p:xfrm>
          <a:off x="2070352" y="3573624"/>
          <a:ext cx="8305288" cy="22300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526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526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4709">
                <a:tc>
                  <a:txBody>
                    <a:bodyPr/>
                    <a:lstStyle/>
                    <a:p>
                      <a:r>
                        <a:rPr lang="en-US" sz="2400" dirty="0"/>
                        <a:t>Implementation</a:t>
                      </a:r>
                      <a:r>
                        <a:rPr lang="en-US" sz="2400" baseline="0" dirty="0"/>
                        <a:t> Phase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Deliverables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5308">
                <a:tc>
                  <a:txBody>
                    <a:bodyPr/>
                    <a:lstStyle/>
                    <a:p>
                      <a:r>
                        <a:rPr lang="en-US" sz="2400" dirty="0"/>
                        <a:t>Working the Plan</a:t>
                      </a:r>
                    </a:p>
                    <a:p>
                      <a:r>
                        <a:rPr lang="en-US" sz="2400" dirty="0"/>
                        <a:t>Monitoring Progress</a:t>
                      </a:r>
                    </a:p>
                    <a:p>
                      <a:r>
                        <a:rPr lang="en-US" sz="2400" dirty="0"/>
                        <a:t>Taking Corrective Actions</a:t>
                      </a:r>
                    </a:p>
                    <a:p>
                      <a:r>
                        <a:rPr lang="en-US" sz="2400" dirty="0"/>
                        <a:t>Reporting Progress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Status/ Progress Report</a:t>
                      </a:r>
                    </a:p>
                    <a:p>
                      <a:r>
                        <a:rPr lang="en-US" sz="2400" dirty="0"/>
                        <a:t>Earned Value Analysis</a:t>
                      </a:r>
                    </a:p>
                    <a:p>
                      <a:r>
                        <a:rPr lang="en-US" sz="2400" dirty="0"/>
                        <a:t>Change</a:t>
                      </a:r>
                      <a:r>
                        <a:rPr lang="en-US" sz="2400" baseline="0" dirty="0"/>
                        <a:t> Requests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868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/>
              <a:t>Tools to Succeed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11</a:t>
            </a:fld>
            <a:endParaRPr lang="en-US"/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/>
          </p:nvPr>
        </p:nvGraphicFramePr>
        <p:xfrm>
          <a:off x="1981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50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Monitoring </a:t>
            </a:r>
            <a:r>
              <a:rPr lang="en-US" dirty="0"/>
              <a:t>for Project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Identifying Variances</a:t>
            </a:r>
          </a:p>
          <a:p>
            <a:pPr lvl="1"/>
            <a:r>
              <a:rPr lang="en-US" dirty="0"/>
              <a:t>For each package, owners have to report</a:t>
            </a:r>
          </a:p>
          <a:p>
            <a:pPr lvl="2"/>
            <a:r>
              <a:rPr lang="en-US" dirty="0"/>
              <a:t>How much time has been spent to date.</a:t>
            </a:r>
          </a:p>
          <a:p>
            <a:pPr lvl="2"/>
            <a:r>
              <a:rPr lang="en-US" dirty="0"/>
              <a:t>How much money has been spent to date</a:t>
            </a:r>
          </a:p>
          <a:p>
            <a:pPr lvl="2"/>
            <a:r>
              <a:rPr lang="en-US" dirty="0"/>
              <a:t>How complete is the work (0%, 50%, 100%)</a:t>
            </a:r>
          </a:p>
          <a:p>
            <a:pPr lvl="1"/>
            <a:r>
              <a:rPr lang="en-US" dirty="0"/>
              <a:t>Status Charts</a:t>
            </a:r>
          </a:p>
          <a:p>
            <a:pPr lvl="1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12</a:t>
            </a:fld>
            <a:endParaRPr 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2870370"/>
              </p:ext>
            </p:extLst>
          </p:nvPr>
        </p:nvGraphicFramePr>
        <p:xfrm>
          <a:off x="2548471" y="4114800"/>
          <a:ext cx="6095999" cy="193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61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7085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Budget to date ($)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Actual to Date ($)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Budget under-run ($)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Budget over-run ($)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budget ($)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Estim-ated</a:t>
                      </a:r>
                      <a:r>
                        <a:rPr lang="en-US" baseline="0" dirty="0"/>
                        <a:t> at end ($)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6233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 </a:t>
            </a:r>
            <a:r>
              <a:rPr lang="en-US" dirty="0"/>
              <a:t>Baselining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9078" y="2621995"/>
            <a:ext cx="8272155" cy="297180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77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 </a:t>
            </a:r>
            <a:r>
              <a:rPr lang="en-US" dirty="0"/>
              <a:t>Variance Bar Chart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82"/>
          <a:stretch/>
        </p:blipFill>
        <p:spPr>
          <a:xfrm>
            <a:off x="1202266" y="2217576"/>
            <a:ext cx="8176938" cy="350520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118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EARNED VALUE 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Combines Scope, Schedule and Budget</a:t>
            </a:r>
          </a:p>
          <a:p>
            <a:r>
              <a:rPr lang="en-US" dirty="0" smtClean="0"/>
              <a:t>Provides a true “Project Health Indicator”</a:t>
            </a:r>
          </a:p>
          <a:p>
            <a:r>
              <a:rPr lang="en-US" dirty="0" smtClean="0"/>
              <a:t>Uses past to predict the future</a:t>
            </a:r>
          </a:p>
          <a:p>
            <a:r>
              <a:rPr lang="en-US" dirty="0" smtClean="0">
                <a:solidFill>
                  <a:srgbClr val="C00000"/>
                </a:solidFill>
              </a:rPr>
              <a:t>Only as reliable as the FACTS</a:t>
            </a:r>
            <a:endParaRPr lang="en-US" dirty="0">
              <a:solidFill>
                <a:srgbClr val="C0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8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Earned value basics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PV = Planned Value = Baseline </a:t>
            </a:r>
            <a:r>
              <a:rPr lang="en-US" dirty="0" smtClean="0">
                <a:solidFill>
                  <a:schemeClr val="bg1"/>
                </a:solidFill>
              </a:rPr>
              <a:t>= BCWS (Budgeted Cost of Work Scheduled)</a:t>
            </a:r>
          </a:p>
          <a:p>
            <a:endParaRPr lang="en-US" dirty="0" smtClean="0"/>
          </a:p>
          <a:p>
            <a:r>
              <a:rPr lang="en-US" dirty="0" smtClean="0"/>
              <a:t>AC = Actual Cost = Actual Costs Incurred </a:t>
            </a:r>
            <a:r>
              <a:rPr lang="en-US" dirty="0" smtClean="0">
                <a:solidFill>
                  <a:schemeClr val="bg1"/>
                </a:solidFill>
              </a:rPr>
              <a:t>= ACWP (Actual Cost of Work Performed)</a:t>
            </a:r>
          </a:p>
          <a:p>
            <a:endParaRPr lang="en-US" dirty="0" smtClean="0"/>
          </a:p>
          <a:p>
            <a:r>
              <a:rPr lang="en-US" dirty="0" smtClean="0"/>
              <a:t>EV = Earned Value = Cost of Value Delivered </a:t>
            </a:r>
            <a:r>
              <a:rPr lang="en-US" dirty="0" smtClean="0">
                <a:solidFill>
                  <a:schemeClr val="bg1"/>
                </a:solidFill>
              </a:rPr>
              <a:t>=</a:t>
            </a:r>
            <a:r>
              <a:rPr lang="en-US" dirty="0" smtClean="0"/>
              <a:t> </a:t>
            </a:r>
            <a:r>
              <a:rPr lang="en-US" dirty="0" smtClean="0">
                <a:solidFill>
                  <a:schemeClr val="bg1"/>
                </a:solidFill>
              </a:rPr>
              <a:t>BCWP (Budgeted Cost of Work Performed)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78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Variables </a:t>
            </a:r>
            <a:r>
              <a:rPr lang="en-US" dirty="0"/>
              <a:t>used in EVA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9587845"/>
              </p:ext>
            </p:extLst>
          </p:nvPr>
        </p:nvGraphicFramePr>
        <p:xfrm>
          <a:off x="1962539" y="2010747"/>
          <a:ext cx="7620000" cy="366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48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Acronym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Variable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BCWS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Budgeted</a:t>
                      </a:r>
                      <a:r>
                        <a:rPr lang="en-US" b="1" baseline="0" dirty="0"/>
                        <a:t> Cost for Work Scheduled:</a:t>
                      </a:r>
                      <a:r>
                        <a:rPr lang="en-US" baseline="0" dirty="0"/>
                        <a:t> The amount budgeted for a task between its start day and today. For example, say that you expected a task to take 10 days and $1000. Today is day 3. The BCWS on day 3 is $300</a:t>
                      </a:r>
                      <a:r>
                        <a:rPr lang="en-US" baseline="0" dirty="0" smtClean="0"/>
                        <a:t>. </a:t>
                      </a:r>
                      <a:r>
                        <a:rPr lang="en-US" b="1" u="sng" baseline="0" dirty="0" smtClean="0"/>
                        <a:t>Planned Value</a:t>
                      </a:r>
                      <a:endParaRPr lang="en-US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BCWP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Budgeted</a:t>
                      </a:r>
                      <a:r>
                        <a:rPr lang="en-US" b="1" baseline="0" dirty="0"/>
                        <a:t> Cost for Work Performed/ </a:t>
                      </a:r>
                      <a:r>
                        <a:rPr lang="en-US" b="1" u="sng" baseline="0" dirty="0"/>
                        <a:t>Earned Value</a:t>
                      </a:r>
                      <a:r>
                        <a:rPr lang="en-US" b="1" baseline="0" dirty="0"/>
                        <a:t>: </a:t>
                      </a:r>
                      <a:r>
                        <a:rPr lang="en-US" baseline="0" dirty="0"/>
                        <a:t>The percentage of the task budget that corresponds to the task’s completion status. For example, if the $1000 task is only 10% complete on day 3, its BCWP is $100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ACWP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Actual Cost for Work Performed:</a:t>
                      </a:r>
                      <a:r>
                        <a:rPr lang="en-US" b="1" baseline="0" dirty="0"/>
                        <a:t> </a:t>
                      </a:r>
                      <a:r>
                        <a:rPr lang="en-US" baseline="0" dirty="0"/>
                        <a:t>The actual cost of the task so far. Fore example, if have spent $500 of your $1000 by day 3, the ACWP is $500</a:t>
                      </a:r>
                      <a:r>
                        <a:rPr lang="en-US" baseline="0" dirty="0" smtClean="0"/>
                        <a:t>. </a:t>
                      </a:r>
                      <a:r>
                        <a:rPr lang="en-US" b="1" u="sng" baseline="0" dirty="0" smtClean="0"/>
                        <a:t>Actual Cost</a:t>
                      </a:r>
                      <a:endParaRPr lang="en-US" b="1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18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EARNED VALUE Analysis and S-Curves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25380"/>
            <a:ext cx="10393251" cy="1371600"/>
          </a:xfrm>
          <a:solidFill>
            <a:srgbClr val="099BDD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18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14" y="1282213"/>
            <a:ext cx="10187306" cy="5243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403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 – Curves</a:t>
            </a:r>
            <a:endParaRPr lang="en-US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4941148"/>
              </p:ext>
            </p:extLst>
          </p:nvPr>
        </p:nvGraphicFramePr>
        <p:xfrm>
          <a:off x="0" y="2004457"/>
          <a:ext cx="9783763" cy="42068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99BDD"/>
                </a:solidFill>
              </a:rPr>
              <a:t>April 2021</a:t>
            </a:r>
            <a:endParaRPr lang="en-US" dirty="0">
              <a:solidFill>
                <a:srgbClr val="099BD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53728A"/>
                </a:solidFill>
              </a:rPr>
              <a:t>Eng. Dr. </a:t>
            </a:r>
            <a:r>
              <a:rPr lang="en-US" b="1" dirty="0" err="1" smtClean="0">
                <a:solidFill>
                  <a:srgbClr val="53728A"/>
                </a:solidFill>
              </a:rPr>
              <a:t>Akram</a:t>
            </a:r>
            <a:r>
              <a:rPr lang="en-US" b="1" dirty="0" smtClean="0">
                <a:solidFill>
                  <a:srgbClr val="53728A"/>
                </a:solidFill>
              </a:rPr>
              <a:t>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19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9235479" y="1806897"/>
            <a:ext cx="2369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CV = BCWP – ACWP</a:t>
            </a:r>
          </a:p>
          <a:p>
            <a:r>
              <a:rPr lang="en-US" dirty="0" smtClean="0"/>
              <a:t>CV = 4000 – 4800</a:t>
            </a:r>
          </a:p>
          <a:p>
            <a:r>
              <a:rPr lang="en-US" dirty="0" smtClean="0"/>
              <a:t>CV = -800 </a:t>
            </a:r>
          </a:p>
          <a:p>
            <a:r>
              <a:rPr lang="en-US" dirty="0" smtClean="0">
                <a:sym typeface="Wingdings" panose="05000000000000000000" pitchFamily="2" charset="2"/>
              </a:rPr>
              <a:t>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47203" y="2922703"/>
            <a:ext cx="2369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</a:t>
            </a:r>
            <a:r>
              <a:rPr lang="en-US" dirty="0" smtClean="0"/>
              <a:t>V = BCWP – BCWS</a:t>
            </a:r>
          </a:p>
          <a:p>
            <a:r>
              <a:rPr lang="en-US" dirty="0" smtClean="0"/>
              <a:t>CV = 4000 – 4500</a:t>
            </a:r>
          </a:p>
          <a:p>
            <a:r>
              <a:rPr lang="en-US" dirty="0" smtClean="0"/>
              <a:t>CV = -500 </a:t>
            </a:r>
          </a:p>
          <a:p>
            <a:r>
              <a:rPr lang="en-US" dirty="0" smtClean="0">
                <a:sym typeface="Wingdings" panose="05000000000000000000" pitchFamily="2" charset="2"/>
              </a:rPr>
              <a:t>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9947203" y="4094671"/>
            <a:ext cx="2369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SPI = BCWP / BCWS</a:t>
            </a:r>
          </a:p>
          <a:p>
            <a:r>
              <a:rPr lang="en-US" dirty="0" smtClean="0"/>
              <a:t>SPI = 4000 / 4500</a:t>
            </a:r>
          </a:p>
          <a:p>
            <a:r>
              <a:rPr lang="en-US" dirty="0" smtClean="0"/>
              <a:t>SPI= 0.89</a:t>
            </a:r>
          </a:p>
          <a:p>
            <a:r>
              <a:rPr lang="en-US" dirty="0" smtClean="0">
                <a:sym typeface="Wingdings" panose="05000000000000000000" pitchFamily="2" charset="2"/>
              </a:rPr>
              <a:t>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9235479" y="5208564"/>
            <a:ext cx="2369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CPI = BCWP /  ACWP</a:t>
            </a:r>
          </a:p>
          <a:p>
            <a:r>
              <a:rPr lang="en-US" dirty="0" smtClean="0"/>
              <a:t>CPI = 4000 / 4800</a:t>
            </a:r>
          </a:p>
          <a:p>
            <a:r>
              <a:rPr lang="en-US" dirty="0" smtClean="0"/>
              <a:t>CPI = 0.83</a:t>
            </a:r>
          </a:p>
          <a:p>
            <a:r>
              <a:rPr lang="en-US" dirty="0" smtClean="0">
                <a:sym typeface="Wingdings" panose="05000000000000000000" pitchFamily="2" charset="2"/>
              </a:rPr>
              <a:t>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6094959" y="6085727"/>
            <a:ext cx="1526747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CV = EV – AC</a:t>
            </a:r>
          </a:p>
          <a:p>
            <a:r>
              <a:rPr lang="en-US" dirty="0">
                <a:solidFill>
                  <a:schemeClr val="bg1"/>
                </a:solidFill>
              </a:rPr>
              <a:t>SV = PV – </a:t>
            </a:r>
            <a:r>
              <a:rPr lang="en-US" dirty="0" smtClean="0">
                <a:solidFill>
                  <a:schemeClr val="bg1"/>
                </a:solidFill>
              </a:rPr>
              <a:t>PV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710634" y="6085727"/>
            <a:ext cx="1506829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CPI = EV / AC</a:t>
            </a:r>
          </a:p>
          <a:p>
            <a:r>
              <a:rPr lang="en-US" dirty="0">
                <a:solidFill>
                  <a:schemeClr val="bg1"/>
                </a:solidFill>
              </a:rPr>
              <a:t>SPI = EV / PV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621706" y="5295000"/>
            <a:ext cx="452820" cy="33855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schemeClr val="bg1"/>
                </a:solidFill>
              </a:rPr>
              <a:t>PV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7621706" y="5547085"/>
            <a:ext cx="452820" cy="33855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E</a:t>
            </a:r>
            <a:r>
              <a:rPr lang="en-US" sz="1600" dirty="0" smtClean="0">
                <a:solidFill>
                  <a:schemeClr val="bg1"/>
                </a:solidFill>
              </a:rPr>
              <a:t>V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979496" y="6085726"/>
            <a:ext cx="3026535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EAC = BAC / CPI</a:t>
            </a:r>
          </a:p>
          <a:p>
            <a:r>
              <a:rPr lang="en-US" dirty="0" smtClean="0"/>
              <a:t>EAC = 5,000 / 0.83 = 6,025</a:t>
            </a:r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714038" y="6079634"/>
            <a:ext cx="2176530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STC = Duration / SPI</a:t>
            </a:r>
          </a:p>
          <a:p>
            <a:r>
              <a:rPr lang="en-US" dirty="0" smtClean="0"/>
              <a:t>STC = 5 / 0.89 = 5.62</a:t>
            </a: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31849" y="1317132"/>
            <a:ext cx="3640190" cy="92333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TCPI = (BAC – BCWP) / ( BAC – AC) </a:t>
            </a:r>
          </a:p>
          <a:p>
            <a:r>
              <a:rPr lang="en-US" dirty="0" smtClean="0"/>
              <a:t>TCPI = (5000 – 4000) / (5000 – 4800)</a:t>
            </a:r>
          </a:p>
          <a:p>
            <a:r>
              <a:rPr lang="en-US" dirty="0" smtClean="0"/>
              <a:t>TCPI = 1000 / 200 = 5 </a:t>
            </a:r>
            <a:r>
              <a:rPr lang="en-US" dirty="0" smtClean="0">
                <a:sym typeface="Wingdings" panose="05000000000000000000" pitchFamily="2" charset="2"/>
              </a:rPr>
              <a:t>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53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 uiExpand="1">
        <p:bldSub>
          <a:bldChart bld="series"/>
        </p:bldSub>
      </p:bldGraphic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Earned </a:t>
            </a:r>
            <a:r>
              <a:rPr lang="en-US" dirty="0"/>
              <a:t>Value Calculations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3985580"/>
              </p:ext>
            </p:extLst>
          </p:nvPr>
        </p:nvGraphicFramePr>
        <p:xfrm>
          <a:off x="1773593" y="2026518"/>
          <a:ext cx="8220414" cy="4516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936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936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Acronym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Variance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Calculation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CV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Cost Variance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BCWP - ACWP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SV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Schedule Variance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BCWP - BCWS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CVP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Cost Variance Percentage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CV / BCWP %</a:t>
                      </a:r>
                      <a:r>
                        <a:rPr lang="en-US" baseline="0" dirty="0"/>
                        <a:t> (-</a:t>
                      </a:r>
                      <a:r>
                        <a:rPr lang="en-US" baseline="0" dirty="0" err="1"/>
                        <a:t>ve</a:t>
                      </a:r>
                      <a:r>
                        <a:rPr lang="en-US" baseline="0" dirty="0"/>
                        <a:t> value means cost overrun</a:t>
                      </a:r>
                      <a:r>
                        <a:rPr lang="en-US" baseline="0" dirty="0" smtClean="0"/>
                        <a:t>) </a:t>
                      </a:r>
                      <a:r>
                        <a:rPr lang="en-US" baseline="0" dirty="0" smtClean="0">
                          <a:sym typeface="Wingdings" panose="05000000000000000000" pitchFamily="2" charset="2"/>
                        </a:rPr>
                        <a:t>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SVP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Schedule Variance Percentage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SV/</a:t>
                      </a:r>
                      <a:r>
                        <a:rPr lang="en-US" baseline="0" dirty="0"/>
                        <a:t> BCWP % (-</a:t>
                      </a:r>
                      <a:r>
                        <a:rPr lang="en-US" baseline="0" dirty="0" err="1"/>
                        <a:t>ve</a:t>
                      </a:r>
                      <a:r>
                        <a:rPr lang="en-US" baseline="0" dirty="0"/>
                        <a:t> value means work is behind schedule</a:t>
                      </a:r>
                      <a:r>
                        <a:rPr lang="en-US" baseline="0" dirty="0" smtClean="0"/>
                        <a:t>) </a:t>
                      </a:r>
                      <a:r>
                        <a:rPr lang="en-US" baseline="0" dirty="0" smtClean="0">
                          <a:sym typeface="Wingdings" panose="05000000000000000000" pitchFamily="2" charset="2"/>
                        </a:rPr>
                        <a:t>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Estimate</a:t>
                      </a:r>
                      <a:r>
                        <a:rPr lang="en-US" baseline="0" dirty="0"/>
                        <a:t> At Completion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BAC </a:t>
                      </a:r>
                      <a:r>
                        <a:rPr lang="en-US" baseline="0" dirty="0" smtClean="0"/>
                        <a:t>/ (CPI)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STC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Schedule to Complete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Original duration  / (SPI)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51115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SPI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Schedule Performance Index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BCWP/ BCWS (&gt;1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 = Leading) 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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465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CPI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Cost Performance Index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FF0000"/>
                          </a:solidFill>
                        </a:rPr>
                        <a:t>BCWP/ AC (&gt; 1 = cost underrun) </a:t>
                      </a:r>
                      <a:r>
                        <a:rPr lang="en-US" dirty="0" smtClean="0">
                          <a:solidFill>
                            <a:srgbClr val="FF0000"/>
                          </a:solidFill>
                          <a:sym typeface="Wingdings" panose="05000000000000000000" pitchFamily="2" charset="2"/>
                        </a:rPr>
                        <a:t>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18016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TCPI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To Complete Performance Index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(BAC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– BCWP) / (BAC – AC) (&gt;1 = BAD) 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  <a:sym typeface="Wingdings" panose="05000000000000000000" pitchFamily="2" charset="2"/>
                        </a:rPr>
                        <a:t>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349800"/>
                  </a:ext>
                </a:extLst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246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21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127" y="171367"/>
            <a:ext cx="8605300" cy="6686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06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71500" indent="-457200">
              <a:buFont typeface="+mj-lt"/>
              <a:buAutoNum type="arabicPeriod"/>
            </a:pPr>
            <a:r>
              <a:rPr lang="en-US" dirty="0"/>
              <a:t>Your team has presented you with the following status data for the Develop Recipes work package: Actual work performed = 40%; actual cost to date =$ 2,500; budgeted cost for work packages = $ 7,500; number of days scheduled = 30 days; actual number of days = 20 days</a:t>
            </a:r>
          </a:p>
          <a:p>
            <a:pPr lvl="1"/>
            <a:r>
              <a:rPr lang="en-US" dirty="0"/>
              <a:t>What are</a:t>
            </a:r>
          </a:p>
          <a:p>
            <a:pPr marL="1234440" lvl="2" indent="-457200">
              <a:buFont typeface="+mj-lt"/>
              <a:buAutoNum type="alphaLcParenR"/>
            </a:pPr>
            <a:r>
              <a:rPr lang="en-US" dirty="0"/>
              <a:t>BCWS </a:t>
            </a:r>
          </a:p>
          <a:p>
            <a:pPr marL="777240" lvl="2" indent="0">
              <a:buNone/>
            </a:pPr>
            <a:r>
              <a:rPr lang="en-US" dirty="0"/>
              <a:t>		$5000</a:t>
            </a:r>
          </a:p>
          <a:p>
            <a:pPr marL="1234440" lvl="2" indent="-457200">
              <a:buFont typeface="+mj-lt"/>
              <a:buAutoNum type="alphaLcParenR" startAt="2"/>
            </a:pPr>
            <a:r>
              <a:rPr lang="en-US" dirty="0"/>
              <a:t>BCWP</a:t>
            </a:r>
          </a:p>
          <a:p>
            <a:pPr marL="777240" lvl="2" indent="0">
              <a:buNone/>
            </a:pPr>
            <a:r>
              <a:rPr lang="en-US" dirty="0"/>
              <a:t>		$3000</a:t>
            </a:r>
          </a:p>
          <a:p>
            <a:pPr marL="1234440" lvl="2" indent="-457200">
              <a:buFont typeface="+mj-lt"/>
              <a:buAutoNum type="alphaLcParenR" startAt="3"/>
            </a:pPr>
            <a:r>
              <a:rPr lang="en-US" dirty="0"/>
              <a:t>ACWP</a:t>
            </a:r>
          </a:p>
          <a:p>
            <a:pPr marL="777240" lvl="2" indent="0">
              <a:buNone/>
            </a:pPr>
            <a:r>
              <a:rPr lang="en-US" dirty="0"/>
              <a:t>		$2500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/>
              <a:t>What is the cost variance for this work package? What does this number mean?</a:t>
            </a:r>
          </a:p>
          <a:p>
            <a:pPr lvl="1" indent="0">
              <a:buNone/>
            </a:pPr>
            <a:r>
              <a:rPr lang="en-US" dirty="0"/>
              <a:t>BCWP-ACWP =  $500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/>
              <a:t>What is the schedule variance for this work package? What does this number mean? What calculations can you use to provide a more meaningful schedule variance number?</a:t>
            </a:r>
          </a:p>
          <a:p>
            <a:pPr lvl="1" indent="0">
              <a:buNone/>
            </a:pPr>
            <a:r>
              <a:rPr lang="en-US" dirty="0"/>
              <a:t>BCWP – BCWS = - $2000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/>
              <a:t>What is the cost variance percentage? </a:t>
            </a:r>
          </a:p>
          <a:p>
            <a:pPr lvl="1" indent="0">
              <a:buNone/>
            </a:pPr>
            <a:r>
              <a:rPr lang="en-US" b="1" dirty="0"/>
              <a:t>{(BCWP – ACWP)/BCWP} X 100% </a:t>
            </a:r>
            <a:r>
              <a:rPr lang="en-US" dirty="0"/>
              <a:t>= 16%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029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Getting </a:t>
            </a:r>
            <a:r>
              <a:rPr lang="en-US" dirty="0"/>
              <a:t>Back on Track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do you check for variances?</a:t>
            </a:r>
          </a:p>
          <a:p>
            <a:pPr marL="114300" indent="0">
              <a:buNone/>
            </a:pPr>
            <a:r>
              <a:rPr lang="en-US" dirty="0"/>
              <a:t>Before each project status report is due.</a:t>
            </a:r>
          </a:p>
          <a:p>
            <a:pPr marL="114300" indent="0">
              <a:buNone/>
            </a:pPr>
            <a:endParaRPr lang="en-US" dirty="0"/>
          </a:p>
          <a:p>
            <a:r>
              <a:rPr lang="en-US" dirty="0"/>
              <a:t>Methodology for dealing with variance</a:t>
            </a:r>
          </a:p>
          <a:p>
            <a:pPr marL="114300" indent="0">
              <a:buNone/>
            </a:pPr>
            <a:r>
              <a:rPr lang="en-US" dirty="0"/>
              <a:t>Face the issue and deal with it as it emerges.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42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Font typeface="+mj-lt"/>
              <a:buAutoNum type="arabicPeriod"/>
            </a:pPr>
            <a:r>
              <a:rPr lang="en-US" dirty="0"/>
              <a:t>The first step in dealing with variance is to </a:t>
            </a:r>
            <a:endParaRPr lang="en-US" dirty="0" smtClean="0"/>
          </a:p>
          <a:p>
            <a:pPr marL="800100" lvl="1" indent="-457200">
              <a:buFont typeface="+mj-lt"/>
              <a:buAutoNum type="alphaLcParenR"/>
            </a:pPr>
            <a:r>
              <a:rPr lang="en-US" b="1" u="sng" dirty="0" smtClean="0"/>
              <a:t>find </a:t>
            </a:r>
            <a:r>
              <a:rPr lang="en-US" b="1" u="sng" dirty="0"/>
              <a:t>its cause</a:t>
            </a:r>
            <a:r>
              <a:rPr lang="en-US" dirty="0"/>
              <a:t>.</a:t>
            </a:r>
          </a:p>
          <a:p>
            <a:pPr marL="800100" lvl="1" indent="-457200">
              <a:buFont typeface="+mj-lt"/>
              <a:buAutoNum type="alphaLcParenR"/>
            </a:pPr>
            <a:r>
              <a:rPr lang="en-US" b="1" u="sng" dirty="0"/>
              <a:t>Plan to take corrective action</a:t>
            </a:r>
          </a:p>
          <a:p>
            <a:pPr marL="800100" lvl="1" indent="-457200">
              <a:buFont typeface="+mj-lt"/>
              <a:buAutoNum type="alphaLcParenR"/>
            </a:pPr>
            <a:r>
              <a:rPr lang="en-US" b="1" u="sng" dirty="0"/>
              <a:t>Determine overall project impact or repetition</a:t>
            </a:r>
          </a:p>
          <a:p>
            <a:pPr marL="800100" lvl="1" indent="-457200">
              <a:buFont typeface="+mj-lt"/>
              <a:buAutoNum type="alphaLcParenR"/>
            </a:pPr>
            <a:r>
              <a:rPr lang="en-US" b="1" u="sng" dirty="0"/>
              <a:t>Present the information to stakeholders</a:t>
            </a:r>
          </a:p>
          <a:p>
            <a:pPr marL="800100" lvl="1" indent="-457200">
              <a:buFont typeface="+mj-lt"/>
              <a:buAutoNum type="alphaLcParenR"/>
            </a:pPr>
            <a:r>
              <a:rPr lang="en-US" b="1" u="sng" dirty="0"/>
              <a:t>Prepare to negotiate trade-offs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7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			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4576" y="1898095"/>
            <a:ext cx="7463973" cy="4419600"/>
          </a:xfrm>
        </p:spPr>
        <p:txBody>
          <a:bodyPr>
            <a:normAutofit fontScale="85000" lnSpcReduction="20000"/>
          </a:bodyPr>
          <a:lstStyle/>
          <a:p>
            <a:pPr marL="571500" indent="-457200">
              <a:buFont typeface="+mj-lt"/>
              <a:buAutoNum type="alphaUcPeriod"/>
            </a:pPr>
            <a:r>
              <a:rPr lang="en-US" dirty="0"/>
              <a:t>List 3 skills that a project manager needs to establish project momentum</a:t>
            </a:r>
          </a:p>
          <a:p>
            <a:pPr marL="571500" indent="-457200">
              <a:buFont typeface="+mj-lt"/>
              <a:buAutoNum type="alphaUcPeriod"/>
            </a:pPr>
            <a:endParaRPr lang="en-US" dirty="0"/>
          </a:p>
          <a:p>
            <a:pPr marL="571500" indent="-457200">
              <a:buFont typeface="+mj-lt"/>
              <a:buAutoNum type="alphaUcPeriod"/>
            </a:pPr>
            <a:r>
              <a:rPr lang="en-US" dirty="0"/>
              <a:t>What is the word for the difference between actual and estimated costs or time</a:t>
            </a:r>
          </a:p>
          <a:p>
            <a:pPr marL="571500" indent="-457200">
              <a:buFont typeface="+mj-lt"/>
              <a:buAutoNum type="alphaUcPeriod"/>
            </a:pPr>
            <a:endParaRPr lang="en-US" dirty="0"/>
          </a:p>
          <a:p>
            <a:pPr marL="571500" indent="-457200">
              <a:buFont typeface="+mj-lt"/>
              <a:buAutoNum type="alphaUcPeriod"/>
            </a:pPr>
            <a:r>
              <a:rPr lang="en-US" dirty="0"/>
              <a:t>The benefit of conducting EVA is</a:t>
            </a:r>
          </a:p>
          <a:p>
            <a:pPr marL="868680" lvl="1" indent="-457200">
              <a:buFont typeface="+mj-lt"/>
              <a:buAutoNum type="alphaLcParenR"/>
            </a:pPr>
            <a:r>
              <a:rPr lang="en-US" dirty="0"/>
              <a:t>It provides a more accurate project baseline that other tracking methods</a:t>
            </a:r>
          </a:p>
          <a:p>
            <a:pPr marL="868680" lvl="1" indent="-457200">
              <a:buFont typeface="+mj-lt"/>
              <a:buAutoNum type="alphaLcParenR"/>
            </a:pPr>
            <a:r>
              <a:rPr lang="en-US" dirty="0"/>
              <a:t>Management can understand EVA better than other measures</a:t>
            </a:r>
          </a:p>
          <a:p>
            <a:pPr marL="868680" lvl="1" indent="-457200">
              <a:buFont typeface="+mj-lt"/>
              <a:buAutoNum type="alphaLcParenR"/>
            </a:pPr>
            <a:r>
              <a:rPr lang="en-US" dirty="0"/>
              <a:t>It allows you to see interrelationships between cost and schedule</a:t>
            </a:r>
          </a:p>
          <a:p>
            <a:pPr marL="868680" lvl="1" indent="-457200">
              <a:buFont typeface="+mj-lt"/>
              <a:buAutoNum type="alphaLcParenR"/>
            </a:pPr>
            <a:r>
              <a:rPr lang="en-US" dirty="0"/>
              <a:t>It shows you how to get a project back on track</a:t>
            </a:r>
          </a:p>
          <a:p>
            <a:pPr marL="571500" indent="-457200">
              <a:buFont typeface="+mj-lt"/>
              <a:buAutoNum type="alphaUcPeriod"/>
            </a:pPr>
            <a:endParaRPr lang="en-US" dirty="0"/>
          </a:p>
          <a:p>
            <a:pPr marL="571500" indent="-457200">
              <a:buFont typeface="+mj-lt"/>
              <a:buAutoNum type="alphaUcPeriod"/>
            </a:pPr>
            <a:r>
              <a:rPr lang="en-US" dirty="0"/>
              <a:t>Why is it important to monitor for cost or schedule variances systematically?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25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057401" y="2389049"/>
            <a:ext cx="7696199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Boundary Management; Team Building; Conflict Management; Communication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24576" y="3276600"/>
            <a:ext cx="7696199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Variance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006560" y="6238188"/>
            <a:ext cx="7696199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Recover project using Cost, Quality and Time “Trade Offs”</a:t>
            </a:r>
          </a:p>
        </p:txBody>
      </p:sp>
    </p:spTree>
    <p:extLst>
      <p:ext uri="{BB962C8B-B14F-4D97-AF65-F5344CB8AC3E}">
        <p14:creationId xmlns:p14="http://schemas.microsoft.com/office/powerpoint/2010/main" val="2770939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228600"/>
            <a:ext cx="8077200" cy="1143000"/>
          </a:xfrm>
        </p:spPr>
        <p:txBody>
          <a:bodyPr/>
          <a:lstStyle/>
          <a:p>
            <a:r>
              <a:rPr lang="en-US" dirty="0" smtClean="0"/>
              <a:t>Elements </a:t>
            </a:r>
            <a:r>
              <a:rPr lang="en-US" dirty="0"/>
              <a:t>of Change Requests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0929612"/>
              </p:ext>
            </p:extLst>
          </p:nvPr>
        </p:nvGraphicFramePr>
        <p:xfrm>
          <a:off x="1752600" y="1219201"/>
          <a:ext cx="7924800" cy="54863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96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851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435">
                <a:tc>
                  <a:txBody>
                    <a:bodyPr/>
                    <a:lstStyle/>
                    <a:p>
                      <a:r>
                        <a:rPr lang="en-US" dirty="0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r>
                        <a:rPr lang="en-US" b="1" dirty="0"/>
                        <a:t>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Describe the change requested. Include specific criteria that can be used to measure the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435">
                <a:tc>
                  <a:txBody>
                    <a:bodyPr/>
                    <a:lstStyle/>
                    <a:p>
                      <a:r>
                        <a:rPr lang="en-US" b="1" dirty="0"/>
                        <a:t>Requested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 is requesting the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r>
                        <a:rPr lang="en-US" b="1" dirty="0"/>
                        <a:t>Reason for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Why the change is being made;</a:t>
                      </a:r>
                      <a:r>
                        <a:rPr lang="en-US" baseline="0" dirty="0"/>
                        <a:t> how the change will benefit the outcome of the project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435">
                <a:tc>
                  <a:txBody>
                    <a:bodyPr/>
                    <a:lstStyle/>
                    <a:p>
                      <a:r>
                        <a:rPr lang="en-US" b="1" dirty="0"/>
                        <a:t>Method of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the change will be implemented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1435">
                <a:tc>
                  <a:txBody>
                    <a:bodyPr/>
                    <a:lstStyle/>
                    <a:p>
                      <a:r>
                        <a:rPr lang="en-US" b="1" dirty="0"/>
                        <a:t>Affected Parties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 will affected by the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222683">
                <a:tc>
                  <a:txBody>
                    <a:bodyPr/>
                    <a:lstStyle/>
                    <a:p>
                      <a:r>
                        <a:rPr lang="en-US" b="1" dirty="0"/>
                        <a:t>Affect on Success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will the change affect: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Quality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Time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r>
                        <a:rPr lang="en-US" b="1" dirty="0"/>
                        <a:t>Back Up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Any additional information that is needed to support or explain the nature of the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1435">
                <a:tc>
                  <a:txBody>
                    <a:bodyPr/>
                    <a:lstStyle/>
                    <a:p>
                      <a:r>
                        <a:rPr lang="en-US" b="1" dirty="0"/>
                        <a:t>Sign-Offs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Who approved the </a:t>
                      </a:r>
                      <a:r>
                        <a:rPr lang="en-US" dirty="0" smtClean="0"/>
                        <a:t>change </a:t>
                      </a:r>
                      <a:r>
                        <a:rPr lang="en-US" dirty="0" smtClean="0">
                          <a:solidFill>
                            <a:srgbClr val="C00000"/>
                          </a:solidFill>
                        </a:rPr>
                        <a:t>(Approve/</a:t>
                      </a:r>
                      <a:r>
                        <a:rPr lang="en-US" baseline="0" dirty="0" smtClean="0">
                          <a:solidFill>
                            <a:srgbClr val="C00000"/>
                          </a:solidFill>
                        </a:rPr>
                        <a:t> Reject/ Defer)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81435">
                <a:tc>
                  <a:txBody>
                    <a:bodyPr/>
                    <a:lstStyle/>
                    <a:p>
                      <a:r>
                        <a:rPr lang="en-US" b="1" dirty="0"/>
                        <a:t>Date of Approval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 was the change approved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26</a:t>
            </a:fld>
            <a:endParaRPr lang="en-US"/>
          </a:p>
        </p:txBody>
      </p:sp>
      <p:sp>
        <p:nvSpPr>
          <p:cNvPr id="3" name="Cloud Callout 2"/>
          <p:cNvSpPr/>
          <p:nvPr/>
        </p:nvSpPr>
        <p:spPr>
          <a:xfrm>
            <a:off x="9906000" y="5048518"/>
            <a:ext cx="1916806" cy="1133341"/>
          </a:xfrm>
          <a:prstGeom prst="cloudCallout">
            <a:avLst>
              <a:gd name="adj1" fmla="val -69209"/>
              <a:gd name="adj2" fmla="val 852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Update project baseline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99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 control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Re-evaluate risk profile</a:t>
            </a:r>
          </a:p>
          <a:p>
            <a:r>
              <a:rPr lang="en-US" dirty="0" smtClean="0"/>
              <a:t>Identify new risks.</a:t>
            </a:r>
          </a:p>
          <a:p>
            <a:r>
              <a:rPr lang="en-US" dirty="0" smtClean="0"/>
              <a:t>Evaluate existing risks</a:t>
            </a:r>
          </a:p>
          <a:p>
            <a:r>
              <a:rPr lang="en-US" dirty="0" smtClean="0"/>
              <a:t>Retire risks</a:t>
            </a:r>
          </a:p>
          <a:p>
            <a:r>
              <a:rPr lang="en-US" dirty="0" smtClean="0"/>
              <a:t>Implement response plans</a:t>
            </a:r>
          </a:p>
          <a:p>
            <a:r>
              <a:rPr lang="en-US" dirty="0" smtClean="0"/>
              <a:t>Manage opportunities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239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Issue 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Issues</a:t>
            </a:r>
          </a:p>
          <a:p>
            <a:pPr lvl="1"/>
            <a:r>
              <a:rPr lang="en-US" dirty="0" smtClean="0"/>
              <a:t>Response plans</a:t>
            </a:r>
          </a:p>
          <a:p>
            <a:pPr lvl="1"/>
            <a:r>
              <a:rPr lang="en-US" dirty="0" smtClean="0"/>
              <a:t>Residual risks</a:t>
            </a:r>
          </a:p>
          <a:p>
            <a:r>
              <a:rPr lang="en-US" dirty="0" smtClean="0"/>
              <a:t>Delivery Concerns</a:t>
            </a:r>
          </a:p>
          <a:p>
            <a:r>
              <a:rPr lang="en-US" dirty="0" smtClean="0"/>
              <a:t>Action Items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1712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 audit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Risk audits are used to evaluate the effectiveness of the risk identification, risk responses, and risk </a:t>
            </a:r>
            <a:r>
              <a:rPr lang="en-US" sz="2800" dirty="0" smtClean="0"/>
              <a:t>management process </a:t>
            </a:r>
            <a:r>
              <a:rPr lang="en-US" sz="2800" dirty="0"/>
              <a:t>as a whole.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20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event audits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Risk </a:t>
            </a:r>
            <a:r>
              <a:rPr lang="en-US" dirty="0"/>
              <a:t>events</a:t>
            </a:r>
          </a:p>
          <a:p>
            <a:r>
              <a:rPr lang="en-US" dirty="0" smtClean="0"/>
              <a:t>Causes</a:t>
            </a:r>
            <a:endParaRPr lang="en-US" dirty="0"/>
          </a:p>
          <a:p>
            <a:r>
              <a:rPr lang="en-US" dirty="0" smtClean="0"/>
              <a:t>Responses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30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2855167" y="2980028"/>
            <a:ext cx="9144000" cy="3340359"/>
            <a:chOff x="2877827" y="2071921"/>
            <a:chExt cx="8727364" cy="1818745"/>
          </a:xfrm>
        </p:grpSpPr>
        <p:pic>
          <p:nvPicPr>
            <p:cNvPr id="7" name="Content Placeholder 6"/>
            <p:cNvPicPr>
              <a:picLocks noChangeAspect="1"/>
            </p:cNvPicPr>
            <p:nvPr/>
          </p:nvPicPr>
          <p:blipFill rotWithShape="1">
            <a:blip r:embed="rId2"/>
            <a:srcRect b="93471"/>
            <a:stretch/>
          </p:blipFill>
          <p:spPr>
            <a:xfrm>
              <a:off x="2877827" y="2071921"/>
              <a:ext cx="8727364" cy="424574"/>
            </a:xfrm>
            <a:prstGeom prst="rect">
              <a:avLst/>
            </a:prstGeom>
          </p:spPr>
        </p:pic>
        <p:pic>
          <p:nvPicPr>
            <p:cNvPr id="8" name="Content Placeholder 6"/>
            <p:cNvPicPr>
              <a:picLocks noChangeAspect="1"/>
            </p:cNvPicPr>
            <p:nvPr/>
          </p:nvPicPr>
          <p:blipFill rotWithShape="1">
            <a:blip r:embed="rId2">
              <a:lum bright="-20000" contrast="40000"/>
            </a:blip>
            <a:srcRect l="-214" t="5465" r="214" b="73097"/>
            <a:stretch/>
          </p:blipFill>
          <p:spPr>
            <a:xfrm>
              <a:off x="2877827" y="2496495"/>
              <a:ext cx="8727364" cy="139417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2879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response audits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Risk event</a:t>
            </a:r>
          </a:p>
          <a:p>
            <a:r>
              <a:rPr lang="en-US" dirty="0" smtClean="0"/>
              <a:t>Responses</a:t>
            </a:r>
            <a:endParaRPr lang="en-US" dirty="0"/>
          </a:p>
          <a:p>
            <a:r>
              <a:rPr lang="en-US" dirty="0" smtClean="0"/>
              <a:t>Success</a:t>
            </a:r>
            <a:endParaRPr lang="en-US" dirty="0"/>
          </a:p>
          <a:p>
            <a:r>
              <a:rPr lang="en-US" dirty="0" smtClean="0"/>
              <a:t>Actions </a:t>
            </a:r>
            <a:r>
              <a:rPr lang="en-US" dirty="0"/>
              <a:t>for improvement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31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1872343" y="4102357"/>
            <a:ext cx="9732848" cy="2320497"/>
            <a:chOff x="2877827" y="4102357"/>
            <a:chExt cx="8727364" cy="1615687"/>
          </a:xfrm>
        </p:grpSpPr>
        <p:pic>
          <p:nvPicPr>
            <p:cNvPr id="7" name="Content Placeholder 6"/>
            <p:cNvPicPr>
              <a:picLocks noChangeAspect="1"/>
            </p:cNvPicPr>
            <p:nvPr/>
          </p:nvPicPr>
          <p:blipFill rotWithShape="1">
            <a:blip r:embed="rId2"/>
            <a:srcRect b="93663"/>
            <a:stretch/>
          </p:blipFill>
          <p:spPr>
            <a:xfrm>
              <a:off x="2877827" y="4102357"/>
              <a:ext cx="8727364" cy="412133"/>
            </a:xfrm>
            <a:prstGeom prst="rect">
              <a:avLst/>
            </a:prstGeom>
          </p:spPr>
        </p:pic>
        <p:pic>
          <p:nvPicPr>
            <p:cNvPr id="8" name="Content Placeholder 6"/>
            <p:cNvPicPr>
              <a:picLocks noChangeAspect="1"/>
            </p:cNvPicPr>
            <p:nvPr/>
          </p:nvPicPr>
          <p:blipFill rotWithShape="1">
            <a:blip r:embed="rId2">
              <a:lum bright="-20000" contrast="40000"/>
            </a:blip>
            <a:srcRect t="26423" b="55053"/>
            <a:stretch/>
          </p:blipFill>
          <p:spPr>
            <a:xfrm>
              <a:off x="2877827" y="4513358"/>
              <a:ext cx="8727364" cy="12046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2741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management 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Process</a:t>
            </a:r>
            <a:endParaRPr lang="en-US" dirty="0"/>
          </a:p>
          <a:p>
            <a:r>
              <a:rPr lang="en-US" dirty="0" smtClean="0"/>
              <a:t>Compliance</a:t>
            </a:r>
            <a:endParaRPr lang="en-US" dirty="0"/>
          </a:p>
          <a:p>
            <a:r>
              <a:rPr lang="en-US" dirty="0" smtClean="0"/>
              <a:t>Tools </a:t>
            </a:r>
            <a:r>
              <a:rPr lang="en-US" dirty="0"/>
              <a:t>and techniques used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32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2162629" y="3347066"/>
            <a:ext cx="9401241" cy="3075787"/>
            <a:chOff x="2836506" y="3347067"/>
            <a:chExt cx="8727364" cy="2705390"/>
          </a:xfrm>
        </p:grpSpPr>
        <p:pic>
          <p:nvPicPr>
            <p:cNvPr id="7" name="Content Placeholder 6"/>
            <p:cNvPicPr>
              <a:picLocks noChangeAspect="1"/>
            </p:cNvPicPr>
            <p:nvPr/>
          </p:nvPicPr>
          <p:blipFill rotWithShape="1">
            <a:blip r:embed="rId2"/>
            <a:srcRect b="93663"/>
            <a:stretch/>
          </p:blipFill>
          <p:spPr>
            <a:xfrm>
              <a:off x="2836506" y="3347067"/>
              <a:ext cx="8727364" cy="412133"/>
            </a:xfrm>
            <a:prstGeom prst="rect">
              <a:avLst/>
            </a:prstGeom>
          </p:spPr>
        </p:pic>
        <p:pic>
          <p:nvPicPr>
            <p:cNvPr id="8" name="Content Placeholder 6"/>
            <p:cNvPicPr>
              <a:picLocks noChangeAspect="1"/>
            </p:cNvPicPr>
            <p:nvPr/>
          </p:nvPicPr>
          <p:blipFill rotWithShape="1">
            <a:blip r:embed="rId2">
              <a:lum bright="-20000" contrast="40000"/>
            </a:blip>
            <a:srcRect t="44500" b="20237"/>
            <a:stretch/>
          </p:blipFill>
          <p:spPr>
            <a:xfrm>
              <a:off x="2836506" y="3759200"/>
              <a:ext cx="8727364" cy="229325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13289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risk audit components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Good </a:t>
            </a:r>
            <a:r>
              <a:rPr lang="en-US" dirty="0"/>
              <a:t>practices</a:t>
            </a:r>
          </a:p>
          <a:p>
            <a:r>
              <a:rPr lang="en-US" dirty="0" smtClean="0"/>
              <a:t>Areas </a:t>
            </a:r>
            <a:r>
              <a:rPr lang="en-US" dirty="0"/>
              <a:t>for </a:t>
            </a:r>
            <a:r>
              <a:rPr lang="en-US" dirty="0" smtClean="0"/>
              <a:t>improvement</a:t>
            </a:r>
          </a:p>
          <a:p>
            <a:r>
              <a:rPr lang="en-US" dirty="0" smtClean="0"/>
              <a:t>Opportunity management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33</a:t>
            </a:fld>
            <a:endParaRPr lang="en-US"/>
          </a:p>
        </p:txBody>
      </p:sp>
      <p:grpSp>
        <p:nvGrpSpPr>
          <p:cNvPr id="9" name="Group 8"/>
          <p:cNvGrpSpPr/>
          <p:nvPr/>
        </p:nvGrpSpPr>
        <p:grpSpPr>
          <a:xfrm>
            <a:off x="1567543" y="3358678"/>
            <a:ext cx="9997429" cy="3064176"/>
            <a:chOff x="2836506" y="3358678"/>
            <a:chExt cx="8728466" cy="1670168"/>
          </a:xfrm>
        </p:grpSpPr>
        <p:pic>
          <p:nvPicPr>
            <p:cNvPr id="7" name="Content Placeholder 6"/>
            <p:cNvPicPr>
              <a:picLocks noChangeAspect="1"/>
            </p:cNvPicPr>
            <p:nvPr/>
          </p:nvPicPr>
          <p:blipFill rotWithShape="1">
            <a:blip r:embed="rId2">
              <a:lum bright="-20000" contrast="40000"/>
            </a:blip>
            <a:srcRect b="93663"/>
            <a:stretch/>
          </p:blipFill>
          <p:spPr>
            <a:xfrm>
              <a:off x="2836506" y="3358678"/>
              <a:ext cx="8727364" cy="412133"/>
            </a:xfrm>
            <a:prstGeom prst="rect">
              <a:avLst/>
            </a:prstGeom>
          </p:spPr>
        </p:pic>
        <p:pic>
          <p:nvPicPr>
            <p:cNvPr id="8" name="Content Placeholder 6"/>
            <p:cNvPicPr>
              <a:picLocks noChangeAspect="1"/>
            </p:cNvPicPr>
            <p:nvPr/>
          </p:nvPicPr>
          <p:blipFill rotWithShape="1">
            <a:blip r:embed="rId2"/>
            <a:srcRect t="80656"/>
            <a:stretch/>
          </p:blipFill>
          <p:spPr>
            <a:xfrm>
              <a:off x="2837608" y="3770811"/>
              <a:ext cx="8727364" cy="125803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95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Lessons learnt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worked and should be repeated</a:t>
            </a:r>
          </a:p>
          <a:p>
            <a:r>
              <a:rPr lang="en-US" dirty="0" smtClean="0"/>
              <a:t>What did not work and needs to be fixed</a:t>
            </a:r>
          </a:p>
          <a:p>
            <a:r>
              <a:rPr lang="en-US" dirty="0" smtClean="0"/>
              <a:t>Process Reviews</a:t>
            </a:r>
          </a:p>
          <a:p>
            <a:r>
              <a:rPr lang="en-US" dirty="0" smtClean="0"/>
              <a:t>Proactive Changes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7782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CONTRACT 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Contract Compliance</a:t>
            </a:r>
          </a:p>
          <a:p>
            <a:r>
              <a:rPr lang="en-US" dirty="0" smtClean="0"/>
              <a:t>Change Management</a:t>
            </a:r>
          </a:p>
          <a:p>
            <a:r>
              <a:rPr lang="en-US" dirty="0" smtClean="0"/>
              <a:t>Performance Management</a:t>
            </a:r>
          </a:p>
          <a:p>
            <a:r>
              <a:rPr lang="en-US" dirty="0" smtClean="0"/>
              <a:t>Inspection and Audits</a:t>
            </a:r>
          </a:p>
          <a:p>
            <a:r>
              <a:rPr lang="en-US" dirty="0" smtClean="0"/>
              <a:t>Deliverable Acceptance</a:t>
            </a:r>
          </a:p>
          <a:p>
            <a:r>
              <a:rPr lang="en-US" dirty="0" smtClean="0"/>
              <a:t>Payment Authorization</a:t>
            </a:r>
          </a:p>
          <a:p>
            <a:pPr lvl="1"/>
            <a:r>
              <a:rPr lang="en-US" dirty="0" smtClean="0"/>
              <a:t>Hold backs </a:t>
            </a:r>
            <a:r>
              <a:rPr lang="en-US" smtClean="0"/>
              <a:t>and warranties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smtClean="0">
                <a:solidFill>
                  <a:srgbClr val="53728A"/>
                </a:solidFill>
              </a:rPr>
              <a:t>Eng. Dr. Akram Ali</a:t>
            </a:r>
            <a:endParaRPr lang="en-US" sz="1200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4519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Lecture </a:t>
            </a:r>
            <a:r>
              <a:rPr lang="en-US" dirty="0" smtClean="0"/>
              <a:t>10 Addendum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rgbClr val="24A9E1"/>
                </a:solidFill>
              </a:rPr>
              <a:t>Project Management Software Comparison</a:t>
            </a:r>
            <a:endParaRPr lang="en-US" b="1" dirty="0">
              <a:solidFill>
                <a:srgbClr val="24A9E1"/>
              </a:solidFill>
            </a:endParaRPr>
          </a:p>
          <a:p>
            <a:endParaRPr lang="en-US" dirty="0">
              <a:solidFill>
                <a:srgbClr val="24A9E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10 Apr 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b="1">
                <a:solidFill>
                  <a:srgbClr val="53728A"/>
                </a:solidFill>
              </a:rPr>
              <a:t>Dr. Akram Ali</a:t>
            </a:r>
            <a:endParaRPr lang="en-US" b="1" dirty="0">
              <a:solidFill>
                <a:srgbClr val="53728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CA7F0-1DB2-4EC7-8938-616CB0658807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2809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F6787-8D11-43E0-B8C5-F8EAB85EC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Project vs Primavera</a:t>
            </a:r>
            <a:endParaRPr lang="en-US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31555CD-6CC0-402A-990D-AFA04067E0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2074567"/>
            <a:ext cx="7620000" cy="3851867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D36DE-E797-4B94-83FB-2A3914AC6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8A931-52A4-4C26-9E8E-728D3D3E9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809B06-0C38-4E98-9614-7290D549B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93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967DC-4D4A-406E-886B-02B9BE5E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42205-6D53-4F37-B74E-E717FBF6D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A29D0-8BE4-4C71-AD6E-9E72153E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38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7A77E-9D1F-4C67-8F7A-486FE20F7A7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719330" y="457201"/>
          <a:ext cx="8115233" cy="59134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7122">
                  <a:extLst>
                    <a:ext uri="{9D8B030D-6E8A-4147-A177-3AD203B41FA5}">
                      <a16:colId xmlns:a16="http://schemas.microsoft.com/office/drawing/2014/main" val="938371519"/>
                    </a:ext>
                  </a:extLst>
                </a:gridCol>
                <a:gridCol w="3767304">
                  <a:extLst>
                    <a:ext uri="{9D8B030D-6E8A-4147-A177-3AD203B41FA5}">
                      <a16:colId xmlns:a16="http://schemas.microsoft.com/office/drawing/2014/main" val="1195635516"/>
                    </a:ext>
                  </a:extLst>
                </a:gridCol>
                <a:gridCol w="3780807">
                  <a:extLst>
                    <a:ext uri="{9D8B030D-6E8A-4147-A177-3AD203B41FA5}">
                      <a16:colId xmlns:a16="http://schemas.microsoft.com/office/drawing/2014/main" val="485331539"/>
                    </a:ext>
                  </a:extLst>
                </a:gridCol>
              </a:tblGrid>
              <a:tr h="106222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S.No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Primavera Software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MS-Project Software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42360996"/>
                  </a:ext>
                </a:extLst>
              </a:tr>
              <a:tr h="106222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It supports unlimited baselines.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MS-Project supports 11 baselines.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696277900"/>
                  </a:ext>
                </a:extLst>
              </a:tr>
              <a:tr h="1896870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Primavera allows multiple users to work on a single project and the specific features to be used.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Multiple User Access MS Project doesn’t allow multiple users to work on a single project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4080858708"/>
                  </a:ext>
                </a:extLst>
              </a:tr>
              <a:tr h="169367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3.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Primavera allows issue and </a:t>
                      </a:r>
                      <a:r>
                        <a:rPr lang="en-US" sz="2000" dirty="0" smtClean="0">
                          <a:effectLst/>
                        </a:rPr>
                        <a:t>risk </a:t>
                      </a:r>
                      <a:r>
                        <a:rPr lang="en-US" sz="2000" dirty="0">
                          <a:effectLst/>
                        </a:rPr>
                        <a:t>recording.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MS-Project lacks the feature of project issues and risk tracking.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1460458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823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967DC-4D4A-406E-886B-02B9BE5E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42205-6D53-4F37-B74E-E717FBF6D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A29D0-8BE4-4C71-AD6E-9E72153E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39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7A77E-9D1F-4C67-8F7A-486FE20F7A7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714567" y="228600"/>
          <a:ext cx="7962834" cy="69936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6472">
                  <a:extLst>
                    <a:ext uri="{9D8B030D-6E8A-4147-A177-3AD203B41FA5}">
                      <a16:colId xmlns:a16="http://schemas.microsoft.com/office/drawing/2014/main" val="938371519"/>
                    </a:ext>
                  </a:extLst>
                </a:gridCol>
                <a:gridCol w="3696556">
                  <a:extLst>
                    <a:ext uri="{9D8B030D-6E8A-4147-A177-3AD203B41FA5}">
                      <a16:colId xmlns:a16="http://schemas.microsoft.com/office/drawing/2014/main" val="1195635516"/>
                    </a:ext>
                  </a:extLst>
                </a:gridCol>
                <a:gridCol w="3709806">
                  <a:extLst>
                    <a:ext uri="{9D8B030D-6E8A-4147-A177-3AD203B41FA5}">
                      <a16:colId xmlns:a16="http://schemas.microsoft.com/office/drawing/2014/main" val="485331539"/>
                    </a:ext>
                  </a:extLst>
                </a:gridCol>
              </a:tblGrid>
              <a:tr h="15575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S.No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Primavera Software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MS-Project Software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42360996"/>
                  </a:ext>
                </a:extLst>
              </a:tr>
              <a:tr h="457865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4.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 Primavera web, support information like the planning and documentation of the project can be converted into HTML directly from the software without the help of any third party software.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MS-project does not provide any feature to convert data from one format to another directly from the software. Third-party software can be used for this purpose if you are using MS-project software.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1380498263"/>
                  </a:ext>
                </a:extLst>
              </a:tr>
              <a:tr h="35310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5.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It allows creating sub-activities of activity by breaking the main activity into different steps with own start and finish date.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MS-Project does not provide any such functionality for creating sub-activities.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4052260908"/>
                  </a:ext>
                </a:extLst>
              </a:tr>
              <a:tr h="457865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6.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Primavera allows you to create a blank custom field. However, it does not set formulas to the fields. Thus, users have to set the formulas manually in each field for each column.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MS-Project allows creating custom fields with complex formulas and additional values to the field which reduces the manual effort of the user.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12987750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905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967DC-4D4A-406E-886B-02B9BE5E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42205-6D53-4F37-B74E-E717FBF6D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A29D0-8BE4-4C71-AD6E-9E72153E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40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7A77E-9D1F-4C67-8F7A-486FE20F7A7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714567" y="228600"/>
          <a:ext cx="7962834" cy="61401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6472">
                  <a:extLst>
                    <a:ext uri="{9D8B030D-6E8A-4147-A177-3AD203B41FA5}">
                      <a16:colId xmlns:a16="http://schemas.microsoft.com/office/drawing/2014/main" val="938371519"/>
                    </a:ext>
                  </a:extLst>
                </a:gridCol>
                <a:gridCol w="3696556">
                  <a:extLst>
                    <a:ext uri="{9D8B030D-6E8A-4147-A177-3AD203B41FA5}">
                      <a16:colId xmlns:a16="http://schemas.microsoft.com/office/drawing/2014/main" val="1195635516"/>
                    </a:ext>
                  </a:extLst>
                </a:gridCol>
                <a:gridCol w="3709806">
                  <a:extLst>
                    <a:ext uri="{9D8B030D-6E8A-4147-A177-3AD203B41FA5}">
                      <a16:colId xmlns:a16="http://schemas.microsoft.com/office/drawing/2014/main" val="485331539"/>
                    </a:ext>
                  </a:extLst>
                </a:gridCol>
              </a:tblGrid>
              <a:tr h="15575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S.No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Primavera Software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MS-Project Software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42360996"/>
                  </a:ext>
                </a:extLst>
              </a:tr>
              <a:tr h="35310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7.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Primavera supports multiple activities relationship in which more than one type of relationship can be created between the activities.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MS-Project software does not support multiple activity relationship. It allows establishing only one type of relationship between activities.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618880212"/>
                  </a:ext>
                </a:extLst>
              </a:tr>
              <a:tr h="562625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8.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Primavera supports the feature of creating a Website. This project website allows creating a website comprising details like project issues, risks, resources, etc. which has been feed as input to the Primavera project management software.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MS-Project does not provide any feature for creating the project website.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985325966"/>
                  </a:ext>
                </a:extLst>
              </a:tr>
              <a:tr h="457865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9.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Primavera software supports multiple project creation, tracking, and viewing. It allows tracking, multiple projects or Work Breakdown Structure comparisons, cost and units calculations.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MS-Project allows multiple projects creation but it does not allow other functions on the multiple projects like tracking multiple projects, cost, other calculations, and comparisons simultaneously.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26675699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662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967DC-4D4A-406E-886B-02B9BE5E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42205-6D53-4F37-B74E-E717FBF6D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A29D0-8BE4-4C71-AD6E-9E72153E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41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7A77E-9D1F-4C67-8F7A-486FE20F7A7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714567" y="228600"/>
          <a:ext cx="7962834" cy="55305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6472">
                  <a:extLst>
                    <a:ext uri="{9D8B030D-6E8A-4147-A177-3AD203B41FA5}">
                      <a16:colId xmlns:a16="http://schemas.microsoft.com/office/drawing/2014/main" val="938371519"/>
                    </a:ext>
                  </a:extLst>
                </a:gridCol>
                <a:gridCol w="3696556">
                  <a:extLst>
                    <a:ext uri="{9D8B030D-6E8A-4147-A177-3AD203B41FA5}">
                      <a16:colId xmlns:a16="http://schemas.microsoft.com/office/drawing/2014/main" val="1195635516"/>
                    </a:ext>
                  </a:extLst>
                </a:gridCol>
                <a:gridCol w="3709806">
                  <a:extLst>
                    <a:ext uri="{9D8B030D-6E8A-4147-A177-3AD203B41FA5}">
                      <a16:colId xmlns:a16="http://schemas.microsoft.com/office/drawing/2014/main" val="485331539"/>
                    </a:ext>
                  </a:extLst>
                </a:gridCol>
              </a:tblGrid>
              <a:tr h="15575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S.No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Primavera Software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MS-Project Software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42360996"/>
                  </a:ext>
                </a:extLst>
              </a:tr>
              <a:tr h="35310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10.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Primavera software P6 supports unique ID feature and is helpful in projects using activity ID systems.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MS-Project does not support unique ID feature and the activity ID is dependent on the position of the activity.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1538200975"/>
                  </a:ext>
                </a:extLst>
              </a:tr>
              <a:tr h="35310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11.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Primavera allows activity sorting by different fields like sorting by date, activity id, etc.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Microsoft Project allows flexible activity control in which the individual activities can be moved from their positions to the position where you want it to display.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2388024344"/>
                  </a:ext>
                </a:extLst>
              </a:tr>
              <a:tr h="35310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12.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Primavera allows adding different project expenses like training cost, traveling cost, etc. in addition to the project expenses.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MS-Project does not allow to calculate other expenses.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966156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850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967DC-4D4A-406E-886B-02B9BE5E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42205-6D53-4F37-B74E-E717FBF6D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A29D0-8BE4-4C71-AD6E-9E72153E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42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7A77E-9D1F-4C67-8F7A-486FE20F7A7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714567" y="228600"/>
          <a:ext cx="7962834" cy="68716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6472">
                  <a:extLst>
                    <a:ext uri="{9D8B030D-6E8A-4147-A177-3AD203B41FA5}">
                      <a16:colId xmlns:a16="http://schemas.microsoft.com/office/drawing/2014/main" val="938371519"/>
                    </a:ext>
                  </a:extLst>
                </a:gridCol>
                <a:gridCol w="3696556">
                  <a:extLst>
                    <a:ext uri="{9D8B030D-6E8A-4147-A177-3AD203B41FA5}">
                      <a16:colId xmlns:a16="http://schemas.microsoft.com/office/drawing/2014/main" val="1195635516"/>
                    </a:ext>
                  </a:extLst>
                </a:gridCol>
                <a:gridCol w="3709806">
                  <a:extLst>
                    <a:ext uri="{9D8B030D-6E8A-4147-A177-3AD203B41FA5}">
                      <a16:colId xmlns:a16="http://schemas.microsoft.com/office/drawing/2014/main" val="485331539"/>
                    </a:ext>
                  </a:extLst>
                </a:gridCol>
              </a:tblGrid>
              <a:tr h="15575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S.No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Primavera Software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MS-Project Software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42360996"/>
                  </a:ext>
                </a:extLst>
              </a:tr>
              <a:tr h="248348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13.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It supports up to 200 columns including custom columns, each column giving useful information.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MS-Project on the contrary part supports up to 40 columns only.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1130057583"/>
                  </a:ext>
                </a:extLst>
              </a:tr>
              <a:tr h="248348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14.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Primavera allows the creation of WBS (Work Breakdown Structure) in which activities can be added.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In MS-Project activities are made to appear or function like WBS.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267785326"/>
                  </a:ext>
                </a:extLst>
              </a:tr>
              <a:tr h="248348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15.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Primavera supports a larger number of activities.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MS-Project supports less number of activities when compared to Primavera.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6317098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594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967DC-4D4A-406E-886B-02B9BE5E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April 2021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42205-6D53-4F37-B74E-E717FBF6D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t-BR" smtClean="0"/>
              <a:t>Eng. Dr. Akram Ali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A29D0-8BE4-4C71-AD6E-9E72153E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CAF21-ECD4-4960-B772-799989C8D634}" type="slidenum">
              <a:rPr lang="en-US" smtClean="0"/>
              <a:t>43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7A77E-9D1F-4C67-8F7A-486FE20F7A7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714567" y="228601"/>
          <a:ext cx="7962834" cy="624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6472">
                  <a:extLst>
                    <a:ext uri="{9D8B030D-6E8A-4147-A177-3AD203B41FA5}">
                      <a16:colId xmlns:a16="http://schemas.microsoft.com/office/drawing/2014/main" val="938371519"/>
                    </a:ext>
                  </a:extLst>
                </a:gridCol>
                <a:gridCol w="3696556">
                  <a:extLst>
                    <a:ext uri="{9D8B030D-6E8A-4147-A177-3AD203B41FA5}">
                      <a16:colId xmlns:a16="http://schemas.microsoft.com/office/drawing/2014/main" val="1195635516"/>
                    </a:ext>
                  </a:extLst>
                </a:gridCol>
                <a:gridCol w="3709806">
                  <a:extLst>
                    <a:ext uri="{9D8B030D-6E8A-4147-A177-3AD203B41FA5}">
                      <a16:colId xmlns:a16="http://schemas.microsoft.com/office/drawing/2014/main" val="485331539"/>
                    </a:ext>
                  </a:extLst>
                </a:gridCol>
              </a:tblGrid>
              <a:tr h="155757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S.No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Primavera Software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MS-Project Software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42360996"/>
                  </a:ext>
                </a:extLst>
              </a:tr>
              <a:tr h="248348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16.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Primavera supports shuffling of onscreen activities using sorting, grouping, etc.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MS-project lacks on-screen activity shuffling.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1828275500"/>
                  </a:ext>
                </a:extLst>
              </a:tr>
              <a:tr h="248348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17.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Primavera software is best suited for developed countries.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MS-project software is best suited for developing countries.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3384581000"/>
                  </a:ext>
                </a:extLst>
              </a:tr>
              <a:tr h="248348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18.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Primavera is a database based project management software.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MS-Project is file based project management software.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419104965"/>
                  </a:ext>
                </a:extLst>
              </a:tr>
              <a:tr h="248348"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19.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Primavera supports a feature known as Progress spotlight to highlight table rows in a particular color.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MS-Project does not support any such direct feature instead allows you to create filters for the same.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0761" marR="20761" marT="20761" marB="20761"/>
                </a:tc>
                <a:extLst>
                  <a:ext uri="{0D108BD9-81ED-4DB2-BD59-A6C34878D82A}">
                    <a16:rowId xmlns:a16="http://schemas.microsoft.com/office/drawing/2014/main" val="40410408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924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1|249.7|105|45.6|24.5|35.8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1448</TotalTime>
  <Words>2707</Words>
  <Application>Microsoft Office PowerPoint</Application>
  <PresentationFormat>Widescreen</PresentationFormat>
  <Paragraphs>552</Paragraphs>
  <Slides>43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Arial</vt:lpstr>
      <vt:lpstr>Calibri</vt:lpstr>
      <vt:lpstr>Calibri Light</vt:lpstr>
      <vt:lpstr>Corbel</vt:lpstr>
      <vt:lpstr>Tahoma</vt:lpstr>
      <vt:lpstr>Times New Roman</vt:lpstr>
      <vt:lpstr>Wingdings</vt:lpstr>
      <vt:lpstr>1_Office Theme</vt:lpstr>
      <vt:lpstr>Banded</vt:lpstr>
      <vt:lpstr> PMG 506 Advanced Project Management LECTURE 10: PROJECT MONTITORING AND CONTROLLING</vt:lpstr>
      <vt:lpstr>PMG506  Advanced Project Management (APM)</vt:lpstr>
      <vt:lpstr>Recommended readings</vt:lpstr>
      <vt:lpstr>Introduction</vt:lpstr>
      <vt:lpstr> Six Principles for Effective PM</vt:lpstr>
      <vt:lpstr>PowerPoint Presentation</vt:lpstr>
      <vt:lpstr>Project performance management</vt:lpstr>
      <vt:lpstr>Corrective actions</vt:lpstr>
      <vt:lpstr>Project recovery technique</vt:lpstr>
      <vt:lpstr>Moving Forward</vt:lpstr>
      <vt:lpstr>The Tools to Succeed</vt:lpstr>
      <vt:lpstr>Monitoring for Project Progress</vt:lpstr>
      <vt:lpstr>Project Baselining</vt:lpstr>
      <vt:lpstr>Project Variance Bar Chart</vt:lpstr>
      <vt:lpstr>EARNED VALUE MANAGEMENT</vt:lpstr>
      <vt:lpstr>Earned value basics</vt:lpstr>
      <vt:lpstr>Variables used in EVA</vt:lpstr>
      <vt:lpstr>EARNED VALUE Analysis and S-Curves</vt:lpstr>
      <vt:lpstr>S – Curves</vt:lpstr>
      <vt:lpstr>Earned Value Calculations</vt:lpstr>
      <vt:lpstr>PowerPoint Presentation</vt:lpstr>
      <vt:lpstr>Task</vt:lpstr>
      <vt:lpstr>Getting Back on Track</vt:lpstr>
      <vt:lpstr>Task</vt:lpstr>
      <vt:lpstr>   Review</vt:lpstr>
      <vt:lpstr>Elements of Change Requests</vt:lpstr>
      <vt:lpstr>Risk control</vt:lpstr>
      <vt:lpstr>Issue management</vt:lpstr>
      <vt:lpstr>Risk audit</vt:lpstr>
      <vt:lpstr>Risk event audits</vt:lpstr>
      <vt:lpstr>Risk response audits</vt:lpstr>
      <vt:lpstr>Risk management processes</vt:lpstr>
      <vt:lpstr>Other risk audit components</vt:lpstr>
      <vt:lpstr>Lessons learnt</vt:lpstr>
      <vt:lpstr>CONTRACT MANAGEMENT</vt:lpstr>
      <vt:lpstr>Lecture 10 Addendum</vt:lpstr>
      <vt:lpstr>MS Project vs Primavera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Abdul AlMohaimeed</dc:creator>
  <cp:lastModifiedBy>Windows User</cp:lastModifiedBy>
  <cp:revision>144</cp:revision>
  <dcterms:created xsi:type="dcterms:W3CDTF">2020-10-15T07:04:09Z</dcterms:created>
  <dcterms:modified xsi:type="dcterms:W3CDTF">2021-04-10T02:59:01Z</dcterms:modified>
</cp:coreProperties>
</file>