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01" r:id="rId5"/>
    <p:sldId id="297" r:id="rId6"/>
    <p:sldId id="504" r:id="rId7"/>
    <p:sldId id="505" r:id="rId8"/>
    <p:sldId id="509" r:id="rId9"/>
    <p:sldId id="510" r:id="rId10"/>
    <p:sldId id="511" r:id="rId11"/>
    <p:sldId id="512" r:id="rId12"/>
    <p:sldId id="513" r:id="rId13"/>
    <p:sldId id="506" r:id="rId14"/>
    <p:sldId id="516" r:id="rId15"/>
    <p:sldId id="554" r:id="rId16"/>
    <p:sldId id="256" r:id="rId17"/>
    <p:sldId id="533" r:id="rId18"/>
    <p:sldId id="536" r:id="rId19"/>
    <p:sldId id="535" r:id="rId20"/>
    <p:sldId id="539" r:id="rId21"/>
    <p:sldId id="542" r:id="rId22"/>
    <p:sldId id="515" r:id="rId23"/>
    <p:sldId id="520" r:id="rId24"/>
    <p:sldId id="521" r:id="rId25"/>
    <p:sldId id="525" r:id="rId26"/>
    <p:sldId id="522" r:id="rId27"/>
    <p:sldId id="526" r:id="rId28"/>
    <p:sldId id="523" r:id="rId29"/>
    <p:sldId id="527" r:id="rId30"/>
    <p:sldId id="528" r:id="rId31"/>
    <p:sldId id="529" r:id="rId32"/>
    <p:sldId id="519" r:id="rId33"/>
    <p:sldId id="546" r:id="rId34"/>
    <p:sldId id="552" r:id="rId35"/>
    <p:sldId id="553" r:id="rId36"/>
    <p:sldId id="547" r:id="rId37"/>
    <p:sldId id="548" r:id="rId38"/>
    <p:sldId id="550" r:id="rId39"/>
    <p:sldId id="549" r:id="rId40"/>
    <p:sldId id="532" r:id="rId41"/>
    <p:sldId id="543" r:id="rId42"/>
    <p:sldId id="537" r:id="rId43"/>
    <p:sldId id="544"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297"/>
            <p14:sldId id="504"/>
            <p14:sldId id="505"/>
            <p14:sldId id="509"/>
            <p14:sldId id="510"/>
            <p14:sldId id="511"/>
            <p14:sldId id="512"/>
            <p14:sldId id="513"/>
            <p14:sldId id="506"/>
            <p14:sldId id="516"/>
            <p14:sldId id="554"/>
            <p14:sldId id="256"/>
            <p14:sldId id="533"/>
            <p14:sldId id="536"/>
            <p14:sldId id="535"/>
            <p14:sldId id="539"/>
            <p14:sldId id="542"/>
            <p14:sldId id="515"/>
            <p14:sldId id="520"/>
            <p14:sldId id="521"/>
            <p14:sldId id="525"/>
            <p14:sldId id="522"/>
            <p14:sldId id="526"/>
            <p14:sldId id="523"/>
            <p14:sldId id="527"/>
            <p14:sldId id="528"/>
            <p14:sldId id="529"/>
            <p14:sldId id="519"/>
            <p14:sldId id="546"/>
            <p14:sldId id="552"/>
            <p14:sldId id="553"/>
            <p14:sldId id="547"/>
            <p14:sldId id="548"/>
            <p14:sldId id="550"/>
            <p14:sldId id="549"/>
            <p14:sldId id="532"/>
            <p14:sldId id="543"/>
            <p14:sldId id="537"/>
            <p14:sldId id="544"/>
            <p14:sldId id="55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3631" autoAdjust="0"/>
  </p:normalViewPr>
  <p:slideViewPr>
    <p:cSldViewPr snapToGrid="0">
      <p:cViewPr varScale="1">
        <p:scale>
          <a:sx n="110" d="100"/>
          <a:sy n="110" d="100"/>
        </p:scale>
        <p:origin x="73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74A0BE-813B-194C-8B10-9E9343F0203A}"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D9F401F6-3E2C-A044-8882-9EE0D6AA89AA}">
      <dgm:prSet phldrT="[Text]" custT="1"/>
      <dgm:spPr/>
      <dgm:t>
        <a:bodyPr/>
        <a:lstStyle/>
        <a:p>
          <a:pPr>
            <a:lnSpc>
              <a:spcPct val="150000"/>
            </a:lnSpc>
          </a:pPr>
          <a:r>
            <a:rPr lang="ar-EG" sz="1400" dirty="0">
              <a:latin typeface="Alexandria" pitchFamily="2" charset="-78"/>
              <a:cs typeface="Alexandria" pitchFamily="2" charset="-78"/>
            </a:rPr>
            <a:t>إعلام الجهات أو الأشخاص المانحة بكيفية استخدام مساهماتها.</a:t>
          </a:r>
          <a:endParaRPr lang="en-US" sz="1400" dirty="0">
            <a:latin typeface="Alexandria" pitchFamily="2" charset="-78"/>
            <a:cs typeface="Alexandria" pitchFamily="2" charset="-78"/>
          </a:endParaRPr>
        </a:p>
      </dgm:t>
    </dgm:pt>
    <dgm:pt modelId="{3D69AD36-696A-7141-8F05-2B7160DE40A4}" type="parTrans" cxnId="{22BA60CD-D9E5-914F-BA09-D0C2884BA7BD}">
      <dgm:prSet/>
      <dgm:spPr/>
      <dgm:t>
        <a:bodyPr/>
        <a:lstStyle/>
        <a:p>
          <a:pPr>
            <a:lnSpc>
              <a:spcPct val="150000"/>
            </a:lnSpc>
          </a:pPr>
          <a:endParaRPr lang="en-US" sz="1400">
            <a:latin typeface="Alexandria" pitchFamily="2" charset="-78"/>
            <a:cs typeface="Alexandria" pitchFamily="2" charset="-78"/>
          </a:endParaRPr>
        </a:p>
      </dgm:t>
    </dgm:pt>
    <dgm:pt modelId="{28ED7C3B-B95C-9541-81B2-A4A276E0D728}" type="sibTrans" cxnId="{22BA60CD-D9E5-914F-BA09-D0C2884BA7BD}">
      <dgm:prSet/>
      <dgm:spPr/>
      <dgm:t>
        <a:bodyPr/>
        <a:lstStyle/>
        <a:p>
          <a:pPr>
            <a:lnSpc>
              <a:spcPct val="150000"/>
            </a:lnSpc>
          </a:pPr>
          <a:endParaRPr lang="en-US" sz="1400">
            <a:latin typeface="Alexandria" pitchFamily="2" charset="-78"/>
            <a:cs typeface="Alexandria" pitchFamily="2" charset="-78"/>
          </a:endParaRPr>
        </a:p>
      </dgm:t>
    </dgm:pt>
    <dgm:pt modelId="{66DDB97F-BC47-FD42-9241-2FC3DCDDEB9E}">
      <dgm:prSet phldrT="[Text]" custT="1"/>
      <dgm:spPr/>
      <dgm:t>
        <a:bodyPr/>
        <a:lstStyle/>
        <a:p>
          <a:pPr rtl="1">
            <a:lnSpc>
              <a:spcPct val="150000"/>
            </a:lnSpc>
          </a:pPr>
          <a:r>
            <a:rPr lang="ar-SA" sz="1400" dirty="0">
              <a:latin typeface="Alexandria" pitchFamily="2" charset="-78"/>
              <a:cs typeface="Alexandria" pitchFamily="2" charset="-78"/>
            </a:rPr>
            <a:t>إمكانية تلقي التبرعات من أفراد أو شركات أو مؤسسات حكومية أو منح </a:t>
          </a:r>
          <a:endParaRPr lang="en-US" sz="1400" dirty="0">
            <a:latin typeface="Alexandria" pitchFamily="2" charset="-78"/>
            <a:cs typeface="Alexandria" pitchFamily="2" charset="-78"/>
          </a:endParaRPr>
        </a:p>
      </dgm:t>
    </dgm:pt>
    <dgm:pt modelId="{9EF2BB80-62DD-F443-97EC-935B86132908}" type="parTrans" cxnId="{6FE828E9-E932-AA4D-A904-6CC89EE2CF97}">
      <dgm:prSet/>
      <dgm:spPr/>
      <dgm:t>
        <a:bodyPr/>
        <a:lstStyle/>
        <a:p>
          <a:pPr>
            <a:lnSpc>
              <a:spcPct val="150000"/>
            </a:lnSpc>
          </a:pPr>
          <a:endParaRPr lang="en-US" sz="1400">
            <a:latin typeface="Alexandria" pitchFamily="2" charset="-78"/>
            <a:cs typeface="Alexandria" pitchFamily="2" charset="-78"/>
          </a:endParaRPr>
        </a:p>
      </dgm:t>
    </dgm:pt>
    <dgm:pt modelId="{5F3165EB-A700-044E-BD27-37B8F7A35462}" type="sibTrans" cxnId="{6FE828E9-E932-AA4D-A904-6CC89EE2CF97}">
      <dgm:prSet/>
      <dgm:spPr/>
      <dgm:t>
        <a:bodyPr/>
        <a:lstStyle/>
        <a:p>
          <a:pPr>
            <a:lnSpc>
              <a:spcPct val="150000"/>
            </a:lnSpc>
          </a:pPr>
          <a:endParaRPr lang="en-US" sz="1400">
            <a:latin typeface="Alexandria" pitchFamily="2" charset="-78"/>
            <a:cs typeface="Alexandria" pitchFamily="2" charset="-78"/>
          </a:endParaRPr>
        </a:p>
      </dgm:t>
    </dgm:pt>
    <dgm:pt modelId="{941A9948-3E78-0645-9FC7-10DBCD9681BE}">
      <dgm:prSet phldrT="[Text]" custT="1"/>
      <dgm:spPr/>
      <dgm:t>
        <a:bodyPr/>
        <a:lstStyle/>
        <a:p>
          <a:pPr rtl="1">
            <a:lnSpc>
              <a:spcPct val="150000"/>
            </a:lnSpc>
          </a:pPr>
          <a:r>
            <a:rPr lang="ar-SA" sz="1400" dirty="0">
              <a:latin typeface="Alexandria" pitchFamily="2" charset="-78"/>
              <a:cs typeface="Alexandria" pitchFamily="2" charset="-78"/>
            </a:rPr>
            <a:t>المساهمة في خدمة المجتمع وليس تحقيق الربح</a:t>
          </a:r>
          <a:endParaRPr lang="en-US" sz="1400" dirty="0">
            <a:latin typeface="Alexandria" pitchFamily="2" charset="-78"/>
            <a:cs typeface="Alexandria" pitchFamily="2" charset="-78"/>
          </a:endParaRPr>
        </a:p>
      </dgm:t>
    </dgm:pt>
    <dgm:pt modelId="{4E80C6C8-9B2D-4048-8354-57C7B1417833}" type="parTrans" cxnId="{229B895F-A73A-B840-918D-A805BBF6302E}">
      <dgm:prSet/>
      <dgm:spPr/>
      <dgm:t>
        <a:bodyPr/>
        <a:lstStyle/>
        <a:p>
          <a:pPr>
            <a:lnSpc>
              <a:spcPct val="150000"/>
            </a:lnSpc>
          </a:pPr>
          <a:endParaRPr lang="en-US" sz="1400">
            <a:latin typeface="Alexandria" pitchFamily="2" charset="-78"/>
            <a:cs typeface="Alexandria" pitchFamily="2" charset="-78"/>
          </a:endParaRPr>
        </a:p>
      </dgm:t>
    </dgm:pt>
    <dgm:pt modelId="{9149969E-FD19-D746-9294-B4454E0483F3}" type="sibTrans" cxnId="{229B895F-A73A-B840-918D-A805BBF6302E}">
      <dgm:prSet/>
      <dgm:spPr/>
      <dgm:t>
        <a:bodyPr/>
        <a:lstStyle/>
        <a:p>
          <a:pPr>
            <a:lnSpc>
              <a:spcPct val="150000"/>
            </a:lnSpc>
          </a:pPr>
          <a:endParaRPr lang="en-US" sz="1400">
            <a:latin typeface="Alexandria" pitchFamily="2" charset="-78"/>
            <a:cs typeface="Alexandria" pitchFamily="2" charset="-78"/>
          </a:endParaRPr>
        </a:p>
      </dgm:t>
    </dgm:pt>
    <dgm:pt modelId="{FD398A1C-A896-5E49-ACAC-21BF9BBA2111}">
      <dgm:prSet phldrT="[Text]" custT="1"/>
      <dgm:spPr/>
      <dgm:t>
        <a:bodyPr/>
        <a:lstStyle/>
        <a:p>
          <a:pPr>
            <a:lnSpc>
              <a:spcPct val="150000"/>
            </a:lnSpc>
          </a:pPr>
          <a:r>
            <a:rPr lang="ar-EG" sz="1400" dirty="0">
              <a:latin typeface="Alexandria" pitchFamily="2" charset="-78"/>
              <a:cs typeface="Alexandria" pitchFamily="2" charset="-78"/>
            </a:rPr>
            <a:t>لا يمكن للمنظمات غير الربحية أن تكون سياسية من خلال دعم مرشح سياسي أو المشاركة في عمل سياسي.</a:t>
          </a:r>
          <a:endParaRPr lang="en-US" sz="1400" dirty="0">
            <a:latin typeface="Alexandria" pitchFamily="2" charset="-78"/>
            <a:cs typeface="Alexandria" pitchFamily="2" charset="-78"/>
          </a:endParaRPr>
        </a:p>
      </dgm:t>
    </dgm:pt>
    <dgm:pt modelId="{59A4C713-19E1-3444-AD9A-718A854A566B}" type="parTrans" cxnId="{69F84988-7D6C-2F47-85FD-8AA5403DD0E8}">
      <dgm:prSet/>
      <dgm:spPr/>
      <dgm:t>
        <a:bodyPr/>
        <a:lstStyle/>
        <a:p>
          <a:pPr>
            <a:lnSpc>
              <a:spcPct val="150000"/>
            </a:lnSpc>
          </a:pPr>
          <a:endParaRPr lang="en-US" sz="1400">
            <a:latin typeface="Alexandria" pitchFamily="2" charset="-78"/>
            <a:cs typeface="Alexandria" pitchFamily="2" charset="-78"/>
          </a:endParaRPr>
        </a:p>
      </dgm:t>
    </dgm:pt>
    <dgm:pt modelId="{FB1CA5EE-773C-C846-8744-8987A70FCD37}" type="sibTrans" cxnId="{69F84988-7D6C-2F47-85FD-8AA5403DD0E8}">
      <dgm:prSet/>
      <dgm:spPr/>
      <dgm:t>
        <a:bodyPr/>
        <a:lstStyle/>
        <a:p>
          <a:pPr>
            <a:lnSpc>
              <a:spcPct val="150000"/>
            </a:lnSpc>
          </a:pPr>
          <a:endParaRPr lang="en-US" sz="1400">
            <a:latin typeface="Alexandria" pitchFamily="2" charset="-78"/>
            <a:cs typeface="Alexandria" pitchFamily="2" charset="-78"/>
          </a:endParaRPr>
        </a:p>
      </dgm:t>
    </dgm:pt>
    <dgm:pt modelId="{DC49153E-A3E1-444F-B6E6-4DC8E72303DD}">
      <dgm:prSet phldrT="[Text]" custT="1"/>
      <dgm:spPr/>
      <dgm:t>
        <a:bodyPr/>
        <a:lstStyle/>
        <a:p>
          <a:pPr rtl="1">
            <a:lnSpc>
              <a:spcPct val="150000"/>
            </a:lnSpc>
          </a:pPr>
          <a:r>
            <a:rPr lang="ar-SA" sz="1400" dirty="0">
              <a:latin typeface="Alexandria" pitchFamily="2" charset="-78"/>
              <a:cs typeface="Alexandria" pitchFamily="2" charset="-78"/>
            </a:rPr>
            <a:t>تعتمد على العمل التطوعي ويمكنها توظيف بعض العاملين أيضا</a:t>
          </a:r>
          <a:endParaRPr lang="en-US" sz="1400" dirty="0">
            <a:latin typeface="Alexandria" pitchFamily="2" charset="-78"/>
            <a:cs typeface="Alexandria" pitchFamily="2" charset="-78"/>
          </a:endParaRPr>
        </a:p>
      </dgm:t>
    </dgm:pt>
    <dgm:pt modelId="{64800B20-5BAC-3244-AA85-C0EA91EC1554}" type="parTrans" cxnId="{40428F8E-89F2-8943-93D3-1ECC5038FC87}">
      <dgm:prSet/>
      <dgm:spPr/>
      <dgm:t>
        <a:bodyPr/>
        <a:lstStyle/>
        <a:p>
          <a:pPr>
            <a:lnSpc>
              <a:spcPct val="150000"/>
            </a:lnSpc>
          </a:pPr>
          <a:endParaRPr lang="en-US" sz="1400">
            <a:latin typeface="Alexandria" pitchFamily="2" charset="-78"/>
            <a:cs typeface="Alexandria" pitchFamily="2" charset="-78"/>
          </a:endParaRPr>
        </a:p>
      </dgm:t>
    </dgm:pt>
    <dgm:pt modelId="{04C6C901-C59F-F341-9C68-8F21510B16E8}" type="sibTrans" cxnId="{40428F8E-89F2-8943-93D3-1ECC5038FC87}">
      <dgm:prSet/>
      <dgm:spPr/>
      <dgm:t>
        <a:bodyPr/>
        <a:lstStyle/>
        <a:p>
          <a:pPr>
            <a:lnSpc>
              <a:spcPct val="150000"/>
            </a:lnSpc>
          </a:pPr>
          <a:endParaRPr lang="en-US" sz="1400">
            <a:latin typeface="Alexandria" pitchFamily="2" charset="-78"/>
            <a:cs typeface="Alexandria" pitchFamily="2" charset="-78"/>
          </a:endParaRPr>
        </a:p>
      </dgm:t>
    </dgm:pt>
    <dgm:pt modelId="{F47ABDED-A452-324C-B457-F169906FD754}">
      <dgm:prSet custT="1"/>
      <dgm:spPr/>
      <dgm:t>
        <a:bodyPr/>
        <a:lstStyle/>
        <a:p>
          <a:pPr>
            <a:lnSpc>
              <a:spcPct val="150000"/>
            </a:lnSpc>
          </a:pPr>
          <a:r>
            <a:rPr lang="ar-EG" sz="1400" dirty="0">
              <a:latin typeface="Alexandria" pitchFamily="2" charset="-78"/>
              <a:cs typeface="Alexandria" pitchFamily="2" charset="-78"/>
            </a:rPr>
            <a:t>تدعم القضايا العلمية أو الخيرية أو التعليمية أو الأدبية أو الصحية أو غيرها من القضايا المفيدة.</a:t>
          </a:r>
        </a:p>
      </dgm:t>
    </dgm:pt>
    <dgm:pt modelId="{986FF345-6D1C-D546-98A9-F67B7740ED2A}" type="parTrans" cxnId="{3CD77088-33B0-624D-A993-1CB03AD767B7}">
      <dgm:prSet/>
      <dgm:spPr/>
      <dgm:t>
        <a:bodyPr/>
        <a:lstStyle/>
        <a:p>
          <a:pPr>
            <a:lnSpc>
              <a:spcPct val="150000"/>
            </a:lnSpc>
          </a:pPr>
          <a:endParaRPr lang="en-US" sz="1400">
            <a:latin typeface="Alexandria" pitchFamily="2" charset="-78"/>
            <a:cs typeface="Alexandria" pitchFamily="2" charset="-78"/>
          </a:endParaRPr>
        </a:p>
      </dgm:t>
    </dgm:pt>
    <dgm:pt modelId="{8D1694B6-9BC0-6C49-BE95-B6563C8792E8}" type="sibTrans" cxnId="{3CD77088-33B0-624D-A993-1CB03AD767B7}">
      <dgm:prSet/>
      <dgm:spPr/>
      <dgm:t>
        <a:bodyPr/>
        <a:lstStyle/>
        <a:p>
          <a:pPr>
            <a:lnSpc>
              <a:spcPct val="150000"/>
            </a:lnSpc>
          </a:pPr>
          <a:endParaRPr lang="en-US" sz="1400">
            <a:latin typeface="Alexandria" pitchFamily="2" charset="-78"/>
            <a:cs typeface="Alexandria" pitchFamily="2" charset="-78"/>
          </a:endParaRPr>
        </a:p>
      </dgm:t>
    </dgm:pt>
    <dgm:pt modelId="{2BE88768-6C45-364A-8E1C-029C815E48F1}" type="pres">
      <dgm:prSet presAssocID="{D774A0BE-813B-194C-8B10-9E9343F0203A}" presName="diagram" presStyleCnt="0">
        <dgm:presLayoutVars>
          <dgm:dir/>
          <dgm:resizeHandles val="exact"/>
        </dgm:presLayoutVars>
      </dgm:prSet>
      <dgm:spPr/>
    </dgm:pt>
    <dgm:pt modelId="{95B182DB-9405-FF49-B8BD-735FCDFEDFAC}" type="pres">
      <dgm:prSet presAssocID="{D9F401F6-3E2C-A044-8882-9EE0D6AA89AA}" presName="node" presStyleLbl="node1" presStyleIdx="0" presStyleCnt="6">
        <dgm:presLayoutVars>
          <dgm:bulletEnabled val="1"/>
        </dgm:presLayoutVars>
      </dgm:prSet>
      <dgm:spPr/>
    </dgm:pt>
    <dgm:pt modelId="{2FAFBF21-441A-B548-8F2D-FB431B709D8D}" type="pres">
      <dgm:prSet presAssocID="{28ED7C3B-B95C-9541-81B2-A4A276E0D728}" presName="sibTrans" presStyleCnt="0"/>
      <dgm:spPr/>
    </dgm:pt>
    <dgm:pt modelId="{C9D7A749-B351-B342-9CCF-25BF76EF16B9}" type="pres">
      <dgm:prSet presAssocID="{F47ABDED-A452-324C-B457-F169906FD754}" presName="node" presStyleLbl="node1" presStyleIdx="1" presStyleCnt="6" custScaleX="116583">
        <dgm:presLayoutVars>
          <dgm:bulletEnabled val="1"/>
        </dgm:presLayoutVars>
      </dgm:prSet>
      <dgm:spPr/>
    </dgm:pt>
    <dgm:pt modelId="{4FF8158C-FA82-FC46-94CF-60CA449D3827}" type="pres">
      <dgm:prSet presAssocID="{8D1694B6-9BC0-6C49-BE95-B6563C8792E8}" presName="sibTrans" presStyleCnt="0"/>
      <dgm:spPr/>
    </dgm:pt>
    <dgm:pt modelId="{EDBB6BE0-4E34-B748-A6E1-8B8C01F7F841}" type="pres">
      <dgm:prSet presAssocID="{66DDB97F-BC47-FD42-9241-2FC3DCDDEB9E}" presName="node" presStyleLbl="node1" presStyleIdx="2" presStyleCnt="6">
        <dgm:presLayoutVars>
          <dgm:bulletEnabled val="1"/>
        </dgm:presLayoutVars>
      </dgm:prSet>
      <dgm:spPr/>
    </dgm:pt>
    <dgm:pt modelId="{28FCE069-FE60-E442-A38E-6E7BD4661256}" type="pres">
      <dgm:prSet presAssocID="{5F3165EB-A700-044E-BD27-37B8F7A35462}" presName="sibTrans" presStyleCnt="0"/>
      <dgm:spPr/>
    </dgm:pt>
    <dgm:pt modelId="{C0CD8AF0-984A-2B41-8BDF-5F00D415C558}" type="pres">
      <dgm:prSet presAssocID="{941A9948-3E78-0645-9FC7-10DBCD9681BE}" presName="node" presStyleLbl="node1" presStyleIdx="3" presStyleCnt="6" custLinFactNeighborX="-5313">
        <dgm:presLayoutVars>
          <dgm:bulletEnabled val="1"/>
        </dgm:presLayoutVars>
      </dgm:prSet>
      <dgm:spPr/>
    </dgm:pt>
    <dgm:pt modelId="{44446C39-DBB9-604B-AA39-EBCC0E6CB40C}" type="pres">
      <dgm:prSet presAssocID="{9149969E-FD19-D746-9294-B4454E0483F3}" presName="sibTrans" presStyleCnt="0"/>
      <dgm:spPr/>
    </dgm:pt>
    <dgm:pt modelId="{4371A291-0413-BF48-A97C-BA1C3C7441EB}" type="pres">
      <dgm:prSet presAssocID="{FD398A1C-A896-5E49-ACAC-21BF9BBA2111}" presName="node" presStyleLbl="node1" presStyleIdx="4" presStyleCnt="6" custScaleX="112933">
        <dgm:presLayoutVars>
          <dgm:bulletEnabled val="1"/>
        </dgm:presLayoutVars>
      </dgm:prSet>
      <dgm:spPr/>
    </dgm:pt>
    <dgm:pt modelId="{9E52A587-E3FB-C343-9D97-F7B423F6D5F1}" type="pres">
      <dgm:prSet presAssocID="{FB1CA5EE-773C-C846-8744-8987A70FCD37}" presName="sibTrans" presStyleCnt="0"/>
      <dgm:spPr/>
    </dgm:pt>
    <dgm:pt modelId="{2EE3F532-77B5-AF49-BF7E-55F2D15AD84B}" type="pres">
      <dgm:prSet presAssocID="{DC49153E-A3E1-444F-B6E6-4DC8E72303DD}" presName="node" presStyleLbl="node1" presStyleIdx="5" presStyleCnt="6" custLinFactNeighborX="8211">
        <dgm:presLayoutVars>
          <dgm:bulletEnabled val="1"/>
        </dgm:presLayoutVars>
      </dgm:prSet>
      <dgm:spPr/>
    </dgm:pt>
  </dgm:ptLst>
  <dgm:cxnLst>
    <dgm:cxn modelId="{0DFDC837-9F85-2841-997F-AD5D6309EE1F}" type="presOf" srcId="{F47ABDED-A452-324C-B457-F169906FD754}" destId="{C9D7A749-B351-B342-9CCF-25BF76EF16B9}" srcOrd="0" destOrd="0" presId="urn:microsoft.com/office/officeart/2005/8/layout/default"/>
    <dgm:cxn modelId="{2A458947-1FF7-D142-92CE-43C70064C5BC}" type="presOf" srcId="{FD398A1C-A896-5E49-ACAC-21BF9BBA2111}" destId="{4371A291-0413-BF48-A97C-BA1C3C7441EB}" srcOrd="0" destOrd="0" presId="urn:microsoft.com/office/officeart/2005/8/layout/default"/>
    <dgm:cxn modelId="{0AC8F25C-D8AD-8D49-99C4-2C346E501A8C}" type="presOf" srcId="{941A9948-3E78-0645-9FC7-10DBCD9681BE}" destId="{C0CD8AF0-984A-2B41-8BDF-5F00D415C558}" srcOrd="0" destOrd="0" presId="urn:microsoft.com/office/officeart/2005/8/layout/default"/>
    <dgm:cxn modelId="{229B895F-A73A-B840-918D-A805BBF6302E}" srcId="{D774A0BE-813B-194C-8B10-9E9343F0203A}" destId="{941A9948-3E78-0645-9FC7-10DBCD9681BE}" srcOrd="3" destOrd="0" parTransId="{4E80C6C8-9B2D-4048-8354-57C7B1417833}" sibTransId="{9149969E-FD19-D746-9294-B4454E0483F3}"/>
    <dgm:cxn modelId="{80AC387F-DD01-574A-AE91-0FE8FF2EE91C}" type="presOf" srcId="{D9F401F6-3E2C-A044-8882-9EE0D6AA89AA}" destId="{95B182DB-9405-FF49-B8BD-735FCDFEDFAC}" srcOrd="0" destOrd="0" presId="urn:microsoft.com/office/officeart/2005/8/layout/default"/>
    <dgm:cxn modelId="{69F84988-7D6C-2F47-85FD-8AA5403DD0E8}" srcId="{D774A0BE-813B-194C-8B10-9E9343F0203A}" destId="{FD398A1C-A896-5E49-ACAC-21BF9BBA2111}" srcOrd="4" destOrd="0" parTransId="{59A4C713-19E1-3444-AD9A-718A854A566B}" sibTransId="{FB1CA5EE-773C-C846-8744-8987A70FCD37}"/>
    <dgm:cxn modelId="{3CD77088-33B0-624D-A993-1CB03AD767B7}" srcId="{D774A0BE-813B-194C-8B10-9E9343F0203A}" destId="{F47ABDED-A452-324C-B457-F169906FD754}" srcOrd="1" destOrd="0" parTransId="{986FF345-6D1C-D546-98A9-F67B7740ED2A}" sibTransId="{8D1694B6-9BC0-6C49-BE95-B6563C8792E8}"/>
    <dgm:cxn modelId="{4C52F18A-8259-C247-BCB8-CF51B80A20EF}" type="presOf" srcId="{DC49153E-A3E1-444F-B6E6-4DC8E72303DD}" destId="{2EE3F532-77B5-AF49-BF7E-55F2D15AD84B}" srcOrd="0" destOrd="0" presId="urn:microsoft.com/office/officeart/2005/8/layout/default"/>
    <dgm:cxn modelId="{40428F8E-89F2-8943-93D3-1ECC5038FC87}" srcId="{D774A0BE-813B-194C-8B10-9E9343F0203A}" destId="{DC49153E-A3E1-444F-B6E6-4DC8E72303DD}" srcOrd="5" destOrd="0" parTransId="{64800B20-5BAC-3244-AA85-C0EA91EC1554}" sibTransId="{04C6C901-C59F-F341-9C68-8F21510B16E8}"/>
    <dgm:cxn modelId="{22BA60CD-D9E5-914F-BA09-D0C2884BA7BD}" srcId="{D774A0BE-813B-194C-8B10-9E9343F0203A}" destId="{D9F401F6-3E2C-A044-8882-9EE0D6AA89AA}" srcOrd="0" destOrd="0" parTransId="{3D69AD36-696A-7141-8F05-2B7160DE40A4}" sibTransId="{28ED7C3B-B95C-9541-81B2-A4A276E0D728}"/>
    <dgm:cxn modelId="{A9DAAFCD-AE61-5442-8D01-AAAB0AFB3A38}" type="presOf" srcId="{D774A0BE-813B-194C-8B10-9E9343F0203A}" destId="{2BE88768-6C45-364A-8E1C-029C815E48F1}" srcOrd="0" destOrd="0" presId="urn:microsoft.com/office/officeart/2005/8/layout/default"/>
    <dgm:cxn modelId="{2303E3DD-3F19-364A-9908-81A9EF3DDF1F}" type="presOf" srcId="{66DDB97F-BC47-FD42-9241-2FC3DCDDEB9E}" destId="{EDBB6BE0-4E34-B748-A6E1-8B8C01F7F841}" srcOrd="0" destOrd="0" presId="urn:microsoft.com/office/officeart/2005/8/layout/default"/>
    <dgm:cxn modelId="{6FE828E9-E932-AA4D-A904-6CC89EE2CF97}" srcId="{D774A0BE-813B-194C-8B10-9E9343F0203A}" destId="{66DDB97F-BC47-FD42-9241-2FC3DCDDEB9E}" srcOrd="2" destOrd="0" parTransId="{9EF2BB80-62DD-F443-97EC-935B86132908}" sibTransId="{5F3165EB-A700-044E-BD27-37B8F7A35462}"/>
    <dgm:cxn modelId="{54FAB305-EE42-6A49-BCC1-F8AFD04BF4D5}" type="presParOf" srcId="{2BE88768-6C45-364A-8E1C-029C815E48F1}" destId="{95B182DB-9405-FF49-B8BD-735FCDFEDFAC}" srcOrd="0" destOrd="0" presId="urn:microsoft.com/office/officeart/2005/8/layout/default"/>
    <dgm:cxn modelId="{161F7608-5186-E345-8306-EAD22427B8E4}" type="presParOf" srcId="{2BE88768-6C45-364A-8E1C-029C815E48F1}" destId="{2FAFBF21-441A-B548-8F2D-FB431B709D8D}" srcOrd="1" destOrd="0" presId="urn:microsoft.com/office/officeart/2005/8/layout/default"/>
    <dgm:cxn modelId="{7CFEF2C0-A0C0-F644-BC71-5CFCBDE58386}" type="presParOf" srcId="{2BE88768-6C45-364A-8E1C-029C815E48F1}" destId="{C9D7A749-B351-B342-9CCF-25BF76EF16B9}" srcOrd="2" destOrd="0" presId="urn:microsoft.com/office/officeart/2005/8/layout/default"/>
    <dgm:cxn modelId="{E47C985E-15D8-EA40-990F-071FBC51A6F0}" type="presParOf" srcId="{2BE88768-6C45-364A-8E1C-029C815E48F1}" destId="{4FF8158C-FA82-FC46-94CF-60CA449D3827}" srcOrd="3" destOrd="0" presId="urn:microsoft.com/office/officeart/2005/8/layout/default"/>
    <dgm:cxn modelId="{C0E0A7AC-F0B0-ED47-A28C-82531E08047D}" type="presParOf" srcId="{2BE88768-6C45-364A-8E1C-029C815E48F1}" destId="{EDBB6BE0-4E34-B748-A6E1-8B8C01F7F841}" srcOrd="4" destOrd="0" presId="urn:microsoft.com/office/officeart/2005/8/layout/default"/>
    <dgm:cxn modelId="{73456B79-B69B-B74D-9CED-ACDE4D6D0A34}" type="presParOf" srcId="{2BE88768-6C45-364A-8E1C-029C815E48F1}" destId="{28FCE069-FE60-E442-A38E-6E7BD4661256}" srcOrd="5" destOrd="0" presId="urn:microsoft.com/office/officeart/2005/8/layout/default"/>
    <dgm:cxn modelId="{ED55846E-6F8D-4A42-8708-A6BB52AF6BA1}" type="presParOf" srcId="{2BE88768-6C45-364A-8E1C-029C815E48F1}" destId="{C0CD8AF0-984A-2B41-8BDF-5F00D415C558}" srcOrd="6" destOrd="0" presId="urn:microsoft.com/office/officeart/2005/8/layout/default"/>
    <dgm:cxn modelId="{62390C0F-3783-0643-96EA-E2DA558634CC}" type="presParOf" srcId="{2BE88768-6C45-364A-8E1C-029C815E48F1}" destId="{44446C39-DBB9-604B-AA39-EBCC0E6CB40C}" srcOrd="7" destOrd="0" presId="urn:microsoft.com/office/officeart/2005/8/layout/default"/>
    <dgm:cxn modelId="{FB731326-0920-074E-8EAB-735C4E3B3123}" type="presParOf" srcId="{2BE88768-6C45-364A-8E1C-029C815E48F1}" destId="{4371A291-0413-BF48-A97C-BA1C3C7441EB}" srcOrd="8" destOrd="0" presId="urn:microsoft.com/office/officeart/2005/8/layout/default"/>
    <dgm:cxn modelId="{0EE37CE6-2B54-5E4B-89E9-25CDBED8309B}" type="presParOf" srcId="{2BE88768-6C45-364A-8E1C-029C815E48F1}" destId="{9E52A587-E3FB-C343-9D97-F7B423F6D5F1}" srcOrd="9" destOrd="0" presId="urn:microsoft.com/office/officeart/2005/8/layout/default"/>
    <dgm:cxn modelId="{5C5C52EA-4405-BA49-B133-922394E880BC}" type="presParOf" srcId="{2BE88768-6C45-364A-8E1C-029C815E48F1}" destId="{2EE3F532-77B5-AF49-BF7E-55F2D15AD84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980588-A463-7C43-B67B-DD308FE60683}"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59218EFD-BF8E-C347-8E80-8EF0A02031AA}">
      <dgm:prSet phldrT="[Text]" custT="1"/>
      <dgm:spPr/>
      <dgm:t>
        <a:bodyPr/>
        <a:lstStyle/>
        <a:p>
          <a:pPr algn="r"/>
          <a:r>
            <a:rPr lang="ar-EG" sz="1600" b="1" i="0" dirty="0">
              <a:latin typeface="Alexandria" pitchFamily="2" charset="-78"/>
              <a:cs typeface="Alexandria" pitchFamily="2" charset="-78"/>
            </a:rPr>
            <a:t>تعريف هوية المنظمة بصدق</a:t>
          </a:r>
          <a:endParaRPr lang="en-US" sz="1600" b="1" dirty="0">
            <a:latin typeface="Alexandria" pitchFamily="2" charset="-78"/>
            <a:cs typeface="Alexandria" pitchFamily="2" charset="-78"/>
          </a:endParaRPr>
        </a:p>
      </dgm:t>
    </dgm:pt>
    <dgm:pt modelId="{16F28522-3BDC-5D4D-AC8A-46143898771A}" type="parTrans" cxnId="{8672E990-7EB3-E14B-A7C3-E9F6989BFA63}">
      <dgm:prSet/>
      <dgm:spPr/>
      <dgm:t>
        <a:bodyPr/>
        <a:lstStyle/>
        <a:p>
          <a:pPr algn="r"/>
          <a:endParaRPr lang="en-US" sz="1600" b="1">
            <a:latin typeface="Alexandria" pitchFamily="2" charset="-78"/>
            <a:cs typeface="Alexandria" pitchFamily="2" charset="-78"/>
          </a:endParaRPr>
        </a:p>
      </dgm:t>
    </dgm:pt>
    <dgm:pt modelId="{532B3775-E57A-484F-B5C8-A4EE5C5184FE}" type="sibTrans" cxnId="{8672E990-7EB3-E14B-A7C3-E9F6989BFA63}">
      <dgm:prSet/>
      <dgm:spPr/>
      <dgm:t>
        <a:bodyPr/>
        <a:lstStyle/>
        <a:p>
          <a:pPr algn="r"/>
          <a:endParaRPr lang="en-US" sz="1600" b="1">
            <a:latin typeface="Alexandria" pitchFamily="2" charset="-78"/>
            <a:cs typeface="Alexandria" pitchFamily="2" charset="-78"/>
          </a:endParaRPr>
        </a:p>
      </dgm:t>
    </dgm:pt>
    <dgm:pt modelId="{A57A94F9-D6C0-EB42-B77B-F7828731DA61}">
      <dgm:prSet phldrT="[Text]" custT="1"/>
      <dgm:spPr/>
      <dgm:t>
        <a:bodyPr/>
        <a:lstStyle/>
        <a:p>
          <a:pPr algn="r"/>
          <a:r>
            <a:rPr lang="ar-EG" sz="1600" b="1" i="0" dirty="0">
              <a:latin typeface="Alexandria" pitchFamily="2" charset="-78"/>
              <a:cs typeface="Alexandria" pitchFamily="2" charset="-78"/>
            </a:rPr>
            <a:t>شرح رسالتها بوضوح وكيف تتمتع المنظمة برؤية واضحة </a:t>
          </a:r>
          <a:endParaRPr lang="en-US" sz="1600" b="1" dirty="0">
            <a:latin typeface="Alexandria" pitchFamily="2" charset="-78"/>
            <a:cs typeface="Alexandria" pitchFamily="2" charset="-78"/>
          </a:endParaRPr>
        </a:p>
      </dgm:t>
    </dgm:pt>
    <dgm:pt modelId="{76990800-2F51-E947-A074-DE2D1E836681}" type="parTrans" cxnId="{DED0F889-080E-4548-8876-EE71007F816D}">
      <dgm:prSet/>
      <dgm:spPr/>
      <dgm:t>
        <a:bodyPr/>
        <a:lstStyle/>
        <a:p>
          <a:pPr algn="r"/>
          <a:endParaRPr lang="en-US" sz="1600" b="1">
            <a:latin typeface="Alexandria" pitchFamily="2" charset="-78"/>
            <a:cs typeface="Alexandria" pitchFamily="2" charset="-78"/>
          </a:endParaRPr>
        </a:p>
      </dgm:t>
    </dgm:pt>
    <dgm:pt modelId="{2180651C-CB7F-1748-875A-25EBC6E39577}" type="sibTrans" cxnId="{DED0F889-080E-4548-8876-EE71007F816D}">
      <dgm:prSet/>
      <dgm:spPr/>
      <dgm:t>
        <a:bodyPr/>
        <a:lstStyle/>
        <a:p>
          <a:pPr algn="r"/>
          <a:endParaRPr lang="en-US" sz="1600" b="1">
            <a:latin typeface="Alexandria" pitchFamily="2" charset="-78"/>
            <a:cs typeface="Alexandria" pitchFamily="2" charset="-78"/>
          </a:endParaRPr>
        </a:p>
      </dgm:t>
    </dgm:pt>
    <dgm:pt modelId="{5BA643BD-CA68-5841-A2D7-88317A796A38}">
      <dgm:prSet phldrT="[Text]" custT="1"/>
      <dgm:spPr/>
      <dgm:t>
        <a:bodyPr/>
        <a:lstStyle/>
        <a:p>
          <a:pPr algn="r"/>
          <a:r>
            <a:rPr lang="ar-EG" sz="1600" b="1" i="0" dirty="0">
              <a:latin typeface="Alexandria" pitchFamily="2" charset="-78"/>
              <a:cs typeface="Alexandria" pitchFamily="2" charset="-78"/>
            </a:rPr>
            <a:t>أهداف محددة تعكس الغرض الذي تعمل من أجله  </a:t>
          </a:r>
          <a:endParaRPr lang="en-US" sz="1600" b="1" dirty="0">
            <a:latin typeface="Alexandria" pitchFamily="2" charset="-78"/>
            <a:cs typeface="Alexandria" pitchFamily="2" charset="-78"/>
          </a:endParaRPr>
        </a:p>
      </dgm:t>
    </dgm:pt>
    <dgm:pt modelId="{6C471C49-DD20-1F40-A1AE-C5433E61EF91}" type="parTrans" cxnId="{8D9997D5-2C98-0746-9493-0E0B0A57829E}">
      <dgm:prSet/>
      <dgm:spPr/>
      <dgm:t>
        <a:bodyPr/>
        <a:lstStyle/>
        <a:p>
          <a:pPr algn="r"/>
          <a:endParaRPr lang="en-US" sz="1600" b="1">
            <a:latin typeface="Alexandria" pitchFamily="2" charset="-78"/>
            <a:cs typeface="Alexandria" pitchFamily="2" charset="-78"/>
          </a:endParaRPr>
        </a:p>
      </dgm:t>
    </dgm:pt>
    <dgm:pt modelId="{2502BBD6-F06C-CA4B-9BDC-7A97A87C1BEB}" type="sibTrans" cxnId="{8D9997D5-2C98-0746-9493-0E0B0A57829E}">
      <dgm:prSet/>
      <dgm:spPr/>
      <dgm:t>
        <a:bodyPr/>
        <a:lstStyle/>
        <a:p>
          <a:pPr algn="r"/>
          <a:endParaRPr lang="en-US" sz="1600" b="1">
            <a:latin typeface="Alexandria" pitchFamily="2" charset="-78"/>
            <a:cs typeface="Alexandria" pitchFamily="2" charset="-78"/>
          </a:endParaRPr>
        </a:p>
      </dgm:t>
    </dgm:pt>
    <dgm:pt modelId="{AA032668-F760-B347-BC80-BD893926B203}" type="pres">
      <dgm:prSet presAssocID="{5D980588-A463-7C43-B67B-DD308FE60683}" presName="Name0" presStyleCnt="0">
        <dgm:presLayoutVars>
          <dgm:chMax val="7"/>
          <dgm:chPref val="7"/>
          <dgm:dir/>
        </dgm:presLayoutVars>
      </dgm:prSet>
      <dgm:spPr/>
    </dgm:pt>
    <dgm:pt modelId="{B21C3879-91C2-A248-84B5-B574026B6C08}" type="pres">
      <dgm:prSet presAssocID="{5D980588-A463-7C43-B67B-DD308FE60683}" presName="Name1" presStyleCnt="0"/>
      <dgm:spPr/>
    </dgm:pt>
    <dgm:pt modelId="{432720A5-F919-654D-B5EA-D36F19E9A301}" type="pres">
      <dgm:prSet presAssocID="{5D980588-A463-7C43-B67B-DD308FE60683}" presName="cycle" presStyleCnt="0"/>
      <dgm:spPr/>
    </dgm:pt>
    <dgm:pt modelId="{4C9AC5C4-B5D6-8445-8EC6-686E74B28C03}" type="pres">
      <dgm:prSet presAssocID="{5D980588-A463-7C43-B67B-DD308FE60683}" presName="srcNode" presStyleLbl="node1" presStyleIdx="0" presStyleCnt="3"/>
      <dgm:spPr/>
    </dgm:pt>
    <dgm:pt modelId="{2C2326B8-7509-0347-949B-AC9A05712BB1}" type="pres">
      <dgm:prSet presAssocID="{5D980588-A463-7C43-B67B-DD308FE60683}" presName="conn" presStyleLbl="parChTrans1D2" presStyleIdx="0" presStyleCnt="1"/>
      <dgm:spPr/>
    </dgm:pt>
    <dgm:pt modelId="{55D71B09-9B18-2E42-B7D2-35CF935466AC}" type="pres">
      <dgm:prSet presAssocID="{5D980588-A463-7C43-B67B-DD308FE60683}" presName="extraNode" presStyleLbl="node1" presStyleIdx="0" presStyleCnt="3"/>
      <dgm:spPr/>
    </dgm:pt>
    <dgm:pt modelId="{EFC123FB-F2BD-834D-96DC-0B120AEA4473}" type="pres">
      <dgm:prSet presAssocID="{5D980588-A463-7C43-B67B-DD308FE60683}" presName="dstNode" presStyleLbl="node1" presStyleIdx="0" presStyleCnt="3"/>
      <dgm:spPr/>
    </dgm:pt>
    <dgm:pt modelId="{7F9CA009-E8E8-8E4B-8941-91FB64306D2A}" type="pres">
      <dgm:prSet presAssocID="{59218EFD-BF8E-C347-8E80-8EF0A02031AA}" presName="text_1" presStyleLbl="node1" presStyleIdx="0" presStyleCnt="3">
        <dgm:presLayoutVars>
          <dgm:bulletEnabled val="1"/>
        </dgm:presLayoutVars>
      </dgm:prSet>
      <dgm:spPr/>
    </dgm:pt>
    <dgm:pt modelId="{31415351-8897-6947-821D-0A1FB8C734CF}" type="pres">
      <dgm:prSet presAssocID="{59218EFD-BF8E-C347-8E80-8EF0A02031AA}" presName="accent_1" presStyleCnt="0"/>
      <dgm:spPr/>
    </dgm:pt>
    <dgm:pt modelId="{9B9EF5E0-8671-B14C-8898-18A998AC6F8C}" type="pres">
      <dgm:prSet presAssocID="{59218EFD-BF8E-C347-8E80-8EF0A02031AA}" presName="accentRepeatNode" presStyleLbl="solidFgAcc1" presStyleIdx="0" presStyleCnt="3"/>
      <dgm:spPr/>
    </dgm:pt>
    <dgm:pt modelId="{87656840-0B17-F048-93FD-60C50766A8D3}" type="pres">
      <dgm:prSet presAssocID="{A57A94F9-D6C0-EB42-B77B-F7828731DA61}" presName="text_2" presStyleLbl="node1" presStyleIdx="1" presStyleCnt="3">
        <dgm:presLayoutVars>
          <dgm:bulletEnabled val="1"/>
        </dgm:presLayoutVars>
      </dgm:prSet>
      <dgm:spPr/>
    </dgm:pt>
    <dgm:pt modelId="{921A767A-2375-E44D-8999-14AA9CBD16AC}" type="pres">
      <dgm:prSet presAssocID="{A57A94F9-D6C0-EB42-B77B-F7828731DA61}" presName="accent_2" presStyleCnt="0"/>
      <dgm:spPr/>
    </dgm:pt>
    <dgm:pt modelId="{4EF3B5FB-55EE-8842-8466-68CD89EF7E44}" type="pres">
      <dgm:prSet presAssocID="{A57A94F9-D6C0-EB42-B77B-F7828731DA61}" presName="accentRepeatNode" presStyleLbl="solidFgAcc1" presStyleIdx="1" presStyleCnt="3"/>
      <dgm:spPr/>
    </dgm:pt>
    <dgm:pt modelId="{25BA5017-AFA4-5248-B2F9-9CB306E96E2E}" type="pres">
      <dgm:prSet presAssocID="{5BA643BD-CA68-5841-A2D7-88317A796A38}" presName="text_3" presStyleLbl="node1" presStyleIdx="2" presStyleCnt="3">
        <dgm:presLayoutVars>
          <dgm:bulletEnabled val="1"/>
        </dgm:presLayoutVars>
      </dgm:prSet>
      <dgm:spPr/>
    </dgm:pt>
    <dgm:pt modelId="{BE1DB1B0-1E83-B644-B7E1-873AC73C57A0}" type="pres">
      <dgm:prSet presAssocID="{5BA643BD-CA68-5841-A2D7-88317A796A38}" presName="accent_3" presStyleCnt="0"/>
      <dgm:spPr/>
    </dgm:pt>
    <dgm:pt modelId="{1346191D-17BD-094E-9DA0-C5F212868D84}" type="pres">
      <dgm:prSet presAssocID="{5BA643BD-CA68-5841-A2D7-88317A796A38}" presName="accentRepeatNode" presStyleLbl="solidFgAcc1" presStyleIdx="2" presStyleCnt="3"/>
      <dgm:spPr/>
    </dgm:pt>
  </dgm:ptLst>
  <dgm:cxnLst>
    <dgm:cxn modelId="{5F1BE178-834B-CE44-B5BE-7BF95AE122DB}" type="presOf" srcId="{A57A94F9-D6C0-EB42-B77B-F7828731DA61}" destId="{87656840-0B17-F048-93FD-60C50766A8D3}" srcOrd="0" destOrd="0" presId="urn:microsoft.com/office/officeart/2008/layout/VerticalCurvedList"/>
    <dgm:cxn modelId="{DED0F889-080E-4548-8876-EE71007F816D}" srcId="{5D980588-A463-7C43-B67B-DD308FE60683}" destId="{A57A94F9-D6C0-EB42-B77B-F7828731DA61}" srcOrd="1" destOrd="0" parTransId="{76990800-2F51-E947-A074-DE2D1E836681}" sibTransId="{2180651C-CB7F-1748-875A-25EBC6E39577}"/>
    <dgm:cxn modelId="{8672E990-7EB3-E14B-A7C3-E9F6989BFA63}" srcId="{5D980588-A463-7C43-B67B-DD308FE60683}" destId="{59218EFD-BF8E-C347-8E80-8EF0A02031AA}" srcOrd="0" destOrd="0" parTransId="{16F28522-3BDC-5D4D-AC8A-46143898771A}" sibTransId="{532B3775-E57A-484F-B5C8-A4EE5C5184FE}"/>
    <dgm:cxn modelId="{6DB4F697-0569-8B4B-959D-7528678032A6}" type="presOf" srcId="{59218EFD-BF8E-C347-8E80-8EF0A02031AA}" destId="{7F9CA009-E8E8-8E4B-8941-91FB64306D2A}" srcOrd="0" destOrd="0" presId="urn:microsoft.com/office/officeart/2008/layout/VerticalCurvedList"/>
    <dgm:cxn modelId="{47EE69A3-860C-EB46-AEDD-CF358CCCB71B}" type="presOf" srcId="{5D980588-A463-7C43-B67B-DD308FE60683}" destId="{AA032668-F760-B347-BC80-BD893926B203}" srcOrd="0" destOrd="0" presId="urn:microsoft.com/office/officeart/2008/layout/VerticalCurvedList"/>
    <dgm:cxn modelId="{B41B34C6-D2AD-4745-991A-58A17B38D888}" type="presOf" srcId="{5BA643BD-CA68-5841-A2D7-88317A796A38}" destId="{25BA5017-AFA4-5248-B2F9-9CB306E96E2E}" srcOrd="0" destOrd="0" presId="urn:microsoft.com/office/officeart/2008/layout/VerticalCurvedList"/>
    <dgm:cxn modelId="{8D9997D5-2C98-0746-9493-0E0B0A57829E}" srcId="{5D980588-A463-7C43-B67B-DD308FE60683}" destId="{5BA643BD-CA68-5841-A2D7-88317A796A38}" srcOrd="2" destOrd="0" parTransId="{6C471C49-DD20-1F40-A1AE-C5433E61EF91}" sibTransId="{2502BBD6-F06C-CA4B-9BDC-7A97A87C1BEB}"/>
    <dgm:cxn modelId="{5CCF21FA-6A13-CE44-BF73-7DBF59160799}" type="presOf" srcId="{532B3775-E57A-484F-B5C8-A4EE5C5184FE}" destId="{2C2326B8-7509-0347-949B-AC9A05712BB1}" srcOrd="0" destOrd="0" presId="urn:microsoft.com/office/officeart/2008/layout/VerticalCurvedList"/>
    <dgm:cxn modelId="{C0B39141-C337-A942-BCD5-F0B2FE7DA636}" type="presParOf" srcId="{AA032668-F760-B347-BC80-BD893926B203}" destId="{B21C3879-91C2-A248-84B5-B574026B6C08}" srcOrd="0" destOrd="0" presId="urn:microsoft.com/office/officeart/2008/layout/VerticalCurvedList"/>
    <dgm:cxn modelId="{8F62CD63-8219-5947-A25C-09C470541E9A}" type="presParOf" srcId="{B21C3879-91C2-A248-84B5-B574026B6C08}" destId="{432720A5-F919-654D-B5EA-D36F19E9A301}" srcOrd="0" destOrd="0" presId="urn:microsoft.com/office/officeart/2008/layout/VerticalCurvedList"/>
    <dgm:cxn modelId="{C652CFC4-384B-A840-924E-0DA699BFA3CA}" type="presParOf" srcId="{432720A5-F919-654D-B5EA-D36F19E9A301}" destId="{4C9AC5C4-B5D6-8445-8EC6-686E74B28C03}" srcOrd="0" destOrd="0" presId="urn:microsoft.com/office/officeart/2008/layout/VerticalCurvedList"/>
    <dgm:cxn modelId="{D8BB23EB-1DFD-DE48-AFFE-797D3C7D96E7}" type="presParOf" srcId="{432720A5-F919-654D-B5EA-D36F19E9A301}" destId="{2C2326B8-7509-0347-949B-AC9A05712BB1}" srcOrd="1" destOrd="0" presId="urn:microsoft.com/office/officeart/2008/layout/VerticalCurvedList"/>
    <dgm:cxn modelId="{AF60B50E-1E5D-E94A-9C21-F5BB466A823D}" type="presParOf" srcId="{432720A5-F919-654D-B5EA-D36F19E9A301}" destId="{55D71B09-9B18-2E42-B7D2-35CF935466AC}" srcOrd="2" destOrd="0" presId="urn:microsoft.com/office/officeart/2008/layout/VerticalCurvedList"/>
    <dgm:cxn modelId="{96B5D108-8322-A545-B63B-AAE40D9F753C}" type="presParOf" srcId="{432720A5-F919-654D-B5EA-D36F19E9A301}" destId="{EFC123FB-F2BD-834D-96DC-0B120AEA4473}" srcOrd="3" destOrd="0" presId="urn:microsoft.com/office/officeart/2008/layout/VerticalCurvedList"/>
    <dgm:cxn modelId="{271C7720-1B57-2E4E-9422-4352A45CB4EA}" type="presParOf" srcId="{B21C3879-91C2-A248-84B5-B574026B6C08}" destId="{7F9CA009-E8E8-8E4B-8941-91FB64306D2A}" srcOrd="1" destOrd="0" presId="urn:microsoft.com/office/officeart/2008/layout/VerticalCurvedList"/>
    <dgm:cxn modelId="{60737E8C-7EC8-F942-91D7-C8A3DE015F51}" type="presParOf" srcId="{B21C3879-91C2-A248-84B5-B574026B6C08}" destId="{31415351-8897-6947-821D-0A1FB8C734CF}" srcOrd="2" destOrd="0" presId="urn:microsoft.com/office/officeart/2008/layout/VerticalCurvedList"/>
    <dgm:cxn modelId="{1984EB25-0D4D-594F-9BAF-C69DF6A09DD0}" type="presParOf" srcId="{31415351-8897-6947-821D-0A1FB8C734CF}" destId="{9B9EF5E0-8671-B14C-8898-18A998AC6F8C}" srcOrd="0" destOrd="0" presId="urn:microsoft.com/office/officeart/2008/layout/VerticalCurvedList"/>
    <dgm:cxn modelId="{00CCB1EB-4976-434C-B929-28D4F7DFF744}" type="presParOf" srcId="{B21C3879-91C2-A248-84B5-B574026B6C08}" destId="{87656840-0B17-F048-93FD-60C50766A8D3}" srcOrd="3" destOrd="0" presId="urn:microsoft.com/office/officeart/2008/layout/VerticalCurvedList"/>
    <dgm:cxn modelId="{0389AD4D-C29C-EC49-AB62-66E7F64D7C00}" type="presParOf" srcId="{B21C3879-91C2-A248-84B5-B574026B6C08}" destId="{921A767A-2375-E44D-8999-14AA9CBD16AC}" srcOrd="4" destOrd="0" presId="urn:microsoft.com/office/officeart/2008/layout/VerticalCurvedList"/>
    <dgm:cxn modelId="{BAE74148-3B3D-5342-95B3-8B09DC0FBE7C}" type="presParOf" srcId="{921A767A-2375-E44D-8999-14AA9CBD16AC}" destId="{4EF3B5FB-55EE-8842-8466-68CD89EF7E44}" srcOrd="0" destOrd="0" presId="urn:microsoft.com/office/officeart/2008/layout/VerticalCurvedList"/>
    <dgm:cxn modelId="{42473C1C-56D7-F94E-A4F8-0E74749459E1}" type="presParOf" srcId="{B21C3879-91C2-A248-84B5-B574026B6C08}" destId="{25BA5017-AFA4-5248-B2F9-9CB306E96E2E}" srcOrd="5" destOrd="0" presId="urn:microsoft.com/office/officeart/2008/layout/VerticalCurvedList"/>
    <dgm:cxn modelId="{5DD8A9DD-7378-2643-94D3-5708DC6AAC81}" type="presParOf" srcId="{B21C3879-91C2-A248-84B5-B574026B6C08}" destId="{BE1DB1B0-1E83-B644-B7E1-873AC73C57A0}" srcOrd="6" destOrd="0" presId="urn:microsoft.com/office/officeart/2008/layout/VerticalCurvedList"/>
    <dgm:cxn modelId="{E0E3C941-AF55-0840-8793-4D70E9FCB352}" type="presParOf" srcId="{BE1DB1B0-1E83-B644-B7E1-873AC73C57A0}" destId="{1346191D-17BD-094E-9DA0-C5F212868D8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980588-A463-7C43-B67B-DD308FE60683}"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59218EFD-BF8E-C347-8E80-8EF0A02031AA}">
      <dgm:prSet phldrT="[Text]" custT="1"/>
      <dgm:spPr/>
      <dgm:t>
        <a:bodyPr/>
        <a:lstStyle/>
        <a:p>
          <a:pPr algn="r">
            <a:lnSpc>
              <a:spcPct val="150000"/>
            </a:lnSpc>
          </a:pPr>
          <a:r>
            <a:rPr lang="ar-EG" sz="1600" b="1" i="0" dirty="0">
              <a:latin typeface="Alexandria" pitchFamily="2" charset="-78"/>
              <a:cs typeface="Alexandria" pitchFamily="2" charset="-78"/>
            </a:rPr>
            <a:t> تحديد القيم الأساسية التي تمثلها وتوجه جميع جوانب عملها.</a:t>
          </a:r>
          <a:endParaRPr lang="en-US" sz="1600" b="1" dirty="0">
            <a:latin typeface="Alexandria" pitchFamily="2" charset="-78"/>
            <a:cs typeface="Alexandria" pitchFamily="2" charset="-78"/>
          </a:endParaRPr>
        </a:p>
      </dgm:t>
    </dgm:pt>
    <dgm:pt modelId="{16F28522-3BDC-5D4D-AC8A-46143898771A}" type="parTrans" cxnId="{8672E990-7EB3-E14B-A7C3-E9F6989BFA63}">
      <dgm:prSet/>
      <dgm:spPr/>
      <dgm:t>
        <a:bodyPr/>
        <a:lstStyle/>
        <a:p>
          <a:pPr algn="r"/>
          <a:endParaRPr lang="en-US" sz="1600" b="1">
            <a:latin typeface="Alexandria" pitchFamily="2" charset="-78"/>
            <a:cs typeface="Alexandria" pitchFamily="2" charset="-78"/>
          </a:endParaRPr>
        </a:p>
      </dgm:t>
    </dgm:pt>
    <dgm:pt modelId="{532B3775-E57A-484F-B5C8-A4EE5C5184FE}" type="sibTrans" cxnId="{8672E990-7EB3-E14B-A7C3-E9F6989BFA63}">
      <dgm:prSet/>
      <dgm:spPr/>
      <dgm:t>
        <a:bodyPr/>
        <a:lstStyle/>
        <a:p>
          <a:pPr algn="r"/>
          <a:endParaRPr lang="en-US" sz="1600" b="1">
            <a:latin typeface="Alexandria" pitchFamily="2" charset="-78"/>
            <a:cs typeface="Alexandria" pitchFamily="2" charset="-78"/>
          </a:endParaRPr>
        </a:p>
      </dgm:t>
    </dgm:pt>
    <dgm:pt modelId="{A57A94F9-D6C0-EB42-B77B-F7828731DA61}">
      <dgm:prSet phldrT="[Text]" custT="1"/>
      <dgm:spPr/>
      <dgm:t>
        <a:bodyPr/>
        <a:lstStyle/>
        <a:p>
          <a:pPr algn="r">
            <a:lnSpc>
              <a:spcPct val="150000"/>
            </a:lnSpc>
          </a:pPr>
          <a:r>
            <a:rPr lang="ar-EG" sz="1600" b="1" i="0" dirty="0">
              <a:latin typeface="Alexandria" pitchFamily="2" charset="-78"/>
              <a:cs typeface="Alexandria" pitchFamily="2" charset="-78"/>
            </a:rPr>
            <a:t> تغطية الفعاليات المحلية والمبادرات الاجتماعية التي تشارك فيها.</a:t>
          </a:r>
          <a:endParaRPr lang="en-US" sz="1600" b="1" dirty="0">
            <a:latin typeface="Alexandria" pitchFamily="2" charset="-78"/>
            <a:cs typeface="Alexandria" pitchFamily="2" charset="-78"/>
          </a:endParaRPr>
        </a:p>
      </dgm:t>
    </dgm:pt>
    <dgm:pt modelId="{76990800-2F51-E947-A074-DE2D1E836681}" type="parTrans" cxnId="{DED0F889-080E-4548-8876-EE71007F816D}">
      <dgm:prSet/>
      <dgm:spPr/>
      <dgm:t>
        <a:bodyPr/>
        <a:lstStyle/>
        <a:p>
          <a:pPr algn="r"/>
          <a:endParaRPr lang="en-US" sz="1600" b="1">
            <a:latin typeface="Alexandria" pitchFamily="2" charset="-78"/>
            <a:cs typeface="Alexandria" pitchFamily="2" charset="-78"/>
          </a:endParaRPr>
        </a:p>
      </dgm:t>
    </dgm:pt>
    <dgm:pt modelId="{2180651C-CB7F-1748-875A-25EBC6E39577}" type="sibTrans" cxnId="{DED0F889-080E-4548-8876-EE71007F816D}">
      <dgm:prSet/>
      <dgm:spPr/>
      <dgm:t>
        <a:bodyPr/>
        <a:lstStyle/>
        <a:p>
          <a:pPr algn="r"/>
          <a:endParaRPr lang="en-US" sz="1600" b="1">
            <a:latin typeface="Alexandria" pitchFamily="2" charset="-78"/>
            <a:cs typeface="Alexandria" pitchFamily="2" charset="-78"/>
          </a:endParaRPr>
        </a:p>
      </dgm:t>
    </dgm:pt>
    <dgm:pt modelId="{5BA643BD-CA68-5841-A2D7-88317A796A38}">
      <dgm:prSet phldrT="[Text]" custT="1"/>
      <dgm:spPr/>
      <dgm:t>
        <a:bodyPr/>
        <a:lstStyle/>
        <a:p>
          <a:pPr algn="r"/>
          <a:r>
            <a:rPr lang="ar-EG" sz="1600" b="1" i="0" dirty="0">
              <a:latin typeface="Alexandria" pitchFamily="2" charset="-78"/>
              <a:cs typeface="Alexandria" pitchFamily="2" charset="-78"/>
            </a:rPr>
            <a:t> تغطية مساهمات المنظمة في حل المشكلات المحلية. </a:t>
          </a:r>
          <a:endParaRPr lang="en-US" sz="1600" b="1" dirty="0">
            <a:latin typeface="Alexandria" pitchFamily="2" charset="-78"/>
            <a:cs typeface="Alexandria" pitchFamily="2" charset="-78"/>
          </a:endParaRPr>
        </a:p>
      </dgm:t>
    </dgm:pt>
    <dgm:pt modelId="{6C471C49-DD20-1F40-A1AE-C5433E61EF91}" type="parTrans" cxnId="{8D9997D5-2C98-0746-9493-0E0B0A57829E}">
      <dgm:prSet/>
      <dgm:spPr/>
      <dgm:t>
        <a:bodyPr/>
        <a:lstStyle/>
        <a:p>
          <a:pPr algn="r"/>
          <a:endParaRPr lang="en-US" sz="1600" b="1">
            <a:latin typeface="Alexandria" pitchFamily="2" charset="-78"/>
            <a:cs typeface="Alexandria" pitchFamily="2" charset="-78"/>
          </a:endParaRPr>
        </a:p>
      </dgm:t>
    </dgm:pt>
    <dgm:pt modelId="{2502BBD6-F06C-CA4B-9BDC-7A97A87C1BEB}" type="sibTrans" cxnId="{8D9997D5-2C98-0746-9493-0E0B0A57829E}">
      <dgm:prSet/>
      <dgm:spPr/>
      <dgm:t>
        <a:bodyPr/>
        <a:lstStyle/>
        <a:p>
          <a:pPr algn="r"/>
          <a:endParaRPr lang="en-US" sz="1600" b="1">
            <a:latin typeface="Alexandria" pitchFamily="2" charset="-78"/>
            <a:cs typeface="Alexandria" pitchFamily="2" charset="-78"/>
          </a:endParaRPr>
        </a:p>
      </dgm:t>
    </dgm:pt>
    <dgm:pt modelId="{AA032668-F760-B347-BC80-BD893926B203}" type="pres">
      <dgm:prSet presAssocID="{5D980588-A463-7C43-B67B-DD308FE60683}" presName="Name0" presStyleCnt="0">
        <dgm:presLayoutVars>
          <dgm:chMax val="7"/>
          <dgm:chPref val="7"/>
          <dgm:dir/>
        </dgm:presLayoutVars>
      </dgm:prSet>
      <dgm:spPr/>
    </dgm:pt>
    <dgm:pt modelId="{B21C3879-91C2-A248-84B5-B574026B6C08}" type="pres">
      <dgm:prSet presAssocID="{5D980588-A463-7C43-B67B-DD308FE60683}" presName="Name1" presStyleCnt="0"/>
      <dgm:spPr/>
    </dgm:pt>
    <dgm:pt modelId="{432720A5-F919-654D-B5EA-D36F19E9A301}" type="pres">
      <dgm:prSet presAssocID="{5D980588-A463-7C43-B67B-DD308FE60683}" presName="cycle" presStyleCnt="0"/>
      <dgm:spPr/>
    </dgm:pt>
    <dgm:pt modelId="{4C9AC5C4-B5D6-8445-8EC6-686E74B28C03}" type="pres">
      <dgm:prSet presAssocID="{5D980588-A463-7C43-B67B-DD308FE60683}" presName="srcNode" presStyleLbl="node1" presStyleIdx="0" presStyleCnt="3"/>
      <dgm:spPr/>
    </dgm:pt>
    <dgm:pt modelId="{2C2326B8-7509-0347-949B-AC9A05712BB1}" type="pres">
      <dgm:prSet presAssocID="{5D980588-A463-7C43-B67B-DD308FE60683}" presName="conn" presStyleLbl="parChTrans1D2" presStyleIdx="0" presStyleCnt="1"/>
      <dgm:spPr/>
    </dgm:pt>
    <dgm:pt modelId="{55D71B09-9B18-2E42-B7D2-35CF935466AC}" type="pres">
      <dgm:prSet presAssocID="{5D980588-A463-7C43-B67B-DD308FE60683}" presName="extraNode" presStyleLbl="node1" presStyleIdx="0" presStyleCnt="3"/>
      <dgm:spPr/>
    </dgm:pt>
    <dgm:pt modelId="{EFC123FB-F2BD-834D-96DC-0B120AEA4473}" type="pres">
      <dgm:prSet presAssocID="{5D980588-A463-7C43-B67B-DD308FE60683}" presName="dstNode" presStyleLbl="node1" presStyleIdx="0" presStyleCnt="3"/>
      <dgm:spPr/>
    </dgm:pt>
    <dgm:pt modelId="{7F9CA009-E8E8-8E4B-8941-91FB64306D2A}" type="pres">
      <dgm:prSet presAssocID="{59218EFD-BF8E-C347-8E80-8EF0A02031AA}" presName="text_1" presStyleLbl="node1" presStyleIdx="0" presStyleCnt="3">
        <dgm:presLayoutVars>
          <dgm:bulletEnabled val="1"/>
        </dgm:presLayoutVars>
      </dgm:prSet>
      <dgm:spPr/>
    </dgm:pt>
    <dgm:pt modelId="{31415351-8897-6947-821D-0A1FB8C734CF}" type="pres">
      <dgm:prSet presAssocID="{59218EFD-BF8E-C347-8E80-8EF0A02031AA}" presName="accent_1" presStyleCnt="0"/>
      <dgm:spPr/>
    </dgm:pt>
    <dgm:pt modelId="{9B9EF5E0-8671-B14C-8898-18A998AC6F8C}" type="pres">
      <dgm:prSet presAssocID="{59218EFD-BF8E-C347-8E80-8EF0A02031AA}" presName="accentRepeatNode" presStyleLbl="solidFgAcc1" presStyleIdx="0" presStyleCnt="3"/>
      <dgm:spPr/>
    </dgm:pt>
    <dgm:pt modelId="{87656840-0B17-F048-93FD-60C50766A8D3}" type="pres">
      <dgm:prSet presAssocID="{A57A94F9-D6C0-EB42-B77B-F7828731DA61}" presName="text_2" presStyleLbl="node1" presStyleIdx="1" presStyleCnt="3" custScaleX="98448">
        <dgm:presLayoutVars>
          <dgm:bulletEnabled val="1"/>
        </dgm:presLayoutVars>
      </dgm:prSet>
      <dgm:spPr/>
    </dgm:pt>
    <dgm:pt modelId="{921A767A-2375-E44D-8999-14AA9CBD16AC}" type="pres">
      <dgm:prSet presAssocID="{A57A94F9-D6C0-EB42-B77B-F7828731DA61}" presName="accent_2" presStyleCnt="0"/>
      <dgm:spPr/>
    </dgm:pt>
    <dgm:pt modelId="{4EF3B5FB-55EE-8842-8466-68CD89EF7E44}" type="pres">
      <dgm:prSet presAssocID="{A57A94F9-D6C0-EB42-B77B-F7828731DA61}" presName="accentRepeatNode" presStyleLbl="solidFgAcc1" presStyleIdx="1" presStyleCnt="3"/>
      <dgm:spPr/>
    </dgm:pt>
    <dgm:pt modelId="{25BA5017-AFA4-5248-B2F9-9CB306E96E2E}" type="pres">
      <dgm:prSet presAssocID="{5BA643BD-CA68-5841-A2D7-88317A796A38}" presName="text_3" presStyleLbl="node1" presStyleIdx="2" presStyleCnt="3">
        <dgm:presLayoutVars>
          <dgm:bulletEnabled val="1"/>
        </dgm:presLayoutVars>
      </dgm:prSet>
      <dgm:spPr/>
    </dgm:pt>
    <dgm:pt modelId="{BE1DB1B0-1E83-B644-B7E1-873AC73C57A0}" type="pres">
      <dgm:prSet presAssocID="{5BA643BD-CA68-5841-A2D7-88317A796A38}" presName="accent_3" presStyleCnt="0"/>
      <dgm:spPr/>
    </dgm:pt>
    <dgm:pt modelId="{1346191D-17BD-094E-9DA0-C5F212868D84}" type="pres">
      <dgm:prSet presAssocID="{5BA643BD-CA68-5841-A2D7-88317A796A38}" presName="accentRepeatNode" presStyleLbl="solidFgAcc1" presStyleIdx="2" presStyleCnt="3"/>
      <dgm:spPr/>
    </dgm:pt>
  </dgm:ptLst>
  <dgm:cxnLst>
    <dgm:cxn modelId="{5F1BE178-834B-CE44-B5BE-7BF95AE122DB}" type="presOf" srcId="{A57A94F9-D6C0-EB42-B77B-F7828731DA61}" destId="{87656840-0B17-F048-93FD-60C50766A8D3}" srcOrd="0" destOrd="0" presId="urn:microsoft.com/office/officeart/2008/layout/VerticalCurvedList"/>
    <dgm:cxn modelId="{DED0F889-080E-4548-8876-EE71007F816D}" srcId="{5D980588-A463-7C43-B67B-DD308FE60683}" destId="{A57A94F9-D6C0-EB42-B77B-F7828731DA61}" srcOrd="1" destOrd="0" parTransId="{76990800-2F51-E947-A074-DE2D1E836681}" sibTransId="{2180651C-CB7F-1748-875A-25EBC6E39577}"/>
    <dgm:cxn modelId="{8672E990-7EB3-E14B-A7C3-E9F6989BFA63}" srcId="{5D980588-A463-7C43-B67B-DD308FE60683}" destId="{59218EFD-BF8E-C347-8E80-8EF0A02031AA}" srcOrd="0" destOrd="0" parTransId="{16F28522-3BDC-5D4D-AC8A-46143898771A}" sibTransId="{532B3775-E57A-484F-B5C8-A4EE5C5184FE}"/>
    <dgm:cxn modelId="{6DB4F697-0569-8B4B-959D-7528678032A6}" type="presOf" srcId="{59218EFD-BF8E-C347-8E80-8EF0A02031AA}" destId="{7F9CA009-E8E8-8E4B-8941-91FB64306D2A}" srcOrd="0" destOrd="0" presId="urn:microsoft.com/office/officeart/2008/layout/VerticalCurvedList"/>
    <dgm:cxn modelId="{47EE69A3-860C-EB46-AEDD-CF358CCCB71B}" type="presOf" srcId="{5D980588-A463-7C43-B67B-DD308FE60683}" destId="{AA032668-F760-B347-BC80-BD893926B203}" srcOrd="0" destOrd="0" presId="urn:microsoft.com/office/officeart/2008/layout/VerticalCurvedList"/>
    <dgm:cxn modelId="{B41B34C6-D2AD-4745-991A-58A17B38D888}" type="presOf" srcId="{5BA643BD-CA68-5841-A2D7-88317A796A38}" destId="{25BA5017-AFA4-5248-B2F9-9CB306E96E2E}" srcOrd="0" destOrd="0" presId="urn:microsoft.com/office/officeart/2008/layout/VerticalCurvedList"/>
    <dgm:cxn modelId="{8D9997D5-2C98-0746-9493-0E0B0A57829E}" srcId="{5D980588-A463-7C43-B67B-DD308FE60683}" destId="{5BA643BD-CA68-5841-A2D7-88317A796A38}" srcOrd="2" destOrd="0" parTransId="{6C471C49-DD20-1F40-A1AE-C5433E61EF91}" sibTransId="{2502BBD6-F06C-CA4B-9BDC-7A97A87C1BEB}"/>
    <dgm:cxn modelId="{5CCF21FA-6A13-CE44-BF73-7DBF59160799}" type="presOf" srcId="{532B3775-E57A-484F-B5C8-A4EE5C5184FE}" destId="{2C2326B8-7509-0347-949B-AC9A05712BB1}" srcOrd="0" destOrd="0" presId="urn:microsoft.com/office/officeart/2008/layout/VerticalCurvedList"/>
    <dgm:cxn modelId="{C0B39141-C337-A942-BCD5-F0B2FE7DA636}" type="presParOf" srcId="{AA032668-F760-B347-BC80-BD893926B203}" destId="{B21C3879-91C2-A248-84B5-B574026B6C08}" srcOrd="0" destOrd="0" presId="urn:microsoft.com/office/officeart/2008/layout/VerticalCurvedList"/>
    <dgm:cxn modelId="{8F62CD63-8219-5947-A25C-09C470541E9A}" type="presParOf" srcId="{B21C3879-91C2-A248-84B5-B574026B6C08}" destId="{432720A5-F919-654D-B5EA-D36F19E9A301}" srcOrd="0" destOrd="0" presId="urn:microsoft.com/office/officeart/2008/layout/VerticalCurvedList"/>
    <dgm:cxn modelId="{C652CFC4-384B-A840-924E-0DA699BFA3CA}" type="presParOf" srcId="{432720A5-F919-654D-B5EA-D36F19E9A301}" destId="{4C9AC5C4-B5D6-8445-8EC6-686E74B28C03}" srcOrd="0" destOrd="0" presId="urn:microsoft.com/office/officeart/2008/layout/VerticalCurvedList"/>
    <dgm:cxn modelId="{D8BB23EB-1DFD-DE48-AFFE-797D3C7D96E7}" type="presParOf" srcId="{432720A5-F919-654D-B5EA-D36F19E9A301}" destId="{2C2326B8-7509-0347-949B-AC9A05712BB1}" srcOrd="1" destOrd="0" presId="urn:microsoft.com/office/officeart/2008/layout/VerticalCurvedList"/>
    <dgm:cxn modelId="{AF60B50E-1E5D-E94A-9C21-F5BB466A823D}" type="presParOf" srcId="{432720A5-F919-654D-B5EA-D36F19E9A301}" destId="{55D71B09-9B18-2E42-B7D2-35CF935466AC}" srcOrd="2" destOrd="0" presId="urn:microsoft.com/office/officeart/2008/layout/VerticalCurvedList"/>
    <dgm:cxn modelId="{96B5D108-8322-A545-B63B-AAE40D9F753C}" type="presParOf" srcId="{432720A5-F919-654D-B5EA-D36F19E9A301}" destId="{EFC123FB-F2BD-834D-96DC-0B120AEA4473}" srcOrd="3" destOrd="0" presId="urn:microsoft.com/office/officeart/2008/layout/VerticalCurvedList"/>
    <dgm:cxn modelId="{271C7720-1B57-2E4E-9422-4352A45CB4EA}" type="presParOf" srcId="{B21C3879-91C2-A248-84B5-B574026B6C08}" destId="{7F9CA009-E8E8-8E4B-8941-91FB64306D2A}" srcOrd="1" destOrd="0" presId="urn:microsoft.com/office/officeart/2008/layout/VerticalCurvedList"/>
    <dgm:cxn modelId="{60737E8C-7EC8-F942-91D7-C8A3DE015F51}" type="presParOf" srcId="{B21C3879-91C2-A248-84B5-B574026B6C08}" destId="{31415351-8897-6947-821D-0A1FB8C734CF}" srcOrd="2" destOrd="0" presId="urn:microsoft.com/office/officeart/2008/layout/VerticalCurvedList"/>
    <dgm:cxn modelId="{1984EB25-0D4D-594F-9BAF-C69DF6A09DD0}" type="presParOf" srcId="{31415351-8897-6947-821D-0A1FB8C734CF}" destId="{9B9EF5E0-8671-B14C-8898-18A998AC6F8C}" srcOrd="0" destOrd="0" presId="urn:microsoft.com/office/officeart/2008/layout/VerticalCurvedList"/>
    <dgm:cxn modelId="{00CCB1EB-4976-434C-B929-28D4F7DFF744}" type="presParOf" srcId="{B21C3879-91C2-A248-84B5-B574026B6C08}" destId="{87656840-0B17-F048-93FD-60C50766A8D3}" srcOrd="3" destOrd="0" presId="urn:microsoft.com/office/officeart/2008/layout/VerticalCurvedList"/>
    <dgm:cxn modelId="{0389AD4D-C29C-EC49-AB62-66E7F64D7C00}" type="presParOf" srcId="{B21C3879-91C2-A248-84B5-B574026B6C08}" destId="{921A767A-2375-E44D-8999-14AA9CBD16AC}" srcOrd="4" destOrd="0" presId="urn:microsoft.com/office/officeart/2008/layout/VerticalCurvedList"/>
    <dgm:cxn modelId="{BAE74148-3B3D-5342-95B3-8B09DC0FBE7C}" type="presParOf" srcId="{921A767A-2375-E44D-8999-14AA9CBD16AC}" destId="{4EF3B5FB-55EE-8842-8466-68CD89EF7E44}" srcOrd="0" destOrd="0" presId="urn:microsoft.com/office/officeart/2008/layout/VerticalCurvedList"/>
    <dgm:cxn modelId="{42473C1C-56D7-F94E-A4F8-0E74749459E1}" type="presParOf" srcId="{B21C3879-91C2-A248-84B5-B574026B6C08}" destId="{25BA5017-AFA4-5248-B2F9-9CB306E96E2E}" srcOrd="5" destOrd="0" presId="urn:microsoft.com/office/officeart/2008/layout/VerticalCurvedList"/>
    <dgm:cxn modelId="{5DD8A9DD-7378-2643-94D3-5708DC6AAC81}" type="presParOf" srcId="{B21C3879-91C2-A248-84B5-B574026B6C08}" destId="{BE1DB1B0-1E83-B644-B7E1-873AC73C57A0}" srcOrd="6" destOrd="0" presId="urn:microsoft.com/office/officeart/2008/layout/VerticalCurvedList"/>
    <dgm:cxn modelId="{E0E3C941-AF55-0840-8793-4D70E9FCB352}" type="presParOf" srcId="{BE1DB1B0-1E83-B644-B7E1-873AC73C57A0}" destId="{1346191D-17BD-094E-9DA0-C5F212868D8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5A3B2A-BBD6-ED40-B670-8C93A586C591}"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F53F656E-2D59-224F-9FEC-64F42429D476}">
      <dgm:prSet phldrT="[Text]" custT="1"/>
      <dgm:spPr/>
      <dgm:t>
        <a:bodyPr/>
        <a:lstStyle/>
        <a:p>
          <a:pPr algn="ctr" rtl="1">
            <a:lnSpc>
              <a:spcPct val="150000"/>
            </a:lnSpc>
          </a:pPr>
          <a:r>
            <a:rPr lang="ar-EG" sz="1800" b="1" i="0" dirty="0">
              <a:latin typeface="Alexandria" pitchFamily="2" charset="-78"/>
              <a:cs typeface="Alexandria" pitchFamily="2" charset="-78"/>
            </a:rPr>
            <a:t>وضع أهدافًا أخلاقية واضحة:</a:t>
          </a:r>
        </a:p>
        <a:p>
          <a:pPr algn="r" rtl="1">
            <a:lnSpc>
              <a:spcPct val="150000"/>
            </a:lnSpc>
          </a:pPr>
          <a:r>
            <a:rPr lang="ar-EG" sz="1600" b="0" i="0" dirty="0">
              <a:latin typeface="Alexandria" pitchFamily="2" charset="-78"/>
              <a:cs typeface="Alexandria" pitchFamily="2" charset="-78"/>
            </a:rPr>
            <a:t>يعد وجود أهداف واضحة أمرًا ضروريًا لأي استراتيجية وسائط اجتماعية. بدون أهداف ، من الصعب تطوير خطة فعالة وقياس التقدم.</a:t>
          </a:r>
        </a:p>
        <a:p>
          <a:pPr algn="r" rtl="1">
            <a:lnSpc>
              <a:spcPct val="150000"/>
            </a:lnSpc>
          </a:pPr>
          <a:r>
            <a:rPr lang="ar-EG" sz="1600" b="0" i="0" dirty="0">
              <a:latin typeface="Alexandria" pitchFamily="2" charset="-78"/>
              <a:cs typeface="Alexandria" pitchFamily="2" charset="-78"/>
            </a:rPr>
            <a:t>عند تحديد الأهداف ، من المهم التأكد من أنها محددة وقابلة للقياس.</a:t>
          </a:r>
          <a:br>
            <a:rPr lang="ar-EG" sz="1600" dirty="0">
              <a:latin typeface="Alexandria" pitchFamily="2" charset="-78"/>
              <a:cs typeface="Alexandria" pitchFamily="2" charset="-78"/>
            </a:rPr>
          </a:br>
          <a:r>
            <a:rPr lang="ar-EG" sz="1600" b="0" i="0" dirty="0">
              <a:latin typeface="Alexandria" pitchFamily="2" charset="-78"/>
              <a:cs typeface="Alexandria" pitchFamily="2" charset="-78"/>
            </a:rPr>
            <a:t>على سبيل المثال ، قد يكون الهدف هو زيادة تفاعل المتابعين بنسبة 20٪ خلال الأشهر الثلاثة المقبلة.</a:t>
          </a:r>
          <a:br>
            <a:rPr lang="ar-EG" sz="1600" dirty="0">
              <a:latin typeface="Alexandria" pitchFamily="2" charset="-78"/>
              <a:cs typeface="Alexandria" pitchFamily="2" charset="-78"/>
            </a:rPr>
          </a:br>
          <a:br>
            <a:rPr lang="ar-EG" sz="1600" dirty="0">
              <a:latin typeface="Alexandria" pitchFamily="2" charset="-78"/>
              <a:cs typeface="Alexandria" pitchFamily="2" charset="-78"/>
            </a:rPr>
          </a:br>
          <a:r>
            <a:rPr lang="ar-EG" sz="1600" b="0" i="0" dirty="0">
              <a:latin typeface="Alexandria" pitchFamily="2" charset="-78"/>
              <a:cs typeface="Alexandria" pitchFamily="2" charset="-78"/>
            </a:rPr>
            <a:t>يجب على المنظمات غير الربحية أيضًا تحديد أهداف واقعية أخلاقية لأنفسهم. يمكن أن يؤدي وجود أهداف مفرطة في الطموح إلى إصابة المؤسسة بخيبة أمل إذا كانت النتائج لا تتوافق مع التوقعات.</a:t>
          </a:r>
          <a:endParaRPr lang="en-US" sz="1600" dirty="0">
            <a:latin typeface="Alexandria" pitchFamily="2" charset="-78"/>
            <a:cs typeface="Alexandria" pitchFamily="2" charset="-78"/>
          </a:endParaRPr>
        </a:p>
      </dgm:t>
    </dgm:pt>
    <dgm:pt modelId="{1C3E4C2E-6481-3441-B9DB-08710652629A}" type="parTrans" cxnId="{F881EDBB-D7BA-5046-8863-032038084562}">
      <dgm:prSet/>
      <dgm:spPr/>
      <dgm:t>
        <a:bodyPr/>
        <a:lstStyle/>
        <a:p>
          <a:pPr algn="just">
            <a:lnSpc>
              <a:spcPct val="150000"/>
            </a:lnSpc>
          </a:pPr>
          <a:endParaRPr lang="en-US"/>
        </a:p>
      </dgm:t>
    </dgm:pt>
    <dgm:pt modelId="{221CDAFB-4B6A-B249-99F3-6A04C26AB8E8}" type="sibTrans" cxnId="{F881EDBB-D7BA-5046-8863-032038084562}">
      <dgm:prSet/>
      <dgm:spPr/>
      <dgm:t>
        <a:bodyPr/>
        <a:lstStyle/>
        <a:p>
          <a:pPr algn="just">
            <a:lnSpc>
              <a:spcPct val="150000"/>
            </a:lnSpc>
          </a:pPr>
          <a:endParaRPr lang="en-US"/>
        </a:p>
      </dgm:t>
    </dgm:pt>
    <dgm:pt modelId="{46464679-5014-4B46-8749-A2A2FF2F75D8}" type="pres">
      <dgm:prSet presAssocID="{BD5A3B2A-BBD6-ED40-B670-8C93A586C591}" presName="diagram" presStyleCnt="0">
        <dgm:presLayoutVars>
          <dgm:dir/>
          <dgm:resizeHandles val="exact"/>
        </dgm:presLayoutVars>
      </dgm:prSet>
      <dgm:spPr/>
    </dgm:pt>
    <dgm:pt modelId="{943D64B4-6B64-A54E-A911-A9BCB90B4412}" type="pres">
      <dgm:prSet presAssocID="{F53F656E-2D59-224F-9FEC-64F42429D476}" presName="node" presStyleLbl="node1" presStyleIdx="0" presStyleCnt="1" custScaleX="139856">
        <dgm:presLayoutVars>
          <dgm:bulletEnabled val="1"/>
        </dgm:presLayoutVars>
      </dgm:prSet>
      <dgm:spPr/>
    </dgm:pt>
  </dgm:ptLst>
  <dgm:cxnLst>
    <dgm:cxn modelId="{C4AE9427-30CB-164A-82AD-21A5E7A1D585}" type="presOf" srcId="{BD5A3B2A-BBD6-ED40-B670-8C93A586C591}" destId="{46464679-5014-4B46-8749-A2A2FF2F75D8}" srcOrd="0" destOrd="0" presId="urn:microsoft.com/office/officeart/2005/8/layout/default"/>
    <dgm:cxn modelId="{F881EDBB-D7BA-5046-8863-032038084562}" srcId="{BD5A3B2A-BBD6-ED40-B670-8C93A586C591}" destId="{F53F656E-2D59-224F-9FEC-64F42429D476}" srcOrd="0" destOrd="0" parTransId="{1C3E4C2E-6481-3441-B9DB-08710652629A}" sibTransId="{221CDAFB-4B6A-B249-99F3-6A04C26AB8E8}"/>
    <dgm:cxn modelId="{6879D4E0-312E-444D-9796-1041B0236B0F}" type="presOf" srcId="{F53F656E-2D59-224F-9FEC-64F42429D476}" destId="{943D64B4-6B64-A54E-A911-A9BCB90B4412}" srcOrd="0" destOrd="0" presId="urn:microsoft.com/office/officeart/2005/8/layout/default"/>
    <dgm:cxn modelId="{A4C6B0EE-DC21-4C49-95A6-C28F472F1D9C}" type="presParOf" srcId="{46464679-5014-4B46-8749-A2A2FF2F75D8}" destId="{943D64B4-6B64-A54E-A911-A9BCB90B4412}"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D5A3B2A-BBD6-ED40-B670-8C93A586C591}"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F53F656E-2D59-224F-9FEC-64F42429D476}">
      <dgm:prSet phldrT="[Text]" custT="1"/>
      <dgm:spPr/>
      <dgm:t>
        <a:bodyPr/>
        <a:lstStyle/>
        <a:p>
          <a:pPr algn="r" rtl="1">
            <a:lnSpc>
              <a:spcPct val="150000"/>
            </a:lnSpc>
          </a:pPr>
          <a:r>
            <a:rPr lang="ar-EG" sz="1600" b="0" i="0" dirty="0">
              <a:latin typeface="Alexandria" pitchFamily="2" charset="-78"/>
              <a:cs typeface="Alexandria" pitchFamily="2" charset="-78"/>
            </a:rPr>
            <a:t>هناك طريقة جيدة لبدء تحديد الأهداف وهي جمع البيانات مثل أعداد المتابعين ومعدلات المشاركة والوصول إلى المحتوى وزيارات موقع الويب. يمكن أن يساعد هذا الخط الأساسي في إنشاء أهداف واقعية وتوفير طريقة لقياس التقدم خلال الحملة.</a:t>
          </a:r>
          <a:br>
            <a:rPr lang="ar-EG" sz="1600" dirty="0">
              <a:latin typeface="Alexandria" pitchFamily="2" charset="-78"/>
              <a:cs typeface="Alexandria" pitchFamily="2" charset="-78"/>
            </a:rPr>
          </a:br>
          <a:br>
            <a:rPr lang="ar-EG" sz="1600" dirty="0">
              <a:latin typeface="Alexandria" pitchFamily="2" charset="-78"/>
              <a:cs typeface="Alexandria" pitchFamily="2" charset="-78"/>
            </a:rPr>
          </a:br>
          <a:r>
            <a:rPr lang="ar-EG" sz="1600" b="0" i="0" dirty="0">
              <a:latin typeface="Alexandria" pitchFamily="2" charset="-78"/>
              <a:cs typeface="Alexandria" pitchFamily="2" charset="-78"/>
            </a:rPr>
            <a:t>بمجرد تحديد الأهداف ، من المهم تتبعها بانتظام. مقارنة الأهداف بالنتائج الفعلية هي الطريقة الحقيقية الوحيدة لقياس النجاح وإجراء أي تصحيحات ضرورية للمسار.</a:t>
          </a:r>
        </a:p>
      </dgm:t>
    </dgm:pt>
    <dgm:pt modelId="{1C3E4C2E-6481-3441-B9DB-08710652629A}" type="parTrans" cxnId="{F881EDBB-D7BA-5046-8863-032038084562}">
      <dgm:prSet/>
      <dgm:spPr/>
      <dgm:t>
        <a:bodyPr/>
        <a:lstStyle/>
        <a:p>
          <a:pPr algn="just">
            <a:lnSpc>
              <a:spcPct val="150000"/>
            </a:lnSpc>
          </a:pPr>
          <a:endParaRPr lang="en-US"/>
        </a:p>
      </dgm:t>
    </dgm:pt>
    <dgm:pt modelId="{221CDAFB-4B6A-B249-99F3-6A04C26AB8E8}" type="sibTrans" cxnId="{F881EDBB-D7BA-5046-8863-032038084562}">
      <dgm:prSet/>
      <dgm:spPr/>
      <dgm:t>
        <a:bodyPr/>
        <a:lstStyle/>
        <a:p>
          <a:pPr algn="just">
            <a:lnSpc>
              <a:spcPct val="150000"/>
            </a:lnSpc>
          </a:pPr>
          <a:endParaRPr lang="en-US"/>
        </a:p>
      </dgm:t>
    </dgm:pt>
    <dgm:pt modelId="{46464679-5014-4B46-8749-A2A2FF2F75D8}" type="pres">
      <dgm:prSet presAssocID="{BD5A3B2A-BBD6-ED40-B670-8C93A586C591}" presName="diagram" presStyleCnt="0">
        <dgm:presLayoutVars>
          <dgm:dir/>
          <dgm:resizeHandles val="exact"/>
        </dgm:presLayoutVars>
      </dgm:prSet>
      <dgm:spPr/>
    </dgm:pt>
    <dgm:pt modelId="{943D64B4-6B64-A54E-A911-A9BCB90B4412}" type="pres">
      <dgm:prSet presAssocID="{F53F656E-2D59-224F-9FEC-64F42429D476}" presName="node" presStyleLbl="node1" presStyleIdx="0" presStyleCnt="1" custScaleX="139856">
        <dgm:presLayoutVars>
          <dgm:bulletEnabled val="1"/>
        </dgm:presLayoutVars>
      </dgm:prSet>
      <dgm:spPr/>
    </dgm:pt>
  </dgm:ptLst>
  <dgm:cxnLst>
    <dgm:cxn modelId="{C4AE9427-30CB-164A-82AD-21A5E7A1D585}" type="presOf" srcId="{BD5A3B2A-BBD6-ED40-B670-8C93A586C591}" destId="{46464679-5014-4B46-8749-A2A2FF2F75D8}" srcOrd="0" destOrd="0" presId="urn:microsoft.com/office/officeart/2005/8/layout/default"/>
    <dgm:cxn modelId="{F881EDBB-D7BA-5046-8863-032038084562}" srcId="{BD5A3B2A-BBD6-ED40-B670-8C93A586C591}" destId="{F53F656E-2D59-224F-9FEC-64F42429D476}" srcOrd="0" destOrd="0" parTransId="{1C3E4C2E-6481-3441-B9DB-08710652629A}" sibTransId="{221CDAFB-4B6A-B249-99F3-6A04C26AB8E8}"/>
    <dgm:cxn modelId="{6879D4E0-312E-444D-9796-1041B0236B0F}" type="presOf" srcId="{F53F656E-2D59-224F-9FEC-64F42429D476}" destId="{943D64B4-6B64-A54E-A911-A9BCB90B4412}" srcOrd="0" destOrd="0" presId="urn:microsoft.com/office/officeart/2005/8/layout/default"/>
    <dgm:cxn modelId="{A4C6B0EE-DC21-4C49-95A6-C28F472F1D9C}" type="presParOf" srcId="{46464679-5014-4B46-8749-A2A2FF2F75D8}" destId="{943D64B4-6B64-A54E-A911-A9BCB90B4412}"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C02635-DD33-C74E-9BD9-AFA42CCDEE9B}" type="doc">
      <dgm:prSet loTypeId="urn:microsoft.com/office/officeart/2005/8/layout/default" loCatId="" qsTypeId="urn:microsoft.com/office/officeart/2005/8/quickstyle/simple1" qsCatId="simple" csTypeId="urn:microsoft.com/office/officeart/2005/8/colors/colorful2" csCatId="colorful" phldr="1"/>
      <dgm:spPr/>
      <dgm:t>
        <a:bodyPr/>
        <a:lstStyle/>
        <a:p>
          <a:endParaRPr lang="en-US"/>
        </a:p>
      </dgm:t>
    </dgm:pt>
    <dgm:pt modelId="{B1ADB6C4-8799-144C-8585-21C659A72DD3}">
      <dgm:prSet phldrT="[Text]" custT="1"/>
      <dgm:spPr/>
      <dgm:t>
        <a:bodyPr/>
        <a:lstStyle/>
        <a:p>
          <a:pPr algn="ctr">
            <a:lnSpc>
              <a:spcPct val="90000"/>
            </a:lnSpc>
          </a:pPr>
          <a:r>
            <a:rPr lang="ar-EG" sz="1800" b="1" i="0" dirty="0">
              <a:latin typeface="Alexandria" pitchFamily="2" charset="-78"/>
              <a:cs typeface="Alexandria" pitchFamily="2" charset="-78"/>
            </a:rPr>
            <a:t>تطوير استراتيجية المحتوى</a:t>
          </a:r>
        </a:p>
        <a:p>
          <a:pPr algn="r" rtl="1">
            <a:lnSpc>
              <a:spcPct val="150000"/>
            </a:lnSpc>
          </a:pPr>
          <a:r>
            <a:rPr lang="ar-EG" sz="1600" b="0" i="0" dirty="0">
              <a:latin typeface="Alexandria" pitchFamily="2" charset="-78"/>
              <a:cs typeface="Alexandria" pitchFamily="2" charset="-78"/>
            </a:rPr>
            <a:t>يعد تطوير استراتيجية محتوى لمنظمة غير ربحية على وسائل التواصل الاجتماعي خطوة حاسمة عند إنشاء استراتيجية تسويق فعالة عبر وسائل التواصل الاجتماعي. تحدد إستراتيجية المحتوى الأنواع المحددة للمحتوى الذي تخطط لمشاركته ، وتكرار النشر ، وكيف ستقيس النجاح.</a:t>
          </a:r>
          <a:br>
            <a:rPr lang="ar-EG" sz="1600" b="0" i="0" dirty="0">
              <a:latin typeface="Alexandria" pitchFamily="2" charset="-78"/>
              <a:cs typeface="Alexandria" pitchFamily="2" charset="-78"/>
            </a:rPr>
          </a:br>
          <a:br>
            <a:rPr lang="ar-EG" sz="1600" b="0" i="0" dirty="0">
              <a:latin typeface="Alexandria" pitchFamily="2" charset="-78"/>
              <a:cs typeface="Alexandria" pitchFamily="2" charset="-78"/>
            </a:rPr>
          </a:br>
          <a:r>
            <a:rPr lang="ar-EG" sz="1600" b="0" i="0" dirty="0">
              <a:latin typeface="Alexandria" pitchFamily="2" charset="-78"/>
              <a:cs typeface="Alexandria" pitchFamily="2" charset="-78"/>
            </a:rPr>
            <a:t>عند إنشاء استراتيجية المحتوى ، من الضروري التأكد من توافقها مع الأهداف العامة للمؤسسة. يجب أن يعكس المحتوى الخاص بك أهداف المؤسسة ويجب أن يتم تأطيره بطريقة تتوافق مع الجمهور المستهدف. بالإضافة إلى ذلك ، يجب أن يكون المحتوى مُخصصًا لكل منصة وسائط اجتماعية ، حيث أن لكل منصة مجموعتها الخاصة من أفضل الممارسات والتوقعات.</a:t>
          </a:r>
          <a:endParaRPr lang="en-US" sz="1600" dirty="0">
            <a:latin typeface="Alexandria" pitchFamily="2" charset="-78"/>
            <a:cs typeface="Alexandria" pitchFamily="2" charset="-78"/>
          </a:endParaRPr>
        </a:p>
      </dgm:t>
    </dgm:pt>
    <dgm:pt modelId="{44252DBF-0F6E-DC40-82F1-3C6F2C8EE12B}" type="parTrans" cxnId="{81F51591-BE12-0247-8273-ED2290B7276E}">
      <dgm:prSet/>
      <dgm:spPr/>
      <dgm:t>
        <a:bodyPr/>
        <a:lstStyle/>
        <a:p>
          <a:endParaRPr lang="en-US"/>
        </a:p>
      </dgm:t>
    </dgm:pt>
    <dgm:pt modelId="{0AFD3D83-3F7B-7A4E-95D5-549141B2178E}" type="sibTrans" cxnId="{81F51591-BE12-0247-8273-ED2290B7276E}">
      <dgm:prSet/>
      <dgm:spPr/>
      <dgm:t>
        <a:bodyPr/>
        <a:lstStyle/>
        <a:p>
          <a:endParaRPr lang="en-US"/>
        </a:p>
      </dgm:t>
    </dgm:pt>
    <dgm:pt modelId="{705973D8-FA36-B94A-ACEB-845D629FF495}" type="pres">
      <dgm:prSet presAssocID="{49C02635-DD33-C74E-9BD9-AFA42CCDEE9B}" presName="diagram" presStyleCnt="0">
        <dgm:presLayoutVars>
          <dgm:dir/>
          <dgm:resizeHandles val="exact"/>
        </dgm:presLayoutVars>
      </dgm:prSet>
      <dgm:spPr/>
    </dgm:pt>
    <dgm:pt modelId="{185B4B9A-F097-7242-8B99-68CD74B8F222}" type="pres">
      <dgm:prSet presAssocID="{B1ADB6C4-8799-144C-8585-21C659A72DD3}" presName="node" presStyleLbl="node1" presStyleIdx="0" presStyleCnt="1" custScaleX="126400" custLinFactNeighborX="7185" custLinFactNeighborY="613">
        <dgm:presLayoutVars>
          <dgm:bulletEnabled val="1"/>
        </dgm:presLayoutVars>
      </dgm:prSet>
      <dgm:spPr/>
    </dgm:pt>
  </dgm:ptLst>
  <dgm:cxnLst>
    <dgm:cxn modelId="{0E54F12F-94EE-C94D-A81A-30D33FEBC7D2}" type="presOf" srcId="{B1ADB6C4-8799-144C-8585-21C659A72DD3}" destId="{185B4B9A-F097-7242-8B99-68CD74B8F222}" srcOrd="0" destOrd="0" presId="urn:microsoft.com/office/officeart/2005/8/layout/default"/>
    <dgm:cxn modelId="{81F51591-BE12-0247-8273-ED2290B7276E}" srcId="{49C02635-DD33-C74E-9BD9-AFA42CCDEE9B}" destId="{B1ADB6C4-8799-144C-8585-21C659A72DD3}" srcOrd="0" destOrd="0" parTransId="{44252DBF-0F6E-DC40-82F1-3C6F2C8EE12B}" sibTransId="{0AFD3D83-3F7B-7A4E-95D5-549141B2178E}"/>
    <dgm:cxn modelId="{5DF985D1-4F06-264E-9DB5-50E377620363}" type="presOf" srcId="{49C02635-DD33-C74E-9BD9-AFA42CCDEE9B}" destId="{705973D8-FA36-B94A-ACEB-845D629FF495}" srcOrd="0" destOrd="0" presId="urn:microsoft.com/office/officeart/2005/8/layout/default"/>
    <dgm:cxn modelId="{8C3E630C-D311-4745-AC15-7154A6C81420}" type="presParOf" srcId="{705973D8-FA36-B94A-ACEB-845D629FF495}" destId="{185B4B9A-F097-7242-8B99-68CD74B8F222}"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9C02635-DD33-C74E-9BD9-AFA42CCDEE9B}" type="doc">
      <dgm:prSet loTypeId="urn:microsoft.com/office/officeart/2005/8/layout/default" loCatId="" qsTypeId="urn:microsoft.com/office/officeart/2005/8/quickstyle/simple1" qsCatId="simple" csTypeId="urn:microsoft.com/office/officeart/2005/8/colors/colorful2" csCatId="colorful" phldr="1"/>
      <dgm:spPr/>
      <dgm:t>
        <a:bodyPr/>
        <a:lstStyle/>
        <a:p>
          <a:endParaRPr lang="en-US"/>
        </a:p>
      </dgm:t>
    </dgm:pt>
    <dgm:pt modelId="{B1ADB6C4-8799-144C-8585-21C659A72DD3}">
      <dgm:prSet phldrT="[Text]" custT="1"/>
      <dgm:spPr/>
      <dgm:t>
        <a:bodyPr/>
        <a:lstStyle/>
        <a:p>
          <a:pPr algn="r" rtl="1">
            <a:lnSpc>
              <a:spcPct val="150000"/>
            </a:lnSpc>
          </a:pPr>
          <a:r>
            <a:rPr lang="ar-EG" sz="1600" b="0" i="0" dirty="0">
              <a:latin typeface="Alexandria" pitchFamily="2" charset="-78"/>
              <a:cs typeface="Alexandria" pitchFamily="2" charset="-78"/>
            </a:rPr>
            <a:t>من المهم أيضًا مراعاة الأسلوب والاستمالة. يمكن للمنظمات غير الربحية التواصل مع الأشخاص على المستوى العاطفي ، لذلك من المهم أن ينقل المحتوى الخاص بك رسالة صادقة. علاوة على ذلك ، يجب أن تسعى جاهدًا لتوفير محتوى إعلامي وممتع يكون متسقًا عبر جميع القنوات.</a:t>
          </a:r>
          <a:br>
            <a:rPr lang="ar-EG" sz="1600" dirty="0">
              <a:latin typeface="Alexandria" pitchFamily="2" charset="-78"/>
              <a:cs typeface="Alexandria" pitchFamily="2" charset="-78"/>
            </a:rPr>
          </a:br>
          <a:br>
            <a:rPr lang="ar-EG" sz="1600" dirty="0">
              <a:latin typeface="Alexandria" pitchFamily="2" charset="-78"/>
              <a:cs typeface="Alexandria" pitchFamily="2" charset="-78"/>
            </a:rPr>
          </a:br>
          <a:r>
            <a:rPr lang="ar-EG" sz="1600" b="0" i="0" dirty="0">
              <a:latin typeface="Alexandria" pitchFamily="2" charset="-78"/>
              <a:cs typeface="Alexandria" pitchFamily="2" charset="-78"/>
            </a:rPr>
            <a:t>أخيرًا ، تأكد من أن استراتيجية المحتوى الخاصة بك مصممة لكل منصة على حدة. تعمل كل قناة وسائط اجتماعية بشكل مختلف وتتطلب أنواعًا فريدة من المحتوى لإشراك المستخدمين. ضع في اعتبارك ما هو الأفضل لكل منصة وقم ببناء إستراتيجية مُحسّنة لكل منها.</a:t>
          </a:r>
          <a:endParaRPr lang="en-US" sz="1600" dirty="0">
            <a:latin typeface="Alexandria" pitchFamily="2" charset="-78"/>
            <a:cs typeface="Alexandria" pitchFamily="2" charset="-78"/>
          </a:endParaRPr>
        </a:p>
      </dgm:t>
    </dgm:pt>
    <dgm:pt modelId="{44252DBF-0F6E-DC40-82F1-3C6F2C8EE12B}" type="parTrans" cxnId="{81F51591-BE12-0247-8273-ED2290B7276E}">
      <dgm:prSet/>
      <dgm:spPr/>
      <dgm:t>
        <a:bodyPr/>
        <a:lstStyle/>
        <a:p>
          <a:pPr algn="just" rtl="1">
            <a:lnSpc>
              <a:spcPct val="150000"/>
            </a:lnSpc>
          </a:pPr>
          <a:endParaRPr lang="en-US">
            <a:latin typeface="Alexandria" pitchFamily="2" charset="-78"/>
            <a:cs typeface="Alexandria" pitchFamily="2" charset="-78"/>
          </a:endParaRPr>
        </a:p>
      </dgm:t>
    </dgm:pt>
    <dgm:pt modelId="{0AFD3D83-3F7B-7A4E-95D5-549141B2178E}" type="sibTrans" cxnId="{81F51591-BE12-0247-8273-ED2290B7276E}">
      <dgm:prSet/>
      <dgm:spPr/>
      <dgm:t>
        <a:bodyPr/>
        <a:lstStyle/>
        <a:p>
          <a:pPr algn="just" rtl="1">
            <a:lnSpc>
              <a:spcPct val="150000"/>
            </a:lnSpc>
          </a:pPr>
          <a:endParaRPr lang="en-US">
            <a:latin typeface="Alexandria" pitchFamily="2" charset="-78"/>
            <a:cs typeface="Alexandria" pitchFamily="2" charset="-78"/>
          </a:endParaRPr>
        </a:p>
      </dgm:t>
    </dgm:pt>
    <dgm:pt modelId="{705973D8-FA36-B94A-ACEB-845D629FF495}" type="pres">
      <dgm:prSet presAssocID="{49C02635-DD33-C74E-9BD9-AFA42CCDEE9B}" presName="diagram" presStyleCnt="0">
        <dgm:presLayoutVars>
          <dgm:dir/>
          <dgm:resizeHandles val="exact"/>
        </dgm:presLayoutVars>
      </dgm:prSet>
      <dgm:spPr/>
    </dgm:pt>
    <dgm:pt modelId="{185B4B9A-F097-7242-8B99-68CD74B8F222}" type="pres">
      <dgm:prSet presAssocID="{B1ADB6C4-8799-144C-8585-21C659A72DD3}" presName="node" presStyleLbl="node1" presStyleIdx="0" presStyleCnt="1" custScaleX="112029">
        <dgm:presLayoutVars>
          <dgm:bulletEnabled val="1"/>
        </dgm:presLayoutVars>
      </dgm:prSet>
      <dgm:spPr/>
    </dgm:pt>
  </dgm:ptLst>
  <dgm:cxnLst>
    <dgm:cxn modelId="{0E54F12F-94EE-C94D-A81A-30D33FEBC7D2}" type="presOf" srcId="{B1ADB6C4-8799-144C-8585-21C659A72DD3}" destId="{185B4B9A-F097-7242-8B99-68CD74B8F222}" srcOrd="0" destOrd="0" presId="urn:microsoft.com/office/officeart/2005/8/layout/default"/>
    <dgm:cxn modelId="{81F51591-BE12-0247-8273-ED2290B7276E}" srcId="{49C02635-DD33-C74E-9BD9-AFA42CCDEE9B}" destId="{B1ADB6C4-8799-144C-8585-21C659A72DD3}" srcOrd="0" destOrd="0" parTransId="{44252DBF-0F6E-DC40-82F1-3C6F2C8EE12B}" sibTransId="{0AFD3D83-3F7B-7A4E-95D5-549141B2178E}"/>
    <dgm:cxn modelId="{5DF985D1-4F06-264E-9DB5-50E377620363}" type="presOf" srcId="{49C02635-DD33-C74E-9BD9-AFA42CCDEE9B}" destId="{705973D8-FA36-B94A-ACEB-845D629FF495}" srcOrd="0" destOrd="0" presId="urn:microsoft.com/office/officeart/2005/8/layout/default"/>
    <dgm:cxn modelId="{8C3E630C-D311-4745-AC15-7154A6C81420}" type="presParOf" srcId="{705973D8-FA36-B94A-ACEB-845D629FF495}" destId="{185B4B9A-F097-7242-8B99-68CD74B8F222}"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A1EA00-BCC1-F648-B149-EC47D9FC899A}" type="doc">
      <dgm:prSet loTypeId="urn:microsoft.com/office/officeart/2005/8/layout/default" loCatId="" qsTypeId="urn:microsoft.com/office/officeart/2005/8/quickstyle/simple1" qsCatId="simple" csTypeId="urn:microsoft.com/office/officeart/2005/8/colors/accent2_4" csCatId="accent2" phldr="1"/>
      <dgm:spPr/>
      <dgm:t>
        <a:bodyPr/>
        <a:lstStyle/>
        <a:p>
          <a:endParaRPr lang="en-US"/>
        </a:p>
      </dgm:t>
    </dgm:pt>
    <dgm:pt modelId="{CEED255F-061E-A14F-9EC3-76531F169641}">
      <dgm:prSet phldrT="[Text]" custT="1"/>
      <dgm:spPr/>
      <dgm:t>
        <a:bodyPr/>
        <a:lstStyle/>
        <a:p>
          <a:pPr algn="ctr">
            <a:lnSpc>
              <a:spcPct val="150000"/>
            </a:lnSpc>
          </a:pPr>
          <a:r>
            <a:rPr lang="ar-EG" sz="1800" b="0" i="0" dirty="0">
              <a:latin typeface="Alexandria" pitchFamily="2" charset="-78"/>
              <a:cs typeface="Alexandria" pitchFamily="2" charset="-78"/>
            </a:rPr>
            <a:t>تحديد أدوات القياس</a:t>
          </a:r>
        </a:p>
        <a:p>
          <a:pPr algn="r">
            <a:lnSpc>
              <a:spcPct val="150000"/>
            </a:lnSpc>
          </a:pPr>
          <a:r>
            <a:rPr lang="ar-EG" sz="1600" b="0" i="0" dirty="0">
              <a:latin typeface="Alexandria" pitchFamily="2" charset="-78"/>
              <a:cs typeface="Alexandria" pitchFamily="2" charset="-78"/>
            </a:rPr>
            <a:t>من أجل إنشاء استراتيجيات وسائط اجتماعية تتسم بالكفاءة والفعالية والممارسات الأخلاقية للمنظمات غير الربحية ، من المهم تحديد أدوات القياس </a:t>
          </a:r>
        </a:p>
        <a:p>
          <a:pPr algn="r">
            <a:lnSpc>
              <a:spcPct val="150000"/>
            </a:lnSpc>
          </a:pPr>
          <a:r>
            <a:rPr lang="ar-EG" sz="1600" b="0" i="0" dirty="0">
              <a:latin typeface="Alexandria" pitchFamily="2" charset="-78"/>
              <a:cs typeface="Alexandria" pitchFamily="2" charset="-78"/>
            </a:rPr>
            <a:t>، يجب استخدام أدوات القياس لقياس التقدم والنجاح من حيث صلتها بأي أهداف تحددها المنظمة. يمكن أن تشمل هذه الأدوات مشاهدات الصفحة ، ونمو المتابعين ، ومعدلات المشاركة ، والتحويلات ، والتبرعات ، وما إلى ذلك. سيساعد وجود فهم واضح للأهداف والمقاييس التي يجب مراقبتها على ضمان قدرة المنظمة على تقييم فعالية استراتيجيات وسائل التواصل الاجتماعي الخاصة بها.</a:t>
          </a:r>
          <a:endParaRPr lang="en-US" sz="1600" dirty="0">
            <a:latin typeface="Alexandria" pitchFamily="2" charset="-78"/>
            <a:cs typeface="Alexandria" pitchFamily="2" charset="-78"/>
          </a:endParaRPr>
        </a:p>
      </dgm:t>
    </dgm:pt>
    <dgm:pt modelId="{73D3A653-8231-A34A-97DD-17186E82C882}" type="parTrans" cxnId="{F7150A6A-F0E9-CB4F-9689-9383522E460D}">
      <dgm:prSet/>
      <dgm:spPr/>
      <dgm:t>
        <a:bodyPr/>
        <a:lstStyle/>
        <a:p>
          <a:pPr>
            <a:lnSpc>
              <a:spcPct val="150000"/>
            </a:lnSpc>
          </a:pPr>
          <a:endParaRPr lang="en-US" sz="1600">
            <a:latin typeface="Alexandria" pitchFamily="2" charset="-78"/>
            <a:cs typeface="Alexandria" pitchFamily="2" charset="-78"/>
          </a:endParaRPr>
        </a:p>
      </dgm:t>
    </dgm:pt>
    <dgm:pt modelId="{A5F36546-CF79-AF4B-AF58-7F17C5DE5477}" type="sibTrans" cxnId="{F7150A6A-F0E9-CB4F-9689-9383522E460D}">
      <dgm:prSet/>
      <dgm:spPr/>
      <dgm:t>
        <a:bodyPr/>
        <a:lstStyle/>
        <a:p>
          <a:pPr>
            <a:lnSpc>
              <a:spcPct val="150000"/>
            </a:lnSpc>
          </a:pPr>
          <a:endParaRPr lang="en-US" sz="1600">
            <a:latin typeface="Alexandria" pitchFamily="2" charset="-78"/>
            <a:cs typeface="Alexandria" pitchFamily="2" charset="-78"/>
          </a:endParaRPr>
        </a:p>
      </dgm:t>
    </dgm:pt>
    <dgm:pt modelId="{4AC2187E-5245-B54A-91C2-03992B24E421}" type="pres">
      <dgm:prSet presAssocID="{7DA1EA00-BCC1-F648-B149-EC47D9FC899A}" presName="diagram" presStyleCnt="0">
        <dgm:presLayoutVars>
          <dgm:dir/>
          <dgm:resizeHandles val="exact"/>
        </dgm:presLayoutVars>
      </dgm:prSet>
      <dgm:spPr/>
    </dgm:pt>
    <dgm:pt modelId="{3FB666D7-92EB-5941-B9CE-3FE623BF0D3B}" type="pres">
      <dgm:prSet presAssocID="{CEED255F-061E-A14F-9EC3-76531F169641}" presName="node" presStyleLbl="node1" presStyleIdx="0" presStyleCnt="1" custScaleX="125490" custLinFactNeighborX="-23718" custLinFactNeighborY="-5006">
        <dgm:presLayoutVars>
          <dgm:bulletEnabled val="1"/>
        </dgm:presLayoutVars>
      </dgm:prSet>
      <dgm:spPr/>
    </dgm:pt>
  </dgm:ptLst>
  <dgm:cxnLst>
    <dgm:cxn modelId="{C2D6320E-B4AC-AF42-8485-0B00DCF22D24}" type="presOf" srcId="{CEED255F-061E-A14F-9EC3-76531F169641}" destId="{3FB666D7-92EB-5941-B9CE-3FE623BF0D3B}" srcOrd="0" destOrd="0" presId="urn:microsoft.com/office/officeart/2005/8/layout/default"/>
    <dgm:cxn modelId="{F7150A6A-F0E9-CB4F-9689-9383522E460D}" srcId="{7DA1EA00-BCC1-F648-B149-EC47D9FC899A}" destId="{CEED255F-061E-A14F-9EC3-76531F169641}" srcOrd="0" destOrd="0" parTransId="{73D3A653-8231-A34A-97DD-17186E82C882}" sibTransId="{A5F36546-CF79-AF4B-AF58-7F17C5DE5477}"/>
    <dgm:cxn modelId="{07BD0284-4F64-1447-9A34-B8E03A6F2D52}" type="presOf" srcId="{7DA1EA00-BCC1-F648-B149-EC47D9FC899A}" destId="{4AC2187E-5245-B54A-91C2-03992B24E421}" srcOrd="0" destOrd="0" presId="urn:microsoft.com/office/officeart/2005/8/layout/default"/>
    <dgm:cxn modelId="{C901A076-D282-B54B-935F-665920CE4E91}" type="presParOf" srcId="{4AC2187E-5245-B54A-91C2-03992B24E421}" destId="{3FB666D7-92EB-5941-B9CE-3FE623BF0D3B}"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903AC45-C4D4-0D4A-9E05-E0DB149F4E34}" type="doc">
      <dgm:prSet loTypeId="urn:microsoft.com/office/officeart/2005/8/layout/default" loCatId="" qsTypeId="urn:microsoft.com/office/officeart/2005/8/quickstyle/simple1" qsCatId="simple" csTypeId="urn:microsoft.com/office/officeart/2005/8/colors/colorful5" csCatId="colorful" phldr="1"/>
      <dgm:spPr/>
      <dgm:t>
        <a:bodyPr/>
        <a:lstStyle/>
        <a:p>
          <a:endParaRPr lang="en-US"/>
        </a:p>
      </dgm:t>
    </dgm:pt>
    <dgm:pt modelId="{1ADFB6DA-0157-E349-8844-5C1A03F860F4}">
      <dgm:prSet phldrT="[Text]" custT="1"/>
      <dgm:spPr/>
      <dgm:t>
        <a:bodyPr/>
        <a:lstStyle/>
        <a:p>
          <a:pPr algn="ctr">
            <a:lnSpc>
              <a:spcPct val="90000"/>
            </a:lnSpc>
          </a:pPr>
          <a:r>
            <a:rPr lang="ar-EG" sz="1900" b="1" i="0" dirty="0">
              <a:solidFill>
                <a:schemeClr val="bg1"/>
              </a:solidFill>
              <a:effectLst/>
              <a:latin typeface="Alexandria" pitchFamily="2" charset="-78"/>
              <a:cs typeface="Alexandria" pitchFamily="2" charset="-78"/>
            </a:rPr>
            <a:t>خلق المشاركة</a:t>
          </a:r>
        </a:p>
        <a:p>
          <a:pPr algn="r" rtl="1">
            <a:lnSpc>
              <a:spcPct val="150000"/>
            </a:lnSpc>
          </a:pPr>
          <a:r>
            <a:rPr lang="ar-EG" sz="1600" b="0" i="0" dirty="0">
              <a:solidFill>
                <a:schemeClr val="bg1"/>
              </a:solidFill>
              <a:effectLst/>
              <a:latin typeface="Alexandria" pitchFamily="2" charset="-78"/>
              <a:cs typeface="Alexandria" pitchFamily="2" charset="-78"/>
            </a:rPr>
            <a:t>يعد خلق التفاعل من خلال وسائل التواصل الاجتماعي أمرًا أساسيًا لأي منظمة غير ربحية. المشاركة هي عملية التواصل مع المؤيدين المحتملين وبناء العلاقات وإلهامهم لاتخاذ الإجراءات اللازمة. </a:t>
          </a:r>
        </a:p>
        <a:p>
          <a:pPr algn="r" rtl="1">
            <a:lnSpc>
              <a:spcPct val="150000"/>
            </a:lnSpc>
          </a:pPr>
          <a:r>
            <a:rPr lang="ar-EG" sz="1600" b="0" i="0" dirty="0">
              <a:solidFill>
                <a:schemeClr val="bg1"/>
              </a:solidFill>
              <a:effectLst/>
              <a:latin typeface="Alexandria" pitchFamily="2" charset="-78"/>
              <a:cs typeface="Alexandria" pitchFamily="2" charset="-78"/>
            </a:rPr>
            <a:t>يمكن للمنظمات غير الربحية إنشاء تفاعل من خلال مشاركة القصص واستضافة أحداث وسائل التواصل الاجتماعي مثل جمع التبرعات الافتراضي والتواصل مع المؤثرين. </a:t>
          </a:r>
        </a:p>
        <a:p>
          <a:pPr algn="r" rtl="1">
            <a:lnSpc>
              <a:spcPct val="150000"/>
            </a:lnSpc>
          </a:pPr>
          <a:r>
            <a:rPr lang="ar-EG" sz="1600" b="0" i="0" dirty="0">
              <a:solidFill>
                <a:schemeClr val="bg1"/>
              </a:solidFill>
              <a:effectLst/>
              <a:latin typeface="Alexandria" pitchFamily="2" charset="-78"/>
              <a:cs typeface="Alexandria" pitchFamily="2" charset="-78"/>
            </a:rPr>
            <a:t>بالإضافة إلى ذلك ، يمكنهم استخدام وسائل التواصل الاجتماعي للترويج لفرص التطوع ومشاركة قصص النجاح ونشر الكلمة حول مهمتهم. </a:t>
          </a:r>
        </a:p>
      </dgm:t>
    </dgm:pt>
    <dgm:pt modelId="{24292DF4-DF75-0442-996F-425931D83831}" type="parTrans" cxnId="{25A955E5-D6C0-C147-B700-B1FDC65BF0A1}">
      <dgm:prSet/>
      <dgm:spPr/>
      <dgm:t>
        <a:bodyPr/>
        <a:lstStyle/>
        <a:p>
          <a:endParaRPr lang="en-US">
            <a:solidFill>
              <a:schemeClr val="bg1"/>
            </a:solidFill>
          </a:endParaRPr>
        </a:p>
      </dgm:t>
    </dgm:pt>
    <dgm:pt modelId="{2C9D94A0-D52F-D745-BC57-A5C660E9332E}" type="sibTrans" cxnId="{25A955E5-D6C0-C147-B700-B1FDC65BF0A1}">
      <dgm:prSet/>
      <dgm:spPr/>
      <dgm:t>
        <a:bodyPr/>
        <a:lstStyle/>
        <a:p>
          <a:endParaRPr lang="en-US">
            <a:solidFill>
              <a:schemeClr val="bg1"/>
            </a:solidFill>
          </a:endParaRPr>
        </a:p>
      </dgm:t>
    </dgm:pt>
    <dgm:pt modelId="{2EB0C486-1E1F-1D4C-A2E9-334F516DB30B}" type="pres">
      <dgm:prSet presAssocID="{1903AC45-C4D4-0D4A-9E05-E0DB149F4E34}" presName="diagram" presStyleCnt="0">
        <dgm:presLayoutVars>
          <dgm:dir/>
          <dgm:resizeHandles val="exact"/>
        </dgm:presLayoutVars>
      </dgm:prSet>
      <dgm:spPr/>
    </dgm:pt>
    <dgm:pt modelId="{7DE1E725-48CF-994B-9DE6-D03A32EBCD24}" type="pres">
      <dgm:prSet presAssocID="{1ADFB6DA-0157-E349-8844-5C1A03F860F4}" presName="node" presStyleLbl="node1" presStyleIdx="0" presStyleCnt="1" custScaleX="135873">
        <dgm:presLayoutVars>
          <dgm:bulletEnabled val="1"/>
        </dgm:presLayoutVars>
      </dgm:prSet>
      <dgm:spPr/>
    </dgm:pt>
  </dgm:ptLst>
  <dgm:cxnLst>
    <dgm:cxn modelId="{CB37FF7C-41C8-9D4B-BE69-EBA21A2D7F56}" type="presOf" srcId="{1ADFB6DA-0157-E349-8844-5C1A03F860F4}" destId="{7DE1E725-48CF-994B-9DE6-D03A32EBCD24}" srcOrd="0" destOrd="0" presId="urn:microsoft.com/office/officeart/2005/8/layout/default"/>
    <dgm:cxn modelId="{A2FD3F9C-CC65-9F47-A45C-14E45418E6FC}" type="presOf" srcId="{1903AC45-C4D4-0D4A-9E05-E0DB149F4E34}" destId="{2EB0C486-1E1F-1D4C-A2E9-334F516DB30B}" srcOrd="0" destOrd="0" presId="urn:microsoft.com/office/officeart/2005/8/layout/default"/>
    <dgm:cxn modelId="{25A955E5-D6C0-C147-B700-B1FDC65BF0A1}" srcId="{1903AC45-C4D4-0D4A-9E05-E0DB149F4E34}" destId="{1ADFB6DA-0157-E349-8844-5C1A03F860F4}" srcOrd="0" destOrd="0" parTransId="{24292DF4-DF75-0442-996F-425931D83831}" sibTransId="{2C9D94A0-D52F-D745-BC57-A5C660E9332E}"/>
    <dgm:cxn modelId="{4EE39186-A732-3D47-8C66-E8E230D08A27}" type="presParOf" srcId="{2EB0C486-1E1F-1D4C-A2E9-334F516DB30B}" destId="{7DE1E725-48CF-994B-9DE6-D03A32EBCD2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E635649-0283-EB46-B7C3-C965B465EB7B}" type="doc">
      <dgm:prSet loTypeId="urn:microsoft.com/office/officeart/2005/8/layout/default" loCatId="" qsTypeId="urn:microsoft.com/office/officeart/2005/8/quickstyle/simple1" qsCatId="simple" csTypeId="urn:microsoft.com/office/officeart/2005/8/colors/accent4_4" csCatId="accent4" phldr="1"/>
      <dgm:spPr/>
      <dgm:t>
        <a:bodyPr/>
        <a:lstStyle/>
        <a:p>
          <a:endParaRPr lang="en-US"/>
        </a:p>
      </dgm:t>
    </dgm:pt>
    <dgm:pt modelId="{54D8FFBC-2509-8143-AAED-3BD8D72FDF40}">
      <dgm:prSet phldrT="[Text]" custT="1"/>
      <dgm:spPr/>
      <dgm:t>
        <a:bodyPr/>
        <a:lstStyle/>
        <a:p>
          <a:pPr algn="ctr">
            <a:lnSpc>
              <a:spcPct val="150000"/>
            </a:lnSpc>
          </a:pPr>
          <a:r>
            <a:rPr lang="ar-EG" sz="1800" b="0" i="0" dirty="0">
              <a:latin typeface="Alexandria" pitchFamily="2" charset="-78"/>
              <a:cs typeface="Alexandria" pitchFamily="2" charset="-78"/>
            </a:rPr>
            <a:t>إنشاء</a:t>
          </a:r>
          <a:r>
            <a:rPr lang="ar-EG" sz="1600" b="0" i="0" dirty="0">
              <a:latin typeface="Alexandria" pitchFamily="2" charset="-78"/>
              <a:cs typeface="Alexandria" pitchFamily="2" charset="-78"/>
            </a:rPr>
            <a:t> هوية العلامة التجارية</a:t>
          </a:r>
        </a:p>
        <a:p>
          <a:pPr algn="r" rtl="1">
            <a:lnSpc>
              <a:spcPct val="150000"/>
            </a:lnSpc>
          </a:pPr>
          <a:r>
            <a:rPr lang="ar-EG" sz="1600" b="0" i="0" dirty="0">
              <a:latin typeface="Alexandria" pitchFamily="2" charset="-78"/>
              <a:cs typeface="Alexandria" pitchFamily="2" charset="-78"/>
            </a:rPr>
            <a:t>يعد إنشاء هوية فعالة وفريدة من نوعها للعلامة التجارية جزءًا أساسيًا من استراتيجية الوسائط الاجتماعية لأي منظمة غير ربحية. تساعد هوية العلامة التجارية القوية المنظمات غير الربحية على إقامة علاقات مع المتبرعين المحتملين وللمساعدة في ضمان قدرتها على توسيع نطاق وصولها.</a:t>
          </a:r>
          <a:br>
            <a:rPr lang="ar-EG" sz="1600" b="0" i="0" dirty="0">
              <a:latin typeface="Alexandria" pitchFamily="2" charset="-78"/>
              <a:cs typeface="Alexandria" pitchFamily="2" charset="-78"/>
            </a:rPr>
          </a:br>
          <a:br>
            <a:rPr lang="ar-EG" sz="1600" b="0" i="0" dirty="0">
              <a:latin typeface="Alexandria" pitchFamily="2" charset="-78"/>
              <a:cs typeface="Alexandria" pitchFamily="2" charset="-78"/>
            </a:rPr>
          </a:br>
          <a:r>
            <a:rPr lang="ar-EG" sz="1600" b="0" i="0" dirty="0">
              <a:latin typeface="Alexandria" pitchFamily="2" charset="-78"/>
              <a:cs typeface="Alexandria" pitchFamily="2" charset="-78"/>
            </a:rPr>
            <a:t>من أجل بناء هوية تجارية ناجحة ، يجب على المنظمات غير الربحية التأكيد على رؤيتها وقيمها وهدفها عند صياغة محتواها وصورتها. يجب عليهم أيضًا العمل على إنشاء محتوى مرئي مميز ومحتوى متماسك لأن هذا سيساعد في زيادة الاعتراف بالمنظمة غير الربحية. علاوة على ذلك ، يجب على المنظمات غير الربحية استخدام اللغة والصور التي يتردد صداها مع جمهورها المستهدف وتضمن رسالة متسقة.</a:t>
          </a:r>
          <a:endParaRPr lang="en-US" sz="1600" dirty="0">
            <a:latin typeface="Alexandria" pitchFamily="2" charset="-78"/>
            <a:cs typeface="Alexandria" pitchFamily="2" charset="-78"/>
          </a:endParaRPr>
        </a:p>
      </dgm:t>
    </dgm:pt>
    <dgm:pt modelId="{8E960C06-3078-3749-A991-A33B1C44B9DA}" type="parTrans" cxnId="{9B830381-F799-BB49-A3F2-88B315DD13B6}">
      <dgm:prSet/>
      <dgm:spPr/>
      <dgm:t>
        <a:bodyPr/>
        <a:lstStyle/>
        <a:p>
          <a:endParaRPr lang="en-US"/>
        </a:p>
      </dgm:t>
    </dgm:pt>
    <dgm:pt modelId="{E2CC1837-E2E2-5E4B-975F-8E872AB1C368}" type="sibTrans" cxnId="{9B830381-F799-BB49-A3F2-88B315DD13B6}">
      <dgm:prSet/>
      <dgm:spPr/>
      <dgm:t>
        <a:bodyPr/>
        <a:lstStyle/>
        <a:p>
          <a:endParaRPr lang="en-US"/>
        </a:p>
      </dgm:t>
    </dgm:pt>
    <dgm:pt modelId="{5A4ECAF3-C021-4345-9AD4-FB5981FFD819}" type="pres">
      <dgm:prSet presAssocID="{AE635649-0283-EB46-B7C3-C965B465EB7B}" presName="diagram" presStyleCnt="0">
        <dgm:presLayoutVars>
          <dgm:dir/>
          <dgm:resizeHandles val="exact"/>
        </dgm:presLayoutVars>
      </dgm:prSet>
      <dgm:spPr/>
    </dgm:pt>
    <dgm:pt modelId="{C04F205F-AB46-2344-9415-ACA4293552B3}" type="pres">
      <dgm:prSet presAssocID="{54D8FFBC-2509-8143-AAED-3BD8D72FDF40}" presName="node" presStyleLbl="node1" presStyleIdx="0" presStyleCnt="1" custScaleX="122782">
        <dgm:presLayoutVars>
          <dgm:bulletEnabled val="1"/>
        </dgm:presLayoutVars>
      </dgm:prSet>
      <dgm:spPr/>
    </dgm:pt>
  </dgm:ptLst>
  <dgm:cxnLst>
    <dgm:cxn modelId="{9B830381-F799-BB49-A3F2-88B315DD13B6}" srcId="{AE635649-0283-EB46-B7C3-C965B465EB7B}" destId="{54D8FFBC-2509-8143-AAED-3BD8D72FDF40}" srcOrd="0" destOrd="0" parTransId="{8E960C06-3078-3749-A991-A33B1C44B9DA}" sibTransId="{E2CC1837-E2E2-5E4B-975F-8E872AB1C368}"/>
    <dgm:cxn modelId="{EDDCCE85-39F3-4746-AE2B-DF0847331CDB}" type="presOf" srcId="{54D8FFBC-2509-8143-AAED-3BD8D72FDF40}" destId="{C04F205F-AB46-2344-9415-ACA4293552B3}" srcOrd="0" destOrd="0" presId="urn:microsoft.com/office/officeart/2005/8/layout/default"/>
    <dgm:cxn modelId="{B9FF55AC-F367-B448-8909-7A94494FE7D3}" type="presOf" srcId="{AE635649-0283-EB46-B7C3-C965B465EB7B}" destId="{5A4ECAF3-C021-4345-9AD4-FB5981FFD819}" srcOrd="0" destOrd="0" presId="urn:microsoft.com/office/officeart/2005/8/layout/default"/>
    <dgm:cxn modelId="{7DB9702E-A76E-0D44-8528-EEF4B4C6CBBF}" type="presParOf" srcId="{5A4ECAF3-C021-4345-9AD4-FB5981FFD819}" destId="{C04F205F-AB46-2344-9415-ACA4293552B3}"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FF9FB02-6345-A74C-AB83-3060B332D75F}" type="doc">
      <dgm:prSet loTypeId="urn:microsoft.com/office/officeart/2005/8/layout/default" loCatId="" qsTypeId="urn:microsoft.com/office/officeart/2005/8/quickstyle/simple1" qsCatId="simple" csTypeId="urn:microsoft.com/office/officeart/2005/8/colors/accent6_3" csCatId="accent6" phldr="1"/>
      <dgm:spPr/>
      <dgm:t>
        <a:bodyPr/>
        <a:lstStyle/>
        <a:p>
          <a:endParaRPr lang="en-US"/>
        </a:p>
      </dgm:t>
    </dgm:pt>
    <dgm:pt modelId="{D73176F7-4429-BA40-8C39-3386B4AF040F}">
      <dgm:prSet phldrT="[Text]" custT="1"/>
      <dgm:spPr/>
      <dgm:t>
        <a:bodyPr/>
        <a:lstStyle/>
        <a:p>
          <a:pPr algn="ctr">
            <a:lnSpc>
              <a:spcPct val="150000"/>
            </a:lnSpc>
          </a:pPr>
          <a:r>
            <a:rPr lang="ar-EG" sz="1800" b="1" i="0" dirty="0">
              <a:latin typeface="Alexandria" pitchFamily="2" charset="-78"/>
              <a:cs typeface="Alexandria" pitchFamily="2" charset="-78"/>
            </a:rPr>
            <a:t>زيادة التأثير</a:t>
          </a:r>
        </a:p>
        <a:p>
          <a:pPr algn="r" rtl="1">
            <a:lnSpc>
              <a:spcPct val="150000"/>
            </a:lnSpc>
          </a:pPr>
          <a:r>
            <a:rPr lang="ar-EG" sz="1600" b="0" i="0" dirty="0">
              <a:latin typeface="Alexandria" pitchFamily="2" charset="-78"/>
              <a:cs typeface="Alexandria" pitchFamily="2" charset="-78"/>
            </a:rPr>
            <a:t>يمكن أن تكون وسائل التواصل الاجتماعي أداة فعالة لتعزيز تأثير رسالة المنظمة غير الربحية.</a:t>
          </a:r>
        </a:p>
        <a:p>
          <a:pPr algn="r" rtl="1">
            <a:lnSpc>
              <a:spcPct val="150000"/>
            </a:lnSpc>
          </a:pPr>
          <a:r>
            <a:rPr lang="ar-EG" sz="1600" b="0" i="0" dirty="0">
              <a:latin typeface="Alexandria" pitchFamily="2" charset="-78"/>
              <a:cs typeface="Alexandria" pitchFamily="2" charset="-78"/>
            </a:rPr>
            <a:t> تتمثل إحدى طرق توسيع مدى الوصول في إنشاء محتوى يلبي احتياجات الجمهور المستهدف ويعكس مهمة المنظمة. يؤدي توزيع هذا المحتوى على قنوات متعددة وتحديث كل منصة بانتظام إلى تعزيز رؤية المؤسسة عبر منصات مختلفة. يمكن أن يساعد الارتباط الاستراتيجي بالمنظمات الأخرى أو المؤثرين بمهمة مشتركة أيضًا في توسيع نطاق الوصول واستهداف الجمهور المناسب. نظرًا لأن المؤسسة تبني تواجدًا عبر الإنترنت ، يجب عليها استخدام المقاييس لتتبع نجاح وصولها على وسائل التواصل الاجتماعي ، مما يسمح لها بصقل استراتيجياتها وتحديثها بمرور الوقت.</a:t>
          </a:r>
          <a:endParaRPr lang="en-US" sz="1600" dirty="0">
            <a:latin typeface="Alexandria" pitchFamily="2" charset="-78"/>
            <a:cs typeface="Alexandria" pitchFamily="2" charset="-78"/>
          </a:endParaRPr>
        </a:p>
      </dgm:t>
    </dgm:pt>
    <dgm:pt modelId="{B32A505F-C514-9840-83E7-F82DE8A8D5E4}" type="parTrans" cxnId="{15590954-112A-7440-BB09-875CC4C84832}">
      <dgm:prSet/>
      <dgm:spPr/>
      <dgm:t>
        <a:bodyPr/>
        <a:lstStyle/>
        <a:p>
          <a:pPr>
            <a:lnSpc>
              <a:spcPct val="150000"/>
            </a:lnSpc>
          </a:pPr>
          <a:endParaRPr lang="en-US"/>
        </a:p>
      </dgm:t>
    </dgm:pt>
    <dgm:pt modelId="{AE1EAF76-E9BF-764C-9F5B-00CDB6330A54}" type="sibTrans" cxnId="{15590954-112A-7440-BB09-875CC4C84832}">
      <dgm:prSet/>
      <dgm:spPr/>
      <dgm:t>
        <a:bodyPr/>
        <a:lstStyle/>
        <a:p>
          <a:pPr>
            <a:lnSpc>
              <a:spcPct val="150000"/>
            </a:lnSpc>
          </a:pPr>
          <a:endParaRPr lang="en-US"/>
        </a:p>
      </dgm:t>
    </dgm:pt>
    <dgm:pt modelId="{32671601-D86C-7E45-95DA-EC97BF3395F3}" type="pres">
      <dgm:prSet presAssocID="{0FF9FB02-6345-A74C-AB83-3060B332D75F}" presName="diagram" presStyleCnt="0">
        <dgm:presLayoutVars>
          <dgm:dir/>
          <dgm:resizeHandles val="exact"/>
        </dgm:presLayoutVars>
      </dgm:prSet>
      <dgm:spPr/>
    </dgm:pt>
    <dgm:pt modelId="{AB9B2E87-5530-8E4D-A918-69C8B864168D}" type="pres">
      <dgm:prSet presAssocID="{D73176F7-4429-BA40-8C39-3386B4AF040F}" presName="node" presStyleLbl="node1" presStyleIdx="0" presStyleCnt="1" custScaleX="121615">
        <dgm:presLayoutVars>
          <dgm:bulletEnabled val="1"/>
        </dgm:presLayoutVars>
      </dgm:prSet>
      <dgm:spPr/>
    </dgm:pt>
  </dgm:ptLst>
  <dgm:cxnLst>
    <dgm:cxn modelId="{15590954-112A-7440-BB09-875CC4C84832}" srcId="{0FF9FB02-6345-A74C-AB83-3060B332D75F}" destId="{D73176F7-4429-BA40-8C39-3386B4AF040F}" srcOrd="0" destOrd="0" parTransId="{B32A505F-C514-9840-83E7-F82DE8A8D5E4}" sibTransId="{AE1EAF76-E9BF-764C-9F5B-00CDB6330A54}"/>
    <dgm:cxn modelId="{D34AC16A-F5EA-2B4E-B69F-E3321D7CDE55}" type="presOf" srcId="{D73176F7-4429-BA40-8C39-3386B4AF040F}" destId="{AB9B2E87-5530-8E4D-A918-69C8B864168D}" srcOrd="0" destOrd="0" presId="urn:microsoft.com/office/officeart/2005/8/layout/default"/>
    <dgm:cxn modelId="{F16495C9-49E6-6447-8076-AED129C114C4}" type="presOf" srcId="{0FF9FB02-6345-A74C-AB83-3060B332D75F}" destId="{32671601-D86C-7E45-95DA-EC97BF3395F3}" srcOrd="0" destOrd="0" presId="urn:microsoft.com/office/officeart/2005/8/layout/default"/>
    <dgm:cxn modelId="{63789DF2-C260-9148-B51B-4520E9512B60}" type="presParOf" srcId="{32671601-D86C-7E45-95DA-EC97BF3395F3}" destId="{AB9B2E87-5530-8E4D-A918-69C8B864168D}"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6A3E3C3-4A20-DA43-85BF-E86F4F5799BB}" type="doc">
      <dgm:prSet loTypeId="urn:microsoft.com/office/officeart/2005/8/layout/default" loCatId="" qsTypeId="urn:microsoft.com/office/officeart/2005/8/quickstyle/simple1" qsCatId="simple" csTypeId="urn:microsoft.com/office/officeart/2005/8/colors/accent3_4" csCatId="accent3" phldr="1"/>
      <dgm:spPr/>
      <dgm:t>
        <a:bodyPr/>
        <a:lstStyle/>
        <a:p>
          <a:endParaRPr lang="en-US"/>
        </a:p>
      </dgm:t>
    </dgm:pt>
    <dgm:pt modelId="{C63577B0-D58D-3C4F-A127-8A8036B93E6F}">
      <dgm:prSet phldrT="[Text]" custT="1"/>
      <dgm:spPr/>
      <dgm:t>
        <a:bodyPr/>
        <a:lstStyle/>
        <a:p>
          <a:pPr algn="ctr" rtl="1">
            <a:lnSpc>
              <a:spcPct val="150000"/>
            </a:lnSpc>
          </a:pPr>
          <a:r>
            <a:rPr lang="ar-EG" sz="1800" b="1" i="0" dirty="0">
              <a:latin typeface="Alexandria" pitchFamily="2" charset="-78"/>
              <a:cs typeface="Alexandria" pitchFamily="2" charset="-78"/>
            </a:rPr>
            <a:t>إدارة منصات متعددة</a:t>
          </a:r>
        </a:p>
        <a:p>
          <a:pPr algn="r" rtl="1">
            <a:lnSpc>
              <a:spcPct val="150000"/>
            </a:lnSpc>
          </a:pPr>
          <a:br>
            <a:rPr lang="ar-EG" sz="1600" b="0" i="0" dirty="0">
              <a:latin typeface="Alexandria" pitchFamily="2" charset="-78"/>
              <a:cs typeface="Alexandria" pitchFamily="2" charset="-78"/>
            </a:rPr>
          </a:br>
          <a:r>
            <a:rPr lang="ar-EG" sz="1600" b="0" i="0" dirty="0">
              <a:latin typeface="Alexandria" pitchFamily="2" charset="-78"/>
              <a:cs typeface="Alexandria" pitchFamily="2" charset="-78"/>
            </a:rPr>
            <a:t>يعد إدارة منصات متعددة جزءًا أساسيًا من استراتيجية وسائل التواصل الاجتماعي الخاصة بأي منظمة غير ربحية. من خلال المشاركة النشطة مع ناخبيها عبر قنوات متعددة ، تكون المنظمات غير الربحية قادرة على تنمية العلاقات والحفاظ على ظهورها.</a:t>
          </a:r>
        </a:p>
        <a:p>
          <a:pPr algn="r" rtl="1">
            <a:lnSpc>
              <a:spcPct val="150000"/>
            </a:lnSpc>
          </a:pPr>
          <a:r>
            <a:rPr lang="ar-EG" sz="1600" b="0" i="0" dirty="0">
              <a:latin typeface="Alexandria" pitchFamily="2" charset="-78"/>
              <a:cs typeface="Alexandria" pitchFamily="2" charset="-78"/>
            </a:rPr>
            <a:t>على الرغم من أن إدارة العديد من منصات الوسائط الاجتماعية يمكن أن تستغرق وقتًا طويلاً ، إلا أنها جزء أساسي من استراتيجية وسائل التواصل الاجتماعي الناجحة. يجب أن تستفيد المنظمات غير الربحية من مدى الوصول والرؤية اللذين توفرهما وسائل التواصل الاجتماعي وتسعى جاهدة للحفاظ على وجود فعال على جميع المنصات.</a:t>
          </a:r>
          <a:br>
            <a:rPr lang="ar-EG" sz="1600" b="0" i="0" dirty="0">
              <a:latin typeface="Alexandria" pitchFamily="2" charset="-78"/>
              <a:cs typeface="Alexandria" pitchFamily="2" charset="-78"/>
            </a:rPr>
          </a:br>
          <a:endParaRPr lang="en-US" sz="1600" dirty="0">
            <a:latin typeface="Alexandria" pitchFamily="2" charset="-78"/>
            <a:cs typeface="Alexandria" pitchFamily="2" charset="-78"/>
          </a:endParaRPr>
        </a:p>
      </dgm:t>
    </dgm:pt>
    <dgm:pt modelId="{0D1131BB-8778-B141-B0A2-1AA3AC4B6449}" type="parTrans" cxnId="{ED10318F-063E-2E49-9D4F-9FCE34090BBE}">
      <dgm:prSet/>
      <dgm:spPr/>
      <dgm:t>
        <a:bodyPr/>
        <a:lstStyle/>
        <a:p>
          <a:pPr algn="r" rtl="1">
            <a:lnSpc>
              <a:spcPct val="150000"/>
            </a:lnSpc>
          </a:pPr>
          <a:endParaRPr lang="en-US" sz="1600">
            <a:latin typeface="Alexandria" pitchFamily="2" charset="-78"/>
            <a:cs typeface="Alexandria" pitchFamily="2" charset="-78"/>
          </a:endParaRPr>
        </a:p>
      </dgm:t>
    </dgm:pt>
    <dgm:pt modelId="{59DDF13F-7D0F-D34E-88D9-7824437E8B8C}" type="sibTrans" cxnId="{ED10318F-063E-2E49-9D4F-9FCE34090BBE}">
      <dgm:prSet/>
      <dgm:spPr/>
      <dgm:t>
        <a:bodyPr/>
        <a:lstStyle/>
        <a:p>
          <a:pPr algn="r" rtl="1">
            <a:lnSpc>
              <a:spcPct val="150000"/>
            </a:lnSpc>
          </a:pPr>
          <a:endParaRPr lang="en-US" sz="1600">
            <a:latin typeface="Alexandria" pitchFamily="2" charset="-78"/>
            <a:cs typeface="Alexandria" pitchFamily="2" charset="-78"/>
          </a:endParaRPr>
        </a:p>
      </dgm:t>
    </dgm:pt>
    <dgm:pt modelId="{E5243F3C-BCA3-7C48-A5A4-94855B7CF1C6}" type="pres">
      <dgm:prSet presAssocID="{D6A3E3C3-4A20-DA43-85BF-E86F4F5799BB}" presName="diagram" presStyleCnt="0">
        <dgm:presLayoutVars>
          <dgm:dir/>
          <dgm:resizeHandles val="exact"/>
        </dgm:presLayoutVars>
      </dgm:prSet>
      <dgm:spPr/>
    </dgm:pt>
    <dgm:pt modelId="{44837553-7182-4647-9D53-B8876FAF7A99}" type="pres">
      <dgm:prSet presAssocID="{C63577B0-D58D-3C4F-A127-8A8036B93E6F}" presName="node" presStyleLbl="node1" presStyleIdx="0" presStyleCnt="1" custScaleX="127205">
        <dgm:presLayoutVars>
          <dgm:bulletEnabled val="1"/>
        </dgm:presLayoutVars>
      </dgm:prSet>
      <dgm:spPr/>
    </dgm:pt>
  </dgm:ptLst>
  <dgm:cxnLst>
    <dgm:cxn modelId="{ED10318F-063E-2E49-9D4F-9FCE34090BBE}" srcId="{D6A3E3C3-4A20-DA43-85BF-E86F4F5799BB}" destId="{C63577B0-D58D-3C4F-A127-8A8036B93E6F}" srcOrd="0" destOrd="0" parTransId="{0D1131BB-8778-B141-B0A2-1AA3AC4B6449}" sibTransId="{59DDF13F-7D0F-D34E-88D9-7824437E8B8C}"/>
    <dgm:cxn modelId="{94BF1195-F98D-3C47-9D1F-8F5DFCB36AD9}" type="presOf" srcId="{D6A3E3C3-4A20-DA43-85BF-E86F4F5799BB}" destId="{E5243F3C-BCA3-7C48-A5A4-94855B7CF1C6}" srcOrd="0" destOrd="0" presId="urn:microsoft.com/office/officeart/2005/8/layout/default"/>
    <dgm:cxn modelId="{1ED7E098-DA94-1141-A5A3-06B77FC5C86F}" type="presOf" srcId="{C63577B0-D58D-3C4F-A127-8A8036B93E6F}" destId="{44837553-7182-4647-9D53-B8876FAF7A99}" srcOrd="0" destOrd="0" presId="urn:microsoft.com/office/officeart/2005/8/layout/default"/>
    <dgm:cxn modelId="{689DE293-D468-FE41-978F-95409E6C0DD8}" type="presParOf" srcId="{E5243F3C-BCA3-7C48-A5A4-94855B7CF1C6}" destId="{44837553-7182-4647-9D53-B8876FAF7A99}"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182DB-9405-FF49-B8BD-735FCDFEDFAC}">
      <dsp:nvSpPr>
        <dsp:cNvPr id="0" name=""/>
        <dsp:cNvSpPr/>
      </dsp:nvSpPr>
      <dsp:spPr>
        <a:xfrm>
          <a:off x="234924" y="25"/>
          <a:ext cx="2398299"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EG" sz="1400" kern="1200" dirty="0">
              <a:latin typeface="Alexandria" pitchFamily="2" charset="-78"/>
              <a:cs typeface="Alexandria" pitchFamily="2" charset="-78"/>
            </a:rPr>
            <a:t>إعلام الجهات أو الأشخاص المانحة بكيفية استخدام مساهماتها.</a:t>
          </a:r>
          <a:endParaRPr lang="en-US" sz="1400" kern="1200" dirty="0">
            <a:latin typeface="Alexandria" pitchFamily="2" charset="-78"/>
            <a:cs typeface="Alexandria" pitchFamily="2" charset="-78"/>
          </a:endParaRPr>
        </a:p>
      </dsp:txBody>
      <dsp:txXfrm>
        <a:off x="234924" y="25"/>
        <a:ext cx="2398299" cy="1438979"/>
      </dsp:txXfrm>
    </dsp:sp>
    <dsp:sp modelId="{C9D7A749-B351-B342-9CCF-25BF76EF16B9}">
      <dsp:nvSpPr>
        <dsp:cNvPr id="0" name=""/>
        <dsp:cNvSpPr/>
      </dsp:nvSpPr>
      <dsp:spPr>
        <a:xfrm>
          <a:off x="2873053" y="25"/>
          <a:ext cx="2796009"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EG" sz="1400" kern="1200" dirty="0">
              <a:latin typeface="Alexandria" pitchFamily="2" charset="-78"/>
              <a:cs typeface="Alexandria" pitchFamily="2" charset="-78"/>
            </a:rPr>
            <a:t>تدعم القضايا العلمية أو الخيرية أو التعليمية أو الأدبية أو الصحية أو غيرها من القضايا المفيدة.</a:t>
          </a:r>
        </a:p>
      </dsp:txBody>
      <dsp:txXfrm>
        <a:off x="2873053" y="25"/>
        <a:ext cx="2796009" cy="1438979"/>
      </dsp:txXfrm>
    </dsp:sp>
    <dsp:sp modelId="{EDBB6BE0-4E34-B748-A6E1-8B8C01F7F841}">
      <dsp:nvSpPr>
        <dsp:cNvPr id="0" name=""/>
        <dsp:cNvSpPr/>
      </dsp:nvSpPr>
      <dsp:spPr>
        <a:xfrm>
          <a:off x="5908892" y="25"/>
          <a:ext cx="2398299"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a:latin typeface="Alexandria" pitchFamily="2" charset="-78"/>
              <a:cs typeface="Alexandria" pitchFamily="2" charset="-78"/>
            </a:rPr>
            <a:t>إمكانية تلقي التبرعات من أفراد أو شركات أو مؤسسات حكومية أو منح </a:t>
          </a:r>
          <a:endParaRPr lang="en-US" sz="1400" kern="1200" dirty="0">
            <a:latin typeface="Alexandria" pitchFamily="2" charset="-78"/>
            <a:cs typeface="Alexandria" pitchFamily="2" charset="-78"/>
          </a:endParaRPr>
        </a:p>
      </dsp:txBody>
      <dsp:txXfrm>
        <a:off x="5908892" y="25"/>
        <a:ext cx="2398299" cy="1438979"/>
      </dsp:txXfrm>
    </dsp:sp>
    <dsp:sp modelId="{C0CD8AF0-984A-2B41-8BDF-5F00D415C558}">
      <dsp:nvSpPr>
        <dsp:cNvPr id="0" name=""/>
        <dsp:cNvSpPr/>
      </dsp:nvSpPr>
      <dsp:spPr>
        <a:xfrm>
          <a:off x="151271" y="1678834"/>
          <a:ext cx="2398299"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a:latin typeface="Alexandria" pitchFamily="2" charset="-78"/>
              <a:cs typeface="Alexandria" pitchFamily="2" charset="-78"/>
            </a:rPr>
            <a:t>المساهمة في خدمة المجتمع وليس تحقيق الربح</a:t>
          </a:r>
          <a:endParaRPr lang="en-US" sz="1400" kern="1200" dirty="0">
            <a:latin typeface="Alexandria" pitchFamily="2" charset="-78"/>
            <a:cs typeface="Alexandria" pitchFamily="2" charset="-78"/>
          </a:endParaRPr>
        </a:p>
      </dsp:txBody>
      <dsp:txXfrm>
        <a:off x="151271" y="1678834"/>
        <a:ext cx="2398299" cy="1438979"/>
      </dsp:txXfrm>
    </dsp:sp>
    <dsp:sp modelId="{4371A291-0413-BF48-A97C-BA1C3C7441EB}">
      <dsp:nvSpPr>
        <dsp:cNvPr id="0" name=""/>
        <dsp:cNvSpPr/>
      </dsp:nvSpPr>
      <dsp:spPr>
        <a:xfrm>
          <a:off x="2916822" y="1678834"/>
          <a:ext cx="2708471"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EG" sz="1400" kern="1200" dirty="0">
              <a:latin typeface="Alexandria" pitchFamily="2" charset="-78"/>
              <a:cs typeface="Alexandria" pitchFamily="2" charset="-78"/>
            </a:rPr>
            <a:t>لا يمكن للمنظمات غير الربحية أن تكون سياسية من خلال دعم مرشح سياسي أو المشاركة في عمل سياسي.</a:t>
          </a:r>
          <a:endParaRPr lang="en-US" sz="1400" kern="1200" dirty="0">
            <a:latin typeface="Alexandria" pitchFamily="2" charset="-78"/>
            <a:cs typeface="Alexandria" pitchFamily="2" charset="-78"/>
          </a:endParaRPr>
        </a:p>
      </dsp:txBody>
      <dsp:txXfrm>
        <a:off x="2916822" y="1678834"/>
        <a:ext cx="2708471" cy="1438979"/>
      </dsp:txXfrm>
    </dsp:sp>
    <dsp:sp modelId="{2EE3F532-77B5-AF49-BF7E-55F2D15AD84B}">
      <dsp:nvSpPr>
        <dsp:cNvPr id="0" name=""/>
        <dsp:cNvSpPr/>
      </dsp:nvSpPr>
      <dsp:spPr>
        <a:xfrm>
          <a:off x="6062047" y="1678834"/>
          <a:ext cx="2398299" cy="14389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kern="1200" dirty="0">
              <a:latin typeface="Alexandria" pitchFamily="2" charset="-78"/>
              <a:cs typeface="Alexandria" pitchFamily="2" charset="-78"/>
            </a:rPr>
            <a:t>تعتمد على العمل التطوعي ويمكنها توظيف بعض العاملين أيضا</a:t>
          </a:r>
          <a:endParaRPr lang="en-US" sz="1400" kern="1200" dirty="0">
            <a:latin typeface="Alexandria" pitchFamily="2" charset="-78"/>
            <a:cs typeface="Alexandria" pitchFamily="2" charset="-78"/>
          </a:endParaRPr>
        </a:p>
      </dsp:txBody>
      <dsp:txXfrm>
        <a:off x="6062047" y="1678834"/>
        <a:ext cx="2398299" cy="14389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326B8-7509-0347-949B-AC9A05712BB1}">
      <dsp:nvSpPr>
        <dsp:cNvPr id="0" name=""/>
        <dsp:cNvSpPr/>
      </dsp:nvSpPr>
      <dsp:spPr>
        <a:xfrm>
          <a:off x="-4782593" y="-733028"/>
          <a:ext cx="5696452" cy="5696452"/>
        </a:xfrm>
        <a:prstGeom prst="blockArc">
          <a:avLst>
            <a:gd name="adj1" fmla="val 18900000"/>
            <a:gd name="adj2" fmla="val 2700000"/>
            <a:gd name="adj3" fmla="val 37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9CA009-E8E8-8E4B-8941-91FB64306D2A}">
      <dsp:nvSpPr>
        <dsp:cNvPr id="0" name=""/>
        <dsp:cNvSpPr/>
      </dsp:nvSpPr>
      <dsp:spPr>
        <a:xfrm>
          <a:off x="587743" y="423039"/>
          <a:ext cx="8124368"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90000"/>
            </a:lnSpc>
            <a:spcBef>
              <a:spcPct val="0"/>
            </a:spcBef>
            <a:spcAft>
              <a:spcPct val="35000"/>
            </a:spcAft>
            <a:buNone/>
          </a:pPr>
          <a:r>
            <a:rPr lang="ar-EG" sz="1600" b="1" i="0" kern="1200" dirty="0">
              <a:latin typeface="Alexandria" pitchFamily="2" charset="-78"/>
              <a:cs typeface="Alexandria" pitchFamily="2" charset="-78"/>
            </a:rPr>
            <a:t>تعريف هوية المنظمة بصدق</a:t>
          </a:r>
          <a:endParaRPr lang="en-US" sz="1600" b="1" kern="1200" dirty="0">
            <a:latin typeface="Alexandria" pitchFamily="2" charset="-78"/>
            <a:cs typeface="Alexandria" pitchFamily="2" charset="-78"/>
          </a:endParaRPr>
        </a:p>
      </dsp:txBody>
      <dsp:txXfrm>
        <a:off x="587743" y="423039"/>
        <a:ext cx="8124368" cy="846079"/>
      </dsp:txXfrm>
    </dsp:sp>
    <dsp:sp modelId="{9B9EF5E0-8671-B14C-8898-18A998AC6F8C}">
      <dsp:nvSpPr>
        <dsp:cNvPr id="0" name=""/>
        <dsp:cNvSpPr/>
      </dsp:nvSpPr>
      <dsp:spPr>
        <a:xfrm>
          <a:off x="58944" y="317279"/>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656840-0B17-F048-93FD-60C50766A8D3}">
      <dsp:nvSpPr>
        <dsp:cNvPr id="0" name=""/>
        <dsp:cNvSpPr/>
      </dsp:nvSpPr>
      <dsp:spPr>
        <a:xfrm>
          <a:off x="895293" y="1692158"/>
          <a:ext cx="7816818"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90000"/>
            </a:lnSpc>
            <a:spcBef>
              <a:spcPct val="0"/>
            </a:spcBef>
            <a:spcAft>
              <a:spcPct val="35000"/>
            </a:spcAft>
            <a:buNone/>
          </a:pPr>
          <a:r>
            <a:rPr lang="ar-EG" sz="1600" b="1" i="0" kern="1200" dirty="0">
              <a:latin typeface="Alexandria" pitchFamily="2" charset="-78"/>
              <a:cs typeface="Alexandria" pitchFamily="2" charset="-78"/>
            </a:rPr>
            <a:t>شرح رسالتها بوضوح وكيف تتمتع المنظمة برؤية واضحة </a:t>
          </a:r>
          <a:endParaRPr lang="en-US" sz="1600" b="1" kern="1200" dirty="0">
            <a:latin typeface="Alexandria" pitchFamily="2" charset="-78"/>
            <a:cs typeface="Alexandria" pitchFamily="2" charset="-78"/>
          </a:endParaRPr>
        </a:p>
      </dsp:txBody>
      <dsp:txXfrm>
        <a:off x="895293" y="1692158"/>
        <a:ext cx="7816818" cy="846079"/>
      </dsp:txXfrm>
    </dsp:sp>
    <dsp:sp modelId="{4EF3B5FB-55EE-8842-8466-68CD89EF7E44}">
      <dsp:nvSpPr>
        <dsp:cNvPr id="0" name=""/>
        <dsp:cNvSpPr/>
      </dsp:nvSpPr>
      <dsp:spPr>
        <a:xfrm>
          <a:off x="366494" y="1586398"/>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BA5017-AFA4-5248-B2F9-9CB306E96E2E}">
      <dsp:nvSpPr>
        <dsp:cNvPr id="0" name=""/>
        <dsp:cNvSpPr/>
      </dsp:nvSpPr>
      <dsp:spPr>
        <a:xfrm>
          <a:off x="587743" y="2961277"/>
          <a:ext cx="8124368"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90000"/>
            </a:lnSpc>
            <a:spcBef>
              <a:spcPct val="0"/>
            </a:spcBef>
            <a:spcAft>
              <a:spcPct val="35000"/>
            </a:spcAft>
            <a:buNone/>
          </a:pPr>
          <a:r>
            <a:rPr lang="ar-EG" sz="1600" b="1" i="0" kern="1200" dirty="0">
              <a:latin typeface="Alexandria" pitchFamily="2" charset="-78"/>
              <a:cs typeface="Alexandria" pitchFamily="2" charset="-78"/>
            </a:rPr>
            <a:t>أهداف محددة تعكس الغرض الذي تعمل من أجله  </a:t>
          </a:r>
          <a:endParaRPr lang="en-US" sz="1600" b="1" kern="1200" dirty="0">
            <a:latin typeface="Alexandria" pitchFamily="2" charset="-78"/>
            <a:cs typeface="Alexandria" pitchFamily="2" charset="-78"/>
          </a:endParaRPr>
        </a:p>
      </dsp:txBody>
      <dsp:txXfrm>
        <a:off x="587743" y="2961277"/>
        <a:ext cx="8124368" cy="846079"/>
      </dsp:txXfrm>
    </dsp:sp>
    <dsp:sp modelId="{1346191D-17BD-094E-9DA0-C5F212868D84}">
      <dsp:nvSpPr>
        <dsp:cNvPr id="0" name=""/>
        <dsp:cNvSpPr/>
      </dsp:nvSpPr>
      <dsp:spPr>
        <a:xfrm>
          <a:off x="58944" y="2855517"/>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326B8-7509-0347-949B-AC9A05712BB1}">
      <dsp:nvSpPr>
        <dsp:cNvPr id="0" name=""/>
        <dsp:cNvSpPr/>
      </dsp:nvSpPr>
      <dsp:spPr>
        <a:xfrm>
          <a:off x="-4782593" y="-733028"/>
          <a:ext cx="5696452" cy="5696452"/>
        </a:xfrm>
        <a:prstGeom prst="blockArc">
          <a:avLst>
            <a:gd name="adj1" fmla="val 18900000"/>
            <a:gd name="adj2" fmla="val 2700000"/>
            <a:gd name="adj3" fmla="val 37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9CA009-E8E8-8E4B-8941-91FB64306D2A}">
      <dsp:nvSpPr>
        <dsp:cNvPr id="0" name=""/>
        <dsp:cNvSpPr/>
      </dsp:nvSpPr>
      <dsp:spPr>
        <a:xfrm>
          <a:off x="587743" y="423039"/>
          <a:ext cx="8124368"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150000"/>
            </a:lnSpc>
            <a:spcBef>
              <a:spcPct val="0"/>
            </a:spcBef>
            <a:spcAft>
              <a:spcPct val="35000"/>
            </a:spcAft>
            <a:buNone/>
          </a:pPr>
          <a:r>
            <a:rPr lang="ar-EG" sz="1600" b="1" i="0" kern="1200" dirty="0">
              <a:latin typeface="Alexandria" pitchFamily="2" charset="-78"/>
              <a:cs typeface="Alexandria" pitchFamily="2" charset="-78"/>
            </a:rPr>
            <a:t> تحديد القيم الأساسية التي تمثلها وتوجه جميع جوانب عملها.</a:t>
          </a:r>
          <a:endParaRPr lang="en-US" sz="1600" b="1" kern="1200" dirty="0">
            <a:latin typeface="Alexandria" pitchFamily="2" charset="-78"/>
            <a:cs typeface="Alexandria" pitchFamily="2" charset="-78"/>
          </a:endParaRPr>
        </a:p>
      </dsp:txBody>
      <dsp:txXfrm>
        <a:off x="587743" y="423039"/>
        <a:ext cx="8124368" cy="846079"/>
      </dsp:txXfrm>
    </dsp:sp>
    <dsp:sp modelId="{9B9EF5E0-8671-B14C-8898-18A998AC6F8C}">
      <dsp:nvSpPr>
        <dsp:cNvPr id="0" name=""/>
        <dsp:cNvSpPr/>
      </dsp:nvSpPr>
      <dsp:spPr>
        <a:xfrm>
          <a:off x="58944" y="317279"/>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656840-0B17-F048-93FD-60C50766A8D3}">
      <dsp:nvSpPr>
        <dsp:cNvPr id="0" name=""/>
        <dsp:cNvSpPr/>
      </dsp:nvSpPr>
      <dsp:spPr>
        <a:xfrm>
          <a:off x="955952" y="1692158"/>
          <a:ext cx="7695501"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150000"/>
            </a:lnSpc>
            <a:spcBef>
              <a:spcPct val="0"/>
            </a:spcBef>
            <a:spcAft>
              <a:spcPct val="35000"/>
            </a:spcAft>
            <a:buNone/>
          </a:pPr>
          <a:r>
            <a:rPr lang="ar-EG" sz="1600" b="1" i="0" kern="1200" dirty="0">
              <a:latin typeface="Alexandria" pitchFamily="2" charset="-78"/>
              <a:cs typeface="Alexandria" pitchFamily="2" charset="-78"/>
            </a:rPr>
            <a:t> تغطية الفعاليات المحلية والمبادرات الاجتماعية التي تشارك فيها.</a:t>
          </a:r>
          <a:endParaRPr lang="en-US" sz="1600" b="1" kern="1200" dirty="0">
            <a:latin typeface="Alexandria" pitchFamily="2" charset="-78"/>
            <a:cs typeface="Alexandria" pitchFamily="2" charset="-78"/>
          </a:endParaRPr>
        </a:p>
      </dsp:txBody>
      <dsp:txXfrm>
        <a:off x="955952" y="1692158"/>
        <a:ext cx="7695501" cy="846079"/>
      </dsp:txXfrm>
    </dsp:sp>
    <dsp:sp modelId="{4EF3B5FB-55EE-8842-8466-68CD89EF7E44}">
      <dsp:nvSpPr>
        <dsp:cNvPr id="0" name=""/>
        <dsp:cNvSpPr/>
      </dsp:nvSpPr>
      <dsp:spPr>
        <a:xfrm>
          <a:off x="366494" y="1586398"/>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BA5017-AFA4-5248-B2F9-9CB306E96E2E}">
      <dsp:nvSpPr>
        <dsp:cNvPr id="0" name=""/>
        <dsp:cNvSpPr/>
      </dsp:nvSpPr>
      <dsp:spPr>
        <a:xfrm>
          <a:off x="587743" y="2961277"/>
          <a:ext cx="8124368" cy="84607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71575" tIns="40640" rIns="40640" bIns="40640" numCol="1" spcCol="1270" anchor="ctr" anchorCtr="0">
          <a:noAutofit/>
        </a:bodyPr>
        <a:lstStyle/>
        <a:p>
          <a:pPr marL="0" lvl="0" indent="0" algn="r" defTabSz="711200">
            <a:lnSpc>
              <a:spcPct val="90000"/>
            </a:lnSpc>
            <a:spcBef>
              <a:spcPct val="0"/>
            </a:spcBef>
            <a:spcAft>
              <a:spcPct val="35000"/>
            </a:spcAft>
            <a:buNone/>
          </a:pPr>
          <a:r>
            <a:rPr lang="ar-EG" sz="1600" b="1" i="0" kern="1200" dirty="0">
              <a:latin typeface="Alexandria" pitchFamily="2" charset="-78"/>
              <a:cs typeface="Alexandria" pitchFamily="2" charset="-78"/>
            </a:rPr>
            <a:t> تغطية مساهمات المنظمة في حل المشكلات المحلية. </a:t>
          </a:r>
          <a:endParaRPr lang="en-US" sz="1600" b="1" kern="1200" dirty="0">
            <a:latin typeface="Alexandria" pitchFamily="2" charset="-78"/>
            <a:cs typeface="Alexandria" pitchFamily="2" charset="-78"/>
          </a:endParaRPr>
        </a:p>
      </dsp:txBody>
      <dsp:txXfrm>
        <a:off x="587743" y="2961277"/>
        <a:ext cx="8124368" cy="846079"/>
      </dsp:txXfrm>
    </dsp:sp>
    <dsp:sp modelId="{1346191D-17BD-094E-9DA0-C5F212868D84}">
      <dsp:nvSpPr>
        <dsp:cNvPr id="0" name=""/>
        <dsp:cNvSpPr/>
      </dsp:nvSpPr>
      <dsp:spPr>
        <a:xfrm>
          <a:off x="58944" y="2855517"/>
          <a:ext cx="1057599" cy="105759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D64B4-6B64-A54E-A911-A9BCB90B4412}">
      <dsp:nvSpPr>
        <dsp:cNvPr id="0" name=""/>
        <dsp:cNvSpPr/>
      </dsp:nvSpPr>
      <dsp:spPr>
        <a:xfrm>
          <a:off x="400368" y="2214"/>
          <a:ext cx="9276054" cy="3979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i="0" kern="1200" dirty="0">
              <a:latin typeface="Alexandria" pitchFamily="2" charset="-78"/>
              <a:cs typeface="Alexandria" pitchFamily="2" charset="-78"/>
            </a:rPr>
            <a:t>وضع أهدافًا أخلاقية واضحة:</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يعد وجود أهداف واضحة أمرًا ضروريًا لأي استراتيجية وسائط اجتماعية. بدون أهداف ، من الصعب تطوير خطة فعالة وقياس التقدم.</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عند تحديد الأهداف ، من المهم التأكد من أنها محددة وقابلة للقياس.</a:t>
          </a:r>
          <a:br>
            <a:rPr lang="ar-EG" sz="1600" kern="1200" dirty="0">
              <a:latin typeface="Alexandria" pitchFamily="2" charset="-78"/>
              <a:cs typeface="Alexandria" pitchFamily="2" charset="-78"/>
            </a:rPr>
          </a:br>
          <a:r>
            <a:rPr lang="ar-EG" sz="1600" b="0" i="0" kern="1200" dirty="0">
              <a:latin typeface="Alexandria" pitchFamily="2" charset="-78"/>
              <a:cs typeface="Alexandria" pitchFamily="2" charset="-78"/>
            </a:rPr>
            <a:t>على سبيل المثال ، قد يكون الهدف هو زيادة تفاعل المتابعين بنسبة 20٪ خلال الأشهر الثلاثة المقبلة.</a:t>
          </a:r>
          <a:br>
            <a:rPr lang="ar-EG" sz="1600" kern="1200" dirty="0">
              <a:latin typeface="Alexandria" pitchFamily="2" charset="-78"/>
              <a:cs typeface="Alexandria" pitchFamily="2" charset="-78"/>
            </a:rPr>
          </a:br>
          <a:br>
            <a:rPr lang="ar-EG" sz="1600" kern="1200" dirty="0">
              <a:latin typeface="Alexandria" pitchFamily="2" charset="-78"/>
              <a:cs typeface="Alexandria" pitchFamily="2" charset="-78"/>
            </a:rPr>
          </a:br>
          <a:r>
            <a:rPr lang="ar-EG" sz="1600" b="0" i="0" kern="1200" dirty="0">
              <a:latin typeface="Alexandria" pitchFamily="2" charset="-78"/>
              <a:cs typeface="Alexandria" pitchFamily="2" charset="-78"/>
            </a:rPr>
            <a:t>يجب على المنظمات غير الربحية أيضًا تحديد أهداف واقعية أخلاقية لأنفسهم. يمكن أن يؤدي وجود أهداف مفرطة في الطموح إلى إصابة المؤسسة بخيبة أمل إذا كانت النتائج لا تتوافق مع التوقعات.</a:t>
          </a:r>
          <a:endParaRPr lang="en-US" sz="1600" kern="1200" dirty="0">
            <a:latin typeface="Alexandria" pitchFamily="2" charset="-78"/>
            <a:cs typeface="Alexandria" pitchFamily="2" charset="-78"/>
          </a:endParaRPr>
        </a:p>
      </dsp:txBody>
      <dsp:txXfrm>
        <a:off x="400368" y="2214"/>
        <a:ext cx="9276054" cy="39795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D64B4-6B64-A54E-A911-A9BCB90B4412}">
      <dsp:nvSpPr>
        <dsp:cNvPr id="0" name=""/>
        <dsp:cNvSpPr/>
      </dsp:nvSpPr>
      <dsp:spPr>
        <a:xfrm>
          <a:off x="400368" y="2214"/>
          <a:ext cx="9276054" cy="39795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150000"/>
            </a:lnSpc>
            <a:spcBef>
              <a:spcPct val="0"/>
            </a:spcBef>
            <a:spcAft>
              <a:spcPct val="35000"/>
            </a:spcAft>
            <a:buNone/>
          </a:pPr>
          <a:r>
            <a:rPr lang="ar-EG" sz="1600" b="0" i="0" kern="1200" dirty="0">
              <a:latin typeface="Alexandria" pitchFamily="2" charset="-78"/>
              <a:cs typeface="Alexandria" pitchFamily="2" charset="-78"/>
            </a:rPr>
            <a:t>هناك طريقة جيدة لبدء تحديد الأهداف وهي جمع البيانات مثل أعداد المتابعين ومعدلات المشاركة والوصول إلى المحتوى وزيارات موقع الويب. يمكن أن يساعد هذا الخط الأساسي في إنشاء أهداف واقعية وتوفير طريقة لقياس التقدم خلال الحملة.</a:t>
          </a:r>
          <a:br>
            <a:rPr lang="ar-EG" sz="1600" kern="1200" dirty="0">
              <a:latin typeface="Alexandria" pitchFamily="2" charset="-78"/>
              <a:cs typeface="Alexandria" pitchFamily="2" charset="-78"/>
            </a:rPr>
          </a:br>
          <a:br>
            <a:rPr lang="ar-EG" sz="1600" kern="1200" dirty="0">
              <a:latin typeface="Alexandria" pitchFamily="2" charset="-78"/>
              <a:cs typeface="Alexandria" pitchFamily="2" charset="-78"/>
            </a:rPr>
          </a:br>
          <a:r>
            <a:rPr lang="ar-EG" sz="1600" b="0" i="0" kern="1200" dirty="0">
              <a:latin typeface="Alexandria" pitchFamily="2" charset="-78"/>
              <a:cs typeface="Alexandria" pitchFamily="2" charset="-78"/>
            </a:rPr>
            <a:t>بمجرد تحديد الأهداف ، من المهم تتبعها بانتظام. مقارنة الأهداف بالنتائج الفعلية هي الطريقة الحقيقية الوحيدة لقياس النجاح وإجراء أي تصحيحات ضرورية للمسار.</a:t>
          </a:r>
        </a:p>
      </dsp:txBody>
      <dsp:txXfrm>
        <a:off x="400368" y="2214"/>
        <a:ext cx="9276054" cy="39795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B4B9A-F097-7242-8B99-68CD74B8F222}">
      <dsp:nvSpPr>
        <dsp:cNvPr id="0" name=""/>
        <dsp:cNvSpPr/>
      </dsp:nvSpPr>
      <dsp:spPr>
        <a:xfrm>
          <a:off x="1155708" y="5484"/>
          <a:ext cx="8740977" cy="414919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i="0" kern="1200" dirty="0">
              <a:latin typeface="Alexandria" pitchFamily="2" charset="-78"/>
              <a:cs typeface="Alexandria" pitchFamily="2" charset="-78"/>
            </a:rPr>
            <a:t>تطوير استراتيجية المحتوى</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يعد تطوير استراتيجية محتوى لمنظمة غير ربحية على وسائل التواصل الاجتماعي خطوة حاسمة عند إنشاء استراتيجية تسويق فعالة عبر وسائل التواصل الاجتماعي. تحدد إستراتيجية المحتوى الأنواع المحددة للمحتوى الذي تخطط لمشاركته ، وتكرار النشر ، وكيف ستقيس النجاح.</a:t>
          </a:r>
          <a:br>
            <a:rPr lang="ar-EG" sz="1600" b="0" i="0" kern="1200" dirty="0">
              <a:latin typeface="Alexandria" pitchFamily="2" charset="-78"/>
              <a:cs typeface="Alexandria" pitchFamily="2" charset="-78"/>
            </a:rPr>
          </a:br>
          <a:br>
            <a:rPr lang="ar-EG" sz="1600" b="0" i="0" kern="1200" dirty="0">
              <a:latin typeface="Alexandria" pitchFamily="2" charset="-78"/>
              <a:cs typeface="Alexandria" pitchFamily="2" charset="-78"/>
            </a:rPr>
          </a:br>
          <a:r>
            <a:rPr lang="ar-EG" sz="1600" b="0" i="0" kern="1200" dirty="0">
              <a:latin typeface="Alexandria" pitchFamily="2" charset="-78"/>
              <a:cs typeface="Alexandria" pitchFamily="2" charset="-78"/>
            </a:rPr>
            <a:t>عند إنشاء استراتيجية المحتوى ، من الضروري التأكد من توافقها مع الأهداف العامة للمؤسسة. يجب أن يعكس المحتوى الخاص بك أهداف المؤسسة ويجب أن يتم تأطيره بطريقة تتوافق مع الجمهور المستهدف. بالإضافة إلى ذلك ، يجب أن يكون المحتوى مُخصصًا لكل منصة وسائط اجتماعية ، حيث أن لكل منصة مجموعتها الخاصة من أفضل الممارسات والتوقعات.</a:t>
          </a:r>
          <a:endParaRPr lang="en-US" sz="1600" kern="1200" dirty="0">
            <a:latin typeface="Alexandria" pitchFamily="2" charset="-78"/>
            <a:cs typeface="Alexandria" pitchFamily="2" charset="-78"/>
          </a:endParaRPr>
        </a:p>
      </dsp:txBody>
      <dsp:txXfrm>
        <a:off x="1155708" y="5484"/>
        <a:ext cx="8740977" cy="41491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B4B9A-F097-7242-8B99-68CD74B8F222}">
      <dsp:nvSpPr>
        <dsp:cNvPr id="0" name=""/>
        <dsp:cNvSpPr/>
      </dsp:nvSpPr>
      <dsp:spPr>
        <a:xfrm>
          <a:off x="1155743" y="2742"/>
          <a:ext cx="7747175" cy="414919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150000"/>
            </a:lnSpc>
            <a:spcBef>
              <a:spcPct val="0"/>
            </a:spcBef>
            <a:spcAft>
              <a:spcPct val="35000"/>
            </a:spcAft>
            <a:buNone/>
          </a:pPr>
          <a:r>
            <a:rPr lang="ar-EG" sz="1600" b="0" i="0" kern="1200" dirty="0">
              <a:latin typeface="Alexandria" pitchFamily="2" charset="-78"/>
              <a:cs typeface="Alexandria" pitchFamily="2" charset="-78"/>
            </a:rPr>
            <a:t>من المهم أيضًا مراعاة الأسلوب والاستمالة. يمكن للمنظمات غير الربحية التواصل مع الأشخاص على المستوى العاطفي ، لذلك من المهم أن ينقل المحتوى الخاص بك رسالة صادقة. علاوة على ذلك ، يجب أن تسعى جاهدًا لتوفير محتوى إعلامي وممتع يكون متسقًا عبر جميع القنوات.</a:t>
          </a:r>
          <a:br>
            <a:rPr lang="ar-EG" sz="1600" kern="1200" dirty="0">
              <a:latin typeface="Alexandria" pitchFamily="2" charset="-78"/>
              <a:cs typeface="Alexandria" pitchFamily="2" charset="-78"/>
            </a:rPr>
          </a:br>
          <a:br>
            <a:rPr lang="ar-EG" sz="1600" kern="1200" dirty="0">
              <a:latin typeface="Alexandria" pitchFamily="2" charset="-78"/>
              <a:cs typeface="Alexandria" pitchFamily="2" charset="-78"/>
            </a:rPr>
          </a:br>
          <a:r>
            <a:rPr lang="ar-EG" sz="1600" b="0" i="0" kern="1200" dirty="0">
              <a:latin typeface="Alexandria" pitchFamily="2" charset="-78"/>
              <a:cs typeface="Alexandria" pitchFamily="2" charset="-78"/>
            </a:rPr>
            <a:t>أخيرًا ، تأكد من أن استراتيجية المحتوى الخاصة بك مصممة لكل منصة على حدة. تعمل كل قناة وسائط اجتماعية بشكل مختلف وتتطلب أنواعًا فريدة من المحتوى لإشراك المستخدمين. ضع في اعتبارك ما هو الأفضل لكل منصة وقم ببناء إستراتيجية مُحسّنة لكل منها.</a:t>
          </a:r>
          <a:endParaRPr lang="en-US" sz="1600" kern="1200" dirty="0">
            <a:latin typeface="Alexandria" pitchFamily="2" charset="-78"/>
            <a:cs typeface="Alexandria" pitchFamily="2" charset="-78"/>
          </a:endParaRPr>
        </a:p>
      </dsp:txBody>
      <dsp:txXfrm>
        <a:off x="1155743" y="2742"/>
        <a:ext cx="7747175" cy="41491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666D7-92EB-5941-B9CE-3FE623BF0D3B}">
      <dsp:nvSpPr>
        <dsp:cNvPr id="0" name=""/>
        <dsp:cNvSpPr/>
      </dsp:nvSpPr>
      <dsp:spPr>
        <a:xfrm>
          <a:off x="0" y="0"/>
          <a:ext cx="8490278" cy="4059420"/>
        </a:xfrm>
        <a:prstGeom prst="rect">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EG" sz="1800" b="0" i="0" kern="1200" dirty="0">
              <a:latin typeface="Alexandria" pitchFamily="2" charset="-78"/>
              <a:cs typeface="Alexandria" pitchFamily="2" charset="-78"/>
            </a:rPr>
            <a:t>تحديد أدوات القياس</a:t>
          </a:r>
        </a:p>
        <a:p>
          <a:pPr marL="0" lvl="0" indent="0" algn="r" defTabSz="800100">
            <a:lnSpc>
              <a:spcPct val="150000"/>
            </a:lnSpc>
            <a:spcBef>
              <a:spcPct val="0"/>
            </a:spcBef>
            <a:spcAft>
              <a:spcPct val="35000"/>
            </a:spcAft>
            <a:buNone/>
          </a:pPr>
          <a:r>
            <a:rPr lang="ar-EG" sz="1600" b="0" i="0" kern="1200" dirty="0">
              <a:latin typeface="Alexandria" pitchFamily="2" charset="-78"/>
              <a:cs typeface="Alexandria" pitchFamily="2" charset="-78"/>
            </a:rPr>
            <a:t>من أجل إنشاء استراتيجيات وسائط اجتماعية تتسم بالكفاءة والفعالية والممارسات الأخلاقية للمنظمات غير الربحية ، من المهم تحديد أدوات القياس </a:t>
          </a:r>
        </a:p>
        <a:p>
          <a:pPr marL="0" lvl="0" indent="0" algn="r" defTabSz="800100">
            <a:lnSpc>
              <a:spcPct val="150000"/>
            </a:lnSpc>
            <a:spcBef>
              <a:spcPct val="0"/>
            </a:spcBef>
            <a:spcAft>
              <a:spcPct val="35000"/>
            </a:spcAft>
            <a:buNone/>
          </a:pPr>
          <a:r>
            <a:rPr lang="ar-EG" sz="1600" b="0" i="0" kern="1200" dirty="0">
              <a:latin typeface="Alexandria" pitchFamily="2" charset="-78"/>
              <a:cs typeface="Alexandria" pitchFamily="2" charset="-78"/>
            </a:rPr>
            <a:t>، يجب استخدام أدوات القياس لقياس التقدم والنجاح من حيث صلتها بأي أهداف تحددها المنظمة. يمكن أن تشمل هذه الأدوات مشاهدات الصفحة ، ونمو المتابعين ، ومعدلات المشاركة ، والتحويلات ، والتبرعات ، وما إلى ذلك. سيساعد وجود فهم واضح للأهداف والمقاييس التي يجب مراقبتها على ضمان قدرة المنظمة على تقييم فعالية استراتيجيات وسائل التواصل الاجتماعي الخاصة بها.</a:t>
          </a:r>
          <a:endParaRPr lang="en-US" sz="1600" kern="1200" dirty="0">
            <a:latin typeface="Alexandria" pitchFamily="2" charset="-78"/>
            <a:cs typeface="Alexandria" pitchFamily="2" charset="-78"/>
          </a:endParaRPr>
        </a:p>
      </dsp:txBody>
      <dsp:txXfrm>
        <a:off x="0" y="0"/>
        <a:ext cx="8490278" cy="40594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1E725-48CF-994B-9DE6-D03A32EBCD24}">
      <dsp:nvSpPr>
        <dsp:cNvPr id="0" name=""/>
        <dsp:cNvSpPr/>
      </dsp:nvSpPr>
      <dsp:spPr>
        <a:xfrm>
          <a:off x="53305" y="2039"/>
          <a:ext cx="9187479" cy="405708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EG" sz="1900" b="1" i="0" kern="1200" dirty="0">
              <a:solidFill>
                <a:schemeClr val="bg1"/>
              </a:solidFill>
              <a:effectLst/>
              <a:latin typeface="Alexandria" pitchFamily="2" charset="-78"/>
              <a:cs typeface="Alexandria" pitchFamily="2" charset="-78"/>
            </a:rPr>
            <a:t>خلق المشاركة</a:t>
          </a:r>
        </a:p>
        <a:p>
          <a:pPr marL="0" lvl="0" indent="0" algn="r" defTabSz="844550" rtl="1">
            <a:lnSpc>
              <a:spcPct val="150000"/>
            </a:lnSpc>
            <a:spcBef>
              <a:spcPct val="0"/>
            </a:spcBef>
            <a:spcAft>
              <a:spcPct val="35000"/>
            </a:spcAft>
            <a:buNone/>
          </a:pPr>
          <a:r>
            <a:rPr lang="ar-EG" sz="1600" b="0" i="0" kern="1200" dirty="0">
              <a:solidFill>
                <a:schemeClr val="bg1"/>
              </a:solidFill>
              <a:effectLst/>
              <a:latin typeface="Alexandria" pitchFamily="2" charset="-78"/>
              <a:cs typeface="Alexandria" pitchFamily="2" charset="-78"/>
            </a:rPr>
            <a:t>يعد خلق التفاعل من خلال وسائل التواصل الاجتماعي أمرًا أساسيًا لأي منظمة غير ربحية. المشاركة هي عملية التواصل مع المؤيدين المحتملين وبناء العلاقات وإلهامهم لاتخاذ الإجراءات اللازمة. </a:t>
          </a:r>
        </a:p>
        <a:p>
          <a:pPr marL="0" lvl="0" indent="0" algn="r" defTabSz="844550" rtl="1">
            <a:lnSpc>
              <a:spcPct val="150000"/>
            </a:lnSpc>
            <a:spcBef>
              <a:spcPct val="0"/>
            </a:spcBef>
            <a:spcAft>
              <a:spcPct val="35000"/>
            </a:spcAft>
            <a:buNone/>
          </a:pPr>
          <a:r>
            <a:rPr lang="ar-EG" sz="1600" b="0" i="0" kern="1200" dirty="0">
              <a:solidFill>
                <a:schemeClr val="bg1"/>
              </a:solidFill>
              <a:effectLst/>
              <a:latin typeface="Alexandria" pitchFamily="2" charset="-78"/>
              <a:cs typeface="Alexandria" pitchFamily="2" charset="-78"/>
            </a:rPr>
            <a:t>يمكن للمنظمات غير الربحية إنشاء تفاعل من خلال مشاركة القصص واستضافة أحداث وسائل التواصل الاجتماعي مثل جمع التبرعات الافتراضي والتواصل مع المؤثرين. </a:t>
          </a:r>
        </a:p>
        <a:p>
          <a:pPr marL="0" lvl="0" indent="0" algn="r" defTabSz="844550" rtl="1">
            <a:lnSpc>
              <a:spcPct val="150000"/>
            </a:lnSpc>
            <a:spcBef>
              <a:spcPct val="0"/>
            </a:spcBef>
            <a:spcAft>
              <a:spcPct val="35000"/>
            </a:spcAft>
            <a:buNone/>
          </a:pPr>
          <a:r>
            <a:rPr lang="ar-EG" sz="1600" b="0" i="0" kern="1200" dirty="0">
              <a:solidFill>
                <a:schemeClr val="bg1"/>
              </a:solidFill>
              <a:effectLst/>
              <a:latin typeface="Alexandria" pitchFamily="2" charset="-78"/>
              <a:cs typeface="Alexandria" pitchFamily="2" charset="-78"/>
            </a:rPr>
            <a:t>بالإضافة إلى ذلك ، يمكنهم استخدام وسائل التواصل الاجتماعي للترويج لفرص التطوع ومشاركة قصص النجاح ونشر الكلمة حول مهمتهم. </a:t>
          </a:r>
        </a:p>
      </dsp:txBody>
      <dsp:txXfrm>
        <a:off x="53305" y="2039"/>
        <a:ext cx="9187479" cy="405708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4F205F-AB46-2344-9415-ACA4293552B3}">
      <dsp:nvSpPr>
        <dsp:cNvPr id="0" name=""/>
        <dsp:cNvSpPr/>
      </dsp:nvSpPr>
      <dsp:spPr>
        <a:xfrm>
          <a:off x="5180" y="3398"/>
          <a:ext cx="8643845" cy="4223996"/>
        </a:xfrm>
        <a:prstGeom prst="rect">
          <a:avLst/>
        </a:prstGeom>
        <a:solidFill>
          <a:schemeClr val="accent4">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EG" sz="1800" b="0" i="0" kern="1200" dirty="0">
              <a:latin typeface="Alexandria" pitchFamily="2" charset="-78"/>
              <a:cs typeface="Alexandria" pitchFamily="2" charset="-78"/>
            </a:rPr>
            <a:t>إنشاء</a:t>
          </a:r>
          <a:r>
            <a:rPr lang="ar-EG" sz="1600" b="0" i="0" kern="1200" dirty="0">
              <a:latin typeface="Alexandria" pitchFamily="2" charset="-78"/>
              <a:cs typeface="Alexandria" pitchFamily="2" charset="-78"/>
            </a:rPr>
            <a:t> هوية العلامة التجارية</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يعد إنشاء هوية فعالة وفريدة من نوعها للعلامة التجارية جزءًا أساسيًا من استراتيجية الوسائط الاجتماعية لأي منظمة غير ربحية. تساعد هوية العلامة التجارية القوية المنظمات غير الربحية على إقامة علاقات مع المتبرعين المحتملين وللمساعدة في ضمان قدرتها على توسيع نطاق وصولها.</a:t>
          </a:r>
          <a:br>
            <a:rPr lang="ar-EG" sz="1600" b="0" i="0" kern="1200" dirty="0">
              <a:latin typeface="Alexandria" pitchFamily="2" charset="-78"/>
              <a:cs typeface="Alexandria" pitchFamily="2" charset="-78"/>
            </a:rPr>
          </a:br>
          <a:br>
            <a:rPr lang="ar-EG" sz="1600" b="0" i="0" kern="1200" dirty="0">
              <a:latin typeface="Alexandria" pitchFamily="2" charset="-78"/>
              <a:cs typeface="Alexandria" pitchFamily="2" charset="-78"/>
            </a:rPr>
          </a:br>
          <a:r>
            <a:rPr lang="ar-EG" sz="1600" b="0" i="0" kern="1200" dirty="0">
              <a:latin typeface="Alexandria" pitchFamily="2" charset="-78"/>
              <a:cs typeface="Alexandria" pitchFamily="2" charset="-78"/>
            </a:rPr>
            <a:t>من أجل بناء هوية تجارية ناجحة ، يجب على المنظمات غير الربحية التأكيد على رؤيتها وقيمها وهدفها عند صياغة محتواها وصورتها. يجب عليهم أيضًا العمل على إنشاء محتوى مرئي مميز ومحتوى متماسك لأن هذا سيساعد في زيادة الاعتراف بالمنظمة غير الربحية. علاوة على ذلك ، يجب على المنظمات غير الربحية استخدام اللغة والصور التي يتردد صداها مع جمهورها المستهدف وتضمن رسالة متسقة.</a:t>
          </a:r>
          <a:endParaRPr lang="en-US" sz="1600" kern="1200" dirty="0">
            <a:latin typeface="Alexandria" pitchFamily="2" charset="-78"/>
            <a:cs typeface="Alexandria" pitchFamily="2" charset="-78"/>
          </a:endParaRPr>
        </a:p>
      </dsp:txBody>
      <dsp:txXfrm>
        <a:off x="5180" y="3398"/>
        <a:ext cx="8643845" cy="42239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B2E87-5530-8E4D-A918-69C8B864168D}">
      <dsp:nvSpPr>
        <dsp:cNvPr id="0" name=""/>
        <dsp:cNvSpPr/>
      </dsp:nvSpPr>
      <dsp:spPr>
        <a:xfrm>
          <a:off x="7" y="376"/>
          <a:ext cx="9024007" cy="4452085"/>
        </a:xfrm>
        <a:prstGeom prst="rect">
          <a:avLst/>
        </a:prstGeom>
        <a:solidFill>
          <a:schemeClr val="accent6">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None/>
          </a:pPr>
          <a:r>
            <a:rPr lang="ar-EG" sz="1800" b="1" i="0" kern="1200" dirty="0">
              <a:latin typeface="Alexandria" pitchFamily="2" charset="-78"/>
              <a:cs typeface="Alexandria" pitchFamily="2" charset="-78"/>
            </a:rPr>
            <a:t>زيادة التأثير</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يمكن أن تكون وسائل التواصل الاجتماعي أداة فعالة لتعزيز تأثير رسالة المنظمة غير الربحية.</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 تتمثل إحدى طرق توسيع مدى الوصول في إنشاء محتوى يلبي احتياجات الجمهور المستهدف ويعكس مهمة المنظمة. يؤدي توزيع هذا المحتوى على قنوات متعددة وتحديث كل منصة بانتظام إلى تعزيز رؤية المؤسسة عبر منصات مختلفة. يمكن أن يساعد الارتباط الاستراتيجي بالمنظمات الأخرى أو المؤثرين بمهمة مشتركة أيضًا في توسيع نطاق الوصول واستهداف الجمهور المناسب. نظرًا لأن المؤسسة تبني تواجدًا عبر الإنترنت ، يجب عليها استخدام المقاييس لتتبع نجاح وصولها على وسائل التواصل الاجتماعي ، مما يسمح لها بصقل استراتيجياتها وتحديثها بمرور الوقت.</a:t>
          </a:r>
          <a:endParaRPr lang="en-US" sz="1600" kern="1200" dirty="0">
            <a:latin typeface="Alexandria" pitchFamily="2" charset="-78"/>
            <a:cs typeface="Alexandria" pitchFamily="2" charset="-78"/>
          </a:endParaRPr>
        </a:p>
      </dsp:txBody>
      <dsp:txXfrm>
        <a:off x="7" y="376"/>
        <a:ext cx="9024007" cy="445208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37553-7182-4647-9D53-B8876FAF7A99}">
      <dsp:nvSpPr>
        <dsp:cNvPr id="0" name=""/>
        <dsp:cNvSpPr/>
      </dsp:nvSpPr>
      <dsp:spPr>
        <a:xfrm>
          <a:off x="5477" y="3219"/>
          <a:ext cx="8809760" cy="4155384"/>
        </a:xfrm>
        <a:prstGeom prst="rect">
          <a:avLst/>
        </a:prstGeom>
        <a:solidFill>
          <a:schemeClr val="accent3">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150000"/>
            </a:lnSpc>
            <a:spcBef>
              <a:spcPct val="0"/>
            </a:spcBef>
            <a:spcAft>
              <a:spcPct val="35000"/>
            </a:spcAft>
            <a:buNone/>
          </a:pPr>
          <a:r>
            <a:rPr lang="ar-EG" sz="1800" b="1" i="0" kern="1200" dirty="0">
              <a:latin typeface="Alexandria" pitchFamily="2" charset="-78"/>
              <a:cs typeface="Alexandria" pitchFamily="2" charset="-78"/>
            </a:rPr>
            <a:t>إدارة منصات متعددة</a:t>
          </a:r>
        </a:p>
        <a:p>
          <a:pPr marL="0" lvl="0" indent="0" algn="r" defTabSz="800100" rtl="1">
            <a:lnSpc>
              <a:spcPct val="150000"/>
            </a:lnSpc>
            <a:spcBef>
              <a:spcPct val="0"/>
            </a:spcBef>
            <a:spcAft>
              <a:spcPct val="35000"/>
            </a:spcAft>
            <a:buNone/>
          </a:pPr>
          <a:br>
            <a:rPr lang="ar-EG" sz="1600" b="0" i="0" kern="1200" dirty="0">
              <a:latin typeface="Alexandria" pitchFamily="2" charset="-78"/>
              <a:cs typeface="Alexandria" pitchFamily="2" charset="-78"/>
            </a:rPr>
          </a:br>
          <a:r>
            <a:rPr lang="ar-EG" sz="1600" b="0" i="0" kern="1200" dirty="0">
              <a:latin typeface="Alexandria" pitchFamily="2" charset="-78"/>
              <a:cs typeface="Alexandria" pitchFamily="2" charset="-78"/>
            </a:rPr>
            <a:t>يعد إدارة منصات متعددة جزءًا أساسيًا من استراتيجية وسائل التواصل الاجتماعي الخاصة بأي منظمة غير ربحية. من خلال المشاركة النشطة مع ناخبيها عبر قنوات متعددة ، تكون المنظمات غير الربحية قادرة على تنمية العلاقات والحفاظ على ظهورها.</a:t>
          </a:r>
        </a:p>
        <a:p>
          <a:pPr marL="0" lvl="0" indent="0" algn="r" defTabSz="800100" rtl="1">
            <a:lnSpc>
              <a:spcPct val="150000"/>
            </a:lnSpc>
            <a:spcBef>
              <a:spcPct val="0"/>
            </a:spcBef>
            <a:spcAft>
              <a:spcPct val="35000"/>
            </a:spcAft>
            <a:buNone/>
          </a:pPr>
          <a:r>
            <a:rPr lang="ar-EG" sz="1600" b="0" i="0" kern="1200" dirty="0">
              <a:latin typeface="Alexandria" pitchFamily="2" charset="-78"/>
              <a:cs typeface="Alexandria" pitchFamily="2" charset="-78"/>
            </a:rPr>
            <a:t>على الرغم من أن إدارة العديد من منصات الوسائط الاجتماعية يمكن أن تستغرق وقتًا طويلاً ، إلا أنها جزء أساسي من استراتيجية وسائل التواصل الاجتماعي الناجحة. يجب أن تستفيد المنظمات غير الربحية من مدى الوصول والرؤية اللذين توفرهما وسائل التواصل الاجتماعي وتسعى جاهدة للحفاظ على وجود فعال على جميع المنصات.</a:t>
          </a:r>
          <a:br>
            <a:rPr lang="ar-EG" sz="1600" b="0" i="0" kern="1200" dirty="0">
              <a:latin typeface="Alexandria" pitchFamily="2" charset="-78"/>
              <a:cs typeface="Alexandria" pitchFamily="2" charset="-78"/>
            </a:rPr>
          </a:br>
          <a:endParaRPr lang="en-US" sz="1600" kern="1200" dirty="0">
            <a:latin typeface="Alexandria" pitchFamily="2" charset="-78"/>
            <a:cs typeface="Alexandria" pitchFamily="2" charset="-78"/>
          </a:endParaRPr>
        </a:p>
      </dsp:txBody>
      <dsp:txXfrm>
        <a:off x="5477" y="3219"/>
        <a:ext cx="8809760" cy="415538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554D8D2-D9CD-C8BD-F902-217D32110381}"/>
              </a:ext>
            </a:extLst>
          </p:cNvPr>
          <p:cNvSpPr txBox="1">
            <a:spLocks noGrp="1"/>
          </p:cNvSpPr>
          <p:nvPr>
            <p:ph type="sldNum" sz="quarter" idx="5"/>
          </p:nvPr>
        </p:nvSpPr>
        <p:spPr>
          <a:ln/>
        </p:spPr>
        <p:txBody>
          <a:bodyPr lIns="0" tIns="0" rIns="0" bIns="0" anchor="b">
            <a:noAutofit/>
          </a:bodyPr>
          <a:lstStyle/>
          <a:p>
            <a:pPr lvl="0"/>
            <a:fld id="{E0B29F40-F7BA-6448-9E11-F7DCF8FDCB3A}" type="slidenum">
              <a:t>2</a:t>
            </a:fld>
            <a:endParaRPr lang="en-none"/>
          </a:p>
        </p:txBody>
      </p:sp>
      <p:sp>
        <p:nvSpPr>
          <p:cNvPr id="2" name="Slide Image Placeholder 1">
            <a:extLst>
              <a:ext uri="{FF2B5EF4-FFF2-40B4-BE49-F238E27FC236}">
                <a16:creationId xmlns:a16="http://schemas.microsoft.com/office/drawing/2014/main" id="{68003E4B-3EC3-E18A-3134-274E8771E044}"/>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5438A00-C4F4-8786-B17F-010CC4DDDD2E}"/>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٧</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F8FA9B4-9B4C-BD54-14EA-C392D089022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342900" marR="0" lvl="0" indent="-342900" algn="r" rtl="1" hangingPunct="1">
              <a:lnSpc>
                <a:spcPct val="20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20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20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200000"/>
              </a:lnSpc>
              <a:buFont typeface="Wingdings" pitchFamily="2" charset="2"/>
              <a:buChar char="Ø"/>
              <a:tabLst/>
            </a:pPr>
            <a:endParaRPr lang="en-none" sz="2400" dirty="0">
              <a:latin typeface="Times New Roman" pitchFamily="18"/>
              <a:ea typeface="Arial" pitchFamily="2"/>
              <a:cs typeface="Tahoma" pitchFamily="2"/>
            </a:endParaRP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الفرق بين الأزمات والخلافات داخل المؤسسات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إدارة الأزمات والخلافات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أهمية اتصالات الأزمة</a:t>
            </a:r>
            <a:r>
              <a:rPr lang="en-none" sz="1800" b="0" i="0" u="none" strike="noStrike" spc="0" dirty="0">
                <a:solidFill>
                  <a:srgbClr val="000000"/>
                </a:solidFill>
                <a:latin typeface="Alexandria" pitchFamily="18"/>
                <a:ea typeface="Arial" pitchFamily="2"/>
                <a:cs typeface="Alexandria" pitchFamily="2"/>
              </a:rPr>
              <a:t>.</a:t>
            </a:r>
            <a:r>
              <a:rPr lang="ar-SA" sz="1800" b="0" i="0" u="none" strike="noStrike" spc="0" dirty="0">
                <a:solidFill>
                  <a:srgbClr val="000000"/>
                </a:solidFill>
                <a:latin typeface="Alexandria" pitchFamily="18"/>
                <a:ea typeface="Arial" pitchFamily="2"/>
                <a:cs typeface="Alexandria" pitchFamily="2"/>
              </a:rPr>
              <a:t> 	</a:t>
            </a: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الاستراتيجيات الإعلامية الأخلاقية في إدارة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الاعتبارات الأخلاقية في اتصالات الأزمات</a:t>
            </a:r>
            <a:r>
              <a:rPr lang="en-none" sz="1800" b="0" i="0" u="none" strike="noStrike" spc="0" dirty="0">
                <a:solidFill>
                  <a:srgbClr val="000000"/>
                </a:solidFill>
                <a:latin typeface="Alexandria" pitchFamily="18"/>
                <a:ea typeface="Arial" pitchFamily="2"/>
                <a:cs typeface="Alexandria" pitchFamily="2"/>
              </a:rPr>
              <a:t>.</a:t>
            </a:r>
            <a:endParaRPr lang="ar-SA"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200000"/>
              </a:lnSpc>
              <a:buSzPct val="45000"/>
              <a:buFont typeface="Wingdings" pitchFamily="2" charset="2"/>
              <a:buChar char="Ø"/>
              <a:tabLst/>
            </a:pPr>
            <a:r>
              <a:rPr lang="ar-SA" dirty="0" err="1">
                <a:solidFill>
                  <a:srgbClr val="000000"/>
                </a:solidFill>
                <a:latin typeface="Alexandria" pitchFamily="18"/>
                <a:ea typeface="Arial" pitchFamily="2"/>
                <a:cs typeface="Alexandria" pitchFamily="2"/>
              </a:rPr>
              <a:t>ا</a:t>
            </a:r>
            <a:r>
              <a:rPr lang="zxx-none">
                <a:solidFill>
                  <a:srgbClr val="000000"/>
                </a:solidFill>
                <a:latin typeface="Alexandria" pitchFamily="18"/>
                <a:ea typeface="Arial" pitchFamily="2"/>
                <a:cs typeface="Alexandria" pitchFamily="2"/>
              </a:rPr>
              <a:t>عداد محتوى اتصالي أخلاقي أثناء الأزمة وبعدها</a:t>
            </a: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200000"/>
              </a:lnSpc>
              <a:buSzPct val="45000"/>
              <a:buFont typeface="Wingdings" pitchFamily="2" charset="2"/>
              <a:buChar char="Ø"/>
              <a:tabLst/>
            </a:pP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20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20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47">
            <a:extLst>
              <a:ext uri="{FF2B5EF4-FFF2-40B4-BE49-F238E27FC236}">
                <a16:creationId xmlns:a16="http://schemas.microsoft.com/office/drawing/2014/main" id="{26AF50D1-1442-5B9C-5B03-DD4B9EF4EE37}"/>
              </a:ext>
            </a:extLst>
          </p:cNvPr>
          <p:cNvSpPr/>
          <p:nvPr/>
        </p:nvSpPr>
        <p:spPr>
          <a:xfrm>
            <a:off x="881640" y="2006085"/>
            <a:ext cx="10487160" cy="1007476"/>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endParaRPr lang="en-none" sz="2400" dirty="0">
              <a:latin typeface="Times New Roman" pitchFamily="18"/>
              <a:ea typeface="Arial" pitchFamily="2"/>
              <a:cs typeface="Tahoma" pitchFamily="2"/>
            </a:endParaRPr>
          </a:p>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ملخص المحاضرة</a:t>
            </a:r>
            <a:r>
              <a:rPr lang="ar-SA" sz="1800" b="1" i="0" u="none" strike="noStrike" spc="0" dirty="0">
                <a:solidFill>
                  <a:srgbClr val="000000"/>
                </a:solidFill>
                <a:latin typeface="Alexandria" pitchFamily="18"/>
                <a:ea typeface="Arial" pitchFamily="2"/>
                <a:cs typeface="Alexandria" pitchFamily="2"/>
              </a:rPr>
              <a:t> السابقة</a:t>
            </a:r>
            <a:r>
              <a:rPr lang="zxx-none" sz="1800" b="1" i="0" u="none" strike="noStrike" spc="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تناولت المحاضرة عددا من الموضوعات الهامة من أهمها</a:t>
            </a:r>
            <a:r>
              <a:rPr lang="en-none" sz="1800" b="0" i="0" u="none" strike="noStrike" spc="0" dirty="0">
                <a:solidFill>
                  <a:srgbClr val="000000"/>
                </a:solidFill>
                <a:latin typeface="Alexandria" pitchFamily="18"/>
                <a:ea typeface="Arial" pitchFamily="2"/>
                <a:cs typeface="Alexandria" pitchFamily="2"/>
              </a:rPr>
              <a:t> :</a:t>
            </a:r>
          </a:p>
          <a:p>
            <a:pPr marL="0" marR="0" lvl="0" indent="0" algn="r" rtl="1" hangingPunct="1">
              <a:buNone/>
              <a:tabLst/>
            </a:pPr>
            <a:endParaRPr lang="en-none" sz="1800" b="0" i="0" u="none" strike="noStrike" spc="0" dirty="0">
              <a:solidFill>
                <a:srgbClr val="000000"/>
              </a:solidFill>
              <a:latin typeface="Alexandria" pitchFamily="18"/>
              <a:ea typeface="Arial" pitchFamily="2"/>
              <a:cs typeface="Alexandria" pitchFamily="2"/>
            </a:endParaRPr>
          </a:p>
        </p:txBody>
      </p:sp>
      <p:pic>
        <p:nvPicPr>
          <p:cNvPr id="7" name="Graphic 21">
            <a:extLst>
              <a:ext uri="{FF2B5EF4-FFF2-40B4-BE49-F238E27FC236}">
                <a16:creationId xmlns:a16="http://schemas.microsoft.com/office/drawing/2014/main" id="{91C2F7A8-4B1E-A4F4-661E-FE43DE6DE323}"/>
              </a:ext>
            </a:extLst>
          </p:cNvPr>
          <p:cNvPicPr>
            <a:picLocks noChangeAspect="1"/>
          </p:cNvPicPr>
          <p:nvPr/>
        </p:nvPicPr>
        <p:blipFill>
          <a:blip r:embed="rId3">
            <a:lum/>
            <a:alphaModFix/>
          </a:blip>
          <a:srcRect/>
          <a:stretch>
            <a:fillRect/>
          </a:stretch>
        </p:blipFill>
        <p:spPr>
          <a:xfrm>
            <a:off x="0" y="-37120"/>
            <a:ext cx="2304720" cy="1076040"/>
          </a:xfrm>
          <a:prstGeom prst="rect">
            <a:avLst/>
          </a:prstGeom>
          <a:noFill/>
          <a:ln>
            <a:noFill/>
          </a:ln>
        </p:spPr>
      </p:pic>
      <p:sp>
        <p:nvSpPr>
          <p:cNvPr id="3" name="Rectangle 2">
            <a:extLst>
              <a:ext uri="{FF2B5EF4-FFF2-40B4-BE49-F238E27FC236}">
                <a16:creationId xmlns:a16="http://schemas.microsoft.com/office/drawing/2014/main" id="{DB38CCF6-7E8A-6905-4DAB-D968234024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للمحاضرة السابعة:</a:t>
            </a:r>
            <a:endParaRPr lang="en-US" b="1" dirty="0">
              <a:latin typeface="Alexandria" pitchFamily="2" charset="-78"/>
              <a:cs typeface="Alexandria" pitchFamily="2" charset="-78"/>
            </a:endParaRPr>
          </a:p>
        </p:txBody>
      </p:sp>
      <p:sp>
        <p:nvSpPr>
          <p:cNvPr id="18" name="Rectangle 17"/>
          <p:cNvSpPr/>
          <p:nvPr/>
        </p:nvSpPr>
        <p:spPr>
          <a:xfrm>
            <a:off x="5641526" y="3505024"/>
            <a:ext cx="1534778"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48388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a:t>
            </a:r>
            <a:endParaRPr lang="en-US" b="1" dirty="0">
              <a:solidFill>
                <a:schemeClr val="bg1"/>
              </a:solidFill>
              <a:latin typeface="Alexandria" charset="0"/>
              <a:cs typeface="Alexandria" charset="0"/>
            </a:endParaRPr>
          </a:p>
        </p:txBody>
      </p:sp>
      <p:sp>
        <p:nvSpPr>
          <p:cNvPr id="23" name="TextBox 22"/>
          <p:cNvSpPr txBox="1"/>
          <p:nvPr/>
        </p:nvSpPr>
        <p:spPr>
          <a:xfrm>
            <a:off x="5890476"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٧</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4016" y="5830"/>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SA" sz="1600" b="1" dirty="0">
                <a:latin typeface="Alexandria" pitchFamily="2" charset="-78"/>
                <a:cs typeface="Alexandria" pitchFamily="2" charset="-78"/>
              </a:rPr>
              <a:t>الممارسات الأخلاقية للعلاقات العامة في  المؤسسات غير الهادفة للربح:</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grpSp>
        <p:nvGrpSpPr>
          <p:cNvPr id="11" name="Google Shape;8814;p58">
            <a:extLst>
              <a:ext uri="{FF2B5EF4-FFF2-40B4-BE49-F238E27FC236}">
                <a16:creationId xmlns:a16="http://schemas.microsoft.com/office/drawing/2014/main" id="{104503A9-B220-6049-B373-60866959A3E7}"/>
              </a:ext>
            </a:extLst>
          </p:cNvPr>
          <p:cNvGrpSpPr/>
          <p:nvPr/>
        </p:nvGrpSpPr>
        <p:grpSpPr>
          <a:xfrm>
            <a:off x="5160848" y="2487852"/>
            <a:ext cx="442295" cy="441103"/>
            <a:chOff x="3859600" y="3591950"/>
            <a:chExt cx="296975" cy="296175"/>
          </a:xfrm>
        </p:grpSpPr>
        <p:sp>
          <p:nvSpPr>
            <p:cNvPr id="12" name="Google Shape;8815;p58">
              <a:extLst>
                <a:ext uri="{FF2B5EF4-FFF2-40B4-BE49-F238E27FC236}">
                  <a16:creationId xmlns:a16="http://schemas.microsoft.com/office/drawing/2014/main" id="{A103DF63-2539-994B-ADF6-FBE8282A1D6D}"/>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816;p58">
              <a:extLst>
                <a:ext uri="{FF2B5EF4-FFF2-40B4-BE49-F238E27FC236}">
                  <a16:creationId xmlns:a16="http://schemas.microsoft.com/office/drawing/2014/main" id="{FD61675C-9098-9C4D-A434-A3EA20B3C3A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817;p58">
              <a:extLst>
                <a:ext uri="{FF2B5EF4-FFF2-40B4-BE49-F238E27FC236}">
                  <a16:creationId xmlns:a16="http://schemas.microsoft.com/office/drawing/2014/main" id="{E397D72C-DA42-B34E-8ED2-095B0A63841A}"/>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814;p58">
            <a:extLst>
              <a:ext uri="{FF2B5EF4-FFF2-40B4-BE49-F238E27FC236}">
                <a16:creationId xmlns:a16="http://schemas.microsoft.com/office/drawing/2014/main" id="{DA551629-9D34-0148-96EF-59F608A80352}"/>
              </a:ext>
            </a:extLst>
          </p:cNvPr>
          <p:cNvGrpSpPr/>
          <p:nvPr/>
        </p:nvGrpSpPr>
        <p:grpSpPr>
          <a:xfrm>
            <a:off x="5139064" y="3492709"/>
            <a:ext cx="442295" cy="441103"/>
            <a:chOff x="3859600" y="3591950"/>
            <a:chExt cx="296975" cy="296175"/>
          </a:xfrm>
        </p:grpSpPr>
        <p:sp>
          <p:nvSpPr>
            <p:cNvPr id="16" name="Google Shape;8815;p58">
              <a:extLst>
                <a:ext uri="{FF2B5EF4-FFF2-40B4-BE49-F238E27FC236}">
                  <a16:creationId xmlns:a16="http://schemas.microsoft.com/office/drawing/2014/main" id="{2920FE00-C0B7-CB42-9EAF-5E07ED1C72D8}"/>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16;p58">
              <a:extLst>
                <a:ext uri="{FF2B5EF4-FFF2-40B4-BE49-F238E27FC236}">
                  <a16:creationId xmlns:a16="http://schemas.microsoft.com/office/drawing/2014/main" id="{427B0F8C-59E6-FF48-BB35-2452B2E37FD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817;p58">
              <a:extLst>
                <a:ext uri="{FF2B5EF4-FFF2-40B4-BE49-F238E27FC236}">
                  <a16:creationId xmlns:a16="http://schemas.microsoft.com/office/drawing/2014/main" id="{5A0B454F-6E6E-EF4E-B879-11CD67CBBDEF}"/>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1">
            <a:extLst>
              <a:ext uri="{FF2B5EF4-FFF2-40B4-BE49-F238E27FC236}">
                <a16:creationId xmlns:a16="http://schemas.microsoft.com/office/drawing/2014/main" id="{DABC0701-B3C3-F34D-8F90-AEFA91B3BD72}"/>
              </a:ext>
            </a:extLst>
          </p:cNvPr>
          <p:cNvSpPr txBox="1"/>
          <p:nvPr/>
        </p:nvSpPr>
        <p:spPr>
          <a:xfrm>
            <a:off x="432815" y="2557584"/>
            <a:ext cx="4726038"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في المؤسسات غير الهادفة للربح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grpSp>
        <p:nvGrpSpPr>
          <p:cNvPr id="22" name="Google Shape;8814;p58">
            <a:extLst>
              <a:ext uri="{FF2B5EF4-FFF2-40B4-BE49-F238E27FC236}">
                <a16:creationId xmlns:a16="http://schemas.microsoft.com/office/drawing/2014/main" id="{278D16FA-F0A5-3C48-822C-EA38039412FB}"/>
              </a:ext>
            </a:extLst>
          </p:cNvPr>
          <p:cNvGrpSpPr/>
          <p:nvPr/>
        </p:nvGrpSpPr>
        <p:grpSpPr>
          <a:xfrm>
            <a:off x="5156006" y="4440975"/>
            <a:ext cx="442295" cy="441103"/>
            <a:chOff x="3859600" y="3591950"/>
            <a:chExt cx="296975" cy="296175"/>
          </a:xfrm>
        </p:grpSpPr>
        <p:sp>
          <p:nvSpPr>
            <p:cNvPr id="24" name="Google Shape;8815;p58">
              <a:extLst>
                <a:ext uri="{FF2B5EF4-FFF2-40B4-BE49-F238E27FC236}">
                  <a16:creationId xmlns:a16="http://schemas.microsoft.com/office/drawing/2014/main" id="{A3AAA067-7B91-4341-9C10-7009D2E207F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816;p58">
              <a:extLst>
                <a:ext uri="{FF2B5EF4-FFF2-40B4-BE49-F238E27FC236}">
                  <a16:creationId xmlns:a16="http://schemas.microsoft.com/office/drawing/2014/main" id="{1EC28005-4FA8-1846-9A49-A48BB0C34EF2}"/>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817;p58">
              <a:extLst>
                <a:ext uri="{FF2B5EF4-FFF2-40B4-BE49-F238E27FC236}">
                  <a16:creationId xmlns:a16="http://schemas.microsoft.com/office/drawing/2014/main" id="{97AC4173-F49A-F041-ACF7-F33E1ED197EE}"/>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TextBox 5">
            <a:extLst>
              <a:ext uri="{FF2B5EF4-FFF2-40B4-BE49-F238E27FC236}">
                <a16:creationId xmlns:a16="http://schemas.microsoft.com/office/drawing/2014/main" id="{55627CB3-7814-044B-A839-88B3AF3E5C28}"/>
              </a:ext>
            </a:extLst>
          </p:cNvPr>
          <p:cNvSpPr txBox="1"/>
          <p:nvPr/>
        </p:nvSpPr>
        <p:spPr>
          <a:xfrm>
            <a:off x="254016" y="3454400"/>
            <a:ext cx="4852675" cy="830997"/>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الدولية للمنظمات غير الهادفة للربح</a:t>
            </a:r>
          </a:p>
          <a:p>
            <a:pPr algn="r" rtl="1"/>
            <a:r>
              <a:rPr lang="ar-SA" sz="1600" dirty="0">
                <a:latin typeface="Alexandria" pitchFamily="2" charset="-78"/>
                <a:cs typeface="Alexandria" pitchFamily="2" charset="-78"/>
              </a:rPr>
              <a:t>ومعايير الممارسات الأخلاقية.</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F720337-74C0-134E-8701-D44DBE635622}"/>
              </a:ext>
            </a:extLst>
          </p:cNvPr>
          <p:cNvSpPr txBox="1"/>
          <p:nvPr/>
        </p:nvSpPr>
        <p:spPr>
          <a:xfrm>
            <a:off x="999082" y="4402670"/>
            <a:ext cx="4158511"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الحساسية الثقافية والاعتبارات الأخلاقية في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العلاقات العامة الدولية.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8672469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617058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794925" y="161753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9433368" y="1138041"/>
            <a:ext cx="3138163" cy="646331"/>
          </a:xfrm>
          <a:prstGeom prst="rect">
            <a:avLst/>
          </a:prstGeom>
          <a:noFill/>
        </p:spPr>
        <p:txBody>
          <a:bodyPr wrap="square" rtlCol="0">
            <a:spAutoFit/>
          </a:bodyPr>
          <a:lstStyle/>
          <a:p>
            <a:r>
              <a:rPr lang="ar-SA" b="1" dirty="0">
                <a:solidFill>
                  <a:schemeClr val="bg1"/>
                </a:solidFill>
                <a:latin typeface="Alexandria" charset="0"/>
                <a:cs typeface="Alexandria" charset="0"/>
              </a:rPr>
              <a:t>المنظمات غير الربحية</a:t>
            </a:r>
            <a:endParaRPr lang="en-US" b="1" dirty="0">
              <a:solidFill>
                <a:schemeClr val="bg1"/>
              </a:solidFill>
              <a:latin typeface="Alexandria" charset="0"/>
              <a:cs typeface="Alexandria" charset="0"/>
            </a:endParaRPr>
          </a:p>
          <a:p>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8B7A354-3BBF-2460-8C95-FBFC5FF2D018}"/>
              </a:ext>
            </a:extLst>
          </p:cNvPr>
          <p:cNvSpPr>
            <a:spLocks noGrp="1"/>
          </p:cNvSpPr>
          <p:nvPr>
            <p:ph sz="half" idx="1"/>
          </p:nvPr>
        </p:nvSpPr>
        <p:spPr>
          <a:xfrm>
            <a:off x="838200" y="1658516"/>
            <a:ext cx="5181600" cy="4246638"/>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800" b="0" i="0" dirty="0">
                <a:solidFill>
                  <a:srgbClr val="040C28"/>
                </a:solidFill>
                <a:effectLst/>
                <a:latin typeface="Alexandria" pitchFamily="2" charset="-78"/>
                <a:cs typeface="Alexandria" pitchFamily="2" charset="-78"/>
              </a:rPr>
              <a:t> </a:t>
            </a:r>
            <a:r>
              <a:rPr lang="ar-EG" sz="1800" b="1" dirty="0">
                <a:solidFill>
                  <a:srgbClr val="040C28"/>
                </a:solidFill>
                <a:latin typeface="Alexandria" pitchFamily="2" charset="-78"/>
                <a:cs typeface="Alexandria" pitchFamily="2" charset="-78"/>
              </a:rPr>
              <a:t>المنظمة غير الربحية</a:t>
            </a:r>
            <a:r>
              <a:rPr lang="ar-EG" sz="1800" dirty="0">
                <a:solidFill>
                  <a:srgbClr val="040C28"/>
                </a:solidFill>
                <a:latin typeface="Alexandria" pitchFamily="2" charset="-78"/>
                <a:cs typeface="Alexandria" pitchFamily="2" charset="-78"/>
              </a:rPr>
              <a:t>، والتي يطلق عليها أيضاً منظمة لا تسعى للربح.</a:t>
            </a:r>
          </a:p>
          <a:p>
            <a:pPr marL="228600" indent="-228600" algn="r" defTabSz="914400" rtl="1" eaLnBrk="1" latinLnBrk="0" hangingPunct="1">
              <a:lnSpc>
                <a:spcPct val="150000"/>
              </a:lnSpc>
              <a:spcBef>
                <a:spcPts val="1000"/>
              </a:spcBef>
              <a:buFont typeface="Arial" panose="020B0604020202020204" pitchFamily="34" charset="0"/>
              <a:buChar char="•"/>
            </a:pPr>
            <a:r>
              <a:rPr lang="ar-EG" sz="1800" dirty="0">
                <a:solidFill>
                  <a:srgbClr val="040C28"/>
                </a:solidFill>
                <a:latin typeface="Alexandria" pitchFamily="2" charset="-78"/>
                <a:cs typeface="Alexandria" pitchFamily="2" charset="-78"/>
              </a:rPr>
              <a:t>و هي أي منظمة تهدف في </a:t>
            </a:r>
            <a:r>
              <a:rPr lang="ar-EG" sz="1800" b="0" i="0" dirty="0">
                <a:solidFill>
                  <a:srgbClr val="040C28"/>
                </a:solidFill>
                <a:effectLst/>
                <a:latin typeface="Alexandria" pitchFamily="2" charset="-78"/>
                <a:cs typeface="Alexandria" pitchFamily="2" charset="-78"/>
              </a:rPr>
              <a:t>الأساس إلى دعم نشاط أو عدد من الأنشطة العامة بدون أيّ مصلحة تجارية أو هدف ربحي أو الدعوة إليه أو الانخراط فيه،</a:t>
            </a:r>
            <a:r>
              <a:rPr lang="ar-EG" sz="1800" b="0" i="0" dirty="0">
                <a:solidFill>
                  <a:srgbClr val="202124"/>
                </a:solidFill>
                <a:effectLst/>
                <a:latin typeface="Alexandria" pitchFamily="2" charset="-78"/>
                <a:cs typeface="Alexandria" pitchFamily="2" charset="-78"/>
              </a:rPr>
              <a:t> وهو ما تقوم به المنظمات الربحية.</a:t>
            </a:r>
            <a:r>
              <a:rPr lang="ar-EG" sz="1200" dirty="0"/>
              <a:t>.</a:t>
            </a:r>
            <a:endParaRPr lang="en-EG" sz="1800" dirty="0">
              <a:latin typeface="Alexandria" pitchFamily="2" charset="-78"/>
              <a:cs typeface="Alexandria" pitchFamily="2" charset="-78"/>
            </a:endParaRPr>
          </a:p>
        </p:txBody>
      </p:sp>
      <p:pic>
        <p:nvPicPr>
          <p:cNvPr id="1026" name="Picture 2" descr="المؤسسات غير الربحية.. تعريفها وأنواعها - مجلة رواد الأعمال">
            <a:extLst>
              <a:ext uri="{FF2B5EF4-FFF2-40B4-BE49-F238E27FC236}">
                <a16:creationId xmlns:a16="http://schemas.microsoft.com/office/drawing/2014/main" id="{069FEFAA-F855-F88D-BEEF-C597B2278639}"/>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091327" y="1638027"/>
            <a:ext cx="4034571" cy="424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64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45488" y="2639027"/>
            <a:ext cx="9184511" cy="3416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r>
              <a:rPr lang="ar-SA" dirty="0">
                <a:solidFill>
                  <a:schemeClr val="tx1"/>
                </a:solidFill>
                <a:latin typeface="Alexandria" pitchFamily="2" charset="-78"/>
                <a:cs typeface="Alexandria" pitchFamily="2" charset="-78"/>
              </a:rPr>
              <a:t>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3271748" y="2136840"/>
            <a:ext cx="8158251" cy="400110"/>
          </a:xfrm>
          <a:prstGeom prst="rect">
            <a:avLst/>
          </a:prstGeom>
          <a:noFill/>
        </p:spPr>
        <p:txBody>
          <a:bodyPr wrap="square" rtlCol="0">
            <a:spAutoFit/>
          </a:bodyPr>
          <a:lstStyle/>
          <a:p>
            <a:pPr marL="0" algn="r" defTabSz="914400" rtl="1" eaLnBrk="1" latinLnBrk="0" hangingPunct="1"/>
            <a:r>
              <a:rPr lang="ar-SA" sz="2000" b="1" dirty="0">
                <a:solidFill>
                  <a:schemeClr val="tx1"/>
                </a:solidFill>
                <a:latin typeface="Alexandria" pitchFamily="2" charset="-78"/>
                <a:cs typeface="Alexandria" pitchFamily="2" charset="-78"/>
              </a:rPr>
              <a:t>نقاط هامة مرتبطة بالمنظمات الغير هادفة للربح: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9653" y="0"/>
            <a:ext cx="2305141" cy="1076343"/>
          </a:xfrm>
          <a:prstGeom prst="rect">
            <a:avLst/>
          </a:prstGeom>
        </p:spPr>
      </p:pic>
      <p:graphicFrame>
        <p:nvGraphicFramePr>
          <p:cNvPr id="2" name="Diagram 1">
            <a:extLst>
              <a:ext uri="{FF2B5EF4-FFF2-40B4-BE49-F238E27FC236}">
                <a16:creationId xmlns:a16="http://schemas.microsoft.com/office/drawing/2014/main" id="{635230A5-84A3-94F0-0B98-174267F19804}"/>
              </a:ext>
            </a:extLst>
          </p:cNvPr>
          <p:cNvGraphicFramePr/>
          <p:nvPr>
            <p:extLst>
              <p:ext uri="{D42A27DB-BD31-4B8C-83A1-F6EECF244321}">
                <p14:modId xmlns:p14="http://schemas.microsoft.com/office/powerpoint/2010/main" val="3973667556"/>
              </p:ext>
            </p:extLst>
          </p:nvPr>
        </p:nvGraphicFramePr>
        <p:xfrm>
          <a:off x="2476982" y="2773675"/>
          <a:ext cx="8542116" cy="311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0A64BAD7-8665-EFE1-B26E-361493CC405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57716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253929" y="1215840"/>
            <a:ext cx="6862344" cy="400110"/>
          </a:xfrm>
          <a:prstGeom prst="rect">
            <a:avLst/>
          </a:prstGeom>
          <a:noFill/>
        </p:spPr>
        <p:txBody>
          <a:bodyPr wrap="square" rtlCol="0">
            <a:spAutoFit/>
          </a:bodyPr>
          <a:lstStyle/>
          <a:p>
            <a:pPr algn="ctr"/>
            <a:r>
              <a:rPr lang="ar-SA" sz="2000" b="1" dirty="0">
                <a:latin typeface="Alexandria" charset="0"/>
                <a:cs typeface="Alexandria" charset="0"/>
              </a:rPr>
              <a:t>مزايا وعيوب المنظمات غير الربحية</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6" name="Text Placeholder 5">
            <a:extLst>
              <a:ext uri="{FF2B5EF4-FFF2-40B4-BE49-F238E27FC236}">
                <a16:creationId xmlns:a16="http://schemas.microsoft.com/office/drawing/2014/main" id="{32A4804E-46AE-EA1D-AA1C-379B02AE7855}"/>
              </a:ext>
            </a:extLst>
          </p:cNvPr>
          <p:cNvSpPr>
            <a:spLocks noGrp="1"/>
          </p:cNvSpPr>
          <p:nvPr>
            <p:ph type="body" idx="1"/>
          </p:nvPr>
        </p:nvSpPr>
        <p:spPr>
          <a:xfrm>
            <a:off x="839788" y="1681163"/>
            <a:ext cx="5157787" cy="400111"/>
          </a:xfrm>
        </p:spPr>
        <p:txBody>
          <a:bodyPr>
            <a:normAutofit/>
          </a:bodyPr>
          <a:lstStyle/>
          <a:p>
            <a:pPr marL="0" indent="0" algn="r" defTabSz="914400" rtl="1" eaLnBrk="1" latinLnBrk="0" hangingPunct="1">
              <a:lnSpc>
                <a:spcPct val="90000"/>
              </a:lnSpc>
              <a:spcBef>
                <a:spcPts val="1000"/>
              </a:spcBef>
              <a:buFont typeface="Arial" panose="020B0604020202020204" pitchFamily="34" charset="0"/>
              <a:buNone/>
            </a:pPr>
            <a:r>
              <a:rPr lang="ar-SA" sz="1800" dirty="0">
                <a:latin typeface="Alexandria" pitchFamily="2" charset="-78"/>
                <a:cs typeface="Alexandria" pitchFamily="2" charset="-78"/>
              </a:rPr>
              <a:t>العيوب</a:t>
            </a:r>
            <a:endParaRPr lang="en-EG" sz="1800" dirty="0">
              <a:latin typeface="Alexandria" pitchFamily="2" charset="-78"/>
              <a:cs typeface="Alexandria" pitchFamily="2" charset="-78"/>
            </a:endParaRPr>
          </a:p>
        </p:txBody>
      </p:sp>
      <p:sp>
        <p:nvSpPr>
          <p:cNvPr id="8" name="Content Placeholder 7">
            <a:extLst>
              <a:ext uri="{FF2B5EF4-FFF2-40B4-BE49-F238E27FC236}">
                <a16:creationId xmlns:a16="http://schemas.microsoft.com/office/drawing/2014/main" id="{96763F74-2CDC-0489-8BD5-2E5813608991}"/>
              </a:ext>
            </a:extLst>
          </p:cNvPr>
          <p:cNvSpPr>
            <a:spLocks noGrp="1"/>
          </p:cNvSpPr>
          <p:nvPr>
            <p:ph sz="half" idx="2"/>
          </p:nvPr>
        </p:nvSpPr>
        <p:spPr>
          <a:xfrm>
            <a:off x="839788" y="2166609"/>
            <a:ext cx="5157787" cy="4023054"/>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تعتمد المنظمات غير الربحية على التبرعات والمنح والمصادر الأخرى التي يمكن أن تكون غير ثابتة.</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من الصعب على المنظمات غير الربحية الحفاظ على برامجها وعملياتها على المدى الطويل، حيث أن التبرعات هي نفقات اختيارية يمكن تقليلها أو التخلص منها بسهولة.</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تتمتع المنظمات غير الربحية بقابلية توسع محدودة يمكن أن تمنع قدرتها على تحقيق أهدافها بفعالية.</a:t>
            </a:r>
            <a:endParaRPr lang="en-EG" sz="1600" dirty="0">
              <a:latin typeface="Alexandria" pitchFamily="2" charset="-78"/>
              <a:cs typeface="Alexandria" pitchFamily="2" charset="-78"/>
            </a:endParaRPr>
          </a:p>
        </p:txBody>
      </p:sp>
      <p:sp>
        <p:nvSpPr>
          <p:cNvPr id="9" name="Text Placeholder 8">
            <a:extLst>
              <a:ext uri="{FF2B5EF4-FFF2-40B4-BE49-F238E27FC236}">
                <a16:creationId xmlns:a16="http://schemas.microsoft.com/office/drawing/2014/main" id="{8CA53C41-9E81-22C3-AFF5-0D4433304D1E}"/>
              </a:ext>
            </a:extLst>
          </p:cNvPr>
          <p:cNvSpPr>
            <a:spLocks noGrp="1"/>
          </p:cNvSpPr>
          <p:nvPr>
            <p:ph type="body" sz="quarter" idx="3"/>
          </p:nvPr>
        </p:nvSpPr>
        <p:spPr>
          <a:xfrm>
            <a:off x="6172200" y="1681163"/>
            <a:ext cx="5183188" cy="420233"/>
          </a:xfrm>
        </p:spPr>
        <p:txBody>
          <a:bodyPr>
            <a:normAutofit/>
          </a:bodyPr>
          <a:lstStyle/>
          <a:p>
            <a:pPr marL="0" indent="0" algn="r" defTabSz="914400" rtl="1" eaLnBrk="1" latinLnBrk="0" hangingPunct="1">
              <a:lnSpc>
                <a:spcPct val="90000"/>
              </a:lnSpc>
              <a:spcBef>
                <a:spcPts val="1000"/>
              </a:spcBef>
              <a:buFont typeface="Arial" panose="020B0604020202020204" pitchFamily="34" charset="0"/>
              <a:buNone/>
            </a:pPr>
            <a:r>
              <a:rPr lang="ar-SA" sz="1800" dirty="0">
                <a:latin typeface="Alexandria" pitchFamily="2" charset="-78"/>
                <a:cs typeface="Alexandria" pitchFamily="2" charset="-78"/>
              </a:rPr>
              <a:t>المزايا</a:t>
            </a:r>
            <a:endParaRPr lang="en-EG" sz="1800" dirty="0">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A1493614-AB5E-DF0F-D8A5-FEC060E8C1D2}"/>
              </a:ext>
            </a:extLst>
          </p:cNvPr>
          <p:cNvSpPr>
            <a:spLocks noGrp="1"/>
          </p:cNvSpPr>
          <p:nvPr>
            <p:ph sz="quarter" idx="4"/>
          </p:nvPr>
        </p:nvSpPr>
        <p:spPr>
          <a:xfrm>
            <a:off x="6096000" y="2166609"/>
            <a:ext cx="5259388" cy="4023054"/>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تركز عادة على مهمة أو قضية محددة، مثل معالجة قضية اجتماعية، أو تعزيز التعليم أو الفنون، أو توفير الرعاية الصحية للسكان المحرومين. </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نظرًا لأن المنظمات غير الربحية معفاة من الضرائب، فيمكنها تخصيص المزيد من مواردها لتحقيق مهمتها وخدمة مجتمعاتها.</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إمكانية الوصول إلى مجموعة أكبر من مصادر التمويل. </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التوفير في مرتبات العاملين حيث أن جميعهم أو النسبة الغالبة تكون من المتطوعين.</a:t>
            </a:r>
            <a:endParaRPr lang="en-EG"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EE3F04C-A5B0-43CF-5D0C-21054E1C912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815069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solidFill>
                <a:schemeClr val="tx1"/>
              </a:solidFill>
              <a:latin typeface="Alexandria" pitchFamily="2" charset="-78"/>
              <a:cs typeface="Alexandria" pitchFamily="2" charset="-78"/>
            </a:endParaRPr>
          </a:p>
        </p:txBody>
      </p:sp>
      <p:sp>
        <p:nvSpPr>
          <p:cNvPr id="3" name="TextBox 2"/>
          <p:cNvSpPr txBox="1"/>
          <p:nvPr/>
        </p:nvSpPr>
        <p:spPr>
          <a:xfrm>
            <a:off x="706055" y="2497479"/>
            <a:ext cx="10712369" cy="369332"/>
          </a:xfrm>
          <a:prstGeom prst="rect">
            <a:avLst/>
          </a:prstGeom>
          <a:noFill/>
        </p:spPr>
        <p:txBody>
          <a:bodyPr wrap="square" rtlCol="0">
            <a:spAutoFit/>
          </a:bodyPr>
          <a:lstStyle/>
          <a:p>
            <a:pPr algn="ctr"/>
            <a:r>
              <a:rPr lang="ar-EG" dirty="0">
                <a:latin typeface="Alexandria" pitchFamily="2" charset="-78"/>
                <a:cs typeface="Alexandria" pitchFamily="2" charset="-78"/>
              </a:rPr>
              <a:t>تلعب العلاقات العامة دورًا هامًا في المنظمات غير الربحية، حيث تساعدها على </a:t>
            </a:r>
            <a:r>
              <a:rPr lang="ar-EG" b="1" dirty="0">
                <a:latin typeface="Alexandria" pitchFamily="2" charset="-78"/>
                <a:cs typeface="Alexandria" pitchFamily="2" charset="-78"/>
              </a:rPr>
              <a:t>تحقيق أهدافها </a:t>
            </a:r>
            <a:r>
              <a:rPr lang="ar-EG" dirty="0">
                <a:latin typeface="Alexandria" pitchFamily="2" charset="-78"/>
                <a:cs typeface="Alexandria" pitchFamily="2" charset="-78"/>
              </a:rPr>
              <a:t>من خلال: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8263"/>
            <a:ext cx="2305141" cy="1076343"/>
          </a:xfrm>
          <a:prstGeom prst="rect">
            <a:avLst/>
          </a:prstGeom>
        </p:spPr>
      </p:pic>
      <p:pic>
        <p:nvPicPr>
          <p:cNvPr id="2" name="Picture 1">
            <a:extLst>
              <a:ext uri="{FF2B5EF4-FFF2-40B4-BE49-F238E27FC236}">
                <a16:creationId xmlns:a16="http://schemas.microsoft.com/office/drawing/2014/main" id="{07F88EF2-A38B-804B-D938-B691FD0EA63B}"/>
              </a:ext>
            </a:extLst>
          </p:cNvPr>
          <p:cNvPicPr>
            <a:picLocks noChangeAspect="1"/>
          </p:cNvPicPr>
          <p:nvPr/>
        </p:nvPicPr>
        <p:blipFill rotWithShape="1">
          <a:blip r:embed="rId3">
            <a:extLst>
              <a:ext uri="{28A0092B-C50C-407E-A947-70E740481C1C}">
                <a14:useLocalDpi xmlns:a14="http://schemas.microsoft.com/office/drawing/2010/main" val="0"/>
              </a:ext>
            </a:extLst>
          </a:blip>
          <a:srcRect l="-1" r="403" b="38933"/>
          <a:stretch/>
        </p:blipFill>
        <p:spPr>
          <a:xfrm>
            <a:off x="208009" y="1298236"/>
            <a:ext cx="4245665" cy="4491468"/>
          </a:xfrm>
          <a:prstGeom prst="rect">
            <a:avLst/>
          </a:prstGeom>
        </p:spPr>
      </p:pic>
      <p:sp>
        <p:nvSpPr>
          <p:cNvPr id="8" name="Content Placeholder 7">
            <a:extLst>
              <a:ext uri="{FF2B5EF4-FFF2-40B4-BE49-F238E27FC236}">
                <a16:creationId xmlns:a16="http://schemas.microsoft.com/office/drawing/2014/main" id="{2ADD35BB-5BA0-ED6D-14FA-0ED1ECC7289B}"/>
              </a:ext>
            </a:extLst>
          </p:cNvPr>
          <p:cNvSpPr>
            <a:spLocks noGrp="1"/>
          </p:cNvSpPr>
          <p:nvPr>
            <p:ph sz="half" idx="2"/>
          </p:nvPr>
        </p:nvSpPr>
        <p:spPr>
          <a:xfrm>
            <a:off x="4267201" y="3079544"/>
            <a:ext cx="7162800" cy="4491468"/>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600" b="1" dirty="0">
                <a:latin typeface="Alexandria" pitchFamily="2" charset="-78"/>
                <a:cs typeface="Alexandria" pitchFamily="2" charset="-78"/>
              </a:rPr>
              <a:t>بناء علاقات مع الجمهور</a:t>
            </a:r>
            <a:r>
              <a:rPr lang="ar-EG" sz="1600" dirty="0">
                <a:latin typeface="Alexandria" pitchFamily="2" charset="-78"/>
                <a:cs typeface="Alexandria" pitchFamily="2" charset="-78"/>
              </a:rPr>
              <a:t>:تتواصل المنظمات غير الربحية مع جمهورها من خلال العلاقات العامة لتعزيز فهمهم لقضيتها ورسالتها، وبناء الثقة والتعاطف معها.</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التوعية بالقضايا: </a:t>
            </a:r>
            <a:r>
              <a:rPr lang="ar-EG" sz="1600" dirty="0">
                <a:latin typeface="Alexandria" pitchFamily="2" charset="-78"/>
                <a:cs typeface="Alexandria" pitchFamily="2" charset="-78"/>
              </a:rPr>
              <a:t>تساعد العلاقات العامة على زيادة الوعي بالقضايا التي تهم المنظمات غير الربحية، وجذب انتباه الجمهور إليها.</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جمع التبرعات: </a:t>
            </a:r>
            <a:r>
              <a:rPr lang="ar-EG" sz="1600" dirty="0">
                <a:latin typeface="Alexandria" pitchFamily="2" charset="-78"/>
                <a:cs typeface="Alexandria" pitchFamily="2" charset="-78"/>
              </a:rPr>
              <a:t>ُستخدم العلاقات العامة لحشد الدعم المالي للمنظمات غير الربحية، من خلال حملات التبرعات والفعاليات الخيرية.</a:t>
            </a:r>
          </a:p>
          <a:p>
            <a:pPr algn="r" rtl="1">
              <a:lnSpc>
                <a:spcPct val="15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4B5EB04-0295-14B6-E7F0-10ED3FDFF3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970381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EG" dirty="0">
              <a:solidFill>
                <a:schemeClr val="tx1"/>
              </a:solidFill>
            </a:endParaRPr>
          </a:p>
          <a:p>
            <a:pPr marL="0" algn="ctr" defTabSz="914400" rtl="1" eaLnBrk="1" latinLnBrk="0" hangingPunct="1"/>
            <a:endParaRPr lang="ar-EG" dirty="0">
              <a:solidFill>
                <a:schemeClr val="tx1"/>
              </a:solidFill>
            </a:endParaRPr>
          </a:p>
          <a:p>
            <a:pPr marL="0" algn="ctr" defTabSz="914400" rtl="1" eaLnBrk="1" latinLnBrk="0" hangingPunct="1"/>
            <a:endParaRPr lang="ar-EG" dirty="0">
              <a:solidFill>
                <a:schemeClr val="tx1"/>
              </a:solidFill>
            </a:endParaRPr>
          </a:p>
          <a:p>
            <a:pPr marL="0" algn="ctr" defTabSz="914400" rtl="1" eaLnBrk="1" latinLnBrk="0" hangingPunct="1"/>
            <a:endParaRPr lang="ar-EG" dirty="0">
              <a:solidFill>
                <a:schemeClr val="tx1"/>
              </a:solidFill>
            </a:endParaRPr>
          </a:p>
          <a:p>
            <a:pPr marL="0" algn="ctr" defTabSz="914400" rtl="1" eaLnBrk="1" latinLnBrk="0" hangingPunct="1"/>
            <a:endParaRPr lang="ar-EG" dirty="0">
              <a:solidFill>
                <a:schemeClr val="tx1"/>
              </a:solidFill>
              <a:latin typeface="Alexandria" pitchFamily="2" charset="-78"/>
              <a:cs typeface="Alexandria" pitchFamily="2" charset="-78"/>
            </a:endParaRPr>
          </a:p>
          <a:p>
            <a:pPr marL="0" algn="ctr" defTabSz="914400" rtl="1" eaLnBrk="1" latinLnBrk="0" hangingPunct="1"/>
            <a:endParaRPr lang="ar-EG" dirty="0">
              <a:solidFill>
                <a:schemeClr val="tx1"/>
              </a:solidFill>
              <a:latin typeface="Alexandria" pitchFamily="2" charset="-78"/>
              <a:cs typeface="Alexandria" pitchFamily="2" charset="-78"/>
            </a:endParaRPr>
          </a:p>
          <a:p>
            <a:pPr marL="0" algn="ctr" defTabSz="914400" rtl="1" eaLnBrk="1" latinLnBrk="0" hangingPunct="1"/>
            <a:endParaRPr lang="ar-EG" dirty="0">
              <a:solidFill>
                <a:schemeClr val="tx1"/>
              </a:solidFill>
              <a:latin typeface="Alexandria" pitchFamily="2" charset="-78"/>
              <a:cs typeface="Alexandria" pitchFamily="2" charset="-78"/>
            </a:endParaRPr>
          </a:p>
          <a:p>
            <a:pPr marL="0" algn="ctr" defTabSz="914400" rtl="1" eaLnBrk="1" latinLnBrk="0" hangingPunct="1"/>
            <a:endParaRPr lang="ar-EG" dirty="0">
              <a:solidFill>
                <a:schemeClr val="tx1"/>
              </a:solidFill>
              <a:latin typeface="Alexandria" pitchFamily="2" charset="-78"/>
              <a:cs typeface="Alexandria" pitchFamily="2" charset="-78"/>
            </a:endParaRPr>
          </a:p>
          <a:p>
            <a:pPr marL="0" algn="ctr" defTabSz="914400" rtl="1" eaLnBrk="1" latinLnBrk="0" hangingPunct="1"/>
            <a:endParaRPr lang="ar-EG" dirty="0">
              <a:solidFill>
                <a:schemeClr val="tx1"/>
              </a:solidFill>
              <a:latin typeface="Alexandria" pitchFamily="2" charset="-78"/>
              <a:cs typeface="Alexandria" pitchFamily="2" charset="-78"/>
            </a:endParaRPr>
          </a:p>
          <a:p>
            <a:pPr marL="0" algn="ctr" defTabSz="914400" rtl="1" eaLnBrk="1" latinLnBrk="0" hangingPunct="1"/>
            <a:r>
              <a:rPr lang="ar-EG" dirty="0">
                <a:solidFill>
                  <a:schemeClr val="tx1"/>
                </a:solidFill>
                <a:latin typeface="Alexandria" pitchFamily="2" charset="-78"/>
                <a:cs typeface="Alexandria" pitchFamily="2" charset="-78"/>
              </a:rPr>
              <a:t>.</a:t>
            </a:r>
            <a:endParaRPr lang="ar-SA" dirty="0">
              <a:solidFill>
                <a:schemeClr val="tx1"/>
              </a:solidFill>
              <a:latin typeface="Alexandria" pitchFamily="2" charset="-78"/>
              <a:cs typeface="Alexandria" pitchFamily="2" charset="-78"/>
            </a:endParaRPr>
          </a:p>
        </p:txBody>
      </p:sp>
      <p:sp>
        <p:nvSpPr>
          <p:cNvPr id="48" name="TextBox 47"/>
          <p:cNvSpPr txBox="1"/>
          <p:nvPr/>
        </p:nvSpPr>
        <p:spPr>
          <a:xfrm>
            <a:off x="7772400" y="2211731"/>
            <a:ext cx="3657600" cy="2266711"/>
          </a:xfrm>
          <a:prstGeom prst="rect">
            <a:avLst/>
          </a:prstGeom>
          <a:noFill/>
        </p:spPr>
        <p:txBody>
          <a:bodyPr wrap="square" rtlCol="0">
            <a:spAutoFit/>
          </a:bodyPr>
          <a:lstStyle/>
          <a:p>
            <a:pPr algn="just">
              <a:lnSpc>
                <a:spcPct val="150000"/>
              </a:lnSpc>
            </a:pPr>
            <a:endParaRPr lang="en-US" sz="1600" dirty="0">
              <a:latin typeface="Alexandria" charset="0"/>
              <a:cs typeface="Alexandria" charset="0"/>
            </a:endParaRPr>
          </a:p>
          <a:p>
            <a:pPr algn="just">
              <a:lnSpc>
                <a:spcPct val="150000"/>
              </a:lnSpc>
            </a:pPr>
            <a:endParaRPr lang="en-US" sz="1600" dirty="0">
              <a:latin typeface="Alexandria" charset="0"/>
              <a:cs typeface="Alexandria" charset="0"/>
            </a:endParaRPr>
          </a:p>
          <a:p>
            <a:pPr marL="0" algn="just" defTabSz="914400" rtl="1" eaLnBrk="1" latinLnBrk="0" hangingPunct="1">
              <a:lnSpc>
                <a:spcPct val="150000"/>
              </a:lnSpc>
            </a:pPr>
            <a:r>
              <a:rPr lang="ar-SA" sz="1600" dirty="0">
                <a:latin typeface="Alexandria" charset="0"/>
                <a:cs typeface="Alexandria" charset="0"/>
              </a:rPr>
              <a:t>تساعد </a:t>
            </a:r>
            <a:r>
              <a:rPr lang="ar-EG" sz="1600" dirty="0">
                <a:solidFill>
                  <a:schemeClr val="tx1"/>
                </a:solidFill>
                <a:latin typeface="Alexandria" pitchFamily="2" charset="-78"/>
                <a:cs typeface="Alexandria" pitchFamily="2" charset="-78"/>
              </a:rPr>
              <a:t>العلاقات العامة على جذب المتطوعين للعمل في المنظمات غير الربحية، ودعم جهودها في تحقيق أهدافها.</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8164"/>
            <a:ext cx="2305141" cy="1076343"/>
          </a:xfrm>
          <a:prstGeom prst="rect">
            <a:avLst/>
          </a:prstGeom>
        </p:spPr>
      </p:pic>
      <p:pic>
        <p:nvPicPr>
          <p:cNvPr id="9" name="Content Placeholder 8">
            <a:extLst>
              <a:ext uri="{FF2B5EF4-FFF2-40B4-BE49-F238E27FC236}">
                <a16:creationId xmlns:a16="http://schemas.microsoft.com/office/drawing/2014/main" id="{749E921B-0CB7-3BE1-4B7C-05382B411DF5}"/>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 r="-86" b="47711"/>
          <a:stretch/>
        </p:blipFill>
        <p:spPr>
          <a:xfrm>
            <a:off x="3089564" y="1685495"/>
            <a:ext cx="5334000" cy="2581705"/>
          </a:xfrm>
          <a:prstGeom prst="rect">
            <a:avLst/>
          </a:prstGeom>
        </p:spPr>
      </p:pic>
      <p:sp>
        <p:nvSpPr>
          <p:cNvPr id="13" name="TextBox 12">
            <a:extLst>
              <a:ext uri="{FF2B5EF4-FFF2-40B4-BE49-F238E27FC236}">
                <a16:creationId xmlns:a16="http://schemas.microsoft.com/office/drawing/2014/main" id="{A30DBB4B-115A-32EA-EF93-096658AE78FD}"/>
              </a:ext>
            </a:extLst>
          </p:cNvPr>
          <p:cNvSpPr txBox="1"/>
          <p:nvPr/>
        </p:nvSpPr>
        <p:spPr>
          <a:xfrm>
            <a:off x="6026725" y="3098149"/>
            <a:ext cx="1911927" cy="338554"/>
          </a:xfrm>
          <a:prstGeom prst="rect">
            <a:avLst/>
          </a:prstGeom>
          <a:noFill/>
          <a:effectLst>
            <a:outerShdw blurRad="50800" dist="50800" dir="5400000" algn="ctr" rotWithShape="0">
              <a:srgbClr val="000000">
                <a:alpha val="39000"/>
              </a:srgbClr>
            </a:outerShdw>
          </a:effectLst>
        </p:spPr>
        <p:txBody>
          <a:bodyPr wrap="square">
            <a:spAutoFit/>
          </a:bodyPr>
          <a:lstStyle/>
          <a:p>
            <a:pPr marL="0" algn="ctr" defTabSz="914400" rtl="1" eaLnBrk="1" latinLnBrk="0" hangingPunct="1"/>
            <a:r>
              <a:rPr lang="ar-EG" sz="1600" b="1" dirty="0">
                <a:solidFill>
                  <a:schemeClr val="tx1"/>
                </a:solidFill>
                <a:latin typeface="Alexandria" pitchFamily="2" charset="-78"/>
                <a:cs typeface="Alexandria" pitchFamily="2" charset="-78"/>
              </a:rPr>
              <a:t>التطوع: </a:t>
            </a:r>
            <a:endParaRPr lang="en-US" sz="1600" b="1" dirty="0">
              <a:solidFill>
                <a:schemeClr val="tx1"/>
              </a:solidFill>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265CAE94-CA1D-0AC1-AC30-9EB5815900E1}"/>
              </a:ext>
            </a:extLst>
          </p:cNvPr>
          <p:cNvSpPr txBox="1"/>
          <p:nvPr/>
        </p:nvSpPr>
        <p:spPr>
          <a:xfrm>
            <a:off x="4045527" y="3098149"/>
            <a:ext cx="1052946" cy="338554"/>
          </a:xfrm>
          <a:prstGeom prst="rect">
            <a:avLst/>
          </a:prstGeom>
          <a:noFill/>
        </p:spPr>
        <p:txBody>
          <a:bodyPr wrap="square">
            <a:spAutoFit/>
          </a:bodyPr>
          <a:lstStyle/>
          <a:p>
            <a:pPr marL="0" algn="r" defTabSz="914400" rtl="1" eaLnBrk="1" latinLnBrk="0" hangingPunct="1"/>
            <a:r>
              <a:rPr lang="ar-EG" sz="1600" b="1" dirty="0">
                <a:latin typeface="Alexandria" pitchFamily="2" charset="-78"/>
                <a:cs typeface="Alexandria" pitchFamily="2" charset="-78"/>
              </a:rPr>
              <a:t>الدعوة:</a:t>
            </a:r>
            <a:endParaRPr lang="en-EG" sz="1600" b="1"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7C161FA6-6BEF-F2B1-5BF7-7274A9003E29}"/>
              </a:ext>
            </a:extLst>
          </p:cNvPr>
          <p:cNvSpPr txBox="1"/>
          <p:nvPr/>
        </p:nvSpPr>
        <p:spPr>
          <a:xfrm>
            <a:off x="762001" y="3025078"/>
            <a:ext cx="2992582"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تُستخدم العلاقات العامة للتأثير على السياسات العامة، ودعم القضايا التي تهم المنظمات غير الربحية.</a:t>
            </a:r>
            <a:endParaRPr lang="en-EG"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010815A5-A8BC-A291-DFDB-1E8634330BE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50781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solidFill>
                <a:schemeClr val="tx1"/>
              </a:solidFill>
            </a:endParaRPr>
          </a:p>
        </p:txBody>
      </p:sp>
      <p:sp>
        <p:nvSpPr>
          <p:cNvPr id="48" name="TextBox 47"/>
          <p:cNvSpPr txBox="1"/>
          <p:nvPr/>
        </p:nvSpPr>
        <p:spPr>
          <a:xfrm>
            <a:off x="7674012" y="2374691"/>
            <a:ext cx="2303363" cy="3374706"/>
          </a:xfrm>
          <a:prstGeom prst="rect">
            <a:avLst/>
          </a:prstGeom>
          <a:noFill/>
        </p:spPr>
        <p:txBody>
          <a:bodyPr wrap="square" rtlCol="0">
            <a:spAutoFit/>
          </a:bodyPr>
          <a:lstStyle/>
          <a:p>
            <a:pPr algn="just" rtl="1">
              <a:lnSpc>
                <a:spcPct val="150000"/>
              </a:lnSpc>
              <a:buFont typeface="Arial" panose="020B0604020202020204" pitchFamily="34" charset="0"/>
              <a:buChar char="•"/>
            </a:pPr>
            <a:r>
              <a:rPr lang="ar-EG" sz="1600" b="1" dirty="0">
                <a:latin typeface="Alexandria" pitchFamily="2" charset="-78"/>
                <a:cs typeface="Alexandria" pitchFamily="2" charset="-78"/>
              </a:rPr>
              <a:t>الموارد المحدودة:</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عادةً ما تكون الموارد المالية والبشرية في المنظمات غير الربحية محدودة، لذلك تُعد العلاقات العامة أداة فعالة لتحقيق أهدافها دون الحاجة إلى ميزانيات كبيرة.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 y="23248"/>
            <a:ext cx="2305141" cy="1076343"/>
          </a:xfrm>
          <a:prstGeom prst="rect">
            <a:avLst/>
          </a:prstGeom>
        </p:spPr>
      </p:pic>
      <p:sp>
        <p:nvSpPr>
          <p:cNvPr id="2" name="TextBox 1">
            <a:extLst>
              <a:ext uri="{FF2B5EF4-FFF2-40B4-BE49-F238E27FC236}">
                <a16:creationId xmlns:a16="http://schemas.microsoft.com/office/drawing/2014/main" id="{C59512D2-6F19-C0ED-7A59-368E09FADEF4}"/>
              </a:ext>
            </a:extLst>
          </p:cNvPr>
          <p:cNvSpPr txBox="1"/>
          <p:nvPr/>
        </p:nvSpPr>
        <p:spPr>
          <a:xfrm>
            <a:off x="5977834" y="1192191"/>
            <a:ext cx="5214889" cy="369332"/>
          </a:xfrm>
          <a:prstGeom prst="rect">
            <a:avLst/>
          </a:prstGeom>
          <a:noFill/>
        </p:spPr>
        <p:txBody>
          <a:bodyPr wrap="none" rtlCol="0">
            <a:spAutoFit/>
          </a:bodyPr>
          <a:lstStyle/>
          <a:p>
            <a:pPr marL="0" algn="r" defTabSz="914400" rtl="1" eaLnBrk="1" latinLnBrk="0" hangingPunct="1"/>
            <a:r>
              <a:rPr lang="ar-EG" b="1" dirty="0">
                <a:latin typeface="Alexandria" pitchFamily="2" charset="-78"/>
                <a:cs typeface="Alexandria" pitchFamily="2" charset="-78"/>
              </a:rPr>
              <a:t>أهمية العلاقات العامة للمنظمات غير الربحية</a:t>
            </a:r>
            <a:endParaRPr lang="en-EG"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7C65D695-F454-DD19-5068-CC9254F7EF34}"/>
              </a:ext>
            </a:extLst>
          </p:cNvPr>
          <p:cNvPicPr>
            <a:picLocks noChangeAspect="1"/>
          </p:cNvPicPr>
          <p:nvPr/>
        </p:nvPicPr>
        <p:blipFill rotWithShape="1">
          <a:blip r:embed="rId3">
            <a:extLst>
              <a:ext uri="{28A0092B-C50C-407E-A947-70E740481C1C}">
                <a14:useLocalDpi xmlns:a14="http://schemas.microsoft.com/office/drawing/2010/main" val="0"/>
              </a:ext>
            </a:extLst>
          </a:blip>
          <a:srcRect r="26394"/>
          <a:stretch/>
        </p:blipFill>
        <p:spPr>
          <a:xfrm>
            <a:off x="3848949" y="1480502"/>
            <a:ext cx="3812616" cy="1428475"/>
          </a:xfrm>
          <a:prstGeom prst="rect">
            <a:avLst/>
          </a:prstGeom>
        </p:spPr>
      </p:pic>
      <p:sp>
        <p:nvSpPr>
          <p:cNvPr id="8" name="TextBox 7">
            <a:extLst>
              <a:ext uri="{FF2B5EF4-FFF2-40B4-BE49-F238E27FC236}">
                <a16:creationId xmlns:a16="http://schemas.microsoft.com/office/drawing/2014/main" id="{68793E82-6627-987A-3E41-05CE2914F184}"/>
              </a:ext>
            </a:extLst>
          </p:cNvPr>
          <p:cNvSpPr txBox="1"/>
          <p:nvPr/>
        </p:nvSpPr>
        <p:spPr>
          <a:xfrm>
            <a:off x="4433104" y="2816463"/>
            <a:ext cx="2779857" cy="3005375"/>
          </a:xfrm>
          <a:prstGeom prst="rect">
            <a:avLst/>
          </a:prstGeom>
          <a:noFill/>
        </p:spPr>
        <p:txBody>
          <a:bodyPr wrap="square" rtlCol="0">
            <a:spAutoFit/>
          </a:bodyPr>
          <a:lstStyle/>
          <a:p>
            <a:pPr algn="just" rtl="1">
              <a:lnSpc>
                <a:spcPct val="150000"/>
              </a:lnSpc>
              <a:buFont typeface="Arial" panose="020B0604020202020204" pitchFamily="34" charset="0"/>
              <a:buChar char="•"/>
            </a:pPr>
            <a:r>
              <a:rPr lang="ar-EG" sz="1600" b="1" dirty="0">
                <a:latin typeface="Alexandria" pitchFamily="2" charset="-78"/>
                <a:cs typeface="Alexandria" pitchFamily="2" charset="-78"/>
              </a:rPr>
              <a:t>التنافس على التمويل:</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تتنافس المنظمات غير الربحية على جذب التمويل من الجهات المانحة، لذلك تُعد العلاقات العامة ضرورية لتمييزها عن المنظمات الأخرى وبناء علاقات مع الجهات المانحة المحتملة.</a:t>
            </a:r>
          </a:p>
        </p:txBody>
      </p:sp>
      <p:sp>
        <p:nvSpPr>
          <p:cNvPr id="9" name="TextBox 8">
            <a:extLst>
              <a:ext uri="{FF2B5EF4-FFF2-40B4-BE49-F238E27FC236}">
                <a16:creationId xmlns:a16="http://schemas.microsoft.com/office/drawing/2014/main" id="{7816F1FF-D63D-0E87-AFF4-8994E0A33156}"/>
              </a:ext>
            </a:extLst>
          </p:cNvPr>
          <p:cNvSpPr txBox="1"/>
          <p:nvPr/>
        </p:nvSpPr>
        <p:spPr>
          <a:xfrm>
            <a:off x="1152624" y="2374691"/>
            <a:ext cx="2779857" cy="2266711"/>
          </a:xfrm>
          <a:prstGeom prst="rect">
            <a:avLst/>
          </a:prstGeom>
          <a:noFill/>
        </p:spPr>
        <p:txBody>
          <a:bodyPr wrap="square" rtlCol="0">
            <a:spAutoFit/>
          </a:bodyPr>
          <a:lstStyle/>
          <a:p>
            <a:pPr algn="just" rtl="1">
              <a:lnSpc>
                <a:spcPct val="150000"/>
              </a:lnSpc>
              <a:buFont typeface="Arial" panose="020B0604020202020204" pitchFamily="34" charset="0"/>
              <a:buChar char="•"/>
            </a:pPr>
            <a:r>
              <a:rPr lang="ar-EG" sz="1600" b="1" dirty="0">
                <a:latin typeface="Alexandria" pitchFamily="2" charset="-78"/>
                <a:cs typeface="Alexandria" pitchFamily="2" charset="-78"/>
              </a:rPr>
              <a:t>الحاجة الى بناء الثقة:</a:t>
            </a: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تعتمد المنظمات غير الربحية على ثقة الجمهور لدعمها، لذلك تُعد العلاقات العامة ضرورية لبناء هذه الثقة وتعزيز صورة المنظمة.</a:t>
            </a:r>
          </a:p>
        </p:txBody>
      </p:sp>
      <p:sp>
        <p:nvSpPr>
          <p:cNvPr id="3" name="Rectangle 2">
            <a:extLst>
              <a:ext uri="{FF2B5EF4-FFF2-40B4-BE49-F238E27FC236}">
                <a16:creationId xmlns:a16="http://schemas.microsoft.com/office/drawing/2014/main" id="{033498AC-42D5-36F1-EB63-8E989EAAF9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139879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011434" y="1215840"/>
            <a:ext cx="8111836" cy="369332"/>
          </a:xfrm>
          <a:prstGeom prst="rect">
            <a:avLst/>
          </a:prstGeom>
          <a:noFill/>
        </p:spPr>
        <p:txBody>
          <a:bodyPr wrap="square" rtlCol="0">
            <a:spAutoFit/>
          </a:bodyPr>
          <a:lstStyle/>
          <a:p>
            <a:pPr algn="r" rtl="1"/>
            <a:r>
              <a:rPr lang="ar-EG" b="1" dirty="0">
                <a:latin typeface="Alexandria" pitchFamily="2" charset="-78"/>
                <a:cs typeface="Alexandria" pitchFamily="2" charset="-78"/>
              </a:rPr>
              <a:t>أدوات العلاقات العامة لتحقيق أهداف لمنظمات غير الربحية:</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13" y="24310"/>
            <a:ext cx="2305141" cy="1076343"/>
          </a:xfrm>
          <a:prstGeom prst="rect">
            <a:avLst/>
          </a:prstGeom>
        </p:spPr>
      </p:pic>
      <p:pic>
        <p:nvPicPr>
          <p:cNvPr id="2" name="Picture 1">
            <a:extLst>
              <a:ext uri="{FF2B5EF4-FFF2-40B4-BE49-F238E27FC236}">
                <a16:creationId xmlns:a16="http://schemas.microsoft.com/office/drawing/2014/main" id="{1F2C5472-3D00-E136-B5F8-3041A05D190C}"/>
              </a:ext>
            </a:extLst>
          </p:cNvPr>
          <p:cNvPicPr>
            <a:picLocks noChangeAspect="1"/>
          </p:cNvPicPr>
          <p:nvPr/>
        </p:nvPicPr>
        <p:blipFill rotWithShape="1">
          <a:blip r:embed="rId3">
            <a:extLst>
              <a:ext uri="{28A0092B-C50C-407E-A947-70E740481C1C}">
                <a14:useLocalDpi xmlns:a14="http://schemas.microsoft.com/office/drawing/2010/main" val="0"/>
              </a:ext>
            </a:extLst>
          </a:blip>
          <a:srcRect l="51174" r="3542" b="51540"/>
          <a:stretch/>
        </p:blipFill>
        <p:spPr>
          <a:xfrm>
            <a:off x="9504218" y="1328708"/>
            <a:ext cx="1619052" cy="1622308"/>
          </a:xfrm>
          <a:prstGeom prst="rect">
            <a:avLst/>
          </a:prstGeom>
        </p:spPr>
      </p:pic>
      <p:sp>
        <p:nvSpPr>
          <p:cNvPr id="8" name="Content Placeholder 7">
            <a:extLst>
              <a:ext uri="{FF2B5EF4-FFF2-40B4-BE49-F238E27FC236}">
                <a16:creationId xmlns:a16="http://schemas.microsoft.com/office/drawing/2014/main" id="{3DBCD575-1ACA-D996-9C30-5CB8AEA2C09A}"/>
              </a:ext>
            </a:extLst>
          </p:cNvPr>
          <p:cNvSpPr>
            <a:spLocks noGrp="1"/>
          </p:cNvSpPr>
          <p:nvPr>
            <p:ph sz="half" idx="1"/>
          </p:nvPr>
        </p:nvSpPr>
        <p:spPr>
          <a:xfrm>
            <a:off x="838200" y="1825625"/>
            <a:ext cx="8111836" cy="4351338"/>
          </a:xfrm>
        </p:spPr>
        <p:txBody>
          <a:bodyPr>
            <a:normAutofit/>
          </a:bodyPr>
          <a:lstStyle/>
          <a:p>
            <a:pPr algn="r" rtl="1">
              <a:lnSpc>
                <a:spcPct val="150000"/>
              </a:lnSpc>
              <a:buFont typeface="Arial" panose="020B0604020202020204" pitchFamily="34" charset="0"/>
              <a:buChar char="•"/>
            </a:pPr>
            <a:r>
              <a:rPr lang="ar-EG" sz="1800" b="1" dirty="0">
                <a:latin typeface="Alexandria" pitchFamily="2" charset="-78"/>
                <a:cs typeface="Alexandria" pitchFamily="2" charset="-78"/>
              </a:rPr>
              <a:t>العلاقات الإعلامية:</a:t>
            </a:r>
            <a:endParaRPr lang="ar-EG"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تتواصل المنظمات غير الربحية مع وسائل الإعلام لنشر أخبارها وإنجازاتها، وبناء الوعي بالقضايا التي تهمها.</a:t>
            </a:r>
          </a:p>
          <a:p>
            <a:pPr algn="r" rtl="1">
              <a:lnSpc>
                <a:spcPct val="150000"/>
              </a:lnSpc>
              <a:buFont typeface="Arial" panose="020B0604020202020204" pitchFamily="34" charset="0"/>
              <a:buChar char="•"/>
            </a:pPr>
            <a:r>
              <a:rPr lang="ar-EG" sz="1800" b="1" dirty="0">
                <a:latin typeface="Alexandria" pitchFamily="2" charset="-78"/>
                <a:cs typeface="Alexandria" pitchFamily="2" charset="-78"/>
              </a:rPr>
              <a:t>التسويق الاجتماعي:</a:t>
            </a:r>
            <a:endParaRPr lang="ar-EG"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تستخدم المنظمات غير الربحية قنوات التواصل الاجتماعي للتواصل مع جمهورها، وبناء العلاقات، وجمع التبرعات، والترويج لقضيتها.</a:t>
            </a:r>
          </a:p>
          <a:p>
            <a:pPr marL="0" indent="0" algn="r" rtl="1">
              <a:lnSpc>
                <a:spcPct val="150000"/>
              </a:lnSpc>
              <a:buNone/>
            </a:pPr>
            <a:endParaRPr lang="ar-EG" sz="18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EG" sz="18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A30C566-8124-603A-90A1-6AE5C0EBC0A5}"/>
              </a:ext>
            </a:extLst>
          </p:cNvPr>
          <p:cNvSpPr txBox="1"/>
          <p:nvPr/>
        </p:nvSpPr>
        <p:spPr>
          <a:xfrm>
            <a:off x="10157837" y="2211813"/>
            <a:ext cx="263214" cy="369332"/>
          </a:xfrm>
          <a:prstGeom prst="rect">
            <a:avLst/>
          </a:prstGeom>
          <a:noFill/>
        </p:spPr>
        <p:txBody>
          <a:bodyPr wrap="none" rtlCol="0">
            <a:spAutoFit/>
          </a:bodyPr>
          <a:lstStyle/>
          <a:p>
            <a:r>
              <a:rPr lang="ar-SA" b="1" dirty="0">
                <a:latin typeface="Alexandria" pitchFamily="2" charset="-78"/>
                <a:cs typeface="Alexandria" pitchFamily="2" charset="-78"/>
              </a:rPr>
              <a:t>١</a:t>
            </a:r>
            <a:endParaRPr lang="en-EG" b="1"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CB8B5944-9122-5225-12E0-949E1B5DE21F}"/>
              </a:ext>
            </a:extLst>
          </p:cNvPr>
          <p:cNvPicPr>
            <a:picLocks noChangeAspect="1"/>
          </p:cNvPicPr>
          <p:nvPr/>
        </p:nvPicPr>
        <p:blipFill rotWithShape="1">
          <a:blip r:embed="rId3">
            <a:extLst>
              <a:ext uri="{28A0092B-C50C-407E-A947-70E740481C1C}">
                <a14:useLocalDpi xmlns:a14="http://schemas.microsoft.com/office/drawing/2010/main" val="0"/>
              </a:ext>
            </a:extLst>
          </a:blip>
          <a:srcRect l="51344" t="51313" r="7276" b="7024"/>
          <a:stretch/>
        </p:blipFill>
        <p:spPr>
          <a:xfrm>
            <a:off x="9648657" y="3429000"/>
            <a:ext cx="1474613" cy="1390173"/>
          </a:xfrm>
          <a:prstGeom prst="rect">
            <a:avLst/>
          </a:prstGeom>
        </p:spPr>
      </p:pic>
      <p:sp>
        <p:nvSpPr>
          <p:cNvPr id="14" name="TextBox 13">
            <a:extLst>
              <a:ext uri="{FF2B5EF4-FFF2-40B4-BE49-F238E27FC236}">
                <a16:creationId xmlns:a16="http://schemas.microsoft.com/office/drawing/2014/main" id="{D7AA8403-D0B1-09B5-C7DB-D72E9A46EB87}"/>
              </a:ext>
            </a:extLst>
          </p:cNvPr>
          <p:cNvSpPr txBox="1"/>
          <p:nvPr/>
        </p:nvSpPr>
        <p:spPr>
          <a:xfrm>
            <a:off x="10313744" y="3914172"/>
            <a:ext cx="316112" cy="369332"/>
          </a:xfrm>
          <a:prstGeom prst="rect">
            <a:avLst/>
          </a:prstGeom>
          <a:noFill/>
        </p:spPr>
        <p:txBody>
          <a:bodyPr wrap="none" rtlCol="0">
            <a:spAutoFit/>
          </a:bodyPr>
          <a:lstStyle/>
          <a:p>
            <a:r>
              <a:rPr lang="ar-SA" b="1" dirty="0">
                <a:latin typeface="Alexandria" pitchFamily="2" charset="-78"/>
                <a:cs typeface="Alexandria" pitchFamily="2" charset="-78"/>
              </a:rPr>
              <a:t>٢</a:t>
            </a:r>
            <a:endParaRPr lang="en-EG"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C9102CC-62D4-CEFE-BE46-A8C5C239744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205449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011434" y="1215840"/>
            <a:ext cx="8111836" cy="369332"/>
          </a:xfrm>
          <a:prstGeom prst="rect">
            <a:avLst/>
          </a:prstGeom>
          <a:noFill/>
        </p:spPr>
        <p:txBody>
          <a:bodyPr wrap="square" rtlCol="0">
            <a:spAutoFit/>
          </a:bodyPr>
          <a:lstStyle/>
          <a:p>
            <a:pPr algn="r" rtl="1"/>
            <a:r>
              <a:rPr lang="ar-EG" b="1" dirty="0">
                <a:latin typeface="Alexandria" pitchFamily="2" charset="-78"/>
                <a:cs typeface="Alexandria" pitchFamily="2" charset="-78"/>
              </a:rPr>
              <a:t>أدوات العلاقات العامة لتحقيق أهداف المنظمات غير الربحية:</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2" name="Picture 1">
            <a:extLst>
              <a:ext uri="{FF2B5EF4-FFF2-40B4-BE49-F238E27FC236}">
                <a16:creationId xmlns:a16="http://schemas.microsoft.com/office/drawing/2014/main" id="{1F2C5472-3D00-E136-B5F8-3041A05D190C}"/>
              </a:ext>
            </a:extLst>
          </p:cNvPr>
          <p:cNvPicPr>
            <a:picLocks noChangeAspect="1"/>
          </p:cNvPicPr>
          <p:nvPr/>
        </p:nvPicPr>
        <p:blipFill rotWithShape="1">
          <a:blip r:embed="rId3">
            <a:extLst>
              <a:ext uri="{28A0092B-C50C-407E-A947-70E740481C1C}">
                <a14:useLocalDpi xmlns:a14="http://schemas.microsoft.com/office/drawing/2010/main" val="0"/>
              </a:ext>
            </a:extLst>
          </a:blip>
          <a:srcRect l="51174" r="3542" b="51540"/>
          <a:stretch/>
        </p:blipFill>
        <p:spPr>
          <a:xfrm>
            <a:off x="9504218" y="1328708"/>
            <a:ext cx="1619052" cy="1622308"/>
          </a:xfrm>
          <a:prstGeom prst="rect">
            <a:avLst/>
          </a:prstGeom>
        </p:spPr>
      </p:pic>
      <p:sp>
        <p:nvSpPr>
          <p:cNvPr id="8" name="Content Placeholder 7">
            <a:extLst>
              <a:ext uri="{FF2B5EF4-FFF2-40B4-BE49-F238E27FC236}">
                <a16:creationId xmlns:a16="http://schemas.microsoft.com/office/drawing/2014/main" id="{3DBCD575-1ACA-D996-9C30-5CB8AEA2C09A}"/>
              </a:ext>
            </a:extLst>
          </p:cNvPr>
          <p:cNvSpPr>
            <a:spLocks noGrp="1"/>
          </p:cNvSpPr>
          <p:nvPr>
            <p:ph sz="half" idx="1"/>
          </p:nvPr>
        </p:nvSpPr>
        <p:spPr>
          <a:xfrm>
            <a:off x="838200" y="1825625"/>
            <a:ext cx="8111836" cy="4351338"/>
          </a:xfrm>
        </p:spPr>
        <p:txBody>
          <a:bodyPr>
            <a:normAutofit/>
          </a:bodyPr>
          <a:lstStyle/>
          <a:p>
            <a:pPr algn="r" rtl="1">
              <a:lnSpc>
                <a:spcPct val="150000"/>
              </a:lnSpc>
              <a:buFont typeface="Arial" panose="020B0604020202020204" pitchFamily="34" charset="0"/>
              <a:buChar char="•"/>
            </a:pPr>
            <a:r>
              <a:rPr lang="ar-EG" sz="1800" b="1" dirty="0">
                <a:latin typeface="Alexandria" pitchFamily="2" charset="-78"/>
                <a:cs typeface="Alexandria" pitchFamily="2" charset="-78"/>
              </a:rPr>
              <a:t>الفعاليات:</a:t>
            </a:r>
          </a:p>
          <a:p>
            <a:pPr marL="0" indent="0" algn="r" rtl="1">
              <a:lnSpc>
                <a:spcPct val="150000"/>
              </a:lnSpc>
              <a:buNone/>
            </a:pPr>
            <a:r>
              <a:rPr lang="ar-EG" sz="1800" dirty="0">
                <a:latin typeface="Alexandria" pitchFamily="2" charset="-78"/>
                <a:cs typeface="Alexandria" pitchFamily="2" charset="-78"/>
              </a:rPr>
              <a:t>تنظم المنظمات غير الربحية فعاليات متنوعة لجذب انتباه الجمهور، وجمع التبرعات، وبناء العلاقات.</a:t>
            </a:r>
          </a:p>
          <a:p>
            <a:pPr marL="0" indent="0" algn="r" rtl="1">
              <a:lnSpc>
                <a:spcPct val="150000"/>
              </a:lnSpc>
              <a:buNone/>
            </a:pPr>
            <a:endParaRPr lang="ar-EG" sz="1200" b="1" dirty="0">
              <a:latin typeface="Alexandria" pitchFamily="2" charset="-78"/>
              <a:cs typeface="Alexandria" pitchFamily="2" charset="-78"/>
            </a:endParaRPr>
          </a:p>
          <a:p>
            <a:pPr marL="0" indent="0" algn="r" rtl="1">
              <a:lnSpc>
                <a:spcPct val="150000"/>
              </a:lnSpc>
              <a:buNone/>
            </a:pPr>
            <a:r>
              <a:rPr lang="ar-EG" sz="1800" b="1" dirty="0">
                <a:latin typeface="Alexandria" pitchFamily="2" charset="-78"/>
                <a:cs typeface="Alexandria" pitchFamily="2" charset="-78"/>
              </a:rPr>
              <a:t>التطوع:</a:t>
            </a:r>
            <a:endParaRPr lang="ar-EG" sz="1800" dirty="0">
              <a:latin typeface="Alexandria" pitchFamily="2" charset="-78"/>
              <a:cs typeface="Alexandria" pitchFamily="2" charset="-78"/>
            </a:endParaRPr>
          </a:p>
          <a:p>
            <a:pPr marL="0" indent="0" algn="r" rtl="1">
              <a:lnSpc>
                <a:spcPct val="150000"/>
              </a:lnSpc>
              <a:buNone/>
            </a:pPr>
            <a:r>
              <a:rPr lang="ar-EG" sz="1800" dirty="0">
                <a:latin typeface="Alexandria" pitchFamily="2" charset="-78"/>
                <a:cs typeface="Alexandria" pitchFamily="2" charset="-78"/>
              </a:rPr>
              <a:t>تشجع المنظمات غير الربحية الناس على التطوع في أنشطتها، مما يساعدها على تحقيق أهدافها وتوفير الموارد</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8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A30C566-8124-603A-90A1-6AE5C0EBC0A5}"/>
              </a:ext>
            </a:extLst>
          </p:cNvPr>
          <p:cNvSpPr txBox="1"/>
          <p:nvPr/>
        </p:nvSpPr>
        <p:spPr>
          <a:xfrm>
            <a:off x="10157837" y="2211813"/>
            <a:ext cx="360996" cy="369332"/>
          </a:xfrm>
          <a:prstGeom prst="rect">
            <a:avLst/>
          </a:prstGeom>
          <a:noFill/>
        </p:spPr>
        <p:txBody>
          <a:bodyPr wrap="none" rtlCol="0">
            <a:spAutoFit/>
          </a:bodyPr>
          <a:lstStyle/>
          <a:p>
            <a:r>
              <a:rPr lang="ar-SA" b="1" dirty="0">
                <a:latin typeface="Alexandria" pitchFamily="2" charset="-78"/>
                <a:cs typeface="Alexandria" pitchFamily="2" charset="-78"/>
              </a:rPr>
              <a:t>٣</a:t>
            </a:r>
            <a:endParaRPr lang="en-EG" b="1"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CB8B5944-9122-5225-12E0-949E1B5DE21F}"/>
              </a:ext>
            </a:extLst>
          </p:cNvPr>
          <p:cNvPicPr>
            <a:picLocks noChangeAspect="1"/>
          </p:cNvPicPr>
          <p:nvPr/>
        </p:nvPicPr>
        <p:blipFill rotWithShape="1">
          <a:blip r:embed="rId3">
            <a:extLst>
              <a:ext uri="{28A0092B-C50C-407E-A947-70E740481C1C}">
                <a14:useLocalDpi xmlns:a14="http://schemas.microsoft.com/office/drawing/2010/main" val="0"/>
              </a:ext>
            </a:extLst>
          </a:blip>
          <a:srcRect l="51344" t="51313" r="7276" b="7024"/>
          <a:stretch/>
        </p:blipFill>
        <p:spPr>
          <a:xfrm>
            <a:off x="9648657" y="3429000"/>
            <a:ext cx="1474613" cy="1390173"/>
          </a:xfrm>
          <a:prstGeom prst="rect">
            <a:avLst/>
          </a:prstGeom>
        </p:spPr>
      </p:pic>
      <p:sp>
        <p:nvSpPr>
          <p:cNvPr id="14" name="TextBox 13">
            <a:extLst>
              <a:ext uri="{FF2B5EF4-FFF2-40B4-BE49-F238E27FC236}">
                <a16:creationId xmlns:a16="http://schemas.microsoft.com/office/drawing/2014/main" id="{D7AA8403-D0B1-09B5-C7DB-D72E9A46EB87}"/>
              </a:ext>
            </a:extLst>
          </p:cNvPr>
          <p:cNvSpPr txBox="1"/>
          <p:nvPr/>
        </p:nvSpPr>
        <p:spPr>
          <a:xfrm>
            <a:off x="10313744" y="3914172"/>
            <a:ext cx="324128" cy="369332"/>
          </a:xfrm>
          <a:prstGeom prst="rect">
            <a:avLst/>
          </a:prstGeom>
          <a:noFill/>
        </p:spPr>
        <p:txBody>
          <a:bodyPr wrap="none" rtlCol="0">
            <a:spAutoFit/>
          </a:bodyPr>
          <a:lstStyle/>
          <a:p>
            <a:r>
              <a:rPr lang="ar-SA" b="1" dirty="0">
                <a:latin typeface="Alexandria" pitchFamily="2" charset="-78"/>
                <a:cs typeface="Alexandria" pitchFamily="2" charset="-78"/>
              </a:rPr>
              <a:t>٤</a:t>
            </a:r>
            <a:endParaRPr lang="en-EG"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B4FC8B1-1C22-76E6-21BE-2F9B2673C3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439982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176333" y="952845"/>
            <a:ext cx="489065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11175" y="2318150"/>
            <a:ext cx="1156964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latin typeface="Alexandria" pitchFamily="2" charset="-78"/>
                <a:cs typeface="Alexandria" pitchFamily="2" charset="-78"/>
              </a:rPr>
              <a:t>ويتضح مما سبق أن </a:t>
            </a:r>
            <a:r>
              <a:rPr lang="ar-EG" dirty="0">
                <a:solidFill>
                  <a:schemeClr val="tx1"/>
                </a:solidFill>
                <a:latin typeface="Alexandria" pitchFamily="2" charset="-78"/>
                <a:cs typeface="Alexandria" pitchFamily="2" charset="-78"/>
              </a:rPr>
              <a:t>المنظمات غير الربحية إلى حد كبير تعتمد على حقيقة أن الناس على استعداد للتبرع بالمال والوقت، الأمر الذي يتطلب </a:t>
            </a:r>
            <a:r>
              <a:rPr lang="ar-EG" b="1" dirty="0">
                <a:solidFill>
                  <a:schemeClr val="tx1"/>
                </a:solidFill>
                <a:latin typeface="Alexandria" pitchFamily="2" charset="-78"/>
                <a:cs typeface="Alexandria" pitchFamily="2" charset="-78"/>
              </a:rPr>
              <a:t>التواصل الواضح والفعال لأهداف واحتياجات المنظمة</a:t>
            </a:r>
            <a:r>
              <a:rPr lang="ar-EG" dirty="0">
                <a:solidFill>
                  <a:schemeClr val="tx1"/>
                </a:solidFill>
                <a:latin typeface="Alexandria" pitchFamily="2" charset="-78"/>
                <a:cs typeface="Alexandria" pitchFamily="2" charset="-78"/>
              </a:rPr>
              <a:t>. وأهم أدوار العلاقات العامة:</a:t>
            </a:r>
            <a:endParaRPr lang="ar-EG" b="0" i="0" dirty="0">
              <a:solidFill>
                <a:srgbClr val="383A47"/>
              </a:solidFill>
              <a:effectLst/>
              <a:latin typeface="Alexandria" pitchFamily="2" charset="-78"/>
              <a:cs typeface="Alexandria" pitchFamily="2" charset="-78"/>
            </a:endParaRP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تحديد أهداف الظهور الإعلامي.</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تحليل الجمهور المستهدف.</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تطوير رسائل إعلامية فعالة.</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اختيار القنوات الإعلامية المناسبة</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بناء العلاقات مع وسائل الإعلام</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إدارة الأزمات الإعلامية</a:t>
            </a:r>
          </a:p>
          <a:p>
            <a:pPr marL="285750" indent="-285750" algn="r" rtl="1">
              <a:lnSpc>
                <a:spcPct val="150000"/>
              </a:lnSpc>
              <a:buFont typeface="Wingdings" pitchFamily="2" charset="2"/>
              <a:buChar char="Ø"/>
            </a:pPr>
            <a:r>
              <a:rPr lang="ar-EG" b="0" i="0" dirty="0">
                <a:solidFill>
                  <a:srgbClr val="383A47"/>
                </a:solidFill>
                <a:effectLst/>
                <a:latin typeface="Alexandria" pitchFamily="2" charset="-78"/>
                <a:cs typeface="Alexandria" pitchFamily="2" charset="-78"/>
              </a:rPr>
              <a:t>تقييم وتطوير استراتيجيات الظهور الإعلامي</a:t>
            </a:r>
          </a:p>
        </p:txBody>
      </p:sp>
      <p:sp>
        <p:nvSpPr>
          <p:cNvPr id="24" name="TextBox 23"/>
          <p:cNvSpPr txBox="1"/>
          <p:nvPr/>
        </p:nvSpPr>
        <p:spPr>
          <a:xfrm>
            <a:off x="7439891" y="1026130"/>
            <a:ext cx="4571679" cy="1292020"/>
          </a:xfrm>
          <a:prstGeom prst="rect">
            <a:avLst/>
          </a:prstGeom>
          <a:noFill/>
        </p:spPr>
        <p:txBody>
          <a:bodyPr wrap="square" rtlCol="0">
            <a:spAutoFit/>
          </a:bodyPr>
          <a:lstStyle/>
          <a:p>
            <a:pPr algn="r" rtl="1">
              <a:lnSpc>
                <a:spcPct val="150000"/>
              </a:lnSpc>
            </a:pPr>
            <a:endParaRPr lang="en-US" b="1" dirty="0">
              <a:solidFill>
                <a:schemeClr val="bg1"/>
              </a:solidFill>
              <a:latin typeface="Alexandria" charset="0"/>
              <a:cs typeface="Alexandria" charset="0"/>
            </a:endParaRPr>
          </a:p>
          <a:p>
            <a:pPr algn="r" rtl="1">
              <a:lnSpc>
                <a:spcPct val="150000"/>
              </a:lnSpc>
            </a:pPr>
            <a:r>
              <a:rPr lang="ar-SA" b="1" dirty="0">
                <a:solidFill>
                  <a:schemeClr val="bg1"/>
                </a:solidFill>
                <a:latin typeface="Alexandria" charset="0"/>
                <a:cs typeface="Alexandria" charset="0"/>
              </a:rPr>
              <a:t>أدوار ممارسو العلاقات العامة في المنظمات غير الربحية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5013" y="20983"/>
            <a:ext cx="2305141" cy="1076343"/>
          </a:xfrm>
          <a:prstGeom prst="rect">
            <a:avLst/>
          </a:prstGeom>
        </p:spPr>
      </p:pic>
      <p:sp>
        <p:nvSpPr>
          <p:cNvPr id="3" name="Rectangle 2">
            <a:extLst>
              <a:ext uri="{FF2B5EF4-FFF2-40B4-BE49-F238E27FC236}">
                <a16:creationId xmlns:a16="http://schemas.microsoft.com/office/drawing/2014/main" id="{6A96D0FF-6993-776A-DFA6-7D98863A18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46483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5708074" y="952845"/>
            <a:ext cx="648392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333001" y="206948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EG" b="0" i="0" dirty="0">
                <a:solidFill>
                  <a:srgbClr val="383A47"/>
                </a:solidFill>
                <a:effectLst/>
                <a:latin typeface="Alexandria" pitchFamily="2" charset="-78"/>
                <a:cs typeface="Alexandria" pitchFamily="2" charset="-78"/>
              </a:rPr>
              <a:t>تلعب </a:t>
            </a:r>
            <a:r>
              <a:rPr lang="ar-EG" b="1" i="0" dirty="0">
                <a:solidFill>
                  <a:srgbClr val="383A47"/>
                </a:solidFill>
                <a:effectLst/>
                <a:latin typeface="Alexandria" pitchFamily="2" charset="-78"/>
                <a:cs typeface="Alexandria" pitchFamily="2" charset="-78"/>
              </a:rPr>
              <a:t>الصورة الذهنية </a:t>
            </a:r>
            <a:r>
              <a:rPr lang="ar-EG" b="0" i="0" dirty="0">
                <a:solidFill>
                  <a:srgbClr val="383A47"/>
                </a:solidFill>
                <a:effectLst/>
                <a:latin typeface="Alexandria" pitchFamily="2" charset="-78"/>
                <a:cs typeface="Alexandria" pitchFamily="2" charset="-78"/>
              </a:rPr>
              <a:t>دورًا حاسمًا في نجاح أي منظمة غير ربحية، حيث إنها تعكس سمعة المنظمة وتؤثر في تفاعل الجمهور والمانحين والمتطوعين والشركاء المحتملين.</a:t>
            </a:r>
          </a:p>
          <a:p>
            <a:pPr marL="0" algn="r" defTabSz="914400" rtl="1" eaLnBrk="1" latinLnBrk="0" hangingPunct="1">
              <a:lnSpc>
                <a:spcPct val="150000"/>
              </a:lnSpc>
            </a:pPr>
            <a:r>
              <a:rPr lang="ar-EG" b="0" i="0" dirty="0">
                <a:solidFill>
                  <a:srgbClr val="383A47"/>
                </a:solidFill>
                <a:effectLst/>
                <a:latin typeface="Alexandria" pitchFamily="2" charset="-78"/>
                <a:cs typeface="Alexandria" pitchFamily="2" charset="-78"/>
              </a:rPr>
              <a:t> لذا يجب على المنظمات غير الربحية أن تكون حريصة على بناء صورة ذهنية إيجابية وقوية تعكس قيمها وأهدافها ومساهمتها في المجتمع.</a:t>
            </a:r>
          </a:p>
          <a:p>
            <a:pPr marL="0" algn="just" defTabSz="914400" rtl="1" eaLnBrk="1" latinLnBrk="0" hangingPunct="1">
              <a:lnSpc>
                <a:spcPct val="150000"/>
              </a:lnSpc>
            </a:pPr>
            <a:r>
              <a:rPr lang="ar-EG" b="0" i="0" dirty="0">
                <a:solidFill>
                  <a:srgbClr val="383A47"/>
                </a:solidFill>
                <a:effectLst/>
                <a:latin typeface="Alexandria" pitchFamily="2" charset="-78"/>
                <a:cs typeface="Alexandria" pitchFamily="2" charset="-78"/>
              </a:rPr>
              <a:t>تعتبر وسائل الاتصال المتنوعة أداة قوية لبناء الصورة الذهنية من خلال قنوات اتصال فعالة ومتنوعة تمكنها من التواصل مع الجمهور المستهدف.</a:t>
            </a:r>
          </a:p>
          <a:p>
            <a:pPr marL="0" algn="just" defTabSz="914400" rtl="1" eaLnBrk="1" latinLnBrk="0" hangingPunct="1">
              <a:lnSpc>
                <a:spcPct val="150000"/>
              </a:lnSpc>
            </a:pPr>
            <a:endParaRPr lang="ar-EG" b="0" i="0" dirty="0">
              <a:solidFill>
                <a:srgbClr val="383A47"/>
              </a:solidFill>
              <a:effectLst/>
              <a:latin typeface="Alexandria" pitchFamily="2" charset="-78"/>
              <a:cs typeface="Alexandria" pitchFamily="2" charset="-78"/>
            </a:endParaRPr>
          </a:p>
          <a:p>
            <a:pPr algn="just" rtl="1">
              <a:lnSpc>
                <a:spcPct val="150000"/>
              </a:lnSpc>
            </a:pPr>
            <a:r>
              <a:rPr lang="ar-EG" b="1" dirty="0">
                <a:solidFill>
                  <a:srgbClr val="383A47"/>
                </a:solidFill>
                <a:latin typeface="Alexandria" pitchFamily="2" charset="-78"/>
                <a:cs typeface="Alexandria" pitchFamily="2" charset="-78"/>
              </a:rPr>
              <a:t>وهناك عدة أدوار يقوم بها الاتصال الأخلاقي داخل المنظمات غير الربحية، من أهمها:</a:t>
            </a:r>
            <a:endParaRPr lang="en-US" b="1" dirty="0">
              <a:latin typeface="Alexandria" pitchFamily="2" charset="-78"/>
              <a:cs typeface="Alexandria" pitchFamily="2" charset="-78"/>
            </a:endParaRPr>
          </a:p>
        </p:txBody>
      </p:sp>
      <p:sp>
        <p:nvSpPr>
          <p:cNvPr id="24" name="TextBox 23"/>
          <p:cNvSpPr txBox="1"/>
          <p:nvPr/>
        </p:nvSpPr>
        <p:spPr>
          <a:xfrm>
            <a:off x="5708075" y="928200"/>
            <a:ext cx="6303820" cy="1292020"/>
          </a:xfrm>
          <a:prstGeom prst="rect">
            <a:avLst/>
          </a:prstGeom>
          <a:noFill/>
        </p:spPr>
        <p:txBody>
          <a:bodyPr wrap="square" rtlCol="0">
            <a:spAutoFit/>
          </a:bodyPr>
          <a:lstStyle/>
          <a:p>
            <a:pPr algn="r" rtl="1">
              <a:lnSpc>
                <a:spcPct val="150000"/>
              </a:lnSpc>
            </a:pPr>
            <a:endParaRPr lang="en-US" b="1" dirty="0">
              <a:solidFill>
                <a:schemeClr val="bg1"/>
              </a:solidFill>
              <a:latin typeface="Alexandria" charset="0"/>
              <a:cs typeface="Alexandria" charset="0"/>
            </a:endParaRPr>
          </a:p>
          <a:p>
            <a:pPr algn="r" rtl="1">
              <a:lnSpc>
                <a:spcPct val="150000"/>
              </a:lnSpc>
            </a:pPr>
            <a:r>
              <a:rPr lang="ar-SA" b="1" dirty="0">
                <a:solidFill>
                  <a:schemeClr val="bg1"/>
                </a:solidFill>
                <a:latin typeface="Alexandria" charset="0"/>
                <a:cs typeface="Alexandria" charset="0"/>
              </a:rPr>
              <a:t>الاتصال الأخلاقي وبناء الصورة الذهنية  المنظمات</a:t>
            </a:r>
          </a:p>
          <a:p>
            <a:pPr algn="r" rtl="1">
              <a:lnSpc>
                <a:spcPct val="150000"/>
              </a:lnSpc>
            </a:pPr>
            <a:r>
              <a:rPr lang="ar-SA" b="1" dirty="0">
                <a:solidFill>
                  <a:schemeClr val="bg1"/>
                </a:solidFill>
                <a:latin typeface="Alexandria" charset="0"/>
                <a:cs typeface="Alexandria" charset="0"/>
              </a:rPr>
              <a:t> غير الربحية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826" y="-14413"/>
            <a:ext cx="2305141" cy="1076343"/>
          </a:xfrm>
          <a:prstGeom prst="rect">
            <a:avLst/>
          </a:prstGeom>
        </p:spPr>
      </p:pic>
      <p:sp>
        <p:nvSpPr>
          <p:cNvPr id="3" name="Rectangle 2">
            <a:extLst>
              <a:ext uri="{FF2B5EF4-FFF2-40B4-BE49-F238E27FC236}">
                <a16:creationId xmlns:a16="http://schemas.microsoft.com/office/drawing/2014/main" id="{C3B08CAE-8DE3-37D7-40B4-6071E6A59D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240" y="0"/>
            <a:ext cx="2305141" cy="1076343"/>
          </a:xfrm>
          <a:prstGeom prst="rect">
            <a:avLst/>
          </a:prstGeom>
        </p:spPr>
      </p:pic>
      <p:graphicFrame>
        <p:nvGraphicFramePr>
          <p:cNvPr id="2" name="Diagram 1">
            <a:extLst>
              <a:ext uri="{FF2B5EF4-FFF2-40B4-BE49-F238E27FC236}">
                <a16:creationId xmlns:a16="http://schemas.microsoft.com/office/drawing/2014/main" id="{C3F546C6-29BF-71C1-6D74-A87EBDFE5CE3}"/>
              </a:ext>
            </a:extLst>
          </p:cNvPr>
          <p:cNvGraphicFramePr/>
          <p:nvPr>
            <p:extLst>
              <p:ext uri="{D42A27DB-BD31-4B8C-83A1-F6EECF244321}">
                <p14:modId xmlns:p14="http://schemas.microsoft.com/office/powerpoint/2010/main" val="1580884825"/>
              </p:ext>
            </p:extLst>
          </p:nvPr>
        </p:nvGraphicFramePr>
        <p:xfrm>
          <a:off x="1870363" y="1685495"/>
          <a:ext cx="8769927" cy="423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CF175E35-539A-C36C-351B-F4F3E5F084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098153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714"/>
            <a:ext cx="2305141" cy="1076343"/>
          </a:xfrm>
          <a:prstGeom prst="rect">
            <a:avLst/>
          </a:prstGeom>
        </p:spPr>
      </p:pic>
      <p:graphicFrame>
        <p:nvGraphicFramePr>
          <p:cNvPr id="2" name="Diagram 1">
            <a:extLst>
              <a:ext uri="{FF2B5EF4-FFF2-40B4-BE49-F238E27FC236}">
                <a16:creationId xmlns:a16="http://schemas.microsoft.com/office/drawing/2014/main" id="{C3F546C6-29BF-71C1-6D74-A87EBDFE5CE3}"/>
              </a:ext>
            </a:extLst>
          </p:cNvPr>
          <p:cNvGraphicFramePr/>
          <p:nvPr>
            <p:extLst>
              <p:ext uri="{D42A27DB-BD31-4B8C-83A1-F6EECF244321}">
                <p14:modId xmlns:p14="http://schemas.microsoft.com/office/powerpoint/2010/main" val="1247385026"/>
              </p:ext>
            </p:extLst>
          </p:nvPr>
        </p:nvGraphicFramePr>
        <p:xfrm>
          <a:off x="1870363" y="1685495"/>
          <a:ext cx="8769927" cy="423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78AD3639-FB6C-053C-B20D-1589B2E963A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55451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b="1" i="0" dirty="0">
                <a:solidFill>
                  <a:srgbClr val="383A47"/>
                </a:solidFill>
                <a:effectLst/>
                <a:latin typeface="Alexandria" pitchFamily="2" charset="-78"/>
                <a:cs typeface="Alexandria" pitchFamily="2" charset="-78"/>
              </a:rPr>
              <a:t>1. الموقع الإلكتروني: </a:t>
            </a:r>
            <a:r>
              <a:rPr lang="ar-EG" b="0" i="0" dirty="0">
                <a:solidFill>
                  <a:srgbClr val="383A47"/>
                </a:solidFill>
                <a:effectLst/>
                <a:latin typeface="Alexandria" pitchFamily="2" charset="-78"/>
                <a:cs typeface="Alexandria" pitchFamily="2" charset="-78"/>
              </a:rPr>
              <a:t>يعتبر الموقع الإلكتروني أداة قوية للتواصل والتعريف بالمنظمة وأهدافها وبرامجها ويمكن للموقع الإلكتروني أن يوفر معلومات شاملة عن المنظمة، بما في ذلك التقارير السنوية والمشاريع الحالية وطرق التبرع والمشاركة.</a:t>
            </a:r>
          </a:p>
          <a:p>
            <a:pPr algn="r" rtl="1">
              <a:lnSpc>
                <a:spcPct val="150000"/>
              </a:lnSpc>
            </a:pPr>
            <a:r>
              <a:rPr lang="ar-EG" b="1" i="0" dirty="0">
                <a:solidFill>
                  <a:srgbClr val="383A47"/>
                </a:solidFill>
                <a:effectLst/>
                <a:latin typeface="Alexandria" pitchFamily="2" charset="-78"/>
                <a:cs typeface="Alexandria" pitchFamily="2" charset="-78"/>
              </a:rPr>
              <a:t>2. وسائل التواصل الاجتماعي: </a:t>
            </a:r>
            <a:r>
              <a:rPr lang="ar-EG" b="0" i="0" dirty="0">
                <a:solidFill>
                  <a:srgbClr val="383A47"/>
                </a:solidFill>
                <a:effectLst/>
                <a:latin typeface="Alexandria" pitchFamily="2" charset="-78"/>
                <a:cs typeface="Alexandria" pitchFamily="2" charset="-78"/>
              </a:rPr>
              <a:t>تشمل مثل هذه الوسائل منصات مثل فيسبوك ومنصة اكس وإنستغرام ولينكد إن وغيرها كما يمكن للمنظمة استخدامها لمشاركة الأخبار والقصص والصور والفيديوهات والتفاعل مع المتابعين والجمهور.</a:t>
            </a:r>
          </a:p>
          <a:p>
            <a:pPr algn="r" rtl="1">
              <a:lnSpc>
                <a:spcPct val="150000"/>
              </a:lnSpc>
            </a:pPr>
            <a:r>
              <a:rPr lang="ar-EG" b="1" i="0" dirty="0">
                <a:solidFill>
                  <a:srgbClr val="383A47"/>
                </a:solidFill>
                <a:effectLst/>
                <a:latin typeface="Alexandria" pitchFamily="2" charset="-78"/>
                <a:cs typeface="Alexandria" pitchFamily="2" charset="-78"/>
              </a:rPr>
              <a:t>3. النشرات الإخبارية: </a:t>
            </a:r>
            <a:r>
              <a:rPr lang="ar-EG" b="0" i="0" dirty="0">
                <a:solidFill>
                  <a:srgbClr val="383A47"/>
                </a:solidFill>
                <a:effectLst/>
                <a:latin typeface="Alexandria" pitchFamily="2" charset="-78"/>
                <a:cs typeface="Alexandria" pitchFamily="2" charset="-78"/>
              </a:rPr>
              <a:t>يمكن للمنظمة إنشاء نشرات إخبارية دورية ترسل عبر البريد الإلكتروني للمهتمين والداعمين وتحتوي النشرات الإخبارية على أحدث التحديثات والأخبار والنجاحات والفرص التطوعية وطرق المشاركة.</a:t>
            </a:r>
          </a:p>
        </p:txBody>
      </p:sp>
      <p:sp>
        <p:nvSpPr>
          <p:cNvPr id="3" name="TextBox 2"/>
          <p:cNvSpPr txBox="1"/>
          <p:nvPr/>
        </p:nvSpPr>
        <p:spPr>
          <a:xfrm>
            <a:off x="617280" y="1199184"/>
            <a:ext cx="10646465" cy="369332"/>
          </a:xfrm>
          <a:prstGeom prst="rect">
            <a:avLst/>
          </a:prstGeom>
          <a:noFill/>
        </p:spPr>
        <p:txBody>
          <a:bodyPr wrap="square" rtlCol="0">
            <a:spAutoFit/>
          </a:bodyPr>
          <a:lstStyle/>
          <a:p>
            <a:pPr algn="r" rtl="1"/>
            <a:r>
              <a:rPr lang="ar-EG" b="1" i="0" dirty="0">
                <a:solidFill>
                  <a:srgbClr val="383A47"/>
                </a:solidFill>
                <a:effectLst/>
                <a:latin typeface="Alexandria" pitchFamily="2" charset="-78"/>
                <a:cs typeface="Alexandria" pitchFamily="2" charset="-78"/>
              </a:rPr>
              <a:t>ما هي وسائل الاتصال التي يمكن للمنظمات غير الربحية استخدامها لبناء صورة ذهنية قوية؟</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139" y="41201"/>
            <a:ext cx="2305141" cy="1076343"/>
          </a:xfrm>
          <a:prstGeom prst="rect">
            <a:avLst/>
          </a:prstGeom>
        </p:spPr>
      </p:pic>
      <p:sp>
        <p:nvSpPr>
          <p:cNvPr id="2" name="Rectangle 1">
            <a:extLst>
              <a:ext uri="{FF2B5EF4-FFF2-40B4-BE49-F238E27FC236}">
                <a16:creationId xmlns:a16="http://schemas.microsoft.com/office/drawing/2014/main" id="{B31B9154-5C67-27A6-479B-F61F5977D3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17906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ar-EG" b="0" i="0" dirty="0">
              <a:solidFill>
                <a:srgbClr val="383A47"/>
              </a:solidFill>
              <a:effectLst/>
              <a:latin typeface="Alexandria" pitchFamily="2" charset="-78"/>
              <a:cs typeface="Alexandria" pitchFamily="2" charset="-78"/>
            </a:endParaRPr>
          </a:p>
          <a:p>
            <a:pPr algn="r" rtl="1">
              <a:lnSpc>
                <a:spcPct val="150000"/>
              </a:lnSpc>
            </a:pPr>
            <a:r>
              <a:rPr lang="ar-EG" b="1" i="0" dirty="0">
                <a:solidFill>
                  <a:srgbClr val="383A47"/>
                </a:solidFill>
                <a:effectLst/>
                <a:latin typeface="Alexandria" pitchFamily="2" charset="-78"/>
                <a:cs typeface="Alexandria" pitchFamily="2" charset="-78"/>
              </a:rPr>
              <a:t>4. الفعاليات والأحداث: </a:t>
            </a:r>
            <a:r>
              <a:rPr lang="ar-EG" b="0" i="0" dirty="0">
                <a:solidFill>
                  <a:srgbClr val="383A47"/>
                </a:solidFill>
                <a:effectLst/>
                <a:latin typeface="Alexandria" pitchFamily="2" charset="-78"/>
                <a:cs typeface="Alexandria" pitchFamily="2" charset="-78"/>
              </a:rPr>
              <a:t>تنظم المنظمات غير الربحية فعاليات وأحداث للتواصل مع الجمهور وجذب الاهتمام و يمكن أن تشمل هذه الفعاليات المؤتمرات والندوات والمعارض والحفلات الخيرية.</a:t>
            </a:r>
          </a:p>
          <a:p>
            <a:pPr algn="r">
              <a:lnSpc>
                <a:spcPct val="150000"/>
              </a:lnSpc>
            </a:pPr>
            <a:r>
              <a:rPr lang="ar-EG" b="1" i="0" dirty="0">
                <a:solidFill>
                  <a:srgbClr val="383A47"/>
                </a:solidFill>
                <a:effectLst/>
                <a:latin typeface="Alexandria" pitchFamily="2" charset="-78"/>
                <a:cs typeface="Alexandria" pitchFamily="2" charset="-78"/>
              </a:rPr>
              <a:t>5. وسائل الإعلام التقليدية: </a:t>
            </a:r>
            <a:r>
              <a:rPr lang="ar-EG" b="0" i="0" dirty="0">
                <a:solidFill>
                  <a:srgbClr val="383A47"/>
                </a:solidFill>
                <a:effectLst/>
                <a:latin typeface="Alexandria" pitchFamily="2" charset="-78"/>
                <a:cs typeface="Alexandria" pitchFamily="2" charset="-78"/>
              </a:rPr>
              <a:t>يمكن للمنظمة التعاون مع وسائل الإعلام التقليدية مثل الصحف والتلفزيون والراديو لنشر الأخبار والقصص المتعلقة بأنشطتها وإنجازاتها.</a:t>
            </a:r>
          </a:p>
          <a:p>
            <a:pPr algn="r">
              <a:lnSpc>
                <a:spcPct val="150000"/>
              </a:lnSpc>
            </a:pPr>
            <a:r>
              <a:rPr lang="ar-EG" b="1" i="0" dirty="0">
                <a:solidFill>
                  <a:srgbClr val="383A47"/>
                </a:solidFill>
                <a:effectLst/>
                <a:latin typeface="Alexandria" pitchFamily="2" charset="-78"/>
                <a:cs typeface="Alexandria" pitchFamily="2" charset="-78"/>
              </a:rPr>
              <a:t>6. المدونات والمقالات: </a:t>
            </a:r>
            <a:r>
              <a:rPr lang="ar-EG" b="0" i="0" dirty="0">
                <a:solidFill>
                  <a:srgbClr val="383A47"/>
                </a:solidFill>
                <a:effectLst/>
                <a:latin typeface="Alexandria" pitchFamily="2" charset="-78"/>
                <a:cs typeface="Alexandria" pitchFamily="2" charset="-78"/>
              </a:rPr>
              <a:t>إنشاء مدونة على موقعها الإلكتروني أو التعاون مع منصات مدونات أخرى لنشر مقالات ذات صلة بمجال عملها حيث تساهم المدونات والمقالات في بناء سمعة المنظمة وزيادة الوعي بأهمية قضاياها.</a:t>
            </a:r>
          </a:p>
          <a:p>
            <a:pPr algn="r" rtl="1">
              <a:lnSpc>
                <a:spcPct val="150000"/>
              </a:lnSpc>
            </a:pPr>
            <a:endParaRPr lang="ar-EG" b="0" i="0" dirty="0">
              <a:solidFill>
                <a:srgbClr val="383A47"/>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185"/>
            <a:ext cx="2305141" cy="1076343"/>
          </a:xfrm>
          <a:prstGeom prst="rect">
            <a:avLst/>
          </a:prstGeom>
        </p:spPr>
      </p:pic>
      <p:sp>
        <p:nvSpPr>
          <p:cNvPr id="2" name="Rectangle 1">
            <a:extLst>
              <a:ext uri="{FF2B5EF4-FFF2-40B4-BE49-F238E27FC236}">
                <a16:creationId xmlns:a16="http://schemas.microsoft.com/office/drawing/2014/main" id="{E9E50850-613D-71B2-E5AA-A93A9B0277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887809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b="1" i="0" dirty="0">
                <a:solidFill>
                  <a:srgbClr val="383A47"/>
                </a:solidFill>
                <a:effectLst/>
                <a:latin typeface="Alexandria" pitchFamily="2" charset="-78"/>
                <a:cs typeface="Alexandria" pitchFamily="2" charset="-78"/>
              </a:rPr>
              <a:t>7. الشراكات والتعاون: </a:t>
            </a:r>
            <a:r>
              <a:rPr lang="ar-EG" b="0" i="0" dirty="0">
                <a:solidFill>
                  <a:srgbClr val="383A47"/>
                </a:solidFill>
                <a:effectLst/>
                <a:latin typeface="Alexandria" pitchFamily="2" charset="-78"/>
                <a:cs typeface="Alexandria" pitchFamily="2" charset="-78"/>
              </a:rPr>
              <a:t>التعاون مع شركاء استراتيجيين ومؤيدين لتعزيز صورتها الذهنية. يمكن أن تشمل هذه الشراكات التعاون في المشاريع والحملات المشتركة والمشاركة في فعاليات مشتركة.</a:t>
            </a:r>
          </a:p>
          <a:p>
            <a:pPr algn="r">
              <a:lnSpc>
                <a:spcPct val="150000"/>
              </a:lnSpc>
            </a:pPr>
            <a:r>
              <a:rPr lang="ar-EG" b="1" i="0" dirty="0">
                <a:solidFill>
                  <a:srgbClr val="383A47"/>
                </a:solidFill>
                <a:effectLst/>
                <a:latin typeface="Alexandria" pitchFamily="2" charset="-78"/>
                <a:cs typeface="Alexandria" pitchFamily="2" charset="-78"/>
              </a:rPr>
              <a:t>8. قصص النجاح والشهادات: </a:t>
            </a:r>
            <a:r>
              <a:rPr lang="ar-EG" b="0" i="0" dirty="0">
                <a:solidFill>
                  <a:srgbClr val="383A47"/>
                </a:solidFill>
                <a:effectLst/>
                <a:latin typeface="Alexandria" pitchFamily="2" charset="-78"/>
                <a:cs typeface="Alexandria" pitchFamily="2" charset="-78"/>
              </a:rPr>
              <a:t>مشاركة قصص النجاح والشهادات من الأفراد والمجتمعات التي استفادت من برامجها وخدماتها. هذه القصص تساهم في بناء صورة إيجابية وقوية للمنظمة وتعزز الثقة والدعم.</a:t>
            </a:r>
          </a:p>
          <a:p>
            <a:pPr algn="r">
              <a:lnSpc>
                <a:spcPct val="150000"/>
              </a:lnSpc>
            </a:pPr>
            <a:r>
              <a:rPr lang="ar-EG" b="1" i="0" dirty="0">
                <a:solidFill>
                  <a:srgbClr val="383A47"/>
                </a:solidFill>
                <a:effectLst/>
                <a:latin typeface="Alexandria" pitchFamily="2" charset="-78"/>
                <a:cs typeface="Alexandria" pitchFamily="2" charset="-78"/>
              </a:rPr>
              <a:t>9. التواصل المباشر: </a:t>
            </a:r>
            <a:r>
              <a:rPr lang="ar-EG" b="0" i="0" dirty="0">
                <a:solidFill>
                  <a:srgbClr val="383A47"/>
                </a:solidFill>
                <a:effectLst/>
                <a:latin typeface="Alexandria" pitchFamily="2" charset="-78"/>
                <a:cs typeface="Alexandria" pitchFamily="2" charset="-78"/>
              </a:rPr>
              <a:t>الاستثمار في التواصل المباشر مع الجمهور من خلال الاتصال الهاتفي أو البريد الإلكتروني أو الاجتماعات الشخصية. يساعد التواصل المباشر في بناء علاقات قوية وتعزيز الثقة والتفاعل الفردي.</a:t>
            </a:r>
          </a:p>
          <a:p>
            <a:pPr algn="r">
              <a:lnSpc>
                <a:spcPct val="150000"/>
              </a:lnSpc>
            </a:pPr>
            <a:r>
              <a:rPr lang="ar-EG" b="0" i="0" dirty="0">
                <a:solidFill>
                  <a:srgbClr val="383A47"/>
                </a:solidFill>
                <a:effectLst/>
                <a:latin typeface="Alexandria" pitchFamily="2" charset="-78"/>
                <a:cs typeface="Alexandria" pitchFamily="2" charset="-78"/>
              </a:rPr>
              <a:t>يجب على المنظمات غير الربحية اختيار الوسائل الاتصال التي تناسب هدفها وجمهورها المستهدف. قد تحتاج المنظمة إلى استخدام مجموعة متنوعة من الوسائل للتواصل بفعالية وبناء صورة ذهنية قوية.</a:t>
            </a:r>
          </a:p>
          <a:p>
            <a:pPr algn="r">
              <a:lnSpc>
                <a:spcPct val="150000"/>
              </a:lnSpc>
            </a:pPr>
            <a:endParaRPr lang="ar-EG" b="0" i="0" dirty="0">
              <a:solidFill>
                <a:srgbClr val="383A47"/>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4002"/>
            <a:ext cx="2305141" cy="1076343"/>
          </a:xfrm>
          <a:prstGeom prst="rect">
            <a:avLst/>
          </a:prstGeom>
        </p:spPr>
      </p:pic>
      <p:sp>
        <p:nvSpPr>
          <p:cNvPr id="2" name="Rectangle 1">
            <a:extLst>
              <a:ext uri="{FF2B5EF4-FFF2-40B4-BE49-F238E27FC236}">
                <a16:creationId xmlns:a16="http://schemas.microsoft.com/office/drawing/2014/main" id="{B80C4F24-F0A0-441F-ECD2-B5C8FDEE27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64178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EG" dirty="0">
                <a:solidFill>
                  <a:schemeClr val="tx1"/>
                </a:solidFill>
                <a:latin typeface="Alexandria" pitchFamily="2" charset="-78"/>
                <a:cs typeface="Alexandria" pitchFamily="2" charset="-78"/>
              </a:rPr>
              <a:t>وقد أثبت الانترنت وخاصة منصات التواصل الاجتماعي فعاليته في مجال التسويق للمنظمات غير الربحية، بجانب الفائدة الإضافية المتعلقة بكونه مجاني إلى حد كبير. وعلى الرغم من أن الإنترنت قوي التأثير ولكنه مزدحم بالمعلومات والمعلنين. ويجب على أي منظمة تنشر على إحدى هذه المنصات أن تتنافس مع باقي المنظمات المنافسة.</a:t>
            </a:r>
          </a:p>
          <a:p>
            <a:pPr marL="0" algn="just" defTabSz="914400" rtl="1" eaLnBrk="1" latinLnBrk="0" hangingPunct="1">
              <a:lnSpc>
                <a:spcPct val="150000"/>
              </a:lnSpc>
            </a:pPr>
            <a:endParaRPr lang="ar-EG" dirty="0">
              <a:solidFill>
                <a:schemeClr val="tx1"/>
              </a:solidFill>
              <a:latin typeface="Alexandria" pitchFamily="2" charset="-78"/>
              <a:cs typeface="Alexandria" pitchFamily="2" charset="-78"/>
            </a:endParaRPr>
          </a:p>
          <a:p>
            <a:pPr algn="just" rtl="1">
              <a:lnSpc>
                <a:spcPct val="150000"/>
              </a:lnSpc>
            </a:pPr>
            <a:r>
              <a:rPr lang="ar-EG" b="0" i="0" dirty="0">
                <a:solidFill>
                  <a:srgbClr val="000000"/>
                </a:solidFill>
                <a:effectLst/>
                <a:latin typeface="Alexandria" pitchFamily="2" charset="-78"/>
                <a:cs typeface="Alexandria" pitchFamily="2" charset="-78"/>
              </a:rPr>
              <a:t>وسائل التواصل الاجتماعي هي وسيلة هامة للمنظمات غير الربحية التي تسعى إلى زيادة تواجدها عبر الإنترنت. من خلال الاستفادة من قنوات التواصل الاجتماعي وفهم كيفية إشراك الجماهير ، يمكن للمنظمات غير الربحية الاستفادة من زيادة الرؤية وبناء العلاقات وتوليد الدعم لمهمتها. </a:t>
            </a:r>
          </a:p>
          <a:p>
            <a:pPr marL="0" algn="just"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736" y="0"/>
            <a:ext cx="2305141" cy="1076343"/>
          </a:xfrm>
          <a:prstGeom prst="rect">
            <a:avLst/>
          </a:prstGeom>
        </p:spPr>
      </p:pic>
      <p:sp>
        <p:nvSpPr>
          <p:cNvPr id="2" name="TextBox 1">
            <a:extLst>
              <a:ext uri="{FF2B5EF4-FFF2-40B4-BE49-F238E27FC236}">
                <a16:creationId xmlns:a16="http://schemas.microsoft.com/office/drawing/2014/main" id="{695663F3-F98D-2904-9FDA-1465466715A8}"/>
              </a:ext>
            </a:extLst>
          </p:cNvPr>
          <p:cNvSpPr txBox="1"/>
          <p:nvPr/>
        </p:nvSpPr>
        <p:spPr>
          <a:xfrm>
            <a:off x="787078" y="1238989"/>
            <a:ext cx="10423003" cy="369332"/>
          </a:xfrm>
          <a:prstGeom prst="rect">
            <a:avLst/>
          </a:prstGeom>
          <a:noFill/>
        </p:spPr>
        <p:txBody>
          <a:bodyPr wrap="square" rtlCol="0">
            <a:spAutoFit/>
          </a:bodyPr>
          <a:lstStyle/>
          <a:p>
            <a:pPr algn="r" rtl="1"/>
            <a:r>
              <a:rPr lang="ar-SA" b="1" dirty="0">
                <a:latin typeface="Alexandria" charset="0"/>
                <a:cs typeface="Alexandria" charset="0"/>
              </a:rPr>
              <a:t>مقدمة في أخلاقيات استخدام المنظمات غير الربحية لمنصات التواصل الاجتماعي</a:t>
            </a:r>
            <a:endParaRPr lang="en-US" b="1" dirty="0">
              <a:latin typeface="Alexandria" charset="0"/>
              <a:cs typeface="Alexandria" charset="0"/>
            </a:endParaRPr>
          </a:p>
        </p:txBody>
      </p:sp>
      <p:sp>
        <p:nvSpPr>
          <p:cNvPr id="3" name="Rectangle 2">
            <a:extLst>
              <a:ext uri="{FF2B5EF4-FFF2-40B4-BE49-F238E27FC236}">
                <a16:creationId xmlns:a16="http://schemas.microsoft.com/office/drawing/2014/main" id="{FE13B224-24F3-F953-6728-0F473CB86F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000653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EG" dirty="0">
              <a:solidFill>
                <a:srgbClr val="000000"/>
              </a:solidFill>
              <a:latin typeface="Alexandria" pitchFamily="2" charset="-78"/>
              <a:cs typeface="Alexandria" pitchFamily="2" charset="-78"/>
            </a:endParaRPr>
          </a:p>
          <a:p>
            <a:pPr algn="just" rtl="1">
              <a:lnSpc>
                <a:spcPct val="150000"/>
              </a:lnSpc>
            </a:pPr>
            <a:r>
              <a:rPr lang="ar-EG" b="0" i="0" dirty="0">
                <a:solidFill>
                  <a:srgbClr val="000000"/>
                </a:solidFill>
                <a:effectLst/>
                <a:latin typeface="Alexandria" pitchFamily="2" charset="-78"/>
                <a:cs typeface="Alexandria" pitchFamily="2" charset="-78"/>
              </a:rPr>
              <a:t>عند إنشاء استراتيجية لوسائل التواصل الاجتماعي ، من الضروري البدء بفهم الجمهور المستهدف ، والبحث في الموضوعات الشائعة ، وتحديد الاستراتيجيات والأهداف. علاوة على ذلك ، يعد تحديد المنافذ والمنصات المناسبة للوصول إلى الجماهير المستهدفة أمرًا أساسيًا. </a:t>
            </a:r>
          </a:p>
          <a:p>
            <a:pPr algn="just" rtl="1">
              <a:lnSpc>
                <a:spcPct val="150000"/>
              </a:lnSpc>
            </a:pPr>
            <a:endParaRPr lang="ar-EG" dirty="0">
              <a:solidFill>
                <a:srgbClr val="000000"/>
              </a:solidFill>
              <a:latin typeface="Alexandria" pitchFamily="2" charset="-78"/>
              <a:cs typeface="Alexandria" pitchFamily="2" charset="-78"/>
            </a:endParaRPr>
          </a:p>
          <a:p>
            <a:pPr algn="just" rtl="1">
              <a:lnSpc>
                <a:spcPct val="150000"/>
              </a:lnSpc>
            </a:pPr>
            <a:r>
              <a:rPr lang="ar-EG" b="0" i="0" dirty="0">
                <a:solidFill>
                  <a:srgbClr val="000000"/>
                </a:solidFill>
                <a:effectLst/>
                <a:latin typeface="Alexandria" pitchFamily="2" charset="-78"/>
                <a:cs typeface="Alexandria" pitchFamily="2" charset="-78"/>
              </a:rPr>
              <a:t>يجب أن تنظر المنظمات غير الربحية أيضًا في الموارد المتاحة في مؤسستها لإنشاء المحتوى وإدارته ، وتتبع المقاييس ، وإنشاء محادثات هادفة مع متابعيها. في النهاية ، توفر إستراتيجية وسائل التواصل الاجتماعي الناجحة للمنظمات غير الربحية </a:t>
            </a:r>
            <a:r>
              <a:rPr lang="ar-EG" b="1" i="0" dirty="0">
                <a:solidFill>
                  <a:srgbClr val="000000"/>
                </a:solidFill>
                <a:effectLst/>
                <a:latin typeface="Alexandria" pitchFamily="2" charset="-78"/>
                <a:cs typeface="Alexandria" pitchFamily="2" charset="-78"/>
              </a:rPr>
              <a:t>منصة لتثقيف الجمهور </a:t>
            </a:r>
            <a:r>
              <a:rPr lang="ar-EG" i="0" dirty="0">
                <a:solidFill>
                  <a:srgbClr val="000000"/>
                </a:solidFill>
                <a:effectLst/>
                <a:latin typeface="Alexandria" pitchFamily="2" charset="-78"/>
                <a:cs typeface="Alexandria" pitchFamily="2" charset="-78"/>
              </a:rPr>
              <a:t>و</a:t>
            </a:r>
            <a:r>
              <a:rPr lang="ar-EG" b="1" i="0" dirty="0">
                <a:solidFill>
                  <a:srgbClr val="000000"/>
                </a:solidFill>
                <a:effectLst/>
                <a:latin typeface="Alexandria" pitchFamily="2" charset="-78"/>
                <a:cs typeface="Alexandria" pitchFamily="2" charset="-78"/>
              </a:rPr>
              <a:t>بناء الثقة </a:t>
            </a:r>
            <a:r>
              <a:rPr lang="ar-EG" i="0" dirty="0">
                <a:solidFill>
                  <a:srgbClr val="000000"/>
                </a:solidFill>
                <a:effectLst/>
                <a:latin typeface="Alexandria" pitchFamily="2" charset="-78"/>
                <a:cs typeface="Alexandria" pitchFamily="2" charset="-78"/>
              </a:rPr>
              <a:t>و</a:t>
            </a:r>
            <a:r>
              <a:rPr lang="ar-EG" b="1" i="0" dirty="0">
                <a:solidFill>
                  <a:srgbClr val="000000"/>
                </a:solidFill>
                <a:effectLst/>
                <a:latin typeface="Alexandria" pitchFamily="2" charset="-78"/>
                <a:cs typeface="Alexandria" pitchFamily="2" charset="-78"/>
              </a:rPr>
              <a:t>إثبات نجاحها </a:t>
            </a:r>
            <a:r>
              <a:rPr lang="ar-EG" b="0" i="0" dirty="0">
                <a:solidFill>
                  <a:srgbClr val="000000"/>
                </a:solidFill>
                <a:effectLst/>
                <a:latin typeface="Alexandria" pitchFamily="2" charset="-78"/>
                <a:cs typeface="Alexandria" pitchFamily="2" charset="-78"/>
              </a:rPr>
              <a:t>من أجل زيادة التبرعات والدعم.</a:t>
            </a:r>
            <a:endParaRPr lang="en-US" dirty="0">
              <a:latin typeface="Alexandria" pitchFamily="2" charset="-78"/>
              <a:cs typeface="Alexandria" pitchFamily="2" charset="-78"/>
            </a:endParaRPr>
          </a:p>
          <a:p>
            <a:pPr algn="just" rtl="1">
              <a:lnSpc>
                <a:spcPct val="150000"/>
              </a:lnSpc>
            </a:pPr>
            <a:endParaRPr lang="ar-EG" b="0" i="0" dirty="0">
              <a:solidFill>
                <a:srgbClr val="000000"/>
              </a:solidFill>
              <a:effectLst/>
              <a:latin typeface="Alexandria" pitchFamily="2" charset="-78"/>
              <a:cs typeface="Alexandria" pitchFamily="2" charset="-78"/>
            </a:endParaRPr>
          </a:p>
          <a:p>
            <a:pPr algn="just" rtl="1">
              <a:lnSpc>
                <a:spcPct val="150000"/>
              </a:lnSpc>
            </a:pP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5747" y="8447"/>
            <a:ext cx="2305141" cy="1076343"/>
          </a:xfrm>
          <a:prstGeom prst="rect">
            <a:avLst/>
          </a:prstGeom>
        </p:spPr>
      </p:pic>
      <p:sp>
        <p:nvSpPr>
          <p:cNvPr id="2" name="Rectangle 1">
            <a:extLst>
              <a:ext uri="{FF2B5EF4-FFF2-40B4-BE49-F238E27FC236}">
                <a16:creationId xmlns:a16="http://schemas.microsoft.com/office/drawing/2014/main" id="{974F71B7-FEF2-8A12-8011-F9316EC5FB9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75096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latin typeface="Alexandria" pitchFamily="2" charset="-78"/>
              <a:cs typeface="Alexandria" pitchFamily="2" charset="-78"/>
            </a:endParaRPr>
          </a:p>
        </p:txBody>
      </p:sp>
      <p:sp>
        <p:nvSpPr>
          <p:cNvPr id="3" name="TextBox 2"/>
          <p:cNvSpPr txBox="1"/>
          <p:nvPr/>
        </p:nvSpPr>
        <p:spPr>
          <a:xfrm>
            <a:off x="2405978" y="1257927"/>
            <a:ext cx="8843714" cy="369332"/>
          </a:xfrm>
          <a:prstGeom prst="rect">
            <a:avLst/>
          </a:prstGeom>
          <a:noFill/>
        </p:spPr>
        <p:txBody>
          <a:bodyPr wrap="square" rtlCol="0">
            <a:spAutoFit/>
          </a:bodyPr>
          <a:lstStyle/>
          <a:p>
            <a:pPr algn="r" rtl="1"/>
            <a:r>
              <a:rPr lang="ar-EG" b="1" i="0" dirty="0">
                <a:solidFill>
                  <a:srgbClr val="000000"/>
                </a:solidFill>
                <a:effectLst/>
                <a:latin typeface="Alexandria" pitchFamily="2" charset="-78"/>
                <a:cs typeface="Alexandria" pitchFamily="2" charset="-78"/>
              </a:rPr>
              <a:t>الاستراتيجية الأخلاقية  لوسائل التواصل الاجتماعي في المنظمات غير الحكومية</a:t>
            </a:r>
          </a:p>
        </p:txBody>
      </p:sp>
      <p:sp>
        <p:nvSpPr>
          <p:cNvPr id="5" name="Rectangle 4"/>
          <p:cNvSpPr/>
          <p:nvPr/>
        </p:nvSpPr>
        <p:spPr>
          <a:xfrm>
            <a:off x="606642"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820637"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1180" y="-16233"/>
            <a:ext cx="2305141" cy="1076343"/>
          </a:xfrm>
          <a:prstGeom prst="rect">
            <a:avLst/>
          </a:prstGeom>
        </p:spPr>
      </p:pic>
      <p:graphicFrame>
        <p:nvGraphicFramePr>
          <p:cNvPr id="9" name="Diagram 8">
            <a:extLst>
              <a:ext uri="{FF2B5EF4-FFF2-40B4-BE49-F238E27FC236}">
                <a16:creationId xmlns:a16="http://schemas.microsoft.com/office/drawing/2014/main" id="{258BDE68-83BE-AF01-40C6-B97B414D1D32}"/>
              </a:ext>
            </a:extLst>
          </p:cNvPr>
          <p:cNvGraphicFramePr/>
          <p:nvPr/>
        </p:nvGraphicFramePr>
        <p:xfrm>
          <a:off x="942308" y="1907539"/>
          <a:ext cx="10076791" cy="3983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A58FEB27-F136-878C-9011-929AE15F24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7539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dirty="0">
              <a:latin typeface="Alexandria" pitchFamily="2" charset="-78"/>
              <a:cs typeface="Alexandria" pitchFamily="2" charset="-78"/>
            </a:endParaRPr>
          </a:p>
        </p:txBody>
      </p:sp>
      <p:sp>
        <p:nvSpPr>
          <p:cNvPr id="3" name="TextBox 2"/>
          <p:cNvSpPr txBox="1"/>
          <p:nvPr/>
        </p:nvSpPr>
        <p:spPr>
          <a:xfrm>
            <a:off x="3184480" y="1262138"/>
            <a:ext cx="7360055" cy="369332"/>
          </a:xfrm>
          <a:prstGeom prst="rect">
            <a:avLst/>
          </a:prstGeom>
          <a:noFill/>
        </p:spPr>
        <p:txBody>
          <a:bodyPr wrap="square" rtlCol="0">
            <a:spAutoFit/>
          </a:bodyPr>
          <a:lstStyle/>
          <a:p>
            <a:pPr algn="r" rtl="1"/>
            <a:r>
              <a:rPr lang="ar-EG" b="1" i="0" dirty="0">
                <a:solidFill>
                  <a:srgbClr val="000000"/>
                </a:solidFill>
                <a:effectLst/>
                <a:latin typeface="Alexandria" pitchFamily="2" charset="-78"/>
                <a:cs typeface="Alexandria" pitchFamily="2" charset="-78"/>
              </a:rPr>
              <a:t>استراتيجية وسائل التواصل الاجتماعي</a:t>
            </a:r>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184" y="-14413"/>
            <a:ext cx="2305141" cy="1076343"/>
          </a:xfrm>
          <a:prstGeom prst="rect">
            <a:avLst/>
          </a:prstGeom>
        </p:spPr>
      </p:pic>
      <p:graphicFrame>
        <p:nvGraphicFramePr>
          <p:cNvPr id="9" name="Diagram 8">
            <a:extLst>
              <a:ext uri="{FF2B5EF4-FFF2-40B4-BE49-F238E27FC236}">
                <a16:creationId xmlns:a16="http://schemas.microsoft.com/office/drawing/2014/main" id="{258BDE68-83BE-AF01-40C6-B97B414D1D32}"/>
              </a:ext>
            </a:extLst>
          </p:cNvPr>
          <p:cNvGraphicFramePr/>
          <p:nvPr/>
        </p:nvGraphicFramePr>
        <p:xfrm>
          <a:off x="942308" y="1907539"/>
          <a:ext cx="10076791" cy="3983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32DDD867-81C3-114D-E4BD-12EDE8D89D3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165718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609" y="8447"/>
            <a:ext cx="2305141" cy="1076343"/>
          </a:xfrm>
          <a:prstGeom prst="rect">
            <a:avLst/>
          </a:prstGeom>
        </p:spPr>
      </p:pic>
      <p:graphicFrame>
        <p:nvGraphicFramePr>
          <p:cNvPr id="2" name="Diagram 1">
            <a:extLst>
              <a:ext uri="{FF2B5EF4-FFF2-40B4-BE49-F238E27FC236}">
                <a16:creationId xmlns:a16="http://schemas.microsoft.com/office/drawing/2014/main" id="{A73D59D5-452F-2040-F3D7-78C6CCD05C4C}"/>
              </a:ext>
            </a:extLst>
          </p:cNvPr>
          <p:cNvGraphicFramePr/>
          <p:nvPr/>
        </p:nvGraphicFramePr>
        <p:xfrm>
          <a:off x="1191030" y="1767921"/>
          <a:ext cx="10058662" cy="4154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680EC4BB-FFCF-705D-DD74-4694D492D1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0170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٢</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624" y="29768"/>
            <a:ext cx="2305141" cy="1076343"/>
          </a:xfrm>
          <a:prstGeom prst="rect">
            <a:avLst/>
          </a:prstGeom>
        </p:spPr>
      </p:pic>
      <p:graphicFrame>
        <p:nvGraphicFramePr>
          <p:cNvPr id="2" name="Diagram 1">
            <a:extLst>
              <a:ext uri="{FF2B5EF4-FFF2-40B4-BE49-F238E27FC236}">
                <a16:creationId xmlns:a16="http://schemas.microsoft.com/office/drawing/2014/main" id="{A73D59D5-452F-2040-F3D7-78C6CCD05C4C}"/>
              </a:ext>
            </a:extLst>
          </p:cNvPr>
          <p:cNvGraphicFramePr/>
          <p:nvPr>
            <p:extLst>
              <p:ext uri="{D42A27DB-BD31-4B8C-83A1-F6EECF244321}">
                <p14:modId xmlns:p14="http://schemas.microsoft.com/office/powerpoint/2010/main" val="3620541329"/>
              </p:ext>
            </p:extLst>
          </p:nvPr>
        </p:nvGraphicFramePr>
        <p:xfrm>
          <a:off x="1191030" y="1767921"/>
          <a:ext cx="10058662" cy="4154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16B5CCBD-6444-2A44-781D-613B130E4E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8662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624" y="39924"/>
            <a:ext cx="2305141" cy="1076343"/>
          </a:xfrm>
          <a:prstGeom prst="rect">
            <a:avLst/>
          </a:prstGeom>
        </p:spPr>
      </p:pic>
      <p:graphicFrame>
        <p:nvGraphicFramePr>
          <p:cNvPr id="2" name="Diagram 1">
            <a:extLst>
              <a:ext uri="{FF2B5EF4-FFF2-40B4-BE49-F238E27FC236}">
                <a16:creationId xmlns:a16="http://schemas.microsoft.com/office/drawing/2014/main" id="{9C52BDA4-BDF3-961D-91D0-6284C01FEB3C}"/>
              </a:ext>
            </a:extLst>
          </p:cNvPr>
          <p:cNvGraphicFramePr/>
          <p:nvPr>
            <p:extLst>
              <p:ext uri="{D42A27DB-BD31-4B8C-83A1-F6EECF244321}">
                <p14:modId xmlns:p14="http://schemas.microsoft.com/office/powerpoint/2010/main" val="3261816091"/>
              </p:ext>
            </p:extLst>
          </p:nvPr>
        </p:nvGraphicFramePr>
        <p:xfrm>
          <a:off x="2513150" y="1777763"/>
          <a:ext cx="8736542" cy="4061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B7452F2C-4CC3-06C0-88AB-8512DF99FC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7806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٤</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253" y="-14413"/>
            <a:ext cx="2305141" cy="1076343"/>
          </a:xfrm>
          <a:prstGeom prst="rect">
            <a:avLst/>
          </a:prstGeom>
        </p:spPr>
      </p:pic>
      <p:graphicFrame>
        <p:nvGraphicFramePr>
          <p:cNvPr id="2" name="Diagram 1">
            <a:extLst>
              <a:ext uri="{FF2B5EF4-FFF2-40B4-BE49-F238E27FC236}">
                <a16:creationId xmlns:a16="http://schemas.microsoft.com/office/drawing/2014/main" id="{9CDE941E-1102-6794-92E1-CBD2ECF5E0AD}"/>
              </a:ext>
            </a:extLst>
          </p:cNvPr>
          <p:cNvGraphicFramePr/>
          <p:nvPr/>
        </p:nvGraphicFramePr>
        <p:xfrm>
          <a:off x="2008909" y="1777764"/>
          <a:ext cx="9294091" cy="4061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DE74E10C-71C9-380B-33F5-4CA587E44F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188913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٥</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184" y="8447"/>
            <a:ext cx="2305141" cy="1076343"/>
          </a:xfrm>
          <a:prstGeom prst="rect">
            <a:avLst/>
          </a:prstGeom>
        </p:spPr>
      </p:pic>
      <p:graphicFrame>
        <p:nvGraphicFramePr>
          <p:cNvPr id="2" name="Diagram 1">
            <a:extLst>
              <a:ext uri="{FF2B5EF4-FFF2-40B4-BE49-F238E27FC236}">
                <a16:creationId xmlns:a16="http://schemas.microsoft.com/office/drawing/2014/main" id="{9F11C4B5-C69D-4816-A22F-623BC749BD66}"/>
              </a:ext>
            </a:extLst>
          </p:cNvPr>
          <p:cNvGraphicFramePr/>
          <p:nvPr/>
        </p:nvGraphicFramePr>
        <p:xfrm>
          <a:off x="2346765" y="1755139"/>
          <a:ext cx="8654206" cy="42307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36C6C534-76A0-0707-E2AF-1EB696F7E7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61890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٦</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38" y="-34428"/>
            <a:ext cx="2305141" cy="1076343"/>
          </a:xfrm>
          <a:prstGeom prst="rect">
            <a:avLst/>
          </a:prstGeom>
        </p:spPr>
      </p:pic>
      <p:graphicFrame>
        <p:nvGraphicFramePr>
          <p:cNvPr id="2" name="Diagram 1">
            <a:extLst>
              <a:ext uri="{FF2B5EF4-FFF2-40B4-BE49-F238E27FC236}">
                <a16:creationId xmlns:a16="http://schemas.microsoft.com/office/drawing/2014/main" id="{57A3A481-8E04-1716-20F2-E397D0976FCD}"/>
              </a:ext>
            </a:extLst>
          </p:cNvPr>
          <p:cNvGraphicFramePr/>
          <p:nvPr/>
        </p:nvGraphicFramePr>
        <p:xfrm>
          <a:off x="2405979" y="1685495"/>
          <a:ext cx="9024022" cy="44528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D6936CC5-60E9-5F9C-8B32-8AB03055950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94492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F5822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٧</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334" y="12766"/>
            <a:ext cx="2305141" cy="1076343"/>
          </a:xfrm>
          <a:prstGeom prst="rect">
            <a:avLst/>
          </a:prstGeom>
        </p:spPr>
      </p:pic>
      <p:graphicFrame>
        <p:nvGraphicFramePr>
          <p:cNvPr id="2" name="Diagram 1">
            <a:extLst>
              <a:ext uri="{FF2B5EF4-FFF2-40B4-BE49-F238E27FC236}">
                <a16:creationId xmlns:a16="http://schemas.microsoft.com/office/drawing/2014/main" id="{3631D119-042D-87A6-D4A9-C350FF229343}"/>
              </a:ext>
            </a:extLst>
          </p:cNvPr>
          <p:cNvGraphicFramePr/>
          <p:nvPr/>
        </p:nvGraphicFramePr>
        <p:xfrm>
          <a:off x="2428976" y="1767921"/>
          <a:ext cx="8820716" cy="4161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F1B8B0C7-D9AF-7A99-9C24-CC2EA85CDB8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382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5791200" y="952845"/>
            <a:ext cx="62203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326375" y="202376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العلاقات العامة الدولية </a:t>
            </a:r>
            <a:r>
              <a:rPr lang="ar-EG" dirty="0">
                <a:solidFill>
                  <a:schemeClr val="tx1"/>
                </a:solidFill>
                <a:latin typeface="Alexandria" pitchFamily="2" charset="-78"/>
                <a:cs typeface="Alexandria" pitchFamily="2" charset="-78"/>
              </a:rPr>
              <a:t>هي مجال من مجالات الاتصالات يهتم بتطوير وإدارة العلاقات بين المنظمات والجمهور الدولي. ويشمل ذلك الحكومات والشركات والمنظمات غير الحكومية والمنظمات الدولية والأفراد.</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6096000" y="661790"/>
            <a:ext cx="5884851" cy="1292020"/>
          </a:xfrm>
          <a:prstGeom prst="rect">
            <a:avLst/>
          </a:prstGeom>
          <a:noFill/>
        </p:spPr>
        <p:txBody>
          <a:bodyPr wrap="square" rtlCol="0">
            <a:spAutoFit/>
          </a:bodyPr>
          <a:lstStyle/>
          <a:p>
            <a:pPr algn="r">
              <a:lnSpc>
                <a:spcPct val="150000"/>
              </a:lnSpc>
            </a:pPr>
            <a:endParaRPr lang="en-US" b="1" dirty="0">
              <a:solidFill>
                <a:schemeClr val="bg1"/>
              </a:solidFill>
              <a:latin typeface="Alexandria" charset="0"/>
              <a:cs typeface="Alexandria" charset="0"/>
            </a:endParaRPr>
          </a:p>
          <a:p>
            <a:pPr algn="r">
              <a:lnSpc>
                <a:spcPct val="150000"/>
              </a:lnSpc>
            </a:pPr>
            <a:r>
              <a:rPr lang="ar-SA" b="1" dirty="0">
                <a:solidFill>
                  <a:schemeClr val="bg1"/>
                </a:solidFill>
                <a:latin typeface="Alexandria" charset="0"/>
                <a:cs typeface="Alexandria" charset="0"/>
              </a:rPr>
              <a:t>العلاقات العامة الدولية للمنظمات غير الحكومية ومعايير الممارسات الأخلاقية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8638" y="-14413"/>
            <a:ext cx="2305141" cy="1076343"/>
          </a:xfrm>
          <a:prstGeom prst="rect">
            <a:avLst/>
          </a:prstGeom>
        </p:spPr>
      </p:pic>
      <p:sp>
        <p:nvSpPr>
          <p:cNvPr id="3" name="Rectangle 2">
            <a:extLst>
              <a:ext uri="{FF2B5EF4-FFF2-40B4-BE49-F238E27FC236}">
                <a16:creationId xmlns:a16="http://schemas.microsoft.com/office/drawing/2014/main" id="{DB3A4D3B-BD67-1D41-61B6-7CB420F962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36922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أمثلة على استخدام المنظمات غير الحكومية للعلاقات العامة الدولية: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منظمة العفو الدولية: تستخدم منظمة العفو الدولية العلاقات العامة الدولية لحملات التوعية بانتهاكات حقوق الإنسان حول العالم. وتقوم المنظمة بالتواصل مع الحكومات والمنظمات الدولية والشركات والأفراد للتأثير على الرأي العام الدولي والضغط على الحكومات لتحسين سجلات حقوق الإنسان الخاصة بها.</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منظمة أطباء بلا حدود: تستخدم منظمة أطباء بلا حدود العلاقات العامة الدولية لجمع التبرعات والمتطوعين والدعوة إلى المساعدات الإنسانية في حالات الطوارئ. وتقوم المنظمة بالتواصل مع وسائل الإعلام الدولية والجمهور العام لرفع مستوى الوعي بالأزمات الإنسانية وتعبئة الدعم لعملها.</a:t>
            </a:r>
          </a:p>
          <a:p>
            <a:pPr algn="r" rtl="1">
              <a:lnSpc>
                <a:spcPct val="15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034" y="39714"/>
            <a:ext cx="2305141" cy="1076343"/>
          </a:xfrm>
          <a:prstGeom prst="rect">
            <a:avLst/>
          </a:prstGeom>
        </p:spPr>
      </p:pic>
      <p:sp>
        <p:nvSpPr>
          <p:cNvPr id="2" name="Rectangle 1">
            <a:extLst>
              <a:ext uri="{FF2B5EF4-FFF2-40B4-BE49-F238E27FC236}">
                <a16:creationId xmlns:a16="http://schemas.microsoft.com/office/drawing/2014/main" id="{9ADC0900-14EF-9788-4CEF-E5C6AB512A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880703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الصليب الأحمر: </a:t>
            </a:r>
            <a:r>
              <a:rPr lang="ar-EG" dirty="0">
                <a:solidFill>
                  <a:schemeClr val="tx1"/>
                </a:solidFill>
                <a:latin typeface="Alexandria" pitchFamily="2" charset="-78"/>
                <a:cs typeface="Alexandria" pitchFamily="2" charset="-78"/>
              </a:rPr>
              <a:t>يستخدم الصليب الأحمر العلاقات العامة الدولية لتعزيز القانون الدولي الإنساني وتقديم المساعدة الإنسانية للأشخاص المتضررين من النزاعات والكوارث الطبيعية. وتقوم المنظمة بالتواصل مع الحكومات والمنظمات الدولية والشركات والأفراد لتعزيز التعاون الدولي في العمل الإنساني.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610" y="39714"/>
            <a:ext cx="2305141" cy="1076343"/>
          </a:xfrm>
          <a:prstGeom prst="rect">
            <a:avLst/>
          </a:prstGeom>
        </p:spPr>
      </p:pic>
      <p:sp>
        <p:nvSpPr>
          <p:cNvPr id="2" name="Rectangle 1">
            <a:extLst>
              <a:ext uri="{FF2B5EF4-FFF2-40B4-BE49-F238E27FC236}">
                <a16:creationId xmlns:a16="http://schemas.microsoft.com/office/drawing/2014/main" id="{D4DEC493-6BD1-7B67-6A86-C193041B7DE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9128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أهداف العلاقات العامة الدولية: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تعزيز فهم المنظمة وسمعتها على الصعيد الدولي.</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بناء العلاقات مع الجهات الفاعلة الدولية الرئيسية.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التأثير على الرأي العام الدولي.</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دعم الأهداف الاستراتيجية للمنظمة.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843" y="39714"/>
            <a:ext cx="2305141" cy="1076343"/>
          </a:xfrm>
          <a:prstGeom prst="rect">
            <a:avLst/>
          </a:prstGeom>
        </p:spPr>
      </p:pic>
      <p:sp>
        <p:nvSpPr>
          <p:cNvPr id="2" name="Rectangle 1">
            <a:extLst>
              <a:ext uri="{FF2B5EF4-FFF2-40B4-BE49-F238E27FC236}">
                <a16:creationId xmlns:a16="http://schemas.microsoft.com/office/drawing/2014/main" id="{8E3740D8-8A57-D293-F7EA-FAE2C5F226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536621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أدوات العلاقات العامة الدولية:</a:t>
            </a: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العلاقات الإعلامية:</a:t>
            </a:r>
            <a:r>
              <a:rPr lang="ar-EG" dirty="0">
                <a:solidFill>
                  <a:schemeClr val="tx1"/>
                </a:solidFill>
                <a:latin typeface="Alexandria" pitchFamily="2" charset="-78"/>
                <a:cs typeface="Alexandria" pitchFamily="2" charset="-78"/>
              </a:rPr>
              <a:t> التواصل مع وسائل الإعلام الدولية لنشر معلومات حول المنظمة وأنشطتها.</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العلاقات الحكومية:</a:t>
            </a:r>
            <a:r>
              <a:rPr lang="ar-EG" dirty="0">
                <a:solidFill>
                  <a:schemeClr val="tx1"/>
                </a:solidFill>
                <a:latin typeface="Alexandria" pitchFamily="2" charset="-78"/>
                <a:cs typeface="Alexandria" pitchFamily="2" charset="-78"/>
              </a:rPr>
              <a:t> التواصل مع الحكومات والوكالات الدولية للتأثير على السياسات والقوانين.</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العلاقات العامة المجتمعية:</a:t>
            </a:r>
            <a:r>
              <a:rPr lang="ar-EG" dirty="0">
                <a:solidFill>
                  <a:schemeClr val="tx1"/>
                </a:solidFill>
                <a:latin typeface="Alexandria" pitchFamily="2" charset="-78"/>
                <a:cs typeface="Alexandria" pitchFamily="2" charset="-78"/>
              </a:rPr>
              <a:t> التواصل مع المجتمعات الدولية لبناء الثقة وتعزيز الدعم.</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العلاقات العامة الرقمية:</a:t>
            </a:r>
            <a:r>
              <a:rPr lang="ar-EG" dirty="0">
                <a:solidFill>
                  <a:schemeClr val="tx1"/>
                </a:solidFill>
                <a:latin typeface="Alexandria" pitchFamily="2" charset="-78"/>
                <a:cs typeface="Alexandria" pitchFamily="2" charset="-78"/>
              </a:rPr>
              <a:t> استخدام الإنترنت ووسائل التواصل الاجتماعي للتواصل مع الجمهور الدولي.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992" y="37913"/>
            <a:ext cx="2305141" cy="1076343"/>
          </a:xfrm>
          <a:prstGeom prst="rect">
            <a:avLst/>
          </a:prstGeom>
        </p:spPr>
      </p:pic>
      <p:sp>
        <p:nvSpPr>
          <p:cNvPr id="2" name="Rectangle 1">
            <a:extLst>
              <a:ext uri="{FF2B5EF4-FFF2-40B4-BE49-F238E27FC236}">
                <a16:creationId xmlns:a16="http://schemas.microsoft.com/office/drawing/2014/main" id="{0CBF4194-BC91-57BF-636F-762E3833C1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11262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التحديات التي تواجه العلاقات العامة الدولية:</a:t>
            </a: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التعقيد:</a:t>
            </a:r>
            <a:r>
              <a:rPr lang="ar-EG" dirty="0">
                <a:solidFill>
                  <a:schemeClr val="tx1"/>
                </a:solidFill>
                <a:latin typeface="Alexandria" pitchFamily="2" charset="-78"/>
                <a:cs typeface="Alexandria" pitchFamily="2" charset="-78"/>
              </a:rPr>
              <a:t> عالم اليوم مترابط بشكل متزايد ، مما يجعل من الصعب إدارة العلاقات مع الجهات الفاعلة الدولية المتعددة.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الاختلافات الثقافية:</a:t>
            </a:r>
            <a:r>
              <a:rPr lang="ar-EG" dirty="0">
                <a:solidFill>
                  <a:schemeClr val="tx1"/>
                </a:solidFill>
                <a:latin typeface="Alexandria" pitchFamily="2" charset="-78"/>
                <a:cs typeface="Alexandria" pitchFamily="2" charset="-78"/>
              </a:rPr>
              <a:t> يجب على العلاقات العامة الدولية أن تكون حساسة للاختلافات الثقافية وقادرة على التواصل بفعالية عبر الثقافات.</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عدم اليقين السياسي:</a:t>
            </a:r>
            <a:r>
              <a:rPr lang="ar-EG" dirty="0">
                <a:solidFill>
                  <a:schemeClr val="tx1"/>
                </a:solidFill>
                <a:latin typeface="Alexandria" pitchFamily="2" charset="-78"/>
                <a:cs typeface="Alexandria" pitchFamily="2" charset="-78"/>
              </a:rPr>
              <a:t> يمكن أن تؤدي التغييرات في الحكومات والسياسات إلى جعل إدارة العلاقات الدولية أمرًا صعبًا.</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الموارد المحدودة:</a:t>
            </a:r>
            <a:r>
              <a:rPr lang="ar-EG" dirty="0">
                <a:solidFill>
                  <a:schemeClr val="tx1"/>
                </a:solidFill>
                <a:latin typeface="Alexandria" pitchFamily="2" charset="-78"/>
                <a:cs typeface="Alexandria" pitchFamily="2" charset="-78"/>
              </a:rPr>
              <a:t> قد لا تمتلك المنظمات الموارد اللازمة لتنفيذ حملات علاقات عامة دولية فعالة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85" y="-14413"/>
            <a:ext cx="2305141" cy="1076343"/>
          </a:xfrm>
          <a:prstGeom prst="rect">
            <a:avLst/>
          </a:prstGeom>
        </p:spPr>
      </p:pic>
      <p:sp>
        <p:nvSpPr>
          <p:cNvPr id="2" name="Rectangle 1">
            <a:extLst>
              <a:ext uri="{FF2B5EF4-FFF2-40B4-BE49-F238E27FC236}">
                <a16:creationId xmlns:a16="http://schemas.microsoft.com/office/drawing/2014/main" id="{1E6AB035-FBE1-7829-EC3A-EC732942AE9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943277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هناك عدد من الممارسات المحددة التي يجب على المنظمات غير الحكومية اتباعها لضمان أخلاقيات العلاقات العامة </a:t>
            </a:r>
            <a:r>
              <a:rPr lang="ar-EG" dirty="0">
                <a:solidFill>
                  <a:schemeClr val="tx1"/>
                </a:solidFill>
                <a:latin typeface="Alexandria" pitchFamily="2" charset="-78"/>
                <a:cs typeface="Alexandria" pitchFamily="2" charset="-78"/>
              </a:rPr>
              <a:t>، مثل:</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تطوير سياسة أخلاقيات العلاقات العامة واضحة وشاملة.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تدريب موظفي العلاقات العامة على مبادئ أخلاقيات المهنة.</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إنشاء آليات لمراقبة ممارسات العلاقات العامة وضمان الامتثال لها.</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إنشاء قنوات لشكاوى أصحاب المصلحة ومعالجتها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2" name="Rectangle 1">
            <a:extLst>
              <a:ext uri="{FF2B5EF4-FFF2-40B4-BE49-F238E27FC236}">
                <a16:creationId xmlns:a16="http://schemas.microsoft.com/office/drawing/2014/main" id="{F95919CB-CB3D-E43F-4B52-2974AE1A3F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76472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439892" y="952845"/>
            <a:ext cx="457167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326375" y="202376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dirty="0">
              <a:solidFill>
                <a:schemeClr val="tx1"/>
              </a:solidFill>
              <a:effectLst/>
              <a:latin typeface="Alexandria" pitchFamily="2" charset="-78"/>
              <a:cs typeface="Alexandria" pitchFamily="2" charset="-78"/>
            </a:endParaRPr>
          </a:p>
          <a:p>
            <a:pPr algn="r" rtl="1">
              <a:lnSpc>
                <a:spcPct val="150000"/>
              </a:lnSpc>
            </a:pPr>
            <a:r>
              <a:rPr lang="ar-EG" b="1" dirty="0">
                <a:solidFill>
                  <a:schemeClr val="tx1"/>
                </a:solidFill>
                <a:effectLst/>
                <a:latin typeface="Alexandria" pitchFamily="2" charset="-78"/>
                <a:cs typeface="Alexandria" pitchFamily="2" charset="-78"/>
              </a:rPr>
              <a:t>الشفافية:</a:t>
            </a:r>
          </a:p>
          <a:p>
            <a:pPr algn="r" rtl="1">
              <a:lnSpc>
                <a:spcPct val="150000"/>
              </a:lnSpc>
            </a:pPr>
            <a:r>
              <a:rPr lang="ar-EG" dirty="0">
                <a:solidFill>
                  <a:schemeClr val="tx1"/>
                </a:solidFill>
                <a:effectLst/>
                <a:latin typeface="Alexandria" pitchFamily="2" charset="-78"/>
                <a:cs typeface="Alexandria" pitchFamily="2" charset="-78"/>
              </a:rPr>
              <a:t>أن يكون الاتصال المنظمة شفافًا وصادقًا، وأن يقدم معلومات دقيقة للجمهور.</a:t>
            </a:r>
          </a:p>
          <a:p>
            <a:pPr algn="r" rtl="1">
              <a:lnSpc>
                <a:spcPct val="150000"/>
              </a:lnSpc>
            </a:pPr>
            <a:r>
              <a:rPr lang="ar-EG" b="1" dirty="0">
                <a:solidFill>
                  <a:schemeClr val="tx1"/>
                </a:solidFill>
                <a:effectLst/>
                <a:latin typeface="Alexandria" pitchFamily="2" charset="-78"/>
                <a:cs typeface="Alexandria" pitchFamily="2" charset="-78"/>
              </a:rPr>
              <a:t>المسؤولية:</a:t>
            </a:r>
          </a:p>
          <a:p>
            <a:pPr algn="r" rtl="1">
              <a:lnSpc>
                <a:spcPct val="150000"/>
              </a:lnSpc>
            </a:pPr>
            <a:r>
              <a:rPr lang="ar-EG" dirty="0">
                <a:solidFill>
                  <a:schemeClr val="tx1"/>
                </a:solidFill>
                <a:effectLst/>
                <a:latin typeface="Alexandria" pitchFamily="2" charset="-78"/>
                <a:cs typeface="Alexandria" pitchFamily="2" charset="-78"/>
              </a:rPr>
              <a:t>تتحمل المؤسسة مسؤولية التواصل مع الجمهور بطريقة مسؤولة، وأن تتحمل عواقب أفعالها.</a:t>
            </a:r>
          </a:p>
          <a:p>
            <a:pPr algn="r" rtl="1">
              <a:lnSpc>
                <a:spcPct val="150000"/>
              </a:lnSpc>
            </a:pPr>
            <a:r>
              <a:rPr lang="ar-EG" b="1" dirty="0">
                <a:solidFill>
                  <a:schemeClr val="tx1"/>
                </a:solidFill>
                <a:effectLst/>
                <a:latin typeface="Alexandria" pitchFamily="2" charset="-78"/>
                <a:cs typeface="Alexandria" pitchFamily="2" charset="-78"/>
              </a:rPr>
              <a:t>الاستباقية:</a:t>
            </a:r>
          </a:p>
          <a:p>
            <a:pPr algn="r" rtl="1">
              <a:lnSpc>
                <a:spcPct val="150000"/>
              </a:lnSpc>
            </a:pPr>
            <a:r>
              <a:rPr lang="ar-EG" dirty="0">
                <a:solidFill>
                  <a:schemeClr val="tx1"/>
                </a:solidFill>
                <a:effectLst/>
                <a:latin typeface="Alexandria" pitchFamily="2" charset="-78"/>
                <a:cs typeface="Alexandria" pitchFamily="2" charset="-78"/>
              </a:rPr>
              <a:t>يجب أن يكون الاتصال المؤسسي استباقيًا، وأن يتواصل مع الجمهور قبل أن تنتشر المعلومات الخاطئة أو غير الدقيقة.</a:t>
            </a:r>
          </a:p>
          <a:p>
            <a:pPr algn="r" rtl="1">
              <a:lnSpc>
                <a:spcPct val="150000"/>
              </a:lnSpc>
            </a:pPr>
            <a:br>
              <a:rPr lang="ar-EG" dirty="0">
                <a:solidFill>
                  <a:schemeClr val="tx1"/>
                </a:solidFill>
                <a:effectLst/>
                <a:latin typeface="Alexandria" pitchFamily="2" charset="-78"/>
                <a:cs typeface="Alexandria" pitchFamily="2" charset="-78"/>
              </a:rPr>
            </a:br>
            <a:endParaRPr lang="ar-EG" dirty="0">
              <a:solidFill>
                <a:schemeClr val="tx1"/>
              </a:solidFill>
              <a:effectLst/>
              <a:latin typeface="Alexandria" pitchFamily="2" charset="-78"/>
              <a:cs typeface="Alexandria" pitchFamily="2" charset="-78"/>
            </a:endParaRPr>
          </a:p>
          <a:p>
            <a:pPr marL="0" algn="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24" name="TextBox 23"/>
          <p:cNvSpPr txBox="1"/>
          <p:nvPr/>
        </p:nvSpPr>
        <p:spPr>
          <a:xfrm>
            <a:off x="8011262" y="661790"/>
            <a:ext cx="3969589" cy="1292020"/>
          </a:xfrm>
          <a:prstGeom prst="rect">
            <a:avLst/>
          </a:prstGeom>
          <a:noFill/>
        </p:spPr>
        <p:txBody>
          <a:bodyPr wrap="square" rtlCol="0">
            <a:spAutoFit/>
          </a:bodyPr>
          <a:lstStyle/>
          <a:p>
            <a:pPr algn="r">
              <a:lnSpc>
                <a:spcPct val="150000"/>
              </a:lnSpc>
            </a:pPr>
            <a:endParaRPr lang="en-US" b="1" dirty="0">
              <a:solidFill>
                <a:schemeClr val="bg1"/>
              </a:solidFill>
              <a:latin typeface="Alexandria" charset="0"/>
              <a:cs typeface="Alexandria" charset="0"/>
            </a:endParaRPr>
          </a:p>
          <a:p>
            <a:pPr algn="r">
              <a:lnSpc>
                <a:spcPct val="150000"/>
              </a:lnSpc>
            </a:pPr>
            <a:r>
              <a:rPr lang="ar-SA" b="1" dirty="0">
                <a:solidFill>
                  <a:schemeClr val="bg1"/>
                </a:solidFill>
                <a:latin typeface="Alexandria" charset="0"/>
                <a:cs typeface="Alexandria" charset="0"/>
              </a:rPr>
              <a:t>المعايير الأساسية لأخلاقيات الاتصال في المنظمات</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0" y="-37272"/>
            <a:ext cx="2305141" cy="1076343"/>
          </a:xfrm>
          <a:prstGeom prst="rect">
            <a:avLst/>
          </a:prstGeom>
        </p:spPr>
      </p:pic>
      <p:sp>
        <p:nvSpPr>
          <p:cNvPr id="3" name="Rectangle 2">
            <a:extLst>
              <a:ext uri="{FF2B5EF4-FFF2-40B4-BE49-F238E27FC236}">
                <a16:creationId xmlns:a16="http://schemas.microsoft.com/office/drawing/2014/main" id="{879697DD-4443-036A-F92D-F3BFD0E83A0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20792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effectLst/>
                <a:latin typeface="Alexandria" pitchFamily="2" charset="-78"/>
                <a:cs typeface="Alexandria" pitchFamily="2" charset="-78"/>
              </a:rPr>
              <a:t>التفاعلية:</a:t>
            </a:r>
          </a:p>
          <a:p>
            <a:pPr algn="r" rtl="1">
              <a:lnSpc>
                <a:spcPct val="150000"/>
              </a:lnSpc>
            </a:pPr>
            <a:r>
              <a:rPr lang="ar-EG" dirty="0">
                <a:solidFill>
                  <a:schemeClr val="tx1"/>
                </a:solidFill>
                <a:effectLst/>
                <a:latin typeface="Alexandria" pitchFamily="2" charset="-78"/>
                <a:cs typeface="Alexandria" pitchFamily="2" charset="-78"/>
              </a:rPr>
              <a:t>لابد أن يكون الاتصال المؤسسي تفاعليًا، وأن يستجيب لأسئلة واستفسارات الجمهور بطريقة سريعة وفعالة.</a:t>
            </a:r>
          </a:p>
          <a:p>
            <a:pPr algn="r" rtl="1">
              <a:lnSpc>
                <a:spcPct val="150000"/>
              </a:lnSpc>
            </a:pPr>
            <a:r>
              <a:rPr lang="ar-EG" b="1" dirty="0">
                <a:solidFill>
                  <a:schemeClr val="tx1"/>
                </a:solidFill>
                <a:effectLst/>
                <a:latin typeface="Alexandria" pitchFamily="2" charset="-78"/>
                <a:cs typeface="Alexandria" pitchFamily="2" charset="-78"/>
              </a:rPr>
              <a:t>الاستمرارية:</a:t>
            </a:r>
          </a:p>
          <a:p>
            <a:pPr algn="r" rtl="1">
              <a:lnSpc>
                <a:spcPct val="150000"/>
              </a:lnSpc>
            </a:pPr>
            <a:r>
              <a:rPr lang="ar-EG" dirty="0">
                <a:solidFill>
                  <a:schemeClr val="tx1"/>
                </a:solidFill>
                <a:effectLst/>
                <a:latin typeface="Alexandria" pitchFamily="2" charset="-78"/>
                <a:cs typeface="Alexandria" pitchFamily="2" charset="-78"/>
              </a:rPr>
              <a:t>وهي أن يكون الاتصال المؤسسي مستمرًا، وأن يتواصل مع الجمهور بشكل منتظم.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٧</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311" y="-14413"/>
            <a:ext cx="2305141" cy="1076343"/>
          </a:xfrm>
          <a:prstGeom prst="rect">
            <a:avLst/>
          </a:prstGeom>
        </p:spPr>
      </p:pic>
      <p:sp>
        <p:nvSpPr>
          <p:cNvPr id="2" name="Rectangle 1">
            <a:extLst>
              <a:ext uri="{FF2B5EF4-FFF2-40B4-BE49-F238E27FC236}">
                <a16:creationId xmlns:a16="http://schemas.microsoft.com/office/drawing/2014/main" id="{081F5496-7982-4BED-EC4D-336817E7D4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832429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r>
              <a:rPr lang="ar-EG" b="0" i="0" dirty="0">
                <a:solidFill>
                  <a:srgbClr val="383A47"/>
                </a:solidFill>
                <a:effectLst/>
                <a:latin typeface="Alexandria" pitchFamily="2" charset="-78"/>
                <a:cs typeface="Alexandria" pitchFamily="2" charset="-78"/>
              </a:rPr>
              <a:t>ولا بد على المنظمة الاهتمام بالتقييم والتحسين المستمر من خلال قياس وتقييم أدائها وتأثيرها، ويمكن للمنظمات تحديد نقاط القوة والضعف وتحسين أداءها وكما يساهم في التركيز على التحسين المستمر في بناء صورة ذهنية إيجابية للمنظمة وزيادة تأثيرها في المجتمع.</a:t>
            </a:r>
          </a:p>
          <a:p>
            <a:pPr algn="r">
              <a:lnSpc>
                <a:spcPct val="150000"/>
              </a:lnSpc>
            </a:pPr>
            <a:r>
              <a:rPr lang="ar-EG" b="1" i="0" dirty="0">
                <a:solidFill>
                  <a:srgbClr val="383A47"/>
                </a:solidFill>
                <a:effectLst/>
                <a:latin typeface="Alexandria" pitchFamily="2" charset="-78"/>
                <a:cs typeface="Alexandria" pitchFamily="2" charset="-78"/>
              </a:rPr>
              <a:t>1. تحليل الأهداف والمخرجات:</a:t>
            </a:r>
          </a:p>
          <a:p>
            <a:pPr algn="r">
              <a:lnSpc>
                <a:spcPct val="150000"/>
              </a:lnSpc>
            </a:pPr>
            <a:r>
              <a:rPr lang="ar-EG" b="0" i="0" dirty="0">
                <a:solidFill>
                  <a:srgbClr val="383A47"/>
                </a:solidFill>
                <a:effectLst/>
                <a:latin typeface="Alexandria" pitchFamily="2" charset="-78"/>
                <a:cs typeface="Alexandria" pitchFamily="2" charset="-78"/>
              </a:rPr>
              <a:t>أن يكون لدى المنظمة أهداف واضحة وقابلة للقياس حيث يمكن تحليل المخرجات المحققة خلال العام الماضي ومقارنتها مع الأهداف المحددة.</a:t>
            </a:r>
          </a:p>
          <a:p>
            <a:pPr algn="r">
              <a:lnSpc>
                <a:spcPct val="150000"/>
              </a:lnSpc>
            </a:pPr>
            <a:r>
              <a:rPr lang="ar-EG" b="1" i="0" dirty="0">
                <a:solidFill>
                  <a:srgbClr val="383A47"/>
                </a:solidFill>
                <a:effectLst/>
                <a:latin typeface="Alexandria" pitchFamily="2" charset="-78"/>
                <a:cs typeface="Alexandria" pitchFamily="2" charset="-78"/>
              </a:rPr>
              <a:t>2. الرضا والتواصل مع الجمهور:</a:t>
            </a:r>
          </a:p>
          <a:p>
            <a:pPr algn="r">
              <a:lnSpc>
                <a:spcPct val="150000"/>
              </a:lnSpc>
            </a:pPr>
            <a:r>
              <a:rPr lang="ar-EG" b="0" i="0" dirty="0">
                <a:solidFill>
                  <a:srgbClr val="383A47"/>
                </a:solidFill>
                <a:effectLst/>
                <a:latin typeface="Alexandria" pitchFamily="2" charset="-78"/>
                <a:cs typeface="Alexandria" pitchFamily="2" charset="-78"/>
              </a:rPr>
              <a:t>تقييم مدى رضا الجمهور المستفيد من خدماتها، يمكن إجراء استطلاعات الرأي أو مقابلات شخصية مع الجمهور لقياس مستوى رضاهم وتقييم مدى تأثير المنظمة عليهم.</a:t>
            </a:r>
          </a:p>
          <a:p>
            <a:pPr marL="0" algn="r" defTabSz="914400" rtl="1" eaLnBrk="1" latinLnBrk="0" hangingPunct="1">
              <a:lnSpc>
                <a:spcPct val="150000"/>
              </a:lnSpc>
            </a:pPr>
            <a:endParaRPr lang="en-US" dirty="0">
              <a:latin typeface="Alexandria" pitchFamily="2" charset="-78"/>
              <a:cs typeface="Alexandria" pitchFamily="2" charset="-78"/>
            </a:endParaRPr>
          </a:p>
        </p:txBody>
      </p:sp>
      <p:sp>
        <p:nvSpPr>
          <p:cNvPr id="3" name="TextBox 2"/>
          <p:cNvSpPr txBox="1"/>
          <p:nvPr/>
        </p:nvSpPr>
        <p:spPr>
          <a:xfrm>
            <a:off x="3912461" y="1240744"/>
            <a:ext cx="7434414" cy="400110"/>
          </a:xfrm>
          <a:prstGeom prst="rect">
            <a:avLst/>
          </a:prstGeom>
          <a:noFill/>
        </p:spPr>
        <p:txBody>
          <a:bodyPr wrap="square" rtlCol="0">
            <a:spAutoFit/>
          </a:bodyPr>
          <a:lstStyle/>
          <a:p>
            <a:pPr algn="r" rtl="1"/>
            <a:r>
              <a:rPr lang="ar-SA" sz="2000" b="1" dirty="0">
                <a:latin typeface="Alexandria" charset="0"/>
                <a:cs typeface="Alexandria" charset="0"/>
              </a:rPr>
              <a:t>تقييم اتصالات المنظمة غير الربحية ودرجة أخلاقياتها</a:t>
            </a:r>
            <a:endParaRPr lang="en-US" sz="2000" b="1" dirty="0">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5071" y="-14413"/>
            <a:ext cx="2305141" cy="1076343"/>
          </a:xfrm>
          <a:prstGeom prst="rect">
            <a:avLst/>
          </a:prstGeom>
        </p:spPr>
      </p:pic>
      <p:sp>
        <p:nvSpPr>
          <p:cNvPr id="2" name="Rectangle 1">
            <a:extLst>
              <a:ext uri="{FF2B5EF4-FFF2-40B4-BE49-F238E27FC236}">
                <a16:creationId xmlns:a16="http://schemas.microsoft.com/office/drawing/2014/main" id="{E145AEFD-209B-C655-F821-BD7C3FCF0F8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11983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i="0" dirty="0">
                <a:solidFill>
                  <a:srgbClr val="383A47"/>
                </a:solidFill>
                <a:effectLst/>
                <a:latin typeface="Alexandria" pitchFamily="2" charset="-78"/>
                <a:cs typeface="Alexandria" pitchFamily="2" charset="-78"/>
              </a:rPr>
              <a:t>3. المساهمة في المجتمع:</a:t>
            </a:r>
          </a:p>
          <a:p>
            <a:pPr algn="r" rtl="1">
              <a:lnSpc>
                <a:spcPct val="150000"/>
              </a:lnSpc>
            </a:pPr>
            <a:r>
              <a:rPr lang="ar-EG" b="0" i="0" dirty="0">
                <a:solidFill>
                  <a:srgbClr val="383A47"/>
                </a:solidFill>
                <a:effectLst/>
                <a:latin typeface="Alexandria" pitchFamily="2" charset="-78"/>
                <a:cs typeface="Alexandria" pitchFamily="2" charset="-78"/>
              </a:rPr>
              <a:t>يمكن قياس أداء المنظمات غير الربحية من خلال معرفة مساهمتها في تحسين المجتمع فعلى سبيل المثال يمكن قياس عدد المشاريع أو البرامج التي تم تنفيذها وتحقيق نتائج إيجابية من خلالها.</a:t>
            </a:r>
          </a:p>
          <a:p>
            <a:pPr algn="r" rtl="1">
              <a:lnSpc>
                <a:spcPct val="150000"/>
              </a:lnSpc>
            </a:pPr>
            <a:endParaRPr lang="ar-EG" dirty="0">
              <a:solidFill>
                <a:srgbClr val="383A47"/>
              </a:solidFill>
              <a:latin typeface="Alexandria" pitchFamily="2" charset="-78"/>
              <a:cs typeface="Alexandria" pitchFamily="2" charset="-78"/>
            </a:endParaRPr>
          </a:p>
          <a:p>
            <a:pPr algn="r" rtl="1">
              <a:lnSpc>
                <a:spcPct val="150000"/>
              </a:lnSpc>
            </a:pPr>
            <a:r>
              <a:rPr lang="ar-EG" b="1" i="0" dirty="0">
                <a:solidFill>
                  <a:srgbClr val="383A47"/>
                </a:solidFill>
                <a:effectLst/>
                <a:latin typeface="Alexandria" pitchFamily="2" charset="-78"/>
                <a:cs typeface="Alexandria" pitchFamily="2" charset="-78"/>
              </a:rPr>
              <a:t>5. التقييم الداخلي:</a:t>
            </a:r>
          </a:p>
          <a:p>
            <a:pPr algn="r" rtl="1">
              <a:lnSpc>
                <a:spcPct val="150000"/>
              </a:lnSpc>
            </a:pPr>
            <a:r>
              <a:rPr lang="ar-EG" b="0" i="0" dirty="0">
                <a:solidFill>
                  <a:srgbClr val="383A47"/>
                </a:solidFill>
                <a:effectLst/>
                <a:latin typeface="Alexandria" pitchFamily="2" charset="-78"/>
                <a:cs typeface="Alexandria" pitchFamily="2" charset="-78"/>
              </a:rPr>
              <a:t>يمكن للمنظمة أن تقيم أداء نفسها من خلال تحليل العمليات الداخلية وتحديد نقاط القوة والضعف و استخدام أدوات مثل تقييم الأداء الوظيفي، واستطلاعات رأي الموظفين، وتقييم الموارد البشرية لتحديد مدى كفاءة المنظمة وتحسينها.</a:t>
            </a:r>
          </a:p>
          <a:p>
            <a:pPr algn="r" rtl="1">
              <a:lnSpc>
                <a:spcPct val="150000"/>
              </a:lnSpc>
            </a:pPr>
            <a:endParaRPr lang="ar-EG" b="0" i="0" dirty="0">
              <a:solidFill>
                <a:srgbClr val="383A47"/>
              </a:solidFill>
              <a:effectLst/>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٧</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0592" y="-39051"/>
            <a:ext cx="2305141" cy="1076343"/>
          </a:xfrm>
          <a:prstGeom prst="rect">
            <a:avLst/>
          </a:prstGeom>
        </p:spPr>
      </p:pic>
      <p:sp>
        <p:nvSpPr>
          <p:cNvPr id="2" name="Rectangle 1">
            <a:extLst>
              <a:ext uri="{FF2B5EF4-FFF2-40B4-BE49-F238E27FC236}">
                <a16:creationId xmlns:a16="http://schemas.microsoft.com/office/drawing/2014/main" id="{697002D9-C108-32D1-5125-5DD72CF8A07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4218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sz="1600" b="1" dirty="0">
                <a:solidFill>
                  <a:schemeClr val="tx1"/>
                </a:solidFill>
                <a:latin typeface="Alexandria" pitchFamily="2" charset="-78"/>
                <a:cs typeface="Alexandria" pitchFamily="2" charset="-78"/>
              </a:rPr>
              <a:t>تناولت المحاضرة السابعة عددا من الموضوعات من أهمها : </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تعريف المنظمات غير الهادفة للربح وأهميتها وأهدافها.</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أدوار ممارسو العلاقات العامة في المنظمات غير الهادفة للربح.</a:t>
            </a:r>
          </a:p>
          <a:p>
            <a:pPr marL="285750" indent="-285750" algn="r" defTabSz="914400" rtl="1" eaLnBrk="1" latinLnBrk="0" hangingPunct="1">
              <a:lnSpc>
                <a:spcPct val="200000"/>
              </a:lnSpc>
              <a:buFontTx/>
              <a:buChar char="-"/>
            </a:pPr>
            <a:r>
              <a:rPr lang="ar-SA" sz="1600" dirty="0">
                <a:solidFill>
                  <a:schemeClr val="tx1"/>
                </a:solidFill>
                <a:latin typeface="Alexandria" pitchFamily="2" charset="-78"/>
                <a:cs typeface="Alexandria" pitchFamily="2" charset="-78"/>
              </a:rPr>
              <a:t>الاتصال الأخلاقي وبناء الصورة الذهنية  للمنظمات غير الهادفة للربح.</a:t>
            </a:r>
          </a:p>
          <a:p>
            <a:pPr marL="285750" indent="-285750" algn="r" defTabSz="914400" rtl="1" eaLnBrk="1" latinLnBrk="0" hangingPunct="1">
              <a:lnSpc>
                <a:spcPct val="200000"/>
              </a:lnSpc>
              <a:buFontTx/>
              <a:buChar char="-"/>
            </a:pPr>
            <a:r>
              <a:rPr lang="ar-EG" sz="1600" dirty="0">
                <a:solidFill>
                  <a:schemeClr val="tx1"/>
                </a:solidFill>
                <a:latin typeface="Alexandria" pitchFamily="2" charset="-78"/>
                <a:cs typeface="Alexandria" pitchFamily="2" charset="-78"/>
              </a:rPr>
              <a:t>وسائل الاتصال التي يمكن للمنظمات </a:t>
            </a:r>
            <a:r>
              <a:rPr lang="ar-SA" sz="1600" dirty="0">
                <a:solidFill>
                  <a:schemeClr val="tx1"/>
                </a:solidFill>
                <a:latin typeface="Alexandria" pitchFamily="2" charset="-78"/>
                <a:cs typeface="Alexandria" pitchFamily="2" charset="-78"/>
              </a:rPr>
              <a:t>غير الهادفة للربح </a:t>
            </a:r>
            <a:r>
              <a:rPr lang="ar-EG" sz="1600" dirty="0">
                <a:solidFill>
                  <a:schemeClr val="tx1"/>
                </a:solidFill>
                <a:latin typeface="Alexandria" pitchFamily="2" charset="-78"/>
                <a:cs typeface="Alexandria" pitchFamily="2" charset="-78"/>
              </a:rPr>
              <a:t>استخدامها لبناء صورة ذهنية.</a:t>
            </a:r>
          </a:p>
          <a:p>
            <a:pPr marL="285750" indent="-285750" algn="r" defTabSz="914400" rtl="1" eaLnBrk="1" latinLnBrk="0" hangingPunct="1">
              <a:lnSpc>
                <a:spcPct val="200000"/>
              </a:lnSpc>
              <a:buFontTx/>
              <a:buChar char="-"/>
            </a:pPr>
            <a:r>
              <a:rPr lang="ar-EG" sz="1600" dirty="0">
                <a:solidFill>
                  <a:schemeClr val="tx1"/>
                </a:solidFill>
                <a:latin typeface="Alexandria" pitchFamily="2" charset="-78"/>
                <a:cs typeface="Alexandria" pitchFamily="2" charset="-78"/>
              </a:rPr>
              <a:t>الاستراتيجية  الأخلاقية  لوسائل التواصل الاجتماعي في </a:t>
            </a:r>
            <a:r>
              <a:rPr lang="ar-SA" sz="1600" dirty="0">
                <a:solidFill>
                  <a:schemeClr val="tx1"/>
                </a:solidFill>
                <a:latin typeface="Alexandria" pitchFamily="2" charset="-78"/>
                <a:cs typeface="Alexandria" pitchFamily="2" charset="-78"/>
              </a:rPr>
              <a:t>غير الهادفة للربح. </a:t>
            </a:r>
          </a:p>
          <a:p>
            <a:pPr marL="285750" indent="-285750" algn="r" defTabSz="914400" rtl="1" eaLnBrk="1" latinLnBrk="0" hangingPunct="1">
              <a:lnSpc>
                <a:spcPct val="200000"/>
              </a:lnSpc>
              <a:buFontTx/>
              <a:buChar char="-"/>
            </a:pPr>
            <a:r>
              <a:rPr lang="ar-SA" sz="1600" dirty="0">
                <a:solidFill>
                  <a:schemeClr val="tx1"/>
                </a:solidFill>
                <a:latin typeface="Alexandria" charset="0"/>
                <a:cs typeface="Alexandria" charset="0"/>
              </a:rPr>
              <a:t>العلاقات العامة الدولية للمنظمات </a:t>
            </a:r>
            <a:r>
              <a:rPr lang="ar-SA" sz="1600" dirty="0">
                <a:solidFill>
                  <a:schemeClr val="tx1"/>
                </a:solidFill>
                <a:latin typeface="Alexandria" pitchFamily="2" charset="-78"/>
                <a:cs typeface="Alexandria" pitchFamily="2" charset="-78"/>
              </a:rPr>
              <a:t>غير الهادفة للربح </a:t>
            </a:r>
            <a:r>
              <a:rPr lang="ar-SA" sz="1600" dirty="0">
                <a:solidFill>
                  <a:schemeClr val="tx1"/>
                </a:solidFill>
                <a:latin typeface="Alexandria" charset="0"/>
                <a:cs typeface="Alexandria" charset="0"/>
              </a:rPr>
              <a:t>وأهدافها ومعايير الممارسات الأخلاقية.</a:t>
            </a:r>
            <a:endParaRPr lang="ar-EG" sz="1600" dirty="0">
              <a:solidFill>
                <a:schemeClr val="tx1"/>
              </a:solidFill>
              <a:latin typeface="Alexandria" pitchFamily="2" charset="-78"/>
              <a:cs typeface="Alexandria" pitchFamily="2" charset="-78"/>
            </a:endParaRPr>
          </a:p>
        </p:txBody>
      </p:sp>
      <p:sp>
        <p:nvSpPr>
          <p:cNvPr id="3" name="TextBox 2"/>
          <p:cNvSpPr txBox="1"/>
          <p:nvPr/>
        </p:nvSpPr>
        <p:spPr>
          <a:xfrm>
            <a:off x="7313609" y="1254314"/>
            <a:ext cx="3902032"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91029"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٧</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0553" y="-14413"/>
            <a:ext cx="2305141" cy="1076343"/>
          </a:xfrm>
          <a:prstGeom prst="rect">
            <a:avLst/>
          </a:prstGeom>
        </p:spPr>
      </p:pic>
      <p:sp>
        <p:nvSpPr>
          <p:cNvPr id="6" name="Rectangle 5">
            <a:extLst>
              <a:ext uri="{FF2B5EF4-FFF2-40B4-BE49-F238E27FC236}">
                <a16:creationId xmlns:a16="http://schemas.microsoft.com/office/drawing/2014/main" id="{A0B7C122-6503-0193-D491-A1CDBE3DF8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8303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DEC8D69-3285-4E39-B84D-804A646BF306}"/>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9987</TotalTime>
  <Words>3051</Words>
  <Application>Microsoft Macintosh PowerPoint</Application>
  <PresentationFormat>Widescreen</PresentationFormat>
  <Paragraphs>240</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156</cp:revision>
  <dcterms:created xsi:type="dcterms:W3CDTF">2023-04-29T09:08:00Z</dcterms:created>
  <dcterms:modified xsi:type="dcterms:W3CDTF">2026-07-13T15:34:03Z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