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2" r:id="rId4"/>
  </p:sldMasterIdLst>
  <p:notesMasterIdLst>
    <p:notesMasterId r:id="rId62"/>
  </p:notesMasterIdLst>
  <p:sldIdLst>
    <p:sldId id="480" r:id="rId5"/>
    <p:sldId id="303" r:id="rId6"/>
    <p:sldId id="257" r:id="rId7"/>
    <p:sldId id="262" r:id="rId8"/>
    <p:sldId id="258" r:id="rId9"/>
    <p:sldId id="259" r:id="rId10"/>
    <p:sldId id="260" r:id="rId11"/>
    <p:sldId id="261" r:id="rId12"/>
    <p:sldId id="283" r:id="rId13"/>
    <p:sldId id="264" r:id="rId14"/>
    <p:sldId id="265" r:id="rId15"/>
    <p:sldId id="266" r:id="rId16"/>
    <p:sldId id="267" r:id="rId17"/>
    <p:sldId id="268" r:id="rId18"/>
    <p:sldId id="269" r:id="rId19"/>
    <p:sldId id="284" r:id="rId20"/>
    <p:sldId id="270" r:id="rId21"/>
    <p:sldId id="271" r:id="rId22"/>
    <p:sldId id="272" r:id="rId23"/>
    <p:sldId id="273" r:id="rId24"/>
    <p:sldId id="274" r:id="rId25"/>
    <p:sldId id="275" r:id="rId26"/>
    <p:sldId id="285" r:id="rId27"/>
    <p:sldId id="276" r:id="rId28"/>
    <p:sldId id="277" r:id="rId29"/>
    <p:sldId id="278" r:id="rId30"/>
    <p:sldId id="279" r:id="rId31"/>
    <p:sldId id="280" r:id="rId32"/>
    <p:sldId id="281" r:id="rId33"/>
    <p:sldId id="282" r:id="rId34"/>
    <p:sldId id="286" r:id="rId35"/>
    <p:sldId id="484" r:id="rId36"/>
    <p:sldId id="287" r:id="rId37"/>
    <p:sldId id="289" r:id="rId38"/>
    <p:sldId id="485" r:id="rId39"/>
    <p:sldId id="288" r:id="rId40"/>
    <p:sldId id="290" r:id="rId41"/>
    <p:sldId id="291" r:id="rId42"/>
    <p:sldId id="487" r:id="rId43"/>
    <p:sldId id="486" r:id="rId44"/>
    <p:sldId id="488" r:id="rId45"/>
    <p:sldId id="489" r:id="rId46"/>
    <p:sldId id="297" r:id="rId47"/>
    <p:sldId id="298" r:id="rId48"/>
    <p:sldId id="295" r:id="rId49"/>
    <p:sldId id="296" r:id="rId50"/>
    <p:sldId id="293" r:id="rId51"/>
    <p:sldId id="294" r:id="rId52"/>
    <p:sldId id="490" r:id="rId53"/>
    <p:sldId id="292" r:id="rId54"/>
    <p:sldId id="491" r:id="rId55"/>
    <p:sldId id="492" r:id="rId56"/>
    <p:sldId id="493" r:id="rId57"/>
    <p:sldId id="494" r:id="rId58"/>
    <p:sldId id="483" r:id="rId59"/>
    <p:sldId id="482"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108"/>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_rels/data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21.svg"/></Relationships>
</file>

<file path=ppt/diagrams/_rels/data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2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FCACBC-18D1-469A-812F-031A6A88324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36A38C9-FBA0-47AF-A511-A1639A015E74}">
      <dgm:prSet/>
      <dgm:spPr/>
      <dgm:t>
        <a:bodyPr/>
        <a:lstStyle/>
        <a:p>
          <a:pPr>
            <a:lnSpc>
              <a:spcPct val="100000"/>
            </a:lnSpc>
          </a:pPr>
          <a:r>
            <a:rPr lang="en-GB" dirty="0"/>
            <a:t>Why the state is considered one of the actors of ER?</a:t>
          </a:r>
          <a:endParaRPr lang="en-US" dirty="0"/>
        </a:p>
      </dgm:t>
    </dgm:pt>
    <dgm:pt modelId="{4381F548-C773-494A-A870-A66678A42E41}" type="parTrans" cxnId="{EFA31A74-8511-4933-B713-C1AA37F75837}">
      <dgm:prSet/>
      <dgm:spPr/>
      <dgm:t>
        <a:bodyPr/>
        <a:lstStyle/>
        <a:p>
          <a:endParaRPr lang="en-US"/>
        </a:p>
      </dgm:t>
    </dgm:pt>
    <dgm:pt modelId="{3014EED7-B469-42E8-9E10-0FDFD56248D1}" type="sibTrans" cxnId="{EFA31A74-8511-4933-B713-C1AA37F75837}">
      <dgm:prSet/>
      <dgm:spPr/>
      <dgm:t>
        <a:bodyPr/>
        <a:lstStyle/>
        <a:p>
          <a:endParaRPr lang="en-US"/>
        </a:p>
      </dgm:t>
    </dgm:pt>
    <dgm:pt modelId="{4CB5393F-B9BE-489B-A072-9E6E59DBDC0E}">
      <dgm:prSet/>
      <dgm:spPr/>
      <dgm:t>
        <a:bodyPr/>
        <a:lstStyle/>
        <a:p>
          <a:pPr>
            <a:lnSpc>
              <a:spcPct val="100000"/>
            </a:lnSpc>
          </a:pPr>
          <a:r>
            <a:rPr lang="en-GB"/>
            <a:t>State vs Government?</a:t>
          </a:r>
          <a:endParaRPr lang="en-US"/>
        </a:p>
      </dgm:t>
    </dgm:pt>
    <dgm:pt modelId="{36FA0B99-36C6-4321-8103-2488696052CC}" type="parTrans" cxnId="{7090F9A1-DD89-444C-9BF7-EEDFDE60BE38}">
      <dgm:prSet/>
      <dgm:spPr/>
      <dgm:t>
        <a:bodyPr/>
        <a:lstStyle/>
        <a:p>
          <a:endParaRPr lang="en-US"/>
        </a:p>
      </dgm:t>
    </dgm:pt>
    <dgm:pt modelId="{A4823C05-CA26-4899-B990-4AFB6F7CD079}" type="sibTrans" cxnId="{7090F9A1-DD89-444C-9BF7-EEDFDE60BE38}">
      <dgm:prSet/>
      <dgm:spPr/>
      <dgm:t>
        <a:bodyPr/>
        <a:lstStyle/>
        <a:p>
          <a:endParaRPr lang="en-US"/>
        </a:p>
      </dgm:t>
    </dgm:pt>
    <dgm:pt modelId="{DAD42BD1-8A3D-4D57-B228-6B1AB6BC5DBF}" type="pres">
      <dgm:prSet presAssocID="{B7FCACBC-18D1-469A-812F-031A6A88324B}" presName="root" presStyleCnt="0">
        <dgm:presLayoutVars>
          <dgm:dir/>
          <dgm:resizeHandles val="exact"/>
        </dgm:presLayoutVars>
      </dgm:prSet>
      <dgm:spPr/>
    </dgm:pt>
    <dgm:pt modelId="{63746CE8-8ED6-4425-8692-C7F8505DF100}" type="pres">
      <dgm:prSet presAssocID="{836A38C9-FBA0-47AF-A511-A1639A015E74}" presName="compNode" presStyleCnt="0"/>
      <dgm:spPr/>
    </dgm:pt>
    <dgm:pt modelId="{25CA7A23-4DC6-4D38-8304-E7EA1AD5961A}" type="pres">
      <dgm:prSet presAssocID="{836A38C9-FBA0-47AF-A511-A1639A015E7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rama"/>
        </a:ext>
      </dgm:extLst>
    </dgm:pt>
    <dgm:pt modelId="{859CD530-5C10-4B14-8664-511D5C4A2C2D}" type="pres">
      <dgm:prSet presAssocID="{836A38C9-FBA0-47AF-A511-A1639A015E74}" presName="spaceRect" presStyleCnt="0"/>
      <dgm:spPr/>
    </dgm:pt>
    <dgm:pt modelId="{BFCD1F96-7986-40A2-B2B4-41A3547C42B2}" type="pres">
      <dgm:prSet presAssocID="{836A38C9-FBA0-47AF-A511-A1639A015E74}" presName="textRect" presStyleLbl="revTx" presStyleIdx="0" presStyleCnt="2">
        <dgm:presLayoutVars>
          <dgm:chMax val="1"/>
          <dgm:chPref val="1"/>
        </dgm:presLayoutVars>
      </dgm:prSet>
      <dgm:spPr/>
    </dgm:pt>
    <dgm:pt modelId="{E2459518-A416-49BB-8871-B347E09896A8}" type="pres">
      <dgm:prSet presAssocID="{3014EED7-B469-42E8-9E10-0FDFD56248D1}" presName="sibTrans" presStyleCnt="0"/>
      <dgm:spPr/>
    </dgm:pt>
    <dgm:pt modelId="{B811E555-A693-484F-9CAA-365CA7BA0B66}" type="pres">
      <dgm:prSet presAssocID="{4CB5393F-B9BE-489B-A072-9E6E59DBDC0E}" presName="compNode" presStyleCnt="0"/>
      <dgm:spPr/>
    </dgm:pt>
    <dgm:pt modelId="{FCAF4064-38AD-4FFB-B31F-674B6E5A537C}" type="pres">
      <dgm:prSet presAssocID="{4CB5393F-B9BE-489B-A072-9E6E59DBDC0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7691E588-4159-4A5B-87BD-FEA8DA2515FA}" type="pres">
      <dgm:prSet presAssocID="{4CB5393F-B9BE-489B-A072-9E6E59DBDC0E}" presName="spaceRect" presStyleCnt="0"/>
      <dgm:spPr/>
    </dgm:pt>
    <dgm:pt modelId="{501CFE74-5A42-48DE-A29C-90F9F025B459}" type="pres">
      <dgm:prSet presAssocID="{4CB5393F-B9BE-489B-A072-9E6E59DBDC0E}" presName="textRect" presStyleLbl="revTx" presStyleIdx="1" presStyleCnt="2">
        <dgm:presLayoutVars>
          <dgm:chMax val="1"/>
          <dgm:chPref val="1"/>
        </dgm:presLayoutVars>
      </dgm:prSet>
      <dgm:spPr/>
    </dgm:pt>
  </dgm:ptLst>
  <dgm:cxnLst>
    <dgm:cxn modelId="{90901918-F398-4B6E-853F-C87E4315B53B}" type="presOf" srcId="{B7FCACBC-18D1-469A-812F-031A6A88324B}" destId="{DAD42BD1-8A3D-4D57-B228-6B1AB6BC5DBF}" srcOrd="0" destOrd="0" presId="urn:microsoft.com/office/officeart/2018/2/layout/IconLabelList"/>
    <dgm:cxn modelId="{EFA31A74-8511-4933-B713-C1AA37F75837}" srcId="{B7FCACBC-18D1-469A-812F-031A6A88324B}" destId="{836A38C9-FBA0-47AF-A511-A1639A015E74}" srcOrd="0" destOrd="0" parTransId="{4381F548-C773-494A-A870-A66678A42E41}" sibTransId="{3014EED7-B469-42E8-9E10-0FDFD56248D1}"/>
    <dgm:cxn modelId="{9AFBA496-DE3F-4634-9DD0-EF92DC8C5F86}" type="presOf" srcId="{4CB5393F-B9BE-489B-A072-9E6E59DBDC0E}" destId="{501CFE74-5A42-48DE-A29C-90F9F025B459}" srcOrd="0" destOrd="0" presId="urn:microsoft.com/office/officeart/2018/2/layout/IconLabelList"/>
    <dgm:cxn modelId="{7090F9A1-DD89-444C-9BF7-EEDFDE60BE38}" srcId="{B7FCACBC-18D1-469A-812F-031A6A88324B}" destId="{4CB5393F-B9BE-489B-A072-9E6E59DBDC0E}" srcOrd="1" destOrd="0" parTransId="{36FA0B99-36C6-4321-8103-2488696052CC}" sibTransId="{A4823C05-CA26-4899-B990-4AFB6F7CD079}"/>
    <dgm:cxn modelId="{6635F7B8-F7D6-4D7B-8F10-238864836170}" type="presOf" srcId="{836A38C9-FBA0-47AF-A511-A1639A015E74}" destId="{BFCD1F96-7986-40A2-B2B4-41A3547C42B2}" srcOrd="0" destOrd="0" presId="urn:microsoft.com/office/officeart/2018/2/layout/IconLabelList"/>
    <dgm:cxn modelId="{7C866B59-E32D-4653-8D75-95D03882E016}" type="presParOf" srcId="{DAD42BD1-8A3D-4D57-B228-6B1AB6BC5DBF}" destId="{63746CE8-8ED6-4425-8692-C7F8505DF100}" srcOrd="0" destOrd="0" presId="urn:microsoft.com/office/officeart/2018/2/layout/IconLabelList"/>
    <dgm:cxn modelId="{C16F6853-A2B9-449B-86EC-BC2D42D7EF2E}" type="presParOf" srcId="{63746CE8-8ED6-4425-8692-C7F8505DF100}" destId="{25CA7A23-4DC6-4D38-8304-E7EA1AD5961A}" srcOrd="0" destOrd="0" presId="urn:microsoft.com/office/officeart/2018/2/layout/IconLabelList"/>
    <dgm:cxn modelId="{8B0B5FDB-6279-421C-B703-7183A6E894AB}" type="presParOf" srcId="{63746CE8-8ED6-4425-8692-C7F8505DF100}" destId="{859CD530-5C10-4B14-8664-511D5C4A2C2D}" srcOrd="1" destOrd="0" presId="urn:microsoft.com/office/officeart/2018/2/layout/IconLabelList"/>
    <dgm:cxn modelId="{2C2AFF57-56AC-49CF-BDC6-4F3703256437}" type="presParOf" srcId="{63746CE8-8ED6-4425-8692-C7F8505DF100}" destId="{BFCD1F96-7986-40A2-B2B4-41A3547C42B2}" srcOrd="2" destOrd="0" presId="urn:microsoft.com/office/officeart/2018/2/layout/IconLabelList"/>
    <dgm:cxn modelId="{337034A5-467F-48CC-A40C-FF15CC9C14D3}" type="presParOf" srcId="{DAD42BD1-8A3D-4D57-B228-6B1AB6BC5DBF}" destId="{E2459518-A416-49BB-8871-B347E09896A8}" srcOrd="1" destOrd="0" presId="urn:microsoft.com/office/officeart/2018/2/layout/IconLabelList"/>
    <dgm:cxn modelId="{DFEB0C46-A89C-4274-A6EE-CF131AB790B8}" type="presParOf" srcId="{DAD42BD1-8A3D-4D57-B228-6B1AB6BC5DBF}" destId="{B811E555-A693-484F-9CAA-365CA7BA0B66}" srcOrd="2" destOrd="0" presId="urn:microsoft.com/office/officeart/2018/2/layout/IconLabelList"/>
    <dgm:cxn modelId="{6F96466E-6FE8-4402-B36D-AA7D5F17F1EB}" type="presParOf" srcId="{B811E555-A693-484F-9CAA-365CA7BA0B66}" destId="{FCAF4064-38AD-4FFB-B31F-674B6E5A537C}" srcOrd="0" destOrd="0" presId="urn:microsoft.com/office/officeart/2018/2/layout/IconLabelList"/>
    <dgm:cxn modelId="{0FA4A3E4-0AF0-4856-9E16-777C9BFCD116}" type="presParOf" srcId="{B811E555-A693-484F-9CAA-365CA7BA0B66}" destId="{7691E588-4159-4A5B-87BD-FEA8DA2515FA}" srcOrd="1" destOrd="0" presId="urn:microsoft.com/office/officeart/2018/2/layout/IconLabelList"/>
    <dgm:cxn modelId="{93C11137-E959-4076-B922-E3242251B302}" type="presParOf" srcId="{B811E555-A693-484F-9CAA-365CA7BA0B66}" destId="{501CFE74-5A42-48DE-A29C-90F9F025B45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FBDF2F-2A99-44AA-A437-0725B4BA7B2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927572E7-0F71-453E-9563-FE80E56F8263}">
      <dgm:prSet/>
      <dgm:spPr/>
      <dgm:t>
        <a:bodyPr/>
        <a:lstStyle/>
        <a:p>
          <a:pPr>
            <a:lnSpc>
              <a:spcPct val="100000"/>
            </a:lnSpc>
          </a:pPr>
          <a:r>
            <a:rPr lang="en-GB" dirty="0"/>
            <a:t>What are the institutional actors?</a:t>
          </a:r>
          <a:endParaRPr lang="en-US" dirty="0"/>
        </a:p>
      </dgm:t>
    </dgm:pt>
    <dgm:pt modelId="{09262292-0EDA-4DCB-8930-AE137CE27A18}" type="parTrans" cxnId="{A1E8146F-98C1-4F6C-886D-441B4727956A}">
      <dgm:prSet/>
      <dgm:spPr/>
      <dgm:t>
        <a:bodyPr/>
        <a:lstStyle/>
        <a:p>
          <a:endParaRPr lang="en-US"/>
        </a:p>
      </dgm:t>
    </dgm:pt>
    <dgm:pt modelId="{1BCBAC28-441E-4E09-B26E-0A4084CE4FFF}" type="sibTrans" cxnId="{A1E8146F-98C1-4F6C-886D-441B4727956A}">
      <dgm:prSet/>
      <dgm:spPr/>
      <dgm:t>
        <a:bodyPr/>
        <a:lstStyle/>
        <a:p>
          <a:endParaRPr lang="en-US"/>
        </a:p>
      </dgm:t>
    </dgm:pt>
    <dgm:pt modelId="{19DB85EA-E52E-4B1A-80B5-32C757B457B3}">
      <dgm:prSet/>
      <dgm:spPr/>
      <dgm:t>
        <a:bodyPr/>
        <a:lstStyle/>
        <a:p>
          <a:pPr>
            <a:lnSpc>
              <a:spcPct val="100000"/>
            </a:lnSpc>
          </a:pPr>
          <a:r>
            <a:rPr lang="en-GB" dirty="0"/>
            <a:t>Employees vs trade unions.</a:t>
          </a:r>
          <a:endParaRPr lang="en-US" dirty="0"/>
        </a:p>
      </dgm:t>
    </dgm:pt>
    <dgm:pt modelId="{1DA11874-134C-4313-9CB8-835AE3769C9B}" type="parTrans" cxnId="{FE9D4668-68D1-4F09-9E89-F21473EDC5D7}">
      <dgm:prSet/>
      <dgm:spPr/>
      <dgm:t>
        <a:bodyPr/>
        <a:lstStyle/>
        <a:p>
          <a:endParaRPr lang="en-US"/>
        </a:p>
      </dgm:t>
    </dgm:pt>
    <dgm:pt modelId="{17621314-28B1-4BB1-BAF4-DCDAD9AD963A}" type="sibTrans" cxnId="{FE9D4668-68D1-4F09-9E89-F21473EDC5D7}">
      <dgm:prSet/>
      <dgm:spPr/>
      <dgm:t>
        <a:bodyPr/>
        <a:lstStyle/>
        <a:p>
          <a:endParaRPr lang="en-US"/>
        </a:p>
      </dgm:t>
    </dgm:pt>
    <dgm:pt modelId="{1E31212C-291D-4A7A-BEE1-DE0BC4B09AC9}" type="pres">
      <dgm:prSet presAssocID="{EDFBDF2F-2A99-44AA-A437-0725B4BA7B2B}" presName="root" presStyleCnt="0">
        <dgm:presLayoutVars>
          <dgm:dir/>
          <dgm:resizeHandles val="exact"/>
        </dgm:presLayoutVars>
      </dgm:prSet>
      <dgm:spPr/>
    </dgm:pt>
    <dgm:pt modelId="{0E04A059-96A2-4ED7-8EC1-56939C2A236C}" type="pres">
      <dgm:prSet presAssocID="{927572E7-0F71-453E-9563-FE80E56F8263}" presName="compNode" presStyleCnt="0"/>
      <dgm:spPr/>
    </dgm:pt>
    <dgm:pt modelId="{6D965B00-2247-412A-9FE1-9F06FEBED984}" type="pres">
      <dgm:prSet presAssocID="{927572E7-0F71-453E-9563-FE80E56F826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nk"/>
        </a:ext>
      </dgm:extLst>
    </dgm:pt>
    <dgm:pt modelId="{EFA284DA-32EC-4A31-85FC-BBD405A43B03}" type="pres">
      <dgm:prSet presAssocID="{927572E7-0F71-453E-9563-FE80E56F8263}" presName="spaceRect" presStyleCnt="0"/>
      <dgm:spPr/>
    </dgm:pt>
    <dgm:pt modelId="{64A91310-3262-499E-95C7-520CC72E7CBC}" type="pres">
      <dgm:prSet presAssocID="{927572E7-0F71-453E-9563-FE80E56F8263}" presName="textRect" presStyleLbl="revTx" presStyleIdx="0" presStyleCnt="2">
        <dgm:presLayoutVars>
          <dgm:chMax val="1"/>
          <dgm:chPref val="1"/>
        </dgm:presLayoutVars>
      </dgm:prSet>
      <dgm:spPr/>
    </dgm:pt>
    <dgm:pt modelId="{A3B4990B-1235-4EB2-86AD-5EEF32DE662A}" type="pres">
      <dgm:prSet presAssocID="{1BCBAC28-441E-4E09-B26E-0A4084CE4FFF}" presName="sibTrans" presStyleCnt="0"/>
      <dgm:spPr/>
    </dgm:pt>
    <dgm:pt modelId="{0788D2EF-203C-465D-A392-30178A005A45}" type="pres">
      <dgm:prSet presAssocID="{19DB85EA-E52E-4B1A-80B5-32C757B457B3}" presName="compNode" presStyleCnt="0"/>
      <dgm:spPr/>
    </dgm:pt>
    <dgm:pt modelId="{59192B58-50E9-4A50-91AF-D031355F0E11}" type="pres">
      <dgm:prSet presAssocID="{19DB85EA-E52E-4B1A-80B5-32C757B457B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E9473B1F-E8AC-43BE-9A51-3599CF199522}" type="pres">
      <dgm:prSet presAssocID="{19DB85EA-E52E-4B1A-80B5-32C757B457B3}" presName="spaceRect" presStyleCnt="0"/>
      <dgm:spPr/>
    </dgm:pt>
    <dgm:pt modelId="{6952D90F-ADFF-487B-AAC9-63AA5E3BA0F6}" type="pres">
      <dgm:prSet presAssocID="{19DB85EA-E52E-4B1A-80B5-32C757B457B3}" presName="textRect" presStyleLbl="revTx" presStyleIdx="1" presStyleCnt="2">
        <dgm:presLayoutVars>
          <dgm:chMax val="1"/>
          <dgm:chPref val="1"/>
        </dgm:presLayoutVars>
      </dgm:prSet>
      <dgm:spPr/>
    </dgm:pt>
  </dgm:ptLst>
  <dgm:cxnLst>
    <dgm:cxn modelId="{D1E97812-09D3-4442-A8F0-EDA303123D1E}" type="presOf" srcId="{927572E7-0F71-453E-9563-FE80E56F8263}" destId="{64A91310-3262-499E-95C7-520CC72E7CBC}" srcOrd="0" destOrd="0" presId="urn:microsoft.com/office/officeart/2018/2/layout/IconLabelList"/>
    <dgm:cxn modelId="{8986FE15-7405-4FAE-BCE2-C989145AE354}" type="presOf" srcId="{EDFBDF2F-2A99-44AA-A437-0725B4BA7B2B}" destId="{1E31212C-291D-4A7A-BEE1-DE0BC4B09AC9}" srcOrd="0" destOrd="0" presId="urn:microsoft.com/office/officeart/2018/2/layout/IconLabelList"/>
    <dgm:cxn modelId="{FE9D4668-68D1-4F09-9E89-F21473EDC5D7}" srcId="{EDFBDF2F-2A99-44AA-A437-0725B4BA7B2B}" destId="{19DB85EA-E52E-4B1A-80B5-32C757B457B3}" srcOrd="1" destOrd="0" parTransId="{1DA11874-134C-4313-9CB8-835AE3769C9B}" sibTransId="{17621314-28B1-4BB1-BAF4-DCDAD9AD963A}"/>
    <dgm:cxn modelId="{A1E8146F-98C1-4F6C-886D-441B4727956A}" srcId="{EDFBDF2F-2A99-44AA-A437-0725B4BA7B2B}" destId="{927572E7-0F71-453E-9563-FE80E56F8263}" srcOrd="0" destOrd="0" parTransId="{09262292-0EDA-4DCB-8930-AE137CE27A18}" sibTransId="{1BCBAC28-441E-4E09-B26E-0A4084CE4FFF}"/>
    <dgm:cxn modelId="{B3ACF9C6-41B3-4A62-B807-B1FED85BE08F}" type="presOf" srcId="{19DB85EA-E52E-4B1A-80B5-32C757B457B3}" destId="{6952D90F-ADFF-487B-AAC9-63AA5E3BA0F6}" srcOrd="0" destOrd="0" presId="urn:microsoft.com/office/officeart/2018/2/layout/IconLabelList"/>
    <dgm:cxn modelId="{3F50AE5C-CAB7-4D5E-A695-EEB5E43F27CE}" type="presParOf" srcId="{1E31212C-291D-4A7A-BEE1-DE0BC4B09AC9}" destId="{0E04A059-96A2-4ED7-8EC1-56939C2A236C}" srcOrd="0" destOrd="0" presId="urn:microsoft.com/office/officeart/2018/2/layout/IconLabelList"/>
    <dgm:cxn modelId="{DEB3B58E-B0F2-40DB-9538-986665D21D86}" type="presParOf" srcId="{0E04A059-96A2-4ED7-8EC1-56939C2A236C}" destId="{6D965B00-2247-412A-9FE1-9F06FEBED984}" srcOrd="0" destOrd="0" presId="urn:microsoft.com/office/officeart/2018/2/layout/IconLabelList"/>
    <dgm:cxn modelId="{D4822B0B-37F2-4E95-8F3B-FE071A7E67F5}" type="presParOf" srcId="{0E04A059-96A2-4ED7-8EC1-56939C2A236C}" destId="{EFA284DA-32EC-4A31-85FC-BBD405A43B03}" srcOrd="1" destOrd="0" presId="urn:microsoft.com/office/officeart/2018/2/layout/IconLabelList"/>
    <dgm:cxn modelId="{3325AD99-5449-4187-BAA3-CC9D610E1644}" type="presParOf" srcId="{0E04A059-96A2-4ED7-8EC1-56939C2A236C}" destId="{64A91310-3262-499E-95C7-520CC72E7CBC}" srcOrd="2" destOrd="0" presId="urn:microsoft.com/office/officeart/2018/2/layout/IconLabelList"/>
    <dgm:cxn modelId="{6D9725C4-40B8-43B9-82E3-B2F30B8B36B1}" type="presParOf" srcId="{1E31212C-291D-4A7A-BEE1-DE0BC4B09AC9}" destId="{A3B4990B-1235-4EB2-86AD-5EEF32DE662A}" srcOrd="1" destOrd="0" presId="urn:microsoft.com/office/officeart/2018/2/layout/IconLabelList"/>
    <dgm:cxn modelId="{52949916-A9AD-4CE0-8D1A-F0711AFF3543}" type="presParOf" srcId="{1E31212C-291D-4A7A-BEE1-DE0BC4B09AC9}" destId="{0788D2EF-203C-465D-A392-30178A005A45}" srcOrd="2" destOrd="0" presId="urn:microsoft.com/office/officeart/2018/2/layout/IconLabelList"/>
    <dgm:cxn modelId="{0822F16D-76AD-4B28-A267-38482E94F79F}" type="presParOf" srcId="{0788D2EF-203C-465D-A392-30178A005A45}" destId="{59192B58-50E9-4A50-91AF-D031355F0E11}" srcOrd="0" destOrd="0" presId="urn:microsoft.com/office/officeart/2018/2/layout/IconLabelList"/>
    <dgm:cxn modelId="{4D060A26-E205-4920-AA2B-9FF035709875}" type="presParOf" srcId="{0788D2EF-203C-465D-A392-30178A005A45}" destId="{E9473B1F-E8AC-43BE-9A51-3599CF199522}" srcOrd="1" destOrd="0" presId="urn:microsoft.com/office/officeart/2018/2/layout/IconLabelList"/>
    <dgm:cxn modelId="{ADC4564B-CA13-4A84-9C03-CAB9D1B98609}" type="presParOf" srcId="{0788D2EF-203C-465D-A392-30178A005A45}" destId="{6952D90F-ADFF-487B-AAC9-63AA5E3BA0F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BAF2F4-1F62-42D6-8457-A9145F716422}"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5101285-C6B0-4081-9108-03C744BADE31}">
      <dgm:prSet/>
      <dgm:spPr/>
      <dgm:t>
        <a:bodyPr/>
        <a:lstStyle/>
        <a:p>
          <a:pPr>
            <a:lnSpc>
              <a:spcPct val="100000"/>
            </a:lnSpc>
          </a:pPr>
          <a:r>
            <a:rPr lang="en-GB" dirty="0"/>
            <a:t>What are the organizational actors?</a:t>
          </a:r>
          <a:endParaRPr lang="en-US" dirty="0"/>
        </a:p>
      </dgm:t>
    </dgm:pt>
    <dgm:pt modelId="{995D513A-696A-43A1-B449-BFB120933783}" type="parTrans" cxnId="{9996CBD1-AEF4-4BFD-A50D-6CDE67C0FC3F}">
      <dgm:prSet/>
      <dgm:spPr/>
      <dgm:t>
        <a:bodyPr/>
        <a:lstStyle/>
        <a:p>
          <a:endParaRPr lang="en-US"/>
        </a:p>
      </dgm:t>
    </dgm:pt>
    <dgm:pt modelId="{4C9081A5-4C2E-43C0-A4FC-486C2782ED7A}" type="sibTrans" cxnId="{9996CBD1-AEF4-4BFD-A50D-6CDE67C0FC3F}">
      <dgm:prSet/>
      <dgm:spPr/>
      <dgm:t>
        <a:bodyPr/>
        <a:lstStyle/>
        <a:p>
          <a:endParaRPr lang="en-US"/>
        </a:p>
      </dgm:t>
    </dgm:pt>
    <dgm:pt modelId="{55E2AFD6-8814-432F-A489-8E6B4988CE67}">
      <dgm:prSet/>
      <dgm:spPr/>
      <dgm:t>
        <a:bodyPr/>
        <a:lstStyle/>
        <a:p>
          <a:pPr>
            <a:lnSpc>
              <a:spcPct val="100000"/>
            </a:lnSpc>
          </a:pPr>
          <a:r>
            <a:rPr lang="en-GB" dirty="0"/>
            <a:t>Employers vs employers associations.</a:t>
          </a:r>
          <a:endParaRPr lang="en-US" dirty="0"/>
        </a:p>
      </dgm:t>
    </dgm:pt>
    <dgm:pt modelId="{E2237535-8070-4C09-A8F3-057221727BCA}" type="parTrans" cxnId="{DD17B46A-AD52-4669-9AF5-DC31250D0B48}">
      <dgm:prSet/>
      <dgm:spPr/>
      <dgm:t>
        <a:bodyPr/>
        <a:lstStyle/>
        <a:p>
          <a:endParaRPr lang="en-US"/>
        </a:p>
      </dgm:t>
    </dgm:pt>
    <dgm:pt modelId="{6A7C8FE7-CC3E-414E-920E-48B8736A1580}" type="sibTrans" cxnId="{DD17B46A-AD52-4669-9AF5-DC31250D0B48}">
      <dgm:prSet/>
      <dgm:spPr/>
      <dgm:t>
        <a:bodyPr/>
        <a:lstStyle/>
        <a:p>
          <a:endParaRPr lang="en-US"/>
        </a:p>
      </dgm:t>
    </dgm:pt>
    <dgm:pt modelId="{85E34EF6-F174-4B20-A2E5-E4E272A376A7}" type="pres">
      <dgm:prSet presAssocID="{4DBAF2F4-1F62-42D6-8457-A9145F716422}" presName="root" presStyleCnt="0">
        <dgm:presLayoutVars>
          <dgm:dir/>
          <dgm:resizeHandles val="exact"/>
        </dgm:presLayoutVars>
      </dgm:prSet>
      <dgm:spPr/>
    </dgm:pt>
    <dgm:pt modelId="{E46341F7-FDF9-40DE-89BF-39AE08A37718}" type="pres">
      <dgm:prSet presAssocID="{25101285-C6B0-4081-9108-03C744BADE31}" presName="compNode" presStyleCnt="0"/>
      <dgm:spPr/>
    </dgm:pt>
    <dgm:pt modelId="{E1654918-682F-4B5A-B829-204792A5F4E1}" type="pres">
      <dgm:prSet presAssocID="{25101285-C6B0-4081-9108-03C744BADE3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ierarchy"/>
        </a:ext>
      </dgm:extLst>
    </dgm:pt>
    <dgm:pt modelId="{9E8233D1-641D-4821-9430-B37DE537339D}" type="pres">
      <dgm:prSet presAssocID="{25101285-C6B0-4081-9108-03C744BADE31}" presName="spaceRect" presStyleCnt="0"/>
      <dgm:spPr/>
    </dgm:pt>
    <dgm:pt modelId="{53D86267-9F32-4A6F-A78F-25D8CB7E6D25}" type="pres">
      <dgm:prSet presAssocID="{25101285-C6B0-4081-9108-03C744BADE31}" presName="textRect" presStyleLbl="revTx" presStyleIdx="0" presStyleCnt="2">
        <dgm:presLayoutVars>
          <dgm:chMax val="1"/>
          <dgm:chPref val="1"/>
        </dgm:presLayoutVars>
      </dgm:prSet>
      <dgm:spPr/>
    </dgm:pt>
    <dgm:pt modelId="{4546AB6F-1DCC-4D6A-9B43-692D868B6377}" type="pres">
      <dgm:prSet presAssocID="{4C9081A5-4C2E-43C0-A4FC-486C2782ED7A}" presName="sibTrans" presStyleCnt="0"/>
      <dgm:spPr/>
    </dgm:pt>
    <dgm:pt modelId="{3E9340CC-5290-4B53-8C04-44149B772116}" type="pres">
      <dgm:prSet presAssocID="{55E2AFD6-8814-432F-A489-8E6B4988CE67}" presName="compNode" presStyleCnt="0"/>
      <dgm:spPr/>
    </dgm:pt>
    <dgm:pt modelId="{B6CA6045-D0F5-472E-87F7-2EF51DA58D3B}" type="pres">
      <dgm:prSet presAssocID="{55E2AFD6-8814-432F-A489-8E6B4988CE6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81488C05-F435-42FB-AB59-C6372A378124}" type="pres">
      <dgm:prSet presAssocID="{55E2AFD6-8814-432F-A489-8E6B4988CE67}" presName="spaceRect" presStyleCnt="0"/>
      <dgm:spPr/>
    </dgm:pt>
    <dgm:pt modelId="{074C9A90-4034-43C1-B92E-45185CF1B258}" type="pres">
      <dgm:prSet presAssocID="{55E2AFD6-8814-432F-A489-8E6B4988CE67}" presName="textRect" presStyleLbl="revTx" presStyleIdx="1" presStyleCnt="2">
        <dgm:presLayoutVars>
          <dgm:chMax val="1"/>
          <dgm:chPref val="1"/>
        </dgm:presLayoutVars>
      </dgm:prSet>
      <dgm:spPr/>
    </dgm:pt>
  </dgm:ptLst>
  <dgm:cxnLst>
    <dgm:cxn modelId="{DD17B46A-AD52-4669-9AF5-DC31250D0B48}" srcId="{4DBAF2F4-1F62-42D6-8457-A9145F716422}" destId="{55E2AFD6-8814-432F-A489-8E6B4988CE67}" srcOrd="1" destOrd="0" parTransId="{E2237535-8070-4C09-A8F3-057221727BCA}" sibTransId="{6A7C8FE7-CC3E-414E-920E-48B8736A1580}"/>
    <dgm:cxn modelId="{5861A8AC-328D-43A2-B61B-38F761CF2DD4}" type="presOf" srcId="{25101285-C6B0-4081-9108-03C744BADE31}" destId="{53D86267-9F32-4A6F-A78F-25D8CB7E6D25}" srcOrd="0" destOrd="0" presId="urn:microsoft.com/office/officeart/2018/2/layout/IconLabelList"/>
    <dgm:cxn modelId="{9996CBD1-AEF4-4BFD-A50D-6CDE67C0FC3F}" srcId="{4DBAF2F4-1F62-42D6-8457-A9145F716422}" destId="{25101285-C6B0-4081-9108-03C744BADE31}" srcOrd="0" destOrd="0" parTransId="{995D513A-696A-43A1-B449-BFB120933783}" sibTransId="{4C9081A5-4C2E-43C0-A4FC-486C2782ED7A}"/>
    <dgm:cxn modelId="{DDD019FD-60F1-4FF6-AB32-727AAF03B2D0}" type="presOf" srcId="{4DBAF2F4-1F62-42D6-8457-A9145F716422}" destId="{85E34EF6-F174-4B20-A2E5-E4E272A376A7}" srcOrd="0" destOrd="0" presId="urn:microsoft.com/office/officeart/2018/2/layout/IconLabelList"/>
    <dgm:cxn modelId="{7ABAF7FD-15BB-4541-B195-026993C1E104}" type="presOf" srcId="{55E2AFD6-8814-432F-A489-8E6B4988CE67}" destId="{074C9A90-4034-43C1-B92E-45185CF1B258}" srcOrd="0" destOrd="0" presId="urn:microsoft.com/office/officeart/2018/2/layout/IconLabelList"/>
    <dgm:cxn modelId="{72990D16-BFB8-4AE5-B0CA-91D581E0D3C7}" type="presParOf" srcId="{85E34EF6-F174-4B20-A2E5-E4E272A376A7}" destId="{E46341F7-FDF9-40DE-89BF-39AE08A37718}" srcOrd="0" destOrd="0" presId="urn:microsoft.com/office/officeart/2018/2/layout/IconLabelList"/>
    <dgm:cxn modelId="{8FE2B46F-DDB6-4239-9EF8-D8F437E40F2B}" type="presParOf" srcId="{E46341F7-FDF9-40DE-89BF-39AE08A37718}" destId="{E1654918-682F-4B5A-B829-204792A5F4E1}" srcOrd="0" destOrd="0" presId="urn:microsoft.com/office/officeart/2018/2/layout/IconLabelList"/>
    <dgm:cxn modelId="{90250883-66AF-4098-9EA1-5A1AE523A3FF}" type="presParOf" srcId="{E46341F7-FDF9-40DE-89BF-39AE08A37718}" destId="{9E8233D1-641D-4821-9430-B37DE537339D}" srcOrd="1" destOrd="0" presId="urn:microsoft.com/office/officeart/2018/2/layout/IconLabelList"/>
    <dgm:cxn modelId="{EA4A7886-FF2F-4741-8D6C-57B6F59C8EDE}" type="presParOf" srcId="{E46341F7-FDF9-40DE-89BF-39AE08A37718}" destId="{53D86267-9F32-4A6F-A78F-25D8CB7E6D25}" srcOrd="2" destOrd="0" presId="urn:microsoft.com/office/officeart/2018/2/layout/IconLabelList"/>
    <dgm:cxn modelId="{58185E70-2706-495C-9094-22C31DAE6AE8}" type="presParOf" srcId="{85E34EF6-F174-4B20-A2E5-E4E272A376A7}" destId="{4546AB6F-1DCC-4D6A-9B43-692D868B6377}" srcOrd="1" destOrd="0" presId="urn:microsoft.com/office/officeart/2018/2/layout/IconLabelList"/>
    <dgm:cxn modelId="{61CE6E58-D1CD-4DC2-A9A0-4EF9C9170FFE}" type="presParOf" srcId="{85E34EF6-F174-4B20-A2E5-E4E272A376A7}" destId="{3E9340CC-5290-4B53-8C04-44149B772116}" srcOrd="2" destOrd="0" presId="urn:microsoft.com/office/officeart/2018/2/layout/IconLabelList"/>
    <dgm:cxn modelId="{67566CF1-DD07-42B2-82CE-BC01E36566E1}" type="presParOf" srcId="{3E9340CC-5290-4B53-8C04-44149B772116}" destId="{B6CA6045-D0F5-472E-87F7-2EF51DA58D3B}" srcOrd="0" destOrd="0" presId="urn:microsoft.com/office/officeart/2018/2/layout/IconLabelList"/>
    <dgm:cxn modelId="{B7388AF2-B82F-4359-A45E-9BBFCC316AC5}" type="presParOf" srcId="{3E9340CC-5290-4B53-8C04-44149B772116}" destId="{81488C05-F435-42FB-AB59-C6372A378124}" srcOrd="1" destOrd="0" presId="urn:microsoft.com/office/officeart/2018/2/layout/IconLabelList"/>
    <dgm:cxn modelId="{06DB6EF0-0BBA-4CE3-BC85-530B4B8F6A2D}" type="presParOf" srcId="{3E9340CC-5290-4B53-8C04-44149B772116}" destId="{074C9A90-4034-43C1-B92E-45185CF1B25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A7A23-4DC6-4D38-8304-E7EA1AD5961A}">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CD1F96-7986-40A2-B2B4-41A3547C42B2}">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Why the state is considered one of the actors of ER?</a:t>
          </a:r>
          <a:endParaRPr lang="en-US" sz="2300" kern="1200" dirty="0"/>
        </a:p>
      </dsp:txBody>
      <dsp:txXfrm>
        <a:off x="559800" y="3022743"/>
        <a:ext cx="4320000" cy="720000"/>
      </dsp:txXfrm>
    </dsp:sp>
    <dsp:sp modelId="{FCAF4064-38AD-4FFB-B31F-674B6E5A537C}">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1CFE74-5A42-48DE-A29C-90F9F025B459}">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State vs Government?</a:t>
          </a:r>
          <a:endParaRPr lang="en-US" sz="2300" kern="1200"/>
        </a:p>
      </dsp:txBody>
      <dsp:txXfrm>
        <a:off x="5635800" y="3022743"/>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65B00-2247-412A-9FE1-9F06FEBED984}">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A91310-3262-499E-95C7-520CC72E7CBC}">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dirty="0"/>
            <a:t>What are the institutional actors?</a:t>
          </a:r>
          <a:endParaRPr lang="en-US" sz="2400" kern="1200" dirty="0"/>
        </a:p>
      </dsp:txBody>
      <dsp:txXfrm>
        <a:off x="559800" y="3022743"/>
        <a:ext cx="4320000" cy="720000"/>
      </dsp:txXfrm>
    </dsp:sp>
    <dsp:sp modelId="{59192B58-50E9-4A50-91AF-D031355F0E11}">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52D90F-ADFF-487B-AAC9-63AA5E3BA0F6}">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dirty="0"/>
            <a:t>Employees vs trade unions.</a:t>
          </a:r>
          <a:endParaRPr lang="en-US" sz="2400" kern="1200" dirty="0"/>
        </a:p>
      </dsp:txBody>
      <dsp:txXfrm>
        <a:off x="5635800" y="3022743"/>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654918-682F-4B5A-B829-204792A5F4E1}">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D86267-9F32-4A6F-A78F-25D8CB7E6D25}">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What are the organizational actors?</a:t>
          </a:r>
          <a:endParaRPr lang="en-US" sz="2300" kern="1200" dirty="0"/>
        </a:p>
      </dsp:txBody>
      <dsp:txXfrm>
        <a:off x="559800" y="3022743"/>
        <a:ext cx="4320000" cy="720000"/>
      </dsp:txXfrm>
    </dsp:sp>
    <dsp:sp modelId="{B6CA6045-D0F5-472E-87F7-2EF51DA58D3B}">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4C9A90-4034-43C1-B92E-45185CF1B258}">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Employers vs employers associations.</a:t>
          </a:r>
          <a:endParaRPr lang="en-US" sz="2300" kern="1200" dirty="0"/>
        </a:p>
      </dsp:txBody>
      <dsp:txXfrm>
        <a:off x="5635800" y="3022743"/>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D87658-A514-4A54-BC52-15554A272A08}" type="datetimeFigureOut">
              <a:rPr lang="en-GB" smtClean="0"/>
              <a:t>23/02/2024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362F79-DC94-4E26-9438-BB5353B6AD36}" type="slidenum">
              <a:rPr lang="en-GB" smtClean="0"/>
              <a:t>‹#›</a:t>
            </a:fld>
            <a:endParaRPr lang="en-GB"/>
          </a:p>
        </p:txBody>
      </p:sp>
    </p:spTree>
    <p:extLst>
      <p:ext uri="{BB962C8B-B14F-4D97-AF65-F5344CB8AC3E}">
        <p14:creationId xmlns:p14="http://schemas.microsoft.com/office/powerpoint/2010/main" val="2112751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a:t>
            </a:r>
            <a:r>
              <a:rPr lang="en-GB" dirty="0" err="1"/>
              <a:t>Bhave</a:t>
            </a:r>
            <a:r>
              <a:rPr lang="en-GB" dirty="0"/>
              <a:t>, 2006</a:t>
            </a:r>
          </a:p>
        </p:txBody>
      </p:sp>
      <p:sp>
        <p:nvSpPr>
          <p:cNvPr id="4" name="Slide Number Placeholder 3"/>
          <p:cNvSpPr>
            <a:spLocks noGrp="1"/>
          </p:cNvSpPr>
          <p:nvPr>
            <p:ph type="sldNum" sz="quarter" idx="5"/>
          </p:nvPr>
        </p:nvSpPr>
        <p:spPr/>
        <p:txBody>
          <a:bodyPr/>
          <a:lstStyle/>
          <a:p>
            <a:fld id="{CF362F79-DC94-4E26-9438-BB5353B6AD36}" type="slidenum">
              <a:rPr lang="en-GB" smtClean="0"/>
              <a:t>6</a:t>
            </a:fld>
            <a:endParaRPr lang="en-GB"/>
          </a:p>
        </p:txBody>
      </p:sp>
    </p:spTree>
    <p:extLst>
      <p:ext uri="{BB962C8B-B14F-4D97-AF65-F5344CB8AC3E}">
        <p14:creationId xmlns:p14="http://schemas.microsoft.com/office/powerpoint/2010/main" val="1306384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362F79-DC94-4E26-9438-BB5353B6AD36}" type="slidenum">
              <a:rPr lang="en-GB" smtClean="0"/>
              <a:t>8</a:t>
            </a:fld>
            <a:endParaRPr lang="en-GB"/>
          </a:p>
        </p:txBody>
      </p:sp>
    </p:spTree>
    <p:extLst>
      <p:ext uri="{BB962C8B-B14F-4D97-AF65-F5344CB8AC3E}">
        <p14:creationId xmlns:p14="http://schemas.microsoft.com/office/powerpoint/2010/main" val="3620460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nizat</a:t>
            </a:r>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19</a:t>
            </a:fld>
            <a:endParaRPr lang="en-GB"/>
          </a:p>
        </p:txBody>
      </p:sp>
    </p:spTree>
    <p:extLst>
      <p:ext uri="{BB962C8B-B14F-4D97-AF65-F5344CB8AC3E}">
        <p14:creationId xmlns:p14="http://schemas.microsoft.com/office/powerpoint/2010/main" val="2680998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293D5-EAFA-C84D-E41B-58152EAC1C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01D17-C7FF-761B-8F6A-FA9ACB5128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1E68B-6582-8967-470A-CF63FCE7B3A3}"/>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2672A6F0-6AD3-E311-EA06-306B27C134D2}"/>
              </a:ext>
            </a:extLst>
          </p:cNvPr>
          <p:cNvSpPr>
            <a:spLocks noGrp="1"/>
          </p:cNvSpPr>
          <p:nvPr>
            <p:ph type="sldNum" sz="quarter" idx="5"/>
          </p:nvPr>
        </p:nvSpPr>
        <p:spPr/>
        <p:txBody>
          <a:bodyPr/>
          <a:lstStyle/>
          <a:p>
            <a:fld id="{CF362F79-DC94-4E26-9438-BB5353B6AD36}" type="slidenum">
              <a:rPr lang="en-GB" smtClean="0"/>
              <a:t>20</a:t>
            </a:fld>
            <a:endParaRPr lang="en-GB"/>
          </a:p>
        </p:txBody>
      </p:sp>
    </p:spTree>
    <p:extLst>
      <p:ext uri="{BB962C8B-B14F-4D97-AF65-F5344CB8AC3E}">
        <p14:creationId xmlns:p14="http://schemas.microsoft.com/office/powerpoint/2010/main" val="2215520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997AD-8E2A-8AF8-92AD-85AA1CDDA7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D0B86-26C6-3B44-D95D-FD19ECDA45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942520-CDB5-E1B1-0A2A-033932C9FE33}"/>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CD486585-E7C0-6E83-9421-C3EE88BEA363}"/>
              </a:ext>
            </a:extLst>
          </p:cNvPr>
          <p:cNvSpPr>
            <a:spLocks noGrp="1"/>
          </p:cNvSpPr>
          <p:nvPr>
            <p:ph type="sldNum" sz="quarter" idx="5"/>
          </p:nvPr>
        </p:nvSpPr>
        <p:spPr/>
        <p:txBody>
          <a:bodyPr/>
          <a:lstStyle/>
          <a:p>
            <a:fld id="{CF362F79-DC94-4E26-9438-BB5353B6AD36}" type="slidenum">
              <a:rPr lang="en-GB" smtClean="0"/>
              <a:t>21</a:t>
            </a:fld>
            <a:endParaRPr lang="en-GB"/>
          </a:p>
        </p:txBody>
      </p:sp>
    </p:spTree>
    <p:extLst>
      <p:ext uri="{BB962C8B-B14F-4D97-AF65-F5344CB8AC3E}">
        <p14:creationId xmlns:p14="http://schemas.microsoft.com/office/powerpoint/2010/main" val="276685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C2F3F-AB8C-8FEC-FAF5-72E581C88F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AFC4D-8AE6-C7BA-2929-C98043548B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3BF5DE-D2D4-867A-9438-169079980045}"/>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D6A37EBD-A73E-770A-22E9-1A514426350D}"/>
              </a:ext>
            </a:extLst>
          </p:cNvPr>
          <p:cNvSpPr>
            <a:spLocks noGrp="1"/>
          </p:cNvSpPr>
          <p:nvPr>
            <p:ph type="sldNum" sz="quarter" idx="5"/>
          </p:nvPr>
        </p:nvSpPr>
        <p:spPr/>
        <p:txBody>
          <a:bodyPr/>
          <a:lstStyle/>
          <a:p>
            <a:fld id="{CF362F79-DC94-4E26-9438-BB5353B6AD36}" type="slidenum">
              <a:rPr lang="en-GB" smtClean="0"/>
              <a:t>22</a:t>
            </a:fld>
            <a:endParaRPr lang="en-GB"/>
          </a:p>
        </p:txBody>
      </p:sp>
    </p:spTree>
    <p:extLst>
      <p:ext uri="{BB962C8B-B14F-4D97-AF65-F5344CB8AC3E}">
        <p14:creationId xmlns:p14="http://schemas.microsoft.com/office/powerpoint/2010/main" val="37452541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632E37B-7673-4CFD-A66D-B403D382EA86}" type="slidenum">
              <a:rPr lang="en-GB" smtClean="0"/>
              <a:t>46</a:t>
            </a:fld>
            <a:endParaRPr lang="en-GB"/>
          </a:p>
        </p:txBody>
      </p:sp>
    </p:spTree>
    <p:extLst>
      <p:ext uri="{BB962C8B-B14F-4D97-AF65-F5344CB8AC3E}">
        <p14:creationId xmlns:p14="http://schemas.microsoft.com/office/powerpoint/2010/main" val="2322799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55F0C-C4AD-E9EC-5D0E-A59A824E53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1A236C9-1E8E-3D89-5F08-A45C9D540E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A8E56E-53A9-8AE8-C9C6-64934181A7A9}"/>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5" name="Footer Placeholder 4">
            <a:extLst>
              <a:ext uri="{FF2B5EF4-FFF2-40B4-BE49-F238E27FC236}">
                <a16:creationId xmlns:a16="http://schemas.microsoft.com/office/drawing/2014/main" id="{1DFC2D35-B6F5-0AC1-7614-2AE39D6BE2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E809E2-A909-DAD4-E267-4FE6DE7B3092}"/>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246769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A7A9A-1586-26B8-8C9A-90D3F4A767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DEB17A-7607-BFC2-7008-C30046319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91A74C-2EDD-C186-5631-AE2777B5FC70}"/>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5" name="Footer Placeholder 4">
            <a:extLst>
              <a:ext uri="{FF2B5EF4-FFF2-40B4-BE49-F238E27FC236}">
                <a16:creationId xmlns:a16="http://schemas.microsoft.com/office/drawing/2014/main" id="{87AEE36D-DD82-A539-A16B-34F6092E0E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69593C-F46E-E022-F57D-1093D56C7FE4}"/>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754695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4ADEF-3E38-5873-CC6A-53DC52D64A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F1FD574-0D41-0F32-1899-3F0F8CA399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676F5D-651F-A7C9-CEE2-4B998B936211}"/>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5" name="Footer Placeholder 4">
            <a:extLst>
              <a:ext uri="{FF2B5EF4-FFF2-40B4-BE49-F238E27FC236}">
                <a16:creationId xmlns:a16="http://schemas.microsoft.com/office/drawing/2014/main" id="{9F6FD2CD-67D2-D711-A348-BADCDE186A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4BE5C3-A5EA-467B-B3E8-4C278A8C2DD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952480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B904C-72C5-7CA8-B994-EB269DD086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91AD19-F13B-8846-5491-7DA1F6112E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A6D0D27-935D-F10D-965E-FF54C693F73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EE8C52F-5973-F981-9D1F-94A17326CE44}"/>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6" name="Footer Placeholder 5">
            <a:extLst>
              <a:ext uri="{FF2B5EF4-FFF2-40B4-BE49-F238E27FC236}">
                <a16:creationId xmlns:a16="http://schemas.microsoft.com/office/drawing/2014/main" id="{37B82D54-0AE4-7621-8030-24C873B71C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45E4B2-BC9E-61B2-E000-3F73667CC49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116483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6AEE9-8FCD-43D2-0F96-C7E2FD5D75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F80D91-F7AD-9AF7-5B8A-2F9874FAB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446F3BA-644F-84AA-3FB0-43C0E50FED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E002287-DA73-9DD6-50F3-7CC7217405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C1D3FC-D370-6831-7C2C-998594E4D1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B83D69E-AE56-D5A1-DD8D-036DFE4C6C3E}"/>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8" name="Footer Placeholder 7">
            <a:extLst>
              <a:ext uri="{FF2B5EF4-FFF2-40B4-BE49-F238E27FC236}">
                <a16:creationId xmlns:a16="http://schemas.microsoft.com/office/drawing/2014/main" id="{E0197FFA-2D1C-39D9-403A-710DE0EEE5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3908F65-0272-959E-DDE7-C6C2F30B26E9}"/>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522765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3B218-A236-5476-F356-5C4193E20E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BFA227E-B466-732A-7387-94E6929DCC26}"/>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4" name="Footer Placeholder 3">
            <a:extLst>
              <a:ext uri="{FF2B5EF4-FFF2-40B4-BE49-F238E27FC236}">
                <a16:creationId xmlns:a16="http://schemas.microsoft.com/office/drawing/2014/main" id="{16C921A8-46C3-BCC5-7064-851A41BBF9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1B6CD12-BC5B-DF7D-75CC-2D788590960F}"/>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370768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8B3056-BA4E-3355-EAB1-E58887B1B0CF}"/>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3" name="Footer Placeholder 2">
            <a:extLst>
              <a:ext uri="{FF2B5EF4-FFF2-40B4-BE49-F238E27FC236}">
                <a16:creationId xmlns:a16="http://schemas.microsoft.com/office/drawing/2014/main" id="{F8315845-2FA0-7441-9A56-B3F668FBB1D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C97A5F2-C8C7-A01D-4AB6-88C97D565D2D}"/>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1935074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ADCCC-A27E-9812-AB8C-B93890A5B1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7CC5DD9-5593-EB05-0564-361C1AD3EC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A067BD-37D0-6473-1AB4-7990A82083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AA4140-304E-1016-E95B-3EBC3825AE06}"/>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6" name="Footer Placeholder 5">
            <a:extLst>
              <a:ext uri="{FF2B5EF4-FFF2-40B4-BE49-F238E27FC236}">
                <a16:creationId xmlns:a16="http://schemas.microsoft.com/office/drawing/2014/main" id="{28F27561-B85E-D375-F85E-44BC514AF1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61333C-13FF-14F4-6D7B-26CD565AD56B}"/>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54181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02900-0A1E-669C-9990-BA4659E519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0FEB0B9-5C35-7FEE-21C5-19B2051D6B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5128011-6438-1071-1BE9-43ED35AE2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BF321B-B147-66EA-BFFA-4408C9A8FCED}"/>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6" name="Footer Placeholder 5">
            <a:extLst>
              <a:ext uri="{FF2B5EF4-FFF2-40B4-BE49-F238E27FC236}">
                <a16:creationId xmlns:a16="http://schemas.microsoft.com/office/drawing/2014/main" id="{2D36763A-EAA9-A584-94D1-AB1F4AC231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C959B8-BAA6-AC5F-1632-C5D3ECDC0710}"/>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466423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44946-1B87-6622-4005-E4B47C10DB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7917F6-7F44-48E6-5FB2-9AC69392F2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408A91-7C79-445E-D191-43A0CC9CF874}"/>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5" name="Footer Placeholder 4">
            <a:extLst>
              <a:ext uri="{FF2B5EF4-FFF2-40B4-BE49-F238E27FC236}">
                <a16:creationId xmlns:a16="http://schemas.microsoft.com/office/drawing/2014/main" id="{87A6A796-29F6-738F-45D5-BA54B18991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86ACAD-03E1-C1EA-B6E5-BD105B58B25E}"/>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011436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EEF309-B281-59A5-A27A-0A37C143D0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78F9B5-670C-0E09-EE9F-0985CEA887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88A048-2261-84C2-E630-DDE7AC06D77C}"/>
              </a:ext>
            </a:extLst>
          </p:cNvPr>
          <p:cNvSpPr>
            <a:spLocks noGrp="1"/>
          </p:cNvSpPr>
          <p:nvPr>
            <p:ph type="dt" sz="half" idx="10"/>
          </p:nvPr>
        </p:nvSpPr>
        <p:spPr/>
        <p:txBody>
          <a:bodyPr/>
          <a:lstStyle/>
          <a:p>
            <a:fld id="{6E30E7DA-80F3-4AB9-B741-248E5EC85344}" type="datetimeFigureOut">
              <a:rPr lang="en-GB" smtClean="0"/>
              <a:t>23/02/2024</a:t>
            </a:fld>
            <a:endParaRPr lang="en-GB"/>
          </a:p>
        </p:txBody>
      </p:sp>
      <p:sp>
        <p:nvSpPr>
          <p:cNvPr id="5" name="Footer Placeholder 4">
            <a:extLst>
              <a:ext uri="{FF2B5EF4-FFF2-40B4-BE49-F238E27FC236}">
                <a16:creationId xmlns:a16="http://schemas.microsoft.com/office/drawing/2014/main" id="{530E7050-403A-76CD-99A8-A96905E42A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BEDAF7-E43D-0CC8-C108-C4F895BC351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718428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9338600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8741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0006F-7774-29DF-0B97-F0BF20CE850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435E688-0A92-B54C-B599-1B7870E088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08BF34-B7F2-A6AE-4C42-D65B7C593C48}"/>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5" name="Footer Placeholder 4">
            <a:extLst>
              <a:ext uri="{FF2B5EF4-FFF2-40B4-BE49-F238E27FC236}">
                <a16:creationId xmlns:a16="http://schemas.microsoft.com/office/drawing/2014/main" id="{45EF874C-CDCA-2F13-6B86-6FDCA98DB4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D6025D-9183-BE01-651E-5920CEB05E85}"/>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407515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7AD89-AFBC-1581-51CE-F14D4E988B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6CECBF-9938-C776-91FA-1BE6DF7CD88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3E043-EABC-12C5-5C8B-2CA0536385A3}"/>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5" name="Footer Placeholder 4">
            <a:extLst>
              <a:ext uri="{FF2B5EF4-FFF2-40B4-BE49-F238E27FC236}">
                <a16:creationId xmlns:a16="http://schemas.microsoft.com/office/drawing/2014/main" id="{799FABAF-3B01-9053-0CF3-A57ECCD8EF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6F493F-0174-47CF-D309-5A539DCF61F8}"/>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7844991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0B598-918A-6F04-0371-5278871D77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6E0AAA-A70B-3290-1519-850E6B6593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3E1416-88D6-50A3-AE75-2A1F0AF81341}"/>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5" name="Footer Placeholder 4">
            <a:extLst>
              <a:ext uri="{FF2B5EF4-FFF2-40B4-BE49-F238E27FC236}">
                <a16:creationId xmlns:a16="http://schemas.microsoft.com/office/drawing/2014/main" id="{A75565DB-87BF-6E78-7D9C-7305BA3B98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EB4D78-8F58-C2D3-213B-88F6E6F286DF}"/>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7275051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373D-D6C3-AA57-733B-75C4012A72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A2B48F-B58B-DE82-CEA6-E894CAD0F0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9420E1-841B-0338-D140-AA4790F6E01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92E706-38BC-A4D4-6EB2-01558DAD7308}"/>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6" name="Footer Placeholder 5">
            <a:extLst>
              <a:ext uri="{FF2B5EF4-FFF2-40B4-BE49-F238E27FC236}">
                <a16:creationId xmlns:a16="http://schemas.microsoft.com/office/drawing/2014/main" id="{C391C893-1201-AC66-4705-FCED157B80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F4B64C-0B45-FC04-3246-E761153B7CC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9983261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41C7E-6FC8-F820-CAA8-51BE416DF7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8F6D12-4347-7398-175F-460A36F766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F4B5E4-E353-BBDE-16F2-3B7AAB2A83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D199FFF-024B-60BE-BCA4-DDD7A4B1E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D86C13-C1F9-E359-B9CD-5AD361F649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6E2855-1D9E-12B8-841E-056A020F5AA7}"/>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8" name="Footer Placeholder 7">
            <a:extLst>
              <a:ext uri="{FF2B5EF4-FFF2-40B4-BE49-F238E27FC236}">
                <a16:creationId xmlns:a16="http://schemas.microsoft.com/office/drawing/2014/main" id="{261C0613-BE17-F273-B341-8F147509EF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20B184-EABD-9A7B-75C6-3D25ED397381}"/>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41259807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17305-2FA0-2EAC-4132-988BC01BB8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A39943-037A-CED9-B28F-7C2868BFD982}"/>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4" name="Footer Placeholder 3">
            <a:extLst>
              <a:ext uri="{FF2B5EF4-FFF2-40B4-BE49-F238E27FC236}">
                <a16:creationId xmlns:a16="http://schemas.microsoft.com/office/drawing/2014/main" id="{68D86661-A130-657F-F152-A6D3CE2A44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4636D5-30E5-9C7E-45A6-B5E34AE2FB67}"/>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896066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EBEDF7-BE91-A755-6C29-BE02E41382BD}"/>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3" name="Footer Placeholder 2">
            <a:extLst>
              <a:ext uri="{FF2B5EF4-FFF2-40B4-BE49-F238E27FC236}">
                <a16:creationId xmlns:a16="http://schemas.microsoft.com/office/drawing/2014/main" id="{50749C5E-BBEE-19C6-9F85-0D24C549224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A88A9F-1A5F-3007-6C9D-3D92316A0FD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7375437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197B9-4A78-5575-3764-66D981EBD0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B42374-EBA6-A39F-2A10-BB15FDF549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FCF1F7-CE92-B938-CC0E-76A27F167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97FC35-7EBF-CFD6-DD13-0975D4D9FE9B}"/>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6" name="Footer Placeholder 5">
            <a:extLst>
              <a:ext uri="{FF2B5EF4-FFF2-40B4-BE49-F238E27FC236}">
                <a16:creationId xmlns:a16="http://schemas.microsoft.com/office/drawing/2014/main" id="{2193DBBC-FF23-5CAD-5E8F-C9E329B0B1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53E88-8B14-2785-A344-CEF7631B79D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3837417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52F50-1F05-D071-F56E-27DBCA106A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3ABEA6B-FABA-B030-3011-089D3E3E92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A15125-01C9-A32C-62BC-62DAE61817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54E95B-BA27-6BC2-2CF4-BB4E19CA5D16}"/>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6" name="Footer Placeholder 5">
            <a:extLst>
              <a:ext uri="{FF2B5EF4-FFF2-40B4-BE49-F238E27FC236}">
                <a16:creationId xmlns:a16="http://schemas.microsoft.com/office/drawing/2014/main" id="{CC92B3FA-04DF-0D49-7D02-A71255BA18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F78E7A-2127-BE8E-F79E-52111E08BB57}"/>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8017934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BD3BF-76EB-8CD0-1531-3D8F8ED4BA7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D62568-1BC1-6425-847E-4AAEBF859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BEF297-6A2E-5395-C35C-12C26CC53C2B}"/>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5" name="Footer Placeholder 4">
            <a:extLst>
              <a:ext uri="{FF2B5EF4-FFF2-40B4-BE49-F238E27FC236}">
                <a16:creationId xmlns:a16="http://schemas.microsoft.com/office/drawing/2014/main" id="{B16F0F02-7C75-334B-D5C4-3A131F8218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FA1501-BAD0-9746-3144-07DF520B332A}"/>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17817340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C87A23-D662-9769-B320-8B46CB9055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4B0FC23-18FC-314D-57B6-133705B890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BCDE30-2E41-4636-9ED4-FE9633B6D61D}"/>
              </a:ext>
            </a:extLst>
          </p:cNvPr>
          <p:cNvSpPr>
            <a:spLocks noGrp="1"/>
          </p:cNvSpPr>
          <p:nvPr>
            <p:ph type="dt" sz="half" idx="10"/>
          </p:nvPr>
        </p:nvSpPr>
        <p:spPr/>
        <p:txBody>
          <a:bodyPr/>
          <a:lstStyle/>
          <a:p>
            <a:fld id="{4CF10B7C-F484-4856-8BAD-BB97D069B076}" type="datetimeFigureOut">
              <a:rPr lang="en-GB" smtClean="0"/>
              <a:t>23/02/2024</a:t>
            </a:fld>
            <a:endParaRPr lang="en-GB"/>
          </a:p>
        </p:txBody>
      </p:sp>
      <p:sp>
        <p:nvSpPr>
          <p:cNvPr id="5" name="Footer Placeholder 4">
            <a:extLst>
              <a:ext uri="{FF2B5EF4-FFF2-40B4-BE49-F238E27FC236}">
                <a16:creationId xmlns:a16="http://schemas.microsoft.com/office/drawing/2014/main" id="{CB0528C9-8E9D-6985-F2E4-BFBA24A08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3388B1-54DF-5ECF-C87C-154923D5DDB0}"/>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256304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5489426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7529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25914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6DA2A-AEFB-B6C0-50F6-4979D479C9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84F887-8CC8-A775-9499-0833BB0BF1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B1D3D7-4FF7-CE31-4FEF-897B4D80F9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30E7DA-80F3-4AB9-B741-248E5EC85344}" type="datetimeFigureOut">
              <a:rPr lang="en-GB" smtClean="0"/>
              <a:t>23/02/2024</a:t>
            </a:fld>
            <a:endParaRPr lang="en-GB"/>
          </a:p>
        </p:txBody>
      </p:sp>
      <p:sp>
        <p:nvSpPr>
          <p:cNvPr id="5" name="Footer Placeholder 4">
            <a:extLst>
              <a:ext uri="{FF2B5EF4-FFF2-40B4-BE49-F238E27FC236}">
                <a16:creationId xmlns:a16="http://schemas.microsoft.com/office/drawing/2014/main" id="{648B6FAB-7997-0FEB-6F97-4818A44824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9E553DD-528E-87E3-187E-9F043210BC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367D3E-2F37-4EA2-9CBD-AEDA59F099DA}" type="slidenum">
              <a:rPr lang="en-GB" smtClean="0"/>
              <a:t>‹#›</a:t>
            </a:fld>
            <a:endParaRPr lang="en-GB"/>
          </a:p>
        </p:txBody>
      </p:sp>
    </p:spTree>
    <p:extLst>
      <p:ext uri="{BB962C8B-B14F-4D97-AF65-F5344CB8AC3E}">
        <p14:creationId xmlns:p14="http://schemas.microsoft.com/office/powerpoint/2010/main" val="4089335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842BC1-3D9E-7CE5-B1C1-290841EABE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FE933C-317A-378B-491D-C23A2D9063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246AF1-C6EB-2AB1-DC26-5AA5DDF2AC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F10B7C-F484-4856-8BAD-BB97D069B076}" type="datetimeFigureOut">
              <a:rPr lang="en-GB" smtClean="0"/>
              <a:t>23/02/2024</a:t>
            </a:fld>
            <a:endParaRPr lang="en-GB"/>
          </a:p>
        </p:txBody>
      </p:sp>
      <p:sp>
        <p:nvSpPr>
          <p:cNvPr id="5" name="Footer Placeholder 4">
            <a:extLst>
              <a:ext uri="{FF2B5EF4-FFF2-40B4-BE49-F238E27FC236}">
                <a16:creationId xmlns:a16="http://schemas.microsoft.com/office/drawing/2014/main" id="{0C9FC96C-B0AC-C34B-9B9B-22E28E1506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75017B-6133-89FB-354C-FE35A30C0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2F5F2-4CD9-4538-AE70-4FA38398081F}" type="slidenum">
              <a:rPr lang="en-GB" smtClean="0"/>
              <a:t>‹#›</a:t>
            </a:fld>
            <a:endParaRPr lang="en-GB"/>
          </a:p>
        </p:txBody>
      </p:sp>
    </p:spTree>
    <p:extLst>
      <p:ext uri="{BB962C8B-B14F-4D97-AF65-F5344CB8AC3E}">
        <p14:creationId xmlns:p14="http://schemas.microsoft.com/office/powerpoint/2010/main" val="2191828207"/>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8.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6.svg"/><Relationship Id="rId2" Type="http://schemas.openxmlformats.org/officeDocument/2006/relationships/image" Target="../media/image48.jpeg"/><Relationship Id="rId1" Type="http://schemas.openxmlformats.org/officeDocument/2006/relationships/slideLayout" Target="../slideLayouts/slideLayout27.xml"/><Relationship Id="rId6" Type="http://schemas.openxmlformats.org/officeDocument/2006/relationships/image" Target="../media/image5.png"/><Relationship Id="rId5" Type="http://schemas.openxmlformats.org/officeDocument/2006/relationships/image" Target="../media/image51.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Employment relations main actors and approaches</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826141"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4th Lecture</a:t>
            </a:r>
          </a:p>
        </p:txBody>
      </p:sp>
      <p:sp>
        <p:nvSpPr>
          <p:cNvPr id="14" name="Oval 13"/>
          <p:cNvSpPr/>
          <p:nvPr/>
        </p:nvSpPr>
        <p:spPr>
          <a:xfrm>
            <a:off x="6361674" y="366998"/>
            <a:ext cx="4844376" cy="6124004"/>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6307898" y="2785710"/>
            <a:ext cx="6922088"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Employment relations main actors and approaches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4</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5F57153-F6F7-B8C7-9960-1169DEEF2474}"/>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6700" kern="1200">
                <a:solidFill>
                  <a:schemeClr val="tx1"/>
                </a:solidFill>
                <a:latin typeface="+mj-lt"/>
                <a:ea typeface="+mj-ea"/>
                <a:cs typeface="+mj-cs"/>
              </a:rPr>
              <a:t>The main actors in the employment relationship</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AA78D49-78A9-0209-D676-232CEEC38DF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64431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D9425F1-592D-314D-A333-0C4BC795230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89ED1AA-8684-4D37-B208-8777E1A77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Graphic 33">
            <a:extLst>
              <a:ext uri="{FF2B5EF4-FFF2-40B4-BE49-F238E27FC236}">
                <a16:creationId xmlns:a16="http://schemas.microsoft.com/office/drawing/2014/main" id="{4180E01B-B1F4-437C-807D-1C930718E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E598757C-81AF-430B-7BE7-BFF62B32A2B0}"/>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CC0D1026-C0FA-6A01-542C-2C812A9CD6B3}"/>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sz="2400" kern="1200" dirty="0">
                <a:solidFill>
                  <a:srgbClr val="FFFFFF"/>
                </a:solidFill>
                <a:latin typeface="+mn-lt"/>
                <a:ea typeface="+mn-ea"/>
                <a:cs typeface="+mn-cs"/>
              </a:rPr>
              <a:t>1</a:t>
            </a:r>
            <a:r>
              <a:rPr lang="en-US" sz="2400" kern="1200" baseline="30000" dirty="0">
                <a:solidFill>
                  <a:srgbClr val="FFFFFF"/>
                </a:solidFill>
                <a:latin typeface="+mn-lt"/>
                <a:ea typeface="+mn-ea"/>
                <a:cs typeface="+mn-cs"/>
              </a:rPr>
              <a:t>st</a:t>
            </a:r>
            <a:r>
              <a:rPr lang="en-US" sz="2400" kern="1200" dirty="0">
                <a:solidFill>
                  <a:srgbClr val="FFFFFF"/>
                </a:solidFill>
                <a:latin typeface="+mn-lt"/>
                <a:ea typeface="+mn-ea"/>
                <a:cs typeface="+mn-cs"/>
              </a:rPr>
              <a:t> actor is the state.</a:t>
            </a:r>
          </a:p>
        </p:txBody>
      </p:sp>
      <p:sp>
        <p:nvSpPr>
          <p:cNvPr id="12" name="sketch line">
            <a:extLst>
              <a:ext uri="{FF2B5EF4-FFF2-40B4-BE49-F238E27FC236}">
                <a16:creationId xmlns:a16="http://schemas.microsoft.com/office/drawing/2014/main" id="{41F77738-2AF0-4750-A0C7-F97C2C175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6756064C-7B13-5DED-018D-E72647A108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30525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9275E-E1C7-188D-6299-B5F817F100F1}"/>
              </a:ext>
            </a:extLst>
          </p:cNvPr>
          <p:cNvSpPr>
            <a:spLocks noGrp="1"/>
          </p:cNvSpPr>
          <p:nvPr>
            <p:ph type="title"/>
          </p:nvPr>
        </p:nvSpPr>
        <p:spPr>
          <a:xfrm>
            <a:off x="640080" y="325369"/>
            <a:ext cx="4368602" cy="1956841"/>
          </a:xfrm>
        </p:spPr>
        <p:txBody>
          <a:bodyPr anchor="b">
            <a:normAutofit/>
          </a:bodyPr>
          <a:lstStyle/>
          <a:p>
            <a:r>
              <a:rPr lang="en-GB" sz="5400" dirty="0"/>
              <a:t>The state</a:t>
            </a:r>
          </a:p>
        </p:txBody>
      </p:sp>
      <p:sp>
        <p:nvSpPr>
          <p:cNvPr id="2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9E66E21-2558-8F3D-88E1-26BBF951C9A9}"/>
              </a:ext>
            </a:extLst>
          </p:cNvPr>
          <p:cNvSpPr>
            <a:spLocks noGrp="1"/>
          </p:cNvSpPr>
          <p:nvPr>
            <p:ph idx="1"/>
          </p:nvPr>
        </p:nvSpPr>
        <p:spPr>
          <a:xfrm>
            <a:off x="640080" y="2872899"/>
            <a:ext cx="4243589" cy="3320668"/>
          </a:xfrm>
        </p:spPr>
        <p:txBody>
          <a:bodyPr>
            <a:normAutofit/>
          </a:bodyPr>
          <a:lstStyle/>
          <a:p>
            <a:r>
              <a:rPr lang="en-GB" sz="2200" dirty="0"/>
              <a:t>Government The role of the government and its agencies is to provide an enabling environment for the production of goods and services. (</a:t>
            </a:r>
            <a:r>
              <a:rPr lang="en-GB" sz="2200" dirty="0" err="1"/>
              <a:t>Ayantunji</a:t>
            </a:r>
            <a:r>
              <a:rPr lang="en-GB" sz="2200" dirty="0"/>
              <a:t> &amp; </a:t>
            </a:r>
            <a:r>
              <a:rPr lang="en-GB" sz="2200" dirty="0" err="1"/>
              <a:t>Ayantunji</a:t>
            </a:r>
            <a:r>
              <a:rPr lang="en-GB" sz="2200" dirty="0"/>
              <a:t>, 2013). </a:t>
            </a:r>
          </a:p>
        </p:txBody>
      </p:sp>
      <p:pic>
        <p:nvPicPr>
          <p:cNvPr id="13" name="Picture 12" descr="Front steps and columns of a majestic city building">
            <a:extLst>
              <a:ext uri="{FF2B5EF4-FFF2-40B4-BE49-F238E27FC236}">
                <a16:creationId xmlns:a16="http://schemas.microsoft.com/office/drawing/2014/main" id="{7E0184B2-CD29-A15A-AADF-A84BFDF37DC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5311702" y="739738"/>
            <a:ext cx="6878775" cy="6118261"/>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A5AB9B09-C076-B06F-254F-0BC2C6C516D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5214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CE69B51-2AE3-85E3-B37C-E2368EE01CA4}"/>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A33F16-4206-277B-4860-DE75A966C10C}"/>
              </a:ext>
            </a:extLst>
          </p:cNvPr>
          <p:cNvSpPr>
            <a:spLocks noGrp="1"/>
          </p:cNvSpPr>
          <p:nvPr>
            <p:ph type="title"/>
          </p:nvPr>
        </p:nvSpPr>
        <p:spPr>
          <a:xfrm>
            <a:off x="640080" y="325369"/>
            <a:ext cx="4368602" cy="1956841"/>
          </a:xfrm>
        </p:spPr>
        <p:txBody>
          <a:bodyPr anchor="b">
            <a:normAutofit/>
          </a:bodyPr>
          <a:lstStyle/>
          <a:p>
            <a:r>
              <a:rPr lang="en-GB" sz="5400"/>
              <a:t>The state</a:t>
            </a:r>
          </a:p>
        </p:txBody>
      </p:sp>
      <p:sp>
        <p:nvSpPr>
          <p:cNvPr id="2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84E3C6-1E1D-A890-C2E3-E679A7162C07}"/>
              </a:ext>
            </a:extLst>
          </p:cNvPr>
          <p:cNvSpPr>
            <a:spLocks noGrp="1"/>
          </p:cNvSpPr>
          <p:nvPr>
            <p:ph idx="1"/>
          </p:nvPr>
        </p:nvSpPr>
        <p:spPr>
          <a:xfrm>
            <a:off x="640080" y="2872899"/>
            <a:ext cx="4243589" cy="3320668"/>
          </a:xfrm>
        </p:spPr>
        <p:txBody>
          <a:bodyPr>
            <a:normAutofit/>
          </a:bodyPr>
          <a:lstStyle/>
          <a:p>
            <a:r>
              <a:rPr lang="en-GB" sz="2200"/>
              <a:t>According to Godard (2005) the state has five roles in the employment relationship, regulative, employer, facilitative, structural and constitutive. </a:t>
            </a:r>
          </a:p>
        </p:txBody>
      </p:sp>
      <p:pic>
        <p:nvPicPr>
          <p:cNvPr id="4" name="Picture 3" descr="Front steps and columns of a majestic city building">
            <a:extLst>
              <a:ext uri="{FF2B5EF4-FFF2-40B4-BE49-F238E27FC236}">
                <a16:creationId xmlns:a16="http://schemas.microsoft.com/office/drawing/2014/main" id="{D6F539F8-7559-E972-2E40-A74A2023F6E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5311702" y="482884"/>
            <a:ext cx="6878775" cy="637511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Picture 4">
            <a:extLst>
              <a:ext uri="{FF2B5EF4-FFF2-40B4-BE49-F238E27FC236}">
                <a16:creationId xmlns:a16="http://schemas.microsoft.com/office/drawing/2014/main" id="{B9B5D4B9-7AFF-B051-A507-8549A058B92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66427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49DBE-63AC-0CB3-405C-39837A3ADB16}"/>
              </a:ext>
            </a:extLst>
          </p:cNvPr>
          <p:cNvSpPr>
            <a:spLocks noGrp="1"/>
          </p:cNvSpPr>
          <p:nvPr>
            <p:ph type="title"/>
          </p:nvPr>
        </p:nvSpPr>
        <p:spPr>
          <a:xfrm>
            <a:off x="640080" y="325369"/>
            <a:ext cx="4368602" cy="1956841"/>
          </a:xfrm>
        </p:spPr>
        <p:txBody>
          <a:bodyPr anchor="b">
            <a:normAutofit/>
          </a:bodyPr>
          <a:lstStyle/>
          <a:p>
            <a:r>
              <a:rPr lang="en-GB" sz="5400"/>
              <a:t>Define state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9EB325-8758-2E2A-716E-6E9F475A80AA}"/>
              </a:ext>
            </a:extLst>
          </p:cNvPr>
          <p:cNvSpPr>
            <a:spLocks noGrp="1"/>
          </p:cNvSpPr>
          <p:nvPr>
            <p:ph idx="1"/>
          </p:nvPr>
        </p:nvSpPr>
        <p:spPr>
          <a:xfrm>
            <a:off x="640080" y="2872899"/>
            <a:ext cx="4243589" cy="3320668"/>
          </a:xfrm>
        </p:spPr>
        <p:txBody>
          <a:bodyPr>
            <a:normAutofit/>
          </a:bodyPr>
          <a:lstStyle/>
          <a:p>
            <a:r>
              <a:rPr lang="en-GB" sz="2200"/>
              <a:t>The state refers to a governed entity (country) or a sub-entity (territory of a country).</a:t>
            </a:r>
          </a:p>
        </p:txBody>
      </p:sp>
      <p:pic>
        <p:nvPicPr>
          <p:cNvPr id="4" name="Picture 3" descr="Front steps and columns of a majestic city building">
            <a:extLst>
              <a:ext uri="{FF2B5EF4-FFF2-40B4-BE49-F238E27FC236}">
                <a16:creationId xmlns:a16="http://schemas.microsoft.com/office/drawing/2014/main" id="{11DCE0B1-C5D6-82ED-B587-A8F817C4A16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5311702" y="602518"/>
            <a:ext cx="6878775" cy="6255482"/>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Picture 4">
            <a:extLst>
              <a:ext uri="{FF2B5EF4-FFF2-40B4-BE49-F238E27FC236}">
                <a16:creationId xmlns:a16="http://schemas.microsoft.com/office/drawing/2014/main" id="{FA6D1639-EE83-1548-BD23-74EE38808CB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96644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3D003-1041-9DD6-BC2D-0BEDC863D0E2}"/>
              </a:ext>
            </a:extLst>
          </p:cNvPr>
          <p:cNvSpPr>
            <a:spLocks noGrp="1"/>
          </p:cNvSpPr>
          <p:nvPr>
            <p:ph type="title"/>
          </p:nvPr>
        </p:nvSpPr>
        <p:spPr>
          <a:xfrm>
            <a:off x="640080" y="325369"/>
            <a:ext cx="4368602" cy="1956841"/>
          </a:xfrm>
        </p:spPr>
        <p:txBody>
          <a:bodyPr anchor="b">
            <a:normAutofit/>
          </a:bodyPr>
          <a:lstStyle/>
          <a:p>
            <a:r>
              <a:rPr lang="en-GB" sz="5400"/>
              <a:t>Define Government</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8528CC6-19EA-D201-C07F-D173F322CF92}"/>
              </a:ext>
            </a:extLst>
          </p:cNvPr>
          <p:cNvSpPr>
            <a:spLocks noGrp="1"/>
          </p:cNvSpPr>
          <p:nvPr>
            <p:ph idx="1"/>
          </p:nvPr>
        </p:nvSpPr>
        <p:spPr>
          <a:xfrm>
            <a:off x="640080" y="2872899"/>
            <a:ext cx="4243589" cy="3320668"/>
          </a:xfrm>
        </p:spPr>
        <p:txBody>
          <a:bodyPr>
            <a:normAutofit/>
          </a:bodyPr>
          <a:lstStyle/>
          <a:p>
            <a:r>
              <a:rPr lang="en-GB" sz="2200" dirty="0"/>
              <a:t>Government is the people and processes by which an entity (country or territory) is governed.</a:t>
            </a:r>
          </a:p>
        </p:txBody>
      </p:sp>
      <p:pic>
        <p:nvPicPr>
          <p:cNvPr id="5" name="Picture 4" descr="White pillars">
            <a:extLst>
              <a:ext uri="{FF2B5EF4-FFF2-40B4-BE49-F238E27FC236}">
                <a16:creationId xmlns:a16="http://schemas.microsoft.com/office/drawing/2014/main" id="{C2695230-DEEA-E316-F3AD-78DFD2A085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5311702" y="745492"/>
            <a:ext cx="6878775" cy="611250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904EE8A5-FA80-4DB3-E92A-8372D6D3376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44755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28CF6-92F8-2419-182C-A45E1D4C427D}"/>
              </a:ext>
            </a:extLst>
          </p:cNvPr>
          <p:cNvSpPr>
            <a:spLocks noGrp="1"/>
          </p:cNvSpPr>
          <p:nvPr>
            <p:ph type="title"/>
          </p:nvPr>
        </p:nvSpPr>
        <p:spPr/>
        <p:txBody>
          <a:bodyPr/>
          <a:lstStyle/>
          <a:p>
            <a:r>
              <a:rPr lang="en-GB" dirty="0"/>
              <a:t>Discussion questions</a:t>
            </a:r>
          </a:p>
        </p:txBody>
      </p:sp>
      <p:graphicFrame>
        <p:nvGraphicFramePr>
          <p:cNvPr id="5" name="Content Placeholder 2">
            <a:extLst>
              <a:ext uri="{FF2B5EF4-FFF2-40B4-BE49-F238E27FC236}">
                <a16:creationId xmlns:a16="http://schemas.microsoft.com/office/drawing/2014/main" id="{7A6A9C5A-0093-5642-7113-9AA0619027D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A3600FA1-6F3F-CE25-9F1B-0417D89EFC5D}"/>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7732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142EB53-DFE9-B50A-418D-98B4BD7391B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DB7061-B134-E856-A04A-562A8C77E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Graphic 33">
            <a:extLst>
              <a:ext uri="{FF2B5EF4-FFF2-40B4-BE49-F238E27FC236}">
                <a16:creationId xmlns:a16="http://schemas.microsoft.com/office/drawing/2014/main" id="{E13F7511-6F88-FC09-2A72-5B753ADE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D350980-4CA1-0FBA-4CA0-F5FD5EE754BE}"/>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59FC602B-7906-D211-07CD-9E1F4FB327C4}"/>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kern="1200" dirty="0">
                <a:solidFill>
                  <a:schemeClr val="bg1"/>
                </a:solidFill>
                <a:latin typeface="+mn-lt"/>
                <a:ea typeface="+mn-ea"/>
                <a:cs typeface="+mn-cs"/>
              </a:rPr>
              <a:t>2</a:t>
            </a:r>
            <a:r>
              <a:rPr lang="en-US" kern="1200" baseline="30000" dirty="0">
                <a:solidFill>
                  <a:schemeClr val="bg1"/>
                </a:solidFill>
                <a:latin typeface="+mn-lt"/>
                <a:ea typeface="+mn-ea"/>
                <a:cs typeface="+mn-cs"/>
              </a:rPr>
              <a:t>nd</a:t>
            </a:r>
            <a:r>
              <a:rPr lang="en-US" kern="1200" dirty="0">
                <a:solidFill>
                  <a:schemeClr val="bg1"/>
                </a:solidFill>
                <a:latin typeface="+mn-lt"/>
                <a:ea typeface="+mn-ea"/>
                <a:cs typeface="+mn-cs"/>
              </a:rPr>
              <a:t>: </a:t>
            </a:r>
            <a:r>
              <a:rPr lang="en-GB" dirty="0">
                <a:solidFill>
                  <a:schemeClr val="bg1"/>
                </a:solidFill>
              </a:rPr>
              <a:t>Institutional actors</a:t>
            </a:r>
            <a:endParaRPr lang="en-US" kern="1200" dirty="0">
              <a:solidFill>
                <a:schemeClr val="bg1"/>
              </a:solidFill>
              <a:latin typeface="+mn-lt"/>
              <a:ea typeface="+mn-ea"/>
              <a:cs typeface="+mn-cs"/>
            </a:endParaRPr>
          </a:p>
        </p:txBody>
      </p:sp>
      <p:sp>
        <p:nvSpPr>
          <p:cNvPr id="12" name="sketch line">
            <a:extLst>
              <a:ext uri="{FF2B5EF4-FFF2-40B4-BE49-F238E27FC236}">
                <a16:creationId xmlns:a16="http://schemas.microsoft.com/office/drawing/2014/main" id="{02D7D023-AA8F-AE9A-F3B0-150F1B07A7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0C1B529-D5DB-0671-F3D3-BA37CA3F16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80709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E1D671-D569-EAEA-BA45-2D03D55C0E81}"/>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Institutional actors</a:t>
            </a:r>
          </a:p>
        </p:txBody>
      </p:sp>
      <p:sp>
        <p:nvSpPr>
          <p:cNvPr id="3" name="Content Placeholder 2">
            <a:extLst>
              <a:ext uri="{FF2B5EF4-FFF2-40B4-BE49-F238E27FC236}">
                <a16:creationId xmlns:a16="http://schemas.microsoft.com/office/drawing/2014/main" id="{BE5ACE84-B0DE-C3B9-5E18-0AA514013D2D}"/>
              </a:ext>
            </a:extLst>
          </p:cNvPr>
          <p:cNvSpPr>
            <a:spLocks noGrp="1"/>
          </p:cNvSpPr>
          <p:nvPr>
            <p:ph idx="1"/>
          </p:nvPr>
        </p:nvSpPr>
        <p:spPr>
          <a:xfrm>
            <a:off x="890339" y="4636008"/>
            <a:ext cx="3734014" cy="1572768"/>
          </a:xfrm>
        </p:spPr>
        <p:txBody>
          <a:bodyPr vert="horz" lIns="91440" tIns="45720" rIns="91440" bIns="45720" rtlCol="0">
            <a:normAutofit/>
          </a:bodyPr>
          <a:lstStyle/>
          <a:p>
            <a:pPr marL="0" indent="0">
              <a:buNone/>
            </a:pPr>
            <a:r>
              <a:rPr lang="en-US" sz="2400" dirty="0"/>
              <a:t>Institutional actors are divided into : Employees and Trade unions</a:t>
            </a:r>
          </a:p>
        </p:txBody>
      </p:sp>
      <p:sp>
        <p:nvSpPr>
          <p:cNvPr id="1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group of multi coloured wooden stick figures">
            <a:extLst>
              <a:ext uri="{FF2B5EF4-FFF2-40B4-BE49-F238E27FC236}">
                <a16:creationId xmlns:a16="http://schemas.microsoft.com/office/drawing/2014/main" id="{5D4EC272-F929-7542-6661-CEAEBE15A41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11702" y="973784"/>
            <a:ext cx="6878775" cy="58842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413BAF53-3D95-A60A-CA7C-7679772C856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4593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E7D66C-6F64-CA6F-FCB2-7DD59F8E3191}"/>
              </a:ext>
            </a:extLst>
          </p:cNvPr>
          <p:cNvSpPr>
            <a:spLocks noGrp="1"/>
          </p:cNvSpPr>
          <p:nvPr>
            <p:ph type="title"/>
          </p:nvPr>
        </p:nvSpPr>
        <p:spPr>
          <a:xfrm>
            <a:off x="841248" y="548640"/>
            <a:ext cx="3600860" cy="5431536"/>
          </a:xfrm>
        </p:spPr>
        <p:txBody>
          <a:bodyPr>
            <a:normAutofit/>
          </a:bodyPr>
          <a:lstStyle/>
          <a:p>
            <a:r>
              <a:rPr lang="en-US" sz="5400"/>
              <a:t>Institutional actors</a:t>
            </a:r>
            <a:endParaRPr lang="en-GB"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4E7B7E-24B7-0FA9-6D2B-6AB07DAEE697}"/>
              </a:ext>
            </a:extLst>
          </p:cNvPr>
          <p:cNvSpPr>
            <a:spLocks noGrp="1"/>
          </p:cNvSpPr>
          <p:nvPr>
            <p:ph idx="1"/>
          </p:nvPr>
        </p:nvSpPr>
        <p:spPr>
          <a:xfrm>
            <a:off x="5126418" y="552091"/>
            <a:ext cx="6224335" cy="5431536"/>
          </a:xfrm>
        </p:spPr>
        <p:txBody>
          <a:bodyPr anchor="ctr">
            <a:normAutofit/>
          </a:bodyPr>
          <a:lstStyle/>
          <a:p>
            <a:r>
              <a:rPr lang="en-GB" sz="2200" dirty="0"/>
              <a:t>The role of the employees and their trade unions is the supply of the skills necessary for the production of goods and services(</a:t>
            </a:r>
            <a:r>
              <a:rPr lang="en-GB" sz="2200" dirty="0" err="1"/>
              <a:t>Ayantunji</a:t>
            </a:r>
            <a:r>
              <a:rPr lang="en-GB" sz="2200" dirty="0"/>
              <a:t> &amp; </a:t>
            </a:r>
            <a:r>
              <a:rPr lang="en-GB" sz="2200" dirty="0" err="1"/>
              <a:t>Ayantunji</a:t>
            </a:r>
            <a:r>
              <a:rPr lang="en-GB" sz="2200" dirty="0"/>
              <a:t>, 2013).</a:t>
            </a:r>
          </a:p>
        </p:txBody>
      </p:sp>
      <p:pic>
        <p:nvPicPr>
          <p:cNvPr id="4" name="Picture 3">
            <a:extLst>
              <a:ext uri="{FF2B5EF4-FFF2-40B4-BE49-F238E27FC236}">
                <a16:creationId xmlns:a16="http://schemas.microsoft.com/office/drawing/2014/main" id="{D1C04B8B-84BE-D608-EE7D-E956770375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96961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E726640-07EA-8EB5-D1D2-A2A0DFEDC42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D08DD2-1E20-BB46-AB3C-C3DFC2BA7667}"/>
              </a:ext>
            </a:extLst>
          </p:cNvPr>
          <p:cNvSpPr>
            <a:spLocks noGrp="1"/>
          </p:cNvSpPr>
          <p:nvPr>
            <p:ph type="title"/>
          </p:nvPr>
        </p:nvSpPr>
        <p:spPr>
          <a:xfrm>
            <a:off x="841248" y="548640"/>
            <a:ext cx="3600860" cy="5431536"/>
          </a:xfrm>
        </p:spPr>
        <p:txBody>
          <a:bodyPr>
            <a:normAutofit/>
          </a:bodyPr>
          <a:lstStyle/>
          <a:p>
            <a:r>
              <a:rPr lang="en-US" sz="5400"/>
              <a:t>Institutional actors</a:t>
            </a:r>
            <a:endParaRPr lang="en-GB"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80444E-4012-DD96-7C14-54051044DD21}"/>
              </a:ext>
            </a:extLst>
          </p:cNvPr>
          <p:cNvSpPr>
            <a:spLocks noGrp="1"/>
          </p:cNvSpPr>
          <p:nvPr>
            <p:ph idx="1"/>
          </p:nvPr>
        </p:nvSpPr>
        <p:spPr>
          <a:xfrm>
            <a:off x="5126418" y="552091"/>
            <a:ext cx="6224335" cy="5431536"/>
          </a:xfrm>
        </p:spPr>
        <p:txBody>
          <a:bodyPr anchor="ctr">
            <a:normAutofit/>
          </a:bodyPr>
          <a:lstStyle/>
          <a:p>
            <a:r>
              <a:rPr lang="en-GB" sz="2200" dirty="0"/>
              <a:t>Employees and their trade unions expect generous salaries and other favourable conditions of employment in return for their services (</a:t>
            </a:r>
            <a:r>
              <a:rPr lang="en-GB" sz="2200" dirty="0" err="1"/>
              <a:t>Ayantunji</a:t>
            </a:r>
            <a:r>
              <a:rPr lang="en-GB" sz="2200" dirty="0"/>
              <a:t> &amp; </a:t>
            </a:r>
            <a:r>
              <a:rPr lang="en-GB" sz="2200" dirty="0" err="1"/>
              <a:t>Ayantunji</a:t>
            </a:r>
            <a:r>
              <a:rPr lang="en-GB" sz="2200" dirty="0"/>
              <a:t>, 2013).</a:t>
            </a:r>
          </a:p>
        </p:txBody>
      </p:sp>
      <p:pic>
        <p:nvPicPr>
          <p:cNvPr id="4" name="Picture 3">
            <a:extLst>
              <a:ext uri="{FF2B5EF4-FFF2-40B4-BE49-F238E27FC236}">
                <a16:creationId xmlns:a16="http://schemas.microsoft.com/office/drawing/2014/main" id="{93FD81DD-0E3F-869E-7991-F572694C5E4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9299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A676C5-ACF8-E954-9520-E23620BFF89E}"/>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Define Employee:</a:t>
            </a:r>
          </a:p>
        </p:txBody>
      </p:sp>
      <p:sp>
        <p:nvSpPr>
          <p:cNvPr id="3" name="Content Placeholder 2">
            <a:extLst>
              <a:ext uri="{FF2B5EF4-FFF2-40B4-BE49-F238E27FC236}">
                <a16:creationId xmlns:a16="http://schemas.microsoft.com/office/drawing/2014/main" id="{36E7F7A1-8159-C38F-4063-68021329C1C7}"/>
              </a:ext>
            </a:extLst>
          </p:cNvPr>
          <p:cNvSpPr>
            <a:spLocks noGrp="1"/>
          </p:cNvSpPr>
          <p:nvPr>
            <p:ph idx="1"/>
          </p:nvPr>
        </p:nvSpPr>
        <p:spPr>
          <a:xfrm>
            <a:off x="890339" y="4636008"/>
            <a:ext cx="3734014" cy="1572768"/>
          </a:xfrm>
        </p:spPr>
        <p:txBody>
          <a:bodyPr vert="horz" lIns="91440" tIns="45720" rIns="91440" bIns="45720" rtlCol="0">
            <a:normAutofit/>
          </a:bodyPr>
          <a:lstStyle/>
          <a:p>
            <a:pPr marL="0" indent="0">
              <a:buNone/>
            </a:pPr>
            <a:r>
              <a:rPr lang="en-US" sz="2400"/>
              <a:t>Employee is someone who provides labour and/or expertise in exchange for a wage/salary</a:t>
            </a: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rking space background">
            <a:extLst>
              <a:ext uri="{FF2B5EF4-FFF2-40B4-BE49-F238E27FC236}">
                <a16:creationId xmlns:a16="http://schemas.microsoft.com/office/drawing/2014/main" id="{5C01BAAF-44FC-B142-2C11-5D9CC4FCF51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1" b="-1"/>
          <a:stretch/>
        </p:blipFill>
        <p:spPr>
          <a:xfrm>
            <a:off x="5311702" y="1273996"/>
            <a:ext cx="6878775" cy="558400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7F95EBB6-8FD1-037D-5043-A97727A591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82894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DA6C88-5C42-7890-D506-CDD87FA6A1FE}"/>
              </a:ext>
            </a:extLst>
          </p:cNvPr>
          <p:cNvSpPr>
            <a:spLocks noGrp="1"/>
          </p:cNvSpPr>
          <p:nvPr>
            <p:ph type="title"/>
          </p:nvPr>
        </p:nvSpPr>
        <p:spPr>
          <a:xfrm>
            <a:off x="640080" y="325369"/>
            <a:ext cx="4368602" cy="1956841"/>
          </a:xfrm>
        </p:spPr>
        <p:txBody>
          <a:bodyPr anchor="b">
            <a:normAutofit/>
          </a:bodyPr>
          <a:lstStyle/>
          <a:p>
            <a:r>
              <a:rPr lang="en-GB" sz="5400" dirty="0"/>
              <a:t>Define trade unions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5A01FD-A1FD-83A2-2F50-DCA0FDD28205}"/>
              </a:ext>
            </a:extLst>
          </p:cNvPr>
          <p:cNvSpPr>
            <a:spLocks noGrp="1"/>
          </p:cNvSpPr>
          <p:nvPr>
            <p:ph idx="1"/>
          </p:nvPr>
        </p:nvSpPr>
        <p:spPr>
          <a:xfrm>
            <a:off x="640080" y="2872899"/>
            <a:ext cx="4243589" cy="3320668"/>
          </a:xfrm>
        </p:spPr>
        <p:txBody>
          <a:bodyPr>
            <a:normAutofit/>
          </a:bodyPr>
          <a:lstStyle/>
          <a:p>
            <a:r>
              <a:rPr lang="en-GB" sz="2200" dirty="0"/>
              <a:t>Trade unions are organisations which represent the interests of workers or employees</a:t>
            </a:r>
          </a:p>
        </p:txBody>
      </p:sp>
      <p:pic>
        <p:nvPicPr>
          <p:cNvPr id="5" name="Picture 4" descr="One in a crowd">
            <a:extLst>
              <a:ext uri="{FF2B5EF4-FFF2-40B4-BE49-F238E27FC236}">
                <a16:creationId xmlns:a16="http://schemas.microsoft.com/office/drawing/2014/main" id="{F7470113-5634-2FF8-7B74-9666D7EBE3C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11702" y="791110"/>
            <a:ext cx="6878775" cy="60668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89BA97A5-943D-0959-2959-A6D2685338E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76720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3461D-0FF5-AD17-D312-80D4B24F2CF1}"/>
              </a:ext>
            </a:extLst>
          </p:cNvPr>
          <p:cNvSpPr>
            <a:spLocks noGrp="1"/>
          </p:cNvSpPr>
          <p:nvPr>
            <p:ph type="title"/>
          </p:nvPr>
        </p:nvSpPr>
        <p:spPr/>
        <p:txBody>
          <a:bodyPr/>
          <a:lstStyle/>
          <a:p>
            <a:r>
              <a:rPr lang="en-GB" dirty="0"/>
              <a:t>Discussion question</a:t>
            </a:r>
          </a:p>
        </p:txBody>
      </p:sp>
      <p:graphicFrame>
        <p:nvGraphicFramePr>
          <p:cNvPr id="5" name="Content Placeholder 2">
            <a:extLst>
              <a:ext uri="{FF2B5EF4-FFF2-40B4-BE49-F238E27FC236}">
                <a16:creationId xmlns:a16="http://schemas.microsoft.com/office/drawing/2014/main" id="{C5EEC477-0EEC-5AFE-21E8-10135B37BE55}"/>
              </a:ext>
            </a:extLst>
          </p:cNvPr>
          <p:cNvGraphicFramePr>
            <a:graphicFrameLocks noGrp="1"/>
          </p:cNvGraphicFramePr>
          <p:nvPr>
            <p:ph idx="1"/>
            <p:extLst>
              <p:ext uri="{D42A27DB-BD31-4B8C-83A1-F6EECF244321}">
                <p14:modId xmlns:p14="http://schemas.microsoft.com/office/powerpoint/2010/main" val="397732489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E1B3B86-2796-6798-CD6C-0A610CF84D36}"/>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79164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B294BCB-7148-C0CC-1254-D8E3BF77B309}"/>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0814C7F-3513-25C0-4C27-4027CD6EC2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Graphic 33">
            <a:extLst>
              <a:ext uri="{FF2B5EF4-FFF2-40B4-BE49-F238E27FC236}">
                <a16:creationId xmlns:a16="http://schemas.microsoft.com/office/drawing/2014/main" id="{D9B4830D-BA37-B927-6239-F837E00FD5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BFBACF4-5D0C-6CBD-50F4-571F62CCBE29}"/>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29A84133-FAA7-79A3-4389-2D88448D69AF}"/>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kern="1200" dirty="0">
                <a:solidFill>
                  <a:schemeClr val="bg1"/>
                </a:solidFill>
                <a:latin typeface="+mn-lt"/>
                <a:ea typeface="+mn-ea"/>
                <a:cs typeface="+mn-cs"/>
              </a:rPr>
              <a:t>3</a:t>
            </a:r>
            <a:r>
              <a:rPr lang="en-US" kern="1200" baseline="30000" dirty="0">
                <a:solidFill>
                  <a:schemeClr val="bg1"/>
                </a:solidFill>
                <a:latin typeface="+mn-lt"/>
                <a:ea typeface="+mn-ea"/>
                <a:cs typeface="+mn-cs"/>
              </a:rPr>
              <a:t>rd</a:t>
            </a:r>
            <a:r>
              <a:rPr lang="en-US" kern="1200" dirty="0">
                <a:solidFill>
                  <a:schemeClr val="bg1"/>
                </a:solidFill>
                <a:latin typeface="+mn-lt"/>
                <a:ea typeface="+mn-ea"/>
                <a:cs typeface="+mn-cs"/>
              </a:rPr>
              <a:t>: </a:t>
            </a:r>
            <a:r>
              <a:rPr lang="en-GB" dirty="0">
                <a:solidFill>
                  <a:schemeClr val="bg1"/>
                </a:solidFill>
              </a:rPr>
              <a:t>organizational actors</a:t>
            </a:r>
            <a:endParaRPr lang="en-US" kern="1200" dirty="0">
              <a:solidFill>
                <a:schemeClr val="bg1"/>
              </a:solidFill>
              <a:latin typeface="+mn-lt"/>
              <a:ea typeface="+mn-ea"/>
              <a:cs typeface="+mn-cs"/>
            </a:endParaRPr>
          </a:p>
        </p:txBody>
      </p:sp>
      <p:sp>
        <p:nvSpPr>
          <p:cNvPr id="12" name="sketch line">
            <a:extLst>
              <a:ext uri="{FF2B5EF4-FFF2-40B4-BE49-F238E27FC236}">
                <a16:creationId xmlns:a16="http://schemas.microsoft.com/office/drawing/2014/main" id="{153F3EF9-905F-D4E8-2A84-DCA84A4D9C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E6A4FD8-E5B1-0F70-5BFB-6BD7B1AC1E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75183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1B3F4-7697-9B02-B3B8-373F0FBBDBA5}"/>
              </a:ext>
            </a:extLst>
          </p:cNvPr>
          <p:cNvSpPr>
            <a:spLocks noGrp="1"/>
          </p:cNvSpPr>
          <p:nvPr>
            <p:ph type="title"/>
          </p:nvPr>
        </p:nvSpPr>
        <p:spPr>
          <a:xfrm>
            <a:off x="640080" y="325369"/>
            <a:ext cx="4368602" cy="1956841"/>
          </a:xfrm>
        </p:spPr>
        <p:txBody>
          <a:bodyPr anchor="b">
            <a:normAutofit/>
          </a:bodyPr>
          <a:lstStyle/>
          <a:p>
            <a:r>
              <a:rPr lang="en-GB" sz="5400"/>
              <a:t>Organisational actors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16A5A6-DD29-5C9F-5934-5D7B906EFEFE}"/>
              </a:ext>
            </a:extLst>
          </p:cNvPr>
          <p:cNvSpPr>
            <a:spLocks noGrp="1"/>
          </p:cNvSpPr>
          <p:nvPr>
            <p:ph idx="1"/>
          </p:nvPr>
        </p:nvSpPr>
        <p:spPr>
          <a:xfrm>
            <a:off x="640080" y="2872899"/>
            <a:ext cx="4243589" cy="3320668"/>
          </a:xfrm>
        </p:spPr>
        <p:txBody>
          <a:bodyPr>
            <a:normAutofit/>
          </a:bodyPr>
          <a:lstStyle/>
          <a:p>
            <a:r>
              <a:rPr lang="en-GB" sz="2200" dirty="0"/>
              <a:t>Organizational actors is divided into : Employer and Employer Associations</a:t>
            </a:r>
          </a:p>
        </p:txBody>
      </p:sp>
      <p:pic>
        <p:nvPicPr>
          <p:cNvPr id="5" name="Picture 4" descr="Colourful carved figures of humans">
            <a:extLst>
              <a:ext uri="{FF2B5EF4-FFF2-40B4-BE49-F238E27FC236}">
                <a16:creationId xmlns:a16="http://schemas.microsoft.com/office/drawing/2014/main" id="{517836F0-3369-411E-A653-30F33152516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5311702" y="722684"/>
            <a:ext cx="6878775" cy="61353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3B5503C4-C52B-7AAB-D49A-51874AD0B6F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8453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A2ABDC-CE33-376A-83BA-6DBCA31944EA}"/>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82F871-EA39-C1C5-2D36-9B31BEA83EE5}"/>
              </a:ext>
            </a:extLst>
          </p:cNvPr>
          <p:cNvSpPr>
            <a:spLocks noGrp="1"/>
          </p:cNvSpPr>
          <p:nvPr>
            <p:ph idx="1"/>
          </p:nvPr>
        </p:nvSpPr>
        <p:spPr>
          <a:xfrm>
            <a:off x="640080" y="2872899"/>
            <a:ext cx="4243589" cy="3320668"/>
          </a:xfrm>
        </p:spPr>
        <p:txBody>
          <a:bodyPr>
            <a:normAutofit/>
          </a:bodyPr>
          <a:lstStyle/>
          <a:p>
            <a:pPr marL="0" indent="0">
              <a:buNone/>
            </a:pPr>
            <a:r>
              <a:rPr lang="en-GB" sz="2200" dirty="0"/>
              <a:t>Employer: </a:t>
            </a:r>
          </a:p>
          <a:p>
            <a:pPr marL="0" indent="0">
              <a:buNone/>
            </a:pPr>
            <a:endParaRPr lang="en-GB" sz="2200" dirty="0"/>
          </a:p>
          <a:p>
            <a:r>
              <a:rPr lang="en-GB" sz="2200" dirty="0"/>
              <a:t>The role of the employer is to provide raw materials including human resources and finance for the production of goods and services.</a:t>
            </a:r>
          </a:p>
        </p:txBody>
      </p:sp>
      <p:pic>
        <p:nvPicPr>
          <p:cNvPr id="5" name="Picture 4" descr="White bulbs with a yellow one standing out">
            <a:extLst>
              <a:ext uri="{FF2B5EF4-FFF2-40B4-BE49-F238E27FC236}">
                <a16:creationId xmlns:a16="http://schemas.microsoft.com/office/drawing/2014/main" id="{45757FC1-54CB-DAC3-2CE6-B6FB9DEFA3D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5311702" y="1119882"/>
            <a:ext cx="6878775" cy="573811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14336BD1-B603-C01A-2E7A-F510ACD62FD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73821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35E4D-B3AE-692F-6C72-A647170B9C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C0553F-3C65-00AE-57E7-EEF940561F33}"/>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3E5FE301-484A-D9E8-DFFC-2B1C050A0175}"/>
              </a:ext>
            </a:extLst>
          </p:cNvPr>
          <p:cNvSpPr>
            <a:spLocks noGrp="1"/>
          </p:cNvSpPr>
          <p:nvPr>
            <p:ph idx="1"/>
          </p:nvPr>
        </p:nvSpPr>
        <p:spPr>
          <a:xfrm>
            <a:off x="640080" y="2872899"/>
            <a:ext cx="4243589" cy="3320668"/>
          </a:xfrm>
        </p:spPr>
        <p:txBody>
          <a:bodyPr>
            <a:normAutofit/>
          </a:bodyPr>
          <a:lstStyle/>
          <a:p>
            <a:pPr marL="0" indent="0">
              <a:buNone/>
            </a:pPr>
            <a:r>
              <a:rPr lang="en-GB" sz="2400" dirty="0"/>
              <a:t>Employers and their associations expect good profits in return for their investments in raw materials and other resources supplied by them for the production of goods and services (</a:t>
            </a:r>
            <a:r>
              <a:rPr lang="en-GB" sz="2400" dirty="0" err="1"/>
              <a:t>Ayantunji</a:t>
            </a:r>
            <a:r>
              <a:rPr lang="en-GB" sz="2400" dirty="0"/>
              <a:t> &amp; </a:t>
            </a:r>
            <a:r>
              <a:rPr lang="en-GB" sz="2400" dirty="0" err="1"/>
              <a:t>Ayantunji</a:t>
            </a:r>
            <a:r>
              <a:rPr lang="en-GB" sz="2400" dirty="0"/>
              <a:t>, 2013).</a:t>
            </a:r>
          </a:p>
        </p:txBody>
      </p:sp>
      <p:pic>
        <p:nvPicPr>
          <p:cNvPr id="5" name="Picture 4" descr="White bulbs with a yellow one standing out">
            <a:extLst>
              <a:ext uri="{FF2B5EF4-FFF2-40B4-BE49-F238E27FC236}">
                <a16:creationId xmlns:a16="http://schemas.microsoft.com/office/drawing/2014/main" id="{A7C9960D-4705-E3C5-E93E-3A4DB1EB8D8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5311702" y="873302"/>
            <a:ext cx="6878775" cy="598469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5E236585-F205-A2BB-0001-30D3DC664F1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736690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14FBA-C3F6-831E-843A-F6A9E09A05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EBAABF-8B13-2F3C-2285-AB892A0A3D35}"/>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EC14B865-990E-3FCD-A5DF-63846D5B659E}"/>
              </a:ext>
            </a:extLst>
          </p:cNvPr>
          <p:cNvSpPr>
            <a:spLocks noGrp="1"/>
          </p:cNvSpPr>
          <p:nvPr>
            <p:ph idx="1"/>
          </p:nvPr>
        </p:nvSpPr>
        <p:spPr>
          <a:xfrm>
            <a:off x="640080" y="2872899"/>
            <a:ext cx="4243589" cy="3320668"/>
          </a:xfrm>
        </p:spPr>
        <p:txBody>
          <a:bodyPr>
            <a:normAutofit/>
          </a:bodyPr>
          <a:lstStyle/>
          <a:p>
            <a:pPr marL="0" indent="0">
              <a:buNone/>
            </a:pPr>
            <a:r>
              <a:rPr lang="en-GB" sz="2400" dirty="0"/>
              <a:t>Employers’ interests often refer to the organisation’s interests which are consistent with the interests of the shareholders, executives, and managers (Budd &amp; </a:t>
            </a:r>
            <a:r>
              <a:rPr lang="en-GB" sz="2400" dirty="0" err="1"/>
              <a:t>Bhave</a:t>
            </a:r>
            <a:r>
              <a:rPr lang="en-GB" sz="2400" dirty="0"/>
              <a:t>, 2006).</a:t>
            </a:r>
          </a:p>
        </p:txBody>
      </p:sp>
      <p:pic>
        <p:nvPicPr>
          <p:cNvPr id="5" name="Picture 4" descr="White bulbs with a yellow one standing out">
            <a:extLst>
              <a:ext uri="{FF2B5EF4-FFF2-40B4-BE49-F238E27FC236}">
                <a16:creationId xmlns:a16="http://schemas.microsoft.com/office/drawing/2014/main" id="{9E9F1DCC-18BA-A9E3-99E8-F016D0A6B87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5311702" y="1017142"/>
            <a:ext cx="6878775" cy="584085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231A287B-B41E-930E-0450-094B4FB089E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140102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23773-1219-42E5-EB9C-CCB272592A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7C8E4D-0214-F4BC-F463-BDB2811AC64F}"/>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CA32B8D6-3D57-FC5B-8257-64A01EB6FF53}"/>
              </a:ext>
            </a:extLst>
          </p:cNvPr>
          <p:cNvSpPr>
            <a:spLocks noGrp="1"/>
          </p:cNvSpPr>
          <p:nvPr>
            <p:ph idx="1"/>
          </p:nvPr>
        </p:nvSpPr>
        <p:spPr>
          <a:xfrm>
            <a:off x="640080" y="2872899"/>
            <a:ext cx="4243589" cy="3320668"/>
          </a:xfrm>
        </p:spPr>
        <p:txBody>
          <a:bodyPr>
            <a:normAutofit/>
          </a:bodyPr>
          <a:lstStyle/>
          <a:p>
            <a:pPr marL="0" indent="0">
              <a:buNone/>
            </a:pPr>
            <a:r>
              <a:rPr lang="en-GB" dirty="0"/>
              <a:t>Employers’ interests often refer to the organisation’s interests which are consistent with the interests of the shareholders, executives, and managers (Budd &amp; </a:t>
            </a:r>
            <a:r>
              <a:rPr lang="en-GB" dirty="0" err="1"/>
              <a:t>Bhave</a:t>
            </a:r>
            <a:r>
              <a:rPr lang="en-GB" dirty="0"/>
              <a:t>, 2006).</a:t>
            </a:r>
          </a:p>
        </p:txBody>
      </p:sp>
      <p:pic>
        <p:nvPicPr>
          <p:cNvPr id="5" name="Picture 4" descr="White bulbs with a yellow one standing out">
            <a:extLst>
              <a:ext uri="{FF2B5EF4-FFF2-40B4-BE49-F238E27FC236}">
                <a16:creationId xmlns:a16="http://schemas.microsoft.com/office/drawing/2014/main" id="{7D91F2FE-5493-34BB-2988-4C009734A6C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5311702" y="904126"/>
            <a:ext cx="6878775" cy="595387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1B8363D0-4BCE-946C-334F-77C78AD3652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38206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77B93-9439-912F-8745-2C149186EAC4}"/>
              </a:ext>
            </a:extLst>
          </p:cNvPr>
          <p:cNvSpPr>
            <a:spLocks noGrp="1"/>
          </p:cNvSpPr>
          <p:nvPr>
            <p:ph type="title"/>
          </p:nvPr>
        </p:nvSpPr>
        <p:spPr>
          <a:xfrm>
            <a:off x="838200" y="873303"/>
            <a:ext cx="10515600" cy="817385"/>
          </a:xfrm>
        </p:spPr>
        <p:txBody>
          <a:bodyPr/>
          <a:lstStyle/>
          <a:p>
            <a:r>
              <a:rPr lang="en-GB" dirty="0"/>
              <a:t>Discussion questions</a:t>
            </a:r>
          </a:p>
        </p:txBody>
      </p:sp>
      <p:graphicFrame>
        <p:nvGraphicFramePr>
          <p:cNvPr id="5" name="Content Placeholder 2">
            <a:extLst>
              <a:ext uri="{FF2B5EF4-FFF2-40B4-BE49-F238E27FC236}">
                <a16:creationId xmlns:a16="http://schemas.microsoft.com/office/drawing/2014/main" id="{FDD62826-7977-16A0-8455-640E06C1A6BA}"/>
              </a:ext>
            </a:extLst>
          </p:cNvPr>
          <p:cNvGraphicFramePr>
            <a:graphicFrameLocks noGrp="1"/>
          </p:cNvGraphicFramePr>
          <p:nvPr>
            <p:ph idx="1"/>
            <p:extLst>
              <p:ext uri="{D42A27DB-BD31-4B8C-83A1-F6EECF244321}">
                <p14:modId xmlns:p14="http://schemas.microsoft.com/office/powerpoint/2010/main" val="18114292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954A509-46D2-171F-378D-9489184A0CD1}"/>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779571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F3140E-C516-A6C9-8C0E-241391C0B00C}"/>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There are three primary views on the interests of employers:</a:t>
            </a:r>
          </a:p>
        </p:txBody>
      </p:sp>
      <p:sp>
        <p:nvSpPr>
          <p:cNvPr id="1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103CF79-0872-B11C-1D49-5ECD87E5FD1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45533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49BA0E-8469-1C15-8440-9861467563F6}"/>
              </a:ext>
            </a:extLst>
          </p:cNvPr>
          <p:cNvSpPr>
            <a:spLocks noGrp="1"/>
          </p:cNvSpPr>
          <p:nvPr>
            <p:ph type="title"/>
          </p:nvPr>
        </p:nvSpPr>
        <p:spPr>
          <a:xfrm>
            <a:off x="4654296" y="329184"/>
            <a:ext cx="6894576" cy="1783080"/>
          </a:xfrm>
        </p:spPr>
        <p:txBody>
          <a:bodyPr anchor="b">
            <a:normAutofit/>
          </a:bodyPr>
          <a:lstStyle/>
          <a:p>
            <a:r>
              <a:rPr lang="en-US" sz="4200" kern="1200" dirty="0">
                <a:latin typeface="+mj-lt"/>
                <a:ea typeface="+mj-ea"/>
                <a:cs typeface="+mj-cs"/>
              </a:rPr>
              <a:t>There are three primary views on the interests of employers:</a:t>
            </a:r>
            <a:endParaRPr lang="en-GB" sz="4200" dirty="0"/>
          </a:p>
        </p:txBody>
      </p:sp>
      <p:pic>
        <p:nvPicPr>
          <p:cNvPr id="5" name="Picture 4" descr="Calculator, pen, compass, money and a paper with graphs printed on it">
            <a:extLst>
              <a:ext uri="{FF2B5EF4-FFF2-40B4-BE49-F238E27FC236}">
                <a16:creationId xmlns:a16="http://schemas.microsoft.com/office/drawing/2014/main" id="{0922EFBE-AC32-067B-DAB1-B05CC14C898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
          <a:stretch/>
        </p:blipFill>
        <p:spPr>
          <a:xfrm>
            <a:off x="20" y="1179267"/>
            <a:ext cx="4052522" cy="5678734"/>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13E26E7-7447-FA8C-5988-4EE59CDBA46E}"/>
              </a:ext>
            </a:extLst>
          </p:cNvPr>
          <p:cNvSpPr>
            <a:spLocks noGrp="1"/>
          </p:cNvSpPr>
          <p:nvPr>
            <p:ph idx="1"/>
          </p:nvPr>
        </p:nvSpPr>
        <p:spPr>
          <a:xfrm>
            <a:off x="4654296" y="2706624"/>
            <a:ext cx="6894576" cy="3483864"/>
          </a:xfrm>
        </p:spPr>
        <p:txBody>
          <a:bodyPr>
            <a:normAutofit/>
          </a:bodyPr>
          <a:lstStyle/>
          <a:p>
            <a:r>
              <a:rPr lang="en-GB" sz="2200"/>
              <a:t>profit maximisation,</a:t>
            </a:r>
          </a:p>
          <a:p>
            <a:r>
              <a:rPr lang="en-GB" sz="2200"/>
              <a:t> shakeholder value </a:t>
            </a:r>
          </a:p>
          <a:p>
            <a:r>
              <a:rPr lang="en-GB" sz="2200"/>
              <a:t>and power and control.</a:t>
            </a:r>
          </a:p>
        </p:txBody>
      </p:sp>
      <p:pic>
        <p:nvPicPr>
          <p:cNvPr id="4" name="Picture 3">
            <a:extLst>
              <a:ext uri="{FF2B5EF4-FFF2-40B4-BE49-F238E27FC236}">
                <a16:creationId xmlns:a16="http://schemas.microsoft.com/office/drawing/2014/main" id="{9FBC9813-03DE-D5FB-1CBF-98FD3E13245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475223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725F9-1751-086F-4A5E-844E63F30DC0}"/>
              </a:ext>
            </a:extLst>
          </p:cNvPr>
          <p:cNvSpPr>
            <a:spLocks noGrp="1"/>
          </p:cNvSpPr>
          <p:nvPr>
            <p:ph type="title"/>
          </p:nvPr>
        </p:nvSpPr>
        <p:spPr>
          <a:xfrm>
            <a:off x="761800" y="762001"/>
            <a:ext cx="5334197" cy="1708242"/>
          </a:xfrm>
        </p:spPr>
        <p:txBody>
          <a:bodyPr anchor="ctr">
            <a:normAutofit/>
          </a:bodyPr>
          <a:lstStyle/>
          <a:p>
            <a:r>
              <a:rPr lang="en-US" sz="4000" kern="1200" dirty="0">
                <a:latin typeface="+mj-lt"/>
                <a:ea typeface="+mj-ea"/>
                <a:cs typeface="+mj-cs"/>
              </a:rPr>
              <a:t>1</a:t>
            </a:r>
            <a:r>
              <a:rPr lang="en-US" sz="4000" kern="1200" baseline="30000" dirty="0">
                <a:latin typeface="+mj-lt"/>
                <a:ea typeface="+mj-ea"/>
                <a:cs typeface="+mj-cs"/>
              </a:rPr>
              <a:t>st</a:t>
            </a:r>
            <a:r>
              <a:rPr lang="en-US" sz="4000" kern="1200" dirty="0">
                <a:latin typeface="+mj-lt"/>
                <a:ea typeface="+mj-ea"/>
                <a:cs typeface="+mj-cs"/>
              </a:rPr>
              <a:t> views on the interest of employers:</a:t>
            </a:r>
            <a:endParaRPr lang="en-GB" sz="4000" dirty="0"/>
          </a:p>
        </p:txBody>
      </p:sp>
      <p:sp>
        <p:nvSpPr>
          <p:cNvPr id="3" name="Content Placeholder 2">
            <a:extLst>
              <a:ext uri="{FF2B5EF4-FFF2-40B4-BE49-F238E27FC236}">
                <a16:creationId xmlns:a16="http://schemas.microsoft.com/office/drawing/2014/main" id="{52475481-E412-C3DB-5F2F-9156CF9EFC20}"/>
              </a:ext>
            </a:extLst>
          </p:cNvPr>
          <p:cNvSpPr>
            <a:spLocks noGrp="1"/>
          </p:cNvSpPr>
          <p:nvPr>
            <p:ph idx="1"/>
          </p:nvPr>
        </p:nvSpPr>
        <p:spPr>
          <a:xfrm>
            <a:off x="761800" y="2470244"/>
            <a:ext cx="5334197" cy="3769835"/>
          </a:xfrm>
        </p:spPr>
        <p:txBody>
          <a:bodyPr anchor="ctr">
            <a:normAutofit/>
          </a:bodyPr>
          <a:lstStyle/>
          <a:p>
            <a:r>
              <a:rPr lang="en-GB" sz="2000" dirty="0"/>
              <a:t>According to Bud and </a:t>
            </a:r>
            <a:r>
              <a:rPr lang="en-GB" sz="2000" dirty="0" err="1"/>
              <a:t>Bhave</a:t>
            </a:r>
            <a:r>
              <a:rPr lang="en-GB" sz="2000" dirty="0"/>
              <a:t> (2006) The first view is profit maximization where an organisation’s objective is to structure work to generate the highest profit level possible.</a:t>
            </a:r>
          </a:p>
        </p:txBody>
      </p:sp>
      <p:pic>
        <p:nvPicPr>
          <p:cNvPr id="5" name="Picture 4" descr="Graph on document with pen">
            <a:extLst>
              <a:ext uri="{FF2B5EF4-FFF2-40B4-BE49-F238E27FC236}">
                <a16:creationId xmlns:a16="http://schemas.microsoft.com/office/drawing/2014/main" id="{5BDEDA2E-54CC-08F3-46CE-5C06C2A4B12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6857797" y="914400"/>
            <a:ext cx="5334204" cy="5943600"/>
          </a:xfrm>
          <a:prstGeom prst="rect">
            <a:avLst/>
          </a:prstGeom>
          <a:effectLst>
            <a:outerShdw blurRad="127000" dist="50800" dir="10800000" sx="99000" sy="99000" algn="r" rotWithShape="0">
              <a:prstClr val="black">
                <a:alpha val="40000"/>
              </a:prstClr>
            </a:outerShdw>
          </a:effectLst>
        </p:spPr>
      </p:pic>
      <p:pic>
        <p:nvPicPr>
          <p:cNvPr id="4" name="Picture 3">
            <a:extLst>
              <a:ext uri="{FF2B5EF4-FFF2-40B4-BE49-F238E27FC236}">
                <a16:creationId xmlns:a16="http://schemas.microsoft.com/office/drawing/2014/main" id="{F7BDFFCA-7A4D-7B18-0043-7B6D6A3E7B2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458068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15F1ED-59B1-48C0-8356-6DB35210B115}"/>
              </a:ext>
            </a:extLst>
          </p:cNvPr>
          <p:cNvSpPr>
            <a:spLocks noGrp="1"/>
          </p:cNvSpPr>
          <p:nvPr>
            <p:ph type="title"/>
          </p:nvPr>
        </p:nvSpPr>
        <p:spPr>
          <a:xfrm>
            <a:off x="761800" y="762001"/>
            <a:ext cx="5334197" cy="1708242"/>
          </a:xfrm>
        </p:spPr>
        <p:txBody>
          <a:bodyPr anchor="ctr">
            <a:normAutofit/>
          </a:bodyPr>
          <a:lstStyle/>
          <a:p>
            <a:r>
              <a:rPr lang="en-US" sz="4000" kern="1200" dirty="0">
                <a:latin typeface="+mj-lt"/>
                <a:ea typeface="+mj-ea"/>
                <a:cs typeface="+mj-cs"/>
              </a:rPr>
              <a:t>2nd views on the interest of employers:</a:t>
            </a:r>
            <a:endParaRPr lang="en-GB" sz="4000" dirty="0"/>
          </a:p>
        </p:txBody>
      </p:sp>
      <p:sp>
        <p:nvSpPr>
          <p:cNvPr id="3" name="Content Placeholder 2">
            <a:extLst>
              <a:ext uri="{FF2B5EF4-FFF2-40B4-BE49-F238E27FC236}">
                <a16:creationId xmlns:a16="http://schemas.microsoft.com/office/drawing/2014/main" id="{FCD8261C-A9FE-CDB2-A51B-78C5D64FA83A}"/>
              </a:ext>
            </a:extLst>
          </p:cNvPr>
          <p:cNvSpPr>
            <a:spLocks noGrp="1"/>
          </p:cNvSpPr>
          <p:nvPr>
            <p:ph idx="1"/>
          </p:nvPr>
        </p:nvSpPr>
        <p:spPr>
          <a:xfrm>
            <a:off x="761800" y="2470244"/>
            <a:ext cx="5334197" cy="3769835"/>
          </a:xfrm>
        </p:spPr>
        <p:txBody>
          <a:bodyPr anchor="ctr">
            <a:normAutofit/>
          </a:bodyPr>
          <a:lstStyle/>
          <a:p>
            <a:r>
              <a:rPr lang="en-GB" sz="2000" dirty="0"/>
              <a:t>The second view broadens the objective of profit maximization to include other stakeholders such as employees.</a:t>
            </a:r>
          </a:p>
        </p:txBody>
      </p:sp>
      <p:pic>
        <p:nvPicPr>
          <p:cNvPr id="5" name="Picture 4" descr="Calculator, pen, compass, money and a paper with graphs printed on it">
            <a:extLst>
              <a:ext uri="{FF2B5EF4-FFF2-40B4-BE49-F238E27FC236}">
                <a16:creationId xmlns:a16="http://schemas.microsoft.com/office/drawing/2014/main" id="{43F9803C-8473-CB49-0257-696215CDF8A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857797" y="1510300"/>
            <a:ext cx="5334204" cy="5347699"/>
          </a:xfrm>
          <a:prstGeom prst="rect">
            <a:avLst/>
          </a:prstGeom>
          <a:effectLst>
            <a:outerShdw blurRad="127000" dist="50800" dir="10800000" sx="99000" sy="99000" algn="r" rotWithShape="0">
              <a:prstClr val="black">
                <a:alpha val="40000"/>
              </a:prstClr>
            </a:outerShdw>
          </a:effectLst>
        </p:spPr>
      </p:pic>
      <p:pic>
        <p:nvPicPr>
          <p:cNvPr id="4" name="Picture 3">
            <a:extLst>
              <a:ext uri="{FF2B5EF4-FFF2-40B4-BE49-F238E27FC236}">
                <a16:creationId xmlns:a16="http://schemas.microsoft.com/office/drawing/2014/main" id="{B33C4ACF-95D6-DE47-6087-54172754988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695730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A0EED-371F-11C4-32A8-20A0B18077D5}"/>
              </a:ext>
            </a:extLst>
          </p:cNvPr>
          <p:cNvSpPr>
            <a:spLocks noGrp="1"/>
          </p:cNvSpPr>
          <p:nvPr>
            <p:ph type="title"/>
          </p:nvPr>
        </p:nvSpPr>
        <p:spPr>
          <a:xfrm>
            <a:off x="8079978" y="741391"/>
            <a:ext cx="3369234" cy="1616203"/>
          </a:xfrm>
        </p:spPr>
        <p:txBody>
          <a:bodyPr anchor="b">
            <a:normAutofit/>
          </a:bodyPr>
          <a:lstStyle/>
          <a:p>
            <a:r>
              <a:rPr lang="en-US" sz="3200"/>
              <a:t>3rd</a:t>
            </a:r>
            <a:r>
              <a:rPr lang="en-US" sz="3200" kern="1200">
                <a:latin typeface="+mj-lt"/>
                <a:ea typeface="+mj-ea"/>
                <a:cs typeface="+mj-cs"/>
              </a:rPr>
              <a:t> views on the interest of employers:</a:t>
            </a:r>
            <a:endParaRPr lang="en-GB" sz="3200"/>
          </a:p>
        </p:txBody>
      </p:sp>
      <p:pic>
        <p:nvPicPr>
          <p:cNvPr id="5" name="Picture 4" descr="Graph on document with pen">
            <a:extLst>
              <a:ext uri="{FF2B5EF4-FFF2-40B4-BE49-F238E27FC236}">
                <a16:creationId xmlns:a16="http://schemas.microsoft.com/office/drawing/2014/main" id="{2EE185A1-96F2-F2E1-6FCA-CC022CC0639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884924C5-1DD7-9838-18A2-CBE250DCE683}"/>
              </a:ext>
            </a:extLst>
          </p:cNvPr>
          <p:cNvSpPr>
            <a:spLocks noGrp="1"/>
          </p:cNvSpPr>
          <p:nvPr>
            <p:ph idx="1"/>
          </p:nvPr>
        </p:nvSpPr>
        <p:spPr>
          <a:xfrm>
            <a:off x="8079978" y="2533476"/>
            <a:ext cx="3369234" cy="3447832"/>
          </a:xfrm>
        </p:spPr>
        <p:txBody>
          <a:bodyPr anchor="t">
            <a:normAutofit/>
          </a:bodyPr>
          <a:lstStyle/>
          <a:p>
            <a:r>
              <a:rPr lang="en-GB" sz="2000" dirty="0"/>
              <a:t>The third view is the quest for power and control over employees this goes beyond that necessary to maximize profits</a:t>
            </a:r>
          </a:p>
        </p:txBody>
      </p:sp>
    </p:spTree>
    <p:extLst>
      <p:ext uri="{BB962C8B-B14F-4D97-AF65-F5344CB8AC3E}">
        <p14:creationId xmlns:p14="http://schemas.microsoft.com/office/powerpoint/2010/main" val="1248057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CDDD7-7C90-1505-070F-A431A63500F7}"/>
              </a:ext>
            </a:extLst>
          </p:cNvPr>
          <p:cNvSpPr>
            <a:spLocks noGrp="1"/>
          </p:cNvSpPr>
          <p:nvPr>
            <p:ph type="title"/>
          </p:nvPr>
        </p:nvSpPr>
        <p:spPr>
          <a:xfrm>
            <a:off x="8079978" y="741391"/>
            <a:ext cx="3369234" cy="1616203"/>
          </a:xfrm>
        </p:spPr>
        <p:txBody>
          <a:bodyPr anchor="b">
            <a:normAutofit/>
          </a:bodyPr>
          <a:lstStyle/>
          <a:p>
            <a:r>
              <a:rPr lang="en-GB" sz="3200" dirty="0"/>
              <a:t>Define employer</a:t>
            </a:r>
          </a:p>
        </p:txBody>
      </p:sp>
      <p:pic>
        <p:nvPicPr>
          <p:cNvPr id="5" name="Picture 4" descr="Light bulb on yellow background with sketched light beams and cord">
            <a:extLst>
              <a:ext uri="{FF2B5EF4-FFF2-40B4-BE49-F238E27FC236}">
                <a16:creationId xmlns:a16="http://schemas.microsoft.com/office/drawing/2014/main" id="{E65682D6-CD90-D64B-F6DE-F0CF9F221D1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941816"/>
            <a:ext cx="7390243" cy="4916184"/>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AD092ECB-FF11-E63C-D0AB-F1C2103B98C0}"/>
              </a:ext>
            </a:extLst>
          </p:cNvPr>
          <p:cNvSpPr>
            <a:spLocks noGrp="1"/>
          </p:cNvSpPr>
          <p:nvPr>
            <p:ph idx="1"/>
          </p:nvPr>
        </p:nvSpPr>
        <p:spPr>
          <a:xfrm>
            <a:off x="8079978" y="2533476"/>
            <a:ext cx="3369234" cy="3447832"/>
          </a:xfrm>
        </p:spPr>
        <p:txBody>
          <a:bodyPr anchor="t">
            <a:normAutofit/>
          </a:bodyPr>
          <a:lstStyle/>
          <a:p>
            <a:r>
              <a:rPr lang="en-GB" sz="2000" dirty="0"/>
              <a:t>Employer is a person or organisation who offers wages/salary in return for labour and/or expertise</a:t>
            </a:r>
          </a:p>
        </p:txBody>
      </p:sp>
      <p:pic>
        <p:nvPicPr>
          <p:cNvPr id="4" name="Picture 3">
            <a:extLst>
              <a:ext uri="{FF2B5EF4-FFF2-40B4-BE49-F238E27FC236}">
                <a16:creationId xmlns:a16="http://schemas.microsoft.com/office/drawing/2014/main" id="{E5958CBF-2640-1874-07CE-E84D64EDACA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0919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5542E-6751-C495-B1B6-5E7FF7C00779}"/>
              </a:ext>
            </a:extLst>
          </p:cNvPr>
          <p:cNvSpPr>
            <a:spLocks noGrp="1"/>
          </p:cNvSpPr>
          <p:nvPr>
            <p:ph type="title"/>
          </p:nvPr>
        </p:nvSpPr>
        <p:spPr>
          <a:xfrm>
            <a:off x="8079978" y="741391"/>
            <a:ext cx="3369234" cy="1616203"/>
          </a:xfrm>
        </p:spPr>
        <p:txBody>
          <a:bodyPr anchor="b">
            <a:normAutofit/>
          </a:bodyPr>
          <a:lstStyle/>
          <a:p>
            <a:r>
              <a:rPr lang="en-GB" sz="3200" dirty="0"/>
              <a:t>Define Employer associations</a:t>
            </a:r>
          </a:p>
        </p:txBody>
      </p:sp>
      <p:pic>
        <p:nvPicPr>
          <p:cNvPr id="5" name="Picture 4" descr="A group of multi coloured wooden stick figures">
            <a:extLst>
              <a:ext uri="{FF2B5EF4-FFF2-40B4-BE49-F238E27FC236}">
                <a16:creationId xmlns:a16="http://schemas.microsoft.com/office/drawing/2014/main" id="{AB4E5A47-C5D6-D347-8476-DE3D4EF9548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0" y="1438382"/>
            <a:ext cx="7390243" cy="5419618"/>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5A9402EB-9F0C-75D2-C3C7-980C6D60F93D}"/>
              </a:ext>
            </a:extLst>
          </p:cNvPr>
          <p:cNvSpPr>
            <a:spLocks noGrp="1"/>
          </p:cNvSpPr>
          <p:nvPr>
            <p:ph idx="1"/>
          </p:nvPr>
        </p:nvSpPr>
        <p:spPr>
          <a:xfrm>
            <a:off x="8079978" y="2533476"/>
            <a:ext cx="3369234" cy="3447832"/>
          </a:xfrm>
        </p:spPr>
        <p:txBody>
          <a:bodyPr anchor="t">
            <a:normAutofit/>
          </a:bodyPr>
          <a:lstStyle/>
          <a:p>
            <a:r>
              <a:rPr lang="en-GB" sz="2000" dirty="0"/>
              <a:t>Employer associations are organisations which represent the interests of the employers</a:t>
            </a:r>
          </a:p>
        </p:txBody>
      </p:sp>
      <p:pic>
        <p:nvPicPr>
          <p:cNvPr id="4" name="Picture 3">
            <a:extLst>
              <a:ext uri="{FF2B5EF4-FFF2-40B4-BE49-F238E27FC236}">
                <a16:creationId xmlns:a16="http://schemas.microsoft.com/office/drawing/2014/main" id="{BEBA6DEE-077B-753E-847F-C4AEC8E0F4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7647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nference room table">
            <a:extLst>
              <a:ext uri="{FF2B5EF4-FFF2-40B4-BE49-F238E27FC236}">
                <a16:creationId xmlns:a16="http://schemas.microsoft.com/office/drawing/2014/main" id="{6B3F9BFB-C76C-D031-04A1-48801D4128D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883578"/>
            <a:ext cx="5410198" cy="597442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0764A1-1892-DEE7-157A-370A460353CC}"/>
              </a:ext>
            </a:extLst>
          </p:cNvPr>
          <p:cNvSpPr>
            <a:spLocks noGrp="1"/>
          </p:cNvSpPr>
          <p:nvPr>
            <p:ph type="title"/>
          </p:nvPr>
        </p:nvSpPr>
        <p:spPr>
          <a:xfrm>
            <a:off x="6115317" y="405685"/>
            <a:ext cx="5464968" cy="1559301"/>
          </a:xfrm>
        </p:spPr>
        <p:txBody>
          <a:bodyPr>
            <a:normAutofit/>
          </a:bodyPr>
          <a:lstStyle/>
          <a:p>
            <a:r>
              <a:rPr lang="en-GB" sz="4000"/>
              <a:t>Theoretical study of ER</a:t>
            </a:r>
          </a:p>
        </p:txBody>
      </p:sp>
      <p:sp>
        <p:nvSpPr>
          <p:cNvPr id="3" name="Content Placeholder 2">
            <a:extLst>
              <a:ext uri="{FF2B5EF4-FFF2-40B4-BE49-F238E27FC236}">
                <a16:creationId xmlns:a16="http://schemas.microsoft.com/office/drawing/2014/main" id="{AAA76195-9D46-575E-73DA-442B9B27424F}"/>
              </a:ext>
            </a:extLst>
          </p:cNvPr>
          <p:cNvSpPr>
            <a:spLocks noGrp="1"/>
          </p:cNvSpPr>
          <p:nvPr>
            <p:ph idx="1"/>
          </p:nvPr>
        </p:nvSpPr>
        <p:spPr>
          <a:xfrm>
            <a:off x="6115317" y="2743200"/>
            <a:ext cx="5247340" cy="3496878"/>
          </a:xfrm>
        </p:spPr>
        <p:txBody>
          <a:bodyPr anchor="ctr">
            <a:normAutofit/>
          </a:bodyPr>
          <a:lstStyle/>
          <a:p>
            <a:r>
              <a:rPr lang="en-GB" sz="2000" dirty="0"/>
              <a:t>Since the mid 1960’s the distinction between </a:t>
            </a:r>
            <a:r>
              <a:rPr lang="en-GB" sz="2000" dirty="0" err="1"/>
              <a:t>unitarism</a:t>
            </a:r>
            <a:r>
              <a:rPr lang="en-GB" sz="2000" dirty="0"/>
              <a:t> and pluralism frameworks were seen as two incompatible conceptualisations of the organisation and the employment relationship</a:t>
            </a:r>
          </a:p>
        </p:txBody>
      </p:sp>
      <p:pic>
        <p:nvPicPr>
          <p:cNvPr id="4" name="Picture 3">
            <a:extLst>
              <a:ext uri="{FF2B5EF4-FFF2-40B4-BE49-F238E27FC236}">
                <a16:creationId xmlns:a16="http://schemas.microsoft.com/office/drawing/2014/main" id="{856DA6B6-0B0D-F36B-FFD9-98834D16A6E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507137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aze">
            <a:extLst>
              <a:ext uri="{FF2B5EF4-FFF2-40B4-BE49-F238E27FC236}">
                <a16:creationId xmlns:a16="http://schemas.microsoft.com/office/drawing/2014/main" id="{88CD778C-11DE-7A23-7F5A-6270535A177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3523488" y="10"/>
            <a:ext cx="8668512" cy="6857990"/>
          </a:xfrm>
          <a:prstGeom prst="rect">
            <a:avLst/>
          </a:prstGeom>
        </p:spPr>
      </p:pic>
      <p:sp>
        <p:nvSpPr>
          <p:cNvPr id="10" name="Rectangle 9">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0BB0CEB-5FFD-2620-070D-05F031B2CF4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t>The unitarist approach</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A6A34340-2551-E3CE-BC13-399276BE1D0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12741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64DC325E-E81A-F7B8-6BFA-12070F71251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 y="934948"/>
            <a:ext cx="5410198" cy="592305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8EB90C-A5BB-4CA2-1751-8C30AF7665C9}"/>
              </a:ext>
            </a:extLst>
          </p:cNvPr>
          <p:cNvSpPr>
            <a:spLocks noGrp="1"/>
          </p:cNvSpPr>
          <p:nvPr>
            <p:ph type="title"/>
          </p:nvPr>
        </p:nvSpPr>
        <p:spPr>
          <a:xfrm>
            <a:off x="6115317" y="405685"/>
            <a:ext cx="5464968" cy="1559301"/>
          </a:xfrm>
        </p:spPr>
        <p:txBody>
          <a:bodyPr>
            <a:normAutofit/>
          </a:bodyPr>
          <a:lstStyle/>
          <a:p>
            <a:r>
              <a:rPr lang="en-GB" sz="4000" dirty="0"/>
              <a:t>The unitarist approach</a:t>
            </a:r>
          </a:p>
        </p:txBody>
      </p:sp>
      <p:sp>
        <p:nvSpPr>
          <p:cNvPr id="3" name="Content Placeholder 2">
            <a:extLst>
              <a:ext uri="{FF2B5EF4-FFF2-40B4-BE49-F238E27FC236}">
                <a16:creationId xmlns:a16="http://schemas.microsoft.com/office/drawing/2014/main" id="{13F9153E-FCC3-1578-3EEB-41A4E234680E}"/>
              </a:ext>
            </a:extLst>
          </p:cNvPr>
          <p:cNvSpPr>
            <a:spLocks noGrp="1"/>
          </p:cNvSpPr>
          <p:nvPr>
            <p:ph idx="1"/>
          </p:nvPr>
        </p:nvSpPr>
        <p:spPr>
          <a:xfrm>
            <a:off x="6115317" y="2743200"/>
            <a:ext cx="5247340" cy="3496878"/>
          </a:xfrm>
        </p:spPr>
        <p:txBody>
          <a:bodyPr anchor="ctr">
            <a:normAutofit/>
          </a:bodyPr>
          <a:lstStyle/>
          <a:p>
            <a:r>
              <a:rPr lang="en-GB" sz="2000" dirty="0"/>
              <a:t>views employment as a relationship between members of a group with a common purpose (</a:t>
            </a:r>
            <a:r>
              <a:rPr lang="en-GB" sz="2000" dirty="0" err="1"/>
              <a:t>Cradden</a:t>
            </a:r>
            <a:r>
              <a:rPr lang="en-GB" sz="2000" dirty="0"/>
              <a:t>, 2011).</a:t>
            </a:r>
          </a:p>
        </p:txBody>
      </p:sp>
      <p:pic>
        <p:nvPicPr>
          <p:cNvPr id="4" name="Picture 3">
            <a:extLst>
              <a:ext uri="{FF2B5EF4-FFF2-40B4-BE49-F238E27FC236}">
                <a16:creationId xmlns:a16="http://schemas.microsoft.com/office/drawing/2014/main" id="{59EE7271-53D2-EDCA-D1FD-2335CB4E6D4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584640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1D74A-5AF2-8607-8F4D-96B2872FB487}"/>
            </a:ext>
          </a:extLst>
        </p:cNvPr>
        <p:cNvGrpSpPr/>
        <p:nvPr/>
      </p:nvGrpSpPr>
      <p:grpSpPr>
        <a:xfrm>
          <a:off x="0" y="0"/>
          <a:ext cx="0" cy="0"/>
          <a:chOff x="0" y="0"/>
          <a:chExt cx="0" cy="0"/>
        </a:xfrm>
      </p:grpSpPr>
      <p:pic>
        <p:nvPicPr>
          <p:cNvPr id="5" name="Picture 4" descr="One in a crowd">
            <a:extLst>
              <a:ext uri="{FF2B5EF4-FFF2-40B4-BE49-F238E27FC236}">
                <a16:creationId xmlns:a16="http://schemas.microsoft.com/office/drawing/2014/main" id="{263FE0EC-0690-0A6F-F296-E1EF3A5C944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1027416"/>
            <a:ext cx="5410198" cy="5830584"/>
          </a:xfrm>
          <a:prstGeom prst="rect">
            <a:avLst/>
          </a:prstGeom>
        </p:spPr>
      </p:pic>
      <p:sp>
        <p:nvSpPr>
          <p:cNvPr id="2" name="Title 1">
            <a:extLst>
              <a:ext uri="{FF2B5EF4-FFF2-40B4-BE49-F238E27FC236}">
                <a16:creationId xmlns:a16="http://schemas.microsoft.com/office/drawing/2014/main" id="{7D63F2B2-B9DF-68DA-2AD1-4759D267EA20}"/>
              </a:ext>
            </a:extLst>
          </p:cNvPr>
          <p:cNvSpPr>
            <a:spLocks noGrp="1"/>
          </p:cNvSpPr>
          <p:nvPr>
            <p:ph type="title"/>
          </p:nvPr>
        </p:nvSpPr>
        <p:spPr>
          <a:xfrm>
            <a:off x="6115317" y="405685"/>
            <a:ext cx="5464968" cy="1559301"/>
          </a:xfrm>
        </p:spPr>
        <p:txBody>
          <a:bodyPr>
            <a:normAutofit/>
          </a:bodyPr>
          <a:lstStyle/>
          <a:p>
            <a:r>
              <a:rPr lang="en-GB" sz="4000"/>
              <a:t>The unitarist approach</a:t>
            </a:r>
          </a:p>
        </p:txBody>
      </p:sp>
      <p:sp>
        <p:nvSpPr>
          <p:cNvPr id="3" name="Content Placeholder 2">
            <a:extLst>
              <a:ext uri="{FF2B5EF4-FFF2-40B4-BE49-F238E27FC236}">
                <a16:creationId xmlns:a16="http://schemas.microsoft.com/office/drawing/2014/main" id="{9519E3DB-2246-F32F-4F7A-F6A8C0097D14}"/>
              </a:ext>
            </a:extLst>
          </p:cNvPr>
          <p:cNvSpPr>
            <a:spLocks noGrp="1"/>
          </p:cNvSpPr>
          <p:nvPr>
            <p:ph idx="1"/>
          </p:nvPr>
        </p:nvSpPr>
        <p:spPr>
          <a:xfrm>
            <a:off x="6115317" y="2743200"/>
            <a:ext cx="5247340" cy="3496878"/>
          </a:xfrm>
        </p:spPr>
        <p:txBody>
          <a:bodyPr anchor="ctr">
            <a:normAutofit/>
          </a:bodyPr>
          <a:lstStyle/>
          <a:p>
            <a:r>
              <a:rPr lang="en-GB" sz="1800" dirty="0" err="1"/>
              <a:t>Unitarism</a:t>
            </a:r>
            <a:r>
              <a:rPr lang="en-GB" sz="1800" dirty="0"/>
              <a:t> denotes individuals and groups with similar objectives and interests</a:t>
            </a:r>
          </a:p>
        </p:txBody>
      </p:sp>
      <p:pic>
        <p:nvPicPr>
          <p:cNvPr id="4" name="Picture 3">
            <a:extLst>
              <a:ext uri="{FF2B5EF4-FFF2-40B4-BE49-F238E27FC236}">
                <a16:creationId xmlns:a16="http://schemas.microsoft.com/office/drawing/2014/main" id="{5DC11CDC-9F7B-65C4-DF30-D46FFA230B1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430647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ite bulbs with a yellow one standing out">
            <a:extLst>
              <a:ext uri="{FF2B5EF4-FFF2-40B4-BE49-F238E27FC236}">
                <a16:creationId xmlns:a16="http://schemas.microsoft.com/office/drawing/2014/main" id="{AAE3B820-ED15-7499-C06E-4E0648E55D4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523488" y="584230"/>
            <a:ext cx="8668512" cy="6858000"/>
          </a:xfrm>
          <a:prstGeom prst="rect">
            <a:avLst/>
          </a:prstGeom>
        </p:spPr>
      </p:pic>
      <p:sp>
        <p:nvSpPr>
          <p:cNvPr id="21" name="Rectangle 2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CD1D792-14F3-E0FC-D43F-BAF8422EE2FA}"/>
              </a:ext>
            </a:extLst>
          </p:cNvPr>
          <p:cNvSpPr>
            <a:spLocks noGrp="1"/>
          </p:cNvSpPr>
          <p:nvPr>
            <p:ph type="title"/>
          </p:nvPr>
        </p:nvSpPr>
        <p:spPr>
          <a:xfrm>
            <a:off x="477981" y="1706593"/>
            <a:ext cx="4023360" cy="3204134"/>
          </a:xfrm>
        </p:spPr>
        <p:txBody>
          <a:bodyPr vert="horz" lIns="91440" tIns="45720" rIns="91440" bIns="45720" rtlCol="0" anchor="b">
            <a:normAutofit/>
          </a:bodyPr>
          <a:lstStyle/>
          <a:p>
            <a:r>
              <a:rPr lang="en-US" sz="4800"/>
              <a:t>The pluralist approach</a:t>
            </a:r>
          </a:p>
        </p:txBody>
      </p:sp>
      <p:sp>
        <p:nvSpPr>
          <p:cNvPr id="23" name="Rectangle 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93102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513115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8FA4EA0E-BB2B-4F0A-24CA-8DF333D1EEB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88992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56E83F-62DF-661F-86F3-F62FA340C6FE}"/>
              </a:ext>
            </a:extLst>
          </p:cNvPr>
          <p:cNvSpPr>
            <a:spLocks noGrp="1"/>
          </p:cNvSpPr>
          <p:nvPr>
            <p:ph type="title"/>
          </p:nvPr>
        </p:nvSpPr>
        <p:spPr>
          <a:xfrm>
            <a:off x="761802" y="893852"/>
            <a:ext cx="10760054" cy="574688"/>
          </a:xfrm>
        </p:spPr>
        <p:txBody>
          <a:bodyPr>
            <a:normAutofit fontScale="90000"/>
          </a:bodyPr>
          <a:lstStyle/>
          <a:p>
            <a:r>
              <a:rPr lang="en-GB" sz="4000" dirty="0"/>
              <a:t>The pluralist approach</a:t>
            </a:r>
          </a:p>
        </p:txBody>
      </p:sp>
      <p:sp>
        <p:nvSpPr>
          <p:cNvPr id="3" name="Content Placeholder 2">
            <a:extLst>
              <a:ext uri="{FF2B5EF4-FFF2-40B4-BE49-F238E27FC236}">
                <a16:creationId xmlns:a16="http://schemas.microsoft.com/office/drawing/2014/main" id="{B437F4EA-5A48-DEF4-BE2F-C1326CAC61E7}"/>
              </a:ext>
            </a:extLst>
          </p:cNvPr>
          <p:cNvSpPr>
            <a:spLocks noGrp="1"/>
          </p:cNvSpPr>
          <p:nvPr>
            <p:ph idx="1"/>
          </p:nvPr>
        </p:nvSpPr>
        <p:spPr>
          <a:xfrm>
            <a:off x="761802" y="2321476"/>
            <a:ext cx="4864875" cy="3850724"/>
          </a:xfrm>
        </p:spPr>
        <p:txBody>
          <a:bodyPr anchor="ctr">
            <a:normAutofit/>
          </a:bodyPr>
          <a:lstStyle/>
          <a:p>
            <a:r>
              <a:rPr lang="en-GB" sz="2000" dirty="0"/>
              <a:t>The pluralist approach views employment as a strategic relationship between strangers. Employees and employers have different and competing goals and values and have no common purpose. Employment is characterised by conflict and any cooperation is based on the mutual need to attain the separate goals (</a:t>
            </a:r>
            <a:r>
              <a:rPr lang="en-GB" sz="2000" dirty="0" err="1"/>
              <a:t>Cradden</a:t>
            </a:r>
            <a:r>
              <a:rPr lang="en-GB" sz="2000" dirty="0"/>
              <a:t>, 2011)</a:t>
            </a:r>
          </a:p>
          <a:p>
            <a:r>
              <a:rPr lang="en-GB" sz="1400" dirty="0"/>
              <a:t>Pluralism denotes individuals and groups with diverse goals and opinions</a:t>
            </a:r>
            <a:endParaRPr lang="en-GB" sz="2000" dirty="0"/>
          </a:p>
        </p:txBody>
      </p:sp>
      <p:pic>
        <p:nvPicPr>
          <p:cNvPr id="7" name="Graphic 6" descr="Onboarding">
            <a:extLst>
              <a:ext uri="{FF2B5EF4-FFF2-40B4-BE49-F238E27FC236}">
                <a16:creationId xmlns:a16="http://schemas.microsoft.com/office/drawing/2014/main" id="{21DAF310-D1A5-4DD5-A120-07331CC6F4E4}"/>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EC174252-C25C-EFAC-1310-87FCAD18757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752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2247C-E692-BBC7-B1C7-D2C1BA9C8D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CFBF40-4428-F764-264D-83C39D651D33}"/>
              </a:ext>
            </a:extLst>
          </p:cNvPr>
          <p:cNvSpPr>
            <a:spLocks noGrp="1"/>
          </p:cNvSpPr>
          <p:nvPr>
            <p:ph type="title"/>
          </p:nvPr>
        </p:nvSpPr>
        <p:spPr>
          <a:xfrm>
            <a:off x="761802" y="1006867"/>
            <a:ext cx="10760054" cy="461673"/>
          </a:xfrm>
        </p:spPr>
        <p:txBody>
          <a:bodyPr>
            <a:normAutofit fontScale="90000"/>
          </a:bodyPr>
          <a:lstStyle/>
          <a:p>
            <a:r>
              <a:rPr lang="en-GB" sz="4000" dirty="0"/>
              <a:t>The pluralist approach</a:t>
            </a:r>
          </a:p>
        </p:txBody>
      </p:sp>
      <p:sp>
        <p:nvSpPr>
          <p:cNvPr id="3" name="Content Placeholder 2">
            <a:extLst>
              <a:ext uri="{FF2B5EF4-FFF2-40B4-BE49-F238E27FC236}">
                <a16:creationId xmlns:a16="http://schemas.microsoft.com/office/drawing/2014/main" id="{753C27FF-F605-1904-AA65-C07666536D0D}"/>
              </a:ext>
            </a:extLst>
          </p:cNvPr>
          <p:cNvSpPr>
            <a:spLocks noGrp="1"/>
          </p:cNvSpPr>
          <p:nvPr>
            <p:ph idx="1"/>
          </p:nvPr>
        </p:nvSpPr>
        <p:spPr>
          <a:xfrm>
            <a:off x="761802" y="2321476"/>
            <a:ext cx="4864875" cy="3850724"/>
          </a:xfrm>
        </p:spPr>
        <p:txBody>
          <a:bodyPr anchor="ctr">
            <a:normAutofit/>
          </a:bodyPr>
          <a:lstStyle/>
          <a:p>
            <a:r>
              <a:rPr lang="en-GB" sz="2000" dirty="0"/>
              <a:t>Pluralism denotes individuals and groups with diverse goals and opinions</a:t>
            </a:r>
          </a:p>
        </p:txBody>
      </p:sp>
      <p:pic>
        <p:nvPicPr>
          <p:cNvPr id="7" name="Graphic 6" descr="Onboarding">
            <a:extLst>
              <a:ext uri="{FF2B5EF4-FFF2-40B4-BE49-F238E27FC236}">
                <a16:creationId xmlns:a16="http://schemas.microsoft.com/office/drawing/2014/main" id="{BEF1EED7-22E9-0888-15EB-C47421DF46AF}"/>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B5E2ACC0-6274-8440-FD4F-BD064C45428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77159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C8E2F5-5C6F-863F-D9BA-5432DD871B3B}"/>
              </a:ext>
            </a:extLst>
          </p:cNvPr>
          <p:cNvSpPr>
            <a:spLocks noGrp="1"/>
          </p:cNvSpPr>
          <p:nvPr>
            <p:ph type="title"/>
          </p:nvPr>
        </p:nvSpPr>
        <p:spPr>
          <a:xfrm>
            <a:off x="761802" y="1130157"/>
            <a:ext cx="10760054" cy="338383"/>
          </a:xfrm>
        </p:spPr>
        <p:txBody>
          <a:bodyPr>
            <a:normAutofit fontScale="90000"/>
          </a:bodyPr>
          <a:lstStyle/>
          <a:p>
            <a:r>
              <a:rPr lang="en-GB" sz="4000" dirty="0"/>
              <a:t>Discussion question</a:t>
            </a:r>
          </a:p>
        </p:txBody>
      </p:sp>
      <p:sp>
        <p:nvSpPr>
          <p:cNvPr id="3" name="Content Placeholder 2">
            <a:extLst>
              <a:ext uri="{FF2B5EF4-FFF2-40B4-BE49-F238E27FC236}">
                <a16:creationId xmlns:a16="http://schemas.microsoft.com/office/drawing/2014/main" id="{FB7302FC-B7FA-C254-49F9-75621D40212A}"/>
              </a:ext>
            </a:extLst>
          </p:cNvPr>
          <p:cNvSpPr>
            <a:spLocks noGrp="1"/>
          </p:cNvSpPr>
          <p:nvPr>
            <p:ph idx="1"/>
          </p:nvPr>
        </p:nvSpPr>
        <p:spPr>
          <a:xfrm>
            <a:off x="761802" y="2321476"/>
            <a:ext cx="4864875" cy="3850724"/>
          </a:xfrm>
        </p:spPr>
        <p:txBody>
          <a:bodyPr anchor="ctr">
            <a:normAutofit/>
          </a:bodyPr>
          <a:lstStyle/>
          <a:p>
            <a:r>
              <a:rPr lang="en-GB" sz="2000" dirty="0"/>
              <a:t>Compare between pluralist and unitarist approach.</a:t>
            </a:r>
          </a:p>
        </p:txBody>
      </p:sp>
      <p:pic>
        <p:nvPicPr>
          <p:cNvPr id="7" name="Graphic 6" descr="Footer">
            <a:extLst>
              <a:ext uri="{FF2B5EF4-FFF2-40B4-BE49-F238E27FC236}">
                <a16:creationId xmlns:a16="http://schemas.microsoft.com/office/drawing/2014/main" id="{0E0AE56C-B1E1-AD32-F4BD-E4E1D61CFAE9}"/>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A187930F-12EC-81AF-6E94-44521F039C0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4691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nodeType="withEffect">
                                  <p:stCondLst>
                                    <p:cond delay="500"/>
                                  </p:stCondLst>
                                  <p:iterate>
                                    <p:tmPct val="10000"/>
                                  </p:iterate>
                                  <p:childTnLst>
                                    <p:set>
                                      <p:cBhvr>
                                        <p:cTn id="9" dur="1" fill="hold">
                                          <p:stCondLst>
                                            <p:cond delay="0"/>
                                          </p:stCondLst>
                                        </p:cTn>
                                        <p:tgtEl>
                                          <p:spTgt spid="7"/>
                                        </p:tgtEl>
                                        <p:attrNameLst>
                                          <p:attrName>style.visibility</p:attrName>
                                        </p:attrNameLst>
                                      </p:cBhvr>
                                      <p:to>
                                        <p:strVal val="visible"/>
                                      </p:to>
                                    </p:set>
                                    <p:animEffect transition="in" filter="fade">
                                      <p:cBhvr>
                                        <p:cTn id="10"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382896-D5F7-5A0C-4F0D-A166E7F2E298}"/>
              </a:ext>
            </a:extLst>
          </p:cNvPr>
          <p:cNvSpPr>
            <a:spLocks noGrp="1"/>
          </p:cNvSpPr>
          <p:nvPr>
            <p:ph type="title"/>
          </p:nvPr>
        </p:nvSpPr>
        <p:spPr>
          <a:xfrm>
            <a:off x="4654296" y="329184"/>
            <a:ext cx="6894576" cy="1783080"/>
          </a:xfrm>
        </p:spPr>
        <p:txBody>
          <a:bodyPr anchor="b">
            <a:normAutofit/>
          </a:bodyPr>
          <a:lstStyle/>
          <a:p>
            <a:r>
              <a:rPr lang="en-GB" sz="5400" dirty="0"/>
              <a:t>Revision Question</a:t>
            </a:r>
          </a:p>
        </p:txBody>
      </p:sp>
      <p:pic>
        <p:nvPicPr>
          <p:cNvPr id="5" name="Picture 4" descr="Stack of magazines">
            <a:extLst>
              <a:ext uri="{FF2B5EF4-FFF2-40B4-BE49-F238E27FC236}">
                <a16:creationId xmlns:a16="http://schemas.microsoft.com/office/drawing/2014/main" id="{EAE6F3C4-E4C4-44F3-AE72-FB13EBCAFC0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2"/>
          <a:stretch/>
        </p:blipFill>
        <p:spPr>
          <a:xfrm>
            <a:off x="20" y="768301"/>
            <a:ext cx="4052522" cy="60897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744D559-653E-B063-A4C3-C6268D6214D5}"/>
              </a:ext>
            </a:extLst>
          </p:cNvPr>
          <p:cNvSpPr>
            <a:spLocks noGrp="1"/>
          </p:cNvSpPr>
          <p:nvPr>
            <p:ph idx="1"/>
          </p:nvPr>
        </p:nvSpPr>
        <p:spPr>
          <a:xfrm>
            <a:off x="4654296" y="2706624"/>
            <a:ext cx="6894576" cy="3483864"/>
          </a:xfrm>
        </p:spPr>
        <p:txBody>
          <a:bodyPr>
            <a:normAutofit/>
          </a:bodyPr>
          <a:lstStyle/>
          <a:p>
            <a:r>
              <a:rPr lang="en-GB" sz="2200" dirty="0"/>
              <a:t>What are the seven characteristics of ER?</a:t>
            </a:r>
          </a:p>
        </p:txBody>
      </p:sp>
      <p:pic>
        <p:nvPicPr>
          <p:cNvPr id="4" name="Picture 3">
            <a:extLst>
              <a:ext uri="{FF2B5EF4-FFF2-40B4-BE49-F238E27FC236}">
                <a16:creationId xmlns:a16="http://schemas.microsoft.com/office/drawing/2014/main" id="{A1B2588D-30D9-E988-5111-08E943DA6F2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17219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9585E-355E-F6F3-91ED-F5F1C2CB89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910894-E45B-CBC6-4629-DDD50CC8DA04}"/>
              </a:ext>
            </a:extLst>
          </p:cNvPr>
          <p:cNvSpPr>
            <a:spLocks noGrp="1"/>
          </p:cNvSpPr>
          <p:nvPr>
            <p:ph type="ctrTitle"/>
          </p:nvPr>
        </p:nvSpPr>
        <p:spPr/>
        <p:txBody>
          <a:bodyPr/>
          <a:lstStyle/>
          <a:p>
            <a:r>
              <a:rPr lang="en-GB" b="1" dirty="0"/>
              <a:t>Characteristics of the employment relationship</a:t>
            </a:r>
          </a:p>
        </p:txBody>
      </p:sp>
      <p:sp>
        <p:nvSpPr>
          <p:cNvPr id="3" name="Subtitle 2">
            <a:extLst>
              <a:ext uri="{FF2B5EF4-FFF2-40B4-BE49-F238E27FC236}">
                <a16:creationId xmlns:a16="http://schemas.microsoft.com/office/drawing/2014/main" id="{320F9F7E-079E-AF6A-FB5A-2B5AE1F99F70}"/>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A3F35A9F-9574-DC8C-4106-860DFD1063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121619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5857C-16FC-B91B-5719-A41A1A5364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FA0B76-6F18-F2F3-EADA-AB300ABC9B97}"/>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9DDCD0C9-2409-3FD2-9BA2-7C260031F204}"/>
              </a:ext>
            </a:extLst>
          </p:cNvPr>
          <p:cNvSpPr>
            <a:spLocks noGrp="1"/>
          </p:cNvSpPr>
          <p:nvPr>
            <p:ph type="subTitle" idx="1"/>
          </p:nvPr>
        </p:nvSpPr>
        <p:spPr/>
        <p:txBody>
          <a:bodyPr/>
          <a:lstStyle/>
          <a:p>
            <a:r>
              <a:rPr lang="en-GB" dirty="0"/>
              <a:t>1</a:t>
            </a:r>
            <a:r>
              <a:rPr lang="en-GB" baseline="30000" dirty="0"/>
              <a:t>st</a:t>
            </a:r>
            <a:r>
              <a:rPr lang="en-GB" dirty="0"/>
              <a:t>: The Employment Relationship is multifaceted and continuous</a:t>
            </a:r>
          </a:p>
          <a:p>
            <a:endParaRPr lang="en-GB" dirty="0"/>
          </a:p>
        </p:txBody>
      </p:sp>
      <p:pic>
        <p:nvPicPr>
          <p:cNvPr id="4" name="Picture 3">
            <a:extLst>
              <a:ext uri="{FF2B5EF4-FFF2-40B4-BE49-F238E27FC236}">
                <a16:creationId xmlns:a16="http://schemas.microsoft.com/office/drawing/2014/main" id="{8BC9A25C-0056-D921-5B5D-2EEBBDFA0D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241639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646F6-9D4D-E3BA-F3CA-B666367A19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7C9C88-C7F2-83F6-5451-CFAE6B9FD395}"/>
              </a:ext>
            </a:extLst>
          </p:cNvPr>
          <p:cNvSpPr>
            <a:spLocks noGrp="1"/>
          </p:cNvSpPr>
          <p:nvPr>
            <p:ph type="title"/>
          </p:nvPr>
        </p:nvSpPr>
        <p:spPr>
          <a:xfrm>
            <a:off x="838200" y="1242976"/>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D44970FA-AAB5-0EFD-8DAE-DDF5C1F90E26}"/>
              </a:ext>
            </a:extLst>
          </p:cNvPr>
          <p:cNvSpPr>
            <a:spLocks noGrp="1"/>
          </p:cNvSpPr>
          <p:nvPr>
            <p:ph idx="1"/>
          </p:nvPr>
        </p:nvSpPr>
        <p:spPr>
          <a:xfrm>
            <a:off x="838200" y="2568539"/>
            <a:ext cx="10515600" cy="3608424"/>
          </a:xfrm>
        </p:spPr>
        <p:txBody>
          <a:bodyPr/>
          <a:lstStyle/>
          <a:p>
            <a:pPr marL="0" indent="0">
              <a:buNone/>
            </a:pPr>
            <a:r>
              <a:rPr lang="en-GB" dirty="0"/>
              <a:t>1</a:t>
            </a:r>
            <a:r>
              <a:rPr lang="en-GB" baseline="30000" dirty="0"/>
              <a:t>st</a:t>
            </a:r>
            <a:r>
              <a:rPr lang="en-GB" dirty="0"/>
              <a:t>: The Employment Relationship is multifaceted and continuous:</a:t>
            </a:r>
          </a:p>
          <a:p>
            <a:pPr marL="514350" indent="-514350">
              <a:buAutoNum type="arabicPeriod"/>
            </a:pPr>
            <a:endParaRPr lang="en-GB" dirty="0"/>
          </a:p>
          <a:p>
            <a:pPr marL="0" indent="0">
              <a:buNone/>
            </a:pPr>
            <a:r>
              <a:rPr lang="en-GB" dirty="0"/>
              <a:t> The employment relationship is not a simple, straight forward transaction such as buying an apple or a laptop. Instead, the relationship involves people who come from different backgrounds, have different personalities and different needs.</a:t>
            </a:r>
          </a:p>
        </p:txBody>
      </p:sp>
      <p:pic>
        <p:nvPicPr>
          <p:cNvPr id="4" name="Picture 3">
            <a:extLst>
              <a:ext uri="{FF2B5EF4-FFF2-40B4-BE49-F238E27FC236}">
                <a16:creationId xmlns:a16="http://schemas.microsoft.com/office/drawing/2014/main" id="{E1EBAA49-1027-728E-BD8B-366924C3AF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163736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BAE01-DF23-08D1-AD3F-DEABE856F4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7F289A-1A68-2715-1626-F034152FA250}"/>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EF66E039-3414-F99C-4CCD-2CF23DAFF8A0}"/>
              </a:ext>
            </a:extLst>
          </p:cNvPr>
          <p:cNvSpPr>
            <a:spLocks noGrp="1"/>
          </p:cNvSpPr>
          <p:nvPr>
            <p:ph type="subTitle" idx="1"/>
          </p:nvPr>
        </p:nvSpPr>
        <p:spPr/>
        <p:txBody>
          <a:bodyPr/>
          <a:lstStyle/>
          <a:p>
            <a:pPr marL="0" indent="0">
              <a:buNone/>
            </a:pPr>
            <a:r>
              <a:rPr lang="en-GB" dirty="0"/>
              <a:t>2</a:t>
            </a:r>
            <a:r>
              <a:rPr lang="en-GB" baseline="30000" dirty="0"/>
              <a:t>nd</a:t>
            </a:r>
            <a:r>
              <a:rPr lang="en-GB" dirty="0"/>
              <a:t>: The Employment Relationship is complex.</a:t>
            </a:r>
          </a:p>
        </p:txBody>
      </p:sp>
      <p:pic>
        <p:nvPicPr>
          <p:cNvPr id="4" name="Picture 3">
            <a:extLst>
              <a:ext uri="{FF2B5EF4-FFF2-40B4-BE49-F238E27FC236}">
                <a16:creationId xmlns:a16="http://schemas.microsoft.com/office/drawing/2014/main" id="{EA6C41E3-3768-7918-E8A3-0EABD4B296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701560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29D71-DE19-530F-F53F-5572A97F4F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F09D2F-527F-AFB1-6E5C-2C5A112D61A2}"/>
              </a:ext>
            </a:extLst>
          </p:cNvPr>
          <p:cNvSpPr>
            <a:spLocks noGrp="1"/>
          </p:cNvSpPr>
          <p:nvPr>
            <p:ph type="title"/>
          </p:nvPr>
        </p:nvSpPr>
        <p:spPr>
          <a:xfrm>
            <a:off x="838200" y="1284072"/>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FBD66A43-3E81-7218-71D8-A393F4CEDDA7}"/>
              </a:ext>
            </a:extLst>
          </p:cNvPr>
          <p:cNvSpPr>
            <a:spLocks noGrp="1"/>
          </p:cNvSpPr>
          <p:nvPr>
            <p:ph idx="1"/>
          </p:nvPr>
        </p:nvSpPr>
        <p:spPr>
          <a:xfrm>
            <a:off x="838200" y="2609635"/>
            <a:ext cx="10515600" cy="3567327"/>
          </a:xfrm>
        </p:spPr>
        <p:txBody>
          <a:bodyPr/>
          <a:lstStyle/>
          <a:p>
            <a:pPr marL="0" indent="0">
              <a:buNone/>
            </a:pPr>
            <a:r>
              <a:rPr lang="en-GB" dirty="0"/>
              <a:t>2</a:t>
            </a:r>
            <a:r>
              <a:rPr lang="en-GB" baseline="30000" dirty="0"/>
              <a:t>nd</a:t>
            </a:r>
            <a:r>
              <a:rPr lang="en-GB" dirty="0"/>
              <a:t>: The Employment Relationship is complex and involves many dimensions:</a:t>
            </a:r>
          </a:p>
          <a:p>
            <a:pPr marL="0" indent="0">
              <a:buNone/>
            </a:pPr>
            <a:endParaRPr lang="en-GB" dirty="0"/>
          </a:p>
          <a:p>
            <a:pPr marL="0" indent="0">
              <a:buNone/>
            </a:pPr>
            <a:r>
              <a:rPr lang="en-GB" dirty="0"/>
              <a:t> such as Economic (unemployment, wages and availability of labour), Social (values, diversity and equity), Cultural (teamwork, power-distance, work-life balance, ageing workforce), Legal (Workplace health and safety, legislation) and Psychological (Emotions and Personality)</a:t>
            </a:r>
          </a:p>
        </p:txBody>
      </p:sp>
      <p:pic>
        <p:nvPicPr>
          <p:cNvPr id="4" name="Picture 3">
            <a:extLst>
              <a:ext uri="{FF2B5EF4-FFF2-40B4-BE49-F238E27FC236}">
                <a16:creationId xmlns:a16="http://schemas.microsoft.com/office/drawing/2014/main" id="{1FEC7ABF-4A4B-2CBA-72F7-26BCFAEE30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741698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08E8F-8743-20CB-4125-AF284F6412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302D4C-5F13-BF54-48FF-A5D850D3FB2A}"/>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7E440EB7-2466-0F21-559D-F81E39E1C1F2}"/>
              </a:ext>
            </a:extLst>
          </p:cNvPr>
          <p:cNvSpPr>
            <a:spLocks noGrp="1"/>
          </p:cNvSpPr>
          <p:nvPr>
            <p:ph type="subTitle" idx="1"/>
          </p:nvPr>
        </p:nvSpPr>
        <p:spPr/>
        <p:txBody>
          <a:bodyPr/>
          <a:lstStyle/>
          <a:p>
            <a:pPr marL="0" indent="0">
              <a:buNone/>
            </a:pPr>
            <a:r>
              <a:rPr lang="en-GB" dirty="0"/>
              <a:t>3</a:t>
            </a:r>
            <a:r>
              <a:rPr lang="en-GB" baseline="30000" dirty="0"/>
              <a:t>rd</a:t>
            </a:r>
            <a:r>
              <a:rPr lang="en-GB" dirty="0"/>
              <a:t>:  The Employment Relationship involves mutual responsibilities.</a:t>
            </a:r>
          </a:p>
          <a:p>
            <a:pPr marL="0" indent="0">
              <a:buNone/>
            </a:pPr>
            <a:endParaRPr lang="en-GB" dirty="0"/>
          </a:p>
          <a:p>
            <a:endParaRPr lang="en-GB" dirty="0"/>
          </a:p>
        </p:txBody>
      </p:sp>
      <p:pic>
        <p:nvPicPr>
          <p:cNvPr id="4" name="Picture 3">
            <a:extLst>
              <a:ext uri="{FF2B5EF4-FFF2-40B4-BE49-F238E27FC236}">
                <a16:creationId xmlns:a16="http://schemas.microsoft.com/office/drawing/2014/main" id="{BEC3017B-3F88-214D-1CAC-3556C72A00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9048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30CC9-82CA-4C3D-13DF-683E239C53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ACFD56-1608-5A5C-08F2-CB16544F8A3C}"/>
              </a:ext>
            </a:extLst>
          </p:cNvPr>
          <p:cNvSpPr>
            <a:spLocks noGrp="1"/>
          </p:cNvSpPr>
          <p:nvPr>
            <p:ph type="title"/>
          </p:nvPr>
        </p:nvSpPr>
        <p:spPr>
          <a:xfrm>
            <a:off x="838200" y="1063768"/>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EB2BBA3A-D8B3-1CBD-3224-581667056804}"/>
              </a:ext>
            </a:extLst>
          </p:cNvPr>
          <p:cNvSpPr>
            <a:spLocks noGrp="1"/>
          </p:cNvSpPr>
          <p:nvPr>
            <p:ph idx="1"/>
          </p:nvPr>
        </p:nvSpPr>
        <p:spPr>
          <a:xfrm>
            <a:off x="838200" y="2640457"/>
            <a:ext cx="10515600" cy="3536505"/>
          </a:xfrm>
        </p:spPr>
        <p:txBody>
          <a:bodyPr>
            <a:normAutofit lnSpcReduction="10000"/>
          </a:bodyPr>
          <a:lstStyle/>
          <a:p>
            <a:pPr marL="0" indent="0">
              <a:buNone/>
            </a:pPr>
            <a:r>
              <a:rPr lang="en-GB" dirty="0"/>
              <a:t>3</a:t>
            </a:r>
            <a:r>
              <a:rPr lang="en-GB" baseline="30000" dirty="0"/>
              <a:t>rd</a:t>
            </a:r>
            <a:r>
              <a:rPr lang="en-GB" dirty="0"/>
              <a:t>:  The Employment Relationship involves mutual responsibilities.</a:t>
            </a:r>
          </a:p>
          <a:p>
            <a:pPr marL="0" indent="0">
              <a:buNone/>
            </a:pPr>
            <a:endParaRPr lang="en-GB" dirty="0"/>
          </a:p>
          <a:p>
            <a:pPr marL="0" indent="0">
              <a:buNone/>
            </a:pPr>
            <a:r>
              <a:rPr lang="en-GB" dirty="0"/>
              <a:t> It is important that both employees and employer carry out their duties and responsibilities. Employer responsibilities include paying wages or salaries as agreed, providing a safe working environment and reimbursing any expenses incurred. Employee responsibilities include obeying reasonable, lawful and safe instructions, working in a competent manner to take reasonable care and not harm employer’s interests</a:t>
            </a:r>
          </a:p>
        </p:txBody>
      </p:sp>
      <p:pic>
        <p:nvPicPr>
          <p:cNvPr id="4" name="Picture 3">
            <a:extLst>
              <a:ext uri="{FF2B5EF4-FFF2-40B4-BE49-F238E27FC236}">
                <a16:creationId xmlns:a16="http://schemas.microsoft.com/office/drawing/2014/main" id="{92AA4850-931A-1ECC-EA48-CE112815362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353162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4AB35-98A7-33A3-C14F-859A462FD4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A2AD4D-963A-765B-1404-721F9BFFDB9F}"/>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8A3D6B47-6CC7-0C25-59C7-81285FD14C50}"/>
              </a:ext>
            </a:extLst>
          </p:cNvPr>
          <p:cNvSpPr>
            <a:spLocks noGrp="1"/>
          </p:cNvSpPr>
          <p:nvPr>
            <p:ph type="subTitle" idx="1"/>
          </p:nvPr>
        </p:nvSpPr>
        <p:spPr/>
        <p:txBody>
          <a:bodyPr/>
          <a:lstStyle/>
          <a:p>
            <a:pPr marL="0" indent="0">
              <a:buNone/>
            </a:pPr>
            <a:r>
              <a:rPr lang="en-GB" dirty="0"/>
              <a:t>4</a:t>
            </a:r>
            <a:r>
              <a:rPr lang="en-GB" baseline="30000" dirty="0"/>
              <a:t>th</a:t>
            </a:r>
            <a:r>
              <a:rPr lang="en-GB" dirty="0"/>
              <a:t>: The Employment Relationship includes tangible and intangible elements.</a:t>
            </a:r>
          </a:p>
          <a:p>
            <a:endParaRPr lang="en-GB" dirty="0"/>
          </a:p>
        </p:txBody>
      </p:sp>
      <p:pic>
        <p:nvPicPr>
          <p:cNvPr id="4" name="Picture 3">
            <a:extLst>
              <a:ext uri="{FF2B5EF4-FFF2-40B4-BE49-F238E27FC236}">
                <a16:creationId xmlns:a16="http://schemas.microsoft.com/office/drawing/2014/main" id="{BE48B29B-0CFF-C8AB-402B-103497043D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663280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CEA02-4E64-A153-CFBF-3C5B1E5218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D2400A-C39B-3479-F6CA-D157FB6B3883}"/>
              </a:ext>
            </a:extLst>
          </p:cNvPr>
          <p:cNvSpPr>
            <a:spLocks noGrp="1"/>
          </p:cNvSpPr>
          <p:nvPr>
            <p:ph type="title"/>
          </p:nvPr>
        </p:nvSpPr>
        <p:spPr>
          <a:xfrm>
            <a:off x="838200" y="1115139"/>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0122D809-DB22-0706-C22F-A2756FC91909}"/>
              </a:ext>
            </a:extLst>
          </p:cNvPr>
          <p:cNvSpPr>
            <a:spLocks noGrp="1"/>
          </p:cNvSpPr>
          <p:nvPr>
            <p:ph idx="1"/>
          </p:nvPr>
        </p:nvSpPr>
        <p:spPr>
          <a:xfrm>
            <a:off x="838200" y="2732925"/>
            <a:ext cx="10515600" cy="3444037"/>
          </a:xfrm>
        </p:spPr>
        <p:txBody>
          <a:bodyPr/>
          <a:lstStyle/>
          <a:p>
            <a:pPr marL="0" indent="0">
              <a:buNone/>
            </a:pPr>
            <a:r>
              <a:rPr lang="en-GB" dirty="0"/>
              <a:t>4</a:t>
            </a:r>
            <a:r>
              <a:rPr lang="en-GB" baseline="30000" dirty="0"/>
              <a:t>th</a:t>
            </a:r>
            <a:r>
              <a:rPr lang="en-GB" dirty="0"/>
              <a:t>: The Employment Relationship includes tangible and intangible elements.</a:t>
            </a:r>
          </a:p>
          <a:p>
            <a:pPr marL="0" indent="0">
              <a:buNone/>
            </a:pPr>
            <a:endParaRPr lang="en-GB" dirty="0"/>
          </a:p>
          <a:p>
            <a:pPr marL="0" indent="0">
              <a:buNone/>
            </a:pPr>
            <a:r>
              <a:rPr lang="en-GB" dirty="0"/>
              <a:t> The tangible elements may include pay, company car and conditions of employment. The intangible elements may include more motivational aspects such as a sense of satisfaction and self-</a:t>
            </a:r>
            <a:r>
              <a:rPr lang="en-GB" dirty="0" err="1"/>
              <a:t>fullfilment</a:t>
            </a:r>
            <a:r>
              <a:rPr lang="en-GB" dirty="0"/>
              <a:t>.</a:t>
            </a:r>
          </a:p>
        </p:txBody>
      </p:sp>
      <p:pic>
        <p:nvPicPr>
          <p:cNvPr id="4" name="Picture 3">
            <a:extLst>
              <a:ext uri="{FF2B5EF4-FFF2-40B4-BE49-F238E27FC236}">
                <a16:creationId xmlns:a16="http://schemas.microsoft.com/office/drawing/2014/main" id="{0ECD95DA-FA92-3A89-58B4-A51E031E0A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715322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A2697-6758-C988-0FE6-65C3A22C52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5C252-B00E-C69A-BC79-5BD234FEB51E}"/>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8CF8D71B-5D7F-CE49-CCB0-8EC2880108FC}"/>
              </a:ext>
            </a:extLst>
          </p:cNvPr>
          <p:cNvSpPr>
            <a:spLocks noGrp="1"/>
          </p:cNvSpPr>
          <p:nvPr>
            <p:ph type="subTitle" idx="1"/>
          </p:nvPr>
        </p:nvSpPr>
        <p:spPr/>
        <p:txBody>
          <a:bodyPr/>
          <a:lstStyle/>
          <a:p>
            <a:r>
              <a:rPr lang="en-GB" dirty="0"/>
              <a:t>5</a:t>
            </a:r>
            <a:r>
              <a:rPr lang="en-GB" baseline="30000" dirty="0"/>
              <a:t>th</a:t>
            </a:r>
            <a:r>
              <a:rPr lang="en-GB" dirty="0"/>
              <a:t>: The Employment Relationship is indeterminate and incomplete.</a:t>
            </a:r>
          </a:p>
        </p:txBody>
      </p:sp>
      <p:pic>
        <p:nvPicPr>
          <p:cNvPr id="4" name="Picture 3">
            <a:extLst>
              <a:ext uri="{FF2B5EF4-FFF2-40B4-BE49-F238E27FC236}">
                <a16:creationId xmlns:a16="http://schemas.microsoft.com/office/drawing/2014/main" id="{B70F3EB4-22BA-18C2-6BE1-E0D7526755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70314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8FC7A-B70A-CB5E-C5C7-6F0467A6CA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20DD1C-51D8-0BDB-610C-A85822E8D41D}"/>
              </a:ext>
            </a:extLst>
          </p:cNvPr>
          <p:cNvSpPr>
            <a:spLocks noGrp="1"/>
          </p:cNvSpPr>
          <p:nvPr>
            <p:ph type="title"/>
          </p:nvPr>
        </p:nvSpPr>
        <p:spPr>
          <a:xfrm>
            <a:off x="756007" y="1320622"/>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D1F7F1CC-98B2-7AA3-D3B7-2D449CE48155}"/>
              </a:ext>
            </a:extLst>
          </p:cNvPr>
          <p:cNvSpPr>
            <a:spLocks noGrp="1"/>
          </p:cNvSpPr>
          <p:nvPr>
            <p:ph idx="1"/>
          </p:nvPr>
        </p:nvSpPr>
        <p:spPr>
          <a:xfrm>
            <a:off x="838200" y="3020601"/>
            <a:ext cx="10515600" cy="3156361"/>
          </a:xfrm>
        </p:spPr>
        <p:txBody>
          <a:bodyPr/>
          <a:lstStyle/>
          <a:p>
            <a:pPr marL="0" indent="0">
              <a:buNone/>
            </a:pPr>
            <a:r>
              <a:rPr lang="en-GB" dirty="0"/>
              <a:t>5</a:t>
            </a:r>
            <a:r>
              <a:rPr lang="en-GB" baseline="30000" dirty="0"/>
              <a:t>th</a:t>
            </a:r>
            <a:r>
              <a:rPr lang="en-GB" dirty="0"/>
              <a:t>:  The Employment Relationship is indeterminate and incomplete:</a:t>
            </a:r>
          </a:p>
          <a:p>
            <a:pPr marL="0" indent="0">
              <a:buNone/>
            </a:pPr>
            <a:endParaRPr lang="en-GB" dirty="0"/>
          </a:p>
          <a:p>
            <a:pPr marL="0" indent="0">
              <a:buNone/>
            </a:pPr>
            <a:r>
              <a:rPr lang="en-GB" dirty="0"/>
              <a:t> It is difficult to provide a definitive list of all aspects involved in the relationship. Also, as the relationship evolves, new terms and conditions of employment are often generated</a:t>
            </a:r>
          </a:p>
        </p:txBody>
      </p:sp>
      <p:pic>
        <p:nvPicPr>
          <p:cNvPr id="4" name="Picture 3">
            <a:extLst>
              <a:ext uri="{FF2B5EF4-FFF2-40B4-BE49-F238E27FC236}">
                <a16:creationId xmlns:a16="http://schemas.microsoft.com/office/drawing/2014/main" id="{6B49890F-8995-232D-A015-78085665676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934261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E193C-552B-CEA4-AE0C-B0E14848D7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A763F4-E7E2-B03D-F015-BC1BAE5EB45C}"/>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D4FD31BA-973E-14E0-A976-85F34FE98DB3}"/>
              </a:ext>
            </a:extLst>
          </p:cNvPr>
          <p:cNvSpPr>
            <a:spLocks noGrp="1"/>
          </p:cNvSpPr>
          <p:nvPr>
            <p:ph type="subTitle" idx="1"/>
          </p:nvPr>
        </p:nvSpPr>
        <p:spPr/>
        <p:txBody>
          <a:bodyPr/>
          <a:lstStyle/>
          <a:p>
            <a:pPr marL="0" indent="0">
              <a:buNone/>
            </a:pPr>
            <a:r>
              <a:rPr lang="en-GB" dirty="0"/>
              <a:t>6</a:t>
            </a:r>
            <a:r>
              <a:rPr lang="en-GB" baseline="30000" dirty="0"/>
              <a:t>th</a:t>
            </a:r>
            <a:r>
              <a:rPr lang="en-GB" dirty="0"/>
              <a:t> : The Employment Relationship denotes the importance of cooperation and conflict:</a:t>
            </a:r>
          </a:p>
          <a:p>
            <a:endParaRPr lang="en-GB" dirty="0"/>
          </a:p>
        </p:txBody>
      </p:sp>
      <p:pic>
        <p:nvPicPr>
          <p:cNvPr id="4" name="Picture 3">
            <a:extLst>
              <a:ext uri="{FF2B5EF4-FFF2-40B4-BE49-F238E27FC236}">
                <a16:creationId xmlns:a16="http://schemas.microsoft.com/office/drawing/2014/main" id="{46A7674A-A124-E1B9-2355-20C140AF13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349819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FC934-4AFC-174B-EA1B-36606131D2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BA173A-84F5-4C54-B4F7-EB918D175411}"/>
              </a:ext>
            </a:extLst>
          </p:cNvPr>
          <p:cNvSpPr>
            <a:spLocks noGrp="1"/>
          </p:cNvSpPr>
          <p:nvPr>
            <p:ph type="title"/>
          </p:nvPr>
        </p:nvSpPr>
        <p:spPr>
          <a:xfrm>
            <a:off x="838200" y="1207606"/>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80CC6053-C882-A2FB-3E49-D8AB6EA45FCE}"/>
              </a:ext>
            </a:extLst>
          </p:cNvPr>
          <p:cNvSpPr>
            <a:spLocks noGrp="1"/>
          </p:cNvSpPr>
          <p:nvPr>
            <p:ph idx="1"/>
          </p:nvPr>
        </p:nvSpPr>
        <p:spPr>
          <a:xfrm>
            <a:off x="838200" y="2609635"/>
            <a:ext cx="10515600" cy="3567327"/>
          </a:xfrm>
        </p:spPr>
        <p:txBody>
          <a:bodyPr/>
          <a:lstStyle/>
          <a:p>
            <a:pPr marL="0" indent="0">
              <a:buNone/>
            </a:pPr>
            <a:r>
              <a:rPr lang="en-GB" dirty="0"/>
              <a:t>6</a:t>
            </a:r>
            <a:r>
              <a:rPr lang="en-GB" baseline="30000" dirty="0"/>
              <a:t>th</a:t>
            </a:r>
            <a:r>
              <a:rPr lang="en-GB" dirty="0"/>
              <a:t> : The Employment Relationship denotes the importance of cooperation and conflict:</a:t>
            </a:r>
          </a:p>
          <a:p>
            <a:pPr marL="0" indent="0">
              <a:buNone/>
            </a:pPr>
            <a:endParaRPr lang="en-GB" dirty="0"/>
          </a:p>
          <a:p>
            <a:pPr marL="0" indent="0">
              <a:buNone/>
            </a:pPr>
            <a:r>
              <a:rPr lang="en-GB" dirty="0"/>
              <a:t> It is important to cooperate and work with people to develop long-term successful relations. However, the acknowledgement of conflict in the relationship may also help to overcome differences and create new and innovative ways of conducting business</a:t>
            </a:r>
          </a:p>
        </p:txBody>
      </p:sp>
      <p:pic>
        <p:nvPicPr>
          <p:cNvPr id="4" name="Picture 3">
            <a:extLst>
              <a:ext uri="{FF2B5EF4-FFF2-40B4-BE49-F238E27FC236}">
                <a16:creationId xmlns:a16="http://schemas.microsoft.com/office/drawing/2014/main" id="{404FC065-8CE9-8DF0-D96B-992D559F62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000034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F2F00-C305-47D3-978F-545279B5A0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BA0151-B4F9-47D7-F9C3-D1E4D3D992FF}"/>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D3988C8E-74BE-BECF-34ED-ADF3B985CBEF}"/>
              </a:ext>
            </a:extLst>
          </p:cNvPr>
          <p:cNvSpPr>
            <a:spLocks noGrp="1"/>
          </p:cNvSpPr>
          <p:nvPr>
            <p:ph type="subTitle" idx="1"/>
          </p:nvPr>
        </p:nvSpPr>
        <p:spPr/>
        <p:txBody>
          <a:bodyPr/>
          <a:lstStyle/>
          <a:p>
            <a:pPr marL="0" indent="0">
              <a:buNone/>
            </a:pPr>
            <a:r>
              <a:rPr lang="en-GB" dirty="0"/>
              <a:t>7</a:t>
            </a:r>
            <a:r>
              <a:rPr lang="en-GB" baseline="30000" dirty="0"/>
              <a:t>th</a:t>
            </a:r>
            <a:r>
              <a:rPr lang="en-GB" dirty="0"/>
              <a:t> : The Employment Relationship is about balancing power:</a:t>
            </a:r>
          </a:p>
          <a:p>
            <a:pPr marL="0" indent="0">
              <a:buNone/>
            </a:pPr>
            <a:endParaRPr lang="en-GB" dirty="0"/>
          </a:p>
          <a:p>
            <a:endParaRPr lang="en-GB" dirty="0"/>
          </a:p>
        </p:txBody>
      </p:sp>
      <p:pic>
        <p:nvPicPr>
          <p:cNvPr id="4" name="Picture 3">
            <a:extLst>
              <a:ext uri="{FF2B5EF4-FFF2-40B4-BE49-F238E27FC236}">
                <a16:creationId xmlns:a16="http://schemas.microsoft.com/office/drawing/2014/main" id="{E3E8E0F3-A9B1-75CA-A8C8-216FD97F9DC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67328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69519-C9A9-4ACB-F2C9-8B9D9980EF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DA3E1F-EE2A-FB72-8567-4E170B75A7E4}"/>
              </a:ext>
            </a:extLst>
          </p:cNvPr>
          <p:cNvSpPr>
            <a:spLocks noGrp="1"/>
          </p:cNvSpPr>
          <p:nvPr>
            <p:ph type="title"/>
          </p:nvPr>
        </p:nvSpPr>
        <p:spPr>
          <a:xfrm>
            <a:off x="838200" y="1869896"/>
            <a:ext cx="10515600" cy="303677"/>
          </a:xfrm>
        </p:spPr>
        <p:txBody>
          <a:bodyPr>
            <a:normAutofit fontScale="90000"/>
          </a:bodyPr>
          <a:lstStyle/>
          <a:p>
            <a:r>
              <a:rPr lang="en-GB" b="1" dirty="0"/>
              <a:t>Characteristics of the employment relationship</a:t>
            </a:r>
            <a:br>
              <a:rPr lang="en-GB" b="1" dirty="0"/>
            </a:br>
            <a:endParaRPr lang="en-GB" b="1" dirty="0"/>
          </a:p>
        </p:txBody>
      </p:sp>
      <p:sp>
        <p:nvSpPr>
          <p:cNvPr id="3" name="Content Placeholder 2">
            <a:extLst>
              <a:ext uri="{FF2B5EF4-FFF2-40B4-BE49-F238E27FC236}">
                <a16:creationId xmlns:a16="http://schemas.microsoft.com/office/drawing/2014/main" id="{2E55AE76-A80C-D799-1C4D-0882B0602910}"/>
              </a:ext>
            </a:extLst>
          </p:cNvPr>
          <p:cNvSpPr>
            <a:spLocks noGrp="1"/>
          </p:cNvSpPr>
          <p:nvPr>
            <p:ph idx="1"/>
          </p:nvPr>
        </p:nvSpPr>
        <p:spPr>
          <a:xfrm>
            <a:off x="838200" y="2558265"/>
            <a:ext cx="10515600" cy="3618698"/>
          </a:xfrm>
        </p:spPr>
        <p:txBody>
          <a:bodyPr/>
          <a:lstStyle/>
          <a:p>
            <a:pPr marL="0" indent="0">
              <a:buNone/>
            </a:pPr>
            <a:r>
              <a:rPr lang="en-GB" dirty="0"/>
              <a:t>7</a:t>
            </a:r>
            <a:r>
              <a:rPr lang="en-GB" baseline="30000" dirty="0"/>
              <a:t>th</a:t>
            </a:r>
            <a:r>
              <a:rPr lang="en-GB" dirty="0"/>
              <a:t>: The Employment Relationship is about balancing power:</a:t>
            </a:r>
          </a:p>
          <a:p>
            <a:pPr marL="0" indent="0">
              <a:buNone/>
            </a:pPr>
            <a:endParaRPr lang="en-GB" dirty="0"/>
          </a:p>
          <a:p>
            <a:pPr marL="0" indent="0">
              <a:buNone/>
            </a:pPr>
            <a:r>
              <a:rPr lang="en-GB" dirty="0"/>
              <a:t>Power should be balanced between the employee and the employer. The involvement of the state and employee and employer representatives helps to ensure that the balance of power exists in the employment relationship. </a:t>
            </a:r>
          </a:p>
        </p:txBody>
      </p:sp>
      <p:pic>
        <p:nvPicPr>
          <p:cNvPr id="5" name="Picture 4">
            <a:extLst>
              <a:ext uri="{FF2B5EF4-FFF2-40B4-BE49-F238E27FC236}">
                <a16:creationId xmlns:a16="http://schemas.microsoft.com/office/drawing/2014/main" id="{E705977F-4E11-15CF-46EB-C69198F40A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664921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Yellow question mark">
            <a:extLst>
              <a:ext uri="{FF2B5EF4-FFF2-40B4-BE49-F238E27FC236}">
                <a16:creationId xmlns:a16="http://schemas.microsoft.com/office/drawing/2014/main" id="{A072E36F-B056-DBA0-7002-93A52EF982C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3523488" y="584230"/>
            <a:ext cx="8668512" cy="6858000"/>
          </a:xfrm>
          <a:prstGeom prst="rect">
            <a:avLst/>
          </a:prstGeom>
        </p:spPr>
      </p:pic>
      <p:sp>
        <p:nvSpPr>
          <p:cNvPr id="21" name="Rectangle 2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4D713C7-35BA-5D19-3253-A99FC3447272}"/>
              </a:ext>
            </a:extLst>
          </p:cNvPr>
          <p:cNvSpPr>
            <a:spLocks noGrp="1"/>
          </p:cNvSpPr>
          <p:nvPr>
            <p:ph type="title"/>
          </p:nvPr>
        </p:nvSpPr>
        <p:spPr>
          <a:xfrm>
            <a:off x="477981" y="1706593"/>
            <a:ext cx="4023360" cy="3204134"/>
          </a:xfrm>
        </p:spPr>
        <p:txBody>
          <a:bodyPr vert="horz" lIns="91440" tIns="45720" rIns="91440" bIns="45720" rtlCol="0" anchor="b">
            <a:normAutofit/>
          </a:bodyPr>
          <a:lstStyle/>
          <a:p>
            <a:r>
              <a:rPr lang="en-US" sz="4800"/>
              <a:t>Any questions</a:t>
            </a:r>
          </a:p>
        </p:txBody>
      </p:sp>
      <p:sp>
        <p:nvSpPr>
          <p:cNvPr id="23" name="Rectangle 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93102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513115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D573E225-8432-9BF9-4B1B-73D23D37B9E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3693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5EA6D-59BA-3F44-E1A1-906C82CFF6F8}"/>
              </a:ext>
            </a:extLst>
          </p:cNvPr>
          <p:cNvSpPr>
            <a:spLocks noGrp="1"/>
          </p:cNvSpPr>
          <p:nvPr>
            <p:ph type="title"/>
          </p:nvPr>
        </p:nvSpPr>
        <p:spPr>
          <a:xfrm>
            <a:off x="838200" y="1561672"/>
            <a:ext cx="10515600" cy="437241"/>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F40ACE08-AEEC-8730-1DC9-96E036CB69EB}"/>
              </a:ext>
            </a:extLst>
          </p:cNvPr>
          <p:cNvSpPr>
            <a:spLocks noGrp="1"/>
          </p:cNvSpPr>
          <p:nvPr>
            <p:ph idx="1"/>
          </p:nvPr>
        </p:nvSpPr>
        <p:spPr>
          <a:xfrm>
            <a:off x="838200" y="2219217"/>
            <a:ext cx="10515600" cy="3957745"/>
          </a:xfrm>
        </p:spPr>
        <p:txBody>
          <a:bodyPr>
            <a:normAutofit/>
          </a:bodyPr>
          <a:lstStyle/>
          <a:p>
            <a:endParaRPr lang="en-GB" sz="1600" dirty="0"/>
          </a:p>
          <a:p>
            <a:r>
              <a:rPr lang="en-GB" sz="2000" dirty="0" err="1"/>
              <a:t>Ayantunji</a:t>
            </a:r>
            <a:r>
              <a:rPr lang="en-GB" sz="2000" dirty="0"/>
              <a:t>, O., &amp; </a:t>
            </a:r>
            <a:r>
              <a:rPr lang="en-GB" sz="2000" dirty="0" err="1"/>
              <a:t>Ayantunji</a:t>
            </a:r>
            <a:r>
              <a:rPr lang="en-GB" sz="2000" dirty="0"/>
              <a:t>, M. M. (2013). Actors in industrial relations: Competitors, collaborators or compatriots? Interdisciplinary Journal of Contemporary Research in Business, 4(12).</a:t>
            </a:r>
          </a:p>
          <a:p>
            <a:r>
              <a:rPr lang="en-GB" sz="2000" dirty="0" err="1"/>
              <a:t>Cradden</a:t>
            </a:r>
            <a:r>
              <a:rPr lang="en-GB" sz="2000" dirty="0"/>
              <a:t>, C. (2011). </a:t>
            </a:r>
            <a:r>
              <a:rPr lang="en-GB" sz="2000" dirty="0" err="1"/>
              <a:t>Unitarism</a:t>
            </a:r>
            <a:r>
              <a:rPr lang="en-GB" sz="2000" dirty="0"/>
              <a:t>, pluralism, radicalism and the rest? Working </a:t>
            </a:r>
            <a:r>
              <a:rPr lang="en-GB" sz="2000" dirty="0" err="1"/>
              <a:t>paer</a:t>
            </a:r>
            <a:r>
              <a:rPr lang="en-GB" sz="2000" dirty="0"/>
              <a:t> No 7. Department of Sociology, University of </a:t>
            </a:r>
            <a:r>
              <a:rPr lang="en-GB" sz="2000" dirty="0" err="1"/>
              <a:t>DeGeneve</a:t>
            </a:r>
            <a:r>
              <a:rPr lang="en-GB" sz="2000" dirty="0"/>
              <a:t>. </a:t>
            </a:r>
          </a:p>
          <a:p>
            <a:r>
              <a:rPr lang="en-GB" sz="2000" dirty="0"/>
              <a:t>Budd, J. W., &amp; </a:t>
            </a:r>
            <a:r>
              <a:rPr lang="en-GB" sz="2000" dirty="0" err="1"/>
              <a:t>Bhave</a:t>
            </a:r>
            <a:r>
              <a:rPr lang="en-GB" sz="2000" dirty="0"/>
              <a:t>, D. (2006). Values, ideologies and frames of reference in employment relations. In N. Bacon, P. Blyton, J. </a:t>
            </a:r>
            <a:r>
              <a:rPr lang="en-GB" sz="2000" dirty="0" err="1"/>
              <a:t>Fiorito</a:t>
            </a:r>
            <a:r>
              <a:rPr lang="en-GB" sz="2000" dirty="0"/>
              <a:t> &amp; E. </a:t>
            </a:r>
            <a:r>
              <a:rPr lang="en-GB" sz="2000" dirty="0" err="1"/>
              <a:t>Heery</a:t>
            </a:r>
            <a:r>
              <a:rPr lang="en-GB" sz="2000" dirty="0"/>
              <a:t> (Eds.), Sage Handbook of Industrial and Employment Relations. Minneapolis, MN: Industrial Relations </a:t>
            </a:r>
            <a:r>
              <a:rPr lang="en-GB" sz="2000" dirty="0" err="1"/>
              <a:t>Center</a:t>
            </a:r>
            <a:r>
              <a:rPr lang="en-GB" sz="2000" dirty="0"/>
              <a:t>, University of </a:t>
            </a:r>
            <a:r>
              <a:rPr lang="en-GB" sz="2000" dirty="0" err="1"/>
              <a:t>Minnesot</a:t>
            </a:r>
            <a:endParaRPr lang="en-GB" sz="2000" dirty="0"/>
          </a:p>
          <a:p>
            <a:r>
              <a:rPr lang="en-GB" sz="2000" dirty="0"/>
              <a:t>Godard, J. (2005). Industrial Relations, the Economy, and Society (3rd ed.). Concord, Ontario: </a:t>
            </a:r>
            <a:r>
              <a:rPr lang="en-GB" sz="2000" dirty="0" err="1"/>
              <a:t>Captus</a:t>
            </a:r>
            <a:r>
              <a:rPr lang="en-GB" sz="2000" dirty="0"/>
              <a:t> Press</a:t>
            </a:r>
          </a:p>
        </p:txBody>
      </p:sp>
      <p:pic>
        <p:nvPicPr>
          <p:cNvPr id="4" name="Picture 3">
            <a:extLst>
              <a:ext uri="{FF2B5EF4-FFF2-40B4-BE49-F238E27FC236}">
                <a16:creationId xmlns:a16="http://schemas.microsoft.com/office/drawing/2014/main" id="{B88D5C95-F0E7-9B31-284A-5945709B4F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260363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3EFF6C9-22AB-49A0-961C-72A4BEFC9F16}">
  <ds:schemaRefs>
    <ds:schemaRef ds:uri="http://schemas.microsoft.com/sharepoint/v3/contenttype/forms"/>
  </ds:schemaRefs>
</ds:datastoreItem>
</file>

<file path=customXml/itemProps2.xml><?xml version="1.0" encoding="utf-8"?>
<ds:datastoreItem xmlns:ds="http://schemas.openxmlformats.org/officeDocument/2006/customXml" ds:itemID="{134AC550-A315-4B7B-BFBA-A94D5409B3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1981</TotalTime>
  <Words>1600</Words>
  <Application>Microsoft Office PowerPoint</Application>
  <PresentationFormat>Widescreen</PresentationFormat>
  <Paragraphs>157</Paragraphs>
  <Slides>57</Slides>
  <Notes>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57</vt:i4>
      </vt:variant>
    </vt:vector>
  </HeadingPairs>
  <TitlesOfParts>
    <vt:vector size="63" baseType="lpstr">
      <vt:lpstr>Alexandria</vt:lpstr>
      <vt:lpstr>Arial</vt:lpstr>
      <vt:lpstr>Calibri</vt:lpstr>
      <vt:lpstr>Calibri Light</vt:lpstr>
      <vt:lpstr>Office Theme</vt:lpstr>
      <vt:lpstr>1_Office Theme</vt:lpstr>
      <vt:lpstr>PowerPoint Presentation</vt:lpstr>
      <vt:lpstr>PowerPoint Presentation</vt:lpstr>
      <vt:lpstr>The main actors in the employment relationship</vt:lpstr>
      <vt:lpstr>The main actors in the employment relationship</vt:lpstr>
      <vt:lpstr>The state</vt:lpstr>
      <vt:lpstr>The state</vt:lpstr>
      <vt:lpstr>Define state</vt:lpstr>
      <vt:lpstr>Define Government</vt:lpstr>
      <vt:lpstr>Discussion questions</vt:lpstr>
      <vt:lpstr>The main actors in the employment relationship</vt:lpstr>
      <vt:lpstr>Institutional actors</vt:lpstr>
      <vt:lpstr>Institutional actors</vt:lpstr>
      <vt:lpstr>Institutional actors</vt:lpstr>
      <vt:lpstr>Define Employee:</vt:lpstr>
      <vt:lpstr>Define trade unions</vt:lpstr>
      <vt:lpstr>Discussion question</vt:lpstr>
      <vt:lpstr>The main actors in the employment relationship</vt:lpstr>
      <vt:lpstr>Organisational actors</vt:lpstr>
      <vt:lpstr>Organizational actors</vt:lpstr>
      <vt:lpstr>Organizational actors</vt:lpstr>
      <vt:lpstr>Organizational actors</vt:lpstr>
      <vt:lpstr>Organizational actors</vt:lpstr>
      <vt:lpstr>Discussion questions</vt:lpstr>
      <vt:lpstr>There are three primary views on the interests of employers:</vt:lpstr>
      <vt:lpstr>There are three primary views on the interests of employers:</vt:lpstr>
      <vt:lpstr>1st views on the interest of employers:</vt:lpstr>
      <vt:lpstr>2nd views on the interest of employers:</vt:lpstr>
      <vt:lpstr>3rd views on the interest of employers:</vt:lpstr>
      <vt:lpstr>Define employer</vt:lpstr>
      <vt:lpstr>Define Employer associations</vt:lpstr>
      <vt:lpstr>Theoretical study of ER</vt:lpstr>
      <vt:lpstr>The unitarist approach</vt:lpstr>
      <vt:lpstr>The unitarist approach</vt:lpstr>
      <vt:lpstr>The unitarist approach</vt:lpstr>
      <vt:lpstr>The pluralist approach</vt:lpstr>
      <vt:lpstr>The pluralist approach</vt:lpstr>
      <vt:lpstr>The pluralist approach</vt:lpstr>
      <vt:lpstr>Discussion question</vt:lpstr>
      <vt:lpstr>Revision Question</vt:lpstr>
      <vt:lpstr>Characteristics of the employment relationship</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Any questions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Ramy Elbadry</cp:lastModifiedBy>
  <cp:revision>10</cp:revision>
  <dcterms:created xsi:type="dcterms:W3CDTF">2024-02-21T23:12:27Z</dcterms:created>
  <dcterms:modified xsi:type="dcterms:W3CDTF">2024-02-23T20:38:11Z</dcterms:modified>
</cp:coreProperties>
</file>