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9" r:id="rId3"/>
    <p:sldId id="259" r:id="rId4"/>
    <p:sldId id="260" r:id="rId5"/>
    <p:sldId id="297" r:id="rId6"/>
    <p:sldId id="261" r:id="rId7"/>
    <p:sldId id="262" r:id="rId8"/>
    <p:sldId id="263" r:id="rId9"/>
    <p:sldId id="264" r:id="rId10"/>
    <p:sldId id="265" r:id="rId11"/>
    <p:sldId id="266" r:id="rId12"/>
    <p:sldId id="267" r:id="rId13"/>
    <p:sldId id="268" r:id="rId14"/>
    <p:sldId id="269" r:id="rId15"/>
    <p:sldId id="270" r:id="rId16"/>
    <p:sldId id="298"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4" r:id="rId40"/>
    <p:sldId id="295" r:id="rId41"/>
    <p:sldId id="296" r:id="rId42"/>
    <p:sldId id="293"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81" d="100"/>
          <a:sy n="81" d="100"/>
        </p:scale>
        <p:origin x="-288"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11/11/2022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11/11/2022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11/11/2022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8643114" cy="1972334"/>
          </a:xfrm>
          <a:prstGeom prst="rect">
            <a:avLst/>
          </a:prstGeom>
        </p:spPr>
      </p:pic>
      <p:pic>
        <p:nvPicPr>
          <p:cNvPr id="13" name="Picture 12"/>
          <p:cNvPicPr>
            <a:picLocks noChangeAspect="1"/>
          </p:cNvPicPr>
          <p:nvPr/>
        </p:nvPicPr>
        <p:blipFill>
          <a:blip r:embed="rId6"/>
          <a:stretch>
            <a:fillRect/>
          </a:stretch>
        </p:blipFill>
        <p:spPr>
          <a:xfrm>
            <a:off x="4953001" y="2816578"/>
            <a:ext cx="7363178" cy="1907821"/>
          </a:xfrm>
          <a:prstGeom prst="rect">
            <a:avLst/>
          </a:prstGeom>
        </p:spPr>
      </p:pic>
      <p:sp>
        <p:nvSpPr>
          <p:cNvPr id="14" name="TextBox 13"/>
          <p:cNvSpPr txBox="1"/>
          <p:nvPr/>
        </p:nvSpPr>
        <p:spPr>
          <a:xfrm>
            <a:off x="75455" y="573259"/>
            <a:ext cx="8266425" cy="1815882"/>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Strategic and Operational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a:solidFill>
                  <a:schemeClr val="bg1"/>
                </a:solidFill>
                <a:latin typeface="Tajawal Medium" panose="00000600000000000000" pitchFamily="2" charset="-78"/>
                <a:cs typeface="Tajawal Medium" panose="00000600000000000000" pitchFamily="2" charset="-78"/>
              </a:rPr>
              <a:t>(part 2 Formulation)</a:t>
            </a:r>
          </a:p>
          <a:p>
            <a:r>
              <a:rPr lang="en-US" sz="2800" b="1" dirty="0" smtClean="0">
                <a:solidFill>
                  <a:srgbClr val="24A9E1"/>
                </a:solidFill>
                <a:latin typeface="Tajawal Medium" panose="00000600000000000000" pitchFamily="2" charset="-78"/>
                <a:cs typeface="Tajawal Medium" panose="00000600000000000000" pitchFamily="2" charset="-78"/>
              </a:rPr>
              <a:t>Prepared by Dr. Adam Yagoub </a:t>
            </a:r>
          </a:p>
          <a:p>
            <a:r>
              <a:rPr lang="en-US" sz="2800" b="1" dirty="0" smtClean="0">
                <a:solidFill>
                  <a:srgbClr val="FF9518"/>
                </a:solidFill>
                <a:latin typeface="Tajawal Medium" panose="00000600000000000000" pitchFamily="2" charset="-78"/>
                <a:cs typeface="Tajawal Medium" panose="00000600000000000000" pitchFamily="2" charset="-78"/>
              </a:rPr>
              <a:t>Lecture 6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4953001" y="2978410"/>
            <a:ext cx="7340415" cy="1815882"/>
          </a:xfrm>
          <a:prstGeom prst="rect">
            <a:avLst/>
          </a:prstGeom>
          <a:noFill/>
        </p:spPr>
        <p:txBody>
          <a:bodyPr wrap="square" rtlCol="0">
            <a:spAutoFit/>
          </a:bodyPr>
          <a:lstStyle/>
          <a:p>
            <a:r>
              <a:rPr lang="en-US" sz="2800" b="1" dirty="0" smtClean="0">
                <a:solidFill>
                  <a:srgbClr val="FFFF00"/>
                </a:solidFill>
                <a:latin typeface="Tajawal Medium" panose="00000600000000000000" pitchFamily="2" charset="-78"/>
                <a:cs typeface="Tajawal Medium" panose="00000600000000000000" pitchFamily="2" charset="-78"/>
              </a:rPr>
              <a:t>MGM 630</a:t>
            </a:r>
          </a:p>
          <a:p>
            <a:r>
              <a:rPr lang="en-US" sz="2800" b="1" dirty="0">
                <a:solidFill>
                  <a:srgbClr val="FFFF00"/>
                </a:solidFill>
                <a:latin typeface="Tajawal Medium" panose="00000600000000000000" pitchFamily="2" charset="-78"/>
                <a:cs typeface="Tajawal Medium" panose="00000600000000000000" pitchFamily="2" charset="-78"/>
              </a:rPr>
              <a:t>Business Strategy: </a:t>
            </a:r>
          </a:p>
          <a:p>
            <a:r>
              <a:rPr lang="en-US" sz="2800" b="1" dirty="0">
                <a:solidFill>
                  <a:srgbClr val="FFFF00"/>
                </a:solidFill>
                <a:latin typeface="Tajawal Medium" panose="00000600000000000000" pitchFamily="2" charset="-78"/>
                <a:cs typeface="Tajawal Medium" panose="00000600000000000000" pitchFamily="2" charset="-78"/>
              </a:rPr>
              <a:t>Differentiation, Cost Leadership, </a:t>
            </a:r>
          </a:p>
          <a:p>
            <a:r>
              <a:rPr lang="en-US" sz="2800" b="1" dirty="0">
                <a:solidFill>
                  <a:srgbClr val="FFFF00"/>
                </a:solidFill>
                <a:latin typeface="Tajawal Medium" panose="00000600000000000000" pitchFamily="2" charset="-78"/>
                <a:cs typeface="Tajawal Medium" panose="00000600000000000000" pitchFamily="2" charset="-78"/>
              </a:rPr>
              <a:t>and Blue Oceans</a:t>
            </a:r>
          </a:p>
        </p:txBody>
      </p:sp>
      <p:pic>
        <p:nvPicPr>
          <p:cNvPr id="10" name="Picture 9"/>
          <p:cNvPicPr>
            <a:picLocks noChangeAspect="1"/>
          </p:cNvPicPr>
          <p:nvPr/>
        </p:nvPicPr>
        <p:blipFill>
          <a:blip r:embed="rId7"/>
          <a:stretch>
            <a:fillRect/>
          </a:stretch>
        </p:blipFill>
        <p:spPr>
          <a:xfrm>
            <a:off x="12072675" y="2204822"/>
            <a:ext cx="238650" cy="2709534"/>
          </a:xfrm>
          <a:prstGeom prst="rect">
            <a:avLst/>
          </a:prstGeom>
        </p:spPr>
      </p:pic>
      <p:pic>
        <p:nvPicPr>
          <p:cNvPr id="15" name="Picture 14"/>
          <p:cNvPicPr>
            <a:picLocks noChangeAspect="1"/>
          </p:cNvPicPr>
          <p:nvPr/>
        </p:nvPicPr>
        <p:blipFill>
          <a:blip r:embed="rId7"/>
          <a:stretch>
            <a:fillRect/>
          </a:stretch>
        </p:blipFill>
        <p:spPr>
          <a:xfrm>
            <a:off x="-163195" y="2655582"/>
            <a:ext cx="238650" cy="2709534"/>
          </a:xfrm>
          <a:prstGeom prst="rect">
            <a:avLst/>
          </a:prstGeom>
        </p:spPr>
      </p:pic>
      <p:pic>
        <p:nvPicPr>
          <p:cNvPr id="17" name="Picture 16"/>
          <p:cNvPicPr>
            <a:picLocks noChangeAspect="1"/>
          </p:cNvPicPr>
          <p:nvPr/>
        </p:nvPicPr>
        <p:blipFill>
          <a:blip r:embed="rId8"/>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6447" y="2153690"/>
            <a:ext cx="10639816" cy="4351338"/>
          </a:xfrm>
        </p:spPr>
        <p:txBody>
          <a:bodyPr>
            <a:normAutofit/>
          </a:bodyPr>
          <a:lstStyle/>
          <a:p>
            <a:pPr marL="0" indent="0">
              <a:buNone/>
            </a:pPr>
            <a:r>
              <a:rPr lang="en-US" dirty="0" smtClean="0"/>
              <a:t>6.1  </a:t>
            </a:r>
            <a:r>
              <a:rPr lang="en-US" dirty="0"/>
              <a:t>Business-Level Strategy: How to Compete for </a:t>
            </a:r>
            <a:r>
              <a:rPr lang="en-US" dirty="0" smtClean="0"/>
              <a:t>Advantage</a:t>
            </a:r>
            <a:endParaRPr lang="en-US" dirty="0"/>
          </a:p>
          <a:p>
            <a:pPr marL="0" indent="0">
              <a:buNone/>
            </a:pPr>
            <a:r>
              <a:rPr lang="en-US" dirty="0" smtClean="0"/>
              <a:t>6.2  </a:t>
            </a:r>
            <a:r>
              <a:rPr lang="en-US" dirty="0"/>
              <a:t>Differentiation Strategy: Understanding Value </a:t>
            </a:r>
            <a:r>
              <a:rPr lang="en-US" dirty="0" smtClean="0"/>
              <a:t>Drivers</a:t>
            </a:r>
            <a:endParaRPr lang="en-US" dirty="0"/>
          </a:p>
          <a:p>
            <a:pPr marL="0" indent="0">
              <a:buNone/>
            </a:pPr>
            <a:r>
              <a:rPr lang="en-US" dirty="0" smtClean="0"/>
              <a:t>6.3  </a:t>
            </a:r>
            <a:r>
              <a:rPr lang="en-US" dirty="0"/>
              <a:t>Cost-Leadership Strategy: Understanding Cost </a:t>
            </a:r>
            <a:r>
              <a:rPr lang="en-US" dirty="0" smtClean="0"/>
              <a:t>Drivers</a:t>
            </a:r>
            <a:endParaRPr lang="en-US" dirty="0"/>
          </a:p>
          <a:p>
            <a:pPr marL="0" indent="0">
              <a:buNone/>
            </a:pPr>
            <a:r>
              <a:rPr lang="en-US" dirty="0" smtClean="0"/>
              <a:t>6.4  </a:t>
            </a:r>
            <a:r>
              <a:rPr lang="en-US" dirty="0"/>
              <a:t>Business-Level Strategy and the Five Forces: </a:t>
            </a:r>
            <a:r>
              <a:rPr lang="en-US" dirty="0" smtClean="0"/>
              <a:t>Benefits </a:t>
            </a:r>
            <a:r>
              <a:rPr lang="en-US" dirty="0"/>
              <a:t>and Risks</a:t>
            </a:r>
          </a:p>
          <a:p>
            <a:pPr marL="0" indent="0">
              <a:buNone/>
            </a:pPr>
            <a:r>
              <a:rPr lang="en-US" dirty="0" smtClean="0"/>
              <a:t>6.5  </a:t>
            </a:r>
            <a:r>
              <a:rPr lang="en-US" dirty="0"/>
              <a:t>Blue Ocean Strategy: Combining Differentiation </a:t>
            </a:r>
            <a:r>
              <a:rPr lang="en-US" dirty="0" smtClean="0"/>
              <a:t>and </a:t>
            </a:r>
            <a:r>
              <a:rPr lang="en-US" dirty="0"/>
              <a:t>Cost </a:t>
            </a:r>
            <a:r>
              <a:rPr lang="en-US" dirty="0" smtClean="0"/>
              <a:t>Leadership</a:t>
            </a:r>
            <a:endParaRPr lang="en-US" dirty="0"/>
          </a:p>
        </p:txBody>
      </p:sp>
      <p:pic>
        <p:nvPicPr>
          <p:cNvPr id="4" name="Picture 3"/>
          <p:cNvPicPr>
            <a:picLocks noChangeAspect="1"/>
          </p:cNvPicPr>
          <p:nvPr/>
        </p:nvPicPr>
        <p:blipFill>
          <a:blip r:embed="rId2"/>
          <a:stretch>
            <a:fillRect/>
          </a:stretch>
        </p:blipFill>
        <p:spPr>
          <a:xfrm>
            <a:off x="0" y="0"/>
            <a:ext cx="11436263" cy="1610200"/>
          </a:xfrm>
          <a:prstGeom prst="rect">
            <a:avLst/>
          </a:prstGeom>
        </p:spPr>
      </p:pic>
      <p:sp>
        <p:nvSpPr>
          <p:cNvPr id="5" name="Rectangle 4"/>
          <p:cNvSpPr/>
          <p:nvPr/>
        </p:nvSpPr>
        <p:spPr>
          <a:xfrm>
            <a:off x="3984951" y="543490"/>
            <a:ext cx="4262808" cy="584775"/>
          </a:xfrm>
          <a:prstGeom prst="rect">
            <a:avLst/>
          </a:prstGeom>
        </p:spPr>
        <p:txBody>
          <a:bodyPr wrap="square">
            <a:spAutoFit/>
          </a:bodyPr>
          <a:lstStyle/>
          <a:p>
            <a:r>
              <a:rPr lang="en-US" sz="3200" dirty="0" smtClean="0">
                <a:solidFill>
                  <a:srgbClr val="FFFF00"/>
                </a:solidFill>
              </a:rPr>
              <a:t>Lecture </a:t>
            </a:r>
            <a:r>
              <a:rPr lang="en-US" sz="3200" dirty="0">
                <a:solidFill>
                  <a:srgbClr val="FFFF00"/>
                </a:solidFill>
              </a:rPr>
              <a:t>Outline</a:t>
            </a:r>
          </a:p>
        </p:txBody>
      </p:sp>
      <p:sp>
        <p:nvSpPr>
          <p:cNvPr id="7" name="TextBox 6"/>
          <p:cNvSpPr txBox="1"/>
          <p:nvPr/>
        </p:nvSpPr>
        <p:spPr>
          <a:xfrm>
            <a:off x="293626" y="543490"/>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23565233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05708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544299" cy="1610200"/>
          </a:xfrm>
          <a:prstGeom prst="rect">
            <a:avLst/>
          </a:prstGeom>
        </p:spPr>
      </p:pic>
      <p:sp>
        <p:nvSpPr>
          <p:cNvPr id="7" name="TextBox 6"/>
          <p:cNvSpPr txBox="1"/>
          <p:nvPr/>
        </p:nvSpPr>
        <p:spPr>
          <a:xfrm>
            <a:off x="3126366" y="543490"/>
            <a:ext cx="624310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Objectives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sp>
        <p:nvSpPr>
          <p:cNvPr id="9" name="Rectangle 8"/>
          <p:cNvSpPr/>
          <p:nvPr/>
        </p:nvSpPr>
        <p:spPr>
          <a:xfrm>
            <a:off x="496247" y="1702063"/>
            <a:ext cx="11210795" cy="3785652"/>
          </a:xfrm>
          <a:prstGeom prst="rect">
            <a:avLst/>
          </a:prstGeom>
        </p:spPr>
        <p:txBody>
          <a:bodyPr wrap="square">
            <a:spAutoFit/>
          </a:bodyPr>
          <a:lstStyle/>
          <a:p>
            <a:pPr algn="just"/>
            <a:r>
              <a:rPr lang="en-US" sz="2400" b="1" dirty="0"/>
              <a:t>1. Define business-level strategy and describe how it determines a firm’s strategic position.</a:t>
            </a:r>
          </a:p>
          <a:p>
            <a:pPr algn="just"/>
            <a:r>
              <a:rPr lang="en-US" sz="2400" b="1" dirty="0"/>
              <a:t>2. Examine the relationship between value drivers and differentiation strategy.</a:t>
            </a:r>
          </a:p>
          <a:p>
            <a:pPr algn="just"/>
            <a:r>
              <a:rPr lang="en-US" sz="2400" b="1" dirty="0"/>
              <a:t>3. Examine the relationship between cost drivers and the cost-leadership strategy.</a:t>
            </a:r>
          </a:p>
          <a:p>
            <a:pPr algn="just"/>
            <a:r>
              <a:rPr lang="en-US" sz="2400" b="1" dirty="0"/>
              <a:t>4. Assess the benefits and risks of differentiation and cost-leadership strategies vis-à-vis the five forces that shape competition.</a:t>
            </a:r>
          </a:p>
          <a:p>
            <a:pPr algn="just"/>
            <a:r>
              <a:rPr lang="en-US" sz="2400" b="1" dirty="0"/>
              <a:t>5. Evaluate value and cost drivers that may allow a firm to pursue a blue ocean strategy.</a:t>
            </a:r>
          </a:p>
          <a:p>
            <a:pPr algn="just"/>
            <a:r>
              <a:rPr lang="en-US" sz="2400" b="1" dirty="0"/>
              <a:t>6. Assess the risks of a blue ocean strategy, and explain why it is difficult to succeed at value innovation</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0875021" cy="980634"/>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073310" y="640034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5" name="Rectangle 4"/>
          <p:cNvSpPr/>
          <p:nvPr/>
        </p:nvSpPr>
        <p:spPr>
          <a:xfrm>
            <a:off x="809971" y="2029179"/>
            <a:ext cx="10237985" cy="2677656"/>
          </a:xfrm>
          <a:prstGeom prst="rect">
            <a:avLst/>
          </a:prstGeom>
        </p:spPr>
        <p:txBody>
          <a:bodyPr wrap="square">
            <a:spAutoFit/>
          </a:bodyPr>
          <a:lstStyle/>
          <a:p>
            <a:pPr algn="just"/>
            <a:r>
              <a:rPr lang="en-US" sz="2800" dirty="0">
                <a:solidFill>
                  <a:srgbClr val="FF0000"/>
                </a:solidFill>
              </a:rPr>
              <a:t>6.1 Business-Level Strategy: How to </a:t>
            </a:r>
            <a:r>
              <a:rPr lang="en-US" sz="2800" dirty="0" smtClean="0">
                <a:solidFill>
                  <a:srgbClr val="FF0000"/>
                </a:solidFill>
              </a:rPr>
              <a:t>Compete </a:t>
            </a:r>
            <a:r>
              <a:rPr lang="en-US" sz="2800" dirty="0">
                <a:solidFill>
                  <a:srgbClr val="FF0000"/>
                </a:solidFill>
              </a:rPr>
              <a:t>for Advantage</a:t>
            </a:r>
          </a:p>
          <a:p>
            <a:pPr algn="just"/>
            <a:r>
              <a:rPr lang="en-US" sz="2800" dirty="0" smtClean="0"/>
              <a:t> </a:t>
            </a:r>
            <a:r>
              <a:rPr lang="en-US" sz="2800" b="1" dirty="0"/>
              <a:t>Business-level strategy </a:t>
            </a:r>
            <a:r>
              <a:rPr lang="en-US" sz="2800" dirty="0"/>
              <a:t>details the goal-directed actions managers take in their quest for competitive advantage when competing in a single product market. It may involve a single product or a group of similar products that use the same distribution channel. It concerns the broad question, “How should we compete</a:t>
            </a:r>
            <a:r>
              <a:rPr lang="en-US" sz="2800" dirty="0" smtClean="0"/>
              <a:t>?”</a:t>
            </a:r>
            <a:endParaRPr lang="en-US" sz="2800" dirty="0"/>
          </a:p>
        </p:txBody>
      </p:sp>
      <p:sp>
        <p:nvSpPr>
          <p:cNvPr id="12" name="TextBox 11"/>
          <p:cNvSpPr txBox="1"/>
          <p:nvPr/>
        </p:nvSpPr>
        <p:spPr>
          <a:xfrm>
            <a:off x="2862052" y="463620"/>
            <a:ext cx="8492647" cy="707886"/>
          </a:xfrm>
          <a:prstGeom prst="rect">
            <a:avLst/>
          </a:prstGeom>
          <a:noFill/>
        </p:spPr>
        <p:txBody>
          <a:bodyPr wrap="square" rtlCol="0">
            <a:spAutoFit/>
          </a:bodyPr>
          <a:lstStyle/>
          <a:p>
            <a:r>
              <a:rPr lang="en-US" sz="2000" b="1" dirty="0">
                <a:solidFill>
                  <a:srgbClr val="FFFF00"/>
                </a:solidFill>
                <a:latin typeface="Tajawal Medium" panose="00000600000000000000" pitchFamily="2" charset="-78"/>
                <a:cs typeface="Tajawal Medium" panose="00000600000000000000" pitchFamily="2" charset="-78"/>
              </a:rPr>
              <a:t>Business Strategy: </a:t>
            </a:r>
          </a:p>
          <a:p>
            <a:r>
              <a:rPr lang="en-US" sz="2000" b="1" dirty="0">
                <a:solidFill>
                  <a:srgbClr val="FFFF00"/>
                </a:solidFill>
                <a:latin typeface="Tajawal Medium" panose="00000600000000000000" pitchFamily="2" charset="-78"/>
                <a:cs typeface="Tajawal Medium" panose="00000600000000000000" pitchFamily="2" charset="-78"/>
              </a:rPr>
              <a:t>Differentiation, Cost Leadership, </a:t>
            </a:r>
            <a:r>
              <a:rPr lang="en-US" sz="2000" b="1" dirty="0" smtClean="0">
                <a:solidFill>
                  <a:srgbClr val="FFFF00"/>
                </a:solidFill>
                <a:latin typeface="Tajawal Medium" panose="00000600000000000000" pitchFamily="2" charset="-78"/>
                <a:cs typeface="Tajawal Medium" panose="00000600000000000000" pitchFamily="2" charset="-78"/>
              </a:rPr>
              <a:t>and </a:t>
            </a:r>
            <a:r>
              <a:rPr lang="en-US" sz="2000" b="1" dirty="0">
                <a:solidFill>
                  <a:srgbClr val="FFFF00"/>
                </a:solidFill>
                <a:latin typeface="Tajawal Medium" panose="00000600000000000000" pitchFamily="2" charset="-78"/>
                <a:cs typeface="Tajawal Medium" panose="00000600000000000000" pitchFamily="2" charset="-78"/>
              </a:rPr>
              <a:t>Blue Oceans</a:t>
            </a:r>
          </a:p>
        </p:txBody>
      </p:sp>
      <p:sp>
        <p:nvSpPr>
          <p:cNvPr id="15" name="TextBox 14"/>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18" name="Picture 17"/>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071970" cy="4351338"/>
          </a:xfrm>
        </p:spPr>
        <p:txBody>
          <a:bodyPr/>
          <a:lstStyle/>
          <a:p>
            <a:pPr marL="0" indent="0" algn="just">
              <a:buNone/>
            </a:pPr>
            <a:r>
              <a:rPr lang="en-US" dirty="0"/>
              <a:t>To formulate an appropriate business-level strategy, managers must answer the who, what, why, and how questions of competition:</a:t>
            </a:r>
          </a:p>
          <a:p>
            <a:pPr marL="0" indent="0" algn="just">
              <a:buNone/>
            </a:pPr>
            <a:r>
              <a:rPr lang="en-US" dirty="0"/>
              <a:t>■  Who—which customer segments will we serve?</a:t>
            </a:r>
          </a:p>
          <a:p>
            <a:pPr marL="0" indent="0" algn="just">
              <a:buNone/>
            </a:pPr>
            <a:r>
              <a:rPr lang="en-US" dirty="0"/>
              <a:t>■  What customer needs, wishes, and desires will we satisfy?</a:t>
            </a:r>
          </a:p>
          <a:p>
            <a:pPr marL="0" indent="0" algn="just">
              <a:buNone/>
            </a:pPr>
            <a:r>
              <a:rPr lang="en-US" dirty="0"/>
              <a:t>■  Why do we want to satisfy them?</a:t>
            </a:r>
          </a:p>
          <a:p>
            <a:pPr marL="0" indent="0" algn="just">
              <a:buNone/>
            </a:pPr>
            <a:r>
              <a:rPr lang="en-US" dirty="0"/>
              <a:t>■  How will we satisfy our customers’ needs?</a:t>
            </a:r>
          </a:p>
          <a:p>
            <a:pPr marL="0" indent="0">
              <a:buNone/>
            </a:pPr>
            <a:endParaRPr lang="en-US" dirty="0"/>
          </a:p>
        </p:txBody>
      </p:sp>
      <p:pic>
        <p:nvPicPr>
          <p:cNvPr id="4" name="Picture 3"/>
          <p:cNvPicPr>
            <a:picLocks noChangeAspect="1"/>
          </p:cNvPicPr>
          <p:nvPr/>
        </p:nvPicPr>
        <p:blipFill>
          <a:blip r:embed="rId2"/>
          <a:stretch>
            <a:fillRect/>
          </a:stretch>
        </p:blipFill>
        <p:spPr>
          <a:xfrm>
            <a:off x="0" y="0"/>
            <a:ext cx="11436263" cy="1610200"/>
          </a:xfrm>
          <a:prstGeom prst="rect">
            <a:avLst/>
          </a:prstGeom>
        </p:spPr>
      </p:pic>
      <p:sp>
        <p:nvSpPr>
          <p:cNvPr id="5" name="TextBox 4"/>
          <p:cNvSpPr txBox="1"/>
          <p:nvPr/>
        </p:nvSpPr>
        <p:spPr>
          <a:xfrm>
            <a:off x="2943616" y="451157"/>
            <a:ext cx="8492647" cy="707886"/>
          </a:xfrm>
          <a:prstGeom prst="rect">
            <a:avLst/>
          </a:prstGeom>
          <a:noFill/>
        </p:spPr>
        <p:txBody>
          <a:bodyPr wrap="square" rtlCol="0">
            <a:spAutoFit/>
          </a:bodyPr>
          <a:lstStyle/>
          <a:p>
            <a:r>
              <a:rPr lang="en-US" sz="2000" b="1" dirty="0">
                <a:solidFill>
                  <a:srgbClr val="FFFF00"/>
                </a:solidFill>
                <a:latin typeface="Tajawal Medium" panose="00000600000000000000" pitchFamily="2" charset="-78"/>
                <a:cs typeface="Tajawal Medium" panose="00000600000000000000" pitchFamily="2" charset="-78"/>
              </a:rPr>
              <a:t>Business Strategy: </a:t>
            </a:r>
          </a:p>
          <a:p>
            <a:r>
              <a:rPr lang="en-US" sz="2000" b="1" dirty="0">
                <a:solidFill>
                  <a:srgbClr val="FFFF00"/>
                </a:solidFill>
                <a:latin typeface="Tajawal Medium" panose="00000600000000000000" pitchFamily="2" charset="-78"/>
                <a:cs typeface="Tajawal Medium" panose="00000600000000000000" pitchFamily="2" charset="-78"/>
              </a:rPr>
              <a:t>Differentiation, Cost Leadership, </a:t>
            </a:r>
            <a:r>
              <a:rPr lang="en-US" sz="2000" b="1" dirty="0" smtClean="0">
                <a:solidFill>
                  <a:srgbClr val="FFFF00"/>
                </a:solidFill>
                <a:latin typeface="Tajawal Medium" panose="00000600000000000000" pitchFamily="2" charset="-78"/>
                <a:cs typeface="Tajawal Medium" panose="00000600000000000000" pitchFamily="2" charset="-78"/>
              </a:rPr>
              <a:t>and </a:t>
            </a:r>
            <a:r>
              <a:rPr lang="en-US" sz="2000" b="1" dirty="0">
                <a:solidFill>
                  <a:srgbClr val="FFFF00"/>
                </a:solidFill>
                <a:latin typeface="Tajawal Medium" panose="00000600000000000000" pitchFamily="2" charset="-78"/>
                <a:cs typeface="Tajawal Medium" panose="00000600000000000000" pitchFamily="2" charset="-78"/>
              </a:rPr>
              <a:t>Blue Oceans</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19955536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8096" y="1938359"/>
            <a:ext cx="10515600" cy="4351338"/>
          </a:xfrm>
        </p:spPr>
        <p:txBody>
          <a:bodyPr>
            <a:normAutofit/>
          </a:bodyPr>
          <a:lstStyle/>
          <a:p>
            <a:pPr marL="0" indent="0" algn="just">
              <a:buNone/>
            </a:pPr>
            <a:r>
              <a:rPr lang="en-US" dirty="0"/>
              <a:t>To formulate an effective business strategy, managers need to keep in mind that </a:t>
            </a:r>
            <a:r>
              <a:rPr lang="en-US" dirty="0" smtClean="0"/>
              <a:t>competitive </a:t>
            </a:r>
            <a:r>
              <a:rPr lang="en-US" dirty="0"/>
              <a:t>advantage is determined jointly by </a:t>
            </a:r>
            <a:r>
              <a:rPr lang="en-US" dirty="0" smtClean="0"/>
              <a:t>industry and firm effects. </a:t>
            </a:r>
            <a:r>
              <a:rPr lang="en-US" dirty="0"/>
              <a:t>As shown in Exhibit 6.1, </a:t>
            </a:r>
            <a:r>
              <a:rPr lang="en-US" dirty="0" smtClean="0"/>
              <a:t>one </a:t>
            </a:r>
            <a:r>
              <a:rPr lang="en-US" dirty="0"/>
              <a:t>route to competitive advantage is shaped by industry </a:t>
            </a:r>
            <a:r>
              <a:rPr lang="en-US" dirty="0" smtClean="0"/>
              <a:t>effects, while </a:t>
            </a:r>
            <a:r>
              <a:rPr lang="en-US" dirty="0"/>
              <a:t>a second route is </a:t>
            </a:r>
            <a:r>
              <a:rPr lang="en-US" dirty="0" smtClean="0"/>
              <a:t>determined </a:t>
            </a:r>
            <a:r>
              <a:rPr lang="en-US" dirty="0"/>
              <a:t>by firm </a:t>
            </a:r>
            <a:r>
              <a:rPr lang="en-US" dirty="0" smtClean="0"/>
              <a:t>effects. As </a:t>
            </a:r>
            <a:r>
              <a:rPr lang="en-US" dirty="0"/>
              <a:t>discussed in Chapter 3, an industry’s profit potential can be </a:t>
            </a:r>
            <a:r>
              <a:rPr lang="en-US" dirty="0" smtClean="0"/>
              <a:t>assessed </a:t>
            </a:r>
            <a:r>
              <a:rPr lang="en-US" dirty="0"/>
              <a:t>using the five forces framework plus the availability of complements. Managers </a:t>
            </a:r>
            <a:r>
              <a:rPr lang="en-US" dirty="0" smtClean="0"/>
              <a:t>need </a:t>
            </a:r>
            <a:r>
              <a:rPr lang="en-US" dirty="0"/>
              <a:t>to be certain that the business strategy is aligned with the five forces that shape </a:t>
            </a:r>
            <a:r>
              <a:rPr lang="en-US" dirty="0" smtClean="0"/>
              <a:t>competition</a:t>
            </a:r>
            <a:r>
              <a:rPr lang="en-US" dirty="0"/>
              <a:t>. They can evaluate performance differences among clusters of firms in the same </a:t>
            </a:r>
            <a:r>
              <a:rPr lang="en-US" dirty="0" smtClean="0"/>
              <a:t>industry </a:t>
            </a:r>
            <a:r>
              <a:rPr lang="en-US" dirty="0"/>
              <a:t>by conducting a strategic-group analysis.</a:t>
            </a:r>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3060526" y="481934"/>
            <a:ext cx="7774488"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155839" y="481934"/>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18562143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889348" y="1803748"/>
            <a:ext cx="10171134" cy="4509369"/>
          </a:xfrm>
          <a:prstGeom prst="rect">
            <a:avLst/>
          </a:prstGeom>
        </p:spPr>
      </p:pic>
      <p:pic>
        <p:nvPicPr>
          <p:cNvPr id="4" name="Picture 3"/>
          <p:cNvPicPr>
            <a:picLocks noChangeAspect="1"/>
          </p:cNvPicPr>
          <p:nvPr/>
        </p:nvPicPr>
        <p:blipFill>
          <a:blip r:embed="rId3"/>
          <a:stretch>
            <a:fillRect/>
          </a:stretch>
        </p:blipFill>
        <p:spPr>
          <a:xfrm>
            <a:off x="-108036" y="0"/>
            <a:ext cx="11544299" cy="1610200"/>
          </a:xfrm>
          <a:prstGeom prst="rect">
            <a:avLst/>
          </a:prstGeom>
        </p:spPr>
      </p:pic>
      <p:sp>
        <p:nvSpPr>
          <p:cNvPr id="6" name="Rectangle 5"/>
          <p:cNvSpPr/>
          <p:nvPr/>
        </p:nvSpPr>
        <p:spPr>
          <a:xfrm>
            <a:off x="3194136" y="449604"/>
            <a:ext cx="786634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8" name="TextBox 7"/>
          <p:cNvSpPr txBox="1"/>
          <p:nvPr/>
        </p:nvSpPr>
        <p:spPr>
          <a:xfrm>
            <a:off x="180892" y="449604"/>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pic>
        <p:nvPicPr>
          <p:cNvPr id="10" name="Picture 9"/>
          <p:cNvPicPr>
            <a:picLocks noChangeAspect="1"/>
          </p:cNvPicPr>
          <p:nvPr/>
        </p:nvPicPr>
        <p:blipFill>
          <a:blip r:embed="rId5"/>
          <a:stretch>
            <a:fillRect/>
          </a:stretch>
        </p:blipFill>
        <p:spPr>
          <a:xfrm>
            <a:off x="2289771" y="6210698"/>
            <a:ext cx="9902229" cy="204838"/>
          </a:xfrm>
          <a:prstGeom prst="rect">
            <a:avLst/>
          </a:prstGeom>
        </p:spPr>
      </p:pic>
    </p:spTree>
    <p:extLst>
      <p:ext uri="{BB962C8B-B14F-4D97-AF65-F5344CB8AC3E}">
        <p14:creationId xmlns:p14="http://schemas.microsoft.com/office/powerpoint/2010/main" val="42787879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Strategic position</a:t>
            </a:r>
          </a:p>
          <a:p>
            <a:pPr marL="0" indent="0" algn="just">
              <a:buNone/>
            </a:pPr>
            <a:r>
              <a:rPr lang="en-US" dirty="0" smtClean="0"/>
              <a:t>A </a:t>
            </a:r>
            <a:r>
              <a:rPr lang="en-US" dirty="0"/>
              <a:t>firm’s business-level strategy determines its strategic </a:t>
            </a:r>
            <a:r>
              <a:rPr lang="en-US" dirty="0" smtClean="0"/>
              <a:t>position its </a:t>
            </a:r>
            <a:r>
              <a:rPr lang="en-US" dirty="0"/>
              <a:t>strategic profile </a:t>
            </a:r>
            <a:r>
              <a:rPr lang="en-US" dirty="0" smtClean="0"/>
              <a:t>based </a:t>
            </a:r>
            <a:r>
              <a:rPr lang="en-US" dirty="0"/>
              <a:t>on value creation and </a:t>
            </a:r>
            <a:r>
              <a:rPr lang="en-US" dirty="0" smtClean="0"/>
              <a:t>cost in </a:t>
            </a:r>
            <a:r>
              <a:rPr lang="en-US" dirty="0"/>
              <a:t>a specific product market. A firm attempts to stake </a:t>
            </a:r>
            <a:r>
              <a:rPr lang="en-US" dirty="0" smtClean="0"/>
              <a:t>out </a:t>
            </a:r>
            <a:r>
              <a:rPr lang="en-US" dirty="0"/>
              <a:t>a valuable and unique position that meets customer needs while simultaneously creating </a:t>
            </a:r>
            <a:r>
              <a:rPr lang="en-US" dirty="0" smtClean="0"/>
              <a:t>as </a:t>
            </a:r>
            <a:r>
              <a:rPr lang="en-US" dirty="0"/>
              <a:t>large a gap as possible between the value the firm’s product creates and the cost required </a:t>
            </a:r>
            <a:r>
              <a:rPr lang="en-US" dirty="0" smtClean="0"/>
              <a:t>to </a:t>
            </a:r>
            <a:r>
              <a:rPr lang="en-US" dirty="0"/>
              <a:t>produce it. Higher value creation tends to require higher cost. To achieve a desired </a:t>
            </a:r>
            <a:r>
              <a:rPr lang="en-US" dirty="0" smtClean="0"/>
              <a:t>strategic </a:t>
            </a:r>
            <a:r>
              <a:rPr lang="en-US" dirty="0"/>
              <a:t>position, managers must make strategic </a:t>
            </a:r>
            <a:r>
              <a:rPr lang="en-US" dirty="0" smtClean="0"/>
              <a:t>trade offs choices </a:t>
            </a:r>
            <a:r>
              <a:rPr lang="en-US" dirty="0"/>
              <a:t>between a cost </a:t>
            </a:r>
            <a:r>
              <a:rPr lang="en-US" dirty="0" smtClean="0"/>
              <a:t>or value </a:t>
            </a:r>
            <a:r>
              <a:rPr lang="en-US" dirty="0"/>
              <a:t>position. </a:t>
            </a:r>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3048000" y="481934"/>
            <a:ext cx="7987430"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180891" y="281879"/>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35150510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Managers must address the tension between value creation and the pressure </a:t>
            </a:r>
            <a:r>
              <a:rPr lang="en-US" dirty="0" smtClean="0"/>
              <a:t> to </a:t>
            </a:r>
            <a:r>
              <a:rPr lang="en-US" dirty="0"/>
              <a:t>keep cost in check so as not to erode the firm’s economic value creation and profit </a:t>
            </a:r>
            <a:r>
              <a:rPr lang="en-US" dirty="0" smtClean="0"/>
              <a:t>margin. A </a:t>
            </a:r>
            <a:r>
              <a:rPr lang="en-US" dirty="0"/>
              <a:t>business strategy is more </a:t>
            </a:r>
            <a:r>
              <a:rPr lang="en-US" dirty="0" smtClean="0"/>
              <a:t>likely </a:t>
            </a:r>
            <a:r>
              <a:rPr lang="en-US" dirty="0"/>
              <a:t>to lead to a competitive advantage if a firm has a clear strategic profile, either as </a:t>
            </a:r>
            <a:r>
              <a:rPr lang="en-US" dirty="0" smtClean="0"/>
              <a:t>differentiator or a </a:t>
            </a:r>
            <a:r>
              <a:rPr lang="en-US" dirty="0"/>
              <a:t>low-cost leader.</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6" name="Rectangle 5"/>
          <p:cNvSpPr/>
          <p:nvPr/>
        </p:nvSpPr>
        <p:spPr>
          <a:xfrm>
            <a:off x="2835058" y="481934"/>
            <a:ext cx="8075112"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8" name="TextBox 7"/>
          <p:cNvSpPr txBox="1"/>
          <p:nvPr/>
        </p:nvSpPr>
        <p:spPr>
          <a:xfrm>
            <a:off x="191078" y="374511"/>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108036" y="2204822"/>
            <a:ext cx="238650" cy="2709534"/>
          </a:xfrm>
          <a:prstGeom prst="rect">
            <a:avLst/>
          </a:prstGeom>
        </p:spPr>
      </p:pic>
      <p:pic>
        <p:nvPicPr>
          <p:cNvPr id="10" name="Picture 9"/>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4274132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Generic business strategies</a:t>
            </a:r>
          </a:p>
          <a:p>
            <a:pPr marL="0" indent="0" algn="just">
              <a:buNone/>
            </a:pPr>
            <a:r>
              <a:rPr lang="en-US" dirty="0" smtClean="0"/>
              <a:t>There </a:t>
            </a:r>
            <a:r>
              <a:rPr lang="en-US" dirty="0"/>
              <a:t>are two fundamentally different generic business </a:t>
            </a:r>
            <a:r>
              <a:rPr lang="en-US" dirty="0" smtClean="0"/>
              <a:t>strategies—differentiation and </a:t>
            </a:r>
            <a:r>
              <a:rPr lang="en-US" dirty="0"/>
              <a:t>cost </a:t>
            </a:r>
            <a:r>
              <a:rPr lang="en-US" dirty="0" smtClean="0"/>
              <a:t>leadership. </a:t>
            </a:r>
            <a:r>
              <a:rPr lang="en-US" b="1" dirty="0" smtClean="0">
                <a:solidFill>
                  <a:srgbClr val="FF0000"/>
                </a:solidFill>
              </a:rPr>
              <a:t>A </a:t>
            </a:r>
            <a:r>
              <a:rPr lang="en-US" b="1" dirty="0">
                <a:solidFill>
                  <a:srgbClr val="FF0000"/>
                </a:solidFill>
              </a:rPr>
              <a:t>differentiation </a:t>
            </a:r>
            <a:r>
              <a:rPr lang="en-US" b="1" dirty="0" smtClean="0">
                <a:solidFill>
                  <a:srgbClr val="FF0000"/>
                </a:solidFill>
              </a:rPr>
              <a:t>strategy </a:t>
            </a:r>
            <a:r>
              <a:rPr lang="en-US" dirty="0" smtClean="0"/>
              <a:t>seeks </a:t>
            </a:r>
            <a:r>
              <a:rPr lang="en-US" dirty="0"/>
              <a:t>to create higher value for customers than the </a:t>
            </a:r>
            <a:r>
              <a:rPr lang="en-US" dirty="0" smtClean="0"/>
              <a:t>value </a:t>
            </a:r>
            <a:r>
              <a:rPr lang="en-US" dirty="0"/>
              <a:t>that competitors create, by delivering products or services with unique features while </a:t>
            </a:r>
            <a:r>
              <a:rPr lang="en-US" dirty="0" smtClean="0"/>
              <a:t>keeping </a:t>
            </a:r>
            <a:r>
              <a:rPr lang="en-US" dirty="0"/>
              <a:t>costs at the same or similar levels, allowing the firm to charge higher prices to </a:t>
            </a:r>
            <a:r>
              <a:rPr lang="en-US" dirty="0" smtClean="0"/>
              <a:t>its </a:t>
            </a:r>
            <a:r>
              <a:rPr lang="en-US" dirty="0"/>
              <a:t>customers. </a:t>
            </a:r>
            <a:r>
              <a:rPr lang="en-US" b="1" dirty="0">
                <a:solidFill>
                  <a:srgbClr val="FF0000"/>
                </a:solidFill>
              </a:rPr>
              <a:t>A cost-leadership strategy, </a:t>
            </a:r>
            <a:r>
              <a:rPr lang="en-US" dirty="0"/>
              <a:t>in contrast, seeks to create the same or similar </a:t>
            </a:r>
            <a:r>
              <a:rPr lang="en-US" dirty="0" smtClean="0"/>
              <a:t>value </a:t>
            </a:r>
            <a:r>
              <a:rPr lang="en-US" dirty="0"/>
              <a:t>for customers by delivering products or services at a lower cost than competitors, </a:t>
            </a:r>
            <a:r>
              <a:rPr lang="en-US" dirty="0" smtClean="0"/>
              <a:t>enabling </a:t>
            </a:r>
            <a:r>
              <a:rPr lang="en-US" dirty="0"/>
              <a:t>the firm to offer lower prices to its customers.</a:t>
            </a:r>
          </a:p>
        </p:txBody>
      </p:sp>
      <p:pic>
        <p:nvPicPr>
          <p:cNvPr id="4" name="Picture 3"/>
          <p:cNvPicPr>
            <a:picLocks noChangeAspect="1"/>
          </p:cNvPicPr>
          <p:nvPr/>
        </p:nvPicPr>
        <p:blipFill>
          <a:blip r:embed="rId2"/>
          <a:stretch>
            <a:fillRect/>
          </a:stretch>
        </p:blipFill>
        <p:spPr>
          <a:xfrm>
            <a:off x="-44577" y="0"/>
            <a:ext cx="11544299" cy="1610200"/>
          </a:xfrm>
          <a:prstGeom prst="rect">
            <a:avLst/>
          </a:prstGeom>
        </p:spPr>
      </p:pic>
      <p:sp>
        <p:nvSpPr>
          <p:cNvPr id="5" name="Rectangle 4"/>
          <p:cNvSpPr/>
          <p:nvPr/>
        </p:nvSpPr>
        <p:spPr>
          <a:xfrm>
            <a:off x="2910214" y="481934"/>
            <a:ext cx="8037534"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240353" y="481934"/>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36943046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dirty="0"/>
              <a:t>These two business strategies are called generic </a:t>
            </a:r>
            <a:r>
              <a:rPr lang="en-US" dirty="0" smtClean="0"/>
              <a:t>strategies because </a:t>
            </a:r>
            <a:r>
              <a:rPr lang="en-US" dirty="0"/>
              <a:t>they can be used by </a:t>
            </a:r>
            <a:r>
              <a:rPr lang="en-US" dirty="0" smtClean="0"/>
              <a:t>any </a:t>
            </a:r>
            <a:r>
              <a:rPr lang="en-US" dirty="0"/>
              <a:t>organization—manufacturing or service, large or small, for-profit or nonprofit, public </a:t>
            </a:r>
            <a:r>
              <a:rPr lang="en-US" dirty="0" smtClean="0"/>
              <a:t>or </a:t>
            </a:r>
            <a:r>
              <a:rPr lang="en-US" dirty="0"/>
              <a:t>private, domestic or foreign—in the quest for competitive advantage, independent of </a:t>
            </a:r>
            <a:r>
              <a:rPr lang="en-US" dirty="0" smtClean="0"/>
              <a:t>industry </a:t>
            </a:r>
            <a:r>
              <a:rPr lang="en-US" dirty="0"/>
              <a:t>context. Differentiation and cost leadership require distinct strategic positions, </a:t>
            </a:r>
            <a:r>
              <a:rPr lang="en-US" dirty="0" smtClean="0"/>
              <a:t>and </a:t>
            </a:r>
            <a:r>
              <a:rPr lang="en-US" dirty="0"/>
              <a:t>in turn increase a firm’s chances to gain and sustain a competitive </a:t>
            </a:r>
            <a:r>
              <a:rPr lang="en-US" dirty="0" smtClean="0"/>
              <a:t>advantage. Because value </a:t>
            </a:r>
            <a:r>
              <a:rPr lang="en-US" dirty="0"/>
              <a:t>creation and cost tend to be positively correlated, however, important trade-offs exist </a:t>
            </a:r>
            <a:r>
              <a:rPr lang="en-US" dirty="0" smtClean="0"/>
              <a:t>between </a:t>
            </a:r>
            <a:r>
              <a:rPr lang="en-US" dirty="0"/>
              <a:t>value creation and low cost. A business </a:t>
            </a:r>
            <a:r>
              <a:rPr lang="en-US" dirty="0" smtClean="0"/>
              <a:t>strategy, therefore</a:t>
            </a:r>
            <a:r>
              <a:rPr lang="en-US" dirty="0"/>
              <a:t>, is more likely to lead </a:t>
            </a:r>
            <a:r>
              <a:rPr lang="en-US" dirty="0" smtClean="0"/>
              <a:t>to </a:t>
            </a:r>
            <a:r>
              <a:rPr lang="en-US" dirty="0"/>
              <a:t>a competitive advantage if </a:t>
            </a:r>
            <a:r>
              <a:rPr lang="en-US" dirty="0" smtClean="0"/>
              <a:t>it allows </a:t>
            </a:r>
            <a:r>
              <a:rPr lang="en-US" dirty="0"/>
              <a:t>firms to either perform similar activities </a:t>
            </a:r>
            <a:r>
              <a:rPr lang="en-US" dirty="0" smtClean="0"/>
              <a:t>differently or </a:t>
            </a:r>
            <a:r>
              <a:rPr lang="en-US" dirty="0"/>
              <a:t>perform different </a:t>
            </a:r>
            <a:r>
              <a:rPr lang="en-US" dirty="0" smtClean="0"/>
              <a:t>activities than </a:t>
            </a:r>
            <a:r>
              <a:rPr lang="en-US" dirty="0"/>
              <a:t>their rivals that result in creating more value or offering </a:t>
            </a:r>
            <a:r>
              <a:rPr lang="en-US" dirty="0" smtClean="0"/>
              <a:t>similar </a:t>
            </a:r>
            <a:r>
              <a:rPr lang="en-US" dirty="0"/>
              <a:t>products or services at lower cost.</a:t>
            </a:r>
          </a:p>
          <a:p>
            <a:pPr marL="0" indent="0" algn="just">
              <a:buNone/>
            </a:pPr>
            <a:r>
              <a:rPr lang="en-US" dirty="0" smtClean="0"/>
              <a:t> </a:t>
            </a:r>
            <a:endParaRPr lang="en-US" dirty="0"/>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6" name="Rectangle 5"/>
          <p:cNvSpPr/>
          <p:nvPr/>
        </p:nvSpPr>
        <p:spPr>
          <a:xfrm>
            <a:off x="2935265" y="481934"/>
            <a:ext cx="7711857"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8" name="TextBox 7"/>
          <p:cNvSpPr txBox="1"/>
          <p:nvPr/>
        </p:nvSpPr>
        <p:spPr>
          <a:xfrm>
            <a:off x="168366" y="281879"/>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108036" y="2204822"/>
            <a:ext cx="238650" cy="2709534"/>
          </a:xfrm>
          <a:prstGeom prst="rect">
            <a:avLst/>
          </a:prstGeom>
        </p:spPr>
      </p:pic>
      <p:pic>
        <p:nvPicPr>
          <p:cNvPr id="10" name="Picture 9"/>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21858601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Now we can combine the dimensions describing a firm’s strategic position (</a:t>
            </a:r>
            <a:r>
              <a:rPr lang="en-US" dirty="0" smtClean="0"/>
              <a:t>differentiation vs</a:t>
            </a:r>
            <a:r>
              <a:rPr lang="en-US" dirty="0"/>
              <a:t>. cost) with the scope of competition </a:t>
            </a:r>
            <a:r>
              <a:rPr lang="en-US" dirty="0">
                <a:solidFill>
                  <a:srgbClr val="FF0000"/>
                </a:solidFill>
              </a:rPr>
              <a:t>(narrow vs. broad)</a:t>
            </a:r>
            <a:r>
              <a:rPr lang="en-US" dirty="0"/>
              <a:t>.As shown in Exhibit 6.2, by </a:t>
            </a:r>
            <a:r>
              <a:rPr lang="en-US" dirty="0" smtClean="0"/>
              <a:t>doing </a:t>
            </a:r>
            <a:r>
              <a:rPr lang="en-US" dirty="0"/>
              <a:t>so we get the two major broad business strategies (cost </a:t>
            </a:r>
            <a:r>
              <a:rPr lang="en-US" dirty="0" smtClean="0"/>
              <a:t>leadership and </a:t>
            </a:r>
            <a:r>
              <a:rPr lang="en-US" dirty="0"/>
              <a:t>differentiation</a:t>
            </a:r>
            <a:r>
              <a:rPr lang="en-US" dirty="0" smtClean="0"/>
              <a:t>), shown </a:t>
            </a:r>
            <a:r>
              <a:rPr lang="en-US" dirty="0"/>
              <a:t>as the top two boxes in the matrix, and the </a:t>
            </a:r>
            <a:r>
              <a:rPr lang="en-US" dirty="0" smtClean="0"/>
              <a:t>focused version </a:t>
            </a:r>
            <a:r>
              <a:rPr lang="en-US" dirty="0"/>
              <a:t>of each (shown as the </a:t>
            </a:r>
            <a:r>
              <a:rPr lang="en-US" dirty="0" smtClean="0"/>
              <a:t> bottom </a:t>
            </a:r>
            <a:r>
              <a:rPr lang="en-US" dirty="0"/>
              <a:t>two boxes in the matrix). The focused versions of the two business </a:t>
            </a:r>
            <a:r>
              <a:rPr lang="en-US" dirty="0" smtClean="0"/>
              <a:t>strategies—focused </a:t>
            </a:r>
            <a:r>
              <a:rPr lang="en-US" dirty="0"/>
              <a:t>cost-leadership </a:t>
            </a:r>
            <a:r>
              <a:rPr lang="en-US" dirty="0" smtClean="0"/>
              <a:t>strategy and </a:t>
            </a:r>
            <a:r>
              <a:rPr lang="en-US" dirty="0"/>
              <a:t>focused differentiation strategy—are essentially </a:t>
            </a:r>
            <a:r>
              <a:rPr lang="en-US" dirty="0" smtClean="0"/>
              <a:t>the same as the broad generic strategies except that the competitive scope is narrower.</a:t>
            </a:r>
            <a:endParaRPr lang="en-US" dirty="0"/>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2872636" y="481934"/>
            <a:ext cx="7999956"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191078" y="281879"/>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9118636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1528175" y="1610201"/>
            <a:ext cx="8555277" cy="4702918"/>
          </a:xfrm>
          <a:prstGeom prst="rect">
            <a:avLst/>
          </a:prstGeom>
        </p:spPr>
      </p:pic>
      <p:pic>
        <p:nvPicPr>
          <p:cNvPr id="4" name="Picture 3"/>
          <p:cNvPicPr>
            <a:picLocks noChangeAspect="1"/>
          </p:cNvPicPr>
          <p:nvPr/>
        </p:nvPicPr>
        <p:blipFill>
          <a:blip r:embed="rId3"/>
          <a:stretch>
            <a:fillRect/>
          </a:stretch>
        </p:blipFill>
        <p:spPr>
          <a:xfrm>
            <a:off x="-108036" y="0"/>
            <a:ext cx="11544299" cy="1610200"/>
          </a:xfrm>
          <a:prstGeom prst="rect">
            <a:avLst/>
          </a:prstGeom>
        </p:spPr>
      </p:pic>
      <p:sp>
        <p:nvSpPr>
          <p:cNvPr id="7" name="Rectangle 6"/>
          <p:cNvSpPr/>
          <p:nvPr/>
        </p:nvSpPr>
        <p:spPr>
          <a:xfrm>
            <a:off x="2872635" y="481934"/>
            <a:ext cx="7787013"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9" name="TextBox 8"/>
          <p:cNvSpPr txBox="1"/>
          <p:nvPr/>
        </p:nvSpPr>
        <p:spPr>
          <a:xfrm>
            <a:off x="205944" y="281879"/>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pic>
        <p:nvPicPr>
          <p:cNvPr id="11" name="Picture 10"/>
          <p:cNvPicPr>
            <a:picLocks noChangeAspect="1"/>
          </p:cNvPicPr>
          <p:nvPr/>
        </p:nvPicPr>
        <p:blipFill>
          <a:blip r:embed="rId5"/>
          <a:stretch>
            <a:fillRect/>
          </a:stretch>
        </p:blipFill>
        <p:spPr>
          <a:xfrm>
            <a:off x="2170446" y="6494964"/>
            <a:ext cx="9902229" cy="204838"/>
          </a:xfrm>
          <a:prstGeom prst="rect">
            <a:avLst/>
          </a:prstGeom>
        </p:spPr>
      </p:pic>
    </p:spTree>
    <p:extLst>
      <p:ext uri="{BB962C8B-B14F-4D97-AF65-F5344CB8AC3E}">
        <p14:creationId xmlns:p14="http://schemas.microsoft.com/office/powerpoint/2010/main" val="34211456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dirty="0">
                <a:solidFill>
                  <a:srgbClr val="FF0000"/>
                </a:solidFill>
              </a:rPr>
              <a:t>6.2 Differentiation Strategy: </a:t>
            </a:r>
          </a:p>
          <a:p>
            <a:pPr marL="0" indent="0" algn="just">
              <a:buNone/>
            </a:pPr>
            <a:r>
              <a:rPr lang="en-US" dirty="0"/>
              <a:t>Understanding Value </a:t>
            </a:r>
            <a:r>
              <a:rPr lang="en-US" dirty="0" smtClean="0"/>
              <a:t>Drivers The </a:t>
            </a:r>
            <a:r>
              <a:rPr lang="en-US" dirty="0"/>
              <a:t>goal of a differentiation strategy is to add unique features that will increase the </a:t>
            </a:r>
            <a:r>
              <a:rPr lang="en-US" dirty="0" smtClean="0"/>
              <a:t>perceived </a:t>
            </a:r>
            <a:r>
              <a:rPr lang="en-US" dirty="0"/>
              <a:t>value of goods and services in the minds of consumers so they are willing to pay a </a:t>
            </a:r>
            <a:r>
              <a:rPr lang="en-US" dirty="0" smtClean="0"/>
              <a:t>higher </a:t>
            </a:r>
            <a:r>
              <a:rPr lang="en-US" dirty="0"/>
              <a:t>price. Ideally, a firm following a differentiation strategy aims to achieve in the minds </a:t>
            </a:r>
            <a:r>
              <a:rPr lang="en-US" dirty="0" smtClean="0"/>
              <a:t>of </a:t>
            </a:r>
            <a:r>
              <a:rPr lang="en-US" dirty="0"/>
              <a:t>consumers a level of value creation that its competitors cannot easily match. The focus of </a:t>
            </a:r>
            <a:r>
              <a:rPr lang="en-US" dirty="0" smtClean="0"/>
              <a:t>competition </a:t>
            </a:r>
            <a:r>
              <a:rPr lang="en-US" dirty="0"/>
              <a:t>in a differentiation strategy tends to be on unique product features, service, and </a:t>
            </a:r>
            <a:r>
              <a:rPr lang="en-US" dirty="0" smtClean="0"/>
              <a:t>new </a:t>
            </a:r>
            <a:r>
              <a:rPr lang="en-US" dirty="0"/>
              <a:t>product launches, or on marketing and promotion rather than price. </a:t>
            </a:r>
            <a:r>
              <a:rPr lang="en-US" dirty="0">
                <a:solidFill>
                  <a:srgbClr val="FF0000"/>
                </a:solidFill>
              </a:rPr>
              <a:t>For example</a:t>
            </a:r>
            <a:r>
              <a:rPr lang="en-US" dirty="0"/>
              <a:t>, the </a:t>
            </a:r>
            <a:r>
              <a:rPr lang="en-US" dirty="0" smtClean="0"/>
              <a:t>carpet </a:t>
            </a:r>
            <a:r>
              <a:rPr lang="en-US" dirty="0"/>
              <a:t>company Interface is a leader in sustainability and offers innovative products such </a:t>
            </a:r>
            <a:r>
              <a:rPr lang="en-US" dirty="0" smtClean="0"/>
              <a:t>as </a:t>
            </a:r>
            <a:r>
              <a:rPr lang="en-US" dirty="0"/>
              <a:t>its Cool Carpet, the world’s first carbon-neutral floor covering. Interface’s customers </a:t>
            </a:r>
            <a:r>
              <a:rPr lang="en-US" dirty="0" smtClean="0"/>
              <a:t>reward </a:t>
            </a:r>
            <a:r>
              <a:rPr lang="en-US" dirty="0"/>
              <a:t>it with a willingness to pay a higher price for its environmentally friendly products.</a:t>
            </a:r>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2910212" y="481934"/>
            <a:ext cx="816279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105735" y="281879"/>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40857861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t>A company that uses a differentiation strategy can achieve a competitive advantage as </a:t>
            </a:r>
            <a:r>
              <a:rPr lang="en-US" dirty="0" smtClean="0"/>
              <a:t> long </a:t>
            </a:r>
            <a:r>
              <a:rPr lang="en-US" dirty="0"/>
              <a:t>as its economic value created (V  − C) is greater than that of its competitors. Firm </a:t>
            </a:r>
            <a:r>
              <a:rPr lang="en-US" dirty="0" smtClean="0"/>
              <a:t> A </a:t>
            </a:r>
            <a:r>
              <a:rPr lang="en-US" dirty="0"/>
              <a:t>in Exhibit 6.3 produces a generic commodity. Firm B and Firm C represent two efforts </a:t>
            </a:r>
            <a:r>
              <a:rPr lang="en-US" dirty="0" smtClean="0"/>
              <a:t> at </a:t>
            </a:r>
            <a:r>
              <a:rPr lang="en-US" dirty="0"/>
              <a:t>differentiation. Firm B not only offers greater value than Firm A, but also maintains </a:t>
            </a:r>
            <a:r>
              <a:rPr lang="en-US" b="1" i="1" dirty="0">
                <a:solidFill>
                  <a:srgbClr val="FF0000"/>
                </a:solidFill>
              </a:rPr>
              <a:t>cost </a:t>
            </a:r>
            <a:r>
              <a:rPr lang="en-US" b="1" i="1" dirty="0" smtClean="0">
                <a:solidFill>
                  <a:srgbClr val="FF0000"/>
                </a:solidFill>
              </a:rPr>
              <a:t> parity</a:t>
            </a:r>
            <a:r>
              <a:rPr lang="en-US" dirty="0" smtClean="0"/>
              <a:t>, meaning </a:t>
            </a:r>
            <a:r>
              <a:rPr lang="en-US" dirty="0"/>
              <a:t>it has the same costs as Firm A. However, even if a firm fails to achieve </a:t>
            </a:r>
            <a:r>
              <a:rPr lang="en-US" dirty="0" smtClean="0"/>
              <a:t>cost </a:t>
            </a:r>
            <a:r>
              <a:rPr lang="en-US" dirty="0"/>
              <a:t>parity (which is often the case because higher value creation tends to go along with </a:t>
            </a:r>
            <a:r>
              <a:rPr lang="en-US" dirty="0" smtClean="0"/>
              <a:t>higher </a:t>
            </a:r>
            <a:r>
              <a:rPr lang="en-US" dirty="0"/>
              <a:t>costs in terms of higher-quality raw materials, research and development, employee </a:t>
            </a:r>
            <a:r>
              <a:rPr lang="en-US" dirty="0" smtClean="0"/>
              <a:t>training </a:t>
            </a:r>
            <a:r>
              <a:rPr lang="en-US" dirty="0"/>
              <a:t>to provide superior customer service, and so on), it can still gain a competitive </a:t>
            </a:r>
            <a:r>
              <a:rPr lang="en-US" dirty="0" smtClean="0"/>
              <a:t>advantage </a:t>
            </a:r>
            <a:r>
              <a:rPr lang="en-US" dirty="0"/>
              <a:t>if its economic value creation exceeds that of its competitors. </a:t>
            </a:r>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2772428" y="481934"/>
            <a:ext cx="8125216"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115922" y="281879"/>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2042264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64921" y="764088"/>
            <a:ext cx="9895562" cy="5329290"/>
          </a:xfrm>
          <a:prstGeom prst="rect">
            <a:avLst/>
          </a:prstGeom>
        </p:spPr>
      </p:pic>
      <p:pic>
        <p:nvPicPr>
          <p:cNvPr id="3" name="Picture 2"/>
          <p:cNvPicPr>
            <a:picLocks noChangeAspect="1"/>
          </p:cNvPicPr>
          <p:nvPr/>
        </p:nvPicPr>
        <p:blipFill>
          <a:blip r:embed="rId3"/>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08036" y="2204822"/>
            <a:ext cx="238650" cy="2709534"/>
          </a:xfrm>
          <a:prstGeom prst="rect">
            <a:avLst/>
          </a:prstGeom>
        </p:spPr>
      </p:pic>
      <p:pic>
        <p:nvPicPr>
          <p:cNvPr id="6" name="Picture 5"/>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20003961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Firm C represents </a:t>
            </a:r>
            <a:r>
              <a:rPr lang="en-US" dirty="0" smtClean="0"/>
              <a:t>just </a:t>
            </a:r>
            <a:r>
              <a:rPr lang="en-US" dirty="0"/>
              <a:t>such a competitive advantage. For the approach shown </a:t>
            </a:r>
            <a:r>
              <a:rPr lang="en-US" b="1" i="1" dirty="0" smtClean="0">
                <a:solidFill>
                  <a:srgbClr val="FF0000"/>
                </a:solidFill>
              </a:rPr>
              <a:t>either</a:t>
            </a:r>
            <a:r>
              <a:rPr lang="en-US" dirty="0" smtClean="0"/>
              <a:t> in </a:t>
            </a:r>
            <a:r>
              <a:rPr lang="en-US" dirty="0"/>
              <a:t>Firm B or Firm C, economic value creation, (V − </a:t>
            </a:r>
            <a:r>
              <a:rPr lang="en-US" dirty="0" smtClean="0"/>
              <a:t>C)</a:t>
            </a:r>
            <a:r>
              <a:rPr lang="en-US" sz="1400" b="1" dirty="0" smtClean="0"/>
              <a:t>B </a:t>
            </a:r>
            <a:r>
              <a:rPr lang="en-US" dirty="0" smtClean="0"/>
              <a:t>or </a:t>
            </a:r>
            <a:r>
              <a:rPr lang="en-US" dirty="0"/>
              <a:t>(V − C)</a:t>
            </a:r>
            <a:r>
              <a:rPr lang="en-US" sz="1400" b="1" dirty="0"/>
              <a:t>C</a:t>
            </a:r>
            <a:r>
              <a:rPr lang="en-US" dirty="0"/>
              <a:t>, is greater than that of Firm A (V − C)</a:t>
            </a:r>
            <a:r>
              <a:rPr lang="en-US" sz="1400" b="1" dirty="0"/>
              <a:t>A</a:t>
            </a:r>
            <a:r>
              <a:rPr lang="en-US" dirty="0"/>
              <a:t>. </a:t>
            </a:r>
            <a:r>
              <a:rPr lang="en-US" dirty="0" smtClean="0"/>
              <a:t>Either </a:t>
            </a:r>
            <a:r>
              <a:rPr lang="en-US" dirty="0"/>
              <a:t>Firm B or C, therefore, achieves a competitive advantage because it has a higher </a:t>
            </a:r>
            <a:r>
              <a:rPr lang="en-US" dirty="0" smtClean="0"/>
              <a:t>value </a:t>
            </a:r>
            <a:r>
              <a:rPr lang="en-US" dirty="0"/>
              <a:t>gap over Firm A [(V − C)B &gt; (V − C)A, or (V − C)C &gt; (V − C)A], which allows it </a:t>
            </a:r>
            <a:r>
              <a:rPr lang="en-US" dirty="0" smtClean="0"/>
              <a:t>to </a:t>
            </a:r>
            <a:r>
              <a:rPr lang="en-US" dirty="0"/>
              <a:t>charge a premium price, reflecting its higher value creation. To complete the relative </a:t>
            </a:r>
            <a:r>
              <a:rPr lang="en-US" dirty="0" smtClean="0"/>
              <a:t>comparison</a:t>
            </a:r>
            <a:r>
              <a:rPr lang="en-US" dirty="0"/>
              <a:t>, although both companies pursue a differentiation strategy, Firm B also has </a:t>
            </a:r>
            <a:r>
              <a:rPr lang="en-US" dirty="0" smtClean="0"/>
              <a:t>a </a:t>
            </a:r>
            <a:r>
              <a:rPr lang="en-US" dirty="0"/>
              <a:t>competitive advantage </a:t>
            </a:r>
            <a:r>
              <a:rPr lang="en-US" dirty="0" smtClean="0"/>
              <a:t>over Firm </a:t>
            </a:r>
            <a:r>
              <a:rPr lang="en-US" dirty="0"/>
              <a:t>C because although both offer identical value, Firm B </a:t>
            </a:r>
            <a:r>
              <a:rPr lang="en-US" dirty="0" smtClean="0"/>
              <a:t>has </a:t>
            </a:r>
            <a:r>
              <a:rPr lang="en-US" dirty="0"/>
              <a:t>lower cost, thus (V − C)B &gt; (V − </a:t>
            </a:r>
            <a:r>
              <a:rPr lang="en-US" dirty="0" smtClean="0"/>
              <a:t>C)</a:t>
            </a:r>
            <a:r>
              <a:rPr lang="en-US" sz="2400" dirty="0" smtClean="0"/>
              <a:t>C</a:t>
            </a:r>
            <a:r>
              <a:rPr lang="en-US" dirty="0"/>
              <a: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2822531" y="481934"/>
            <a:ext cx="8062587"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153499" y="281879"/>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271386" y="6289969"/>
            <a:ext cx="9902229" cy="204838"/>
          </a:xfrm>
          <a:prstGeom prst="rect">
            <a:avLst/>
          </a:prstGeom>
        </p:spPr>
      </p:pic>
    </p:spTree>
    <p:extLst>
      <p:ext uri="{BB962C8B-B14F-4D97-AF65-F5344CB8AC3E}">
        <p14:creationId xmlns:p14="http://schemas.microsoft.com/office/powerpoint/2010/main" val="5293643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Managers can adjust a number of different levers to improve a firm’s strategic position. </a:t>
            </a:r>
            <a:r>
              <a:rPr lang="en-US" dirty="0" smtClean="0"/>
              <a:t>These </a:t>
            </a:r>
            <a:r>
              <a:rPr lang="en-US" dirty="0"/>
              <a:t>levers either increase perceived value or decrease costs. Here, we will study the </a:t>
            </a:r>
            <a:r>
              <a:rPr lang="en-US" dirty="0" smtClean="0"/>
              <a:t>most </a:t>
            </a:r>
            <a:r>
              <a:rPr lang="en-US" dirty="0"/>
              <a:t>salient value </a:t>
            </a:r>
            <a:r>
              <a:rPr lang="en-US" dirty="0" smtClean="0"/>
              <a:t>drivers that </a:t>
            </a:r>
            <a:r>
              <a:rPr lang="en-US" dirty="0"/>
              <a:t>managers have at their disposal </a:t>
            </a:r>
            <a:r>
              <a:rPr lang="en-US" dirty="0" smtClean="0"/>
              <a:t>(we look at cost drivers in the next section). They </a:t>
            </a:r>
            <a:r>
              <a:rPr lang="en-US" dirty="0"/>
              <a:t>are:</a:t>
            </a:r>
          </a:p>
          <a:p>
            <a:pPr marL="0" indent="0" algn="just">
              <a:buNone/>
            </a:pPr>
            <a:r>
              <a:rPr lang="en-US" dirty="0"/>
              <a:t>■  Product features</a:t>
            </a:r>
          </a:p>
          <a:p>
            <a:pPr marL="0" indent="0" algn="just">
              <a:buNone/>
            </a:pPr>
            <a:r>
              <a:rPr lang="en-US" dirty="0"/>
              <a:t>■  Customer service</a:t>
            </a:r>
          </a:p>
          <a:p>
            <a:pPr marL="0" indent="0" algn="just">
              <a:buNone/>
            </a:pPr>
            <a:r>
              <a:rPr lang="en-US" dirty="0"/>
              <a:t>■  Complements</a:t>
            </a:r>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0" y="281879"/>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187550"/>
            <a:ext cx="9902229" cy="204838"/>
          </a:xfrm>
          <a:prstGeom prst="rect">
            <a:avLst/>
          </a:prstGeom>
        </p:spPr>
      </p:pic>
    </p:spTree>
    <p:extLst>
      <p:ext uri="{BB962C8B-B14F-4D97-AF65-F5344CB8AC3E}">
        <p14:creationId xmlns:p14="http://schemas.microsoft.com/office/powerpoint/2010/main" val="3843668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9203" y="2240284"/>
            <a:ext cx="6051115" cy="3761662"/>
          </a:xfrm>
        </p:spPr>
        <p:txBody>
          <a:bodyPr>
            <a:normAutofit fontScale="92500" lnSpcReduction="10000"/>
          </a:bodyPr>
          <a:lstStyle/>
          <a:p>
            <a:pPr marL="0" indent="0" algn="just">
              <a:buNone/>
            </a:pPr>
            <a:r>
              <a:rPr lang="en-US" sz="3000" dirty="0">
                <a:solidFill>
                  <a:srgbClr val="FF0000"/>
                </a:solidFill>
              </a:rPr>
              <a:t>1. Product features</a:t>
            </a:r>
          </a:p>
          <a:p>
            <a:pPr marL="0" indent="0" algn="just">
              <a:buNone/>
            </a:pPr>
            <a:r>
              <a:rPr lang="en-US" dirty="0"/>
              <a:t>One of the obvious but most important levers that managers can adjust is product features, thereby increasing the perceived value of the product or service offering. Adding unique product attributes allows firms to turn commodity products into differentiated products commanding a premium price. Strong R&amp;D capabilities are often needed to create superior product features. </a:t>
            </a:r>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pic>
        <p:nvPicPr>
          <p:cNvPr id="5" name="Picture 4"/>
          <p:cNvPicPr>
            <a:picLocks noChangeAspect="1"/>
          </p:cNvPicPr>
          <p:nvPr/>
        </p:nvPicPr>
        <p:blipFill>
          <a:blip r:embed="rId3"/>
          <a:stretch>
            <a:fillRect/>
          </a:stretch>
        </p:blipFill>
        <p:spPr>
          <a:xfrm>
            <a:off x="7070846" y="2292263"/>
            <a:ext cx="4791301" cy="3884700"/>
          </a:xfrm>
          <a:prstGeom prst="rect">
            <a:avLst/>
          </a:prstGeom>
        </p:spPr>
      </p:pic>
      <p:sp>
        <p:nvSpPr>
          <p:cNvPr id="7" name="Rectangle 6"/>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9" name="TextBox 8"/>
          <p:cNvSpPr txBox="1"/>
          <p:nvPr/>
        </p:nvSpPr>
        <p:spPr>
          <a:xfrm>
            <a:off x="203601" y="281879"/>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pic>
        <p:nvPicPr>
          <p:cNvPr id="11" name="Picture 10"/>
          <p:cNvPicPr>
            <a:picLocks noChangeAspect="1"/>
          </p:cNvPicPr>
          <p:nvPr/>
        </p:nvPicPr>
        <p:blipFill>
          <a:blip r:embed="rId5"/>
          <a:stretch>
            <a:fillRect/>
          </a:stretch>
        </p:blipFill>
        <p:spPr>
          <a:xfrm>
            <a:off x="2264718" y="6392388"/>
            <a:ext cx="9902229" cy="204838"/>
          </a:xfrm>
          <a:prstGeom prst="rect">
            <a:avLst/>
          </a:prstGeom>
        </p:spPr>
      </p:pic>
    </p:spTree>
    <p:extLst>
      <p:ext uri="{BB962C8B-B14F-4D97-AF65-F5344CB8AC3E}">
        <p14:creationId xmlns:p14="http://schemas.microsoft.com/office/powerpoint/2010/main" val="35955774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2. Customer service</a:t>
            </a:r>
          </a:p>
          <a:p>
            <a:pPr marL="0" indent="0" algn="just">
              <a:buNone/>
            </a:pPr>
            <a:r>
              <a:rPr lang="en-US" dirty="0" smtClean="0"/>
              <a:t>Managers </a:t>
            </a:r>
            <a:r>
              <a:rPr lang="en-US" dirty="0"/>
              <a:t>can increase the perceived value of their firms’ product or service offerings by </a:t>
            </a:r>
            <a:r>
              <a:rPr lang="en-US" dirty="0" smtClean="0"/>
              <a:t>focusing </a:t>
            </a:r>
            <a:r>
              <a:rPr lang="en-US" dirty="0"/>
              <a:t>on customer service. </a:t>
            </a:r>
            <a:endParaRPr lang="en-US" dirty="0" smtClean="0"/>
          </a:p>
          <a:p>
            <a:pPr marL="0" indent="0" algn="just">
              <a:buNone/>
            </a:pPr>
            <a:r>
              <a:rPr lang="en-US" dirty="0">
                <a:solidFill>
                  <a:srgbClr val="FF0000"/>
                </a:solidFill>
              </a:rPr>
              <a:t>3. Complements</a:t>
            </a:r>
          </a:p>
          <a:p>
            <a:pPr marL="0" indent="0" algn="just">
              <a:buNone/>
            </a:pPr>
            <a:r>
              <a:rPr lang="en-US" dirty="0"/>
              <a:t>When studying industry analysis in Chapter 3, we identified the availability of complements as an important force determining the profit potential of an industry. Complements add value to a product or service when they are consumed in tandem. Finding complements, therefore, is an important task for managers in their quest to enhance the value of their offerings.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203601" y="374511"/>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252890" y="6289969"/>
            <a:ext cx="9902229" cy="204838"/>
          </a:xfrm>
          <a:prstGeom prst="rect">
            <a:avLst/>
          </a:prstGeom>
        </p:spPr>
      </p:pic>
    </p:spTree>
    <p:extLst>
      <p:ext uri="{BB962C8B-B14F-4D97-AF65-F5344CB8AC3E}">
        <p14:creationId xmlns:p14="http://schemas.microsoft.com/office/powerpoint/2010/main" val="15967903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dirty="0">
                <a:solidFill>
                  <a:srgbClr val="FF0000"/>
                </a:solidFill>
              </a:rPr>
              <a:t>6.3 Cost-Leadership Strategy: </a:t>
            </a:r>
          </a:p>
          <a:p>
            <a:pPr marL="0" indent="0" algn="just">
              <a:buNone/>
            </a:pPr>
            <a:r>
              <a:rPr lang="en-US" dirty="0"/>
              <a:t>Understanding Cost </a:t>
            </a:r>
            <a:r>
              <a:rPr lang="en-US" dirty="0" smtClean="0"/>
              <a:t>Drivers The </a:t>
            </a:r>
            <a:r>
              <a:rPr lang="en-US" dirty="0"/>
              <a:t>goal of a cost-leadership strategy is to reduce the firm’s cost below that of its </a:t>
            </a:r>
            <a:r>
              <a:rPr lang="en-US" dirty="0" smtClean="0"/>
              <a:t>competitors </a:t>
            </a:r>
            <a:r>
              <a:rPr lang="en-US" dirty="0"/>
              <a:t>while offering adequate value. The cost </a:t>
            </a:r>
            <a:r>
              <a:rPr lang="en-US" dirty="0" smtClean="0"/>
              <a:t>leader, as </a:t>
            </a:r>
            <a:r>
              <a:rPr lang="en-US" dirty="0"/>
              <a:t>the name implies, focuses its </a:t>
            </a:r>
            <a:r>
              <a:rPr lang="en-US" dirty="0" smtClean="0"/>
              <a:t>attention </a:t>
            </a:r>
            <a:r>
              <a:rPr lang="en-US" dirty="0"/>
              <a:t>and resources on reducing the cost to manufacture a product or deliver a service </a:t>
            </a:r>
            <a:r>
              <a:rPr lang="en-US" dirty="0" smtClean="0"/>
              <a:t>in </a:t>
            </a:r>
            <a:r>
              <a:rPr lang="en-US" dirty="0"/>
              <a:t>order to offer lower prices to its customers. The cost leader attempts to optimize all of its </a:t>
            </a:r>
            <a:r>
              <a:rPr lang="en-US" dirty="0" smtClean="0"/>
              <a:t>value </a:t>
            </a:r>
            <a:r>
              <a:rPr lang="en-US" dirty="0"/>
              <a:t>chain activities to achieve a low-cost position. Although staking out the lowest-cost </a:t>
            </a:r>
            <a:r>
              <a:rPr lang="en-US" dirty="0" smtClean="0"/>
              <a:t>position </a:t>
            </a:r>
            <a:r>
              <a:rPr lang="en-US" dirty="0"/>
              <a:t>in the industry is the overriding strategic objective, a cost leader still needs to offer </a:t>
            </a:r>
            <a:r>
              <a:rPr lang="en-US" dirty="0" smtClean="0"/>
              <a:t>products </a:t>
            </a:r>
            <a:r>
              <a:rPr lang="en-US" dirty="0"/>
              <a:t>and services of acceptable value. As an example, GM and Korean car </a:t>
            </a:r>
            <a:r>
              <a:rPr lang="en-US" dirty="0" smtClean="0"/>
              <a:t>manufacturer </a:t>
            </a:r>
            <a:r>
              <a:rPr lang="en-US" dirty="0"/>
              <a:t>Kia offer some models that compete directly with one another, yet Kia’s cars tend to </a:t>
            </a:r>
            <a:r>
              <a:rPr lang="en-US" dirty="0" smtClean="0"/>
              <a:t>be </a:t>
            </a:r>
            <a:r>
              <a:rPr lang="en-US" dirty="0"/>
              <a:t>produced at lower cost, while providing a similar value proposition</a:t>
            </a:r>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203601" y="481934"/>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392388"/>
            <a:ext cx="9902229" cy="204838"/>
          </a:xfrm>
          <a:prstGeom prst="rect">
            <a:avLst/>
          </a:prstGeom>
        </p:spPr>
      </p:pic>
    </p:spTree>
    <p:extLst>
      <p:ext uri="{BB962C8B-B14F-4D97-AF65-F5344CB8AC3E}">
        <p14:creationId xmlns:p14="http://schemas.microsoft.com/office/powerpoint/2010/main" val="42084909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712" y="1762995"/>
            <a:ext cx="10752551" cy="4351338"/>
          </a:xfrm>
        </p:spPr>
        <p:txBody>
          <a:bodyPr>
            <a:normAutofit/>
          </a:bodyPr>
          <a:lstStyle/>
          <a:p>
            <a:pPr marL="0" indent="0" algn="just">
              <a:buNone/>
            </a:pPr>
            <a:r>
              <a:rPr lang="en-US" dirty="0"/>
              <a:t>A cost leader can achieve a competitive advantage as long as its economic value </a:t>
            </a:r>
            <a:r>
              <a:rPr lang="en-US" dirty="0" smtClean="0"/>
              <a:t>created </a:t>
            </a:r>
            <a:r>
              <a:rPr lang="en-US" dirty="0"/>
              <a:t>(V − C) is greater than that of its competitors. Firm A in Exhibit 6.4 produces a </a:t>
            </a:r>
            <a:r>
              <a:rPr lang="en-US" dirty="0" smtClean="0"/>
              <a:t>product </a:t>
            </a:r>
            <a:r>
              <a:rPr lang="en-US" dirty="0"/>
              <a:t>with a cost structure vulnerable to competition. Firms B and C show two </a:t>
            </a:r>
            <a:r>
              <a:rPr lang="en-US" dirty="0" smtClean="0"/>
              <a:t>different </a:t>
            </a:r>
            <a:r>
              <a:rPr lang="en-US" dirty="0"/>
              <a:t>approaches to cost leadership. Firm B achieves a competitive advantage over Firm </a:t>
            </a:r>
            <a:r>
              <a:rPr lang="en-US" dirty="0" smtClean="0"/>
              <a:t>A </a:t>
            </a:r>
            <a:r>
              <a:rPr lang="en-US" dirty="0"/>
              <a:t>because Firm B not only has lower cost than Firm A, but also achieves differentiation </a:t>
            </a:r>
            <a:r>
              <a:rPr lang="en-US" dirty="0" smtClean="0"/>
              <a:t>parity(meaning </a:t>
            </a:r>
            <a:r>
              <a:rPr lang="en-US" dirty="0"/>
              <a:t>it creates the same value as Firm A). As a result, Firm B’s economic </a:t>
            </a:r>
            <a:r>
              <a:rPr lang="en-US" dirty="0" smtClean="0"/>
              <a:t>value </a:t>
            </a:r>
            <a:r>
              <a:rPr lang="en-US" dirty="0"/>
              <a:t>creation, (V − C)B, is greater than that of Firm A, (V − C)A. For example, as the </a:t>
            </a:r>
            <a:r>
              <a:rPr lang="en-US" dirty="0" smtClean="0"/>
              <a:t>low-cost </a:t>
            </a:r>
            <a:r>
              <a:rPr lang="en-US" dirty="0"/>
              <a:t>leader, Walmart took market share from Kmart, which subsequently filed for </a:t>
            </a:r>
            <a:r>
              <a:rPr lang="en-US" dirty="0" smtClean="0"/>
              <a:t>bankruptcy</a:t>
            </a:r>
            <a:endParaRPr lang="en-US" dirty="0"/>
          </a:p>
        </p:txBody>
      </p:sp>
      <p:pic>
        <p:nvPicPr>
          <p:cNvPr id="4" name="Picture 3"/>
          <p:cNvPicPr>
            <a:picLocks noChangeAspect="1"/>
          </p:cNvPicPr>
          <p:nvPr/>
        </p:nvPicPr>
        <p:blipFill>
          <a:blip r:embed="rId2"/>
          <a:stretch>
            <a:fillRect/>
          </a:stretch>
        </p:blipFill>
        <p:spPr>
          <a:xfrm>
            <a:off x="104906" y="130226"/>
            <a:ext cx="11544299" cy="1610200"/>
          </a:xfrm>
          <a:prstGeom prst="rect">
            <a:avLst/>
          </a:prstGeom>
        </p:spPr>
      </p:pic>
      <p:sp>
        <p:nvSpPr>
          <p:cNvPr id="5" name="Rectangle 4"/>
          <p:cNvSpPr/>
          <p:nvPr/>
        </p:nvSpPr>
        <p:spPr>
          <a:xfrm>
            <a:off x="2917231" y="612160"/>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104906" y="481934"/>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222793" y="6237386"/>
            <a:ext cx="9902229" cy="204838"/>
          </a:xfrm>
          <a:prstGeom prst="rect">
            <a:avLst/>
          </a:prstGeom>
        </p:spPr>
      </p:pic>
    </p:spTree>
    <p:extLst>
      <p:ext uri="{BB962C8B-B14F-4D97-AF65-F5344CB8AC3E}">
        <p14:creationId xmlns:p14="http://schemas.microsoft.com/office/powerpoint/2010/main" val="28881328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601246" y="1352810"/>
            <a:ext cx="10196187" cy="5185775"/>
          </a:xfrm>
          <a:prstGeom prst="rect">
            <a:avLst/>
          </a:prstGeom>
        </p:spPr>
      </p:pic>
      <p:pic>
        <p:nvPicPr>
          <p:cNvPr id="4" name="Picture 3"/>
          <p:cNvPicPr>
            <a:picLocks noChangeAspect="1"/>
          </p:cNvPicPr>
          <p:nvPr/>
        </p:nvPicPr>
        <p:blipFill>
          <a:blip r:embed="rId3"/>
          <a:stretch>
            <a:fillRect/>
          </a:stretch>
        </p:blipFill>
        <p:spPr>
          <a:xfrm>
            <a:off x="-72809" y="0"/>
            <a:ext cx="11544299" cy="1202499"/>
          </a:xfrm>
          <a:prstGeom prst="rect">
            <a:avLst/>
          </a:prstGeom>
        </p:spPr>
      </p:pic>
      <p:sp>
        <p:nvSpPr>
          <p:cNvPr id="7" name="Rectangle 6"/>
          <p:cNvSpPr/>
          <p:nvPr/>
        </p:nvSpPr>
        <p:spPr>
          <a:xfrm>
            <a:off x="2860108" y="308158"/>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6" name="TextBox 5"/>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pic>
        <p:nvPicPr>
          <p:cNvPr id="10" name="Picture 9"/>
          <p:cNvPicPr>
            <a:picLocks noChangeAspect="1"/>
          </p:cNvPicPr>
          <p:nvPr/>
        </p:nvPicPr>
        <p:blipFill>
          <a:blip r:embed="rId5"/>
          <a:stretch>
            <a:fillRect/>
          </a:stretch>
        </p:blipFill>
        <p:spPr>
          <a:xfrm>
            <a:off x="2104239" y="6484058"/>
            <a:ext cx="9902229" cy="204838"/>
          </a:xfrm>
          <a:prstGeom prst="rect">
            <a:avLst/>
          </a:prstGeom>
        </p:spPr>
      </p:pic>
    </p:spTree>
    <p:extLst>
      <p:ext uri="{BB962C8B-B14F-4D97-AF65-F5344CB8AC3E}">
        <p14:creationId xmlns:p14="http://schemas.microsoft.com/office/powerpoint/2010/main" val="20378393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6301" y="1825625"/>
            <a:ext cx="10727499" cy="4351338"/>
          </a:xfrm>
        </p:spPr>
        <p:txBody>
          <a:bodyPr>
            <a:normAutofit fontScale="92500"/>
          </a:bodyPr>
          <a:lstStyle/>
          <a:p>
            <a:pPr marL="0" indent="0" algn="just">
              <a:buNone/>
            </a:pPr>
            <a:r>
              <a:rPr lang="en-US" dirty="0"/>
              <a:t>Although companies successful at cost leadership must excel at controlling costs, this </a:t>
            </a:r>
            <a:r>
              <a:rPr lang="en-US" dirty="0" smtClean="0"/>
              <a:t>doesn’t </a:t>
            </a:r>
            <a:r>
              <a:rPr lang="en-US" dirty="0"/>
              <a:t>mean that they can neglect value creation. Kia signals the quality of its cars with </a:t>
            </a:r>
            <a:r>
              <a:rPr lang="en-US" dirty="0" smtClean="0"/>
              <a:t>a </a:t>
            </a:r>
            <a:r>
              <a:rPr lang="en-US" dirty="0"/>
              <a:t>five-year, 60,000-mile warranty, one of the more generous warranties in the industry. </a:t>
            </a:r>
            <a:r>
              <a:rPr lang="en-US" dirty="0" smtClean="0"/>
              <a:t>Walmart </a:t>
            </a:r>
            <a:r>
              <a:rPr lang="en-US" dirty="0"/>
              <a:t>offers products of acceptable quality, including many brand-name </a:t>
            </a:r>
            <a:r>
              <a:rPr lang="en-US" dirty="0" smtClean="0"/>
              <a:t>products. The </a:t>
            </a:r>
            <a:r>
              <a:rPr lang="en-US" dirty="0"/>
              <a:t>most important cost </a:t>
            </a:r>
            <a:r>
              <a:rPr lang="en-US" dirty="0" smtClean="0"/>
              <a:t>drivers that </a:t>
            </a:r>
            <a:r>
              <a:rPr lang="en-US" dirty="0"/>
              <a:t>managers can manipulate to keep their costs low are:</a:t>
            </a:r>
          </a:p>
          <a:p>
            <a:pPr marL="0" indent="0" algn="just">
              <a:buNone/>
            </a:pPr>
            <a:r>
              <a:rPr lang="en-US" dirty="0"/>
              <a:t>■  Cost of input factors.</a:t>
            </a:r>
          </a:p>
          <a:p>
            <a:pPr marL="0" indent="0" algn="just">
              <a:buNone/>
            </a:pPr>
            <a:r>
              <a:rPr lang="en-US" dirty="0"/>
              <a:t>■  Economies of scale.</a:t>
            </a:r>
          </a:p>
          <a:p>
            <a:pPr marL="0" indent="0" algn="just">
              <a:buNone/>
            </a:pPr>
            <a:r>
              <a:rPr lang="en-US" dirty="0"/>
              <a:t>■  Learning-curve effects.</a:t>
            </a:r>
          </a:p>
          <a:p>
            <a:pPr marL="0" indent="0" algn="just">
              <a:buNone/>
            </a:pPr>
            <a:r>
              <a:rPr lang="en-US" dirty="0"/>
              <a:t>■  Experience-curve effects.</a:t>
            </a:r>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392388"/>
            <a:ext cx="9902229" cy="204838"/>
          </a:xfrm>
          <a:prstGeom prst="rect">
            <a:avLst/>
          </a:prstGeom>
        </p:spPr>
      </p:pic>
    </p:spTree>
    <p:extLst>
      <p:ext uri="{BB962C8B-B14F-4D97-AF65-F5344CB8AC3E}">
        <p14:creationId xmlns:p14="http://schemas.microsoft.com/office/powerpoint/2010/main" val="31896672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6.4 Business-Level Strategy and the Five Forces: </a:t>
            </a:r>
            <a:r>
              <a:rPr lang="en-US" dirty="0" smtClean="0">
                <a:solidFill>
                  <a:srgbClr val="FF0000"/>
                </a:solidFill>
              </a:rPr>
              <a:t>Benefits </a:t>
            </a:r>
            <a:r>
              <a:rPr lang="en-US" dirty="0">
                <a:solidFill>
                  <a:srgbClr val="FF0000"/>
                </a:solidFill>
              </a:rPr>
              <a:t>and Risks</a:t>
            </a:r>
          </a:p>
          <a:p>
            <a:pPr marL="0" indent="0" algn="just">
              <a:buNone/>
            </a:pPr>
            <a:r>
              <a:rPr lang="en-US" dirty="0"/>
              <a:t>The business-level strategies introduced in this chapter allow firms to carve out strong </a:t>
            </a:r>
            <a:r>
              <a:rPr lang="en-US" dirty="0" smtClean="0"/>
              <a:t>strategic </a:t>
            </a:r>
            <a:r>
              <a:rPr lang="en-US" dirty="0"/>
              <a:t>positions that enhance the likelihood of gaining and sustaining competitive advantage. </a:t>
            </a:r>
            <a:r>
              <a:rPr lang="en-US" dirty="0" smtClean="0"/>
              <a:t>The </a:t>
            </a:r>
            <a:r>
              <a:rPr lang="en-US" dirty="0"/>
              <a:t>five forces model introduced in Chapter 3 helps managers assess the forces—threat of </a:t>
            </a:r>
            <a:r>
              <a:rPr lang="en-US" dirty="0" smtClean="0"/>
              <a:t>entry</a:t>
            </a:r>
            <a:r>
              <a:rPr lang="en-US" dirty="0"/>
              <a:t>, power of suppliers, power of buyers, threat of substitutes, and rivalry among existing </a:t>
            </a:r>
            <a:r>
              <a:rPr lang="en-US" dirty="0" smtClean="0"/>
              <a:t>competitors—that </a:t>
            </a:r>
            <a:r>
              <a:rPr lang="en-US" dirty="0"/>
              <a:t>make some industries more attractive than others. </a:t>
            </a:r>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142875" y="6289969"/>
            <a:ext cx="9902229" cy="204838"/>
          </a:xfrm>
          <a:prstGeom prst="rect">
            <a:avLst/>
          </a:prstGeom>
        </p:spPr>
      </p:pic>
    </p:spTree>
    <p:extLst>
      <p:ext uri="{BB962C8B-B14F-4D97-AF65-F5344CB8AC3E}">
        <p14:creationId xmlns:p14="http://schemas.microsoft.com/office/powerpoint/2010/main" val="10136097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With this understanding of industry dynamics, managers use one of the generic business-level strategies to protect themselves against the forces that drive down </a:t>
            </a:r>
            <a:r>
              <a:rPr lang="en-US" dirty="0" smtClean="0"/>
              <a:t>profitability. Exhibit</a:t>
            </a:r>
            <a:r>
              <a:rPr lang="en-US" dirty="0"/>
              <a:t> 6.7 details the relation-ship between competitive positioning and the five forces. In particular, it highlights the bene-fits and risks of differentiation and cost-leadership business strategies, which we discuss next.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203601" y="374510"/>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323106550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2217107" y="1465545"/>
            <a:ext cx="7365304" cy="5273458"/>
          </a:xfrm>
          <a:prstGeom prst="rect">
            <a:avLst/>
          </a:prstGeom>
        </p:spPr>
      </p:pic>
      <p:pic>
        <p:nvPicPr>
          <p:cNvPr id="4" name="Picture 3"/>
          <p:cNvPicPr>
            <a:picLocks noChangeAspect="1"/>
          </p:cNvPicPr>
          <p:nvPr/>
        </p:nvPicPr>
        <p:blipFill>
          <a:blip r:embed="rId3"/>
          <a:stretch>
            <a:fillRect/>
          </a:stretch>
        </p:blipFill>
        <p:spPr>
          <a:xfrm>
            <a:off x="-108036" y="0"/>
            <a:ext cx="11544299" cy="1610200"/>
          </a:xfrm>
          <a:prstGeom prst="rect">
            <a:avLst/>
          </a:prstGeom>
        </p:spPr>
      </p:pic>
      <p:sp>
        <p:nvSpPr>
          <p:cNvPr id="6" name="Rectangle 5"/>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8" name="TextBox 7"/>
          <p:cNvSpPr txBox="1"/>
          <p:nvPr/>
        </p:nvSpPr>
        <p:spPr>
          <a:xfrm>
            <a:off x="99220" y="281879"/>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pic>
        <p:nvPicPr>
          <p:cNvPr id="10" name="Picture 9"/>
          <p:cNvPicPr>
            <a:picLocks noChangeAspect="1"/>
          </p:cNvPicPr>
          <p:nvPr/>
        </p:nvPicPr>
        <p:blipFill>
          <a:blip r:embed="rId5"/>
          <a:stretch>
            <a:fillRect/>
          </a:stretch>
        </p:blipFill>
        <p:spPr>
          <a:xfrm>
            <a:off x="1927760" y="6534165"/>
            <a:ext cx="9902229" cy="204838"/>
          </a:xfrm>
          <a:prstGeom prst="rect">
            <a:avLst/>
          </a:prstGeom>
        </p:spPr>
      </p:pic>
    </p:spTree>
    <p:extLst>
      <p:ext uri="{BB962C8B-B14F-4D97-AF65-F5344CB8AC3E}">
        <p14:creationId xmlns:p14="http://schemas.microsoft.com/office/powerpoint/2010/main" val="244622178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1. Differentiation strategy: benefits and risks</a:t>
            </a:r>
          </a:p>
          <a:p>
            <a:pPr marL="0" indent="0" algn="just">
              <a:buNone/>
            </a:pPr>
            <a:r>
              <a:rPr lang="en-US" dirty="0" smtClean="0"/>
              <a:t>A </a:t>
            </a:r>
            <a:r>
              <a:rPr lang="en-US" dirty="0"/>
              <a:t>successful differentiation strategy is likely to be based on unique or specialized </a:t>
            </a:r>
            <a:r>
              <a:rPr lang="en-US" dirty="0" smtClean="0"/>
              <a:t>features of </a:t>
            </a:r>
            <a:r>
              <a:rPr lang="en-US" dirty="0"/>
              <a:t>the product, on an effective marketing campaign, or on intangible resources such </a:t>
            </a:r>
            <a:r>
              <a:rPr lang="en-US" dirty="0" smtClean="0"/>
              <a:t> as </a:t>
            </a:r>
            <a:r>
              <a:rPr lang="en-US" dirty="0"/>
              <a:t>a reputation for innovation, quality, and customer service. A rival would need to improve </a:t>
            </a:r>
            <a:r>
              <a:rPr lang="en-US" dirty="0" smtClean="0"/>
              <a:t> the </a:t>
            </a:r>
            <a:r>
              <a:rPr lang="en-US" dirty="0"/>
              <a:t>product features as well as build a similar or more effective reputation in order to gain </a:t>
            </a:r>
            <a:r>
              <a:rPr lang="en-US" dirty="0" smtClean="0"/>
              <a:t>market </a:t>
            </a:r>
            <a:r>
              <a:rPr lang="en-US" dirty="0"/>
              <a:t>share. The threat of entry is reduced: Competitors will find such intangible </a:t>
            </a:r>
            <a:r>
              <a:rPr lang="en-US" dirty="0" smtClean="0"/>
              <a:t>advantages </a:t>
            </a:r>
            <a:r>
              <a:rPr lang="en-US" dirty="0"/>
              <a:t>time-consuming and costly, and maybe impossible, to imitate. If the source of the </a:t>
            </a:r>
            <a:r>
              <a:rPr lang="en-US" dirty="0" smtClean="0"/>
              <a:t>differential </a:t>
            </a:r>
            <a:r>
              <a:rPr lang="en-US" dirty="0"/>
              <a:t>appeal is intangible rather than tangible (e.g., reputation rather than observable </a:t>
            </a:r>
            <a:r>
              <a:rPr lang="en-US" dirty="0" smtClean="0"/>
              <a:t>product </a:t>
            </a:r>
            <a:r>
              <a:rPr lang="en-US" dirty="0"/>
              <a:t>and service features), a differentiator is even more likely to sustain its </a:t>
            </a:r>
            <a:r>
              <a:rPr lang="en-US" dirty="0" smtClean="0"/>
              <a:t>advantage.</a:t>
            </a:r>
            <a:endParaRPr lang="en-US" dirty="0"/>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203601" y="387037"/>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13250"/>
            <a:ext cx="9902229" cy="204838"/>
          </a:xfrm>
          <a:prstGeom prst="rect">
            <a:avLst/>
          </a:prstGeom>
        </p:spPr>
      </p:pic>
    </p:spTree>
    <p:extLst>
      <p:ext uri="{BB962C8B-B14F-4D97-AF65-F5344CB8AC3E}">
        <p14:creationId xmlns:p14="http://schemas.microsoft.com/office/powerpoint/2010/main" val="410022358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2. Cost Leadership Strategy: benefits and risks</a:t>
            </a:r>
          </a:p>
          <a:p>
            <a:pPr marL="0" indent="0" algn="just">
              <a:buNone/>
            </a:pPr>
            <a:r>
              <a:rPr lang="en-US" dirty="0" smtClean="0"/>
              <a:t>A </a:t>
            </a:r>
            <a:r>
              <a:rPr lang="en-US" dirty="0"/>
              <a:t>cost-leadership strategy is defined by obtaining the lowest-cost position in the </a:t>
            </a:r>
            <a:r>
              <a:rPr lang="en-US" dirty="0" smtClean="0"/>
              <a:t>industry </a:t>
            </a:r>
            <a:r>
              <a:rPr lang="en-US" dirty="0"/>
              <a:t>while offering acceptable value. The cost leader, therefore, is protected from other competitors because of having the lowest cost. If a price war ensues, the </a:t>
            </a:r>
            <a:r>
              <a:rPr lang="en-US" dirty="0" smtClean="0"/>
              <a:t>low-cost </a:t>
            </a:r>
            <a:r>
              <a:rPr lang="en-US" dirty="0"/>
              <a:t>leader will be the last firm standing; all other firms will be driven out as </a:t>
            </a:r>
            <a:r>
              <a:rPr lang="en-US" dirty="0" smtClean="0"/>
              <a:t> margins </a:t>
            </a:r>
            <a:r>
              <a:rPr lang="en-US" dirty="0"/>
              <a:t>evaporate. Since reaping economies of scale is critical to reaching a low-cost position, the cost leader is likely to have a large market share, which in turn </a:t>
            </a:r>
            <a:r>
              <a:rPr lang="en-US" dirty="0" smtClean="0"/>
              <a:t>reduces </a:t>
            </a:r>
            <a:r>
              <a:rPr lang="en-US" dirty="0"/>
              <a:t>the threat of entry.</a:t>
            </a:r>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203601" y="374510"/>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392388"/>
            <a:ext cx="9902229" cy="204838"/>
          </a:xfrm>
          <a:prstGeom prst="rect">
            <a:avLst/>
          </a:prstGeom>
        </p:spPr>
      </p:pic>
    </p:spTree>
    <p:extLst>
      <p:ext uri="{BB962C8B-B14F-4D97-AF65-F5344CB8AC3E}">
        <p14:creationId xmlns:p14="http://schemas.microsoft.com/office/powerpoint/2010/main" val="6288324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A cost leader is also fairly well isolated from threats of powerful suppliers to increase </a:t>
            </a:r>
            <a:r>
              <a:rPr lang="en-US" dirty="0" smtClean="0"/>
              <a:t>input </a:t>
            </a:r>
            <a:r>
              <a:rPr lang="en-US" dirty="0"/>
              <a:t>prices, because it is more able to absorb price increases through accepting lower </a:t>
            </a:r>
            <a:r>
              <a:rPr lang="en-US" dirty="0" smtClean="0"/>
              <a:t>profit </a:t>
            </a:r>
            <a:r>
              <a:rPr lang="en-US" dirty="0"/>
              <a:t>margins. Likewise, a cost leader can absorb price reductions more easily when </a:t>
            </a:r>
            <a:r>
              <a:rPr lang="en-US" dirty="0" smtClean="0"/>
              <a:t>demanded </a:t>
            </a:r>
            <a:r>
              <a:rPr lang="en-US" dirty="0"/>
              <a:t>by powerful buyers. Should substitutes emerge, the low-cost leader can try </a:t>
            </a:r>
            <a:r>
              <a:rPr lang="en-US" dirty="0" smtClean="0"/>
              <a:t>to </a:t>
            </a:r>
            <a:r>
              <a:rPr lang="en-US" dirty="0"/>
              <a:t>fend them off by further lowering its prices to reinstall relative value with the </a:t>
            </a:r>
            <a:r>
              <a:rPr lang="en-US" dirty="0" smtClean="0"/>
              <a:t>substitute</a:t>
            </a:r>
            <a:r>
              <a:rPr lang="en-US" dirty="0"/>
              <a:t>. </a:t>
            </a:r>
          </a:p>
        </p:txBody>
      </p:sp>
      <p:pic>
        <p:nvPicPr>
          <p:cNvPr id="4" name="Picture 3"/>
          <p:cNvPicPr>
            <a:picLocks noChangeAspect="1"/>
          </p:cNvPicPr>
          <p:nvPr/>
        </p:nvPicPr>
        <p:blipFill>
          <a:blip r:embed="rId2"/>
          <a:stretch>
            <a:fillRect/>
          </a:stretch>
        </p:blipFill>
        <p:spPr>
          <a:xfrm>
            <a:off x="0" y="112735"/>
            <a:ext cx="11544299" cy="1610200"/>
          </a:xfrm>
          <a:prstGeom prst="rect">
            <a:avLst/>
          </a:prstGeom>
        </p:spPr>
      </p:pic>
      <p:sp>
        <p:nvSpPr>
          <p:cNvPr id="5" name="Rectangle 4"/>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95565" y="394615"/>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30570"/>
            <a:ext cx="9902229" cy="204838"/>
          </a:xfrm>
          <a:prstGeom prst="rect">
            <a:avLst/>
          </a:prstGeom>
        </p:spPr>
      </p:pic>
    </p:spTree>
    <p:extLst>
      <p:ext uri="{BB962C8B-B14F-4D97-AF65-F5344CB8AC3E}">
        <p14:creationId xmlns:p14="http://schemas.microsoft.com/office/powerpoint/2010/main" val="31872117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6.5 Blue Ocean Strategy: </a:t>
            </a:r>
          </a:p>
          <a:p>
            <a:pPr marL="0" indent="0" algn="just">
              <a:buNone/>
            </a:pPr>
            <a:r>
              <a:rPr lang="en-US" dirty="0"/>
              <a:t>Combining Differentiation and Cost </a:t>
            </a:r>
            <a:r>
              <a:rPr lang="en-US" dirty="0" smtClean="0"/>
              <a:t>Leadership So </a:t>
            </a:r>
            <a:r>
              <a:rPr lang="en-US" dirty="0"/>
              <a:t>far we’ve seen that firms can create more economic value and their likelihood of </a:t>
            </a:r>
            <a:r>
              <a:rPr lang="en-US" dirty="0" smtClean="0"/>
              <a:t>gaining </a:t>
            </a:r>
            <a:r>
              <a:rPr lang="en-US" dirty="0"/>
              <a:t>and sustaining competitive advantage in one of two ways—either increasing perceived </a:t>
            </a:r>
            <a:r>
              <a:rPr lang="en-US" dirty="0" smtClean="0"/>
              <a:t>consumer </a:t>
            </a:r>
            <a:r>
              <a:rPr lang="en-US" dirty="0"/>
              <a:t>value (while containing costs) or lowering costs (while offering acceptable </a:t>
            </a:r>
            <a:r>
              <a:rPr lang="en-US" dirty="0" smtClean="0"/>
              <a:t>value</a:t>
            </a:r>
            <a:r>
              <a:rPr lang="en-US" dirty="0"/>
              <a:t>). Should managers try to do both at the same time? To accomplish this, they would </a:t>
            </a:r>
            <a:r>
              <a:rPr lang="en-US" dirty="0" smtClean="0"/>
              <a:t>need </a:t>
            </a:r>
            <a:r>
              <a:rPr lang="en-US" dirty="0"/>
              <a:t>to integrate two different strategic positions: differentiation </a:t>
            </a:r>
            <a:r>
              <a:rPr lang="en-US" dirty="0" smtClean="0"/>
              <a:t>and low cost. </a:t>
            </a:r>
            <a:endParaRPr lang="en-US" dirty="0"/>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203601" y="281879"/>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16559356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In general the answer is no</a:t>
            </a:r>
            <a:r>
              <a:rPr lang="en-US" dirty="0" smtClean="0"/>
              <a:t>. Managers </a:t>
            </a:r>
            <a:r>
              <a:rPr lang="en-US" dirty="0"/>
              <a:t>should not pursue this complex strategy because of the inherent trade-offs in different </a:t>
            </a:r>
            <a:r>
              <a:rPr lang="en-US" dirty="0" smtClean="0"/>
              <a:t>strategic positions</a:t>
            </a:r>
            <a:r>
              <a:rPr lang="en-US" dirty="0"/>
              <a:t>, unless they are able to reconcile the conflicting requirements of each generic strategy.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203601" y="387037"/>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1546452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To meet this challenge, the strategy scholars Kim and Mauborgne advance the notion </a:t>
            </a:r>
            <a:r>
              <a:rPr lang="en-US" dirty="0" smtClean="0"/>
              <a:t>of </a:t>
            </a:r>
            <a:r>
              <a:rPr lang="en-US" dirty="0"/>
              <a:t>a blue ocean strategy, which is a business-level strategy that successfully combines </a:t>
            </a:r>
            <a:r>
              <a:rPr lang="en-US" dirty="0" smtClean="0"/>
              <a:t>differentiation </a:t>
            </a:r>
            <a:r>
              <a:rPr lang="en-US" dirty="0"/>
              <a:t>and cost-leadership activities using value innovation to reconcile the </a:t>
            </a:r>
            <a:r>
              <a:rPr lang="en-US" dirty="0" smtClean="0"/>
              <a:t>inherent </a:t>
            </a:r>
            <a:r>
              <a:rPr lang="en-US" dirty="0"/>
              <a:t>trade-offs in those two distinct strategic </a:t>
            </a:r>
            <a:r>
              <a:rPr lang="en-US" dirty="0" smtClean="0"/>
              <a:t>positions. They </a:t>
            </a:r>
            <a:r>
              <a:rPr lang="en-US" dirty="0"/>
              <a:t>use the metaphor of an ocean </a:t>
            </a:r>
            <a:r>
              <a:rPr lang="en-US" dirty="0" smtClean="0"/>
              <a:t> to </a:t>
            </a:r>
            <a:r>
              <a:rPr lang="en-US" dirty="0"/>
              <a:t>denote market spaces. Blue </a:t>
            </a:r>
            <a:r>
              <a:rPr lang="en-US" dirty="0" smtClean="0"/>
              <a:t>oceans represent </a:t>
            </a:r>
            <a:r>
              <a:rPr lang="en-US" dirty="0"/>
              <a:t>untapped market space, the creation of </a:t>
            </a:r>
            <a:r>
              <a:rPr lang="en-US" dirty="0" smtClean="0"/>
              <a:t>additional </a:t>
            </a:r>
            <a:r>
              <a:rPr lang="en-US" dirty="0"/>
              <a:t>demand, and the resulting opportunities for highly profitable growth. In </a:t>
            </a:r>
            <a:r>
              <a:rPr lang="en-US" dirty="0" smtClean="0"/>
              <a:t>contrast</a:t>
            </a:r>
            <a:r>
              <a:rPr lang="en-US" dirty="0"/>
              <a:t>, red </a:t>
            </a:r>
            <a:r>
              <a:rPr lang="en-US" dirty="0" smtClean="0"/>
              <a:t>oceans are </a:t>
            </a:r>
            <a:r>
              <a:rPr lang="en-US" dirty="0"/>
              <a:t>the known market space of existing industries.</a:t>
            </a:r>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203601" y="481934"/>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27763831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In red </a:t>
            </a:r>
            <a:r>
              <a:rPr lang="en-US" dirty="0" smtClean="0"/>
              <a:t>oceans the rivalry </a:t>
            </a:r>
            <a:r>
              <a:rPr lang="en-US" dirty="0"/>
              <a:t>among existing firms is cut-throat because the market space is crowded and com-petition is a zero-sum </a:t>
            </a:r>
            <a:r>
              <a:rPr lang="en-US" dirty="0" smtClean="0"/>
              <a:t>game. Products </a:t>
            </a:r>
            <a:r>
              <a:rPr lang="en-US" dirty="0"/>
              <a:t>become commodities, and competition is focused </a:t>
            </a:r>
            <a:r>
              <a:rPr lang="en-US" dirty="0" smtClean="0"/>
              <a:t>mainly </a:t>
            </a:r>
            <a:r>
              <a:rPr lang="en-US" dirty="0"/>
              <a:t>on price. Any market share gain comes at the expense of other competitors in the </a:t>
            </a:r>
            <a:r>
              <a:rPr lang="en-US" dirty="0" smtClean="0"/>
              <a:t>same </a:t>
            </a:r>
            <a:r>
              <a:rPr lang="en-US" dirty="0"/>
              <a:t>industry, turning the oceans bloody red</a:t>
            </a:r>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203601" y="481934"/>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8432775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1. Value innovation</a:t>
            </a:r>
          </a:p>
          <a:p>
            <a:pPr marL="0" indent="0" algn="just">
              <a:buNone/>
            </a:pPr>
            <a:r>
              <a:rPr lang="en-US" dirty="0" smtClean="0"/>
              <a:t>For </a:t>
            </a:r>
            <a:r>
              <a:rPr lang="en-US" dirty="0"/>
              <a:t>a blue ocean strategy to succeed, man-agers must resolve trade-offs between the </a:t>
            </a:r>
            <a:r>
              <a:rPr lang="en-US" dirty="0" smtClean="0"/>
              <a:t>two </a:t>
            </a:r>
            <a:r>
              <a:rPr lang="en-US" dirty="0"/>
              <a:t>generic strategic positions—low cost </a:t>
            </a:r>
            <a:r>
              <a:rPr lang="en-US" dirty="0" smtClean="0"/>
              <a:t>and differentiation. This </a:t>
            </a:r>
            <a:r>
              <a:rPr lang="en-US" dirty="0"/>
              <a:t>is done through </a:t>
            </a:r>
            <a:r>
              <a:rPr lang="en-US" dirty="0" smtClean="0"/>
              <a:t>value </a:t>
            </a:r>
            <a:r>
              <a:rPr lang="en-US" dirty="0"/>
              <a:t>innovation, aligning innovation with </a:t>
            </a:r>
            <a:r>
              <a:rPr lang="en-US" dirty="0" smtClean="0"/>
              <a:t>total </a:t>
            </a:r>
            <a:r>
              <a:rPr lang="en-US" dirty="0"/>
              <a:t>perceived consumer benefits, price </a:t>
            </a:r>
            <a:r>
              <a:rPr lang="en-US" dirty="0" smtClean="0"/>
              <a:t>and </a:t>
            </a:r>
            <a:r>
              <a:rPr lang="en-US" dirty="0"/>
              <a:t>cost </a:t>
            </a:r>
            <a:r>
              <a:rPr lang="en-US" dirty="0" smtClean="0"/>
              <a:t>Instead of </a:t>
            </a:r>
            <a:r>
              <a:rPr lang="en-US" dirty="0"/>
              <a:t>attempting to out-compete your rivals </a:t>
            </a:r>
            <a:r>
              <a:rPr lang="en-US" dirty="0" smtClean="0"/>
              <a:t>by </a:t>
            </a:r>
            <a:r>
              <a:rPr lang="en-US" dirty="0"/>
              <a:t>offering better features or lower costs, successful value innovation makes competition irrelevant by providing a leap in value </a:t>
            </a:r>
            <a:r>
              <a:rPr lang="en-US" dirty="0" smtClean="0"/>
              <a:t>creation</a:t>
            </a:r>
            <a:r>
              <a:rPr lang="en-US" dirty="0"/>
              <a:t>, thereby opening new and uncontested market spaces.</a:t>
            </a:r>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203601" y="281879"/>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28062465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Successful value innovation requires that a firm’s strategic moves lower its costs and </a:t>
            </a:r>
            <a:r>
              <a:rPr lang="en-US" dirty="0" smtClean="0"/>
              <a:t>at </a:t>
            </a:r>
            <a:r>
              <a:rPr lang="en-US" dirty="0"/>
              <a:t>the same increase the perceived value for buyers (see Exhibit 6.8). Lowering a firm’s </a:t>
            </a:r>
            <a:r>
              <a:rPr lang="en-US" dirty="0" smtClean="0"/>
              <a:t>costs </a:t>
            </a:r>
            <a:r>
              <a:rPr lang="en-US" dirty="0"/>
              <a:t>is primarily achieved by eliminating and reducing the taken-for-granted factors that </a:t>
            </a:r>
            <a:r>
              <a:rPr lang="en-US" dirty="0" smtClean="0"/>
              <a:t>the </a:t>
            </a:r>
            <a:r>
              <a:rPr lang="en-US" dirty="0"/>
              <a:t>firm’s rivals in their industry compete on. Perceived buyer value is increased by raising </a:t>
            </a:r>
            <a:r>
              <a:rPr lang="en-US" dirty="0" smtClean="0"/>
              <a:t>existing </a:t>
            </a:r>
            <a:r>
              <a:rPr lang="en-US" dirty="0"/>
              <a:t>key success factors and by creating new elements that the industry has not offered </a:t>
            </a:r>
            <a:r>
              <a:rPr lang="en-US" dirty="0" smtClean="0"/>
              <a:t>previously</a:t>
            </a:r>
            <a:r>
              <a:rPr lang="en-US" dirty="0"/>
              <a:t>.</a:t>
            </a:r>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6" name="TextBox 5"/>
          <p:cNvSpPr txBox="1"/>
          <p:nvPr/>
        </p:nvSpPr>
        <p:spPr>
          <a:xfrm>
            <a:off x="203601" y="481934"/>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3901686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2179529" y="1610200"/>
            <a:ext cx="7440460" cy="5091225"/>
          </a:xfrm>
          <a:prstGeom prst="rect">
            <a:avLst/>
          </a:prstGeom>
        </p:spPr>
      </p:pic>
      <p:pic>
        <p:nvPicPr>
          <p:cNvPr id="4" name="Picture 3"/>
          <p:cNvPicPr>
            <a:picLocks noChangeAspect="1"/>
          </p:cNvPicPr>
          <p:nvPr/>
        </p:nvPicPr>
        <p:blipFill>
          <a:blip r:embed="rId3"/>
          <a:stretch>
            <a:fillRect/>
          </a:stretch>
        </p:blipFill>
        <p:spPr>
          <a:xfrm>
            <a:off x="-108036" y="0"/>
            <a:ext cx="11544299" cy="1610200"/>
          </a:xfrm>
          <a:prstGeom prst="rect">
            <a:avLst/>
          </a:prstGeom>
        </p:spPr>
      </p:pic>
      <p:sp>
        <p:nvSpPr>
          <p:cNvPr id="6" name="Rectangle 5"/>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8" name="TextBox 7"/>
          <p:cNvSpPr txBox="1"/>
          <p:nvPr/>
        </p:nvSpPr>
        <p:spPr>
          <a:xfrm>
            <a:off x="61642" y="281880"/>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pic>
        <p:nvPicPr>
          <p:cNvPr id="10" name="Picture 9"/>
          <p:cNvPicPr>
            <a:picLocks noChangeAspect="1"/>
          </p:cNvPicPr>
          <p:nvPr/>
        </p:nvPicPr>
        <p:blipFill>
          <a:blip r:embed="rId5"/>
          <a:stretch>
            <a:fillRect/>
          </a:stretch>
        </p:blipFill>
        <p:spPr>
          <a:xfrm>
            <a:off x="2057951" y="6449083"/>
            <a:ext cx="9902229" cy="204838"/>
          </a:xfrm>
          <a:prstGeom prst="rect">
            <a:avLst/>
          </a:prstGeom>
        </p:spPr>
      </p:pic>
    </p:spTree>
    <p:extLst>
      <p:ext uri="{BB962C8B-B14F-4D97-AF65-F5344CB8AC3E}">
        <p14:creationId xmlns:p14="http://schemas.microsoft.com/office/powerpoint/2010/main" val="30634046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2. Blue ocean strategy gone bad: “Stuck in The Middle”</a:t>
            </a:r>
            <a:endParaRPr lang="en-US" dirty="0">
              <a:solidFill>
                <a:srgbClr val="FF0000"/>
              </a:solidFill>
            </a:endParaRPr>
          </a:p>
          <a:p>
            <a:pPr marL="0" indent="0" algn="just">
              <a:buNone/>
            </a:pPr>
            <a:r>
              <a:rPr lang="en-US" dirty="0"/>
              <a:t>Although appealing in a theoretical sense, a blue ocean strategy can be quite difficult to </a:t>
            </a:r>
            <a:r>
              <a:rPr lang="en-US" dirty="0" smtClean="0"/>
              <a:t> translate </a:t>
            </a:r>
            <a:r>
              <a:rPr lang="en-US" dirty="0"/>
              <a:t>into reality. The reason is that differentiation and cost leadership are distinct </a:t>
            </a:r>
            <a:r>
              <a:rPr lang="en-US" dirty="0" smtClean="0"/>
              <a:t> strategic </a:t>
            </a:r>
            <a:r>
              <a:rPr lang="en-US" dirty="0"/>
              <a:t>positions that require important </a:t>
            </a:r>
            <a:r>
              <a:rPr lang="en-US" dirty="0" smtClean="0"/>
              <a:t>trade-offs. A </a:t>
            </a:r>
            <a:r>
              <a:rPr lang="en-US" dirty="0"/>
              <a:t>blue ocean strategy is difficult </a:t>
            </a:r>
            <a:r>
              <a:rPr lang="en-US" dirty="0" smtClean="0"/>
              <a:t>to </a:t>
            </a:r>
            <a:r>
              <a:rPr lang="en-US" dirty="0"/>
              <a:t>implement because it requires the reconciliation of fundamentally different strategic </a:t>
            </a:r>
            <a:r>
              <a:rPr lang="en-US" dirty="0" smtClean="0"/>
              <a:t>positions—differentiation </a:t>
            </a:r>
            <a:r>
              <a:rPr lang="en-US" dirty="0"/>
              <a:t>and low cost—which in turn require distinct internal value </a:t>
            </a:r>
            <a:r>
              <a:rPr lang="en-US" dirty="0" smtClean="0"/>
              <a:t>chain </a:t>
            </a:r>
            <a:r>
              <a:rPr lang="en-US" dirty="0"/>
              <a:t>activities (see Chapter 4) so the firm can increase value </a:t>
            </a:r>
            <a:r>
              <a:rPr lang="en-US" dirty="0" smtClean="0"/>
              <a:t>and lower </a:t>
            </a:r>
            <a:r>
              <a:rPr lang="en-US" dirty="0"/>
              <a:t>cost at the </a:t>
            </a:r>
            <a:r>
              <a:rPr lang="en-US" dirty="0" smtClean="0"/>
              <a:t>same </a:t>
            </a:r>
            <a:r>
              <a:rPr lang="en-US" dirty="0"/>
              <a:t>time.</a:t>
            </a:r>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203601" y="281879"/>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19128698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Exhibit 6.9 suggests how a successfully formulated blue ocean strategy based on value </a:t>
            </a:r>
            <a:r>
              <a:rPr lang="en-US" dirty="0" smtClean="0"/>
              <a:t>innovation combines </a:t>
            </a:r>
            <a:r>
              <a:rPr lang="en-US" dirty="0"/>
              <a:t>both a differentiation and low-cost position. It also shows the con-sequence of a blue ocean strategy gone bad—the firm ends up being stuck in the </a:t>
            </a:r>
            <a:r>
              <a:rPr lang="en-US" dirty="0" smtClean="0"/>
              <a:t>middle, meaning </a:t>
            </a:r>
            <a:r>
              <a:rPr lang="en-US" dirty="0"/>
              <a:t>the firm has neither a clear differentiation nor a clear cost-leadership profile. </a:t>
            </a:r>
            <a:r>
              <a:rPr lang="en-US" dirty="0" smtClean="0"/>
              <a:t>Being </a:t>
            </a:r>
            <a:r>
              <a:rPr lang="en-US" dirty="0"/>
              <a:t>stuck in the </a:t>
            </a:r>
            <a:r>
              <a:rPr lang="en-US" dirty="0" smtClean="0"/>
              <a:t>middle leads </a:t>
            </a:r>
            <a:r>
              <a:rPr lang="en-US" dirty="0"/>
              <a:t>to inferior performance and a resulting competitive dis-advantage.</a:t>
            </a:r>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203601" y="281879"/>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4612055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1202499" y="1728592"/>
            <a:ext cx="8322979" cy="4083485"/>
          </a:xfrm>
          <a:prstGeom prst="rect">
            <a:avLst/>
          </a:prstGeom>
        </p:spPr>
      </p:pic>
      <p:pic>
        <p:nvPicPr>
          <p:cNvPr id="4" name="Picture 3"/>
          <p:cNvPicPr>
            <a:picLocks noChangeAspect="1"/>
          </p:cNvPicPr>
          <p:nvPr/>
        </p:nvPicPr>
        <p:blipFill>
          <a:blip r:embed="rId3"/>
          <a:stretch>
            <a:fillRect/>
          </a:stretch>
        </p:blipFill>
        <p:spPr>
          <a:xfrm>
            <a:off x="-108036" y="0"/>
            <a:ext cx="11544299" cy="1610200"/>
          </a:xfrm>
          <a:prstGeom prst="rect">
            <a:avLst/>
          </a:prstGeom>
        </p:spPr>
      </p:pic>
      <p:sp>
        <p:nvSpPr>
          <p:cNvPr id="6" name="Rectangle 5"/>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8" name="TextBox 7"/>
          <p:cNvSpPr txBox="1"/>
          <p:nvPr/>
        </p:nvSpPr>
        <p:spPr>
          <a:xfrm>
            <a:off x="203601" y="374511"/>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pic>
        <p:nvPicPr>
          <p:cNvPr id="10" name="Picture 9"/>
          <p:cNvPicPr>
            <a:picLocks noChangeAspect="1"/>
          </p:cNvPicPr>
          <p:nvPr/>
        </p:nvPicPr>
        <p:blipFill>
          <a:blip r:embed="rId5"/>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12422252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The </a:t>
            </a:r>
            <a:r>
              <a:rPr lang="en-US" b="1" dirty="0">
                <a:solidFill>
                  <a:srgbClr val="FF0000"/>
                </a:solidFill>
              </a:rPr>
              <a:t>value </a:t>
            </a:r>
            <a:r>
              <a:rPr lang="en-US" b="1" dirty="0" smtClean="0">
                <a:solidFill>
                  <a:srgbClr val="FF0000"/>
                </a:solidFill>
              </a:rPr>
              <a:t>curve </a:t>
            </a:r>
            <a:r>
              <a:rPr lang="en-US" dirty="0" smtClean="0"/>
              <a:t>is </a:t>
            </a:r>
            <a:r>
              <a:rPr lang="en-US" dirty="0"/>
              <a:t>the basic component of the </a:t>
            </a:r>
            <a:r>
              <a:rPr lang="en-US" b="1" dirty="0">
                <a:solidFill>
                  <a:srgbClr val="FF0000"/>
                </a:solidFill>
              </a:rPr>
              <a:t>strategy canvas</a:t>
            </a:r>
            <a:r>
              <a:rPr lang="en-US" dirty="0"/>
              <a:t>. It graphically depicts </a:t>
            </a:r>
            <a:r>
              <a:rPr lang="en-US" dirty="0" smtClean="0"/>
              <a:t>a </a:t>
            </a:r>
            <a:r>
              <a:rPr lang="en-US" dirty="0"/>
              <a:t>company’s relative performance across its industry’s factors of competition. A strong </a:t>
            </a:r>
            <a:r>
              <a:rPr lang="en-US" dirty="0" smtClean="0"/>
              <a:t> value </a:t>
            </a:r>
            <a:r>
              <a:rPr lang="en-US" dirty="0"/>
              <a:t>curve has focus </a:t>
            </a:r>
            <a:r>
              <a:rPr lang="en-US" dirty="0" smtClean="0"/>
              <a:t>and divergence</a:t>
            </a:r>
            <a:r>
              <a:rPr lang="en-US" dirty="0"/>
              <a:t>, and it can even provide a kind of tagline as to what </a:t>
            </a:r>
            <a:r>
              <a:rPr lang="en-US" dirty="0" smtClean="0"/>
              <a:t>strategy </a:t>
            </a:r>
            <a:r>
              <a:rPr lang="en-US" dirty="0"/>
              <a:t>is being undertaken or should be undertaken.</a:t>
            </a:r>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6" name="TextBox 5"/>
          <p:cNvSpPr txBox="1"/>
          <p:nvPr/>
        </p:nvSpPr>
        <p:spPr>
          <a:xfrm>
            <a:off x="155839" y="281880"/>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32631608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Resources:</a:t>
            </a:r>
          </a:p>
          <a:p>
            <a:pPr marL="0" indent="0">
              <a:buNone/>
            </a:pPr>
            <a:r>
              <a:rPr lang="en-US" dirty="0"/>
              <a:t>Strategic management, third edition, 2017</a:t>
            </a:r>
          </a:p>
          <a:p>
            <a:pPr marL="0" indent="0">
              <a:buNone/>
            </a:pPr>
            <a:r>
              <a:rPr lang="en-US" dirty="0"/>
              <a:t>Frank t. Rothaermel</a:t>
            </a:r>
          </a:p>
          <a:p>
            <a:pPr marL="0" indent="0">
              <a:buNone/>
            </a:pPr>
            <a:r>
              <a:rPr lang="en-US" dirty="0"/>
              <a:t>Georgia Institute of Technology</a:t>
            </a:r>
          </a:p>
          <a:p>
            <a:pPr marL="0" indent="0">
              <a:buNone/>
            </a:pPr>
            <a:endParaRPr lang="en-US" dirty="0"/>
          </a:p>
          <a:p>
            <a:pPr marL="0" indent="0">
              <a:buNone/>
            </a:pPr>
            <a:r>
              <a:rPr lang="en-US" dirty="0"/>
              <a:t>Chapter </a:t>
            </a:r>
            <a:r>
              <a:rPr lang="en-US" dirty="0" smtClean="0"/>
              <a:t>6</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08036" y="0"/>
            <a:ext cx="11544299" cy="1610200"/>
          </a:xfrm>
          <a:prstGeom prst="rect">
            <a:avLst/>
          </a:prstGeom>
        </p:spPr>
      </p:pic>
      <p:sp>
        <p:nvSpPr>
          <p:cNvPr id="5" name="Rectangle 4"/>
          <p:cNvSpPr/>
          <p:nvPr/>
        </p:nvSpPr>
        <p:spPr>
          <a:xfrm>
            <a:off x="2860108" y="481934"/>
            <a:ext cx="8037535" cy="646331"/>
          </a:xfrm>
          <a:prstGeom prst="rect">
            <a:avLst/>
          </a:prstGeom>
        </p:spPr>
        <p:txBody>
          <a:bodyPr wrap="square">
            <a:spAutoFit/>
          </a:bodyPr>
          <a:lstStyle/>
          <a:p>
            <a:r>
              <a:rPr lang="en-US" b="1" dirty="0">
                <a:solidFill>
                  <a:srgbClr val="FFFF00"/>
                </a:solidFill>
                <a:latin typeface="Tajawal Medium" panose="00000600000000000000" pitchFamily="2" charset="-78"/>
                <a:cs typeface="Tajawal Medium" panose="00000600000000000000" pitchFamily="2" charset="-78"/>
              </a:rPr>
              <a:t>Business Strategy: </a:t>
            </a:r>
          </a:p>
          <a:p>
            <a:r>
              <a:rPr lang="en-US" b="1" dirty="0">
                <a:solidFill>
                  <a:srgbClr val="FFFF00"/>
                </a:solidFill>
                <a:latin typeface="Tajawal Medium" panose="00000600000000000000" pitchFamily="2" charset="-78"/>
                <a:cs typeface="Tajawal Medium" panose="00000600000000000000" pitchFamily="2" charset="-78"/>
              </a:rPr>
              <a:t>Differentiation, Cost Leadership, and Blue Oceans</a:t>
            </a:r>
          </a:p>
        </p:txBody>
      </p:sp>
      <p:sp>
        <p:nvSpPr>
          <p:cNvPr id="7" name="TextBox 6"/>
          <p:cNvSpPr txBox="1"/>
          <p:nvPr/>
        </p:nvSpPr>
        <p:spPr>
          <a:xfrm>
            <a:off x="203601" y="387037"/>
            <a:ext cx="2117887" cy="523220"/>
          </a:xfrm>
          <a:prstGeom prst="rect">
            <a:avLst/>
          </a:prstGeom>
          <a:noFill/>
        </p:spPr>
        <p:txBody>
          <a:bodyPr wrap="none" rtlCol="0">
            <a:spAutoFit/>
          </a:bodyPr>
          <a:lstStyle/>
          <a:p>
            <a:pPr algn="ctr"/>
            <a:r>
              <a:rPr lang="en-US" sz="2800" b="1" dirty="0" smtClean="0">
                <a:solidFill>
                  <a:srgbClr val="FFFF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2289771" y="6057082"/>
            <a:ext cx="9902229" cy="204838"/>
          </a:xfrm>
          <a:prstGeom prst="rect">
            <a:avLst/>
          </a:prstGeom>
        </p:spPr>
      </p:pic>
    </p:spTree>
    <p:extLst>
      <p:ext uri="{BB962C8B-B14F-4D97-AF65-F5344CB8AC3E}">
        <p14:creationId xmlns:p14="http://schemas.microsoft.com/office/powerpoint/2010/main" val="31855923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948</TotalTime>
  <Words>2894</Words>
  <Application>Microsoft Office PowerPoint</Application>
  <PresentationFormat>مخصص</PresentationFormat>
  <Paragraphs>199</Paragraphs>
  <Slides>42</Slides>
  <Notes>0</Notes>
  <HiddenSlides>0</HiddenSlides>
  <MMClips>0</MMClips>
  <ScaleCrop>false</ScaleCrop>
  <HeadingPairs>
    <vt:vector size="4" baseType="variant">
      <vt:variant>
        <vt:lpstr>نسق</vt:lpstr>
      </vt:variant>
      <vt:variant>
        <vt:i4>1</vt:i4>
      </vt:variant>
      <vt:variant>
        <vt:lpstr>عناوين الشرائح</vt:lpstr>
      </vt:variant>
      <vt:variant>
        <vt:i4>42</vt:i4>
      </vt:variant>
    </vt:vector>
  </HeadingPairs>
  <TitlesOfParts>
    <vt:vector size="43"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55</cp:revision>
  <dcterms:created xsi:type="dcterms:W3CDTF">2021-08-03T13:03:26Z</dcterms:created>
  <dcterms:modified xsi:type="dcterms:W3CDTF">2022-11-11T08:57:40Z</dcterms:modified>
</cp:coreProperties>
</file>