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2"/>
  </p:notesMasterIdLst>
  <p:sldIdLst>
    <p:sldId id="480" r:id="rId3"/>
    <p:sldId id="586" r:id="rId4"/>
    <p:sldId id="313" r:id="rId5"/>
    <p:sldId id="319" r:id="rId6"/>
    <p:sldId id="320" r:id="rId7"/>
    <p:sldId id="321" r:id="rId8"/>
    <p:sldId id="322" r:id="rId9"/>
    <p:sldId id="323" r:id="rId10"/>
    <p:sldId id="324" r:id="rId11"/>
    <p:sldId id="325" r:id="rId12"/>
    <p:sldId id="326" r:id="rId13"/>
    <p:sldId id="327" r:id="rId14"/>
    <p:sldId id="577" r:id="rId15"/>
    <p:sldId id="578" r:id="rId16"/>
    <p:sldId id="570" r:id="rId17"/>
    <p:sldId id="571" r:id="rId18"/>
    <p:sldId id="572" r:id="rId19"/>
    <p:sldId id="573" r:id="rId20"/>
    <p:sldId id="574" r:id="rId21"/>
    <p:sldId id="575" r:id="rId22"/>
    <p:sldId id="576" r:id="rId23"/>
    <p:sldId id="579" r:id="rId24"/>
    <p:sldId id="580" r:id="rId25"/>
    <p:sldId id="581" r:id="rId26"/>
    <p:sldId id="582" r:id="rId27"/>
    <p:sldId id="340" r:id="rId28"/>
    <p:sldId id="341" r:id="rId29"/>
    <p:sldId id="583" r:id="rId30"/>
    <p:sldId id="328" r:id="rId31"/>
    <p:sldId id="329" r:id="rId32"/>
    <p:sldId id="330" r:id="rId33"/>
    <p:sldId id="331" r:id="rId34"/>
    <p:sldId id="332" r:id="rId35"/>
    <p:sldId id="333" r:id="rId36"/>
    <p:sldId id="334" r:id="rId37"/>
    <p:sldId id="584" r:id="rId38"/>
    <p:sldId id="335" r:id="rId39"/>
    <p:sldId id="336" r:id="rId40"/>
    <p:sldId id="337" r:id="rId41"/>
    <p:sldId id="4617" r:id="rId42"/>
    <p:sldId id="4619" r:id="rId43"/>
    <p:sldId id="4621" r:id="rId44"/>
    <p:sldId id="4623" r:id="rId45"/>
    <p:sldId id="4625" r:id="rId46"/>
    <p:sldId id="4616" r:id="rId47"/>
    <p:sldId id="4627" r:id="rId48"/>
    <p:sldId id="566" r:id="rId49"/>
    <p:sldId id="49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6"/>
            <p14:sldId id="313"/>
            <p14:sldId id="319"/>
            <p14:sldId id="320"/>
            <p14:sldId id="321"/>
            <p14:sldId id="322"/>
            <p14:sldId id="323"/>
            <p14:sldId id="324"/>
            <p14:sldId id="325"/>
            <p14:sldId id="326"/>
            <p14:sldId id="327"/>
            <p14:sldId id="577"/>
            <p14:sldId id="578"/>
            <p14:sldId id="570"/>
            <p14:sldId id="571"/>
            <p14:sldId id="572"/>
            <p14:sldId id="573"/>
            <p14:sldId id="574"/>
            <p14:sldId id="575"/>
            <p14:sldId id="576"/>
            <p14:sldId id="579"/>
            <p14:sldId id="580"/>
            <p14:sldId id="581"/>
            <p14:sldId id="582"/>
            <p14:sldId id="340"/>
            <p14:sldId id="341"/>
            <p14:sldId id="583"/>
            <p14:sldId id="328"/>
            <p14:sldId id="329"/>
            <p14:sldId id="330"/>
            <p14:sldId id="331"/>
            <p14:sldId id="332"/>
            <p14:sldId id="333"/>
            <p14:sldId id="334"/>
            <p14:sldId id="584"/>
            <p14:sldId id="335"/>
            <p14:sldId id="336"/>
            <p14:sldId id="337"/>
            <p14:sldId id="4617"/>
            <p14:sldId id="4619"/>
            <p14:sldId id="4621"/>
            <p14:sldId id="4623"/>
            <p14:sldId id="4625"/>
            <p14:sldId id="4616"/>
            <p14:sldId id="4627"/>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7">
            <a:extLst>
              <a:ext uri="{FF2B5EF4-FFF2-40B4-BE49-F238E27FC236}">
                <a16:creationId xmlns:a16="http://schemas.microsoft.com/office/drawing/2014/main" id="{410D04D9-7440-D6B7-8802-EB0BAD50E9C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699A0A9-0C5B-4AD8-B97B-E2C31037B267}" type="slidenum">
              <a:rPr lang="ar-SA" altLang="en-US" smtClean="0">
                <a:ea typeface="MS PGothic" panose="020B0600070205080204" pitchFamily="34" charset="-128"/>
              </a:rPr>
              <a:pPr>
                <a:spcBef>
                  <a:spcPct val="0"/>
                </a:spcBef>
              </a:pPr>
              <a:t>26</a:t>
            </a:fld>
            <a:endParaRPr lang="en-US" altLang="en-US">
              <a:ea typeface="MS PGothic" panose="020B0600070205080204" pitchFamily="34" charset="-128"/>
            </a:endParaRPr>
          </a:p>
        </p:txBody>
      </p:sp>
      <p:sp>
        <p:nvSpPr>
          <p:cNvPr id="240643" name="Rectangle 2">
            <a:extLst>
              <a:ext uri="{FF2B5EF4-FFF2-40B4-BE49-F238E27FC236}">
                <a16:creationId xmlns:a16="http://schemas.microsoft.com/office/drawing/2014/main" id="{FFA32156-8EB3-E913-8861-B2DF0BA0DD2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0644" name="Rectangle 3">
            <a:extLst>
              <a:ext uri="{FF2B5EF4-FFF2-40B4-BE49-F238E27FC236}">
                <a16:creationId xmlns:a16="http://schemas.microsoft.com/office/drawing/2014/main" id="{621DFC3A-C60D-18CA-46D5-1C66F02B544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7">
            <a:extLst>
              <a:ext uri="{FF2B5EF4-FFF2-40B4-BE49-F238E27FC236}">
                <a16:creationId xmlns:a16="http://schemas.microsoft.com/office/drawing/2014/main" id="{4F3F1D40-C2E8-B989-3014-F9B420392F6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0FBD7AC-3CC1-4025-934C-F09B66837F04}" type="slidenum">
              <a:rPr lang="ar-SA" altLang="en-US" smtClean="0">
                <a:ea typeface="MS PGothic" panose="020B0600070205080204" pitchFamily="34" charset="-128"/>
              </a:rPr>
              <a:pPr>
                <a:spcBef>
                  <a:spcPct val="0"/>
                </a:spcBef>
              </a:pPr>
              <a:t>27</a:t>
            </a:fld>
            <a:endParaRPr lang="en-US" altLang="en-US">
              <a:ea typeface="MS PGothic" panose="020B0600070205080204" pitchFamily="34" charset="-128"/>
            </a:endParaRPr>
          </a:p>
        </p:txBody>
      </p:sp>
      <p:sp>
        <p:nvSpPr>
          <p:cNvPr id="242691" name="Rectangle 2">
            <a:extLst>
              <a:ext uri="{FF2B5EF4-FFF2-40B4-BE49-F238E27FC236}">
                <a16:creationId xmlns:a16="http://schemas.microsoft.com/office/drawing/2014/main" id="{94F19C4F-5320-1E38-FC76-0C6F65A194D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2692" name="Rectangle 3">
            <a:extLst>
              <a:ext uri="{FF2B5EF4-FFF2-40B4-BE49-F238E27FC236}">
                <a16:creationId xmlns:a16="http://schemas.microsoft.com/office/drawing/2014/main" id="{BB0665DC-858A-3599-8001-5DA4DB429DA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15.emf"/></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1895771"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35434"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 y="-328671"/>
            <a:ext cx="796418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1258" y="3383896"/>
            <a:ext cx="8537637"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Sustainability and the Supply Chain&amp;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New trending in Supply Chains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221258" y="4456741"/>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221258" y="5110541"/>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92701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365479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02057" y="4711441"/>
            <a:ext cx="5395682" cy="2048479"/>
          </a:xfrm>
          <a:prstGeom prst="parallelogram">
            <a:avLst>
              <a:gd name="adj" fmla="val 105882"/>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solidFill>
                <a:srgbClr val="00B0F0"/>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051289" y="2341708"/>
            <a:ext cx="9846069" cy="4401205"/>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importance of sustainability in a supply chain. </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Discuss the challenge to sustainability posed by the tragedy of the commons. </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key dimensions of sustainability for a supply chain. </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role of incentives for successful sustainability efforts.</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What’s Trending Right Now in Supply Chains</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Major Research Themes in Supply-Chain Academia &amp; Practice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436687" y="6269639"/>
            <a:ext cx="2616200" cy="400110"/>
          </a:xfrm>
          <a:prstGeom prst="rect">
            <a:avLst/>
          </a:prstGeom>
          <a:noFill/>
        </p:spPr>
        <p:txBody>
          <a:bodyPr wrap="square" rtlCol="0">
            <a:spAutoFit/>
          </a:bodyPr>
          <a:lstStyle/>
          <a:p>
            <a:pPr algn="ctr"/>
            <a:r>
              <a:rPr lang="en-US" sz="2000" b="1" dirty="0"/>
              <a:t>www.midocean.km</a:t>
            </a:r>
          </a:p>
        </p:txBody>
      </p:sp>
      <p:pic>
        <p:nvPicPr>
          <p:cNvPr id="4" name="Graphic 21">
            <a:extLst>
              <a:ext uri="{FF2B5EF4-FFF2-40B4-BE49-F238E27FC236}">
                <a16:creationId xmlns:a16="http://schemas.microsoft.com/office/drawing/2014/main" id="{47126EBE-4742-15B7-8418-EA00C6EDD026}"/>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2217" y="188251"/>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5969" y="-7045"/>
            <a:ext cx="10515600" cy="1325563"/>
          </a:xfrm>
        </p:spPr>
        <p:txBody>
          <a:bodyPr>
            <a:normAutofit/>
          </a:bodyPr>
          <a:lstStyle/>
          <a:p>
            <a:pPr algn="ctr"/>
            <a:r>
              <a:rPr lang="en-AU" sz="3200" b="1" dirty="0">
                <a:solidFill>
                  <a:srgbClr val="00B0F0"/>
                </a:solidFill>
              </a:rPr>
              <a:t>Role of Sustainability in a Supply Chain</a:t>
            </a:r>
          </a:p>
        </p:txBody>
      </p:sp>
      <p:sp>
        <p:nvSpPr>
          <p:cNvPr id="3" name="Content Placeholder 2"/>
          <p:cNvSpPr>
            <a:spLocks noGrp="1"/>
          </p:cNvSpPr>
          <p:nvPr>
            <p:ph idx="1"/>
          </p:nvPr>
        </p:nvSpPr>
        <p:spPr>
          <a:xfrm>
            <a:off x="304800" y="1825625"/>
            <a:ext cx="11049000" cy="4351338"/>
          </a:xfrm>
        </p:spPr>
        <p:txBody>
          <a:bodyPr/>
          <a:lstStyle/>
          <a:p>
            <a:r>
              <a:rPr lang="en-US" b="1" i="1" dirty="0">
                <a:solidFill>
                  <a:srgbClr val="00B0F0"/>
                </a:solidFill>
              </a:rPr>
              <a:t>The health and survival </a:t>
            </a:r>
            <a:r>
              <a:rPr lang="en-US" dirty="0"/>
              <a:t>of every supply chain depends on the health of the surrounding world</a:t>
            </a:r>
          </a:p>
          <a:p>
            <a:r>
              <a:rPr lang="en-US" dirty="0"/>
              <a:t>Expand the goal of a supply chain beyond the interests of its participants</a:t>
            </a:r>
          </a:p>
          <a:p>
            <a:r>
              <a:rPr lang="en-US" b="1" i="1" dirty="0">
                <a:solidFill>
                  <a:srgbClr val="00B0F0"/>
                </a:solidFill>
              </a:rPr>
              <a:t>Sustainable development </a:t>
            </a:r>
            <a:r>
              <a:rPr lang="en-US" dirty="0"/>
              <a:t>– development that meets the needs of the present without compromising the ability of future generations to meet their own needs</a:t>
            </a:r>
          </a:p>
        </p:txBody>
      </p:sp>
      <p:pic>
        <p:nvPicPr>
          <p:cNvPr id="4" name="Graphic 21">
            <a:extLst>
              <a:ext uri="{FF2B5EF4-FFF2-40B4-BE49-F238E27FC236}">
                <a16:creationId xmlns:a16="http://schemas.microsoft.com/office/drawing/2014/main" id="{A91D2EA5-252D-5E6F-518D-999384378C0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93C72BFF-9E49-556A-2ECC-7660C8BA662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027FD2A-C220-D107-4438-F8A02B59DB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1911790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0"/>
            <a:ext cx="10515600" cy="1325563"/>
          </a:xfrm>
        </p:spPr>
        <p:txBody>
          <a:bodyPr>
            <a:normAutofit/>
          </a:bodyPr>
          <a:lstStyle/>
          <a:p>
            <a:pPr algn="ctr"/>
            <a:r>
              <a:rPr lang="en-AU" sz="3200" b="1" dirty="0">
                <a:solidFill>
                  <a:srgbClr val="00B0F0"/>
                </a:solidFill>
              </a:rPr>
              <a:t>Role of Sustainability in a Supply Chain</a:t>
            </a:r>
            <a:endParaRPr lang="en-AU" sz="3200" dirty="0">
              <a:solidFill>
                <a:srgbClr val="00B0F0"/>
              </a:solidFill>
            </a:endParaRPr>
          </a:p>
        </p:txBody>
      </p:sp>
      <p:sp>
        <p:nvSpPr>
          <p:cNvPr id="3" name="Content Placeholder 2"/>
          <p:cNvSpPr>
            <a:spLocks noGrp="1"/>
          </p:cNvSpPr>
          <p:nvPr>
            <p:ph idx="1"/>
          </p:nvPr>
        </p:nvSpPr>
        <p:spPr>
          <a:xfrm>
            <a:off x="180431" y="1405089"/>
            <a:ext cx="11484585" cy="4899212"/>
          </a:xfrm>
        </p:spPr>
        <p:txBody>
          <a:bodyPr>
            <a:noAutofit/>
          </a:bodyPr>
          <a:lstStyle/>
          <a:p>
            <a:r>
              <a:rPr lang="en-US" sz="2700" dirty="0">
                <a:effectLst/>
                <a:ea typeface="Times New Roman" panose="02020603050405020304" pitchFamily="18" charset="0"/>
              </a:rPr>
              <a:t>Focusing on sustainability allows a supply chain to better serve more conscious customers while often improving supply chain performance</a:t>
            </a:r>
          </a:p>
          <a:p>
            <a:pPr marR="0" lvl="0" rtl="0"/>
            <a:r>
              <a:rPr lang="en-US" sz="2700" dirty="0">
                <a:solidFill>
                  <a:srgbClr val="000000"/>
                </a:solidFill>
                <a:effectLst/>
                <a:ea typeface="Times New Roman" panose="02020603050405020304" pitchFamily="18" charset="0"/>
                <a:cs typeface="Palatino Linotype" panose="02040502050505030304" pitchFamily="18" charset="0"/>
              </a:rPr>
              <a:t>Customers have usually backed up words about the importance of sustainability without a willingness to pay more for sustainable products.</a:t>
            </a:r>
          </a:p>
          <a:p>
            <a:r>
              <a:rPr lang="en-US" sz="2700" b="1" dirty="0">
                <a:solidFill>
                  <a:srgbClr val="00B0F0"/>
                </a:solidFill>
              </a:rPr>
              <a:t>Three pillars of sustainable development</a:t>
            </a:r>
          </a:p>
          <a:p>
            <a:pPr lvl="1"/>
            <a:r>
              <a:rPr lang="en-US" sz="2700" dirty="0"/>
              <a:t>Economic sustainability</a:t>
            </a:r>
          </a:p>
          <a:p>
            <a:pPr lvl="1"/>
            <a:r>
              <a:rPr lang="en-US" sz="2700" dirty="0"/>
              <a:t>Environmental sustainability</a:t>
            </a:r>
          </a:p>
          <a:p>
            <a:pPr lvl="1"/>
            <a:r>
              <a:rPr lang="en-US" sz="2700" dirty="0"/>
              <a:t>Social sustainability</a:t>
            </a:r>
          </a:p>
          <a:p>
            <a:r>
              <a:rPr lang="en-US" sz="2700" b="1" dirty="0">
                <a:solidFill>
                  <a:srgbClr val="00B0F0"/>
                </a:solidFill>
              </a:rPr>
              <a:t>Factor categories</a:t>
            </a:r>
          </a:p>
          <a:p>
            <a:pPr marL="971550" lvl="1" indent="-514350">
              <a:buFont typeface="+mj-lt"/>
              <a:buAutoNum type="arabicPeriod"/>
            </a:pPr>
            <a:r>
              <a:rPr lang="en-US" sz="2700" dirty="0"/>
              <a:t>Reducing risk and improving the financial performance of the supply chain </a:t>
            </a:r>
          </a:p>
          <a:p>
            <a:pPr marL="971550" lvl="1" indent="-514350">
              <a:buFont typeface="+mj-lt"/>
              <a:buAutoNum type="arabicPeriod"/>
            </a:pPr>
            <a:r>
              <a:rPr lang="en-US" sz="2700" dirty="0"/>
              <a:t>Community pressures and government mandates </a:t>
            </a:r>
          </a:p>
          <a:p>
            <a:pPr marL="971550" lvl="1" indent="-514350">
              <a:buFont typeface="+mj-lt"/>
              <a:buAutoNum type="arabicPeriod"/>
            </a:pPr>
            <a:r>
              <a:rPr lang="en-US" sz="2700" dirty="0"/>
              <a:t>Attracting customers that value sustainability</a:t>
            </a:r>
          </a:p>
        </p:txBody>
      </p:sp>
      <p:pic>
        <p:nvPicPr>
          <p:cNvPr id="4" name="Graphic 21">
            <a:extLst>
              <a:ext uri="{FF2B5EF4-FFF2-40B4-BE49-F238E27FC236}">
                <a16:creationId xmlns:a16="http://schemas.microsoft.com/office/drawing/2014/main" id="{96A373CE-175C-A354-805F-EC8E3B79EBC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601C365E-4394-4496-A793-F6F35EDD030C}"/>
              </a:ext>
            </a:extLst>
          </p:cNvPr>
          <p:cNvSpPr/>
          <p:nvPr/>
        </p:nvSpPr>
        <p:spPr>
          <a:xfrm>
            <a:off x="11665016" y="1155862"/>
            <a:ext cx="137026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9F81BF5E-D8B1-E0E8-2D71-62EC40A571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926793184"/>
      </p:ext>
    </p:extLst>
  </p:cSld>
  <p:clrMapOvr>
    <a:masterClrMapping/>
  </p:clrMapOvr>
  <p:transition spd="slow">
    <p:strip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3599" y="0"/>
            <a:ext cx="10515600" cy="1325563"/>
          </a:xfrm>
        </p:spPr>
        <p:txBody>
          <a:bodyPr>
            <a:normAutofit/>
          </a:bodyPr>
          <a:lstStyle/>
          <a:p>
            <a:pPr algn="ctr"/>
            <a:r>
              <a:rPr kumimoji="0" lang="en-AU" sz="3200" b="1" i="0" u="none" strike="noStrike" kern="1200" cap="none" spc="0" normalizeH="0" baseline="0" noProof="0" dirty="0">
                <a:ln>
                  <a:noFill/>
                </a:ln>
                <a:solidFill>
                  <a:srgbClr val="00B0F0"/>
                </a:solidFill>
                <a:effectLst/>
                <a:uLnTx/>
                <a:uFillTx/>
                <a:latin typeface="Times New Roman"/>
                <a:ea typeface="+mj-ea"/>
                <a:cs typeface="Times New Roman"/>
              </a:rPr>
              <a:t>Role of Sustainability in a Supply Chain</a:t>
            </a:r>
            <a:endParaRPr lang="en-AU" sz="3200" dirty="0">
              <a:solidFill>
                <a:srgbClr val="00B0F0"/>
              </a:solidFill>
            </a:endParaRPr>
          </a:p>
        </p:txBody>
      </p:sp>
      <p:sp>
        <p:nvSpPr>
          <p:cNvPr id="3" name="Content Placeholder 2"/>
          <p:cNvSpPr>
            <a:spLocks noGrp="1"/>
          </p:cNvSpPr>
          <p:nvPr>
            <p:ph idx="1"/>
          </p:nvPr>
        </p:nvSpPr>
        <p:spPr>
          <a:xfrm>
            <a:off x="311174" y="1766668"/>
            <a:ext cx="11240745" cy="4525963"/>
          </a:xfrm>
        </p:spPr>
        <p:txBody>
          <a:bodyPr>
            <a:normAutofit/>
          </a:bodyPr>
          <a:lstStyle/>
          <a:p>
            <a:pPr marR="0" lvl="0" rtl="0"/>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 reality, actions in a supply chain improve both sustainability and supply chain surplus.</a:t>
            </a:r>
            <a:endParaRPr lang="en-US"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r>
              <a:rPr lang="en-US" dirty="0"/>
              <a:t>Most effort expended in reducing risk</a:t>
            </a:r>
          </a:p>
          <a:p>
            <a:r>
              <a:rPr lang="en-US" dirty="0"/>
              <a:t>Activity slow as actions may require upfront investment</a:t>
            </a:r>
          </a:p>
          <a:p>
            <a:r>
              <a:rPr lang="en-US" dirty="0"/>
              <a:t>Barriers to increased focus on sustainability</a:t>
            </a:r>
          </a:p>
          <a:p>
            <a:pPr lvl="1"/>
            <a:r>
              <a:rPr lang="en-US" sz="2600" dirty="0"/>
              <a:t>Insufficient return on investment</a:t>
            </a:r>
          </a:p>
          <a:p>
            <a:pPr lvl="1"/>
            <a:r>
              <a:rPr lang="en-US" sz="2600" dirty="0"/>
              <a:t>Customers’ unwillingness to pay a premium for green products</a:t>
            </a:r>
          </a:p>
          <a:p>
            <a:pPr lvl="1"/>
            <a:r>
              <a:rPr lang="en-US" sz="2600" dirty="0"/>
              <a:t>Difficulty evaluating sustainability across a product life cycle </a:t>
            </a:r>
          </a:p>
          <a:p>
            <a:endParaRPr lang="en-US" dirty="0"/>
          </a:p>
        </p:txBody>
      </p:sp>
      <p:pic>
        <p:nvPicPr>
          <p:cNvPr id="4" name="Graphic 21">
            <a:extLst>
              <a:ext uri="{FF2B5EF4-FFF2-40B4-BE49-F238E27FC236}">
                <a16:creationId xmlns:a16="http://schemas.microsoft.com/office/drawing/2014/main" id="{F4B6A213-E153-AA27-C524-8BE8EAAD0EF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AF591B4C-75EA-3FCC-5E2B-28B37A69CBC0}"/>
              </a:ext>
            </a:extLst>
          </p:cNvPr>
          <p:cNvSpPr/>
          <p:nvPr/>
        </p:nvSpPr>
        <p:spPr>
          <a:xfrm>
            <a:off x="11439022" y="1155862"/>
            <a:ext cx="21127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AE8DE133-7B3E-F572-52FB-312E29375A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260034106"/>
      </p:ext>
    </p:extLst>
  </p:cSld>
  <p:clrMapOvr>
    <a:masterClrMapping/>
  </p:clrMapOvr>
  <p:transition spd="slow">
    <p:strip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000" y="-97413"/>
            <a:ext cx="10515600" cy="1325563"/>
          </a:xfrm>
        </p:spPr>
        <p:txBody>
          <a:bodyPr>
            <a:normAutofit/>
          </a:bodyPr>
          <a:lstStyle/>
          <a:p>
            <a:pPr algn="ctr"/>
            <a:r>
              <a:rPr lang="en-AU" sz="3200" b="1" dirty="0">
                <a:solidFill>
                  <a:srgbClr val="00B0F0"/>
                </a:solidFill>
              </a:rPr>
              <a:t>Tragedy of the Commons</a:t>
            </a:r>
          </a:p>
        </p:txBody>
      </p:sp>
      <p:sp>
        <p:nvSpPr>
          <p:cNvPr id="3" name="Content Placeholder 2"/>
          <p:cNvSpPr>
            <a:spLocks noGrp="1"/>
          </p:cNvSpPr>
          <p:nvPr>
            <p:ph idx="1"/>
          </p:nvPr>
        </p:nvSpPr>
        <p:spPr>
          <a:xfrm>
            <a:off x="180431" y="1825625"/>
            <a:ext cx="11700394" cy="4351338"/>
          </a:xfrm>
        </p:spPr>
        <p:txBody>
          <a:bodyPr/>
          <a:lstStyle/>
          <a:p>
            <a:r>
              <a:rPr lang="en-US" dirty="0"/>
              <a:t>Dilemma arising when the common good does not align perfectly with the good of individual entities</a:t>
            </a:r>
          </a:p>
          <a:p>
            <a:r>
              <a:rPr lang="en-US" dirty="0"/>
              <a:t>Every company and supply chain faces the challenge of the tragedy of the commons as it operates in a global environment </a:t>
            </a:r>
          </a:p>
          <a:p>
            <a:r>
              <a:rPr lang="en-US" dirty="0"/>
              <a:t>Difficult to imagine a sustainable solution emerging without some intervention</a:t>
            </a:r>
          </a:p>
        </p:txBody>
      </p:sp>
      <p:pic>
        <p:nvPicPr>
          <p:cNvPr id="4" name="Graphic 21">
            <a:extLst>
              <a:ext uri="{FF2B5EF4-FFF2-40B4-BE49-F238E27FC236}">
                <a16:creationId xmlns:a16="http://schemas.microsoft.com/office/drawing/2014/main" id="{90C0282E-BE02-D13A-C5D7-549131E75CC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043FA6F3-E3A4-0719-7DC4-02C44E8E235B}"/>
              </a:ext>
            </a:extLst>
          </p:cNvPr>
          <p:cNvSpPr/>
          <p:nvPr/>
        </p:nvSpPr>
        <p:spPr>
          <a:xfrm>
            <a:off x="11848600" y="1155862"/>
            <a:ext cx="125779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F7EFF666-E82D-005B-C6BE-2AA610D31B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1446048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001" y="-97413"/>
            <a:ext cx="10515600" cy="1325563"/>
          </a:xfrm>
        </p:spPr>
        <p:txBody>
          <a:bodyPr>
            <a:normAutofit/>
          </a:bodyPr>
          <a:lstStyle/>
          <a:p>
            <a:pPr algn="ctr"/>
            <a:r>
              <a:rPr lang="en-AU" sz="3200" b="1" dirty="0">
                <a:solidFill>
                  <a:srgbClr val="00B0F0"/>
                </a:solidFill>
              </a:rPr>
              <a:t>Solutions to this “Tragedy”</a:t>
            </a:r>
          </a:p>
        </p:txBody>
      </p:sp>
      <p:sp>
        <p:nvSpPr>
          <p:cNvPr id="3" name="Content Placeholder 2"/>
          <p:cNvSpPr>
            <a:spLocks noGrp="1"/>
          </p:cNvSpPr>
          <p:nvPr>
            <p:ph idx="1"/>
          </p:nvPr>
        </p:nvSpPr>
        <p:spPr>
          <a:xfrm>
            <a:off x="311176" y="1578533"/>
            <a:ext cx="11322024" cy="4914153"/>
          </a:xfrm>
        </p:spPr>
        <p:txBody>
          <a:bodyPr>
            <a:normAutofit/>
          </a:bodyPr>
          <a:lstStyle/>
          <a:p>
            <a:r>
              <a:rPr lang="en-US" dirty="0"/>
              <a:t>Choose from options that are unlikely to be supported by all of their own free will</a:t>
            </a:r>
          </a:p>
          <a:p>
            <a:r>
              <a:rPr lang="en-US" dirty="0"/>
              <a:t>Mutual coercion – social arrangements or mechanisms coerce all participants to behave in a way that helps the common good </a:t>
            </a:r>
          </a:p>
          <a:p>
            <a:pPr lvl="1"/>
            <a:r>
              <a:rPr lang="en-US" sz="2800" b="1" dirty="0">
                <a:solidFill>
                  <a:srgbClr val="00B0F0"/>
                </a:solidFill>
              </a:rPr>
              <a:t>Command-and-control approach</a:t>
            </a:r>
          </a:p>
          <a:p>
            <a:pPr lvl="2"/>
            <a:r>
              <a:rPr lang="en-US" sz="2800" dirty="0"/>
              <a:t>Government/regulators set standards</a:t>
            </a:r>
          </a:p>
          <a:p>
            <a:pPr lvl="1"/>
            <a:r>
              <a:rPr lang="en-US" sz="2800" b="1" dirty="0">
                <a:solidFill>
                  <a:srgbClr val="00B0F0"/>
                </a:solidFill>
              </a:rPr>
              <a:t>Market mechanisms</a:t>
            </a:r>
          </a:p>
          <a:p>
            <a:pPr lvl="2"/>
            <a:r>
              <a:rPr lang="en-US" sz="2800" dirty="0"/>
              <a:t>Cap-and-trade</a:t>
            </a:r>
            <a:endParaRPr lang="en-AU" sz="2800" dirty="0"/>
          </a:p>
        </p:txBody>
      </p:sp>
      <p:pic>
        <p:nvPicPr>
          <p:cNvPr id="4" name="Graphic 21">
            <a:extLst>
              <a:ext uri="{FF2B5EF4-FFF2-40B4-BE49-F238E27FC236}">
                <a16:creationId xmlns:a16="http://schemas.microsoft.com/office/drawing/2014/main" id="{8F81AE7B-3A72-AB6D-68A9-B7EE2D3A4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CC05213B-DEEB-71D5-93FA-AA1E10658011}"/>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BF678D6E-9072-C030-C6A7-B994C5432C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893858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69701"/>
            <a:ext cx="10515600" cy="1325563"/>
          </a:xfrm>
        </p:spPr>
        <p:txBody>
          <a:bodyPr>
            <a:normAutofit/>
          </a:bodyPr>
          <a:lstStyle/>
          <a:p>
            <a:pPr algn="ctr"/>
            <a:r>
              <a:rPr lang="en-AU" sz="3200" b="1" dirty="0">
                <a:solidFill>
                  <a:srgbClr val="00B0F0"/>
                </a:solidFill>
              </a:rPr>
              <a:t>Key Pillars of Sustainability</a:t>
            </a:r>
          </a:p>
        </p:txBody>
      </p:sp>
      <p:sp>
        <p:nvSpPr>
          <p:cNvPr id="3" name="Content Placeholder 2"/>
          <p:cNvSpPr>
            <a:spLocks noGrp="1"/>
          </p:cNvSpPr>
          <p:nvPr>
            <p:ph idx="1"/>
          </p:nvPr>
        </p:nvSpPr>
        <p:spPr>
          <a:xfrm>
            <a:off x="548640" y="1640841"/>
            <a:ext cx="10881360" cy="4525963"/>
          </a:xfrm>
        </p:spPr>
        <p:txBody>
          <a:bodyPr>
            <a:normAutofit/>
          </a:bodyPr>
          <a:lstStyle/>
          <a:p>
            <a:r>
              <a:rPr lang="en-US" dirty="0"/>
              <a:t>Measuring performance along all three pillars may be required to evaluate the impact of sustainability-related efforts</a:t>
            </a:r>
          </a:p>
          <a:p>
            <a:r>
              <a:rPr lang="en-US" dirty="0"/>
              <a:t>Two fundamental challenges for social and environmental pillars</a:t>
            </a:r>
          </a:p>
          <a:p>
            <a:pPr lvl="1"/>
            <a:r>
              <a:rPr lang="en-US" sz="2800" dirty="0"/>
              <a:t>Scope of measurement</a:t>
            </a:r>
          </a:p>
          <a:p>
            <a:pPr lvl="1"/>
            <a:r>
              <a:rPr lang="en-US" sz="2800" dirty="0"/>
              <a:t>Absolute of relative measures</a:t>
            </a:r>
          </a:p>
          <a:p>
            <a:endParaRPr lang="en-AU" dirty="0"/>
          </a:p>
        </p:txBody>
      </p:sp>
      <p:pic>
        <p:nvPicPr>
          <p:cNvPr id="4" name="Graphic 21">
            <a:extLst>
              <a:ext uri="{FF2B5EF4-FFF2-40B4-BE49-F238E27FC236}">
                <a16:creationId xmlns:a16="http://schemas.microsoft.com/office/drawing/2014/main" id="{D8CFEA9C-39A7-3F03-0994-5A4B5E850B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FFB4A88E-2CEF-1066-0AF0-730666346DAA}"/>
              </a:ext>
            </a:extLst>
          </p:cNvPr>
          <p:cNvSpPr/>
          <p:nvPr/>
        </p:nvSpPr>
        <p:spPr>
          <a:xfrm>
            <a:off x="11430000" y="1155862"/>
            <a:ext cx="19812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4D610D4E-6E52-4822-4FAE-42C7C62255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0307917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320" y="79527"/>
            <a:ext cx="10515600" cy="960668"/>
          </a:xfrm>
        </p:spPr>
        <p:txBody>
          <a:bodyPr>
            <a:normAutofit/>
          </a:bodyPr>
          <a:lstStyle/>
          <a:p>
            <a:pPr algn="ctr"/>
            <a:r>
              <a:rPr lang="en-AU" sz="3200" b="1" dirty="0">
                <a:solidFill>
                  <a:srgbClr val="00B0F0"/>
                </a:solidFill>
              </a:rPr>
              <a:t>Social Pillar</a:t>
            </a:r>
          </a:p>
        </p:txBody>
      </p:sp>
      <p:sp>
        <p:nvSpPr>
          <p:cNvPr id="3" name="Content Placeholder 2"/>
          <p:cNvSpPr>
            <a:spLocks noGrp="1"/>
          </p:cNvSpPr>
          <p:nvPr>
            <p:ph idx="1"/>
          </p:nvPr>
        </p:nvSpPr>
        <p:spPr>
          <a:xfrm>
            <a:off x="314960" y="1825625"/>
            <a:ext cx="11419840" cy="4351338"/>
          </a:xfrm>
        </p:spPr>
        <p:txBody>
          <a:bodyPr>
            <a:normAutofit/>
          </a:bodyPr>
          <a:lstStyle/>
          <a:p>
            <a:r>
              <a:rPr lang="en-US" dirty="0"/>
              <a:t>A firm’s ability to address issues that are important for its workforce, customers, and society </a:t>
            </a:r>
          </a:p>
          <a:p>
            <a:r>
              <a:rPr lang="en-US" dirty="0"/>
              <a:t>A</a:t>
            </a:r>
            <a:r>
              <a:rPr lang="en-AU" dirty="0"/>
              <a:t>udit and support suppliers</a:t>
            </a:r>
          </a:p>
          <a:p>
            <a:pPr lvl="1"/>
            <a:r>
              <a:rPr lang="en-AU" sz="2800" dirty="0"/>
              <a:t>Supplier collaboration and capability building strongly associated with social and environmental responsibility performance improvement and lower operating costs</a:t>
            </a:r>
          </a:p>
          <a:p>
            <a:pPr lvl="1"/>
            <a:r>
              <a:rPr lang="en-AU" sz="2800" dirty="0"/>
              <a:t>Benefits accrue to all customers of the supplier</a:t>
            </a:r>
          </a:p>
          <a:p>
            <a:endParaRPr lang="en-AU" dirty="0"/>
          </a:p>
        </p:txBody>
      </p:sp>
      <p:pic>
        <p:nvPicPr>
          <p:cNvPr id="4" name="Graphic 21">
            <a:extLst>
              <a:ext uri="{FF2B5EF4-FFF2-40B4-BE49-F238E27FC236}">
                <a16:creationId xmlns:a16="http://schemas.microsoft.com/office/drawing/2014/main" id="{67CF0ADD-8971-16A1-84B8-A6A79108016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F85BC670-3FB2-9DBE-611A-601219169C86}"/>
              </a:ext>
            </a:extLst>
          </p:cNvPr>
          <p:cNvSpPr/>
          <p:nvPr/>
        </p:nvSpPr>
        <p:spPr>
          <a:xfrm>
            <a:off x="11511280" y="1155862"/>
            <a:ext cx="18288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B1386F27-0BDC-49A5-8E63-CF712FF921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179204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1240" y="-45085"/>
            <a:ext cx="10515600" cy="1325563"/>
          </a:xfrm>
        </p:spPr>
        <p:txBody>
          <a:bodyPr>
            <a:normAutofit/>
          </a:bodyPr>
          <a:lstStyle/>
          <a:p>
            <a:pPr algn="ctr"/>
            <a:r>
              <a:rPr lang="en-AU" sz="3200" b="1" dirty="0">
                <a:solidFill>
                  <a:srgbClr val="00B0F0"/>
                </a:solidFill>
              </a:rPr>
              <a:t>Environmental Pillar</a:t>
            </a:r>
          </a:p>
        </p:txBody>
      </p:sp>
      <p:sp>
        <p:nvSpPr>
          <p:cNvPr id="3" name="Content Placeholder 2"/>
          <p:cNvSpPr>
            <a:spLocks noGrp="1"/>
          </p:cNvSpPr>
          <p:nvPr>
            <p:ph idx="1"/>
          </p:nvPr>
        </p:nvSpPr>
        <p:spPr>
          <a:xfrm>
            <a:off x="76199" y="1816684"/>
            <a:ext cx="12425681" cy="4351338"/>
          </a:xfrm>
        </p:spPr>
        <p:txBody>
          <a:bodyPr>
            <a:normAutofit/>
          </a:bodyPr>
          <a:lstStyle/>
          <a:p>
            <a:r>
              <a:rPr lang="en-US" sz="2700" b="1" dirty="0">
                <a:solidFill>
                  <a:srgbClr val="00B0F0"/>
                </a:solidFill>
              </a:rPr>
              <a:t>Firm’s impact on the environment, including air, land, water, and ecosystems</a:t>
            </a:r>
          </a:p>
          <a:p>
            <a:pPr lvl="1"/>
            <a:r>
              <a:rPr lang="en-US" sz="2700" dirty="0"/>
              <a:t>Resource reduction</a:t>
            </a:r>
          </a:p>
          <a:p>
            <a:pPr lvl="1"/>
            <a:r>
              <a:rPr lang="en-US" sz="2700" dirty="0"/>
              <a:t>Emission reduction</a:t>
            </a:r>
          </a:p>
          <a:p>
            <a:pPr lvl="1"/>
            <a:r>
              <a:rPr lang="en-US" sz="2700" dirty="0"/>
              <a:t>Product innovation</a:t>
            </a:r>
          </a:p>
          <a:p>
            <a:r>
              <a:rPr lang="en-US" sz="2700" b="1" dirty="0">
                <a:solidFill>
                  <a:srgbClr val="00B0F0"/>
                </a:solidFill>
              </a:rPr>
              <a:t>Not all “green” claims are valid</a:t>
            </a:r>
          </a:p>
          <a:p>
            <a:pPr lvl="1"/>
            <a:r>
              <a:rPr lang="en-US" sz="2700" i="1" dirty="0"/>
              <a:t>Greenwashing</a:t>
            </a:r>
            <a:endParaRPr lang="en-AU" sz="2700" i="1" dirty="0"/>
          </a:p>
        </p:txBody>
      </p:sp>
      <p:pic>
        <p:nvPicPr>
          <p:cNvPr id="4" name="Graphic 21">
            <a:extLst>
              <a:ext uri="{FF2B5EF4-FFF2-40B4-BE49-F238E27FC236}">
                <a16:creationId xmlns:a16="http://schemas.microsoft.com/office/drawing/2014/main" id="{746922AF-884A-E8BC-9A0A-2248312DF4A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AFE16DB8-21CB-42D9-845B-B3E89CE73B63}"/>
              </a:ext>
            </a:extLst>
          </p:cNvPr>
          <p:cNvSpPr/>
          <p:nvPr/>
        </p:nvSpPr>
        <p:spPr>
          <a:xfrm>
            <a:off x="11734800" y="1155862"/>
            <a:ext cx="161788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7FAEDC8-EAD1-5E32-BF96-97531354E5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155265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8301" y="0"/>
            <a:ext cx="10515600" cy="1325563"/>
          </a:xfrm>
        </p:spPr>
        <p:txBody>
          <a:bodyPr>
            <a:normAutofit/>
          </a:bodyPr>
          <a:lstStyle/>
          <a:p>
            <a:pPr algn="ctr"/>
            <a:r>
              <a:rPr lang="en-AU" sz="3200" b="1" dirty="0">
                <a:solidFill>
                  <a:srgbClr val="00B0F0"/>
                </a:solidFill>
              </a:rPr>
              <a:t>Sustainability and Supply Chain Drivers</a:t>
            </a:r>
          </a:p>
        </p:txBody>
      </p:sp>
      <p:sp>
        <p:nvSpPr>
          <p:cNvPr id="3" name="Content Placeholder 2"/>
          <p:cNvSpPr>
            <a:spLocks noGrp="1"/>
          </p:cNvSpPr>
          <p:nvPr>
            <p:ph idx="1"/>
          </p:nvPr>
        </p:nvSpPr>
        <p:spPr>
          <a:xfrm>
            <a:off x="457200" y="1928907"/>
            <a:ext cx="11064240" cy="2971800"/>
          </a:xfrm>
        </p:spPr>
        <p:txBody>
          <a:bodyPr/>
          <a:lstStyle/>
          <a:p>
            <a:r>
              <a:rPr lang="en-AU" dirty="0"/>
              <a:t>Match pillars with drivers</a:t>
            </a:r>
          </a:p>
          <a:p>
            <a:r>
              <a:rPr lang="en-AU" dirty="0"/>
              <a:t>Measure environmental impact for each driver along each of the social and environmental categories</a:t>
            </a:r>
          </a:p>
        </p:txBody>
      </p:sp>
      <p:pic>
        <p:nvPicPr>
          <p:cNvPr id="4" name="Graphic 21">
            <a:extLst>
              <a:ext uri="{FF2B5EF4-FFF2-40B4-BE49-F238E27FC236}">
                <a16:creationId xmlns:a16="http://schemas.microsoft.com/office/drawing/2014/main" id="{C56B4B5A-05D7-DD77-043D-3CBD9EF049F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6D9C1F1E-A968-F094-E7A4-1A4CD4562938}"/>
              </a:ext>
            </a:extLst>
          </p:cNvPr>
          <p:cNvSpPr/>
          <p:nvPr/>
        </p:nvSpPr>
        <p:spPr>
          <a:xfrm>
            <a:off x="11734800" y="1155862"/>
            <a:ext cx="121451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0C23D8A-C7CF-EC5B-8DD7-92E366A41A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1506742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5A0D9-7B7E-18B8-E1C2-568CC6B7DF05}"/>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451468EF-F93C-C12A-47EE-4F2679B3660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4" name="Picture 3">
            <a:extLst>
              <a:ext uri="{FF2B5EF4-FFF2-40B4-BE49-F238E27FC236}">
                <a16:creationId xmlns:a16="http://schemas.microsoft.com/office/drawing/2014/main" id="{DCA088EC-2263-6183-2AFA-263893EF67C8}"/>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667662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52A05D5-F31B-A410-45D5-5912FBCFB81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3" name="Picture 2">
            <a:extLst>
              <a:ext uri="{FF2B5EF4-FFF2-40B4-BE49-F238E27FC236}">
                <a16:creationId xmlns:a16="http://schemas.microsoft.com/office/drawing/2014/main" id="{9B0459E5-C38C-921F-4AF6-A6872262A341}"/>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244669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5335F548-D529-CEA0-416C-AE5B5F075B54}"/>
              </a:ext>
            </a:extLst>
          </p:cNvPr>
          <p:cNvSpPr>
            <a:spLocks noGrp="1" noChangeArrowheads="1"/>
          </p:cNvSpPr>
          <p:nvPr>
            <p:ph type="title"/>
          </p:nvPr>
        </p:nvSpPr>
        <p:spPr>
          <a:xfrm>
            <a:off x="1981200" y="274638"/>
            <a:ext cx="8229600" cy="715962"/>
          </a:xfrm>
        </p:spPr>
        <p:txBody>
          <a:bodyPr/>
          <a:lstStyle/>
          <a:p>
            <a:pPr algn="ctr"/>
            <a:r>
              <a:rPr lang="en-CA" altLang="en-US" sz="3600" b="1" dirty="0">
                <a:solidFill>
                  <a:srgbClr val="00B0F0"/>
                </a:solidFill>
                <a:latin typeface="Times New Roman" panose="02020603050405020304" pitchFamily="18" charset="0"/>
                <a:cs typeface="Times New Roman" panose="02020603050405020304" pitchFamily="18" charset="0"/>
              </a:rPr>
              <a:t>Reverse Logistics</a:t>
            </a:r>
          </a:p>
        </p:txBody>
      </p:sp>
      <p:sp>
        <p:nvSpPr>
          <p:cNvPr id="11267" name="Rectangle 3">
            <a:extLst>
              <a:ext uri="{FF2B5EF4-FFF2-40B4-BE49-F238E27FC236}">
                <a16:creationId xmlns:a16="http://schemas.microsoft.com/office/drawing/2014/main" id="{0F8A7D16-174E-327A-B038-D56FA09F7886}"/>
              </a:ext>
            </a:extLst>
          </p:cNvPr>
          <p:cNvSpPr>
            <a:spLocks noGrp="1" noChangeArrowheads="1"/>
          </p:cNvSpPr>
          <p:nvPr>
            <p:ph type="body" idx="1"/>
          </p:nvPr>
        </p:nvSpPr>
        <p:spPr>
          <a:xfrm>
            <a:off x="320040" y="1631215"/>
            <a:ext cx="11252200" cy="4351338"/>
          </a:xfrm>
        </p:spPr>
        <p:txBody>
          <a:bodyPr>
            <a:normAutofit/>
          </a:bodyPr>
          <a:lstStyle/>
          <a:p>
            <a:pPr marL="0" indent="0">
              <a:buNone/>
            </a:pPr>
            <a:r>
              <a:rPr lang="en-CA" altLang="en-US" sz="3200" dirty="0"/>
              <a:t>“A complete supply chain dedicated to the reverse flow of products and materials for the purpose of returns, repair, remanufacture, and/or recycling.”</a:t>
            </a:r>
          </a:p>
        </p:txBody>
      </p:sp>
      <p:sp>
        <p:nvSpPr>
          <p:cNvPr id="2" name="Rectangle: Rounded Corners 1">
            <a:extLst>
              <a:ext uri="{FF2B5EF4-FFF2-40B4-BE49-F238E27FC236}">
                <a16:creationId xmlns:a16="http://schemas.microsoft.com/office/drawing/2014/main" id="{56FDB59D-12BF-CBD8-B986-1A7D999E93BF}"/>
              </a:ext>
            </a:extLst>
          </p:cNvPr>
          <p:cNvSpPr/>
          <p:nvPr/>
        </p:nvSpPr>
        <p:spPr>
          <a:xfrm>
            <a:off x="11450320" y="1155862"/>
            <a:ext cx="21014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964FD9-4EAF-5DFF-254A-E9409A66001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96914B6-3777-1B64-3DDC-21726164B7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5D5798F0-998C-94AF-7D6D-AA2641C8087F}"/>
              </a:ext>
            </a:extLst>
          </p:cNvPr>
          <p:cNvSpPr>
            <a:spLocks noGrp="1" noChangeArrowheads="1"/>
          </p:cNvSpPr>
          <p:nvPr>
            <p:ph type="title"/>
          </p:nvPr>
        </p:nvSpPr>
        <p:spPr>
          <a:xfrm>
            <a:off x="1981200" y="274638"/>
            <a:ext cx="8229600" cy="563562"/>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Reverse Logistics</a:t>
            </a:r>
          </a:p>
        </p:txBody>
      </p:sp>
      <p:sp>
        <p:nvSpPr>
          <p:cNvPr id="12291" name="Rectangle 3">
            <a:extLst>
              <a:ext uri="{FF2B5EF4-FFF2-40B4-BE49-F238E27FC236}">
                <a16:creationId xmlns:a16="http://schemas.microsoft.com/office/drawing/2014/main" id="{6C1E3C1E-D2B6-7DA9-D6E6-D2259B80CA08}"/>
              </a:ext>
            </a:extLst>
          </p:cNvPr>
          <p:cNvSpPr>
            <a:spLocks noGrp="1" noChangeArrowheads="1"/>
          </p:cNvSpPr>
          <p:nvPr>
            <p:ph type="body" idx="1"/>
          </p:nvPr>
        </p:nvSpPr>
        <p:spPr>
          <a:xfrm>
            <a:off x="360189" y="1815465"/>
            <a:ext cx="10886440" cy="4351338"/>
          </a:xfrm>
        </p:spPr>
        <p:txBody>
          <a:bodyPr>
            <a:normAutofit/>
          </a:bodyPr>
          <a:lstStyle/>
          <a:p>
            <a:pPr rtl="0"/>
            <a:r>
              <a:rPr lang="en-CA" altLang="en-US" dirty="0"/>
              <a:t>Can represent major costs to a company</a:t>
            </a:r>
          </a:p>
          <a:p>
            <a:pPr rtl="0"/>
            <a:r>
              <a:rPr lang="en-CA" altLang="en-US" dirty="0"/>
              <a:t>Amount of goods returned</a:t>
            </a:r>
          </a:p>
          <a:p>
            <a:pPr lvl="1" rtl="0"/>
            <a:r>
              <a:rPr lang="en-CA" altLang="en-US" sz="2800" dirty="0"/>
              <a:t>up to 50% in the publishing industry</a:t>
            </a:r>
          </a:p>
          <a:p>
            <a:pPr lvl="1" rtl="0"/>
            <a:r>
              <a:rPr lang="en-CA" altLang="en-US" sz="2800" dirty="0"/>
              <a:t>90% of automotive starter motors or alternators</a:t>
            </a:r>
          </a:p>
          <a:p>
            <a:pPr rtl="0"/>
            <a:r>
              <a:rPr lang="en-CA" altLang="en-US" dirty="0"/>
              <a:t>Companies are taking responsibility of the return of packaging materials</a:t>
            </a:r>
          </a:p>
        </p:txBody>
      </p:sp>
      <p:sp>
        <p:nvSpPr>
          <p:cNvPr id="2" name="Rectangle: Rounded Corners 1">
            <a:extLst>
              <a:ext uri="{FF2B5EF4-FFF2-40B4-BE49-F238E27FC236}">
                <a16:creationId xmlns:a16="http://schemas.microsoft.com/office/drawing/2014/main" id="{7B239C25-E984-4C19-4575-A8EDC36C6D3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7D2783C2-EC16-F2F1-E1F4-DAE3F355C0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5007D0B-EECE-8CA6-EB7F-D8F67F7DF1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0374C84E-AC2D-AAA1-5B66-ADC75B19B153}"/>
              </a:ext>
            </a:extLst>
          </p:cNvPr>
          <p:cNvSpPr>
            <a:spLocks noGrp="1" noChangeArrowheads="1"/>
          </p:cNvSpPr>
          <p:nvPr>
            <p:ph type="title"/>
          </p:nvPr>
        </p:nvSpPr>
        <p:spPr>
          <a:xfrm>
            <a:off x="1333001" y="18255"/>
            <a:ext cx="10515600" cy="1325563"/>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Reverse Logistics - Information</a:t>
            </a:r>
          </a:p>
        </p:txBody>
      </p:sp>
      <p:sp>
        <p:nvSpPr>
          <p:cNvPr id="13315" name="Rectangle 3">
            <a:extLst>
              <a:ext uri="{FF2B5EF4-FFF2-40B4-BE49-F238E27FC236}">
                <a16:creationId xmlns:a16="http://schemas.microsoft.com/office/drawing/2014/main" id="{305CF9E9-A850-B730-4AE4-BF59DE21F355}"/>
              </a:ext>
            </a:extLst>
          </p:cNvPr>
          <p:cNvSpPr>
            <a:spLocks noGrp="1" noChangeArrowheads="1"/>
          </p:cNvSpPr>
          <p:nvPr>
            <p:ph type="body" idx="1"/>
          </p:nvPr>
        </p:nvSpPr>
        <p:spPr/>
        <p:txBody>
          <a:bodyPr>
            <a:normAutofit/>
          </a:bodyPr>
          <a:lstStyle/>
          <a:p>
            <a:pPr rtl="0"/>
            <a:r>
              <a:rPr lang="en-CA" altLang="en-US" dirty="0">
                <a:latin typeface="Times New Roman" panose="02020603050405020304" pitchFamily="18" charset="0"/>
                <a:cs typeface="Times New Roman" panose="02020603050405020304" pitchFamily="18" charset="0"/>
              </a:rPr>
              <a:t>Goods are returned to supplier</a:t>
            </a:r>
          </a:p>
          <a:p>
            <a:pPr rtl="0"/>
            <a:r>
              <a:rPr lang="en-CA" altLang="en-US" dirty="0">
                <a:latin typeface="Times New Roman" panose="02020603050405020304" pitchFamily="18" charset="0"/>
                <a:cs typeface="Times New Roman" panose="02020603050405020304" pitchFamily="18" charset="0"/>
              </a:rPr>
              <a:t>Information is also needed</a:t>
            </a:r>
          </a:p>
          <a:p>
            <a:pPr lvl="1" rtl="0"/>
            <a:r>
              <a:rPr lang="en-CA" altLang="en-US" sz="2800" dirty="0">
                <a:latin typeface="Times New Roman" panose="02020603050405020304" pitchFamily="18" charset="0"/>
                <a:cs typeface="Times New Roman" panose="02020603050405020304" pitchFamily="18" charset="0"/>
              </a:rPr>
              <a:t>reason / approval for the return</a:t>
            </a:r>
          </a:p>
          <a:p>
            <a:pPr lvl="1" rtl="0"/>
            <a:r>
              <a:rPr lang="en-CA" altLang="en-US" sz="2800" dirty="0">
                <a:latin typeface="Times New Roman" panose="02020603050405020304" pitchFamily="18" charset="0"/>
                <a:cs typeface="Times New Roman" panose="02020603050405020304" pitchFamily="18" charset="0"/>
              </a:rPr>
              <a:t>credit information</a:t>
            </a:r>
          </a:p>
        </p:txBody>
      </p:sp>
      <p:sp>
        <p:nvSpPr>
          <p:cNvPr id="2" name="Rectangle: Rounded Corners 1">
            <a:extLst>
              <a:ext uri="{FF2B5EF4-FFF2-40B4-BE49-F238E27FC236}">
                <a16:creationId xmlns:a16="http://schemas.microsoft.com/office/drawing/2014/main" id="{F4C3ED2B-BB69-570F-9377-8A98D9D0AC5F}"/>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18A57F9-BC54-C436-0A3B-6B8CBB2E39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A6ECC76-4FA4-238C-0549-CBEA17FC89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8">
            <a:extLst>
              <a:ext uri="{FF2B5EF4-FFF2-40B4-BE49-F238E27FC236}">
                <a16:creationId xmlns:a16="http://schemas.microsoft.com/office/drawing/2014/main" id="{6CD9F4C4-67EE-F470-1A0A-78B02CA76838}"/>
              </a:ext>
            </a:extLst>
          </p:cNvPr>
          <p:cNvSpPr>
            <a:spLocks noChangeArrowheads="1"/>
          </p:cNvSpPr>
          <p:nvPr/>
        </p:nvSpPr>
        <p:spPr bwMode="auto">
          <a:xfrm flipH="1">
            <a:off x="3810000" y="5029200"/>
            <a:ext cx="3733800" cy="1066800"/>
          </a:xfrm>
          <a:prstGeom prst="rightArrow">
            <a:avLst>
              <a:gd name="adj1" fmla="val 50000"/>
              <a:gd name="adj2" fmla="val 87500"/>
            </a:avLst>
          </a:prstGeom>
          <a:solidFill>
            <a:srgbClr val="333399"/>
          </a:solidFill>
          <a:ln w="9525">
            <a:solidFill>
              <a:schemeClr val="tx1"/>
            </a:solidFill>
            <a:miter lim="800000"/>
            <a:headEnd/>
            <a:tailEnd/>
          </a:ln>
        </p:spPr>
        <p:txBody>
          <a:bodyPr wrap="none" anchor="ctr"/>
          <a:lstStyle>
            <a:lvl1pPr rtl="1">
              <a:spcBef>
                <a:spcPct val="20000"/>
              </a:spcBef>
              <a:buFont typeface="Wingdings" panose="05000000000000000000" pitchFamily="2" charset="2"/>
              <a:buChar char="¯"/>
              <a:defRPr sz="3200">
                <a:solidFill>
                  <a:schemeClr val="tx1"/>
                </a:solidFill>
                <a:latin typeface="Berlin Sans FB" panose="020E0602020502020306" pitchFamily="34" charset="0"/>
                <a:cs typeface="Arial" panose="020B0604020202020204" pitchFamily="34" charset="0"/>
              </a:defRPr>
            </a:lvl1pPr>
            <a:lvl2pPr marL="742950" indent="-285750" rtl="1">
              <a:spcBef>
                <a:spcPct val="20000"/>
              </a:spcBef>
              <a:buChar char="–"/>
              <a:defRPr sz="2800">
                <a:solidFill>
                  <a:schemeClr val="tx1"/>
                </a:solidFill>
                <a:latin typeface="Berlin Sans FB" panose="020E0602020502020306" pitchFamily="34" charset="0"/>
                <a:cs typeface="Arial" panose="020B0604020202020204" pitchFamily="34" charset="0"/>
              </a:defRPr>
            </a:lvl2pPr>
            <a:lvl3pPr marL="1143000" indent="-228600" rtl="1">
              <a:spcBef>
                <a:spcPct val="20000"/>
              </a:spcBef>
              <a:buChar char="•"/>
              <a:defRPr sz="2400">
                <a:solidFill>
                  <a:schemeClr val="tx1"/>
                </a:solidFill>
                <a:latin typeface="Berlin Sans FB" panose="020E0602020502020306" pitchFamily="34" charset="0"/>
                <a:cs typeface="Arial" panose="020B0604020202020204" pitchFamily="34" charset="0"/>
              </a:defRPr>
            </a:lvl3pPr>
            <a:lvl4pPr marL="16002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4pPr>
            <a:lvl5pPr marL="20574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5pPr>
            <a:lvl6pPr marL="25146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6pPr>
            <a:lvl7pPr marL="29718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7pPr>
            <a:lvl8pPr marL="34290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8pPr>
            <a:lvl9pPr marL="38862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9pPr>
          </a:lstStyle>
          <a:p>
            <a:pPr algn="ctr" rtl="0" eaLnBrk="1" hangingPunct="1">
              <a:spcBef>
                <a:spcPct val="0"/>
              </a:spcBef>
              <a:buFontTx/>
              <a:buNone/>
            </a:pPr>
            <a:r>
              <a:rPr lang="en-CA" altLang="en-US">
                <a:solidFill>
                  <a:schemeClr val="bg1"/>
                </a:solidFill>
                <a:latin typeface="Tahoma" panose="020B0604030504040204" pitchFamily="34" charset="0"/>
              </a:rPr>
              <a:t>Information</a:t>
            </a:r>
            <a:endParaRPr lang="en-CA" altLang="en-US" sz="2400">
              <a:solidFill>
                <a:schemeClr val="bg1"/>
              </a:solidFill>
              <a:latin typeface="Times New Roman" panose="02020603050405020304" pitchFamily="18" charset="0"/>
            </a:endParaRPr>
          </a:p>
        </p:txBody>
      </p:sp>
      <p:sp>
        <p:nvSpPr>
          <p:cNvPr id="14339" name="Rectangle 2">
            <a:extLst>
              <a:ext uri="{FF2B5EF4-FFF2-40B4-BE49-F238E27FC236}">
                <a16:creationId xmlns:a16="http://schemas.microsoft.com/office/drawing/2014/main" id="{BE2D6ABB-F2C0-5D8F-2C57-99BEF38491B8}"/>
              </a:ext>
            </a:extLst>
          </p:cNvPr>
          <p:cNvSpPr>
            <a:spLocks noGrp="1" noChangeArrowheads="1"/>
          </p:cNvSpPr>
          <p:nvPr>
            <p:ph type="title"/>
          </p:nvPr>
        </p:nvSpPr>
        <p:spPr>
          <a:xfrm>
            <a:off x="2462590" y="79526"/>
            <a:ext cx="7793037" cy="1143000"/>
          </a:xfrm>
        </p:spPr>
        <p:txBody>
          <a:bodyPr>
            <a:normAutofit/>
          </a:bodyPr>
          <a:lstStyle/>
          <a:p>
            <a:pPr algn="ctr"/>
            <a:r>
              <a:rPr lang="en-CA" altLang="en-US" sz="4000" b="1" dirty="0">
                <a:solidFill>
                  <a:srgbClr val="00B0F0"/>
                </a:solidFill>
              </a:rPr>
              <a:t>Reverse Logistics</a:t>
            </a:r>
          </a:p>
        </p:txBody>
      </p:sp>
      <p:sp>
        <p:nvSpPr>
          <p:cNvPr id="14340" name="Rectangle 3">
            <a:extLst>
              <a:ext uri="{FF2B5EF4-FFF2-40B4-BE49-F238E27FC236}">
                <a16:creationId xmlns:a16="http://schemas.microsoft.com/office/drawing/2014/main" id="{18C67691-10E9-59F5-C203-46B692B58BA0}"/>
              </a:ext>
            </a:extLst>
          </p:cNvPr>
          <p:cNvSpPr>
            <a:spLocks noChangeArrowheads="1"/>
          </p:cNvSpPr>
          <p:nvPr/>
        </p:nvSpPr>
        <p:spPr bwMode="auto">
          <a:xfrm>
            <a:off x="2819400" y="1905000"/>
            <a:ext cx="2514600" cy="1981200"/>
          </a:xfrm>
          <a:prstGeom prst="rect">
            <a:avLst/>
          </a:prstGeom>
          <a:solidFill>
            <a:srgbClr val="333399"/>
          </a:solidFill>
          <a:ln w="9525">
            <a:solidFill>
              <a:schemeClr val="tx1"/>
            </a:solidFill>
            <a:miter lim="800000"/>
            <a:headEnd/>
            <a:tailEnd/>
          </a:ln>
        </p:spPr>
        <p:txBody>
          <a:bodyPr wrap="none" anchor="ctr"/>
          <a:lstStyle>
            <a:lvl1pPr rtl="1">
              <a:spcBef>
                <a:spcPct val="20000"/>
              </a:spcBef>
              <a:buFont typeface="Wingdings" panose="05000000000000000000" pitchFamily="2" charset="2"/>
              <a:buChar char="¯"/>
              <a:defRPr sz="3200">
                <a:solidFill>
                  <a:schemeClr val="tx1"/>
                </a:solidFill>
                <a:latin typeface="Berlin Sans FB" panose="020E0602020502020306" pitchFamily="34" charset="0"/>
                <a:cs typeface="Arial" panose="020B0604020202020204" pitchFamily="34" charset="0"/>
              </a:defRPr>
            </a:lvl1pPr>
            <a:lvl2pPr marL="742950" indent="-285750" rtl="1">
              <a:spcBef>
                <a:spcPct val="20000"/>
              </a:spcBef>
              <a:buChar char="–"/>
              <a:defRPr sz="2800">
                <a:solidFill>
                  <a:schemeClr val="tx1"/>
                </a:solidFill>
                <a:latin typeface="Berlin Sans FB" panose="020E0602020502020306" pitchFamily="34" charset="0"/>
                <a:cs typeface="Arial" panose="020B0604020202020204" pitchFamily="34" charset="0"/>
              </a:defRPr>
            </a:lvl2pPr>
            <a:lvl3pPr marL="1143000" indent="-228600" rtl="1">
              <a:spcBef>
                <a:spcPct val="20000"/>
              </a:spcBef>
              <a:buChar char="•"/>
              <a:defRPr sz="2400">
                <a:solidFill>
                  <a:schemeClr val="tx1"/>
                </a:solidFill>
                <a:latin typeface="Berlin Sans FB" panose="020E0602020502020306" pitchFamily="34" charset="0"/>
                <a:cs typeface="Arial" panose="020B0604020202020204" pitchFamily="34" charset="0"/>
              </a:defRPr>
            </a:lvl3pPr>
            <a:lvl4pPr marL="16002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4pPr>
            <a:lvl5pPr marL="20574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5pPr>
            <a:lvl6pPr marL="25146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6pPr>
            <a:lvl7pPr marL="29718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7pPr>
            <a:lvl8pPr marL="34290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8pPr>
            <a:lvl9pPr marL="38862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9pPr>
          </a:lstStyle>
          <a:p>
            <a:pPr algn="ctr" rtl="0" eaLnBrk="1" hangingPunct="1">
              <a:spcBef>
                <a:spcPct val="0"/>
              </a:spcBef>
              <a:buFontTx/>
              <a:buNone/>
            </a:pPr>
            <a:r>
              <a:rPr lang="en-CA" altLang="en-US" sz="3600" dirty="0">
                <a:solidFill>
                  <a:schemeClr val="bg1"/>
                </a:solidFill>
                <a:latin typeface="Tahoma" panose="020B0604030504040204" pitchFamily="34" charset="0"/>
              </a:rPr>
              <a:t>Supplier</a:t>
            </a:r>
            <a:endParaRPr lang="en-CA" altLang="en-US" sz="2400" dirty="0">
              <a:solidFill>
                <a:schemeClr val="bg1"/>
              </a:solidFill>
              <a:latin typeface="Times New Roman" panose="02020603050405020304" pitchFamily="18" charset="0"/>
            </a:endParaRPr>
          </a:p>
        </p:txBody>
      </p:sp>
      <p:sp>
        <p:nvSpPr>
          <p:cNvPr id="14341" name="Rectangle 5">
            <a:extLst>
              <a:ext uri="{FF2B5EF4-FFF2-40B4-BE49-F238E27FC236}">
                <a16:creationId xmlns:a16="http://schemas.microsoft.com/office/drawing/2014/main" id="{8B38652B-49C9-9CAA-30B1-2E496952EDE9}"/>
              </a:ext>
            </a:extLst>
          </p:cNvPr>
          <p:cNvSpPr>
            <a:spLocks noChangeArrowheads="1"/>
          </p:cNvSpPr>
          <p:nvPr/>
        </p:nvSpPr>
        <p:spPr bwMode="auto">
          <a:xfrm>
            <a:off x="6858000" y="1905000"/>
            <a:ext cx="2590800" cy="1981200"/>
          </a:xfrm>
          <a:prstGeom prst="rect">
            <a:avLst/>
          </a:prstGeom>
          <a:solidFill>
            <a:srgbClr val="333399"/>
          </a:solidFill>
          <a:ln w="9525">
            <a:solidFill>
              <a:schemeClr val="tx1"/>
            </a:solidFill>
            <a:miter lim="800000"/>
            <a:headEnd/>
            <a:tailEnd/>
          </a:ln>
        </p:spPr>
        <p:txBody>
          <a:bodyPr wrap="none" anchor="ctr"/>
          <a:lstStyle>
            <a:lvl1pPr rtl="1">
              <a:spcBef>
                <a:spcPct val="20000"/>
              </a:spcBef>
              <a:buFont typeface="Wingdings" panose="05000000000000000000" pitchFamily="2" charset="2"/>
              <a:buChar char="¯"/>
              <a:defRPr sz="3200">
                <a:solidFill>
                  <a:schemeClr val="tx1"/>
                </a:solidFill>
                <a:latin typeface="Berlin Sans FB" panose="020E0602020502020306" pitchFamily="34" charset="0"/>
                <a:cs typeface="Arial" panose="020B0604020202020204" pitchFamily="34" charset="0"/>
              </a:defRPr>
            </a:lvl1pPr>
            <a:lvl2pPr marL="742950" indent="-285750" rtl="1">
              <a:spcBef>
                <a:spcPct val="20000"/>
              </a:spcBef>
              <a:buChar char="–"/>
              <a:defRPr sz="2800">
                <a:solidFill>
                  <a:schemeClr val="tx1"/>
                </a:solidFill>
                <a:latin typeface="Berlin Sans FB" panose="020E0602020502020306" pitchFamily="34" charset="0"/>
                <a:cs typeface="Arial" panose="020B0604020202020204" pitchFamily="34" charset="0"/>
              </a:defRPr>
            </a:lvl2pPr>
            <a:lvl3pPr marL="1143000" indent="-228600" rtl="1">
              <a:spcBef>
                <a:spcPct val="20000"/>
              </a:spcBef>
              <a:buChar char="•"/>
              <a:defRPr sz="2400">
                <a:solidFill>
                  <a:schemeClr val="tx1"/>
                </a:solidFill>
                <a:latin typeface="Berlin Sans FB" panose="020E0602020502020306" pitchFamily="34" charset="0"/>
                <a:cs typeface="Arial" panose="020B0604020202020204" pitchFamily="34" charset="0"/>
              </a:defRPr>
            </a:lvl3pPr>
            <a:lvl4pPr marL="16002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4pPr>
            <a:lvl5pPr marL="20574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5pPr>
            <a:lvl6pPr marL="25146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6pPr>
            <a:lvl7pPr marL="29718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7pPr>
            <a:lvl8pPr marL="34290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8pPr>
            <a:lvl9pPr marL="38862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9pPr>
          </a:lstStyle>
          <a:p>
            <a:pPr algn="ctr" rtl="0" eaLnBrk="1" hangingPunct="1">
              <a:spcBef>
                <a:spcPct val="0"/>
              </a:spcBef>
              <a:buFontTx/>
              <a:buNone/>
            </a:pPr>
            <a:r>
              <a:rPr lang="en-CA" altLang="en-US" sz="3600">
                <a:solidFill>
                  <a:schemeClr val="bg1"/>
                </a:solidFill>
                <a:latin typeface="Tahoma" panose="020B0604030504040204" pitchFamily="34" charset="0"/>
              </a:rPr>
              <a:t>Customer</a:t>
            </a:r>
            <a:endParaRPr lang="en-CA" altLang="en-US" sz="2400">
              <a:solidFill>
                <a:schemeClr val="bg1"/>
              </a:solidFill>
              <a:latin typeface="Times New Roman" panose="02020603050405020304" pitchFamily="18" charset="0"/>
            </a:endParaRPr>
          </a:p>
        </p:txBody>
      </p:sp>
      <p:sp>
        <p:nvSpPr>
          <p:cNvPr id="14342" name="AutoShape 6">
            <a:extLst>
              <a:ext uri="{FF2B5EF4-FFF2-40B4-BE49-F238E27FC236}">
                <a16:creationId xmlns:a16="http://schemas.microsoft.com/office/drawing/2014/main" id="{07C9579A-7661-F011-A8D6-C856CF16983A}"/>
              </a:ext>
            </a:extLst>
          </p:cNvPr>
          <p:cNvSpPr>
            <a:spLocks noChangeArrowheads="1"/>
          </p:cNvSpPr>
          <p:nvPr/>
        </p:nvSpPr>
        <p:spPr bwMode="auto">
          <a:xfrm flipH="1">
            <a:off x="4876800" y="4191000"/>
            <a:ext cx="3429000" cy="1066800"/>
          </a:xfrm>
          <a:prstGeom prst="rightArrow">
            <a:avLst>
              <a:gd name="adj1" fmla="val 50000"/>
              <a:gd name="adj2" fmla="val 80357"/>
            </a:avLst>
          </a:prstGeom>
          <a:solidFill>
            <a:srgbClr val="333399"/>
          </a:solidFill>
          <a:ln w="9525">
            <a:solidFill>
              <a:schemeClr val="tx1"/>
            </a:solidFill>
            <a:miter lim="800000"/>
            <a:headEnd/>
            <a:tailEnd/>
          </a:ln>
        </p:spPr>
        <p:txBody>
          <a:bodyPr wrap="none" anchor="ctr"/>
          <a:lstStyle>
            <a:lvl1pPr rtl="1">
              <a:spcBef>
                <a:spcPct val="20000"/>
              </a:spcBef>
              <a:buFont typeface="Wingdings" panose="05000000000000000000" pitchFamily="2" charset="2"/>
              <a:buChar char="¯"/>
              <a:defRPr sz="3200">
                <a:solidFill>
                  <a:schemeClr val="tx1"/>
                </a:solidFill>
                <a:latin typeface="Berlin Sans FB" panose="020E0602020502020306" pitchFamily="34" charset="0"/>
                <a:cs typeface="Arial" panose="020B0604020202020204" pitchFamily="34" charset="0"/>
              </a:defRPr>
            </a:lvl1pPr>
            <a:lvl2pPr marL="742950" indent="-285750" rtl="1">
              <a:spcBef>
                <a:spcPct val="20000"/>
              </a:spcBef>
              <a:buChar char="–"/>
              <a:defRPr sz="2800">
                <a:solidFill>
                  <a:schemeClr val="tx1"/>
                </a:solidFill>
                <a:latin typeface="Berlin Sans FB" panose="020E0602020502020306" pitchFamily="34" charset="0"/>
                <a:cs typeface="Arial" panose="020B0604020202020204" pitchFamily="34" charset="0"/>
              </a:defRPr>
            </a:lvl2pPr>
            <a:lvl3pPr marL="1143000" indent="-228600" rtl="1">
              <a:spcBef>
                <a:spcPct val="20000"/>
              </a:spcBef>
              <a:buChar char="•"/>
              <a:defRPr sz="2400">
                <a:solidFill>
                  <a:schemeClr val="tx1"/>
                </a:solidFill>
                <a:latin typeface="Berlin Sans FB" panose="020E0602020502020306" pitchFamily="34" charset="0"/>
                <a:cs typeface="Arial" panose="020B0604020202020204" pitchFamily="34" charset="0"/>
              </a:defRPr>
            </a:lvl3pPr>
            <a:lvl4pPr marL="16002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4pPr>
            <a:lvl5pPr marL="20574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5pPr>
            <a:lvl6pPr marL="25146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6pPr>
            <a:lvl7pPr marL="29718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7pPr>
            <a:lvl8pPr marL="34290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8pPr>
            <a:lvl9pPr marL="38862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9pPr>
          </a:lstStyle>
          <a:p>
            <a:pPr algn="ctr" rtl="0" eaLnBrk="1" hangingPunct="1">
              <a:spcBef>
                <a:spcPct val="0"/>
              </a:spcBef>
              <a:buFontTx/>
              <a:buNone/>
            </a:pPr>
            <a:r>
              <a:rPr lang="en-CA" altLang="en-US">
                <a:solidFill>
                  <a:schemeClr val="bg1"/>
                </a:solidFill>
                <a:latin typeface="Tahoma" panose="020B0604030504040204" pitchFamily="34" charset="0"/>
              </a:rPr>
              <a:t>Returned Goods</a:t>
            </a:r>
            <a:endParaRPr lang="en-CA" altLang="en-US" sz="2400">
              <a:solidFill>
                <a:schemeClr val="bg1"/>
              </a:solidFill>
              <a:latin typeface="Times New Roman" panose="02020603050405020304" pitchFamily="18" charset="0"/>
            </a:endParaRPr>
          </a:p>
        </p:txBody>
      </p:sp>
      <p:sp>
        <p:nvSpPr>
          <p:cNvPr id="2" name="Rectangle: Rounded Corners 1">
            <a:extLst>
              <a:ext uri="{FF2B5EF4-FFF2-40B4-BE49-F238E27FC236}">
                <a16:creationId xmlns:a16="http://schemas.microsoft.com/office/drawing/2014/main" id="{F6174AA3-B692-05F5-4CED-2E270F49DE12}"/>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B6F49A7-5F2B-B584-CF95-59A19ACC63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E7FD322-854E-AA1A-4450-DA58EF4F4A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C98CAE3C-555E-1AA0-B64B-588BD980EF40}"/>
              </a:ext>
            </a:extLst>
          </p:cNvPr>
          <p:cNvSpPr>
            <a:spLocks noGrp="1" noChangeArrowheads="1"/>
          </p:cNvSpPr>
          <p:nvPr>
            <p:ph type="title"/>
          </p:nvPr>
        </p:nvSpPr>
        <p:spPr>
          <a:xfrm>
            <a:off x="1981200" y="274638"/>
            <a:ext cx="8229600" cy="715962"/>
          </a:xfrm>
        </p:spPr>
        <p:txBody>
          <a:bodyPr>
            <a:normAutofit/>
          </a:bodyPr>
          <a:lstStyle/>
          <a:p>
            <a:pPr algn="ctr"/>
            <a:r>
              <a:rPr lang="en-CA" altLang="en-US" sz="3600" b="1" dirty="0">
                <a:solidFill>
                  <a:srgbClr val="00B0F0"/>
                </a:solidFill>
              </a:rPr>
              <a:t>Green Logistics</a:t>
            </a:r>
          </a:p>
        </p:txBody>
      </p:sp>
      <p:sp>
        <p:nvSpPr>
          <p:cNvPr id="15363" name="Rectangle 3">
            <a:extLst>
              <a:ext uri="{FF2B5EF4-FFF2-40B4-BE49-F238E27FC236}">
                <a16:creationId xmlns:a16="http://schemas.microsoft.com/office/drawing/2014/main" id="{4202F047-B7F3-9E4F-922A-60932E464233}"/>
              </a:ext>
            </a:extLst>
          </p:cNvPr>
          <p:cNvSpPr>
            <a:spLocks noGrp="1" noChangeArrowheads="1"/>
          </p:cNvSpPr>
          <p:nvPr>
            <p:ph type="body" idx="1"/>
          </p:nvPr>
        </p:nvSpPr>
        <p:spPr/>
        <p:txBody>
          <a:bodyPr>
            <a:normAutofit/>
          </a:bodyPr>
          <a:lstStyle/>
          <a:p>
            <a:pPr rtl="0"/>
            <a:r>
              <a:rPr lang="en-CA" altLang="en-US" dirty="0"/>
              <a:t>Return and disposal of packaging materials</a:t>
            </a:r>
          </a:p>
          <a:p>
            <a:pPr rtl="0"/>
            <a:r>
              <a:rPr lang="en-CA" altLang="en-US" dirty="0"/>
              <a:t>Return and disposal of environmentally sensitive materials</a:t>
            </a:r>
          </a:p>
          <a:p>
            <a:pPr lvl="1" rtl="0"/>
            <a:r>
              <a:rPr lang="en-CA" altLang="en-US" sz="2800" dirty="0"/>
              <a:t>heavy metals</a:t>
            </a:r>
          </a:p>
          <a:p>
            <a:pPr lvl="1" rtl="0"/>
            <a:r>
              <a:rPr lang="en-CA" altLang="en-US" sz="2800" dirty="0"/>
              <a:t>solvents</a:t>
            </a:r>
          </a:p>
          <a:p>
            <a:pPr rtl="0"/>
            <a:r>
              <a:rPr lang="en-CA" altLang="en-US" dirty="0"/>
              <a:t>Use of reusable (returnable) packaging</a:t>
            </a:r>
          </a:p>
        </p:txBody>
      </p:sp>
      <p:sp>
        <p:nvSpPr>
          <p:cNvPr id="2" name="Rectangle: Rounded Corners 1">
            <a:extLst>
              <a:ext uri="{FF2B5EF4-FFF2-40B4-BE49-F238E27FC236}">
                <a16:creationId xmlns:a16="http://schemas.microsoft.com/office/drawing/2014/main" id="{690C7483-07C1-FE59-2225-A6A491F7B41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F12CBA2-6156-6E2E-AEAB-E5BC1784D44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AB2827A-881F-1DAF-DAF9-76EB372D8D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72ED57CF-0E9E-81C5-7836-212D95A16E21}"/>
              </a:ext>
            </a:extLst>
          </p:cNvPr>
          <p:cNvSpPr>
            <a:spLocks noGrp="1" noChangeArrowheads="1"/>
          </p:cNvSpPr>
          <p:nvPr>
            <p:ph type="title"/>
          </p:nvPr>
        </p:nvSpPr>
        <p:spPr>
          <a:xfrm>
            <a:off x="1981200" y="274638"/>
            <a:ext cx="8229600" cy="792162"/>
          </a:xfrm>
        </p:spPr>
        <p:txBody>
          <a:bodyPr/>
          <a:lstStyle/>
          <a:p>
            <a:pPr algn="ctr"/>
            <a:r>
              <a:rPr lang="en-CA" altLang="en-US" sz="3600" b="1" dirty="0">
                <a:solidFill>
                  <a:srgbClr val="00B0F0"/>
                </a:solidFill>
              </a:rPr>
              <a:t>Returned Goods</a:t>
            </a:r>
          </a:p>
        </p:txBody>
      </p:sp>
      <p:sp>
        <p:nvSpPr>
          <p:cNvPr id="16387" name="Rectangle 3">
            <a:extLst>
              <a:ext uri="{FF2B5EF4-FFF2-40B4-BE49-F238E27FC236}">
                <a16:creationId xmlns:a16="http://schemas.microsoft.com/office/drawing/2014/main" id="{227BD8BF-42DC-3A7F-6EBC-B0DFC87E1D41}"/>
              </a:ext>
            </a:extLst>
          </p:cNvPr>
          <p:cNvSpPr>
            <a:spLocks noGrp="1" noChangeArrowheads="1"/>
          </p:cNvSpPr>
          <p:nvPr>
            <p:ph type="body" idx="1"/>
          </p:nvPr>
        </p:nvSpPr>
        <p:spPr>
          <a:xfrm>
            <a:off x="528320" y="1825625"/>
            <a:ext cx="10825480" cy="4351338"/>
          </a:xfrm>
        </p:spPr>
        <p:txBody>
          <a:bodyPr>
            <a:normAutofit/>
          </a:bodyPr>
          <a:lstStyle/>
          <a:p>
            <a:pPr rtl="0"/>
            <a:r>
              <a:rPr lang="en-CA" altLang="en-US" sz="2900" dirty="0"/>
              <a:t>Quality demands by customers</a:t>
            </a:r>
          </a:p>
          <a:p>
            <a:pPr rtl="0"/>
            <a:r>
              <a:rPr lang="en-CA" altLang="en-US" sz="2900" dirty="0"/>
              <a:t>Damage or defects</a:t>
            </a:r>
          </a:p>
          <a:p>
            <a:pPr rtl="0"/>
            <a:r>
              <a:rPr lang="en-CA" altLang="en-US" sz="2900" dirty="0"/>
              <a:t>Excessive inventories</a:t>
            </a:r>
          </a:p>
          <a:p>
            <a:pPr rtl="0"/>
            <a:r>
              <a:rPr lang="en-CA" altLang="en-US" sz="2900" dirty="0"/>
              <a:t>Seasonal inventories</a:t>
            </a:r>
          </a:p>
          <a:p>
            <a:pPr rtl="0"/>
            <a:r>
              <a:rPr lang="en-CA" altLang="en-US" sz="2900" dirty="0"/>
              <a:t>Out-of-date inventories</a:t>
            </a:r>
          </a:p>
          <a:p>
            <a:pPr rtl="0"/>
            <a:r>
              <a:rPr lang="en-CA" altLang="en-US" sz="2900" dirty="0"/>
              <a:t>Remanufacturing or refurbishment</a:t>
            </a:r>
          </a:p>
        </p:txBody>
      </p:sp>
      <p:sp>
        <p:nvSpPr>
          <p:cNvPr id="2" name="Rectangle: Rounded Corners 1">
            <a:extLst>
              <a:ext uri="{FF2B5EF4-FFF2-40B4-BE49-F238E27FC236}">
                <a16:creationId xmlns:a16="http://schemas.microsoft.com/office/drawing/2014/main" id="{1BA784B8-49BE-854B-252D-85C00CB9A71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D465733-CED8-397E-DD0E-81BE783E4D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A274187-28EA-B802-CCDA-2E5CD50ABD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179CA08C-7A87-CE73-3F5F-01CD5D85BC85}"/>
              </a:ext>
            </a:extLst>
          </p:cNvPr>
          <p:cNvSpPr>
            <a:spLocks noGrp="1" noChangeArrowheads="1"/>
          </p:cNvSpPr>
          <p:nvPr>
            <p:ph type="title"/>
          </p:nvPr>
        </p:nvSpPr>
        <p:spPr>
          <a:xfrm>
            <a:off x="1981200" y="274638"/>
            <a:ext cx="8229600" cy="868362"/>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Returned Goods - Disposition</a:t>
            </a:r>
          </a:p>
        </p:txBody>
      </p:sp>
      <p:sp>
        <p:nvSpPr>
          <p:cNvPr id="17411" name="Rectangle 3">
            <a:extLst>
              <a:ext uri="{FF2B5EF4-FFF2-40B4-BE49-F238E27FC236}">
                <a16:creationId xmlns:a16="http://schemas.microsoft.com/office/drawing/2014/main" id="{9F2F2262-5369-F8B3-AFE6-C5232F86EDC8}"/>
              </a:ext>
            </a:extLst>
          </p:cNvPr>
          <p:cNvSpPr>
            <a:spLocks noGrp="1" noChangeArrowheads="1"/>
          </p:cNvSpPr>
          <p:nvPr>
            <p:ph type="body" idx="1"/>
          </p:nvPr>
        </p:nvSpPr>
        <p:spPr>
          <a:xfrm>
            <a:off x="508000" y="2017713"/>
            <a:ext cx="9626600" cy="4114800"/>
          </a:xfrm>
        </p:spPr>
        <p:txBody>
          <a:bodyPr>
            <a:normAutofit/>
          </a:bodyPr>
          <a:lstStyle/>
          <a:p>
            <a:pPr rtl="0"/>
            <a:r>
              <a:rPr lang="en-CA" altLang="en-US" sz="2900" dirty="0"/>
              <a:t>Returned to inventory</a:t>
            </a:r>
          </a:p>
          <a:p>
            <a:pPr rtl="0"/>
            <a:r>
              <a:rPr lang="en-CA" altLang="en-US" sz="2900" dirty="0"/>
              <a:t>Refurbished for resale</a:t>
            </a:r>
          </a:p>
          <a:p>
            <a:pPr rtl="0"/>
            <a:r>
              <a:rPr lang="en-CA" altLang="en-US" sz="2900" dirty="0"/>
              <a:t>Sold into alternate markets</a:t>
            </a:r>
          </a:p>
          <a:p>
            <a:pPr rtl="0"/>
            <a:r>
              <a:rPr lang="en-CA" altLang="en-US" sz="2900" dirty="0"/>
              <a:t>Disassembled to retrieve components</a:t>
            </a:r>
          </a:p>
          <a:p>
            <a:pPr rtl="0"/>
            <a:r>
              <a:rPr lang="en-CA" altLang="en-US" sz="2900" dirty="0"/>
              <a:t>Sorted for material recovery</a:t>
            </a:r>
          </a:p>
        </p:txBody>
      </p:sp>
      <p:sp>
        <p:nvSpPr>
          <p:cNvPr id="17412" name="AutoShape 4">
            <a:extLst>
              <a:ext uri="{FF2B5EF4-FFF2-40B4-BE49-F238E27FC236}">
                <a16:creationId xmlns:a16="http://schemas.microsoft.com/office/drawing/2014/main" id="{CFB520AA-1E87-C7CC-4617-891156B5BC09}"/>
              </a:ext>
            </a:extLst>
          </p:cNvPr>
          <p:cNvSpPr>
            <a:spLocks noChangeArrowheads="1"/>
          </p:cNvSpPr>
          <p:nvPr/>
        </p:nvSpPr>
        <p:spPr bwMode="auto">
          <a:xfrm rot="16200000">
            <a:off x="8305800" y="3200400"/>
            <a:ext cx="3429000" cy="990600"/>
          </a:xfrm>
          <a:prstGeom prst="leftArrow">
            <a:avLst>
              <a:gd name="adj1" fmla="val 50000"/>
              <a:gd name="adj2" fmla="val 86538"/>
            </a:avLst>
          </a:prstGeom>
          <a:solidFill>
            <a:srgbClr val="333399"/>
          </a:solidFill>
          <a:ln w="9525">
            <a:solidFill>
              <a:schemeClr val="tx1"/>
            </a:solidFill>
            <a:miter lim="800000"/>
            <a:headEnd/>
            <a:tailEnd/>
          </a:ln>
        </p:spPr>
        <p:txBody>
          <a:bodyPr wrap="none" anchor="ctr"/>
          <a:lstStyle>
            <a:lvl1pPr rtl="1">
              <a:spcBef>
                <a:spcPct val="20000"/>
              </a:spcBef>
              <a:buFont typeface="Wingdings" panose="05000000000000000000" pitchFamily="2" charset="2"/>
              <a:buChar char="¯"/>
              <a:defRPr sz="3200">
                <a:solidFill>
                  <a:schemeClr val="tx1"/>
                </a:solidFill>
                <a:latin typeface="Berlin Sans FB" panose="020E0602020502020306" pitchFamily="34" charset="0"/>
                <a:cs typeface="Arial" panose="020B0604020202020204" pitchFamily="34" charset="0"/>
              </a:defRPr>
            </a:lvl1pPr>
            <a:lvl2pPr marL="742950" indent="-285750" rtl="1">
              <a:spcBef>
                <a:spcPct val="20000"/>
              </a:spcBef>
              <a:buChar char="–"/>
              <a:defRPr sz="2800">
                <a:solidFill>
                  <a:schemeClr val="tx1"/>
                </a:solidFill>
                <a:latin typeface="Berlin Sans FB" panose="020E0602020502020306" pitchFamily="34" charset="0"/>
                <a:cs typeface="Arial" panose="020B0604020202020204" pitchFamily="34" charset="0"/>
              </a:defRPr>
            </a:lvl2pPr>
            <a:lvl3pPr marL="1143000" indent="-228600" rtl="1">
              <a:spcBef>
                <a:spcPct val="20000"/>
              </a:spcBef>
              <a:buChar char="•"/>
              <a:defRPr sz="2400">
                <a:solidFill>
                  <a:schemeClr val="tx1"/>
                </a:solidFill>
                <a:latin typeface="Berlin Sans FB" panose="020E0602020502020306" pitchFamily="34" charset="0"/>
                <a:cs typeface="Arial" panose="020B0604020202020204" pitchFamily="34" charset="0"/>
              </a:defRPr>
            </a:lvl3pPr>
            <a:lvl4pPr marL="16002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4pPr>
            <a:lvl5pPr marL="20574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5pPr>
            <a:lvl6pPr marL="25146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6pPr>
            <a:lvl7pPr marL="29718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7pPr>
            <a:lvl8pPr marL="34290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8pPr>
            <a:lvl9pPr marL="38862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9pPr>
          </a:lstStyle>
          <a:p>
            <a:pPr algn="ctr" rtl="0" eaLnBrk="1" hangingPunct="1">
              <a:spcBef>
                <a:spcPct val="0"/>
              </a:spcBef>
              <a:buFontTx/>
              <a:buNone/>
            </a:pPr>
            <a:r>
              <a:rPr lang="en-CA" altLang="en-US" sz="2800" b="1">
                <a:solidFill>
                  <a:schemeClr val="bg1"/>
                </a:solidFill>
                <a:latin typeface="Tahoma" panose="020B0604030504040204" pitchFamily="34" charset="0"/>
              </a:rPr>
              <a:t>Value</a:t>
            </a:r>
            <a:endParaRPr lang="en-CA" altLang="en-US" sz="2400">
              <a:solidFill>
                <a:schemeClr val="bg1"/>
              </a:solidFill>
              <a:latin typeface="Tahoma" panose="020B0604030504040204" pitchFamily="34" charset="0"/>
            </a:endParaRPr>
          </a:p>
        </p:txBody>
      </p:sp>
      <p:sp>
        <p:nvSpPr>
          <p:cNvPr id="2" name="Rectangle: Rounded Corners 1">
            <a:extLst>
              <a:ext uri="{FF2B5EF4-FFF2-40B4-BE49-F238E27FC236}">
                <a16:creationId xmlns:a16="http://schemas.microsoft.com/office/drawing/2014/main" id="{A0F9C9F7-A27B-D1AB-F8F3-2F172DE1A6C4}"/>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F8482E8-50A7-B2E9-8C20-2A27CEA97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54A3CDB-271B-1AD4-8852-8C26195338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379BB29-C009-7D4F-105F-054109AD581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3" name="Picture 2">
            <a:extLst>
              <a:ext uri="{FF2B5EF4-FFF2-40B4-BE49-F238E27FC236}">
                <a16:creationId xmlns:a16="http://schemas.microsoft.com/office/drawing/2014/main" id="{D5E7C867-2157-B226-EE40-EE4AB6AE0DA2}"/>
              </a:ext>
            </a:extLst>
          </p:cNvPr>
          <p:cNvPicPr>
            <a:picLocks noChangeAspect="1"/>
          </p:cNvPicPr>
          <p:nvPr/>
        </p:nvPicPr>
        <p:blipFill>
          <a:blip r:embed="rId2"/>
          <a:stretch>
            <a:fillRect/>
          </a:stretch>
        </p:blipFill>
        <p:spPr>
          <a:xfrm>
            <a:off x="71120" y="0"/>
            <a:ext cx="12120880" cy="6857999"/>
          </a:xfrm>
          <a:prstGeom prst="rect">
            <a:avLst/>
          </a:prstGeom>
        </p:spPr>
      </p:pic>
    </p:spTree>
    <p:extLst>
      <p:ext uri="{BB962C8B-B14F-4D97-AF65-F5344CB8AC3E}">
        <p14:creationId xmlns:p14="http://schemas.microsoft.com/office/powerpoint/2010/main" val="1357780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A105F10-A30B-2B60-B016-3AB72F2A1BC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3" name="Picture 2">
            <a:extLst>
              <a:ext uri="{FF2B5EF4-FFF2-40B4-BE49-F238E27FC236}">
                <a16:creationId xmlns:a16="http://schemas.microsoft.com/office/drawing/2014/main" id="{DE5093C9-1DDC-606F-FC1E-EDB7B73D1931}"/>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2384549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60FB6-D5B5-1E31-ADA3-2D3FACB7ECD9}"/>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EF0DD184-1842-6F26-002F-A3788F8418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pic>
        <p:nvPicPr>
          <p:cNvPr id="4" name="Picture 3">
            <a:extLst>
              <a:ext uri="{FF2B5EF4-FFF2-40B4-BE49-F238E27FC236}">
                <a16:creationId xmlns:a16="http://schemas.microsoft.com/office/drawing/2014/main" id="{1B58F8B1-73F8-1CA1-E410-FEADE28FAB0F}"/>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824774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A9265-0946-A111-1E6E-6843C65F8FD5}"/>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9D29F651-4056-6FFF-5FFE-F68A4B48D5B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4" name="Picture 3">
            <a:extLst>
              <a:ext uri="{FF2B5EF4-FFF2-40B4-BE49-F238E27FC236}">
                <a16:creationId xmlns:a16="http://schemas.microsoft.com/office/drawing/2014/main" id="{48AAF13A-B572-5623-5F80-4393712B56B8}"/>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12265099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a:extLst>
              <a:ext uri="{FF2B5EF4-FFF2-40B4-BE49-F238E27FC236}">
                <a16:creationId xmlns:a16="http://schemas.microsoft.com/office/drawing/2014/main" id="{2E65A544-A9BF-0C28-9FEF-CD1C56AA0C96}"/>
              </a:ext>
            </a:extLst>
          </p:cNvPr>
          <p:cNvSpPr>
            <a:spLocks noGrp="1"/>
          </p:cNvSpPr>
          <p:nvPr>
            <p:ph type="title" idx="4294967295"/>
          </p:nvPr>
        </p:nvSpPr>
        <p:spPr>
          <a:xfrm>
            <a:off x="2102629" y="-396545"/>
            <a:ext cx="9144000" cy="1295401"/>
          </a:xfrm>
        </p:spPr>
        <p:txBody>
          <a:bodyPr>
            <a:normAutofit/>
          </a:bodyPr>
          <a:lstStyle/>
          <a:p>
            <a:pPr algn="ctr" eaLnBrk="1" hangingPunct="1"/>
            <a:r>
              <a:rPr lang="en-US" altLang="en-US" sz="3600" b="1" dirty="0">
                <a:solidFill>
                  <a:srgbClr val="00B0F0"/>
                </a:solidFill>
                <a:ea typeface="MS PGothic" panose="020B0600070205080204" pitchFamily="34" charset="-128"/>
              </a:rPr>
              <a:t> </a:t>
            </a:r>
            <a:br>
              <a:rPr lang="en-US" altLang="en-US" sz="3600" b="1" dirty="0">
                <a:solidFill>
                  <a:srgbClr val="00B0F0"/>
                </a:solidFill>
                <a:ea typeface="MS PGothic" panose="020B0600070205080204" pitchFamily="34" charset="-128"/>
              </a:rPr>
            </a:br>
            <a:r>
              <a:rPr lang="en-US" altLang="en-US" sz="3600" b="1" dirty="0">
                <a:solidFill>
                  <a:srgbClr val="00B0F0"/>
                </a:solidFill>
                <a:ea typeface="MS PGothic" panose="020B0600070205080204" pitchFamily="34" charset="-128"/>
              </a:rPr>
              <a:t>Reverse Logistics</a:t>
            </a:r>
          </a:p>
        </p:txBody>
      </p:sp>
      <p:sp>
        <p:nvSpPr>
          <p:cNvPr id="239619" name="Rectangle 3">
            <a:extLst>
              <a:ext uri="{FF2B5EF4-FFF2-40B4-BE49-F238E27FC236}">
                <a16:creationId xmlns:a16="http://schemas.microsoft.com/office/drawing/2014/main" id="{B7AEBCD7-2FBB-B0C7-21BB-02AB1ACE30A0}"/>
              </a:ext>
            </a:extLst>
          </p:cNvPr>
          <p:cNvSpPr>
            <a:spLocks noGrp="1"/>
          </p:cNvSpPr>
          <p:nvPr>
            <p:ph idx="4294967295"/>
          </p:nvPr>
        </p:nvSpPr>
        <p:spPr>
          <a:xfrm>
            <a:off x="180431" y="1412875"/>
            <a:ext cx="11700394" cy="4958715"/>
          </a:xfrm>
        </p:spPr>
        <p:txBody>
          <a:bodyPr>
            <a:noAutofit/>
          </a:bodyPr>
          <a:lstStyle/>
          <a:p>
            <a:pPr marL="0" indent="0">
              <a:lnSpc>
                <a:spcPct val="80000"/>
              </a:lnSpc>
              <a:buNone/>
            </a:pPr>
            <a:r>
              <a:rPr lang="en-US" altLang="en-US" b="1" dirty="0">
                <a:solidFill>
                  <a:srgbClr val="00B0F0"/>
                </a:solidFill>
                <a:ea typeface="MS PGothic" panose="020B0600070205080204" pitchFamily="34" charset="-128"/>
              </a:rPr>
              <a:t>Supply chain design for reverse logistics</a:t>
            </a:r>
          </a:p>
          <a:p>
            <a:pPr marL="0" indent="0">
              <a:lnSpc>
                <a:spcPct val="80000"/>
              </a:lnSpc>
              <a:buNone/>
            </a:pPr>
            <a:endParaRPr lang="en-US" altLang="en-US" sz="2000" b="1" dirty="0">
              <a:solidFill>
                <a:srgbClr val="00B0F0"/>
              </a:solidFill>
              <a:ea typeface="MS PGothic" panose="020B0600070205080204" pitchFamily="34" charset="-128"/>
            </a:endParaRPr>
          </a:p>
          <a:p>
            <a:pPr marL="344488" lvl="1" indent="-230188">
              <a:lnSpc>
                <a:spcPct val="120000"/>
              </a:lnSpc>
            </a:pPr>
            <a:r>
              <a:rPr lang="en-US" altLang="en-US" sz="2000" b="1" dirty="0">
                <a:ea typeface="MS PGothic" panose="020B0600070205080204" pitchFamily="34" charset="-128"/>
              </a:rPr>
              <a:t>Reverse flows require their own systems.</a:t>
            </a:r>
          </a:p>
          <a:p>
            <a:pPr marL="741363" lvl="2" indent="-282575">
              <a:lnSpc>
                <a:spcPct val="120000"/>
              </a:lnSpc>
            </a:pPr>
            <a:r>
              <a:rPr lang="en-US" altLang="en-US" b="1" dirty="0">
                <a:ea typeface="MS PGothic" panose="020B0600070205080204" pitchFamily="34" charset="-128"/>
              </a:rPr>
              <a:t>Information flows need worldwide data warehouse.</a:t>
            </a:r>
          </a:p>
          <a:p>
            <a:pPr marL="741363" lvl="2" indent="-282575">
              <a:lnSpc>
                <a:spcPct val="120000"/>
              </a:lnSpc>
            </a:pPr>
            <a:r>
              <a:rPr lang="en-US" altLang="en-US" b="1" dirty="0">
                <a:ea typeface="MS PGothic" panose="020B0600070205080204" pitchFamily="34" charset="-128"/>
              </a:rPr>
              <a:t>Cash flows (credits, etc.) need customer-centered approach.</a:t>
            </a:r>
          </a:p>
          <a:p>
            <a:pPr marL="741363" lvl="2" indent="-282575">
              <a:lnSpc>
                <a:spcPct val="120000"/>
              </a:lnSpc>
            </a:pPr>
            <a:r>
              <a:rPr lang="en-US" altLang="en-US" b="1" dirty="0">
                <a:ea typeface="MS PGothic" panose="020B0600070205080204" pitchFamily="34" charset="-128"/>
              </a:rPr>
              <a:t>Product flows need reverse forecasting, special collection locations, processing centers, and transportation.</a:t>
            </a:r>
          </a:p>
          <a:p>
            <a:pPr marL="344488" lvl="1" indent="-230188">
              <a:lnSpc>
                <a:spcPct val="120000"/>
              </a:lnSpc>
            </a:pPr>
            <a:r>
              <a:rPr lang="en-US" altLang="en-US" sz="2000" b="1" dirty="0">
                <a:ea typeface="MS PGothic" panose="020B0600070205080204" pitchFamily="34" charset="-128"/>
              </a:rPr>
              <a:t>Reverse revenues minus reverse expenses can bring profits.</a:t>
            </a:r>
          </a:p>
          <a:p>
            <a:pPr marL="344488" lvl="1" indent="-230188">
              <a:lnSpc>
                <a:spcPct val="120000"/>
              </a:lnSpc>
            </a:pPr>
            <a:r>
              <a:rPr lang="en-US" altLang="en-US" sz="2000" b="1" dirty="0">
                <a:ea typeface="MS PGothic" panose="020B0600070205080204" pitchFamily="34" charset="-128"/>
              </a:rPr>
              <a:t>Life cycle design considers the 4 Rs in all phases of product life.</a:t>
            </a:r>
          </a:p>
          <a:p>
            <a:pPr marL="741363" lvl="2" indent="-282575">
              <a:lnSpc>
                <a:spcPct val="120000"/>
              </a:lnSpc>
            </a:pPr>
            <a:r>
              <a:rPr lang="en-US" altLang="en-US" b="1" dirty="0">
                <a:ea typeface="MS PGothic" panose="020B0600070205080204" pitchFamily="34" charset="-128"/>
              </a:rPr>
              <a:t>Design for wise use of resources, reuse of old products.</a:t>
            </a:r>
          </a:p>
          <a:p>
            <a:pPr marL="741363" lvl="2" indent="-282575">
              <a:lnSpc>
                <a:spcPct val="120000"/>
              </a:lnSpc>
            </a:pPr>
            <a:r>
              <a:rPr lang="en-US" altLang="en-US" b="1" dirty="0">
                <a:ea typeface="MS PGothic" panose="020B0600070205080204" pitchFamily="34" charset="-128"/>
              </a:rPr>
              <a:t>Prepare for returns before introduction.</a:t>
            </a:r>
          </a:p>
          <a:p>
            <a:pPr marL="741363" lvl="2" indent="-282575">
              <a:lnSpc>
                <a:spcPct val="120000"/>
              </a:lnSpc>
            </a:pPr>
            <a:r>
              <a:rPr lang="en-US" altLang="en-US" b="1" dirty="0">
                <a:ea typeface="MS PGothic" panose="020B0600070205080204" pitchFamily="34" charset="-128"/>
              </a:rPr>
              <a:t>Develop systems to support continued use, upgrades in maturity.</a:t>
            </a:r>
          </a:p>
          <a:p>
            <a:pPr marL="741363" lvl="2" indent="-282575">
              <a:lnSpc>
                <a:spcPct val="120000"/>
              </a:lnSpc>
            </a:pPr>
            <a:r>
              <a:rPr lang="en-US" altLang="en-US" b="1" dirty="0">
                <a:ea typeface="MS PGothic" panose="020B0600070205080204" pitchFamily="34" charset="-128"/>
              </a:rPr>
              <a:t>Be prepared for end-of-life cycle, especially with dangerous goods.</a:t>
            </a:r>
          </a:p>
          <a:p>
            <a:pPr marL="344488" lvl="1" indent="-230188">
              <a:lnSpc>
                <a:spcPct val="80000"/>
              </a:lnSpc>
            </a:pPr>
            <a:endParaRPr lang="en-US" altLang="en-US" sz="2000" b="1" dirty="0">
              <a:ea typeface="MS PGothic" panose="020B0600070205080204" pitchFamily="34" charset="-128"/>
            </a:endParaRPr>
          </a:p>
        </p:txBody>
      </p:sp>
      <p:sp>
        <p:nvSpPr>
          <p:cNvPr id="2" name="Rectangle: Rounded Corners 1">
            <a:extLst>
              <a:ext uri="{FF2B5EF4-FFF2-40B4-BE49-F238E27FC236}">
                <a16:creationId xmlns:a16="http://schemas.microsoft.com/office/drawing/2014/main" id="{6A66D968-E3C8-7F1D-E6C5-C657C9A687D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3CBE875-634C-365E-29DD-6C5232A25A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6A41A08-153A-FFD2-2326-69610FD7C4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a:extLst>
              <a:ext uri="{FF2B5EF4-FFF2-40B4-BE49-F238E27FC236}">
                <a16:creationId xmlns:a16="http://schemas.microsoft.com/office/drawing/2014/main" id="{633CC5BF-4EB1-16A7-018E-F4EA5D176D01}"/>
              </a:ext>
            </a:extLst>
          </p:cNvPr>
          <p:cNvSpPr>
            <a:spLocks noGrp="1"/>
          </p:cNvSpPr>
          <p:nvPr>
            <p:ph type="title" idx="4294967295"/>
          </p:nvPr>
        </p:nvSpPr>
        <p:spPr>
          <a:xfrm>
            <a:off x="2102629" y="-402686"/>
            <a:ext cx="9144000" cy="1295400"/>
          </a:xfrm>
        </p:spPr>
        <p:txBody>
          <a:bodyPr/>
          <a:lstStyle/>
          <a:p>
            <a:pPr algn="ctr" eaLnBrk="1" hangingPunct="1"/>
            <a:r>
              <a:rPr lang="en-US" altLang="en-US" sz="3600" b="1" dirty="0">
                <a:solidFill>
                  <a:srgbClr val="00B0F0"/>
                </a:solidFill>
                <a:ea typeface="MS PGothic" panose="020B0600070205080204" pitchFamily="34" charset="-128"/>
              </a:rPr>
              <a:t> </a:t>
            </a:r>
            <a:br>
              <a:rPr lang="en-US" altLang="en-US" sz="3600" b="1" dirty="0">
                <a:solidFill>
                  <a:srgbClr val="00B0F0"/>
                </a:solidFill>
                <a:ea typeface="MS PGothic" panose="020B0600070205080204" pitchFamily="34" charset="-128"/>
              </a:rPr>
            </a:br>
            <a:r>
              <a:rPr lang="en-US" altLang="en-US" sz="3600" b="1" dirty="0">
                <a:solidFill>
                  <a:srgbClr val="00B0F0"/>
                </a:solidFill>
                <a:ea typeface="MS PGothic" panose="020B0600070205080204" pitchFamily="34" charset="-128"/>
              </a:rPr>
              <a:t>Reverse Logistics</a:t>
            </a:r>
          </a:p>
        </p:txBody>
      </p:sp>
      <p:sp>
        <p:nvSpPr>
          <p:cNvPr id="241667" name="Rectangle 5">
            <a:extLst>
              <a:ext uri="{FF2B5EF4-FFF2-40B4-BE49-F238E27FC236}">
                <a16:creationId xmlns:a16="http://schemas.microsoft.com/office/drawing/2014/main" id="{90F5505F-3FEA-1056-7F3D-5093F69CC4CA}"/>
              </a:ext>
            </a:extLst>
          </p:cNvPr>
          <p:cNvSpPr>
            <a:spLocks noChangeArrowheads="1"/>
          </p:cNvSpPr>
          <p:nvPr/>
        </p:nvSpPr>
        <p:spPr bwMode="auto">
          <a:xfrm>
            <a:off x="1333001" y="2525713"/>
            <a:ext cx="9833973" cy="408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9pPr>
          </a:lstStyle>
          <a:p>
            <a:pPr eaLnBrk="1" hangingPunct="1">
              <a:spcBef>
                <a:spcPct val="35000"/>
              </a:spcBef>
              <a:buFontTx/>
              <a:buNone/>
            </a:pPr>
            <a:r>
              <a:rPr lang="en-US" altLang="en-US" sz="2200" dirty="0">
                <a:latin typeface="Arial" panose="020B0604020202020204" pitchFamily="34" charset="0"/>
              </a:rPr>
              <a:t>Lucrative customer service contracts</a:t>
            </a:r>
          </a:p>
          <a:p>
            <a:pPr eaLnBrk="1" hangingPunct="1">
              <a:spcBef>
                <a:spcPct val="35000"/>
              </a:spcBef>
              <a:buFontTx/>
              <a:buNone/>
            </a:pPr>
            <a:r>
              <a:rPr lang="en-US" altLang="en-US" sz="2200" dirty="0">
                <a:latin typeface="Arial" panose="020B0604020202020204" pitchFamily="34" charset="0"/>
              </a:rPr>
              <a:t>Fewer, or no, costly returns</a:t>
            </a:r>
          </a:p>
          <a:p>
            <a:pPr eaLnBrk="1" hangingPunct="1">
              <a:spcBef>
                <a:spcPct val="35000"/>
              </a:spcBef>
              <a:buFontTx/>
              <a:buNone/>
            </a:pPr>
            <a:r>
              <a:rPr lang="en-US" altLang="en-US" sz="2200" dirty="0">
                <a:latin typeface="Arial" panose="020B0604020202020204" pitchFamily="34" charset="0"/>
              </a:rPr>
              <a:t>Enhanced customer loyalty and reputation</a:t>
            </a:r>
          </a:p>
          <a:p>
            <a:pPr eaLnBrk="1" hangingPunct="1">
              <a:spcBef>
                <a:spcPct val="35000"/>
              </a:spcBef>
              <a:buFontTx/>
              <a:buNone/>
            </a:pPr>
            <a:r>
              <a:rPr lang="en-US" altLang="en-US" sz="2200" dirty="0">
                <a:latin typeface="Arial" panose="020B0604020202020204" pitchFamily="34" charset="0"/>
              </a:rPr>
              <a:t>Revenues for materials in product returns</a:t>
            </a:r>
          </a:p>
          <a:p>
            <a:pPr eaLnBrk="1" hangingPunct="1">
              <a:spcBef>
                <a:spcPct val="35000"/>
              </a:spcBef>
              <a:buFontTx/>
              <a:buNone/>
            </a:pPr>
            <a:r>
              <a:rPr lang="en-US" altLang="en-US" sz="2200" dirty="0">
                <a:latin typeface="Arial" panose="020B0604020202020204" pitchFamily="34" charset="0"/>
              </a:rPr>
              <a:t>More efficient products and logistical tactics</a:t>
            </a:r>
          </a:p>
          <a:p>
            <a:pPr eaLnBrk="1" hangingPunct="1">
              <a:spcBef>
                <a:spcPct val="35000"/>
              </a:spcBef>
              <a:buFontTx/>
              <a:buNone/>
            </a:pPr>
            <a:r>
              <a:rPr lang="en-US" altLang="en-US" sz="2200" dirty="0">
                <a:latin typeface="Arial" panose="020B0604020202020204" pitchFamily="34" charset="0"/>
              </a:rPr>
              <a:t>New types of jobs</a:t>
            </a:r>
          </a:p>
          <a:p>
            <a:pPr eaLnBrk="1" hangingPunct="1">
              <a:spcBef>
                <a:spcPct val="35000"/>
              </a:spcBef>
              <a:buFontTx/>
              <a:buNone/>
            </a:pPr>
            <a:r>
              <a:rPr lang="en-US" altLang="en-US" sz="2200" dirty="0">
                <a:latin typeface="Arial" panose="020B0604020202020204" pitchFamily="34" charset="0"/>
              </a:rPr>
              <a:t>More sustainable use of energy and resources</a:t>
            </a:r>
          </a:p>
          <a:p>
            <a:pPr eaLnBrk="1" hangingPunct="1">
              <a:spcBef>
                <a:spcPct val="35000"/>
              </a:spcBef>
              <a:buFontTx/>
              <a:buNone/>
            </a:pPr>
            <a:r>
              <a:rPr lang="en-US" altLang="en-US" sz="2200" dirty="0">
                <a:latin typeface="Arial" panose="020B0604020202020204" pitchFamily="34" charset="0"/>
              </a:rPr>
              <a:t>Reduction of harmful emissions and pollutants</a:t>
            </a:r>
          </a:p>
          <a:p>
            <a:pPr eaLnBrk="1" hangingPunct="1">
              <a:spcBef>
                <a:spcPct val="35000"/>
              </a:spcBef>
              <a:buFontTx/>
              <a:buNone/>
            </a:pPr>
            <a:r>
              <a:rPr lang="en-US" altLang="en-US" sz="2200" dirty="0">
                <a:latin typeface="Arial" panose="020B0604020202020204" pitchFamily="34" charset="0"/>
              </a:rPr>
              <a:t>Reduced need for landfills and incinerators</a:t>
            </a:r>
          </a:p>
        </p:txBody>
      </p:sp>
      <p:sp>
        <p:nvSpPr>
          <p:cNvPr id="241668" name="Rectangle 6">
            <a:extLst>
              <a:ext uri="{FF2B5EF4-FFF2-40B4-BE49-F238E27FC236}">
                <a16:creationId xmlns:a16="http://schemas.microsoft.com/office/drawing/2014/main" id="{F7381F0D-BEF1-E322-351E-EB660C80932D}"/>
              </a:ext>
            </a:extLst>
          </p:cNvPr>
          <p:cNvSpPr>
            <a:spLocks noChangeArrowheads="1"/>
          </p:cNvSpPr>
          <p:nvPr/>
        </p:nvSpPr>
        <p:spPr bwMode="auto">
          <a:xfrm>
            <a:off x="985198" y="1604513"/>
            <a:ext cx="220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marL="342900" indent="-342900">
              <a:spcBef>
                <a:spcPct val="20000"/>
              </a:spcBef>
              <a:buFont typeface="Arial" panose="020B0604020202020204" pitchFamily="34" charset="0"/>
              <a:buChar char="•"/>
              <a:tabLst>
                <a:tab pos="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9pPr>
          </a:lstStyle>
          <a:p>
            <a:pPr eaLnBrk="1" hangingPunct="1">
              <a:spcBef>
                <a:spcPct val="50000"/>
              </a:spcBef>
              <a:buFontTx/>
              <a:buNone/>
            </a:pPr>
            <a:r>
              <a:rPr lang="en-US" altLang="en-US" sz="2800" b="1" dirty="0">
                <a:solidFill>
                  <a:srgbClr val="00B0F0"/>
                </a:solidFill>
                <a:latin typeface="Arial" panose="020B0604020202020204" pitchFamily="34" charset="0"/>
              </a:rPr>
              <a:t>The payoffs</a:t>
            </a:r>
          </a:p>
        </p:txBody>
      </p:sp>
      <p:grpSp>
        <p:nvGrpSpPr>
          <p:cNvPr id="241669" name="Group 16">
            <a:extLst>
              <a:ext uri="{FF2B5EF4-FFF2-40B4-BE49-F238E27FC236}">
                <a16:creationId xmlns:a16="http://schemas.microsoft.com/office/drawing/2014/main" id="{0F8DE57B-7B52-408B-432B-630E19FB8A85}"/>
              </a:ext>
            </a:extLst>
          </p:cNvPr>
          <p:cNvGrpSpPr>
            <a:grpSpLocks/>
          </p:cNvGrpSpPr>
          <p:nvPr/>
        </p:nvGrpSpPr>
        <p:grpSpPr bwMode="auto">
          <a:xfrm>
            <a:off x="985198" y="2636618"/>
            <a:ext cx="307975" cy="3656013"/>
            <a:chOff x="492" y="1600"/>
            <a:chExt cx="194" cy="2303"/>
          </a:xfrm>
        </p:grpSpPr>
        <p:sp>
          <p:nvSpPr>
            <p:cNvPr id="241671" name="AutoShape 7">
              <a:extLst>
                <a:ext uri="{FF2B5EF4-FFF2-40B4-BE49-F238E27FC236}">
                  <a16:creationId xmlns:a16="http://schemas.microsoft.com/office/drawing/2014/main" id="{79164C1A-2158-25FF-8010-76B73930C95A}"/>
                </a:ext>
              </a:extLst>
            </p:cNvPr>
            <p:cNvSpPr>
              <a:spLocks noChangeArrowheads="1"/>
            </p:cNvSpPr>
            <p:nvPr/>
          </p:nvSpPr>
          <p:spPr bwMode="auto">
            <a:xfrm>
              <a:off x="492" y="1600"/>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sp>
          <p:nvSpPr>
            <p:cNvPr id="241672" name="AutoShape 8">
              <a:extLst>
                <a:ext uri="{FF2B5EF4-FFF2-40B4-BE49-F238E27FC236}">
                  <a16:creationId xmlns:a16="http://schemas.microsoft.com/office/drawing/2014/main" id="{CF4CF40D-B681-CDFB-2B68-A0663DA7CD36}"/>
                </a:ext>
              </a:extLst>
            </p:cNvPr>
            <p:cNvSpPr>
              <a:spLocks noChangeArrowheads="1"/>
            </p:cNvSpPr>
            <p:nvPr/>
          </p:nvSpPr>
          <p:spPr bwMode="auto">
            <a:xfrm>
              <a:off x="492" y="1852"/>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sp>
          <p:nvSpPr>
            <p:cNvPr id="241673" name="AutoShape 9">
              <a:extLst>
                <a:ext uri="{FF2B5EF4-FFF2-40B4-BE49-F238E27FC236}">
                  <a16:creationId xmlns:a16="http://schemas.microsoft.com/office/drawing/2014/main" id="{4F290B56-98C8-3A0A-5074-A75C3E19DBF8}"/>
                </a:ext>
              </a:extLst>
            </p:cNvPr>
            <p:cNvSpPr>
              <a:spLocks noChangeArrowheads="1"/>
            </p:cNvSpPr>
            <p:nvPr/>
          </p:nvSpPr>
          <p:spPr bwMode="auto">
            <a:xfrm>
              <a:off x="492" y="2116"/>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sp>
          <p:nvSpPr>
            <p:cNvPr id="241674" name="AutoShape 10">
              <a:extLst>
                <a:ext uri="{FF2B5EF4-FFF2-40B4-BE49-F238E27FC236}">
                  <a16:creationId xmlns:a16="http://schemas.microsoft.com/office/drawing/2014/main" id="{A1B84C0F-EBD6-93E7-D679-545342114872}"/>
                </a:ext>
              </a:extLst>
            </p:cNvPr>
            <p:cNvSpPr>
              <a:spLocks noChangeArrowheads="1"/>
            </p:cNvSpPr>
            <p:nvPr/>
          </p:nvSpPr>
          <p:spPr bwMode="auto">
            <a:xfrm>
              <a:off x="492" y="2374"/>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sp>
          <p:nvSpPr>
            <p:cNvPr id="241675" name="AutoShape 11">
              <a:extLst>
                <a:ext uri="{FF2B5EF4-FFF2-40B4-BE49-F238E27FC236}">
                  <a16:creationId xmlns:a16="http://schemas.microsoft.com/office/drawing/2014/main" id="{6F6EADDA-F495-ADF6-7F46-3F048FE2F65E}"/>
                </a:ext>
              </a:extLst>
            </p:cNvPr>
            <p:cNvSpPr>
              <a:spLocks noChangeArrowheads="1"/>
            </p:cNvSpPr>
            <p:nvPr/>
          </p:nvSpPr>
          <p:spPr bwMode="auto">
            <a:xfrm>
              <a:off x="492" y="2638"/>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sp>
          <p:nvSpPr>
            <p:cNvPr id="241676" name="AutoShape 12">
              <a:extLst>
                <a:ext uri="{FF2B5EF4-FFF2-40B4-BE49-F238E27FC236}">
                  <a16:creationId xmlns:a16="http://schemas.microsoft.com/office/drawing/2014/main" id="{D3EC138A-B050-9AF1-600C-66B47E8ECCEB}"/>
                </a:ext>
              </a:extLst>
            </p:cNvPr>
            <p:cNvSpPr>
              <a:spLocks noChangeArrowheads="1"/>
            </p:cNvSpPr>
            <p:nvPr/>
          </p:nvSpPr>
          <p:spPr bwMode="auto">
            <a:xfrm>
              <a:off x="492" y="2890"/>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sp>
          <p:nvSpPr>
            <p:cNvPr id="241677" name="AutoShape 13">
              <a:extLst>
                <a:ext uri="{FF2B5EF4-FFF2-40B4-BE49-F238E27FC236}">
                  <a16:creationId xmlns:a16="http://schemas.microsoft.com/office/drawing/2014/main" id="{DB426D66-9C43-CD8A-6D4D-469B068C1EB7}"/>
                </a:ext>
              </a:extLst>
            </p:cNvPr>
            <p:cNvSpPr>
              <a:spLocks noChangeArrowheads="1"/>
            </p:cNvSpPr>
            <p:nvPr/>
          </p:nvSpPr>
          <p:spPr bwMode="auto">
            <a:xfrm>
              <a:off x="492" y="3148"/>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sp>
          <p:nvSpPr>
            <p:cNvPr id="241678" name="AutoShape 14">
              <a:extLst>
                <a:ext uri="{FF2B5EF4-FFF2-40B4-BE49-F238E27FC236}">
                  <a16:creationId xmlns:a16="http://schemas.microsoft.com/office/drawing/2014/main" id="{634BBB66-604E-2DA0-A335-E038DC289460}"/>
                </a:ext>
              </a:extLst>
            </p:cNvPr>
            <p:cNvSpPr>
              <a:spLocks noChangeArrowheads="1"/>
            </p:cNvSpPr>
            <p:nvPr/>
          </p:nvSpPr>
          <p:spPr bwMode="auto">
            <a:xfrm>
              <a:off x="492" y="3406"/>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sp>
          <p:nvSpPr>
            <p:cNvPr id="241679" name="AutoShape 15">
              <a:extLst>
                <a:ext uri="{FF2B5EF4-FFF2-40B4-BE49-F238E27FC236}">
                  <a16:creationId xmlns:a16="http://schemas.microsoft.com/office/drawing/2014/main" id="{BD22D277-AC4F-D73A-A38B-5B08C6AC11E6}"/>
                </a:ext>
              </a:extLst>
            </p:cNvPr>
            <p:cNvSpPr>
              <a:spLocks noChangeArrowheads="1"/>
            </p:cNvSpPr>
            <p:nvPr/>
          </p:nvSpPr>
          <p:spPr bwMode="auto">
            <a:xfrm>
              <a:off x="492" y="3670"/>
              <a:ext cx="194" cy="233"/>
            </a:xfrm>
            <a:prstGeom prst="homePlate">
              <a:avLst>
                <a:gd name="adj" fmla="val 29545"/>
              </a:avLst>
            </a:prstGeom>
            <a:gradFill rotWithShape="1">
              <a:gsLst>
                <a:gs pos="0">
                  <a:schemeClr val="hlink"/>
                </a:gs>
                <a:gs pos="100000">
                  <a:schemeClr val="folHlink"/>
                </a:gs>
              </a:gsLst>
              <a:lin ang="2700000" scaled="1"/>
            </a:gradFill>
            <a:ln w="9525" algn="ctr">
              <a:solidFill>
                <a:srgbClr val="015C67"/>
              </a:solidFill>
              <a:miter lim="800000"/>
              <a:headEnd/>
              <a:tailEnd/>
            </a:ln>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endParaRPr lang="en-US" altLang="en-US" sz="1800">
                <a:latin typeface="Arial" panose="020B0604020202020204" pitchFamily="34" charset="0"/>
              </a:endParaRPr>
            </a:p>
          </p:txBody>
        </p:sp>
      </p:grpSp>
      <p:sp>
        <p:nvSpPr>
          <p:cNvPr id="2" name="Rectangle: Rounded Corners 1">
            <a:extLst>
              <a:ext uri="{FF2B5EF4-FFF2-40B4-BE49-F238E27FC236}">
                <a16:creationId xmlns:a16="http://schemas.microsoft.com/office/drawing/2014/main" id="{38B8ACC3-2735-5989-B92E-E496719E58CB}"/>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E46592-AA49-99B9-4ED8-705E224C4F7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96AC72B-44EB-2E78-C568-B8A6B55BF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51BC-FCE4-8C50-702A-62F09C2F785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1BF1C08-24F2-ACE9-ED50-56141B686817}"/>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1262404C-A18F-583A-E49D-C164564696E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5" name="Picture 4">
            <a:extLst>
              <a:ext uri="{FF2B5EF4-FFF2-40B4-BE49-F238E27FC236}">
                <a16:creationId xmlns:a16="http://schemas.microsoft.com/office/drawing/2014/main" id="{98AC690A-FCB4-6BC7-6FA2-8367093A8464}"/>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944243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a:normAutofit/>
          </a:bodyPr>
          <a:lstStyle/>
          <a:p>
            <a:pPr algn="ctr"/>
            <a:r>
              <a:rPr lang="en-AU" sz="4000" b="1" dirty="0">
                <a:solidFill>
                  <a:srgbClr val="00B0F0"/>
                </a:solidFill>
              </a:rPr>
              <a:t>Facilities</a:t>
            </a:r>
          </a:p>
        </p:txBody>
      </p:sp>
      <p:sp>
        <p:nvSpPr>
          <p:cNvPr id="3" name="Content Placeholder 2"/>
          <p:cNvSpPr>
            <a:spLocks noGrp="1"/>
          </p:cNvSpPr>
          <p:nvPr>
            <p:ph idx="1"/>
          </p:nvPr>
        </p:nvSpPr>
        <p:spPr>
          <a:xfrm>
            <a:off x="180431" y="1869012"/>
            <a:ext cx="11474425" cy="4351338"/>
          </a:xfrm>
        </p:spPr>
        <p:txBody>
          <a:bodyPr/>
          <a:lstStyle/>
          <a:p>
            <a:r>
              <a:rPr lang="en-US" dirty="0"/>
              <a:t>Consumers of energy and water and emitters of waste and green- house gases </a:t>
            </a:r>
          </a:p>
          <a:p>
            <a:r>
              <a:rPr lang="en-US" dirty="0"/>
              <a:t>Separate the improvement opportunities into those that generate positive cash flows and those that do not</a:t>
            </a:r>
          </a:p>
          <a:p>
            <a:r>
              <a:rPr lang="en-US" dirty="0"/>
              <a:t>Facilities often offer the best opportunity to simultaneously improve the environmental and financial performances through innovation</a:t>
            </a:r>
          </a:p>
        </p:txBody>
      </p:sp>
      <p:pic>
        <p:nvPicPr>
          <p:cNvPr id="4" name="Graphic 21">
            <a:extLst>
              <a:ext uri="{FF2B5EF4-FFF2-40B4-BE49-F238E27FC236}">
                <a16:creationId xmlns:a16="http://schemas.microsoft.com/office/drawing/2014/main" id="{4D45C817-8067-27C0-F748-5AD4BD0CA0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1841DB1B-58B7-98E3-7DCD-AD02D20DDE7A}"/>
              </a:ext>
            </a:extLst>
          </p:cNvPr>
          <p:cNvSpPr/>
          <p:nvPr/>
        </p:nvSpPr>
        <p:spPr>
          <a:xfrm>
            <a:off x="11765280" y="1155862"/>
            <a:ext cx="178649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F857994-CD2C-A02C-B7F7-8945E4310A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1344070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0737"/>
          </a:xfrm>
        </p:spPr>
        <p:txBody>
          <a:bodyPr>
            <a:normAutofit/>
          </a:bodyPr>
          <a:lstStyle/>
          <a:p>
            <a:pPr algn="ctr"/>
            <a:r>
              <a:rPr lang="en-AU" sz="4000" b="1" dirty="0">
                <a:solidFill>
                  <a:srgbClr val="00B0F0"/>
                </a:solidFill>
              </a:rPr>
              <a:t>Inventory</a:t>
            </a:r>
          </a:p>
        </p:txBody>
      </p:sp>
      <p:sp>
        <p:nvSpPr>
          <p:cNvPr id="3" name="Content Placeholder 2"/>
          <p:cNvSpPr>
            <a:spLocks noGrp="1"/>
          </p:cNvSpPr>
          <p:nvPr>
            <p:ph idx="1"/>
          </p:nvPr>
        </p:nvSpPr>
        <p:spPr>
          <a:xfrm>
            <a:off x="355600" y="1825625"/>
            <a:ext cx="11409680" cy="4351338"/>
          </a:xfrm>
        </p:spPr>
        <p:txBody>
          <a:bodyPr/>
          <a:lstStyle/>
          <a:p>
            <a:r>
              <a:rPr lang="en-US" dirty="0"/>
              <a:t>Most supply chains focus on raw materials, work in process, finished goods </a:t>
            </a:r>
          </a:p>
          <a:p>
            <a:r>
              <a:rPr lang="en-US" dirty="0"/>
              <a:t>Inventory in a landfill</a:t>
            </a:r>
          </a:p>
          <a:p>
            <a:r>
              <a:rPr lang="en-US" dirty="0"/>
              <a:t>Cost borne collectively by society </a:t>
            </a:r>
          </a:p>
          <a:p>
            <a:r>
              <a:rPr lang="en-US" dirty="0"/>
              <a:t>Reduce harmful inventory, unlock unused value</a:t>
            </a:r>
          </a:p>
          <a:p>
            <a:r>
              <a:rPr lang="en-US" dirty="0"/>
              <a:t>“Cradle to cradle” design </a:t>
            </a:r>
            <a:endParaRPr lang="en-AU" dirty="0"/>
          </a:p>
        </p:txBody>
      </p:sp>
      <p:pic>
        <p:nvPicPr>
          <p:cNvPr id="4" name="Graphic 21">
            <a:extLst>
              <a:ext uri="{FF2B5EF4-FFF2-40B4-BE49-F238E27FC236}">
                <a16:creationId xmlns:a16="http://schemas.microsoft.com/office/drawing/2014/main" id="{64494C2E-F33D-4362-FFB3-8CD0428B476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0D899687-7ACA-59EC-5037-8AEBA6E27847}"/>
              </a:ext>
            </a:extLst>
          </p:cNvPr>
          <p:cNvSpPr/>
          <p:nvPr/>
        </p:nvSpPr>
        <p:spPr>
          <a:xfrm>
            <a:off x="11623040" y="1155862"/>
            <a:ext cx="217257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68D4A75E-8871-9086-4D11-34EC474615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3851424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5160"/>
            <a:ext cx="10515600" cy="790737"/>
          </a:xfrm>
        </p:spPr>
        <p:txBody>
          <a:bodyPr>
            <a:normAutofit/>
          </a:bodyPr>
          <a:lstStyle/>
          <a:p>
            <a:pPr algn="ctr"/>
            <a:r>
              <a:rPr lang="en-AU" sz="4000" b="1" dirty="0">
                <a:solidFill>
                  <a:srgbClr val="00B0F0"/>
                </a:solidFill>
              </a:rPr>
              <a:t>Transportation</a:t>
            </a:r>
          </a:p>
        </p:txBody>
      </p:sp>
      <p:sp>
        <p:nvSpPr>
          <p:cNvPr id="3" name="Content Placeholder 2"/>
          <p:cNvSpPr>
            <a:spLocks noGrp="1"/>
          </p:cNvSpPr>
          <p:nvPr>
            <p:ph idx="1"/>
          </p:nvPr>
        </p:nvSpPr>
        <p:spPr>
          <a:xfrm>
            <a:off x="94047" y="1676703"/>
            <a:ext cx="11623039" cy="4525963"/>
          </a:xfrm>
        </p:spPr>
        <p:txBody>
          <a:bodyPr>
            <a:normAutofit/>
          </a:bodyPr>
          <a:lstStyle/>
          <a:p>
            <a:r>
              <a:rPr lang="en-US" dirty="0"/>
              <a:t>Improve environmental performance through resource and emission reduction </a:t>
            </a:r>
          </a:p>
          <a:p>
            <a:r>
              <a:rPr lang="en-US" dirty="0"/>
              <a:t>Product design can play a significant role </a:t>
            </a:r>
          </a:p>
        </p:txBody>
      </p:sp>
      <p:pic>
        <p:nvPicPr>
          <p:cNvPr id="4" name="Graphic 21">
            <a:extLst>
              <a:ext uri="{FF2B5EF4-FFF2-40B4-BE49-F238E27FC236}">
                <a16:creationId xmlns:a16="http://schemas.microsoft.com/office/drawing/2014/main" id="{134CE2CF-2949-B5A6-9314-0B6EF3F5F6F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1971124E-D2F2-BABD-15EE-309CD219EF14}"/>
              </a:ext>
            </a:extLst>
          </p:cNvPr>
          <p:cNvSpPr/>
          <p:nvPr/>
        </p:nvSpPr>
        <p:spPr>
          <a:xfrm>
            <a:off x="11717086" y="1155862"/>
            <a:ext cx="1834683"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A289B10B-5103-7AFB-FD01-3BE9DC17F2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1792719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28955"/>
          </a:xfrm>
        </p:spPr>
        <p:txBody>
          <a:bodyPr>
            <a:normAutofit fontScale="90000"/>
          </a:bodyPr>
          <a:lstStyle/>
          <a:p>
            <a:pPr algn="ctr"/>
            <a:r>
              <a:rPr lang="en-AU" b="1" dirty="0">
                <a:solidFill>
                  <a:srgbClr val="00B0F0"/>
                </a:solidFill>
              </a:rPr>
              <a:t>Sourcing</a:t>
            </a:r>
          </a:p>
        </p:txBody>
      </p:sp>
      <p:sp>
        <p:nvSpPr>
          <p:cNvPr id="3" name="Content Placeholder 2"/>
          <p:cNvSpPr>
            <a:spLocks noGrp="1"/>
          </p:cNvSpPr>
          <p:nvPr>
            <p:ph idx="1"/>
          </p:nvPr>
        </p:nvSpPr>
        <p:spPr>
          <a:xfrm>
            <a:off x="180431" y="1664148"/>
            <a:ext cx="11700394" cy="4525963"/>
          </a:xfrm>
        </p:spPr>
        <p:txBody>
          <a:bodyPr/>
          <a:lstStyle/>
          <a:p>
            <a:r>
              <a:rPr lang="en-US" dirty="0"/>
              <a:t>Greatest social and environmental impact occurs in the extended supply chain </a:t>
            </a:r>
          </a:p>
          <a:p>
            <a:r>
              <a:rPr lang="en-US" dirty="0"/>
              <a:t>Impact has grown with increased global sourcing </a:t>
            </a:r>
          </a:p>
          <a:p>
            <a:r>
              <a:rPr lang="en-US" dirty="0"/>
              <a:t>Verifying and tracking supplier performance with regard to sustainability a major challenge</a:t>
            </a:r>
            <a:endParaRPr lang="en-AU" dirty="0"/>
          </a:p>
        </p:txBody>
      </p:sp>
      <p:pic>
        <p:nvPicPr>
          <p:cNvPr id="4" name="Graphic 21">
            <a:extLst>
              <a:ext uri="{FF2B5EF4-FFF2-40B4-BE49-F238E27FC236}">
                <a16:creationId xmlns:a16="http://schemas.microsoft.com/office/drawing/2014/main" id="{C862AE67-93CE-53E8-A9CB-B29690E752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BFDB94D8-2560-94A4-1DBA-B23E3204AEC3}"/>
              </a:ext>
            </a:extLst>
          </p:cNvPr>
          <p:cNvSpPr/>
          <p:nvPr/>
        </p:nvSpPr>
        <p:spPr>
          <a:xfrm>
            <a:off x="11880825" y="1155862"/>
            <a:ext cx="1670945"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23C8DD5-0A7C-8814-EF01-7AA5AC6953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38656599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00110"/>
          </a:xfrm>
        </p:spPr>
        <p:txBody>
          <a:bodyPr>
            <a:normAutofit fontScale="90000"/>
          </a:bodyPr>
          <a:lstStyle/>
          <a:p>
            <a:pPr algn="ctr"/>
            <a:r>
              <a:rPr lang="en-AU" sz="4000" b="1" dirty="0">
                <a:solidFill>
                  <a:srgbClr val="00B0F0"/>
                </a:solidFill>
              </a:rPr>
              <a:t>Information</a:t>
            </a:r>
          </a:p>
        </p:txBody>
      </p:sp>
      <p:sp>
        <p:nvSpPr>
          <p:cNvPr id="3" name="Content Placeholder 2"/>
          <p:cNvSpPr>
            <a:spLocks noGrp="1"/>
          </p:cNvSpPr>
          <p:nvPr>
            <p:ph idx="1"/>
          </p:nvPr>
        </p:nvSpPr>
        <p:spPr>
          <a:xfrm>
            <a:off x="386080" y="1659965"/>
            <a:ext cx="10967720" cy="4525963"/>
          </a:xfrm>
        </p:spPr>
        <p:txBody>
          <a:bodyPr/>
          <a:lstStyle/>
          <a:p>
            <a:r>
              <a:rPr lang="en-US" dirty="0"/>
              <a:t>One of the biggest challenges to improved supply chain sustainability </a:t>
            </a:r>
          </a:p>
          <a:p>
            <a:r>
              <a:rPr lang="en-US" dirty="0"/>
              <a:t>Absence of standards for measurement and reporting means that some claims of environmental improvement are not verifiable</a:t>
            </a:r>
          </a:p>
        </p:txBody>
      </p:sp>
      <p:pic>
        <p:nvPicPr>
          <p:cNvPr id="4" name="Graphic 21">
            <a:extLst>
              <a:ext uri="{FF2B5EF4-FFF2-40B4-BE49-F238E27FC236}">
                <a16:creationId xmlns:a16="http://schemas.microsoft.com/office/drawing/2014/main" id="{000A7514-828F-E296-AA4D-7B3B1AE4CBA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5B937ACC-32F0-4116-DB45-BB5C7328EFA1}"/>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5510B30A-D22F-EA9A-3F0F-567F0A6A38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30190228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029" y="-45085"/>
            <a:ext cx="10515600" cy="1325563"/>
          </a:xfrm>
        </p:spPr>
        <p:txBody>
          <a:bodyPr>
            <a:normAutofit/>
          </a:bodyPr>
          <a:lstStyle/>
          <a:p>
            <a:pPr algn="ctr"/>
            <a:r>
              <a:rPr lang="en-AU" sz="4000" b="1" dirty="0">
                <a:solidFill>
                  <a:srgbClr val="00B0F0"/>
                </a:solidFill>
              </a:rPr>
              <a:t>Pricing</a:t>
            </a:r>
          </a:p>
        </p:txBody>
      </p:sp>
      <p:sp>
        <p:nvSpPr>
          <p:cNvPr id="3" name="Content Placeholder 2"/>
          <p:cNvSpPr>
            <a:spLocks noGrp="1"/>
          </p:cNvSpPr>
          <p:nvPr>
            <p:ph idx="1"/>
          </p:nvPr>
        </p:nvSpPr>
        <p:spPr>
          <a:xfrm>
            <a:off x="311174" y="1809375"/>
            <a:ext cx="11342345" cy="4734859"/>
          </a:xfrm>
        </p:spPr>
        <p:txBody>
          <a:bodyPr>
            <a:normAutofit/>
          </a:bodyPr>
          <a:lstStyle/>
          <a:p>
            <a:r>
              <a:rPr lang="en-US" dirty="0"/>
              <a:t>Differential pricing can improve the utilization of assets, leading to resource reduction </a:t>
            </a:r>
          </a:p>
          <a:p>
            <a:pPr lvl="1"/>
            <a:r>
              <a:rPr lang="en-US" sz="2800" dirty="0"/>
              <a:t>Delays the need for additional capacity </a:t>
            </a:r>
          </a:p>
          <a:p>
            <a:r>
              <a:rPr lang="en-US" dirty="0"/>
              <a:t>Consumption visibility and differential pricing potentially lead to reduce resource consumption</a:t>
            </a:r>
          </a:p>
          <a:p>
            <a:r>
              <a:rPr lang="en-US" dirty="0"/>
              <a:t>Biggest challenge is changing the customer’s willingness to pay </a:t>
            </a:r>
          </a:p>
          <a:p>
            <a:r>
              <a:rPr lang="en-US" dirty="0"/>
              <a:t>Government incentives can encourage customers and firms </a:t>
            </a:r>
            <a:endParaRPr lang="en-AU" dirty="0"/>
          </a:p>
        </p:txBody>
      </p:sp>
      <p:pic>
        <p:nvPicPr>
          <p:cNvPr id="4" name="Graphic 21">
            <a:extLst>
              <a:ext uri="{FF2B5EF4-FFF2-40B4-BE49-F238E27FC236}">
                <a16:creationId xmlns:a16="http://schemas.microsoft.com/office/drawing/2014/main" id="{F77F844D-80F2-FAE8-8130-6416D63472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33FAEF1F-A4BD-5741-8D72-8600A2A4A26A}"/>
              </a:ext>
            </a:extLst>
          </p:cNvPr>
          <p:cNvSpPr/>
          <p:nvPr/>
        </p:nvSpPr>
        <p:spPr>
          <a:xfrm>
            <a:off x="11653519" y="1155862"/>
            <a:ext cx="189825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FCC7EF90-C119-E216-1179-5BC1F790D5B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14428307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800" y="-66040"/>
            <a:ext cx="10515600" cy="1325563"/>
          </a:xfrm>
        </p:spPr>
        <p:txBody>
          <a:bodyPr>
            <a:normAutofit/>
          </a:bodyPr>
          <a:lstStyle/>
          <a:p>
            <a:pPr algn="ctr"/>
            <a:r>
              <a:rPr lang="en-AU" sz="3400" b="1" dirty="0">
                <a:solidFill>
                  <a:srgbClr val="00B0F0"/>
                </a:solidFill>
              </a:rPr>
              <a:t>Closed-Loop Supply Chains</a:t>
            </a:r>
          </a:p>
        </p:txBody>
      </p:sp>
      <p:sp>
        <p:nvSpPr>
          <p:cNvPr id="3" name="Content Placeholder 2"/>
          <p:cNvSpPr>
            <a:spLocks noGrp="1"/>
          </p:cNvSpPr>
          <p:nvPr>
            <p:ph idx="1"/>
          </p:nvPr>
        </p:nvSpPr>
        <p:spPr>
          <a:xfrm>
            <a:off x="311175" y="1600200"/>
            <a:ext cx="10935453" cy="4973918"/>
          </a:xfrm>
        </p:spPr>
        <p:txBody>
          <a:bodyPr>
            <a:normAutofit/>
          </a:bodyPr>
          <a:lstStyle/>
          <a:p>
            <a:r>
              <a:rPr lang="en-US" dirty="0"/>
              <a:t>Improve sustainability by designing products that use fewer resources and can be recycled and remanufactured </a:t>
            </a:r>
          </a:p>
          <a:p>
            <a:r>
              <a:rPr lang="en-US" b="1" dirty="0">
                <a:solidFill>
                  <a:srgbClr val="00B0F0"/>
                </a:solidFill>
              </a:rPr>
              <a:t>Depends on</a:t>
            </a:r>
          </a:p>
          <a:p>
            <a:pPr lvl="1"/>
            <a:r>
              <a:rPr lang="en-US" sz="2800" dirty="0"/>
              <a:t>The incentive to recycle or remanufacture</a:t>
            </a:r>
          </a:p>
          <a:p>
            <a:pPr lvl="1"/>
            <a:r>
              <a:rPr lang="en-US" sz="2800" dirty="0"/>
              <a:t>The cost to recycle or remanufacture </a:t>
            </a:r>
          </a:p>
          <a:p>
            <a:r>
              <a:rPr lang="en-US" dirty="0"/>
              <a:t>Cannibalization of demand for new products </a:t>
            </a:r>
          </a:p>
          <a:p>
            <a:r>
              <a:rPr lang="en-US" dirty="0"/>
              <a:t>Cost of recycling or remanufacturing has a significant impact on the process of recycling</a:t>
            </a:r>
          </a:p>
        </p:txBody>
      </p:sp>
      <p:pic>
        <p:nvPicPr>
          <p:cNvPr id="4" name="Graphic 21">
            <a:extLst>
              <a:ext uri="{FF2B5EF4-FFF2-40B4-BE49-F238E27FC236}">
                <a16:creationId xmlns:a16="http://schemas.microsoft.com/office/drawing/2014/main" id="{89D19BBE-8732-E351-9E6D-8C0D2C6C66F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351060AD-1D5D-EE27-350A-20B707179976}"/>
              </a:ext>
            </a:extLst>
          </p:cNvPr>
          <p:cNvSpPr/>
          <p:nvPr/>
        </p:nvSpPr>
        <p:spPr>
          <a:xfrm>
            <a:off x="11409680" y="1155862"/>
            <a:ext cx="214209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CC4F5F9-A4B2-5AA1-BC6D-BEF4D38C13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0769694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88195-B6EB-6A3B-A8A7-C57360DC45F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9D4143D-F429-44B4-CAF5-8B257FF70981}"/>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2EEA2984-CEAB-AA7B-69D9-B61D7024987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Picture 4">
            <a:extLst>
              <a:ext uri="{FF2B5EF4-FFF2-40B4-BE49-F238E27FC236}">
                <a16:creationId xmlns:a16="http://schemas.microsoft.com/office/drawing/2014/main" id="{ADE769BA-3194-77B8-ACF0-D37EAC95146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2457031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3960" y="-97413"/>
            <a:ext cx="10515600" cy="1325563"/>
          </a:xfrm>
        </p:spPr>
        <p:txBody>
          <a:bodyPr>
            <a:normAutofit/>
          </a:bodyPr>
          <a:lstStyle/>
          <a:p>
            <a:pPr algn="ctr"/>
            <a:r>
              <a:rPr lang="en-AU" sz="3400" b="1" dirty="0">
                <a:solidFill>
                  <a:srgbClr val="00B0F0"/>
                </a:solidFill>
              </a:rPr>
              <a:t>Pricing of Sustainability</a:t>
            </a:r>
          </a:p>
        </p:txBody>
      </p:sp>
      <p:sp>
        <p:nvSpPr>
          <p:cNvPr id="3" name="Content Placeholder 2"/>
          <p:cNvSpPr>
            <a:spLocks noGrp="1"/>
          </p:cNvSpPr>
          <p:nvPr>
            <p:ph idx="1"/>
          </p:nvPr>
        </p:nvSpPr>
        <p:spPr>
          <a:xfrm>
            <a:off x="568959" y="1601695"/>
            <a:ext cx="10677669" cy="4525963"/>
          </a:xfrm>
        </p:spPr>
        <p:txBody>
          <a:bodyPr/>
          <a:lstStyle/>
          <a:p>
            <a:r>
              <a:rPr lang="en-US" dirty="0"/>
              <a:t>Internalize the “monetary value” of the social or environmental cost </a:t>
            </a:r>
          </a:p>
          <a:p>
            <a:r>
              <a:rPr lang="en-US" dirty="0"/>
              <a:t>Incorporate suitable prices for the social and environmental impacts of different actions </a:t>
            </a:r>
          </a:p>
          <a:p>
            <a:r>
              <a:rPr lang="en-US" dirty="0"/>
              <a:t>Significant challenges to setting these prices </a:t>
            </a:r>
          </a:p>
          <a:p>
            <a:endParaRPr lang="en-AU" dirty="0"/>
          </a:p>
        </p:txBody>
      </p:sp>
      <p:pic>
        <p:nvPicPr>
          <p:cNvPr id="4" name="Graphic 21">
            <a:extLst>
              <a:ext uri="{FF2B5EF4-FFF2-40B4-BE49-F238E27FC236}">
                <a16:creationId xmlns:a16="http://schemas.microsoft.com/office/drawing/2014/main" id="{F6BA58DC-B5A2-7D8D-A4E2-D08A12B3116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EF9B166C-1990-A2C7-FFEA-B92F8A43FC07}"/>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3A9CA8E-E7D8-685D-FBDA-E8A3894929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11066883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9480" y="-45085"/>
            <a:ext cx="10515600" cy="1325563"/>
          </a:xfrm>
        </p:spPr>
        <p:txBody>
          <a:bodyPr>
            <a:normAutofit/>
          </a:bodyPr>
          <a:lstStyle/>
          <a:p>
            <a:pPr algn="ctr"/>
            <a:r>
              <a:rPr lang="en-AU" sz="3400" b="1" dirty="0">
                <a:solidFill>
                  <a:srgbClr val="00B0F0"/>
                </a:solidFill>
              </a:rPr>
              <a:t>Pricing Emissions</a:t>
            </a:r>
          </a:p>
        </p:txBody>
      </p:sp>
      <p:sp>
        <p:nvSpPr>
          <p:cNvPr id="3" name="Content Placeholder 2"/>
          <p:cNvSpPr>
            <a:spLocks noGrp="1"/>
          </p:cNvSpPr>
          <p:nvPr>
            <p:ph idx="1"/>
          </p:nvPr>
        </p:nvSpPr>
        <p:spPr>
          <a:xfrm>
            <a:off x="294639" y="1825625"/>
            <a:ext cx="11586185" cy="4351338"/>
          </a:xfrm>
        </p:spPr>
        <p:txBody>
          <a:bodyPr>
            <a:normAutofit/>
          </a:bodyPr>
          <a:lstStyle/>
          <a:p>
            <a:r>
              <a:rPr lang="en-US" dirty="0"/>
              <a:t>Firms will not put sufficient effort into reducing GHGs unless they are “forced” to reduce emissions or required to pay for the social cost of their emission </a:t>
            </a:r>
          </a:p>
          <a:p>
            <a:r>
              <a:rPr lang="en-US" b="1" dirty="0">
                <a:solidFill>
                  <a:srgbClr val="00B0F0"/>
                </a:solidFill>
              </a:rPr>
              <a:t>T</a:t>
            </a:r>
            <a:r>
              <a:rPr lang="en-AU" b="1" dirty="0">
                <a:solidFill>
                  <a:srgbClr val="00B0F0"/>
                </a:solidFill>
              </a:rPr>
              <a:t>wo approaches</a:t>
            </a:r>
          </a:p>
          <a:p>
            <a:pPr lvl="1"/>
            <a:r>
              <a:rPr lang="en-AU" sz="2800" dirty="0"/>
              <a:t>Carbon tax  </a:t>
            </a:r>
          </a:p>
          <a:p>
            <a:pPr lvl="1"/>
            <a:r>
              <a:rPr lang="en-AU" sz="2800" dirty="0"/>
              <a:t>Cap-and-trade system</a:t>
            </a:r>
          </a:p>
          <a:p>
            <a:endParaRPr lang="en-AU" dirty="0"/>
          </a:p>
        </p:txBody>
      </p:sp>
      <p:pic>
        <p:nvPicPr>
          <p:cNvPr id="4" name="Graphic 21">
            <a:extLst>
              <a:ext uri="{FF2B5EF4-FFF2-40B4-BE49-F238E27FC236}">
                <a16:creationId xmlns:a16="http://schemas.microsoft.com/office/drawing/2014/main" id="{446F2169-7422-4002-7770-F1AE1A0BC7A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54E4A8E3-6749-2C6D-AEC5-819F0173A816}"/>
              </a:ext>
            </a:extLst>
          </p:cNvPr>
          <p:cNvSpPr/>
          <p:nvPr/>
        </p:nvSpPr>
        <p:spPr>
          <a:xfrm>
            <a:off x="11435080" y="1155862"/>
            <a:ext cx="211669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68E31431-48FC-6790-E415-DFBEF46090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11802387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029" y="-169701"/>
            <a:ext cx="10515600" cy="1325563"/>
          </a:xfrm>
        </p:spPr>
        <p:txBody>
          <a:bodyPr>
            <a:normAutofit/>
          </a:bodyPr>
          <a:lstStyle/>
          <a:p>
            <a:pPr algn="ctr"/>
            <a:r>
              <a:rPr lang="en-AU" sz="3200" b="1" dirty="0">
                <a:solidFill>
                  <a:srgbClr val="00B0F0"/>
                </a:solidFill>
              </a:rPr>
              <a:t>Pricing Emissions</a:t>
            </a:r>
          </a:p>
        </p:txBody>
      </p:sp>
      <p:sp>
        <p:nvSpPr>
          <p:cNvPr id="3" name="Content Placeholder 2"/>
          <p:cNvSpPr>
            <a:spLocks noGrp="1"/>
          </p:cNvSpPr>
          <p:nvPr>
            <p:ph idx="1"/>
          </p:nvPr>
        </p:nvSpPr>
        <p:spPr>
          <a:xfrm>
            <a:off x="416560" y="1825625"/>
            <a:ext cx="10937240" cy="4351338"/>
          </a:xfrm>
        </p:spPr>
        <p:txBody>
          <a:bodyPr>
            <a:normAutofit/>
          </a:bodyPr>
          <a:lstStyle/>
          <a:p>
            <a:r>
              <a:rPr lang="en-AU" b="1" dirty="0">
                <a:solidFill>
                  <a:srgbClr val="00B0F0"/>
                </a:solidFill>
              </a:rPr>
              <a:t>Evaluating pricing mechanisms</a:t>
            </a:r>
          </a:p>
          <a:p>
            <a:pPr lvl="1"/>
            <a:r>
              <a:rPr lang="en-AU" sz="2800" dirty="0"/>
              <a:t>Cost of administration</a:t>
            </a:r>
          </a:p>
          <a:p>
            <a:pPr lvl="1"/>
            <a:r>
              <a:rPr lang="en-AU" sz="2800" dirty="0"/>
              <a:t>Price volatility</a:t>
            </a:r>
          </a:p>
          <a:p>
            <a:pPr lvl="1"/>
            <a:r>
              <a:rPr lang="en-AU" sz="2800" dirty="0"/>
              <a:t>Emission uncertainty</a:t>
            </a:r>
          </a:p>
          <a:p>
            <a:pPr lvl="1"/>
            <a:r>
              <a:rPr lang="en-AU" sz="2800" dirty="0"/>
              <a:t>New information uncertainty</a:t>
            </a:r>
          </a:p>
          <a:p>
            <a:pPr lvl="1"/>
            <a:r>
              <a:rPr lang="en-AU" sz="2800" dirty="0"/>
              <a:t>Industry competitiveness</a:t>
            </a:r>
          </a:p>
          <a:p>
            <a:pPr lvl="1"/>
            <a:r>
              <a:rPr lang="en-AU" sz="2800" dirty="0"/>
              <a:t>Wealth transfer to energy-exporting countries</a:t>
            </a:r>
          </a:p>
          <a:p>
            <a:pPr lvl="1"/>
            <a:r>
              <a:rPr lang="en-AU" sz="2800" dirty="0"/>
              <a:t>Revenue neutrality</a:t>
            </a:r>
          </a:p>
        </p:txBody>
      </p:sp>
      <p:pic>
        <p:nvPicPr>
          <p:cNvPr id="4" name="Graphic 21">
            <a:extLst>
              <a:ext uri="{FF2B5EF4-FFF2-40B4-BE49-F238E27FC236}">
                <a16:creationId xmlns:a16="http://schemas.microsoft.com/office/drawing/2014/main" id="{FA353E69-E731-6CCE-F6B3-AB32A0C2618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47B0E3B7-4ED4-F85D-248C-5F0A6C29B1F9}"/>
              </a:ext>
            </a:extLst>
          </p:cNvPr>
          <p:cNvSpPr/>
          <p:nvPr/>
        </p:nvSpPr>
        <p:spPr>
          <a:xfrm>
            <a:off x="11353801" y="1155862"/>
            <a:ext cx="17424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EB4DECF8-CEEE-B4EF-5E41-949DAB4E3A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522956781"/>
      </p:ext>
    </p:extLst>
  </p:cSld>
  <p:clrMapOvr>
    <a:masterClrMapping/>
  </p:clrMapOvr>
  <p:transition spd="slow">
    <p:strips/>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F21CC-F681-FDE2-42AA-763EC432F9F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8418BC4-49BF-4D65-E4CB-770368E7CF68}"/>
              </a:ext>
            </a:extLst>
          </p:cNvPr>
          <p:cNvSpPr/>
          <p:nvPr/>
        </p:nvSpPr>
        <p:spPr>
          <a:xfrm>
            <a:off x="9056190" y="856621"/>
            <a:ext cx="3745410" cy="57206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8D01DBC-DB75-8A80-5228-B047D6CEBE4D}"/>
              </a:ext>
            </a:extLst>
          </p:cNvPr>
          <p:cNvSpPr/>
          <p:nvPr/>
        </p:nvSpPr>
        <p:spPr>
          <a:xfrm>
            <a:off x="180431" y="1079992"/>
            <a:ext cx="11808369" cy="5383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r>
              <a:rPr lang="en-US" sz="2800" b="1" dirty="0">
                <a:solidFill>
                  <a:srgbClr val="C00000"/>
                </a:solidFill>
                <a:latin typeface="Times New Roman" panose="02020603050405020304" pitchFamily="18" charset="0"/>
                <a:cs typeface="Times New Roman" panose="02020603050405020304" pitchFamily="18" charset="0"/>
              </a:rPr>
              <a:t>1-Widespread Adoption of AI, Analytics &amp; Automation</a:t>
            </a:r>
          </a:p>
          <a:p>
            <a:pPr marL="457200" lvl="0" indent="-457200" algn="just" defTabSz="457200">
              <a:lnSpc>
                <a:spcPct val="90000"/>
              </a:lnSpc>
              <a:spcAft>
                <a:spcPts val="600"/>
              </a:spcAft>
              <a:buClrTx/>
              <a:buSzPct val="150000"/>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Artificial intelligence (AI) and machine learning (ML) </a:t>
            </a:r>
            <a:r>
              <a:rPr lang="en-US" sz="2800" dirty="0">
                <a:solidFill>
                  <a:schemeClr val="tx1"/>
                </a:solidFill>
                <a:latin typeface="Times New Roman" panose="02020603050405020304" pitchFamily="18" charset="0"/>
                <a:cs typeface="Times New Roman" panose="02020603050405020304" pitchFamily="18" charset="0"/>
              </a:rPr>
              <a:t>are increasingly central to supply-chain planning and decision-making. They’re used for demand forecasting, inventory optimization, supplier evaluation, route planning, and more. </a:t>
            </a:r>
          </a:p>
          <a:p>
            <a:pPr marL="457200" lvl="0" indent="-457200" algn="just" defTabSz="457200">
              <a:lnSpc>
                <a:spcPct val="90000"/>
              </a:lnSpc>
              <a:spcAft>
                <a:spcPts val="600"/>
              </a:spcAft>
              <a:buClrTx/>
              <a:buSzPct val="150000"/>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Predictive and prescriptive analytics </a:t>
            </a:r>
            <a:r>
              <a:rPr lang="en-US" sz="2800" dirty="0">
                <a:solidFill>
                  <a:schemeClr val="tx1"/>
                </a:solidFill>
                <a:latin typeface="Times New Roman" panose="02020603050405020304" pitchFamily="18" charset="0"/>
                <a:cs typeface="Times New Roman" panose="02020603050405020304" pitchFamily="18" charset="0"/>
              </a:rPr>
              <a:t>(not just “what happened” but “what will happen / what should we do”) help companies anticipate disruptions or shifts in demand — enabling them to act proactively rather than reactively. </a:t>
            </a:r>
          </a:p>
          <a:p>
            <a:pPr marL="457200" lvl="0" indent="-457200" algn="just" defTabSz="457200">
              <a:lnSpc>
                <a:spcPct val="90000"/>
              </a:lnSpc>
              <a:spcAft>
                <a:spcPts val="600"/>
              </a:spcAft>
              <a:buClrTx/>
              <a:buSzPct val="150000"/>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Warehouse automation </a:t>
            </a:r>
            <a:r>
              <a:rPr lang="en-US" sz="2800" dirty="0">
                <a:solidFill>
                  <a:schemeClr val="tx1"/>
                </a:solidFill>
                <a:latin typeface="Times New Roman" panose="02020603050405020304" pitchFamily="18" charset="0"/>
                <a:cs typeface="Times New Roman" panose="02020603050405020304" pitchFamily="18" charset="0"/>
              </a:rPr>
              <a:t>(robots, autonomous mobile robots, automated storage/retrieval systems) and even autonomous vehicles or drones for last-mile delivery are gaining traction, boosting efficiency, reducing errors, and cutting labor costs.</a:t>
            </a:r>
          </a:p>
        </p:txBody>
      </p:sp>
      <p:sp>
        <p:nvSpPr>
          <p:cNvPr id="2" name="TextBox 1">
            <a:extLst>
              <a:ext uri="{FF2B5EF4-FFF2-40B4-BE49-F238E27FC236}">
                <a16:creationId xmlns:a16="http://schemas.microsoft.com/office/drawing/2014/main" id="{3EAD0A93-8C9D-DF51-4B8A-C8DDB3D3A6D5}"/>
              </a:ext>
            </a:extLst>
          </p:cNvPr>
          <p:cNvSpPr txBox="1"/>
          <p:nvPr/>
        </p:nvSpPr>
        <p:spPr>
          <a:xfrm>
            <a:off x="9523793" y="64636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CF8C6D72-0AB7-AA56-02D5-C04B19BA2F3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905A072-587A-B5D6-A3F4-FFBA5A717A7C}"/>
              </a:ext>
            </a:extLst>
          </p:cNvPr>
          <p:cNvSpPr/>
          <p:nvPr/>
        </p:nvSpPr>
        <p:spPr>
          <a:xfrm>
            <a:off x="2971652" y="195368"/>
            <a:ext cx="795724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What’s Trending Right Now in Supply Chains</a:t>
            </a:r>
          </a:p>
        </p:txBody>
      </p:sp>
      <p:sp>
        <p:nvSpPr>
          <p:cNvPr id="4" name="Slide Number Placeholder 3">
            <a:extLst>
              <a:ext uri="{FF2B5EF4-FFF2-40B4-BE49-F238E27FC236}">
                <a16:creationId xmlns:a16="http://schemas.microsoft.com/office/drawing/2014/main" id="{EF3C1C62-559C-B652-9F36-2901F34E162A}"/>
              </a:ext>
            </a:extLst>
          </p:cNvPr>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3103832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2660B-DB67-BC75-478F-C10B5A46C91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A2E70DB-C083-66D1-9EDE-BB21C107D154}"/>
              </a:ext>
            </a:extLst>
          </p:cNvPr>
          <p:cNvSpPr/>
          <p:nvPr/>
        </p:nvSpPr>
        <p:spPr>
          <a:xfrm>
            <a:off x="9056190" y="856621"/>
            <a:ext cx="3745410" cy="57206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D66C9C7-06F6-2AAA-64F6-98B51D45131E}"/>
              </a:ext>
            </a:extLst>
          </p:cNvPr>
          <p:cNvSpPr/>
          <p:nvPr/>
        </p:nvSpPr>
        <p:spPr>
          <a:xfrm>
            <a:off x="180431" y="1079992"/>
            <a:ext cx="11808369" cy="5383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r>
              <a:rPr lang="en-US" sz="2800" b="1" dirty="0">
                <a:solidFill>
                  <a:srgbClr val="C00000"/>
                </a:solidFill>
                <a:latin typeface="Times New Roman" panose="02020603050405020304" pitchFamily="18" charset="0"/>
                <a:cs typeface="Times New Roman" panose="02020603050405020304" pitchFamily="18" charset="0"/>
              </a:rPr>
              <a:t>2- Resilience, Risk Management &amp; Regionalization (Near-/Re-shoring)</a:t>
            </a:r>
          </a:p>
          <a:p>
            <a:pPr marL="457200" lvl="0" indent="-457200"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After disruptions from recent global events, many firms are moving away from “just-in-time / lean everywhere” toward more resilient supply-chain models — diversifying suppliers, holding buffer inventory for critical parts, and building redundancies. </a:t>
            </a:r>
          </a:p>
          <a:p>
            <a:pPr marL="457200" lvl="0" indent="-457200"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There’s a growing trend toward regionalization or near-shoring (using geographically closer or politically stable sourcing partners) to reduce exposure to long-distance shipping risks, geopolitical uncertainties, or port disruptions.</a:t>
            </a:r>
          </a:p>
          <a:p>
            <a:pPr marL="457200" lvl="0" indent="-457200"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Flexibility in warehousing and logistics — e.g., pay-per-use or on-demand warehousing — is becoming more common, letting companies scale capacity up/down depending on demand and avoid long-term fixed costs.</a:t>
            </a:r>
          </a:p>
        </p:txBody>
      </p:sp>
      <p:sp>
        <p:nvSpPr>
          <p:cNvPr id="2" name="TextBox 1">
            <a:extLst>
              <a:ext uri="{FF2B5EF4-FFF2-40B4-BE49-F238E27FC236}">
                <a16:creationId xmlns:a16="http://schemas.microsoft.com/office/drawing/2014/main" id="{18253DE9-C2E8-8983-B30F-DEA3C1DD4E97}"/>
              </a:ext>
            </a:extLst>
          </p:cNvPr>
          <p:cNvSpPr txBox="1"/>
          <p:nvPr/>
        </p:nvSpPr>
        <p:spPr>
          <a:xfrm>
            <a:off x="9523793" y="64636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3BDD215-4E5A-B3B4-DA09-2A7CFF3017D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3B116FB-3284-414E-0EB0-AA7B4DA0A5EF}"/>
              </a:ext>
            </a:extLst>
          </p:cNvPr>
          <p:cNvSpPr/>
          <p:nvPr/>
        </p:nvSpPr>
        <p:spPr>
          <a:xfrm>
            <a:off x="2971652" y="195368"/>
            <a:ext cx="795724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What’s Trending Right Now in Supply Chains</a:t>
            </a:r>
          </a:p>
        </p:txBody>
      </p:sp>
      <p:sp>
        <p:nvSpPr>
          <p:cNvPr id="4" name="Slide Number Placeholder 3">
            <a:extLst>
              <a:ext uri="{FF2B5EF4-FFF2-40B4-BE49-F238E27FC236}">
                <a16:creationId xmlns:a16="http://schemas.microsoft.com/office/drawing/2014/main" id="{1338284E-DAC9-B31B-4F14-11E081BB374D}"/>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6195513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1DF1D-E65D-F64F-971F-4C46E83F7A8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0D009EA-685C-6BDB-FF39-48A156FCA7DE}"/>
              </a:ext>
            </a:extLst>
          </p:cNvPr>
          <p:cNvSpPr/>
          <p:nvPr/>
        </p:nvSpPr>
        <p:spPr>
          <a:xfrm>
            <a:off x="9056190" y="856621"/>
            <a:ext cx="3745410" cy="57206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8B81B4F-3ECB-C7A7-9567-C67A291314AD}"/>
              </a:ext>
            </a:extLst>
          </p:cNvPr>
          <p:cNvSpPr/>
          <p:nvPr/>
        </p:nvSpPr>
        <p:spPr>
          <a:xfrm>
            <a:off x="180431" y="1079992"/>
            <a:ext cx="11808369" cy="5383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r>
              <a:rPr lang="en-US" sz="2800" b="1" dirty="0">
                <a:solidFill>
                  <a:srgbClr val="C00000"/>
                </a:solidFill>
                <a:latin typeface="Times New Roman" panose="02020603050405020304" pitchFamily="18" charset="0"/>
                <a:cs typeface="Times New Roman" panose="02020603050405020304" pitchFamily="18" charset="0"/>
              </a:rPr>
              <a:t>3- Real-Time Visibility, IoT &amp; Digital Twins</a:t>
            </a:r>
          </a:p>
          <a:p>
            <a:pPr marL="457200" lvl="0" indent="-457200" algn="just" defTabSz="457200">
              <a:lnSpc>
                <a:spcPct val="90000"/>
              </a:lnSpc>
              <a:spcAft>
                <a:spcPts val="600"/>
              </a:spcAft>
              <a:buClrTx/>
              <a:buSzPct val="150000"/>
              <a:buFont typeface="Wingdings" panose="05000000000000000000" pitchFamily="2" charset="2"/>
              <a:buChar char="§"/>
            </a:pPr>
            <a:endParaRPr lang="en-US" sz="2800" b="1" dirty="0">
              <a:solidFill>
                <a:srgbClr val="00B0F0"/>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Use of IoT devices, smart sensors, GPS trackers, and RFID for real-time shipment and inventory tracking is growing. This gives better visibility across the chain — from raw materials to final delivery — helping forecast delays or detect issues early. </a:t>
            </a:r>
          </a:p>
          <a:p>
            <a:pPr marL="457200" lvl="0" indent="-457200" algn="just" defTabSz="457200">
              <a:lnSpc>
                <a:spcPct val="90000"/>
              </a:lnSpc>
              <a:spcAft>
                <a:spcPts val="600"/>
              </a:spcAft>
              <a:buClrTx/>
              <a:buSzPct val="150000"/>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Some companies are adopting “digital twin” technology: virtual replicas of physical supply-chain networks — allowing simulation of disruptions (weather events, supplier failures, transport delays) so businesses can test and stress-test strategies before real crises hit.</a:t>
            </a:r>
          </a:p>
        </p:txBody>
      </p:sp>
      <p:sp>
        <p:nvSpPr>
          <p:cNvPr id="2" name="TextBox 1">
            <a:extLst>
              <a:ext uri="{FF2B5EF4-FFF2-40B4-BE49-F238E27FC236}">
                <a16:creationId xmlns:a16="http://schemas.microsoft.com/office/drawing/2014/main" id="{80B232AE-1950-9AAF-B39F-FB58F361E75F}"/>
              </a:ext>
            </a:extLst>
          </p:cNvPr>
          <p:cNvSpPr txBox="1"/>
          <p:nvPr/>
        </p:nvSpPr>
        <p:spPr>
          <a:xfrm>
            <a:off x="9523793" y="64636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556311E-48A1-2F4B-4951-ACF0EE10B89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6487871-3A52-64AF-6693-899A1CBAD16B}"/>
              </a:ext>
            </a:extLst>
          </p:cNvPr>
          <p:cNvSpPr/>
          <p:nvPr/>
        </p:nvSpPr>
        <p:spPr>
          <a:xfrm>
            <a:off x="2971652" y="195368"/>
            <a:ext cx="795724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What’s Trending Right Now in Supply Chains</a:t>
            </a:r>
          </a:p>
        </p:txBody>
      </p:sp>
      <p:sp>
        <p:nvSpPr>
          <p:cNvPr id="4" name="Slide Number Placeholder 3">
            <a:extLst>
              <a:ext uri="{FF2B5EF4-FFF2-40B4-BE49-F238E27FC236}">
                <a16:creationId xmlns:a16="http://schemas.microsoft.com/office/drawing/2014/main" id="{611754DF-F569-7EBC-BB00-95E48E545D71}"/>
              </a:ext>
            </a:extLst>
          </p:cNvPr>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34474667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A37C4-C697-3E9F-0E7D-BCAB12728D6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FA85C9B-3612-3108-D1BB-41513EB2CAD3}"/>
              </a:ext>
            </a:extLst>
          </p:cNvPr>
          <p:cNvSpPr/>
          <p:nvPr/>
        </p:nvSpPr>
        <p:spPr>
          <a:xfrm>
            <a:off x="9056190" y="856621"/>
            <a:ext cx="3745410" cy="57206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4D26183-D200-2087-D57D-EEC783D51902}"/>
              </a:ext>
            </a:extLst>
          </p:cNvPr>
          <p:cNvSpPr/>
          <p:nvPr/>
        </p:nvSpPr>
        <p:spPr>
          <a:xfrm>
            <a:off x="180431" y="1079992"/>
            <a:ext cx="11808369" cy="5383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r>
              <a:rPr lang="en-US" sz="2800" b="1" dirty="0">
                <a:solidFill>
                  <a:srgbClr val="C00000"/>
                </a:solidFill>
                <a:latin typeface="Times New Roman" panose="02020603050405020304" pitchFamily="18" charset="0"/>
                <a:cs typeface="Times New Roman" panose="02020603050405020304" pitchFamily="18" charset="0"/>
              </a:rPr>
              <a:t>4- Sustainability and ESG Integration</a:t>
            </a:r>
          </a:p>
          <a:p>
            <a:pPr lvl="0" algn="just" defTabSz="457200">
              <a:lnSpc>
                <a:spcPct val="90000"/>
              </a:lnSpc>
              <a:spcAft>
                <a:spcPts val="600"/>
              </a:spcAft>
              <a:buClrTx/>
              <a:buSzPct val="150000"/>
            </a:pPr>
            <a:endParaRPr lang="en-US" sz="2800" b="1" dirty="0">
              <a:solidFill>
                <a:srgbClr val="00B0F0"/>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Environmental, Social, and Governance (ESG) considerations are no longer optional marketing add-ons — they’re becoming central to supply-chain planning. Firms are adopting green logistics practices: e.g. optimizing routes to reduce emissions, using renewable-energy transport, green packaging, circular supply-chain models (reuse / recycling / reverse logistics), and waste reduction. </a:t>
            </a:r>
          </a:p>
          <a:p>
            <a:pPr marL="457200" lvl="0" indent="-457200" algn="just" defTabSz="457200">
              <a:lnSpc>
                <a:spcPct val="90000"/>
              </a:lnSpc>
              <a:spcAft>
                <a:spcPts val="600"/>
              </a:spcAft>
              <a:buClrTx/>
              <a:buSzPct val="150000"/>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Especially given rising regulations and consumer demand for ethical products, transparency and traceability in sourcing are becoming more important. That means closer monitoring of supplier practices, emissions, labor conditions, and end-to-end visibility.</a:t>
            </a:r>
          </a:p>
        </p:txBody>
      </p:sp>
      <p:sp>
        <p:nvSpPr>
          <p:cNvPr id="2" name="TextBox 1">
            <a:extLst>
              <a:ext uri="{FF2B5EF4-FFF2-40B4-BE49-F238E27FC236}">
                <a16:creationId xmlns:a16="http://schemas.microsoft.com/office/drawing/2014/main" id="{C91AB6E1-D468-0A93-B345-B879A108B9B3}"/>
              </a:ext>
            </a:extLst>
          </p:cNvPr>
          <p:cNvSpPr txBox="1"/>
          <p:nvPr/>
        </p:nvSpPr>
        <p:spPr>
          <a:xfrm>
            <a:off x="9523793" y="64636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6ABD7963-282D-7B61-2807-C4D810A6273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8F39FE5-E0C2-5896-13C4-D91044E0518A}"/>
              </a:ext>
            </a:extLst>
          </p:cNvPr>
          <p:cNvSpPr/>
          <p:nvPr/>
        </p:nvSpPr>
        <p:spPr>
          <a:xfrm>
            <a:off x="2971652" y="195368"/>
            <a:ext cx="795724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What’s Trending Right Now in Supply Chains</a:t>
            </a:r>
          </a:p>
        </p:txBody>
      </p:sp>
      <p:sp>
        <p:nvSpPr>
          <p:cNvPr id="4" name="Slide Number Placeholder 3">
            <a:extLst>
              <a:ext uri="{FF2B5EF4-FFF2-40B4-BE49-F238E27FC236}">
                <a16:creationId xmlns:a16="http://schemas.microsoft.com/office/drawing/2014/main" id="{5DC612B9-08F6-EF59-1CFB-3E8853B88A99}"/>
              </a:ext>
            </a:extLst>
          </p:cNvPr>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1072526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F58DD-72B7-160F-7E01-03B31A7F099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9379A7E-9662-AD7D-D8AA-8556A0675FBB}"/>
              </a:ext>
            </a:extLst>
          </p:cNvPr>
          <p:cNvSpPr/>
          <p:nvPr/>
        </p:nvSpPr>
        <p:spPr>
          <a:xfrm>
            <a:off x="9056190" y="856621"/>
            <a:ext cx="3745410" cy="57206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64C93F-6850-C855-9467-270C917903CC}"/>
              </a:ext>
            </a:extLst>
          </p:cNvPr>
          <p:cNvSpPr/>
          <p:nvPr/>
        </p:nvSpPr>
        <p:spPr>
          <a:xfrm>
            <a:off x="180431" y="1079992"/>
            <a:ext cx="11808369" cy="5383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r>
              <a:rPr lang="en-US" sz="2700" b="1" dirty="0">
                <a:solidFill>
                  <a:srgbClr val="C00000"/>
                </a:solidFill>
                <a:latin typeface="Times New Roman" panose="02020603050405020304" pitchFamily="18" charset="0"/>
                <a:cs typeface="Times New Roman" panose="02020603050405020304" pitchFamily="18" charset="0"/>
              </a:rPr>
              <a:t>5- Customer-Centricity &amp;Logistics Innovation (Faster, Smarter, Customized)</a:t>
            </a:r>
          </a:p>
          <a:p>
            <a:pPr marL="457200" lvl="0" indent="-457200" defTabSz="457200">
              <a:lnSpc>
                <a:spcPct val="90000"/>
              </a:lnSpc>
              <a:spcAft>
                <a:spcPts val="600"/>
              </a:spcAft>
              <a:buClrTx/>
              <a:buSzPct val="150000"/>
              <a:buFont typeface="Wingdings" panose="05000000000000000000" pitchFamily="2" charset="2"/>
              <a:buChar char="§"/>
            </a:pPr>
            <a:endParaRPr lang="en-US" sz="2700" b="1" dirty="0">
              <a:solidFill>
                <a:srgbClr val="00B0F0"/>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As consumers increasingly expect faster deliveries (same-day, next-day) and customized service, supply chains are evolving to deliver more quickly and flexibly. This pushes the growth of micro-fulfillment centers (small, automated facilities close to urban areas) to speed up last-mile delivery.</a:t>
            </a:r>
          </a:p>
          <a:p>
            <a:pPr marL="457200" lvl="0" indent="-457200" algn="just" defTabSz="457200">
              <a:lnSpc>
                <a:spcPct val="90000"/>
              </a:lnSpc>
              <a:spcAft>
                <a:spcPts val="600"/>
              </a:spcAft>
              <a:buClrTx/>
              <a:buSzPct val="150000"/>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Integration of IT systems — cloud collaboration, real-time data sharing among suppliers, warehouses, carriers, retailers — is making supply chains more responsive and customer-oriented.</a:t>
            </a:r>
          </a:p>
        </p:txBody>
      </p:sp>
      <p:sp>
        <p:nvSpPr>
          <p:cNvPr id="2" name="TextBox 1">
            <a:extLst>
              <a:ext uri="{FF2B5EF4-FFF2-40B4-BE49-F238E27FC236}">
                <a16:creationId xmlns:a16="http://schemas.microsoft.com/office/drawing/2014/main" id="{6EC86853-CD90-EDC7-C06C-56E0607A2B3D}"/>
              </a:ext>
            </a:extLst>
          </p:cNvPr>
          <p:cNvSpPr txBox="1"/>
          <p:nvPr/>
        </p:nvSpPr>
        <p:spPr>
          <a:xfrm>
            <a:off x="9523793" y="64636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084AE528-9CF5-9AAE-887C-ECEA2F943EF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8E75528-EEE2-EEFE-036B-60F7615FDC41}"/>
              </a:ext>
            </a:extLst>
          </p:cNvPr>
          <p:cNvSpPr/>
          <p:nvPr/>
        </p:nvSpPr>
        <p:spPr>
          <a:xfrm>
            <a:off x="2971652" y="195368"/>
            <a:ext cx="795724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What’s Trending Right Now in Supply Chains</a:t>
            </a:r>
          </a:p>
        </p:txBody>
      </p:sp>
      <p:sp>
        <p:nvSpPr>
          <p:cNvPr id="4" name="Slide Number Placeholder 3">
            <a:extLst>
              <a:ext uri="{FF2B5EF4-FFF2-40B4-BE49-F238E27FC236}">
                <a16:creationId xmlns:a16="http://schemas.microsoft.com/office/drawing/2014/main" id="{3B0C5D6A-F8F7-727F-9325-4C4C9D47E2A4}"/>
              </a:ext>
            </a:extLst>
          </p:cNvPr>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39137774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65B1C-FD0F-747C-E50C-8D625870C4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EA79091-3CDF-4D5D-7C15-0B9B71426140}"/>
              </a:ext>
            </a:extLst>
          </p:cNvPr>
          <p:cNvSpPr/>
          <p:nvPr/>
        </p:nvSpPr>
        <p:spPr>
          <a:xfrm>
            <a:off x="9056190" y="856621"/>
            <a:ext cx="3745410" cy="57206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DD0C3B-58DF-39AA-1C20-9AB7B4B9E126}"/>
              </a:ext>
            </a:extLst>
          </p:cNvPr>
          <p:cNvSpPr/>
          <p:nvPr/>
        </p:nvSpPr>
        <p:spPr>
          <a:xfrm>
            <a:off x="180431" y="1079992"/>
            <a:ext cx="11808369" cy="5383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defTabSz="457200">
              <a:lnSpc>
                <a:spcPct val="90000"/>
              </a:lnSpc>
              <a:spcAft>
                <a:spcPts val="600"/>
              </a:spcAft>
              <a:buClrTx/>
              <a:buSzPct val="150000"/>
              <a:buFont typeface="Wingdings" panose="05000000000000000000" pitchFamily="2" charset="2"/>
              <a:buChar char="§"/>
            </a:pPr>
            <a:endParaRPr lang="en-US" sz="2700" dirty="0">
              <a:solidFill>
                <a:schemeClr val="tx1"/>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700" b="1" dirty="0">
                <a:solidFill>
                  <a:srgbClr val="00B0F0"/>
                </a:solidFill>
                <a:latin typeface="Times New Roman" panose="02020603050405020304" pitchFamily="18" charset="0"/>
                <a:cs typeface="Times New Roman" panose="02020603050405020304" pitchFamily="18" charset="0"/>
              </a:rPr>
              <a:t>AI optimizes inventory management</a:t>
            </a:r>
            <a:r>
              <a:rPr lang="en-US" sz="2700" dirty="0">
                <a:solidFill>
                  <a:srgbClr val="0070C0"/>
                </a:solidFill>
                <a:latin typeface="Times New Roman" panose="02020603050405020304" pitchFamily="18" charset="0"/>
                <a:cs typeface="Times New Roman" panose="02020603050405020304" pitchFamily="18" charset="0"/>
              </a:rPr>
              <a:t> </a:t>
            </a:r>
            <a:r>
              <a:rPr lang="en-US" sz="2700" dirty="0">
                <a:solidFill>
                  <a:schemeClr val="tx1"/>
                </a:solidFill>
                <a:latin typeface="Times New Roman" panose="02020603050405020304" pitchFamily="18" charset="0"/>
                <a:cs typeface="Times New Roman" panose="02020603050405020304" pitchFamily="18" charset="0"/>
              </a:rPr>
              <a:t>. This is done by analyzing sales data, supply chain dynamics, and external variables to maintain ideal stock. </a:t>
            </a:r>
          </a:p>
          <a:p>
            <a:pPr marL="457200" lvl="0" indent="-457200" algn="just" defTabSz="457200">
              <a:lnSpc>
                <a:spcPct val="90000"/>
              </a:lnSpc>
              <a:spcAft>
                <a:spcPts val="600"/>
              </a:spcAft>
              <a:buClrTx/>
              <a:buSzPct val="150000"/>
              <a:buFont typeface="Wingdings" panose="05000000000000000000" pitchFamily="2" charset="2"/>
              <a:buChar char="§"/>
            </a:pPr>
            <a:r>
              <a:rPr lang="en-US" sz="2700" b="1" dirty="0">
                <a:solidFill>
                  <a:srgbClr val="00B0F0"/>
                </a:solidFill>
                <a:latin typeface="Times New Roman" panose="02020603050405020304" pitchFamily="18" charset="0"/>
                <a:cs typeface="Times New Roman" panose="02020603050405020304" pitchFamily="18" charset="0"/>
              </a:rPr>
              <a:t>Demand forecasting</a:t>
            </a:r>
            <a:r>
              <a:rPr lang="en-US" sz="2700" dirty="0">
                <a:solidFill>
                  <a:schemeClr val="tx1"/>
                </a:solidFill>
                <a:latin typeface="Times New Roman" panose="02020603050405020304" pitchFamily="18" charset="0"/>
                <a:cs typeface="Times New Roman" panose="02020603050405020304" pitchFamily="18" charset="0"/>
              </a:rPr>
              <a:t>. AI-powered demand forecasting enables companies to predict future demand for products with high accuracy by analyzing a wide range of data sources.</a:t>
            </a:r>
          </a:p>
          <a:p>
            <a:pPr marL="457200" lvl="0" indent="-457200" algn="just" defTabSz="457200">
              <a:lnSpc>
                <a:spcPct val="90000"/>
              </a:lnSpc>
              <a:spcAft>
                <a:spcPts val="600"/>
              </a:spcAft>
              <a:buClrTx/>
              <a:buSzPct val="150000"/>
              <a:buFont typeface="Wingdings" panose="05000000000000000000" pitchFamily="2" charset="2"/>
              <a:buChar char="§"/>
            </a:pPr>
            <a:r>
              <a:rPr lang="en-US" sz="2700" b="1" dirty="0">
                <a:solidFill>
                  <a:srgbClr val="00B0F0"/>
                </a:solidFill>
                <a:latin typeface="Times New Roman" panose="02020603050405020304" pitchFamily="18" charset="0"/>
                <a:cs typeface="Times New Roman" panose="02020603050405020304" pitchFamily="18" charset="0"/>
              </a:rPr>
              <a:t>Improved warehouse efficiency</a:t>
            </a:r>
            <a:r>
              <a:rPr lang="en-US" sz="2700" dirty="0">
                <a:solidFill>
                  <a:schemeClr val="tx1"/>
                </a:solidFill>
                <a:latin typeface="Times New Roman" panose="02020603050405020304" pitchFamily="18" charset="0"/>
                <a:cs typeface="Times New Roman" panose="02020603050405020304" pitchFamily="18" charset="0"/>
              </a:rPr>
              <a:t>. AI, specifically ML models, helps lay out warehouses more efficiently by being able to evaluate the quantity of materials </a:t>
            </a:r>
          </a:p>
          <a:p>
            <a:pPr marL="457200" lvl="0" indent="-457200" algn="just" defTabSz="457200">
              <a:lnSpc>
                <a:spcPct val="90000"/>
              </a:lnSpc>
              <a:spcAft>
                <a:spcPts val="600"/>
              </a:spcAft>
              <a:buClrTx/>
              <a:buSzPct val="150000"/>
              <a:buFont typeface="Wingdings" panose="05000000000000000000" pitchFamily="2" charset="2"/>
              <a:buChar char="§"/>
            </a:pPr>
            <a:r>
              <a:rPr lang="en-US" sz="2700" b="1" dirty="0">
                <a:solidFill>
                  <a:srgbClr val="00B0F0"/>
                </a:solidFill>
                <a:latin typeface="Times New Roman" panose="02020603050405020304" pitchFamily="18" charset="0"/>
                <a:cs typeface="Times New Roman" panose="02020603050405020304" pitchFamily="18" charset="0"/>
              </a:rPr>
              <a:t>More-timely deliveries</a:t>
            </a:r>
            <a:r>
              <a:rPr lang="en-US" sz="2700" dirty="0">
                <a:solidFill>
                  <a:srgbClr val="00B0F0"/>
                </a:solidFill>
                <a:latin typeface="Times New Roman" panose="02020603050405020304" pitchFamily="18" charset="0"/>
                <a:cs typeface="Times New Roman" panose="02020603050405020304" pitchFamily="18" charset="0"/>
              </a:rPr>
              <a:t>.</a:t>
            </a:r>
            <a:r>
              <a:rPr lang="en-US" sz="2700" dirty="0">
                <a:solidFill>
                  <a:schemeClr val="tx1"/>
                </a:solidFill>
                <a:latin typeface="Times New Roman" panose="02020603050405020304" pitchFamily="18" charset="0"/>
                <a:cs typeface="Times New Roman" panose="02020603050405020304" pitchFamily="18" charset="0"/>
              </a:rPr>
              <a:t> Manufacturers that assemble products via complex supply chains are especially dependent on timely and well-coordinated deliveries .</a:t>
            </a:r>
          </a:p>
          <a:p>
            <a:pPr marL="457200" lvl="0" indent="-457200" algn="just" defTabSz="457200">
              <a:lnSpc>
                <a:spcPct val="90000"/>
              </a:lnSpc>
              <a:spcAft>
                <a:spcPts val="600"/>
              </a:spcAft>
              <a:buClrTx/>
              <a:buSzPct val="150000"/>
              <a:buFont typeface="Wingdings" panose="05000000000000000000" pitchFamily="2" charset="2"/>
              <a:buChar char="§"/>
            </a:pPr>
            <a:r>
              <a:rPr lang="en-US" sz="2700" b="1" dirty="0">
                <a:solidFill>
                  <a:srgbClr val="00B0F0"/>
                </a:solidFill>
                <a:latin typeface="Times New Roman" panose="02020603050405020304" pitchFamily="18" charset="0"/>
                <a:cs typeface="Times New Roman" panose="02020603050405020304" pitchFamily="18" charset="0"/>
              </a:rPr>
              <a:t>AI can help make supply chains more sustainable</a:t>
            </a:r>
            <a:r>
              <a:rPr lang="en-US" sz="2700" b="1" dirty="0">
                <a:solidFill>
                  <a:srgbClr val="0070C0"/>
                </a:solidFill>
                <a:latin typeface="Times New Roman" panose="02020603050405020304" pitchFamily="18" charset="0"/>
                <a:cs typeface="Times New Roman" panose="02020603050405020304" pitchFamily="18" charset="0"/>
              </a:rPr>
              <a:t> </a:t>
            </a:r>
            <a:r>
              <a:rPr lang="en-US" sz="2700" dirty="0">
                <a:solidFill>
                  <a:schemeClr val="tx1"/>
                </a:solidFill>
                <a:latin typeface="Times New Roman" panose="02020603050405020304" pitchFamily="18" charset="0"/>
                <a:cs typeface="Times New Roman" panose="02020603050405020304" pitchFamily="18" charset="0"/>
              </a:rPr>
              <a:t>by optimizing routes and reducing carbon emissions through smart logistics.</a:t>
            </a:r>
          </a:p>
          <a:p>
            <a:pPr lvl="0" algn="just" defTabSz="457200">
              <a:lnSpc>
                <a:spcPct val="90000"/>
              </a:lnSpc>
              <a:spcAft>
                <a:spcPts val="600"/>
              </a:spcAft>
              <a:buClrTx/>
              <a:buSzPct val="150000"/>
            </a:pPr>
            <a:endParaRPr lang="en-US" sz="2700" dirty="0">
              <a:solidFill>
                <a:schemeClr val="tx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F4D2495-FC10-71AE-3A78-0DA6BCD5575C}"/>
              </a:ext>
            </a:extLst>
          </p:cNvPr>
          <p:cNvSpPr txBox="1"/>
          <p:nvPr/>
        </p:nvSpPr>
        <p:spPr>
          <a:xfrm>
            <a:off x="9523793" y="64636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513FC1A-3366-4021-7822-FE91F400445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C8E1842-7DBA-BC92-D76F-EEF088807217}"/>
              </a:ext>
            </a:extLst>
          </p:cNvPr>
          <p:cNvSpPr/>
          <p:nvPr/>
        </p:nvSpPr>
        <p:spPr>
          <a:xfrm>
            <a:off x="2971652" y="195368"/>
            <a:ext cx="795724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Applications of Artificial Intelligence in the SC </a:t>
            </a:r>
          </a:p>
        </p:txBody>
      </p:sp>
      <p:sp>
        <p:nvSpPr>
          <p:cNvPr id="4" name="Slide Number Placeholder 3">
            <a:extLst>
              <a:ext uri="{FF2B5EF4-FFF2-40B4-BE49-F238E27FC236}">
                <a16:creationId xmlns:a16="http://schemas.microsoft.com/office/drawing/2014/main" id="{76813289-F09E-23FE-8DE1-2A479246A437}"/>
              </a:ext>
            </a:extLst>
          </p:cNvPr>
          <p:cNvSpPr>
            <a:spLocks noGrp="1"/>
          </p:cNvSpPr>
          <p:nvPr>
            <p:ph type="sldNum" sz="quarter" idx="12"/>
          </p:nvPr>
        </p:nvSpPr>
        <p:spPr/>
        <p:txBody>
          <a:bodyPr/>
          <a:lstStyle/>
          <a:p>
            <a:fld id="{F7542ADD-394E-41F3-B704-951748884AEE}" type="slidenum">
              <a:rPr lang="en-US" smtClean="0"/>
              <a:t>45</a:t>
            </a:fld>
            <a:endParaRPr lang="en-US"/>
          </a:p>
        </p:txBody>
      </p:sp>
    </p:spTree>
    <p:extLst>
      <p:ext uri="{BB962C8B-B14F-4D97-AF65-F5344CB8AC3E}">
        <p14:creationId xmlns:p14="http://schemas.microsoft.com/office/powerpoint/2010/main" val="17212627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62251-B31E-1F76-72AB-782C628687B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AD3AEC9-BC97-F5DF-F6EE-00A691781505}"/>
              </a:ext>
            </a:extLst>
          </p:cNvPr>
          <p:cNvSpPr/>
          <p:nvPr/>
        </p:nvSpPr>
        <p:spPr>
          <a:xfrm>
            <a:off x="9056190" y="856621"/>
            <a:ext cx="3745410" cy="57206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FB1BF24-640A-445E-5034-40419B95EE45}"/>
              </a:ext>
            </a:extLst>
          </p:cNvPr>
          <p:cNvSpPr/>
          <p:nvPr/>
        </p:nvSpPr>
        <p:spPr>
          <a:xfrm>
            <a:off x="180431" y="1079992"/>
            <a:ext cx="11808369" cy="5383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700" dirty="0">
              <a:solidFill>
                <a:schemeClr val="tx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F927F5-95D5-35FE-F858-B1766A547D7A}"/>
              </a:ext>
            </a:extLst>
          </p:cNvPr>
          <p:cNvSpPr txBox="1"/>
          <p:nvPr/>
        </p:nvSpPr>
        <p:spPr>
          <a:xfrm>
            <a:off x="9523793" y="64636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CBD4508-C1A7-DC50-C3EF-9E93B2088C7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3569" y="41587"/>
            <a:ext cx="2305141" cy="1076343"/>
          </a:xfrm>
          <a:prstGeom prst="rect">
            <a:avLst/>
          </a:prstGeom>
        </p:spPr>
      </p:pic>
      <p:sp>
        <p:nvSpPr>
          <p:cNvPr id="3" name="Rectangle 2">
            <a:extLst>
              <a:ext uri="{FF2B5EF4-FFF2-40B4-BE49-F238E27FC236}">
                <a16:creationId xmlns:a16="http://schemas.microsoft.com/office/drawing/2014/main" id="{02CED975-C86A-EF93-4D04-5950A1CB8113}"/>
              </a:ext>
            </a:extLst>
          </p:cNvPr>
          <p:cNvSpPr/>
          <p:nvPr/>
        </p:nvSpPr>
        <p:spPr>
          <a:xfrm>
            <a:off x="2231572" y="241535"/>
            <a:ext cx="988847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Major Research Themes in Supply-Chain Academia &amp; Practice</a:t>
            </a:r>
          </a:p>
        </p:txBody>
      </p:sp>
      <p:sp>
        <p:nvSpPr>
          <p:cNvPr id="4" name="Slide Number Placeholder 3">
            <a:extLst>
              <a:ext uri="{FF2B5EF4-FFF2-40B4-BE49-F238E27FC236}">
                <a16:creationId xmlns:a16="http://schemas.microsoft.com/office/drawing/2014/main" id="{46731E06-E6CC-8E76-C901-E6F45A79236C}"/>
              </a:ext>
            </a:extLst>
          </p:cNvPr>
          <p:cNvSpPr>
            <a:spLocks noGrp="1"/>
          </p:cNvSpPr>
          <p:nvPr>
            <p:ph type="sldNum" sz="quarter" idx="12"/>
          </p:nvPr>
        </p:nvSpPr>
        <p:spPr/>
        <p:txBody>
          <a:bodyPr/>
          <a:lstStyle/>
          <a:p>
            <a:fld id="{F7542ADD-394E-41F3-B704-951748884AEE}" type="slidenum">
              <a:rPr lang="en-US" smtClean="0"/>
              <a:t>46</a:t>
            </a:fld>
            <a:endParaRPr lang="en-US"/>
          </a:p>
        </p:txBody>
      </p:sp>
      <p:graphicFrame>
        <p:nvGraphicFramePr>
          <p:cNvPr id="6" name="Object 5">
            <a:extLst>
              <a:ext uri="{FF2B5EF4-FFF2-40B4-BE49-F238E27FC236}">
                <a16:creationId xmlns:a16="http://schemas.microsoft.com/office/drawing/2014/main" id="{57D7D4AF-13AE-1C39-8306-6D4670E0686B}"/>
              </a:ext>
            </a:extLst>
          </p:cNvPr>
          <p:cNvGraphicFramePr>
            <a:graphicFrameLocks noChangeAspect="1"/>
          </p:cNvGraphicFramePr>
          <p:nvPr/>
        </p:nvGraphicFramePr>
        <p:xfrm>
          <a:off x="203200" y="1155869"/>
          <a:ext cx="11704320" cy="5307736"/>
        </p:xfrm>
        <a:graphic>
          <a:graphicData uri="http://schemas.openxmlformats.org/presentationml/2006/ole">
            <mc:AlternateContent xmlns:mc="http://schemas.openxmlformats.org/markup-compatibility/2006">
              <mc:Choice xmlns:v="urn:schemas-microsoft-com:vml" Requires="v">
                <p:oleObj name="Worksheet" r:id="rId3" imgW="5321473" imgH="2514468" progId="Excel.Sheet.12">
                  <p:embed/>
                </p:oleObj>
              </mc:Choice>
              <mc:Fallback>
                <p:oleObj name="Worksheet" r:id="rId3" imgW="5321473" imgH="2514468" progId="Excel.Sheet.12">
                  <p:embed/>
                  <p:pic>
                    <p:nvPicPr>
                      <p:cNvPr id="6" name="Object 5">
                        <a:extLst>
                          <a:ext uri="{FF2B5EF4-FFF2-40B4-BE49-F238E27FC236}">
                            <a16:creationId xmlns:a16="http://schemas.microsoft.com/office/drawing/2014/main" id="{57D7D4AF-13AE-1C39-8306-6D4670E0686B}"/>
                          </a:ext>
                        </a:extLst>
                      </p:cNvPr>
                      <p:cNvPicPr/>
                      <p:nvPr/>
                    </p:nvPicPr>
                    <p:blipFill>
                      <a:blip r:embed="rId4"/>
                      <a:stretch>
                        <a:fillRect/>
                      </a:stretch>
                    </p:blipFill>
                    <p:spPr>
                      <a:xfrm>
                        <a:off x="203200" y="1155869"/>
                        <a:ext cx="11704320" cy="5307736"/>
                      </a:xfrm>
                      <a:prstGeom prst="rect">
                        <a:avLst/>
                      </a:prstGeom>
                    </p:spPr>
                  </p:pic>
                </p:oleObj>
              </mc:Fallback>
            </mc:AlternateContent>
          </a:graphicData>
        </a:graphic>
      </p:graphicFrame>
    </p:spTree>
    <p:extLst>
      <p:ext uri="{BB962C8B-B14F-4D97-AF65-F5344CB8AC3E}">
        <p14:creationId xmlns:p14="http://schemas.microsoft.com/office/powerpoint/2010/main" val="9432491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236581"/>
            <a:ext cx="274320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943463" y="4467283"/>
            <a:ext cx="5573486" cy="16865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2631870" y="724765"/>
            <a:ext cx="7231702"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1924699"/>
            <a:ext cx="10089873"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importance of sustainability in a supply chain. </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Discuss the challenge to sustainability posed by the tragedy of the commons. </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key dimensions of sustainability for a supply chain. </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role of incentives for successful sustainability efforts.</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What’s Trending Right Now in Supply Chains</a:t>
            </a:r>
          </a:p>
          <a:p>
            <a:pPr marL="514350" marR="0" lvl="0" indent="-514350"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Major Research Themes in Supply-Chain Academia &amp; Practice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753"/>
            <a:ext cx="4128422" cy="5206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534160"/>
            <a:ext cx="11328400" cy="4589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18</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48</a:t>
            </a:fld>
            <a:endParaRPr lang="en-US"/>
          </a:p>
        </p:txBody>
      </p:sp>
    </p:spTree>
    <p:extLst>
      <p:ext uri="{BB962C8B-B14F-4D97-AF65-F5344CB8AC3E}">
        <p14:creationId xmlns:p14="http://schemas.microsoft.com/office/powerpoint/2010/main" val="28965244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8557" y="295379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780B3C-0373-4BC7-959E-66EED7E99880}"/>
</file>

<file path=customXml/itemProps2.xml><?xml version="1.0" encoding="utf-8"?>
<ds:datastoreItem xmlns:ds="http://schemas.openxmlformats.org/officeDocument/2006/customXml" ds:itemID="{517ADFD1-B6F4-4F62-B513-CA272A3CCF76}"/>
</file>

<file path=customXml/itemProps3.xml><?xml version="1.0" encoding="utf-8"?>
<ds:datastoreItem xmlns:ds="http://schemas.openxmlformats.org/officeDocument/2006/customXml" ds:itemID="{4DEFDDAA-7A77-4DA5-A0E3-B446195D6364}"/>
</file>

<file path=docProps/app.xml><?xml version="1.0" encoding="utf-8"?>
<Properties xmlns="http://schemas.openxmlformats.org/officeDocument/2006/extended-properties" xmlns:vt="http://schemas.openxmlformats.org/officeDocument/2006/docPropsVTypes">
  <TotalTime>9270</TotalTime>
  <Words>2320</Words>
  <Application>Microsoft Office PowerPoint</Application>
  <PresentationFormat>Widescreen</PresentationFormat>
  <Paragraphs>299</Paragraphs>
  <Slides>49</Slides>
  <Notes>6</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49</vt:i4>
      </vt:variant>
    </vt:vector>
  </HeadingPairs>
  <TitlesOfParts>
    <vt:vector size="60" baseType="lpstr">
      <vt:lpstr>MS PGothic</vt:lpstr>
      <vt:lpstr>Arial</vt:lpstr>
      <vt:lpstr>Calibri</vt:lpstr>
      <vt:lpstr>Calibri Light</vt:lpstr>
      <vt:lpstr>Palatino Linotype</vt:lpstr>
      <vt:lpstr>Tahoma</vt:lpstr>
      <vt:lpstr>Times New Roman</vt:lpstr>
      <vt:lpstr>Wingdings</vt:lpstr>
      <vt:lpstr>Office Theme</vt:lpstr>
      <vt:lpstr>1_Office Theme</vt:lpstr>
      <vt:lpstr>Worksheet</vt:lpstr>
      <vt:lpstr>PowerPoint Presentation</vt:lpstr>
      <vt:lpstr>PowerPoint Presentation</vt:lpstr>
      <vt:lpstr>PowerPoint Presentation</vt:lpstr>
      <vt:lpstr>Role of Sustainability in a Supply Chain</vt:lpstr>
      <vt:lpstr>Role of Sustainability in a Supply Chain</vt:lpstr>
      <vt:lpstr>Role of Sustainability in a Supply Chain</vt:lpstr>
      <vt:lpstr>Tragedy of the Commons</vt:lpstr>
      <vt:lpstr>Solutions to this “Tragedy”</vt:lpstr>
      <vt:lpstr>Key Pillars of Sustainability</vt:lpstr>
      <vt:lpstr>Social Pillar</vt:lpstr>
      <vt:lpstr>Environmental Pillar</vt:lpstr>
      <vt:lpstr>Sustainability and Supply Chain Drivers</vt:lpstr>
      <vt:lpstr>PowerPoint Presentation</vt:lpstr>
      <vt:lpstr>PowerPoint Presentation</vt:lpstr>
      <vt:lpstr>Reverse Logistics</vt:lpstr>
      <vt:lpstr>Reverse Logistics</vt:lpstr>
      <vt:lpstr>Reverse Logistics - Information</vt:lpstr>
      <vt:lpstr>Reverse Logistics</vt:lpstr>
      <vt:lpstr>Green Logistics</vt:lpstr>
      <vt:lpstr>Returned Goods</vt:lpstr>
      <vt:lpstr>Returned Goods - Disposition</vt:lpstr>
      <vt:lpstr>PowerPoint Presentation</vt:lpstr>
      <vt:lpstr>PowerPoint Presentation</vt:lpstr>
      <vt:lpstr>PowerPoint Presentation</vt:lpstr>
      <vt:lpstr>PowerPoint Presentation</vt:lpstr>
      <vt:lpstr>  Reverse Logistics</vt:lpstr>
      <vt:lpstr>  Reverse Logistics</vt:lpstr>
      <vt:lpstr>PowerPoint Presentation</vt:lpstr>
      <vt:lpstr>Facilities</vt:lpstr>
      <vt:lpstr>Inventory</vt:lpstr>
      <vt:lpstr>Transportation</vt:lpstr>
      <vt:lpstr>Sourcing</vt:lpstr>
      <vt:lpstr>Information</vt:lpstr>
      <vt:lpstr>Pricing</vt:lpstr>
      <vt:lpstr>Closed-Loop Supply Chains</vt:lpstr>
      <vt:lpstr>PowerPoint Presentation</vt:lpstr>
      <vt:lpstr>Pricing of Sustainability</vt:lpstr>
      <vt:lpstr>Pricing Emissions</vt:lpstr>
      <vt:lpstr>Pricing Emissions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235</cp:revision>
  <dcterms:created xsi:type="dcterms:W3CDTF">2023-04-29T09:08:23Z</dcterms:created>
  <dcterms:modified xsi:type="dcterms:W3CDTF">2025-11-28T10:52:26Z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