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notesMasterIdLst>
    <p:notesMasterId r:id="rId35"/>
  </p:notesMasterIdLst>
  <p:sldIdLst>
    <p:sldId id="48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57" d="100"/>
          <a:sy n="57" d="100"/>
        </p:scale>
        <p:origin x="36" y="1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5DF0DEC-8298-4887-B3F6-93BA610D8F3A}" type="datetimeFigureOut">
              <a:rPr lang="ar-SA" smtClean="0"/>
              <a:t>01/05/1445</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79781CA-B73B-4CF9-9BB6-A12B5836E4DF}" type="slidenum">
              <a:rPr lang="ar-SA" smtClean="0"/>
              <a:t>‹#›</a:t>
            </a:fld>
            <a:endParaRPr lang="ar-SA"/>
          </a:p>
        </p:txBody>
      </p:sp>
    </p:spTree>
    <p:extLst>
      <p:ext uri="{BB962C8B-B14F-4D97-AF65-F5344CB8AC3E}">
        <p14:creationId xmlns:p14="http://schemas.microsoft.com/office/powerpoint/2010/main" val="363992905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6784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558434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1754273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512754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DCCE109-11ED-4378-940E-22D678FF640E}" type="datetimeFigureOut">
              <a:rPr lang="ar-SA" smtClean="0"/>
              <a:t>01/05/1445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004276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DCCE109-11ED-4378-940E-22D678FF640E}" type="datetimeFigureOut">
              <a:rPr lang="ar-SA" smtClean="0"/>
              <a:t>01/05/1445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75897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DCCE109-11ED-4378-940E-22D678FF640E}" type="datetimeFigureOut">
              <a:rPr lang="ar-SA" smtClean="0"/>
              <a:t>01/05/1445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062986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162311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387622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667302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1673053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98794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28906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26581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2161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40217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9224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70551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89094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43855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4931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9971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94035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50119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54561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24321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11272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7205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04436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0355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DCCE109-11ED-4378-940E-22D678FF640E}" type="datetimeFigureOut">
              <a:rPr lang="ar-SA" smtClean="0"/>
              <a:t>01/05/1445</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E3DB3B5-2FE9-4F7D-B6C2-445A9D759B67}" type="slidenum">
              <a:rPr lang="ar-SA" smtClean="0"/>
              <a:t>‹#›</a:t>
            </a:fld>
            <a:endParaRPr lang="ar-SA"/>
          </a:p>
        </p:txBody>
      </p:sp>
    </p:spTree>
    <p:extLst>
      <p:ext uri="{BB962C8B-B14F-4D97-AF65-F5344CB8AC3E}">
        <p14:creationId xmlns:p14="http://schemas.microsoft.com/office/powerpoint/2010/main" val="2932915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774446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619903" y="-245613"/>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406221" y="2793615"/>
            <a:ext cx="3664847"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Prepared by Dr. </a:t>
            </a:r>
            <a:r>
              <a:rPr kumimoji="0" lang="en-GB"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Manal El-Sayed</a:t>
            </a:r>
            <a:endPar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F81BD">
                    <a:lumMod val="75000"/>
                  </a:srgbClr>
                </a:solidFill>
                <a:effectLst/>
                <a:uLnTx/>
                <a:uFillTx/>
                <a:latin typeface="Calibri"/>
                <a:ea typeface="+mn-ea"/>
                <a:cs typeface="+mn-cs"/>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096000" y="79030"/>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98226" y="239176"/>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784086" y="1240424"/>
            <a:ext cx="5172418" cy="1015663"/>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Project</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 </a:t>
            </a: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Fe</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asibility Study</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PMG201</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298226" y="3748359"/>
            <a:ext cx="5177926" cy="1077218"/>
          </a:xfrm>
          <a:prstGeom prst="rect">
            <a:avLst/>
          </a:prstGeom>
          <a:noFill/>
        </p:spPr>
        <p:txBody>
          <a:bodyPr wrap="square">
            <a:spAutoFit/>
          </a:bodyPr>
          <a:lstStyle/>
          <a:p>
            <a:pPr algn="ctr"/>
            <a:r>
              <a:rPr lang="en-US" sz="3200" b="1" dirty="0">
                <a:solidFill>
                  <a:schemeClr val="accent6">
                    <a:lumMod val="75000"/>
                  </a:schemeClr>
                </a:solidFill>
              </a:rPr>
              <a:t>ALLOCATING RESOURCES TO THE PROJECT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25909" y="5961328"/>
            <a:ext cx="1843242" cy="670874"/>
          </a:xfrm>
          <a:prstGeom prst="rect">
            <a:avLst/>
          </a:prstGeom>
          <a:effectLst>
            <a:outerShdw blurRad="292100" dist="50800" dir="5400000" algn="ctr" rotWithShape="0">
              <a:srgbClr val="000000">
                <a:alpha val="86000"/>
              </a:srgbClr>
            </a:outerShdw>
          </a:effectLst>
        </p:spPr>
      </p:pic>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rtl="0"/>
            <a:r>
              <a:rPr lang="en-US" sz="2400" b="1" dirty="0"/>
              <a:t>Expediting a Project.</a:t>
            </a:r>
          </a:p>
          <a:p>
            <a:pPr algn="l" rtl="0"/>
            <a:r>
              <a:rPr lang="en-US" sz="2400" b="1" dirty="0"/>
              <a:t>Resource Loading.</a:t>
            </a:r>
          </a:p>
          <a:p>
            <a:pPr algn="l" rtl="0"/>
            <a:r>
              <a:rPr lang="en-US" sz="2400" b="1" dirty="0"/>
              <a:t>Resource Leveling.</a:t>
            </a:r>
          </a:p>
          <a:p>
            <a:pPr algn="l" rtl="0"/>
            <a:r>
              <a:rPr lang="en-US" sz="2400" b="1" dirty="0"/>
              <a:t>Allocating Scarce Resources to Projects.</a:t>
            </a:r>
          </a:p>
          <a:p>
            <a:pPr algn="l" rtl="0"/>
            <a:r>
              <a:rPr lang="en-US" sz="2400" b="1" dirty="0"/>
              <a:t>Allocating Scarce Resources to Several Projects.</a:t>
            </a:r>
          </a:p>
          <a:p>
            <a:pPr algn="l" rtl="0"/>
            <a:r>
              <a:rPr lang="en-US" sz="2400" b="1" dirty="0" err="1"/>
              <a:t>Goldratt’s</a:t>
            </a:r>
            <a:r>
              <a:rPr lang="en-US" sz="2400" b="1" dirty="0"/>
              <a:t> Critical Chain.</a:t>
            </a:r>
          </a:p>
          <a:p>
            <a:pPr lvl="0" algn="l" rtl="0"/>
            <a:endParaRPr lang="ar-SA" sz="2400" dirty="0"/>
          </a:p>
        </p:txBody>
      </p:sp>
    </p:spTree>
    <p:extLst>
      <p:ext uri="{BB962C8B-B14F-4D97-AF65-F5344CB8AC3E}">
        <p14:creationId xmlns:p14="http://schemas.microsoft.com/office/powerpoint/2010/main" val="672314051"/>
      </p:ext>
    </p:extLst>
  </p:cSld>
  <p:clrMapOvr>
    <a:masterClrMapping/>
  </p:clrMapOvr>
  <mc:AlternateContent xmlns:mc="http://schemas.openxmlformats.org/markup-compatibility/2006" xmlns:p14="http://schemas.microsoft.com/office/powerpoint/2010/main">
    <mc:Choice Requires="p14">
      <p:transition spd="slow" p14:dur="2000" advTm="66879"/>
    </mc:Choice>
    <mc:Fallback xmlns="">
      <p:transition spd="slow" advTm="66879"/>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287689" y="1143771"/>
            <a:ext cx="5592685" cy="461665"/>
          </a:xfrm>
          <a:prstGeom prst="rect">
            <a:avLst/>
          </a:prstGeom>
        </p:spPr>
        <p:txBody>
          <a:bodyPr wrap="none">
            <a:spAutoFit/>
          </a:bodyPr>
          <a:lstStyle/>
          <a:p>
            <a:pPr algn="l" rtl="0"/>
            <a:r>
              <a:rPr lang="en-US" sz="2400" b="1" dirty="0">
                <a:solidFill>
                  <a:srgbClr val="C00000"/>
                </a:solidFill>
              </a:rPr>
              <a:t>ALLOCATING RESOURCES TO THE PROJECT </a:t>
            </a:r>
            <a:endParaRPr lang="ar-SA" sz="2400" b="1" dirty="0">
              <a:solidFill>
                <a:srgbClr val="C00000"/>
              </a:solidFill>
              <a:latin typeface="Book Antiqua" panose="02040602050305030304" pitchFamily="18" charset="0"/>
            </a:endParaRPr>
          </a:p>
        </p:txBody>
      </p:sp>
      <p:sp>
        <p:nvSpPr>
          <p:cNvPr id="2" name="مستطيل 1"/>
          <p:cNvSpPr/>
          <p:nvPr/>
        </p:nvSpPr>
        <p:spPr>
          <a:xfrm>
            <a:off x="1919536" y="1772816"/>
            <a:ext cx="4104456" cy="3970318"/>
          </a:xfrm>
          <a:prstGeom prst="rect">
            <a:avLst/>
          </a:prstGeom>
        </p:spPr>
        <p:txBody>
          <a:bodyPr wrap="square">
            <a:spAutoFit/>
          </a:bodyPr>
          <a:lstStyle/>
          <a:p>
            <a:pPr algn="l" rtl="0">
              <a:buClr>
                <a:schemeClr val="accent2">
                  <a:lumMod val="75000"/>
                </a:schemeClr>
              </a:buClr>
            </a:pPr>
            <a:r>
              <a:rPr lang="en-US" b="1" dirty="0"/>
              <a:t>Projects compete with each other for the same resources in two different ways. The problem here is which project gets to use the resource first and which must wait. The project that must wait may suffer a schedule delay that makes it late. Just as projects may compete for resources, different activities of the same project may compete. Two or more concurrent activities might require the same personnel, or equipment, or even work space. One activity will be given priority, and the other(s) must wait.</a:t>
            </a:r>
            <a:endParaRPr lang="ar-SA" b="1" dirty="0"/>
          </a:p>
          <a:p>
            <a:pPr algn="l" rtl="0">
              <a:buClr>
                <a:schemeClr val="accent2">
                  <a:lumMod val="75000"/>
                </a:schemeClr>
              </a:buClr>
              <a:buFont typeface="Wingdings" panose="05000000000000000000" pitchFamily="2" charset="2"/>
              <a:buChar char="q"/>
            </a:pPr>
            <a:endParaRPr lang="en-US"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992" y="1796629"/>
            <a:ext cx="4153570" cy="369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7719521"/>
      </p:ext>
    </p:extLst>
  </p:cSld>
  <p:clrMapOvr>
    <a:masterClrMapping/>
  </p:clrMapOvr>
  <mc:AlternateContent xmlns:mc="http://schemas.openxmlformats.org/markup-compatibility/2006" xmlns:p14="http://schemas.microsoft.com/office/powerpoint/2010/main">
    <mc:Choice Requires="p14">
      <p:transition spd="slow" p14:dur="2000" advTm="141828"/>
    </mc:Choice>
    <mc:Fallback xmlns="">
      <p:transition spd="slow" advTm="141828"/>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4583760" y="1230698"/>
            <a:ext cx="2317045" cy="369332"/>
          </a:xfrm>
          <a:prstGeom prst="rect">
            <a:avLst/>
          </a:prstGeom>
        </p:spPr>
        <p:txBody>
          <a:bodyPr wrap="none">
            <a:spAutoFit/>
          </a:bodyPr>
          <a:lstStyle/>
          <a:p>
            <a:r>
              <a:rPr lang="en-US" b="1" dirty="0">
                <a:solidFill>
                  <a:srgbClr val="C00000"/>
                </a:solidFill>
              </a:rPr>
              <a:t>1. Expediting a Project</a:t>
            </a:r>
            <a:endParaRPr lang="ar-SA" b="1" dirty="0">
              <a:solidFill>
                <a:srgbClr val="C00000"/>
              </a:solidFill>
            </a:endParaRPr>
          </a:p>
        </p:txBody>
      </p:sp>
      <p:sp>
        <p:nvSpPr>
          <p:cNvPr id="6" name="مستطيل 5"/>
          <p:cNvSpPr/>
          <p:nvPr/>
        </p:nvSpPr>
        <p:spPr>
          <a:xfrm>
            <a:off x="1847528" y="1772817"/>
            <a:ext cx="4248472" cy="3693319"/>
          </a:xfrm>
          <a:prstGeom prst="rect">
            <a:avLst/>
          </a:prstGeom>
        </p:spPr>
        <p:txBody>
          <a:bodyPr wrap="square">
            <a:spAutoFit/>
          </a:bodyPr>
          <a:lstStyle/>
          <a:p>
            <a:pPr algn="l"/>
            <a:r>
              <a:rPr lang="en-US" b="1" dirty="0"/>
              <a:t>When task durations are estimated, an assumption is made that task resources are set at “ normal” levels. This is the “ standard practice” assumption. Traditionally, CPM project duration estimates also include a “ crash” estimate together with estimates of the crash time and the resources required to shorten the duration of project activities. By selectively choosing which activities to crash and by how much, we can determine the minimum cost for all possible project completion times.</a:t>
            </a:r>
            <a:endParaRPr lang="ar-SA"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44824"/>
            <a:ext cx="428367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800081"/>
      </p:ext>
    </p:extLst>
  </p:cSld>
  <p:clrMapOvr>
    <a:masterClrMapping/>
  </p:clrMapOvr>
  <mc:AlternateContent xmlns:mc="http://schemas.openxmlformats.org/markup-compatibility/2006" xmlns:p14="http://schemas.microsoft.com/office/powerpoint/2010/main">
    <mc:Choice Requires="p14">
      <p:transition spd="slow" p14:dur="2000" advTm="156849"/>
    </mc:Choice>
    <mc:Fallback xmlns="">
      <p:transition spd="slow" advTm="156849"/>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70781" y="1151811"/>
            <a:ext cx="3353868" cy="830997"/>
          </a:xfrm>
          <a:prstGeom prst="rect">
            <a:avLst/>
          </a:prstGeom>
        </p:spPr>
        <p:txBody>
          <a:bodyPr wrap="none">
            <a:spAutoFit/>
          </a:bodyPr>
          <a:lstStyle/>
          <a:p>
            <a:r>
              <a:rPr lang="en-US" sz="2400" b="1" dirty="0">
                <a:solidFill>
                  <a:srgbClr val="C00000"/>
                </a:solidFill>
              </a:rPr>
              <a:t>The Critical Path Method</a:t>
            </a:r>
            <a:br>
              <a:rPr lang="en-US" sz="2400" b="1" dirty="0">
                <a:solidFill>
                  <a:schemeClr val="accent6">
                    <a:lumMod val="50000"/>
                  </a:schemeClr>
                </a:solidFill>
              </a:rPr>
            </a:br>
            <a:endParaRPr lang="ar-SA" sz="2400" b="1" dirty="0">
              <a:solidFill>
                <a:schemeClr val="accent6">
                  <a:lumMod val="50000"/>
                </a:schemeClr>
              </a:solidFill>
              <a:latin typeface="Book Antiqua" panose="02040602050305030304" pitchFamily="18" charset="0"/>
            </a:endParaRPr>
          </a:p>
        </p:txBody>
      </p:sp>
      <p:sp>
        <p:nvSpPr>
          <p:cNvPr id="8" name="مستطيل 7"/>
          <p:cNvSpPr/>
          <p:nvPr/>
        </p:nvSpPr>
        <p:spPr>
          <a:xfrm>
            <a:off x="2070782" y="1844824"/>
            <a:ext cx="3161123" cy="2862322"/>
          </a:xfrm>
          <a:prstGeom prst="rect">
            <a:avLst/>
          </a:prstGeom>
        </p:spPr>
        <p:txBody>
          <a:bodyPr wrap="square">
            <a:spAutoFit/>
          </a:bodyPr>
          <a:lstStyle/>
          <a:p>
            <a:pPr algn="l" rtl="0"/>
            <a:r>
              <a:rPr lang="en-US" b="1" dirty="0"/>
              <a:t>In traditional PERT/CPM, the rules of “ standard practice ” apply and the normal task duration estimate is made with the normal or standard - practice resource usage. Then a second estimate, referred to as the crash duration, is made based on the resources required to expedite the task.</a:t>
            </a:r>
            <a:endParaRPr lang="ar-SA"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0918" y="2234581"/>
            <a:ext cx="4703799" cy="291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6802974"/>
      </p:ext>
    </p:extLst>
  </p:cSld>
  <p:clrMapOvr>
    <a:masterClrMapping/>
  </p:clrMapOvr>
  <mc:AlternateContent xmlns:mc="http://schemas.openxmlformats.org/markup-compatibility/2006" xmlns:p14="http://schemas.microsoft.com/office/powerpoint/2010/main">
    <mc:Choice Requires="p14">
      <p:transition spd="slow" p14:dur="2000" advTm="123872"/>
    </mc:Choice>
    <mc:Fallback xmlns="">
      <p:transition spd="slow" advTm="123872"/>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72010" y="1179527"/>
            <a:ext cx="6768752" cy="424732"/>
          </a:xfrm>
          <a:prstGeom prst="rect">
            <a:avLst/>
          </a:prstGeom>
        </p:spPr>
        <p:txBody>
          <a:bodyPr wrap="square">
            <a:spAutoFit/>
          </a:bodyPr>
          <a:lstStyle/>
          <a:p>
            <a:pPr algn="ctr">
              <a:lnSpc>
                <a:spcPct val="90000"/>
              </a:lnSpc>
              <a:spcBef>
                <a:spcPct val="0"/>
              </a:spcBef>
            </a:pPr>
            <a:r>
              <a:rPr lang="en-US" sz="2400" b="1" dirty="0">
                <a:solidFill>
                  <a:srgbClr val="C00000"/>
                </a:solidFill>
              </a:rPr>
              <a:t>Fast - Tracking a Project</a:t>
            </a:r>
            <a:endParaRPr lang="en-US" altLang="ar-SA" sz="2400" b="1" dirty="0">
              <a:solidFill>
                <a:srgbClr val="C00000"/>
              </a:solidFill>
              <a:latin typeface="Book Antiqua" panose="02040602050305030304" pitchFamily="18" charset="0"/>
            </a:endParaRPr>
          </a:p>
        </p:txBody>
      </p:sp>
      <p:sp>
        <p:nvSpPr>
          <p:cNvPr id="8" name="مستطيل 7"/>
          <p:cNvSpPr/>
          <p:nvPr/>
        </p:nvSpPr>
        <p:spPr>
          <a:xfrm>
            <a:off x="1775520" y="1614976"/>
            <a:ext cx="4680520" cy="4524315"/>
          </a:xfrm>
          <a:prstGeom prst="rect">
            <a:avLst/>
          </a:prstGeom>
        </p:spPr>
        <p:txBody>
          <a:bodyPr wrap="square">
            <a:spAutoFit/>
          </a:bodyPr>
          <a:lstStyle/>
          <a:p>
            <a:pPr algn="l" rtl="0"/>
            <a:r>
              <a:rPr lang="en-US" b="1" dirty="0"/>
              <a:t>In addition to crashing a project in order to expedite it,  a project can use fast-tracking  which involves executing activities at the same time rather than sequentially. This is called performing in parallel. Unlike one activity following the other as most projects are done, fast-tracking doesn’t wait for one activity to end before another begins.</a:t>
            </a:r>
          </a:p>
          <a:p>
            <a:pPr algn="l" rtl="0"/>
            <a:r>
              <a:rPr lang="en-US" b="1" dirty="0"/>
              <a:t>Some activities are dependent on others, and cannot start or stop until another starts or stops. Fast-tracking in project management will only work if all the activities are able to overlap with one another. However, if project activities don’t overlap then fast-tracking is a viable alternative, as it usually doesn’t add any extra costs.</a:t>
            </a:r>
            <a:endParaRPr lang="ar-SA"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2350" y="1772817"/>
            <a:ext cx="3528392" cy="37444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570787"/>
      </p:ext>
    </p:extLst>
  </p:cSld>
  <p:clrMapOvr>
    <a:masterClrMapping/>
  </p:clrMapOvr>
  <mc:AlternateContent xmlns:mc="http://schemas.openxmlformats.org/markup-compatibility/2006" xmlns:p14="http://schemas.microsoft.com/office/powerpoint/2010/main">
    <mc:Choice Requires="p14">
      <p:transition spd="slow" p14:dur="2000" advTm="276820"/>
    </mc:Choice>
    <mc:Fallback xmlns="">
      <p:transition spd="slow" advTm="276820"/>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924894" y="2204865"/>
            <a:ext cx="3312368" cy="3170099"/>
          </a:xfrm>
          <a:prstGeom prst="rect">
            <a:avLst/>
          </a:prstGeom>
        </p:spPr>
        <p:txBody>
          <a:bodyPr wrap="square">
            <a:spAutoFit/>
          </a:bodyPr>
          <a:lstStyle/>
          <a:p>
            <a:pPr algn="l" rtl="0"/>
            <a:r>
              <a:rPr lang="en-US" sz="2000" b="1" dirty="0"/>
              <a:t>From the first day on the job, the PM is concerned with resource loading . Resource loading refers to the amounts of specific resources that are scheduled for use on specific activities or projects at specific times. It usually takes the form of a list or table. </a:t>
            </a:r>
          </a:p>
          <a:p>
            <a:pPr algn="l" rtl="0"/>
            <a:endParaRPr lang="ar-SA" sz="2000" b="1" dirty="0"/>
          </a:p>
        </p:txBody>
      </p:sp>
      <p:sp>
        <p:nvSpPr>
          <p:cNvPr id="10" name="مستطيل 9"/>
          <p:cNvSpPr/>
          <p:nvPr/>
        </p:nvSpPr>
        <p:spPr>
          <a:xfrm>
            <a:off x="4449894" y="1203223"/>
            <a:ext cx="2724593" cy="757130"/>
          </a:xfrm>
          <a:prstGeom prst="rect">
            <a:avLst/>
          </a:prstGeom>
        </p:spPr>
        <p:txBody>
          <a:bodyPr wrap="none">
            <a:spAutoFit/>
          </a:bodyPr>
          <a:lstStyle/>
          <a:p>
            <a:pPr algn="ctr">
              <a:lnSpc>
                <a:spcPct val="90000"/>
              </a:lnSpc>
              <a:spcBef>
                <a:spcPct val="0"/>
              </a:spcBef>
            </a:pPr>
            <a:r>
              <a:rPr lang="en-US" sz="2400" b="1" dirty="0">
                <a:solidFill>
                  <a:srgbClr val="C00000"/>
                </a:solidFill>
              </a:rPr>
              <a:t>2. Resource Loading</a:t>
            </a:r>
            <a:br>
              <a:rPr lang="en-US" sz="2400" b="1" dirty="0">
                <a:solidFill>
                  <a:srgbClr val="C00000"/>
                </a:solidFill>
              </a:rPr>
            </a:br>
            <a:endParaRPr lang="en-US" altLang="ar-SA" sz="2400" b="1" dirty="0">
              <a:solidFill>
                <a:srgbClr val="C00000"/>
              </a:solidFill>
              <a:latin typeface="Arial Black" panose="020B0A0402010202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937" y="1772817"/>
            <a:ext cx="4715197" cy="3795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586275"/>
      </p:ext>
    </p:extLst>
  </p:cSld>
  <p:clrMapOvr>
    <a:masterClrMapping/>
  </p:clrMapOvr>
  <mc:AlternateContent xmlns:mc="http://schemas.openxmlformats.org/markup-compatibility/2006" xmlns:p14="http://schemas.microsoft.com/office/powerpoint/2010/main">
    <mc:Choice Requires="p14">
      <p:transition spd="slow" p14:dur="2000" advTm="92852"/>
    </mc:Choice>
    <mc:Fallback xmlns="">
      <p:transition spd="slow" advTm="92852"/>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19536" y="1786094"/>
            <a:ext cx="2952328" cy="3693319"/>
          </a:xfrm>
          <a:prstGeom prst="rect">
            <a:avLst/>
          </a:prstGeom>
        </p:spPr>
        <p:txBody>
          <a:bodyPr wrap="square">
            <a:spAutoFit/>
          </a:bodyPr>
          <a:lstStyle/>
          <a:p>
            <a:pPr algn="l" rtl="0"/>
            <a:r>
              <a:rPr lang="en-US" b="1" dirty="0"/>
              <a:t>Resource loading is usually displayed as a list of the amounts of specific resources assigned for use on specific project activities at specific times, or as a graph showing the level of a resource ’ s capacity required against the project calendar. To be useful for scheduling, the resource must have a calendar showing the resource ’ s availability.</a:t>
            </a:r>
          </a:p>
        </p:txBody>
      </p:sp>
      <p:sp>
        <p:nvSpPr>
          <p:cNvPr id="10" name="مستطيل 9"/>
          <p:cNvSpPr/>
          <p:nvPr/>
        </p:nvSpPr>
        <p:spPr>
          <a:xfrm>
            <a:off x="4367808" y="1072541"/>
            <a:ext cx="2792046" cy="523220"/>
          </a:xfrm>
          <a:prstGeom prst="rect">
            <a:avLst/>
          </a:prstGeom>
        </p:spPr>
        <p:txBody>
          <a:bodyPr wrap="none">
            <a:spAutoFit/>
          </a:bodyPr>
          <a:lstStyle/>
          <a:p>
            <a:r>
              <a:rPr lang="en-US" sz="2800" b="1" dirty="0">
                <a:solidFill>
                  <a:srgbClr val="C00000"/>
                </a:solidFill>
              </a:rPr>
              <a:t>Resource Loading</a:t>
            </a:r>
            <a:endParaRPr lang="ar-SA" sz="2800" dirty="0">
              <a:solidFill>
                <a:srgbClr val="C0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3873" y="1604260"/>
            <a:ext cx="5279007" cy="4056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693360"/>
      </p:ext>
    </p:extLst>
  </p:cSld>
  <p:clrMapOvr>
    <a:masterClrMapping/>
  </p:clrMapOvr>
  <mc:AlternateContent xmlns:mc="http://schemas.openxmlformats.org/markup-compatibility/2006" xmlns:p14="http://schemas.microsoft.com/office/powerpoint/2010/main">
    <mc:Choice Requires="p14">
      <p:transition spd="slow" p14:dur="2000" advTm="96841"/>
    </mc:Choice>
    <mc:Fallback xmlns="">
      <p:transition spd="slow" advTm="96841"/>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07568" y="1927424"/>
            <a:ext cx="3600400" cy="3416320"/>
          </a:xfrm>
          <a:prstGeom prst="rect">
            <a:avLst/>
          </a:prstGeom>
        </p:spPr>
        <p:txBody>
          <a:bodyPr wrap="square">
            <a:spAutoFit/>
          </a:bodyPr>
          <a:lstStyle/>
          <a:p>
            <a:pPr algn="l" rtl="0"/>
            <a:r>
              <a:rPr lang="en-US" b="1" dirty="0"/>
              <a:t>The calendar should include hours — and days — worked each week, </a:t>
            </a:r>
            <a:r>
              <a:rPr lang="en-US" b="1" dirty="0">
                <a:solidFill>
                  <a:srgbClr val="FF0000"/>
                </a:solidFill>
              </a:rPr>
              <a:t>any holidays on which the resource will not be available, and any other information affecting the availability of the resource</a:t>
            </a:r>
            <a:r>
              <a:rPr lang="en-US" b="1" dirty="0"/>
              <a:t>. Resource cost per unit of usage should be included on the calendar, plus any additional cost for overtime or over use. Overscheduling a resource may cause serious problems for the PM.</a:t>
            </a:r>
            <a:endParaRPr lang="ar-SA" b="1" dirty="0"/>
          </a:p>
        </p:txBody>
      </p:sp>
      <p:sp>
        <p:nvSpPr>
          <p:cNvPr id="10" name="مستطيل 9"/>
          <p:cNvSpPr/>
          <p:nvPr/>
        </p:nvSpPr>
        <p:spPr>
          <a:xfrm>
            <a:off x="3469152" y="1058205"/>
            <a:ext cx="5638861" cy="523220"/>
          </a:xfrm>
          <a:prstGeom prst="rect">
            <a:avLst/>
          </a:prstGeom>
        </p:spPr>
        <p:txBody>
          <a:bodyPr wrap="square">
            <a:spAutoFit/>
          </a:bodyPr>
          <a:lstStyle/>
          <a:p>
            <a:pPr algn="ctr"/>
            <a:r>
              <a:rPr lang="en-US" sz="2800" b="1" dirty="0">
                <a:solidFill>
                  <a:srgbClr val="C00000"/>
                </a:solidFill>
              </a:rPr>
              <a:t>Resource Loading</a:t>
            </a:r>
            <a:endParaRPr lang="ar-SA" sz="2800" dirty="0">
              <a:solidFill>
                <a:srgbClr val="C000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927425"/>
            <a:ext cx="4409975" cy="3589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7992623"/>
      </p:ext>
    </p:extLst>
  </p:cSld>
  <p:clrMapOvr>
    <a:masterClrMapping/>
  </p:clrMapOvr>
  <mc:AlternateContent xmlns:mc="http://schemas.openxmlformats.org/markup-compatibility/2006" xmlns:p14="http://schemas.microsoft.com/office/powerpoint/2010/main">
    <mc:Choice Requires="p14">
      <p:transition spd="slow" p14:dur="2000" advTm="123818"/>
    </mc:Choice>
    <mc:Fallback xmlns="">
      <p:transition spd="slow" advTm="123818"/>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85467" y="959364"/>
            <a:ext cx="4608512" cy="1077218"/>
          </a:xfrm>
          <a:prstGeom prst="rect">
            <a:avLst/>
          </a:prstGeom>
        </p:spPr>
        <p:txBody>
          <a:bodyPr wrap="square">
            <a:spAutoFit/>
          </a:bodyPr>
          <a:lstStyle/>
          <a:p>
            <a:pPr algn="l" rtl="0"/>
            <a:br>
              <a:rPr lang="en-US" b="1" dirty="0">
                <a:solidFill>
                  <a:schemeClr val="accent6">
                    <a:lumMod val="50000"/>
                  </a:schemeClr>
                </a:solidFill>
              </a:rPr>
            </a:br>
            <a:r>
              <a:rPr lang="en-US" sz="2800" b="1" dirty="0">
                <a:solidFill>
                  <a:srgbClr val="C00000"/>
                </a:solidFill>
              </a:rPr>
              <a:t>3. Resource Leveling</a:t>
            </a:r>
            <a:br>
              <a:rPr lang="en-US" sz="2800" b="1" dirty="0">
                <a:solidFill>
                  <a:schemeClr val="accent6">
                    <a:lumMod val="50000"/>
                  </a:schemeClr>
                </a:solidFill>
              </a:rPr>
            </a:br>
            <a:endParaRPr lang="ar-SA" b="1" dirty="0">
              <a:solidFill>
                <a:schemeClr val="accent6">
                  <a:lumMod val="50000"/>
                </a:schemeClr>
              </a:solidFill>
            </a:endParaRPr>
          </a:p>
        </p:txBody>
      </p:sp>
      <p:sp>
        <p:nvSpPr>
          <p:cNvPr id="8" name="مستطيل 7"/>
          <p:cNvSpPr/>
          <p:nvPr/>
        </p:nvSpPr>
        <p:spPr>
          <a:xfrm>
            <a:off x="1991544" y="1842254"/>
            <a:ext cx="3888432" cy="3877985"/>
          </a:xfrm>
          <a:prstGeom prst="rect">
            <a:avLst/>
          </a:prstGeom>
        </p:spPr>
        <p:txBody>
          <a:bodyPr wrap="square">
            <a:spAutoFit/>
          </a:bodyPr>
          <a:lstStyle/>
          <a:p>
            <a:pPr algn="l" rtl="0"/>
            <a:r>
              <a:rPr lang="en-US" dirty="0"/>
              <a:t>A technique in which start and finish dates are adjusted based on resource constraints with the goal of balancing the demand for resources with the available supply. Resource leveling can be used when shared or critically required resources are available only at certain times or in limited quantities, or are over-allocated, such as when a resource has been assigned to two or more activities during the same time period, or there is a need to keep resource usage at a constant level.</a:t>
            </a:r>
          </a:p>
          <a:p>
            <a:pPr algn="l" rtl="0"/>
            <a:r>
              <a:rPr lang="en-US" sz="1200" dirty="0"/>
              <a:t>PMBOK 6.5.2.3</a:t>
            </a:r>
            <a:endParaRPr lang="ar-SA" sz="12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842254"/>
            <a:ext cx="4536504" cy="3602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8886368"/>
      </p:ext>
    </p:extLst>
  </p:cSld>
  <p:clrMapOvr>
    <a:masterClrMapping/>
  </p:clrMapOvr>
  <mc:AlternateContent xmlns:mc="http://schemas.openxmlformats.org/markup-compatibility/2006" xmlns:p14="http://schemas.microsoft.com/office/powerpoint/2010/main">
    <mc:Choice Requires="p14">
      <p:transition spd="slow" p14:dur="2000" advTm="169309"/>
    </mc:Choice>
    <mc:Fallback xmlns="">
      <p:transition spd="slow" advTm="169309"/>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92363" y="1052737"/>
            <a:ext cx="4088454" cy="461665"/>
          </a:xfrm>
          <a:prstGeom prst="rect">
            <a:avLst/>
          </a:prstGeom>
        </p:spPr>
        <p:txBody>
          <a:bodyPr wrap="square">
            <a:spAutoFit/>
          </a:bodyPr>
          <a:lstStyle/>
          <a:p>
            <a:pPr algn="l" rtl="0"/>
            <a:r>
              <a:rPr lang="en-US" sz="2400" b="1" dirty="0">
                <a:solidFill>
                  <a:schemeClr val="accent6">
                    <a:lumMod val="50000"/>
                  </a:schemeClr>
                </a:solidFill>
              </a:rPr>
              <a:t>Resource Leveling</a:t>
            </a:r>
            <a:endParaRPr lang="ar-SA" sz="2400" b="1" dirty="0">
              <a:solidFill>
                <a:srgbClr val="C00000"/>
              </a:solidFill>
            </a:endParaRPr>
          </a:p>
        </p:txBody>
      </p:sp>
      <p:sp>
        <p:nvSpPr>
          <p:cNvPr id="7" name="مستطيل 6"/>
          <p:cNvSpPr/>
          <p:nvPr/>
        </p:nvSpPr>
        <p:spPr>
          <a:xfrm>
            <a:off x="1775520" y="1495452"/>
            <a:ext cx="4104456" cy="4247317"/>
          </a:xfrm>
          <a:prstGeom prst="rect">
            <a:avLst/>
          </a:prstGeom>
        </p:spPr>
        <p:txBody>
          <a:bodyPr wrap="square">
            <a:spAutoFit/>
          </a:bodyPr>
          <a:lstStyle/>
          <a:p>
            <a:pPr algn="l" rtl="0" fontAlgn="base"/>
            <a:r>
              <a:rPr lang="en-US" dirty="0"/>
              <a:t>These techniques keep resources from being overstretched while ensuring that projects have everything they need to succeed. This strategy helps the team maintain a healthy work-life balance. Here are a few reasons why resource optimization can help your project and team.</a:t>
            </a:r>
          </a:p>
          <a:p>
            <a:pPr marL="285750" indent="-285750" algn="l" rtl="0" fontAlgn="base">
              <a:buFont typeface="Arial" panose="020B0604020202020204" pitchFamily="34" charset="0"/>
              <a:buChar char="•"/>
            </a:pPr>
            <a:r>
              <a:rPr lang="en-US" dirty="0"/>
              <a:t>To make the most out of your resources.</a:t>
            </a:r>
          </a:p>
          <a:p>
            <a:pPr marL="285750" indent="-285750" algn="l" rtl="0" fontAlgn="base">
              <a:buFont typeface="Arial" panose="020B0604020202020204" pitchFamily="34" charset="0"/>
              <a:buChar char="•"/>
            </a:pPr>
            <a:r>
              <a:rPr lang="en-US" dirty="0"/>
              <a:t>To keep deficits to a minimum.</a:t>
            </a:r>
          </a:p>
          <a:p>
            <a:pPr marL="285750" indent="-285750" algn="l" rtl="0" fontAlgn="base">
              <a:buFont typeface="Arial" panose="020B0604020202020204" pitchFamily="34" charset="0"/>
              <a:buChar char="•"/>
            </a:pPr>
            <a:r>
              <a:rPr lang="en-US" dirty="0"/>
              <a:t>To avoid task overloads among team members.</a:t>
            </a:r>
          </a:p>
          <a:p>
            <a:pPr marL="285750" indent="-285750" algn="l" rtl="0" fontAlgn="base">
              <a:buFont typeface="Arial" panose="020B0604020202020204" pitchFamily="34" charset="0"/>
              <a:buChar char="•"/>
            </a:pPr>
            <a:r>
              <a:rPr lang="en-US" dirty="0"/>
              <a:t>To ascertain that project out is of high-quality.</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6342" y="1892996"/>
            <a:ext cx="5087094" cy="305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6123480"/>
      </p:ext>
    </p:extLst>
  </p:cSld>
  <p:clrMapOvr>
    <a:masterClrMapping/>
  </p:clrMapOvr>
  <mc:AlternateContent xmlns:mc="http://schemas.openxmlformats.org/markup-compatibility/2006" xmlns:p14="http://schemas.microsoft.com/office/powerpoint/2010/main">
    <mc:Choice Requires="p14">
      <p:transition spd="slow" p14:dur="2000" advTm="137827"/>
    </mc:Choice>
    <mc:Fallback xmlns="">
      <p:transition spd="slow" advTm="137827"/>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8838" y="1340768"/>
            <a:ext cx="7727093" cy="4614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6162883"/>
      </p:ext>
    </p:extLst>
  </p:cSld>
  <p:clrMapOvr>
    <a:masterClrMapping/>
  </p:clrMapOvr>
  <mc:AlternateContent xmlns:mc="http://schemas.openxmlformats.org/markup-compatibility/2006" xmlns:p14="http://schemas.microsoft.com/office/powerpoint/2010/main">
    <mc:Choice Requires="p14">
      <p:transition spd="slow" p14:dur="2000" advTm="169347"/>
    </mc:Choice>
    <mc:Fallback xmlns="">
      <p:transition spd="slow" advTm="169347"/>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287689" y="1052737"/>
            <a:ext cx="5436873" cy="461665"/>
          </a:xfrm>
          <a:prstGeom prst="rect">
            <a:avLst/>
          </a:prstGeom>
        </p:spPr>
        <p:txBody>
          <a:bodyPr wrap="none">
            <a:spAutoFit/>
          </a:bodyPr>
          <a:lstStyle/>
          <a:p>
            <a:r>
              <a:rPr lang="en-US" sz="2400" b="1" dirty="0">
                <a:solidFill>
                  <a:srgbClr val="C00000"/>
                </a:solidFill>
              </a:rPr>
              <a:t>4. Allocating Scarce Resources to Projects</a:t>
            </a:r>
            <a:endParaRPr lang="ar-SA" sz="2400" b="1" dirty="0">
              <a:solidFill>
                <a:srgbClr val="C00000"/>
              </a:solidFill>
            </a:endParaRPr>
          </a:p>
        </p:txBody>
      </p:sp>
      <p:sp>
        <p:nvSpPr>
          <p:cNvPr id="8" name="مستطيل 7"/>
          <p:cNvSpPr/>
          <p:nvPr/>
        </p:nvSpPr>
        <p:spPr>
          <a:xfrm>
            <a:off x="1919536" y="1582799"/>
            <a:ext cx="3528392" cy="3693319"/>
          </a:xfrm>
          <a:prstGeom prst="rect">
            <a:avLst/>
          </a:prstGeom>
        </p:spPr>
        <p:txBody>
          <a:bodyPr wrap="square">
            <a:spAutoFit/>
          </a:bodyPr>
          <a:lstStyle/>
          <a:p>
            <a:pPr algn="l" rtl="0"/>
            <a:r>
              <a:rPr lang="en-US" b="1" dirty="0"/>
              <a:t>Most solutions start with the PERT/CPM schedule. Given this initial solution, each activity is examined period by period and resource by resource. If the demand for a resource exceeds its supply, the software considers the tasks one by one and assigns resources to the tasks according to some priority rule chosen by the PM. Tasks that receive resources under this rule proceed as originally scheduled.</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928" y="1867357"/>
            <a:ext cx="4752528" cy="364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1647981"/>
      </p:ext>
    </p:extLst>
  </p:cSld>
  <p:clrMapOvr>
    <a:masterClrMapping/>
  </p:clrMapOvr>
  <mc:AlternateContent xmlns:mc="http://schemas.openxmlformats.org/markup-compatibility/2006" xmlns:p14="http://schemas.microsoft.com/office/powerpoint/2010/main">
    <mc:Choice Requires="p14">
      <p:transition spd="slow" p14:dur="2000" advTm="186691"/>
    </mc:Choice>
    <mc:Fallback xmlns="">
      <p:transition spd="slow" advTm="186691"/>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2127246" y="1916832"/>
            <a:ext cx="2600602" cy="2862322"/>
          </a:xfrm>
          <a:prstGeom prst="rect">
            <a:avLst/>
          </a:prstGeom>
        </p:spPr>
        <p:txBody>
          <a:bodyPr wrap="square">
            <a:spAutoFit/>
          </a:bodyPr>
          <a:lstStyle/>
          <a:p>
            <a:pPr algn="l" rtl="0"/>
            <a:r>
              <a:rPr lang="en-US" b="1" dirty="0"/>
              <a:t>Tasks that do not get resources are delayed until ongoing tasks are completed and the required resources are freed - up for use. No matter what priority rule is used, the project ’ s technology always takes precedence.</a:t>
            </a:r>
            <a:endParaRPr lang="ar-SA" b="1" dirty="0"/>
          </a:p>
        </p:txBody>
      </p:sp>
      <p:sp>
        <p:nvSpPr>
          <p:cNvPr id="9" name="مستطيل 8"/>
          <p:cNvSpPr/>
          <p:nvPr/>
        </p:nvSpPr>
        <p:spPr>
          <a:xfrm>
            <a:off x="3935761" y="1234927"/>
            <a:ext cx="3885423" cy="369332"/>
          </a:xfrm>
          <a:prstGeom prst="rect">
            <a:avLst/>
          </a:prstGeom>
        </p:spPr>
        <p:txBody>
          <a:bodyPr wrap="none">
            <a:spAutoFit/>
          </a:bodyPr>
          <a:lstStyle/>
          <a:p>
            <a:r>
              <a:rPr lang="en-US" b="1" dirty="0">
                <a:solidFill>
                  <a:srgbClr val="C00000"/>
                </a:solidFill>
              </a:rPr>
              <a:t>Allocating Scarce Resources to Projects</a:t>
            </a:r>
            <a:endParaRPr lang="ar-SA"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7928" y="1867357"/>
            <a:ext cx="4752528" cy="364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9794597"/>
      </p:ext>
    </p:extLst>
  </p:cSld>
  <p:clrMapOvr>
    <a:masterClrMapping/>
  </p:clrMapOvr>
  <mc:AlternateContent xmlns:mc="http://schemas.openxmlformats.org/markup-compatibility/2006" xmlns:p14="http://schemas.microsoft.com/office/powerpoint/2010/main">
    <mc:Choice Requires="p14">
      <p:transition spd="slow" p14:dur="2000" advTm="117257"/>
    </mc:Choice>
    <mc:Fallback xmlns="">
      <p:transition spd="slow" advTm="117257"/>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241308" y="1234927"/>
            <a:ext cx="5145255" cy="400110"/>
          </a:xfrm>
          <a:prstGeom prst="rect">
            <a:avLst/>
          </a:prstGeom>
        </p:spPr>
        <p:txBody>
          <a:bodyPr wrap="none">
            <a:spAutoFit/>
          </a:bodyPr>
          <a:lstStyle/>
          <a:p>
            <a:r>
              <a:rPr lang="en-US" sz="2000" b="1" dirty="0">
                <a:solidFill>
                  <a:srgbClr val="C00000"/>
                </a:solidFill>
              </a:rPr>
              <a:t>Some Comments about Constrained Resources</a:t>
            </a:r>
            <a:endParaRPr lang="ar-SA" sz="2000" b="1" dirty="0">
              <a:solidFill>
                <a:srgbClr val="C00000"/>
              </a:solidFill>
            </a:endParaRPr>
          </a:p>
        </p:txBody>
      </p:sp>
      <p:sp>
        <p:nvSpPr>
          <p:cNvPr id="9" name="مستطيل 8"/>
          <p:cNvSpPr/>
          <p:nvPr/>
        </p:nvSpPr>
        <p:spPr>
          <a:xfrm>
            <a:off x="1055440" y="2136338"/>
            <a:ext cx="3301992" cy="2585323"/>
          </a:xfrm>
          <a:prstGeom prst="rect">
            <a:avLst/>
          </a:prstGeom>
        </p:spPr>
        <p:txBody>
          <a:bodyPr wrap="square">
            <a:spAutoFit/>
          </a:bodyPr>
          <a:lstStyle/>
          <a:p>
            <a:pPr algn="l" rtl="0"/>
            <a:r>
              <a:rPr lang="en-US" b="1" dirty="0"/>
              <a:t>Every time a project falls behind schedule, the PM is apt to plead for more resources. In spite of the PM ’ s complaints about the scarcity of resources, serious cases of resource scarcity rarely apply to resources in general, but rather to one or two very specific resources. </a:t>
            </a:r>
            <a:endParaRPr lang="ar-SA" b="1"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849" y="1772816"/>
            <a:ext cx="5278821"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6477841"/>
      </p:ext>
    </p:extLst>
  </p:cSld>
  <p:clrMapOvr>
    <a:masterClrMapping/>
  </p:clrMapOvr>
  <mc:AlternateContent xmlns:mc="http://schemas.openxmlformats.org/markup-compatibility/2006" xmlns:p14="http://schemas.microsoft.com/office/powerpoint/2010/main">
    <mc:Choice Requires="p14">
      <p:transition spd="slow" p14:dur="2000" advTm="128668"/>
    </mc:Choice>
    <mc:Fallback xmlns="">
      <p:transition spd="slow" advTm="128668"/>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95601" y="1183096"/>
            <a:ext cx="7125733" cy="523220"/>
          </a:xfrm>
          <a:prstGeom prst="rect">
            <a:avLst/>
          </a:prstGeom>
        </p:spPr>
        <p:txBody>
          <a:bodyPr wrap="none">
            <a:spAutoFit/>
          </a:bodyPr>
          <a:lstStyle/>
          <a:p>
            <a:r>
              <a:rPr lang="en-US" sz="2800" b="1" dirty="0">
                <a:solidFill>
                  <a:srgbClr val="C00000"/>
                </a:solidFill>
              </a:rPr>
              <a:t>Some Comments about Constrained Resources</a:t>
            </a:r>
            <a:endParaRPr lang="ar-SA" sz="2800" b="1" dirty="0">
              <a:solidFill>
                <a:srgbClr val="C00000"/>
              </a:solidFill>
            </a:endParaRPr>
          </a:p>
        </p:txBody>
      </p:sp>
      <p:sp>
        <p:nvSpPr>
          <p:cNvPr id="10" name="مستطيل 9"/>
          <p:cNvSpPr/>
          <p:nvPr/>
        </p:nvSpPr>
        <p:spPr>
          <a:xfrm>
            <a:off x="2055238" y="1826240"/>
            <a:ext cx="3536706" cy="3970318"/>
          </a:xfrm>
          <a:prstGeom prst="rect">
            <a:avLst/>
          </a:prstGeom>
        </p:spPr>
        <p:txBody>
          <a:bodyPr wrap="square">
            <a:spAutoFit/>
          </a:bodyPr>
          <a:lstStyle/>
          <a:p>
            <a:pPr algn="l" rtl="0"/>
            <a:r>
              <a:rPr lang="en-US" b="1" u="sng" dirty="0">
                <a:solidFill>
                  <a:srgbClr val="FF0000"/>
                </a:solidFill>
              </a:rPr>
              <a:t>As soon as possible </a:t>
            </a:r>
            <a:r>
              <a:rPr lang="en-US" b="1" dirty="0"/>
              <a:t>— This is the standard rule in scheduling. Activities are scheduled to start on their ESTs, and resources are made available with that in mind.</a:t>
            </a:r>
          </a:p>
          <a:p>
            <a:pPr algn="l" rtl="0"/>
            <a:r>
              <a:rPr lang="en-US" b="1" u="sng" dirty="0">
                <a:solidFill>
                  <a:srgbClr val="FF0000"/>
                </a:solidFill>
              </a:rPr>
              <a:t>As late as possible </a:t>
            </a:r>
            <a:r>
              <a:rPr lang="en-US" b="1" dirty="0"/>
              <a:t>— With this rule, resources are made available so that activities start on their LSTs whenever possible without increasing the project ’ s duration. This may seem irrational, but it preserves the firm ’ s resources and delays cash outflows as long as possible. </a:t>
            </a:r>
            <a:endParaRPr lang="ar-SA" b="1" dirty="0"/>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8466"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9929781"/>
      </p:ext>
    </p:extLst>
  </p:cSld>
  <p:clrMapOvr>
    <a:masterClrMapping/>
  </p:clrMapOvr>
  <mc:AlternateContent xmlns:mc="http://schemas.openxmlformats.org/markup-compatibility/2006" xmlns:p14="http://schemas.microsoft.com/office/powerpoint/2010/main">
    <mc:Choice Requires="p14">
      <p:transition spd="slow" p14:dur="2000" advTm="124682"/>
    </mc:Choice>
    <mc:Fallback xmlns="">
      <p:transition spd="slow" advTm="124682"/>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43672" y="1163510"/>
            <a:ext cx="6135526" cy="461665"/>
          </a:xfrm>
          <a:prstGeom prst="rect">
            <a:avLst/>
          </a:prstGeom>
        </p:spPr>
        <p:txBody>
          <a:bodyPr wrap="none">
            <a:spAutoFit/>
          </a:bodyPr>
          <a:lstStyle/>
          <a:p>
            <a:r>
              <a:rPr lang="en-US" sz="2400" b="1" dirty="0">
                <a:solidFill>
                  <a:srgbClr val="C00000"/>
                </a:solidFill>
              </a:rPr>
              <a:t>Some Comments about Constrained Resources</a:t>
            </a:r>
            <a:endParaRPr lang="ar-SA" sz="2400" b="1" dirty="0">
              <a:solidFill>
                <a:srgbClr val="C00000"/>
              </a:solidFill>
            </a:endParaRPr>
          </a:p>
        </p:txBody>
      </p:sp>
      <p:sp>
        <p:nvSpPr>
          <p:cNvPr id="9" name="مستطيل 8"/>
          <p:cNvSpPr/>
          <p:nvPr/>
        </p:nvSpPr>
        <p:spPr>
          <a:xfrm>
            <a:off x="1992208" y="1844824"/>
            <a:ext cx="3455720" cy="3970318"/>
          </a:xfrm>
          <a:prstGeom prst="rect">
            <a:avLst/>
          </a:prstGeom>
        </p:spPr>
        <p:txBody>
          <a:bodyPr wrap="square">
            <a:spAutoFit/>
          </a:bodyPr>
          <a:lstStyle/>
          <a:p>
            <a:pPr algn="l" rtl="0"/>
            <a:r>
              <a:rPr lang="en-US" b="1" u="sng" dirty="0">
                <a:solidFill>
                  <a:srgbClr val="FF0000"/>
                </a:solidFill>
              </a:rPr>
              <a:t>Shortest task duration first </a:t>
            </a:r>
          </a:p>
          <a:p>
            <a:pPr algn="l" rtl="0"/>
            <a:r>
              <a:rPr lang="en-US" dirty="0"/>
              <a:t>Shorter tasks are given priority over longer tasks. This rule maximizes the number of tasks that can be completed by a system in a given time period.</a:t>
            </a:r>
          </a:p>
          <a:p>
            <a:pPr algn="l" rtl="0"/>
            <a:r>
              <a:rPr lang="en-US" b="1" u="sng" dirty="0">
                <a:solidFill>
                  <a:srgbClr val="FF0000"/>
                </a:solidFill>
              </a:rPr>
              <a:t>Minimum slack first </a:t>
            </a:r>
            <a:endParaRPr lang="en-US" b="1" dirty="0"/>
          </a:p>
          <a:p>
            <a:pPr algn="l" rtl="0"/>
            <a:r>
              <a:rPr lang="en-US" b="1" dirty="0"/>
              <a:t> </a:t>
            </a:r>
            <a:r>
              <a:rPr lang="en-US" dirty="0"/>
              <a:t>When two or more tasks compete with each other, one should choose the task with minimum total slack. This rule usually minimizes the number of late activities.</a:t>
            </a:r>
            <a:endParaRPr lang="ar-SA" dirty="0"/>
          </a:p>
          <a:p>
            <a:pPr algn="l" rtl="0"/>
            <a:endParaRPr lang="en-US" b="1" dirty="0"/>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563"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4884697"/>
      </p:ext>
    </p:extLst>
  </p:cSld>
  <p:clrMapOvr>
    <a:masterClrMapping/>
  </p:clrMapOvr>
  <mc:AlternateContent xmlns:mc="http://schemas.openxmlformats.org/markup-compatibility/2006" xmlns:p14="http://schemas.microsoft.com/office/powerpoint/2010/main">
    <mc:Choice Requires="p14">
      <p:transition spd="slow" p14:dur="2000" advTm="86669"/>
    </mc:Choice>
    <mc:Fallback xmlns="">
      <p:transition spd="slow" advTm="86669"/>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094434" y="1626743"/>
            <a:ext cx="3672408" cy="3970318"/>
          </a:xfrm>
          <a:prstGeom prst="rect">
            <a:avLst/>
          </a:prstGeom>
        </p:spPr>
        <p:txBody>
          <a:bodyPr wrap="square">
            <a:spAutoFit/>
          </a:bodyPr>
          <a:lstStyle/>
          <a:p>
            <a:pPr algn="l" rtl="0"/>
            <a:r>
              <a:rPr lang="en-US" b="1" u="sng" dirty="0">
                <a:solidFill>
                  <a:srgbClr val="FF0000"/>
                </a:solidFill>
              </a:rPr>
              <a:t>Most critical followers </a:t>
            </a:r>
            <a:endParaRPr lang="en-US" b="1" dirty="0"/>
          </a:p>
          <a:p>
            <a:pPr algn="l" rtl="0"/>
            <a:r>
              <a:rPr lang="en-US" b="1" dirty="0"/>
              <a:t> The number of successors on the critical path(s) for each activity is counted. Activities with a higher number of critical successors take precedence. The rationale here is that such activities would cause the greatest damage to the desired project schedule if they are late.</a:t>
            </a:r>
          </a:p>
          <a:p>
            <a:pPr algn="l" rtl="0"/>
            <a:r>
              <a:rPr lang="en-US" b="1" u="sng" dirty="0">
                <a:solidFill>
                  <a:srgbClr val="FF0000"/>
                </a:solidFill>
              </a:rPr>
              <a:t>Most successors </a:t>
            </a:r>
            <a:endParaRPr lang="en-US" b="1" dirty="0"/>
          </a:p>
          <a:p>
            <a:pPr algn="l" rtl="0"/>
            <a:r>
              <a:rPr lang="en-US" b="1" dirty="0"/>
              <a:t>The same as the previous rule except that all successors are counted. This rule has the same rationale as the preceding rule</a:t>
            </a:r>
            <a:r>
              <a:rPr lang="en-US" dirty="0"/>
              <a:t>.</a:t>
            </a:r>
            <a:endParaRPr lang="ar-SA" dirty="0"/>
          </a:p>
        </p:txBody>
      </p:sp>
      <p:sp>
        <p:nvSpPr>
          <p:cNvPr id="8" name="مستطيل 7"/>
          <p:cNvSpPr/>
          <p:nvPr/>
        </p:nvSpPr>
        <p:spPr>
          <a:xfrm>
            <a:off x="3748009" y="1145365"/>
            <a:ext cx="5161384" cy="369332"/>
          </a:xfrm>
          <a:prstGeom prst="rect">
            <a:avLst/>
          </a:prstGeom>
        </p:spPr>
        <p:txBody>
          <a:bodyPr wrap="square">
            <a:spAutoFit/>
          </a:bodyPr>
          <a:lstStyle/>
          <a:p>
            <a:pPr algn="ctr"/>
            <a:r>
              <a:rPr lang="en-US" b="1" dirty="0">
                <a:solidFill>
                  <a:srgbClr val="C00000"/>
                </a:solidFill>
              </a:rPr>
              <a:t>Some Comments about Constrained Resources</a:t>
            </a:r>
            <a:endParaRPr lang="ar-SA" b="1" dirty="0">
              <a:solidFill>
                <a:srgbClr val="C00000"/>
              </a:solidFill>
            </a:endParaRPr>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2794"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456243"/>
      </p:ext>
    </p:extLst>
  </p:cSld>
  <p:clrMapOvr>
    <a:masterClrMapping/>
  </p:clrMapOvr>
  <mc:AlternateContent xmlns:mc="http://schemas.openxmlformats.org/markup-compatibility/2006" xmlns:p14="http://schemas.microsoft.com/office/powerpoint/2010/main">
    <mc:Choice Requires="p14">
      <p:transition spd="slow" p14:dur="2000" advTm="97160"/>
    </mc:Choice>
    <mc:Fallback xmlns="">
      <p:transition spd="slow" advTm="97160"/>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844825"/>
            <a:ext cx="3024336" cy="2585323"/>
          </a:xfrm>
          <a:prstGeom prst="rect">
            <a:avLst/>
          </a:prstGeom>
        </p:spPr>
        <p:txBody>
          <a:bodyPr wrap="square">
            <a:spAutoFit/>
          </a:bodyPr>
          <a:lstStyle/>
          <a:p>
            <a:pPr algn="l" rtl="0"/>
            <a:r>
              <a:rPr lang="en-US" b="1" u="sng" dirty="0">
                <a:solidFill>
                  <a:srgbClr val="FF0000"/>
                </a:solidFill>
              </a:rPr>
              <a:t>Most resources first </a:t>
            </a:r>
            <a:endParaRPr lang="en-US" b="1" dirty="0"/>
          </a:p>
          <a:p>
            <a:pPr algn="l" rtl="0"/>
            <a:r>
              <a:rPr lang="en-US" b="1" dirty="0"/>
              <a:t>The greater the use of a specific resource on a task, the higher the task ’ s priority for the resource. This rule is based on the assumption that more important activities have a greater demand for scarce resources.</a:t>
            </a:r>
            <a:endParaRPr lang="ar-SA" b="1" dirty="0"/>
          </a:p>
        </p:txBody>
      </p:sp>
      <p:sp>
        <p:nvSpPr>
          <p:cNvPr id="10" name="مستطيل 9"/>
          <p:cNvSpPr/>
          <p:nvPr/>
        </p:nvSpPr>
        <p:spPr>
          <a:xfrm>
            <a:off x="3748009" y="1145365"/>
            <a:ext cx="5161384" cy="369332"/>
          </a:xfrm>
          <a:prstGeom prst="rect">
            <a:avLst/>
          </a:prstGeom>
        </p:spPr>
        <p:txBody>
          <a:bodyPr wrap="square">
            <a:spAutoFit/>
          </a:bodyPr>
          <a:lstStyle/>
          <a:p>
            <a:pPr algn="ctr"/>
            <a:r>
              <a:rPr lang="en-US" b="1" dirty="0">
                <a:solidFill>
                  <a:srgbClr val="C00000"/>
                </a:solidFill>
              </a:rPr>
              <a:t>Some Comments about Constrained Resources</a:t>
            </a:r>
            <a:endParaRPr lang="ar-SA" b="1" dirty="0">
              <a:solidFill>
                <a:srgbClr val="C00000"/>
              </a:solidFill>
            </a:endParaRPr>
          </a:p>
        </p:txBody>
      </p:sp>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5013"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7536065"/>
      </p:ext>
    </p:extLst>
  </p:cSld>
  <p:clrMapOvr>
    <a:masterClrMapping/>
  </p:clrMapOvr>
  <mc:AlternateContent xmlns:mc="http://schemas.openxmlformats.org/markup-compatibility/2006" xmlns:p14="http://schemas.microsoft.com/office/powerpoint/2010/main">
    <mc:Choice Requires="p14">
      <p:transition spd="slow" p14:dur="2000" advTm="56722"/>
    </mc:Choice>
    <mc:Fallback xmlns="">
      <p:transition spd="slow" advTm="56722"/>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071664" y="1113613"/>
            <a:ext cx="5688632" cy="707886"/>
          </a:xfrm>
          <a:prstGeom prst="rect">
            <a:avLst/>
          </a:prstGeom>
        </p:spPr>
        <p:txBody>
          <a:bodyPr wrap="square">
            <a:spAutoFit/>
          </a:bodyPr>
          <a:lstStyle/>
          <a:p>
            <a:pPr algn="ctr"/>
            <a:r>
              <a:rPr lang="en-US" sz="2000" b="1" dirty="0">
                <a:solidFill>
                  <a:srgbClr val="C00000"/>
                </a:solidFill>
              </a:rPr>
              <a:t>5.  Allocating Scarce Resources to Several Projects</a:t>
            </a:r>
            <a:br>
              <a:rPr lang="en-US" sz="2000" b="1" dirty="0">
                <a:solidFill>
                  <a:srgbClr val="C00000"/>
                </a:solidFill>
              </a:rPr>
            </a:br>
            <a:endParaRPr lang="ar-SA" sz="2000" b="1" dirty="0">
              <a:solidFill>
                <a:srgbClr val="C00000"/>
              </a:solidFill>
            </a:endParaRPr>
          </a:p>
        </p:txBody>
      </p:sp>
      <p:sp>
        <p:nvSpPr>
          <p:cNvPr id="9" name="مستطيل 8"/>
          <p:cNvSpPr/>
          <p:nvPr/>
        </p:nvSpPr>
        <p:spPr>
          <a:xfrm>
            <a:off x="1883532" y="1821499"/>
            <a:ext cx="4284476" cy="4801314"/>
          </a:xfrm>
          <a:prstGeom prst="rect">
            <a:avLst/>
          </a:prstGeom>
        </p:spPr>
        <p:txBody>
          <a:bodyPr wrap="square">
            <a:spAutoFit/>
          </a:bodyPr>
          <a:lstStyle/>
          <a:p>
            <a:pPr algn="l" rtl="0"/>
            <a:r>
              <a:rPr lang="en-US" b="1" dirty="0" err="1">
                <a:solidFill>
                  <a:srgbClr val="C00000"/>
                </a:solidFill>
              </a:rPr>
              <a:t>Pseudoactivities</a:t>
            </a:r>
            <a:r>
              <a:rPr lang="en-US" b="1" dirty="0">
                <a:solidFill>
                  <a:srgbClr val="C00000"/>
                </a:solidFill>
              </a:rPr>
              <a:t>,</a:t>
            </a:r>
            <a:br>
              <a:rPr lang="en-US" dirty="0"/>
            </a:br>
            <a:r>
              <a:rPr lang="en-US" dirty="0"/>
              <a:t>• Used to link several project together</a:t>
            </a:r>
            <a:br>
              <a:rPr lang="en-US" dirty="0"/>
            </a:br>
            <a:r>
              <a:rPr lang="en-US" dirty="0"/>
              <a:t>• Have </a:t>
            </a:r>
            <a:r>
              <a:rPr lang="en-US" b="1" dirty="0">
                <a:solidFill>
                  <a:srgbClr val="C00000"/>
                </a:solidFill>
              </a:rPr>
              <a:t>duration</a:t>
            </a:r>
            <a:r>
              <a:rPr lang="en-US" dirty="0"/>
              <a:t> but do not require any resources.</a:t>
            </a:r>
            <a:br>
              <a:rPr lang="en-US" dirty="0"/>
            </a:br>
            <a:r>
              <a:rPr lang="en-US" dirty="0"/>
              <a:t>This approach allows a set of projects to be dealt with as though it were a single project.</a:t>
            </a:r>
          </a:p>
          <a:p>
            <a:pPr algn="l" rtl="0"/>
            <a:r>
              <a:rPr lang="en-US" dirty="0"/>
              <a:t>Allocating scarce resources among multiple projects is more complicated than the single project case, but is not different in its basic logic. The several projects are linked with </a:t>
            </a:r>
            <a:r>
              <a:rPr lang="en-US" dirty="0" err="1"/>
              <a:t>pseudoactivities</a:t>
            </a:r>
            <a:r>
              <a:rPr lang="en-US" dirty="0"/>
              <a:t> and treated as if they were the individual activities of a single project..</a:t>
            </a:r>
          </a:p>
          <a:p>
            <a:pPr algn="l" rtl="0"/>
            <a:br>
              <a:rPr lang="en-US" dirty="0"/>
            </a:br>
            <a:r>
              <a:rPr lang="en-US" dirty="0"/>
              <a:t>.</a:t>
            </a:r>
          </a:p>
          <a:p>
            <a:pPr algn="l" rtl="0"/>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2132856"/>
            <a:ext cx="3766653" cy="365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808041"/>
      </p:ext>
    </p:extLst>
  </p:cSld>
  <p:clrMapOvr>
    <a:masterClrMapping/>
  </p:clrMapOvr>
  <mc:AlternateContent xmlns:mc="http://schemas.openxmlformats.org/markup-compatibility/2006" xmlns:p14="http://schemas.microsoft.com/office/powerpoint/2010/main">
    <mc:Choice Requires="p14">
      <p:transition spd="slow" p14:dur="2000" advTm="112170"/>
    </mc:Choice>
    <mc:Fallback xmlns="">
      <p:transition spd="slow" advTm="112170"/>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297606" y="1340768"/>
            <a:ext cx="5024389" cy="400110"/>
          </a:xfrm>
          <a:prstGeom prst="rect">
            <a:avLst/>
          </a:prstGeom>
        </p:spPr>
        <p:txBody>
          <a:bodyPr wrap="none">
            <a:spAutoFit/>
          </a:bodyPr>
          <a:lstStyle/>
          <a:p>
            <a:r>
              <a:rPr lang="en-US" sz="2000" b="1" dirty="0">
                <a:solidFill>
                  <a:srgbClr val="C00000"/>
                </a:solidFill>
              </a:rPr>
              <a:t>Resource Allocation and the Project Life Cycle</a:t>
            </a:r>
            <a:endParaRPr lang="ar-SA" sz="2000" b="1" dirty="0">
              <a:solidFill>
                <a:srgbClr val="C00000"/>
              </a:solidFill>
            </a:endParaRPr>
          </a:p>
        </p:txBody>
      </p:sp>
      <p:sp>
        <p:nvSpPr>
          <p:cNvPr id="8" name="مستطيل 7"/>
          <p:cNvSpPr/>
          <p:nvPr/>
        </p:nvSpPr>
        <p:spPr>
          <a:xfrm>
            <a:off x="1847528" y="1844824"/>
            <a:ext cx="3744416" cy="3416320"/>
          </a:xfrm>
          <a:prstGeom prst="rect">
            <a:avLst/>
          </a:prstGeom>
        </p:spPr>
        <p:txBody>
          <a:bodyPr wrap="square">
            <a:spAutoFit/>
          </a:bodyPr>
          <a:lstStyle/>
          <a:p>
            <a:pPr marL="285750" indent="-285750" algn="l" rtl="0">
              <a:buFont typeface="Arial" panose="020B0604020202020204" pitchFamily="34" charset="0"/>
              <a:buChar char="•"/>
            </a:pPr>
            <a:r>
              <a:rPr lang="en-US" b="1" dirty="0"/>
              <a:t>Once the most urgent cases (as measured by the priority rule) have been given resources, the next most urgent cases receive their resources. The process continues until there are no more activities.</a:t>
            </a:r>
          </a:p>
          <a:p>
            <a:pPr marL="285750" indent="-285750" algn="l" rtl="0">
              <a:buFont typeface="Arial" panose="020B0604020202020204" pitchFamily="34" charset="0"/>
              <a:buChar char="•"/>
            </a:pPr>
            <a:r>
              <a:rPr lang="en-US" b="1" dirty="0"/>
              <a:t>The less urgent activities become more urgent as period after period passes until they rise far enough up the priority rank list and receive their resources.</a:t>
            </a:r>
            <a:endParaRPr lang="ar-SA" b="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844824"/>
            <a:ext cx="3919141" cy="3436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7795937"/>
      </p:ext>
    </p:extLst>
  </p:cSld>
  <p:clrMapOvr>
    <a:masterClrMapping/>
  </p:clrMapOvr>
  <mc:AlternateContent xmlns:mc="http://schemas.openxmlformats.org/markup-compatibility/2006" xmlns:p14="http://schemas.microsoft.com/office/powerpoint/2010/main">
    <mc:Choice Requires="p14">
      <p:transition spd="slow" p14:dur="2000" advTm="131178"/>
    </mc:Choice>
    <mc:Fallback xmlns="">
      <p:transition spd="slow" advTm="131178"/>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22786" y="1262628"/>
            <a:ext cx="2430152" cy="590931"/>
          </a:xfrm>
          <a:prstGeom prst="rect">
            <a:avLst/>
          </a:prstGeom>
        </p:spPr>
        <p:txBody>
          <a:bodyPr wrap="none">
            <a:spAutoFit/>
          </a:bodyPr>
          <a:lstStyle/>
          <a:p>
            <a:pPr algn="ctr">
              <a:lnSpc>
                <a:spcPct val="90000"/>
              </a:lnSpc>
              <a:spcBef>
                <a:spcPct val="0"/>
              </a:spcBef>
            </a:pPr>
            <a:r>
              <a:rPr lang="en-US" b="1" dirty="0" err="1">
                <a:solidFill>
                  <a:srgbClr val="C00000"/>
                </a:solidFill>
              </a:rPr>
              <a:t>Goldratt’s</a:t>
            </a:r>
            <a:r>
              <a:rPr lang="en-US" b="1" dirty="0">
                <a:solidFill>
                  <a:srgbClr val="C00000"/>
                </a:solidFill>
              </a:rPr>
              <a:t> Critical Chain</a:t>
            </a:r>
            <a:br>
              <a:rPr lang="en-US" b="1" dirty="0"/>
            </a:br>
            <a:endParaRPr lang="en-US" altLang="en-US" b="1" dirty="0">
              <a:latin typeface="Arial Black" panose="020B0A04020102020204" pitchFamily="34" charset="0"/>
            </a:endParaRPr>
          </a:p>
        </p:txBody>
      </p:sp>
      <p:sp>
        <p:nvSpPr>
          <p:cNvPr id="7" name="مستطيل 6"/>
          <p:cNvSpPr/>
          <p:nvPr/>
        </p:nvSpPr>
        <p:spPr>
          <a:xfrm>
            <a:off x="2135560" y="1832098"/>
            <a:ext cx="3672408" cy="3693319"/>
          </a:xfrm>
          <a:prstGeom prst="rect">
            <a:avLst/>
          </a:prstGeom>
        </p:spPr>
        <p:txBody>
          <a:bodyPr wrap="square">
            <a:spAutoFit/>
          </a:bodyPr>
          <a:lstStyle/>
          <a:p>
            <a:pPr algn="l" rtl="0"/>
            <a:r>
              <a:rPr lang="en-US" b="1" dirty="0"/>
              <a:t>To begin our discussion of </a:t>
            </a:r>
            <a:r>
              <a:rPr lang="en-US" b="1" dirty="0" err="1"/>
              <a:t>Goldratt</a:t>
            </a:r>
            <a:r>
              <a:rPr lang="en-US" b="1" dirty="0"/>
              <a:t> ’ s approach, imagine for the moment that you are sitting in a room full of people with extensive experience as both project team members and project managers. Now imagine the responses you would hear if the group were asked the question: “ What are the things annoyed you most about the projects you have been involved with? ” Typical of the responses that we have gotten to that question are:</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1656358"/>
      </p:ext>
    </p:extLst>
  </p:cSld>
  <p:clrMapOvr>
    <a:masterClrMapping/>
  </p:clrMapOvr>
  <mc:AlternateContent xmlns:mc="http://schemas.openxmlformats.org/markup-compatibility/2006" xmlns:p14="http://schemas.microsoft.com/office/powerpoint/2010/main">
    <mc:Choice Requires="p14">
      <p:transition spd="slow" p14:dur="2000" advTm="90669"/>
    </mc:Choice>
    <mc:Fallback xmlns="">
      <p:transition spd="slow" advTm="90669"/>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2063552" y="1772816"/>
            <a:ext cx="3744416" cy="3416320"/>
          </a:xfrm>
          <a:prstGeom prst="rect">
            <a:avLst/>
          </a:prstGeom>
        </p:spPr>
        <p:txBody>
          <a:bodyPr wrap="square">
            <a:spAutoFit/>
          </a:bodyPr>
          <a:lstStyle/>
          <a:p>
            <a:pPr marL="285750" indent="-285750" algn="l" rtl="0">
              <a:buFont typeface="Arial" panose="020B0604020202020204" pitchFamily="34" charset="0"/>
              <a:buChar char="•"/>
            </a:pPr>
            <a:r>
              <a:rPr lang="en-US" b="1" dirty="0"/>
              <a:t>Project due dates are too often unrealistic.</a:t>
            </a:r>
          </a:p>
          <a:p>
            <a:pPr marL="285750" indent="-285750" algn="l" rtl="0">
              <a:buFont typeface="Arial" panose="020B0604020202020204" pitchFamily="34" charset="0"/>
              <a:buChar char="•"/>
            </a:pPr>
            <a:r>
              <a:rPr lang="en-US" b="1" dirty="0"/>
              <a:t>There are too many changes made in the project ’ s scope.</a:t>
            </a:r>
          </a:p>
          <a:p>
            <a:pPr marL="285750" indent="-285750" algn="l" rtl="0">
              <a:buFont typeface="Arial" panose="020B0604020202020204" pitchFamily="34" charset="0"/>
              <a:buChar char="•"/>
            </a:pPr>
            <a:r>
              <a:rPr lang="en-US" b="1" dirty="0"/>
              <a:t>Key resources and data are often unavailable when needed.</a:t>
            </a:r>
          </a:p>
          <a:p>
            <a:pPr marL="285750" indent="-285750" algn="l" rtl="0">
              <a:buFont typeface="Arial" panose="020B0604020202020204" pitchFamily="34" charset="0"/>
              <a:buChar char="•"/>
            </a:pPr>
            <a:r>
              <a:rPr lang="en-US" b="1" dirty="0"/>
              <a:t>The budget is frequently unrealistic and therefore often exceeded.</a:t>
            </a:r>
          </a:p>
          <a:p>
            <a:pPr marL="285750" indent="-285750" algn="l" rtl="0">
              <a:buFont typeface="Arial" panose="020B0604020202020204" pitchFamily="34" charset="0"/>
              <a:buChar char="•"/>
            </a:pPr>
            <a:r>
              <a:rPr lang="en-US" b="1" dirty="0"/>
              <a:t>It seems like my project is always in competition for resources with other projects.</a:t>
            </a:r>
            <a:endParaRPr lang="ar-SA" b="1" dirty="0"/>
          </a:p>
        </p:txBody>
      </p:sp>
      <p:sp>
        <p:nvSpPr>
          <p:cNvPr id="10" name="مستطيل 9"/>
          <p:cNvSpPr/>
          <p:nvPr/>
        </p:nvSpPr>
        <p:spPr>
          <a:xfrm>
            <a:off x="2063552" y="1234927"/>
            <a:ext cx="2430152" cy="369332"/>
          </a:xfrm>
          <a:prstGeom prst="rect">
            <a:avLst/>
          </a:prstGeom>
        </p:spPr>
        <p:txBody>
          <a:bodyPr wrap="none">
            <a:spAutoFit/>
          </a:bodyPr>
          <a:lstStyle/>
          <a:p>
            <a:r>
              <a:rPr lang="en-US" b="1" dirty="0" err="1">
                <a:solidFill>
                  <a:srgbClr val="C00000"/>
                </a:solidFill>
              </a:rPr>
              <a:t>Goldratt’s</a:t>
            </a:r>
            <a:r>
              <a:rPr lang="en-US" b="1" dirty="0">
                <a:solidFill>
                  <a:srgbClr val="C00000"/>
                </a:solidFill>
              </a:rPr>
              <a:t> Critical Chain</a:t>
            </a:r>
            <a:endParaRPr lang="ar-SA" dirty="0"/>
          </a:p>
        </p:txBody>
      </p:sp>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8402802"/>
      </p:ext>
    </p:extLst>
  </p:cSld>
  <p:clrMapOvr>
    <a:masterClrMapping/>
  </p:clrMapOvr>
  <mc:AlternateContent xmlns:mc="http://schemas.openxmlformats.org/markup-compatibility/2006" xmlns:p14="http://schemas.microsoft.com/office/powerpoint/2010/main">
    <mc:Choice Requires="p14">
      <p:transition spd="slow" p14:dur="2000" advTm="84695"/>
    </mc:Choice>
    <mc:Fallback xmlns="">
      <p:transition spd="slow" advTm="84695"/>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95400" y="1783967"/>
            <a:ext cx="5021797" cy="3970318"/>
          </a:xfrm>
          <a:prstGeom prst="rect">
            <a:avLst/>
          </a:prstGeom>
        </p:spPr>
        <p:txBody>
          <a:bodyPr wrap="square">
            <a:spAutoFit/>
          </a:bodyPr>
          <a:lstStyle/>
          <a:p>
            <a:pPr algn="l" rtl="0"/>
            <a:r>
              <a:rPr lang="en-US" b="1" dirty="0"/>
              <a:t>The critical chain concept identifies the facts that activity times are unknown and independent, that workers will inflate their time estimates to protect themselves, early completion tasks will not be reported, the work will expand to fill the time, tasks will not be started until the last minute, multitasking will be misapplied, resource demands will be uneven and result in task delays, and more projects and tasks will be undertaken to increase resource utilization.</a:t>
            </a:r>
            <a:endParaRPr lang="ar-SA" b="1" dirty="0"/>
          </a:p>
          <a:p>
            <a:pPr algn="l" rtl="0"/>
            <a:endParaRPr lang="en-US" dirty="0"/>
          </a:p>
          <a:p>
            <a:pPr algn="l" rtl="0"/>
            <a:endParaRPr lang="en-US" dirty="0"/>
          </a:p>
          <a:p>
            <a:pPr algn="l" rtl="0"/>
            <a:endParaRPr lang="en-US" b="1" dirty="0">
              <a:solidFill>
                <a:srgbClr val="C00000"/>
              </a:solidFill>
            </a:endParaRPr>
          </a:p>
          <a:p>
            <a:pPr algn="l" rtl="0"/>
            <a:endParaRPr lang="ar-SA" dirty="0"/>
          </a:p>
        </p:txBody>
      </p:sp>
      <p:sp>
        <p:nvSpPr>
          <p:cNvPr id="7" name="مستطيل 6"/>
          <p:cNvSpPr/>
          <p:nvPr/>
        </p:nvSpPr>
        <p:spPr>
          <a:xfrm>
            <a:off x="1915287" y="1259811"/>
            <a:ext cx="2430152" cy="369332"/>
          </a:xfrm>
          <a:prstGeom prst="rect">
            <a:avLst/>
          </a:prstGeom>
        </p:spPr>
        <p:txBody>
          <a:bodyPr wrap="none">
            <a:spAutoFit/>
          </a:bodyPr>
          <a:lstStyle/>
          <a:p>
            <a:r>
              <a:rPr lang="en-US" b="1" dirty="0" err="1">
                <a:solidFill>
                  <a:srgbClr val="C00000"/>
                </a:solidFill>
              </a:rPr>
              <a:t>Goldratt’s</a:t>
            </a:r>
            <a:r>
              <a:rPr lang="en-US" b="1" dirty="0">
                <a:solidFill>
                  <a:srgbClr val="C00000"/>
                </a:solidFill>
              </a:rPr>
              <a:t> Critical Chain</a:t>
            </a:r>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0774141"/>
      </p:ext>
    </p:extLst>
  </p:cSld>
  <p:clrMapOvr>
    <a:masterClrMapping/>
  </p:clrMapOvr>
  <mc:AlternateContent xmlns:mc="http://schemas.openxmlformats.org/markup-compatibility/2006" xmlns:p14="http://schemas.microsoft.com/office/powerpoint/2010/main">
    <mc:Choice Requires="p14">
      <p:transition spd="slow" p14:dur="2000" advTm="158223"/>
    </mc:Choice>
    <mc:Fallback xmlns="">
      <p:transition spd="slow" advTm="158223"/>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01954" y="1916832"/>
            <a:ext cx="3085935" cy="2862322"/>
          </a:xfrm>
          <a:prstGeom prst="rect">
            <a:avLst/>
          </a:prstGeom>
        </p:spPr>
        <p:txBody>
          <a:bodyPr wrap="square">
            <a:spAutoFit/>
          </a:bodyPr>
          <a:lstStyle/>
          <a:p>
            <a:pPr algn="l" rtl="0"/>
            <a:r>
              <a:rPr lang="en-US" b="1" dirty="0"/>
              <a:t> All these contribute to project delays and inefficiencies. To correct these problems, a project buffer is added at the end of a project, the release of projects and tasks is based on the availability of bottleneck resources, and time buffers are added to resources that feed bottleneck resources.</a:t>
            </a:r>
            <a:endParaRPr lang="ar-SA" b="1" dirty="0"/>
          </a:p>
        </p:txBody>
      </p:sp>
      <p:sp>
        <p:nvSpPr>
          <p:cNvPr id="8" name="مستطيل 7"/>
          <p:cNvSpPr/>
          <p:nvPr/>
        </p:nvSpPr>
        <p:spPr>
          <a:xfrm>
            <a:off x="2001953" y="1250286"/>
            <a:ext cx="2430152" cy="369332"/>
          </a:xfrm>
          <a:prstGeom prst="rect">
            <a:avLst/>
          </a:prstGeom>
        </p:spPr>
        <p:txBody>
          <a:bodyPr wrap="none">
            <a:spAutoFit/>
          </a:bodyPr>
          <a:lstStyle/>
          <a:p>
            <a:r>
              <a:rPr lang="en-US" b="1" dirty="0" err="1">
                <a:solidFill>
                  <a:srgbClr val="C00000"/>
                </a:solidFill>
              </a:rPr>
              <a:t>Goldratt’s</a:t>
            </a:r>
            <a:r>
              <a:rPr lang="en-US" b="1" dirty="0">
                <a:solidFill>
                  <a:srgbClr val="C00000"/>
                </a:solidFill>
              </a:rPr>
              <a:t> Critical Chain</a:t>
            </a:r>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0753459"/>
      </p:ext>
    </p:extLst>
  </p:cSld>
  <p:clrMapOvr>
    <a:masterClrMapping/>
  </p:clrMapOvr>
  <mc:AlternateContent xmlns:mc="http://schemas.openxmlformats.org/markup-compatibility/2006" xmlns:p14="http://schemas.microsoft.com/office/powerpoint/2010/main">
    <mc:Choice Requires="p14">
      <p:transition spd="slow" p14:dur="2000" advTm="109248"/>
    </mc:Choice>
    <mc:Fallback xmlns="">
      <p:transition spd="slow" advTm="109248"/>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832870" y="1281094"/>
            <a:ext cx="4572000" cy="646331"/>
          </a:xfrm>
          <a:prstGeom prst="rect">
            <a:avLst/>
          </a:prstGeom>
        </p:spPr>
        <p:txBody>
          <a:bodyPr>
            <a:spAutoFit/>
          </a:bodyPr>
          <a:lstStyle/>
          <a:p>
            <a:pPr algn="ctr"/>
            <a:r>
              <a:rPr lang="en-US" b="1" dirty="0">
                <a:solidFill>
                  <a:srgbClr val="C00000"/>
                </a:solidFill>
              </a:rPr>
              <a:t>Critical Chain Method Vs Critical Path Method in Project Management</a:t>
            </a:r>
          </a:p>
        </p:txBody>
      </p:sp>
      <p:sp>
        <p:nvSpPr>
          <p:cNvPr id="9" name="مستطيل 8"/>
          <p:cNvSpPr/>
          <p:nvPr/>
        </p:nvSpPr>
        <p:spPr>
          <a:xfrm>
            <a:off x="2323049" y="1988841"/>
            <a:ext cx="7589375" cy="1200329"/>
          </a:xfrm>
          <a:prstGeom prst="rect">
            <a:avLst/>
          </a:prstGeom>
        </p:spPr>
        <p:txBody>
          <a:bodyPr wrap="square">
            <a:spAutoFit/>
          </a:bodyPr>
          <a:lstStyle/>
          <a:p>
            <a:pPr algn="l" rtl="0"/>
            <a:r>
              <a:rPr lang="en-US" dirty="0"/>
              <a:t>The terms ‘Critical chain method’ and ‘Critical path method’ are often used interchangeably. However, they are different and imply distinct meanings.</a:t>
            </a:r>
          </a:p>
          <a:p>
            <a:pPr algn="l" rtl="0"/>
            <a:endParaRPr lang="en-US" dirty="0"/>
          </a:p>
          <a:p>
            <a:pPr algn="l" rtl="0"/>
            <a:endParaRPr lang="ar-SA" dirty="0"/>
          </a:p>
        </p:txBody>
      </p:sp>
      <p:graphicFrame>
        <p:nvGraphicFramePr>
          <p:cNvPr id="10" name="جدول 9"/>
          <p:cNvGraphicFramePr>
            <a:graphicFrameLocks noGrp="1"/>
          </p:cNvGraphicFramePr>
          <p:nvPr>
            <p:extLst>
              <p:ext uri="{D42A27DB-BD31-4B8C-83A1-F6EECF244321}">
                <p14:modId xmlns:p14="http://schemas.microsoft.com/office/powerpoint/2010/main" val="1888259204"/>
              </p:ext>
            </p:extLst>
          </p:nvPr>
        </p:nvGraphicFramePr>
        <p:xfrm>
          <a:off x="2279576" y="2818329"/>
          <a:ext cx="7272808" cy="2931160"/>
        </p:xfrm>
        <a:graphic>
          <a:graphicData uri="http://schemas.openxmlformats.org/drawingml/2006/table">
            <a:tbl>
              <a:tblPr rtl="1" firstRow="1" bandRow="1">
                <a:tableStyleId>{5C22544A-7EE6-4342-B048-85BDC9FD1C3A}</a:tableStyleId>
              </a:tblPr>
              <a:tblGrid>
                <a:gridCol w="3636404">
                  <a:extLst>
                    <a:ext uri="{9D8B030D-6E8A-4147-A177-3AD203B41FA5}">
                      <a16:colId xmlns:a16="http://schemas.microsoft.com/office/drawing/2014/main" val="20000"/>
                    </a:ext>
                  </a:extLst>
                </a:gridCol>
                <a:gridCol w="3636404">
                  <a:extLst>
                    <a:ext uri="{9D8B030D-6E8A-4147-A177-3AD203B41FA5}">
                      <a16:colId xmlns:a16="http://schemas.microsoft.com/office/drawing/2014/main" val="20001"/>
                    </a:ext>
                  </a:extLst>
                </a:gridCol>
              </a:tblGrid>
              <a:tr h="370840">
                <a:tc>
                  <a:txBody>
                    <a:bodyPr/>
                    <a:lstStyle/>
                    <a:p>
                      <a:pPr algn="ctr" rtl="1"/>
                      <a:r>
                        <a:rPr lang="en-US" sz="1800" b="1" i="0" u="none" strike="noStrike" kern="1200" dirty="0">
                          <a:solidFill>
                            <a:schemeClr val="bg2">
                              <a:lumMod val="90000"/>
                            </a:schemeClr>
                          </a:solidFill>
                          <a:effectLst/>
                          <a:latin typeface="+mn-lt"/>
                          <a:ea typeface="+mn-ea"/>
                          <a:cs typeface="+mn-cs"/>
                        </a:rPr>
                        <a:t>Critical chain method</a:t>
                      </a:r>
                      <a:endParaRPr lang="ar-SA" b="1" dirty="0">
                        <a:solidFill>
                          <a:schemeClr val="bg2">
                            <a:lumMod val="90000"/>
                          </a:schemeClr>
                        </a:solidFill>
                      </a:endParaRPr>
                    </a:p>
                  </a:txBody>
                  <a:tcPr/>
                </a:tc>
                <a:tc>
                  <a:txBody>
                    <a:bodyPr/>
                    <a:lstStyle/>
                    <a:p>
                      <a:pPr algn="ctr" rtl="1"/>
                      <a:r>
                        <a:rPr lang="en-US" sz="1800" b="1" i="0" u="none" strike="noStrike" kern="1200" dirty="0">
                          <a:solidFill>
                            <a:schemeClr val="bg2">
                              <a:lumMod val="90000"/>
                            </a:schemeClr>
                          </a:solidFill>
                          <a:effectLst/>
                          <a:latin typeface="+mn-lt"/>
                          <a:ea typeface="+mn-ea"/>
                          <a:cs typeface="+mn-cs"/>
                        </a:rPr>
                        <a:t>Critical path method</a:t>
                      </a:r>
                      <a:endParaRPr lang="ar-SA" b="1" dirty="0">
                        <a:solidFill>
                          <a:schemeClr val="bg2">
                            <a:lumMod val="90000"/>
                          </a:schemeClr>
                        </a:solidFill>
                      </a:endParaRPr>
                    </a:p>
                  </a:txBody>
                  <a:tcPr/>
                </a:tc>
                <a:extLst>
                  <a:ext uri="{0D108BD9-81ED-4DB2-BD59-A6C34878D82A}">
                    <a16:rowId xmlns:a16="http://schemas.microsoft.com/office/drawing/2014/main" val="10000"/>
                  </a:ext>
                </a:extLst>
              </a:tr>
              <a:tr h="370840">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buffers for both task dependencies and resource requirements.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Integrate project, resource, and feeding buffers in the project workflow.</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a check on how quickly the different buffers are being utilized to determine project health.</a:t>
                      </a:r>
                    </a:p>
                  </a:txBody>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Determine the sequence of tasks that would take the most time to be completed.</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a check on whether tasks are completed within the set timeline to determine project health.</a:t>
                      </a:r>
                    </a:p>
                    <a:p>
                      <a:pPr marL="285750" indent="-285750" algn="l" rtl="0">
                        <a:buFont typeface="Arial" panose="020B0604020202020204" pitchFamily="34" charset="0"/>
                        <a:buChar char="•"/>
                      </a:pPr>
                      <a:endParaRPr lang="ar-SA"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99332091"/>
      </p:ext>
    </p:extLst>
  </p:cSld>
  <p:clrMapOvr>
    <a:masterClrMapping/>
  </p:clrMapOvr>
  <mc:AlternateContent xmlns:mc="http://schemas.openxmlformats.org/markup-compatibility/2006" xmlns:p14="http://schemas.microsoft.com/office/powerpoint/2010/main">
    <mc:Choice Requires="p14">
      <p:transition spd="slow" p14:dur="2000" advTm="150663"/>
    </mc:Choice>
    <mc:Fallback xmlns="">
      <p:transition spd="slow" advTm="150663"/>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54127" y="1419593"/>
            <a:ext cx="4585679" cy="369332"/>
          </a:xfrm>
          <a:prstGeom prst="rect">
            <a:avLst/>
          </a:prstGeom>
        </p:spPr>
        <p:txBody>
          <a:bodyPr wrap="none">
            <a:spAutoFit/>
          </a:bodyPr>
          <a:lstStyle/>
          <a:p>
            <a:r>
              <a:rPr lang="en-US" b="1" dirty="0">
                <a:solidFill>
                  <a:srgbClr val="C00000"/>
                </a:solidFill>
              </a:rPr>
              <a:t>Benefits of Critical Chain Project Management</a:t>
            </a:r>
          </a:p>
        </p:txBody>
      </p:sp>
      <p:sp>
        <p:nvSpPr>
          <p:cNvPr id="8" name="مستطيل 7"/>
          <p:cNvSpPr/>
          <p:nvPr/>
        </p:nvSpPr>
        <p:spPr>
          <a:xfrm>
            <a:off x="2135560" y="2060849"/>
            <a:ext cx="3816424" cy="2031325"/>
          </a:xfrm>
          <a:prstGeom prst="rect">
            <a:avLst/>
          </a:prstGeom>
        </p:spPr>
        <p:txBody>
          <a:bodyPr wrap="square">
            <a:spAutoFit/>
          </a:bodyPr>
          <a:lstStyle/>
          <a:p>
            <a:pPr marL="285750" indent="-285750" algn="l" rtl="0">
              <a:buFont typeface="Arial" panose="020B0604020202020204" pitchFamily="34" charset="0"/>
              <a:buChar char="•"/>
            </a:pPr>
            <a:r>
              <a:rPr lang="en-US" dirty="0"/>
              <a:t>Deliver projects faster</a:t>
            </a:r>
          </a:p>
          <a:p>
            <a:pPr marL="285750" indent="-285750" algn="l" rtl="0">
              <a:buFont typeface="Arial" panose="020B0604020202020204" pitchFamily="34" charset="0"/>
              <a:buChar char="•"/>
            </a:pPr>
            <a:r>
              <a:rPr lang="en-US" dirty="0"/>
              <a:t>Utilize resources optimally</a:t>
            </a:r>
          </a:p>
          <a:p>
            <a:pPr marL="285750" indent="-285750" algn="l" rtl="0">
              <a:buFont typeface="Arial" panose="020B0604020202020204" pitchFamily="34" charset="0"/>
              <a:buChar char="•"/>
            </a:pPr>
            <a:r>
              <a:rPr lang="en-US" dirty="0"/>
              <a:t>Tackle inefficiencies head-on</a:t>
            </a:r>
          </a:p>
          <a:p>
            <a:pPr marL="285750" indent="-285750" algn="l" rtl="0">
              <a:buFont typeface="Arial" panose="020B0604020202020204" pitchFamily="34" charset="0"/>
              <a:buChar char="•"/>
            </a:pPr>
            <a:r>
              <a:rPr lang="en-US" dirty="0"/>
              <a:t>Prevent mismanagement of floats</a:t>
            </a:r>
          </a:p>
          <a:p>
            <a:pPr marL="285750" indent="-285750" algn="l" rtl="0">
              <a:buFont typeface="Arial" panose="020B0604020202020204" pitchFamily="34" charset="0"/>
              <a:buChar char="•"/>
            </a:pPr>
            <a:r>
              <a:rPr lang="en-US" dirty="0"/>
              <a:t>Stay within defined project scope and budget</a:t>
            </a:r>
          </a:p>
          <a:p>
            <a:pPr marL="285750" indent="-285750" algn="l" rtl="0">
              <a:buFont typeface="Arial" panose="020B0604020202020204" pitchFamily="34" charset="0"/>
              <a:buChar char="•"/>
            </a:pPr>
            <a:r>
              <a:rPr lang="en-US" dirty="0"/>
              <a:t>Increase team productivity</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917825"/>
            <a:ext cx="4101852"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737228"/>
      </p:ext>
    </p:extLst>
  </p:cSld>
  <p:clrMapOvr>
    <a:masterClrMapping/>
  </p:clrMapOvr>
  <mc:AlternateContent xmlns:mc="http://schemas.openxmlformats.org/markup-compatibility/2006" xmlns:p14="http://schemas.microsoft.com/office/powerpoint/2010/main">
    <mc:Choice Requires="p14">
      <p:transition spd="slow" p14:dur="2000" advTm="64170"/>
    </mc:Choice>
    <mc:Fallback xmlns="">
      <p:transition spd="slow" advTm="64170"/>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2063552" y="1340769"/>
            <a:ext cx="6192688" cy="646331"/>
          </a:xfrm>
          <a:prstGeom prst="rect">
            <a:avLst/>
          </a:prstGeom>
        </p:spPr>
        <p:txBody>
          <a:bodyPr wrap="square">
            <a:spAutoFit/>
          </a:bodyPr>
          <a:lstStyle/>
          <a:p>
            <a:pPr algn="l" rtl="0"/>
            <a:r>
              <a:rPr lang="en-US" b="1" dirty="0">
                <a:solidFill>
                  <a:srgbClr val="C00000"/>
                </a:solidFill>
              </a:rPr>
              <a:t>7 Steps to Implement Critical Chain Method in Project Management</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5921" y="1968447"/>
            <a:ext cx="5060181"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1775520" y="1968446"/>
            <a:ext cx="3384376" cy="3970318"/>
          </a:xfrm>
          <a:prstGeom prst="rect">
            <a:avLst/>
          </a:prstGeom>
        </p:spPr>
        <p:txBody>
          <a:bodyPr wrap="square">
            <a:spAutoFit/>
          </a:bodyPr>
          <a:lstStyle/>
          <a:p>
            <a:pPr algn="l" rtl="0"/>
            <a:r>
              <a:rPr lang="en-US" dirty="0"/>
              <a:t>1. </a:t>
            </a:r>
            <a:r>
              <a:rPr lang="en-US" b="1" dirty="0">
                <a:solidFill>
                  <a:srgbClr val="C00000"/>
                </a:solidFill>
              </a:rPr>
              <a:t>Identify the Critical Path</a:t>
            </a:r>
          </a:p>
          <a:p>
            <a:pPr algn="l" rtl="0"/>
            <a:r>
              <a:rPr lang="en-US" dirty="0"/>
              <a:t>This step forms the foundation of your critical chain project management process. In this, you identify the sequence of tasks that will take the longest to complete.</a:t>
            </a:r>
          </a:p>
          <a:p>
            <a:pPr algn="l" rtl="0"/>
            <a:r>
              <a:rPr lang="en-US" dirty="0"/>
              <a:t>2. </a:t>
            </a:r>
            <a:r>
              <a:rPr lang="en-US" b="1" dirty="0">
                <a:solidFill>
                  <a:srgbClr val="C00000"/>
                </a:solidFill>
              </a:rPr>
              <a:t>Identify Resource Constraints</a:t>
            </a:r>
          </a:p>
          <a:p>
            <a:pPr algn="l" rtl="0"/>
            <a:r>
              <a:rPr lang="en-US" dirty="0"/>
              <a:t>Once you have listed down the tasks, next you must start allocating resources. While allocating resources, consider any restraints that may come to mind. </a:t>
            </a:r>
          </a:p>
          <a:p>
            <a:pPr algn="l" rtl="0"/>
            <a:endParaRPr lang="en-US" dirty="0"/>
          </a:p>
        </p:txBody>
      </p:sp>
    </p:spTree>
    <p:extLst>
      <p:ext uri="{BB962C8B-B14F-4D97-AF65-F5344CB8AC3E}">
        <p14:creationId xmlns:p14="http://schemas.microsoft.com/office/powerpoint/2010/main" val="2783255454"/>
      </p:ext>
    </p:extLst>
  </p:cSld>
  <p:clrMapOvr>
    <a:masterClrMapping/>
  </p:clrMapOvr>
  <mc:AlternateContent xmlns:mc="http://schemas.openxmlformats.org/markup-compatibility/2006" xmlns:p14="http://schemas.microsoft.com/office/powerpoint/2010/main">
    <mc:Choice Requires="p14">
      <p:transition spd="slow" p14:dur="2000" advTm="154694"/>
    </mc:Choice>
    <mc:Fallback xmlns="">
      <p:transition spd="slow" advTm="154694"/>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604260"/>
            <a:ext cx="3528392" cy="4524315"/>
          </a:xfrm>
          <a:prstGeom prst="rect">
            <a:avLst/>
          </a:prstGeom>
        </p:spPr>
        <p:txBody>
          <a:bodyPr wrap="square">
            <a:spAutoFit/>
          </a:bodyPr>
          <a:lstStyle/>
          <a:p>
            <a:pPr algn="l" rtl="0"/>
            <a:r>
              <a:rPr lang="en-US" b="1" dirty="0">
                <a:solidFill>
                  <a:srgbClr val="C00000"/>
                </a:solidFill>
              </a:rPr>
              <a:t>3. Set up Task Due Dates of a Later Date</a:t>
            </a:r>
          </a:p>
          <a:p>
            <a:pPr algn="l" rtl="0"/>
            <a:r>
              <a:rPr lang="en-US" dirty="0"/>
              <a:t>This practice will help you create a schedule that gives adequate time to each task. This way, you can ensure that each task is given sufficient time, eliminating haphazard and rushed task execution. </a:t>
            </a:r>
          </a:p>
          <a:p>
            <a:pPr algn="l" rtl="0"/>
            <a:r>
              <a:rPr lang="en-US" b="1" dirty="0">
                <a:solidFill>
                  <a:srgbClr val="C00000"/>
                </a:solidFill>
              </a:rPr>
              <a:t>4. Insert Buffers</a:t>
            </a:r>
          </a:p>
          <a:p>
            <a:pPr algn="l" rtl="0"/>
            <a:r>
              <a:rPr lang="en-US" dirty="0"/>
              <a:t>Inserting buffers is one of the most crucial steps. The right placement of these buffers in the critical chain can make or break the entire project.</a:t>
            </a:r>
          </a:p>
          <a:p>
            <a:pPr algn="l" rtl="0"/>
            <a:endParaRPr lang="en-US"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1968447"/>
            <a:ext cx="4556125"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1834183"/>
      </p:ext>
    </p:extLst>
  </p:cSld>
  <p:clrMapOvr>
    <a:masterClrMapping/>
  </p:clrMapOvr>
  <mc:AlternateContent xmlns:mc="http://schemas.openxmlformats.org/markup-compatibility/2006" xmlns:p14="http://schemas.microsoft.com/office/powerpoint/2010/main">
    <mc:Choice Requires="p14">
      <p:transition spd="slow" p14:dur="2000" advTm="120223"/>
    </mc:Choice>
    <mc:Fallback xmlns="">
      <p:transition spd="slow" advTm="120223"/>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3552" y="1484785"/>
            <a:ext cx="4176464" cy="5078313"/>
          </a:xfrm>
          <a:prstGeom prst="rect">
            <a:avLst/>
          </a:prstGeom>
        </p:spPr>
        <p:txBody>
          <a:bodyPr wrap="square">
            <a:spAutoFit/>
          </a:bodyPr>
          <a:lstStyle/>
          <a:p>
            <a:pPr algn="l" rtl="0"/>
            <a:r>
              <a:rPr lang="en-US" b="1" dirty="0">
                <a:solidFill>
                  <a:srgbClr val="C00000"/>
                </a:solidFill>
              </a:rPr>
              <a:t>5. Create a Detailed Project Model</a:t>
            </a:r>
          </a:p>
          <a:p>
            <a:pPr algn="l" rtl="0"/>
            <a:r>
              <a:rPr lang="en-US" dirty="0"/>
              <a:t>Creating a detailed project model is the next step for a sure-shot project execution plan.</a:t>
            </a:r>
          </a:p>
          <a:p>
            <a:pPr algn="l" rtl="0"/>
            <a:r>
              <a:rPr lang="en-US" dirty="0"/>
              <a:t>A project model includes task time estimates, its description, the assigned resources, and the due dates. </a:t>
            </a:r>
          </a:p>
          <a:p>
            <a:pPr algn="l" rtl="0"/>
            <a:r>
              <a:rPr lang="en-US" b="1" dirty="0">
                <a:solidFill>
                  <a:srgbClr val="C00000"/>
                </a:solidFill>
              </a:rPr>
              <a:t>6. Eliminate Multitasking</a:t>
            </a:r>
          </a:p>
          <a:p>
            <a:pPr algn="l" rtl="0"/>
            <a:r>
              <a:rPr lang="en-US" dirty="0"/>
              <a:t>Multi-tasking is often glorified to dictate better outcomes in less time. However, it is not always reliable and productive.</a:t>
            </a:r>
          </a:p>
          <a:p>
            <a:pPr algn="l" rtl="0"/>
            <a:r>
              <a:rPr lang="en-US" b="1" dirty="0">
                <a:solidFill>
                  <a:srgbClr val="C00000"/>
                </a:solidFill>
              </a:rPr>
              <a:t>7. Oversee and Evaluate the Project</a:t>
            </a:r>
          </a:p>
          <a:p>
            <a:pPr algn="l" rtl="0"/>
            <a:r>
              <a:rPr lang="en-US" dirty="0"/>
              <a:t>Merely setting up the project workflow is not enough, it is imperative to keep a close eye on how the tasks are moving forward, step by step.</a:t>
            </a:r>
          </a:p>
          <a:p>
            <a:pPr algn="l" rtl="0"/>
            <a:endParaRPr lang="en-US" dirty="0"/>
          </a:p>
          <a:p>
            <a:pPr algn="l" rtl="0"/>
            <a:endParaRPr lang="en-US"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700809"/>
            <a:ext cx="4196085"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4055100"/>
      </p:ext>
    </p:extLst>
  </p:cSld>
  <p:clrMapOvr>
    <a:masterClrMapping/>
  </p:clrMapOvr>
  <mc:AlternateContent xmlns:mc="http://schemas.openxmlformats.org/markup-compatibility/2006" xmlns:p14="http://schemas.microsoft.com/office/powerpoint/2010/main">
    <mc:Choice Requires="p14">
      <p:transition spd="slow" p14:dur="2000" advTm="160669"/>
    </mc:Choice>
    <mc:Fallback xmlns="">
      <p:transition spd="slow" advTm="160669"/>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124745"/>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4716150"/>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625910"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25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3553" y="1340769"/>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3667114"/>
      </p:ext>
    </p:extLst>
  </p:cSld>
  <p:clrMapOvr>
    <a:masterClrMapping/>
  </p:clrMapOvr>
  <mc:AlternateContent xmlns:mc="http://schemas.openxmlformats.org/markup-compatibility/2006" xmlns:p14="http://schemas.microsoft.com/office/powerpoint/2010/main">
    <mc:Choice Requires="p14">
      <p:transition spd="slow" p14:dur="2000" advTm="24070"/>
    </mc:Choice>
    <mc:Fallback xmlns="">
      <p:transition spd="slow" advTm="24070"/>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1208</TotalTime>
  <Words>2142</Words>
  <Application>Microsoft Office PowerPoint</Application>
  <PresentationFormat>Widescreen</PresentationFormat>
  <Paragraphs>116</Paragraphs>
  <Slides>32</Slides>
  <Notes>6</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Arial</vt:lpstr>
      <vt:lpstr>Arial Black</vt:lpstr>
      <vt:lpstr>Book Antiqua</vt:lpstr>
      <vt:lpstr>Calibri</vt:lpstr>
      <vt:lpstr>Calibri Light</vt:lpstr>
      <vt:lpstr>Tajawal Medium</vt:lpstr>
      <vt:lpstr>Times New Roman</vt:lpstr>
      <vt:lpstr>Wingdings</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shabat</cp:lastModifiedBy>
  <cp:revision>10</cp:revision>
  <dcterms:created xsi:type="dcterms:W3CDTF">2023-08-05T04:52:16Z</dcterms:created>
  <dcterms:modified xsi:type="dcterms:W3CDTF">2023-11-13T19:59:20Z</dcterms:modified>
</cp:coreProperties>
</file>