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80" r:id="rId2"/>
    <p:sldId id="303" r:id="rId3"/>
    <p:sldId id="271" r:id="rId4"/>
    <p:sldId id="482" r:id="rId5"/>
    <p:sldId id="483" r:id="rId6"/>
    <p:sldId id="484" r:id="rId7"/>
    <p:sldId id="486" r:id="rId8"/>
    <p:sldId id="487" r:id="rId9"/>
    <p:sldId id="488" r:id="rId10"/>
    <p:sldId id="489" r:id="rId11"/>
    <p:sldId id="540" r:id="rId12"/>
    <p:sldId id="256" r:id="rId13"/>
    <p:sldId id="519" r:id="rId14"/>
    <p:sldId id="520" r:id="rId15"/>
    <p:sldId id="521" r:id="rId16"/>
    <p:sldId id="306" r:id="rId17"/>
    <p:sldId id="490" r:id="rId18"/>
    <p:sldId id="516" r:id="rId19"/>
    <p:sldId id="517" r:id="rId20"/>
    <p:sldId id="518" r:id="rId21"/>
    <p:sldId id="523" r:id="rId22"/>
    <p:sldId id="544" r:id="rId23"/>
    <p:sldId id="524" r:id="rId24"/>
    <p:sldId id="525" r:id="rId25"/>
    <p:sldId id="526" r:id="rId26"/>
    <p:sldId id="527" r:id="rId27"/>
    <p:sldId id="528" r:id="rId28"/>
    <p:sldId id="529" r:id="rId29"/>
    <p:sldId id="545" r:id="rId30"/>
    <p:sldId id="535" r:id="rId31"/>
    <p:sldId id="530" r:id="rId32"/>
    <p:sldId id="532" r:id="rId33"/>
    <p:sldId id="536" r:id="rId34"/>
    <p:sldId id="538" r:id="rId35"/>
    <p:sldId id="539" r:id="rId36"/>
    <p:sldId id="541" r:id="rId37"/>
    <p:sldId id="542" r:id="rId38"/>
    <p:sldId id="543" r:id="rId39"/>
    <p:sldId id="537"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482"/>
            <p14:sldId id="483"/>
            <p14:sldId id="484"/>
            <p14:sldId id="486"/>
            <p14:sldId id="487"/>
            <p14:sldId id="488"/>
            <p14:sldId id="489"/>
            <p14:sldId id="540"/>
            <p14:sldId id="256"/>
            <p14:sldId id="519"/>
            <p14:sldId id="520"/>
            <p14:sldId id="521"/>
            <p14:sldId id="306"/>
            <p14:sldId id="490"/>
            <p14:sldId id="516"/>
            <p14:sldId id="517"/>
            <p14:sldId id="518"/>
            <p14:sldId id="523"/>
            <p14:sldId id="544"/>
            <p14:sldId id="524"/>
            <p14:sldId id="525"/>
            <p14:sldId id="526"/>
            <p14:sldId id="527"/>
            <p14:sldId id="528"/>
            <p14:sldId id="529"/>
            <p14:sldId id="545"/>
            <p14:sldId id="535"/>
            <p14:sldId id="530"/>
            <p14:sldId id="532"/>
            <p14:sldId id="536"/>
            <p14:sldId id="538"/>
            <p14:sldId id="539"/>
            <p14:sldId id="541"/>
            <p14:sldId id="542"/>
            <p14:sldId id="543"/>
            <p14:sldId id="537"/>
            <p14:sldId id="349"/>
          </p14:sldIdLst>
        </p14:section>
        <p14:section name="Untitled Section" id="{2F6AD2C2-46A9-4BC4-94FF-3A698A8E8EFB}">
          <p14:sldIdLst/>
        </p14:section>
      </p14:sectionLst>
    </p:ex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22532"/>
    <a:srgbClr val="161924"/>
    <a:srgbClr val="1C202D"/>
    <a:srgbClr val="FFFFFF"/>
    <a:srgbClr val="00B0F0"/>
    <a:srgbClr val="000000"/>
    <a:srgbClr val="669BBC"/>
    <a:srgbClr val="2D3956"/>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62" autoAdjust="0"/>
    <p:restoredTop sz="93738" autoAdjust="0"/>
  </p:normalViewPr>
  <p:slideViewPr>
    <p:cSldViewPr snapToGrid="0">
      <p:cViewPr>
        <p:scale>
          <a:sx n="70" d="100"/>
          <a:sy n="70" d="100"/>
        </p:scale>
        <p:origin x="-816"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10/4/2023</a:t>
            </a:fld>
            <a:endParaRPr lang="en-US"/>
          </a:p>
        </p:txBody>
      </p:sp>
      <p:sp>
        <p:nvSpPr>
          <p:cNvPr id="5" name="Footer Placeholder 4">
            <a:extLst>
              <a:ext uri="{FF2B5EF4-FFF2-40B4-BE49-F238E27FC236}">
                <a16:creationId xmlns=""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10/4/2023</a:t>
            </a:fld>
            <a:endParaRPr lang="en-US"/>
          </a:p>
        </p:txBody>
      </p:sp>
      <p:sp>
        <p:nvSpPr>
          <p:cNvPr id="5" name="Footer Placeholder 4">
            <a:extLst>
              <a:ext uri="{FF2B5EF4-FFF2-40B4-BE49-F238E27FC236}">
                <a16:creationId xmlns=""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10/4/2023</a:t>
            </a:fld>
            <a:endParaRPr lang="en-US"/>
          </a:p>
        </p:txBody>
      </p:sp>
      <p:sp>
        <p:nvSpPr>
          <p:cNvPr id="5" name="Footer Placeholder 4">
            <a:extLst>
              <a:ext uri="{FF2B5EF4-FFF2-40B4-BE49-F238E27FC236}">
                <a16:creationId xmlns=""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10/4/2023</a:t>
            </a:fld>
            <a:endParaRPr lang="en-US"/>
          </a:p>
        </p:txBody>
      </p:sp>
      <p:sp>
        <p:nvSpPr>
          <p:cNvPr id="6" name="Footer Placeholder 5">
            <a:extLst>
              <a:ext uri="{FF2B5EF4-FFF2-40B4-BE49-F238E27FC236}">
                <a16:creationId xmlns=""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10/4/2023</a:t>
            </a:fld>
            <a:endParaRPr lang="en-US"/>
          </a:p>
        </p:txBody>
      </p:sp>
      <p:sp>
        <p:nvSpPr>
          <p:cNvPr id="8" name="Footer Placeholder 7">
            <a:extLst>
              <a:ext uri="{FF2B5EF4-FFF2-40B4-BE49-F238E27FC236}">
                <a16:creationId xmlns=""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10/4/2023</a:t>
            </a:fld>
            <a:endParaRPr lang="en-US"/>
          </a:p>
        </p:txBody>
      </p:sp>
      <p:sp>
        <p:nvSpPr>
          <p:cNvPr id="4" name="Footer Placeholder 3">
            <a:extLst>
              <a:ext uri="{FF2B5EF4-FFF2-40B4-BE49-F238E27FC236}">
                <a16:creationId xmlns=""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10/4/2023</a:t>
            </a:fld>
            <a:endParaRPr lang="en-US"/>
          </a:p>
        </p:txBody>
      </p:sp>
      <p:sp>
        <p:nvSpPr>
          <p:cNvPr id="3" name="Footer Placeholder 2">
            <a:extLst>
              <a:ext uri="{FF2B5EF4-FFF2-40B4-BE49-F238E27FC236}">
                <a16:creationId xmlns=""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10/4/2023</a:t>
            </a:fld>
            <a:endParaRPr lang="en-US"/>
          </a:p>
        </p:txBody>
      </p:sp>
      <p:sp>
        <p:nvSpPr>
          <p:cNvPr id="6" name="Footer Placeholder 5">
            <a:extLst>
              <a:ext uri="{FF2B5EF4-FFF2-40B4-BE49-F238E27FC236}">
                <a16:creationId xmlns=""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10/4/2023</a:t>
            </a:fld>
            <a:endParaRPr lang="en-US"/>
          </a:p>
        </p:txBody>
      </p:sp>
      <p:sp>
        <p:nvSpPr>
          <p:cNvPr id="6" name="Footer Placeholder 5">
            <a:extLst>
              <a:ext uri="{FF2B5EF4-FFF2-40B4-BE49-F238E27FC236}">
                <a16:creationId xmlns=""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10/4/2023</a:t>
            </a:fld>
            <a:endParaRPr lang="en-US"/>
          </a:p>
        </p:txBody>
      </p:sp>
      <p:sp>
        <p:nvSpPr>
          <p:cNvPr id="5" name="Footer Placeholder 4">
            <a:extLst>
              <a:ext uri="{FF2B5EF4-FFF2-40B4-BE49-F238E27FC236}">
                <a16:creationId xmlns=""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10/4/2023</a:t>
            </a:fld>
            <a:endParaRPr lang="en-US"/>
          </a:p>
        </p:txBody>
      </p:sp>
      <p:sp>
        <p:nvSpPr>
          <p:cNvPr id="5" name="Footer Placeholder 4">
            <a:extLst>
              <a:ext uri="{FF2B5EF4-FFF2-40B4-BE49-F238E27FC236}">
                <a16:creationId xmlns=""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10/4/2023</a:t>
            </a:fld>
            <a:endParaRPr lang="en-US"/>
          </a:p>
        </p:txBody>
      </p:sp>
      <p:sp>
        <p:nvSpPr>
          <p:cNvPr id="5"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6" r:id="rId15"/>
    <p:sldLayoutId id="2147483667" r:id="rId16"/>
    <p:sldLayoutId id="2147483668"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6.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5.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8.png"/><Relationship Id="rId1" Type="http://schemas.openxmlformats.org/officeDocument/2006/relationships/slideLayout" Target="../slideLayouts/slideLayout1.xml"/><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3.jp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5.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5.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5.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8" Type="http://schemas.openxmlformats.org/officeDocument/2006/relationships/image" Target="../media/image32.jpg"/><Relationship Id="rId3" Type="http://schemas.openxmlformats.org/officeDocument/2006/relationships/image" Target="../media/image31.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ar-EG" sz="2400" b="1" dirty="0">
                <a:solidFill>
                  <a:schemeClr val="bg1"/>
                </a:solidFill>
                <a:latin typeface="Times New Roman" panose="02020603050405020304" pitchFamily="18" charset="0"/>
                <a:cs typeface="Times New Roman" panose="02020603050405020304" pitchFamily="18" charset="0"/>
              </a:rPr>
              <a:t>دكتور: محمد محب</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16E4CC76-2D0D-6204-3FBC-B0856D8E8836}"/>
              </a:ext>
            </a:extLst>
          </p:cNvPr>
          <p:cNvSpPr txBox="1"/>
          <p:nvPr/>
        </p:nvSpPr>
        <p:spPr>
          <a:xfrm>
            <a:off x="1108644" y="2424037"/>
            <a:ext cx="4660250" cy="769441"/>
          </a:xfrm>
          <a:prstGeom prst="rect">
            <a:avLst/>
          </a:prstGeom>
          <a:noFill/>
        </p:spPr>
        <p:txBody>
          <a:bodyPr wrap="none" rtlCol="0">
            <a:spAutoFit/>
          </a:bodyPr>
          <a:lstStyle/>
          <a:p>
            <a:r>
              <a:rPr lang="ar-EG" sz="4400" b="1" dirty="0">
                <a:solidFill>
                  <a:srgbClr val="00B0F0"/>
                </a:solidFill>
                <a:latin typeface="Times New Roman" panose="02020603050405020304" pitchFamily="18" charset="0"/>
                <a:cs typeface="Times New Roman" panose="02020603050405020304" pitchFamily="18" charset="0"/>
              </a:rPr>
              <a:t>مدخل إلي العلاقات العامة</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 xmlns:a16="http://schemas.microsoft.com/office/drawing/2014/main" id="{15C30772-0DD8-7BE1-E943-20DE696CFBEA}"/>
              </a:ext>
            </a:extLst>
          </p:cNvPr>
          <p:cNvSpPr/>
          <p:nvPr/>
        </p:nvSpPr>
        <p:spPr>
          <a:xfrm>
            <a:off x="-57151" y="5843657"/>
            <a:ext cx="3033493"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rgbClr val="000000"/>
                </a:solidFill>
                <a:latin typeface="Times New Roman" panose="02020603050405020304" pitchFamily="18" charset="0"/>
                <a:cs typeface="Times New Roman" panose="02020603050405020304" pitchFamily="18" charset="0"/>
              </a:rPr>
              <a:t>محاضرة 1</a:t>
            </a:r>
            <a:endParaRPr lang="en-US" sz="2800" b="1" dirty="0">
              <a:solidFill>
                <a:srgbClr val="00000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 xmlns:a16="http://schemas.microsoft.com/office/drawing/2014/main" id="{7B1083B8-7F24-C9AF-FA88-CAB8BE99D4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 xmlns:a16="http://schemas.microsoft.com/office/drawing/2014/main" id="{FA59789B-D841-DB76-25B9-1348B202C2B5}"/>
              </a:ext>
            </a:extLst>
          </p:cNvPr>
          <p:cNvSpPr txBox="1"/>
          <p:nvPr/>
        </p:nvSpPr>
        <p:spPr>
          <a:xfrm>
            <a:off x="329269" y="5104240"/>
            <a:ext cx="1168910" cy="400110"/>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DGM135</a:t>
            </a:r>
          </a:p>
        </p:txBody>
      </p:sp>
      <p:sp>
        <p:nvSpPr>
          <p:cNvPr id="14" name="Oval 13">
            <a:extLst>
              <a:ext uri="{FF2B5EF4-FFF2-40B4-BE49-F238E27FC236}">
                <a16:creationId xmlns=""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6307898" y="2785710"/>
            <a:ext cx="4660250" cy="769441"/>
          </a:xfrm>
          <a:prstGeom prst="rect">
            <a:avLst/>
          </a:prstGeom>
          <a:noFill/>
        </p:spPr>
        <p:txBody>
          <a:bodyPr wrap="none" rtlCol="0">
            <a:spAutoFit/>
          </a:bodyPr>
          <a:lstStyle/>
          <a:p>
            <a:r>
              <a:rPr lang="ar-EG" sz="4400" b="1" dirty="0">
                <a:solidFill>
                  <a:srgbClr val="00B0F0"/>
                </a:solidFill>
                <a:latin typeface="Times New Roman" panose="02020603050405020304" pitchFamily="18" charset="0"/>
                <a:cs typeface="Times New Roman" panose="02020603050405020304" pitchFamily="18" charset="0"/>
              </a:rPr>
              <a:t>مدخل إلي العلاقات العامة</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tx1"/>
                </a:solidFill>
                <a:latin typeface="Times New Roman" panose="02020603050405020304" pitchFamily="18" charset="0"/>
                <a:cs typeface="Times New Roman" panose="02020603050405020304" pitchFamily="18" charset="0"/>
              </a:rPr>
              <a:t>المحاضرة 1 </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6370224" y="4802552"/>
            <a:ext cx="1168910"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DGM135</a:t>
            </a:r>
          </a:p>
        </p:txBody>
      </p:sp>
      <p:sp>
        <p:nvSpPr>
          <p:cNvPr id="12" name="TextBox 11">
            <a:extLst>
              <a:ext uri="{FF2B5EF4-FFF2-40B4-BE49-F238E27FC236}">
                <a16:creationId xmlns=""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دكتور: محمد محب </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 xmlns:a16="http://schemas.microsoft.com/office/drawing/2014/main" id="{FA5D44C7-1F20-0684-5315-73F4013F0EB0}"/>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23606"/>
    </mc:Choice>
    <mc:Fallback xmlns="">
      <p:transition spd="slow" advTm="2360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6" name="Rectangle 5">
            <a:extLst>
              <a:ext uri="{FF2B5EF4-FFF2-40B4-BE49-F238E27FC236}">
                <a16:creationId xmlns="" xmlns:a16="http://schemas.microsoft.com/office/drawing/2014/main" id="{625A65B4-F2A8-05FC-5604-83D2080647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 xmlns:a16="http://schemas.microsoft.com/office/drawing/2014/main"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34" name="Rectangle 33">
            <a:extLst>
              <a:ext uri="{FF2B5EF4-FFF2-40B4-BE49-F238E27FC236}">
                <a16:creationId xmlns="" xmlns:a16="http://schemas.microsoft.com/office/drawing/2014/main" id="{FFBC9732-D32E-DCF9-3982-D4B68F971747}"/>
              </a:ext>
            </a:extLst>
          </p:cNvPr>
          <p:cNvSpPr/>
          <p:nvPr/>
        </p:nvSpPr>
        <p:spPr>
          <a:xfrm>
            <a:off x="933036" y="4884389"/>
            <a:ext cx="4942047" cy="1574149"/>
          </a:xfrm>
          <a:prstGeom prst="rect">
            <a:avLst/>
          </a:prstGeom>
          <a:noFill/>
        </p:spPr>
        <p:txBody>
          <a:bodyPr wrap="square">
            <a:spAutoFit/>
          </a:bodyPr>
          <a:lstStyle/>
          <a:p>
            <a:pPr marL="0" marR="0" algn="just" rtl="1">
              <a:lnSpc>
                <a:spcPct val="107000"/>
              </a:lnSpc>
              <a:spcBef>
                <a:spcPts val="0"/>
              </a:spcBef>
              <a:spcAft>
                <a:spcPts val="800"/>
              </a:spcAft>
            </a:pPr>
            <a:r>
              <a:rPr lang="ar-EG" sz="1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ظهر مصطلح العلاقـات العامـة </a:t>
            </a:r>
            <a:r>
              <a:rPr lang="en-US" sz="1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Relation Public</a:t>
            </a:r>
            <a:r>
              <a:rPr lang="ar-EG" sz="1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 قرابـة نهايـة القـرن التاسع عـشر، وشـاع اسـتخدامه فـي منتـصف القـرن العـشرين، وتعـددت تعريفاته، وبالرغم من شـيوعه فـي أوسـاط الأعمـال إلا أنـه كـان يـستخدم لوصف مجموعة متنوعة وواسعة من النشاطات ممـا ألبـسه غموضـاً وإبهامـا.</a:t>
            </a:r>
            <a:endParaRPr lang="en-US" sz="1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7372497" y="1259391"/>
            <a:ext cx="1290803" cy="1300099"/>
          </a:xfrm>
          <a:prstGeom prst="rect">
            <a:avLst/>
          </a:prstGeom>
          <a:noFill/>
        </p:spPr>
        <p:txBody>
          <a:bodyPr wrap="none" rtlCol="0">
            <a:spAutoFit/>
          </a:bodyPr>
          <a:lstStyle/>
          <a:p>
            <a:pPr algn="just" rtl="1">
              <a:lnSpc>
                <a:spcPct val="107000"/>
              </a:lnSpc>
              <a:spcBef>
                <a:spcPts val="1200"/>
              </a:spcBef>
            </a:pPr>
            <a:r>
              <a:rPr lang="ar-EG" sz="3200" b="1" u="sng" dirty="0">
                <a:solidFill>
                  <a:srgbClr val="00B0F0"/>
                </a:solidFill>
                <a:effectLst/>
                <a:latin typeface="Adobe Arabic" panose="02040503050201020203" pitchFamily="18" charset="-78"/>
                <a:ea typeface="Times New Roman" panose="02020603050405020304" pitchFamily="18" charset="0"/>
                <a:cs typeface="Times New Roman" panose="02020603050405020304" pitchFamily="18" charset="0"/>
              </a:rPr>
              <a:t>المقدمة:</a:t>
            </a:r>
            <a:endParaRPr lang="en-US" sz="3200" b="1" u="sng" dirty="0">
              <a:solidFill>
                <a:srgbClr val="00B0F0"/>
              </a:solidFill>
              <a:effectLst/>
              <a:latin typeface="Adobe Arabic" panose="02040503050201020203" pitchFamily="18" charset="-78"/>
              <a:ea typeface="Times New Roman" panose="02020603050405020304" pitchFamily="18" charset="0"/>
              <a:cs typeface="Adobe Arabic" panose="02040503050201020203" pitchFamily="18" charset="-78"/>
            </a:endParaRPr>
          </a:p>
          <a:p>
            <a:pPr marL="0" marR="0" algn="just" rtl="1">
              <a:lnSpc>
                <a:spcPct val="107000"/>
              </a:lnSpc>
              <a:spcBef>
                <a:spcPts val="1200"/>
              </a:spcBef>
              <a:spcAft>
                <a:spcPts val="0"/>
              </a:spcAft>
            </a:pPr>
            <a:endParaRPr lang="en-US" sz="3200" b="1" u="sng" dirty="0">
              <a:solidFill>
                <a:srgbClr val="00B0F0"/>
              </a:solidFill>
              <a:effectLst/>
              <a:latin typeface="Adobe Arabic" panose="02040503050201020203" pitchFamily="18" charset="-78"/>
              <a:ea typeface="Times New Roman" panose="02020603050405020304" pitchFamily="18" charset="0"/>
              <a:cs typeface="Adobe Arabic" panose="02040503050201020203" pitchFamily="18" charset="-78"/>
            </a:endParaRPr>
          </a:p>
        </p:txBody>
      </p:sp>
      <p:sp>
        <p:nvSpPr>
          <p:cNvPr id="7" name="TextBox 6">
            <a:extLst>
              <a:ext uri="{FF2B5EF4-FFF2-40B4-BE49-F238E27FC236}">
                <a16:creationId xmlns=""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450461"/>
    </mc:Choice>
    <mc:Fallback xmlns="">
      <p:transition spd="slow" advTm="450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 xmlns:a16="http://schemas.microsoft.com/office/drawing/2014/main" id="{F302B31E-7905-011C-84CF-EEAEA8E33539}"/>
              </a:ext>
            </a:extLst>
          </p:cNvPr>
          <p:cNvSpPr txBox="1"/>
          <p:nvPr/>
        </p:nvSpPr>
        <p:spPr>
          <a:xfrm>
            <a:off x="3013075" y="2753829"/>
            <a:ext cx="6515100" cy="3108543"/>
          </a:xfrm>
          <a:prstGeom prst="rect">
            <a:avLst/>
          </a:prstGeom>
          <a:noFill/>
        </p:spPr>
        <p:txBody>
          <a:bodyPr wrap="square" rtlCol="0">
            <a:spAutoFit/>
          </a:bodyPr>
          <a:lstStyle/>
          <a:p>
            <a:pPr algn="just" rtl="1"/>
            <a:r>
              <a:rPr lang="ar-EG" sz="2800" dirty="0">
                <a:latin typeface="Dubai" panose="020B0503030403030204" pitchFamily="34" charset="-78"/>
                <a:ea typeface="Calibri" panose="020F0502020204030204" pitchFamily="34" charset="0"/>
                <a:cs typeface="Dubai" panose="020B0503030403030204" pitchFamily="34" charset="-78"/>
              </a:rPr>
              <a:t>تعرف </a:t>
            </a:r>
            <a:r>
              <a:rPr lang="ar-EG" sz="2800" dirty="0">
                <a:effectLst/>
                <a:latin typeface="Dubai" panose="020B0503030403030204" pitchFamily="34" charset="-78"/>
                <a:ea typeface="Calibri" panose="020F0502020204030204" pitchFamily="34" charset="0"/>
                <a:cs typeface="Dubai" panose="020B0503030403030204" pitchFamily="34" charset="-78"/>
              </a:rPr>
              <a:t>العلاقات العامة بأنها مجموعة من النشاطات تقـوم بها هيئة أو اتحاد أو حكومة أو أي تنظيم في البناء الاجتماعي، من اجـل خلق علاقات جيدة وطيبة وسليمة مع الجماهير المختلفـة، التـي تتعامـل معها، كجمهور المستهلكين والمستخدمين وحملة الأسهم، وكذلك الجمهـور بوجه عام، وذلك لتفسير نفسها للمجتمع حتى تكتسب رضاه.</a:t>
            </a:r>
            <a:endParaRPr lang="en-US" sz="2800" dirty="0">
              <a:solidFill>
                <a:srgbClr val="2D3956"/>
              </a:solidFill>
              <a:latin typeface="Dubai" panose="020B0503030403030204" pitchFamily="34" charset="-78"/>
              <a:cs typeface="Dubai" panose="020B0503030403030204" pitchFamily="34" charset="-78"/>
            </a:endParaRPr>
          </a:p>
        </p:txBody>
      </p:sp>
      <p:pic>
        <p:nvPicPr>
          <p:cNvPr id="3" name="Picture 2">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42774" y="756882"/>
            <a:ext cx="2460236" cy="1830034"/>
          </a:xfrm>
          <a:prstGeom prst="rect">
            <a:avLst/>
          </a:prstGeom>
        </p:spPr>
      </p:pic>
      <p:pic>
        <p:nvPicPr>
          <p:cNvPr id="6" name="Picture 5">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9012" y="731858"/>
            <a:ext cx="2460236" cy="1830034"/>
          </a:xfrm>
          <a:prstGeom prst="rect">
            <a:avLst/>
          </a:prstGeom>
        </p:spPr>
      </p:pic>
      <p:pic>
        <p:nvPicPr>
          <p:cNvPr id="8" name="Picture 7">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25403" y="731960"/>
            <a:ext cx="2460236" cy="1830034"/>
          </a:xfrm>
          <a:prstGeom prst="rect">
            <a:avLst/>
          </a:prstGeom>
        </p:spPr>
      </p:pic>
    </p:spTree>
    <p:extLst>
      <p:ext uri="{BB962C8B-B14F-4D97-AF65-F5344CB8AC3E}">
        <p14:creationId xmlns:p14="http://schemas.microsoft.com/office/powerpoint/2010/main" val="3840961512"/>
      </p:ext>
    </p:extLst>
  </p:cSld>
  <p:clrMapOvr>
    <a:masterClrMapping/>
  </p:clrMapOvr>
  <p:transition spd="slow" advTm="946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75836"/>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 xmlns:a16="http://schemas.microsoft.com/office/drawing/2014/main" id="{F302B31E-7905-011C-84CF-EEAEA8E33539}"/>
              </a:ext>
            </a:extLst>
          </p:cNvPr>
          <p:cNvSpPr txBox="1"/>
          <p:nvPr/>
        </p:nvSpPr>
        <p:spPr>
          <a:xfrm>
            <a:off x="1828800" y="2099892"/>
            <a:ext cx="7609471" cy="3883114"/>
          </a:xfrm>
          <a:prstGeom prst="rect">
            <a:avLst/>
          </a:prstGeom>
          <a:noFill/>
        </p:spPr>
        <p:txBody>
          <a:bodyPr wrap="square" rtlCol="0">
            <a:spAutoFit/>
          </a:bodyPr>
          <a:lstStyle/>
          <a:p>
            <a:pPr marL="0" marR="0" algn="just" rtl="1">
              <a:lnSpc>
                <a:spcPct val="107000"/>
              </a:lnSpc>
              <a:spcBef>
                <a:spcPts val="0"/>
              </a:spcBef>
              <a:spcAft>
                <a:spcPts val="800"/>
              </a:spcAft>
            </a:pPr>
            <a:r>
              <a:rPr lang="ar-EG" sz="2800" dirty="0">
                <a:effectLst/>
                <a:latin typeface="Dubai" panose="020B0503030403030204" pitchFamily="34" charset="-78"/>
                <a:ea typeface="Calibri" panose="020F0502020204030204" pitchFamily="34" charset="0"/>
                <a:cs typeface="Dubai" panose="020B0503030403030204" pitchFamily="34" charset="-78"/>
              </a:rPr>
              <a:t>وهناك تعريف شائع للعلاقات العامة وأكثر نوعيـة عرضـته مجلـة</a:t>
            </a:r>
            <a:r>
              <a:rPr lang="en-US" sz="2800" dirty="0">
                <a:effectLst/>
                <a:latin typeface="Dubai" panose="020B0503030403030204" pitchFamily="34" charset="-78"/>
                <a:ea typeface="Calibri" panose="020F0502020204030204" pitchFamily="34" charset="0"/>
                <a:cs typeface="Dubai" panose="020B0503030403030204" pitchFamily="34" charset="-78"/>
              </a:rPr>
              <a:t>)</a:t>
            </a:r>
            <a:r>
              <a:rPr lang="ar-EG" sz="2800" dirty="0">
                <a:effectLst/>
                <a:latin typeface="Dubai" panose="020B0503030403030204" pitchFamily="34" charset="-78"/>
                <a:ea typeface="Calibri" panose="020F0502020204030204" pitchFamily="34" charset="0"/>
                <a:cs typeface="Dubai" panose="020B0503030403030204" pitchFamily="34" charset="-78"/>
              </a:rPr>
              <a:t> العلاقات العامة</a:t>
            </a:r>
            <a:r>
              <a:rPr lang="en-US" sz="2800" dirty="0">
                <a:effectLst/>
                <a:latin typeface="Dubai" panose="020B0503030403030204" pitchFamily="34" charset="-78"/>
                <a:ea typeface="Calibri" panose="020F0502020204030204" pitchFamily="34" charset="0"/>
                <a:cs typeface="Dubai" panose="020B0503030403030204" pitchFamily="34" charset="-78"/>
              </a:rPr>
              <a:t>(Public Relation’s News</a:t>
            </a:r>
            <a:r>
              <a:rPr lang="ar-EG" sz="2800" dirty="0">
                <a:effectLst/>
                <a:latin typeface="Dubai" panose="020B0503030403030204" pitchFamily="34" charset="-78"/>
                <a:ea typeface="Calibri" panose="020F0502020204030204" pitchFamily="34" charset="0"/>
                <a:cs typeface="Dubai" panose="020B0503030403030204" pitchFamily="34" charset="-78"/>
              </a:rPr>
              <a:t> الأمريكية، وتشير فيه إلى أن العلاقات العامة وظيفة إدارية تقيم اتجاهات الجمهور، وتحقق تناسـق سياسات وتصرفات الفرد أو التنظيم مع المصلحة العامة، وتـضع وتنفـذ برنامج عمل للفوز بثقة الجمهور وتقبله للمؤسسة.</a:t>
            </a:r>
            <a:endParaRPr lang="en-US" sz="2800" dirty="0">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r>
              <a:rPr lang="ar-EG" sz="2800" dirty="0">
                <a:effectLst/>
                <a:latin typeface="Dubai" panose="020B0503030403030204" pitchFamily="34" charset="-78"/>
                <a:ea typeface="Calibri" panose="020F0502020204030204" pitchFamily="34" charset="0"/>
                <a:cs typeface="Dubai" panose="020B0503030403030204" pitchFamily="34" charset="-78"/>
              </a:rPr>
              <a:t>وفي ضوء هذا التعريف، فالعلاقات العامة هي جزء من نـشاط أي مؤسسة، وهي مستمرة، وليست عملاً وقتياً.</a:t>
            </a:r>
            <a:endParaRPr lang="en-US" sz="2800" dirty="0">
              <a:effectLst/>
              <a:latin typeface="Dubai" panose="020B0503030403030204" pitchFamily="34" charset="-78"/>
              <a:ea typeface="Calibri" panose="020F0502020204030204" pitchFamily="34" charset="0"/>
              <a:cs typeface="Dubai" panose="020B0503030403030204" pitchFamily="34" charset="-78"/>
            </a:endParaRPr>
          </a:p>
        </p:txBody>
      </p:sp>
      <p:pic>
        <p:nvPicPr>
          <p:cNvPr id="6" name="Picture 5">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379909" y="710473"/>
            <a:ext cx="2116766" cy="1574546"/>
          </a:xfrm>
          <a:prstGeom prst="rect">
            <a:avLst/>
          </a:prstGeom>
        </p:spPr>
      </p:pic>
      <p:pic>
        <p:nvPicPr>
          <p:cNvPr id="8" name="Picture 7">
            <a:extLst>
              <a:ext uri="{FF2B5EF4-FFF2-40B4-BE49-F238E27FC236}">
                <a16:creationId xmlns="" xmlns:a16="http://schemas.microsoft.com/office/drawing/2014/main" id="{D11DE5AE-32C1-BA70-CB5E-B3BE9D793B7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18453" y="677294"/>
            <a:ext cx="1830164" cy="1361358"/>
          </a:xfrm>
          <a:prstGeom prst="rect">
            <a:avLst/>
          </a:prstGeom>
        </p:spPr>
      </p:pic>
      <p:pic>
        <p:nvPicPr>
          <p:cNvPr id="9" name="Picture 8">
            <a:extLst>
              <a:ext uri="{FF2B5EF4-FFF2-40B4-BE49-F238E27FC236}">
                <a16:creationId xmlns="" xmlns:a16="http://schemas.microsoft.com/office/drawing/2014/main" id="{D11DE5AE-32C1-BA70-CB5E-B3BE9D793B7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2002" y="675837"/>
            <a:ext cx="1667300" cy="1502588"/>
          </a:xfrm>
          <a:prstGeom prst="rect">
            <a:avLst/>
          </a:prstGeom>
        </p:spPr>
      </p:pic>
    </p:spTree>
    <p:extLst>
      <p:ext uri="{BB962C8B-B14F-4D97-AF65-F5344CB8AC3E}">
        <p14:creationId xmlns:p14="http://schemas.microsoft.com/office/powerpoint/2010/main" val="599553851"/>
      </p:ext>
    </p:extLst>
  </p:cSld>
  <p:clrMapOvr>
    <a:masterClrMapping/>
  </p:clrMapOvr>
  <mc:AlternateContent xmlns:mc="http://schemas.openxmlformats.org/markup-compatibility/2006" xmlns:p14="http://schemas.microsoft.com/office/powerpoint/2010/main">
    <mc:Choice Requires="p14">
      <p:transition spd="slow" p14:dur="2000" advTm="317908"/>
    </mc:Choice>
    <mc:Fallback xmlns="">
      <p:transition spd="slow" advTm="31790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 xmlns:a16="http://schemas.microsoft.com/office/drawing/2014/main" id="{F302B31E-7905-011C-84CF-EEAEA8E33539}"/>
              </a:ext>
            </a:extLst>
          </p:cNvPr>
          <p:cNvSpPr txBox="1"/>
          <p:nvPr/>
        </p:nvSpPr>
        <p:spPr>
          <a:xfrm>
            <a:off x="2871787" y="2890306"/>
            <a:ext cx="6515100" cy="2858475"/>
          </a:xfrm>
          <a:prstGeom prst="rect">
            <a:avLst/>
          </a:prstGeom>
          <a:noFill/>
        </p:spPr>
        <p:txBody>
          <a:bodyPr wrap="square" rtlCol="0">
            <a:spAutoFit/>
          </a:bodyPr>
          <a:lstStyle/>
          <a:p>
            <a:pPr marL="0" marR="0" algn="just" rtl="1">
              <a:lnSpc>
                <a:spcPct val="107000"/>
              </a:lnSpc>
              <a:spcBef>
                <a:spcPts val="0"/>
              </a:spcBef>
              <a:spcAft>
                <a:spcPts val="800"/>
              </a:spcAft>
            </a:pPr>
            <a:r>
              <a:rPr lang="ar-EG" sz="2800" dirty="0">
                <a:effectLst/>
                <a:latin typeface="Dubai" panose="020B0503030403030204" pitchFamily="34" charset="-78"/>
                <a:ea typeface="Calibri" panose="020F0502020204030204" pitchFamily="34" charset="0"/>
                <a:cs typeface="Dubai" panose="020B0503030403030204" pitchFamily="34" charset="-78"/>
              </a:rPr>
              <a:t>وقد اقترح بعض الباحثين تعريفا آخر للعلاقات العامـة، فهـي فـي نظرهم فلسفة اجتماعية للإدارة يتم التعبيـر عنهـا بسياسات المؤسـسة وممارساتها وانجازاتها، ويتوفر لديها وسائل اتصال متبادلة مع جمهورهـا واجتهاد وكفاح من اجل إيجاد التفاهم المتبادل والشهرة الطيبة.</a:t>
            </a:r>
            <a:endParaRPr lang="en-US" sz="2800" dirty="0">
              <a:effectLst/>
              <a:latin typeface="Dubai" panose="020B0503030403030204" pitchFamily="34" charset="-78"/>
              <a:ea typeface="Calibri" panose="020F0502020204030204" pitchFamily="34" charset="0"/>
              <a:cs typeface="Dubai" panose="020B0503030403030204" pitchFamily="34" charset="-78"/>
            </a:endParaRPr>
          </a:p>
        </p:txBody>
      </p:sp>
      <p:pic>
        <p:nvPicPr>
          <p:cNvPr id="3" name="Picture 2">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82010" y="647698"/>
            <a:ext cx="2692248" cy="2002615"/>
          </a:xfrm>
          <a:prstGeom prst="rect">
            <a:avLst/>
          </a:prstGeom>
        </p:spPr>
      </p:pic>
      <p:pic>
        <p:nvPicPr>
          <p:cNvPr id="6" name="Picture 5">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04427" y="647699"/>
            <a:ext cx="2692248" cy="2002615"/>
          </a:xfrm>
          <a:prstGeom prst="rect">
            <a:avLst/>
          </a:prstGeom>
        </p:spPr>
      </p:pic>
      <p:pic>
        <p:nvPicPr>
          <p:cNvPr id="8" name="Picture 7">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000" y="647700"/>
            <a:ext cx="2692248" cy="2002615"/>
          </a:xfrm>
          <a:prstGeom prst="rect">
            <a:avLst/>
          </a:prstGeom>
        </p:spPr>
      </p:pic>
    </p:spTree>
    <p:extLst>
      <p:ext uri="{BB962C8B-B14F-4D97-AF65-F5344CB8AC3E}">
        <p14:creationId xmlns:p14="http://schemas.microsoft.com/office/powerpoint/2010/main" val="1653699688"/>
      </p:ext>
    </p:extLst>
  </p:cSld>
  <p:clrMapOvr>
    <a:masterClrMapping/>
  </p:clrMapOvr>
  <mc:AlternateContent xmlns:mc="http://schemas.openxmlformats.org/markup-compatibility/2006" xmlns:p14="http://schemas.microsoft.com/office/powerpoint/2010/main">
    <mc:Choice Requires="p14">
      <p:transition spd="slow" p14:dur="2000" advTm="107610"/>
    </mc:Choice>
    <mc:Fallback xmlns="">
      <p:transition spd="slow" advTm="10761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par>
                                <p:cTn id="11" presetID="16" presetClass="entr" presetSubtype="21"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 xmlns:a16="http://schemas.microsoft.com/office/drawing/2014/main" id="{F302B31E-7905-011C-84CF-EEAEA8E33539}"/>
              </a:ext>
            </a:extLst>
          </p:cNvPr>
          <p:cNvSpPr txBox="1"/>
          <p:nvPr/>
        </p:nvSpPr>
        <p:spPr>
          <a:xfrm>
            <a:off x="3203228" y="1563166"/>
            <a:ext cx="5954981" cy="4651915"/>
          </a:xfrm>
          <a:prstGeom prst="rect">
            <a:avLst/>
          </a:prstGeom>
          <a:noFill/>
        </p:spPr>
        <p:txBody>
          <a:bodyPr wrap="square" rtlCol="0">
            <a:spAutoFit/>
          </a:bodyPr>
          <a:lstStyle/>
          <a:p>
            <a:pPr marL="0" marR="0" algn="r" rtl="1">
              <a:lnSpc>
                <a:spcPct val="107000"/>
              </a:lnSpc>
              <a:spcBef>
                <a:spcPts val="0"/>
              </a:spcBef>
              <a:spcAft>
                <a:spcPts val="800"/>
              </a:spcAft>
            </a:pPr>
            <a:r>
              <a:rPr lang="ar-EG" sz="2800" b="1" u="sng" dirty="0">
                <a:effectLst/>
                <a:latin typeface="Dubai" panose="020B0503030403030204" pitchFamily="34" charset="-78"/>
                <a:ea typeface="Calibri" panose="020F0502020204030204" pitchFamily="34" charset="0"/>
                <a:cs typeface="Dubai" panose="020B0503030403030204" pitchFamily="34" charset="-78"/>
              </a:rPr>
              <a:t>ويتضمن هذا التعريف أربعة عناصر رئيسية هي:</a:t>
            </a:r>
            <a:endParaRPr lang="en-US" sz="2800" dirty="0">
              <a:effectLst/>
              <a:latin typeface="Dubai" panose="020B0503030403030204" pitchFamily="34" charset="-78"/>
              <a:ea typeface="Calibri" panose="020F0502020204030204" pitchFamily="34" charset="0"/>
              <a:cs typeface="Dubai" panose="020B0503030403030204" pitchFamily="34" charset="-78"/>
            </a:endParaRPr>
          </a:p>
          <a:p>
            <a:pPr marL="0" marR="0" algn="r" rtl="1">
              <a:lnSpc>
                <a:spcPct val="107000"/>
              </a:lnSpc>
              <a:spcBef>
                <a:spcPts val="0"/>
              </a:spcBef>
              <a:spcAft>
                <a:spcPts val="800"/>
              </a:spcAft>
            </a:pPr>
            <a:r>
              <a:rPr lang="ar-EG" sz="2800" dirty="0">
                <a:effectLst/>
                <a:latin typeface="Dubai" panose="020B0503030403030204" pitchFamily="34" charset="-78"/>
                <a:ea typeface="Calibri" panose="020F0502020204030204" pitchFamily="34" charset="0"/>
                <a:cs typeface="Dubai" panose="020B0503030403030204" pitchFamily="34" charset="-78"/>
              </a:rPr>
              <a:t>أولا: إنها فلسفة إدارية ذات طبيعة اجتماعية.</a:t>
            </a:r>
            <a:endParaRPr lang="en-US" sz="2800" dirty="0">
              <a:effectLst/>
              <a:latin typeface="Dubai" panose="020B0503030403030204" pitchFamily="34" charset="-78"/>
              <a:ea typeface="Calibri" panose="020F0502020204030204" pitchFamily="34" charset="0"/>
              <a:cs typeface="Dubai" panose="020B0503030403030204" pitchFamily="34" charset="-78"/>
            </a:endParaRPr>
          </a:p>
          <a:p>
            <a:pPr marL="0" marR="0" algn="r" rtl="1">
              <a:lnSpc>
                <a:spcPct val="107000"/>
              </a:lnSpc>
              <a:spcBef>
                <a:spcPts val="0"/>
              </a:spcBef>
              <a:spcAft>
                <a:spcPts val="800"/>
              </a:spcAft>
            </a:pPr>
            <a:r>
              <a:rPr lang="ar-EG" sz="2800" dirty="0">
                <a:effectLst/>
                <a:latin typeface="Dubai" panose="020B0503030403030204" pitchFamily="34" charset="-78"/>
                <a:ea typeface="Calibri" panose="020F0502020204030204" pitchFamily="34" charset="0"/>
                <a:cs typeface="Dubai" panose="020B0503030403030204" pitchFamily="34" charset="-78"/>
              </a:rPr>
              <a:t>ثانيا: أنها تعبر عن فلسفة في سياسة اتخاذ القرار.</a:t>
            </a:r>
            <a:endParaRPr lang="en-US" sz="2800" dirty="0">
              <a:effectLst/>
              <a:latin typeface="Dubai" panose="020B0503030403030204" pitchFamily="34" charset="-78"/>
              <a:ea typeface="Calibri" panose="020F0502020204030204" pitchFamily="34" charset="0"/>
              <a:cs typeface="Dubai" panose="020B0503030403030204" pitchFamily="34" charset="-78"/>
            </a:endParaRPr>
          </a:p>
          <a:p>
            <a:pPr marL="0" marR="0" algn="r" rtl="1">
              <a:lnSpc>
                <a:spcPct val="107000"/>
              </a:lnSpc>
              <a:spcBef>
                <a:spcPts val="0"/>
              </a:spcBef>
              <a:spcAft>
                <a:spcPts val="800"/>
              </a:spcAft>
            </a:pPr>
            <a:r>
              <a:rPr lang="ar-EG" sz="2800" dirty="0">
                <a:effectLst/>
                <a:latin typeface="Dubai" panose="020B0503030403030204" pitchFamily="34" charset="-78"/>
                <a:ea typeface="Calibri" panose="020F0502020204030204" pitchFamily="34" charset="0"/>
                <a:cs typeface="Dubai" panose="020B0503030403030204" pitchFamily="34" charset="-78"/>
              </a:rPr>
              <a:t>ثالثا: فهي العمل الذي ينتج عن هذه السياسات.</a:t>
            </a:r>
            <a:endParaRPr lang="en-US" sz="2800" dirty="0">
              <a:effectLst/>
              <a:latin typeface="Dubai" panose="020B0503030403030204" pitchFamily="34" charset="-78"/>
              <a:ea typeface="Calibri" panose="020F0502020204030204" pitchFamily="34" charset="0"/>
              <a:cs typeface="Dubai" panose="020B0503030403030204" pitchFamily="34" charset="-78"/>
            </a:endParaRPr>
          </a:p>
          <a:p>
            <a:pPr marL="0" marR="0" algn="r" rtl="1">
              <a:lnSpc>
                <a:spcPct val="107000"/>
              </a:lnSpc>
              <a:spcBef>
                <a:spcPts val="0"/>
              </a:spcBef>
              <a:spcAft>
                <a:spcPts val="800"/>
              </a:spcAft>
            </a:pPr>
            <a:r>
              <a:rPr lang="ar-EG" sz="2800" dirty="0">
                <a:effectLst/>
                <a:latin typeface="Dubai" panose="020B0503030403030204" pitchFamily="34" charset="-78"/>
                <a:ea typeface="Calibri" panose="020F0502020204030204" pitchFamily="34" charset="0"/>
                <a:cs typeface="Dubai" panose="020B0503030403030204" pitchFamily="34" charset="-78"/>
              </a:rPr>
              <a:t>رابعا: فهي لديها وسائل اتصال تسهم في خلق هذه السياسات.</a:t>
            </a:r>
            <a:endParaRPr lang="en-US" sz="2800" dirty="0">
              <a:effectLst/>
              <a:latin typeface="Dubai" panose="020B0503030403030204" pitchFamily="34" charset="-78"/>
              <a:ea typeface="Calibri" panose="020F0502020204030204" pitchFamily="34" charset="0"/>
              <a:cs typeface="Dubai" panose="020B0503030403030204" pitchFamily="34" charset="-78"/>
            </a:endParaRPr>
          </a:p>
        </p:txBody>
      </p:sp>
      <p:pic>
        <p:nvPicPr>
          <p:cNvPr id="3" name="Picture 2">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000" y="647700"/>
            <a:ext cx="2487531" cy="1850337"/>
          </a:xfrm>
          <a:prstGeom prst="rect">
            <a:avLst/>
          </a:prstGeom>
        </p:spPr>
      </p:pic>
      <p:pic>
        <p:nvPicPr>
          <p:cNvPr id="6" name="Picture 5">
            <a:extLst>
              <a:ext uri="{FF2B5EF4-FFF2-40B4-BE49-F238E27FC236}">
                <a16:creationId xmlns="" xmlns:a16="http://schemas.microsoft.com/office/drawing/2014/main" id="{D11DE5AE-32C1-BA70-CB5E-B3BE9D793B7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26337" y="665293"/>
            <a:ext cx="2243042" cy="1668475"/>
          </a:xfrm>
          <a:prstGeom prst="rect">
            <a:avLst/>
          </a:prstGeom>
        </p:spPr>
      </p:pic>
    </p:spTree>
    <p:extLst>
      <p:ext uri="{BB962C8B-B14F-4D97-AF65-F5344CB8AC3E}">
        <p14:creationId xmlns:p14="http://schemas.microsoft.com/office/powerpoint/2010/main" val="1982337580"/>
      </p:ext>
    </p:extLst>
  </p:cSld>
  <p:clrMapOvr>
    <a:masterClrMapping/>
  </p:clrMapOvr>
  <mc:AlternateContent xmlns:mc="http://schemas.openxmlformats.org/markup-compatibility/2006" xmlns:p14="http://schemas.microsoft.com/office/powerpoint/2010/main">
    <mc:Choice Requires="p14">
      <p:transition spd="slow" p14:dur="2000" advTm="225021"/>
    </mc:Choice>
    <mc:Fallback xmlns="">
      <p:transition spd="slow" advTm="22502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par>
                                <p:cTn id="8" presetID="21" presetClass="entr" presetSubtype="1"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heel(1)">
                                      <p:cBhvr>
                                        <p:cTn id="10"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 xmlns:a16="http://schemas.microsoft.com/office/drawing/2014/main" id="{F302B31E-7905-011C-84CF-EEAEA8E33539}"/>
              </a:ext>
            </a:extLst>
          </p:cNvPr>
          <p:cNvSpPr txBox="1"/>
          <p:nvPr/>
        </p:nvSpPr>
        <p:spPr>
          <a:xfrm>
            <a:off x="2986011" y="2308357"/>
            <a:ext cx="6515100" cy="3970318"/>
          </a:xfrm>
          <a:prstGeom prst="rect">
            <a:avLst/>
          </a:prstGeom>
          <a:noFill/>
        </p:spPr>
        <p:txBody>
          <a:bodyPr wrap="square" rtlCol="0">
            <a:spAutoFit/>
          </a:bodyPr>
          <a:lstStyle/>
          <a:p>
            <a:pPr algn="just" rtl="1"/>
            <a:r>
              <a:rPr lang="ar-EG" sz="2800" dirty="0">
                <a:effectLst/>
                <a:latin typeface="Dubai" panose="020B0503030403030204" pitchFamily="34" charset="-78"/>
                <a:ea typeface="Calibri" panose="020F0502020204030204" pitchFamily="34" charset="0"/>
                <a:cs typeface="Dubai" panose="020B0503030403030204" pitchFamily="34" charset="-78"/>
              </a:rPr>
              <a:t>وهذا التعريف الأخير غير واضح وغير محدد، فالقول بأن العلاقـات العامة هي فلسفة إدارية تسير عليها منظمة ما، لا يـساعد كثيـراً علـى توضيح نشاط العلاقات العامة. وهناك من يعتبر العلاقـات العامـة عمليـة مـستمرة، فقـد قـدم سيدل</a:t>
            </a:r>
            <a:r>
              <a:rPr lang="en-US" sz="2800" dirty="0" err="1">
                <a:effectLst/>
                <a:latin typeface="Dubai" panose="020B0503030403030204" pitchFamily="34" charset="-78"/>
                <a:ea typeface="Calibri" panose="020F0502020204030204" pitchFamily="34" charset="0"/>
                <a:cs typeface="Dubai" panose="020B0503030403030204" pitchFamily="34" charset="-78"/>
              </a:rPr>
              <a:t>Seidel.C.T</a:t>
            </a:r>
            <a:r>
              <a:rPr lang="ar-EG" sz="2800" dirty="0">
                <a:effectLst/>
                <a:latin typeface="Dubai" panose="020B0503030403030204" pitchFamily="34" charset="-78"/>
                <a:ea typeface="Calibri" panose="020F0502020204030204" pitchFamily="34" charset="0"/>
                <a:cs typeface="Dubai" panose="020B0503030403030204" pitchFamily="34" charset="-78"/>
              </a:rPr>
              <a:t> تعريفا للعلاقات العامة يقول فيه: إن العلاقات العامـة عملية مستمرة، يتم بها توجيه أي مؤسسة أو منظمة للفوز بثقة مستخدميها وعملائها والجمهور عموما</a:t>
            </a:r>
            <a:r>
              <a:rPr lang="en-US" sz="2800" dirty="0">
                <a:effectLst/>
                <a:latin typeface="Dubai" panose="020B0503030403030204" pitchFamily="34" charset="-78"/>
                <a:ea typeface="Calibri" panose="020F0502020204030204" pitchFamily="34" charset="0"/>
                <a:cs typeface="Dubai" panose="020B0503030403030204" pitchFamily="34" charset="-78"/>
              </a:rPr>
              <a:t>.</a:t>
            </a:r>
            <a:endParaRPr lang="en-US" sz="2800" dirty="0">
              <a:latin typeface="Dubai" panose="020B0503030403030204" pitchFamily="34" charset="-78"/>
              <a:cs typeface="Dubai" panose="020B0503030403030204" pitchFamily="34" charset="-78"/>
            </a:endParaRPr>
          </a:p>
        </p:txBody>
      </p:sp>
      <p:pic>
        <p:nvPicPr>
          <p:cNvPr id="3" name="Picture 2">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001" y="652160"/>
            <a:ext cx="2224010" cy="1654318"/>
          </a:xfrm>
          <a:prstGeom prst="rect">
            <a:avLst/>
          </a:prstGeom>
        </p:spPr>
      </p:pic>
      <p:pic>
        <p:nvPicPr>
          <p:cNvPr id="6" name="Picture 5">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72665" y="654039"/>
            <a:ext cx="2224010" cy="1654318"/>
          </a:xfrm>
          <a:prstGeom prst="rect">
            <a:avLst/>
          </a:prstGeom>
        </p:spPr>
      </p:pic>
      <p:pic>
        <p:nvPicPr>
          <p:cNvPr id="8" name="Picture 7">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83995" y="647700"/>
            <a:ext cx="2224010" cy="1654318"/>
          </a:xfrm>
          <a:prstGeom prst="rect">
            <a:avLst/>
          </a:prstGeom>
        </p:spPr>
      </p:pic>
    </p:spTree>
    <p:extLst>
      <p:ext uri="{BB962C8B-B14F-4D97-AF65-F5344CB8AC3E}">
        <p14:creationId xmlns:p14="http://schemas.microsoft.com/office/powerpoint/2010/main" val="2907886269"/>
      </p:ext>
    </p:extLst>
  </p:cSld>
  <p:clrMapOvr>
    <a:masterClrMapping/>
  </p:clrMapOvr>
  <mc:AlternateContent xmlns:mc="http://schemas.openxmlformats.org/markup-compatibility/2006" xmlns:p14="http://schemas.microsoft.com/office/powerpoint/2010/main">
    <mc:Choice Requires="p14">
      <p:transition spd="slow" p14:dur="2000" advTm="190283"/>
    </mc:Choice>
    <mc:Fallback xmlns="">
      <p:transition spd="slow" advTm="19028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ipe(down)">
                                      <p:cBhvr>
                                        <p:cTn id="23" dur="580">
                                          <p:stCondLst>
                                            <p:cond delay="0"/>
                                          </p:stCondLst>
                                        </p:cTn>
                                        <p:tgtEl>
                                          <p:spTgt spid="8"/>
                                        </p:tgtEl>
                                      </p:cBhvr>
                                    </p:animEffect>
                                    <p:anim calcmode="lin" valueType="num">
                                      <p:cBhvr>
                                        <p:cTn id="24"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9" dur="26">
                                          <p:stCondLst>
                                            <p:cond delay="650"/>
                                          </p:stCondLst>
                                        </p:cTn>
                                        <p:tgtEl>
                                          <p:spTgt spid="8"/>
                                        </p:tgtEl>
                                      </p:cBhvr>
                                      <p:to x="100000" y="60000"/>
                                    </p:animScale>
                                    <p:animScale>
                                      <p:cBhvr>
                                        <p:cTn id="30" dur="166" decel="50000">
                                          <p:stCondLst>
                                            <p:cond delay="676"/>
                                          </p:stCondLst>
                                        </p:cTn>
                                        <p:tgtEl>
                                          <p:spTgt spid="8"/>
                                        </p:tgtEl>
                                      </p:cBhvr>
                                      <p:to x="100000" y="100000"/>
                                    </p:animScale>
                                    <p:animScale>
                                      <p:cBhvr>
                                        <p:cTn id="31" dur="26">
                                          <p:stCondLst>
                                            <p:cond delay="1312"/>
                                          </p:stCondLst>
                                        </p:cTn>
                                        <p:tgtEl>
                                          <p:spTgt spid="8"/>
                                        </p:tgtEl>
                                      </p:cBhvr>
                                      <p:to x="100000" y="80000"/>
                                    </p:animScale>
                                    <p:animScale>
                                      <p:cBhvr>
                                        <p:cTn id="32" dur="166" decel="50000">
                                          <p:stCondLst>
                                            <p:cond delay="1338"/>
                                          </p:stCondLst>
                                        </p:cTn>
                                        <p:tgtEl>
                                          <p:spTgt spid="8"/>
                                        </p:tgtEl>
                                      </p:cBhvr>
                                      <p:to x="100000" y="100000"/>
                                    </p:animScale>
                                    <p:animScale>
                                      <p:cBhvr>
                                        <p:cTn id="33" dur="26">
                                          <p:stCondLst>
                                            <p:cond delay="1642"/>
                                          </p:stCondLst>
                                        </p:cTn>
                                        <p:tgtEl>
                                          <p:spTgt spid="8"/>
                                        </p:tgtEl>
                                      </p:cBhvr>
                                      <p:to x="100000" y="90000"/>
                                    </p:animScale>
                                    <p:animScale>
                                      <p:cBhvr>
                                        <p:cTn id="34" dur="166" decel="50000">
                                          <p:stCondLst>
                                            <p:cond delay="1668"/>
                                          </p:stCondLst>
                                        </p:cTn>
                                        <p:tgtEl>
                                          <p:spTgt spid="8"/>
                                        </p:tgtEl>
                                      </p:cBhvr>
                                      <p:to x="100000" y="100000"/>
                                    </p:animScale>
                                    <p:animScale>
                                      <p:cBhvr>
                                        <p:cTn id="35" dur="26">
                                          <p:stCondLst>
                                            <p:cond delay="1808"/>
                                          </p:stCondLst>
                                        </p:cTn>
                                        <p:tgtEl>
                                          <p:spTgt spid="8"/>
                                        </p:tgtEl>
                                      </p:cBhvr>
                                      <p:to x="100000" y="95000"/>
                                    </p:animScale>
                                    <p:animScale>
                                      <p:cBhvr>
                                        <p:cTn id="36" dur="166" decel="50000">
                                          <p:stCondLst>
                                            <p:cond delay="1834"/>
                                          </p:stCondLst>
                                        </p:cTn>
                                        <p:tgtEl>
                                          <p:spTgt spid="8"/>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wipe(down)">
                                      <p:cBhvr>
                                        <p:cTn id="39" dur="580">
                                          <p:stCondLst>
                                            <p:cond delay="0"/>
                                          </p:stCondLst>
                                        </p:cTn>
                                        <p:tgtEl>
                                          <p:spTgt spid="3"/>
                                        </p:tgtEl>
                                      </p:cBhvr>
                                    </p:animEffect>
                                    <p:anim calcmode="lin" valueType="num">
                                      <p:cBhvr>
                                        <p:cTn id="40"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gtEl>
                                      </p:cBhvr>
                                      <p:to x="100000" y="60000"/>
                                    </p:animScale>
                                    <p:animScale>
                                      <p:cBhvr>
                                        <p:cTn id="46" dur="166" decel="50000">
                                          <p:stCondLst>
                                            <p:cond delay="676"/>
                                          </p:stCondLst>
                                        </p:cTn>
                                        <p:tgtEl>
                                          <p:spTgt spid="3"/>
                                        </p:tgtEl>
                                      </p:cBhvr>
                                      <p:to x="100000" y="100000"/>
                                    </p:animScale>
                                    <p:animScale>
                                      <p:cBhvr>
                                        <p:cTn id="47" dur="26">
                                          <p:stCondLst>
                                            <p:cond delay="1312"/>
                                          </p:stCondLst>
                                        </p:cTn>
                                        <p:tgtEl>
                                          <p:spTgt spid="3"/>
                                        </p:tgtEl>
                                      </p:cBhvr>
                                      <p:to x="100000" y="80000"/>
                                    </p:animScale>
                                    <p:animScale>
                                      <p:cBhvr>
                                        <p:cTn id="48" dur="166" decel="50000">
                                          <p:stCondLst>
                                            <p:cond delay="1338"/>
                                          </p:stCondLst>
                                        </p:cTn>
                                        <p:tgtEl>
                                          <p:spTgt spid="3"/>
                                        </p:tgtEl>
                                      </p:cBhvr>
                                      <p:to x="100000" y="100000"/>
                                    </p:animScale>
                                    <p:animScale>
                                      <p:cBhvr>
                                        <p:cTn id="49" dur="26">
                                          <p:stCondLst>
                                            <p:cond delay="1642"/>
                                          </p:stCondLst>
                                        </p:cTn>
                                        <p:tgtEl>
                                          <p:spTgt spid="3"/>
                                        </p:tgtEl>
                                      </p:cBhvr>
                                      <p:to x="100000" y="90000"/>
                                    </p:animScale>
                                    <p:animScale>
                                      <p:cBhvr>
                                        <p:cTn id="50" dur="166" decel="50000">
                                          <p:stCondLst>
                                            <p:cond delay="1668"/>
                                          </p:stCondLst>
                                        </p:cTn>
                                        <p:tgtEl>
                                          <p:spTgt spid="3"/>
                                        </p:tgtEl>
                                      </p:cBhvr>
                                      <p:to x="100000" y="100000"/>
                                    </p:animScale>
                                    <p:animScale>
                                      <p:cBhvr>
                                        <p:cTn id="51" dur="26">
                                          <p:stCondLst>
                                            <p:cond delay="1808"/>
                                          </p:stCondLst>
                                        </p:cTn>
                                        <p:tgtEl>
                                          <p:spTgt spid="3"/>
                                        </p:tgtEl>
                                      </p:cBhvr>
                                      <p:to x="100000" y="95000"/>
                                    </p:animScale>
                                    <p:animScale>
                                      <p:cBhvr>
                                        <p:cTn id="52"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 xmlns:a16="http://schemas.microsoft.com/office/drawing/2014/main" id="{F302B31E-7905-011C-84CF-EEAEA8E33539}"/>
              </a:ext>
            </a:extLst>
          </p:cNvPr>
          <p:cNvSpPr txBox="1"/>
          <p:nvPr/>
        </p:nvSpPr>
        <p:spPr>
          <a:xfrm>
            <a:off x="3122257" y="2330748"/>
            <a:ext cx="6515100" cy="3319498"/>
          </a:xfrm>
          <a:prstGeom prst="rect">
            <a:avLst/>
          </a:prstGeom>
          <a:noFill/>
        </p:spPr>
        <p:txBody>
          <a:bodyPr wrap="square" rtlCol="0">
            <a:spAutoFit/>
          </a:bodyPr>
          <a:lstStyle/>
          <a:p>
            <a:pPr marL="0" marR="0" algn="just" rtl="1">
              <a:lnSpc>
                <a:spcPct val="107000"/>
              </a:lnSpc>
              <a:spcBef>
                <a:spcPts val="0"/>
              </a:spcBef>
              <a:spcAft>
                <a:spcPts val="800"/>
              </a:spcAft>
            </a:pPr>
            <a:r>
              <a:rPr lang="ar-EG" sz="2800" dirty="0">
                <a:effectLst/>
                <a:latin typeface="Dubai" panose="020B0503030403030204" pitchFamily="34" charset="-78"/>
                <a:ea typeface="Calibri" panose="020F0502020204030204" pitchFamily="34" charset="0"/>
                <a:cs typeface="Dubai" panose="020B0503030403030204" pitchFamily="34" charset="-78"/>
              </a:rPr>
              <a:t>وأول تعريف دقيق لمفهوم العلاقات العامة، وضـعه المعهـد البريطـاني للعلاقات العامة عام ١٩٤٨ بأنها (الترويج لإيجاد التفاهم و الصلات القوية بين المنظمة وأفرادها، أو أي مجموعة مـن المجموعـات أو الأفـراد أو المنظمات، و ما ينتج عن هذا التفاهم من إقامة سـمعة طيبـة و علاقـة مستمرة).</a:t>
            </a:r>
            <a:endParaRPr lang="en-US" sz="2800" dirty="0">
              <a:effectLst/>
              <a:latin typeface="Dubai" panose="020B0503030403030204" pitchFamily="34" charset="-78"/>
              <a:ea typeface="Calibri" panose="020F0502020204030204" pitchFamily="34" charset="0"/>
              <a:cs typeface="Dubai" panose="020B0503030403030204" pitchFamily="34" charset="-78"/>
            </a:endParaRPr>
          </a:p>
        </p:txBody>
      </p:sp>
      <p:pic>
        <p:nvPicPr>
          <p:cNvPr id="3" name="Picture 2">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000" y="647700"/>
            <a:ext cx="1926388" cy="1432934"/>
          </a:xfrm>
          <a:prstGeom prst="rect">
            <a:avLst/>
          </a:prstGeom>
        </p:spPr>
      </p:pic>
      <p:pic>
        <p:nvPicPr>
          <p:cNvPr id="6" name="Picture 5">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70287" y="647700"/>
            <a:ext cx="1926388" cy="1432934"/>
          </a:xfrm>
          <a:prstGeom prst="rect">
            <a:avLst/>
          </a:prstGeom>
        </p:spPr>
      </p:pic>
    </p:spTree>
    <p:extLst>
      <p:ext uri="{BB962C8B-B14F-4D97-AF65-F5344CB8AC3E}">
        <p14:creationId xmlns:p14="http://schemas.microsoft.com/office/powerpoint/2010/main" val="2042552440"/>
      </p:ext>
    </p:extLst>
  </p:cSld>
  <p:clrMapOvr>
    <a:masterClrMapping/>
  </p:clrMapOvr>
  <mc:AlternateContent xmlns:mc="http://schemas.openxmlformats.org/markup-compatibility/2006" xmlns:p14="http://schemas.microsoft.com/office/powerpoint/2010/main">
    <mc:Choice Requires="p14">
      <p:transition spd="slow" p14:dur="2000" advTm="96581"/>
    </mc:Choice>
    <mc:Fallback xmlns="">
      <p:transition spd="slow" advTm="9658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randombar(horizont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 xmlns:a16="http://schemas.microsoft.com/office/drawing/2014/main" id="{F302B31E-7905-011C-84CF-EEAEA8E33539}"/>
              </a:ext>
            </a:extLst>
          </p:cNvPr>
          <p:cNvSpPr txBox="1"/>
          <p:nvPr/>
        </p:nvSpPr>
        <p:spPr>
          <a:xfrm>
            <a:off x="2871787" y="666965"/>
            <a:ext cx="6515100" cy="5624617"/>
          </a:xfrm>
          <a:prstGeom prst="rect">
            <a:avLst/>
          </a:prstGeom>
          <a:noFill/>
        </p:spPr>
        <p:txBody>
          <a:bodyPr wrap="square" rtlCol="0">
            <a:spAutoFit/>
          </a:bodyPr>
          <a:lstStyle/>
          <a:p>
            <a:pPr marL="0" marR="0" algn="just" rtl="1">
              <a:lnSpc>
                <a:spcPct val="107000"/>
              </a:lnSpc>
              <a:spcBef>
                <a:spcPts val="0"/>
              </a:spcBef>
              <a:spcAft>
                <a:spcPts val="800"/>
              </a:spcAft>
            </a:pPr>
            <a:r>
              <a:rPr lang="ar-EG" sz="2800" dirty="0">
                <a:effectLst/>
                <a:latin typeface="Dubai" panose="020B0503030403030204" pitchFamily="34" charset="-78"/>
                <a:ea typeface="Calibri" panose="020F0502020204030204" pitchFamily="34" charset="0"/>
                <a:cs typeface="Dubai" panose="020B0503030403030204" pitchFamily="34" charset="-78"/>
              </a:rPr>
              <a:t>هناك وجهة نظر أخرى تعتبر أن العلاقات العامة هي علم وفـن أو مهارة، فها هو ركس هـارلو وبـلاك </a:t>
            </a:r>
            <a:r>
              <a:rPr lang="en-US" sz="2800" dirty="0" err="1">
                <a:effectLst/>
                <a:latin typeface="Dubai" panose="020B0503030403030204" pitchFamily="34" charset="-78"/>
                <a:ea typeface="Calibri" panose="020F0502020204030204" pitchFamily="34" charset="0"/>
                <a:cs typeface="Dubai" panose="020B0503030403030204" pitchFamily="34" charset="-78"/>
              </a:rPr>
              <a:t>Harlow.R</a:t>
            </a:r>
            <a:r>
              <a:rPr lang="en-US" sz="2800" dirty="0">
                <a:effectLst/>
                <a:latin typeface="Dubai" panose="020B0503030403030204" pitchFamily="34" charset="-78"/>
                <a:ea typeface="Calibri" panose="020F0502020204030204" pitchFamily="34" charset="0"/>
                <a:cs typeface="Dubai" panose="020B0503030403030204" pitchFamily="34" charset="-78"/>
              </a:rPr>
              <a:t> &amp; Black</a:t>
            </a:r>
            <a:r>
              <a:rPr lang="ar-EG" sz="2800" dirty="0">
                <a:effectLst/>
                <a:latin typeface="Dubai" panose="020B0503030403030204" pitchFamily="34" charset="-78"/>
                <a:ea typeface="Calibri" panose="020F0502020204030204" pitchFamily="34" charset="0"/>
                <a:cs typeface="Dubai" panose="020B0503030403030204" pitchFamily="34" charset="-78"/>
              </a:rPr>
              <a:t>، وكـذلك موسوعة المعارف الأمريكية يشيران إلى أن العلاقات العامـة هـي علـم وفن، فهي علم من ناحية أنها تستند إلى علم الاجتماع الإنساني، وهي علم من حيث أنها تتبع الأسلوب العلمي في البحث والتشخيص. وهـى فـن إذا نظرنا إليها من الناحية التطبيقية، أي من الناحية التنفيذية، كما يـدخل فـي تشكيلها جوانب ذاتية، حيث أن أساليب تطبيق مبادئ هذا العلم تختلف مـن أخصائي إلى أخصائي آخر، متأثرة بمنهجه واستعداداته وطريقة إعـداده.</a:t>
            </a:r>
            <a:endParaRPr lang="en-US" sz="2800" dirty="0">
              <a:effectLst/>
              <a:latin typeface="Dubai" panose="020B0503030403030204" pitchFamily="34" charset="-78"/>
              <a:ea typeface="Calibri" panose="020F0502020204030204" pitchFamily="34" charset="0"/>
              <a:cs typeface="Dubai" panose="020B0503030403030204" pitchFamily="34" charset="-78"/>
            </a:endParaRPr>
          </a:p>
        </p:txBody>
      </p:sp>
      <p:pic>
        <p:nvPicPr>
          <p:cNvPr id="3" name="Picture 2">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3591" y="2220756"/>
            <a:ext cx="1598713" cy="1189194"/>
          </a:xfrm>
          <a:prstGeom prst="rect">
            <a:avLst/>
          </a:prstGeom>
        </p:spPr>
      </p:pic>
      <p:pic>
        <p:nvPicPr>
          <p:cNvPr id="6" name="Picture 5">
            <a:extLst>
              <a:ext uri="{FF2B5EF4-FFF2-40B4-BE49-F238E27FC236}">
                <a16:creationId xmlns="" xmlns:a16="http://schemas.microsoft.com/office/drawing/2014/main" id="{D11DE5AE-32C1-BA70-CB5E-B3BE9D793B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74898" y="2220756"/>
            <a:ext cx="1598713" cy="1189194"/>
          </a:xfrm>
          <a:prstGeom prst="rect">
            <a:avLst/>
          </a:prstGeom>
        </p:spPr>
      </p:pic>
    </p:spTree>
    <p:extLst>
      <p:ext uri="{BB962C8B-B14F-4D97-AF65-F5344CB8AC3E}">
        <p14:creationId xmlns:p14="http://schemas.microsoft.com/office/powerpoint/2010/main" val="760362519"/>
      </p:ext>
    </p:extLst>
  </p:cSld>
  <p:clrMapOvr>
    <a:masterClrMapping/>
  </p:clrMapOvr>
  <mc:AlternateContent xmlns:mc="http://schemas.openxmlformats.org/markup-compatibility/2006" xmlns:p14="http://schemas.microsoft.com/office/powerpoint/2010/main">
    <mc:Choice Requires="p14">
      <p:transition spd="slow" p14:dur="2000" advTm="196333"/>
    </mc:Choice>
    <mc:Fallback xmlns="">
      <p:transition spd="slow" advTm="1963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par>
                                <p:cTn id="8" presetID="21" presetClass="entr" presetSubtype="1"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heel(1)">
                                      <p:cBhvr>
                                        <p:cTn id="10"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7F79722-FFBA-E890-EC0A-5C880E96D5C3}"/>
              </a:ext>
            </a:extLst>
          </p:cNvPr>
          <p:cNvSpPr>
            <a:spLocks noGrp="1"/>
          </p:cNvSpPr>
          <p:nvPr>
            <p:ph type="title"/>
          </p:nvPr>
        </p:nvSpPr>
        <p:spPr/>
        <p:txBody>
          <a:bodyPr/>
          <a:lstStyle/>
          <a:p>
            <a:pPr algn="ctr"/>
            <a:r>
              <a:rPr lang="ar-EG" b="1" dirty="0">
                <a:solidFill>
                  <a:schemeClr val="bg1"/>
                </a:solidFill>
                <a:latin typeface="Dubai" panose="020B0503030403030204" pitchFamily="34" charset="-78"/>
                <a:cs typeface="Dubai" panose="020B0503030403030204" pitchFamily="34" charset="-78"/>
              </a:rPr>
              <a:t>الخلاصة</a:t>
            </a:r>
            <a:endParaRPr lang="en-US" b="1" dirty="0">
              <a:solidFill>
                <a:schemeClr val="bg1"/>
              </a:solidFill>
              <a:latin typeface="Dubai" panose="020B0503030403030204" pitchFamily="34" charset="-78"/>
              <a:cs typeface="Dubai" panose="020B0503030403030204" pitchFamily="34" charset="-78"/>
            </a:endParaRPr>
          </a:p>
        </p:txBody>
      </p:sp>
      <p:sp>
        <p:nvSpPr>
          <p:cNvPr id="3" name="Content Placeholder 2">
            <a:extLst>
              <a:ext uri="{FF2B5EF4-FFF2-40B4-BE49-F238E27FC236}">
                <a16:creationId xmlns="" xmlns:a16="http://schemas.microsoft.com/office/drawing/2014/main" id="{404CEEC3-E275-B163-8A37-445678A42FC9}"/>
              </a:ext>
            </a:extLst>
          </p:cNvPr>
          <p:cNvSpPr>
            <a:spLocks noGrp="1"/>
          </p:cNvSpPr>
          <p:nvPr>
            <p:ph idx="1"/>
          </p:nvPr>
        </p:nvSpPr>
        <p:spPr>
          <a:xfrm>
            <a:off x="838200" y="3151188"/>
            <a:ext cx="10515600" cy="1817907"/>
          </a:xfrm>
        </p:spPr>
        <p:txBody>
          <a:bodyPr>
            <a:noAutofit/>
          </a:bodyPr>
          <a:lstStyle/>
          <a:p>
            <a:pPr algn="just" rtl="1"/>
            <a:r>
              <a:rPr lang="ar-EG" dirty="0">
                <a:solidFill>
                  <a:schemeClr val="bg1"/>
                </a:solidFill>
                <a:effectLst/>
                <a:latin typeface="Dubai" panose="020B0503030403030204" pitchFamily="34" charset="-78"/>
                <a:ea typeface="Calibri" panose="020F0502020204030204" pitchFamily="34" charset="0"/>
                <a:cs typeface="Dubai" panose="020B0503030403030204" pitchFamily="34" charset="-78"/>
              </a:rPr>
              <a:t>هكذا أصبحت وظيفة العلاقات العامة مـن المـصطلحات المألوفـة والمتداولة في الأدب الإداري الحديث. ولكي تقوم العلاقات العامة ببنـاء علاقات إيجابية بين المنظمة وبيئتها لابد أن تسعى إلى تعريف جمهورهـا والرأي العام بما تقدمه المنظمة إلى بيئتها، وكذلك ما تحتاجه مـن بيئتهـا تعريفاً صادقاً يحقق جسور الثقة المتبادلة ويدعم التفاعل المـستمر بينهـا وبين جمهورها على نحو متواصل.</a:t>
            </a:r>
            <a:endParaRPr lang="en-US"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algn="just" rtl="1"/>
            <a:endParaRPr lang="en-US" dirty="0">
              <a:solidFill>
                <a:schemeClr val="bg1"/>
              </a:solidFill>
              <a:latin typeface="Dubai" panose="020B0503030403030204" pitchFamily="34" charset="-78"/>
              <a:cs typeface="Dubai" panose="020B0503030403030204" pitchFamily="34" charset="-78"/>
            </a:endParaRPr>
          </a:p>
        </p:txBody>
      </p:sp>
      <p:pic>
        <p:nvPicPr>
          <p:cNvPr id="5" name="Picture Placeholder 3">
            <a:extLst>
              <a:ext uri="{FF2B5EF4-FFF2-40B4-BE49-F238E27FC236}">
                <a16:creationId xmlns="" xmlns:a16="http://schemas.microsoft.com/office/drawing/2014/main" id="{5C618801-D987-4FBB-1F99-E579E6384D43}"/>
              </a:ext>
            </a:extLst>
          </p:cNvPr>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backgroundRemoval t="33040" b="77427" l="10000" r="90000"/>
                    </a14:imgEffect>
                  </a14:imgLayer>
                </a14:imgProps>
              </a:ext>
              <a:ext uri="{28A0092B-C50C-407E-A947-70E740481C1C}">
                <a14:useLocalDpi xmlns:a14="http://schemas.microsoft.com/office/drawing/2010/main" val="0"/>
              </a:ext>
            </a:extLst>
          </a:blip>
          <a:srcRect l="-2" t="27492" r="-1663" b="17025"/>
          <a:stretch/>
        </p:blipFill>
        <p:spPr>
          <a:xfrm>
            <a:off x="8285871" y="626538"/>
            <a:ext cx="2757268" cy="2128299"/>
          </a:xfrm>
          <a:prstGeom prst="rect">
            <a:avLst/>
          </a:prstGeom>
          <a:solidFill>
            <a:srgbClr val="22253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pic>
        <p:nvPicPr>
          <p:cNvPr id="6" name="Picture Placeholder 3">
            <a:extLst>
              <a:ext uri="{FF2B5EF4-FFF2-40B4-BE49-F238E27FC236}">
                <a16:creationId xmlns="" xmlns:a16="http://schemas.microsoft.com/office/drawing/2014/main" id="{5508775A-36A2-A130-FFA9-901FF0ADBFC9}"/>
              </a:ext>
            </a:extLst>
          </p:cNvPr>
          <p:cNvPicPr>
            <a:picLocks noChangeAspect="1"/>
          </p:cNvPicPr>
          <p:nvPr/>
        </p:nvPicPr>
        <p:blipFill rotWithShape="1">
          <a:blip r:embed="rId4" cstate="print">
            <a:duotone>
              <a:schemeClr val="accent2">
                <a:shade val="45000"/>
                <a:satMod val="135000"/>
              </a:schemeClr>
              <a:prstClr val="white"/>
            </a:duotone>
            <a:extLst>
              <a:ext uri="{BEBA8EAE-BF5A-486C-A8C5-ECC9F3942E4B}">
                <a14:imgProps xmlns:a14="http://schemas.microsoft.com/office/drawing/2010/main">
                  <a14:imgLayer r:embed="rId3">
                    <a14:imgEffect>
                      <a14:backgroundRemoval t="33040" b="77427" l="10000" r="90000"/>
                    </a14:imgEffect>
                    <a14:imgEffect>
                      <a14:sharpenSoften amount="25000"/>
                    </a14:imgEffect>
                    <a14:imgEffect>
                      <a14:colorTemperature colorTemp="5900"/>
                    </a14:imgEffect>
                    <a14:imgEffect>
                      <a14:saturation sat="33000"/>
                    </a14:imgEffect>
                  </a14:imgLayer>
                </a14:imgProps>
              </a:ext>
              <a:ext uri="{28A0092B-C50C-407E-A947-70E740481C1C}">
                <a14:useLocalDpi xmlns:a14="http://schemas.microsoft.com/office/drawing/2010/main" val="0"/>
              </a:ext>
            </a:extLst>
          </a:blip>
          <a:srcRect l="-2" t="27492" r="-1663" b="17025"/>
          <a:stretch/>
        </p:blipFill>
        <p:spPr>
          <a:xfrm>
            <a:off x="968326" y="626538"/>
            <a:ext cx="2757268" cy="2128299"/>
          </a:xfrm>
          <a:prstGeom prst="rect">
            <a:avLst/>
          </a:prstGeom>
          <a:solidFill>
            <a:srgbClr val="1C202D"/>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3445920376"/>
      </p:ext>
    </p:extLst>
  </p:cSld>
  <p:clrMapOvr>
    <a:masterClrMapping/>
  </p:clrMapOvr>
  <mc:AlternateContent xmlns:mc="http://schemas.openxmlformats.org/markup-compatibility/2006" xmlns:p14="http://schemas.microsoft.com/office/powerpoint/2010/main">
    <mc:Choice Requires="p14">
      <p:transition spd="slow" p14:dur="2000" advTm="94259"/>
    </mc:Choice>
    <mc:Fallback xmlns="">
      <p:transition spd="slow" advTm="9425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par>
                                <p:cTn id="8" presetID="6" presetClass="entr" presetSubtype="16"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ircle(in)">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 xmlns:a16="http://schemas.microsoft.com/office/drawing/2014/main" id="{6083F8E2-699C-9C01-0329-7C9299434C08}"/>
              </a:ext>
            </a:extLst>
          </p:cNvPr>
          <p:cNvSpPr txBox="1"/>
          <p:nvPr/>
        </p:nvSpPr>
        <p:spPr>
          <a:xfrm>
            <a:off x="1501787" y="1640518"/>
            <a:ext cx="8417320" cy="4190891"/>
          </a:xfrm>
          <a:prstGeom prst="rect">
            <a:avLst/>
          </a:prstGeom>
          <a:noFill/>
        </p:spPr>
        <p:txBody>
          <a:bodyPr wrap="square" rtlCol="0">
            <a:spAutoFit/>
          </a:bodyPr>
          <a:lstStyle/>
          <a:p>
            <a:pPr marL="0" marR="0" algn="just" rtl="1">
              <a:lnSpc>
                <a:spcPct val="107000"/>
              </a:lnSpc>
              <a:spcBef>
                <a:spcPts val="0"/>
              </a:spcBef>
              <a:spcAft>
                <a:spcPts val="800"/>
              </a:spcAft>
            </a:pPr>
            <a:r>
              <a:rPr lang="ar-EG" sz="2800" b="1" dirty="0">
                <a:effectLst/>
                <a:latin typeface="Dubai" panose="020B0503030403030204" pitchFamily="34" charset="-78"/>
                <a:ea typeface="Calibri" panose="020F0502020204030204" pitchFamily="34" charset="0"/>
                <a:cs typeface="Dubai" panose="020B0503030403030204" pitchFamily="34" charset="-78"/>
              </a:rPr>
              <a:t>مما سبق يتضح أن وظيفة العلاقات العامة لا بد أن تتركـز فـي ثلاثـة مهمات رئيسية هي:</a:t>
            </a:r>
          </a:p>
          <a:p>
            <a:pPr marL="0" marR="0" algn="just" rtl="1">
              <a:lnSpc>
                <a:spcPct val="107000"/>
              </a:lnSpc>
              <a:spcBef>
                <a:spcPts val="0"/>
              </a:spcBef>
              <a:spcAft>
                <a:spcPts val="800"/>
              </a:spcAft>
            </a:pPr>
            <a:endParaRPr lang="ar-EG" sz="2800" dirty="0">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endParaRPr lang="en-US" sz="2800" dirty="0">
              <a:effectLst/>
              <a:latin typeface="Dubai" panose="020B0503030403030204" pitchFamily="34" charset="-78"/>
              <a:ea typeface="Calibri" panose="020F0502020204030204" pitchFamily="34" charset="0"/>
              <a:cs typeface="Dubai" panose="020B0503030403030204" pitchFamily="34" charset="-78"/>
            </a:endParaRPr>
          </a:p>
          <a:p>
            <a:pPr marL="0" marR="0" algn="ctr" rtl="1">
              <a:lnSpc>
                <a:spcPct val="107000"/>
              </a:lnSpc>
              <a:spcBef>
                <a:spcPts val="0"/>
              </a:spcBef>
              <a:spcAft>
                <a:spcPts val="800"/>
              </a:spcAft>
            </a:pPr>
            <a:r>
              <a:rPr lang="ar-EG" sz="2800" b="1" dirty="0">
                <a:effectLst/>
                <a:latin typeface="Dubai" panose="020B0503030403030204" pitchFamily="34" charset="-78"/>
                <a:ea typeface="Calibri" panose="020F0502020204030204" pitchFamily="34" charset="0"/>
                <a:cs typeface="Dubai" panose="020B0503030403030204" pitchFamily="34" charset="-78"/>
              </a:rPr>
              <a:t>الاستعلام السليم:</a:t>
            </a:r>
            <a:r>
              <a:rPr lang="ar-EG" sz="2800" dirty="0">
                <a:effectLst/>
                <a:latin typeface="Dubai" panose="020B0503030403030204" pitchFamily="34" charset="-78"/>
                <a:ea typeface="Calibri" panose="020F0502020204030204" pitchFamily="34" charset="0"/>
                <a:cs typeface="Dubai" panose="020B0503030403030204" pitchFamily="34" charset="-78"/>
              </a:rPr>
              <a:t> </a:t>
            </a:r>
          </a:p>
          <a:p>
            <a:pPr marL="0" marR="0" algn="just" rtl="1">
              <a:lnSpc>
                <a:spcPct val="107000"/>
              </a:lnSpc>
              <a:spcBef>
                <a:spcPts val="0"/>
              </a:spcBef>
              <a:spcAft>
                <a:spcPts val="800"/>
              </a:spcAft>
            </a:pPr>
            <a:r>
              <a:rPr lang="ar-EG" sz="2800" dirty="0">
                <a:effectLst/>
                <a:latin typeface="Dubai" panose="020B0503030403030204" pitchFamily="34" charset="-78"/>
                <a:ea typeface="Calibri" panose="020F0502020204030204" pitchFamily="34" charset="0"/>
                <a:cs typeface="Dubai" panose="020B0503030403030204" pitchFamily="34" charset="-78"/>
              </a:rPr>
              <a:t>عن حاجات البيئة وموقفها من المنظمة، للوصـول إلى مؤشرات دقيقة عن رغبات الجمهور ومواقفه من نتاجات المنظمـة (السلع أو الخدمات أو الأفكار).</a:t>
            </a:r>
            <a:endParaRPr lang="en-US" sz="2800" dirty="0">
              <a:effectLst/>
              <a:latin typeface="Dubai" panose="020B0503030403030204" pitchFamily="34" charset="-78"/>
              <a:ea typeface="Calibri" panose="020F0502020204030204" pitchFamily="34" charset="0"/>
              <a:cs typeface="Dubai" panose="020B0503030403030204" pitchFamily="34" charset="-78"/>
            </a:endParaRPr>
          </a:p>
        </p:txBody>
      </p:sp>
      <p:pic>
        <p:nvPicPr>
          <p:cNvPr id="3" name="Picture 2">
            <a:extLst>
              <a:ext uri="{FF2B5EF4-FFF2-40B4-BE49-F238E27FC236}">
                <a16:creationId xmlns="" xmlns:a16="http://schemas.microsoft.com/office/drawing/2014/main" id="{BF267E06-EB1E-9B34-38B9-64519A68A913}"/>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 xmlns:a16="http://schemas.microsoft.com/office/drawing/2014/main" id="{5240C6B6-F4DB-01FB-B7B9-FC2AF9DF9019}"/>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638264" y="2508424"/>
            <a:ext cx="1339887" cy="1895173"/>
          </a:xfrm>
          <a:prstGeom prst="rect">
            <a:avLst/>
          </a:prstGeom>
        </p:spPr>
      </p:pic>
      <p:sp>
        <p:nvSpPr>
          <p:cNvPr id="2" name="Arrow: Down 1">
            <a:extLst>
              <a:ext uri="{FF2B5EF4-FFF2-40B4-BE49-F238E27FC236}">
                <a16:creationId xmlns="" xmlns:a16="http://schemas.microsoft.com/office/drawing/2014/main" id="{8E5EADBB-72D9-2CEA-B5D7-EE9901D89BB0}"/>
              </a:ext>
            </a:extLst>
          </p:cNvPr>
          <p:cNvSpPr/>
          <p:nvPr/>
        </p:nvSpPr>
        <p:spPr>
          <a:xfrm>
            <a:off x="5532102" y="2508424"/>
            <a:ext cx="356689" cy="118057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4396648"/>
      </p:ext>
    </p:extLst>
  </p:cSld>
  <p:clrMapOvr>
    <a:masterClrMapping/>
  </p:clrMapOvr>
  <mc:AlternateContent xmlns:mc="http://schemas.openxmlformats.org/markup-compatibility/2006" xmlns:p14="http://schemas.microsoft.com/office/powerpoint/2010/main">
    <mc:Choice Requires="p14">
      <p:transition spd="slow" p14:dur="2000" advTm="141139"/>
    </mc:Choice>
    <mc:Fallback xmlns="">
      <p:transition spd="slow" advTm="14113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 xmlns:a16="http://schemas.microsoft.com/office/drawing/2014/main" id="{6083F8E2-699C-9C01-0329-7C9299434C08}"/>
              </a:ext>
            </a:extLst>
          </p:cNvPr>
          <p:cNvSpPr txBox="1"/>
          <p:nvPr/>
        </p:nvSpPr>
        <p:spPr>
          <a:xfrm>
            <a:off x="1665188" y="2308707"/>
            <a:ext cx="8417320" cy="3166251"/>
          </a:xfrm>
          <a:prstGeom prst="rect">
            <a:avLst/>
          </a:prstGeom>
          <a:noFill/>
        </p:spPr>
        <p:txBody>
          <a:bodyPr wrap="square" rtlCol="0">
            <a:spAutoFit/>
          </a:bodyPr>
          <a:lstStyle/>
          <a:p>
            <a:pPr marL="0" marR="0" algn="ctr" rtl="1">
              <a:lnSpc>
                <a:spcPct val="107000"/>
              </a:lnSpc>
              <a:spcBef>
                <a:spcPts val="0"/>
              </a:spcBef>
              <a:spcAft>
                <a:spcPts val="800"/>
              </a:spcAft>
            </a:pPr>
            <a:r>
              <a:rPr lang="ar-EG" sz="2800" b="1" dirty="0">
                <a:effectLst/>
                <a:latin typeface="Dubai" panose="020B0503030403030204" pitchFamily="34" charset="-78"/>
                <a:ea typeface="Calibri" panose="020F0502020204030204" pitchFamily="34" charset="0"/>
                <a:cs typeface="Dubai" panose="020B0503030403030204" pitchFamily="34" charset="-78"/>
              </a:rPr>
              <a:t>التنسيق الجيد مع إدارة المنظمة:</a:t>
            </a:r>
            <a:r>
              <a:rPr lang="ar-EG" sz="2800" dirty="0">
                <a:effectLst/>
                <a:latin typeface="Dubai" panose="020B0503030403030204" pitchFamily="34" charset="-78"/>
                <a:ea typeface="Calibri" panose="020F0502020204030204" pitchFamily="34" charset="0"/>
                <a:cs typeface="Dubai" panose="020B0503030403030204" pitchFamily="34" charset="-78"/>
              </a:rPr>
              <a:t> </a:t>
            </a:r>
          </a:p>
          <a:p>
            <a:pPr marL="0" marR="0" algn="ctr" rtl="1">
              <a:lnSpc>
                <a:spcPct val="107000"/>
              </a:lnSpc>
              <a:spcBef>
                <a:spcPts val="0"/>
              </a:spcBef>
              <a:spcAft>
                <a:spcPts val="800"/>
              </a:spcAft>
            </a:pPr>
            <a:endParaRPr lang="ar-EG" sz="2800" dirty="0">
              <a:effectLst/>
              <a:latin typeface="Dubai" panose="020B0503030403030204" pitchFamily="34" charset="-78"/>
              <a:ea typeface="Calibri" panose="020F0502020204030204" pitchFamily="34" charset="0"/>
              <a:cs typeface="Dubai" panose="020B0503030403030204" pitchFamily="34" charset="-78"/>
            </a:endParaRPr>
          </a:p>
          <a:p>
            <a:pPr marL="0" marR="0" algn="ctr" rtl="1">
              <a:lnSpc>
                <a:spcPct val="107000"/>
              </a:lnSpc>
              <a:spcBef>
                <a:spcPts val="0"/>
              </a:spcBef>
              <a:spcAft>
                <a:spcPts val="800"/>
              </a:spcAft>
            </a:pPr>
            <a:endParaRPr lang="ar-EG" sz="2800" dirty="0">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r>
              <a:rPr lang="ar-EG" sz="2800" dirty="0">
                <a:effectLst/>
                <a:latin typeface="Dubai" panose="020B0503030403030204" pitchFamily="34" charset="-78"/>
                <a:ea typeface="Calibri" panose="020F0502020204030204" pitchFamily="34" charset="0"/>
                <a:cs typeface="Dubai" panose="020B0503030403030204" pitchFamily="34" charset="-78"/>
              </a:rPr>
              <a:t>والمشاركة فـي رسـم سياسـاتها الإدارية (خاصة الإنتاجية والتسويقية) وصولاً إلى الحد الأعلى الممكن من إشباع حاجات البيئة.</a:t>
            </a:r>
            <a:endParaRPr lang="en-US" sz="2800" dirty="0">
              <a:effectLst/>
              <a:latin typeface="Dubai" panose="020B0503030403030204" pitchFamily="34" charset="-78"/>
              <a:ea typeface="Calibri" panose="020F0502020204030204" pitchFamily="34" charset="0"/>
              <a:cs typeface="Dubai" panose="020B0503030403030204" pitchFamily="34" charset="-78"/>
            </a:endParaRPr>
          </a:p>
        </p:txBody>
      </p:sp>
      <p:pic>
        <p:nvPicPr>
          <p:cNvPr id="3" name="Picture 2">
            <a:extLst>
              <a:ext uri="{FF2B5EF4-FFF2-40B4-BE49-F238E27FC236}">
                <a16:creationId xmlns="" xmlns:a16="http://schemas.microsoft.com/office/drawing/2014/main" id="{BF267E06-EB1E-9B34-38B9-64519A68A913}"/>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 xmlns:a16="http://schemas.microsoft.com/office/drawing/2014/main" id="{5240C6B6-F4DB-01FB-B7B9-FC2AF9DF901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8180" y="2112565"/>
            <a:ext cx="1339887" cy="1895173"/>
          </a:xfrm>
          <a:prstGeom prst="rect">
            <a:avLst/>
          </a:prstGeom>
        </p:spPr>
      </p:pic>
      <p:sp>
        <p:nvSpPr>
          <p:cNvPr id="2" name="Arrow: Down 1">
            <a:extLst>
              <a:ext uri="{FF2B5EF4-FFF2-40B4-BE49-F238E27FC236}">
                <a16:creationId xmlns="" xmlns:a16="http://schemas.microsoft.com/office/drawing/2014/main" id="{D84E2C7D-B286-9FAB-AFF7-04A49B6CF3CE}"/>
              </a:ext>
            </a:extLst>
          </p:cNvPr>
          <p:cNvSpPr/>
          <p:nvPr/>
        </p:nvSpPr>
        <p:spPr>
          <a:xfrm>
            <a:off x="5636148" y="3060152"/>
            <a:ext cx="459852" cy="73769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606899"/>
      </p:ext>
    </p:extLst>
  </p:cSld>
  <p:clrMapOvr>
    <a:masterClrMapping/>
  </p:clrMapOvr>
  <mc:AlternateContent xmlns:mc="http://schemas.openxmlformats.org/markup-compatibility/2006" xmlns:p14="http://schemas.microsoft.com/office/powerpoint/2010/main">
    <mc:Choice Requires="p14">
      <p:transition spd="slow" p14:dur="2000" advTm="99994"/>
    </mc:Choice>
    <mc:Fallback xmlns="">
      <p:transition spd="slow" advTm="9999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 xmlns:a16="http://schemas.microsoft.com/office/drawing/2014/main" id="{6083F8E2-699C-9C01-0329-7C9299434C08}"/>
              </a:ext>
            </a:extLst>
          </p:cNvPr>
          <p:cNvSpPr txBox="1"/>
          <p:nvPr/>
        </p:nvSpPr>
        <p:spPr>
          <a:xfrm>
            <a:off x="1665188" y="2070003"/>
            <a:ext cx="8417320" cy="3166251"/>
          </a:xfrm>
          <a:prstGeom prst="rect">
            <a:avLst/>
          </a:prstGeom>
          <a:noFill/>
        </p:spPr>
        <p:txBody>
          <a:bodyPr wrap="square" rtlCol="0">
            <a:spAutoFit/>
          </a:bodyPr>
          <a:lstStyle/>
          <a:p>
            <a:pPr marL="0" marR="0" algn="ctr" rtl="1">
              <a:lnSpc>
                <a:spcPct val="107000"/>
              </a:lnSpc>
              <a:spcBef>
                <a:spcPts val="0"/>
              </a:spcBef>
              <a:spcAft>
                <a:spcPts val="800"/>
              </a:spcAft>
            </a:pPr>
            <a:r>
              <a:rPr lang="ar-EG" sz="2800" b="1" dirty="0">
                <a:effectLst/>
                <a:latin typeface="Dubai" panose="020B0503030403030204" pitchFamily="34" charset="-78"/>
                <a:ea typeface="Calibri" panose="020F0502020204030204" pitchFamily="34" charset="0"/>
                <a:cs typeface="Dubai" panose="020B0503030403030204" pitchFamily="34" charset="-78"/>
              </a:rPr>
              <a:t>الإعلام الصادق</a:t>
            </a:r>
            <a:r>
              <a:rPr lang="ar-EG" sz="2800" dirty="0">
                <a:effectLst/>
                <a:latin typeface="Dubai" panose="020B0503030403030204" pitchFamily="34" charset="-78"/>
                <a:ea typeface="Calibri" panose="020F0502020204030204" pitchFamily="34" charset="0"/>
                <a:cs typeface="Dubai" panose="020B0503030403030204" pitchFamily="34" charset="-78"/>
              </a:rPr>
              <a:t>: </a:t>
            </a:r>
          </a:p>
          <a:p>
            <a:pPr marL="0" marR="0" algn="ctr" rtl="1">
              <a:lnSpc>
                <a:spcPct val="107000"/>
              </a:lnSpc>
              <a:spcBef>
                <a:spcPts val="0"/>
              </a:spcBef>
              <a:spcAft>
                <a:spcPts val="800"/>
              </a:spcAft>
            </a:pPr>
            <a:endParaRPr lang="ar-EG" sz="2800" dirty="0">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endParaRPr lang="ar-EG" sz="2800" dirty="0">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r>
              <a:rPr lang="ar-EG" sz="2800" dirty="0">
                <a:effectLst/>
                <a:latin typeface="Dubai" panose="020B0503030403030204" pitchFamily="34" charset="-78"/>
                <a:ea typeface="Calibri" panose="020F0502020204030204" pitchFamily="34" charset="0"/>
                <a:cs typeface="Dubai" panose="020B0503030403030204" pitchFamily="34" charset="-78"/>
              </a:rPr>
              <a:t>عن سياسات المنظمة ونتاجاتها بمـا يـساعد علـى تعريف البيئة بإسهاماتها، وتوعية جمهورها بأفـضل صـيغ الانتفـاع الجيد من نتاجاتها.</a:t>
            </a:r>
            <a:endParaRPr lang="en-US" sz="2800" dirty="0">
              <a:effectLst/>
              <a:latin typeface="Dubai" panose="020B0503030403030204" pitchFamily="34" charset="-78"/>
              <a:ea typeface="Calibri" panose="020F0502020204030204" pitchFamily="34" charset="0"/>
              <a:cs typeface="Dubai" panose="020B0503030403030204" pitchFamily="34" charset="-78"/>
            </a:endParaRPr>
          </a:p>
        </p:txBody>
      </p:sp>
      <p:pic>
        <p:nvPicPr>
          <p:cNvPr id="3" name="Picture 2">
            <a:extLst>
              <a:ext uri="{FF2B5EF4-FFF2-40B4-BE49-F238E27FC236}">
                <a16:creationId xmlns="" xmlns:a16="http://schemas.microsoft.com/office/drawing/2014/main" id="{BF267E06-EB1E-9B34-38B9-64519A68A913}"/>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 xmlns:a16="http://schemas.microsoft.com/office/drawing/2014/main" id="{5240C6B6-F4DB-01FB-B7B9-FC2AF9DF901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01787" y="1705271"/>
            <a:ext cx="1339887" cy="1895173"/>
          </a:xfrm>
          <a:prstGeom prst="rect">
            <a:avLst/>
          </a:prstGeom>
        </p:spPr>
      </p:pic>
      <p:sp>
        <p:nvSpPr>
          <p:cNvPr id="2" name="Arrow: Down 1">
            <a:extLst>
              <a:ext uri="{FF2B5EF4-FFF2-40B4-BE49-F238E27FC236}">
                <a16:creationId xmlns="" xmlns:a16="http://schemas.microsoft.com/office/drawing/2014/main" id="{8B972C00-C62D-AA57-F1FD-4412AA253A94}"/>
              </a:ext>
            </a:extLst>
          </p:cNvPr>
          <p:cNvSpPr/>
          <p:nvPr/>
        </p:nvSpPr>
        <p:spPr>
          <a:xfrm>
            <a:off x="5615046" y="2597067"/>
            <a:ext cx="436099" cy="81592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3162569"/>
      </p:ext>
    </p:extLst>
  </p:cSld>
  <p:clrMapOvr>
    <a:masterClrMapping/>
  </p:clrMapOvr>
  <mc:AlternateContent xmlns:mc="http://schemas.openxmlformats.org/markup-compatibility/2006" xmlns:p14="http://schemas.microsoft.com/office/powerpoint/2010/main">
    <mc:Choice Requires="p14">
      <p:transition spd="slow" p14:dur="2000" advTm="92749"/>
    </mc:Choice>
    <mc:Fallback xmlns="">
      <p:transition spd="slow" advTm="9274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 xmlns:a16="http://schemas.microsoft.com/office/drawing/2014/main" id="{6083F8E2-699C-9C01-0329-7C9299434C08}"/>
              </a:ext>
            </a:extLst>
          </p:cNvPr>
          <p:cNvSpPr txBox="1"/>
          <p:nvPr/>
        </p:nvSpPr>
        <p:spPr>
          <a:xfrm>
            <a:off x="2171730" y="2058499"/>
            <a:ext cx="7997210" cy="2141612"/>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spAutoFit/>
          </a:bodyPr>
          <a:lstStyle/>
          <a:p>
            <a:pPr marL="0" marR="0" algn="just" rtl="1">
              <a:lnSpc>
                <a:spcPct val="107000"/>
              </a:lnSpc>
              <a:spcBef>
                <a:spcPts val="0"/>
              </a:spcBef>
              <a:spcAft>
                <a:spcPts val="800"/>
              </a:spcAft>
            </a:pPr>
            <a:r>
              <a:rPr lang="ar-EG" sz="2800" u="sng" dirty="0">
                <a:effectLst/>
                <a:latin typeface="Dubai" panose="020B0503030403030204" pitchFamily="34" charset="-78"/>
                <a:ea typeface="Calibri" panose="020F0502020204030204" pitchFamily="34" charset="0"/>
                <a:cs typeface="Dubai" panose="020B0503030403030204" pitchFamily="34" charset="-78"/>
              </a:rPr>
              <a:t>ويمكن صياغة هذه المحاور في المعادلة التالية:</a:t>
            </a:r>
          </a:p>
          <a:p>
            <a:pPr marL="0" marR="0" algn="just" rtl="1">
              <a:lnSpc>
                <a:spcPct val="107000"/>
              </a:lnSpc>
              <a:spcBef>
                <a:spcPts val="0"/>
              </a:spcBef>
              <a:spcAft>
                <a:spcPts val="800"/>
              </a:spcAft>
            </a:pPr>
            <a:endParaRPr lang="en-US" sz="2800" dirty="0">
              <a:effectLst/>
              <a:latin typeface="Dubai" panose="020B0503030403030204" pitchFamily="34" charset="-78"/>
              <a:ea typeface="Calibri" panose="020F0502020204030204" pitchFamily="34" charset="0"/>
              <a:cs typeface="Dubai" panose="020B0503030403030204" pitchFamily="34" charset="-78"/>
            </a:endParaRPr>
          </a:p>
          <a:p>
            <a:pPr algn="just" rtl="1">
              <a:lnSpc>
                <a:spcPct val="107000"/>
              </a:lnSpc>
              <a:spcAft>
                <a:spcPts val="800"/>
              </a:spcAft>
            </a:pPr>
            <a:r>
              <a:rPr lang="ar-EG" sz="2800" b="1" dirty="0">
                <a:effectLst/>
                <a:latin typeface="Dubai" panose="020B0503030403030204" pitchFamily="34" charset="-78"/>
                <a:ea typeface="Calibri" panose="020F0502020204030204" pitchFamily="34" charset="0"/>
                <a:cs typeface="Dubai" panose="020B0503030403030204" pitchFamily="34" charset="-78"/>
              </a:rPr>
              <a:t>الاستعلام السليم + التنسيق الجيد + الإعلام الصادق</a:t>
            </a:r>
            <a:r>
              <a:rPr lang="ar-EG" sz="2800" b="1" dirty="0">
                <a:latin typeface="Dubai" panose="020B0503030403030204" pitchFamily="34" charset="-78"/>
                <a:ea typeface="Calibri" panose="020F0502020204030204" pitchFamily="34" charset="0"/>
                <a:cs typeface="Dubai" panose="020B0503030403030204" pitchFamily="34" charset="-78"/>
              </a:rPr>
              <a:t>= العلاقات العامة</a:t>
            </a:r>
            <a:endParaRPr lang="en-US" sz="2800" dirty="0">
              <a:effectLst/>
              <a:latin typeface="Dubai" panose="020B0503030403030204" pitchFamily="34" charset="-78"/>
              <a:ea typeface="Calibri" panose="020F0502020204030204" pitchFamily="34" charset="0"/>
              <a:cs typeface="Dubai" panose="020B0503030403030204" pitchFamily="34" charset="-78"/>
            </a:endParaRPr>
          </a:p>
        </p:txBody>
      </p:sp>
      <p:pic>
        <p:nvPicPr>
          <p:cNvPr id="3" name="Picture 2">
            <a:extLst>
              <a:ext uri="{FF2B5EF4-FFF2-40B4-BE49-F238E27FC236}">
                <a16:creationId xmlns="" xmlns:a16="http://schemas.microsoft.com/office/drawing/2014/main" id="{BF267E06-EB1E-9B34-38B9-64519A68A913}"/>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 xmlns:a16="http://schemas.microsoft.com/office/drawing/2014/main" id="{5240C6B6-F4DB-01FB-B7B9-FC2AF9DF901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01787" y="3916247"/>
            <a:ext cx="1339887" cy="1895173"/>
          </a:xfrm>
          <a:prstGeom prst="rect">
            <a:avLst/>
          </a:prstGeom>
        </p:spPr>
      </p:pic>
    </p:spTree>
    <p:extLst>
      <p:ext uri="{BB962C8B-B14F-4D97-AF65-F5344CB8AC3E}">
        <p14:creationId xmlns:p14="http://schemas.microsoft.com/office/powerpoint/2010/main" val="1203303425"/>
      </p:ext>
    </p:extLst>
  </p:cSld>
  <p:clrMapOvr>
    <a:masterClrMapping/>
  </p:clrMapOvr>
  <mc:AlternateContent xmlns:mc="http://schemas.openxmlformats.org/markup-compatibility/2006" xmlns:p14="http://schemas.microsoft.com/office/powerpoint/2010/main">
    <mc:Choice Requires="p14">
      <p:transition spd="slow" p14:dur="2000" advTm="75265"/>
    </mc:Choice>
    <mc:Fallback xmlns="">
      <p:transition spd="slow" advTm="7526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40AD33B2-84DB-498D-99BC-48015ABD3174}"/>
              </a:ext>
            </a:extLst>
          </p:cNvPr>
          <p:cNvSpPr/>
          <p:nvPr/>
        </p:nvSpPr>
        <p:spPr>
          <a:xfrm>
            <a:off x="532264" y="1397680"/>
            <a:ext cx="5557182" cy="50030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 xmlns:a16="http://schemas.microsoft.com/office/drawing/2014/main" id="{0AC2650A-C51A-9ACB-723B-68D89C868D01}"/>
              </a:ext>
            </a:extLst>
          </p:cNvPr>
          <p:cNvSpPr/>
          <p:nvPr/>
        </p:nvSpPr>
        <p:spPr>
          <a:xfrm>
            <a:off x="501687" y="1399857"/>
            <a:ext cx="5587759" cy="4446730"/>
          </a:xfrm>
          <a:prstGeom prst="rect">
            <a:avLst/>
          </a:prstGeom>
        </p:spPr>
        <p:txBody>
          <a:bodyPr wrap="square">
            <a:spAutoFit/>
          </a:bodyPr>
          <a:lstStyle/>
          <a:p>
            <a:pPr marL="0" marR="0" algn="just" rtl="1">
              <a:lnSpc>
                <a:spcPct val="107000"/>
              </a:lnSpc>
              <a:spcBef>
                <a:spcPts val="0"/>
              </a:spcBef>
              <a:spcAft>
                <a:spcPts val="800"/>
              </a:spcAft>
            </a:pPr>
            <a:r>
              <a:rPr lang="ar-EG" sz="2800" u="sng" dirty="0">
                <a:effectLst/>
                <a:latin typeface="Dubai" panose="020B0503030403030204" pitchFamily="34" charset="-78"/>
                <a:ea typeface="Calibri" panose="020F0502020204030204" pitchFamily="34" charset="0"/>
                <a:cs typeface="Dubai" panose="020B0503030403030204" pitchFamily="34" charset="-78"/>
              </a:rPr>
              <a:t>ويمكن تقسيم التطور التاريخي للعلاقات العامة إلى قسمين رئيسيين:</a:t>
            </a:r>
            <a:endParaRPr lang="en-US" sz="2800" dirty="0">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r>
              <a:rPr lang="en-US" sz="2800" dirty="0">
                <a:effectLst/>
                <a:latin typeface="Dubai" panose="020B0503030403030204" pitchFamily="34" charset="-78"/>
                <a:ea typeface="Calibri" panose="020F0502020204030204" pitchFamily="34" charset="0"/>
                <a:cs typeface="Dubai" panose="020B0503030403030204" pitchFamily="34" charset="-78"/>
              </a:rPr>
              <a:t> </a:t>
            </a:r>
            <a:r>
              <a:rPr lang="ar-EG" sz="2800" b="1" dirty="0">
                <a:effectLst/>
                <a:latin typeface="Dubai" panose="020B0503030403030204" pitchFamily="34" charset="-78"/>
                <a:ea typeface="Calibri" panose="020F0502020204030204" pitchFamily="34" charset="0"/>
                <a:cs typeface="Dubai" panose="020B0503030403030204" pitchFamily="34" charset="-78"/>
              </a:rPr>
              <a:t>أولاً</a:t>
            </a:r>
            <a:r>
              <a:rPr lang="ar-EG" sz="2800" b="1" dirty="0">
                <a:latin typeface="Dubai" panose="020B0503030403030204" pitchFamily="34" charset="-78"/>
                <a:ea typeface="Calibri" panose="020F0502020204030204" pitchFamily="34" charset="0"/>
                <a:cs typeface="Dubai" panose="020B0503030403030204" pitchFamily="34" charset="-78"/>
              </a:rPr>
              <a:t>: </a:t>
            </a:r>
            <a:r>
              <a:rPr lang="ar-EG" sz="2800" dirty="0">
                <a:effectLst/>
                <a:latin typeface="Dubai" panose="020B0503030403030204" pitchFamily="34" charset="-78"/>
                <a:ea typeface="Calibri" panose="020F0502020204030204" pitchFamily="34" charset="0"/>
                <a:cs typeface="Dubai" panose="020B0503030403030204" pitchFamily="34" charset="-78"/>
              </a:rPr>
              <a:t>العلاقات العامة القديمة وتشمل النشاطات التي يمكن اعتبارها البـذور الأولى لها والتي تمتد منذ وجود الإنسان البدائي حتى القـرن التاسـع عشر</a:t>
            </a:r>
            <a:r>
              <a:rPr lang="en-US" sz="2800" dirty="0">
                <a:effectLst/>
                <a:latin typeface="Dubai" panose="020B0503030403030204" pitchFamily="34" charset="-78"/>
                <a:ea typeface="Calibri" panose="020F0502020204030204" pitchFamily="34" charset="0"/>
                <a:cs typeface="Dubai" panose="020B0503030403030204" pitchFamily="34" charset="-78"/>
              </a:rPr>
              <a:t>.</a:t>
            </a:r>
          </a:p>
          <a:p>
            <a:pPr marL="0" marR="0" algn="just" rtl="1">
              <a:lnSpc>
                <a:spcPct val="107000"/>
              </a:lnSpc>
              <a:spcBef>
                <a:spcPts val="0"/>
              </a:spcBef>
              <a:spcAft>
                <a:spcPts val="800"/>
              </a:spcAft>
            </a:pPr>
            <a:r>
              <a:rPr lang="ar-EG" sz="2800" b="1" dirty="0">
                <a:effectLst/>
                <a:latin typeface="Dubai" panose="020B0503030403030204" pitchFamily="34" charset="-78"/>
                <a:ea typeface="Calibri" panose="020F0502020204030204" pitchFamily="34" charset="0"/>
                <a:cs typeface="Dubai" panose="020B0503030403030204" pitchFamily="34" charset="-78"/>
              </a:rPr>
              <a:t>ثانيًا: </a:t>
            </a:r>
            <a:r>
              <a:rPr lang="ar-EG" sz="2800" dirty="0">
                <a:effectLst/>
                <a:latin typeface="Dubai" panose="020B0503030403030204" pitchFamily="34" charset="-78"/>
                <a:ea typeface="Calibri" panose="020F0502020204030204" pitchFamily="34" charset="0"/>
                <a:cs typeface="Dubai" panose="020B0503030403030204" pitchFamily="34" charset="-78"/>
              </a:rPr>
              <a:t>العلاقات العامة الحديثة وهو النشاط والعلم الذي ولد مع مطلع القـرن العشرين وتطور إلى ما هو عليه في وقتنا الحاضر</a:t>
            </a:r>
            <a:r>
              <a:rPr lang="en-US" sz="2800" dirty="0">
                <a:effectLst/>
                <a:latin typeface="Dubai" panose="020B0503030403030204" pitchFamily="34" charset="-78"/>
                <a:ea typeface="Calibri" panose="020F0502020204030204" pitchFamily="34" charset="0"/>
                <a:cs typeface="Dubai" panose="020B0503030403030204" pitchFamily="34" charset="-78"/>
              </a:rPr>
              <a:t>.</a:t>
            </a:r>
          </a:p>
        </p:txBody>
      </p:sp>
      <p:sp>
        <p:nvSpPr>
          <p:cNvPr id="17" name="TextBox 16">
            <a:extLst>
              <a:ext uri="{FF2B5EF4-FFF2-40B4-BE49-F238E27FC236}">
                <a16:creationId xmlns="" xmlns:a16="http://schemas.microsoft.com/office/drawing/2014/main" id="{954B34D3-F436-A1EE-53D3-534D66D793CE}"/>
              </a:ext>
            </a:extLst>
          </p:cNvPr>
          <p:cNvSpPr txBox="1"/>
          <p:nvPr/>
        </p:nvSpPr>
        <p:spPr>
          <a:xfrm>
            <a:off x="6944248" y="3996751"/>
            <a:ext cx="4113898" cy="619272"/>
          </a:xfrm>
          <a:prstGeom prst="rect">
            <a:avLst/>
          </a:prstGeom>
          <a:noFill/>
        </p:spPr>
        <p:txBody>
          <a:bodyPr wrap="square" rtlCol="0">
            <a:spAutoFit/>
          </a:bodyPr>
          <a:lstStyle/>
          <a:p>
            <a:pPr marL="0" marR="0" algn="just" rtl="1">
              <a:lnSpc>
                <a:spcPct val="107000"/>
              </a:lnSpc>
              <a:spcBef>
                <a:spcPts val="1200"/>
              </a:spcBef>
              <a:spcAft>
                <a:spcPts val="0"/>
              </a:spcAft>
            </a:pPr>
            <a:r>
              <a:rPr lang="ar-EG" sz="3200" b="1" u="sng" dirty="0">
                <a:solidFill>
                  <a:srgbClr val="00B0F0"/>
                </a:solidFill>
                <a:effectLst/>
                <a:latin typeface="Adobe Arabic" panose="02040503050201020203" pitchFamily="18" charset="-78"/>
                <a:ea typeface="Times New Roman" panose="02020603050405020304" pitchFamily="18" charset="0"/>
                <a:cs typeface="Times New Roman" panose="02020603050405020304" pitchFamily="18" charset="0"/>
              </a:rPr>
              <a:t> نشأة وتطور العلاقات العامة:</a:t>
            </a:r>
            <a:endParaRPr lang="en-US" sz="3200" b="1" u="sng" dirty="0">
              <a:solidFill>
                <a:srgbClr val="00B0F0"/>
              </a:solidFill>
              <a:effectLst/>
              <a:latin typeface="Adobe Arabic" panose="02040503050201020203" pitchFamily="18" charset="-78"/>
              <a:ea typeface="Times New Roman" panose="02020603050405020304" pitchFamily="18" charset="0"/>
              <a:cs typeface="Adobe Arabic" panose="02040503050201020203" pitchFamily="18" charset="-78"/>
            </a:endParaRPr>
          </a:p>
        </p:txBody>
      </p:sp>
      <p:sp>
        <p:nvSpPr>
          <p:cNvPr id="29" name="Rectangle 28">
            <a:extLst>
              <a:ext uri="{FF2B5EF4-FFF2-40B4-BE49-F238E27FC236}">
                <a16:creationId xmlns=""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7463AFD8-665B-42E5-D694-594CE30B4B0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20784841"/>
      </p:ext>
    </p:extLst>
  </p:cSld>
  <p:clrMapOvr>
    <a:masterClrMapping/>
  </p:clrMapOvr>
  <p:transition spd="slow" advTm="68740">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circle(in)">
                                      <p:cBhvr>
                                        <p:cTn id="7"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 xmlns:a16="http://schemas.microsoft.com/office/drawing/2014/main" id="{B4F40644-A5FA-A9A0-BE6A-751E954FCD6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32223" b="32223"/>
          <a:stretch>
            <a:fillRect/>
          </a:stretch>
        </p:blipFill>
        <p:spPr/>
      </p:pic>
      <p:sp>
        <p:nvSpPr>
          <p:cNvPr id="4" name="TextBox 3">
            <a:extLst>
              <a:ext uri="{FF2B5EF4-FFF2-40B4-BE49-F238E27FC236}">
                <a16:creationId xmlns="" xmlns:a16="http://schemas.microsoft.com/office/drawing/2014/main" id="{35FDA0D1-0BA1-59E3-2409-6A39EBDC8A79}"/>
              </a:ext>
            </a:extLst>
          </p:cNvPr>
          <p:cNvSpPr txBox="1"/>
          <p:nvPr/>
        </p:nvSpPr>
        <p:spPr>
          <a:xfrm>
            <a:off x="-327074" y="1473501"/>
            <a:ext cx="6098344" cy="2244204"/>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أولاً: العلاقات العامة القديمة</a:t>
            </a:r>
            <a:r>
              <a:rPr lang="en-US"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marL="342900" marR="0" indent="-342900" algn="just" rtl="1">
              <a:lnSpc>
                <a:spcPct val="107000"/>
              </a:lnSpc>
              <a:spcBef>
                <a:spcPts val="0"/>
              </a:spcBef>
              <a:spcAft>
                <a:spcPts val="800"/>
              </a:spcAft>
              <a:buAutoNum type="arabic1Minus"/>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العصور البدائية</a:t>
            </a:r>
          </a:p>
          <a:p>
            <a:pPr marL="342900" indent="-342900" algn="just" rtl="1">
              <a:lnSpc>
                <a:spcPct val="107000"/>
              </a:lnSpc>
              <a:spcAft>
                <a:spcPts val="800"/>
              </a:spcAft>
              <a:buFontTx/>
              <a:buAutoNum type="arabic1Minus"/>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الحضارات القديمة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marL="342900" marR="0" indent="-342900" algn="just" rtl="1">
              <a:lnSpc>
                <a:spcPct val="107000"/>
              </a:lnSpc>
              <a:spcBef>
                <a:spcPts val="0"/>
              </a:spcBef>
              <a:spcAft>
                <a:spcPts val="800"/>
              </a:spcAft>
              <a:buAutoNum type="arabic1Minus"/>
            </a:pP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
        <p:nvSpPr>
          <p:cNvPr id="7" name="TextBox 6">
            <a:extLst>
              <a:ext uri="{FF2B5EF4-FFF2-40B4-BE49-F238E27FC236}">
                <a16:creationId xmlns="" xmlns:a16="http://schemas.microsoft.com/office/drawing/2014/main" id="{659FD6B4-75FF-7CAC-0E1E-767293C41DB6}"/>
              </a:ext>
            </a:extLst>
          </p:cNvPr>
          <p:cNvSpPr txBox="1"/>
          <p:nvPr/>
        </p:nvSpPr>
        <p:spPr>
          <a:xfrm>
            <a:off x="436098" y="3369676"/>
            <a:ext cx="5335172" cy="2244204"/>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ثانيًا: العلاقات العامة الحديثة:</a:t>
            </a:r>
          </a:p>
          <a:p>
            <a:pPr algn="just" rtl="1">
              <a:lnSpc>
                <a:spcPct val="107000"/>
              </a:lnSpc>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مؤسس العلاقات العامة (ايفـي لي)</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algn="just" rtl="1">
              <a:lnSpc>
                <a:spcPct val="107000"/>
              </a:lnSpc>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ظهور ادورد بيرنيز </a:t>
            </a:r>
            <a:r>
              <a:rPr lang="en-US"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Bernays Edward</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2723100317"/>
      </p:ext>
    </p:extLst>
  </p:cSld>
  <p:clrMapOvr>
    <a:masterClrMapping/>
  </p:clrMapOvr>
  <mc:AlternateContent xmlns:mc="http://schemas.openxmlformats.org/markup-compatibility/2006" xmlns:p14="http://schemas.microsoft.com/office/powerpoint/2010/main">
    <mc:Choice Requires="p14">
      <p:transition spd="slow" p14:dur="2000" advTm="98810"/>
    </mc:Choice>
    <mc:Fallback xmlns="">
      <p:transition spd="slow" advTm="9881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2CBBF74D-861A-0DEA-D622-7D0DCA03517A}"/>
              </a:ext>
            </a:extLst>
          </p:cNvPr>
          <p:cNvPicPr>
            <a:picLocks noGrp="1" noChangeAspect="1"/>
          </p:cNvPicPr>
          <p:nvPr>
            <p:ph type="pic" sz="quarter" idx="10"/>
          </p:nvPr>
        </p:nvPicPr>
        <p:blipFill>
          <a:blip r:embed="rId2">
            <a:extLst>
              <a:ext uri="{BEBA8EAE-BF5A-486C-A8C5-ECC9F3942E4B}">
                <a14:imgProps xmlns:a14="http://schemas.microsoft.com/office/drawing/2010/main">
                  <a14:imgLayer r:embed="rId3">
                    <a14:imgEffect>
                      <a14:backgroundRemoval t="27807" b="72193" l="10000" r="90000"/>
                    </a14:imgEffect>
                  </a14:imgLayer>
                </a14:imgProps>
              </a:ext>
              <a:ext uri="{28A0092B-C50C-407E-A947-70E740481C1C}">
                <a14:useLocalDpi xmlns:a14="http://schemas.microsoft.com/office/drawing/2010/main" val="0"/>
              </a:ext>
            </a:extLst>
          </a:blip>
          <a:srcRect t="22259" b="22259"/>
          <a:stretch>
            <a:fillRect/>
          </a:stretch>
        </p:blipFill>
        <p:spPr>
          <a:xfrm>
            <a:off x="4341996" y="-703055"/>
            <a:ext cx="8739351" cy="6858000"/>
          </a:xfrm>
        </p:spPr>
      </p:pic>
      <p:sp>
        <p:nvSpPr>
          <p:cNvPr id="6" name="TextBox 5">
            <a:extLst>
              <a:ext uri="{FF2B5EF4-FFF2-40B4-BE49-F238E27FC236}">
                <a16:creationId xmlns="" xmlns:a16="http://schemas.microsoft.com/office/drawing/2014/main" id="{9A06C4D2-8330-D7D3-88E3-7173BA40F33F}"/>
              </a:ext>
            </a:extLst>
          </p:cNvPr>
          <p:cNvSpPr txBox="1"/>
          <p:nvPr/>
        </p:nvSpPr>
        <p:spPr>
          <a:xfrm>
            <a:off x="2979" y="1228245"/>
            <a:ext cx="7066550" cy="5624617"/>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لقد كانت القبائل البدائية تحتاج إلى الإعلام للمحافظة على بقائها وذلك سواء في الحصول على مصادر الغذاء أو الوقوف في وجه الأعداء فكانت القبيلة تعين من أجل ذلك حارساً على الأفق ينبئها عن كل ما يستجد فيه، فقد يلوح في الأفق قطيع من حيوانات الصيد أو غيوم تنذر بعاصفة شديدة أو عدو مغير عند ذلك تستعد القبيلة لمواجهة الموقف كما أن القبيلة البدائية تكون في حاجة إلى التعـاون والتماسـك بـين أفراها وذلك لا يتم إلا عن طريق التفاهم بين هؤلاء الأفـراد وإحـساسهم بقوة الرابطة التي تربطهم ببعضهم، وكان ذلك يتم عن طريـق الحفـلات في مناسبات الزواج وبلوغ سن الرشد واحتفالات الانتـصار علـى قبيلـة معادية.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
        <p:nvSpPr>
          <p:cNvPr id="8" name="TextBox 7">
            <a:extLst>
              <a:ext uri="{FF2B5EF4-FFF2-40B4-BE49-F238E27FC236}">
                <a16:creationId xmlns="" xmlns:a16="http://schemas.microsoft.com/office/drawing/2014/main" id="{4631E396-DC1F-AE9F-069F-D0C185920E5E}"/>
              </a:ext>
            </a:extLst>
          </p:cNvPr>
          <p:cNvSpPr txBox="1"/>
          <p:nvPr/>
        </p:nvSpPr>
        <p:spPr>
          <a:xfrm>
            <a:off x="0" y="389042"/>
            <a:ext cx="5613008" cy="553357"/>
          </a:xfrm>
          <a:prstGeom prst="rect">
            <a:avLst/>
          </a:prstGeom>
          <a:noFill/>
        </p:spPr>
        <p:txBody>
          <a:bodyPr wrap="square">
            <a:spAutoFit/>
          </a:bodyPr>
          <a:lstStyle/>
          <a:p>
            <a:pPr marL="342900" marR="0" indent="-342900" algn="just" rtl="1">
              <a:lnSpc>
                <a:spcPct val="107000"/>
              </a:lnSpc>
              <a:spcBef>
                <a:spcPts val="0"/>
              </a:spcBef>
              <a:spcAft>
                <a:spcPts val="800"/>
              </a:spcAft>
              <a:buAutoNum type="arabic1Minus"/>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العصور البدائية</a:t>
            </a:r>
          </a:p>
        </p:txBody>
      </p:sp>
    </p:spTree>
    <p:extLst>
      <p:ext uri="{BB962C8B-B14F-4D97-AF65-F5344CB8AC3E}">
        <p14:creationId xmlns:p14="http://schemas.microsoft.com/office/powerpoint/2010/main" val="3826172261"/>
      </p:ext>
    </p:extLst>
  </p:cSld>
  <p:clrMapOvr>
    <a:masterClrMapping/>
  </p:clrMapOvr>
  <mc:AlternateContent xmlns:mc="http://schemas.openxmlformats.org/markup-compatibility/2006" xmlns:p14="http://schemas.microsoft.com/office/powerpoint/2010/main">
    <mc:Choice Requires="p14">
      <p:transition spd="slow" p14:dur="2000" advTm="122796"/>
    </mc:Choice>
    <mc:Fallback xmlns="">
      <p:transition spd="slow" advTm="1227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6E46838F-1FC4-D2CC-545B-CD19DC7C1313}"/>
              </a:ext>
            </a:extLst>
          </p:cNvPr>
          <p:cNvPicPr>
            <a:picLocks noGrp="1" noChangeAspect="1"/>
          </p:cNvPicPr>
          <p:nvPr>
            <p:ph type="pic" sz="quarter" idx="10"/>
          </p:nvPr>
        </p:nvPicPr>
        <p:blipFill>
          <a:blip r:embed="rId2">
            <a:extLst>
              <a:ext uri="{BEBA8EAE-BF5A-486C-A8C5-ECC9F3942E4B}">
                <a14:imgProps xmlns:a14="http://schemas.microsoft.com/office/drawing/2010/main">
                  <a14:imgLayer r:embed="rId3">
                    <a14:imgEffect>
                      <a14:backgroundRemoval t="27807" b="72193" l="10000" r="90000"/>
                    </a14:imgEffect>
                  </a14:imgLayer>
                </a14:imgProps>
              </a:ext>
              <a:ext uri="{28A0092B-C50C-407E-A947-70E740481C1C}">
                <a14:useLocalDpi xmlns:a14="http://schemas.microsoft.com/office/drawing/2010/main" val="0"/>
              </a:ext>
            </a:extLst>
          </a:blip>
          <a:srcRect t="22259" b="22259"/>
          <a:stretch>
            <a:fillRect/>
          </a:stretch>
        </p:blipFill>
        <p:spPr>
          <a:xfrm>
            <a:off x="4329471" y="-690909"/>
            <a:ext cx="8739351" cy="6858000"/>
          </a:xfrm>
        </p:spPr>
      </p:pic>
      <p:sp>
        <p:nvSpPr>
          <p:cNvPr id="6" name="TextBox 5">
            <a:extLst>
              <a:ext uri="{FF2B5EF4-FFF2-40B4-BE49-F238E27FC236}">
                <a16:creationId xmlns="" xmlns:a16="http://schemas.microsoft.com/office/drawing/2014/main" id="{E3CFB254-B428-5ED3-14B1-5BAA7C3F1C3D}"/>
              </a:ext>
            </a:extLst>
          </p:cNvPr>
          <p:cNvSpPr txBox="1"/>
          <p:nvPr/>
        </p:nvSpPr>
        <p:spPr>
          <a:xfrm>
            <a:off x="770206" y="1659899"/>
            <a:ext cx="6098344" cy="4702569"/>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وكان رئيس القبيلة يجتمع بأفراد قبيلته للتداول في الشؤون، كما كان الرئيس يتولى الوجيه الإعلامي في القبيلة فينتهز المناسبات القبليـة ليقـدم توجيهاته والمبادئ التي يريد من أفراد القبيلة السير بموجبها، وعدد وجود الحاجة إلى تعبئة الرأي العام في القبيلة كان رئيس القبيلة يعهد إلى شخص معروف في القبيلة جيداً كالساحر أو الطبيب بمهمة الإعلام كمـا موكـل مهمة إثارة المشاعر إلى أشخاص يجيدون فنون التعبير والتأثير كالإنـشاد والرقص وقرع الطبول.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
        <p:nvSpPr>
          <p:cNvPr id="8" name="TextBox 7">
            <a:extLst>
              <a:ext uri="{FF2B5EF4-FFF2-40B4-BE49-F238E27FC236}">
                <a16:creationId xmlns="" xmlns:a16="http://schemas.microsoft.com/office/drawing/2014/main" id="{F8031F2E-E661-D5EB-02F7-99080E808B7A}"/>
              </a:ext>
            </a:extLst>
          </p:cNvPr>
          <p:cNvSpPr txBox="1"/>
          <p:nvPr/>
        </p:nvSpPr>
        <p:spPr>
          <a:xfrm>
            <a:off x="436097" y="410010"/>
            <a:ext cx="5309610" cy="553357"/>
          </a:xfrm>
          <a:prstGeom prst="rect">
            <a:avLst/>
          </a:prstGeom>
          <a:noFill/>
        </p:spPr>
        <p:txBody>
          <a:bodyPr wrap="square">
            <a:spAutoFit/>
          </a:bodyPr>
          <a:lstStyle/>
          <a:p>
            <a:pPr marL="342900" marR="0" indent="-342900" algn="just" rtl="1">
              <a:lnSpc>
                <a:spcPct val="107000"/>
              </a:lnSpc>
              <a:spcBef>
                <a:spcPts val="0"/>
              </a:spcBef>
              <a:spcAft>
                <a:spcPts val="800"/>
              </a:spcAft>
              <a:buAutoNum type="arabic1Minus"/>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العصور البدائية</a:t>
            </a:r>
          </a:p>
        </p:txBody>
      </p:sp>
    </p:spTree>
    <p:extLst>
      <p:ext uri="{BB962C8B-B14F-4D97-AF65-F5344CB8AC3E}">
        <p14:creationId xmlns:p14="http://schemas.microsoft.com/office/powerpoint/2010/main" val="27978495"/>
      </p:ext>
    </p:extLst>
  </p:cSld>
  <p:clrMapOvr>
    <a:masterClrMapping/>
  </p:clrMapOvr>
  <mc:AlternateContent xmlns:mc="http://schemas.openxmlformats.org/markup-compatibility/2006" xmlns:p14="http://schemas.microsoft.com/office/powerpoint/2010/main">
    <mc:Choice Requires="p14">
      <p:transition spd="slow" p14:dur="2000" advTm="95721"/>
    </mc:Choice>
    <mc:Fallback xmlns="">
      <p:transition spd="slow" advTm="9572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C31B4BBB-CDF7-C322-9BAD-56D265D1EFDC}"/>
              </a:ext>
            </a:extLst>
          </p:cNvPr>
          <p:cNvPicPr>
            <a:picLocks noGrp="1" noChangeAspect="1"/>
          </p:cNvPicPr>
          <p:nvPr>
            <p:ph type="pic" sz="quarter" idx="10"/>
          </p:nvPr>
        </p:nvPicPr>
        <p:blipFill>
          <a:blip r:embed="rId2">
            <a:extLst>
              <a:ext uri="{BEBA8EAE-BF5A-486C-A8C5-ECC9F3942E4B}">
                <a14:imgProps xmlns:a14="http://schemas.microsoft.com/office/drawing/2010/main">
                  <a14:imgLayer r:embed="rId3">
                    <a14:imgEffect>
                      <a14:backgroundRemoval t="27807" b="72193" l="10000" r="90000"/>
                    </a14:imgEffect>
                  </a14:imgLayer>
                </a14:imgProps>
              </a:ext>
              <a:ext uri="{28A0092B-C50C-407E-A947-70E740481C1C}">
                <a14:useLocalDpi xmlns:a14="http://schemas.microsoft.com/office/drawing/2010/main" val="0"/>
              </a:ext>
            </a:extLst>
          </a:blip>
          <a:srcRect t="22259" b="22259"/>
          <a:stretch>
            <a:fillRect/>
          </a:stretch>
        </p:blipFill>
        <p:spPr>
          <a:xfrm>
            <a:off x="3327389" y="-774560"/>
            <a:ext cx="9837466" cy="7719720"/>
          </a:xfrm>
        </p:spPr>
      </p:pic>
      <p:sp>
        <p:nvSpPr>
          <p:cNvPr id="6" name="TextBox 5">
            <a:extLst>
              <a:ext uri="{FF2B5EF4-FFF2-40B4-BE49-F238E27FC236}">
                <a16:creationId xmlns="" xmlns:a16="http://schemas.microsoft.com/office/drawing/2014/main" id="{E5A25F87-250C-BE94-DFA4-60AA789F63E9}"/>
              </a:ext>
            </a:extLst>
          </p:cNvPr>
          <p:cNvSpPr txBox="1"/>
          <p:nvPr/>
        </p:nvSpPr>
        <p:spPr>
          <a:xfrm>
            <a:off x="831933" y="2053846"/>
            <a:ext cx="6098344" cy="4241546"/>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ومن الواضح أن </a:t>
            </a:r>
            <a:r>
              <a:rPr lang="ar-EG" sz="2800" dirty="0" smtClean="0">
                <a:solidFill>
                  <a:schemeClr val="bg1"/>
                </a:solidFill>
                <a:effectLst/>
                <a:latin typeface="Dubai" panose="020B0503030403030204" pitchFamily="34" charset="-78"/>
                <a:ea typeface="Calibri" panose="020F0502020204030204" pitchFamily="34" charset="0"/>
                <a:cs typeface="Dubai" panose="020B0503030403030204" pitchFamily="34" charset="-78"/>
              </a:rPr>
              <a:t>الاختلاف </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الأساسي لتلـك النـشاطات التـي يمكـن اعتبارها النواة الأولى للعلاقات العامة عن ممارسة النـشاط اليـوم هـو اتجاهها آنذاك إلى غرائز </a:t>
            </a:r>
            <a:r>
              <a:rPr lang="ar-EG" sz="2800" dirty="0" smtClean="0">
                <a:solidFill>
                  <a:schemeClr val="bg1"/>
                </a:solidFill>
                <a:effectLst/>
                <a:latin typeface="Dubai" panose="020B0503030403030204" pitchFamily="34" charset="-78"/>
                <a:ea typeface="Calibri" panose="020F0502020204030204" pitchFamily="34" charset="0"/>
                <a:cs typeface="Dubai" panose="020B0503030403030204" pitchFamily="34" charset="-78"/>
              </a:rPr>
              <a:t>الفرد </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وإثارة انفعالاته كأسلوب للتـأثير عليـه، بينما تخاطب العلاقات العامة الحديثة عقل الفرد ووعيه، كما أن التعـرف على اتجاهات الرأي كان يستند على الإحساس الفطري والتقدير الشخصي دون الأسس العلمية المستخدمة اليوم.</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
        <p:nvSpPr>
          <p:cNvPr id="8" name="TextBox 7">
            <a:extLst>
              <a:ext uri="{FF2B5EF4-FFF2-40B4-BE49-F238E27FC236}">
                <a16:creationId xmlns="" xmlns:a16="http://schemas.microsoft.com/office/drawing/2014/main" id="{7921B950-2885-706B-91EC-C3DC3F05E601}"/>
              </a:ext>
            </a:extLst>
          </p:cNvPr>
          <p:cNvSpPr txBox="1"/>
          <p:nvPr/>
        </p:nvSpPr>
        <p:spPr>
          <a:xfrm>
            <a:off x="-122830" y="634673"/>
            <a:ext cx="5570543" cy="553357"/>
          </a:xfrm>
          <a:prstGeom prst="rect">
            <a:avLst/>
          </a:prstGeom>
          <a:noFill/>
        </p:spPr>
        <p:txBody>
          <a:bodyPr wrap="square">
            <a:spAutoFit/>
          </a:bodyPr>
          <a:lstStyle/>
          <a:p>
            <a:pPr marL="342900" marR="0" indent="-342900" algn="just" rtl="1">
              <a:lnSpc>
                <a:spcPct val="107000"/>
              </a:lnSpc>
              <a:spcBef>
                <a:spcPts val="0"/>
              </a:spcBef>
              <a:spcAft>
                <a:spcPts val="800"/>
              </a:spcAft>
              <a:buAutoNum type="arabic1Minus"/>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العصور البدائية</a:t>
            </a:r>
          </a:p>
        </p:txBody>
      </p:sp>
    </p:spTree>
    <p:extLst>
      <p:ext uri="{BB962C8B-B14F-4D97-AF65-F5344CB8AC3E}">
        <p14:creationId xmlns:p14="http://schemas.microsoft.com/office/powerpoint/2010/main" val="334322157"/>
      </p:ext>
    </p:extLst>
  </p:cSld>
  <p:clrMapOvr>
    <a:masterClrMapping/>
  </p:clrMapOvr>
  <mc:AlternateContent xmlns:mc="http://schemas.openxmlformats.org/markup-compatibility/2006" xmlns:p14="http://schemas.microsoft.com/office/powerpoint/2010/main">
    <mc:Choice Requires="p14">
      <p:transition spd="slow" p14:dur="2000" advTm="111789"/>
    </mc:Choice>
    <mc:Fallback xmlns="">
      <p:transition spd="slow" advTm="11178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3D0E61C0-B7E1-C2A8-2A8E-29B5C04CCC36}"/>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l="-2" t="27492" r="-1663" b="17025"/>
          <a:stretch/>
        </p:blipFill>
        <p:spPr>
          <a:xfrm>
            <a:off x="4416262" y="1"/>
            <a:ext cx="7921104" cy="6114196"/>
          </a:xfrm>
        </p:spPr>
      </p:pic>
      <p:sp>
        <p:nvSpPr>
          <p:cNvPr id="8" name="TextBox 7">
            <a:extLst>
              <a:ext uri="{FF2B5EF4-FFF2-40B4-BE49-F238E27FC236}">
                <a16:creationId xmlns="" xmlns:a16="http://schemas.microsoft.com/office/drawing/2014/main" id="{94EC198B-C236-1076-C60B-6B7541B3852F}"/>
              </a:ext>
            </a:extLst>
          </p:cNvPr>
          <p:cNvSpPr txBox="1"/>
          <p:nvPr/>
        </p:nvSpPr>
        <p:spPr>
          <a:xfrm>
            <a:off x="204723" y="2154599"/>
            <a:ext cx="7017770" cy="4241546"/>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لقد تقدمت أساليب ممارسة النشاط تقدماً كبيراً لدى القدماء في كل من حضارة وأدى الرافدين ووادي النيل في الـشرق والحـضارتين اليونانيـة والرومانية في الغرب. فلقد وجد علماء الآثار في العراق نشرة زراعية يعود تاريخهـا إلـى١٨٠٠ قبل الميلاد ترشد المزارعين إلى كيفية بذر بذورهم والتخلص مـن فئران الحقل ثم إلى كيفية حصاد محـصولهم ولا يختلـف هـذا الجهـد الإعلامي في جوهره عن النشرات التي تصدرها الدوائر المـسؤولة عـن الإرشاد الزراعي في البلدان المتقدمة اليوم.</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
        <p:nvSpPr>
          <p:cNvPr id="12" name="TextBox 11">
            <a:extLst>
              <a:ext uri="{FF2B5EF4-FFF2-40B4-BE49-F238E27FC236}">
                <a16:creationId xmlns="" xmlns:a16="http://schemas.microsoft.com/office/drawing/2014/main" id="{6AAE848A-1018-A2DB-FB30-DC4E6FC7F75A}"/>
              </a:ext>
            </a:extLst>
          </p:cNvPr>
          <p:cNvSpPr txBox="1"/>
          <p:nvPr/>
        </p:nvSpPr>
        <p:spPr>
          <a:xfrm>
            <a:off x="-382144" y="1433831"/>
            <a:ext cx="6086901" cy="553357"/>
          </a:xfrm>
          <a:prstGeom prst="rect">
            <a:avLst/>
          </a:prstGeom>
          <a:noFill/>
        </p:spPr>
        <p:txBody>
          <a:bodyPr wrap="square">
            <a:spAutoFit/>
          </a:bodyPr>
          <a:lstStyle/>
          <a:p>
            <a:pPr algn="just" rtl="1">
              <a:lnSpc>
                <a:spcPct val="107000"/>
              </a:lnSpc>
              <a:spcAft>
                <a:spcPts val="800"/>
              </a:spcAft>
            </a:pPr>
            <a:r>
              <a:rPr lang="ar-EG" sz="2800" b="1" dirty="0">
                <a:solidFill>
                  <a:schemeClr val="bg1"/>
                </a:solidFill>
                <a:latin typeface="Dubai" panose="020B0503030403030204" pitchFamily="34" charset="-78"/>
                <a:ea typeface="Calibri" panose="020F0502020204030204" pitchFamily="34" charset="0"/>
                <a:cs typeface="Dubai" panose="020B0503030403030204" pitchFamily="34" charset="-78"/>
              </a:rPr>
              <a:t>ب- </a:t>
            </a: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الحضارات القديمة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3899335582"/>
      </p:ext>
    </p:extLst>
  </p:cSld>
  <p:clrMapOvr>
    <a:masterClrMapping/>
  </p:clrMapOvr>
  <mc:AlternateContent xmlns:mc="http://schemas.openxmlformats.org/markup-compatibility/2006" xmlns:p14="http://schemas.microsoft.com/office/powerpoint/2010/main">
    <mc:Choice Requires="p14">
      <p:transition spd="slow" p14:dur="2000" advTm="115133"/>
    </mc:Choice>
    <mc:Fallback xmlns="">
      <p:transition spd="slow" advTm="115133"/>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3D0E61C0-B7E1-C2A8-2A8E-29B5C04CCC36}"/>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l="-2" t="27492" r="-1663" b="17025"/>
          <a:stretch/>
        </p:blipFill>
        <p:spPr>
          <a:xfrm>
            <a:off x="5141184" y="2"/>
            <a:ext cx="7196182" cy="5554638"/>
          </a:xfrm>
        </p:spPr>
      </p:pic>
      <p:sp>
        <p:nvSpPr>
          <p:cNvPr id="3" name="TextBox 2">
            <a:extLst>
              <a:ext uri="{FF2B5EF4-FFF2-40B4-BE49-F238E27FC236}">
                <a16:creationId xmlns="" xmlns:a16="http://schemas.microsoft.com/office/drawing/2014/main" id="{A1273F07-ADC9-42B5-E98A-6F1F4E564BDC}"/>
              </a:ext>
            </a:extLst>
          </p:cNvPr>
          <p:cNvSpPr txBox="1"/>
          <p:nvPr/>
        </p:nvSpPr>
        <p:spPr>
          <a:xfrm>
            <a:off x="345444" y="1696619"/>
            <a:ext cx="6287367" cy="5163593"/>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كما كشفت لنا الآثار أن الآشوريين هـم أول مـن ابتـدع النـشرات المصورة فكانوا يرقمون انتصاراتهم وبجانب الرقم يـصورون بـالألوان صور الأسرى من ملوك وأمراء ويعرضونها فـي قـصورهم وسـاحاتهم العامة وشوارعهم الكبرى، فكانت تعمل عمل الملصقات والتماثيـل فـي قصورهم وساحاتهم العامة وشوارعهم الكبـرى، فكانـت تعمـل عمـل الملصقات والتماثيل في يومنا هذا، وقد أثبت العلم الحـديث أن الـصور كثيراً ما تكون أشد تعبيـراُ وتـأثيراً مـن الكلمـة المطبوعـة،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
        <p:nvSpPr>
          <p:cNvPr id="8" name="TextBox 7">
            <a:extLst>
              <a:ext uri="{FF2B5EF4-FFF2-40B4-BE49-F238E27FC236}">
                <a16:creationId xmlns="" xmlns:a16="http://schemas.microsoft.com/office/drawing/2014/main" id="{B240FEB0-E02A-601F-D012-80C945F11C71}"/>
              </a:ext>
            </a:extLst>
          </p:cNvPr>
          <p:cNvSpPr txBox="1"/>
          <p:nvPr/>
        </p:nvSpPr>
        <p:spPr>
          <a:xfrm>
            <a:off x="81896" y="999408"/>
            <a:ext cx="5772994" cy="553357"/>
          </a:xfrm>
          <a:prstGeom prst="rect">
            <a:avLst/>
          </a:prstGeom>
          <a:noFill/>
        </p:spPr>
        <p:txBody>
          <a:bodyPr wrap="square">
            <a:spAutoFit/>
          </a:bodyPr>
          <a:lstStyle/>
          <a:p>
            <a:pPr algn="just" rtl="1">
              <a:lnSpc>
                <a:spcPct val="107000"/>
              </a:lnSpc>
              <a:spcAft>
                <a:spcPts val="800"/>
              </a:spcAft>
            </a:pPr>
            <a:r>
              <a:rPr lang="ar-EG" sz="2800" b="1" dirty="0">
                <a:solidFill>
                  <a:schemeClr val="bg1"/>
                </a:solidFill>
                <a:latin typeface="Dubai" panose="020B0503030403030204" pitchFamily="34" charset="-78"/>
                <a:ea typeface="Calibri" panose="020F0502020204030204" pitchFamily="34" charset="0"/>
                <a:cs typeface="Dubai" panose="020B0503030403030204" pitchFamily="34" charset="-78"/>
              </a:rPr>
              <a:t>ب- </a:t>
            </a: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الحضارات القديمة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612633036"/>
      </p:ext>
    </p:extLst>
  </p:cSld>
  <p:clrMapOvr>
    <a:masterClrMapping/>
  </p:clrMapOvr>
  <mc:AlternateContent xmlns:mc="http://schemas.openxmlformats.org/markup-compatibility/2006" xmlns:p14="http://schemas.microsoft.com/office/powerpoint/2010/main">
    <mc:Choice Requires="p14">
      <p:transition spd="slow" p14:dur="2000" advTm="104754"/>
    </mc:Choice>
    <mc:Fallback xmlns="">
      <p:transition spd="slow" advTm="1047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3D0E61C0-B7E1-C2A8-2A8E-29B5C04CCC36}"/>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l="-2" t="27492" r="-1663" b="17025"/>
          <a:stretch/>
        </p:blipFill>
        <p:spPr>
          <a:xfrm>
            <a:off x="5264952" y="1"/>
            <a:ext cx="7072414" cy="5459103"/>
          </a:xfrm>
        </p:spPr>
      </p:pic>
      <p:sp>
        <p:nvSpPr>
          <p:cNvPr id="3" name="TextBox 2">
            <a:extLst>
              <a:ext uri="{FF2B5EF4-FFF2-40B4-BE49-F238E27FC236}">
                <a16:creationId xmlns="" xmlns:a16="http://schemas.microsoft.com/office/drawing/2014/main" id="{A1273F07-ADC9-42B5-E98A-6F1F4E564BDC}"/>
              </a:ext>
            </a:extLst>
          </p:cNvPr>
          <p:cNvSpPr txBox="1"/>
          <p:nvPr/>
        </p:nvSpPr>
        <p:spPr>
          <a:xfrm>
            <a:off x="45189" y="1601083"/>
            <a:ext cx="7529313" cy="5163593"/>
          </a:xfrm>
          <a:prstGeom prst="rect">
            <a:avLst/>
          </a:prstGeom>
          <a:noFill/>
        </p:spPr>
        <p:txBody>
          <a:bodyPr wrap="square">
            <a:spAutoFit/>
          </a:bodyPr>
          <a:lstStyle/>
          <a:p>
            <a:pPr marL="0" marR="0" algn="just" rtl="1">
              <a:lnSpc>
                <a:spcPct val="107000"/>
              </a:lnSpc>
              <a:spcBef>
                <a:spcPts val="0"/>
              </a:spcBef>
              <a:spcAft>
                <a:spcPts val="800"/>
              </a:spcAft>
            </a:pPr>
            <a:r>
              <a:rPr lang="ar-EG" sz="2800" dirty="0" smtClean="0">
                <a:solidFill>
                  <a:schemeClr val="bg1"/>
                </a:solidFill>
                <a:effectLst/>
                <a:latin typeface="Dubai" panose="020B0503030403030204" pitchFamily="34" charset="-78"/>
                <a:ea typeface="Calibri" panose="020F0502020204030204" pitchFamily="34" charset="0"/>
                <a:cs typeface="Dubai" panose="020B0503030403030204" pitchFamily="34" charset="-78"/>
              </a:rPr>
              <a:t>فيكـون </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الآشوريون قد استخدموا هذا المبدأ منذ آلاف السنين، وكما تنشط العلاقات العامة في مجال الإعلام السياسي والدفاع عن النظم الـسياسية والمـذاهب الاقتصادية والاجتماعية اليوم كذلك كان الأمر في زمن الإمبراطور آشور  بانيبال فقد وجدت في خزانته في نينوى سجلات منسقة ومفـصلة تحـسب تواريخها وحوادثها وعلى الأخص كل ما لـه علاقـة بحـروب الملـوك وفتوحاتهم وما شيدوه وعمروه ويرى المؤرخون أن تلك المعلومـات كـن الغرض منها هو الإعلام والترويح لمبادئ معينـة كمـا تفعـل محطـات الإذاعات الرسمية اليوم التي تدعوا إلى مبادئ معينة وتروج لها.</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
        <p:nvSpPr>
          <p:cNvPr id="8" name="TextBox 7">
            <a:extLst>
              <a:ext uri="{FF2B5EF4-FFF2-40B4-BE49-F238E27FC236}">
                <a16:creationId xmlns="" xmlns:a16="http://schemas.microsoft.com/office/drawing/2014/main" id="{B240FEB0-E02A-601F-D012-80C945F11C71}"/>
              </a:ext>
            </a:extLst>
          </p:cNvPr>
          <p:cNvSpPr txBox="1"/>
          <p:nvPr/>
        </p:nvSpPr>
        <p:spPr>
          <a:xfrm>
            <a:off x="423080" y="906326"/>
            <a:ext cx="5677469" cy="553357"/>
          </a:xfrm>
          <a:prstGeom prst="rect">
            <a:avLst/>
          </a:prstGeom>
          <a:noFill/>
        </p:spPr>
        <p:txBody>
          <a:bodyPr wrap="square">
            <a:spAutoFit/>
          </a:bodyPr>
          <a:lstStyle/>
          <a:p>
            <a:pPr algn="just" rtl="1">
              <a:lnSpc>
                <a:spcPct val="107000"/>
              </a:lnSpc>
              <a:spcAft>
                <a:spcPts val="800"/>
              </a:spcAft>
            </a:pPr>
            <a:r>
              <a:rPr lang="ar-EG" sz="2800" b="1" dirty="0">
                <a:solidFill>
                  <a:schemeClr val="bg1"/>
                </a:solidFill>
                <a:latin typeface="Dubai" panose="020B0503030403030204" pitchFamily="34" charset="-78"/>
                <a:ea typeface="Calibri" panose="020F0502020204030204" pitchFamily="34" charset="0"/>
                <a:cs typeface="Dubai" panose="020B0503030403030204" pitchFamily="34" charset="-78"/>
              </a:rPr>
              <a:t>ب- </a:t>
            </a: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الحضارات القديمة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1579680905"/>
      </p:ext>
    </p:extLst>
  </p:cSld>
  <p:clrMapOvr>
    <a:masterClrMapping/>
  </p:clrMapOvr>
  <mc:AlternateContent xmlns:mc="http://schemas.openxmlformats.org/markup-compatibility/2006" xmlns:p14="http://schemas.microsoft.com/office/powerpoint/2010/main">
    <mc:Choice Requires="p14">
      <p:transition spd="slow" p14:dur="2000" advTm="104754"/>
    </mc:Choice>
    <mc:Fallback xmlns="">
      <p:transition spd="slow" advTm="1047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3D0E61C0-B7E1-C2A8-2A8E-29B5C04CCC36}"/>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l="-2" t="27492" r="-1663" b="17025"/>
          <a:stretch/>
        </p:blipFill>
        <p:spPr>
          <a:xfrm>
            <a:off x="3797425" y="1"/>
            <a:ext cx="8539941" cy="6591868"/>
          </a:xfrm>
        </p:spPr>
      </p:pic>
      <p:sp>
        <p:nvSpPr>
          <p:cNvPr id="6" name="TextBox 5">
            <a:extLst>
              <a:ext uri="{FF2B5EF4-FFF2-40B4-BE49-F238E27FC236}">
                <a16:creationId xmlns="" xmlns:a16="http://schemas.microsoft.com/office/drawing/2014/main" id="{F5C1665E-EDF7-40C1-ED9E-F8691D23FE29}"/>
              </a:ext>
            </a:extLst>
          </p:cNvPr>
          <p:cNvSpPr txBox="1"/>
          <p:nvPr/>
        </p:nvSpPr>
        <p:spPr>
          <a:xfrm>
            <a:off x="368308" y="2603297"/>
            <a:ext cx="6168682" cy="3780522"/>
          </a:xfrm>
          <a:prstGeom prst="rect">
            <a:avLst/>
          </a:prstGeom>
          <a:noFill/>
        </p:spPr>
        <p:txBody>
          <a:bodyPr wrap="square">
            <a:spAutoFit/>
          </a:bodyPr>
          <a:lstStyle/>
          <a:p>
            <a:pPr marL="0" marR="0" algn="just" rtl="1">
              <a:lnSpc>
                <a:spcPct val="107000"/>
              </a:lnSpc>
              <a:spcBef>
                <a:spcPts val="0"/>
              </a:spcBef>
              <a:spcAft>
                <a:spcPts val="800"/>
              </a:spcAft>
            </a:pPr>
            <a:r>
              <a:rPr lang="ar-EG" sz="2800" dirty="0" smtClean="0">
                <a:solidFill>
                  <a:schemeClr val="bg1"/>
                </a:solidFill>
                <a:effectLst/>
                <a:latin typeface="Dubai" panose="020B0503030403030204" pitchFamily="34" charset="-78"/>
                <a:ea typeface="Calibri" panose="020F0502020204030204" pitchFamily="34" charset="0"/>
                <a:cs typeface="Dubai" panose="020B0503030403030204" pitchFamily="34" charset="-78"/>
              </a:rPr>
              <a:t>أما </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قدماء المصريين فقد اهتموا بالـسيطرة علـى أفكـار الجمهـور وتحريك مشاعره واتبعوا في ذلك شتى الأساليب منهـا ادعـاء فرعـون الإلوهية وتقديس الكهنة وتشييد المعابد الفخمة والقبور الشاهقة على شـكل الأهرامات، كل ذلك من أجل إظهار هيبة الحكام وعظمتهم للتأثير علـى عقول الناس وأفكار هم، وما الثروة الهائلة من الآثار الفرعونية في مـصر إلا شاهداً على ذلك.</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
        <p:nvSpPr>
          <p:cNvPr id="5" name="TextBox 4">
            <a:extLst>
              <a:ext uri="{FF2B5EF4-FFF2-40B4-BE49-F238E27FC236}">
                <a16:creationId xmlns="" xmlns:a16="http://schemas.microsoft.com/office/drawing/2014/main" id="{E3692FD3-3EAB-A199-491E-CCD90A3E6D03}"/>
              </a:ext>
            </a:extLst>
          </p:cNvPr>
          <p:cNvSpPr txBox="1"/>
          <p:nvPr/>
        </p:nvSpPr>
        <p:spPr>
          <a:xfrm>
            <a:off x="218182" y="1846111"/>
            <a:ext cx="5814129" cy="553357"/>
          </a:xfrm>
          <a:prstGeom prst="rect">
            <a:avLst/>
          </a:prstGeom>
          <a:noFill/>
        </p:spPr>
        <p:txBody>
          <a:bodyPr wrap="square">
            <a:spAutoFit/>
          </a:bodyPr>
          <a:lstStyle/>
          <a:p>
            <a:pPr algn="just" rtl="1">
              <a:lnSpc>
                <a:spcPct val="107000"/>
              </a:lnSpc>
              <a:spcAft>
                <a:spcPts val="800"/>
              </a:spcAft>
            </a:pPr>
            <a:r>
              <a:rPr lang="ar-EG" sz="2800" b="1" dirty="0">
                <a:solidFill>
                  <a:schemeClr val="bg1"/>
                </a:solidFill>
                <a:latin typeface="Dubai" panose="020B0503030403030204" pitchFamily="34" charset="-78"/>
                <a:ea typeface="Calibri" panose="020F0502020204030204" pitchFamily="34" charset="0"/>
                <a:cs typeface="Dubai" panose="020B0503030403030204" pitchFamily="34" charset="-78"/>
              </a:rPr>
              <a:t>ب- </a:t>
            </a: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الحضارات القديمة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4155957415"/>
      </p:ext>
    </p:extLst>
  </p:cSld>
  <p:clrMapOvr>
    <a:masterClrMapping/>
  </p:clrMapOvr>
  <mc:AlternateContent xmlns:mc="http://schemas.openxmlformats.org/markup-compatibility/2006" xmlns:p14="http://schemas.microsoft.com/office/powerpoint/2010/main">
    <mc:Choice Requires="p14">
      <p:transition spd="slow" p14:dur="2000" advTm="81070"/>
    </mc:Choice>
    <mc:Fallback xmlns="">
      <p:transition spd="slow" advTm="8107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3D0E61C0-B7E1-C2A8-2A8E-29B5C04CCC36}"/>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l="-2" t="27492" r="-1663" b="17025"/>
          <a:stretch/>
        </p:blipFill>
        <p:spPr>
          <a:xfrm>
            <a:off x="4327856" y="1"/>
            <a:ext cx="8009510" cy="6182435"/>
          </a:xfrm>
        </p:spPr>
      </p:pic>
      <p:sp>
        <p:nvSpPr>
          <p:cNvPr id="5" name="TextBox 4">
            <a:extLst>
              <a:ext uri="{FF2B5EF4-FFF2-40B4-BE49-F238E27FC236}">
                <a16:creationId xmlns="" xmlns:a16="http://schemas.microsoft.com/office/drawing/2014/main" id="{A94B3286-6325-2A5E-8AD5-81D522F2ADD3}"/>
              </a:ext>
            </a:extLst>
          </p:cNvPr>
          <p:cNvSpPr txBox="1"/>
          <p:nvPr/>
        </p:nvSpPr>
        <p:spPr>
          <a:xfrm>
            <a:off x="368308" y="2117102"/>
            <a:ext cx="6168682" cy="4702569"/>
          </a:xfrm>
          <a:prstGeom prst="rect">
            <a:avLst/>
          </a:prstGeom>
          <a:noFill/>
        </p:spPr>
        <p:txBody>
          <a:bodyPr wrap="square">
            <a:spAutoFit/>
          </a:bodyPr>
          <a:lstStyle/>
          <a:p>
            <a:pPr marL="0" marR="0" algn="just" rtl="1">
              <a:lnSpc>
                <a:spcPct val="107000"/>
              </a:lnSpc>
              <a:spcBef>
                <a:spcPts val="0"/>
              </a:spcBef>
              <a:spcAft>
                <a:spcPts val="800"/>
              </a:spcAft>
            </a:pPr>
            <a:r>
              <a:rPr lang="ar-EG" sz="2800" dirty="0" smtClean="0">
                <a:solidFill>
                  <a:schemeClr val="bg1"/>
                </a:solidFill>
                <a:effectLst/>
                <a:latin typeface="Dubai" panose="020B0503030403030204" pitchFamily="34" charset="-78"/>
                <a:ea typeface="Calibri" panose="020F0502020204030204" pitchFamily="34" charset="0"/>
                <a:cs typeface="Dubai" panose="020B0503030403030204" pitchFamily="34" charset="-78"/>
              </a:rPr>
              <a:t>وكان </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الفراعنة ينشطون في ممارسة الإعلام خاصـة فـي فتـرات الحروب لتعبئة المعنويات اللازمة لإحراز النصر، كما كانت النقوش على الحجارة والمعابد تشيد بالانتصارات الحربية للحكام وإنجازاتهم المختلفة، أما في أوقات السلم فكان الإعلام ينشط للأغراض الدينية والاجتماعيـة، فقد استخدمت أوراق البردي في النشرات التي كان يصدرها فرعون مصر وأمراؤه لمحاربة أشياء ضارة والإشارة بأفكار أخرى يريد الحكام نـشرها بين الناس.</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
        <p:nvSpPr>
          <p:cNvPr id="10" name="TextBox 9">
            <a:extLst>
              <a:ext uri="{FF2B5EF4-FFF2-40B4-BE49-F238E27FC236}">
                <a16:creationId xmlns="" xmlns:a16="http://schemas.microsoft.com/office/drawing/2014/main" id="{899AB2F0-C200-82C0-07B3-7A542B52B127}"/>
              </a:ext>
            </a:extLst>
          </p:cNvPr>
          <p:cNvSpPr txBox="1"/>
          <p:nvPr/>
        </p:nvSpPr>
        <p:spPr>
          <a:xfrm>
            <a:off x="163773" y="1351277"/>
            <a:ext cx="5950424" cy="553357"/>
          </a:xfrm>
          <a:prstGeom prst="rect">
            <a:avLst/>
          </a:prstGeom>
          <a:noFill/>
        </p:spPr>
        <p:txBody>
          <a:bodyPr wrap="square">
            <a:spAutoFit/>
          </a:bodyPr>
          <a:lstStyle/>
          <a:p>
            <a:pPr algn="just" rtl="1">
              <a:lnSpc>
                <a:spcPct val="107000"/>
              </a:lnSpc>
              <a:spcAft>
                <a:spcPts val="800"/>
              </a:spcAft>
            </a:pPr>
            <a:r>
              <a:rPr lang="ar-EG" sz="2800" b="1" dirty="0">
                <a:solidFill>
                  <a:schemeClr val="bg1"/>
                </a:solidFill>
                <a:latin typeface="Dubai" panose="020B0503030403030204" pitchFamily="34" charset="-78"/>
                <a:ea typeface="Calibri" panose="020F0502020204030204" pitchFamily="34" charset="0"/>
                <a:cs typeface="Dubai" panose="020B0503030403030204" pitchFamily="34" charset="-78"/>
              </a:rPr>
              <a:t>ب- </a:t>
            </a: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الحضارات القديمة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2733169917"/>
      </p:ext>
    </p:extLst>
  </p:cSld>
  <p:clrMapOvr>
    <a:masterClrMapping/>
  </p:clrMapOvr>
  <mc:AlternateContent xmlns:mc="http://schemas.openxmlformats.org/markup-compatibility/2006" xmlns:p14="http://schemas.microsoft.com/office/powerpoint/2010/main">
    <mc:Choice Requires="p14">
      <p:transition spd="slow" p14:dur="2000" advTm="82858"/>
    </mc:Choice>
    <mc:Fallback xmlns="">
      <p:transition spd="slow" advTm="8285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3D0E61C0-B7E1-C2A8-2A8E-29B5C04CCC36}"/>
              </a:ext>
            </a:extLst>
          </p:cNvPr>
          <p:cNvPicPr>
            <a:picLocks noGrp="1" noChangeAspect="1"/>
          </p:cNvPicPr>
          <p:nvPr>
            <p:ph type="pic" sz="quarter" idx="10"/>
          </p:nvPr>
        </p:nvPicPr>
        <p:blipFill rotWithShape="1">
          <a:blip r:embed="rId2" cstate="print">
            <a:extLst>
              <a:ext uri="{28A0092B-C50C-407E-A947-70E740481C1C}">
                <a14:useLocalDpi xmlns:a14="http://schemas.microsoft.com/office/drawing/2010/main" val="0"/>
              </a:ext>
            </a:extLst>
          </a:blip>
          <a:srcRect l="-2" t="27492" r="-1663" b="17025"/>
          <a:stretch/>
        </p:blipFill>
        <p:spPr>
          <a:xfrm>
            <a:off x="6550924" y="1"/>
            <a:ext cx="5786441" cy="4466478"/>
          </a:xfrm>
        </p:spPr>
      </p:pic>
      <p:sp>
        <p:nvSpPr>
          <p:cNvPr id="8" name="TextBox 7">
            <a:extLst>
              <a:ext uri="{FF2B5EF4-FFF2-40B4-BE49-F238E27FC236}">
                <a16:creationId xmlns="" xmlns:a16="http://schemas.microsoft.com/office/drawing/2014/main" id="{733E6A81-2686-40B6-A5DA-27D34F166287}"/>
              </a:ext>
            </a:extLst>
          </p:cNvPr>
          <p:cNvSpPr txBox="1"/>
          <p:nvPr/>
        </p:nvSpPr>
        <p:spPr>
          <a:xfrm>
            <a:off x="368307" y="1361559"/>
            <a:ext cx="7984123" cy="6188233"/>
          </a:xfrm>
          <a:prstGeom prst="rect">
            <a:avLst/>
          </a:prstGeom>
          <a:noFill/>
        </p:spPr>
        <p:txBody>
          <a:bodyPr wrap="square">
            <a:spAutoFit/>
          </a:bodyPr>
          <a:lstStyle/>
          <a:p>
            <a:pPr marL="0" marR="0" algn="just" rtl="1">
              <a:lnSpc>
                <a:spcPct val="107000"/>
              </a:lnSpc>
              <a:spcBef>
                <a:spcPts val="0"/>
              </a:spcBef>
              <a:spcAft>
                <a:spcPts val="800"/>
              </a:spcAft>
            </a:pPr>
            <a:r>
              <a:rPr lang="ar-EG" sz="2800" dirty="0" smtClean="0">
                <a:solidFill>
                  <a:schemeClr val="bg1"/>
                </a:solidFill>
                <a:effectLst/>
                <a:latin typeface="Dubai" panose="020B0503030403030204" pitchFamily="34" charset="-78"/>
                <a:ea typeface="Calibri" panose="020F0502020204030204" pitchFamily="34" charset="0"/>
                <a:cs typeface="Dubai" panose="020B0503030403030204" pitchFamily="34" charset="-78"/>
              </a:rPr>
              <a:t>وتمتاز </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الحضارة اليونانية بالاهتمام بالرأي العام وتطويرها لأسـاليب بلورة الرأي العام والتأثير فيه، فحكومة المدينة اليونانيـة كانـت تـستمد سلطتها من رضا المحكومين لذلك كانـت تفـسح المجـال لتبـادل الآراء والمناقشة الحرة التي يندفع للمساهمة فيها جميع المـواطنين، واسـتخدم اليونانيون السفسطائيين وهو عبارة عن أشـخاص يحترفـون الإقنـاع، فهؤلاء يدرسون فنون الكتابة </a:t>
            </a:r>
            <a:r>
              <a:rPr lang="ar-EG" sz="2800">
                <a:solidFill>
                  <a:schemeClr val="bg1"/>
                </a:solidFill>
                <a:effectLst/>
                <a:latin typeface="Dubai" panose="020B0503030403030204" pitchFamily="34" charset="-78"/>
                <a:ea typeface="Calibri" panose="020F0502020204030204" pitchFamily="34" charset="0"/>
                <a:cs typeface="Dubai" panose="020B0503030403030204" pitchFamily="34" charset="-78"/>
              </a:rPr>
              <a:t>والخطابة </a:t>
            </a:r>
            <a:r>
              <a:rPr lang="ar-EG" sz="2800" smtClean="0">
                <a:solidFill>
                  <a:schemeClr val="bg1"/>
                </a:solidFill>
                <a:effectLst/>
                <a:latin typeface="Dubai" panose="020B0503030403030204" pitchFamily="34" charset="-78"/>
                <a:ea typeface="Calibri" panose="020F0502020204030204" pitchFamily="34" charset="0"/>
                <a:cs typeface="Dubai" panose="020B0503030403030204" pitchFamily="34" charset="-78"/>
              </a:rPr>
              <a:t>وات</a:t>
            </a:r>
            <a:r>
              <a:rPr lang="ar-EG" sz="2800" smtClean="0">
                <a:solidFill>
                  <a:schemeClr val="bg1"/>
                </a:solidFill>
                <a:latin typeface="Dubai" panose="020B0503030403030204" pitchFamily="34" charset="-78"/>
                <a:ea typeface="Calibri" panose="020F0502020204030204" pitchFamily="34" charset="0"/>
                <a:cs typeface="Dubai" panose="020B0503030403030204" pitchFamily="34" charset="-78"/>
              </a:rPr>
              <a:t>ق</a:t>
            </a:r>
            <a:r>
              <a:rPr lang="ar-EG" sz="2800" smtClean="0">
                <a:solidFill>
                  <a:schemeClr val="bg1"/>
                </a:solidFill>
                <a:effectLst/>
                <a:latin typeface="Dubai" panose="020B0503030403030204" pitchFamily="34" charset="-78"/>
                <a:ea typeface="Calibri" panose="020F0502020204030204" pitchFamily="34" charset="0"/>
                <a:cs typeface="Dubai" panose="020B0503030403030204" pitchFamily="34" charset="-78"/>
              </a:rPr>
              <a:t>نوهـا </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إتقانـاً يجعـل قـدرتهم الإقناعية متفوقة بحيث يسهل عليهم دحر من يقف أمامهم موقف الخـصم وكان لهؤلاء السفسطائيين والعسكريون ويستخدمونهم للدفاع عـن قـضايا معينة أمام الجمهور والإقناع بقوة الحجة والمنطق كما يفعل اليوم رجـال العلاقات العامة في المؤسسة.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
        <p:nvSpPr>
          <p:cNvPr id="3" name="TextBox 2">
            <a:extLst>
              <a:ext uri="{FF2B5EF4-FFF2-40B4-BE49-F238E27FC236}">
                <a16:creationId xmlns="" xmlns:a16="http://schemas.microsoft.com/office/drawing/2014/main" id="{7EB8C97A-F030-3C45-34D9-DEA4B735ACC6}"/>
              </a:ext>
            </a:extLst>
          </p:cNvPr>
          <p:cNvSpPr txBox="1"/>
          <p:nvPr/>
        </p:nvSpPr>
        <p:spPr>
          <a:xfrm>
            <a:off x="1189874" y="481988"/>
            <a:ext cx="5674950" cy="553357"/>
          </a:xfrm>
          <a:prstGeom prst="rect">
            <a:avLst/>
          </a:prstGeom>
          <a:noFill/>
        </p:spPr>
        <p:txBody>
          <a:bodyPr wrap="square">
            <a:spAutoFit/>
          </a:bodyPr>
          <a:lstStyle/>
          <a:p>
            <a:pPr algn="just" rtl="1">
              <a:lnSpc>
                <a:spcPct val="107000"/>
              </a:lnSpc>
              <a:spcAft>
                <a:spcPts val="800"/>
              </a:spcAft>
            </a:pPr>
            <a:r>
              <a:rPr lang="ar-EG" sz="2800" b="1" dirty="0">
                <a:solidFill>
                  <a:schemeClr val="bg1"/>
                </a:solidFill>
                <a:latin typeface="Dubai" panose="020B0503030403030204" pitchFamily="34" charset="-78"/>
                <a:ea typeface="Calibri" panose="020F0502020204030204" pitchFamily="34" charset="0"/>
                <a:cs typeface="Dubai" panose="020B0503030403030204" pitchFamily="34" charset="-78"/>
              </a:rPr>
              <a:t>ب- </a:t>
            </a: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الحضارات القديمة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225807479"/>
      </p:ext>
    </p:extLst>
  </p:cSld>
  <p:clrMapOvr>
    <a:masterClrMapping/>
  </p:clrMapOvr>
  <mc:AlternateContent xmlns:mc="http://schemas.openxmlformats.org/markup-compatibility/2006" xmlns:p14="http://schemas.microsoft.com/office/powerpoint/2010/main">
    <mc:Choice Requires="p14">
      <p:transition spd="slow" p14:dur="2000" advTm="136240"/>
    </mc:Choice>
    <mc:Fallback xmlns="">
      <p:transition spd="slow" advTm="1362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3D0E61C0-B7E1-C2A8-2A8E-29B5C04CCC36}"/>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l="-2" t="27492" r="-1663" b="17025"/>
          <a:stretch/>
        </p:blipFill>
        <p:spPr>
          <a:xfrm>
            <a:off x="5883788" y="1"/>
            <a:ext cx="6453578" cy="4981432"/>
          </a:xfrm>
        </p:spPr>
      </p:pic>
      <p:sp>
        <p:nvSpPr>
          <p:cNvPr id="3" name="TextBox 2">
            <a:extLst>
              <a:ext uri="{FF2B5EF4-FFF2-40B4-BE49-F238E27FC236}">
                <a16:creationId xmlns="" xmlns:a16="http://schemas.microsoft.com/office/drawing/2014/main" id="{F4D7F7EE-0250-BB7C-6EBC-AC772840E277}"/>
              </a:ext>
            </a:extLst>
          </p:cNvPr>
          <p:cNvSpPr txBox="1"/>
          <p:nvPr/>
        </p:nvSpPr>
        <p:spPr>
          <a:xfrm>
            <a:off x="104796" y="1258925"/>
            <a:ext cx="7537945" cy="5624617"/>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أما بالنسبة للرومان فقد تطورت أساليب التـأثير فـي الـرأي فـي عصرهم أيضاً، فظهر خطباء مشهورين في التاريخ أمثال سيسرو ومارك أنطونيو، واعترف الرومان بإدارة الجماعة قشوا على واجهـة مجلـس شيوخهم عبارة " مجلس الشيوخ والشعب الروماني " كمـا وضـعوا بعـد المسيحية شعار " صوت الشعب من صوت االله</a:t>
            </a:r>
            <a:r>
              <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 "</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 ولم يقتصر النشاط الإعلامي في الحضارة الرومانية علـى الميـدان السياسي بل تعداه إلى النواحي الاجتماعية فهناك قصائد كثيـرة للـشاعر الروماني فرجيل موجهة إلى الفلاحين تحثهم على العودة إلـى المـزارع وزيادة الإنتاج الزراعي لمواجهة زيادة السكان، وهي أشـبه مـا تكـون النداءات التي توجهها مختلف الهيئات في عصرنا الحالي ولكنها مـصاغة بأسلوب أدبي رفيع.</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
        <p:nvSpPr>
          <p:cNvPr id="7" name="TextBox 6">
            <a:extLst>
              <a:ext uri="{FF2B5EF4-FFF2-40B4-BE49-F238E27FC236}">
                <a16:creationId xmlns="" xmlns:a16="http://schemas.microsoft.com/office/drawing/2014/main" id="{93658A52-7548-CEEA-0D1A-9B29EAF5F115}"/>
              </a:ext>
            </a:extLst>
          </p:cNvPr>
          <p:cNvSpPr txBox="1"/>
          <p:nvPr/>
        </p:nvSpPr>
        <p:spPr>
          <a:xfrm>
            <a:off x="614149" y="581159"/>
            <a:ext cx="5704763" cy="553357"/>
          </a:xfrm>
          <a:prstGeom prst="rect">
            <a:avLst/>
          </a:prstGeom>
          <a:noFill/>
        </p:spPr>
        <p:txBody>
          <a:bodyPr wrap="square">
            <a:spAutoFit/>
          </a:bodyPr>
          <a:lstStyle/>
          <a:p>
            <a:pPr algn="just" rtl="1">
              <a:lnSpc>
                <a:spcPct val="107000"/>
              </a:lnSpc>
              <a:spcAft>
                <a:spcPts val="800"/>
              </a:spcAft>
            </a:pPr>
            <a:r>
              <a:rPr lang="ar-EG" sz="2800" b="1" dirty="0">
                <a:solidFill>
                  <a:schemeClr val="bg1"/>
                </a:solidFill>
                <a:latin typeface="Dubai" panose="020B0503030403030204" pitchFamily="34" charset="-78"/>
                <a:ea typeface="Calibri" panose="020F0502020204030204" pitchFamily="34" charset="0"/>
                <a:cs typeface="Dubai" panose="020B0503030403030204" pitchFamily="34" charset="-78"/>
              </a:rPr>
              <a:t>ب- </a:t>
            </a: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الحضارات القديمة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1183249940"/>
      </p:ext>
    </p:extLst>
  </p:cSld>
  <p:clrMapOvr>
    <a:masterClrMapping/>
  </p:clrMapOvr>
  <mc:AlternateContent xmlns:mc="http://schemas.openxmlformats.org/markup-compatibility/2006" xmlns:p14="http://schemas.microsoft.com/office/powerpoint/2010/main">
    <mc:Choice Requires="p14">
      <p:transition spd="slow" p14:dur="2000" advTm="127741"/>
    </mc:Choice>
    <mc:Fallback xmlns="">
      <p:transition spd="slow" advTm="12774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3D0E61C0-B7E1-C2A8-2A8E-29B5C04CCC36}"/>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l="-2" t="27492" r="-1663" b="17025"/>
          <a:stretch/>
        </p:blipFill>
        <p:spPr>
          <a:xfrm>
            <a:off x="3452649" y="1"/>
            <a:ext cx="8884717" cy="6857996"/>
          </a:xfrm>
        </p:spPr>
      </p:pic>
      <p:sp>
        <p:nvSpPr>
          <p:cNvPr id="3" name="TextBox 2">
            <a:extLst>
              <a:ext uri="{FF2B5EF4-FFF2-40B4-BE49-F238E27FC236}">
                <a16:creationId xmlns="" xmlns:a16="http://schemas.microsoft.com/office/drawing/2014/main" id="{A05EF670-BE90-B853-2AE4-BE101F288758}"/>
              </a:ext>
            </a:extLst>
          </p:cNvPr>
          <p:cNvSpPr txBox="1"/>
          <p:nvPr/>
        </p:nvSpPr>
        <p:spPr>
          <a:xfrm>
            <a:off x="791308" y="3166418"/>
            <a:ext cx="6168682" cy="2858475"/>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ثم جاءت القرون الوسطى وترددت المجتمعات في ظلمـات الجهـل والانحلال فلم يكن هناك مجال لتطور العلاقات العامة غير أنهـا نـشطت مرة أخرى عند ظهور المذهب البروتستانتي والتبشير به وما صاحب ذلك من دفاع عن المذهب الكاثوليكي.</a:t>
            </a:r>
            <a:endParaRPr lang="en-US" sz="2800" dirty="0"/>
          </a:p>
        </p:txBody>
      </p:sp>
      <p:sp>
        <p:nvSpPr>
          <p:cNvPr id="7" name="TextBox 6">
            <a:extLst>
              <a:ext uri="{FF2B5EF4-FFF2-40B4-BE49-F238E27FC236}">
                <a16:creationId xmlns="" xmlns:a16="http://schemas.microsoft.com/office/drawing/2014/main" id="{BA7FFFBB-7566-3D05-FA5C-28816852CF85}"/>
              </a:ext>
            </a:extLst>
          </p:cNvPr>
          <p:cNvSpPr txBox="1"/>
          <p:nvPr/>
        </p:nvSpPr>
        <p:spPr>
          <a:xfrm>
            <a:off x="300251" y="2316735"/>
            <a:ext cx="5636525" cy="553357"/>
          </a:xfrm>
          <a:prstGeom prst="rect">
            <a:avLst/>
          </a:prstGeom>
          <a:noFill/>
        </p:spPr>
        <p:txBody>
          <a:bodyPr wrap="square">
            <a:spAutoFit/>
          </a:bodyPr>
          <a:lstStyle/>
          <a:p>
            <a:pPr algn="just" rtl="1">
              <a:lnSpc>
                <a:spcPct val="107000"/>
              </a:lnSpc>
              <a:spcAft>
                <a:spcPts val="800"/>
              </a:spcAft>
            </a:pPr>
            <a:r>
              <a:rPr lang="ar-EG" sz="2800" b="1" dirty="0">
                <a:solidFill>
                  <a:schemeClr val="bg1"/>
                </a:solidFill>
                <a:latin typeface="Dubai" panose="020B0503030403030204" pitchFamily="34" charset="-78"/>
                <a:ea typeface="Calibri" panose="020F0502020204030204" pitchFamily="34" charset="0"/>
                <a:cs typeface="Dubai" panose="020B0503030403030204" pitchFamily="34" charset="-78"/>
              </a:rPr>
              <a:t>ب- </a:t>
            </a: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العلاقات العامة في الحضارات القديمة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2715212796"/>
      </p:ext>
    </p:extLst>
  </p:cSld>
  <p:clrMapOvr>
    <a:masterClrMapping/>
  </p:clrMapOvr>
  <mc:AlternateContent xmlns:mc="http://schemas.openxmlformats.org/markup-compatibility/2006" xmlns:p14="http://schemas.microsoft.com/office/powerpoint/2010/main">
    <mc:Choice Requires="p14">
      <p:transition spd="slow" p14:dur="2000" advTm="57130"/>
    </mc:Choice>
    <mc:Fallback xmlns="">
      <p:transition spd="slow" advTm="5713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4D1E8895-6538-B521-7612-9EBC3E33BE39}"/>
              </a:ext>
            </a:extLst>
          </p:cNvPr>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t="507" b="507"/>
          <a:stretch>
            <a:fillRect/>
          </a:stretch>
        </p:blipFill>
        <p:spPr>
          <a:xfrm>
            <a:off x="8583323" y="1028877"/>
            <a:ext cx="2589586" cy="3626451"/>
          </a:xfrm>
        </p:spPr>
      </p:pic>
      <p:sp>
        <p:nvSpPr>
          <p:cNvPr id="6" name="TextBox 5">
            <a:extLst>
              <a:ext uri="{FF2B5EF4-FFF2-40B4-BE49-F238E27FC236}">
                <a16:creationId xmlns="" xmlns:a16="http://schemas.microsoft.com/office/drawing/2014/main" id="{B288E44A-4492-AA2C-E6D2-185E1DE9233E}"/>
              </a:ext>
            </a:extLst>
          </p:cNvPr>
          <p:cNvSpPr txBox="1"/>
          <p:nvPr/>
        </p:nvSpPr>
        <p:spPr>
          <a:xfrm>
            <a:off x="1719625" y="475520"/>
            <a:ext cx="5109039" cy="553357"/>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ثانيًا: العلاقات العامة الحديثة:</a:t>
            </a:r>
          </a:p>
        </p:txBody>
      </p:sp>
      <p:sp>
        <p:nvSpPr>
          <p:cNvPr id="8" name="TextBox 7">
            <a:extLst>
              <a:ext uri="{FF2B5EF4-FFF2-40B4-BE49-F238E27FC236}">
                <a16:creationId xmlns="" xmlns:a16="http://schemas.microsoft.com/office/drawing/2014/main" id="{87792D30-08D3-5E6F-B0BE-3BC01AE4565A}"/>
              </a:ext>
            </a:extLst>
          </p:cNvPr>
          <p:cNvSpPr txBox="1"/>
          <p:nvPr/>
        </p:nvSpPr>
        <p:spPr>
          <a:xfrm>
            <a:off x="395786" y="1399910"/>
            <a:ext cx="7478972" cy="3780522"/>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بالرغم من أن جذور العلاقات العامة تمتد بعيداً في الماضي إلا أنـه من الممكن القول أن العلاقات العامة الحديثة تنشأت في الولايات المتحـدة الأمريكية في بداية القرن العشرين ولكن هذا لا يعني بالطبع أنهـا ولـدت بين عشية وضحاها وإنما كان هناك أنواع من النـشاطات التـي سـبقتها ومهدت لها، أهمها وكالات المؤسسة لشؤون الصحافة والنشاط الاتصالي المرافق للحملات الانتخابية وحملات جمع التبرعـات وغيرهـا،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1807887497"/>
      </p:ext>
    </p:extLst>
  </p:cSld>
  <p:clrMapOvr>
    <a:masterClrMapping/>
  </p:clrMapOvr>
  <mc:AlternateContent xmlns:mc="http://schemas.openxmlformats.org/markup-compatibility/2006" xmlns:p14="http://schemas.microsoft.com/office/powerpoint/2010/main">
    <mc:Choice Requires="p14">
      <p:transition spd="slow" p14:dur="2000" advTm="175365"/>
    </mc:Choice>
    <mc:Fallback xmlns="">
      <p:transition spd="slow" advTm="17536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4D1E8895-6538-B521-7612-9EBC3E33BE39}"/>
              </a:ext>
            </a:extLst>
          </p:cNvPr>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t="507" b="507"/>
          <a:stretch>
            <a:fillRect/>
          </a:stretch>
        </p:blipFill>
        <p:spPr>
          <a:xfrm>
            <a:off x="8758646" y="1579304"/>
            <a:ext cx="2073068" cy="2903120"/>
          </a:xfrm>
        </p:spPr>
      </p:pic>
      <p:sp>
        <p:nvSpPr>
          <p:cNvPr id="6" name="TextBox 5">
            <a:extLst>
              <a:ext uri="{FF2B5EF4-FFF2-40B4-BE49-F238E27FC236}">
                <a16:creationId xmlns="" xmlns:a16="http://schemas.microsoft.com/office/drawing/2014/main" id="{B288E44A-4492-AA2C-E6D2-185E1DE9233E}"/>
              </a:ext>
            </a:extLst>
          </p:cNvPr>
          <p:cNvSpPr txBox="1"/>
          <p:nvPr/>
        </p:nvSpPr>
        <p:spPr>
          <a:xfrm>
            <a:off x="1719625" y="184408"/>
            <a:ext cx="5109039" cy="553357"/>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ثانيًا: العلاقات العامة الحديثة:</a:t>
            </a:r>
          </a:p>
        </p:txBody>
      </p:sp>
      <p:sp>
        <p:nvSpPr>
          <p:cNvPr id="8" name="TextBox 7">
            <a:extLst>
              <a:ext uri="{FF2B5EF4-FFF2-40B4-BE49-F238E27FC236}">
                <a16:creationId xmlns="" xmlns:a16="http://schemas.microsoft.com/office/drawing/2014/main" id="{87792D30-08D3-5E6F-B0BE-3BC01AE4565A}"/>
              </a:ext>
            </a:extLst>
          </p:cNvPr>
          <p:cNvSpPr txBox="1"/>
          <p:nvPr/>
        </p:nvSpPr>
        <p:spPr>
          <a:xfrm>
            <a:off x="395786" y="1140603"/>
            <a:ext cx="7478972" cy="3780522"/>
          </a:xfrm>
          <a:prstGeom prst="rect">
            <a:avLst/>
          </a:prstGeom>
          <a:noFill/>
        </p:spPr>
        <p:txBody>
          <a:bodyPr wrap="square">
            <a:spAutoFit/>
          </a:bodyPr>
          <a:lstStyle/>
          <a:p>
            <a:pPr marL="0" marR="0" algn="just" rtl="1">
              <a:lnSpc>
                <a:spcPct val="107000"/>
              </a:lnSpc>
              <a:spcBef>
                <a:spcPts val="0"/>
              </a:spcBef>
              <a:spcAft>
                <a:spcPts val="800"/>
              </a:spcAft>
            </a:pPr>
            <a:r>
              <a:rPr lang="ar-EG" sz="2800" dirty="0" smtClean="0">
                <a:solidFill>
                  <a:schemeClr val="bg1"/>
                </a:solidFill>
                <a:effectLst/>
                <a:latin typeface="Dubai" panose="020B0503030403030204" pitchFamily="34" charset="-78"/>
                <a:ea typeface="Calibri" panose="020F0502020204030204" pitchFamily="34" charset="0"/>
                <a:cs typeface="Dubai" panose="020B0503030403030204" pitchFamily="34" charset="-78"/>
              </a:rPr>
              <a:t>ولكـن </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المصدر الذي كان له النصيب الأكبر في مولـد العلاقـات العامـة هـي المؤسسات الصناعية والتجارية فقد كانت الفترة الأخيرة من القرن التاسع عشر فترة تطور سريع في ميدان الصناعة والإنتاج الضخم وما صاحب ذلك من استغلال للفرد العامل والمستهلك حتى أن، هذه الفترة سميت بعض الاستخفاف بالجماهير، وكـان لابد أن تؤدي هذه الأوضاع إلى التذمر والاحتجاج الذي يعقبه الإصـلاح وهذا ما كان.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2921730679"/>
      </p:ext>
    </p:extLst>
  </p:cSld>
  <p:clrMapOvr>
    <a:masterClrMapping/>
  </p:clrMapOvr>
  <mc:AlternateContent xmlns:mc="http://schemas.openxmlformats.org/markup-compatibility/2006" xmlns:p14="http://schemas.microsoft.com/office/powerpoint/2010/main">
    <mc:Choice Requires="p14">
      <p:transition spd="slow" p14:dur="2000" advTm="175365"/>
    </mc:Choice>
    <mc:Fallback xmlns="">
      <p:transition spd="slow" advTm="17536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4D1E8895-6538-B521-7612-9EBC3E33BE39}"/>
              </a:ext>
            </a:extLst>
          </p:cNvPr>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t="507" b="507"/>
          <a:stretch>
            <a:fillRect/>
          </a:stretch>
        </p:blipFill>
        <p:spPr/>
      </p:pic>
      <p:sp>
        <p:nvSpPr>
          <p:cNvPr id="6" name="TextBox 5">
            <a:extLst>
              <a:ext uri="{FF2B5EF4-FFF2-40B4-BE49-F238E27FC236}">
                <a16:creationId xmlns="" xmlns:a16="http://schemas.microsoft.com/office/drawing/2014/main" id="{B288E44A-4492-AA2C-E6D2-185E1DE9233E}"/>
              </a:ext>
            </a:extLst>
          </p:cNvPr>
          <p:cNvSpPr txBox="1"/>
          <p:nvPr/>
        </p:nvSpPr>
        <p:spPr>
          <a:xfrm>
            <a:off x="1214651" y="1695226"/>
            <a:ext cx="5203733" cy="553357"/>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ثانيًا: العلاقات العامة الحديثة:</a:t>
            </a:r>
          </a:p>
        </p:txBody>
      </p:sp>
      <p:sp>
        <p:nvSpPr>
          <p:cNvPr id="8" name="TextBox 7">
            <a:extLst>
              <a:ext uri="{FF2B5EF4-FFF2-40B4-BE49-F238E27FC236}">
                <a16:creationId xmlns="" xmlns:a16="http://schemas.microsoft.com/office/drawing/2014/main" id="{87792D30-08D3-5E6F-B0BE-3BC01AE4565A}"/>
              </a:ext>
            </a:extLst>
          </p:cNvPr>
          <p:cNvSpPr txBox="1"/>
          <p:nvPr/>
        </p:nvSpPr>
        <p:spPr>
          <a:xfrm>
            <a:off x="516987" y="2790107"/>
            <a:ext cx="6098344" cy="2858475"/>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فقد قام عدد من الصحف والمجلات الواسعة الانتشار بنشر مقـالات متتابعة في مهاجمة أصحاب الأعمال الاحتكاريين وأساليبهم في اسـتغلال عمالهم وحملة أسهم شركاتهم وسرقة المستهلك وتـأثيرهم علـى رجـال السياسة بشتى الوسائل المشينة.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1305158831"/>
      </p:ext>
    </p:extLst>
  </p:cSld>
  <p:clrMapOvr>
    <a:masterClrMapping/>
  </p:clrMapOvr>
  <mc:AlternateContent xmlns:mc="http://schemas.openxmlformats.org/markup-compatibility/2006" xmlns:p14="http://schemas.microsoft.com/office/powerpoint/2010/main">
    <mc:Choice Requires="p14">
      <p:transition spd="slow" p14:dur="2000" advTm="80861"/>
    </mc:Choice>
    <mc:Fallback xmlns="">
      <p:transition spd="slow" advTm="8086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4D1E8895-6538-B521-7612-9EBC3E33BE39}"/>
              </a:ext>
            </a:extLst>
          </p:cNvPr>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t="507" b="507"/>
          <a:stretch>
            <a:fillRect/>
          </a:stretch>
        </p:blipFill>
        <p:spPr>
          <a:xfrm>
            <a:off x="9337753" y="418301"/>
            <a:ext cx="2258236" cy="3162428"/>
          </a:xfrm>
        </p:spPr>
      </p:pic>
      <p:sp>
        <p:nvSpPr>
          <p:cNvPr id="6" name="TextBox 5">
            <a:extLst>
              <a:ext uri="{FF2B5EF4-FFF2-40B4-BE49-F238E27FC236}">
                <a16:creationId xmlns="" xmlns:a16="http://schemas.microsoft.com/office/drawing/2014/main" id="{B288E44A-4492-AA2C-E6D2-185E1DE9233E}"/>
              </a:ext>
            </a:extLst>
          </p:cNvPr>
          <p:cNvSpPr txBox="1"/>
          <p:nvPr/>
        </p:nvSpPr>
        <p:spPr>
          <a:xfrm>
            <a:off x="4090102" y="399891"/>
            <a:ext cx="4453106" cy="553357"/>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ثانيًا: العلاقات العامة الحديثة:</a:t>
            </a:r>
          </a:p>
        </p:txBody>
      </p:sp>
      <p:sp>
        <p:nvSpPr>
          <p:cNvPr id="8" name="TextBox 7">
            <a:extLst>
              <a:ext uri="{FF2B5EF4-FFF2-40B4-BE49-F238E27FC236}">
                <a16:creationId xmlns="" xmlns:a16="http://schemas.microsoft.com/office/drawing/2014/main" id="{87792D30-08D3-5E6F-B0BE-3BC01AE4565A}"/>
              </a:ext>
            </a:extLst>
          </p:cNvPr>
          <p:cNvSpPr txBox="1"/>
          <p:nvPr/>
        </p:nvSpPr>
        <p:spPr>
          <a:xfrm>
            <a:off x="379799" y="989580"/>
            <a:ext cx="8163409" cy="5624617"/>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وكانت إحدى نتائج هذه الحملة أن المؤسسات المعينة اضطرت إلـى القيام ببعض الإصلاحات الاجتماعية والاقتصادية، وبذلك اقترنت حركـة الإصلاح تلك بدور الصحافة والنشر وأدى ذلك إلى مولد العلاقات العامة، فعندما بلغت موجة السخط الشعبي قامت على أثـرها حـوادث إضـرابات عمالية سالت فيها الدماء وكان للصحافة النصيب الأكبر في التعبيـر عـن وجهات النظر المعادية لأصحاب رؤوس الأموال أدرك هـؤلاء حراجـة مراكزهم والتجئوا إلى استخدام الصحفيين المحترفين لشرح وجهة نظرهم وإيصالها إلى الجمهور، غير أن معظم هؤلاء لم تكن لديهم القدرة علـى فهم الأسباب الحقيقية وراء ذلك الصراع فعجزوا عن معالجة الأمور عـدا قلة منهم في هذا المجال وفي مقدمتهم (أيفي لي ) الـذي يعتبـر المؤسـس الحقيقي للعلاقات العامة الحديثة.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3054486153"/>
      </p:ext>
    </p:extLst>
  </p:cSld>
  <p:clrMapOvr>
    <a:masterClrMapping/>
  </p:clrMapOvr>
  <mc:AlternateContent xmlns:mc="http://schemas.openxmlformats.org/markup-compatibility/2006" xmlns:p14="http://schemas.microsoft.com/office/powerpoint/2010/main">
    <mc:Choice Requires="p14">
      <p:transition spd="slow" p14:dur="2000" advTm="142128"/>
    </mc:Choice>
    <mc:Fallback xmlns="">
      <p:transition spd="slow" advTm="14212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4D1E8895-6538-B521-7612-9EBC3E33BE39}"/>
              </a:ext>
            </a:extLst>
          </p:cNvPr>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t="507" b="507"/>
          <a:stretch>
            <a:fillRect/>
          </a:stretch>
        </p:blipFill>
        <p:spPr/>
      </p:pic>
      <p:sp>
        <p:nvSpPr>
          <p:cNvPr id="6" name="TextBox 5">
            <a:extLst>
              <a:ext uri="{FF2B5EF4-FFF2-40B4-BE49-F238E27FC236}">
                <a16:creationId xmlns="" xmlns:a16="http://schemas.microsoft.com/office/drawing/2014/main" id="{B288E44A-4492-AA2C-E6D2-185E1DE9233E}"/>
              </a:ext>
            </a:extLst>
          </p:cNvPr>
          <p:cNvSpPr txBox="1"/>
          <p:nvPr/>
        </p:nvSpPr>
        <p:spPr>
          <a:xfrm>
            <a:off x="1323833" y="1610819"/>
            <a:ext cx="5094551" cy="553357"/>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ثانيًا: العلاقات العامة الحديثة:</a:t>
            </a:r>
          </a:p>
        </p:txBody>
      </p:sp>
      <p:sp>
        <p:nvSpPr>
          <p:cNvPr id="3" name="TextBox 2">
            <a:extLst>
              <a:ext uri="{FF2B5EF4-FFF2-40B4-BE49-F238E27FC236}">
                <a16:creationId xmlns="" xmlns:a16="http://schemas.microsoft.com/office/drawing/2014/main" id="{7D4246B7-B9EB-5573-220B-E149AF0B1584}"/>
              </a:ext>
            </a:extLst>
          </p:cNvPr>
          <p:cNvSpPr txBox="1"/>
          <p:nvPr/>
        </p:nvSpPr>
        <p:spPr>
          <a:xfrm>
            <a:off x="488852" y="2308406"/>
            <a:ext cx="6098344" cy="3883114"/>
          </a:xfrm>
          <a:prstGeom prst="rect">
            <a:avLst/>
          </a:prstGeom>
          <a:noFill/>
        </p:spPr>
        <p:txBody>
          <a:bodyPr wrap="square">
            <a:spAutoFit/>
          </a:bodyPr>
          <a:lstStyle/>
          <a:p>
            <a:pPr marL="0" marR="0" algn="just" rtl="1">
              <a:lnSpc>
                <a:spcPct val="107000"/>
              </a:lnSpc>
              <a:spcBef>
                <a:spcPts val="0"/>
              </a:spcBef>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مؤسس العلاقات العامة (ايفـي لي):</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وكان أول من نادى به أيفي لي هو نـصحه للمؤسـسات التجاريـة الكبيرة أن تبتعد عن السرية وتكشف للجمهور كل ما يتعلق بأعمالها عـدا الأسرار الصناعية وقد عمل مع عدد من المؤسسات الكبيرة ولمـع اسـمه لنجاحه في تقديم المشورة التي أدت إلى أحسن النتائج في تحسين علاقـات تلك المؤسسات بالجمهور.</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3657656360"/>
      </p:ext>
    </p:extLst>
  </p:cSld>
  <p:clrMapOvr>
    <a:masterClrMapping/>
  </p:clrMapOvr>
  <mc:AlternateContent xmlns:mc="http://schemas.openxmlformats.org/markup-compatibility/2006" xmlns:p14="http://schemas.microsoft.com/office/powerpoint/2010/main">
    <mc:Choice Requires="p14">
      <p:transition spd="slow" p14:dur="2000" advTm="161712"/>
    </mc:Choice>
    <mc:Fallback xmlns="">
      <p:transition spd="slow" advTm="16171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4D1E8895-6538-B521-7612-9EBC3E33BE39}"/>
              </a:ext>
            </a:extLst>
          </p:cNvPr>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t="507" b="507"/>
          <a:stretch>
            <a:fillRect/>
          </a:stretch>
        </p:blipFill>
        <p:spPr/>
      </p:pic>
      <p:sp>
        <p:nvSpPr>
          <p:cNvPr id="6" name="TextBox 5">
            <a:extLst>
              <a:ext uri="{FF2B5EF4-FFF2-40B4-BE49-F238E27FC236}">
                <a16:creationId xmlns="" xmlns:a16="http://schemas.microsoft.com/office/drawing/2014/main" id="{B288E44A-4492-AA2C-E6D2-185E1DE9233E}"/>
              </a:ext>
            </a:extLst>
          </p:cNvPr>
          <p:cNvSpPr txBox="1"/>
          <p:nvPr/>
        </p:nvSpPr>
        <p:spPr>
          <a:xfrm>
            <a:off x="1937987" y="300611"/>
            <a:ext cx="4739709" cy="553357"/>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ثانيًا: العلاقات العامة الحديثة:</a:t>
            </a:r>
          </a:p>
        </p:txBody>
      </p:sp>
      <p:sp>
        <p:nvSpPr>
          <p:cNvPr id="3" name="TextBox 2">
            <a:extLst>
              <a:ext uri="{FF2B5EF4-FFF2-40B4-BE49-F238E27FC236}">
                <a16:creationId xmlns="" xmlns:a16="http://schemas.microsoft.com/office/drawing/2014/main" id="{7D4246B7-B9EB-5573-220B-E149AF0B1584}"/>
              </a:ext>
            </a:extLst>
          </p:cNvPr>
          <p:cNvSpPr txBox="1"/>
          <p:nvPr/>
        </p:nvSpPr>
        <p:spPr>
          <a:xfrm>
            <a:off x="300251" y="1103624"/>
            <a:ext cx="6610503" cy="5727209"/>
          </a:xfrm>
          <a:prstGeom prst="rect">
            <a:avLst/>
          </a:prstGeom>
          <a:noFill/>
        </p:spPr>
        <p:txBody>
          <a:bodyPr wrap="square">
            <a:spAutoFit/>
          </a:bodyPr>
          <a:lstStyle/>
          <a:p>
            <a:pPr marL="0" marR="0" algn="just" rtl="1">
              <a:lnSpc>
                <a:spcPct val="107000"/>
              </a:lnSpc>
              <a:spcBef>
                <a:spcPts val="0"/>
              </a:spcBef>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مؤسس العلاقات العامة (ايفـي لي):</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ساهم أيفي لي بنصيب أكبر في وضع مبادئ العلاقات العامة وتطوير أساليبها المتبعة حالياً فكان من الأوائل الذين أدركوا بأن الدعاية للمؤسـسة لا تجدي ما لم تدعمها الأفعال كما أنه دعا المؤسسات إلى تبنـي النزعـة الإنسانية، ومن أقواله المأثورة في هذا السبيل " إنـي أحـاول أن أتـرجم الدولارات والسنتات والأسهم والأرباح إلى لغة إنسانية</a:t>
            </a:r>
            <a:r>
              <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 ". </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وكان أبرز نجاح له في هذا الميدان هو تغيير الصورة التي ارتـسمت في ذهن الجمهور عن جون روكفلر المليونير المعروف من رأسمالي جشع وإظهاره كمواطن عطوف ومحسن كبير.</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455813247"/>
      </p:ext>
    </p:extLst>
  </p:cSld>
  <p:clrMapOvr>
    <a:masterClrMapping/>
  </p:clrMapOvr>
  <mc:AlternateContent xmlns:mc="http://schemas.openxmlformats.org/markup-compatibility/2006" xmlns:p14="http://schemas.microsoft.com/office/powerpoint/2010/main">
    <mc:Choice Requires="p14">
      <p:transition spd="slow" p14:dur="2000" advTm="183144"/>
    </mc:Choice>
    <mc:Fallback xmlns="">
      <p:transition spd="slow" advTm="18314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4D1E8895-6538-B521-7612-9EBC3E33BE39}"/>
              </a:ext>
            </a:extLst>
          </p:cNvPr>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t="507" b="507"/>
          <a:stretch>
            <a:fillRect/>
          </a:stretch>
        </p:blipFill>
        <p:spPr/>
      </p:pic>
      <p:sp>
        <p:nvSpPr>
          <p:cNvPr id="6" name="TextBox 5">
            <a:extLst>
              <a:ext uri="{FF2B5EF4-FFF2-40B4-BE49-F238E27FC236}">
                <a16:creationId xmlns="" xmlns:a16="http://schemas.microsoft.com/office/drawing/2014/main" id="{B288E44A-4492-AA2C-E6D2-185E1DE9233E}"/>
              </a:ext>
            </a:extLst>
          </p:cNvPr>
          <p:cNvSpPr txBox="1"/>
          <p:nvPr/>
        </p:nvSpPr>
        <p:spPr>
          <a:xfrm>
            <a:off x="1787857" y="1439887"/>
            <a:ext cx="5024423" cy="553357"/>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ثانيًا: العلاقات العامة الحديثة:</a:t>
            </a:r>
          </a:p>
        </p:txBody>
      </p:sp>
      <p:sp>
        <p:nvSpPr>
          <p:cNvPr id="3" name="TextBox 2">
            <a:extLst>
              <a:ext uri="{FF2B5EF4-FFF2-40B4-BE49-F238E27FC236}">
                <a16:creationId xmlns="" xmlns:a16="http://schemas.microsoft.com/office/drawing/2014/main" id="{7D4246B7-B9EB-5573-220B-E149AF0B1584}"/>
              </a:ext>
            </a:extLst>
          </p:cNvPr>
          <p:cNvSpPr txBox="1"/>
          <p:nvPr/>
        </p:nvSpPr>
        <p:spPr>
          <a:xfrm>
            <a:off x="713936" y="2262477"/>
            <a:ext cx="6098344" cy="3422091"/>
          </a:xfrm>
          <a:prstGeom prst="rect">
            <a:avLst/>
          </a:prstGeom>
          <a:noFill/>
        </p:spPr>
        <p:txBody>
          <a:bodyPr wrap="square">
            <a:spAutoFit/>
          </a:bodyPr>
          <a:lstStyle/>
          <a:p>
            <a:pPr marL="0" marR="0" algn="just" rtl="1">
              <a:lnSpc>
                <a:spcPct val="107000"/>
              </a:lnSpc>
              <a:spcBef>
                <a:spcPts val="0"/>
              </a:spcBef>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مؤسس العلاقات العامة (ايفـي لي):</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r>
              <a:rPr lang="ar-EG" sz="2800" dirty="0" smtClean="0">
                <a:solidFill>
                  <a:schemeClr val="bg1"/>
                </a:solidFill>
                <a:effectLst/>
                <a:latin typeface="Dubai" panose="020B0503030403030204" pitchFamily="34" charset="-78"/>
                <a:ea typeface="Calibri" panose="020F0502020204030204" pitchFamily="34" charset="0"/>
                <a:cs typeface="Dubai" panose="020B0503030403030204" pitchFamily="34" charset="-78"/>
              </a:rPr>
              <a:t>وقد أوضح أيفي لي أن مهمة العلاقات العامة مهمة مزدوجة فهي تبدأ بدراسة الرأي </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العام واستطلاع رغبات الجماهير لرسم سياسة المؤسسة أو تعديلها على ضوء ذلك ثم إعلام الجماهير بأمانة ودقـة عمـا تقـوم بـه المؤسسة من أعمال وما تتخذه من سياسات.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3093838179"/>
      </p:ext>
    </p:extLst>
  </p:cSld>
  <p:clrMapOvr>
    <a:masterClrMapping/>
  </p:clrMapOvr>
  <mc:AlternateContent xmlns:mc="http://schemas.openxmlformats.org/markup-compatibility/2006" xmlns:p14="http://schemas.microsoft.com/office/powerpoint/2010/main">
    <mc:Choice Requires="p14">
      <p:transition spd="slow" p14:dur="2000" advTm="79932"/>
    </mc:Choice>
    <mc:Fallback xmlns="">
      <p:transition spd="slow" advTm="799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4D1E8895-6538-B521-7612-9EBC3E33BE39}"/>
              </a:ext>
            </a:extLst>
          </p:cNvPr>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t="507" b="507"/>
          <a:stretch>
            <a:fillRect/>
          </a:stretch>
        </p:blipFill>
        <p:spPr/>
      </p:pic>
      <p:sp>
        <p:nvSpPr>
          <p:cNvPr id="6" name="TextBox 5">
            <a:extLst>
              <a:ext uri="{FF2B5EF4-FFF2-40B4-BE49-F238E27FC236}">
                <a16:creationId xmlns="" xmlns:a16="http://schemas.microsoft.com/office/drawing/2014/main" id="{B288E44A-4492-AA2C-E6D2-185E1DE9233E}"/>
              </a:ext>
            </a:extLst>
          </p:cNvPr>
          <p:cNvSpPr txBox="1"/>
          <p:nvPr/>
        </p:nvSpPr>
        <p:spPr>
          <a:xfrm>
            <a:off x="2074460" y="1608699"/>
            <a:ext cx="4737820" cy="553357"/>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ثانيًا: العلاقات العامة الحديثة:</a:t>
            </a:r>
          </a:p>
        </p:txBody>
      </p:sp>
      <p:sp>
        <p:nvSpPr>
          <p:cNvPr id="3" name="TextBox 2">
            <a:extLst>
              <a:ext uri="{FF2B5EF4-FFF2-40B4-BE49-F238E27FC236}">
                <a16:creationId xmlns="" xmlns:a16="http://schemas.microsoft.com/office/drawing/2014/main" id="{7D4246B7-B9EB-5573-220B-E149AF0B1584}"/>
              </a:ext>
            </a:extLst>
          </p:cNvPr>
          <p:cNvSpPr txBox="1"/>
          <p:nvPr/>
        </p:nvSpPr>
        <p:spPr>
          <a:xfrm>
            <a:off x="713936" y="2290686"/>
            <a:ext cx="6098344" cy="3883114"/>
          </a:xfrm>
          <a:prstGeom prst="rect">
            <a:avLst/>
          </a:prstGeom>
          <a:noFill/>
        </p:spPr>
        <p:txBody>
          <a:bodyPr wrap="square">
            <a:spAutoFit/>
          </a:bodyPr>
          <a:lstStyle/>
          <a:p>
            <a:pPr marL="0" marR="0" algn="just" rtl="1">
              <a:lnSpc>
                <a:spcPct val="107000"/>
              </a:lnSpc>
              <a:spcBef>
                <a:spcPts val="0"/>
              </a:spcBef>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مؤسس العلاقات العامة (ايفـي لي):</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كما أكد أيفي لي على ضرورة معاملة المـستخدمين والعمـال فـي المؤسسة معاملة إنسانية مرضية ومنحهم الأجور المجزية وبـذلك يتـوفر ركن هام وهو العلاقات الداخلية السليمة ينبغي رعايـة مـصالح جمهـور المستهلكين والموزعين وغيرهم لضمان ركن آخر وهو العلاقات الخارجية السليمة.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52126100"/>
      </p:ext>
    </p:extLst>
  </p:cSld>
  <p:clrMapOvr>
    <a:masterClrMapping/>
  </p:clrMapOvr>
  <mc:AlternateContent xmlns:mc="http://schemas.openxmlformats.org/markup-compatibility/2006" xmlns:p14="http://schemas.microsoft.com/office/powerpoint/2010/main">
    <mc:Choice Requires="p14">
      <p:transition spd="slow" p14:dur="2000" advTm="56191"/>
    </mc:Choice>
    <mc:Fallback xmlns="">
      <p:transition spd="slow" advTm="5619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4D1E8895-6538-B521-7612-9EBC3E33BE39}"/>
              </a:ext>
            </a:extLst>
          </p:cNvPr>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t="507" b="507"/>
          <a:stretch>
            <a:fillRect/>
          </a:stretch>
        </p:blipFill>
        <p:spPr/>
      </p:pic>
      <p:sp>
        <p:nvSpPr>
          <p:cNvPr id="6" name="TextBox 5">
            <a:extLst>
              <a:ext uri="{FF2B5EF4-FFF2-40B4-BE49-F238E27FC236}">
                <a16:creationId xmlns="" xmlns:a16="http://schemas.microsoft.com/office/drawing/2014/main" id="{B288E44A-4492-AA2C-E6D2-185E1DE9233E}"/>
              </a:ext>
            </a:extLst>
          </p:cNvPr>
          <p:cNvSpPr txBox="1"/>
          <p:nvPr/>
        </p:nvSpPr>
        <p:spPr>
          <a:xfrm>
            <a:off x="1310185" y="1904121"/>
            <a:ext cx="5502095" cy="553357"/>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ثانيًا: العلاقات العامة الحديثة:</a:t>
            </a:r>
          </a:p>
        </p:txBody>
      </p:sp>
      <p:sp>
        <p:nvSpPr>
          <p:cNvPr id="3" name="TextBox 2">
            <a:extLst>
              <a:ext uri="{FF2B5EF4-FFF2-40B4-BE49-F238E27FC236}">
                <a16:creationId xmlns="" xmlns:a16="http://schemas.microsoft.com/office/drawing/2014/main" id="{7D4246B7-B9EB-5573-220B-E149AF0B1584}"/>
              </a:ext>
            </a:extLst>
          </p:cNvPr>
          <p:cNvSpPr txBox="1"/>
          <p:nvPr/>
        </p:nvSpPr>
        <p:spPr>
          <a:xfrm>
            <a:off x="713936" y="2445430"/>
            <a:ext cx="6098344" cy="3422091"/>
          </a:xfrm>
          <a:prstGeom prst="rect">
            <a:avLst/>
          </a:prstGeom>
          <a:noFill/>
        </p:spPr>
        <p:txBody>
          <a:bodyPr wrap="square">
            <a:spAutoFit/>
          </a:bodyPr>
          <a:lstStyle/>
          <a:p>
            <a:pPr marL="0" marR="0" algn="just" rtl="1">
              <a:lnSpc>
                <a:spcPct val="107000"/>
              </a:lnSpc>
              <a:spcBef>
                <a:spcPts val="0"/>
              </a:spcBef>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مؤسس العلاقات العامة (ايفـي لي):</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وقد افتتح أيفي لي مكتباً للعلاقات العامة في نيويورك وأصـدر بيانـاً حدد فيه مهام الإعلام كوظيفة من وظائف العلاقات العامة وذكر أن مهمة المكتب هو تزويد الصحافة والجماهير بالمعلومات الدقيقة عن المؤسـسات حول الموضوعية الهامة والابتعاد عن السرية.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3273117899"/>
      </p:ext>
    </p:extLst>
  </p:cSld>
  <p:clrMapOvr>
    <a:masterClrMapping/>
  </p:clrMapOvr>
  <mc:AlternateContent xmlns:mc="http://schemas.openxmlformats.org/markup-compatibility/2006" xmlns:p14="http://schemas.microsoft.com/office/powerpoint/2010/main">
    <mc:Choice Requires="p14">
      <p:transition spd="slow" p14:dur="2000" advTm="49630"/>
    </mc:Choice>
    <mc:Fallback xmlns="">
      <p:transition spd="slow" advTm="4963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4D1E8895-6538-B521-7612-9EBC3E33BE39}"/>
              </a:ext>
            </a:extLst>
          </p:cNvPr>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t="507" b="507"/>
          <a:stretch>
            <a:fillRect/>
          </a:stretch>
        </p:blipFill>
        <p:spPr/>
      </p:pic>
      <p:sp>
        <p:nvSpPr>
          <p:cNvPr id="6" name="TextBox 5">
            <a:extLst>
              <a:ext uri="{FF2B5EF4-FFF2-40B4-BE49-F238E27FC236}">
                <a16:creationId xmlns="" xmlns:a16="http://schemas.microsoft.com/office/drawing/2014/main" id="{B288E44A-4492-AA2C-E6D2-185E1DE9233E}"/>
              </a:ext>
            </a:extLst>
          </p:cNvPr>
          <p:cNvSpPr txBox="1"/>
          <p:nvPr/>
        </p:nvSpPr>
        <p:spPr>
          <a:xfrm>
            <a:off x="2183642" y="520217"/>
            <a:ext cx="4628638" cy="553357"/>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ثانيًا: العلاقات العامة الحديثة:</a:t>
            </a:r>
          </a:p>
        </p:txBody>
      </p:sp>
      <p:sp>
        <p:nvSpPr>
          <p:cNvPr id="3" name="TextBox 2">
            <a:extLst>
              <a:ext uri="{FF2B5EF4-FFF2-40B4-BE49-F238E27FC236}">
                <a16:creationId xmlns="" xmlns:a16="http://schemas.microsoft.com/office/drawing/2014/main" id="{7D4246B7-B9EB-5573-220B-E149AF0B1584}"/>
              </a:ext>
            </a:extLst>
          </p:cNvPr>
          <p:cNvSpPr txBox="1"/>
          <p:nvPr/>
        </p:nvSpPr>
        <p:spPr>
          <a:xfrm>
            <a:off x="713936" y="1257018"/>
            <a:ext cx="6098344" cy="5266185"/>
          </a:xfrm>
          <a:prstGeom prst="rect">
            <a:avLst/>
          </a:prstGeom>
          <a:noFill/>
        </p:spPr>
        <p:txBody>
          <a:bodyPr wrap="square">
            <a:spAutoFit/>
          </a:bodyPr>
          <a:lstStyle/>
          <a:p>
            <a:pPr marL="0" marR="0" algn="just" rtl="1">
              <a:lnSpc>
                <a:spcPct val="107000"/>
              </a:lnSpc>
              <a:spcBef>
                <a:spcPts val="0"/>
              </a:spcBef>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مؤسس العلاقات العامة (ايفـي لي):</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ويعتبر أيفي لي أول خبير للعلاقات العامة استعمل الإعلان لغـرض الإعلام وليس للدعاية أو الترويج للسلع والمنتجات، ففي أثنـاء إضـراب عمال إحدى الشركات نشر أيفي لي في جميع الـصحف إعلانـاً يـشغل صفحة كاملة مبيناً فيه موقف لشركة من العمـال ووجهـة نظرهـا فـي الإضراب وكان ذلك أول مرة يستعمل فيها الإعلان ليس لتـرويج سـلعة وإنما لشرح وجهة نظر مؤسسة، وهذه وظيفة الإعـلان فـي العلاقـات العامة الحديثة.</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2533836305"/>
      </p:ext>
    </p:extLst>
  </p:cSld>
  <p:clrMapOvr>
    <a:masterClrMapping/>
  </p:clrMapOvr>
  <mc:AlternateContent xmlns:mc="http://schemas.openxmlformats.org/markup-compatibility/2006" xmlns:p14="http://schemas.microsoft.com/office/powerpoint/2010/main">
    <mc:Choice Requires="p14">
      <p:transition spd="slow" p14:dur="2000" advTm="86155"/>
    </mc:Choice>
    <mc:Fallback xmlns="">
      <p:transition spd="slow" advTm="8615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4D1E8895-6538-B521-7612-9EBC3E33BE39}"/>
              </a:ext>
            </a:extLst>
          </p:cNvPr>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t="507" b="507"/>
          <a:stretch>
            <a:fillRect/>
          </a:stretch>
        </p:blipFill>
        <p:spPr/>
      </p:pic>
      <p:sp>
        <p:nvSpPr>
          <p:cNvPr id="6" name="TextBox 5">
            <a:extLst>
              <a:ext uri="{FF2B5EF4-FFF2-40B4-BE49-F238E27FC236}">
                <a16:creationId xmlns="" xmlns:a16="http://schemas.microsoft.com/office/drawing/2014/main" id="{B288E44A-4492-AA2C-E6D2-185E1DE9233E}"/>
              </a:ext>
            </a:extLst>
          </p:cNvPr>
          <p:cNvSpPr txBox="1"/>
          <p:nvPr/>
        </p:nvSpPr>
        <p:spPr>
          <a:xfrm>
            <a:off x="1214651" y="1602388"/>
            <a:ext cx="5414748" cy="553357"/>
          </a:xfrm>
          <a:prstGeom prst="rect">
            <a:avLst/>
          </a:prstGeom>
          <a:noFill/>
        </p:spPr>
        <p:txBody>
          <a:bodyPr wrap="square">
            <a:spAutoFit/>
          </a:bodyPr>
          <a:lstStyle/>
          <a:p>
            <a:pPr marL="0" marR="0" algn="just" rtl="1">
              <a:lnSpc>
                <a:spcPct val="107000"/>
              </a:lnSpc>
              <a:spcBef>
                <a:spcPts val="0"/>
              </a:spcBef>
              <a:spcAft>
                <a:spcPts val="800"/>
              </a:spcAft>
            </a:pPr>
            <a:r>
              <a:rPr lang="ar-EG" sz="2800" b="1" u="sng" dirty="0">
                <a:solidFill>
                  <a:schemeClr val="bg1"/>
                </a:solidFill>
                <a:effectLst/>
                <a:latin typeface="Dubai" panose="020B0503030403030204" pitchFamily="34" charset="-78"/>
                <a:ea typeface="Calibri" panose="020F0502020204030204" pitchFamily="34" charset="0"/>
                <a:cs typeface="Dubai" panose="020B0503030403030204" pitchFamily="34" charset="-78"/>
              </a:rPr>
              <a:t>ثانيًا: العلاقات العامة الحديثة:</a:t>
            </a:r>
          </a:p>
        </p:txBody>
      </p:sp>
      <p:sp>
        <p:nvSpPr>
          <p:cNvPr id="3" name="TextBox 2">
            <a:extLst>
              <a:ext uri="{FF2B5EF4-FFF2-40B4-BE49-F238E27FC236}">
                <a16:creationId xmlns="" xmlns:a16="http://schemas.microsoft.com/office/drawing/2014/main" id="{401CC837-011A-173F-4884-F476FB989A2B}"/>
              </a:ext>
            </a:extLst>
          </p:cNvPr>
          <p:cNvSpPr txBox="1"/>
          <p:nvPr/>
        </p:nvSpPr>
        <p:spPr>
          <a:xfrm>
            <a:off x="728002" y="2790107"/>
            <a:ext cx="6098344" cy="2858475"/>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كما كان للحرب العالمية الثانية أثر كبير في تطوير العلاقات العامـة حيث خصصت الدول المتحاربة الميزانيات الـضخمة وجـذب الكفـاءات الممتازة لأغراض العلاقات العامة مما أدى إلى تقدم أسـاليبها وتـدعيمها كعلم وكنشاط دائم للمؤسسات.</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2992737101"/>
      </p:ext>
    </p:extLst>
  </p:cSld>
  <p:clrMapOvr>
    <a:masterClrMapping/>
  </p:clrMapOvr>
  <mc:AlternateContent xmlns:mc="http://schemas.openxmlformats.org/markup-compatibility/2006" xmlns:p14="http://schemas.microsoft.com/office/powerpoint/2010/main">
    <mc:Choice Requires="p14">
      <p:transition spd="slow" p14:dur="2000" advTm="109073"/>
    </mc:Choice>
    <mc:Fallback xmlns="">
      <p:transition spd="slow" advTm="10907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 xmlns:a16="http://schemas.microsoft.com/office/drawing/2014/main" id="{7F2EF6CE-6A19-1FC7-706F-5BC62F62930A}"/>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 xmlns:a16="http://schemas.microsoft.com/office/drawing/2014/main" id="{B4F11E07-4264-8495-2858-4C5FEEEE25D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1437</TotalTime>
  <Words>2417</Words>
  <Application>Microsoft Office PowerPoint</Application>
  <PresentationFormat>Custom</PresentationFormat>
  <Paragraphs>118</Paragraphs>
  <Slides>40</Slides>
  <Notes>3</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الخلاصة</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cp:lastModifiedBy>
  <cp:revision>54</cp:revision>
  <dcterms:created xsi:type="dcterms:W3CDTF">2023-04-29T09:08:23Z</dcterms:created>
  <dcterms:modified xsi:type="dcterms:W3CDTF">2023-10-04T20:44:58Z</dcterms:modified>
</cp:coreProperties>
</file>