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7" r:id="rId2"/>
    <p:sldId id="321" r:id="rId3"/>
    <p:sldId id="350" r:id="rId4"/>
    <p:sldId id="279" r:id="rId5"/>
    <p:sldId id="288" r:id="rId6"/>
    <p:sldId id="455" r:id="rId7"/>
    <p:sldId id="456" r:id="rId8"/>
    <p:sldId id="457" r:id="rId9"/>
    <p:sldId id="458" r:id="rId10"/>
    <p:sldId id="459" r:id="rId11"/>
    <p:sldId id="460" r:id="rId12"/>
    <p:sldId id="462" r:id="rId13"/>
    <p:sldId id="463" r:id="rId14"/>
    <p:sldId id="464" r:id="rId15"/>
    <p:sldId id="465" r:id="rId16"/>
    <p:sldId id="466" r:id="rId17"/>
    <p:sldId id="467" r:id="rId18"/>
    <p:sldId id="468" r:id="rId19"/>
    <p:sldId id="469" r:id="rId20"/>
    <p:sldId id="471" r:id="rId21"/>
    <p:sldId id="472" r:id="rId22"/>
    <p:sldId id="473" r:id="rId23"/>
    <p:sldId id="474" r:id="rId24"/>
    <p:sldId id="475" r:id="rId25"/>
    <p:sldId id="476" r:id="rId26"/>
    <p:sldId id="477" r:id="rId27"/>
    <p:sldId id="478" r:id="rId28"/>
    <p:sldId id="479" r:id="rId29"/>
    <p:sldId id="480" r:id="rId30"/>
    <p:sldId id="481" r:id="rId31"/>
    <p:sldId id="482" r:id="rId32"/>
    <p:sldId id="483" r:id="rId33"/>
    <p:sldId id="484" r:id="rId34"/>
    <p:sldId id="485" r:id="rId35"/>
    <p:sldId id="486" r:id="rId36"/>
    <p:sldId id="487" r:id="rId37"/>
    <p:sldId id="488" r:id="rId38"/>
    <p:sldId id="489" r:id="rId39"/>
    <p:sldId id="490" r:id="rId40"/>
    <p:sldId id="491" r:id="rId41"/>
    <p:sldId id="492" r:id="rId42"/>
    <p:sldId id="493" r:id="rId43"/>
    <p:sldId id="494" r:id="rId44"/>
    <p:sldId id="495" r:id="rId45"/>
    <p:sldId id="496" r:id="rId46"/>
    <p:sldId id="320" r:id="rId47"/>
    <p:sldId id="276" r:id="rId48"/>
  </p:sldIdLst>
  <p:sldSz cx="12192000" cy="6858000"/>
  <p:notesSz cx="6858000" cy="9144000"/>
  <p:defaultTextStyle>
    <a:defPPr>
      <a:defRPr lang="ar-S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S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l">
              <a:defRPr sz="1200"/>
            </a:lvl1pPr>
          </a:lstStyle>
          <a:p>
            <a:fld id="{238FA7E7-13A2-47BF-9C4E-923589CE05EB}" type="datetimeFigureOut">
              <a:rPr lang="ar-SA" smtClean="0"/>
              <a:t>24/01/1445</a:t>
            </a:fld>
            <a:endParaRPr lang="ar-S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ar-S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r">
              <a:defRPr sz="1200"/>
            </a:lvl1pPr>
          </a:lstStyle>
          <a:p>
            <a:endParaRPr lang="ar-S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l">
              <a:defRPr sz="1200"/>
            </a:lvl1pPr>
          </a:lstStyle>
          <a:p>
            <a:fld id="{9ABE2794-5007-48D6-9685-9FC52AAA9554}" type="slidenum">
              <a:rPr lang="ar-SA" smtClean="0"/>
              <a:t>‹#›</a:t>
            </a:fld>
            <a:endParaRPr lang="ar-SA"/>
          </a:p>
        </p:txBody>
      </p:sp>
    </p:spTree>
    <p:extLst>
      <p:ext uri="{BB962C8B-B14F-4D97-AF65-F5344CB8AC3E}">
        <p14:creationId xmlns:p14="http://schemas.microsoft.com/office/powerpoint/2010/main" val="3741398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02BCA7-0E75-4893-BFCB-8A112A0F42FD}" type="slidenum">
              <a:rPr lang="en-US" smtClean="0"/>
              <a:t>1</a:t>
            </a:fld>
            <a:endParaRPr lang="en-US" dirty="0"/>
          </a:p>
        </p:txBody>
      </p:sp>
    </p:spTree>
    <p:extLst>
      <p:ext uri="{BB962C8B-B14F-4D97-AF65-F5344CB8AC3E}">
        <p14:creationId xmlns:p14="http://schemas.microsoft.com/office/powerpoint/2010/main" val="3052412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5"/>
          </p:nvPr>
        </p:nvSpPr>
        <p:spPr/>
        <p:txBody>
          <a:bodyPr/>
          <a:lstStyle/>
          <a:p>
            <a:fld id="{12775142-61EA-4CAE-98C4-14A86444C5D3}" type="slidenum">
              <a:rPr lang="en-US" smtClean="0"/>
              <a:t>3</a:t>
            </a:fld>
            <a:endParaRPr lang="en-US" dirty="0"/>
          </a:p>
        </p:txBody>
      </p:sp>
    </p:spTree>
    <p:extLst>
      <p:ext uri="{BB962C8B-B14F-4D97-AF65-F5344CB8AC3E}">
        <p14:creationId xmlns:p14="http://schemas.microsoft.com/office/powerpoint/2010/main" val="1976196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02BCA7-0E75-4893-BFCB-8A112A0F42FD}" type="slidenum">
              <a:rPr lang="en-US" smtClean="0"/>
              <a:t>47</a:t>
            </a:fld>
            <a:endParaRPr lang="en-US"/>
          </a:p>
        </p:txBody>
      </p:sp>
    </p:spTree>
    <p:extLst>
      <p:ext uri="{BB962C8B-B14F-4D97-AF65-F5344CB8AC3E}">
        <p14:creationId xmlns:p14="http://schemas.microsoft.com/office/powerpoint/2010/main" val="2346553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4D40-8187-4850-E024-5A29720C45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ar-SA"/>
          </a:p>
        </p:txBody>
      </p:sp>
      <p:sp>
        <p:nvSpPr>
          <p:cNvPr id="3" name="Subtitle 2">
            <a:extLst>
              <a:ext uri="{FF2B5EF4-FFF2-40B4-BE49-F238E27FC236}">
                <a16:creationId xmlns:a16="http://schemas.microsoft.com/office/drawing/2014/main" id="{5EE62966-D1BC-B777-3BF3-A0BAC51D4F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ar-SA"/>
          </a:p>
        </p:txBody>
      </p:sp>
      <p:sp>
        <p:nvSpPr>
          <p:cNvPr id="4" name="Date Placeholder 3">
            <a:extLst>
              <a:ext uri="{FF2B5EF4-FFF2-40B4-BE49-F238E27FC236}">
                <a16:creationId xmlns:a16="http://schemas.microsoft.com/office/drawing/2014/main" id="{F0C649D7-F23C-EF91-91D0-B10445AC3BA6}"/>
              </a:ext>
            </a:extLst>
          </p:cNvPr>
          <p:cNvSpPr>
            <a:spLocks noGrp="1"/>
          </p:cNvSpPr>
          <p:nvPr>
            <p:ph type="dt" sz="half" idx="10"/>
          </p:nvPr>
        </p:nvSpPr>
        <p:spPr/>
        <p:txBody>
          <a:bodyPr/>
          <a:lstStyle/>
          <a:p>
            <a:fld id="{4FE3D5A9-FFE1-4A8B-B80E-07C3609D0F01}" type="datetimeFigureOut">
              <a:rPr lang="ar-SA" smtClean="0"/>
              <a:t>24/01/1445</a:t>
            </a:fld>
            <a:endParaRPr lang="ar-SA"/>
          </a:p>
        </p:txBody>
      </p:sp>
      <p:sp>
        <p:nvSpPr>
          <p:cNvPr id="5" name="Footer Placeholder 4">
            <a:extLst>
              <a:ext uri="{FF2B5EF4-FFF2-40B4-BE49-F238E27FC236}">
                <a16:creationId xmlns:a16="http://schemas.microsoft.com/office/drawing/2014/main" id="{ECBB88CA-9801-C9CF-9977-6CE87B923810}"/>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109C5022-2286-E9A2-F0DF-9A451481B978}"/>
              </a:ext>
            </a:extLst>
          </p:cNvPr>
          <p:cNvSpPr>
            <a:spLocks noGrp="1"/>
          </p:cNvSpPr>
          <p:nvPr>
            <p:ph type="sldNum" sz="quarter" idx="12"/>
          </p:nvPr>
        </p:nvSpPr>
        <p:spPr/>
        <p:txBody>
          <a:bodyPr/>
          <a:lstStyle/>
          <a:p>
            <a:fld id="{1AF4424E-FCB5-49DF-86A0-02B70267002A}" type="slidenum">
              <a:rPr lang="ar-SA" smtClean="0"/>
              <a:t>‹#›</a:t>
            </a:fld>
            <a:endParaRPr lang="ar-SA"/>
          </a:p>
        </p:txBody>
      </p:sp>
    </p:spTree>
    <p:extLst>
      <p:ext uri="{BB962C8B-B14F-4D97-AF65-F5344CB8AC3E}">
        <p14:creationId xmlns:p14="http://schemas.microsoft.com/office/powerpoint/2010/main" val="2928862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C7772-E71F-F221-FFF6-EBB740C5ACB5}"/>
              </a:ext>
            </a:extLst>
          </p:cNvPr>
          <p:cNvSpPr>
            <a:spLocks noGrp="1"/>
          </p:cNvSpPr>
          <p:nvPr>
            <p:ph type="title"/>
          </p:nvPr>
        </p:nvSpPr>
        <p:spPr/>
        <p:txBody>
          <a:bodyPr/>
          <a:lstStyle/>
          <a:p>
            <a:r>
              <a:rPr lang="en-US"/>
              <a:t>Click to edit Master title style</a:t>
            </a:r>
            <a:endParaRPr lang="ar-SA"/>
          </a:p>
        </p:txBody>
      </p:sp>
      <p:sp>
        <p:nvSpPr>
          <p:cNvPr id="3" name="Content Placeholder 2">
            <a:extLst>
              <a:ext uri="{FF2B5EF4-FFF2-40B4-BE49-F238E27FC236}">
                <a16:creationId xmlns:a16="http://schemas.microsoft.com/office/drawing/2014/main" id="{25C5167D-C694-C330-A690-234A360B7A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C3BDEB02-FB6B-54A6-F386-B4FBCF09FDAD}"/>
              </a:ext>
            </a:extLst>
          </p:cNvPr>
          <p:cNvSpPr>
            <a:spLocks noGrp="1"/>
          </p:cNvSpPr>
          <p:nvPr>
            <p:ph type="dt" sz="half" idx="10"/>
          </p:nvPr>
        </p:nvSpPr>
        <p:spPr/>
        <p:txBody>
          <a:bodyPr/>
          <a:lstStyle/>
          <a:p>
            <a:fld id="{4FE3D5A9-FFE1-4A8B-B80E-07C3609D0F01}" type="datetimeFigureOut">
              <a:rPr lang="ar-SA" smtClean="0"/>
              <a:t>24/01/1445</a:t>
            </a:fld>
            <a:endParaRPr lang="ar-SA"/>
          </a:p>
        </p:txBody>
      </p:sp>
      <p:sp>
        <p:nvSpPr>
          <p:cNvPr id="5" name="Footer Placeholder 4">
            <a:extLst>
              <a:ext uri="{FF2B5EF4-FFF2-40B4-BE49-F238E27FC236}">
                <a16:creationId xmlns:a16="http://schemas.microsoft.com/office/drawing/2014/main" id="{3D332766-8715-B91A-1980-F0B4084F1A5A}"/>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D1A14595-0E0B-659F-1DAF-7E95E9F64E67}"/>
              </a:ext>
            </a:extLst>
          </p:cNvPr>
          <p:cNvSpPr>
            <a:spLocks noGrp="1"/>
          </p:cNvSpPr>
          <p:nvPr>
            <p:ph type="sldNum" sz="quarter" idx="12"/>
          </p:nvPr>
        </p:nvSpPr>
        <p:spPr/>
        <p:txBody>
          <a:bodyPr/>
          <a:lstStyle/>
          <a:p>
            <a:fld id="{1AF4424E-FCB5-49DF-86A0-02B70267002A}" type="slidenum">
              <a:rPr lang="ar-SA" smtClean="0"/>
              <a:t>‹#›</a:t>
            </a:fld>
            <a:endParaRPr lang="ar-SA"/>
          </a:p>
        </p:txBody>
      </p:sp>
    </p:spTree>
    <p:extLst>
      <p:ext uri="{BB962C8B-B14F-4D97-AF65-F5344CB8AC3E}">
        <p14:creationId xmlns:p14="http://schemas.microsoft.com/office/powerpoint/2010/main" val="2616181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D8AAB-4DF0-3F5A-A162-316250EC0A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ar-SA"/>
          </a:p>
        </p:txBody>
      </p:sp>
      <p:sp>
        <p:nvSpPr>
          <p:cNvPr id="3" name="Text Placeholder 2">
            <a:extLst>
              <a:ext uri="{FF2B5EF4-FFF2-40B4-BE49-F238E27FC236}">
                <a16:creationId xmlns:a16="http://schemas.microsoft.com/office/drawing/2014/main" id="{86DFDAB7-909F-7705-10F0-F99AF327B9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F44A07-A8A6-0F29-4200-D510583FA4F5}"/>
              </a:ext>
            </a:extLst>
          </p:cNvPr>
          <p:cNvSpPr>
            <a:spLocks noGrp="1"/>
          </p:cNvSpPr>
          <p:nvPr>
            <p:ph type="dt" sz="half" idx="10"/>
          </p:nvPr>
        </p:nvSpPr>
        <p:spPr/>
        <p:txBody>
          <a:bodyPr/>
          <a:lstStyle/>
          <a:p>
            <a:fld id="{4FE3D5A9-FFE1-4A8B-B80E-07C3609D0F01}" type="datetimeFigureOut">
              <a:rPr lang="ar-SA" smtClean="0"/>
              <a:t>24/01/1445</a:t>
            </a:fld>
            <a:endParaRPr lang="ar-SA"/>
          </a:p>
        </p:txBody>
      </p:sp>
      <p:sp>
        <p:nvSpPr>
          <p:cNvPr id="5" name="Footer Placeholder 4">
            <a:extLst>
              <a:ext uri="{FF2B5EF4-FFF2-40B4-BE49-F238E27FC236}">
                <a16:creationId xmlns:a16="http://schemas.microsoft.com/office/drawing/2014/main" id="{77755E22-107E-9459-0FDB-DDEFDC428BFB}"/>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1908EDB0-8B8E-731E-F5B6-BB1B961A0FCB}"/>
              </a:ext>
            </a:extLst>
          </p:cNvPr>
          <p:cNvSpPr>
            <a:spLocks noGrp="1"/>
          </p:cNvSpPr>
          <p:nvPr>
            <p:ph type="sldNum" sz="quarter" idx="12"/>
          </p:nvPr>
        </p:nvSpPr>
        <p:spPr/>
        <p:txBody>
          <a:bodyPr/>
          <a:lstStyle/>
          <a:p>
            <a:fld id="{1AF4424E-FCB5-49DF-86A0-02B70267002A}" type="slidenum">
              <a:rPr lang="ar-SA" smtClean="0"/>
              <a:t>‹#›</a:t>
            </a:fld>
            <a:endParaRPr lang="ar-SA"/>
          </a:p>
        </p:txBody>
      </p:sp>
    </p:spTree>
    <p:extLst>
      <p:ext uri="{BB962C8B-B14F-4D97-AF65-F5344CB8AC3E}">
        <p14:creationId xmlns:p14="http://schemas.microsoft.com/office/powerpoint/2010/main" val="2096993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4A62F-D31F-D9DA-5085-CCD5524BCE32}"/>
              </a:ext>
            </a:extLst>
          </p:cNvPr>
          <p:cNvSpPr>
            <a:spLocks noGrp="1"/>
          </p:cNvSpPr>
          <p:nvPr>
            <p:ph type="title"/>
          </p:nvPr>
        </p:nvSpPr>
        <p:spPr/>
        <p:txBody>
          <a:bodyPr/>
          <a:lstStyle/>
          <a:p>
            <a:r>
              <a:rPr lang="en-US"/>
              <a:t>Click to edit Master title style</a:t>
            </a:r>
            <a:endParaRPr lang="ar-SA"/>
          </a:p>
        </p:txBody>
      </p:sp>
      <p:sp>
        <p:nvSpPr>
          <p:cNvPr id="3" name="Content Placeholder 2">
            <a:extLst>
              <a:ext uri="{FF2B5EF4-FFF2-40B4-BE49-F238E27FC236}">
                <a16:creationId xmlns:a16="http://schemas.microsoft.com/office/drawing/2014/main" id="{51AB0466-7337-F3BA-0EF8-981EA73F77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Content Placeholder 3">
            <a:extLst>
              <a:ext uri="{FF2B5EF4-FFF2-40B4-BE49-F238E27FC236}">
                <a16:creationId xmlns:a16="http://schemas.microsoft.com/office/drawing/2014/main" id="{F0683C48-CFD1-096D-629F-DD342D2885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5" name="Date Placeholder 4">
            <a:extLst>
              <a:ext uri="{FF2B5EF4-FFF2-40B4-BE49-F238E27FC236}">
                <a16:creationId xmlns:a16="http://schemas.microsoft.com/office/drawing/2014/main" id="{C4CA1B87-E232-6040-51FB-FFCA0E46D3AB}"/>
              </a:ext>
            </a:extLst>
          </p:cNvPr>
          <p:cNvSpPr>
            <a:spLocks noGrp="1"/>
          </p:cNvSpPr>
          <p:nvPr>
            <p:ph type="dt" sz="half" idx="10"/>
          </p:nvPr>
        </p:nvSpPr>
        <p:spPr/>
        <p:txBody>
          <a:bodyPr/>
          <a:lstStyle/>
          <a:p>
            <a:fld id="{4FE3D5A9-FFE1-4A8B-B80E-07C3609D0F01}" type="datetimeFigureOut">
              <a:rPr lang="ar-SA" smtClean="0"/>
              <a:t>24/01/1445</a:t>
            </a:fld>
            <a:endParaRPr lang="ar-SA"/>
          </a:p>
        </p:txBody>
      </p:sp>
      <p:sp>
        <p:nvSpPr>
          <p:cNvPr id="6" name="Footer Placeholder 5">
            <a:extLst>
              <a:ext uri="{FF2B5EF4-FFF2-40B4-BE49-F238E27FC236}">
                <a16:creationId xmlns:a16="http://schemas.microsoft.com/office/drawing/2014/main" id="{FD31CD63-4279-4158-95DF-1723811C3D3C}"/>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E7DEC6C7-4287-839E-C3FF-EACB4C8F4B20}"/>
              </a:ext>
            </a:extLst>
          </p:cNvPr>
          <p:cNvSpPr>
            <a:spLocks noGrp="1"/>
          </p:cNvSpPr>
          <p:nvPr>
            <p:ph type="sldNum" sz="quarter" idx="12"/>
          </p:nvPr>
        </p:nvSpPr>
        <p:spPr/>
        <p:txBody>
          <a:bodyPr/>
          <a:lstStyle/>
          <a:p>
            <a:fld id="{1AF4424E-FCB5-49DF-86A0-02B70267002A}" type="slidenum">
              <a:rPr lang="ar-SA" smtClean="0"/>
              <a:t>‹#›</a:t>
            </a:fld>
            <a:endParaRPr lang="ar-SA"/>
          </a:p>
        </p:txBody>
      </p:sp>
    </p:spTree>
    <p:extLst>
      <p:ext uri="{BB962C8B-B14F-4D97-AF65-F5344CB8AC3E}">
        <p14:creationId xmlns:p14="http://schemas.microsoft.com/office/powerpoint/2010/main" val="1771558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16F0D-F563-A2D7-9A97-9696C8DCCD76}"/>
              </a:ext>
            </a:extLst>
          </p:cNvPr>
          <p:cNvSpPr>
            <a:spLocks noGrp="1"/>
          </p:cNvSpPr>
          <p:nvPr>
            <p:ph type="title"/>
          </p:nvPr>
        </p:nvSpPr>
        <p:spPr>
          <a:xfrm>
            <a:off x="839788" y="365125"/>
            <a:ext cx="10515600" cy="1325563"/>
          </a:xfrm>
        </p:spPr>
        <p:txBody>
          <a:bodyPr/>
          <a:lstStyle/>
          <a:p>
            <a:r>
              <a:rPr lang="en-US"/>
              <a:t>Click to edit Master title style</a:t>
            </a:r>
            <a:endParaRPr lang="ar-SA"/>
          </a:p>
        </p:txBody>
      </p:sp>
      <p:sp>
        <p:nvSpPr>
          <p:cNvPr id="3" name="Text Placeholder 2">
            <a:extLst>
              <a:ext uri="{FF2B5EF4-FFF2-40B4-BE49-F238E27FC236}">
                <a16:creationId xmlns:a16="http://schemas.microsoft.com/office/drawing/2014/main" id="{3E504280-81E4-4BC6-6B4F-90DB843811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DA5D42-8402-673E-1C32-091D32C4B0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5" name="Text Placeholder 4">
            <a:extLst>
              <a:ext uri="{FF2B5EF4-FFF2-40B4-BE49-F238E27FC236}">
                <a16:creationId xmlns:a16="http://schemas.microsoft.com/office/drawing/2014/main" id="{A0F5C96B-4C43-764A-B3D4-F22854FEC1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6920D8-636F-FDAE-E483-00144DBBEB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7" name="Date Placeholder 6">
            <a:extLst>
              <a:ext uri="{FF2B5EF4-FFF2-40B4-BE49-F238E27FC236}">
                <a16:creationId xmlns:a16="http://schemas.microsoft.com/office/drawing/2014/main" id="{CE724CAE-4254-D5D0-D847-4C228296F5A1}"/>
              </a:ext>
            </a:extLst>
          </p:cNvPr>
          <p:cNvSpPr>
            <a:spLocks noGrp="1"/>
          </p:cNvSpPr>
          <p:nvPr>
            <p:ph type="dt" sz="half" idx="10"/>
          </p:nvPr>
        </p:nvSpPr>
        <p:spPr/>
        <p:txBody>
          <a:bodyPr/>
          <a:lstStyle/>
          <a:p>
            <a:fld id="{4FE3D5A9-FFE1-4A8B-B80E-07C3609D0F01}" type="datetimeFigureOut">
              <a:rPr lang="ar-SA" smtClean="0"/>
              <a:t>24/01/1445</a:t>
            </a:fld>
            <a:endParaRPr lang="ar-SA"/>
          </a:p>
        </p:txBody>
      </p:sp>
      <p:sp>
        <p:nvSpPr>
          <p:cNvPr id="8" name="Footer Placeholder 7">
            <a:extLst>
              <a:ext uri="{FF2B5EF4-FFF2-40B4-BE49-F238E27FC236}">
                <a16:creationId xmlns:a16="http://schemas.microsoft.com/office/drawing/2014/main" id="{9B6FB4F0-426E-0ACB-B1CD-870199D7B978}"/>
              </a:ext>
            </a:extLst>
          </p:cNvPr>
          <p:cNvSpPr>
            <a:spLocks noGrp="1"/>
          </p:cNvSpPr>
          <p:nvPr>
            <p:ph type="ftr" sz="quarter" idx="11"/>
          </p:nvPr>
        </p:nvSpPr>
        <p:spPr/>
        <p:txBody>
          <a:bodyPr/>
          <a:lstStyle/>
          <a:p>
            <a:endParaRPr lang="ar-SA"/>
          </a:p>
        </p:txBody>
      </p:sp>
      <p:sp>
        <p:nvSpPr>
          <p:cNvPr id="9" name="Slide Number Placeholder 8">
            <a:extLst>
              <a:ext uri="{FF2B5EF4-FFF2-40B4-BE49-F238E27FC236}">
                <a16:creationId xmlns:a16="http://schemas.microsoft.com/office/drawing/2014/main" id="{B10780CA-D0AF-456A-FE92-043A9AEF4C21}"/>
              </a:ext>
            </a:extLst>
          </p:cNvPr>
          <p:cNvSpPr>
            <a:spLocks noGrp="1"/>
          </p:cNvSpPr>
          <p:nvPr>
            <p:ph type="sldNum" sz="quarter" idx="12"/>
          </p:nvPr>
        </p:nvSpPr>
        <p:spPr/>
        <p:txBody>
          <a:bodyPr/>
          <a:lstStyle/>
          <a:p>
            <a:fld id="{1AF4424E-FCB5-49DF-86A0-02B70267002A}" type="slidenum">
              <a:rPr lang="ar-SA" smtClean="0"/>
              <a:t>‹#›</a:t>
            </a:fld>
            <a:endParaRPr lang="ar-SA"/>
          </a:p>
        </p:txBody>
      </p:sp>
    </p:spTree>
    <p:extLst>
      <p:ext uri="{BB962C8B-B14F-4D97-AF65-F5344CB8AC3E}">
        <p14:creationId xmlns:p14="http://schemas.microsoft.com/office/powerpoint/2010/main" val="1307871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F821C-222D-713F-8F9E-79E0FC5037E7}"/>
              </a:ext>
            </a:extLst>
          </p:cNvPr>
          <p:cNvSpPr>
            <a:spLocks noGrp="1"/>
          </p:cNvSpPr>
          <p:nvPr>
            <p:ph type="title"/>
          </p:nvPr>
        </p:nvSpPr>
        <p:spPr/>
        <p:txBody>
          <a:bodyPr/>
          <a:lstStyle/>
          <a:p>
            <a:r>
              <a:rPr lang="en-US"/>
              <a:t>Click to edit Master title style</a:t>
            </a:r>
            <a:endParaRPr lang="ar-SA"/>
          </a:p>
        </p:txBody>
      </p:sp>
      <p:sp>
        <p:nvSpPr>
          <p:cNvPr id="3" name="Date Placeholder 2">
            <a:extLst>
              <a:ext uri="{FF2B5EF4-FFF2-40B4-BE49-F238E27FC236}">
                <a16:creationId xmlns:a16="http://schemas.microsoft.com/office/drawing/2014/main" id="{9874A920-F724-227D-07F1-5743E354FFE1}"/>
              </a:ext>
            </a:extLst>
          </p:cNvPr>
          <p:cNvSpPr>
            <a:spLocks noGrp="1"/>
          </p:cNvSpPr>
          <p:nvPr>
            <p:ph type="dt" sz="half" idx="10"/>
          </p:nvPr>
        </p:nvSpPr>
        <p:spPr/>
        <p:txBody>
          <a:bodyPr/>
          <a:lstStyle/>
          <a:p>
            <a:fld id="{4FE3D5A9-FFE1-4A8B-B80E-07C3609D0F01}" type="datetimeFigureOut">
              <a:rPr lang="ar-SA" smtClean="0"/>
              <a:t>24/01/1445</a:t>
            </a:fld>
            <a:endParaRPr lang="ar-SA"/>
          </a:p>
        </p:txBody>
      </p:sp>
      <p:sp>
        <p:nvSpPr>
          <p:cNvPr id="4" name="Footer Placeholder 3">
            <a:extLst>
              <a:ext uri="{FF2B5EF4-FFF2-40B4-BE49-F238E27FC236}">
                <a16:creationId xmlns:a16="http://schemas.microsoft.com/office/drawing/2014/main" id="{B0EDB42D-EEA0-0C79-C69B-E46FDE24364D}"/>
              </a:ext>
            </a:extLst>
          </p:cNvPr>
          <p:cNvSpPr>
            <a:spLocks noGrp="1"/>
          </p:cNvSpPr>
          <p:nvPr>
            <p:ph type="ftr" sz="quarter" idx="11"/>
          </p:nvPr>
        </p:nvSpPr>
        <p:spPr/>
        <p:txBody>
          <a:bodyPr/>
          <a:lstStyle/>
          <a:p>
            <a:endParaRPr lang="ar-SA"/>
          </a:p>
        </p:txBody>
      </p:sp>
      <p:sp>
        <p:nvSpPr>
          <p:cNvPr id="5" name="Slide Number Placeholder 4">
            <a:extLst>
              <a:ext uri="{FF2B5EF4-FFF2-40B4-BE49-F238E27FC236}">
                <a16:creationId xmlns:a16="http://schemas.microsoft.com/office/drawing/2014/main" id="{6B9B2836-D4B5-5C9E-2DDD-F7FC14185D1D}"/>
              </a:ext>
            </a:extLst>
          </p:cNvPr>
          <p:cNvSpPr>
            <a:spLocks noGrp="1"/>
          </p:cNvSpPr>
          <p:nvPr>
            <p:ph type="sldNum" sz="quarter" idx="12"/>
          </p:nvPr>
        </p:nvSpPr>
        <p:spPr/>
        <p:txBody>
          <a:bodyPr/>
          <a:lstStyle/>
          <a:p>
            <a:fld id="{1AF4424E-FCB5-49DF-86A0-02B70267002A}" type="slidenum">
              <a:rPr lang="ar-SA" smtClean="0"/>
              <a:t>‹#›</a:t>
            </a:fld>
            <a:endParaRPr lang="ar-SA"/>
          </a:p>
        </p:txBody>
      </p:sp>
    </p:spTree>
    <p:extLst>
      <p:ext uri="{BB962C8B-B14F-4D97-AF65-F5344CB8AC3E}">
        <p14:creationId xmlns:p14="http://schemas.microsoft.com/office/powerpoint/2010/main" val="1063299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4AE034-249D-F69A-D0B5-0B3260349941}"/>
              </a:ext>
            </a:extLst>
          </p:cNvPr>
          <p:cNvSpPr>
            <a:spLocks noGrp="1"/>
          </p:cNvSpPr>
          <p:nvPr>
            <p:ph type="dt" sz="half" idx="10"/>
          </p:nvPr>
        </p:nvSpPr>
        <p:spPr/>
        <p:txBody>
          <a:bodyPr/>
          <a:lstStyle/>
          <a:p>
            <a:fld id="{4FE3D5A9-FFE1-4A8B-B80E-07C3609D0F01}" type="datetimeFigureOut">
              <a:rPr lang="ar-SA" smtClean="0"/>
              <a:t>24/01/1445</a:t>
            </a:fld>
            <a:endParaRPr lang="ar-SA"/>
          </a:p>
        </p:txBody>
      </p:sp>
      <p:sp>
        <p:nvSpPr>
          <p:cNvPr id="3" name="Footer Placeholder 2">
            <a:extLst>
              <a:ext uri="{FF2B5EF4-FFF2-40B4-BE49-F238E27FC236}">
                <a16:creationId xmlns:a16="http://schemas.microsoft.com/office/drawing/2014/main" id="{50E0B184-6DFC-A9AC-3B69-FE6534E8FB83}"/>
              </a:ext>
            </a:extLst>
          </p:cNvPr>
          <p:cNvSpPr>
            <a:spLocks noGrp="1"/>
          </p:cNvSpPr>
          <p:nvPr>
            <p:ph type="ftr" sz="quarter" idx="11"/>
          </p:nvPr>
        </p:nvSpPr>
        <p:spPr/>
        <p:txBody>
          <a:bodyPr/>
          <a:lstStyle/>
          <a:p>
            <a:endParaRPr lang="ar-SA"/>
          </a:p>
        </p:txBody>
      </p:sp>
      <p:sp>
        <p:nvSpPr>
          <p:cNvPr id="4" name="Slide Number Placeholder 3">
            <a:extLst>
              <a:ext uri="{FF2B5EF4-FFF2-40B4-BE49-F238E27FC236}">
                <a16:creationId xmlns:a16="http://schemas.microsoft.com/office/drawing/2014/main" id="{4C059F7B-9204-5774-0014-0CBA31B8EFC5}"/>
              </a:ext>
            </a:extLst>
          </p:cNvPr>
          <p:cNvSpPr>
            <a:spLocks noGrp="1"/>
          </p:cNvSpPr>
          <p:nvPr>
            <p:ph type="sldNum" sz="quarter" idx="12"/>
          </p:nvPr>
        </p:nvSpPr>
        <p:spPr/>
        <p:txBody>
          <a:bodyPr/>
          <a:lstStyle/>
          <a:p>
            <a:fld id="{1AF4424E-FCB5-49DF-86A0-02B70267002A}" type="slidenum">
              <a:rPr lang="ar-SA" smtClean="0"/>
              <a:t>‹#›</a:t>
            </a:fld>
            <a:endParaRPr lang="ar-SA"/>
          </a:p>
        </p:txBody>
      </p:sp>
    </p:spTree>
    <p:extLst>
      <p:ext uri="{BB962C8B-B14F-4D97-AF65-F5344CB8AC3E}">
        <p14:creationId xmlns:p14="http://schemas.microsoft.com/office/powerpoint/2010/main" val="2796915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C52B3-89B7-FF65-97FA-E830E9B7EF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SA"/>
          </a:p>
        </p:txBody>
      </p:sp>
      <p:sp>
        <p:nvSpPr>
          <p:cNvPr id="3" name="Content Placeholder 2">
            <a:extLst>
              <a:ext uri="{FF2B5EF4-FFF2-40B4-BE49-F238E27FC236}">
                <a16:creationId xmlns:a16="http://schemas.microsoft.com/office/drawing/2014/main" id="{4A598FF4-0E36-EFD5-E2D0-E1A897B557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Text Placeholder 3">
            <a:extLst>
              <a:ext uri="{FF2B5EF4-FFF2-40B4-BE49-F238E27FC236}">
                <a16:creationId xmlns:a16="http://schemas.microsoft.com/office/drawing/2014/main" id="{A1239F56-23EF-6D8C-B141-77BAAAD496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F56F42-D376-4D9A-3737-B3E9AAE3295C}"/>
              </a:ext>
            </a:extLst>
          </p:cNvPr>
          <p:cNvSpPr>
            <a:spLocks noGrp="1"/>
          </p:cNvSpPr>
          <p:nvPr>
            <p:ph type="dt" sz="half" idx="10"/>
          </p:nvPr>
        </p:nvSpPr>
        <p:spPr/>
        <p:txBody>
          <a:bodyPr/>
          <a:lstStyle/>
          <a:p>
            <a:fld id="{4FE3D5A9-FFE1-4A8B-B80E-07C3609D0F01}" type="datetimeFigureOut">
              <a:rPr lang="ar-SA" smtClean="0"/>
              <a:t>24/01/1445</a:t>
            </a:fld>
            <a:endParaRPr lang="ar-SA"/>
          </a:p>
        </p:txBody>
      </p:sp>
      <p:sp>
        <p:nvSpPr>
          <p:cNvPr id="6" name="Footer Placeholder 5">
            <a:extLst>
              <a:ext uri="{FF2B5EF4-FFF2-40B4-BE49-F238E27FC236}">
                <a16:creationId xmlns:a16="http://schemas.microsoft.com/office/drawing/2014/main" id="{AA27B587-B2EE-FC6F-B5FB-1C200134A67A}"/>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2FB41B6A-339A-E7FA-18EC-3FEC1C817E32}"/>
              </a:ext>
            </a:extLst>
          </p:cNvPr>
          <p:cNvSpPr>
            <a:spLocks noGrp="1"/>
          </p:cNvSpPr>
          <p:nvPr>
            <p:ph type="sldNum" sz="quarter" idx="12"/>
          </p:nvPr>
        </p:nvSpPr>
        <p:spPr/>
        <p:txBody>
          <a:bodyPr/>
          <a:lstStyle/>
          <a:p>
            <a:fld id="{1AF4424E-FCB5-49DF-86A0-02B70267002A}" type="slidenum">
              <a:rPr lang="ar-SA" smtClean="0"/>
              <a:t>‹#›</a:t>
            </a:fld>
            <a:endParaRPr lang="ar-SA"/>
          </a:p>
        </p:txBody>
      </p:sp>
    </p:spTree>
    <p:extLst>
      <p:ext uri="{BB962C8B-B14F-4D97-AF65-F5344CB8AC3E}">
        <p14:creationId xmlns:p14="http://schemas.microsoft.com/office/powerpoint/2010/main" val="1509006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2FF9A-C9C8-F029-5982-5D66D546BA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SA"/>
          </a:p>
        </p:txBody>
      </p:sp>
      <p:sp>
        <p:nvSpPr>
          <p:cNvPr id="3" name="Picture Placeholder 2">
            <a:extLst>
              <a:ext uri="{FF2B5EF4-FFF2-40B4-BE49-F238E27FC236}">
                <a16:creationId xmlns:a16="http://schemas.microsoft.com/office/drawing/2014/main" id="{BC6873BA-23D0-6904-3825-D050CBCF12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SA"/>
          </a:p>
        </p:txBody>
      </p:sp>
      <p:sp>
        <p:nvSpPr>
          <p:cNvPr id="4" name="Text Placeholder 3">
            <a:extLst>
              <a:ext uri="{FF2B5EF4-FFF2-40B4-BE49-F238E27FC236}">
                <a16:creationId xmlns:a16="http://schemas.microsoft.com/office/drawing/2014/main" id="{6115162A-5010-58B0-F0A5-7CE405713A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71F30-222C-389F-DAFF-C56096FF1146}"/>
              </a:ext>
            </a:extLst>
          </p:cNvPr>
          <p:cNvSpPr>
            <a:spLocks noGrp="1"/>
          </p:cNvSpPr>
          <p:nvPr>
            <p:ph type="dt" sz="half" idx="10"/>
          </p:nvPr>
        </p:nvSpPr>
        <p:spPr/>
        <p:txBody>
          <a:bodyPr/>
          <a:lstStyle/>
          <a:p>
            <a:fld id="{4FE3D5A9-FFE1-4A8B-B80E-07C3609D0F01}" type="datetimeFigureOut">
              <a:rPr lang="ar-SA" smtClean="0"/>
              <a:t>24/01/1445</a:t>
            </a:fld>
            <a:endParaRPr lang="ar-SA"/>
          </a:p>
        </p:txBody>
      </p:sp>
      <p:sp>
        <p:nvSpPr>
          <p:cNvPr id="6" name="Footer Placeholder 5">
            <a:extLst>
              <a:ext uri="{FF2B5EF4-FFF2-40B4-BE49-F238E27FC236}">
                <a16:creationId xmlns:a16="http://schemas.microsoft.com/office/drawing/2014/main" id="{A5EDC081-D589-FB17-0707-841370ECB1BD}"/>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8F4F4E2A-9C85-CD98-01DA-832BBC7BCB6A}"/>
              </a:ext>
            </a:extLst>
          </p:cNvPr>
          <p:cNvSpPr>
            <a:spLocks noGrp="1"/>
          </p:cNvSpPr>
          <p:nvPr>
            <p:ph type="sldNum" sz="quarter" idx="12"/>
          </p:nvPr>
        </p:nvSpPr>
        <p:spPr/>
        <p:txBody>
          <a:bodyPr/>
          <a:lstStyle/>
          <a:p>
            <a:fld id="{1AF4424E-FCB5-49DF-86A0-02B70267002A}" type="slidenum">
              <a:rPr lang="ar-SA" smtClean="0"/>
              <a:t>‹#›</a:t>
            </a:fld>
            <a:endParaRPr lang="ar-SA"/>
          </a:p>
        </p:txBody>
      </p:sp>
    </p:spTree>
    <p:extLst>
      <p:ext uri="{BB962C8B-B14F-4D97-AF65-F5344CB8AC3E}">
        <p14:creationId xmlns:p14="http://schemas.microsoft.com/office/powerpoint/2010/main" val="2749077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17F83-AF31-FDA1-BAC8-90C1CC4B2D28}"/>
              </a:ext>
            </a:extLst>
          </p:cNvPr>
          <p:cNvSpPr>
            <a:spLocks noGrp="1"/>
          </p:cNvSpPr>
          <p:nvPr>
            <p:ph type="title"/>
          </p:nvPr>
        </p:nvSpPr>
        <p:spPr/>
        <p:txBody>
          <a:bodyPr/>
          <a:lstStyle/>
          <a:p>
            <a:r>
              <a:rPr lang="en-US"/>
              <a:t>Click to edit Master title style</a:t>
            </a:r>
            <a:endParaRPr lang="ar-SA"/>
          </a:p>
        </p:txBody>
      </p:sp>
      <p:sp>
        <p:nvSpPr>
          <p:cNvPr id="3" name="Vertical Text Placeholder 2">
            <a:extLst>
              <a:ext uri="{FF2B5EF4-FFF2-40B4-BE49-F238E27FC236}">
                <a16:creationId xmlns:a16="http://schemas.microsoft.com/office/drawing/2014/main" id="{BE1C13CF-47A5-6192-B3D4-F8E7920B88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DB13E9FB-9387-7370-164F-1A254CB85883}"/>
              </a:ext>
            </a:extLst>
          </p:cNvPr>
          <p:cNvSpPr>
            <a:spLocks noGrp="1"/>
          </p:cNvSpPr>
          <p:nvPr>
            <p:ph type="dt" sz="half" idx="10"/>
          </p:nvPr>
        </p:nvSpPr>
        <p:spPr/>
        <p:txBody>
          <a:bodyPr/>
          <a:lstStyle/>
          <a:p>
            <a:fld id="{4FE3D5A9-FFE1-4A8B-B80E-07C3609D0F01}" type="datetimeFigureOut">
              <a:rPr lang="ar-SA" smtClean="0"/>
              <a:t>24/01/1445</a:t>
            </a:fld>
            <a:endParaRPr lang="ar-SA"/>
          </a:p>
        </p:txBody>
      </p:sp>
      <p:sp>
        <p:nvSpPr>
          <p:cNvPr id="5" name="Footer Placeholder 4">
            <a:extLst>
              <a:ext uri="{FF2B5EF4-FFF2-40B4-BE49-F238E27FC236}">
                <a16:creationId xmlns:a16="http://schemas.microsoft.com/office/drawing/2014/main" id="{4D1F5816-0E1B-D38B-AF19-B01E90BC1C97}"/>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014B12C0-260F-28E1-E292-40B9C650F70F}"/>
              </a:ext>
            </a:extLst>
          </p:cNvPr>
          <p:cNvSpPr>
            <a:spLocks noGrp="1"/>
          </p:cNvSpPr>
          <p:nvPr>
            <p:ph type="sldNum" sz="quarter" idx="12"/>
          </p:nvPr>
        </p:nvSpPr>
        <p:spPr/>
        <p:txBody>
          <a:bodyPr/>
          <a:lstStyle/>
          <a:p>
            <a:fld id="{1AF4424E-FCB5-49DF-86A0-02B70267002A}" type="slidenum">
              <a:rPr lang="ar-SA" smtClean="0"/>
              <a:t>‹#›</a:t>
            </a:fld>
            <a:endParaRPr lang="ar-SA"/>
          </a:p>
        </p:txBody>
      </p:sp>
    </p:spTree>
    <p:extLst>
      <p:ext uri="{BB962C8B-B14F-4D97-AF65-F5344CB8AC3E}">
        <p14:creationId xmlns:p14="http://schemas.microsoft.com/office/powerpoint/2010/main" val="3876638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8D014B-457A-7B9B-DE5C-AC7D7EF736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ar-SA"/>
          </a:p>
        </p:txBody>
      </p:sp>
      <p:sp>
        <p:nvSpPr>
          <p:cNvPr id="3" name="Vertical Text Placeholder 2">
            <a:extLst>
              <a:ext uri="{FF2B5EF4-FFF2-40B4-BE49-F238E27FC236}">
                <a16:creationId xmlns:a16="http://schemas.microsoft.com/office/drawing/2014/main" id="{CB9E6508-53A9-ABC0-65F7-8F69DCAD81B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80E0AFAD-D231-2BD5-8AEA-4345820B1E49}"/>
              </a:ext>
            </a:extLst>
          </p:cNvPr>
          <p:cNvSpPr>
            <a:spLocks noGrp="1"/>
          </p:cNvSpPr>
          <p:nvPr>
            <p:ph type="dt" sz="half" idx="10"/>
          </p:nvPr>
        </p:nvSpPr>
        <p:spPr/>
        <p:txBody>
          <a:bodyPr/>
          <a:lstStyle/>
          <a:p>
            <a:fld id="{4FE3D5A9-FFE1-4A8B-B80E-07C3609D0F01}" type="datetimeFigureOut">
              <a:rPr lang="ar-SA" smtClean="0"/>
              <a:t>24/01/1445</a:t>
            </a:fld>
            <a:endParaRPr lang="ar-SA"/>
          </a:p>
        </p:txBody>
      </p:sp>
      <p:sp>
        <p:nvSpPr>
          <p:cNvPr id="5" name="Footer Placeholder 4">
            <a:extLst>
              <a:ext uri="{FF2B5EF4-FFF2-40B4-BE49-F238E27FC236}">
                <a16:creationId xmlns:a16="http://schemas.microsoft.com/office/drawing/2014/main" id="{43C9CD5D-6D9F-72A5-B912-F2DA89CBA6A3}"/>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335A3CF7-5571-23D8-00DC-FEF18CECB906}"/>
              </a:ext>
            </a:extLst>
          </p:cNvPr>
          <p:cNvSpPr>
            <a:spLocks noGrp="1"/>
          </p:cNvSpPr>
          <p:nvPr>
            <p:ph type="sldNum" sz="quarter" idx="12"/>
          </p:nvPr>
        </p:nvSpPr>
        <p:spPr/>
        <p:txBody>
          <a:bodyPr/>
          <a:lstStyle/>
          <a:p>
            <a:fld id="{1AF4424E-FCB5-49DF-86A0-02B70267002A}" type="slidenum">
              <a:rPr lang="ar-SA" smtClean="0"/>
              <a:t>‹#›</a:t>
            </a:fld>
            <a:endParaRPr lang="ar-SA"/>
          </a:p>
        </p:txBody>
      </p:sp>
    </p:spTree>
    <p:extLst>
      <p:ext uri="{BB962C8B-B14F-4D97-AF65-F5344CB8AC3E}">
        <p14:creationId xmlns:p14="http://schemas.microsoft.com/office/powerpoint/2010/main" val="1111883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FFFB49-94D2-3ABE-4BE5-FCF5E92674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ar-SA"/>
          </a:p>
        </p:txBody>
      </p:sp>
      <p:sp>
        <p:nvSpPr>
          <p:cNvPr id="3" name="Text Placeholder 2">
            <a:extLst>
              <a:ext uri="{FF2B5EF4-FFF2-40B4-BE49-F238E27FC236}">
                <a16:creationId xmlns:a16="http://schemas.microsoft.com/office/drawing/2014/main" id="{21E0DC52-4ACC-978B-AC19-B362966771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10E03D60-E022-F2FE-3141-32D72B1A9E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E3D5A9-FFE1-4A8B-B80E-07C3609D0F01}" type="datetimeFigureOut">
              <a:rPr lang="ar-SA" smtClean="0"/>
              <a:t>24/01/1445</a:t>
            </a:fld>
            <a:endParaRPr lang="ar-SA"/>
          </a:p>
        </p:txBody>
      </p:sp>
      <p:sp>
        <p:nvSpPr>
          <p:cNvPr id="5" name="Footer Placeholder 4">
            <a:extLst>
              <a:ext uri="{FF2B5EF4-FFF2-40B4-BE49-F238E27FC236}">
                <a16:creationId xmlns:a16="http://schemas.microsoft.com/office/drawing/2014/main" id="{CA2B1DA3-515B-D1BC-A482-B5DE87C55B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ar-SA"/>
          </a:p>
        </p:txBody>
      </p:sp>
      <p:sp>
        <p:nvSpPr>
          <p:cNvPr id="6" name="Slide Number Placeholder 5">
            <a:extLst>
              <a:ext uri="{FF2B5EF4-FFF2-40B4-BE49-F238E27FC236}">
                <a16:creationId xmlns:a16="http://schemas.microsoft.com/office/drawing/2014/main" id="{EB25951B-3962-31A2-9A4A-EC5F0BAD9F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F4424E-FCB5-49DF-86A0-02B70267002A}" type="slidenum">
              <a:rPr lang="ar-SA" smtClean="0"/>
              <a:t>‹#›</a:t>
            </a:fld>
            <a:endParaRPr lang="ar-SA"/>
          </a:p>
        </p:txBody>
      </p:sp>
    </p:spTree>
    <p:extLst>
      <p:ext uri="{BB962C8B-B14F-4D97-AF65-F5344CB8AC3E}">
        <p14:creationId xmlns:p14="http://schemas.microsoft.com/office/powerpoint/2010/main" val="33148722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S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notesSlide" Target="../notesSlides/notesSlide1.xml"/><Relationship Id="rId7" Type="http://schemas.openxmlformats.org/officeDocument/2006/relationships/image" Target="../media/image4.emf"/><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2.emf"/><Relationship Id="rId4" Type="http://schemas.openxmlformats.org/officeDocument/2006/relationships/image" Target="../media/image1.emf"/></Relationships>
</file>

<file path=ppt/slides/_rels/slide2.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1.emf"/><Relationship Id="rId7"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ags" Target="../tags/tag2.xml"/><Relationship Id="rId6" Type="http://schemas.openxmlformats.org/officeDocument/2006/relationships/image" Target="../media/image7.emf"/><Relationship Id="rId5" Type="http://schemas.openxmlformats.org/officeDocument/2006/relationships/image" Target="../media/image4.emf"/><Relationship Id="rId4" Type="http://schemas.openxmlformats.org/officeDocument/2006/relationships/image" Target="../media/image6.emf"/></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notesSlide" Target="../notesSlides/notesSlide2.xml"/><Relationship Id="rId7" Type="http://schemas.openxmlformats.org/officeDocument/2006/relationships/image" Target="../media/image11.emf"/><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3.png"/><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5.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1.emf"/><Relationship Id="rId7"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ags" Target="../tags/tag5.xml"/><Relationship Id="rId6" Type="http://schemas.openxmlformats.org/officeDocument/2006/relationships/image" Target="../media/image7.emf"/><Relationship Id="rId5" Type="http://schemas.openxmlformats.org/officeDocument/2006/relationships/image" Target="../media/image4.emf"/><Relationship Id="rId4" Type="http://schemas.openxmlformats.org/officeDocument/2006/relationships/image" Target="../media/image6.emf"/></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4.png"/><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5.png"/><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6.png"/><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7.png"/><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8.png"/><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9.png"/><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0.png"/><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1.png"/><Relationship Id="rId2" Type="http://schemas.openxmlformats.org/officeDocument/2006/relationships/slideLayout" Target="../slideLayouts/slideLayout7.xml"/><Relationship Id="rId1" Type="http://schemas.openxmlformats.org/officeDocument/2006/relationships/tags" Target="../tags/tag1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2.png"/><Relationship Id="rId2" Type="http://schemas.openxmlformats.org/officeDocument/2006/relationships/slideLayout" Target="../slideLayouts/slideLayout7.xml"/><Relationship Id="rId1" Type="http://schemas.openxmlformats.org/officeDocument/2006/relationships/tags" Target="../tags/tag1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3.png"/><Relationship Id="rId2" Type="http://schemas.openxmlformats.org/officeDocument/2006/relationships/slideLayout" Target="../slideLayouts/slideLayout7.xml"/><Relationship Id="rId1" Type="http://schemas.openxmlformats.org/officeDocument/2006/relationships/tags" Target="../tags/tag1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4.png"/><Relationship Id="rId2" Type="http://schemas.openxmlformats.org/officeDocument/2006/relationships/slideLayout" Target="../slideLayouts/slideLayout7.xml"/><Relationship Id="rId1" Type="http://schemas.openxmlformats.org/officeDocument/2006/relationships/tags" Target="../tags/tag1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5.png"/><Relationship Id="rId2" Type="http://schemas.openxmlformats.org/officeDocument/2006/relationships/slideLayout" Target="../slideLayouts/slideLayout7.xml"/><Relationship Id="rId1" Type="http://schemas.openxmlformats.org/officeDocument/2006/relationships/tags" Target="../tags/tag1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6.png"/><Relationship Id="rId2" Type="http://schemas.openxmlformats.org/officeDocument/2006/relationships/slideLayout" Target="../slideLayouts/slideLayout7.xml"/><Relationship Id="rId1" Type="http://schemas.openxmlformats.org/officeDocument/2006/relationships/tags" Target="../tags/tag1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7.png"/><Relationship Id="rId2" Type="http://schemas.openxmlformats.org/officeDocument/2006/relationships/slideLayout" Target="../slideLayouts/slideLayout7.xml"/><Relationship Id="rId1" Type="http://schemas.openxmlformats.org/officeDocument/2006/relationships/tags" Target="../tags/tag1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8.png"/><Relationship Id="rId2" Type="http://schemas.openxmlformats.org/officeDocument/2006/relationships/slideLayout" Target="../slideLayouts/slideLayout7.xml"/><Relationship Id="rId1" Type="http://schemas.openxmlformats.org/officeDocument/2006/relationships/tags" Target="../tags/tag2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1.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1.emf"/><Relationship Id="rId7"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ags" Target="../tags/tag21.xml"/><Relationship Id="rId6" Type="http://schemas.openxmlformats.org/officeDocument/2006/relationships/image" Target="../media/image7.emf"/><Relationship Id="rId5" Type="http://schemas.openxmlformats.org/officeDocument/2006/relationships/image" Target="../media/image4.emf"/><Relationship Id="rId4" Type="http://schemas.openxmlformats.org/officeDocument/2006/relationships/image" Target="../media/image6.emf"/></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9.png"/><Relationship Id="rId2" Type="http://schemas.openxmlformats.org/officeDocument/2006/relationships/slideLayout" Target="../slideLayouts/slideLayout7.xml"/><Relationship Id="rId1" Type="http://schemas.openxmlformats.org/officeDocument/2006/relationships/tags" Target="../tags/tag2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0.png"/><Relationship Id="rId2" Type="http://schemas.openxmlformats.org/officeDocument/2006/relationships/slideLayout" Target="../slideLayouts/slideLayout7.xml"/><Relationship Id="rId1" Type="http://schemas.openxmlformats.org/officeDocument/2006/relationships/tags" Target="../tags/tag2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1.png"/><Relationship Id="rId2" Type="http://schemas.openxmlformats.org/officeDocument/2006/relationships/slideLayout" Target="../slideLayouts/slideLayout7.xml"/><Relationship Id="rId1" Type="http://schemas.openxmlformats.org/officeDocument/2006/relationships/tags" Target="../tags/tag2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2.png"/><Relationship Id="rId2" Type="http://schemas.openxmlformats.org/officeDocument/2006/relationships/slideLayout" Target="../slideLayouts/slideLayout7.xml"/><Relationship Id="rId1" Type="http://schemas.openxmlformats.org/officeDocument/2006/relationships/tags" Target="../tags/tag2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3.png"/><Relationship Id="rId2" Type="http://schemas.openxmlformats.org/officeDocument/2006/relationships/slideLayout" Target="../slideLayouts/slideLayout7.xml"/><Relationship Id="rId1" Type="http://schemas.openxmlformats.org/officeDocument/2006/relationships/tags" Target="../tags/tag2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4.png"/><Relationship Id="rId2" Type="http://schemas.openxmlformats.org/officeDocument/2006/relationships/slideLayout" Target="../slideLayouts/slideLayout7.xml"/><Relationship Id="rId1" Type="http://schemas.openxmlformats.org/officeDocument/2006/relationships/tags" Target="../tags/tag2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5.png"/><Relationship Id="rId2" Type="http://schemas.openxmlformats.org/officeDocument/2006/relationships/slideLayout" Target="../slideLayouts/slideLayout7.xml"/><Relationship Id="rId1" Type="http://schemas.openxmlformats.org/officeDocument/2006/relationships/tags" Target="../tags/tag2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6.png"/><Relationship Id="rId2" Type="http://schemas.openxmlformats.org/officeDocument/2006/relationships/slideLayout" Target="../slideLayouts/slideLayout7.xml"/><Relationship Id="rId1" Type="http://schemas.openxmlformats.org/officeDocument/2006/relationships/tags" Target="../tags/tag2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7.png"/><Relationship Id="rId2" Type="http://schemas.openxmlformats.org/officeDocument/2006/relationships/slideLayout" Target="../slideLayouts/slideLayout7.xml"/><Relationship Id="rId1" Type="http://schemas.openxmlformats.org/officeDocument/2006/relationships/tags" Target="../tags/tag3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8.png"/><Relationship Id="rId2" Type="http://schemas.openxmlformats.org/officeDocument/2006/relationships/slideLayout" Target="../slideLayouts/slideLayout7.xml"/><Relationship Id="rId1" Type="http://schemas.openxmlformats.org/officeDocument/2006/relationships/tags" Target="../tags/tag3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2.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1.emf"/><Relationship Id="rId7"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ags" Target="../tags/tag32.xml"/><Relationship Id="rId6" Type="http://schemas.openxmlformats.org/officeDocument/2006/relationships/image" Target="../media/image7.emf"/><Relationship Id="rId5" Type="http://schemas.openxmlformats.org/officeDocument/2006/relationships/image" Target="../media/image4.emf"/><Relationship Id="rId4" Type="http://schemas.openxmlformats.org/officeDocument/2006/relationships/image" Target="../media/image6.emf"/></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9.png"/><Relationship Id="rId2" Type="http://schemas.openxmlformats.org/officeDocument/2006/relationships/slideLayout" Target="../slideLayouts/slideLayout7.xml"/><Relationship Id="rId1" Type="http://schemas.openxmlformats.org/officeDocument/2006/relationships/tags" Target="../tags/tag3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0.png"/><Relationship Id="rId2" Type="http://schemas.openxmlformats.org/officeDocument/2006/relationships/slideLayout" Target="../slideLayouts/slideLayout7.xml"/><Relationship Id="rId1" Type="http://schemas.openxmlformats.org/officeDocument/2006/relationships/tags" Target="../tags/tag3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1.png"/><Relationship Id="rId2" Type="http://schemas.openxmlformats.org/officeDocument/2006/relationships/slideLayout" Target="../slideLayouts/slideLayout7.xml"/><Relationship Id="rId1" Type="http://schemas.openxmlformats.org/officeDocument/2006/relationships/tags" Target="../tags/tag3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2.png"/><Relationship Id="rId2" Type="http://schemas.openxmlformats.org/officeDocument/2006/relationships/slideLayout" Target="../slideLayouts/slideLayout7.xml"/><Relationship Id="rId1" Type="http://schemas.openxmlformats.org/officeDocument/2006/relationships/tags" Target="../tags/tag3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3.png"/><Relationship Id="rId2" Type="http://schemas.openxmlformats.org/officeDocument/2006/relationships/slideLayout" Target="../slideLayouts/slideLayout7.xml"/><Relationship Id="rId1" Type="http://schemas.openxmlformats.org/officeDocument/2006/relationships/tags" Target="../tags/tag3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4.png"/><Relationship Id="rId2" Type="http://schemas.openxmlformats.org/officeDocument/2006/relationships/slideLayout" Target="../slideLayouts/slideLayout7.xml"/><Relationship Id="rId1" Type="http://schemas.openxmlformats.org/officeDocument/2006/relationships/tags" Target="../tags/tag3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5.png"/><Relationship Id="rId2" Type="http://schemas.openxmlformats.org/officeDocument/2006/relationships/slideLayout" Target="../slideLayouts/slideLayout7.xml"/><Relationship Id="rId1" Type="http://schemas.openxmlformats.org/officeDocument/2006/relationships/tags" Target="../tags/tag3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6.png"/><Relationship Id="rId2" Type="http://schemas.openxmlformats.org/officeDocument/2006/relationships/slideLayout" Target="../slideLayouts/slideLayout7.xml"/><Relationship Id="rId1" Type="http://schemas.openxmlformats.org/officeDocument/2006/relationships/tags" Target="../tags/tag4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7.png"/><Relationship Id="rId2" Type="http://schemas.openxmlformats.org/officeDocument/2006/relationships/slideLayout" Target="../slideLayouts/slideLayout7.xml"/><Relationship Id="rId1" Type="http://schemas.openxmlformats.org/officeDocument/2006/relationships/tags" Target="../tags/tag4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8.png"/><Relationship Id="rId2" Type="http://schemas.openxmlformats.org/officeDocument/2006/relationships/slideLayout" Target="../slideLayouts/slideLayout7.xml"/><Relationship Id="rId1" Type="http://schemas.openxmlformats.org/officeDocument/2006/relationships/tags" Target="../tags/tag4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6.png"/><Relationship Id="rId2" Type="http://schemas.openxmlformats.org/officeDocument/2006/relationships/slideLayout" Target="../slideLayouts/slideLayout7.xml"/><Relationship Id="rId1" Type="http://schemas.openxmlformats.org/officeDocument/2006/relationships/tags" Target="../tags/tag4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9.png"/><Relationship Id="rId2" Type="http://schemas.openxmlformats.org/officeDocument/2006/relationships/slideLayout" Target="../slideLayouts/slideLayout7.xml"/><Relationship Id="rId1" Type="http://schemas.openxmlformats.org/officeDocument/2006/relationships/tags" Target="../tags/tag4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3.png"/><Relationship Id="rId2" Type="http://schemas.openxmlformats.org/officeDocument/2006/relationships/slideLayout" Target="../slideLayouts/slideLayout7.xml"/><Relationship Id="rId1" Type="http://schemas.openxmlformats.org/officeDocument/2006/relationships/tags" Target="../tags/tag4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50.png"/><Relationship Id="rId2" Type="http://schemas.openxmlformats.org/officeDocument/2006/relationships/slideLayout" Target="../slideLayouts/slideLayout7.xml"/><Relationship Id="rId1" Type="http://schemas.openxmlformats.org/officeDocument/2006/relationships/tags" Target="../tags/tag4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7.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5"/>
          <a:srcRect l="984" r="914" b="11911"/>
          <a:stretch/>
        </p:blipFill>
        <p:spPr>
          <a:xfrm>
            <a:off x="0" y="4199708"/>
            <a:ext cx="12200709" cy="2688772"/>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7"/>
          <a:stretch>
            <a:fillRect/>
          </a:stretch>
        </p:blipFill>
        <p:spPr>
          <a:xfrm>
            <a:off x="-112889" y="422122"/>
            <a:ext cx="6714451" cy="1972334"/>
          </a:xfrm>
          <a:prstGeom prst="rect">
            <a:avLst/>
          </a:prstGeom>
        </p:spPr>
      </p:pic>
      <p:pic>
        <p:nvPicPr>
          <p:cNvPr id="13" name="Picture 12"/>
          <p:cNvPicPr>
            <a:picLocks noChangeAspect="1"/>
          </p:cNvPicPr>
          <p:nvPr/>
        </p:nvPicPr>
        <p:blipFill>
          <a:blip r:embed="rId8"/>
          <a:stretch>
            <a:fillRect/>
          </a:stretch>
        </p:blipFill>
        <p:spPr>
          <a:xfrm>
            <a:off x="6316812" y="3523256"/>
            <a:ext cx="5882401" cy="1034667"/>
          </a:xfrm>
          <a:prstGeom prst="rect">
            <a:avLst/>
          </a:prstGeom>
        </p:spPr>
      </p:pic>
      <p:sp>
        <p:nvSpPr>
          <p:cNvPr id="14" name="TextBox 13"/>
          <p:cNvSpPr txBox="1"/>
          <p:nvPr/>
        </p:nvSpPr>
        <p:spPr>
          <a:xfrm>
            <a:off x="318493" y="715791"/>
            <a:ext cx="5945282" cy="1384995"/>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Prepared by Dr. Sherihan Mohamed</a:t>
            </a:r>
          </a:p>
          <a:p>
            <a:r>
              <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9</a:t>
            </a:r>
          </a:p>
        </p:txBody>
      </p:sp>
      <p:sp>
        <p:nvSpPr>
          <p:cNvPr id="16" name="TextBox 15"/>
          <p:cNvSpPr txBox="1"/>
          <p:nvPr/>
        </p:nvSpPr>
        <p:spPr>
          <a:xfrm>
            <a:off x="7157773" y="3570625"/>
            <a:ext cx="4172424"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DGM723</a:t>
            </a:r>
          </a:p>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p:txBody>
      </p:sp>
    </p:spTree>
    <p:custDataLst>
      <p:tags r:id="rId1"/>
    </p:custDataLst>
    <p:extLst>
      <p:ext uri="{BB962C8B-B14F-4D97-AF65-F5344CB8AC3E}">
        <p14:creationId xmlns:p14="http://schemas.microsoft.com/office/powerpoint/2010/main" val="2586834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circle(in)">
                                      <p:cBhvr>
                                        <p:cTn id="11"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a:blip r:embed="rId4"/>
          <a:stretch>
            <a:fillRect/>
          </a:stretch>
        </p:blipFill>
        <p:spPr>
          <a:xfrm>
            <a:off x="5282292" y="-160056"/>
            <a:ext cx="5721151" cy="6563668"/>
          </a:xfrm>
          <a:prstGeom prst="rect">
            <a:avLst/>
          </a:prstGeom>
        </p:spPr>
      </p:pic>
      <p:pic>
        <p:nvPicPr>
          <p:cNvPr id="12" name="Picture 11"/>
          <p:cNvPicPr>
            <a:picLocks noChangeAspect="1"/>
          </p:cNvPicPr>
          <p:nvPr/>
        </p:nvPicPr>
        <p:blipFill>
          <a:blip r:embed="rId5"/>
          <a:stretch>
            <a:fillRect/>
          </a:stretch>
        </p:blipFill>
        <p:spPr>
          <a:xfrm>
            <a:off x="2235200" y="915090"/>
            <a:ext cx="6714451" cy="1972334"/>
          </a:xfrm>
          <a:prstGeom prst="rect">
            <a:avLst/>
          </a:prstGeom>
        </p:spPr>
      </p:pic>
      <p:pic>
        <p:nvPicPr>
          <p:cNvPr id="2" name="Picture 1"/>
          <p:cNvPicPr>
            <a:picLocks noChangeAspect="1"/>
          </p:cNvPicPr>
          <p:nvPr/>
        </p:nvPicPr>
        <p:blipFill>
          <a:blip r:embed="rId6"/>
          <a:stretch>
            <a:fillRect/>
          </a:stretch>
        </p:blipFill>
        <p:spPr>
          <a:xfrm>
            <a:off x="-139261" y="-101602"/>
            <a:ext cx="4169394" cy="7137043"/>
          </a:xfrm>
          <a:prstGeom prst="rect">
            <a:avLst/>
          </a:prstGeom>
        </p:spPr>
      </p:pic>
      <p:sp>
        <p:nvSpPr>
          <p:cNvPr id="14" name="TextBox 13"/>
          <p:cNvSpPr txBox="1"/>
          <p:nvPr/>
        </p:nvSpPr>
        <p:spPr>
          <a:xfrm>
            <a:off x="3506213" y="1424203"/>
            <a:ext cx="4596130"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CHABTER 05- LECTURE 9</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8"/>
          <a:stretch>
            <a:fillRect/>
          </a:stretch>
        </p:blipFill>
        <p:spPr>
          <a:xfrm rot="10800000">
            <a:off x="3612443" y="5264523"/>
            <a:ext cx="8526726" cy="1034667"/>
          </a:xfrm>
          <a:prstGeom prst="rect">
            <a:avLst/>
          </a:prstGeom>
        </p:spPr>
      </p:pic>
      <p:sp>
        <p:nvSpPr>
          <p:cNvPr id="16" name="TextBox 15"/>
          <p:cNvSpPr txBox="1"/>
          <p:nvPr/>
        </p:nvSpPr>
        <p:spPr>
          <a:xfrm>
            <a:off x="3712908" y="5525720"/>
            <a:ext cx="8223455" cy="477054"/>
          </a:xfrm>
          <a:prstGeom prst="rect">
            <a:avLst/>
          </a:prstGeom>
          <a:noFill/>
        </p:spPr>
        <p:txBody>
          <a:bodyPr wrap="square" rtlCol="0">
            <a:spAutoFit/>
          </a:bodyPr>
          <a:lstStyle/>
          <a:p>
            <a:r>
              <a:rPr lang="en-GB" sz="25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Overview, Frameworks, Resources</a:t>
            </a:r>
          </a:p>
        </p:txBody>
      </p:sp>
    </p:spTree>
    <p:custDataLst>
      <p:tags r:id="rId1"/>
    </p:custDataLst>
    <p:extLst>
      <p:ext uri="{BB962C8B-B14F-4D97-AF65-F5344CB8AC3E}">
        <p14:creationId xmlns:p14="http://schemas.microsoft.com/office/powerpoint/2010/main" val="3383213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83256" y="47264"/>
            <a:ext cx="11064641" cy="1690962"/>
          </a:xfrm>
          <a:prstGeom prst="rect">
            <a:avLst/>
          </a:prstGeom>
        </p:spPr>
      </p:pic>
      <p:sp>
        <p:nvSpPr>
          <p:cNvPr id="7" name="TextBox 6"/>
          <p:cNvSpPr txBox="1"/>
          <p:nvPr/>
        </p:nvSpPr>
        <p:spPr>
          <a:xfrm>
            <a:off x="5514392" y="599691"/>
            <a:ext cx="2556588" cy="646331"/>
          </a:xfrm>
          <a:prstGeom prst="rect">
            <a:avLst/>
          </a:prstGeom>
          <a:noFill/>
        </p:spPr>
        <p:txBody>
          <a:bodyPr wrap="square" rtlCol="0">
            <a:spAutoFit/>
          </a:bodyPr>
          <a:lstStyle/>
          <a:p>
            <a:r>
              <a:rPr lang="en-US" sz="36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Remember</a:t>
            </a:r>
            <a:endParaRPr lang="en-US" sz="36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3" name="Rectangle 12">
            <a:extLst>
              <a:ext uri="{FF2B5EF4-FFF2-40B4-BE49-F238E27FC236}">
                <a16:creationId xmlns:a16="http://schemas.microsoft.com/office/drawing/2014/main" id="{4397E26A-3CC4-4822-965D-1FFF0255314E}"/>
              </a:ext>
            </a:extLst>
          </p:cNvPr>
          <p:cNvSpPr/>
          <p:nvPr/>
        </p:nvSpPr>
        <p:spPr>
          <a:xfrm>
            <a:off x="696614" y="1669123"/>
            <a:ext cx="8204789" cy="3970318"/>
          </a:xfrm>
          <a:prstGeom prst="rect">
            <a:avLst/>
          </a:prstGeom>
        </p:spPr>
        <p:txBody>
          <a:bodyPr wrap="square">
            <a:spAutoFit/>
          </a:bodyPr>
          <a:lstStyle/>
          <a:p>
            <a:pPr algn="just"/>
            <a:r>
              <a:rPr lang="en-US"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b="1" dirty="0">
                <a:solidFill>
                  <a:srgbClr val="C00000"/>
                </a:solidFill>
                <a:latin typeface="Maiandra GD" panose="020E0502030308020204" pitchFamily="34" charset="0"/>
                <a:ea typeface="Microsoft GothicNeo" panose="020B0503020000020004" pitchFamily="34" charset="-127"/>
                <a:cs typeface="Microsoft GothicNeo" panose="020B0503020000020004" pitchFamily="34" charset="-127"/>
              </a:rPr>
              <a:t>Fake news on Social Media: the Impact on Society:</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What is Fake News?</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Fake News Spread, and Social Media</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Contributors of fake news.</a:t>
            </a:r>
          </a:p>
          <a:p>
            <a:pPr algn="just"/>
            <a:r>
              <a:rPr lang="en-US"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b="1" dirty="0">
                <a:solidFill>
                  <a:srgbClr val="C00000"/>
                </a:solidFill>
                <a:latin typeface="Maiandra GD" panose="020E0502030308020204" pitchFamily="34" charset="0"/>
                <a:ea typeface="Microsoft GothicNeo" panose="020B0503020000020004" pitchFamily="34" charset="-127"/>
                <a:cs typeface="Microsoft GothicNeo" panose="020B0503020000020004" pitchFamily="34" charset="-127"/>
              </a:rPr>
              <a:t>Five types of misinformation:</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1- Satire.    2- False context.  3- Imposter content.</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4- Fabricated content.      5- Manipulated content.</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Examples of Fake news from Arabic Websites</a:t>
            </a:r>
          </a:p>
        </p:txBody>
      </p:sp>
      <p:pic>
        <p:nvPicPr>
          <p:cNvPr id="8" name="Picture 7">
            <a:extLst>
              <a:ext uri="{FF2B5EF4-FFF2-40B4-BE49-F238E27FC236}">
                <a16:creationId xmlns:a16="http://schemas.microsoft.com/office/drawing/2014/main" id="{17178466-69F0-8D51-3E72-B0C1E1E0C690}"/>
              </a:ext>
            </a:extLst>
          </p:cNvPr>
          <p:cNvPicPr>
            <a:picLocks noChangeAspect="1"/>
          </p:cNvPicPr>
          <p:nvPr/>
        </p:nvPicPr>
        <p:blipFill>
          <a:blip r:embed="rId8"/>
          <a:stretch>
            <a:fillRect/>
          </a:stretch>
        </p:blipFill>
        <p:spPr>
          <a:xfrm>
            <a:off x="9124334" y="2340077"/>
            <a:ext cx="2499544" cy="2310580"/>
          </a:xfrm>
          <a:prstGeom prst="rect">
            <a:avLst/>
          </a:prstGeom>
        </p:spPr>
      </p:pic>
    </p:spTree>
    <p:custDataLst>
      <p:tags r:id="rId1"/>
    </p:custDataLst>
    <p:extLst>
      <p:ext uri="{BB962C8B-B14F-4D97-AF65-F5344CB8AC3E}">
        <p14:creationId xmlns:p14="http://schemas.microsoft.com/office/powerpoint/2010/main" val="2989280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83256" y="38428"/>
            <a:ext cx="11064641" cy="1690962"/>
          </a:xfrm>
          <a:prstGeom prst="rect">
            <a:avLst/>
          </a:prstGeom>
        </p:spPr>
      </p:pic>
      <p:sp>
        <p:nvSpPr>
          <p:cNvPr id="7" name="TextBox 6"/>
          <p:cNvSpPr txBox="1"/>
          <p:nvPr/>
        </p:nvSpPr>
        <p:spPr>
          <a:xfrm>
            <a:off x="5583682" y="665008"/>
            <a:ext cx="1984442" cy="584775"/>
          </a:xfrm>
          <a:prstGeom prst="rect">
            <a:avLst/>
          </a:prstGeom>
          <a:noFill/>
        </p:spPr>
        <p:txBody>
          <a:bodyPr wrap="square" rtlCol="0">
            <a:spAutoFit/>
          </a:bodyPr>
          <a:lstStyle/>
          <a:p>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Outline</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3" name="Rectangle 12">
            <a:extLst>
              <a:ext uri="{FF2B5EF4-FFF2-40B4-BE49-F238E27FC236}">
                <a16:creationId xmlns:a16="http://schemas.microsoft.com/office/drawing/2014/main" id="{4397E26A-3CC4-4822-965D-1FFF0255314E}"/>
              </a:ext>
            </a:extLst>
          </p:cNvPr>
          <p:cNvSpPr/>
          <p:nvPr/>
        </p:nvSpPr>
        <p:spPr>
          <a:xfrm>
            <a:off x="710580" y="1957758"/>
            <a:ext cx="8276253" cy="3539430"/>
          </a:xfrm>
          <a:prstGeom prst="rect">
            <a:avLst/>
          </a:prstGeom>
        </p:spPr>
        <p:txBody>
          <a:bodyPr wrap="square">
            <a:spAutoFit/>
          </a:bodyPr>
          <a:lstStyle/>
          <a:p>
            <a:pPr algn="just"/>
            <a:r>
              <a:rPr lang="en-US"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b="1" dirty="0">
                <a:solidFill>
                  <a:srgbClr val="C00000"/>
                </a:solidFill>
                <a:latin typeface="Maiandra GD" panose="020E0502030308020204" pitchFamily="34" charset="0"/>
                <a:ea typeface="Microsoft GothicNeo" panose="020B0503020000020004" pitchFamily="34" charset="-127"/>
                <a:cs typeface="Microsoft GothicNeo" panose="020B0503020000020004" pitchFamily="34" charset="-127"/>
              </a:rPr>
              <a:t>Digital media ethics: an overview</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A revolution in ethics.</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Tensions on two levels.</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What would an integrated ethics look like?</a:t>
            </a:r>
          </a:p>
          <a:p>
            <a:pPr algn="just"/>
            <a:r>
              <a:rPr lang="en-US"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b="1" dirty="0">
                <a:solidFill>
                  <a:srgbClr val="C00000"/>
                </a:solidFill>
                <a:latin typeface="Maiandra GD" panose="020E0502030308020204" pitchFamily="34" charset="0"/>
                <a:ea typeface="Microsoft GothicNeo" panose="020B0503020000020004" pitchFamily="34" charset="-127"/>
                <a:cs typeface="Microsoft GothicNeo" panose="020B0503020000020004" pitchFamily="34" charset="-127"/>
              </a:rPr>
              <a:t>Difficult questions for digital media ethics</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Who is a journalist?</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What is journalism?</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b="1" dirty="0">
                <a:solidFill>
                  <a:srgbClr val="C00000"/>
                </a:solidFill>
                <a:latin typeface="Maiandra GD" panose="020E0502030308020204" pitchFamily="34" charset="0"/>
                <a:ea typeface="Microsoft GothicNeo" panose="020B0503020000020004" pitchFamily="34" charset="-127"/>
                <a:cs typeface="Microsoft GothicNeo" panose="020B0503020000020004" pitchFamily="34" charset="-127"/>
              </a:rPr>
              <a:t>Ethical guidelines for online journalism</a:t>
            </a:r>
          </a:p>
        </p:txBody>
      </p:sp>
      <p:sp>
        <p:nvSpPr>
          <p:cNvPr id="12" name="TextBox 10">
            <a:extLst>
              <a:ext uri="{FF2B5EF4-FFF2-40B4-BE49-F238E27FC236}">
                <a16:creationId xmlns:a16="http://schemas.microsoft.com/office/drawing/2014/main" id="{816562A6-F6ED-4B9E-A6A4-0B4D273A3F84}"/>
              </a:ext>
            </a:extLst>
          </p:cNvPr>
          <p:cNvSpPr txBox="1"/>
          <p:nvPr/>
        </p:nvSpPr>
        <p:spPr>
          <a:xfrm>
            <a:off x="193659" y="379280"/>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867E112E-0CCD-4B1B-4830-FCD7A7DA2D5E}"/>
              </a:ext>
            </a:extLst>
          </p:cNvPr>
          <p:cNvPicPr>
            <a:picLocks noChangeAspect="1"/>
          </p:cNvPicPr>
          <p:nvPr/>
        </p:nvPicPr>
        <p:blipFill>
          <a:blip r:embed="rId7"/>
          <a:stretch>
            <a:fillRect/>
          </a:stretch>
        </p:blipFill>
        <p:spPr>
          <a:xfrm>
            <a:off x="8288594" y="1957758"/>
            <a:ext cx="3382297" cy="3521709"/>
          </a:xfrm>
          <a:prstGeom prst="rect">
            <a:avLst/>
          </a:prstGeom>
        </p:spPr>
      </p:pic>
    </p:spTree>
    <p:custDataLst>
      <p:tags r:id="rId1"/>
    </p:custDataLst>
    <p:extLst>
      <p:ext uri="{BB962C8B-B14F-4D97-AF65-F5344CB8AC3E}">
        <p14:creationId xmlns:p14="http://schemas.microsoft.com/office/powerpoint/2010/main" val="3639395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a:blip r:embed="rId4"/>
          <a:stretch>
            <a:fillRect/>
          </a:stretch>
        </p:blipFill>
        <p:spPr>
          <a:xfrm>
            <a:off x="5280815" y="-160950"/>
            <a:ext cx="5721151" cy="6563668"/>
          </a:xfrm>
          <a:prstGeom prst="rect">
            <a:avLst/>
          </a:prstGeom>
        </p:spPr>
      </p:pic>
      <p:pic>
        <p:nvPicPr>
          <p:cNvPr id="12" name="Picture 11"/>
          <p:cNvPicPr>
            <a:picLocks noChangeAspect="1"/>
          </p:cNvPicPr>
          <p:nvPr/>
        </p:nvPicPr>
        <p:blipFill>
          <a:blip r:embed="rId5"/>
          <a:stretch>
            <a:fillRect/>
          </a:stretch>
        </p:blipFill>
        <p:spPr>
          <a:xfrm>
            <a:off x="2235200" y="915090"/>
            <a:ext cx="6714451" cy="1972334"/>
          </a:xfrm>
          <a:prstGeom prst="rect">
            <a:avLst/>
          </a:prstGeom>
        </p:spPr>
      </p:pic>
      <p:pic>
        <p:nvPicPr>
          <p:cNvPr id="2" name="Picture 1"/>
          <p:cNvPicPr>
            <a:picLocks noChangeAspect="1"/>
          </p:cNvPicPr>
          <p:nvPr/>
        </p:nvPicPr>
        <p:blipFill>
          <a:blip r:embed="rId6"/>
          <a:stretch>
            <a:fillRect/>
          </a:stretch>
        </p:blipFill>
        <p:spPr>
          <a:xfrm>
            <a:off x="-139261" y="-101602"/>
            <a:ext cx="4169394" cy="7137043"/>
          </a:xfrm>
          <a:prstGeom prst="rect">
            <a:avLst/>
          </a:prstGeom>
        </p:spPr>
      </p:pic>
      <p:sp>
        <p:nvSpPr>
          <p:cNvPr id="14" name="TextBox 13"/>
          <p:cNvSpPr txBox="1"/>
          <p:nvPr/>
        </p:nvSpPr>
        <p:spPr>
          <a:xfrm>
            <a:off x="3506213" y="1424203"/>
            <a:ext cx="4775666"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CHABTER 05 – LECTURE 9</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8"/>
          <a:stretch>
            <a:fillRect/>
          </a:stretch>
        </p:blipFill>
        <p:spPr>
          <a:xfrm rot="10800000">
            <a:off x="3612442" y="5433796"/>
            <a:ext cx="7812642" cy="885055"/>
          </a:xfrm>
          <a:prstGeom prst="rect">
            <a:avLst/>
          </a:prstGeom>
        </p:spPr>
      </p:pic>
      <p:sp>
        <p:nvSpPr>
          <p:cNvPr id="16" name="TextBox 15"/>
          <p:cNvSpPr txBox="1"/>
          <p:nvPr/>
        </p:nvSpPr>
        <p:spPr>
          <a:xfrm>
            <a:off x="4776462" y="5602699"/>
            <a:ext cx="5832541"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spTree>
    <p:custDataLst>
      <p:tags r:id="rId1"/>
    </p:custDataLst>
    <p:extLst>
      <p:ext uri="{BB962C8B-B14F-4D97-AF65-F5344CB8AC3E}">
        <p14:creationId xmlns:p14="http://schemas.microsoft.com/office/powerpoint/2010/main" val="1588500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873533" y="599748"/>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sp>
        <p:nvSpPr>
          <p:cNvPr id="9" name="TextBox 8"/>
          <p:cNvSpPr txBox="1"/>
          <p:nvPr/>
        </p:nvSpPr>
        <p:spPr>
          <a:xfrm>
            <a:off x="3881534" y="2045740"/>
            <a:ext cx="7903030" cy="3886385"/>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Digital media ethics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deals with the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distinct ethical problems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practices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norms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digital news media</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Digital news media</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dirty="0">
                <a:solidFill>
                  <a:schemeClr val="accent2"/>
                </a:solidFill>
                <a:latin typeface="Microsoft GothicNeo" panose="020B0503020000020004" pitchFamily="34" charset="-127"/>
                <a:ea typeface="Microsoft GothicNeo" panose="020B0503020000020004" pitchFamily="34" charset="-127"/>
                <a:cs typeface="Microsoft GothicNeo" panose="020B0503020000020004" pitchFamily="34" charset="-127"/>
              </a:rPr>
              <a:t>includes</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baseline="30000"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1</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online journalism</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baseline="30000"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2</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blogging</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baseline="30000"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3</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digital photojournalism</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baseline="30000"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4</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citizen journalism</a:t>
            </a:r>
            <a:r>
              <a:rPr lang="en-GB" b="1"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and </a:t>
            </a:r>
            <a:r>
              <a:rPr lang="en-GB" b="1" baseline="30000"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5</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social media</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It includes questions about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how</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professional journalism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should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use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this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new media</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research</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publish</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stories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as well as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how</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use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text</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images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provided</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by</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citizens</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1400"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9257201" y="-738350"/>
            <a:ext cx="731543" cy="5138054"/>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7893700" y="1569068"/>
            <a:ext cx="3415002" cy="523220"/>
          </a:xfrm>
          <a:prstGeom prst="rect">
            <a:avLst/>
          </a:prstGeom>
          <a:noFill/>
        </p:spPr>
        <p:txBody>
          <a:bodyPr wrap="square">
            <a:spAutoFit/>
          </a:bodyPr>
          <a:lstStyle/>
          <a:p>
            <a:pPr algn="l"/>
            <a:r>
              <a:rPr lang="en-US" sz="2800" dirty="0">
                <a:solidFill>
                  <a:schemeClr val="bg1"/>
                </a:solidFill>
                <a:effectLst>
                  <a:outerShdw blurRad="38100" dist="38100" dir="2700000" algn="tl">
                    <a:srgbClr val="000000">
                      <a:alpha val="43137"/>
                    </a:srgbClr>
                  </a:outerShdw>
                </a:effectLst>
              </a:rPr>
              <a:t>A revolution in ethics</a:t>
            </a:r>
          </a:p>
        </p:txBody>
      </p:sp>
      <p:pic>
        <p:nvPicPr>
          <p:cNvPr id="11" name="Picture 10">
            <a:extLst>
              <a:ext uri="{FF2B5EF4-FFF2-40B4-BE49-F238E27FC236}">
                <a16:creationId xmlns:a16="http://schemas.microsoft.com/office/drawing/2014/main" id="{4F6531FF-283C-3079-338B-70B03F149182}"/>
              </a:ext>
            </a:extLst>
          </p:cNvPr>
          <p:cNvPicPr>
            <a:picLocks noChangeAspect="1"/>
          </p:cNvPicPr>
          <p:nvPr/>
        </p:nvPicPr>
        <p:blipFill>
          <a:blip r:embed="rId7"/>
          <a:stretch>
            <a:fillRect/>
          </a:stretch>
        </p:blipFill>
        <p:spPr>
          <a:xfrm>
            <a:off x="790595" y="2432960"/>
            <a:ext cx="2634343" cy="2952802"/>
          </a:xfrm>
          <a:prstGeom prst="rect">
            <a:avLst/>
          </a:prstGeom>
        </p:spPr>
      </p:pic>
    </p:spTree>
    <p:custDataLst>
      <p:tags r:id="rId1"/>
    </p:custDataLst>
    <p:extLst>
      <p:ext uri="{BB962C8B-B14F-4D97-AF65-F5344CB8AC3E}">
        <p14:creationId xmlns:p14="http://schemas.microsoft.com/office/powerpoint/2010/main" val="3729631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873533" y="599748"/>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sp>
        <p:nvSpPr>
          <p:cNvPr id="9" name="TextBox 8"/>
          <p:cNvSpPr txBox="1"/>
          <p:nvPr/>
        </p:nvSpPr>
        <p:spPr>
          <a:xfrm>
            <a:off x="578497" y="2256721"/>
            <a:ext cx="7903030" cy="3076868"/>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 media revolution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is transforming</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fundamentally and irrevocably, the nature of journalism and its ethics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means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publish</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is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NOW</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 the hands of citizens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while the internet encourages new forms of journalism that are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interactive</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immediate</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1600"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9257201" y="-738350"/>
            <a:ext cx="731543" cy="5138054"/>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7893700" y="1569068"/>
            <a:ext cx="3415002" cy="523220"/>
          </a:xfrm>
          <a:prstGeom prst="rect">
            <a:avLst/>
          </a:prstGeom>
          <a:noFill/>
        </p:spPr>
        <p:txBody>
          <a:bodyPr wrap="square">
            <a:spAutoFit/>
          </a:bodyPr>
          <a:lstStyle/>
          <a:p>
            <a:pPr algn="l"/>
            <a:r>
              <a:rPr lang="en-US" sz="2800" dirty="0">
                <a:solidFill>
                  <a:schemeClr val="bg1"/>
                </a:solidFill>
                <a:effectLst>
                  <a:outerShdw blurRad="38100" dist="38100" dir="2700000" algn="tl">
                    <a:srgbClr val="000000">
                      <a:alpha val="43137"/>
                    </a:srgbClr>
                  </a:outerShdw>
                </a:effectLst>
              </a:rPr>
              <a:t>A revolution in ethics</a:t>
            </a:r>
          </a:p>
        </p:txBody>
      </p:sp>
      <p:pic>
        <p:nvPicPr>
          <p:cNvPr id="11" name="Picture 10">
            <a:extLst>
              <a:ext uri="{FF2B5EF4-FFF2-40B4-BE49-F238E27FC236}">
                <a16:creationId xmlns:a16="http://schemas.microsoft.com/office/drawing/2014/main" id="{B6041547-7395-5A63-8312-00DA4FB1FBC4}"/>
              </a:ext>
            </a:extLst>
          </p:cNvPr>
          <p:cNvPicPr>
            <a:picLocks noChangeAspect="1"/>
          </p:cNvPicPr>
          <p:nvPr/>
        </p:nvPicPr>
        <p:blipFill rotWithShape="1">
          <a:blip r:embed="rId7"/>
          <a:srcRect l="16528" t="13135" r="17361" b="11054"/>
          <a:stretch/>
        </p:blipFill>
        <p:spPr>
          <a:xfrm>
            <a:off x="9114503" y="2585968"/>
            <a:ext cx="2498999" cy="2476828"/>
          </a:xfrm>
          <a:prstGeom prst="rect">
            <a:avLst/>
          </a:prstGeom>
        </p:spPr>
      </p:pic>
    </p:spTree>
    <p:custDataLst>
      <p:tags r:id="rId1"/>
    </p:custDataLst>
    <p:extLst>
      <p:ext uri="{BB962C8B-B14F-4D97-AF65-F5344CB8AC3E}">
        <p14:creationId xmlns:p14="http://schemas.microsoft.com/office/powerpoint/2010/main" val="4181561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42199"/>
            <a:ext cx="10810241" cy="1493519"/>
          </a:xfrm>
          <a:prstGeom prst="rect">
            <a:avLst/>
          </a:prstGeom>
        </p:spPr>
      </p:pic>
      <p:sp>
        <p:nvSpPr>
          <p:cNvPr id="7" name="TextBox 6"/>
          <p:cNvSpPr txBox="1"/>
          <p:nvPr/>
        </p:nvSpPr>
        <p:spPr>
          <a:xfrm>
            <a:off x="3873533" y="599748"/>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sp>
        <p:nvSpPr>
          <p:cNvPr id="9" name="TextBox 8"/>
          <p:cNvSpPr txBox="1"/>
          <p:nvPr/>
        </p:nvSpPr>
        <p:spPr>
          <a:xfrm>
            <a:off x="3778903" y="2545978"/>
            <a:ext cx="7903030" cy="2461315"/>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Our media ecology </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is a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chaotic landscape</a:t>
            </a:r>
            <a:r>
              <a:rPr lang="en-GB" sz="2000" b="1"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evolving at a furious pace</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Professional journalists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share</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journalistic sphere</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with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tweeters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bloggers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citizen journalists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social media users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1600"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9257201" y="-738350"/>
            <a:ext cx="731543" cy="5138054"/>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7893700" y="1569068"/>
            <a:ext cx="3415002" cy="523220"/>
          </a:xfrm>
          <a:prstGeom prst="rect">
            <a:avLst/>
          </a:prstGeom>
          <a:noFill/>
        </p:spPr>
        <p:txBody>
          <a:bodyPr wrap="square">
            <a:spAutoFit/>
          </a:bodyPr>
          <a:lstStyle/>
          <a:p>
            <a:pPr algn="l"/>
            <a:r>
              <a:rPr lang="en-US" sz="2800" dirty="0">
                <a:solidFill>
                  <a:schemeClr val="bg1"/>
                </a:solidFill>
                <a:effectLst>
                  <a:outerShdw blurRad="38100" dist="38100" dir="2700000" algn="tl">
                    <a:srgbClr val="000000">
                      <a:alpha val="43137"/>
                    </a:srgbClr>
                  </a:outerShdw>
                </a:effectLst>
              </a:rPr>
              <a:t>A revolution in ethics</a:t>
            </a:r>
          </a:p>
        </p:txBody>
      </p:sp>
      <p:pic>
        <p:nvPicPr>
          <p:cNvPr id="11" name="Picture 10">
            <a:extLst>
              <a:ext uri="{FF2B5EF4-FFF2-40B4-BE49-F238E27FC236}">
                <a16:creationId xmlns:a16="http://schemas.microsoft.com/office/drawing/2014/main" id="{090F8467-0047-6458-2225-A4235983FDC2}"/>
              </a:ext>
            </a:extLst>
          </p:cNvPr>
          <p:cNvPicPr>
            <a:picLocks noChangeAspect="1"/>
          </p:cNvPicPr>
          <p:nvPr/>
        </p:nvPicPr>
        <p:blipFill>
          <a:blip r:embed="rId7"/>
          <a:stretch>
            <a:fillRect/>
          </a:stretch>
        </p:blipFill>
        <p:spPr>
          <a:xfrm>
            <a:off x="747252" y="2425315"/>
            <a:ext cx="2512776" cy="2461314"/>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398806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873533" y="599748"/>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sp>
        <p:nvSpPr>
          <p:cNvPr id="9" name="TextBox 8"/>
          <p:cNvSpPr txBox="1"/>
          <p:nvPr/>
        </p:nvSpPr>
        <p:spPr>
          <a:xfrm>
            <a:off x="578497" y="2256721"/>
            <a:ext cx="7903030" cy="3332387"/>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Amid every revolution</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new possibilities</a:t>
            </a:r>
            <a:r>
              <a:rPr lang="en-GB" b="1"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emerge while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old practices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are threatened.</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Today is no exception.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economics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professional</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journalism</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struggles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as audiences migrate online</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Shrinkage</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newsrooms</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creates concern for the future of journalism</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Yet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these fears also prompt experiments in journalism</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such as non-profit </a:t>
            </a:r>
            <a:r>
              <a:rPr lang="en-GB" b="1" dirty="0" err="1">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centers</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of investigative journalism.</a:t>
            </a:r>
            <a:endParaRPr lang="en-US" sz="1400"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9257201" y="-738350"/>
            <a:ext cx="731543" cy="5138054"/>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7893700" y="1569068"/>
            <a:ext cx="3415002" cy="523220"/>
          </a:xfrm>
          <a:prstGeom prst="rect">
            <a:avLst/>
          </a:prstGeom>
          <a:noFill/>
        </p:spPr>
        <p:txBody>
          <a:bodyPr wrap="square">
            <a:spAutoFit/>
          </a:bodyPr>
          <a:lstStyle/>
          <a:p>
            <a:pPr algn="l"/>
            <a:r>
              <a:rPr lang="en-US" sz="2800" dirty="0">
                <a:solidFill>
                  <a:schemeClr val="bg1"/>
                </a:solidFill>
                <a:effectLst>
                  <a:outerShdw blurRad="38100" dist="38100" dir="2700000" algn="tl">
                    <a:srgbClr val="000000">
                      <a:alpha val="43137"/>
                    </a:srgbClr>
                  </a:outerShdw>
                </a:effectLst>
              </a:rPr>
              <a:t>A revolution in ethics</a:t>
            </a:r>
          </a:p>
        </p:txBody>
      </p:sp>
      <p:pic>
        <p:nvPicPr>
          <p:cNvPr id="11" name="Picture 10">
            <a:extLst>
              <a:ext uri="{FF2B5EF4-FFF2-40B4-BE49-F238E27FC236}">
                <a16:creationId xmlns:a16="http://schemas.microsoft.com/office/drawing/2014/main" id="{214AA0FE-4967-F184-1939-0562EDFD6B7D}"/>
              </a:ext>
            </a:extLst>
          </p:cNvPr>
          <p:cNvPicPr>
            <a:picLocks noChangeAspect="1"/>
          </p:cNvPicPr>
          <p:nvPr/>
        </p:nvPicPr>
        <p:blipFill>
          <a:blip r:embed="rId7"/>
          <a:stretch>
            <a:fillRect/>
          </a:stretch>
        </p:blipFill>
        <p:spPr>
          <a:xfrm>
            <a:off x="8839200" y="2556585"/>
            <a:ext cx="2774303" cy="283651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34216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873533" y="599748"/>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sp>
        <p:nvSpPr>
          <p:cNvPr id="9" name="TextBox 8"/>
          <p:cNvSpPr txBox="1"/>
          <p:nvPr/>
        </p:nvSpPr>
        <p:spPr>
          <a:xfrm>
            <a:off x="3816225" y="2065905"/>
            <a:ext cx="7903030" cy="3886385"/>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 central question</a:t>
            </a:r>
            <a:r>
              <a:rPr lang="en-GB" b="1"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is to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what extent existing media ethics is suitable for today’s and tomorrow’s news media that is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immediate</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interactive</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always on</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 journalism of amateurs and professionals</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Most of the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principles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were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developed</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over the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past century</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originating in the construction of professional, objective ethics for mass commercial newspapers in the late 19th century</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1400"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9257201" y="-738350"/>
            <a:ext cx="731543" cy="5138054"/>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7893700" y="1569068"/>
            <a:ext cx="3415002" cy="523220"/>
          </a:xfrm>
          <a:prstGeom prst="rect">
            <a:avLst/>
          </a:prstGeom>
          <a:noFill/>
        </p:spPr>
        <p:txBody>
          <a:bodyPr wrap="square">
            <a:spAutoFit/>
          </a:bodyPr>
          <a:lstStyle/>
          <a:p>
            <a:pPr algn="l"/>
            <a:r>
              <a:rPr lang="en-US" sz="2800" dirty="0">
                <a:solidFill>
                  <a:schemeClr val="bg1"/>
                </a:solidFill>
                <a:effectLst>
                  <a:outerShdw blurRad="38100" dist="38100" dir="2700000" algn="tl">
                    <a:srgbClr val="000000">
                      <a:alpha val="43137"/>
                    </a:srgbClr>
                  </a:outerShdw>
                </a:effectLst>
              </a:rPr>
              <a:t>A revolution in ethics</a:t>
            </a:r>
          </a:p>
        </p:txBody>
      </p:sp>
      <p:pic>
        <p:nvPicPr>
          <p:cNvPr id="11" name="Picture 10">
            <a:extLst>
              <a:ext uri="{FF2B5EF4-FFF2-40B4-BE49-F238E27FC236}">
                <a16:creationId xmlns:a16="http://schemas.microsoft.com/office/drawing/2014/main" id="{0119618E-0426-7B3D-12FD-0AEE146C43CB}"/>
              </a:ext>
            </a:extLst>
          </p:cNvPr>
          <p:cNvPicPr>
            <a:picLocks noChangeAspect="1"/>
          </p:cNvPicPr>
          <p:nvPr/>
        </p:nvPicPr>
        <p:blipFill>
          <a:blip r:embed="rId7"/>
          <a:stretch>
            <a:fillRect/>
          </a:stretch>
        </p:blipFill>
        <p:spPr>
          <a:xfrm>
            <a:off x="668592" y="2477198"/>
            <a:ext cx="2843373" cy="2812555"/>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949616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873533" y="599748"/>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sp>
        <p:nvSpPr>
          <p:cNvPr id="9" name="TextBox 8"/>
          <p:cNvSpPr txBox="1"/>
          <p:nvPr/>
        </p:nvSpPr>
        <p:spPr>
          <a:xfrm>
            <a:off x="578497" y="1991255"/>
            <a:ext cx="7903030" cy="3886385"/>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We are moving towards a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mixed news media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news media citizen</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professional journalism</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across many media platforms</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This new mixed news media requires a new  mixed media ethics </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guidelines</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that apply to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amateur</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professional</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whether they blog, Tweet, broadcast or write for newspapers.</a:t>
            </a:r>
          </a:p>
          <a:p>
            <a:pPr algn="just">
              <a:lnSpc>
                <a:spcPct val="200000"/>
              </a:lnSpc>
            </a:pPr>
            <a:r>
              <a:rPr lang="en-GB" b="1"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Media ethics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needs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be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rethought</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reinvented</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the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media of today</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not of yesterday</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1400"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9257201" y="-738350"/>
            <a:ext cx="731543" cy="5138054"/>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7893700" y="1569068"/>
            <a:ext cx="3415002" cy="523220"/>
          </a:xfrm>
          <a:prstGeom prst="rect">
            <a:avLst/>
          </a:prstGeom>
          <a:noFill/>
        </p:spPr>
        <p:txBody>
          <a:bodyPr wrap="square">
            <a:spAutoFit/>
          </a:bodyPr>
          <a:lstStyle/>
          <a:p>
            <a:pPr algn="l"/>
            <a:r>
              <a:rPr lang="en-US" sz="2800" dirty="0">
                <a:solidFill>
                  <a:schemeClr val="bg1"/>
                </a:solidFill>
                <a:effectLst>
                  <a:outerShdw blurRad="38100" dist="38100" dir="2700000" algn="tl">
                    <a:srgbClr val="000000">
                      <a:alpha val="43137"/>
                    </a:srgbClr>
                  </a:outerShdw>
                </a:effectLst>
              </a:rPr>
              <a:t>A revolution in ethics</a:t>
            </a:r>
          </a:p>
        </p:txBody>
      </p:sp>
      <p:pic>
        <p:nvPicPr>
          <p:cNvPr id="11" name="Picture 10">
            <a:extLst>
              <a:ext uri="{FF2B5EF4-FFF2-40B4-BE49-F238E27FC236}">
                <a16:creationId xmlns:a16="http://schemas.microsoft.com/office/drawing/2014/main" id="{E2BD46DC-F425-BFD1-DF4F-7599AB88F580}"/>
              </a:ext>
            </a:extLst>
          </p:cNvPr>
          <p:cNvPicPr>
            <a:picLocks noChangeAspect="1"/>
          </p:cNvPicPr>
          <p:nvPr/>
        </p:nvPicPr>
        <p:blipFill>
          <a:blip r:embed="rId7"/>
          <a:stretch>
            <a:fillRect/>
          </a:stretch>
        </p:blipFill>
        <p:spPr>
          <a:xfrm>
            <a:off x="8949073" y="2428567"/>
            <a:ext cx="2684093" cy="2870198"/>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865123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3284376" y="2434012"/>
            <a:ext cx="8434875" cy="3152401"/>
          </a:xfrm>
          <a:prstGeom prst="rect">
            <a:avLst/>
          </a:prstGeom>
          <a:noFill/>
        </p:spPr>
        <p:txBody>
          <a:bodyPr wrap="square" rtlCol="0">
            <a:spAutoFit/>
          </a:bodyPr>
          <a:lstStyle/>
          <a:p>
            <a:pPr algn="just">
              <a:lnSpc>
                <a:spcPct val="200000"/>
              </a:lnSpc>
            </a:pPr>
            <a:r>
              <a:rPr lang="en-GB" sz="17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changes</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challenge</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foundations of media ethics. The challenge runs deeper than debates about one or another principle, such as objectivity.</a:t>
            </a:r>
            <a:endParaRPr lang="en-GB" sz="1700" b="1"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a:p>
            <a:pPr algn="just">
              <a:lnSpc>
                <a:spcPct val="200000"/>
              </a:lnSpc>
            </a:pPr>
            <a:r>
              <a:rPr lang="en-GB" sz="1700" b="1"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challenge is greater than specific problems</a:t>
            </a:r>
            <a:r>
              <a:rPr lang="en-GB" sz="17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such as how newsrooms can verify content from citizens. The revolution requires us to rethink assumptions. </a:t>
            </a:r>
            <a:r>
              <a:rPr lang="en-GB" sz="17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What can ethics mean for a profession that must provide instant news and analysis; where everyone with a modem is a publisher?</a:t>
            </a:r>
            <a:endParaRPr lang="en-US" sz="1700" b="1"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3282506" y="-1612311"/>
            <a:ext cx="619576" cy="7165900"/>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1688838" y="1699921"/>
            <a:ext cx="3452327" cy="523220"/>
          </a:xfrm>
          <a:prstGeom prst="rect">
            <a:avLst/>
          </a:prstGeom>
          <a:noFill/>
        </p:spPr>
        <p:txBody>
          <a:bodyPr wrap="square">
            <a:spAutoFit/>
          </a:bodyPr>
          <a:lstStyle/>
          <a:p>
            <a:pPr algn="r" rtl="1"/>
            <a:r>
              <a:rPr lang="en-GB" sz="2800" dirty="0">
                <a:solidFill>
                  <a:schemeClr val="bg1"/>
                </a:solidFill>
                <a:effectLst>
                  <a:outerShdw blurRad="38100" dist="38100" dir="2700000" algn="tl">
                    <a:srgbClr val="000000">
                      <a:alpha val="43137"/>
                    </a:srgbClr>
                  </a:outerShdw>
                </a:effectLst>
              </a:rPr>
              <a:t>Tensions on two levels</a:t>
            </a:r>
          </a:p>
        </p:txBody>
      </p:sp>
      <p:sp>
        <p:nvSpPr>
          <p:cNvPr id="11" name="TextBox 10">
            <a:extLst>
              <a:ext uri="{FF2B5EF4-FFF2-40B4-BE49-F238E27FC236}">
                <a16:creationId xmlns:a16="http://schemas.microsoft.com/office/drawing/2014/main" id="{3EE00E2A-03A2-1EB0-5973-91787082758D}"/>
              </a:ext>
            </a:extLst>
          </p:cNvPr>
          <p:cNvSpPr txBox="1"/>
          <p:nvPr/>
        </p:nvSpPr>
        <p:spPr>
          <a:xfrm>
            <a:off x="3780223" y="618410"/>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pic>
        <p:nvPicPr>
          <p:cNvPr id="7" name="Picture 6">
            <a:extLst>
              <a:ext uri="{FF2B5EF4-FFF2-40B4-BE49-F238E27FC236}">
                <a16:creationId xmlns:a16="http://schemas.microsoft.com/office/drawing/2014/main" id="{7B299627-C8A5-A252-7068-A83DC1BCA5EF}"/>
              </a:ext>
            </a:extLst>
          </p:cNvPr>
          <p:cNvPicPr>
            <a:picLocks noChangeAspect="1"/>
          </p:cNvPicPr>
          <p:nvPr/>
        </p:nvPicPr>
        <p:blipFill>
          <a:blip r:embed="rId7"/>
          <a:stretch>
            <a:fillRect/>
          </a:stretch>
        </p:blipFill>
        <p:spPr>
          <a:xfrm>
            <a:off x="648928" y="2792064"/>
            <a:ext cx="2282023" cy="2464604"/>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4267964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1721" y="5848366"/>
            <a:ext cx="922443" cy="814527"/>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438534" y="2172744"/>
            <a:ext cx="8434875" cy="3618748"/>
          </a:xfrm>
          <a:prstGeom prst="rect">
            <a:avLst/>
          </a:prstGeom>
          <a:noFill/>
        </p:spPr>
        <p:txBody>
          <a:bodyPr wrap="square" rtlCol="0">
            <a:spAutoFit/>
          </a:bodyPr>
          <a:lstStyle/>
          <a:p>
            <a:pPr algn="just">
              <a:lnSpc>
                <a:spcPct val="200000"/>
              </a:lnSpc>
            </a:pPr>
            <a:r>
              <a:rPr lang="en-GB" sz="17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media revolution has created ethical tensions on two levels:</a:t>
            </a:r>
          </a:p>
          <a:p>
            <a:pPr algn="just">
              <a:lnSpc>
                <a:spcPct val="200000"/>
              </a:lnSpc>
            </a:pPr>
            <a:r>
              <a:rPr lang="en-GB" sz="17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 the first level</a:t>
            </a:r>
            <a:r>
              <a:rPr lang="en-GB" sz="17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there is a tension between traditional journalism and online journalism</a:t>
            </a:r>
            <a:r>
              <a:rPr lang="en-GB" sz="17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a:p>
            <a:pPr algn="just">
              <a:lnSpc>
                <a:spcPct val="200000"/>
              </a:lnSpc>
            </a:pPr>
            <a:r>
              <a:rPr lang="en-GB" sz="17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culture of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traditional journalism</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with its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values</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accuracy</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pre-publication verification</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balance</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impartiality</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gate-keeping</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chemeClr val="accent4"/>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RUBS UP </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against the culture of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online journalism </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which emphasizes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immediacy</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transparency</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partiality</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non-professional</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journalists and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post-publication correction</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1700" b="1"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3282506" y="-1612311"/>
            <a:ext cx="619576" cy="7165900"/>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1688838" y="1699921"/>
            <a:ext cx="3452327" cy="523220"/>
          </a:xfrm>
          <a:prstGeom prst="rect">
            <a:avLst/>
          </a:prstGeom>
          <a:noFill/>
        </p:spPr>
        <p:txBody>
          <a:bodyPr wrap="square">
            <a:spAutoFit/>
          </a:bodyPr>
          <a:lstStyle/>
          <a:p>
            <a:pPr algn="r" rtl="1"/>
            <a:r>
              <a:rPr lang="en-GB" sz="2800" dirty="0">
                <a:solidFill>
                  <a:schemeClr val="bg1"/>
                </a:solidFill>
                <a:effectLst>
                  <a:outerShdw blurRad="38100" dist="38100" dir="2700000" algn="tl">
                    <a:srgbClr val="000000">
                      <a:alpha val="43137"/>
                    </a:srgbClr>
                  </a:outerShdw>
                </a:effectLst>
              </a:rPr>
              <a:t>Tensions on two levels</a:t>
            </a:r>
          </a:p>
        </p:txBody>
      </p:sp>
      <p:sp>
        <p:nvSpPr>
          <p:cNvPr id="11" name="TextBox 10">
            <a:extLst>
              <a:ext uri="{FF2B5EF4-FFF2-40B4-BE49-F238E27FC236}">
                <a16:creationId xmlns:a16="http://schemas.microsoft.com/office/drawing/2014/main" id="{3EE00E2A-03A2-1EB0-5973-91787082758D}"/>
              </a:ext>
            </a:extLst>
          </p:cNvPr>
          <p:cNvSpPr txBox="1"/>
          <p:nvPr/>
        </p:nvSpPr>
        <p:spPr>
          <a:xfrm>
            <a:off x="3780223" y="618410"/>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pic>
        <p:nvPicPr>
          <p:cNvPr id="7" name="Picture 6">
            <a:extLst>
              <a:ext uri="{FF2B5EF4-FFF2-40B4-BE49-F238E27FC236}">
                <a16:creationId xmlns:a16="http://schemas.microsoft.com/office/drawing/2014/main" id="{42B8D7C2-FE17-F7E6-437F-D923259E6DEE}"/>
              </a:ext>
            </a:extLst>
          </p:cNvPr>
          <p:cNvPicPr>
            <a:picLocks noChangeAspect="1"/>
          </p:cNvPicPr>
          <p:nvPr/>
        </p:nvPicPr>
        <p:blipFill>
          <a:blip r:embed="rId7"/>
          <a:stretch>
            <a:fillRect/>
          </a:stretch>
        </p:blipFill>
        <p:spPr>
          <a:xfrm>
            <a:off x="9099547" y="2552770"/>
            <a:ext cx="2689326" cy="2381250"/>
          </a:xfrm>
          <a:prstGeom prst="rect">
            <a:avLst/>
          </a:prstGeom>
        </p:spPr>
      </p:pic>
    </p:spTree>
    <p:custDataLst>
      <p:tags r:id="rId1"/>
    </p:custDataLst>
    <p:extLst>
      <p:ext uri="{BB962C8B-B14F-4D97-AF65-F5344CB8AC3E}">
        <p14:creationId xmlns:p14="http://schemas.microsoft.com/office/powerpoint/2010/main" val="25572912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3305040" y="2455993"/>
            <a:ext cx="8434875" cy="3332387"/>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 the second level</a:t>
            </a:r>
            <a:r>
              <a:rPr lang="en-GB" b="1"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there is a tension between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parochial</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global journalism</a:t>
            </a:r>
            <a:r>
              <a:rPr lang="en-GB" b="1"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p>
          <a:p>
            <a:pPr algn="just">
              <a:lnSpc>
                <a:spcPct val="200000"/>
              </a:lnSpc>
            </a:pPr>
            <a:r>
              <a:rPr lang="en-GB" b="1"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If journalism has global impact, what are its global responsibilities?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Should</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media ethics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reformulate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its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aims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norms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so as to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guide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journalism</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that is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now global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reach</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impact</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What would that look like?</a:t>
            </a:r>
            <a:endParaRPr lang="en-US" b="1"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3282506" y="-1612311"/>
            <a:ext cx="619576" cy="7165900"/>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1688838" y="1699921"/>
            <a:ext cx="3452327" cy="523220"/>
          </a:xfrm>
          <a:prstGeom prst="rect">
            <a:avLst/>
          </a:prstGeom>
          <a:noFill/>
        </p:spPr>
        <p:txBody>
          <a:bodyPr wrap="square">
            <a:spAutoFit/>
          </a:bodyPr>
          <a:lstStyle/>
          <a:p>
            <a:pPr algn="r" rtl="1"/>
            <a:r>
              <a:rPr lang="en-GB" sz="2800" dirty="0">
                <a:solidFill>
                  <a:schemeClr val="bg1"/>
                </a:solidFill>
                <a:effectLst>
                  <a:outerShdw blurRad="38100" dist="38100" dir="2700000" algn="tl">
                    <a:srgbClr val="000000">
                      <a:alpha val="43137"/>
                    </a:srgbClr>
                  </a:outerShdw>
                </a:effectLst>
              </a:rPr>
              <a:t>Tensions on two levels</a:t>
            </a:r>
          </a:p>
        </p:txBody>
      </p:sp>
      <p:sp>
        <p:nvSpPr>
          <p:cNvPr id="11" name="TextBox 10">
            <a:extLst>
              <a:ext uri="{FF2B5EF4-FFF2-40B4-BE49-F238E27FC236}">
                <a16:creationId xmlns:a16="http://schemas.microsoft.com/office/drawing/2014/main" id="{3EE00E2A-03A2-1EB0-5973-91787082758D}"/>
              </a:ext>
            </a:extLst>
          </p:cNvPr>
          <p:cNvSpPr txBox="1"/>
          <p:nvPr/>
        </p:nvSpPr>
        <p:spPr>
          <a:xfrm>
            <a:off x="3780223" y="618410"/>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pic>
        <p:nvPicPr>
          <p:cNvPr id="12" name="Picture 11">
            <a:extLst>
              <a:ext uri="{FF2B5EF4-FFF2-40B4-BE49-F238E27FC236}">
                <a16:creationId xmlns:a16="http://schemas.microsoft.com/office/drawing/2014/main" id="{85DC18E5-984A-D730-8E4F-22653B8DEB31}"/>
              </a:ext>
            </a:extLst>
          </p:cNvPr>
          <p:cNvPicPr>
            <a:picLocks noChangeAspect="1"/>
          </p:cNvPicPr>
          <p:nvPr/>
        </p:nvPicPr>
        <p:blipFill>
          <a:blip r:embed="rId7"/>
          <a:stretch>
            <a:fillRect/>
          </a:stretch>
        </p:blipFill>
        <p:spPr>
          <a:xfrm>
            <a:off x="393093" y="2880845"/>
            <a:ext cx="2694238" cy="2171159"/>
          </a:xfrm>
          <a:prstGeom prst="rect">
            <a:avLst/>
          </a:prstGeom>
        </p:spPr>
      </p:pic>
    </p:spTree>
    <p:custDataLst>
      <p:tags r:id="rId1"/>
    </p:custDataLst>
    <p:extLst>
      <p:ext uri="{BB962C8B-B14F-4D97-AF65-F5344CB8AC3E}">
        <p14:creationId xmlns:p14="http://schemas.microsoft.com/office/powerpoint/2010/main" val="1691677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438534" y="2403514"/>
            <a:ext cx="8434875" cy="3332387"/>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challenge for today’s media ethics can be summarized by the question</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Whither ethics in a world of multi-media, global journalism?</a:t>
            </a:r>
          </a:p>
          <a:p>
            <a:pPr algn="just">
              <a:lnSpc>
                <a:spcPct val="200000"/>
              </a:lnSpc>
            </a:pPr>
            <a:r>
              <a:rPr lang="en-GB" b="1"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Media ethics must do more than point out these tensions.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Theoretically</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must</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untangle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conflicts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between</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values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It must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decide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which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principles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should be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preserved</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invented</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Practically</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it should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provide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new standards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to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guide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online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offline journalism</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b="1"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3282506" y="-1612311"/>
            <a:ext cx="619576" cy="7165900"/>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1688838" y="1699921"/>
            <a:ext cx="3452327" cy="523220"/>
          </a:xfrm>
          <a:prstGeom prst="rect">
            <a:avLst/>
          </a:prstGeom>
          <a:noFill/>
        </p:spPr>
        <p:txBody>
          <a:bodyPr wrap="square">
            <a:spAutoFit/>
          </a:bodyPr>
          <a:lstStyle/>
          <a:p>
            <a:pPr algn="r" rtl="1"/>
            <a:r>
              <a:rPr lang="en-GB" sz="2800" dirty="0">
                <a:solidFill>
                  <a:schemeClr val="bg1"/>
                </a:solidFill>
                <a:effectLst>
                  <a:outerShdw blurRad="38100" dist="38100" dir="2700000" algn="tl">
                    <a:srgbClr val="000000">
                      <a:alpha val="43137"/>
                    </a:srgbClr>
                  </a:outerShdw>
                </a:effectLst>
              </a:rPr>
              <a:t>Tensions on two levels</a:t>
            </a:r>
          </a:p>
        </p:txBody>
      </p:sp>
      <p:sp>
        <p:nvSpPr>
          <p:cNvPr id="11" name="TextBox 10">
            <a:extLst>
              <a:ext uri="{FF2B5EF4-FFF2-40B4-BE49-F238E27FC236}">
                <a16:creationId xmlns:a16="http://schemas.microsoft.com/office/drawing/2014/main" id="{3EE00E2A-03A2-1EB0-5973-91787082758D}"/>
              </a:ext>
            </a:extLst>
          </p:cNvPr>
          <p:cNvSpPr txBox="1"/>
          <p:nvPr/>
        </p:nvSpPr>
        <p:spPr>
          <a:xfrm>
            <a:off x="3780223" y="618410"/>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pic>
        <p:nvPicPr>
          <p:cNvPr id="7" name="Picture 6">
            <a:extLst>
              <a:ext uri="{FF2B5EF4-FFF2-40B4-BE49-F238E27FC236}">
                <a16:creationId xmlns:a16="http://schemas.microsoft.com/office/drawing/2014/main" id="{3CE37F9B-28A5-C778-56B7-E4A35E778440}"/>
              </a:ext>
            </a:extLst>
          </p:cNvPr>
          <p:cNvPicPr>
            <a:picLocks noChangeAspect="1"/>
          </p:cNvPicPr>
          <p:nvPr/>
        </p:nvPicPr>
        <p:blipFill>
          <a:blip r:embed="rId7"/>
          <a:stretch>
            <a:fillRect/>
          </a:stretch>
        </p:blipFill>
        <p:spPr>
          <a:xfrm>
            <a:off x="8925692" y="2556701"/>
            <a:ext cx="2976716" cy="2947356"/>
          </a:xfrm>
          <a:prstGeom prst="rect">
            <a:avLst/>
          </a:prstGeom>
        </p:spPr>
      </p:pic>
    </p:spTree>
    <p:custDataLst>
      <p:tags r:id="rId1"/>
    </p:custDataLst>
    <p:extLst>
      <p:ext uri="{BB962C8B-B14F-4D97-AF65-F5344CB8AC3E}">
        <p14:creationId xmlns:p14="http://schemas.microsoft.com/office/powerpoint/2010/main" val="4520851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873533" y="599748"/>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sp>
        <p:nvSpPr>
          <p:cNvPr id="9" name="TextBox 8"/>
          <p:cNvSpPr txBox="1"/>
          <p:nvPr/>
        </p:nvSpPr>
        <p:spPr>
          <a:xfrm>
            <a:off x="3965510" y="2256721"/>
            <a:ext cx="7903030" cy="3512372"/>
          </a:xfrm>
          <a:prstGeom prst="rect">
            <a:avLst/>
          </a:prstGeom>
          <a:noFill/>
        </p:spPr>
        <p:txBody>
          <a:bodyPr wrap="square" rtlCol="0">
            <a:spAutoFit/>
          </a:bodyPr>
          <a:lstStyle/>
          <a:p>
            <a:pPr algn="just">
              <a:lnSpc>
                <a:spcPct val="200000"/>
              </a:lnSpc>
            </a:pPr>
            <a:r>
              <a:rPr lang="en-GB" sz="19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It will be the ethics of the integrated newsroom, a newsroom that practices layered journalism.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Layered journalism brings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together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different</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forms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journalism</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different</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types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journalists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produce</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multi-media offering</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professional-styled</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news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analysis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combined</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with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citizen journalism </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and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interactive chat</a:t>
            </a:r>
            <a:r>
              <a:rPr lang="en-GB" sz="19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1900"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8095538" y="-1900013"/>
            <a:ext cx="731543" cy="7461380"/>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5365095" y="1569068"/>
            <a:ext cx="6428792" cy="523220"/>
          </a:xfrm>
          <a:prstGeom prst="rect">
            <a:avLst/>
          </a:prstGeom>
          <a:noFill/>
        </p:spPr>
        <p:txBody>
          <a:bodyPr wrap="square">
            <a:spAutoFit/>
          </a:bodyPr>
          <a:lstStyle/>
          <a:p>
            <a:pPr algn="l"/>
            <a:r>
              <a:rPr lang="en-GB" sz="2800" dirty="0">
                <a:solidFill>
                  <a:schemeClr val="bg1"/>
                </a:solidFill>
                <a:effectLst>
                  <a:outerShdw blurRad="38100" dist="38100" dir="2700000" algn="tl">
                    <a:srgbClr val="000000">
                      <a:alpha val="43137"/>
                    </a:srgbClr>
                  </a:outerShdw>
                </a:effectLst>
              </a:rPr>
              <a:t>What would an integrated ethics look like?</a:t>
            </a:r>
          </a:p>
        </p:txBody>
      </p:sp>
      <p:pic>
        <p:nvPicPr>
          <p:cNvPr id="11" name="Picture 10">
            <a:extLst>
              <a:ext uri="{FF2B5EF4-FFF2-40B4-BE49-F238E27FC236}">
                <a16:creationId xmlns:a16="http://schemas.microsoft.com/office/drawing/2014/main" id="{C7A2F5FD-147B-6173-FF66-462B6EF3BB68}"/>
              </a:ext>
            </a:extLst>
          </p:cNvPr>
          <p:cNvPicPr>
            <a:picLocks noChangeAspect="1"/>
          </p:cNvPicPr>
          <p:nvPr/>
        </p:nvPicPr>
        <p:blipFill>
          <a:blip r:embed="rId7"/>
          <a:stretch>
            <a:fillRect/>
          </a:stretch>
        </p:blipFill>
        <p:spPr>
          <a:xfrm>
            <a:off x="563390" y="2619871"/>
            <a:ext cx="3048000" cy="2551892"/>
          </a:xfrm>
          <a:prstGeom prst="rect">
            <a:avLst/>
          </a:prstGeom>
        </p:spPr>
      </p:pic>
    </p:spTree>
    <p:custDataLst>
      <p:tags r:id="rId1"/>
    </p:custDataLst>
    <p:extLst>
      <p:ext uri="{BB962C8B-B14F-4D97-AF65-F5344CB8AC3E}">
        <p14:creationId xmlns:p14="http://schemas.microsoft.com/office/powerpoint/2010/main" val="3680929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2219" y="5889521"/>
            <a:ext cx="831946" cy="81270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873533" y="599748"/>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sp>
        <p:nvSpPr>
          <p:cNvPr id="9" name="TextBox 8"/>
          <p:cNvSpPr txBox="1"/>
          <p:nvPr/>
        </p:nvSpPr>
        <p:spPr>
          <a:xfrm>
            <a:off x="558278" y="1979054"/>
            <a:ext cx="8305803" cy="4097147"/>
          </a:xfrm>
          <a:prstGeom prst="rect">
            <a:avLst/>
          </a:prstGeom>
          <a:noFill/>
        </p:spPr>
        <p:txBody>
          <a:bodyPr wrap="square" rtlCol="0">
            <a:spAutoFit/>
          </a:bodyPr>
          <a:lstStyle/>
          <a:p>
            <a:pPr algn="just">
              <a:lnSpc>
                <a:spcPct val="200000"/>
              </a:lnSpc>
            </a:pPr>
            <a:r>
              <a:rPr lang="en-GB" sz="19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900" b="1"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newsroom will be layered vertically and horizontally.</a:t>
            </a:r>
          </a:p>
          <a:p>
            <a:pPr algn="just">
              <a:lnSpc>
                <a:spcPct val="200000"/>
              </a:lnSpc>
            </a:pPr>
            <a:r>
              <a:rPr lang="en-GB" sz="19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Vertically</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there will be many layers of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editorial positions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There will be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citizen journalists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bloggers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newsroom</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closely associated with the newsroom</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Many contributors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will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work</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from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countries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around the world.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Some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will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write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free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some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will be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equivalent</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paid</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freelancers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others will be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regular</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commentators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b="1"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8095538" y="-1900013"/>
            <a:ext cx="731543" cy="7461380"/>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5365095" y="1569068"/>
            <a:ext cx="6428792" cy="523220"/>
          </a:xfrm>
          <a:prstGeom prst="rect">
            <a:avLst/>
          </a:prstGeom>
          <a:noFill/>
        </p:spPr>
        <p:txBody>
          <a:bodyPr wrap="square">
            <a:spAutoFit/>
          </a:bodyPr>
          <a:lstStyle/>
          <a:p>
            <a:pPr algn="l"/>
            <a:r>
              <a:rPr lang="en-GB" sz="2800" dirty="0">
                <a:solidFill>
                  <a:schemeClr val="bg1"/>
                </a:solidFill>
                <a:effectLst>
                  <a:outerShdw blurRad="38100" dist="38100" dir="2700000" algn="tl">
                    <a:srgbClr val="000000">
                      <a:alpha val="43137"/>
                    </a:srgbClr>
                  </a:outerShdw>
                </a:effectLst>
              </a:rPr>
              <a:t>What would an integrated ethics look like?</a:t>
            </a:r>
          </a:p>
        </p:txBody>
      </p:sp>
      <p:pic>
        <p:nvPicPr>
          <p:cNvPr id="11" name="Picture 10">
            <a:extLst>
              <a:ext uri="{FF2B5EF4-FFF2-40B4-BE49-F238E27FC236}">
                <a16:creationId xmlns:a16="http://schemas.microsoft.com/office/drawing/2014/main" id="{FF73D5A6-F713-17FA-F856-8D543CBD8036}"/>
              </a:ext>
            </a:extLst>
          </p:cNvPr>
          <p:cNvPicPr>
            <a:picLocks noChangeAspect="1"/>
          </p:cNvPicPr>
          <p:nvPr/>
        </p:nvPicPr>
        <p:blipFill rotWithShape="1">
          <a:blip r:embed="rId7"/>
          <a:srcRect b="7361"/>
          <a:stretch/>
        </p:blipFill>
        <p:spPr>
          <a:xfrm>
            <a:off x="9183593" y="2526008"/>
            <a:ext cx="2502142" cy="2567149"/>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1407256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30956" y="6116388"/>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873533" y="599748"/>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sp>
        <p:nvSpPr>
          <p:cNvPr id="9" name="TextBox 8"/>
          <p:cNvSpPr txBox="1"/>
          <p:nvPr/>
        </p:nvSpPr>
        <p:spPr>
          <a:xfrm>
            <a:off x="3872215" y="2017747"/>
            <a:ext cx="7903030" cy="4097147"/>
          </a:xfrm>
          <a:prstGeom prst="rect">
            <a:avLst/>
          </a:prstGeom>
          <a:noFill/>
        </p:spPr>
        <p:txBody>
          <a:bodyPr wrap="square" rtlCol="0">
            <a:spAutoFit/>
          </a:bodyPr>
          <a:lstStyle/>
          <a:p>
            <a:pPr algn="just">
              <a:lnSpc>
                <a:spcPct val="200000"/>
              </a:lnSpc>
            </a:pPr>
            <a:r>
              <a:rPr lang="en-GB" sz="19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In addition, </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there will be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different</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types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sz="1900" b="1" u="sng"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Editors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Some</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editors will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work</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with these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new journalists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while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other</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editors will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deal</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with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unsolicited</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images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text</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sent by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citizens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via email, web sites, and twitter</a:t>
            </a:r>
            <a:r>
              <a:rPr lang="en-GB" sz="19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a:p>
            <a:pPr algn="just">
              <a:lnSpc>
                <a:spcPct val="200000"/>
              </a:lnSpc>
            </a:pPr>
            <a:r>
              <a:rPr lang="en-GB" sz="19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There will be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editors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community producers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charged with going out to </a:t>
            </a:r>
            <a:r>
              <a:rPr lang="en-GB" sz="1900" b="1" u="sng" dirty="0" err="1">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neighborhoods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help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citizens</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use</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media</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produce</a:t>
            </a:r>
            <a:r>
              <a:rPr lang="en-GB" sz="19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their </a:t>
            </a:r>
            <a:r>
              <a:rPr lang="en-GB" sz="19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own stories</a:t>
            </a:r>
            <a:r>
              <a:rPr lang="en-GB" sz="19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1900"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8095538" y="-1900013"/>
            <a:ext cx="731543" cy="7461380"/>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5365095" y="1569068"/>
            <a:ext cx="6428792" cy="523220"/>
          </a:xfrm>
          <a:prstGeom prst="rect">
            <a:avLst/>
          </a:prstGeom>
          <a:noFill/>
        </p:spPr>
        <p:txBody>
          <a:bodyPr wrap="square">
            <a:spAutoFit/>
          </a:bodyPr>
          <a:lstStyle/>
          <a:p>
            <a:pPr algn="l"/>
            <a:r>
              <a:rPr lang="en-GB" sz="2800" dirty="0">
                <a:solidFill>
                  <a:schemeClr val="bg1"/>
                </a:solidFill>
                <a:effectLst>
                  <a:outerShdw blurRad="38100" dist="38100" dir="2700000" algn="tl">
                    <a:srgbClr val="000000">
                      <a:alpha val="43137"/>
                    </a:srgbClr>
                  </a:outerShdw>
                </a:effectLst>
              </a:rPr>
              <a:t>What would an integrated ethics look like?</a:t>
            </a:r>
          </a:p>
        </p:txBody>
      </p:sp>
      <p:pic>
        <p:nvPicPr>
          <p:cNvPr id="11" name="Picture 10">
            <a:extLst>
              <a:ext uri="{FF2B5EF4-FFF2-40B4-BE49-F238E27FC236}">
                <a16:creationId xmlns:a16="http://schemas.microsoft.com/office/drawing/2014/main" id="{CCD69586-9249-B81B-D04A-6578DB706DD7}"/>
              </a:ext>
            </a:extLst>
          </p:cNvPr>
          <p:cNvPicPr>
            <a:picLocks noChangeAspect="1"/>
          </p:cNvPicPr>
          <p:nvPr/>
        </p:nvPicPr>
        <p:blipFill>
          <a:blip r:embed="rId7"/>
          <a:stretch>
            <a:fillRect/>
          </a:stretch>
        </p:blipFill>
        <p:spPr>
          <a:xfrm>
            <a:off x="653852" y="2351246"/>
            <a:ext cx="2816942" cy="2840186"/>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5946637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873533" y="599748"/>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sp>
        <p:nvSpPr>
          <p:cNvPr id="9" name="TextBox 8"/>
          <p:cNvSpPr txBox="1"/>
          <p:nvPr/>
        </p:nvSpPr>
        <p:spPr>
          <a:xfrm>
            <a:off x="477188" y="2036391"/>
            <a:ext cx="7903030" cy="3815532"/>
          </a:xfrm>
          <a:prstGeom prst="rect">
            <a:avLst/>
          </a:prstGeom>
          <a:noFill/>
        </p:spPr>
        <p:txBody>
          <a:bodyPr wrap="square" rtlCol="0">
            <a:spAutoFit/>
          </a:bodyPr>
          <a:lstStyle/>
          <a:p>
            <a:pPr algn="just">
              <a:lnSpc>
                <a:spcPct val="200000"/>
              </a:lnSpc>
            </a:pPr>
            <a:r>
              <a:rPr lang="en-GB" sz="19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Horizontally</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future newsroom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will be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layered</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terms of the kinds of journalism it produces, from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print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broadcast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sections to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online</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production </a:t>
            </a:r>
            <a:r>
              <a:rPr lang="en-GB" sz="2000" b="1" u="sng" dirty="0" err="1">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centers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Newsrooms in the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past</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have had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vertical</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horizontal</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layers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Newspaper newsrooms have ranged vertically from the editor in-chief at the top to the cub reporter on the bottom</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8095538" y="-1900013"/>
            <a:ext cx="731543" cy="7461380"/>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5365095" y="1569068"/>
            <a:ext cx="6428792" cy="523220"/>
          </a:xfrm>
          <a:prstGeom prst="rect">
            <a:avLst/>
          </a:prstGeom>
          <a:noFill/>
        </p:spPr>
        <p:txBody>
          <a:bodyPr wrap="square">
            <a:spAutoFit/>
          </a:bodyPr>
          <a:lstStyle/>
          <a:p>
            <a:pPr algn="l"/>
            <a:r>
              <a:rPr lang="en-GB" sz="2800" dirty="0">
                <a:solidFill>
                  <a:schemeClr val="bg1"/>
                </a:solidFill>
                <a:effectLst>
                  <a:outerShdw blurRad="38100" dist="38100" dir="2700000" algn="tl">
                    <a:srgbClr val="000000">
                      <a:alpha val="43137"/>
                    </a:srgbClr>
                  </a:outerShdw>
                </a:effectLst>
              </a:rPr>
              <a:t>What would an integrated ethics look like?</a:t>
            </a:r>
          </a:p>
        </p:txBody>
      </p:sp>
      <p:pic>
        <p:nvPicPr>
          <p:cNvPr id="11" name="Picture 10">
            <a:extLst>
              <a:ext uri="{FF2B5EF4-FFF2-40B4-BE49-F238E27FC236}">
                <a16:creationId xmlns:a16="http://schemas.microsoft.com/office/drawing/2014/main" id="{D56E23CA-2178-BB4E-C641-D3C2EE6F82C6}"/>
              </a:ext>
            </a:extLst>
          </p:cNvPr>
          <p:cNvPicPr>
            <a:picLocks noChangeAspect="1"/>
          </p:cNvPicPr>
          <p:nvPr/>
        </p:nvPicPr>
        <p:blipFill>
          <a:blip r:embed="rId7"/>
          <a:stretch>
            <a:fillRect/>
          </a:stretch>
        </p:blipFill>
        <p:spPr>
          <a:xfrm>
            <a:off x="8888358" y="2694041"/>
            <a:ext cx="2658781" cy="263023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496320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873533" y="599748"/>
            <a:ext cx="553172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 an overview</a:t>
            </a:r>
          </a:p>
        </p:txBody>
      </p:sp>
      <p:sp>
        <p:nvSpPr>
          <p:cNvPr id="9" name="TextBox 8"/>
          <p:cNvSpPr txBox="1"/>
          <p:nvPr/>
        </p:nvSpPr>
        <p:spPr>
          <a:xfrm>
            <a:off x="438546" y="1995456"/>
            <a:ext cx="7903030" cy="3886385"/>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Layered journalism</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will confront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two types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of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problems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r>
              <a:rPr lang="en-GB" b="1"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First</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there will be ‘vertical’ ethical questions about how the different layers of the newsroom, from professional editors to citizen freelancers, should interact to produce responsible journalism</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For example, by what standards will professional editors evaluate the contributions of citizen journalists? </a:t>
            </a:r>
            <a:r>
              <a:rPr lang="en-GB" b="1"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Second</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there will be ‘horizontal’ questions about the norms for the various newsroom sections.</a:t>
            </a:r>
            <a:endParaRPr lang="en-US" b="1"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8095538" y="-1928006"/>
            <a:ext cx="731543" cy="7461380"/>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5365095" y="1541075"/>
            <a:ext cx="6428792" cy="523220"/>
          </a:xfrm>
          <a:prstGeom prst="rect">
            <a:avLst/>
          </a:prstGeom>
          <a:noFill/>
        </p:spPr>
        <p:txBody>
          <a:bodyPr wrap="square">
            <a:spAutoFit/>
          </a:bodyPr>
          <a:lstStyle/>
          <a:p>
            <a:pPr algn="l"/>
            <a:r>
              <a:rPr lang="en-GB" sz="2800" dirty="0">
                <a:solidFill>
                  <a:schemeClr val="bg1"/>
                </a:solidFill>
                <a:effectLst>
                  <a:outerShdw blurRad="38100" dist="38100" dir="2700000" algn="tl">
                    <a:srgbClr val="000000">
                      <a:alpha val="43137"/>
                    </a:srgbClr>
                  </a:outerShdw>
                </a:effectLst>
              </a:rPr>
              <a:t>What would an integrated ethics look like?</a:t>
            </a:r>
          </a:p>
        </p:txBody>
      </p:sp>
      <p:pic>
        <p:nvPicPr>
          <p:cNvPr id="11" name="Picture 10">
            <a:extLst>
              <a:ext uri="{FF2B5EF4-FFF2-40B4-BE49-F238E27FC236}">
                <a16:creationId xmlns:a16="http://schemas.microsoft.com/office/drawing/2014/main" id="{50BAF32C-DCB8-7A77-C3EB-E1D4742D2B7B}"/>
              </a:ext>
            </a:extLst>
          </p:cNvPr>
          <p:cNvPicPr>
            <a:picLocks noChangeAspect="1"/>
          </p:cNvPicPr>
          <p:nvPr/>
        </p:nvPicPr>
        <p:blipFill>
          <a:blip r:embed="rId7"/>
          <a:stretch>
            <a:fillRect/>
          </a:stretch>
        </p:blipFill>
        <p:spPr>
          <a:xfrm>
            <a:off x="8750710" y="2590272"/>
            <a:ext cx="2703871" cy="2640758"/>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9468005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a:blip r:embed="rId4"/>
          <a:stretch>
            <a:fillRect/>
          </a:stretch>
        </p:blipFill>
        <p:spPr>
          <a:xfrm>
            <a:off x="5280815" y="-160950"/>
            <a:ext cx="5721151" cy="6563668"/>
          </a:xfrm>
          <a:prstGeom prst="rect">
            <a:avLst/>
          </a:prstGeom>
        </p:spPr>
      </p:pic>
      <p:pic>
        <p:nvPicPr>
          <p:cNvPr id="12" name="Picture 11"/>
          <p:cNvPicPr>
            <a:picLocks noChangeAspect="1"/>
          </p:cNvPicPr>
          <p:nvPr/>
        </p:nvPicPr>
        <p:blipFill>
          <a:blip r:embed="rId5"/>
          <a:stretch>
            <a:fillRect/>
          </a:stretch>
        </p:blipFill>
        <p:spPr>
          <a:xfrm>
            <a:off x="2235200" y="915090"/>
            <a:ext cx="6714451" cy="1972334"/>
          </a:xfrm>
          <a:prstGeom prst="rect">
            <a:avLst/>
          </a:prstGeom>
        </p:spPr>
      </p:pic>
      <p:pic>
        <p:nvPicPr>
          <p:cNvPr id="2" name="Picture 1"/>
          <p:cNvPicPr>
            <a:picLocks noChangeAspect="1"/>
          </p:cNvPicPr>
          <p:nvPr/>
        </p:nvPicPr>
        <p:blipFill>
          <a:blip r:embed="rId6"/>
          <a:stretch>
            <a:fillRect/>
          </a:stretch>
        </p:blipFill>
        <p:spPr>
          <a:xfrm>
            <a:off x="-139261" y="-101602"/>
            <a:ext cx="4169394" cy="7137043"/>
          </a:xfrm>
          <a:prstGeom prst="rect">
            <a:avLst/>
          </a:prstGeom>
        </p:spPr>
      </p:pic>
      <p:sp>
        <p:nvSpPr>
          <p:cNvPr id="14" name="TextBox 13"/>
          <p:cNvSpPr txBox="1"/>
          <p:nvPr/>
        </p:nvSpPr>
        <p:spPr>
          <a:xfrm>
            <a:off x="3506213" y="1424203"/>
            <a:ext cx="4775666"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CHABTER 05 – LECTURE 9</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8"/>
          <a:stretch>
            <a:fillRect/>
          </a:stretch>
        </p:blipFill>
        <p:spPr>
          <a:xfrm rot="10800000">
            <a:off x="3612442" y="5284186"/>
            <a:ext cx="8579557" cy="1034667"/>
          </a:xfrm>
          <a:prstGeom prst="rect">
            <a:avLst/>
          </a:prstGeom>
        </p:spPr>
      </p:pic>
      <p:sp>
        <p:nvSpPr>
          <p:cNvPr id="16" name="TextBox 15"/>
          <p:cNvSpPr txBox="1"/>
          <p:nvPr/>
        </p:nvSpPr>
        <p:spPr>
          <a:xfrm>
            <a:off x="4480189" y="5533875"/>
            <a:ext cx="6473945" cy="492443"/>
          </a:xfrm>
          <a:prstGeom prst="rect">
            <a:avLst/>
          </a:prstGeom>
          <a:noFill/>
        </p:spPr>
        <p:txBody>
          <a:bodyPr wrap="square" rtlCol="0">
            <a:spAutoFit/>
          </a:bodyPr>
          <a:lstStyle/>
          <a:p>
            <a:r>
              <a:rPr lang="en-GB" sz="26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Difficult questions for digital media ethics</a:t>
            </a:r>
          </a:p>
        </p:txBody>
      </p:sp>
    </p:spTree>
    <p:custDataLst>
      <p:tags r:id="rId1"/>
    </p:custDataLst>
    <p:extLst>
      <p:ext uri="{BB962C8B-B14F-4D97-AF65-F5344CB8AC3E}">
        <p14:creationId xmlns:p14="http://schemas.microsoft.com/office/powerpoint/2010/main" val="20473330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0383" y="5924941"/>
            <a:ext cx="903781" cy="718458"/>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438534" y="2238061"/>
            <a:ext cx="8434875" cy="3706399"/>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democratization</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media –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technology</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that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allows</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citizens</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engage</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journalism</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publication</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many kinds </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blurs the identity of journalists and the idea of what constitutes journalism</a:t>
            </a:r>
            <a:r>
              <a:rPr lang="en-GB" sz="17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a:p>
            <a:pPr algn="just">
              <a:lnSpc>
                <a:spcPct val="200000"/>
              </a:lnSpc>
            </a:pPr>
            <a:r>
              <a:rPr lang="en-GB" sz="17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 the previous century</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journalists</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were a clearly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defined group</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the most part, they were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professionals</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who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wrote</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major mainstream newspapers</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broadcasters</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public had no great difficulty in identifying members of the “</a:t>
            </a:r>
            <a:r>
              <a:rPr lang="en-GB" sz="17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press</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endParaRPr lang="en-US" sz="1700" b="1"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3282506" y="-1612311"/>
            <a:ext cx="619576" cy="7165900"/>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1688838" y="1699921"/>
            <a:ext cx="3452327" cy="523220"/>
          </a:xfrm>
          <a:prstGeom prst="rect">
            <a:avLst/>
          </a:prstGeom>
          <a:noFill/>
        </p:spPr>
        <p:txBody>
          <a:bodyPr wrap="square">
            <a:spAutoFit/>
          </a:bodyPr>
          <a:lstStyle/>
          <a:p>
            <a:pPr algn="r" rtl="1"/>
            <a:r>
              <a:rPr lang="en-GB" sz="2800" dirty="0">
                <a:solidFill>
                  <a:schemeClr val="bg1"/>
                </a:solidFill>
                <a:effectLst>
                  <a:outerShdw blurRad="38100" dist="38100" dir="2700000" algn="tl">
                    <a:srgbClr val="000000">
                      <a:alpha val="43137"/>
                    </a:srgbClr>
                  </a:outerShdw>
                </a:effectLst>
              </a:rPr>
              <a:t>Who is a journalist?</a:t>
            </a: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Difficult questions for digital media ethics</a:t>
            </a:r>
          </a:p>
        </p:txBody>
      </p:sp>
      <p:pic>
        <p:nvPicPr>
          <p:cNvPr id="7" name="Picture 6">
            <a:extLst>
              <a:ext uri="{FF2B5EF4-FFF2-40B4-BE49-F238E27FC236}">
                <a16:creationId xmlns:a16="http://schemas.microsoft.com/office/drawing/2014/main" id="{A06979A1-5E67-CCC5-B9A9-B0AF53668A8B}"/>
              </a:ext>
            </a:extLst>
          </p:cNvPr>
          <p:cNvPicPr>
            <a:picLocks noChangeAspect="1"/>
          </p:cNvPicPr>
          <p:nvPr/>
        </p:nvPicPr>
        <p:blipFill rotWithShape="1">
          <a:blip r:embed="rId7"/>
          <a:srcRect b="5771"/>
          <a:stretch/>
        </p:blipFill>
        <p:spPr>
          <a:xfrm>
            <a:off x="9701824" y="2688162"/>
            <a:ext cx="1562100" cy="2513097"/>
          </a:xfrm>
          <a:prstGeom prst="rect">
            <a:avLst/>
          </a:prstGeom>
        </p:spPr>
      </p:pic>
    </p:spTree>
    <p:custDataLst>
      <p:tags r:id="rId1"/>
    </p:custDataLst>
    <p:extLst>
      <p:ext uri="{BB962C8B-B14F-4D97-AF65-F5344CB8AC3E}">
        <p14:creationId xmlns:p14="http://schemas.microsoft.com/office/powerpoint/2010/main" val="6299797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0383" y="5924941"/>
            <a:ext cx="903781" cy="718458"/>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3275043" y="2452674"/>
            <a:ext cx="8434875" cy="3076868"/>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Today</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citizens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without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journalistic training and who do not work for mainstream media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calls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themselves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journalists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or write in ways that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fall under</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general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description</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 journalists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as someone who regularly writes on public issues for a public or audience.</a:t>
            </a:r>
            <a:endParaRPr lang="en-US"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3282506" y="-1612311"/>
            <a:ext cx="619576" cy="7165900"/>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1688838" y="1699921"/>
            <a:ext cx="3452327" cy="523220"/>
          </a:xfrm>
          <a:prstGeom prst="rect">
            <a:avLst/>
          </a:prstGeom>
          <a:noFill/>
        </p:spPr>
        <p:txBody>
          <a:bodyPr wrap="square">
            <a:spAutoFit/>
          </a:bodyPr>
          <a:lstStyle/>
          <a:p>
            <a:pPr algn="r" rtl="1"/>
            <a:r>
              <a:rPr lang="en-GB" sz="2800" dirty="0">
                <a:solidFill>
                  <a:schemeClr val="bg1"/>
                </a:solidFill>
                <a:effectLst>
                  <a:outerShdw blurRad="38100" dist="38100" dir="2700000" algn="tl">
                    <a:srgbClr val="000000">
                      <a:alpha val="43137"/>
                    </a:srgbClr>
                  </a:outerShdw>
                </a:effectLst>
              </a:rPr>
              <a:t>Who is a journalist?</a:t>
            </a: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Difficult questions for digital media ethics</a:t>
            </a:r>
          </a:p>
        </p:txBody>
      </p:sp>
      <p:pic>
        <p:nvPicPr>
          <p:cNvPr id="7" name="Picture 6">
            <a:extLst>
              <a:ext uri="{FF2B5EF4-FFF2-40B4-BE49-F238E27FC236}">
                <a16:creationId xmlns:a16="http://schemas.microsoft.com/office/drawing/2014/main" id="{15DEE481-A1B9-6863-71C6-6AE4467AFCC2}"/>
              </a:ext>
            </a:extLst>
          </p:cNvPr>
          <p:cNvPicPr>
            <a:picLocks noChangeAspect="1"/>
          </p:cNvPicPr>
          <p:nvPr/>
        </p:nvPicPr>
        <p:blipFill rotWithShape="1">
          <a:blip r:embed="rId7"/>
          <a:srcRect b="6457"/>
          <a:stretch/>
        </p:blipFill>
        <p:spPr>
          <a:xfrm>
            <a:off x="548033" y="2732113"/>
            <a:ext cx="2486639" cy="249479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4568824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0383" y="5924941"/>
            <a:ext cx="903781" cy="718458"/>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438534" y="2098096"/>
            <a:ext cx="8453539" cy="3886385"/>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dirty="0">
                <a:solidFill>
                  <a:srgbClr val="C00000"/>
                </a:solidFill>
                <a:latin typeface="Microsoft GothicNeo" panose="020B0503020000020004" pitchFamily="34" charset="-127"/>
                <a:ea typeface="Microsoft GothicNeo" panose="020B0503020000020004" pitchFamily="34" charset="-127"/>
                <a:cs typeface="Microsoft GothicNeo" panose="020B0503020000020004" pitchFamily="34" charset="-127"/>
              </a:rPr>
              <a:t>Citizen journalists </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are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people formerly known as the audience,</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who were on the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receiving end</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 media system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ran one way</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a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broadcasting pattern</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with high entry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fees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few</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firms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competing</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speak</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very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loudly</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while the rest of the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population</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listened in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isolation</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from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another</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who today are not in a situation like that at all.</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people formerly known as the audience are simply the public made realer, less fictional, more able, less predictable</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1700" b="1"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3282506" y="-1612311"/>
            <a:ext cx="619576" cy="7165900"/>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1688838" y="1699921"/>
            <a:ext cx="3452327" cy="523220"/>
          </a:xfrm>
          <a:prstGeom prst="rect">
            <a:avLst/>
          </a:prstGeom>
          <a:noFill/>
        </p:spPr>
        <p:txBody>
          <a:bodyPr wrap="square">
            <a:spAutoFit/>
          </a:bodyPr>
          <a:lstStyle/>
          <a:p>
            <a:pPr algn="r" rtl="1"/>
            <a:r>
              <a:rPr lang="en-GB" sz="2800" dirty="0">
                <a:solidFill>
                  <a:schemeClr val="bg1"/>
                </a:solidFill>
                <a:effectLst>
                  <a:outerShdw blurRad="38100" dist="38100" dir="2700000" algn="tl">
                    <a:srgbClr val="000000">
                      <a:alpha val="43137"/>
                    </a:srgbClr>
                  </a:outerShdw>
                </a:effectLst>
              </a:rPr>
              <a:t>Who is a journalist?</a:t>
            </a: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Difficult questions for digital media ethics</a:t>
            </a:r>
          </a:p>
        </p:txBody>
      </p:sp>
      <p:pic>
        <p:nvPicPr>
          <p:cNvPr id="7" name="Picture 6">
            <a:extLst>
              <a:ext uri="{FF2B5EF4-FFF2-40B4-BE49-F238E27FC236}">
                <a16:creationId xmlns:a16="http://schemas.microsoft.com/office/drawing/2014/main" id="{639FFBF5-CD34-A3E9-583E-6EEBBA6F2A98}"/>
              </a:ext>
            </a:extLst>
          </p:cNvPr>
          <p:cNvPicPr>
            <a:picLocks noChangeAspect="1"/>
          </p:cNvPicPr>
          <p:nvPr/>
        </p:nvPicPr>
        <p:blipFill>
          <a:blip r:embed="rId7"/>
          <a:stretch>
            <a:fillRect/>
          </a:stretch>
        </p:blipFill>
        <p:spPr>
          <a:xfrm>
            <a:off x="9180329" y="2477732"/>
            <a:ext cx="2553474" cy="2869999"/>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447058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0383" y="5924941"/>
            <a:ext cx="903781" cy="718458"/>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3433662" y="2301366"/>
            <a:ext cx="8453539" cy="3464859"/>
          </a:xfrm>
          <a:prstGeom prst="rect">
            <a:avLst/>
          </a:prstGeom>
          <a:noFill/>
        </p:spPr>
        <p:txBody>
          <a:bodyPr wrap="square" rtlCol="0">
            <a:spAutoFit/>
          </a:bodyPr>
          <a:lstStyle/>
          <a:p>
            <a:pPr algn="just">
              <a:lnSpc>
                <a:spcPct val="200000"/>
              </a:lnSpc>
            </a:pP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Social media platforms </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such as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blogs</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YouTube</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1600" b="1"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Twitter</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encourage and facilitate engagement with other citizens who participate in creating content through commenting, liking, linking, and sharing</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The majority of the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content produced </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by these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amateur news bloggers</a:t>
            </a:r>
            <a:r>
              <a:rPr lang="en-GB" sz="1600" b="1"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was </a:t>
            </a:r>
            <a:r>
              <a:rPr lang="en-GB" sz="1600" b="1"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NOT</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original content</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but curated information monitored and edited by these various bloggers</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There has been a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decline</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in the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amateur news blogger</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due to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social media platforms </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that are much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easier</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run</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maintain</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allowing</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individuals</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easily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share</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create</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16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content</a:t>
            </a:r>
            <a:r>
              <a:rPr lang="en-GB" sz="16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1600" b="1"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3282506" y="-1612311"/>
            <a:ext cx="619576" cy="7165900"/>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1688838" y="1699921"/>
            <a:ext cx="3452327" cy="523220"/>
          </a:xfrm>
          <a:prstGeom prst="rect">
            <a:avLst/>
          </a:prstGeom>
          <a:noFill/>
        </p:spPr>
        <p:txBody>
          <a:bodyPr wrap="square">
            <a:spAutoFit/>
          </a:bodyPr>
          <a:lstStyle/>
          <a:p>
            <a:pPr algn="r" rtl="1"/>
            <a:r>
              <a:rPr lang="en-GB" sz="2800" dirty="0">
                <a:solidFill>
                  <a:schemeClr val="bg1"/>
                </a:solidFill>
                <a:effectLst>
                  <a:outerShdw blurRad="38100" dist="38100" dir="2700000" algn="tl">
                    <a:srgbClr val="000000">
                      <a:alpha val="43137"/>
                    </a:srgbClr>
                  </a:outerShdw>
                </a:effectLst>
              </a:rPr>
              <a:t>Who is a journalist?</a:t>
            </a: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Difficult questions for digital media ethics</a:t>
            </a:r>
          </a:p>
        </p:txBody>
      </p:sp>
      <p:pic>
        <p:nvPicPr>
          <p:cNvPr id="7" name="Picture 6">
            <a:extLst>
              <a:ext uri="{FF2B5EF4-FFF2-40B4-BE49-F238E27FC236}">
                <a16:creationId xmlns:a16="http://schemas.microsoft.com/office/drawing/2014/main" id="{8E3F05E0-BB50-59EB-9A8F-A46C6B1D1F8D}"/>
              </a:ext>
            </a:extLst>
          </p:cNvPr>
          <p:cNvPicPr>
            <a:picLocks noChangeAspect="1"/>
          </p:cNvPicPr>
          <p:nvPr/>
        </p:nvPicPr>
        <p:blipFill>
          <a:blip r:embed="rId7"/>
          <a:stretch>
            <a:fillRect/>
          </a:stretch>
        </p:blipFill>
        <p:spPr>
          <a:xfrm>
            <a:off x="473529" y="2750488"/>
            <a:ext cx="2857500" cy="2714625"/>
          </a:xfrm>
          <a:prstGeom prst="rect">
            <a:avLst/>
          </a:prstGeom>
        </p:spPr>
      </p:pic>
    </p:spTree>
    <p:custDataLst>
      <p:tags r:id="rId1"/>
    </p:custDataLst>
    <p:extLst>
      <p:ext uri="{BB962C8B-B14F-4D97-AF65-F5344CB8AC3E}">
        <p14:creationId xmlns:p14="http://schemas.microsoft.com/office/powerpoint/2010/main" val="26274393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352419" y="599748"/>
            <a:ext cx="6676480"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Difficult questions for digital media ethics</a:t>
            </a:r>
          </a:p>
        </p:txBody>
      </p:sp>
      <p:sp>
        <p:nvSpPr>
          <p:cNvPr id="9" name="TextBox 8"/>
          <p:cNvSpPr txBox="1"/>
          <p:nvPr/>
        </p:nvSpPr>
        <p:spPr>
          <a:xfrm>
            <a:off x="448378" y="2152779"/>
            <a:ext cx="7903030" cy="3692421"/>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 lack of clarity over who is a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journalist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leads to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definitional disputes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over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who is doing journalism</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That leads to the question: </a:t>
            </a:r>
            <a:r>
              <a:rPr lang="en-GB" sz="2000" b="1" u="sng"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What is journalism?</a:t>
            </a:r>
            <a:r>
              <a:rPr lang="en-GB" sz="2000" b="1"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p>
          <a:p>
            <a:pPr algn="just">
              <a:lnSpc>
                <a:spcPct val="200000"/>
              </a:lnSpc>
            </a:pPr>
            <a:r>
              <a:rPr lang="en-GB" sz="2000" b="1"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Many people believe, “What is journalism?” or “Is he or she doing journalism?” is a more important question than whether who can call themselves a journalist.</a:t>
            </a:r>
            <a:endParaRPr lang="en-US" sz="2000"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8350525" y="-1673019"/>
            <a:ext cx="731543" cy="6951406"/>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7243059" y="1541075"/>
            <a:ext cx="3336453" cy="523220"/>
          </a:xfrm>
          <a:prstGeom prst="rect">
            <a:avLst/>
          </a:prstGeom>
          <a:noFill/>
        </p:spPr>
        <p:txBody>
          <a:bodyPr wrap="square">
            <a:spAutoFit/>
          </a:bodyPr>
          <a:lstStyle/>
          <a:p>
            <a:pPr algn="l"/>
            <a:r>
              <a:rPr lang="en-GB" sz="2800" dirty="0">
                <a:solidFill>
                  <a:schemeClr val="bg1"/>
                </a:solidFill>
                <a:effectLst>
                  <a:outerShdw blurRad="38100" dist="38100" dir="2700000" algn="tl">
                    <a:srgbClr val="000000">
                      <a:alpha val="43137"/>
                    </a:srgbClr>
                  </a:outerShdw>
                </a:effectLst>
              </a:rPr>
              <a:t>What is journalism?</a:t>
            </a:r>
          </a:p>
        </p:txBody>
      </p:sp>
      <p:pic>
        <p:nvPicPr>
          <p:cNvPr id="11" name="Picture 10">
            <a:extLst>
              <a:ext uri="{FF2B5EF4-FFF2-40B4-BE49-F238E27FC236}">
                <a16:creationId xmlns:a16="http://schemas.microsoft.com/office/drawing/2014/main" id="{607622C0-3C21-821E-74C8-2718A3A12F18}"/>
              </a:ext>
            </a:extLst>
          </p:cNvPr>
          <p:cNvPicPr>
            <a:picLocks noChangeAspect="1"/>
          </p:cNvPicPr>
          <p:nvPr/>
        </p:nvPicPr>
        <p:blipFill>
          <a:blip r:embed="rId7"/>
          <a:stretch>
            <a:fillRect/>
          </a:stretch>
        </p:blipFill>
        <p:spPr>
          <a:xfrm>
            <a:off x="8816652" y="2590272"/>
            <a:ext cx="2795241" cy="2709534"/>
          </a:xfrm>
          <a:prstGeom prst="rect">
            <a:avLst/>
          </a:prstGeom>
        </p:spPr>
      </p:pic>
    </p:spTree>
    <p:custDataLst>
      <p:tags r:id="rId1"/>
    </p:custDataLst>
    <p:extLst>
      <p:ext uri="{BB962C8B-B14F-4D97-AF65-F5344CB8AC3E}">
        <p14:creationId xmlns:p14="http://schemas.microsoft.com/office/powerpoint/2010/main" val="27502771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352419" y="599748"/>
            <a:ext cx="6676480"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Difficult questions for digital media ethics</a:t>
            </a:r>
          </a:p>
        </p:txBody>
      </p:sp>
      <p:sp>
        <p:nvSpPr>
          <p:cNvPr id="9" name="TextBox 8"/>
          <p:cNvSpPr txBox="1"/>
          <p:nvPr/>
        </p:nvSpPr>
        <p:spPr>
          <a:xfrm>
            <a:off x="3948669" y="2211771"/>
            <a:ext cx="7903030" cy="3517053"/>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least </a:t>
            </a:r>
            <a:r>
              <a:rPr lang="en-GB" sz="2000" b="1" u="sng"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three approaches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to this question are possible – </a:t>
            </a:r>
            <a:r>
              <a:rPr lang="en-GB" sz="2000" b="1" u="sng" dirty="0" err="1">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skeptical</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empirical</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normative</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dirty="0" err="1">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Skeptically</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one dismisses the question itself as unimportant</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For example,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one might say that anyone can be a journalist, and it is not worth arguing over who gets to call themselves a journalist. One is </a:t>
            </a:r>
            <a:r>
              <a:rPr lang="en-GB" b="1" u="sng" dirty="0" err="1">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skeptical</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about attempts to define journalism</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2000"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8350525" y="-1673019"/>
            <a:ext cx="731543" cy="6951406"/>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7243059" y="1541075"/>
            <a:ext cx="3336453" cy="523220"/>
          </a:xfrm>
          <a:prstGeom prst="rect">
            <a:avLst/>
          </a:prstGeom>
          <a:noFill/>
        </p:spPr>
        <p:txBody>
          <a:bodyPr wrap="square">
            <a:spAutoFit/>
          </a:bodyPr>
          <a:lstStyle/>
          <a:p>
            <a:pPr algn="l"/>
            <a:r>
              <a:rPr lang="en-GB" sz="2800" dirty="0">
                <a:solidFill>
                  <a:schemeClr val="bg1"/>
                </a:solidFill>
                <a:effectLst>
                  <a:outerShdw blurRad="38100" dist="38100" dir="2700000" algn="tl">
                    <a:srgbClr val="000000">
                      <a:alpha val="43137"/>
                    </a:srgbClr>
                  </a:outerShdw>
                </a:effectLst>
              </a:rPr>
              <a:t>What is journalism?</a:t>
            </a:r>
          </a:p>
        </p:txBody>
      </p:sp>
      <p:pic>
        <p:nvPicPr>
          <p:cNvPr id="11" name="Picture 10">
            <a:extLst>
              <a:ext uri="{FF2B5EF4-FFF2-40B4-BE49-F238E27FC236}">
                <a16:creationId xmlns:a16="http://schemas.microsoft.com/office/drawing/2014/main" id="{5AEF86B7-F940-E813-1A24-083773150498}"/>
              </a:ext>
            </a:extLst>
          </p:cNvPr>
          <p:cNvPicPr>
            <a:picLocks noChangeAspect="1"/>
          </p:cNvPicPr>
          <p:nvPr/>
        </p:nvPicPr>
        <p:blipFill rotWithShape="1">
          <a:blip r:embed="rId7"/>
          <a:srcRect b="10418"/>
          <a:stretch/>
        </p:blipFill>
        <p:spPr>
          <a:xfrm>
            <a:off x="875919" y="2674446"/>
            <a:ext cx="2476500" cy="2389160"/>
          </a:xfrm>
          <a:prstGeom prst="rect">
            <a:avLst/>
          </a:prstGeom>
        </p:spPr>
      </p:pic>
    </p:spTree>
    <p:custDataLst>
      <p:tags r:id="rId1"/>
    </p:custDataLst>
    <p:extLst>
      <p:ext uri="{BB962C8B-B14F-4D97-AF65-F5344CB8AC3E}">
        <p14:creationId xmlns:p14="http://schemas.microsoft.com/office/powerpoint/2010/main" val="22672773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3057" y="5919755"/>
            <a:ext cx="881107" cy="742307"/>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352419" y="599748"/>
            <a:ext cx="6676480"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Difficult questions for digital media ethics</a:t>
            </a:r>
          </a:p>
        </p:txBody>
      </p:sp>
      <p:sp>
        <p:nvSpPr>
          <p:cNvPr id="9" name="TextBox 8"/>
          <p:cNvSpPr txBox="1"/>
          <p:nvPr/>
        </p:nvSpPr>
        <p:spPr>
          <a:xfrm>
            <a:off x="527034" y="2040640"/>
            <a:ext cx="7903030" cy="3947940"/>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Empirically</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there is a more systematic and careful approach to the question</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We can look at clear examples of journalism over history and note the types of activities in which journalists engaged, e.g.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gathering information</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editing stories</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publishing news</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opinion</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Then we use these features to provide a definition of journalism that separates it from novel writing, storytelling, or editing information for a government database</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8350525" y="-1673019"/>
            <a:ext cx="731543" cy="6951406"/>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7243059" y="1541075"/>
            <a:ext cx="3336453" cy="523220"/>
          </a:xfrm>
          <a:prstGeom prst="rect">
            <a:avLst/>
          </a:prstGeom>
          <a:noFill/>
        </p:spPr>
        <p:txBody>
          <a:bodyPr wrap="square">
            <a:spAutoFit/>
          </a:bodyPr>
          <a:lstStyle/>
          <a:p>
            <a:pPr algn="l"/>
            <a:r>
              <a:rPr lang="en-GB" sz="2800" dirty="0">
                <a:solidFill>
                  <a:schemeClr val="bg1"/>
                </a:solidFill>
                <a:effectLst>
                  <a:outerShdw blurRad="38100" dist="38100" dir="2700000" algn="tl">
                    <a:srgbClr val="000000">
                      <a:alpha val="43137"/>
                    </a:srgbClr>
                  </a:outerShdw>
                </a:effectLst>
              </a:rPr>
              <a:t>What is journalism?</a:t>
            </a:r>
          </a:p>
        </p:txBody>
      </p:sp>
      <p:pic>
        <p:nvPicPr>
          <p:cNvPr id="11" name="Picture 10">
            <a:extLst>
              <a:ext uri="{FF2B5EF4-FFF2-40B4-BE49-F238E27FC236}">
                <a16:creationId xmlns:a16="http://schemas.microsoft.com/office/drawing/2014/main" id="{693469F4-DFB2-29CF-4CEB-715D28F63DE4}"/>
              </a:ext>
            </a:extLst>
          </p:cNvPr>
          <p:cNvPicPr>
            <a:picLocks noChangeAspect="1"/>
          </p:cNvPicPr>
          <p:nvPr/>
        </p:nvPicPr>
        <p:blipFill>
          <a:blip r:embed="rId7"/>
          <a:stretch>
            <a:fillRect/>
          </a:stretch>
        </p:blipFill>
        <p:spPr>
          <a:xfrm>
            <a:off x="8888346" y="2560776"/>
            <a:ext cx="2647391" cy="2662215"/>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8969018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352419" y="599748"/>
            <a:ext cx="6676480"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Difficult questions for digital media ethics</a:t>
            </a:r>
          </a:p>
        </p:txBody>
      </p:sp>
      <p:sp>
        <p:nvSpPr>
          <p:cNvPr id="9" name="TextBox 8"/>
          <p:cNvSpPr txBox="1"/>
          <p:nvPr/>
        </p:nvSpPr>
        <p:spPr>
          <a:xfrm>
            <a:off x="448378" y="2093787"/>
            <a:ext cx="7903030" cy="2224391"/>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normative approach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insists that writers should not be called journalists unless they have highly developed skills, acquired usually through training or formal education, and unless they </a:t>
            </a:r>
            <a:r>
              <a:rPr lang="en-GB" b="1" u="sng" dirty="0" err="1">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honor</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certain ethical norms.</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8350525" y="-1673019"/>
            <a:ext cx="731543" cy="6951406"/>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7243059" y="1541075"/>
            <a:ext cx="3336453" cy="523220"/>
          </a:xfrm>
          <a:prstGeom prst="rect">
            <a:avLst/>
          </a:prstGeom>
          <a:noFill/>
        </p:spPr>
        <p:txBody>
          <a:bodyPr wrap="square">
            <a:spAutoFit/>
          </a:bodyPr>
          <a:lstStyle/>
          <a:p>
            <a:pPr algn="l"/>
            <a:r>
              <a:rPr lang="en-GB" sz="2800" dirty="0">
                <a:solidFill>
                  <a:schemeClr val="bg1"/>
                </a:solidFill>
                <a:effectLst>
                  <a:outerShdw blurRad="38100" dist="38100" dir="2700000" algn="tl">
                    <a:srgbClr val="000000">
                      <a:alpha val="43137"/>
                    </a:srgbClr>
                  </a:outerShdw>
                </a:effectLst>
              </a:rPr>
              <a:t>What is journalism?</a:t>
            </a:r>
          </a:p>
        </p:txBody>
      </p:sp>
      <p:sp>
        <p:nvSpPr>
          <p:cNvPr id="12" name="TextBox 11">
            <a:extLst>
              <a:ext uri="{FF2B5EF4-FFF2-40B4-BE49-F238E27FC236}">
                <a16:creationId xmlns:a16="http://schemas.microsoft.com/office/drawing/2014/main" id="{555A873E-7E9F-79E6-6E4C-D9D6B514DC5E}"/>
              </a:ext>
            </a:extLst>
          </p:cNvPr>
          <p:cNvSpPr txBox="1"/>
          <p:nvPr/>
        </p:nvSpPr>
        <p:spPr>
          <a:xfrm>
            <a:off x="446466" y="4154508"/>
            <a:ext cx="10634489" cy="1670394"/>
          </a:xfrm>
          <a:prstGeom prst="rect">
            <a:avLst/>
          </a:prstGeom>
          <a:noFill/>
        </p:spPr>
        <p:txBody>
          <a:bodyPr wrap="square">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skills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include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investigative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capabilities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research</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skills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facility</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with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media</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technology</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media</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knowledge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how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institutions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work, and highly developed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communication</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skills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ethical norms include a commitment to accuracy, verification, truth, and so on</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b="1"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11" name="Picture 10">
            <a:extLst>
              <a:ext uri="{FF2B5EF4-FFF2-40B4-BE49-F238E27FC236}">
                <a16:creationId xmlns:a16="http://schemas.microsoft.com/office/drawing/2014/main" id="{566967BB-BD62-9F4D-3ECF-5115C50162F1}"/>
              </a:ext>
            </a:extLst>
          </p:cNvPr>
          <p:cNvPicPr>
            <a:picLocks noChangeAspect="1"/>
          </p:cNvPicPr>
          <p:nvPr/>
        </p:nvPicPr>
        <p:blipFill>
          <a:blip r:embed="rId7"/>
          <a:stretch>
            <a:fillRect/>
          </a:stretch>
        </p:blipFill>
        <p:spPr>
          <a:xfrm>
            <a:off x="8590515" y="2332127"/>
            <a:ext cx="2907643" cy="186171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0479567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352419" y="599748"/>
            <a:ext cx="6676480"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Difficult questions for digital media ethics</a:t>
            </a:r>
          </a:p>
        </p:txBody>
      </p:sp>
      <p:sp>
        <p:nvSpPr>
          <p:cNvPr id="9" name="TextBox 8"/>
          <p:cNvSpPr txBox="1"/>
          <p:nvPr/>
        </p:nvSpPr>
        <p:spPr>
          <a:xfrm>
            <a:off x="3978162" y="2673885"/>
            <a:ext cx="7903030" cy="2461315"/>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normative approach</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is based on an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ideal</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view</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journalism</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as </a:t>
            </a:r>
            <a:r>
              <a:rPr lang="en-GB" sz="2000" b="1" u="sng"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accurately</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b="1" u="sng"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responsibly</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informing the public. One defines journalism by considering the best examples of journalism and the practices of the best journalists.</a:t>
            </a:r>
            <a:endParaRPr lang="en-US" sz="2000" b="1"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8350525" y="-1673019"/>
            <a:ext cx="731543" cy="6951406"/>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7243059" y="1541075"/>
            <a:ext cx="3336453" cy="523220"/>
          </a:xfrm>
          <a:prstGeom prst="rect">
            <a:avLst/>
          </a:prstGeom>
          <a:noFill/>
        </p:spPr>
        <p:txBody>
          <a:bodyPr wrap="square">
            <a:spAutoFit/>
          </a:bodyPr>
          <a:lstStyle/>
          <a:p>
            <a:pPr algn="l"/>
            <a:r>
              <a:rPr lang="en-GB" sz="2800" dirty="0">
                <a:solidFill>
                  <a:schemeClr val="bg1"/>
                </a:solidFill>
                <a:effectLst>
                  <a:outerShdw blurRad="38100" dist="38100" dir="2700000" algn="tl">
                    <a:srgbClr val="000000">
                      <a:alpha val="43137"/>
                    </a:srgbClr>
                  </a:outerShdw>
                </a:effectLst>
              </a:rPr>
              <a:t>What is journalism?</a:t>
            </a:r>
          </a:p>
        </p:txBody>
      </p:sp>
      <p:pic>
        <p:nvPicPr>
          <p:cNvPr id="11" name="Picture 10">
            <a:extLst>
              <a:ext uri="{FF2B5EF4-FFF2-40B4-BE49-F238E27FC236}">
                <a16:creationId xmlns:a16="http://schemas.microsoft.com/office/drawing/2014/main" id="{3E294F3C-C202-0EA5-572E-49D6F8A26916}"/>
              </a:ext>
            </a:extLst>
          </p:cNvPr>
          <p:cNvPicPr>
            <a:picLocks noChangeAspect="1"/>
          </p:cNvPicPr>
          <p:nvPr/>
        </p:nvPicPr>
        <p:blipFill rotWithShape="1">
          <a:blip r:embed="rId7"/>
          <a:srcRect b="7712"/>
          <a:stretch/>
        </p:blipFill>
        <p:spPr>
          <a:xfrm>
            <a:off x="648930" y="2533099"/>
            <a:ext cx="2851354" cy="2709534"/>
          </a:xfrm>
          <a:prstGeom prst="rect">
            <a:avLst/>
          </a:prstGeom>
        </p:spPr>
      </p:pic>
    </p:spTree>
    <p:custDataLst>
      <p:tags r:id="rId1"/>
    </p:custDataLst>
    <p:extLst>
      <p:ext uri="{BB962C8B-B14F-4D97-AF65-F5344CB8AC3E}">
        <p14:creationId xmlns:p14="http://schemas.microsoft.com/office/powerpoint/2010/main" val="33924323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2052" y="5928769"/>
            <a:ext cx="910604" cy="708004"/>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2189" y="61865"/>
            <a:ext cx="10810241" cy="1493519"/>
          </a:xfrm>
          <a:prstGeom prst="rect">
            <a:avLst/>
          </a:prstGeom>
        </p:spPr>
      </p:pic>
      <p:sp>
        <p:nvSpPr>
          <p:cNvPr id="7" name="TextBox 6"/>
          <p:cNvSpPr txBox="1"/>
          <p:nvPr/>
        </p:nvSpPr>
        <p:spPr>
          <a:xfrm>
            <a:off x="3352419" y="599748"/>
            <a:ext cx="6676480"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Difficult questions for digital media ethics</a:t>
            </a:r>
          </a:p>
        </p:txBody>
      </p:sp>
      <p:sp>
        <p:nvSpPr>
          <p:cNvPr id="9" name="TextBox 8"/>
          <p:cNvSpPr txBox="1"/>
          <p:nvPr/>
        </p:nvSpPr>
        <p:spPr>
          <a:xfrm>
            <a:off x="448377" y="2044619"/>
            <a:ext cx="8282668" cy="3798732"/>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writer</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who has these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skills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these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ethical</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commitments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is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capable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publishing</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good</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(well-crafted, well-researched) and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ethically</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responsible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journalism</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Persons who do not meet these normative requirements may call themselves journalists </a:t>
            </a:r>
            <a:r>
              <a:rPr lang="en-GB" b="1"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BUT</a:t>
            </a:r>
            <a:r>
              <a:rPr lang="en-GB" sz="17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they are not considered journalists from this normative perspective</a:t>
            </a:r>
            <a:r>
              <a:rPr lang="en-GB" sz="17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7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They are at irresponsible, second-rate, or incompetent writers seeking to be journalists, or pretending to be journalists</a:t>
            </a:r>
            <a:r>
              <a:rPr lang="en-GB" sz="17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1700" b="1" dirty="0">
              <a:solidFill>
                <a:srgbClr val="0A1F61"/>
              </a:solidFill>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D7FA850F-DE88-82DC-533B-51244BD51E39}"/>
              </a:ext>
            </a:extLst>
          </p:cNvPr>
          <p:cNvPicPr>
            <a:picLocks noChangeAspect="1"/>
          </p:cNvPicPr>
          <p:nvPr/>
        </p:nvPicPr>
        <p:blipFill>
          <a:blip r:embed="rId5"/>
          <a:stretch>
            <a:fillRect/>
          </a:stretch>
        </p:blipFill>
        <p:spPr>
          <a:xfrm rot="16200000">
            <a:off x="8350525" y="-1673019"/>
            <a:ext cx="731543" cy="6951406"/>
          </a:xfrm>
          <a:prstGeom prst="rect">
            <a:avLst/>
          </a:prstGeom>
        </p:spPr>
      </p:pic>
      <p:sp>
        <p:nvSpPr>
          <p:cNvPr id="14" name="TextBox 13">
            <a:extLst>
              <a:ext uri="{FF2B5EF4-FFF2-40B4-BE49-F238E27FC236}">
                <a16:creationId xmlns:a16="http://schemas.microsoft.com/office/drawing/2014/main" id="{DE580DA7-FA54-B103-4CC0-186E15F03099}"/>
              </a:ext>
            </a:extLst>
          </p:cNvPr>
          <p:cNvSpPr txBox="1"/>
          <p:nvPr/>
        </p:nvSpPr>
        <p:spPr>
          <a:xfrm>
            <a:off x="7243059" y="1541075"/>
            <a:ext cx="3336453" cy="523220"/>
          </a:xfrm>
          <a:prstGeom prst="rect">
            <a:avLst/>
          </a:prstGeom>
          <a:noFill/>
        </p:spPr>
        <p:txBody>
          <a:bodyPr wrap="square">
            <a:spAutoFit/>
          </a:bodyPr>
          <a:lstStyle/>
          <a:p>
            <a:pPr algn="l"/>
            <a:r>
              <a:rPr lang="en-GB" sz="2800" dirty="0">
                <a:solidFill>
                  <a:schemeClr val="bg1"/>
                </a:solidFill>
                <a:effectLst>
                  <a:outerShdw blurRad="38100" dist="38100" dir="2700000" algn="tl">
                    <a:srgbClr val="000000">
                      <a:alpha val="43137"/>
                    </a:srgbClr>
                  </a:outerShdw>
                </a:effectLst>
              </a:rPr>
              <a:t>What is journalism?</a:t>
            </a:r>
          </a:p>
        </p:txBody>
      </p:sp>
      <p:pic>
        <p:nvPicPr>
          <p:cNvPr id="12" name="Picture 11">
            <a:extLst>
              <a:ext uri="{FF2B5EF4-FFF2-40B4-BE49-F238E27FC236}">
                <a16:creationId xmlns:a16="http://schemas.microsoft.com/office/drawing/2014/main" id="{1D2056DD-ED5C-0422-083C-E17B38FBD734}"/>
              </a:ext>
            </a:extLst>
          </p:cNvPr>
          <p:cNvPicPr>
            <a:picLocks noChangeAspect="1"/>
          </p:cNvPicPr>
          <p:nvPr/>
        </p:nvPicPr>
        <p:blipFill>
          <a:blip r:embed="rId7"/>
          <a:stretch>
            <a:fillRect/>
          </a:stretch>
        </p:blipFill>
        <p:spPr>
          <a:xfrm>
            <a:off x="9232642" y="2681610"/>
            <a:ext cx="2339926" cy="2490158"/>
          </a:xfrm>
          <a:prstGeom prst="rect">
            <a:avLst/>
          </a:prstGeom>
        </p:spPr>
      </p:pic>
    </p:spTree>
    <p:custDataLst>
      <p:tags r:id="rId1"/>
    </p:custDataLst>
    <p:extLst>
      <p:ext uri="{BB962C8B-B14F-4D97-AF65-F5344CB8AC3E}">
        <p14:creationId xmlns:p14="http://schemas.microsoft.com/office/powerpoint/2010/main" val="3568137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a:blip r:embed="rId4"/>
          <a:stretch>
            <a:fillRect/>
          </a:stretch>
        </p:blipFill>
        <p:spPr>
          <a:xfrm>
            <a:off x="5280815" y="-160950"/>
            <a:ext cx="5721151" cy="6563668"/>
          </a:xfrm>
          <a:prstGeom prst="rect">
            <a:avLst/>
          </a:prstGeom>
        </p:spPr>
      </p:pic>
      <p:pic>
        <p:nvPicPr>
          <p:cNvPr id="12" name="Picture 11"/>
          <p:cNvPicPr>
            <a:picLocks noChangeAspect="1"/>
          </p:cNvPicPr>
          <p:nvPr/>
        </p:nvPicPr>
        <p:blipFill>
          <a:blip r:embed="rId5"/>
          <a:stretch>
            <a:fillRect/>
          </a:stretch>
        </p:blipFill>
        <p:spPr>
          <a:xfrm>
            <a:off x="2235200" y="915090"/>
            <a:ext cx="6714451" cy="1972334"/>
          </a:xfrm>
          <a:prstGeom prst="rect">
            <a:avLst/>
          </a:prstGeom>
        </p:spPr>
      </p:pic>
      <p:pic>
        <p:nvPicPr>
          <p:cNvPr id="2" name="Picture 1"/>
          <p:cNvPicPr>
            <a:picLocks noChangeAspect="1"/>
          </p:cNvPicPr>
          <p:nvPr/>
        </p:nvPicPr>
        <p:blipFill>
          <a:blip r:embed="rId6"/>
          <a:stretch>
            <a:fillRect/>
          </a:stretch>
        </p:blipFill>
        <p:spPr>
          <a:xfrm>
            <a:off x="-139261" y="-101602"/>
            <a:ext cx="4169394" cy="7137043"/>
          </a:xfrm>
          <a:prstGeom prst="rect">
            <a:avLst/>
          </a:prstGeom>
        </p:spPr>
      </p:pic>
      <p:sp>
        <p:nvSpPr>
          <p:cNvPr id="14" name="TextBox 13"/>
          <p:cNvSpPr txBox="1"/>
          <p:nvPr/>
        </p:nvSpPr>
        <p:spPr>
          <a:xfrm>
            <a:off x="3506213" y="1424203"/>
            <a:ext cx="4775666"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DIGITAL MEDIA ETHICS</a:t>
            </a:r>
          </a:p>
          <a:p>
            <a:r>
              <a:rPr lang="en-US" sz="2800" dirty="0">
                <a:solidFill>
                  <a:srgbClr val="24A9E1"/>
                </a:solidFill>
                <a:latin typeface="Tajawal Medium" panose="00000600000000000000" pitchFamily="2" charset="-78"/>
                <a:cs typeface="Tajawal Medium" panose="00000600000000000000" pitchFamily="2" charset="-78"/>
              </a:rPr>
              <a:t>CHABTER 05 – LECTURE 9</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8"/>
          <a:stretch>
            <a:fillRect/>
          </a:stretch>
        </p:blipFill>
        <p:spPr>
          <a:xfrm rot="10800000">
            <a:off x="3612442" y="5284186"/>
            <a:ext cx="8579557" cy="1034667"/>
          </a:xfrm>
          <a:prstGeom prst="rect">
            <a:avLst/>
          </a:prstGeom>
        </p:spPr>
      </p:pic>
      <p:sp>
        <p:nvSpPr>
          <p:cNvPr id="16" name="TextBox 15"/>
          <p:cNvSpPr txBox="1"/>
          <p:nvPr/>
        </p:nvSpPr>
        <p:spPr>
          <a:xfrm>
            <a:off x="4825633" y="5533875"/>
            <a:ext cx="6796102" cy="492443"/>
          </a:xfrm>
          <a:prstGeom prst="rect">
            <a:avLst/>
          </a:prstGeom>
          <a:noFill/>
        </p:spPr>
        <p:txBody>
          <a:bodyPr wrap="square" rtlCol="0">
            <a:spAutoFit/>
          </a:bodyPr>
          <a:lstStyle/>
          <a:p>
            <a:r>
              <a:rPr lang="en-GB" sz="26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Ethical guidelines for online journalism</a:t>
            </a:r>
          </a:p>
        </p:txBody>
      </p:sp>
    </p:spTree>
    <p:custDataLst>
      <p:tags r:id="rId1"/>
    </p:custDataLst>
    <p:extLst>
      <p:ext uri="{BB962C8B-B14F-4D97-AF65-F5344CB8AC3E}">
        <p14:creationId xmlns:p14="http://schemas.microsoft.com/office/powerpoint/2010/main" val="26092527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1045" y="5949243"/>
            <a:ext cx="763119" cy="694155"/>
          </a:xfrm>
          <a:prstGeom prst="rect">
            <a:avLst/>
          </a:prstGeom>
        </p:spPr>
      </p:pic>
      <p:pic>
        <p:nvPicPr>
          <p:cNvPr id="3" name="Picture 2"/>
          <p:cNvPicPr>
            <a:picLocks noChangeAspect="1"/>
          </p:cNvPicPr>
          <p:nvPr/>
        </p:nvPicPr>
        <p:blipFill>
          <a:blip r:embed="rId4"/>
          <a:stretch>
            <a:fillRect/>
          </a:stretch>
        </p:blipFill>
        <p:spPr>
          <a:xfrm>
            <a:off x="2440788" y="608689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30614" y="0"/>
            <a:ext cx="10558315" cy="1606988"/>
          </a:xfrm>
          <a:prstGeom prst="rect">
            <a:avLst/>
          </a:prstGeom>
        </p:spPr>
      </p:pic>
      <p:sp>
        <p:nvSpPr>
          <p:cNvPr id="9" name="TextBox 8"/>
          <p:cNvSpPr txBox="1"/>
          <p:nvPr/>
        </p:nvSpPr>
        <p:spPr>
          <a:xfrm>
            <a:off x="556521" y="1567154"/>
            <a:ext cx="8453539" cy="4141968"/>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1-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As a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general principle</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online journalism must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respect all</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b="1" u="sng"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professional ethics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and </a:t>
            </a:r>
            <a:r>
              <a:rPr lang="en-GB" b="1" u="sng"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core values of journalism</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information published by online media must be</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Accurate and fact-based.</a:t>
            </a:r>
          </a:p>
          <a:p>
            <a:pPr algn="just">
              <a:lnSpc>
                <a:spcPct val="200000"/>
              </a:lnSpc>
            </a:pP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Verified and published without sensationalism. </a:t>
            </a:r>
          </a:p>
          <a:p>
            <a:pPr algn="just">
              <a:lnSpc>
                <a:spcPct val="200000"/>
              </a:lnSpc>
            </a:pP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Published without intent to do harm to others.</a:t>
            </a:r>
          </a:p>
          <a:p>
            <a:pPr algn="just">
              <a:lnSpc>
                <a:spcPct val="200000"/>
              </a:lnSpc>
            </a:pP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Inclusive of all relevant points of view and impartial.</a:t>
            </a:r>
          </a:p>
          <a:p>
            <a:pPr algn="just">
              <a:lnSpc>
                <a:spcPct val="200000"/>
              </a:lnSpc>
            </a:pP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Verified its veracity, Integrity and Credibility.</a:t>
            </a:r>
          </a:p>
          <a:p>
            <a:pPr algn="just">
              <a:lnSpc>
                <a:spcPct val="200000"/>
              </a:lnSpc>
            </a:pPr>
            <a:r>
              <a:rPr lang="en-GB" sz="16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 Keeping watch of the Intellectual property rights.</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Ethical guidelines for online journalism</a:t>
            </a:r>
          </a:p>
        </p:txBody>
      </p:sp>
      <p:pic>
        <p:nvPicPr>
          <p:cNvPr id="7" name="Picture 6">
            <a:extLst>
              <a:ext uri="{FF2B5EF4-FFF2-40B4-BE49-F238E27FC236}">
                <a16:creationId xmlns:a16="http://schemas.microsoft.com/office/drawing/2014/main" id="{26D260CD-A71E-034D-165A-2E93095D68C6}"/>
              </a:ext>
            </a:extLst>
          </p:cNvPr>
          <p:cNvPicPr>
            <a:picLocks noChangeAspect="1"/>
          </p:cNvPicPr>
          <p:nvPr/>
        </p:nvPicPr>
        <p:blipFill>
          <a:blip r:embed="rId7"/>
          <a:stretch>
            <a:fillRect/>
          </a:stretch>
        </p:blipFill>
        <p:spPr>
          <a:xfrm>
            <a:off x="9340646" y="2422903"/>
            <a:ext cx="2450689" cy="2404735"/>
          </a:xfrm>
          <a:prstGeom prst="rect">
            <a:avLst/>
          </a:prstGeom>
        </p:spPr>
      </p:pic>
    </p:spTree>
    <p:custDataLst>
      <p:tags r:id="rId1"/>
    </p:custDataLst>
    <p:extLst>
      <p:ext uri="{BB962C8B-B14F-4D97-AF65-F5344CB8AC3E}">
        <p14:creationId xmlns:p14="http://schemas.microsoft.com/office/powerpoint/2010/main" val="16170565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1045" y="5949243"/>
            <a:ext cx="763119" cy="694155"/>
          </a:xfrm>
          <a:prstGeom prst="rect">
            <a:avLst/>
          </a:prstGeom>
        </p:spPr>
      </p:pic>
      <p:pic>
        <p:nvPicPr>
          <p:cNvPr id="3" name="Picture 2"/>
          <p:cNvPicPr>
            <a:picLocks noChangeAspect="1"/>
          </p:cNvPicPr>
          <p:nvPr/>
        </p:nvPicPr>
        <p:blipFill>
          <a:blip r:embed="rId4"/>
          <a:stretch>
            <a:fillRect/>
          </a:stretch>
        </p:blipFill>
        <p:spPr>
          <a:xfrm>
            <a:off x="2440788" y="608689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323"/>
            <a:ext cx="10558315" cy="1606988"/>
          </a:xfrm>
          <a:prstGeom prst="rect">
            <a:avLst/>
          </a:prstGeom>
        </p:spPr>
      </p:pic>
      <p:sp>
        <p:nvSpPr>
          <p:cNvPr id="9" name="TextBox 8"/>
          <p:cNvSpPr txBox="1"/>
          <p:nvPr/>
        </p:nvSpPr>
        <p:spPr>
          <a:xfrm>
            <a:off x="3191569" y="1572746"/>
            <a:ext cx="8453539" cy="4307974"/>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2-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Journalists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media</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should always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respect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dignity</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reputation</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privacy</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individuals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p>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3-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editors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operators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websites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should not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publish any material online, written or visual, that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incites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hatred or violence, or causes director indirect discrimination on the basis of gender, age, marital status, language, political conviction, religion, or ethnic or social status.</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Ethical guidelines for online journalism</a:t>
            </a:r>
          </a:p>
        </p:txBody>
      </p:sp>
      <p:pic>
        <p:nvPicPr>
          <p:cNvPr id="7" name="Picture 6">
            <a:extLst>
              <a:ext uri="{FF2B5EF4-FFF2-40B4-BE49-F238E27FC236}">
                <a16:creationId xmlns:a16="http://schemas.microsoft.com/office/drawing/2014/main" id="{50F7292C-1B33-74CF-4A62-1CCC51CFC272}"/>
              </a:ext>
            </a:extLst>
          </p:cNvPr>
          <p:cNvPicPr>
            <a:picLocks noChangeAspect="1"/>
          </p:cNvPicPr>
          <p:nvPr/>
        </p:nvPicPr>
        <p:blipFill>
          <a:blip r:embed="rId7"/>
          <a:stretch>
            <a:fillRect/>
          </a:stretch>
        </p:blipFill>
        <p:spPr>
          <a:xfrm>
            <a:off x="412955" y="2517060"/>
            <a:ext cx="2684207" cy="2709534"/>
          </a:xfrm>
          <a:prstGeom prst="rect">
            <a:avLst/>
          </a:prstGeom>
        </p:spPr>
      </p:pic>
    </p:spTree>
    <p:custDataLst>
      <p:tags r:id="rId1"/>
    </p:custDataLst>
    <p:extLst>
      <p:ext uri="{BB962C8B-B14F-4D97-AF65-F5344CB8AC3E}">
        <p14:creationId xmlns:p14="http://schemas.microsoft.com/office/powerpoint/2010/main" val="1688856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1045" y="5949243"/>
            <a:ext cx="763119" cy="694155"/>
          </a:xfrm>
          <a:prstGeom prst="rect">
            <a:avLst/>
          </a:prstGeom>
        </p:spPr>
      </p:pic>
      <p:pic>
        <p:nvPicPr>
          <p:cNvPr id="3" name="Picture 2"/>
          <p:cNvPicPr>
            <a:picLocks noChangeAspect="1"/>
          </p:cNvPicPr>
          <p:nvPr/>
        </p:nvPicPr>
        <p:blipFill>
          <a:blip r:embed="rId4"/>
          <a:stretch>
            <a:fillRect/>
          </a:stretch>
        </p:blipFill>
        <p:spPr>
          <a:xfrm>
            <a:off x="2440788" y="608689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546689" y="2294748"/>
            <a:ext cx="8453539" cy="2698239"/>
          </a:xfrm>
          <a:prstGeom prst="rect">
            <a:avLst/>
          </a:prstGeom>
          <a:noFill/>
        </p:spPr>
        <p:txBody>
          <a:bodyPr wrap="square" rtlCol="0">
            <a:spAutoFit/>
          </a:bodyPr>
          <a:lstStyle/>
          <a:p>
            <a:pPr algn="just">
              <a:lnSpc>
                <a:spcPct val="200000"/>
              </a:lnSpc>
            </a:pPr>
            <a:r>
              <a:rPr lang="en-GB" sz="22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4- </a:t>
            </a:r>
            <a:r>
              <a:rPr lang="en-GB" sz="22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Forums</a:t>
            </a:r>
            <a:r>
              <a:rPr lang="en-GB" sz="22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dedicated </a:t>
            </a:r>
            <a:r>
              <a:rPr lang="en-GB" sz="22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primarily</a:t>
            </a:r>
            <a:r>
              <a:rPr lang="en-GB" sz="22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sz="22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children</a:t>
            </a:r>
            <a:r>
              <a:rPr lang="en-GB" sz="22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2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young adults </a:t>
            </a:r>
            <a:r>
              <a:rPr lang="en-GB" sz="22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should be monitored with special care and attention</a:t>
            </a:r>
            <a:r>
              <a:rPr lang="en-GB" sz="22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a:p>
            <a:pPr algn="just">
              <a:lnSpc>
                <a:spcPct val="200000"/>
              </a:lnSpc>
            </a:pPr>
            <a:r>
              <a:rPr lang="en-GB" sz="22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5- </a:t>
            </a:r>
            <a:r>
              <a:rPr lang="en-GB" sz="22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There should </a:t>
            </a:r>
            <a:r>
              <a:rPr lang="en-GB" sz="22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be</a:t>
            </a:r>
            <a:r>
              <a:rPr lang="en-GB" sz="22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 </a:t>
            </a:r>
            <a:r>
              <a:rPr lang="en-GB" sz="22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clear distinction</a:t>
            </a:r>
            <a:r>
              <a:rPr lang="en-GB" sz="22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between </a:t>
            </a:r>
            <a:r>
              <a:rPr lang="en-GB" sz="22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editorial</a:t>
            </a:r>
            <a:r>
              <a:rPr lang="en-GB" sz="22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2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content</a:t>
            </a:r>
            <a:r>
              <a:rPr lang="en-GB" sz="22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2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forums</a:t>
            </a:r>
            <a:r>
              <a:rPr lang="en-GB" sz="22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reserved for user </a:t>
            </a:r>
            <a:r>
              <a:rPr lang="en-GB" sz="22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generated content</a:t>
            </a:r>
            <a:r>
              <a:rPr lang="en-GB" sz="22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Ethical guidelines for online journalism</a:t>
            </a:r>
          </a:p>
        </p:txBody>
      </p:sp>
      <p:pic>
        <p:nvPicPr>
          <p:cNvPr id="7" name="Picture 6">
            <a:extLst>
              <a:ext uri="{FF2B5EF4-FFF2-40B4-BE49-F238E27FC236}">
                <a16:creationId xmlns:a16="http://schemas.microsoft.com/office/drawing/2014/main" id="{AD827CFE-0ADD-BCD2-E510-E2C5B3F6A600}"/>
              </a:ext>
            </a:extLst>
          </p:cNvPr>
          <p:cNvPicPr>
            <a:picLocks noChangeAspect="1"/>
          </p:cNvPicPr>
          <p:nvPr/>
        </p:nvPicPr>
        <p:blipFill>
          <a:blip r:embed="rId7"/>
          <a:stretch>
            <a:fillRect/>
          </a:stretch>
        </p:blipFill>
        <p:spPr>
          <a:xfrm>
            <a:off x="9153791" y="2314166"/>
            <a:ext cx="2667000" cy="2678821"/>
          </a:xfrm>
          <a:prstGeom prst="rect">
            <a:avLst/>
          </a:prstGeom>
        </p:spPr>
      </p:pic>
    </p:spTree>
    <p:custDataLst>
      <p:tags r:id="rId1"/>
    </p:custDataLst>
    <p:extLst>
      <p:ext uri="{BB962C8B-B14F-4D97-AF65-F5344CB8AC3E}">
        <p14:creationId xmlns:p14="http://schemas.microsoft.com/office/powerpoint/2010/main" val="4345849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1045" y="5949243"/>
            <a:ext cx="763119" cy="694155"/>
          </a:xfrm>
          <a:prstGeom prst="rect">
            <a:avLst/>
          </a:prstGeom>
        </p:spPr>
      </p:pic>
      <p:pic>
        <p:nvPicPr>
          <p:cNvPr id="3" name="Picture 2"/>
          <p:cNvPicPr>
            <a:picLocks noChangeAspect="1"/>
          </p:cNvPicPr>
          <p:nvPr/>
        </p:nvPicPr>
        <p:blipFill>
          <a:blip r:embed="rId4"/>
          <a:stretch>
            <a:fillRect/>
          </a:stretch>
        </p:blipFill>
        <p:spPr>
          <a:xfrm>
            <a:off x="2440788" y="608689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3260393" y="2432400"/>
            <a:ext cx="8453539" cy="2461315"/>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6-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Care should be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exercised</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ensure</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hyperlinks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used in website content do not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direct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users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other sites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that contain deliberately harmful and false information or that do not respect the Journalism Code of Ethics.</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Ethical guidelines for online journalism</a:t>
            </a:r>
          </a:p>
        </p:txBody>
      </p:sp>
      <p:pic>
        <p:nvPicPr>
          <p:cNvPr id="7" name="Picture 6">
            <a:extLst>
              <a:ext uri="{FF2B5EF4-FFF2-40B4-BE49-F238E27FC236}">
                <a16:creationId xmlns:a16="http://schemas.microsoft.com/office/drawing/2014/main" id="{9C2A1E84-1C92-012F-D303-8B247B9CDF2E}"/>
              </a:ext>
            </a:extLst>
          </p:cNvPr>
          <p:cNvPicPr>
            <a:picLocks noChangeAspect="1"/>
          </p:cNvPicPr>
          <p:nvPr/>
        </p:nvPicPr>
        <p:blipFill>
          <a:blip r:embed="rId7"/>
          <a:stretch>
            <a:fillRect/>
          </a:stretch>
        </p:blipFill>
        <p:spPr>
          <a:xfrm>
            <a:off x="570270" y="2321750"/>
            <a:ext cx="2438401" cy="277136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9521630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1045" y="5949243"/>
            <a:ext cx="763119" cy="694155"/>
          </a:xfrm>
          <a:prstGeom prst="rect">
            <a:avLst/>
          </a:prstGeom>
        </p:spPr>
      </p:pic>
      <p:pic>
        <p:nvPicPr>
          <p:cNvPr id="3" name="Picture 2"/>
          <p:cNvPicPr>
            <a:picLocks noChangeAspect="1"/>
          </p:cNvPicPr>
          <p:nvPr/>
        </p:nvPicPr>
        <p:blipFill>
          <a:blip r:embed="rId4"/>
          <a:stretch>
            <a:fillRect/>
          </a:stretch>
        </p:blipFill>
        <p:spPr>
          <a:xfrm>
            <a:off x="2440788" y="608689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556521" y="1724473"/>
            <a:ext cx="8453539" cy="3692421"/>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7-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Editors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website</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operators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should take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measures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prevent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stop</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publication</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content that is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unlawful</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violates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human dignity or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privacy</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constitutes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hate speech</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8-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Editors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website</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operators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should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adopt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prominently</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publish</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on their websites their third-party content management policies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Ethical guidelines for online journalism</a:t>
            </a:r>
          </a:p>
        </p:txBody>
      </p:sp>
      <p:pic>
        <p:nvPicPr>
          <p:cNvPr id="7" name="Picture 6">
            <a:extLst>
              <a:ext uri="{FF2B5EF4-FFF2-40B4-BE49-F238E27FC236}">
                <a16:creationId xmlns:a16="http://schemas.microsoft.com/office/drawing/2014/main" id="{5A69D1D9-E453-F586-8282-62A8E3AC01BC}"/>
              </a:ext>
            </a:extLst>
          </p:cNvPr>
          <p:cNvPicPr>
            <a:picLocks noChangeAspect="1"/>
          </p:cNvPicPr>
          <p:nvPr/>
        </p:nvPicPr>
        <p:blipFill>
          <a:blip r:embed="rId7"/>
          <a:stretch>
            <a:fillRect/>
          </a:stretch>
        </p:blipFill>
        <p:spPr>
          <a:xfrm>
            <a:off x="9261987" y="2225398"/>
            <a:ext cx="2467898" cy="2592408"/>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0668834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1045" y="5949243"/>
            <a:ext cx="763119" cy="694155"/>
          </a:xfrm>
          <a:prstGeom prst="rect">
            <a:avLst/>
          </a:prstGeom>
        </p:spPr>
      </p:pic>
      <p:pic>
        <p:nvPicPr>
          <p:cNvPr id="3" name="Picture 2"/>
          <p:cNvPicPr>
            <a:picLocks noChangeAspect="1"/>
          </p:cNvPicPr>
          <p:nvPr/>
        </p:nvPicPr>
        <p:blipFill>
          <a:blip r:embed="rId4"/>
          <a:stretch>
            <a:fillRect/>
          </a:stretch>
        </p:blipFill>
        <p:spPr>
          <a:xfrm>
            <a:off x="2440788" y="608689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3309559" y="1793297"/>
            <a:ext cx="8453539" cy="3692421"/>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9-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Editors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website operators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should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make</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available to users a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simple mechanism</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report third-party content that users consider unlawful or in violation of website policies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10-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Establishing</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 system of prior or expedited moderation for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specific topics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that may generate a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significant amount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of extreme or inappropriate commentary</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Ethical guidelines for online journalism</a:t>
            </a:r>
          </a:p>
        </p:txBody>
      </p:sp>
      <p:pic>
        <p:nvPicPr>
          <p:cNvPr id="7" name="Picture 6">
            <a:extLst>
              <a:ext uri="{FF2B5EF4-FFF2-40B4-BE49-F238E27FC236}">
                <a16:creationId xmlns:a16="http://schemas.microsoft.com/office/drawing/2014/main" id="{490989A6-5688-CDF5-7ECC-2C8644DB6692}"/>
              </a:ext>
            </a:extLst>
          </p:cNvPr>
          <p:cNvPicPr>
            <a:picLocks noChangeAspect="1"/>
          </p:cNvPicPr>
          <p:nvPr/>
        </p:nvPicPr>
        <p:blipFill>
          <a:blip r:embed="rId7"/>
          <a:stretch>
            <a:fillRect/>
          </a:stretch>
        </p:blipFill>
        <p:spPr>
          <a:xfrm>
            <a:off x="550607" y="2334413"/>
            <a:ext cx="2449376" cy="2709535"/>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9501247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1045" y="5949243"/>
            <a:ext cx="763119" cy="694155"/>
          </a:xfrm>
          <a:prstGeom prst="rect">
            <a:avLst/>
          </a:prstGeom>
        </p:spPr>
      </p:pic>
      <p:pic>
        <p:nvPicPr>
          <p:cNvPr id="3" name="Picture 2"/>
          <p:cNvPicPr>
            <a:picLocks noChangeAspect="1"/>
          </p:cNvPicPr>
          <p:nvPr/>
        </p:nvPicPr>
        <p:blipFill>
          <a:blip r:embed="rId4"/>
          <a:stretch>
            <a:fillRect/>
          </a:stretch>
        </p:blipFill>
        <p:spPr>
          <a:xfrm>
            <a:off x="2440788" y="608689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556521" y="2058766"/>
            <a:ext cx="8453539" cy="3076868"/>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11-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Those guidelines are also valid, to the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extent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they may be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applicable</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the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media outlets’ social media pages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12-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Editors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website operators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should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adopt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effective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mechanisms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reviewing</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public complaints or reports about material that may be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unlawful</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in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violation</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website policies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Ethical guidelines for online journalism</a:t>
            </a:r>
          </a:p>
        </p:txBody>
      </p:sp>
      <p:pic>
        <p:nvPicPr>
          <p:cNvPr id="7" name="Picture 6">
            <a:extLst>
              <a:ext uri="{FF2B5EF4-FFF2-40B4-BE49-F238E27FC236}">
                <a16:creationId xmlns:a16="http://schemas.microsoft.com/office/drawing/2014/main" id="{DFDDD0CC-C9C2-3666-5C83-0478BAA59882}"/>
              </a:ext>
            </a:extLst>
          </p:cNvPr>
          <p:cNvPicPr>
            <a:picLocks noChangeAspect="1"/>
          </p:cNvPicPr>
          <p:nvPr/>
        </p:nvPicPr>
        <p:blipFill>
          <a:blip r:embed="rId7"/>
          <a:stretch>
            <a:fillRect/>
          </a:stretch>
        </p:blipFill>
        <p:spPr>
          <a:xfrm>
            <a:off x="9222658" y="2323718"/>
            <a:ext cx="2517059" cy="251375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977303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1045" y="5949243"/>
            <a:ext cx="763119" cy="694155"/>
          </a:xfrm>
          <a:prstGeom prst="rect">
            <a:avLst/>
          </a:prstGeom>
        </p:spPr>
      </p:pic>
      <p:pic>
        <p:nvPicPr>
          <p:cNvPr id="3" name="Picture 2"/>
          <p:cNvPicPr>
            <a:picLocks noChangeAspect="1"/>
          </p:cNvPicPr>
          <p:nvPr/>
        </p:nvPicPr>
        <p:blipFill>
          <a:blip r:embed="rId4"/>
          <a:stretch>
            <a:fillRect/>
          </a:stretch>
        </p:blipFill>
        <p:spPr>
          <a:xfrm>
            <a:off x="2440788" y="608689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3407884" y="1517991"/>
            <a:ext cx="8453539" cy="4440383"/>
          </a:xfrm>
          <a:prstGeom prst="rect">
            <a:avLst/>
          </a:prstGeom>
          <a:noFill/>
        </p:spPr>
        <p:txBody>
          <a:bodyPr wrap="square" rtlCol="0">
            <a:spAutoFit/>
          </a:bodyPr>
          <a:lstStyle/>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13-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As a rule,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editors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operators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should take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action</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on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complaints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as soon as possible and no later than within 48 hours</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a:p>
            <a:pPr algn="just">
              <a:lnSpc>
                <a:spcPct val="200000"/>
              </a:lnSpc>
            </a:pP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14-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Editors</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may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temporarily</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disable </a:t>
            </a:r>
            <a:r>
              <a:rPr lang="en-GB"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contested content </a:t>
            </a:r>
            <a:r>
              <a:rPr lang="en-GB"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 cases that require further consideration. Whenever possible and provided the relevant third- party content is not manifestly illegal, editors should make efforts to contact the author of such content, inviting them to provide their views on the received complaint. Editors may reinstate any disabled content if they are satisfied that it is accurate and lawful</a:t>
            </a:r>
            <a:r>
              <a:rPr lang="en-GB"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latin typeface="Tajawal Medium" panose="00000600000000000000" pitchFamily="2" charset="-78"/>
                <a:cs typeface="Tajawal Medium" panose="00000600000000000000" pitchFamily="2" charset="-78"/>
              </a:rPr>
              <a:t>Ethical guidelines for online journalism</a:t>
            </a:r>
          </a:p>
        </p:txBody>
      </p:sp>
      <p:pic>
        <p:nvPicPr>
          <p:cNvPr id="7" name="Picture 6">
            <a:extLst>
              <a:ext uri="{FF2B5EF4-FFF2-40B4-BE49-F238E27FC236}">
                <a16:creationId xmlns:a16="http://schemas.microsoft.com/office/drawing/2014/main" id="{49ED5517-C2D8-831F-2C3F-849F7201DEFB}"/>
              </a:ext>
            </a:extLst>
          </p:cNvPr>
          <p:cNvPicPr>
            <a:picLocks noChangeAspect="1"/>
          </p:cNvPicPr>
          <p:nvPr/>
        </p:nvPicPr>
        <p:blipFill rotWithShape="1">
          <a:blip r:embed="rId7"/>
          <a:srcRect l="1" r="75563"/>
          <a:stretch/>
        </p:blipFill>
        <p:spPr>
          <a:xfrm>
            <a:off x="304801" y="1857339"/>
            <a:ext cx="2979174" cy="3615267"/>
          </a:xfrm>
          <a:prstGeom prst="rect">
            <a:avLst/>
          </a:prstGeom>
        </p:spPr>
      </p:pic>
    </p:spTree>
    <p:custDataLst>
      <p:tags r:id="rId1"/>
    </p:custDataLst>
    <p:extLst>
      <p:ext uri="{BB962C8B-B14F-4D97-AF65-F5344CB8AC3E}">
        <p14:creationId xmlns:p14="http://schemas.microsoft.com/office/powerpoint/2010/main" val="2394413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1045" y="5949243"/>
            <a:ext cx="763119" cy="694155"/>
          </a:xfrm>
          <a:prstGeom prst="rect">
            <a:avLst/>
          </a:prstGeom>
        </p:spPr>
      </p:pic>
      <p:pic>
        <p:nvPicPr>
          <p:cNvPr id="3" name="Picture 2"/>
          <p:cNvPicPr>
            <a:picLocks noChangeAspect="1"/>
          </p:cNvPicPr>
          <p:nvPr/>
        </p:nvPicPr>
        <p:blipFill>
          <a:blip r:embed="rId4"/>
          <a:stretch>
            <a:fillRect/>
          </a:stretch>
        </p:blipFill>
        <p:spPr>
          <a:xfrm>
            <a:off x="2440788" y="608689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556521" y="2058766"/>
            <a:ext cx="8453539" cy="3076868"/>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15-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Personal photographs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videos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written</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material</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published on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social media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are also considered to be in the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public domain</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their use by the mass media exposes them to a potentially wider audience. Photographs and video taken from social media should be carefully scrutinized and verified to establish their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authenticity</a:t>
            </a:r>
            <a:r>
              <a:rPr lang="en-GB" sz="2000" b="1" dirty="0">
                <a:solidFill>
                  <a:srgbClr val="C00000"/>
                </a:solidFill>
                <a:latin typeface="Microsoft GothicNeo" panose="020B0503020000020004" pitchFamily="34" charset="-127"/>
                <a:ea typeface="Microsoft GothicNeo" panose="020B0503020000020004" pitchFamily="34" charset="-127"/>
                <a:cs typeface="Microsoft GothicNeo" panose="020B0503020000020004" pitchFamily="34" charset="-127"/>
              </a:rPr>
              <a:t>.</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Ethical guidelines for online journalism</a:t>
            </a:r>
          </a:p>
        </p:txBody>
      </p:sp>
      <p:pic>
        <p:nvPicPr>
          <p:cNvPr id="7" name="Picture 6">
            <a:extLst>
              <a:ext uri="{FF2B5EF4-FFF2-40B4-BE49-F238E27FC236}">
                <a16:creationId xmlns:a16="http://schemas.microsoft.com/office/drawing/2014/main" id="{7ECE9079-2098-1C0E-0922-16BBB5A18A40}"/>
              </a:ext>
            </a:extLst>
          </p:cNvPr>
          <p:cNvPicPr>
            <a:picLocks noChangeAspect="1"/>
          </p:cNvPicPr>
          <p:nvPr/>
        </p:nvPicPr>
        <p:blipFill>
          <a:blip r:embed="rId7"/>
          <a:stretch>
            <a:fillRect/>
          </a:stretch>
        </p:blipFill>
        <p:spPr>
          <a:xfrm>
            <a:off x="9261986" y="2476499"/>
            <a:ext cx="2605573" cy="2174159"/>
          </a:xfrm>
          <a:prstGeom prst="rect">
            <a:avLst/>
          </a:prstGeom>
        </p:spPr>
      </p:pic>
    </p:spTree>
    <p:custDataLst>
      <p:tags r:id="rId1"/>
    </p:custDataLst>
    <p:extLst>
      <p:ext uri="{BB962C8B-B14F-4D97-AF65-F5344CB8AC3E}">
        <p14:creationId xmlns:p14="http://schemas.microsoft.com/office/powerpoint/2010/main" val="21638787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1045" y="5949243"/>
            <a:ext cx="763119" cy="694155"/>
          </a:xfrm>
          <a:prstGeom prst="rect">
            <a:avLst/>
          </a:prstGeom>
        </p:spPr>
      </p:pic>
      <p:pic>
        <p:nvPicPr>
          <p:cNvPr id="3" name="Picture 2"/>
          <p:cNvPicPr>
            <a:picLocks noChangeAspect="1"/>
          </p:cNvPicPr>
          <p:nvPr/>
        </p:nvPicPr>
        <p:blipFill>
          <a:blip r:embed="rId4"/>
          <a:stretch>
            <a:fillRect/>
          </a:stretch>
        </p:blipFill>
        <p:spPr>
          <a:xfrm>
            <a:off x="2440788" y="608689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3309557" y="2245574"/>
            <a:ext cx="8453539" cy="2461315"/>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16-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facility</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obtaining</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images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from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social networks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personal pages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does not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exempt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media from their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duty</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care</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17-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Media</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should always be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alert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the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dangers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publishing</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images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showing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unlawful</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anti-social behavior</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Ethical guidelines for online journalism</a:t>
            </a:r>
          </a:p>
        </p:txBody>
      </p:sp>
      <p:pic>
        <p:nvPicPr>
          <p:cNvPr id="7" name="Picture 6">
            <a:extLst>
              <a:ext uri="{FF2B5EF4-FFF2-40B4-BE49-F238E27FC236}">
                <a16:creationId xmlns:a16="http://schemas.microsoft.com/office/drawing/2014/main" id="{3D3BA3F0-0098-0DA6-43FF-AE68C97BFF39}"/>
              </a:ext>
            </a:extLst>
          </p:cNvPr>
          <p:cNvPicPr>
            <a:picLocks noChangeAspect="1"/>
          </p:cNvPicPr>
          <p:nvPr/>
        </p:nvPicPr>
        <p:blipFill>
          <a:blip r:embed="rId7"/>
          <a:stretch>
            <a:fillRect/>
          </a:stretch>
        </p:blipFill>
        <p:spPr>
          <a:xfrm>
            <a:off x="599767" y="2338387"/>
            <a:ext cx="2429707" cy="2575969"/>
          </a:xfrm>
          <a:prstGeom prst="rect">
            <a:avLst/>
          </a:prstGeom>
        </p:spPr>
      </p:pic>
    </p:spTree>
    <p:custDataLst>
      <p:tags r:id="rId1"/>
    </p:custDataLst>
    <p:extLst>
      <p:ext uri="{BB962C8B-B14F-4D97-AF65-F5344CB8AC3E}">
        <p14:creationId xmlns:p14="http://schemas.microsoft.com/office/powerpoint/2010/main" val="2161133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1045" y="5949243"/>
            <a:ext cx="763119" cy="694155"/>
          </a:xfrm>
          <a:prstGeom prst="rect">
            <a:avLst/>
          </a:prstGeom>
        </p:spPr>
      </p:pic>
      <p:pic>
        <p:nvPicPr>
          <p:cNvPr id="3" name="Picture 2"/>
          <p:cNvPicPr>
            <a:picLocks noChangeAspect="1"/>
          </p:cNvPicPr>
          <p:nvPr/>
        </p:nvPicPr>
        <p:blipFill>
          <a:blip r:embed="rId4"/>
          <a:stretch>
            <a:fillRect/>
          </a:stretch>
        </p:blipFill>
        <p:spPr>
          <a:xfrm>
            <a:off x="2440788" y="608689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556521" y="2058766"/>
            <a:ext cx="8453539" cy="3076868"/>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18-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Online media should, to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fullest extent possible</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maintain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online archives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of their published content. Permanent archive materials contribute to the preservation of the historical record and should be redacted or taken down only in exceptional circumstances.</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Ethical guidelines for online journalism</a:t>
            </a:r>
          </a:p>
        </p:txBody>
      </p:sp>
      <p:pic>
        <p:nvPicPr>
          <p:cNvPr id="7" name="Picture 6">
            <a:extLst>
              <a:ext uri="{FF2B5EF4-FFF2-40B4-BE49-F238E27FC236}">
                <a16:creationId xmlns:a16="http://schemas.microsoft.com/office/drawing/2014/main" id="{029F9EAE-7CFB-BD03-403F-D80370A3DC0F}"/>
              </a:ext>
            </a:extLst>
          </p:cNvPr>
          <p:cNvPicPr>
            <a:picLocks noChangeAspect="1"/>
          </p:cNvPicPr>
          <p:nvPr/>
        </p:nvPicPr>
        <p:blipFill rotWithShape="1">
          <a:blip r:embed="rId7"/>
          <a:srcRect l="50645" t="5193" r="25161" b="5873"/>
          <a:stretch/>
        </p:blipFill>
        <p:spPr>
          <a:xfrm>
            <a:off x="9056697" y="1959706"/>
            <a:ext cx="2830503" cy="3076868"/>
          </a:xfrm>
          <a:prstGeom prst="rect">
            <a:avLst/>
          </a:prstGeom>
        </p:spPr>
      </p:pic>
    </p:spTree>
    <p:custDataLst>
      <p:tags r:id="rId1"/>
    </p:custDataLst>
    <p:extLst>
      <p:ext uri="{BB962C8B-B14F-4D97-AF65-F5344CB8AC3E}">
        <p14:creationId xmlns:p14="http://schemas.microsoft.com/office/powerpoint/2010/main" val="42507288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1045" y="5949243"/>
            <a:ext cx="763119" cy="694155"/>
          </a:xfrm>
          <a:prstGeom prst="rect">
            <a:avLst/>
          </a:prstGeom>
        </p:spPr>
      </p:pic>
      <p:pic>
        <p:nvPicPr>
          <p:cNvPr id="3" name="Picture 2"/>
          <p:cNvPicPr>
            <a:picLocks noChangeAspect="1"/>
          </p:cNvPicPr>
          <p:nvPr/>
        </p:nvPicPr>
        <p:blipFill>
          <a:blip r:embed="rId4"/>
          <a:stretch>
            <a:fillRect/>
          </a:stretch>
        </p:blipFill>
        <p:spPr>
          <a:xfrm>
            <a:off x="2440788" y="6086892"/>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6577" y="54485"/>
            <a:ext cx="10558315" cy="1606988"/>
          </a:xfrm>
          <a:prstGeom prst="rect">
            <a:avLst/>
          </a:prstGeom>
        </p:spPr>
      </p:pic>
      <p:sp>
        <p:nvSpPr>
          <p:cNvPr id="9" name="TextBox 8"/>
          <p:cNvSpPr txBox="1"/>
          <p:nvPr/>
        </p:nvSpPr>
        <p:spPr>
          <a:xfrm>
            <a:off x="3348887" y="1842462"/>
            <a:ext cx="8453539" cy="3692421"/>
          </a:xfrm>
          <a:prstGeom prst="rect">
            <a:avLst/>
          </a:prstGeom>
          <a:noFill/>
        </p:spPr>
        <p:txBody>
          <a:bodyPr wrap="square" rtlCol="0">
            <a:spAutoFit/>
          </a:bodyPr>
          <a:lstStyle/>
          <a:p>
            <a:pPr algn="just">
              <a:lnSpc>
                <a:spcPct val="200000"/>
              </a:lnSpc>
            </a:pP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19-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principles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the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Code of Ethics </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compliance</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with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copyright</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apply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fully</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sz="2000" b="1"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online publications</a:t>
            </a:r>
            <a:r>
              <a:rPr lang="en-GB" sz="2000" b="1" u="sng"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repeated republication of content and other material produced by other media, without their permission or appropriate attribution is a violation of copyright and considered a serious infringement of journalistic ethics</a:t>
            </a:r>
            <a:r>
              <a:rPr lang="en-GB" sz="2000" b="1" dirty="0">
                <a:solidFill>
                  <a:schemeClr val="tx2"/>
                </a:solidFill>
                <a:latin typeface="Microsoft GothicNeo" panose="020B0503020000020004" pitchFamily="34" charset="-127"/>
                <a:ea typeface="Microsoft GothicNeo" panose="020B0503020000020004" pitchFamily="34" charset="-127"/>
                <a:cs typeface="Microsoft GothicNeo" panose="020B0503020000020004" pitchFamily="34" charset="-127"/>
              </a:rPr>
              <a:t>. </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3EE00E2A-03A2-1EB0-5973-91787082758D}"/>
              </a:ext>
            </a:extLst>
          </p:cNvPr>
          <p:cNvSpPr txBox="1"/>
          <p:nvPr/>
        </p:nvSpPr>
        <p:spPr>
          <a:xfrm>
            <a:off x="3331029" y="618410"/>
            <a:ext cx="707260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Ethical guidelines for online journalism</a:t>
            </a:r>
          </a:p>
        </p:txBody>
      </p:sp>
      <p:pic>
        <p:nvPicPr>
          <p:cNvPr id="13" name="Picture 12">
            <a:extLst>
              <a:ext uri="{FF2B5EF4-FFF2-40B4-BE49-F238E27FC236}">
                <a16:creationId xmlns:a16="http://schemas.microsoft.com/office/drawing/2014/main" id="{7B8DDDEE-6C2A-1D5E-378B-9D1EDB1D2DDF}"/>
              </a:ext>
            </a:extLst>
          </p:cNvPr>
          <p:cNvPicPr>
            <a:picLocks noChangeAspect="1"/>
          </p:cNvPicPr>
          <p:nvPr/>
        </p:nvPicPr>
        <p:blipFill>
          <a:blip r:embed="rId7"/>
          <a:stretch>
            <a:fillRect/>
          </a:stretch>
        </p:blipFill>
        <p:spPr>
          <a:xfrm>
            <a:off x="410695" y="2487562"/>
            <a:ext cx="2782529" cy="2709534"/>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325756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83256" y="38428"/>
            <a:ext cx="11064641" cy="1690962"/>
          </a:xfrm>
          <a:prstGeom prst="rect">
            <a:avLst/>
          </a:prstGeom>
        </p:spPr>
      </p:pic>
      <p:sp>
        <p:nvSpPr>
          <p:cNvPr id="7" name="TextBox 6"/>
          <p:cNvSpPr txBox="1"/>
          <p:nvPr/>
        </p:nvSpPr>
        <p:spPr>
          <a:xfrm>
            <a:off x="5583682" y="665008"/>
            <a:ext cx="1984442" cy="584775"/>
          </a:xfrm>
          <a:prstGeom prst="rect">
            <a:avLst/>
          </a:prstGeom>
          <a:noFill/>
        </p:spPr>
        <p:txBody>
          <a:bodyPr wrap="square" rtlCol="0">
            <a:spAutoFit/>
          </a:bodyPr>
          <a:lstStyle/>
          <a:p>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Outline</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3" name="Rectangle 12">
            <a:extLst>
              <a:ext uri="{FF2B5EF4-FFF2-40B4-BE49-F238E27FC236}">
                <a16:creationId xmlns:a16="http://schemas.microsoft.com/office/drawing/2014/main" id="{4397E26A-3CC4-4822-965D-1FFF0255314E}"/>
              </a:ext>
            </a:extLst>
          </p:cNvPr>
          <p:cNvSpPr/>
          <p:nvPr/>
        </p:nvSpPr>
        <p:spPr>
          <a:xfrm>
            <a:off x="710580" y="1957758"/>
            <a:ext cx="8276253" cy="3539430"/>
          </a:xfrm>
          <a:prstGeom prst="rect">
            <a:avLst/>
          </a:prstGeom>
        </p:spPr>
        <p:txBody>
          <a:bodyPr wrap="square">
            <a:spAutoFit/>
          </a:bodyPr>
          <a:lstStyle/>
          <a:p>
            <a:pPr algn="just"/>
            <a:r>
              <a:rPr lang="en-US"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b="1" dirty="0">
                <a:solidFill>
                  <a:srgbClr val="C00000"/>
                </a:solidFill>
                <a:latin typeface="Maiandra GD" panose="020E0502030308020204" pitchFamily="34" charset="0"/>
                <a:ea typeface="Microsoft GothicNeo" panose="020B0503020000020004" pitchFamily="34" charset="-127"/>
                <a:cs typeface="Microsoft GothicNeo" panose="020B0503020000020004" pitchFamily="34" charset="-127"/>
              </a:rPr>
              <a:t>Digital media ethics: an overview</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A revolution in ethics.</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Tensions on two levels.</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What would an integrated ethics look like?</a:t>
            </a:r>
          </a:p>
          <a:p>
            <a:pPr algn="just"/>
            <a:r>
              <a:rPr lang="en-US"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b="1" dirty="0">
                <a:solidFill>
                  <a:srgbClr val="C00000"/>
                </a:solidFill>
                <a:latin typeface="Maiandra GD" panose="020E0502030308020204" pitchFamily="34" charset="0"/>
                <a:ea typeface="Microsoft GothicNeo" panose="020B0503020000020004" pitchFamily="34" charset="-127"/>
                <a:cs typeface="Microsoft GothicNeo" panose="020B0503020000020004" pitchFamily="34" charset="-127"/>
              </a:rPr>
              <a:t>Difficult questions for digital media ethics</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Who is a journalist?</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What is journalism?</a:t>
            </a:r>
          </a:p>
          <a:p>
            <a:pPr algn="just"/>
            <a:r>
              <a:rPr lang="en-GB" sz="2800" b="1" dirty="0">
                <a:solidFill>
                  <a:schemeClr val="accent1">
                    <a:lumMod val="50000"/>
                  </a:schemeClr>
                </a:solidFill>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b="1" dirty="0">
                <a:solidFill>
                  <a:srgbClr val="C00000"/>
                </a:solidFill>
                <a:latin typeface="Maiandra GD" panose="020E0502030308020204" pitchFamily="34" charset="0"/>
                <a:ea typeface="Microsoft GothicNeo" panose="020B0503020000020004" pitchFamily="34" charset="-127"/>
                <a:cs typeface="Microsoft GothicNeo" panose="020B0503020000020004" pitchFamily="34" charset="-127"/>
              </a:rPr>
              <a:t>Ethical guidelines for online journalism</a:t>
            </a:r>
          </a:p>
        </p:txBody>
      </p:sp>
      <p:sp>
        <p:nvSpPr>
          <p:cNvPr id="12" name="TextBox 10">
            <a:extLst>
              <a:ext uri="{FF2B5EF4-FFF2-40B4-BE49-F238E27FC236}">
                <a16:creationId xmlns:a16="http://schemas.microsoft.com/office/drawing/2014/main" id="{816562A6-F6ED-4B9E-A6A4-0B4D273A3F84}"/>
              </a:ext>
            </a:extLst>
          </p:cNvPr>
          <p:cNvSpPr txBox="1"/>
          <p:nvPr/>
        </p:nvSpPr>
        <p:spPr>
          <a:xfrm>
            <a:off x="193659" y="379280"/>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867E112E-0CCD-4B1B-4830-FCD7A7DA2D5E}"/>
              </a:ext>
            </a:extLst>
          </p:cNvPr>
          <p:cNvPicPr>
            <a:picLocks noChangeAspect="1"/>
          </p:cNvPicPr>
          <p:nvPr/>
        </p:nvPicPr>
        <p:blipFill>
          <a:blip r:embed="rId7"/>
          <a:stretch>
            <a:fillRect/>
          </a:stretch>
        </p:blipFill>
        <p:spPr>
          <a:xfrm>
            <a:off x="8288594" y="1957758"/>
            <a:ext cx="3382297" cy="3521709"/>
          </a:xfrm>
          <a:prstGeom prst="rect">
            <a:avLst/>
          </a:prstGeom>
        </p:spPr>
      </p:pic>
    </p:spTree>
    <p:custDataLst>
      <p:tags r:id="rId1"/>
    </p:custDataLst>
    <p:extLst>
      <p:ext uri="{BB962C8B-B14F-4D97-AF65-F5344CB8AC3E}">
        <p14:creationId xmlns:p14="http://schemas.microsoft.com/office/powerpoint/2010/main" val="9044880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83256" y="75251"/>
            <a:ext cx="11064641" cy="1690962"/>
          </a:xfrm>
          <a:prstGeom prst="rect">
            <a:avLst/>
          </a:prstGeom>
        </p:spPr>
      </p:pic>
      <p:sp>
        <p:nvSpPr>
          <p:cNvPr id="7" name="TextBox 6"/>
          <p:cNvSpPr txBox="1"/>
          <p:nvPr/>
        </p:nvSpPr>
        <p:spPr>
          <a:xfrm>
            <a:off x="5583682" y="665008"/>
            <a:ext cx="1984442" cy="584775"/>
          </a:xfrm>
          <a:prstGeom prst="rect">
            <a:avLst/>
          </a:prstGeom>
          <a:noFill/>
        </p:spPr>
        <p:txBody>
          <a:bodyPr wrap="square" rtlCol="0">
            <a:spAutoFit/>
          </a:bodyPr>
          <a:lstStyle/>
          <a:p>
            <a:r>
              <a:rPr lang="en-US" sz="3200" dirty="0">
                <a:solidFill>
                  <a:schemeClr val="bg1"/>
                </a:solidFill>
                <a:effectLst>
                  <a:outerShdw blurRad="38100" dist="38100" dir="2700000" algn="tl">
                    <a:srgbClr val="000000">
                      <a:alpha val="43137"/>
                    </a:srgbClr>
                  </a:outerShdw>
                </a:effectLst>
                <a:latin typeface="Maiandra GD" panose="020E0502030308020204" pitchFamily="34" charset="0"/>
                <a:cs typeface="Tajawal Medium" panose="00000600000000000000" pitchFamily="2" charset="-78"/>
              </a:rPr>
              <a:t>THANKS</a:t>
            </a:r>
            <a:endParaRPr lang="en-US" sz="3200" dirty="0">
              <a:solidFill>
                <a:srgbClr val="FF9518"/>
              </a:solidFill>
              <a:effectLst>
                <a:outerShdw blurRad="38100" dist="38100" dir="2700000" algn="tl">
                  <a:srgbClr val="000000">
                    <a:alpha val="43137"/>
                  </a:srgbClr>
                </a:outerShdw>
              </a:effectLst>
              <a:latin typeface="Maiandra GD" panose="020E0502030308020204" pitchFamily="34" charset="0"/>
              <a:cs typeface="Tajawal Medium" panose="00000600000000000000" pitchFamily="2" charset="-78"/>
            </a:endParaRPr>
          </a:p>
        </p:txBody>
      </p:sp>
      <p:sp>
        <p:nvSpPr>
          <p:cNvPr id="11" name="TextBox 10">
            <a:extLst>
              <a:ext uri="{FF2B5EF4-FFF2-40B4-BE49-F238E27FC236}">
                <a16:creationId xmlns:a16="http://schemas.microsoft.com/office/drawing/2014/main" id="{47D1C754-1798-422A-9316-98AB8053F9CA}"/>
              </a:ext>
            </a:extLst>
          </p:cNvPr>
          <p:cNvSpPr txBox="1"/>
          <p:nvPr/>
        </p:nvSpPr>
        <p:spPr>
          <a:xfrm>
            <a:off x="266801" y="246515"/>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05</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CC6BE387-3642-8F32-333F-20BD75EAA9E6}"/>
              </a:ext>
            </a:extLst>
          </p:cNvPr>
          <p:cNvPicPr>
            <a:picLocks noChangeAspect="1"/>
          </p:cNvPicPr>
          <p:nvPr/>
        </p:nvPicPr>
        <p:blipFill rotWithShape="1">
          <a:blip r:embed="rId7">
            <a:extLst>
              <a:ext uri="{28A0092B-C50C-407E-A947-70E740481C1C}">
                <a14:useLocalDpi xmlns:a14="http://schemas.microsoft.com/office/drawing/2010/main" val="0"/>
              </a:ext>
            </a:extLst>
          </a:blip>
          <a:srcRect l="6579" t="14006" r="6925" b="13694"/>
          <a:stretch/>
        </p:blipFill>
        <p:spPr>
          <a:xfrm>
            <a:off x="923829" y="1801832"/>
            <a:ext cx="10256363" cy="3669439"/>
          </a:xfrm>
          <a:prstGeom prst="rect">
            <a:avLst/>
          </a:prstGeom>
        </p:spPr>
      </p:pic>
    </p:spTree>
    <p:custDataLst>
      <p:tags r:id="rId1"/>
    </p:custDataLst>
    <p:extLst>
      <p:ext uri="{BB962C8B-B14F-4D97-AF65-F5344CB8AC3E}">
        <p14:creationId xmlns:p14="http://schemas.microsoft.com/office/powerpoint/2010/main" val="23816923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srcRect l="984" r="914" b="11911"/>
          <a:stretch/>
        </p:blipFill>
        <p:spPr>
          <a:xfrm>
            <a:off x="0" y="4199708"/>
            <a:ext cx="12200709" cy="2688772"/>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6"/>
          <a:stretch>
            <a:fillRect/>
          </a:stretch>
        </p:blipFill>
        <p:spPr>
          <a:xfrm>
            <a:off x="-112889" y="422122"/>
            <a:ext cx="6714451" cy="1972334"/>
          </a:xfrm>
          <a:prstGeom prst="rect">
            <a:avLst/>
          </a:prstGeom>
        </p:spPr>
      </p:pic>
      <p:pic>
        <p:nvPicPr>
          <p:cNvPr id="13" name="Picture 12"/>
          <p:cNvPicPr>
            <a:picLocks noChangeAspect="1"/>
          </p:cNvPicPr>
          <p:nvPr/>
        </p:nvPicPr>
        <p:blipFill>
          <a:blip r:embed="rId7"/>
          <a:stretch>
            <a:fillRect/>
          </a:stretch>
        </p:blipFill>
        <p:spPr>
          <a:xfrm>
            <a:off x="6433777" y="3125529"/>
            <a:ext cx="5882401" cy="1034667"/>
          </a:xfrm>
          <a:prstGeom prst="rect">
            <a:avLst/>
          </a:prstGeom>
        </p:spPr>
      </p:pic>
      <p:sp>
        <p:nvSpPr>
          <p:cNvPr id="14" name="TextBox 13"/>
          <p:cNvSpPr txBox="1"/>
          <p:nvPr/>
        </p:nvSpPr>
        <p:spPr>
          <a:xfrm>
            <a:off x="474133" y="715791"/>
            <a:ext cx="5945282" cy="1384995"/>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Prepared by Dr. Sherihan Mohamed</a:t>
            </a:r>
          </a:p>
          <a:p>
            <a:r>
              <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9</a:t>
            </a:r>
          </a:p>
        </p:txBody>
      </p:sp>
      <p:sp>
        <p:nvSpPr>
          <p:cNvPr id="16" name="TextBox 15"/>
          <p:cNvSpPr txBox="1"/>
          <p:nvPr/>
        </p:nvSpPr>
        <p:spPr>
          <a:xfrm>
            <a:off x="7203367" y="3156255"/>
            <a:ext cx="4172424"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DGM723</a:t>
            </a:r>
          </a:p>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p:txBody>
      </p:sp>
    </p:spTree>
    <p:extLst>
      <p:ext uri="{BB962C8B-B14F-4D97-AF65-F5344CB8AC3E}">
        <p14:creationId xmlns:p14="http://schemas.microsoft.com/office/powerpoint/2010/main" val="2922024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1.5"/>
</p:tagLst>
</file>

<file path=ppt/tags/tag2.xml><?xml version="1.0" encoding="utf-8"?>
<p:tagLst xmlns:a="http://schemas.openxmlformats.org/drawingml/2006/main" xmlns:r="http://schemas.openxmlformats.org/officeDocument/2006/relationships" xmlns:p="http://schemas.openxmlformats.org/presentationml/2006/main">
  <p:tag name="TIMING" val="|1.2"/>
</p:tagLst>
</file>

<file path=ppt/tags/tag3.xml><?xml version="1.0" encoding="utf-8"?>
<p:tagLst xmlns:a="http://schemas.openxmlformats.org/drawingml/2006/main" xmlns:r="http://schemas.openxmlformats.org/officeDocument/2006/relationships" xmlns:p="http://schemas.openxmlformats.org/presentationml/2006/main">
  <p:tag name="TIMING" val="|0.9"/>
</p:tagLst>
</file>

<file path=ppt/tags/tag4.xml><?xml version="1.0" encoding="utf-8"?>
<p:tagLst xmlns:a="http://schemas.openxmlformats.org/drawingml/2006/main" xmlns:r="http://schemas.openxmlformats.org/officeDocument/2006/relationships" xmlns:p="http://schemas.openxmlformats.org/presentationml/2006/main">
  <p:tag name="TIMING" val="|0.6"/>
</p:tagLst>
</file>

<file path=ppt/tags/tag5.xml><?xml version="1.0" encoding="utf-8"?>
<p:tagLst xmlns:a="http://schemas.openxmlformats.org/drawingml/2006/main" xmlns:r="http://schemas.openxmlformats.org/officeDocument/2006/relationships" xmlns:p="http://schemas.openxmlformats.org/presentationml/2006/main">
  <p:tag name="TIMING" val="|0.2"/>
</p:tagLst>
</file>

<file path=ppt/tags/tag6.xml><?xml version="1.0" encoding="utf-8"?>
<p:tagLst xmlns:a="http://schemas.openxmlformats.org/drawingml/2006/main" xmlns:r="http://schemas.openxmlformats.org/officeDocument/2006/relationships" xmlns:p="http://schemas.openxmlformats.org/presentationml/2006/main">
  <p:tag name="TIMING" val="|0.8|2"/>
</p:tagLst>
</file>

<file path=ppt/tags/tag7.xml><?xml version="1.0" encoding="utf-8"?>
<p:tagLst xmlns:a="http://schemas.openxmlformats.org/drawingml/2006/main" xmlns:r="http://schemas.openxmlformats.org/officeDocument/2006/relationships" xmlns:p="http://schemas.openxmlformats.org/presentationml/2006/main">
  <p:tag name="TIMING" val="|0.8|2"/>
</p:tagLst>
</file>

<file path=ppt/tags/tag8.xml><?xml version="1.0" encoding="utf-8"?>
<p:tagLst xmlns:a="http://schemas.openxmlformats.org/drawingml/2006/main" xmlns:r="http://schemas.openxmlformats.org/officeDocument/2006/relationships" xmlns:p="http://schemas.openxmlformats.org/presentationml/2006/main">
  <p:tag name="TIMING" val="|0.8|2"/>
</p:tagLst>
</file>

<file path=ppt/tags/tag9.xml><?xml version="1.0" encoding="utf-8"?>
<p:tagLst xmlns:a="http://schemas.openxmlformats.org/drawingml/2006/main" xmlns:r="http://schemas.openxmlformats.org/officeDocument/2006/relationships" xmlns:p="http://schemas.openxmlformats.org/presentationml/2006/main">
  <p:tag name="TIMING" val="|0.8|2"/>
</p:tagLst>
</file>

<file path=ppt/tags/tag10.xml><?xml version="1.0" encoding="utf-8"?>
<p:tagLst xmlns:a="http://schemas.openxmlformats.org/drawingml/2006/main" xmlns:r="http://schemas.openxmlformats.org/officeDocument/2006/relationships" xmlns:p="http://schemas.openxmlformats.org/presentationml/2006/main">
  <p:tag name="TIMING" val="|0.8|2"/>
</p:tagLst>
</file>

<file path=ppt/tags/tag11.xml><?xml version="1.0" encoding="utf-8"?>
<p:tagLst xmlns:a="http://schemas.openxmlformats.org/drawingml/2006/main" xmlns:r="http://schemas.openxmlformats.org/officeDocument/2006/relationships" xmlns:p="http://schemas.openxmlformats.org/presentationml/2006/main">
  <p:tag name="TIMING" val="|0.8|2"/>
</p:tagLst>
</file>

<file path=ppt/tags/tag12.xml><?xml version="1.0" encoding="utf-8"?>
<p:tagLst xmlns:a="http://schemas.openxmlformats.org/drawingml/2006/main" xmlns:r="http://schemas.openxmlformats.org/officeDocument/2006/relationships" xmlns:p="http://schemas.openxmlformats.org/presentationml/2006/main">
  <p:tag name="TIMING" val="|0.8|2"/>
</p:tagLst>
</file>

<file path=ppt/tags/tag13.xml><?xml version="1.0" encoding="utf-8"?>
<p:tagLst xmlns:a="http://schemas.openxmlformats.org/drawingml/2006/main" xmlns:r="http://schemas.openxmlformats.org/officeDocument/2006/relationships" xmlns:p="http://schemas.openxmlformats.org/presentationml/2006/main">
  <p:tag name="TIMING" val="|0.8|2"/>
</p:tagLst>
</file>

<file path=ppt/tags/tag14.xml><?xml version="1.0" encoding="utf-8"?>
<p:tagLst xmlns:a="http://schemas.openxmlformats.org/drawingml/2006/main" xmlns:r="http://schemas.openxmlformats.org/officeDocument/2006/relationships" xmlns:p="http://schemas.openxmlformats.org/presentationml/2006/main">
  <p:tag name="TIMING" val="|0.8|2"/>
</p:tagLst>
</file>

<file path=ppt/tags/tag15.xml><?xml version="1.0" encoding="utf-8"?>
<p:tagLst xmlns:a="http://schemas.openxmlformats.org/drawingml/2006/main" xmlns:r="http://schemas.openxmlformats.org/officeDocument/2006/relationships" xmlns:p="http://schemas.openxmlformats.org/presentationml/2006/main">
  <p:tag name="TIMING" val="|0.8|2"/>
</p:tagLst>
</file>

<file path=ppt/tags/tag16.xml><?xml version="1.0" encoding="utf-8"?>
<p:tagLst xmlns:a="http://schemas.openxmlformats.org/drawingml/2006/main" xmlns:r="http://schemas.openxmlformats.org/officeDocument/2006/relationships" xmlns:p="http://schemas.openxmlformats.org/presentationml/2006/main">
  <p:tag name="TIMING" val="|0.8|2"/>
</p:tagLst>
</file>

<file path=ppt/tags/tag17.xml><?xml version="1.0" encoding="utf-8"?>
<p:tagLst xmlns:a="http://schemas.openxmlformats.org/drawingml/2006/main" xmlns:r="http://schemas.openxmlformats.org/officeDocument/2006/relationships" xmlns:p="http://schemas.openxmlformats.org/presentationml/2006/main">
  <p:tag name="TIMING" val="|0.8|2"/>
</p:tagLst>
</file>

<file path=ppt/tags/tag18.xml><?xml version="1.0" encoding="utf-8"?>
<p:tagLst xmlns:a="http://schemas.openxmlformats.org/drawingml/2006/main" xmlns:r="http://schemas.openxmlformats.org/officeDocument/2006/relationships" xmlns:p="http://schemas.openxmlformats.org/presentationml/2006/main">
  <p:tag name="TIMING" val="|0.8|2"/>
</p:tagLst>
</file>

<file path=ppt/tags/tag19.xml><?xml version="1.0" encoding="utf-8"?>
<p:tagLst xmlns:a="http://schemas.openxmlformats.org/drawingml/2006/main" xmlns:r="http://schemas.openxmlformats.org/officeDocument/2006/relationships" xmlns:p="http://schemas.openxmlformats.org/presentationml/2006/main">
  <p:tag name="TIMING" val="|0.8|2"/>
</p:tagLst>
</file>

<file path=ppt/tags/tag20.xml><?xml version="1.0" encoding="utf-8"?>
<p:tagLst xmlns:a="http://schemas.openxmlformats.org/drawingml/2006/main" xmlns:r="http://schemas.openxmlformats.org/officeDocument/2006/relationships" xmlns:p="http://schemas.openxmlformats.org/presentationml/2006/main">
  <p:tag name="TIMING" val="|0.8|2"/>
</p:tagLst>
</file>

<file path=ppt/tags/tag21.xml><?xml version="1.0" encoding="utf-8"?>
<p:tagLst xmlns:a="http://schemas.openxmlformats.org/drawingml/2006/main" xmlns:r="http://schemas.openxmlformats.org/officeDocument/2006/relationships" xmlns:p="http://schemas.openxmlformats.org/presentationml/2006/main">
  <p:tag name="TIMING" val="|0.2"/>
</p:tagLst>
</file>

<file path=ppt/tags/tag22.xml><?xml version="1.0" encoding="utf-8"?>
<p:tagLst xmlns:a="http://schemas.openxmlformats.org/drawingml/2006/main" xmlns:r="http://schemas.openxmlformats.org/officeDocument/2006/relationships" xmlns:p="http://schemas.openxmlformats.org/presentationml/2006/main">
  <p:tag name="TIMING" val="|0.8|2"/>
</p:tagLst>
</file>

<file path=ppt/tags/tag23.xml><?xml version="1.0" encoding="utf-8"?>
<p:tagLst xmlns:a="http://schemas.openxmlformats.org/drawingml/2006/main" xmlns:r="http://schemas.openxmlformats.org/officeDocument/2006/relationships" xmlns:p="http://schemas.openxmlformats.org/presentationml/2006/main">
  <p:tag name="TIMING" val="|0.8|2"/>
</p:tagLst>
</file>

<file path=ppt/tags/tag24.xml><?xml version="1.0" encoding="utf-8"?>
<p:tagLst xmlns:a="http://schemas.openxmlformats.org/drawingml/2006/main" xmlns:r="http://schemas.openxmlformats.org/officeDocument/2006/relationships" xmlns:p="http://schemas.openxmlformats.org/presentationml/2006/main">
  <p:tag name="TIMING" val="|0.8|2"/>
</p:tagLst>
</file>

<file path=ppt/tags/tag25.xml><?xml version="1.0" encoding="utf-8"?>
<p:tagLst xmlns:a="http://schemas.openxmlformats.org/drawingml/2006/main" xmlns:r="http://schemas.openxmlformats.org/officeDocument/2006/relationships" xmlns:p="http://schemas.openxmlformats.org/presentationml/2006/main">
  <p:tag name="TIMING" val="|0.8|2"/>
</p:tagLst>
</file>

<file path=ppt/tags/tag26.xml><?xml version="1.0" encoding="utf-8"?>
<p:tagLst xmlns:a="http://schemas.openxmlformats.org/drawingml/2006/main" xmlns:r="http://schemas.openxmlformats.org/officeDocument/2006/relationships" xmlns:p="http://schemas.openxmlformats.org/presentationml/2006/main">
  <p:tag name="TIMING" val="|0.8|2"/>
</p:tagLst>
</file>

<file path=ppt/tags/tag27.xml><?xml version="1.0" encoding="utf-8"?>
<p:tagLst xmlns:a="http://schemas.openxmlformats.org/drawingml/2006/main" xmlns:r="http://schemas.openxmlformats.org/officeDocument/2006/relationships" xmlns:p="http://schemas.openxmlformats.org/presentationml/2006/main">
  <p:tag name="TIMING" val="|0.8|2"/>
</p:tagLst>
</file>

<file path=ppt/tags/tag28.xml><?xml version="1.0" encoding="utf-8"?>
<p:tagLst xmlns:a="http://schemas.openxmlformats.org/drawingml/2006/main" xmlns:r="http://schemas.openxmlformats.org/officeDocument/2006/relationships" xmlns:p="http://schemas.openxmlformats.org/presentationml/2006/main">
  <p:tag name="TIMING" val="|0.8|2"/>
</p:tagLst>
</file>

<file path=ppt/tags/tag29.xml><?xml version="1.0" encoding="utf-8"?>
<p:tagLst xmlns:a="http://schemas.openxmlformats.org/drawingml/2006/main" xmlns:r="http://schemas.openxmlformats.org/officeDocument/2006/relationships" xmlns:p="http://schemas.openxmlformats.org/presentationml/2006/main">
  <p:tag name="TIMING" val="|0.8|2"/>
</p:tagLst>
</file>

<file path=ppt/tags/tag30.xml><?xml version="1.0" encoding="utf-8"?>
<p:tagLst xmlns:a="http://schemas.openxmlformats.org/drawingml/2006/main" xmlns:r="http://schemas.openxmlformats.org/officeDocument/2006/relationships" xmlns:p="http://schemas.openxmlformats.org/presentationml/2006/main">
  <p:tag name="TIMING" val="|0.8|2"/>
</p:tagLst>
</file>

<file path=ppt/tags/tag31.xml><?xml version="1.0" encoding="utf-8"?>
<p:tagLst xmlns:a="http://schemas.openxmlformats.org/drawingml/2006/main" xmlns:r="http://schemas.openxmlformats.org/officeDocument/2006/relationships" xmlns:p="http://schemas.openxmlformats.org/presentationml/2006/main">
  <p:tag name="TIMING" val="|0.8|2"/>
</p:tagLst>
</file>

<file path=ppt/tags/tag32.xml><?xml version="1.0" encoding="utf-8"?>
<p:tagLst xmlns:a="http://schemas.openxmlformats.org/drawingml/2006/main" xmlns:r="http://schemas.openxmlformats.org/officeDocument/2006/relationships" xmlns:p="http://schemas.openxmlformats.org/presentationml/2006/main">
  <p:tag name="TIMING" val="|0.2"/>
</p:tagLst>
</file>

<file path=ppt/tags/tag33.xml><?xml version="1.0" encoding="utf-8"?>
<p:tagLst xmlns:a="http://schemas.openxmlformats.org/drawingml/2006/main" xmlns:r="http://schemas.openxmlformats.org/officeDocument/2006/relationships" xmlns:p="http://schemas.openxmlformats.org/presentationml/2006/main">
  <p:tag name="TIMING" val="|0.8|2"/>
</p:tagLst>
</file>

<file path=ppt/tags/tag34.xml><?xml version="1.0" encoding="utf-8"?>
<p:tagLst xmlns:a="http://schemas.openxmlformats.org/drawingml/2006/main" xmlns:r="http://schemas.openxmlformats.org/officeDocument/2006/relationships" xmlns:p="http://schemas.openxmlformats.org/presentationml/2006/main">
  <p:tag name="TIMING" val="|0.8|2"/>
</p:tagLst>
</file>

<file path=ppt/tags/tag35.xml><?xml version="1.0" encoding="utf-8"?>
<p:tagLst xmlns:a="http://schemas.openxmlformats.org/drawingml/2006/main" xmlns:r="http://schemas.openxmlformats.org/officeDocument/2006/relationships" xmlns:p="http://schemas.openxmlformats.org/presentationml/2006/main">
  <p:tag name="TIMING" val="|0.8|2"/>
</p:tagLst>
</file>

<file path=ppt/tags/tag36.xml><?xml version="1.0" encoding="utf-8"?>
<p:tagLst xmlns:a="http://schemas.openxmlformats.org/drawingml/2006/main" xmlns:r="http://schemas.openxmlformats.org/officeDocument/2006/relationships" xmlns:p="http://schemas.openxmlformats.org/presentationml/2006/main">
  <p:tag name="TIMING" val="|0.8|2"/>
</p:tagLst>
</file>

<file path=ppt/tags/tag37.xml><?xml version="1.0" encoding="utf-8"?>
<p:tagLst xmlns:a="http://schemas.openxmlformats.org/drawingml/2006/main" xmlns:r="http://schemas.openxmlformats.org/officeDocument/2006/relationships" xmlns:p="http://schemas.openxmlformats.org/presentationml/2006/main">
  <p:tag name="TIMING" val="|0.8|2"/>
</p:tagLst>
</file>

<file path=ppt/tags/tag38.xml><?xml version="1.0" encoding="utf-8"?>
<p:tagLst xmlns:a="http://schemas.openxmlformats.org/drawingml/2006/main" xmlns:r="http://schemas.openxmlformats.org/officeDocument/2006/relationships" xmlns:p="http://schemas.openxmlformats.org/presentationml/2006/main">
  <p:tag name="TIMING" val="|0.8|2"/>
</p:tagLst>
</file>

<file path=ppt/tags/tag39.xml><?xml version="1.0" encoding="utf-8"?>
<p:tagLst xmlns:a="http://schemas.openxmlformats.org/drawingml/2006/main" xmlns:r="http://schemas.openxmlformats.org/officeDocument/2006/relationships" xmlns:p="http://schemas.openxmlformats.org/presentationml/2006/main">
  <p:tag name="TIMING" val="|0.8|2"/>
</p:tagLst>
</file>

<file path=ppt/tags/tag40.xml><?xml version="1.0" encoding="utf-8"?>
<p:tagLst xmlns:a="http://schemas.openxmlformats.org/drawingml/2006/main" xmlns:r="http://schemas.openxmlformats.org/officeDocument/2006/relationships" xmlns:p="http://schemas.openxmlformats.org/presentationml/2006/main">
  <p:tag name="TIMING" val="|0.8|2"/>
</p:tagLst>
</file>

<file path=ppt/tags/tag41.xml><?xml version="1.0" encoding="utf-8"?>
<p:tagLst xmlns:a="http://schemas.openxmlformats.org/drawingml/2006/main" xmlns:r="http://schemas.openxmlformats.org/officeDocument/2006/relationships" xmlns:p="http://schemas.openxmlformats.org/presentationml/2006/main">
  <p:tag name="TIMING" val="|0.8|2"/>
</p:tagLst>
</file>

<file path=ppt/tags/tag42.xml><?xml version="1.0" encoding="utf-8"?>
<p:tagLst xmlns:a="http://schemas.openxmlformats.org/drawingml/2006/main" xmlns:r="http://schemas.openxmlformats.org/officeDocument/2006/relationships" xmlns:p="http://schemas.openxmlformats.org/presentationml/2006/main">
  <p:tag name="TIMING" val="|0.8|2"/>
</p:tagLst>
</file>

<file path=ppt/tags/tag43.xml><?xml version="1.0" encoding="utf-8"?>
<p:tagLst xmlns:a="http://schemas.openxmlformats.org/drawingml/2006/main" xmlns:r="http://schemas.openxmlformats.org/officeDocument/2006/relationships" xmlns:p="http://schemas.openxmlformats.org/presentationml/2006/main">
  <p:tag name="TIMING" val="|0.8|2"/>
</p:tagLst>
</file>

<file path=ppt/tags/tag44.xml><?xml version="1.0" encoding="utf-8"?>
<p:tagLst xmlns:a="http://schemas.openxmlformats.org/drawingml/2006/main" xmlns:r="http://schemas.openxmlformats.org/officeDocument/2006/relationships" xmlns:p="http://schemas.openxmlformats.org/presentationml/2006/main">
  <p:tag name="TIMING" val="|0.8|2"/>
</p:tagLst>
</file>

<file path=ppt/tags/tag45.xml><?xml version="1.0" encoding="utf-8"?>
<p:tagLst xmlns:a="http://schemas.openxmlformats.org/drawingml/2006/main" xmlns:r="http://schemas.openxmlformats.org/officeDocument/2006/relationships" xmlns:p="http://schemas.openxmlformats.org/presentationml/2006/main">
  <p:tag name="TIMING" val="|0.6"/>
</p:tagLst>
</file>

<file path=ppt/tags/tag46.xml><?xml version="1.0" encoding="utf-8"?>
<p:tagLst xmlns:a="http://schemas.openxmlformats.org/drawingml/2006/main" xmlns:r="http://schemas.openxmlformats.org/officeDocument/2006/relationships" xmlns:p="http://schemas.openxmlformats.org/presentationml/2006/main">
  <p:tag name="TIMING" val="|1.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3203</TotalTime>
  <Words>3053</Words>
  <Application>Microsoft Office PowerPoint</Application>
  <PresentationFormat>Widescreen</PresentationFormat>
  <Paragraphs>263</Paragraphs>
  <Slides>47</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Microsoft GothicNeo</vt:lpstr>
      <vt:lpstr>Arial</vt:lpstr>
      <vt:lpstr>Calibri</vt:lpstr>
      <vt:lpstr>Calibri Light</vt:lpstr>
      <vt:lpstr>Maiandra GD</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shery tawfeeq</dc:creator>
  <cp:lastModifiedBy>shery tawfeeq</cp:lastModifiedBy>
  <cp:revision>3</cp:revision>
  <dcterms:created xsi:type="dcterms:W3CDTF">2023-03-23T21:01:07Z</dcterms:created>
  <dcterms:modified xsi:type="dcterms:W3CDTF">2023-08-11T12:14:32Z</dcterms:modified>
</cp:coreProperties>
</file>