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 id="2147483662"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Lst>
  <p:sldSz cy="6858000" cx="12192000"/>
  <p:notesSz cx="6858000" cy="9144000"/>
  <p:embeddedFontLst>
    <p:embeddedFont>
      <p:font typeface="Tajawal ExtraBold"/>
      <p:bold r:id="rId53"/>
    </p:embeddedFont>
    <p:embeddedFont>
      <p:font typeface="Tajawal Medium"/>
      <p:regular r:id="rId54"/>
      <p:bold r:id="rId5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6" roundtripDataSignature="AMtx7mhgOVhXX2efb7l8M7JNIqpvYnmdJ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font" Target="fonts/TajawalExtraBold-bold.fntdata"/><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font" Target="fonts/TajawalMedium-bold.fntdata"/><Relationship Id="rId10" Type="http://schemas.openxmlformats.org/officeDocument/2006/relationships/slide" Target="slides/slide5.xml"/><Relationship Id="rId54" Type="http://schemas.openxmlformats.org/officeDocument/2006/relationships/font" Target="fonts/TajawalMedium-regular.fntdata"/><Relationship Id="rId13" Type="http://schemas.openxmlformats.org/officeDocument/2006/relationships/slide" Target="slides/slide8.xml"/><Relationship Id="rId12" Type="http://schemas.openxmlformats.org/officeDocument/2006/relationships/slide" Target="slides/slide7.xml"/><Relationship Id="rId56" Type="http://customschemas.google.com/relationships/presentationmetadata" Target="meta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5" name="Google Shape;175;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
        <p:nvSpPr>
          <p:cNvPr id="176" name="Google Shape;176;p18: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fld id="{00000000-1234-1234-1234-123412341234}" type="slidenum">
              <a:rPr b="0" i="0" lang="en-US" sz="1400" u="none" cap="none" strike="noStrike">
                <a:solidFill>
                  <a:srgbClr val="000000"/>
                </a:solidFill>
                <a:latin typeface="Arial"/>
                <a:ea typeface="Arial"/>
                <a:cs typeface="Arial"/>
                <a:sym typeface="Arial"/>
              </a:rPr>
              <a:t>‹#›</a:t>
            </a:fld>
            <a:endParaRPr b="0" i="0" sz="1400" u="none" cap="none" strike="noStrike">
              <a:solidFill>
                <a:srgbClr val="000000"/>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0" name="Google Shape;210;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8" name="Google Shape;33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0" name="Google Shape;35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3" name="Google Shape;37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8" name="Google Shape;39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411" name="Google Shape;411;p3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5" name="Shape 435"/>
        <p:cNvGrpSpPr/>
        <p:nvPr/>
      </p:nvGrpSpPr>
      <p:grpSpPr>
        <a:xfrm>
          <a:off x="0" y="0"/>
          <a:ext cx="0" cy="0"/>
          <a:chOff x="0" y="0"/>
          <a:chExt cx="0" cy="0"/>
        </a:xfrm>
      </p:grpSpPr>
      <p:sp>
        <p:nvSpPr>
          <p:cNvPr id="436" name="Google Shape;436;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0" name="Google Shape;45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1" name="Shape 461"/>
        <p:cNvGrpSpPr/>
        <p:nvPr/>
      </p:nvGrpSpPr>
      <p:grpSpPr>
        <a:xfrm>
          <a:off x="0" y="0"/>
          <a:ext cx="0" cy="0"/>
          <a:chOff x="0" y="0"/>
          <a:chExt cx="0" cy="0"/>
        </a:xfrm>
      </p:grpSpPr>
      <p:sp>
        <p:nvSpPr>
          <p:cNvPr id="462" name="Google Shape;462;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3" name="Google Shape;463;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76" name="Google Shape;476;p3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p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9" name="Google Shape;489;p3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0" name="Shape 500"/>
        <p:cNvGrpSpPr/>
        <p:nvPr/>
      </p:nvGrpSpPr>
      <p:grpSpPr>
        <a:xfrm>
          <a:off x="0" y="0"/>
          <a:ext cx="0" cy="0"/>
          <a:chOff x="0" y="0"/>
          <a:chExt cx="0" cy="0"/>
        </a:xfrm>
      </p:grpSpPr>
      <p:sp>
        <p:nvSpPr>
          <p:cNvPr id="501" name="Google Shape;501;p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2" name="Google Shape;502;p4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p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5" name="Google Shape;515;p4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6" name="Shape 526"/>
        <p:cNvGrpSpPr/>
        <p:nvPr/>
      </p:nvGrpSpPr>
      <p:grpSpPr>
        <a:xfrm>
          <a:off x="0" y="0"/>
          <a:ext cx="0" cy="0"/>
          <a:chOff x="0" y="0"/>
          <a:chExt cx="0" cy="0"/>
        </a:xfrm>
      </p:grpSpPr>
      <p:sp>
        <p:nvSpPr>
          <p:cNvPr id="527" name="Google Shape;527;p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4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9" name="Shape 539"/>
        <p:cNvGrpSpPr/>
        <p:nvPr/>
      </p:nvGrpSpPr>
      <p:grpSpPr>
        <a:xfrm>
          <a:off x="0" y="0"/>
          <a:ext cx="0" cy="0"/>
          <a:chOff x="0" y="0"/>
          <a:chExt cx="0" cy="0"/>
        </a:xfrm>
      </p:grpSpPr>
      <p:sp>
        <p:nvSpPr>
          <p:cNvPr id="540" name="Google Shape;540;p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1" name="Google Shape;541;p4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p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p4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6" name="Shape 566"/>
        <p:cNvGrpSpPr/>
        <p:nvPr/>
      </p:nvGrpSpPr>
      <p:grpSpPr>
        <a:xfrm>
          <a:off x="0" y="0"/>
          <a:ext cx="0" cy="0"/>
          <a:chOff x="0" y="0"/>
          <a:chExt cx="0" cy="0"/>
        </a:xfrm>
      </p:grpSpPr>
      <p:sp>
        <p:nvSpPr>
          <p:cNvPr id="567" name="Google Shape;567;p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8" name="Google Shape;568;p4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0" name="Shape 580"/>
        <p:cNvGrpSpPr/>
        <p:nvPr/>
      </p:nvGrpSpPr>
      <p:grpSpPr>
        <a:xfrm>
          <a:off x="0" y="0"/>
          <a:ext cx="0" cy="0"/>
          <a:chOff x="0" y="0"/>
          <a:chExt cx="0" cy="0"/>
        </a:xfrm>
      </p:grpSpPr>
      <p:sp>
        <p:nvSpPr>
          <p:cNvPr id="581" name="Google Shape;581;p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2" name="Google Shape;582;p4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4" name="Shape 594"/>
        <p:cNvGrpSpPr/>
        <p:nvPr/>
      </p:nvGrpSpPr>
      <p:grpSpPr>
        <a:xfrm>
          <a:off x="0" y="0"/>
          <a:ext cx="0" cy="0"/>
          <a:chOff x="0" y="0"/>
          <a:chExt cx="0" cy="0"/>
        </a:xfrm>
      </p:grpSpPr>
      <p:sp>
        <p:nvSpPr>
          <p:cNvPr id="595" name="Google Shape;595;p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6" name="Google Shape;596;p4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8" name="Shape 608"/>
        <p:cNvGrpSpPr/>
        <p:nvPr/>
      </p:nvGrpSpPr>
      <p:grpSpPr>
        <a:xfrm>
          <a:off x="0" y="0"/>
          <a:ext cx="0" cy="0"/>
          <a:chOff x="0" y="0"/>
          <a:chExt cx="0" cy="0"/>
        </a:xfrm>
      </p:grpSpPr>
      <p:sp>
        <p:nvSpPr>
          <p:cNvPr id="609" name="Google Shape;609;p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0" name="Google Shape;610;p4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2" name="Shape 622"/>
        <p:cNvGrpSpPr/>
        <p:nvPr/>
      </p:nvGrpSpPr>
      <p:grpSpPr>
        <a:xfrm>
          <a:off x="0" y="0"/>
          <a:ext cx="0" cy="0"/>
          <a:chOff x="0" y="0"/>
          <a:chExt cx="0" cy="0"/>
        </a:xfrm>
      </p:grpSpPr>
      <p:sp>
        <p:nvSpPr>
          <p:cNvPr id="623" name="Google Shape;623;p4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24" name="Google Shape;624;p4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6" name="Shape 636"/>
        <p:cNvGrpSpPr/>
        <p:nvPr/>
      </p:nvGrpSpPr>
      <p:grpSpPr>
        <a:xfrm>
          <a:off x="0" y="0"/>
          <a:ext cx="0" cy="0"/>
          <a:chOff x="0" y="0"/>
          <a:chExt cx="0" cy="0"/>
        </a:xfrm>
      </p:grpSpPr>
      <p:sp>
        <p:nvSpPr>
          <p:cNvPr id="637" name="Google Shape;637;p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8" name="Google Shape;638;p5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0" name="Shape 650"/>
        <p:cNvGrpSpPr/>
        <p:nvPr/>
      </p:nvGrpSpPr>
      <p:grpSpPr>
        <a:xfrm>
          <a:off x="0" y="0"/>
          <a:ext cx="0" cy="0"/>
          <a:chOff x="0" y="0"/>
          <a:chExt cx="0" cy="0"/>
        </a:xfrm>
      </p:grpSpPr>
      <p:sp>
        <p:nvSpPr>
          <p:cNvPr id="651" name="Google Shape;651;p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2" name="Google Shape;652;p5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4" name="Shape 664"/>
        <p:cNvGrpSpPr/>
        <p:nvPr/>
      </p:nvGrpSpPr>
      <p:grpSpPr>
        <a:xfrm>
          <a:off x="0" y="0"/>
          <a:ext cx="0" cy="0"/>
          <a:chOff x="0" y="0"/>
          <a:chExt cx="0" cy="0"/>
        </a:xfrm>
      </p:grpSpPr>
      <p:sp>
        <p:nvSpPr>
          <p:cNvPr id="665" name="Google Shape;665;p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6" name="Google Shape;666;p5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8" name="Shape 678"/>
        <p:cNvGrpSpPr/>
        <p:nvPr/>
      </p:nvGrpSpPr>
      <p:grpSpPr>
        <a:xfrm>
          <a:off x="0" y="0"/>
          <a:ext cx="0" cy="0"/>
          <a:chOff x="0" y="0"/>
          <a:chExt cx="0" cy="0"/>
        </a:xfrm>
      </p:grpSpPr>
      <p:sp>
        <p:nvSpPr>
          <p:cNvPr id="679" name="Google Shape;679;p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0" name="Google Shape;680;p5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p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p5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6" name="Shape 706"/>
        <p:cNvGrpSpPr/>
        <p:nvPr/>
      </p:nvGrpSpPr>
      <p:grpSpPr>
        <a:xfrm>
          <a:off x="0" y="0"/>
          <a:ext cx="0" cy="0"/>
          <a:chOff x="0" y="0"/>
          <a:chExt cx="0" cy="0"/>
        </a:xfrm>
      </p:grpSpPr>
      <p:sp>
        <p:nvSpPr>
          <p:cNvPr id="707" name="Google Shape;707;p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8" name="Google Shape;708;p5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0" name="Shape 720"/>
        <p:cNvGrpSpPr/>
        <p:nvPr/>
      </p:nvGrpSpPr>
      <p:grpSpPr>
        <a:xfrm>
          <a:off x="0" y="0"/>
          <a:ext cx="0" cy="0"/>
          <a:chOff x="0" y="0"/>
          <a:chExt cx="0" cy="0"/>
        </a:xfrm>
      </p:grpSpPr>
      <p:sp>
        <p:nvSpPr>
          <p:cNvPr id="721" name="Google Shape;721;p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2" name="Google Shape;722;p5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4" name="Shape 734"/>
        <p:cNvGrpSpPr/>
        <p:nvPr/>
      </p:nvGrpSpPr>
      <p:grpSpPr>
        <a:xfrm>
          <a:off x="0" y="0"/>
          <a:ext cx="0" cy="0"/>
          <a:chOff x="0" y="0"/>
          <a:chExt cx="0" cy="0"/>
        </a:xfrm>
      </p:grpSpPr>
      <p:sp>
        <p:nvSpPr>
          <p:cNvPr id="735" name="Google Shape;735;p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5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8" name="Shape 748"/>
        <p:cNvGrpSpPr/>
        <p:nvPr/>
      </p:nvGrpSpPr>
      <p:grpSpPr>
        <a:xfrm>
          <a:off x="0" y="0"/>
          <a:ext cx="0" cy="0"/>
          <a:chOff x="0" y="0"/>
          <a:chExt cx="0" cy="0"/>
        </a:xfrm>
      </p:grpSpPr>
      <p:sp>
        <p:nvSpPr>
          <p:cNvPr id="749" name="Google Shape;749;p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5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2" name="Shape 762"/>
        <p:cNvGrpSpPr/>
        <p:nvPr/>
      </p:nvGrpSpPr>
      <p:grpSpPr>
        <a:xfrm>
          <a:off x="0" y="0"/>
          <a:ext cx="0" cy="0"/>
          <a:chOff x="0" y="0"/>
          <a:chExt cx="0" cy="0"/>
        </a:xfrm>
      </p:grpSpPr>
      <p:sp>
        <p:nvSpPr>
          <p:cNvPr id="763" name="Google Shape;763;p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5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6" name="Shape 776"/>
        <p:cNvGrpSpPr/>
        <p:nvPr/>
      </p:nvGrpSpPr>
      <p:grpSpPr>
        <a:xfrm>
          <a:off x="0" y="0"/>
          <a:ext cx="0" cy="0"/>
          <a:chOff x="0" y="0"/>
          <a:chExt cx="0" cy="0"/>
        </a:xfrm>
      </p:grpSpPr>
      <p:sp>
        <p:nvSpPr>
          <p:cNvPr id="777" name="Google Shape;777;p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8" name="Google Shape;778;p6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0" name="Shape 790"/>
        <p:cNvGrpSpPr/>
        <p:nvPr/>
      </p:nvGrpSpPr>
      <p:grpSpPr>
        <a:xfrm>
          <a:off x="0" y="0"/>
          <a:ext cx="0" cy="0"/>
          <a:chOff x="0" y="0"/>
          <a:chExt cx="0" cy="0"/>
        </a:xfrm>
      </p:grpSpPr>
      <p:sp>
        <p:nvSpPr>
          <p:cNvPr id="791" name="Google Shape;791;p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2" name="Google Shape;792;p6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4" name="Shape 804"/>
        <p:cNvGrpSpPr/>
        <p:nvPr/>
      </p:nvGrpSpPr>
      <p:grpSpPr>
        <a:xfrm>
          <a:off x="0" y="0"/>
          <a:ext cx="0" cy="0"/>
          <a:chOff x="0" y="0"/>
          <a:chExt cx="0" cy="0"/>
        </a:xfrm>
      </p:grpSpPr>
      <p:sp>
        <p:nvSpPr>
          <p:cNvPr id="805" name="Google Shape;805;p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6" name="Google Shape;806;p6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8" name="Shape 818"/>
        <p:cNvGrpSpPr/>
        <p:nvPr/>
      </p:nvGrpSpPr>
      <p:grpSpPr>
        <a:xfrm>
          <a:off x="0" y="0"/>
          <a:ext cx="0" cy="0"/>
          <a:chOff x="0" y="0"/>
          <a:chExt cx="0" cy="0"/>
        </a:xfrm>
      </p:grpSpPr>
      <p:sp>
        <p:nvSpPr>
          <p:cNvPr id="819" name="Google Shape;819;p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6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2" name="Shape 832"/>
        <p:cNvGrpSpPr/>
        <p:nvPr/>
      </p:nvGrpSpPr>
      <p:grpSpPr>
        <a:xfrm>
          <a:off x="0" y="0"/>
          <a:ext cx="0" cy="0"/>
          <a:chOff x="0" y="0"/>
          <a:chExt cx="0" cy="0"/>
        </a:xfrm>
      </p:grpSpPr>
      <p:sp>
        <p:nvSpPr>
          <p:cNvPr id="833" name="Google Shape;833;p6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34" name="Google Shape;834;p6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
        <p:nvSpPr>
          <p:cNvPr id="835" name="Google Shape;835;p64:notes"/>
          <p:cNvSpPr txBox="1"/>
          <p:nvPr>
            <p:ph idx="12" type="sldNum"/>
          </p:nvPr>
        </p:nvSpPr>
        <p:spPr>
          <a:xfrm>
            <a:off x="0" y="0"/>
            <a:ext cx="3000000" cy="30000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1" name="Shape 11"/>
        <p:cNvGrpSpPr/>
        <p:nvPr/>
      </p:nvGrpSpPr>
      <p:grpSpPr>
        <a:xfrm>
          <a:off x="0" y="0"/>
          <a:ext cx="0" cy="0"/>
          <a:chOff x="0" y="0"/>
          <a:chExt cx="0" cy="0"/>
        </a:xfrm>
      </p:grpSpPr>
      <p:sp>
        <p:nvSpPr>
          <p:cNvPr id="12" name="Google Shape;12;p65"/>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3" name="Shape 13"/>
        <p:cNvGrpSpPr/>
        <p:nvPr/>
      </p:nvGrpSpPr>
      <p:grpSpPr>
        <a:xfrm>
          <a:off x="0" y="0"/>
          <a:ext cx="0" cy="0"/>
          <a:chOff x="0" y="0"/>
          <a:chExt cx="0" cy="0"/>
        </a:xfrm>
      </p:grpSpPr>
      <p:sp>
        <p:nvSpPr>
          <p:cNvPr id="14" name="Google Shape;14;p66"/>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500"/>
                                        <p:tgtEl>
                                          <p:spTgt spid="1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5" name="Shape 15"/>
        <p:cNvGrpSpPr/>
        <p:nvPr/>
      </p:nvGrpSpPr>
      <p:grpSpPr>
        <a:xfrm>
          <a:off x="0" y="0"/>
          <a:ext cx="0" cy="0"/>
          <a:chOff x="0" y="0"/>
          <a:chExt cx="0" cy="0"/>
        </a:xfrm>
      </p:grpSpPr>
      <p:sp>
        <p:nvSpPr>
          <p:cNvPr id="16" name="Google Shape;16;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 name="Google Shape;18;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19" name="Google Shape;19;p8"/>
          <p:cNvSpPr txBox="1"/>
          <p:nvPr>
            <p:ph idx="1" type="body"/>
          </p:nvPr>
        </p:nvSpPr>
        <p:spPr>
          <a:xfrm>
            <a:off x="0" y="88900"/>
            <a:ext cx="914400" cy="914400"/>
          </a:xfrm>
          <a:prstGeom prst="rect">
            <a:avLst/>
          </a:prstGeom>
          <a:noFill/>
          <a:ln>
            <a:noFill/>
          </a:ln>
        </p:spPr>
        <p:txBody>
          <a:bodyPr anchorCtr="0" anchor="t" bIns="45700" lIns="91425" spcFirstLastPara="1" rIns="91425" wrap="square" tIns="45700">
            <a:normAutofit/>
          </a:bodyPr>
          <a:lstStyle>
            <a:lvl1pPr indent="-406400" lvl="0" marL="457200" algn="l">
              <a:lnSpc>
                <a:spcPct val="90000"/>
              </a:lnSpc>
              <a:spcBef>
                <a:spcPts val="1000"/>
              </a:spcBef>
              <a:spcAft>
                <a:spcPts val="0"/>
              </a:spcAft>
              <a:buSzPts val="2800"/>
              <a:buChar char="•"/>
              <a:defRPr/>
            </a:lvl1pPr>
            <a:lvl2pPr indent="-381000" lvl="1" marL="914400" algn="l">
              <a:lnSpc>
                <a:spcPct val="90000"/>
              </a:lnSpc>
              <a:spcBef>
                <a:spcPts val="500"/>
              </a:spcBef>
              <a:spcAft>
                <a:spcPts val="0"/>
              </a:spcAft>
              <a:buSzPts val="2400"/>
              <a:buChar char="•"/>
              <a:defRPr/>
            </a:lvl2pPr>
            <a:lvl3pPr indent="-355600" lvl="2" marL="1371600" algn="l">
              <a:lnSpc>
                <a:spcPct val="90000"/>
              </a:lnSpc>
              <a:spcBef>
                <a:spcPts val="500"/>
              </a:spcBef>
              <a:spcAft>
                <a:spcPts val="0"/>
              </a:spcAft>
              <a:buSzPts val="2000"/>
              <a:buChar char="•"/>
              <a:defRPr/>
            </a:lvl3pPr>
            <a:lvl4pPr indent="-342900" lvl="3" marL="1828800" algn="l">
              <a:lnSpc>
                <a:spcPct val="90000"/>
              </a:lnSpc>
              <a:spcBef>
                <a:spcPts val="500"/>
              </a:spcBef>
              <a:spcAft>
                <a:spcPts val="0"/>
              </a:spcAft>
              <a:buSzPts val="1800"/>
              <a:buChar char="•"/>
              <a:defRPr/>
            </a:lvl4pPr>
            <a:lvl5pPr indent="-342900" lvl="4" marL="2286000" algn="l">
              <a:lnSpc>
                <a:spcPct val="90000"/>
              </a:lnSpc>
              <a:spcBef>
                <a:spcPts val="500"/>
              </a:spcBef>
              <a:spcAft>
                <a:spcPts val="0"/>
              </a:spcAft>
              <a:buSzPts val="1800"/>
              <a:buChar char="•"/>
              <a:defRPr/>
            </a:lvl5pPr>
            <a:lvl6pPr indent="-342900" lvl="5" marL="2743200" algn="l">
              <a:lnSpc>
                <a:spcPct val="90000"/>
              </a:lnSpc>
              <a:spcBef>
                <a:spcPts val="500"/>
              </a:spcBef>
              <a:spcAft>
                <a:spcPts val="0"/>
              </a:spcAft>
              <a:buSzPts val="1800"/>
              <a:buChar char="•"/>
              <a:defRPr/>
            </a:lvl6pPr>
            <a:lvl7pPr indent="-342900" lvl="6" marL="3200400" algn="l">
              <a:lnSpc>
                <a:spcPct val="90000"/>
              </a:lnSpc>
              <a:spcBef>
                <a:spcPts val="500"/>
              </a:spcBef>
              <a:spcAft>
                <a:spcPts val="0"/>
              </a:spcAft>
              <a:buSzPts val="1800"/>
              <a:buChar char="•"/>
              <a:defRPr/>
            </a:lvl7pPr>
            <a:lvl8pPr indent="-342900" lvl="7" marL="3657600" algn="l">
              <a:lnSpc>
                <a:spcPct val="90000"/>
              </a:lnSpc>
              <a:spcBef>
                <a:spcPts val="500"/>
              </a:spcBef>
              <a:spcAft>
                <a:spcPts val="0"/>
              </a:spcAft>
              <a:buSzPts val="1800"/>
              <a:buChar char="•"/>
              <a:defRPr/>
            </a:lvl8pPr>
            <a:lvl9pPr indent="-342900" lvl="8" marL="4114800" algn="l">
              <a:lnSpc>
                <a:spcPct val="90000"/>
              </a:lnSpc>
              <a:spcBef>
                <a:spcPts val="500"/>
              </a:spcBef>
              <a:spcAft>
                <a:spcPts val="0"/>
              </a:spcAft>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20" name="Shape 20"/>
        <p:cNvGrpSpPr/>
        <p:nvPr/>
      </p:nvGrpSpPr>
      <p:grpSpPr>
        <a:xfrm>
          <a:off x="0" y="0"/>
          <a:ext cx="0" cy="0"/>
          <a:chOff x="0" y="0"/>
          <a:chExt cx="0" cy="0"/>
        </a:xfrm>
      </p:grpSpPr>
      <p:sp>
        <p:nvSpPr>
          <p:cNvPr id="21" name="Google Shape;21;p6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SzPts val="4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SzPts val="1200"/>
              <a:buNone/>
              <a:defRPr/>
            </a:lvl1pPr>
            <a:lvl2pPr indent="0" lvl="1" marL="0" algn="r">
              <a:lnSpc>
                <a:spcPct val="100000"/>
              </a:lnSpc>
              <a:spcBef>
                <a:spcPts val="0"/>
              </a:spcBef>
              <a:spcAft>
                <a:spcPts val="0"/>
              </a:spcAft>
              <a:buSzPts val="1200"/>
              <a:buNone/>
              <a:defRPr/>
            </a:lvl2pPr>
            <a:lvl3pPr indent="0" lvl="2" marL="0" algn="r">
              <a:lnSpc>
                <a:spcPct val="100000"/>
              </a:lnSpc>
              <a:spcBef>
                <a:spcPts val="0"/>
              </a:spcBef>
              <a:spcAft>
                <a:spcPts val="0"/>
              </a:spcAft>
              <a:buSzPts val="1200"/>
              <a:buNone/>
              <a:defRPr/>
            </a:lvl3pPr>
            <a:lvl4pPr indent="0" lvl="3" marL="0" algn="r">
              <a:lnSpc>
                <a:spcPct val="100000"/>
              </a:lnSpc>
              <a:spcBef>
                <a:spcPts val="0"/>
              </a:spcBef>
              <a:spcAft>
                <a:spcPts val="0"/>
              </a:spcAft>
              <a:buSzPts val="1200"/>
              <a:buNone/>
              <a:defRPr/>
            </a:lvl4pPr>
            <a:lvl5pPr indent="0" lvl="4" marL="0" algn="r">
              <a:lnSpc>
                <a:spcPct val="100000"/>
              </a:lnSpc>
              <a:spcBef>
                <a:spcPts val="0"/>
              </a:spcBef>
              <a:spcAft>
                <a:spcPts val="0"/>
              </a:spcAft>
              <a:buSzPts val="1200"/>
              <a:buNone/>
              <a:defRPr/>
            </a:lvl5pPr>
            <a:lvl6pPr indent="0" lvl="5" marL="0" algn="r">
              <a:lnSpc>
                <a:spcPct val="100000"/>
              </a:lnSpc>
              <a:spcBef>
                <a:spcPts val="0"/>
              </a:spcBef>
              <a:spcAft>
                <a:spcPts val="0"/>
              </a:spcAft>
              <a:buSzPts val="1200"/>
              <a:buNone/>
              <a:defRPr/>
            </a:lvl6pPr>
            <a:lvl7pPr indent="0" lvl="6" marL="0" algn="r">
              <a:lnSpc>
                <a:spcPct val="100000"/>
              </a:lnSpc>
              <a:spcBef>
                <a:spcPts val="0"/>
              </a:spcBef>
              <a:spcAft>
                <a:spcPts val="0"/>
              </a:spcAft>
              <a:buSzPts val="1200"/>
              <a:buNone/>
              <a:defRPr/>
            </a:lvl7pPr>
            <a:lvl8pPr indent="0" lvl="7" marL="0" algn="r">
              <a:lnSpc>
                <a:spcPct val="100000"/>
              </a:lnSpc>
              <a:spcBef>
                <a:spcPts val="0"/>
              </a:spcBef>
              <a:spcAft>
                <a:spcPts val="0"/>
              </a:spcAft>
              <a:buSzPts val="1200"/>
              <a:buNone/>
              <a:defRPr/>
            </a:lvl8pPr>
            <a:lvl9pPr indent="0" lvl="8" marL="0" algn="r">
              <a:lnSpc>
                <a:spcPct val="100000"/>
              </a:lnSpc>
              <a:spcBef>
                <a:spcPts val="0"/>
              </a:spcBef>
              <a:spcAft>
                <a:spcPts val="0"/>
              </a:spcAft>
              <a:buSzPts val="1200"/>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5" name="Shape 25"/>
        <p:cNvGrpSpPr/>
        <p:nvPr/>
      </p:nvGrpSpPr>
      <p:grpSpPr>
        <a:xfrm>
          <a:off x="0" y="0"/>
          <a:ext cx="0" cy="0"/>
          <a:chOff x="0" y="0"/>
          <a:chExt cx="0" cy="0"/>
        </a:xfrm>
      </p:grpSpPr>
      <p:sp>
        <p:nvSpPr>
          <p:cNvPr id="26" name="Google Shape;26;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8" name="Google Shape;28;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1" name="Shape 31"/>
        <p:cNvGrpSpPr/>
        <p:nvPr/>
      </p:nvGrpSpPr>
      <p:grpSpPr>
        <a:xfrm>
          <a:off x="0" y="0"/>
          <a:ext cx="0" cy="0"/>
          <a:chOff x="0" y="0"/>
          <a:chExt cx="0" cy="0"/>
        </a:xfrm>
      </p:grpSpPr>
      <p:sp>
        <p:nvSpPr>
          <p:cNvPr id="32" name="Google Shape;32;p10"/>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10"/>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4" name="Google Shape;34;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7" name="Shape 37"/>
        <p:cNvGrpSpPr/>
        <p:nvPr/>
      </p:nvGrpSpPr>
      <p:grpSpPr>
        <a:xfrm>
          <a:off x="0" y="0"/>
          <a:ext cx="0" cy="0"/>
          <a:chOff x="0" y="0"/>
          <a:chExt cx="0" cy="0"/>
        </a:xfrm>
      </p:grpSpPr>
      <p:sp>
        <p:nvSpPr>
          <p:cNvPr id="38" name="Google Shape;38;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1"/>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11"/>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4" name="Shape 44"/>
        <p:cNvGrpSpPr/>
        <p:nvPr/>
      </p:nvGrpSpPr>
      <p:grpSpPr>
        <a:xfrm>
          <a:off x="0" y="0"/>
          <a:ext cx="0" cy="0"/>
          <a:chOff x="0" y="0"/>
          <a:chExt cx="0" cy="0"/>
        </a:xfrm>
      </p:grpSpPr>
      <p:sp>
        <p:nvSpPr>
          <p:cNvPr id="45" name="Google Shape;45;p12"/>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2"/>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7" name="Google Shape;47;p12"/>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8" name="Google Shape;48;p12"/>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9" name="Google Shape;49;p12"/>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3" name="Shape 53"/>
        <p:cNvGrpSpPr/>
        <p:nvPr/>
      </p:nvGrpSpPr>
      <p:grpSpPr>
        <a:xfrm>
          <a:off x="0" y="0"/>
          <a:ext cx="0" cy="0"/>
          <a:chOff x="0" y="0"/>
          <a:chExt cx="0" cy="0"/>
        </a:xfrm>
      </p:grpSpPr>
      <p:sp>
        <p:nvSpPr>
          <p:cNvPr id="54" name="Google Shape;54;p1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1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1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1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5"/>
          <p:cNvSpPr/>
          <p:nvPr>
            <p:ph idx="2" type="pic"/>
          </p:nvPr>
        </p:nvSpPr>
        <p:spPr>
          <a:xfrm>
            <a:off x="5183188" y="987425"/>
            <a:ext cx="6172200" cy="4873625"/>
          </a:xfrm>
          <a:prstGeom prst="rect">
            <a:avLst/>
          </a:prstGeom>
          <a:noFill/>
          <a:ln>
            <a:noFill/>
          </a:ln>
        </p:spPr>
      </p:sp>
      <p:sp>
        <p:nvSpPr>
          <p:cNvPr id="68" name="Google Shape;68;p1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90" name="Shape 90"/>
        <p:cNvGrpSpPr/>
        <p:nvPr/>
      </p:nvGrpSpPr>
      <p:grpSpPr>
        <a:xfrm>
          <a:off x="0" y="0"/>
          <a:ext cx="0" cy="0"/>
          <a:chOff x="0" y="0"/>
          <a:chExt cx="0" cy="0"/>
        </a:xfrm>
      </p:grpSpPr>
      <p:sp>
        <p:nvSpPr>
          <p:cNvPr id="91" name="Google Shape;91;p68"/>
          <p:cNvSpPr/>
          <p:nvPr>
            <p:ph idx="2" type="pic"/>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91"/>
                                        </p:tgtEl>
                                        <p:attrNameLst>
                                          <p:attrName>style.visibility</p:attrName>
                                        </p:attrNameLst>
                                      </p:cBhvr>
                                      <p:to>
                                        <p:strVal val="visible"/>
                                      </p:to>
                                    </p:set>
                                    <p:anim calcmode="lin" valueType="num">
                                      <p:cBhvr additive="base">
                                        <p:cTn dur="500"/>
                                        <p:tgtEl>
                                          <p:spTgt spid="91"/>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2" name="Shape 92"/>
        <p:cNvGrpSpPr/>
        <p:nvPr/>
      </p:nvGrpSpPr>
      <p:grpSpPr>
        <a:xfrm>
          <a:off x="0" y="0"/>
          <a:ext cx="0" cy="0"/>
          <a:chOff x="0" y="0"/>
          <a:chExt cx="0" cy="0"/>
        </a:xfrm>
      </p:grpSpPr>
      <p:sp>
        <p:nvSpPr>
          <p:cNvPr id="93" name="Google Shape;93;p7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4" name="Google Shape;94;p7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95" name="Google Shape;95;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98" name="Shape 98"/>
        <p:cNvGrpSpPr/>
        <p:nvPr/>
      </p:nvGrpSpPr>
      <p:grpSpPr>
        <a:xfrm>
          <a:off x="0" y="0"/>
          <a:ext cx="0" cy="0"/>
          <a:chOff x="0" y="0"/>
          <a:chExt cx="0" cy="0"/>
        </a:xfrm>
      </p:grpSpPr>
      <p:sp>
        <p:nvSpPr>
          <p:cNvPr id="99" name="Google Shape;99;p7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0" name="Google Shape;100;p7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01" name="Google Shape;101;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4" name="Shape 104"/>
        <p:cNvGrpSpPr/>
        <p:nvPr/>
      </p:nvGrpSpPr>
      <p:grpSpPr>
        <a:xfrm>
          <a:off x="0" y="0"/>
          <a:ext cx="0" cy="0"/>
          <a:chOff x="0" y="0"/>
          <a:chExt cx="0" cy="0"/>
        </a:xfrm>
      </p:grpSpPr>
      <p:sp>
        <p:nvSpPr>
          <p:cNvPr id="105" name="Google Shape;105;p7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6" name="Google Shape;106;p7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07" name="Google Shape;107;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10" name="Shape 110"/>
        <p:cNvGrpSpPr/>
        <p:nvPr/>
      </p:nvGrpSpPr>
      <p:grpSpPr>
        <a:xfrm>
          <a:off x="0" y="0"/>
          <a:ext cx="0" cy="0"/>
          <a:chOff x="0" y="0"/>
          <a:chExt cx="0" cy="0"/>
        </a:xfrm>
      </p:grpSpPr>
      <p:sp>
        <p:nvSpPr>
          <p:cNvPr id="111" name="Google Shape;111;p7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2" name="Google Shape;112;p7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3" name="Google Shape;113;p7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4" name="Google Shape;114;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7" name="Shape 117"/>
        <p:cNvGrpSpPr/>
        <p:nvPr/>
      </p:nvGrpSpPr>
      <p:grpSpPr>
        <a:xfrm>
          <a:off x="0" y="0"/>
          <a:ext cx="0" cy="0"/>
          <a:chOff x="0" y="0"/>
          <a:chExt cx="0" cy="0"/>
        </a:xfrm>
      </p:grpSpPr>
      <p:sp>
        <p:nvSpPr>
          <p:cNvPr id="118" name="Google Shape;118;p7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9" name="Google Shape;119;p7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0" name="Google Shape;120;p7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7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22" name="Google Shape;122;p7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3" name="Google Shape;123;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4" name="Google Shape;124;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5" name="Google Shape;125;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26" name="Shape 126"/>
        <p:cNvGrpSpPr/>
        <p:nvPr/>
      </p:nvGrpSpPr>
      <p:grpSpPr>
        <a:xfrm>
          <a:off x="0" y="0"/>
          <a:ext cx="0" cy="0"/>
          <a:chOff x="0" y="0"/>
          <a:chExt cx="0" cy="0"/>
        </a:xfrm>
      </p:grpSpPr>
      <p:sp>
        <p:nvSpPr>
          <p:cNvPr id="127" name="Google Shape;127;p7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8" name="Google Shape;128;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1" name="Shape 131"/>
        <p:cNvGrpSpPr/>
        <p:nvPr/>
      </p:nvGrpSpPr>
      <p:grpSpPr>
        <a:xfrm>
          <a:off x="0" y="0"/>
          <a:ext cx="0" cy="0"/>
          <a:chOff x="0" y="0"/>
          <a:chExt cx="0" cy="0"/>
        </a:xfrm>
      </p:grpSpPr>
      <p:sp>
        <p:nvSpPr>
          <p:cNvPr id="132" name="Google Shape;132;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3" name="Google Shape;133;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4" name="Google Shape;134;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35" name="Shape 135"/>
        <p:cNvGrpSpPr/>
        <p:nvPr/>
      </p:nvGrpSpPr>
      <p:grpSpPr>
        <a:xfrm>
          <a:off x="0" y="0"/>
          <a:ext cx="0" cy="0"/>
          <a:chOff x="0" y="0"/>
          <a:chExt cx="0" cy="0"/>
        </a:xfrm>
      </p:grpSpPr>
      <p:sp>
        <p:nvSpPr>
          <p:cNvPr id="136" name="Google Shape;136;p7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7" name="Google Shape;137;p77"/>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38" name="Google Shape;138;p7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39" name="Google Shape;139;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0" name="Google Shape;140;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42" name="Shape 142"/>
        <p:cNvGrpSpPr/>
        <p:nvPr/>
      </p:nvGrpSpPr>
      <p:grpSpPr>
        <a:xfrm>
          <a:off x="0" y="0"/>
          <a:ext cx="0" cy="0"/>
          <a:chOff x="0" y="0"/>
          <a:chExt cx="0" cy="0"/>
        </a:xfrm>
      </p:grpSpPr>
      <p:sp>
        <p:nvSpPr>
          <p:cNvPr id="143" name="Google Shape;143;p7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4" name="Google Shape;144;p78"/>
          <p:cNvSpPr/>
          <p:nvPr>
            <p:ph idx="2" type="pic"/>
          </p:nvPr>
        </p:nvSpPr>
        <p:spPr>
          <a:xfrm>
            <a:off x="5183188" y="987425"/>
            <a:ext cx="6172200" cy="4873625"/>
          </a:xfrm>
          <a:prstGeom prst="rect">
            <a:avLst/>
          </a:prstGeom>
          <a:noFill/>
          <a:ln>
            <a:noFill/>
          </a:ln>
        </p:spPr>
      </p:sp>
      <p:sp>
        <p:nvSpPr>
          <p:cNvPr id="145" name="Google Shape;145;p7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46" name="Google Shape;146;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49" name="Shape 149"/>
        <p:cNvGrpSpPr/>
        <p:nvPr/>
      </p:nvGrpSpPr>
      <p:grpSpPr>
        <a:xfrm>
          <a:off x="0" y="0"/>
          <a:ext cx="0" cy="0"/>
          <a:chOff x="0" y="0"/>
          <a:chExt cx="0" cy="0"/>
        </a:xfrm>
      </p:grpSpPr>
      <p:sp>
        <p:nvSpPr>
          <p:cNvPr id="150" name="Google Shape;150;p7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1" name="Google Shape;151;p79"/>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2" name="Google Shape;152;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4" name="Google Shape;154;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55" name="Shape 155"/>
        <p:cNvGrpSpPr/>
        <p:nvPr/>
      </p:nvGrpSpPr>
      <p:grpSpPr>
        <a:xfrm>
          <a:off x="0" y="0"/>
          <a:ext cx="0" cy="0"/>
          <a:chOff x="0" y="0"/>
          <a:chExt cx="0" cy="0"/>
        </a:xfrm>
      </p:grpSpPr>
      <p:sp>
        <p:nvSpPr>
          <p:cNvPr id="156" name="Google Shape;156;p80"/>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7" name="Google Shape;157;p80"/>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8" name="Google Shape;158;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0" name="Google Shape;160;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61" name="Shape 161"/>
        <p:cNvGrpSpPr/>
        <p:nvPr/>
      </p:nvGrpSpPr>
      <p:grpSpPr>
        <a:xfrm>
          <a:off x="0" y="0"/>
          <a:ext cx="0" cy="0"/>
          <a:chOff x="0" y="0"/>
          <a:chExt cx="0" cy="0"/>
        </a:xfrm>
      </p:grpSpPr>
      <p:sp>
        <p:nvSpPr>
          <p:cNvPr id="162" name="Google Shape;162;p81"/>
          <p:cNvSpPr/>
          <p:nvPr>
            <p:ph idx="2" type="pic"/>
          </p:nvPr>
        </p:nvSpPr>
        <p:spPr>
          <a:xfrm>
            <a:off x="0" y="0"/>
            <a:ext cx="12192000" cy="6858000"/>
          </a:xfrm>
          <a:prstGeom prst="rect">
            <a:avLst/>
          </a:prstGeom>
          <a:noFill/>
          <a:ln>
            <a:noFill/>
          </a:ln>
        </p:spPr>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63" name="Shape 163"/>
        <p:cNvGrpSpPr/>
        <p:nvPr/>
      </p:nvGrpSpPr>
      <p:grpSpPr>
        <a:xfrm>
          <a:off x="0" y="0"/>
          <a:ext cx="0" cy="0"/>
          <a:chOff x="0" y="0"/>
          <a:chExt cx="0" cy="0"/>
        </a:xfrm>
      </p:grpSpPr>
      <p:sp>
        <p:nvSpPr>
          <p:cNvPr id="164" name="Google Shape;164;p82"/>
          <p:cNvSpPr/>
          <p:nvPr>
            <p:ph idx="2" type="pic"/>
          </p:nvPr>
        </p:nvSpPr>
        <p:spPr>
          <a:xfrm>
            <a:off x="1" y="0"/>
            <a:ext cx="9740898" cy="59626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64"/>
                                        </p:tgtEl>
                                        <p:attrNameLst>
                                          <p:attrName>style.visibility</p:attrName>
                                        </p:attrNameLst>
                                      </p:cBhvr>
                                      <p:to>
                                        <p:strVal val="visible"/>
                                      </p:to>
                                    </p:set>
                                    <p:anim calcmode="lin" valueType="num">
                                      <p:cBhvr additive="base">
                                        <p:cTn dur="500"/>
                                        <p:tgtEl>
                                          <p:spTgt spid="164"/>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65" name="Shape 165"/>
        <p:cNvGrpSpPr/>
        <p:nvPr/>
      </p:nvGrpSpPr>
      <p:grpSpPr>
        <a:xfrm>
          <a:off x="0" y="0"/>
          <a:ext cx="0" cy="0"/>
          <a:chOff x="0" y="0"/>
          <a:chExt cx="0" cy="0"/>
        </a:xfrm>
      </p:grpSpPr>
      <p:sp>
        <p:nvSpPr>
          <p:cNvPr id="166" name="Google Shape;166;p83"/>
          <p:cNvSpPr/>
          <p:nvPr>
            <p:ph idx="2" type="pic"/>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166"/>
                                        </p:tgtEl>
                                        <p:attrNameLst>
                                          <p:attrName>style.visibility</p:attrName>
                                        </p:attrNameLst>
                                      </p:cBhvr>
                                      <p:to>
                                        <p:strVal val="visible"/>
                                      </p:to>
                                    </p:set>
                                    <p:anim calcmode="lin" valueType="num">
                                      <p:cBhvr additive="base">
                                        <p:cTn dur="500"/>
                                        <p:tgtEl>
                                          <p:spTgt spid="16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167" name="Shape 167"/>
        <p:cNvGrpSpPr/>
        <p:nvPr/>
      </p:nvGrpSpPr>
      <p:grpSpPr>
        <a:xfrm>
          <a:off x="0" y="0"/>
          <a:ext cx="0" cy="0"/>
          <a:chOff x="0" y="0"/>
          <a:chExt cx="0" cy="0"/>
        </a:xfrm>
      </p:grpSpPr>
      <p:sp>
        <p:nvSpPr>
          <p:cNvPr id="168" name="Google Shape;168;p84"/>
          <p:cNvSpPr/>
          <p:nvPr>
            <p:ph idx="2" type="pic"/>
          </p:nvPr>
        </p:nvSpPr>
        <p:spPr>
          <a:xfrm>
            <a:off x="0" y="1"/>
            <a:ext cx="6826172" cy="6857998"/>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168"/>
                                        </p:tgtEl>
                                        <p:attrNameLst>
                                          <p:attrName>style.visibility</p:attrName>
                                        </p:attrNameLst>
                                      </p:cBhvr>
                                      <p:to>
                                        <p:strVal val="visible"/>
                                      </p:to>
                                    </p:set>
                                    <p:anim calcmode="lin" valueType="num">
                                      <p:cBhvr additive="base">
                                        <p:cTn dur="500"/>
                                        <p:tgtEl>
                                          <p:spTgt spid="16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69" name="Shape 169"/>
        <p:cNvGrpSpPr/>
        <p:nvPr/>
      </p:nvGrpSpPr>
      <p:grpSpPr>
        <a:xfrm>
          <a:off x="0" y="0"/>
          <a:ext cx="0" cy="0"/>
          <a:chOff x="0" y="0"/>
          <a:chExt cx="0" cy="0"/>
        </a:xfrm>
      </p:grpSpPr>
      <p:sp>
        <p:nvSpPr>
          <p:cNvPr id="170" name="Google Shape;170;p85"/>
          <p:cNvSpPr/>
          <p:nvPr>
            <p:ph idx="2" type="pic"/>
          </p:nvPr>
        </p:nvSpPr>
        <p:spPr>
          <a:xfrm>
            <a:off x="7088924" y="508820"/>
            <a:ext cx="3701847" cy="5184057"/>
          </a:xfrm>
          <a:prstGeom prst="rect">
            <a:avLst/>
          </a:prstGeom>
          <a:solidFill>
            <a:srgbClr val="D8D8D8">
              <a:alpha val="49803"/>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70"/>
                                        </p:tgtEl>
                                        <p:attrNameLst>
                                          <p:attrName>style.visibility</p:attrName>
                                        </p:attrNameLst>
                                      </p:cBhvr>
                                      <p:to>
                                        <p:strVal val="visible"/>
                                      </p:to>
                                    </p:set>
                                    <p:anim calcmode="lin" valueType="num">
                                      <p:cBhvr additive="base">
                                        <p:cTn dur="500"/>
                                        <p:tgtEl>
                                          <p:spTgt spid="17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171" name="Shape 171"/>
        <p:cNvGrpSpPr/>
        <p:nvPr/>
      </p:nvGrpSpPr>
      <p:grpSpPr>
        <a:xfrm>
          <a:off x="0" y="0"/>
          <a:ext cx="0" cy="0"/>
          <a:chOff x="0" y="0"/>
          <a:chExt cx="0" cy="0"/>
        </a:xfrm>
      </p:grpSpPr>
      <p:sp>
        <p:nvSpPr>
          <p:cNvPr id="172" name="Google Shape;172;p86"/>
          <p:cNvSpPr/>
          <p:nvPr>
            <p:ph idx="2" type="pic"/>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172"/>
                                        </p:tgtEl>
                                        <p:attrNameLst>
                                          <p:attrName>style.visibility</p:attrName>
                                        </p:attrNameLst>
                                      </p:cBhvr>
                                      <p:to>
                                        <p:strVal val="visible"/>
                                      </p:to>
                                    </p:set>
                                    <p:anim calcmode="lin" valueType="num">
                                      <p:cBhvr additive="base">
                                        <p:cTn dur="500"/>
                                        <p:tgtEl>
                                          <p:spTgt spid="17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20" Type="http://schemas.openxmlformats.org/officeDocument/2006/relationships/theme" Target="../theme/theme3.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3" Type="http://schemas.openxmlformats.org/officeDocument/2006/relationships/slideLayout" Target="../slideLayouts/slideLayout25.xml"/><Relationship Id="rId12" Type="http://schemas.openxmlformats.org/officeDocument/2006/relationships/slideLayout" Target="../slideLayouts/slideLayout24.xml"/><Relationship Id="rId1" Type="http://schemas.openxmlformats.org/officeDocument/2006/relationships/image" Target="../media/image8.png"/><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5" Type="http://schemas.openxmlformats.org/officeDocument/2006/relationships/slideLayout" Target="../slideLayouts/slideLayout27.xml"/><Relationship Id="rId14" Type="http://schemas.openxmlformats.org/officeDocument/2006/relationships/slideLayout" Target="../slideLayouts/slideLayout26.xml"/><Relationship Id="rId17" Type="http://schemas.openxmlformats.org/officeDocument/2006/relationships/slideLayout" Target="../slideLayouts/slideLayout29.xml"/><Relationship Id="rId16" Type="http://schemas.openxmlformats.org/officeDocument/2006/relationships/slideLayout" Target="../slideLayouts/slideLayout28.xml"/><Relationship Id="rId5" Type="http://schemas.openxmlformats.org/officeDocument/2006/relationships/slideLayout" Target="../slideLayouts/slideLayout17.xml"/><Relationship Id="rId19" Type="http://schemas.openxmlformats.org/officeDocument/2006/relationships/slideLayout" Target="../slideLayouts/slideLayout31.xml"/><Relationship Id="rId6" Type="http://schemas.openxmlformats.org/officeDocument/2006/relationships/slideLayout" Target="../slideLayouts/slideLayout18.xml"/><Relationship Id="rId18" Type="http://schemas.openxmlformats.org/officeDocument/2006/relationships/slideLayout" Target="../slideLayouts/slideLayout30.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 name="Google Shape;7;p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 name="Google Shape;8;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 name="Google Shape;9;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0" name="Google Shape;10;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84" name="Shape 84"/>
        <p:cNvGrpSpPr/>
        <p:nvPr/>
      </p:nvGrpSpPr>
      <p:grpSpPr>
        <a:xfrm>
          <a:off x="0" y="0"/>
          <a:ext cx="0" cy="0"/>
          <a:chOff x="0" y="0"/>
          <a:chExt cx="0" cy="0"/>
        </a:xfrm>
      </p:grpSpPr>
      <p:sp>
        <p:nvSpPr>
          <p:cNvPr id="85" name="Google Shape;85;p6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6" name="Google Shape;86;p6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7" name="Google Shape;87;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88" name="Google Shape;88;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SzPts val="1400"/>
              <a:buNone/>
              <a:defRPr b="0" i="0" sz="1200" u="none" cap="none" strike="noStrike">
                <a:solidFill>
                  <a:srgbClr val="888888"/>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89" name="Google Shape;89;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1pPr>
            <a:lvl2pPr indent="0" lvl="1"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2pPr>
            <a:lvl3pPr indent="0" lvl="2"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3pPr>
            <a:lvl4pPr indent="0" lvl="3"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4pPr>
            <a:lvl5pPr indent="0" lvl="4"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5pPr>
            <a:lvl6pPr indent="0" lvl="5"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6pPr>
            <a:lvl7pPr indent="0" lvl="6"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7pPr>
            <a:lvl8pPr indent="0" lvl="7"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8pPr>
            <a:lvl9pPr indent="0" lvl="8" marL="0" marR="0" rtl="0" algn="r">
              <a:lnSpc>
                <a:spcPct val="100000"/>
              </a:lnSpc>
              <a:spcBef>
                <a:spcPts val="0"/>
              </a:spcBef>
              <a:spcAft>
                <a:spcPts val="0"/>
              </a:spcAft>
              <a:buNone/>
              <a:defRPr b="0" i="0" sz="1200" u="none" cap="none" strike="noStrike">
                <a:solidFill>
                  <a:srgbClr val="888888"/>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6.png"/><Relationship Id="rId5" Type="http://schemas.openxmlformats.org/officeDocument/2006/relationships/image" Target="../media/image1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5.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5.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5.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5.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5.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5.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5.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5.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5.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5.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5.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5.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5.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7.xml"/><Relationship Id="rId3" Type="http://schemas.openxmlformats.org/officeDocument/2006/relationships/image" Target="../media/image11.png"/><Relationship Id="rId4" Type="http://schemas.openxmlformats.org/officeDocument/2006/relationships/image" Target="../media/image10.png"/><Relationship Id="rId5" Type="http://schemas.openxmlformats.org/officeDocument/2006/relationships/image" Target="../media/image6.png"/><Relationship Id="rId6" Type="http://schemas.openxmlformats.org/officeDocument/2006/relationships/image" Target="../media/image1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id="178" name="Google Shape;178;p18"/>
          <p:cNvPicPr preferRelativeResize="0"/>
          <p:nvPr/>
        </p:nvPicPr>
        <p:blipFill rotWithShape="1">
          <a:blip r:embed="rId3">
            <a:alphaModFix/>
          </a:blip>
          <a:srcRect b="0" l="0" r="0" t="0"/>
          <a:stretch/>
        </p:blipFill>
        <p:spPr>
          <a:xfrm>
            <a:off x="-59987" y="-878250"/>
            <a:ext cx="12311979" cy="6858000"/>
          </a:xfrm>
          <a:prstGeom prst="rect">
            <a:avLst/>
          </a:prstGeom>
          <a:noFill/>
          <a:ln>
            <a:noFill/>
          </a:ln>
        </p:spPr>
      </p:pic>
      <p:sp>
        <p:nvSpPr>
          <p:cNvPr id="179" name="Google Shape;179;p18"/>
          <p:cNvSpPr/>
          <p:nvPr/>
        </p:nvSpPr>
        <p:spPr>
          <a:xfrm>
            <a:off x="6054429" y="-720725"/>
            <a:ext cx="7782357" cy="7578725"/>
          </a:xfrm>
          <a:prstGeom prst="ellipse">
            <a:avLst/>
          </a:prstGeom>
          <a:solidFill>
            <a:srgbClr val="00B0F0"/>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
        <p:nvSpPr>
          <p:cNvPr id="180" name="Google Shape;180;p18"/>
          <p:cNvSpPr txBox="1"/>
          <p:nvPr/>
        </p:nvSpPr>
        <p:spPr>
          <a:xfrm>
            <a:off x="1105196" y="379439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400" u="none" cap="none" strike="noStrike">
                <a:solidFill>
                  <a:schemeClr val="lt1"/>
                </a:solidFill>
                <a:latin typeface="Times New Roman"/>
                <a:ea typeface="Times New Roman"/>
                <a:cs typeface="Times New Roman"/>
                <a:sym typeface="Times New Roman"/>
              </a:rPr>
              <a:t>Prepared by Dr. Ahmed Alqarni </a:t>
            </a:r>
            <a:endParaRPr/>
          </a:p>
        </p:txBody>
      </p:sp>
      <p:sp>
        <p:nvSpPr>
          <p:cNvPr id="181" name="Google Shape;181;p18"/>
          <p:cNvSpPr txBox="1"/>
          <p:nvPr/>
        </p:nvSpPr>
        <p:spPr>
          <a:xfrm>
            <a:off x="1108644" y="2424037"/>
            <a:ext cx="4534639" cy="76944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4400" u="none" cap="none" strike="noStrike">
                <a:solidFill>
                  <a:srgbClr val="00B0F0"/>
                </a:solidFill>
                <a:latin typeface="Times New Roman"/>
                <a:ea typeface="Times New Roman"/>
                <a:cs typeface="Times New Roman"/>
                <a:sym typeface="Times New Roman"/>
              </a:rPr>
              <a:t>Critical Thinking </a:t>
            </a:r>
            <a:endParaRPr/>
          </a:p>
        </p:txBody>
      </p:sp>
      <p:sp>
        <p:nvSpPr>
          <p:cNvPr id="182" name="Google Shape;182;p18"/>
          <p:cNvSpPr/>
          <p:nvPr/>
        </p:nvSpPr>
        <p:spPr>
          <a:xfrm>
            <a:off x="-540265" y="5843657"/>
            <a:ext cx="3516608" cy="529167"/>
          </a:xfrm>
          <a:prstGeom prst="roundRect">
            <a:avLst>
              <a:gd fmla="val 16667" name="adj"/>
            </a:avLst>
          </a:prstGeom>
          <a:solidFill>
            <a:schemeClr val="lt1"/>
          </a:solidFill>
          <a:ln cap="flat" cmpd="sng" w="25400">
            <a:solidFill>
              <a:srgbClr val="00B0F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rPr b="1" i="0" lang="en-US" sz="2800" u="none" cap="none" strike="noStrike">
                <a:solidFill>
                  <a:srgbClr val="000000"/>
                </a:solidFill>
                <a:latin typeface="Times New Roman"/>
                <a:ea typeface="Times New Roman"/>
                <a:cs typeface="Times New Roman"/>
                <a:sym typeface="Times New Roman"/>
              </a:rPr>
              <a:t>Lecture 1 </a:t>
            </a:r>
            <a:endParaRPr/>
          </a:p>
        </p:txBody>
      </p:sp>
      <p:pic>
        <p:nvPicPr>
          <p:cNvPr id="183" name="Google Shape;183;p18"/>
          <p:cNvPicPr preferRelativeResize="0"/>
          <p:nvPr/>
        </p:nvPicPr>
        <p:blipFill rotWithShape="1">
          <a:blip r:embed="rId4">
            <a:alphaModFix/>
          </a:blip>
          <a:srcRect b="0" l="0" r="0" t="0"/>
          <a:stretch/>
        </p:blipFill>
        <p:spPr>
          <a:xfrm>
            <a:off x="328545" y="198943"/>
            <a:ext cx="2876694" cy="1357799"/>
          </a:xfrm>
          <a:prstGeom prst="rect">
            <a:avLst/>
          </a:prstGeom>
          <a:noFill/>
          <a:ln>
            <a:noFill/>
          </a:ln>
        </p:spPr>
      </p:pic>
      <p:sp>
        <p:nvSpPr>
          <p:cNvPr id="184" name="Google Shape;184;p18"/>
          <p:cNvSpPr txBox="1"/>
          <p:nvPr/>
        </p:nvSpPr>
        <p:spPr>
          <a:xfrm>
            <a:off x="329269" y="5104240"/>
            <a:ext cx="1265218"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000" u="none" cap="none" strike="noStrike">
                <a:solidFill>
                  <a:schemeClr val="lt1"/>
                </a:solidFill>
                <a:latin typeface="Times New Roman"/>
                <a:ea typeface="Times New Roman"/>
                <a:cs typeface="Times New Roman"/>
                <a:sym typeface="Times New Roman"/>
              </a:rPr>
              <a:t>MGM 115</a:t>
            </a:r>
            <a:endParaRPr/>
          </a:p>
          <a:p>
            <a:pPr indent="0" lvl="0" marL="0" marR="0" rtl="0" algn="l">
              <a:lnSpc>
                <a:spcPct val="100000"/>
              </a:lnSpc>
              <a:spcBef>
                <a:spcPts val="0"/>
              </a:spcBef>
              <a:spcAft>
                <a:spcPts val="0"/>
              </a:spcAft>
              <a:buNone/>
            </a:pPr>
            <a:r>
              <a:t/>
            </a:r>
            <a:endParaRPr b="0" i="0" sz="2000" u="none" cap="none" strike="noStrike">
              <a:solidFill>
                <a:schemeClr val="lt1"/>
              </a:solidFill>
              <a:latin typeface="Times New Roman"/>
              <a:ea typeface="Times New Roman"/>
              <a:cs typeface="Times New Roman"/>
              <a:sym typeface="Times New Roman"/>
            </a:endParaRPr>
          </a:p>
        </p:txBody>
      </p:sp>
      <p:sp>
        <p:nvSpPr>
          <p:cNvPr id="185" name="Google Shape;185;p18"/>
          <p:cNvSpPr/>
          <p:nvPr/>
        </p:nvSpPr>
        <p:spPr>
          <a:xfrm>
            <a:off x="6200343" y="-320675"/>
            <a:ext cx="7410450" cy="7410450"/>
          </a:xfrm>
          <a:prstGeom prst="ellipse">
            <a:avLst/>
          </a:prstGeom>
          <a:blipFill rotWithShape="1">
            <a:blip r:embed="rId5">
              <a:alphaModFix/>
            </a:blip>
            <a:stretch>
              <a:fillRect b="0" l="0" r="0" t="-999"/>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400" u="none" cap="none" strike="noStrik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19"/>
          <p:cNvSpPr/>
          <p:nvPr/>
        </p:nvSpPr>
        <p:spPr>
          <a:xfrm>
            <a:off x="617280" y="1696381"/>
            <a:ext cx="10812720" cy="437041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200000"/>
              </a:lnSpc>
              <a:spcBef>
                <a:spcPts val="0"/>
              </a:spcBef>
              <a:spcAft>
                <a:spcPts val="0"/>
              </a:spcAft>
              <a:buClr>
                <a:srgbClr val="000000"/>
              </a:buClr>
              <a:buSzPts val="3200"/>
              <a:buFont typeface="Arial"/>
              <a:buNone/>
            </a:pPr>
            <a:r>
              <a:rPr b="0" i="0" lang="en-US" sz="3200" u="none" cap="none" strike="noStrike">
                <a:solidFill>
                  <a:srgbClr val="000000"/>
                </a:solidFill>
                <a:latin typeface="Arial"/>
                <a:ea typeface="Arial"/>
                <a:cs typeface="Arial"/>
                <a:sym typeface="Arial"/>
              </a:rPr>
              <a:t>From Critical Thinking, Bassham and others </a:t>
            </a:r>
            <a:endParaRPr/>
          </a:p>
        </p:txBody>
      </p:sp>
      <p:sp>
        <p:nvSpPr>
          <p:cNvPr id="191" name="Google Shape;191;p19"/>
          <p:cNvSpPr txBox="1"/>
          <p:nvPr/>
        </p:nvSpPr>
        <p:spPr>
          <a:xfrm>
            <a:off x="2513149" y="1019069"/>
            <a:ext cx="698393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2800"/>
              <a:buFont typeface="Arial"/>
              <a:buNone/>
            </a:pPr>
            <a:r>
              <a:rPr b="1" i="0" lang="en-US" sz="2800" u="none" cap="none" strike="noStrike">
                <a:solidFill>
                  <a:schemeClr val="dk1"/>
                </a:solidFill>
                <a:latin typeface="Arial"/>
                <a:ea typeface="Arial"/>
                <a:cs typeface="Arial"/>
                <a:sym typeface="Arial"/>
              </a:rPr>
              <a:t>Introduction to critical thinking</a:t>
            </a:r>
            <a:endParaRPr b="1" i="0" sz="2800" u="none" cap="none" strike="noStrike">
              <a:solidFill>
                <a:srgbClr val="FFFFFF"/>
              </a:solidFill>
              <a:latin typeface="Times New Roman"/>
              <a:ea typeface="Times New Roman"/>
              <a:cs typeface="Times New Roman"/>
              <a:sym typeface="Times New Roman"/>
            </a:endParaRPr>
          </a:p>
        </p:txBody>
      </p:sp>
      <p:sp>
        <p:nvSpPr>
          <p:cNvPr id="192" name="Google Shape;192;p19"/>
          <p:cNvSpPr/>
          <p:nvPr/>
        </p:nvSpPr>
        <p:spPr>
          <a:xfrm>
            <a:off x="457201" y="802093"/>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193" name="Google Shape;193;p19"/>
          <p:cNvSpPr txBox="1"/>
          <p:nvPr/>
        </p:nvSpPr>
        <p:spPr>
          <a:xfrm>
            <a:off x="762000" y="975974"/>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194" name="Google Shape;194;p19"/>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195" name="Google Shape;195;p1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196" name="Google Shape;196;p19"/>
          <p:cNvPicPr preferRelativeResize="0"/>
          <p:nvPr/>
        </p:nvPicPr>
        <p:blipFill rotWithShape="1">
          <a:blip r:embed="rId3">
            <a:alphaModFix/>
          </a:blip>
          <a:srcRect b="0" l="0" r="0" t="0"/>
          <a:stretch/>
        </p:blipFill>
        <p:spPr>
          <a:xfrm>
            <a:off x="8682485" y="-26153"/>
            <a:ext cx="3509515" cy="165649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0"/>
          <p:cNvSpPr/>
          <p:nvPr/>
        </p:nvSpPr>
        <p:spPr>
          <a:xfrm>
            <a:off x="617280" y="1968093"/>
            <a:ext cx="10812720" cy="437041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A1F61"/>
              </a:solidFill>
              <a:latin typeface="Tajawal ExtraBold"/>
              <a:ea typeface="Tajawal ExtraBold"/>
              <a:cs typeface="Tajawal ExtraBold"/>
              <a:sym typeface="Tajawal ExtraBold"/>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A1F61"/>
              </a:solidFill>
              <a:latin typeface="Tajawal ExtraBold"/>
              <a:ea typeface="Tajawal ExtraBold"/>
              <a:cs typeface="Tajawal ExtraBold"/>
              <a:sym typeface="Tajawal ExtraBold"/>
            </a:endParaRPr>
          </a:p>
          <a:p>
            <a:pPr indent="0" lvl="0" marL="0" marR="0" rtl="0" algn="l">
              <a:lnSpc>
                <a:spcPct val="100000"/>
              </a:lnSpc>
              <a:spcBef>
                <a:spcPts val="0"/>
              </a:spcBef>
              <a:spcAft>
                <a:spcPts val="0"/>
              </a:spcAft>
              <a:buClr>
                <a:srgbClr val="000000"/>
              </a:buClr>
              <a:buSzPts val="2000"/>
              <a:buFont typeface="Arial"/>
              <a:buNone/>
            </a:pPr>
            <a:r>
              <a:rPr b="0" i="0" lang="en-US" sz="2000" u="none" cap="none" strike="noStrike">
                <a:solidFill>
                  <a:srgbClr val="0A1F61"/>
                </a:solidFill>
                <a:latin typeface="Tajawal ExtraBold"/>
                <a:ea typeface="Tajawal ExtraBold"/>
                <a:cs typeface="Tajawal ExtraBold"/>
                <a:sym typeface="Tajawal ExtraBold"/>
              </a:rPr>
              <a:t>(1) The nature of critical </a:t>
            </a:r>
            <a:r>
              <a:rPr b="1" i="0" lang="en-US" sz="2000" u="none" cap="none" strike="noStrike">
                <a:solidFill>
                  <a:srgbClr val="0A1F61"/>
                </a:solidFill>
                <a:latin typeface="Tajawal ExtraBold"/>
                <a:ea typeface="Tajawal ExtraBold"/>
                <a:cs typeface="Tajawal ExtraBold"/>
                <a:sym typeface="Tajawal ExtraBold"/>
              </a:rPr>
              <a:t>thinking </a:t>
            </a:r>
            <a:endParaRPr/>
          </a:p>
          <a:p>
            <a:pPr indent="0" lvl="0" marL="0" marR="0" rtl="0" algn="l">
              <a:lnSpc>
                <a:spcPct val="200000"/>
              </a:lnSpc>
              <a:spcBef>
                <a:spcPts val="0"/>
              </a:spcBef>
              <a:spcAft>
                <a:spcPts val="0"/>
              </a:spcAft>
              <a:buClr>
                <a:srgbClr val="000000"/>
              </a:buClr>
              <a:buSzPts val="2000"/>
              <a:buFont typeface="Arial"/>
              <a:buNone/>
            </a:pPr>
            <a:r>
              <a:rPr b="0" i="0" lang="en-US" sz="2000" u="none" cap="none" strike="noStrike">
                <a:solidFill>
                  <a:srgbClr val="0A1F61"/>
                </a:solidFill>
                <a:latin typeface="Tajawal ExtraBold"/>
                <a:ea typeface="Tajawal ExtraBold"/>
                <a:cs typeface="Tajawal ExtraBold"/>
                <a:sym typeface="Tajawal ExtraBold"/>
              </a:rPr>
              <a:t>(2) Key critical thinking standards </a:t>
            </a:r>
            <a:endParaRPr/>
          </a:p>
          <a:p>
            <a:pPr indent="0" lvl="0" marL="0" marR="0" rtl="0" algn="l">
              <a:lnSpc>
                <a:spcPct val="200000"/>
              </a:lnSpc>
              <a:spcBef>
                <a:spcPts val="0"/>
              </a:spcBef>
              <a:spcAft>
                <a:spcPts val="0"/>
              </a:spcAft>
              <a:buClr>
                <a:srgbClr val="000000"/>
              </a:buClr>
              <a:buSzPts val="2000"/>
              <a:buFont typeface="Arial"/>
              <a:buNone/>
            </a:pPr>
            <a:r>
              <a:rPr b="0" i="0" lang="en-US" sz="2000" u="none" cap="none" strike="noStrike">
                <a:solidFill>
                  <a:srgbClr val="0A1F61"/>
                </a:solidFill>
                <a:latin typeface="Tajawal ExtraBold"/>
                <a:ea typeface="Tajawal ExtraBold"/>
                <a:cs typeface="Tajawal ExtraBold"/>
                <a:sym typeface="Tajawal ExtraBold"/>
              </a:rPr>
              <a:t>(3) Some major impediments to critical thinking</a:t>
            </a:r>
            <a:endParaRPr/>
          </a:p>
          <a:p>
            <a:pPr indent="0" lvl="0" marL="0" marR="0" rtl="0" algn="l">
              <a:lnSpc>
                <a:spcPct val="200000"/>
              </a:lnSpc>
              <a:spcBef>
                <a:spcPts val="0"/>
              </a:spcBef>
              <a:spcAft>
                <a:spcPts val="0"/>
              </a:spcAft>
              <a:buClr>
                <a:srgbClr val="000000"/>
              </a:buClr>
              <a:buSzPts val="2000"/>
              <a:buFont typeface="Arial"/>
              <a:buNone/>
            </a:pPr>
            <a:r>
              <a:rPr b="0" i="0" lang="en-US" sz="2000" u="none" cap="none" strike="noStrike">
                <a:solidFill>
                  <a:srgbClr val="0A1F61"/>
                </a:solidFill>
                <a:latin typeface="Tajawal ExtraBold"/>
                <a:ea typeface="Tajawal ExtraBold"/>
                <a:cs typeface="Tajawal ExtraBold"/>
                <a:sym typeface="Tajawal ExtraBold"/>
              </a:rPr>
              <a:t>(4) Characteristics of a critical thinker </a:t>
            </a:r>
            <a:endParaRPr/>
          </a:p>
          <a:p>
            <a:pPr indent="0" lvl="0" marL="0" marR="0" rtl="0" algn="l">
              <a:lnSpc>
                <a:spcPct val="200000"/>
              </a:lnSpc>
              <a:spcBef>
                <a:spcPts val="0"/>
              </a:spcBef>
              <a:spcAft>
                <a:spcPts val="0"/>
              </a:spcAft>
              <a:buClr>
                <a:srgbClr val="000000"/>
              </a:buClr>
              <a:buSzPts val="2000"/>
              <a:buFont typeface="Arial"/>
              <a:buNone/>
            </a:pPr>
            <a:r>
              <a:rPr b="0" i="0" lang="en-US" sz="2000" u="none" cap="none" strike="noStrike">
                <a:solidFill>
                  <a:srgbClr val="0A1F61"/>
                </a:solidFill>
                <a:latin typeface="Tajawal ExtraBold"/>
                <a:ea typeface="Tajawal ExtraBold"/>
                <a:cs typeface="Tajawal ExtraBold"/>
                <a:sym typeface="Tajawal ExtraBold"/>
              </a:rPr>
              <a:t>(5) What is an argument </a:t>
            </a:r>
            <a:endParaRPr/>
          </a:p>
          <a:p>
            <a:pPr indent="0" lvl="0" marL="0" marR="0" rtl="0" algn="l">
              <a:lnSpc>
                <a:spcPct val="200000"/>
              </a:lnSpc>
              <a:spcBef>
                <a:spcPts val="0"/>
              </a:spcBef>
              <a:spcAft>
                <a:spcPts val="0"/>
              </a:spcAft>
              <a:buClr>
                <a:srgbClr val="000000"/>
              </a:buClr>
              <a:buSzPts val="2000"/>
              <a:buFont typeface="Arial"/>
              <a:buNone/>
            </a:pPr>
            <a:r>
              <a:rPr b="0" i="0" lang="en-US" sz="2000" u="none" cap="none" strike="noStrike">
                <a:solidFill>
                  <a:srgbClr val="0A1F61"/>
                </a:solidFill>
                <a:latin typeface="Tajawal ExtraBold"/>
                <a:ea typeface="Tajawal ExtraBold"/>
                <a:cs typeface="Tajawal ExtraBold"/>
                <a:sym typeface="Tajawal ExtraBold"/>
              </a:rPr>
              <a:t>(6) How to differentiate between argument and nonargument </a:t>
            </a:r>
            <a:endParaRPr/>
          </a:p>
          <a:p>
            <a:pPr indent="0" lvl="0" marL="0" marR="0" rtl="0" algn="l">
              <a:lnSpc>
                <a:spcPct val="200000"/>
              </a:lnSpc>
              <a:spcBef>
                <a:spcPts val="0"/>
              </a:spcBef>
              <a:spcAft>
                <a:spcPts val="0"/>
              </a:spcAft>
              <a:buClr>
                <a:srgbClr val="000000"/>
              </a:buClr>
              <a:buSzPts val="3200"/>
              <a:buFont typeface="Arial"/>
              <a:buNone/>
            </a:pPr>
            <a:r>
              <a:t/>
            </a:r>
            <a:endParaRPr b="0" i="0" sz="3200" u="none" cap="none" strike="noStrike">
              <a:solidFill>
                <a:srgbClr val="000000"/>
              </a:solidFill>
              <a:latin typeface="Arial"/>
              <a:ea typeface="Arial"/>
              <a:cs typeface="Arial"/>
              <a:sym typeface="Arial"/>
            </a:endParaRPr>
          </a:p>
        </p:txBody>
      </p:sp>
      <p:sp>
        <p:nvSpPr>
          <p:cNvPr id="202" name="Google Shape;202;p20"/>
          <p:cNvSpPr txBox="1"/>
          <p:nvPr/>
        </p:nvSpPr>
        <p:spPr>
          <a:xfrm>
            <a:off x="2604031" y="939020"/>
            <a:ext cx="698393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none" cap="none" strike="noStrike">
                <a:solidFill>
                  <a:schemeClr val="dk1"/>
                </a:solidFill>
                <a:latin typeface="Arial"/>
                <a:ea typeface="Arial"/>
                <a:cs typeface="Arial"/>
                <a:sym typeface="Arial"/>
              </a:rPr>
              <a:t>This lecture includes: </a:t>
            </a:r>
            <a:endParaRPr b="1" i="0" sz="2800" u="none" cap="none" strike="noStrike">
              <a:solidFill>
                <a:schemeClr val="dk1"/>
              </a:solidFill>
              <a:latin typeface="Arial"/>
              <a:ea typeface="Arial"/>
              <a:cs typeface="Arial"/>
              <a:sym typeface="Arial"/>
            </a:endParaRPr>
          </a:p>
        </p:txBody>
      </p:sp>
      <p:sp>
        <p:nvSpPr>
          <p:cNvPr id="203" name="Google Shape;203;p20"/>
          <p:cNvSpPr/>
          <p:nvPr/>
        </p:nvSpPr>
        <p:spPr>
          <a:xfrm>
            <a:off x="457200" y="802093"/>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204" name="Google Shape;204;p20"/>
          <p:cNvSpPr txBox="1"/>
          <p:nvPr/>
        </p:nvSpPr>
        <p:spPr>
          <a:xfrm>
            <a:off x="762000" y="975974"/>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205" name="Google Shape;205;p20"/>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206" name="Google Shape;206;p2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207" name="Google Shape;207;p20"/>
          <p:cNvPicPr preferRelativeResize="0"/>
          <p:nvPr/>
        </p:nvPicPr>
        <p:blipFill rotWithShape="1">
          <a:blip r:embed="rId3">
            <a:alphaModFix/>
          </a:blip>
          <a:srcRect b="0" l="0" r="0" t="0"/>
          <a:stretch/>
        </p:blipFill>
        <p:spPr>
          <a:xfrm>
            <a:off x="8760843" y="-157298"/>
            <a:ext cx="3509515" cy="165649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21"/>
          <p:cNvSpPr/>
          <p:nvPr/>
        </p:nvSpPr>
        <p:spPr>
          <a:xfrm>
            <a:off x="617280" y="1968093"/>
            <a:ext cx="10812720" cy="437041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A1F61"/>
              </a:solidFill>
              <a:latin typeface="Tajawal ExtraBold"/>
              <a:ea typeface="Tajawal ExtraBold"/>
              <a:cs typeface="Tajawal ExtraBold"/>
              <a:sym typeface="Tajawal ExtraBold"/>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A1F61"/>
              </a:solidFill>
              <a:latin typeface="Tajawal ExtraBold"/>
              <a:ea typeface="Tajawal ExtraBold"/>
              <a:cs typeface="Tajawal ExtraBold"/>
              <a:sym typeface="Tajawal ExtraBold"/>
            </a:endParaRPr>
          </a:p>
          <a:p>
            <a:pPr indent="0" lvl="0" marL="0" marR="0" rtl="0" algn="ctr">
              <a:lnSpc>
                <a:spcPct val="90000"/>
              </a:lnSpc>
              <a:spcBef>
                <a:spcPts val="0"/>
              </a:spcBef>
              <a:spcAft>
                <a:spcPts val="0"/>
              </a:spcAft>
              <a:buClr>
                <a:srgbClr val="000000"/>
              </a:buClr>
              <a:buSzPts val="4400"/>
              <a:buFont typeface="Arial"/>
              <a:buNone/>
            </a:pPr>
            <a:r>
              <a:rPr b="1" i="0" lang="en-US" sz="4400" u="none" cap="none" strike="noStrike">
                <a:solidFill>
                  <a:srgbClr val="000000"/>
                </a:solidFill>
                <a:latin typeface="Calibri"/>
                <a:ea typeface="Calibri"/>
                <a:cs typeface="Calibri"/>
                <a:sym typeface="Calibri"/>
              </a:rPr>
              <a:t>What is critical Thinking?</a:t>
            </a:r>
            <a:endParaRPr/>
          </a:p>
          <a:p>
            <a:pPr indent="0" lvl="0" marL="0" marR="0" rtl="0" algn="l">
              <a:lnSpc>
                <a:spcPct val="100000"/>
              </a:lnSpc>
              <a:spcBef>
                <a:spcPts val="0"/>
              </a:spcBef>
              <a:spcAft>
                <a:spcPts val="0"/>
              </a:spcAft>
              <a:buClr>
                <a:srgbClr val="000000"/>
              </a:buClr>
              <a:buSzPts val="3200"/>
              <a:buFont typeface="Arial"/>
              <a:buNone/>
            </a:pPr>
            <a:r>
              <a:t/>
            </a:r>
            <a:endParaRPr b="0" i="0" sz="3200" u="none" cap="none" strike="noStrike">
              <a:solidFill>
                <a:srgbClr val="000000"/>
              </a:solidFill>
              <a:latin typeface="Arial"/>
              <a:ea typeface="Arial"/>
              <a:cs typeface="Arial"/>
              <a:sym typeface="Arial"/>
            </a:endParaRPr>
          </a:p>
        </p:txBody>
      </p:sp>
      <p:sp>
        <p:nvSpPr>
          <p:cNvPr id="213" name="Google Shape;213;p21"/>
          <p:cNvSpPr/>
          <p:nvPr/>
        </p:nvSpPr>
        <p:spPr>
          <a:xfrm>
            <a:off x="457200" y="802093"/>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214" name="Google Shape;214;p21"/>
          <p:cNvSpPr txBox="1"/>
          <p:nvPr/>
        </p:nvSpPr>
        <p:spPr>
          <a:xfrm>
            <a:off x="762000" y="975974"/>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215" name="Google Shape;215;p21"/>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216" name="Google Shape;216;p2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217" name="Google Shape;217;p21"/>
          <p:cNvPicPr preferRelativeResize="0"/>
          <p:nvPr/>
        </p:nvPicPr>
        <p:blipFill rotWithShape="1">
          <a:blip r:embed="rId3">
            <a:alphaModFix/>
          </a:blip>
          <a:srcRect b="0" l="0" r="0" t="0"/>
          <a:stretch/>
        </p:blipFill>
        <p:spPr>
          <a:xfrm>
            <a:off x="9514114" y="66267"/>
            <a:ext cx="2677886" cy="126396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22"/>
          <p:cNvSpPr/>
          <p:nvPr/>
        </p:nvSpPr>
        <p:spPr>
          <a:xfrm>
            <a:off x="598758" y="1212844"/>
            <a:ext cx="10812720" cy="4830643"/>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A1F61"/>
              </a:solidFill>
              <a:latin typeface="Tajawal ExtraBold"/>
              <a:ea typeface="Tajawal ExtraBold"/>
              <a:cs typeface="Tajawal ExtraBold"/>
              <a:sym typeface="Tajawal ExtraBold"/>
            </a:endParaRPr>
          </a:p>
          <a:p>
            <a:pPr indent="0" lvl="0" marL="0" marR="0" rtl="0" algn="l">
              <a:lnSpc>
                <a:spcPct val="200000"/>
              </a:lnSpc>
              <a:spcBef>
                <a:spcPts val="0"/>
              </a:spcBef>
              <a:spcAft>
                <a:spcPts val="0"/>
              </a:spcAft>
              <a:buClr>
                <a:srgbClr val="000000"/>
              </a:buClr>
              <a:buSzPts val="3200"/>
              <a:buFont typeface="Arial"/>
              <a:buNone/>
            </a:pPr>
            <a:r>
              <a:t/>
            </a:r>
            <a:endParaRPr b="0" i="0" sz="3200" u="none" cap="none" strike="noStrike">
              <a:solidFill>
                <a:srgbClr val="000000"/>
              </a:solidFill>
              <a:latin typeface="Arial"/>
              <a:ea typeface="Arial"/>
              <a:cs typeface="Arial"/>
              <a:sym typeface="Arial"/>
            </a:endParaRPr>
          </a:p>
        </p:txBody>
      </p:sp>
      <p:sp>
        <p:nvSpPr>
          <p:cNvPr id="223" name="Google Shape;223;p22"/>
          <p:cNvSpPr/>
          <p:nvPr/>
        </p:nvSpPr>
        <p:spPr>
          <a:xfrm>
            <a:off x="457200" y="274539"/>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224" name="Google Shape;224;p22"/>
          <p:cNvSpPr txBox="1"/>
          <p:nvPr/>
        </p:nvSpPr>
        <p:spPr>
          <a:xfrm>
            <a:off x="762000" y="975974"/>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225" name="Google Shape;225;p2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grpSp>
        <p:nvGrpSpPr>
          <p:cNvPr id="226" name="Google Shape;226;p22"/>
          <p:cNvGrpSpPr/>
          <p:nvPr/>
        </p:nvGrpSpPr>
        <p:grpSpPr>
          <a:xfrm>
            <a:off x="903832" y="4659132"/>
            <a:ext cx="10202572" cy="1247452"/>
            <a:chOff x="0" y="3316551"/>
            <a:chExt cx="10202572" cy="1247452"/>
          </a:xfrm>
        </p:grpSpPr>
        <p:sp>
          <p:nvSpPr>
            <p:cNvPr id="227" name="Google Shape;227;p22"/>
            <p:cNvSpPr/>
            <p:nvPr/>
          </p:nvSpPr>
          <p:spPr>
            <a:xfrm>
              <a:off x="0" y="3316551"/>
              <a:ext cx="10202572" cy="1247452"/>
            </a:xfrm>
            <a:prstGeom prst="rect">
              <a:avLst/>
            </a:prstGeom>
            <a:solidFill>
              <a:schemeClr val="lt1"/>
            </a:solidFill>
            <a:ln cap="flat" cmpd="sng" w="25400">
              <a:solidFill>
                <a:srgbClr val="3D4B5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Arial"/>
                <a:ea typeface="Arial"/>
                <a:cs typeface="Arial"/>
                <a:sym typeface="Arial"/>
              </a:endParaRPr>
            </a:p>
          </p:txBody>
        </p:sp>
        <p:sp>
          <p:nvSpPr>
            <p:cNvPr id="228" name="Google Shape;228;p22"/>
            <p:cNvSpPr txBox="1"/>
            <p:nvPr/>
          </p:nvSpPr>
          <p:spPr>
            <a:xfrm>
              <a:off x="0" y="3316551"/>
              <a:ext cx="10202572" cy="1247452"/>
            </a:xfrm>
            <a:prstGeom prst="rect">
              <a:avLst/>
            </a:prstGeom>
            <a:noFill/>
            <a:ln>
              <a:noFill/>
            </a:ln>
          </p:spPr>
          <p:txBody>
            <a:bodyPr anchorCtr="0" anchor="ctr" bIns="170675" lIns="170675" spcFirstLastPara="1" rIns="170675" wrap="square" tIns="170675">
              <a:noAutofit/>
            </a:bodyPr>
            <a:lstStyle/>
            <a:p>
              <a:pPr indent="0" lvl="0" marL="0" marR="0" rtl="1" algn="ctr">
                <a:lnSpc>
                  <a:spcPct val="90000"/>
                </a:lnSpc>
                <a:spcBef>
                  <a:spcPts val="0"/>
                </a:spcBef>
                <a:spcAft>
                  <a:spcPts val="0"/>
                </a:spcAft>
                <a:buClr>
                  <a:srgbClr val="000000"/>
                </a:buClr>
                <a:buSzPts val="2400"/>
                <a:buFont typeface="Arial"/>
                <a:buNone/>
              </a:pPr>
              <a:r>
                <a:rPr b="1" i="0" lang="en-US" sz="2400" u="none" cap="none" strike="noStrike">
                  <a:solidFill>
                    <a:schemeClr val="dk2"/>
                  </a:solidFill>
                  <a:latin typeface="Arial"/>
                  <a:ea typeface="Arial"/>
                  <a:cs typeface="Arial"/>
                  <a:sym typeface="Arial"/>
                </a:rPr>
                <a:t>to formulate and present convincing reasons in support of conclusions; and to make reasonable, intelligent decisions about what to believe and what to do</a:t>
              </a:r>
              <a:endParaRPr b="1" i="0" sz="2400" u="none" cap="none" strike="noStrike">
                <a:solidFill>
                  <a:schemeClr val="dk2"/>
                </a:solidFill>
                <a:latin typeface="Arial"/>
                <a:ea typeface="Arial"/>
                <a:cs typeface="Arial"/>
                <a:sym typeface="Arial"/>
              </a:endParaRPr>
            </a:p>
          </p:txBody>
        </p:sp>
      </p:grpSp>
      <p:grpSp>
        <p:nvGrpSpPr>
          <p:cNvPr id="229" name="Google Shape;229;p22"/>
          <p:cNvGrpSpPr/>
          <p:nvPr/>
        </p:nvGrpSpPr>
        <p:grpSpPr>
          <a:xfrm>
            <a:off x="903832" y="3632253"/>
            <a:ext cx="10202572" cy="1115960"/>
            <a:chOff x="0" y="2211474"/>
            <a:chExt cx="10202572" cy="1115960"/>
          </a:xfrm>
        </p:grpSpPr>
        <p:sp>
          <p:nvSpPr>
            <p:cNvPr id="230" name="Google Shape;230;p22"/>
            <p:cNvSpPr/>
            <p:nvPr/>
          </p:nvSpPr>
          <p:spPr>
            <a:xfrm rot="10800000">
              <a:off x="0" y="2211474"/>
              <a:ext cx="10202572" cy="1115960"/>
            </a:xfrm>
            <a:prstGeom prst="upArrowCallout">
              <a:avLst>
                <a:gd fmla="val 25000" name="adj1"/>
                <a:gd fmla="val 25000" name="adj2"/>
                <a:gd fmla="val 25000" name="adj3"/>
                <a:gd fmla="val 64977" name="adj4"/>
              </a:avLst>
            </a:prstGeom>
            <a:solidFill>
              <a:schemeClr val="lt1"/>
            </a:solidFill>
            <a:ln cap="flat" cmpd="sng" w="25400">
              <a:solidFill>
                <a:srgbClr val="3D4B5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Arial"/>
                <a:ea typeface="Arial"/>
                <a:cs typeface="Arial"/>
                <a:sym typeface="Arial"/>
              </a:endParaRPr>
            </a:p>
          </p:txBody>
        </p:sp>
        <p:sp>
          <p:nvSpPr>
            <p:cNvPr id="231" name="Google Shape;231;p22"/>
            <p:cNvSpPr txBox="1"/>
            <p:nvPr/>
          </p:nvSpPr>
          <p:spPr>
            <a:xfrm>
              <a:off x="0" y="2211474"/>
              <a:ext cx="10202572" cy="725117"/>
            </a:xfrm>
            <a:prstGeom prst="rect">
              <a:avLst/>
            </a:prstGeom>
            <a:noFill/>
            <a:ln>
              <a:noFill/>
            </a:ln>
          </p:spPr>
          <p:txBody>
            <a:bodyPr anchorCtr="0" anchor="ctr" bIns="170675" lIns="170675" spcFirstLastPara="1" rIns="170675" wrap="square" tIns="170675">
              <a:noAutofit/>
            </a:bodyPr>
            <a:lstStyle/>
            <a:p>
              <a:pPr indent="0" lvl="0" marL="0" marR="0" rtl="1" algn="ctr">
                <a:lnSpc>
                  <a:spcPct val="90000"/>
                </a:lnSpc>
                <a:spcBef>
                  <a:spcPts val="0"/>
                </a:spcBef>
                <a:spcAft>
                  <a:spcPts val="0"/>
                </a:spcAft>
                <a:buClr>
                  <a:srgbClr val="000000"/>
                </a:buClr>
                <a:buSzPts val="2400"/>
                <a:buFont typeface="Arial"/>
                <a:buNone/>
              </a:pPr>
              <a:r>
                <a:rPr b="1" i="0" lang="en-US" sz="2400" u="none" cap="none" strike="noStrike">
                  <a:solidFill>
                    <a:schemeClr val="dk2"/>
                  </a:solidFill>
                  <a:latin typeface="Arial"/>
                  <a:ea typeface="Arial"/>
                  <a:cs typeface="Arial"/>
                  <a:sym typeface="Arial"/>
                </a:rPr>
                <a:t>to discover and overcome personal preconceptions and biases</a:t>
              </a:r>
              <a:endParaRPr b="1" i="0" sz="2400" u="none" cap="none" strike="noStrike">
                <a:solidFill>
                  <a:schemeClr val="dk2"/>
                </a:solidFill>
                <a:latin typeface="Arial"/>
                <a:ea typeface="Arial"/>
                <a:cs typeface="Arial"/>
                <a:sym typeface="Arial"/>
              </a:endParaRPr>
            </a:p>
          </p:txBody>
        </p:sp>
      </p:grpSp>
      <p:grpSp>
        <p:nvGrpSpPr>
          <p:cNvPr id="232" name="Google Shape;232;p22"/>
          <p:cNvGrpSpPr/>
          <p:nvPr/>
        </p:nvGrpSpPr>
        <p:grpSpPr>
          <a:xfrm>
            <a:off x="903832" y="2540909"/>
            <a:ext cx="10202572" cy="1115960"/>
            <a:chOff x="0" y="1115246"/>
            <a:chExt cx="10202572" cy="1115960"/>
          </a:xfrm>
        </p:grpSpPr>
        <p:sp>
          <p:nvSpPr>
            <p:cNvPr id="233" name="Google Shape;233;p22"/>
            <p:cNvSpPr/>
            <p:nvPr/>
          </p:nvSpPr>
          <p:spPr>
            <a:xfrm rot="10800000">
              <a:off x="0" y="1115246"/>
              <a:ext cx="10202572" cy="1115960"/>
            </a:xfrm>
            <a:prstGeom prst="upArrowCallout">
              <a:avLst>
                <a:gd fmla="val 25000" name="adj1"/>
                <a:gd fmla="val 25000" name="adj2"/>
                <a:gd fmla="val 25000" name="adj3"/>
                <a:gd fmla="val 64977" name="adj4"/>
              </a:avLst>
            </a:prstGeom>
            <a:solidFill>
              <a:schemeClr val="lt1"/>
            </a:solidFill>
            <a:ln cap="flat" cmpd="sng" w="25400">
              <a:solidFill>
                <a:srgbClr val="3D4B5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Arial"/>
                <a:ea typeface="Arial"/>
                <a:cs typeface="Arial"/>
                <a:sym typeface="Arial"/>
              </a:endParaRPr>
            </a:p>
          </p:txBody>
        </p:sp>
        <p:sp>
          <p:nvSpPr>
            <p:cNvPr id="234" name="Google Shape;234;p22"/>
            <p:cNvSpPr txBox="1"/>
            <p:nvPr/>
          </p:nvSpPr>
          <p:spPr>
            <a:xfrm>
              <a:off x="0" y="1115246"/>
              <a:ext cx="10202572" cy="725117"/>
            </a:xfrm>
            <a:prstGeom prst="rect">
              <a:avLst/>
            </a:prstGeom>
            <a:noFill/>
            <a:ln>
              <a:noFill/>
            </a:ln>
          </p:spPr>
          <p:txBody>
            <a:bodyPr anchorCtr="0" anchor="ctr" bIns="170675" lIns="170675" spcFirstLastPara="1" rIns="170675" wrap="square" tIns="170675">
              <a:noAutofit/>
            </a:bodyPr>
            <a:lstStyle/>
            <a:p>
              <a:pPr indent="0" lvl="0" marL="0" marR="0" rtl="1" algn="ctr">
                <a:lnSpc>
                  <a:spcPct val="90000"/>
                </a:lnSpc>
                <a:spcBef>
                  <a:spcPts val="0"/>
                </a:spcBef>
                <a:spcAft>
                  <a:spcPts val="0"/>
                </a:spcAft>
                <a:buClr>
                  <a:srgbClr val="000000"/>
                </a:buClr>
                <a:buSzPts val="2400"/>
                <a:buFont typeface="Arial"/>
                <a:buNone/>
              </a:pPr>
              <a:r>
                <a:rPr b="1" i="0" lang="en-US" sz="2400" u="none" cap="none" strike="noStrike">
                  <a:solidFill>
                    <a:schemeClr val="dk2"/>
                  </a:solidFill>
                  <a:latin typeface="Arial"/>
                  <a:ea typeface="Arial"/>
                  <a:cs typeface="Arial"/>
                  <a:sym typeface="Arial"/>
                </a:rPr>
                <a:t>to effectively identify, analyze, and evaluate arguments and truth claims</a:t>
              </a:r>
              <a:endParaRPr b="1" i="0" sz="2400" u="none" cap="none" strike="noStrike">
                <a:solidFill>
                  <a:schemeClr val="dk2"/>
                </a:solidFill>
                <a:latin typeface="Arial"/>
                <a:ea typeface="Arial"/>
                <a:cs typeface="Arial"/>
                <a:sym typeface="Arial"/>
              </a:endParaRPr>
            </a:p>
          </p:txBody>
        </p:sp>
      </p:grpSp>
      <p:grpSp>
        <p:nvGrpSpPr>
          <p:cNvPr id="235" name="Google Shape;235;p22"/>
          <p:cNvGrpSpPr/>
          <p:nvPr/>
        </p:nvGrpSpPr>
        <p:grpSpPr>
          <a:xfrm>
            <a:off x="994714" y="1412129"/>
            <a:ext cx="10202572" cy="1212188"/>
            <a:chOff x="0" y="-94908"/>
            <a:chExt cx="10202572" cy="1212188"/>
          </a:xfrm>
        </p:grpSpPr>
        <p:sp>
          <p:nvSpPr>
            <p:cNvPr id="236" name="Google Shape;236;p22"/>
            <p:cNvSpPr/>
            <p:nvPr/>
          </p:nvSpPr>
          <p:spPr>
            <a:xfrm rot="10800000">
              <a:off x="0" y="1320"/>
              <a:ext cx="10202572" cy="1115960"/>
            </a:xfrm>
            <a:prstGeom prst="upArrowCallout">
              <a:avLst>
                <a:gd fmla="val 25000" name="adj1"/>
                <a:gd fmla="val 25000" name="adj2"/>
                <a:gd fmla="val 25000" name="adj3"/>
                <a:gd fmla="val 64977" name="adj4"/>
              </a:avLst>
            </a:prstGeom>
            <a:solidFill>
              <a:schemeClr val="lt1"/>
            </a:solidFill>
            <a:ln cap="flat" cmpd="sng" w="25400">
              <a:solidFill>
                <a:srgbClr val="3D4B5F"/>
              </a:solidFill>
              <a:prstDash val="solid"/>
              <a:round/>
              <a:headEnd len="sm" w="sm" type="none"/>
              <a:tailEnd len="sm" w="sm" type="none"/>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400" u="none" cap="none" strike="noStrike">
                <a:solidFill>
                  <a:schemeClr val="dk2"/>
                </a:solidFill>
                <a:latin typeface="Arial"/>
                <a:ea typeface="Arial"/>
                <a:cs typeface="Arial"/>
                <a:sym typeface="Arial"/>
              </a:endParaRPr>
            </a:p>
          </p:txBody>
        </p:sp>
        <p:sp>
          <p:nvSpPr>
            <p:cNvPr id="237" name="Google Shape;237;p22"/>
            <p:cNvSpPr txBox="1"/>
            <p:nvPr/>
          </p:nvSpPr>
          <p:spPr>
            <a:xfrm>
              <a:off x="0" y="-94908"/>
              <a:ext cx="10202572" cy="725117"/>
            </a:xfrm>
            <a:prstGeom prst="rect">
              <a:avLst/>
            </a:prstGeom>
            <a:noFill/>
            <a:ln>
              <a:noFill/>
            </a:ln>
          </p:spPr>
          <p:txBody>
            <a:bodyPr anchorCtr="0" anchor="ctr" bIns="170675" lIns="170675" spcFirstLastPara="1" rIns="170675" wrap="square" tIns="170675">
              <a:noAutofit/>
            </a:bodyPr>
            <a:lstStyle/>
            <a:p>
              <a:pPr indent="0" lvl="0" marL="0" marR="0" rtl="1" algn="ctr">
                <a:lnSpc>
                  <a:spcPct val="90000"/>
                </a:lnSpc>
                <a:spcBef>
                  <a:spcPts val="0"/>
                </a:spcBef>
                <a:spcAft>
                  <a:spcPts val="0"/>
                </a:spcAft>
                <a:buClr>
                  <a:srgbClr val="000000"/>
                </a:buClr>
                <a:buSzPts val="2400"/>
                <a:buFont typeface="Arial"/>
                <a:buNone/>
              </a:pPr>
              <a:r>
                <a:rPr b="1" i="0" lang="en-US" sz="2400" u="none" cap="none" strike="noStrike">
                  <a:solidFill>
                    <a:srgbClr val="FF0000"/>
                  </a:solidFill>
                  <a:latin typeface="Arial"/>
                  <a:ea typeface="Arial"/>
                  <a:cs typeface="Arial"/>
                  <a:sym typeface="Arial"/>
                </a:rPr>
                <a:t>Critical thinking </a:t>
              </a:r>
              <a:r>
                <a:rPr b="1" i="0" lang="en-US" sz="2400" u="none" cap="none" strike="noStrike">
                  <a:solidFill>
                    <a:schemeClr val="dk2"/>
                  </a:solidFill>
                  <a:latin typeface="Arial"/>
                  <a:ea typeface="Arial"/>
                  <a:cs typeface="Arial"/>
                  <a:sym typeface="Arial"/>
                </a:rPr>
                <a:t>is the general term given to a wide range of cognitive skills and intellectual dispositions needed </a:t>
              </a:r>
              <a:endParaRPr b="1" i="0" sz="2400" u="none" cap="none" strike="noStrike">
                <a:solidFill>
                  <a:schemeClr val="dk2"/>
                </a:solidFill>
                <a:latin typeface="Arial"/>
                <a:ea typeface="Arial"/>
                <a:cs typeface="Arial"/>
                <a:sym typeface="Arial"/>
              </a:endParaRPr>
            </a:p>
          </p:txBody>
        </p:sp>
      </p:grpSp>
      <p:pic>
        <p:nvPicPr>
          <p:cNvPr id="238" name="Google Shape;238;p22"/>
          <p:cNvPicPr preferRelativeResize="0"/>
          <p:nvPr/>
        </p:nvPicPr>
        <p:blipFill rotWithShape="1">
          <a:blip r:embed="rId3">
            <a:alphaModFix/>
          </a:blip>
          <a:srcRect b="0" l="0" r="0" t="0"/>
          <a:stretch/>
        </p:blipFill>
        <p:spPr>
          <a:xfrm>
            <a:off x="9405257" y="-94030"/>
            <a:ext cx="2908644" cy="137288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3"/>
          <p:cNvSpPr/>
          <p:nvPr/>
        </p:nvSpPr>
        <p:spPr>
          <a:xfrm>
            <a:off x="617280" y="1418913"/>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A1F61"/>
              </a:solidFill>
              <a:latin typeface="Tajawal ExtraBold"/>
              <a:ea typeface="Tajawal ExtraBold"/>
              <a:cs typeface="Tajawal ExtraBold"/>
              <a:sym typeface="Tajawal ExtraBold"/>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A1F61"/>
              </a:solidFill>
              <a:latin typeface="Tajawal ExtraBold"/>
              <a:ea typeface="Tajawal ExtraBold"/>
              <a:cs typeface="Tajawal ExtraBold"/>
              <a:sym typeface="Tajawal ExtraBold"/>
            </a:endParaRPr>
          </a:p>
        </p:txBody>
      </p:sp>
      <p:sp>
        <p:nvSpPr>
          <p:cNvPr id="244" name="Google Shape;244;p23"/>
          <p:cNvSpPr txBox="1"/>
          <p:nvPr/>
        </p:nvSpPr>
        <p:spPr>
          <a:xfrm>
            <a:off x="2544122" y="426794"/>
            <a:ext cx="6983938"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Intellectual standards</a:t>
            </a:r>
            <a:endParaRPr b="0" i="0" sz="2800" u="none" cap="none" strike="noStrike">
              <a:solidFill>
                <a:schemeClr val="dk1"/>
              </a:solidFill>
              <a:latin typeface="Arial"/>
              <a:ea typeface="Arial"/>
              <a:cs typeface="Arial"/>
              <a:sym typeface="Arial"/>
            </a:endParaRPr>
          </a:p>
        </p:txBody>
      </p:sp>
      <p:sp>
        <p:nvSpPr>
          <p:cNvPr id="245" name="Google Shape;245;p23"/>
          <p:cNvSpPr/>
          <p:nvPr/>
        </p:nvSpPr>
        <p:spPr>
          <a:xfrm>
            <a:off x="457200" y="87721"/>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246" name="Google Shape;246;p23"/>
          <p:cNvSpPr txBox="1"/>
          <p:nvPr/>
        </p:nvSpPr>
        <p:spPr>
          <a:xfrm>
            <a:off x="762000" y="359493"/>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247" name="Google Shape;247;p23"/>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248" name="Google Shape;248;p2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grpSp>
        <p:nvGrpSpPr>
          <p:cNvPr id="249" name="Google Shape;249;p23"/>
          <p:cNvGrpSpPr/>
          <p:nvPr/>
        </p:nvGrpSpPr>
        <p:grpSpPr>
          <a:xfrm>
            <a:off x="2666027" y="1617820"/>
            <a:ext cx="5882540" cy="5055097"/>
            <a:chOff x="1777027" y="-104800"/>
            <a:chExt cx="5882540" cy="5055097"/>
          </a:xfrm>
        </p:grpSpPr>
        <p:sp>
          <p:nvSpPr>
            <p:cNvPr id="250" name="Google Shape;250;p23"/>
            <p:cNvSpPr/>
            <p:nvPr/>
          </p:nvSpPr>
          <p:spPr>
            <a:xfrm>
              <a:off x="4166360" y="3011"/>
              <a:ext cx="1113609" cy="647939"/>
            </a:xfrm>
            <a:prstGeom prst="roundRect">
              <a:avLst>
                <a:gd fmla="val 16667"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 name="Google Shape;251;p23"/>
            <p:cNvSpPr txBox="1"/>
            <p:nvPr/>
          </p:nvSpPr>
          <p:spPr>
            <a:xfrm>
              <a:off x="4197990" y="34641"/>
              <a:ext cx="1050349" cy="58467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Clarity</a:t>
              </a:r>
              <a:endParaRPr b="0" i="0" sz="2400" u="none" cap="none" strike="noStrike">
                <a:solidFill>
                  <a:schemeClr val="dk1"/>
                </a:solidFill>
                <a:latin typeface="Arial"/>
                <a:ea typeface="Arial"/>
                <a:cs typeface="Arial"/>
                <a:sym typeface="Arial"/>
              </a:endParaRPr>
            </a:p>
          </p:txBody>
        </p:sp>
        <p:sp>
          <p:nvSpPr>
            <p:cNvPr id="252" name="Google Shape;252;p23"/>
            <p:cNvSpPr/>
            <p:nvPr/>
          </p:nvSpPr>
          <p:spPr>
            <a:xfrm>
              <a:off x="2654937" y="365348"/>
              <a:ext cx="4498121" cy="4498121"/>
            </a:xfrm>
            <a:custGeom>
              <a:rect b="b" l="l" r="r" t="t"/>
              <a:pathLst>
                <a:path extrusionOk="0" h="120000" w="120000">
                  <a:moveTo>
                    <a:pt x="70215" y="876"/>
                  </a:moveTo>
                  <a:lnTo>
                    <a:pt x="70215" y="876"/>
                  </a:lnTo>
                  <a:cubicBezTo>
                    <a:pt x="76294" y="1926"/>
                    <a:pt x="82174" y="3908"/>
                    <a:pt x="87649" y="6751"/>
                  </a:cubicBezTo>
                </a:path>
              </a:pathLst>
            </a:custGeom>
            <a:noFill/>
            <a:ln cap="flat" cmpd="sng" w="9525">
              <a:solidFill>
                <a:srgbClr val="599BD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3"/>
            <p:cNvSpPr/>
            <p:nvPr/>
          </p:nvSpPr>
          <p:spPr>
            <a:xfrm>
              <a:off x="5501533" y="621638"/>
              <a:ext cx="1704131" cy="647939"/>
            </a:xfrm>
            <a:prstGeom prst="roundRect">
              <a:avLst>
                <a:gd fmla="val 16667"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 name="Google Shape;254;p23"/>
            <p:cNvSpPr txBox="1"/>
            <p:nvPr/>
          </p:nvSpPr>
          <p:spPr>
            <a:xfrm>
              <a:off x="5533163" y="653268"/>
              <a:ext cx="1640871" cy="58467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Accuracy </a:t>
              </a:r>
              <a:endParaRPr b="0" i="0" sz="2400" u="none" cap="none" strike="noStrike">
                <a:solidFill>
                  <a:schemeClr val="dk1"/>
                </a:solidFill>
                <a:latin typeface="Arial"/>
                <a:ea typeface="Arial"/>
                <a:cs typeface="Arial"/>
                <a:sym typeface="Arial"/>
              </a:endParaRPr>
            </a:p>
          </p:txBody>
        </p:sp>
        <p:sp>
          <p:nvSpPr>
            <p:cNvPr id="255" name="Google Shape;255;p23"/>
            <p:cNvSpPr/>
            <p:nvPr/>
          </p:nvSpPr>
          <p:spPr>
            <a:xfrm>
              <a:off x="2302042" y="-104800"/>
              <a:ext cx="4498121" cy="4498121"/>
            </a:xfrm>
            <a:custGeom>
              <a:rect b="b" l="l" r="r" t="t"/>
              <a:pathLst>
                <a:path extrusionOk="0" h="120000" w="120000">
                  <a:moveTo>
                    <a:pt x="115345" y="36829"/>
                  </a:moveTo>
                  <a:lnTo>
                    <a:pt x="115345" y="36829"/>
                  </a:lnTo>
                  <a:cubicBezTo>
                    <a:pt x="117600" y="42216"/>
                    <a:pt x="119057" y="47904"/>
                    <a:pt x="119669" y="53712"/>
                  </a:cubicBezTo>
                </a:path>
              </a:pathLst>
            </a:custGeom>
            <a:noFill/>
            <a:ln cap="flat" cmpd="sng" w="9525">
              <a:solidFill>
                <a:srgbClr val="599BD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23"/>
            <p:cNvSpPr/>
            <p:nvPr/>
          </p:nvSpPr>
          <p:spPr>
            <a:xfrm>
              <a:off x="6071018" y="1915195"/>
              <a:ext cx="1588549" cy="647939"/>
            </a:xfrm>
            <a:prstGeom prst="roundRect">
              <a:avLst>
                <a:gd fmla="val 16667"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p23"/>
            <p:cNvSpPr txBox="1"/>
            <p:nvPr/>
          </p:nvSpPr>
          <p:spPr>
            <a:xfrm>
              <a:off x="6102648" y="1946825"/>
              <a:ext cx="1525289" cy="58467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Precision</a:t>
              </a:r>
              <a:endParaRPr b="0" i="0" sz="2400" u="none" cap="none" strike="noStrike">
                <a:solidFill>
                  <a:schemeClr val="dk1"/>
                </a:solidFill>
                <a:latin typeface="Arial"/>
                <a:ea typeface="Arial"/>
                <a:cs typeface="Arial"/>
                <a:sym typeface="Arial"/>
              </a:endParaRPr>
            </a:p>
          </p:txBody>
        </p:sp>
        <p:sp>
          <p:nvSpPr>
            <p:cNvPr id="258" name="Google Shape;258;p23"/>
            <p:cNvSpPr/>
            <p:nvPr/>
          </p:nvSpPr>
          <p:spPr>
            <a:xfrm>
              <a:off x="2395397" y="220734"/>
              <a:ext cx="4498121" cy="4498121"/>
            </a:xfrm>
            <a:custGeom>
              <a:rect b="b" l="l" r="r" t="t"/>
              <a:pathLst>
                <a:path extrusionOk="0" h="120000" w="120000">
                  <a:moveTo>
                    <a:pt x="119940" y="62674"/>
                  </a:moveTo>
                  <a:cubicBezTo>
                    <a:pt x="119670" y="68725"/>
                    <a:pt x="118485" y="74701"/>
                    <a:pt x="116426" y="80398"/>
                  </a:cubicBezTo>
                </a:path>
              </a:pathLst>
            </a:custGeom>
            <a:noFill/>
            <a:ln cap="flat" cmpd="sng" w="9525">
              <a:solidFill>
                <a:srgbClr val="599BD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 name="Google Shape;259;p23"/>
            <p:cNvSpPr/>
            <p:nvPr/>
          </p:nvSpPr>
          <p:spPr>
            <a:xfrm>
              <a:off x="5728502" y="3240899"/>
              <a:ext cx="1784874" cy="647939"/>
            </a:xfrm>
            <a:prstGeom prst="roundRect">
              <a:avLst>
                <a:gd fmla="val 16667"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3"/>
            <p:cNvSpPr txBox="1"/>
            <p:nvPr/>
          </p:nvSpPr>
          <p:spPr>
            <a:xfrm>
              <a:off x="5760132" y="3272529"/>
              <a:ext cx="1721614" cy="58467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Relevance</a:t>
              </a:r>
              <a:endParaRPr b="0" i="0" sz="2400" u="none" cap="none" strike="noStrike">
                <a:solidFill>
                  <a:schemeClr val="dk1"/>
                </a:solidFill>
                <a:latin typeface="Arial"/>
                <a:ea typeface="Arial"/>
                <a:cs typeface="Arial"/>
                <a:sym typeface="Arial"/>
              </a:endParaRPr>
            </a:p>
          </p:txBody>
        </p:sp>
        <p:sp>
          <p:nvSpPr>
            <p:cNvPr id="261" name="Google Shape;261;p23"/>
            <p:cNvSpPr/>
            <p:nvPr/>
          </p:nvSpPr>
          <p:spPr>
            <a:xfrm>
              <a:off x="2576382" y="46790"/>
              <a:ext cx="4498121" cy="4498121"/>
            </a:xfrm>
            <a:custGeom>
              <a:rect b="b" l="l" r="r" t="t"/>
              <a:pathLst>
                <a:path extrusionOk="0" h="120000" w="120000">
                  <a:moveTo>
                    <a:pt x="102222" y="102630"/>
                  </a:moveTo>
                  <a:cubicBezTo>
                    <a:pt x="97826" y="106984"/>
                    <a:pt x="92783" y="110632"/>
                    <a:pt x="87272" y="113444"/>
                  </a:cubicBezTo>
                </a:path>
              </a:pathLst>
            </a:custGeom>
            <a:noFill/>
            <a:ln cap="flat" cmpd="sng" w="9525">
              <a:solidFill>
                <a:srgbClr val="599BD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23"/>
            <p:cNvSpPr/>
            <p:nvPr/>
          </p:nvSpPr>
          <p:spPr>
            <a:xfrm>
              <a:off x="3794836" y="4302358"/>
              <a:ext cx="2185191" cy="647939"/>
            </a:xfrm>
            <a:prstGeom prst="roundRect">
              <a:avLst>
                <a:gd fmla="val 16667"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 name="Google Shape;263;p23"/>
            <p:cNvSpPr txBox="1"/>
            <p:nvPr/>
          </p:nvSpPr>
          <p:spPr>
            <a:xfrm>
              <a:off x="3826466" y="4333988"/>
              <a:ext cx="2121931" cy="58467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Logical correctness</a:t>
              </a:r>
              <a:endParaRPr b="0" i="0" sz="2400" u="none" cap="none" strike="noStrike">
                <a:solidFill>
                  <a:schemeClr val="dk1"/>
                </a:solidFill>
                <a:latin typeface="Arial"/>
                <a:ea typeface="Arial"/>
                <a:cs typeface="Arial"/>
                <a:sym typeface="Arial"/>
              </a:endParaRPr>
            </a:p>
          </p:txBody>
        </p:sp>
        <p:sp>
          <p:nvSpPr>
            <p:cNvPr id="264" name="Google Shape;264;p23"/>
            <p:cNvSpPr/>
            <p:nvPr/>
          </p:nvSpPr>
          <p:spPr>
            <a:xfrm>
              <a:off x="2364657" y="67742"/>
              <a:ext cx="4498121" cy="4498121"/>
            </a:xfrm>
            <a:custGeom>
              <a:rect b="b" l="l" r="r" t="t"/>
              <a:pathLst>
                <a:path extrusionOk="0" h="120000" w="120000">
                  <a:moveTo>
                    <a:pt x="37892" y="115778"/>
                  </a:moveTo>
                  <a:cubicBezTo>
                    <a:pt x="29203" y="112334"/>
                    <a:pt x="21440" y="106908"/>
                    <a:pt x="15219" y="99933"/>
                  </a:cubicBezTo>
                </a:path>
              </a:pathLst>
            </a:custGeom>
            <a:noFill/>
            <a:ln cap="flat" cmpd="sng" w="9525">
              <a:solidFill>
                <a:srgbClr val="599BD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23"/>
            <p:cNvSpPr/>
            <p:nvPr/>
          </p:nvSpPr>
          <p:spPr>
            <a:xfrm>
              <a:off x="1777027" y="3157817"/>
              <a:ext cx="1935475" cy="647939"/>
            </a:xfrm>
            <a:prstGeom prst="roundRect">
              <a:avLst>
                <a:gd fmla="val 16667"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23"/>
            <p:cNvSpPr txBox="1"/>
            <p:nvPr/>
          </p:nvSpPr>
          <p:spPr>
            <a:xfrm>
              <a:off x="1808657" y="3189447"/>
              <a:ext cx="1872215" cy="58467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Consistency</a:t>
              </a:r>
              <a:endParaRPr b="0" i="0" sz="2400" u="none" cap="none" strike="noStrike">
                <a:solidFill>
                  <a:schemeClr val="dk1"/>
                </a:solidFill>
                <a:latin typeface="Arial"/>
                <a:ea typeface="Arial"/>
                <a:cs typeface="Arial"/>
                <a:sym typeface="Arial"/>
              </a:endParaRPr>
            </a:p>
          </p:txBody>
        </p:sp>
        <p:sp>
          <p:nvSpPr>
            <p:cNvPr id="267" name="Google Shape;267;p23"/>
            <p:cNvSpPr/>
            <p:nvPr/>
          </p:nvSpPr>
          <p:spPr>
            <a:xfrm>
              <a:off x="2542333" y="299219"/>
              <a:ext cx="4498121" cy="4498121"/>
            </a:xfrm>
            <a:custGeom>
              <a:rect b="b" l="l" r="r" t="t"/>
              <a:pathLst>
                <a:path extrusionOk="0" h="120000" w="120000">
                  <a:moveTo>
                    <a:pt x="2211" y="76138"/>
                  </a:moveTo>
                  <a:cubicBezTo>
                    <a:pt x="1086" y="72111"/>
                    <a:pt x="386" y="67978"/>
                    <a:pt x="121" y="63805"/>
                  </a:cubicBezTo>
                </a:path>
              </a:pathLst>
            </a:custGeom>
            <a:noFill/>
            <a:ln cap="flat" cmpd="sng" w="9525">
              <a:solidFill>
                <a:srgbClr val="599BD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 name="Google Shape;268;p23"/>
            <p:cNvSpPr/>
            <p:nvPr/>
          </p:nvSpPr>
          <p:spPr>
            <a:xfrm>
              <a:off x="1842323" y="2038205"/>
              <a:ext cx="1423952" cy="647939"/>
            </a:xfrm>
            <a:prstGeom prst="roundRect">
              <a:avLst>
                <a:gd fmla="val 16667"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p23"/>
            <p:cNvSpPr txBox="1"/>
            <p:nvPr/>
          </p:nvSpPr>
          <p:spPr>
            <a:xfrm>
              <a:off x="1873953" y="2069835"/>
              <a:ext cx="1360692" cy="58467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Fairness</a:t>
              </a:r>
              <a:endParaRPr/>
            </a:p>
          </p:txBody>
        </p:sp>
        <p:sp>
          <p:nvSpPr>
            <p:cNvPr id="270" name="Google Shape;270;p23"/>
            <p:cNvSpPr/>
            <p:nvPr/>
          </p:nvSpPr>
          <p:spPr>
            <a:xfrm>
              <a:off x="2575600" y="187654"/>
              <a:ext cx="4498121" cy="4498121"/>
            </a:xfrm>
            <a:custGeom>
              <a:rect b="b" l="l" r="r" t="t"/>
              <a:pathLst>
                <a:path extrusionOk="0" h="120000" w="120000">
                  <a:moveTo>
                    <a:pt x="978" y="49210"/>
                  </a:moveTo>
                  <a:lnTo>
                    <a:pt x="978" y="49210"/>
                  </a:lnTo>
                  <a:cubicBezTo>
                    <a:pt x="1931" y="43995"/>
                    <a:pt x="3571" y="38930"/>
                    <a:pt x="5856" y="34147"/>
                  </a:cubicBezTo>
                </a:path>
              </a:pathLst>
            </a:custGeom>
            <a:noFill/>
            <a:ln cap="flat" cmpd="sng" w="9525">
              <a:solidFill>
                <a:srgbClr val="599BD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 name="Google Shape;271;p23"/>
            <p:cNvSpPr/>
            <p:nvPr/>
          </p:nvSpPr>
          <p:spPr>
            <a:xfrm>
              <a:off x="1866222" y="814205"/>
              <a:ext cx="2319395" cy="647939"/>
            </a:xfrm>
            <a:prstGeom prst="roundRect">
              <a:avLst>
                <a:gd fmla="val 16667"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 name="Google Shape;272;p23"/>
            <p:cNvSpPr txBox="1"/>
            <p:nvPr/>
          </p:nvSpPr>
          <p:spPr>
            <a:xfrm>
              <a:off x="1897852" y="845835"/>
              <a:ext cx="2256135" cy="584679"/>
            </a:xfrm>
            <a:prstGeom prst="rect">
              <a:avLst/>
            </a:prstGeom>
            <a:noFill/>
            <a:ln>
              <a:noFill/>
            </a:ln>
          </p:spPr>
          <p:txBody>
            <a:bodyPr anchorCtr="0" anchor="ctr" bIns="91425" lIns="91425" spcFirstLastPara="1" rIns="91425" wrap="square" tIns="91425">
              <a:noAutofit/>
            </a:bodyPr>
            <a:lstStyle/>
            <a:p>
              <a:pPr indent="0" lvl="0" marL="0" marR="0" rtl="1" algn="ctr">
                <a:lnSpc>
                  <a:spcPct val="90000"/>
                </a:lnSpc>
                <a:spcBef>
                  <a:spcPts val="0"/>
                </a:spcBef>
                <a:spcAft>
                  <a:spcPts val="0"/>
                </a:spcAft>
                <a:buClr>
                  <a:srgbClr val="000000"/>
                </a:buClr>
                <a:buSzPts val="2400"/>
                <a:buFont typeface="Arial"/>
                <a:buNone/>
              </a:pPr>
              <a:r>
                <a:rPr b="0" i="0" lang="en-US" sz="2400" u="none" cap="none" strike="noStrike">
                  <a:solidFill>
                    <a:schemeClr val="dk1"/>
                  </a:solidFill>
                  <a:latin typeface="Arial"/>
                  <a:ea typeface="Arial"/>
                  <a:cs typeface="Arial"/>
                  <a:sym typeface="Arial"/>
                </a:rPr>
                <a:t>Completeness</a:t>
              </a:r>
              <a:endParaRPr/>
            </a:p>
          </p:txBody>
        </p:sp>
        <p:sp>
          <p:nvSpPr>
            <p:cNvPr id="273" name="Google Shape;273;p23"/>
            <p:cNvSpPr/>
            <p:nvPr/>
          </p:nvSpPr>
          <p:spPr>
            <a:xfrm>
              <a:off x="2534375" y="310686"/>
              <a:ext cx="4498121" cy="4498121"/>
            </a:xfrm>
            <a:custGeom>
              <a:rect b="b" l="l" r="r" t="t"/>
              <a:pathLst>
                <a:path extrusionOk="0" h="120000" w="120000">
                  <a:moveTo>
                    <a:pt x="22352" y="13281"/>
                  </a:moveTo>
                  <a:lnTo>
                    <a:pt x="22352" y="13281"/>
                  </a:lnTo>
                  <a:cubicBezTo>
                    <a:pt x="28544" y="8291"/>
                    <a:pt x="35667" y="4582"/>
                    <a:pt x="43306" y="2369"/>
                  </a:cubicBezTo>
                </a:path>
              </a:pathLst>
            </a:custGeom>
            <a:noFill/>
            <a:ln cap="flat" cmpd="sng" w="9525">
              <a:solidFill>
                <a:srgbClr val="599BD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274" name="Google Shape;274;p23"/>
          <p:cNvPicPr preferRelativeResize="0"/>
          <p:nvPr/>
        </p:nvPicPr>
        <p:blipFill rotWithShape="1">
          <a:blip r:embed="rId3">
            <a:alphaModFix/>
          </a:blip>
          <a:srcRect b="0" l="0" r="0" t="0"/>
          <a:stretch/>
        </p:blipFill>
        <p:spPr>
          <a:xfrm>
            <a:off x="9405257" y="-94030"/>
            <a:ext cx="2908644" cy="137288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24"/>
          <p:cNvSpPr/>
          <p:nvPr/>
        </p:nvSpPr>
        <p:spPr>
          <a:xfrm>
            <a:off x="457200" y="1444141"/>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rPr b="1" i="0" lang="en-US" sz="2000" u="none" cap="none" strike="noStrike">
                <a:solidFill>
                  <a:srgbClr val="002060"/>
                </a:solidFill>
                <a:latin typeface="Arial"/>
                <a:ea typeface="Arial"/>
                <a:cs typeface="Arial"/>
                <a:sym typeface="Arial"/>
              </a:rPr>
              <a:t>Critical thinkers not only strive for clarity of language but also seek maximum clarity of thought.</a:t>
            </a:r>
            <a:endParaRPr/>
          </a:p>
        </p:txBody>
      </p:sp>
      <p:sp>
        <p:nvSpPr>
          <p:cNvPr id="280" name="Google Shape;280;p24"/>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281" name="Google Shape;281;p24"/>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282" name="Google Shape;282;p24"/>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283" name="Google Shape;283;p2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284" name="Google Shape;284;p24"/>
          <p:cNvPicPr preferRelativeResize="0"/>
          <p:nvPr/>
        </p:nvPicPr>
        <p:blipFill rotWithShape="1">
          <a:blip r:embed="rId3">
            <a:alphaModFix/>
          </a:blip>
          <a:srcRect b="0" l="0" r="0" t="0"/>
          <a:stretch/>
        </p:blipFill>
        <p:spPr>
          <a:xfrm>
            <a:off x="9405257" y="-94030"/>
            <a:ext cx="2908644" cy="1372881"/>
          </a:xfrm>
          <a:prstGeom prst="rect">
            <a:avLst/>
          </a:prstGeom>
          <a:noFill/>
          <a:ln>
            <a:noFill/>
          </a:ln>
        </p:spPr>
      </p:pic>
      <p:grpSp>
        <p:nvGrpSpPr>
          <p:cNvPr id="285" name="Google Shape;285;p24"/>
          <p:cNvGrpSpPr/>
          <p:nvPr/>
        </p:nvGrpSpPr>
        <p:grpSpPr>
          <a:xfrm>
            <a:off x="1224588" y="1640517"/>
            <a:ext cx="8460588" cy="3307091"/>
            <a:chOff x="79704" y="89894"/>
            <a:chExt cx="8460588" cy="3307091"/>
          </a:xfrm>
        </p:grpSpPr>
        <p:sp>
          <p:nvSpPr>
            <p:cNvPr id="286" name="Google Shape;286;p24"/>
            <p:cNvSpPr/>
            <p:nvPr/>
          </p:nvSpPr>
          <p:spPr>
            <a:xfrm>
              <a:off x="2190556" y="1793608"/>
              <a:ext cx="2202567" cy="1097350"/>
            </a:xfrm>
            <a:custGeom>
              <a:rect b="b" l="l" r="r" t="t"/>
              <a:pathLst>
                <a:path extrusionOk="0" h="120000" w="120000">
                  <a:moveTo>
                    <a:pt x="0" y="0"/>
                  </a:moveTo>
                  <a:lnTo>
                    <a:pt x="60000" y="0"/>
                  </a:lnTo>
                  <a:lnTo>
                    <a:pt x="60000" y="120000"/>
                  </a:lnTo>
                  <a:lnTo>
                    <a:pt x="120000" y="120000"/>
                  </a:lnTo>
                </a:path>
              </a:pathLst>
            </a:custGeom>
            <a:noFill/>
            <a:ln cap="flat" cmpd="sng" w="25400">
              <a:solidFill>
                <a:srgbClr val="487AA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24"/>
            <p:cNvSpPr txBox="1"/>
            <p:nvPr/>
          </p:nvSpPr>
          <p:spPr>
            <a:xfrm>
              <a:off x="3230320" y="2280764"/>
              <a:ext cx="123039" cy="123039"/>
            </a:xfrm>
            <a:prstGeom prst="rect">
              <a:avLst/>
            </a:prstGeom>
            <a:noFill/>
            <a:ln>
              <a:noFill/>
            </a:ln>
          </p:spPr>
          <p:txBody>
            <a:bodyPr anchorCtr="0" anchor="ctr" bIns="0" lIns="12700" spcFirstLastPara="1" rIns="12700" wrap="square" tIns="0">
              <a:noAutofit/>
            </a:bodyPr>
            <a:lstStyle/>
            <a:p>
              <a:pPr indent="0" lvl="0" marL="0" marR="0" rtl="1" algn="ctr">
                <a:lnSpc>
                  <a:spcPct val="90000"/>
                </a:lnSpc>
                <a:spcBef>
                  <a:spcPts val="0"/>
                </a:spcBef>
                <a:spcAft>
                  <a:spcPts val="0"/>
                </a:spcAft>
                <a:buClr>
                  <a:srgbClr val="000000"/>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288" name="Google Shape;288;p24"/>
            <p:cNvSpPr/>
            <p:nvPr/>
          </p:nvSpPr>
          <p:spPr>
            <a:xfrm>
              <a:off x="2190556" y="1747888"/>
              <a:ext cx="2227671" cy="91440"/>
            </a:xfrm>
            <a:custGeom>
              <a:rect b="b" l="l" r="r" t="t"/>
              <a:pathLst>
                <a:path extrusionOk="0" h="120000" w="120000">
                  <a:moveTo>
                    <a:pt x="0" y="60000"/>
                  </a:moveTo>
                  <a:lnTo>
                    <a:pt x="60000" y="60000"/>
                  </a:lnTo>
                  <a:lnTo>
                    <a:pt x="60000" y="70295"/>
                  </a:lnTo>
                  <a:lnTo>
                    <a:pt x="120000" y="70295"/>
                  </a:lnTo>
                </a:path>
              </a:pathLst>
            </a:custGeom>
            <a:noFill/>
            <a:ln cap="flat" cmpd="sng" w="25400">
              <a:solidFill>
                <a:srgbClr val="487AA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 name="Google Shape;289;p24"/>
            <p:cNvSpPr txBox="1"/>
            <p:nvPr/>
          </p:nvSpPr>
          <p:spPr>
            <a:xfrm>
              <a:off x="3248699" y="1737916"/>
              <a:ext cx="111384" cy="111384"/>
            </a:xfrm>
            <a:prstGeom prst="rect">
              <a:avLst/>
            </a:prstGeom>
            <a:noFill/>
            <a:ln>
              <a:noFill/>
            </a:ln>
          </p:spPr>
          <p:txBody>
            <a:bodyPr anchorCtr="0" anchor="ctr" bIns="0" lIns="12700" spcFirstLastPara="1" rIns="12700" wrap="square" tIns="0">
              <a:noAutofit/>
            </a:bodyPr>
            <a:lstStyle/>
            <a:p>
              <a:pPr indent="0" lvl="0" marL="0" marR="0" rtl="1" algn="ctr">
                <a:lnSpc>
                  <a:spcPct val="90000"/>
                </a:lnSpc>
                <a:spcBef>
                  <a:spcPts val="0"/>
                </a:spcBef>
                <a:spcAft>
                  <a:spcPts val="0"/>
                </a:spcAft>
                <a:buClr>
                  <a:srgbClr val="000000"/>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290" name="Google Shape;290;p24"/>
            <p:cNvSpPr/>
            <p:nvPr/>
          </p:nvSpPr>
          <p:spPr>
            <a:xfrm>
              <a:off x="2190556" y="458568"/>
              <a:ext cx="2209266" cy="1335040"/>
            </a:xfrm>
            <a:custGeom>
              <a:rect b="b" l="l" r="r" t="t"/>
              <a:pathLst>
                <a:path extrusionOk="0" h="120000" w="120000">
                  <a:moveTo>
                    <a:pt x="0" y="120000"/>
                  </a:moveTo>
                  <a:lnTo>
                    <a:pt x="60000" y="120000"/>
                  </a:lnTo>
                  <a:lnTo>
                    <a:pt x="60000" y="0"/>
                  </a:lnTo>
                  <a:lnTo>
                    <a:pt x="120000" y="0"/>
                  </a:lnTo>
                </a:path>
              </a:pathLst>
            </a:custGeom>
            <a:noFill/>
            <a:ln cap="flat" cmpd="sng" w="25400">
              <a:solidFill>
                <a:srgbClr val="487AA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 name="Google Shape;291;p24"/>
            <p:cNvSpPr txBox="1"/>
            <p:nvPr/>
          </p:nvSpPr>
          <p:spPr>
            <a:xfrm>
              <a:off x="3230656" y="1061555"/>
              <a:ext cx="129065" cy="129065"/>
            </a:xfrm>
            <a:prstGeom prst="rect">
              <a:avLst/>
            </a:prstGeom>
            <a:noFill/>
            <a:ln>
              <a:noFill/>
            </a:ln>
          </p:spPr>
          <p:txBody>
            <a:bodyPr anchorCtr="0" anchor="ctr" bIns="0" lIns="12700" spcFirstLastPara="1" rIns="12700" wrap="square" tIns="0">
              <a:noAutofit/>
            </a:bodyPr>
            <a:lstStyle/>
            <a:p>
              <a:pPr indent="0" lvl="0" marL="0" marR="0" rtl="1" algn="ctr">
                <a:lnSpc>
                  <a:spcPct val="90000"/>
                </a:lnSpc>
                <a:spcBef>
                  <a:spcPts val="0"/>
                </a:spcBef>
                <a:spcAft>
                  <a:spcPts val="0"/>
                </a:spcAft>
                <a:buClr>
                  <a:srgbClr val="000000"/>
                </a:buClr>
                <a:buSzPts val="2400"/>
                <a:buFont typeface="Arial"/>
                <a:buNone/>
              </a:pPr>
              <a:r>
                <a:t/>
              </a:r>
              <a:endParaRPr b="0" i="0" sz="2400" u="none" cap="none" strike="noStrike">
                <a:solidFill>
                  <a:schemeClr val="dk1"/>
                </a:solidFill>
                <a:latin typeface="Arial"/>
                <a:ea typeface="Arial"/>
                <a:cs typeface="Arial"/>
                <a:sym typeface="Arial"/>
              </a:endParaRPr>
            </a:p>
          </p:txBody>
        </p:sp>
        <p:sp>
          <p:nvSpPr>
            <p:cNvPr id="292" name="Google Shape;292;p24"/>
            <p:cNvSpPr/>
            <p:nvPr/>
          </p:nvSpPr>
          <p:spPr>
            <a:xfrm>
              <a:off x="79704" y="1058783"/>
              <a:ext cx="2752051" cy="1469651"/>
            </a:xfrm>
            <a:prstGeom prst="rect">
              <a:avLst/>
            </a:prstGeom>
            <a:solidFill>
              <a:srgbClr val="FFF2CC"/>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 name="Google Shape;293;p24"/>
            <p:cNvSpPr txBox="1"/>
            <p:nvPr/>
          </p:nvSpPr>
          <p:spPr>
            <a:xfrm>
              <a:off x="79704" y="1058783"/>
              <a:ext cx="2752051" cy="1469651"/>
            </a:xfrm>
            <a:prstGeom prst="rect">
              <a:avLst/>
            </a:prstGeom>
            <a:noFill/>
            <a:ln>
              <a:noFill/>
            </a:ln>
          </p:spPr>
          <p:txBody>
            <a:bodyPr anchorCtr="0" anchor="ctr" bIns="15225" lIns="15225" spcFirstLastPara="1" rIns="15225" wrap="square" tIns="15225">
              <a:noAutofit/>
            </a:bodyPr>
            <a:lstStyle/>
            <a:p>
              <a:pPr indent="0" lvl="0" marL="0" marR="0" rtl="1" algn="ctr">
                <a:lnSpc>
                  <a:spcPct val="90000"/>
                </a:lnSpc>
                <a:spcBef>
                  <a:spcPts val="0"/>
                </a:spcBef>
                <a:spcAft>
                  <a:spcPts val="0"/>
                </a:spcAft>
                <a:buClr>
                  <a:srgbClr val="000000"/>
                </a:buClr>
                <a:buSzPts val="2400"/>
                <a:buFont typeface="Arial"/>
                <a:buNone/>
              </a:pPr>
              <a:r>
                <a:rPr b="1" i="0" lang="en-US" sz="2400" u="none" cap="none" strike="noStrike">
                  <a:solidFill>
                    <a:schemeClr val="dk1"/>
                  </a:solidFill>
                  <a:latin typeface="Arial"/>
                  <a:ea typeface="Arial"/>
                  <a:cs typeface="Arial"/>
                  <a:sym typeface="Arial"/>
                </a:rPr>
                <a:t>People often fail to express themselves clearly due to</a:t>
              </a:r>
              <a:endParaRPr b="1" i="0" sz="2400" u="none" cap="none" strike="noStrike">
                <a:solidFill>
                  <a:schemeClr val="dk1"/>
                </a:solidFill>
                <a:latin typeface="Arial"/>
                <a:ea typeface="Arial"/>
                <a:cs typeface="Arial"/>
                <a:sym typeface="Arial"/>
              </a:endParaRPr>
            </a:p>
          </p:txBody>
        </p:sp>
        <p:sp>
          <p:nvSpPr>
            <p:cNvPr id="294" name="Google Shape;294;p24"/>
            <p:cNvSpPr/>
            <p:nvPr/>
          </p:nvSpPr>
          <p:spPr>
            <a:xfrm>
              <a:off x="4399822" y="89894"/>
              <a:ext cx="3545229" cy="737347"/>
            </a:xfrm>
            <a:prstGeom prst="rect">
              <a:avLst/>
            </a:prstGeom>
            <a:solidFill>
              <a:srgbClr val="FFF2CC"/>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p24"/>
            <p:cNvSpPr txBox="1"/>
            <p:nvPr/>
          </p:nvSpPr>
          <p:spPr>
            <a:xfrm>
              <a:off x="4399822" y="89894"/>
              <a:ext cx="3545229" cy="737347"/>
            </a:xfrm>
            <a:prstGeom prst="rect">
              <a:avLst/>
            </a:prstGeom>
            <a:noFill/>
            <a:ln>
              <a:noFill/>
            </a:ln>
          </p:spPr>
          <p:txBody>
            <a:bodyPr anchorCtr="0" anchor="ctr" bIns="15225" lIns="15225" spcFirstLastPara="1" rIns="15225" wrap="square" tIns="15225">
              <a:noAutofit/>
            </a:bodyPr>
            <a:lstStyle/>
            <a:p>
              <a:pPr indent="0" lvl="0" marL="0" marR="0" rtl="1" algn="ctr">
                <a:lnSpc>
                  <a:spcPct val="90000"/>
                </a:lnSpc>
                <a:spcBef>
                  <a:spcPts val="0"/>
                </a:spcBef>
                <a:spcAft>
                  <a:spcPts val="0"/>
                </a:spcAft>
                <a:buClr>
                  <a:srgbClr val="000000"/>
                </a:buClr>
                <a:buSzPts val="2400"/>
                <a:buFont typeface="Arial"/>
                <a:buNone/>
              </a:pPr>
              <a:r>
                <a:rPr b="1" i="0" lang="en-US" sz="2400" u="none" cap="none" strike="noStrike">
                  <a:solidFill>
                    <a:schemeClr val="dk1"/>
                  </a:solidFill>
                  <a:latin typeface="Arial"/>
                  <a:ea typeface="Arial"/>
                  <a:cs typeface="Arial"/>
                  <a:sym typeface="Arial"/>
                </a:rPr>
                <a:t>Laziness, carelessness</a:t>
              </a:r>
              <a:endParaRPr b="1" i="0" sz="2400" u="none" cap="none" strike="noStrike">
                <a:solidFill>
                  <a:schemeClr val="dk1"/>
                </a:solidFill>
                <a:latin typeface="Arial"/>
                <a:ea typeface="Arial"/>
                <a:cs typeface="Arial"/>
                <a:sym typeface="Arial"/>
              </a:endParaRPr>
            </a:p>
          </p:txBody>
        </p:sp>
        <p:sp>
          <p:nvSpPr>
            <p:cNvPr id="296" name="Google Shape;296;p24"/>
            <p:cNvSpPr/>
            <p:nvPr/>
          </p:nvSpPr>
          <p:spPr>
            <a:xfrm>
              <a:off x="4418227" y="1432781"/>
              <a:ext cx="2979107" cy="737347"/>
            </a:xfrm>
            <a:prstGeom prst="rect">
              <a:avLst/>
            </a:prstGeom>
            <a:solidFill>
              <a:srgbClr val="FFF2CC"/>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4"/>
            <p:cNvSpPr txBox="1"/>
            <p:nvPr/>
          </p:nvSpPr>
          <p:spPr>
            <a:xfrm>
              <a:off x="4418227" y="1432781"/>
              <a:ext cx="2979107" cy="737347"/>
            </a:xfrm>
            <a:prstGeom prst="rect">
              <a:avLst/>
            </a:prstGeom>
            <a:noFill/>
            <a:ln>
              <a:noFill/>
            </a:ln>
          </p:spPr>
          <p:txBody>
            <a:bodyPr anchorCtr="0" anchor="ctr" bIns="15225" lIns="15225" spcFirstLastPara="1" rIns="15225" wrap="square" tIns="15225">
              <a:noAutofit/>
            </a:bodyPr>
            <a:lstStyle/>
            <a:p>
              <a:pPr indent="0" lvl="0" marL="0" marR="0" rtl="1" algn="ctr">
                <a:lnSpc>
                  <a:spcPct val="90000"/>
                </a:lnSpc>
                <a:spcBef>
                  <a:spcPts val="0"/>
                </a:spcBef>
                <a:spcAft>
                  <a:spcPts val="0"/>
                </a:spcAft>
                <a:buClr>
                  <a:srgbClr val="000000"/>
                </a:buClr>
                <a:buSzPts val="2400"/>
                <a:buFont typeface="Arial"/>
                <a:buNone/>
              </a:pPr>
              <a:r>
                <a:rPr b="1" i="0" lang="en-US" sz="2400" u="none" cap="none" strike="noStrike">
                  <a:solidFill>
                    <a:schemeClr val="dk1"/>
                  </a:solidFill>
                  <a:latin typeface="Arial"/>
                  <a:ea typeface="Arial"/>
                  <a:cs typeface="Arial"/>
                  <a:sym typeface="Arial"/>
                </a:rPr>
                <a:t>Or a lack of skill </a:t>
              </a:r>
              <a:endParaRPr b="1" i="0" sz="2400" u="none" cap="none" strike="noStrike">
                <a:solidFill>
                  <a:schemeClr val="dk1"/>
                </a:solidFill>
                <a:latin typeface="Arial"/>
                <a:ea typeface="Arial"/>
                <a:cs typeface="Arial"/>
                <a:sym typeface="Arial"/>
              </a:endParaRPr>
            </a:p>
          </p:txBody>
        </p:sp>
        <p:sp>
          <p:nvSpPr>
            <p:cNvPr id="298" name="Google Shape;298;p24"/>
            <p:cNvSpPr/>
            <p:nvPr/>
          </p:nvSpPr>
          <p:spPr>
            <a:xfrm>
              <a:off x="4393123" y="2384932"/>
              <a:ext cx="4147169" cy="1012053"/>
            </a:xfrm>
            <a:prstGeom prst="rect">
              <a:avLst/>
            </a:prstGeom>
            <a:solidFill>
              <a:srgbClr val="FFF2CC"/>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4"/>
            <p:cNvSpPr txBox="1"/>
            <p:nvPr/>
          </p:nvSpPr>
          <p:spPr>
            <a:xfrm>
              <a:off x="4393123" y="2384932"/>
              <a:ext cx="4147169" cy="1012053"/>
            </a:xfrm>
            <a:prstGeom prst="rect">
              <a:avLst/>
            </a:prstGeom>
            <a:noFill/>
            <a:ln>
              <a:noFill/>
            </a:ln>
          </p:spPr>
          <p:txBody>
            <a:bodyPr anchorCtr="0" anchor="ctr" bIns="15225" lIns="15225" spcFirstLastPara="1" rIns="15225" wrap="square" tIns="15225">
              <a:noAutofit/>
            </a:bodyPr>
            <a:lstStyle/>
            <a:p>
              <a:pPr indent="0" lvl="0" marL="0" marR="0" rtl="1" algn="ctr">
                <a:lnSpc>
                  <a:spcPct val="90000"/>
                </a:lnSpc>
                <a:spcBef>
                  <a:spcPts val="0"/>
                </a:spcBef>
                <a:spcAft>
                  <a:spcPts val="0"/>
                </a:spcAft>
                <a:buClr>
                  <a:srgbClr val="000000"/>
                </a:buClr>
                <a:buSzPts val="2400"/>
                <a:buFont typeface="Arial"/>
                <a:buNone/>
              </a:pPr>
              <a:r>
                <a:rPr b="1" i="0" lang="en-US" sz="2400" u="none" cap="none" strike="noStrike">
                  <a:solidFill>
                    <a:schemeClr val="dk1"/>
                  </a:solidFill>
                  <a:latin typeface="Arial"/>
                  <a:ea typeface="Arial"/>
                  <a:cs typeface="Arial"/>
                  <a:sym typeface="Arial"/>
                </a:rPr>
                <a:t>Or results from a misguided effort to appear clever, learned, or profound. </a:t>
              </a:r>
              <a:endParaRPr b="1" i="0" sz="2400" u="none" cap="none" strike="noStrike">
                <a:solidFill>
                  <a:schemeClr val="dk1"/>
                </a:solidFill>
                <a:latin typeface="Arial"/>
                <a:ea typeface="Arial"/>
                <a:cs typeface="Arial"/>
                <a:sym typeface="Arial"/>
              </a:endParaRPr>
            </a:p>
          </p:txBody>
        </p:sp>
      </p:grpSp>
      <p:sp>
        <p:nvSpPr>
          <p:cNvPr id="300" name="Google Shape;300;p24"/>
          <p:cNvSpPr txBox="1"/>
          <p:nvPr/>
        </p:nvSpPr>
        <p:spPr>
          <a:xfrm>
            <a:off x="2981325" y="380752"/>
            <a:ext cx="622935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Clarity</a:t>
            </a:r>
            <a:endParaRPr b="0" i="0" sz="3600" u="none" cap="none" strike="noStrik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25"/>
          <p:cNvSpPr/>
          <p:nvPr/>
        </p:nvSpPr>
        <p:spPr>
          <a:xfrm>
            <a:off x="457200" y="1444141"/>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306" name="Google Shape;306;p25"/>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07" name="Google Shape;307;p25"/>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308" name="Google Shape;308;p25"/>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309" name="Google Shape;309;p2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310" name="Google Shape;310;p25"/>
          <p:cNvPicPr preferRelativeResize="0"/>
          <p:nvPr/>
        </p:nvPicPr>
        <p:blipFill rotWithShape="1">
          <a:blip r:embed="rId3">
            <a:alphaModFix/>
          </a:blip>
          <a:srcRect b="0" l="0" r="0" t="0"/>
          <a:stretch/>
        </p:blipFill>
        <p:spPr>
          <a:xfrm>
            <a:off x="9405257" y="-94030"/>
            <a:ext cx="2908644" cy="1372881"/>
          </a:xfrm>
          <a:prstGeom prst="rect">
            <a:avLst/>
          </a:prstGeom>
          <a:noFill/>
          <a:ln>
            <a:noFill/>
          </a:ln>
        </p:spPr>
      </p:pic>
      <p:sp>
        <p:nvSpPr>
          <p:cNvPr id="311" name="Google Shape;311;p25"/>
          <p:cNvSpPr txBox="1"/>
          <p:nvPr/>
        </p:nvSpPr>
        <p:spPr>
          <a:xfrm>
            <a:off x="2981325" y="380752"/>
            <a:ext cx="622935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Accuracy</a:t>
            </a:r>
            <a:endParaRPr b="0" i="0" sz="3600" u="none" cap="none" strike="noStrike">
              <a:solidFill>
                <a:schemeClr val="dk1"/>
              </a:solidFill>
              <a:latin typeface="Arial"/>
              <a:ea typeface="Arial"/>
              <a:cs typeface="Arial"/>
              <a:sym typeface="Arial"/>
            </a:endParaRPr>
          </a:p>
        </p:txBody>
      </p:sp>
      <p:sp>
        <p:nvSpPr>
          <p:cNvPr id="312" name="Google Shape;312;p25"/>
          <p:cNvSpPr txBox="1"/>
          <p:nvPr/>
        </p:nvSpPr>
        <p:spPr>
          <a:xfrm>
            <a:off x="1030512" y="2011111"/>
            <a:ext cx="9666095" cy="378565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“Garbage in, garbage out.”</a:t>
            </a:r>
            <a:endParaRPr/>
          </a:p>
          <a:p>
            <a:pPr indent="0" lvl="0" marL="0" marR="0" rtl="0" algn="l">
              <a:lnSpc>
                <a:spcPct val="100000"/>
              </a:lnSpc>
              <a:spcBef>
                <a:spcPts val="0"/>
              </a:spcBef>
              <a:spcAft>
                <a:spcPts val="0"/>
              </a:spcAft>
              <a:buNone/>
            </a:pPr>
            <a:r>
              <a:t/>
            </a:r>
            <a:endParaRPr b="1"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Free from errors, mistake or distortion; true, correct. </a:t>
            </a:r>
            <a:endParaRPr/>
          </a:p>
          <a:p>
            <a:pPr indent="0" lvl="0" marL="0" marR="0" rtl="0" algn="l">
              <a:lnSpc>
                <a:spcPct val="100000"/>
              </a:lnSpc>
              <a:spcBef>
                <a:spcPts val="0"/>
              </a:spcBef>
              <a:spcAft>
                <a:spcPts val="0"/>
              </a:spcAft>
              <a:buNone/>
            </a:pPr>
            <a:r>
              <a:t/>
            </a:r>
            <a:endParaRPr b="1"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False information leads to bad decisions.</a:t>
            </a:r>
            <a:endParaRPr/>
          </a:p>
          <a:p>
            <a:pPr indent="0" lvl="0" marL="0" marR="0" rtl="0" algn="l">
              <a:lnSpc>
                <a:spcPct val="100000"/>
              </a:lnSpc>
              <a:spcBef>
                <a:spcPts val="0"/>
              </a:spcBef>
              <a:spcAft>
                <a:spcPts val="0"/>
              </a:spcAft>
              <a:buClr>
                <a:srgbClr val="000000"/>
              </a:buClr>
              <a:buSzPts val="2400"/>
              <a:buFont typeface="Arial"/>
              <a:buNone/>
            </a:pPr>
            <a:r>
              <a:t/>
            </a:r>
            <a:endParaRPr b="1" i="0" sz="2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Critical thinkers don’t merely value the truth; they have a passion for accurate, timely information. As consumers, citizens, workers, and parents, they strive to make decisions that are as informed as possible.</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26"/>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318" name="Google Shape;318;p26"/>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19" name="Google Shape;319;p26"/>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320" name="Google Shape;320;p26"/>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321" name="Google Shape;321;p2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322" name="Google Shape;322;p26"/>
          <p:cNvPicPr preferRelativeResize="0"/>
          <p:nvPr/>
        </p:nvPicPr>
        <p:blipFill rotWithShape="1">
          <a:blip r:embed="rId3">
            <a:alphaModFix/>
          </a:blip>
          <a:srcRect b="0" l="0" r="0" t="0"/>
          <a:stretch/>
        </p:blipFill>
        <p:spPr>
          <a:xfrm>
            <a:off x="9405257" y="-94030"/>
            <a:ext cx="2908644" cy="1372881"/>
          </a:xfrm>
          <a:prstGeom prst="rect">
            <a:avLst/>
          </a:prstGeom>
          <a:noFill/>
          <a:ln>
            <a:noFill/>
          </a:ln>
        </p:spPr>
      </p:pic>
      <p:sp>
        <p:nvSpPr>
          <p:cNvPr id="323" name="Google Shape;323;p26"/>
          <p:cNvSpPr txBox="1"/>
          <p:nvPr/>
        </p:nvSpPr>
        <p:spPr>
          <a:xfrm>
            <a:off x="2981325" y="380752"/>
            <a:ext cx="622935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Precision</a:t>
            </a:r>
            <a:endParaRPr b="0" i="0" sz="3600" u="none" cap="none" strike="noStrike">
              <a:solidFill>
                <a:schemeClr val="dk1"/>
              </a:solidFill>
              <a:latin typeface="Arial"/>
              <a:ea typeface="Arial"/>
              <a:cs typeface="Arial"/>
              <a:sym typeface="Arial"/>
            </a:endParaRPr>
          </a:p>
        </p:txBody>
      </p:sp>
      <p:sp>
        <p:nvSpPr>
          <p:cNvPr id="324" name="Google Shape;324;p26"/>
          <p:cNvSpPr txBox="1"/>
          <p:nvPr/>
        </p:nvSpPr>
        <p:spPr>
          <a:xfrm>
            <a:off x="922080" y="1741703"/>
            <a:ext cx="9745605" cy="4486275"/>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marR="0" rtl="0" algn="l">
              <a:lnSpc>
                <a:spcPct val="90000"/>
              </a:lnSpc>
              <a:spcBef>
                <a:spcPts val="0"/>
              </a:spcBef>
              <a:spcAft>
                <a:spcPts val="0"/>
              </a:spcAft>
              <a:buClr>
                <a:srgbClr val="000000"/>
              </a:buClr>
              <a:buSzPct val="100000"/>
              <a:buFont typeface="Arial"/>
              <a:buChar char="•"/>
            </a:pPr>
            <a:r>
              <a:rPr b="1" i="0" lang="en-US" sz="2800" u="none" cap="none" strike="noStrike">
                <a:solidFill>
                  <a:srgbClr val="000000"/>
                </a:solidFill>
                <a:latin typeface="Calibri"/>
                <a:ea typeface="Calibri"/>
                <a:cs typeface="Calibri"/>
                <a:sym typeface="Calibri"/>
              </a:rPr>
              <a:t>Cut through the confusions and uncertainties that surround many everyday problems and issues</a:t>
            </a:r>
            <a:endParaRPr/>
          </a:p>
          <a:p>
            <a:pPr indent="-228600" lvl="0" marL="228600" marR="0" rtl="0" algn="l">
              <a:lnSpc>
                <a:spcPct val="90000"/>
              </a:lnSpc>
              <a:spcBef>
                <a:spcPts val="1000"/>
              </a:spcBef>
              <a:spcAft>
                <a:spcPts val="0"/>
              </a:spcAft>
              <a:buClr>
                <a:srgbClr val="000000"/>
              </a:buClr>
              <a:buSzPct val="100000"/>
              <a:buFont typeface="Arial"/>
              <a:buChar char="•"/>
            </a:pPr>
            <a:r>
              <a:rPr b="1" i="0" lang="en-US" sz="2800" u="none" cap="none" strike="noStrike">
                <a:solidFill>
                  <a:srgbClr val="000000"/>
                </a:solidFill>
                <a:latin typeface="Calibri"/>
                <a:ea typeface="Calibri"/>
                <a:cs typeface="Calibri"/>
                <a:sym typeface="Calibri"/>
              </a:rPr>
              <a:t>It is often necessary to insist on precise answers to precise questions: </a:t>
            </a:r>
            <a:endParaRPr/>
          </a:p>
          <a:p>
            <a:pPr indent="0" lvl="0" marL="0" marR="0" rtl="0" algn="l">
              <a:lnSpc>
                <a:spcPct val="90000"/>
              </a:lnSpc>
              <a:spcBef>
                <a:spcPts val="1000"/>
              </a:spcBef>
              <a:spcAft>
                <a:spcPts val="0"/>
              </a:spcAft>
              <a:buClr>
                <a:schemeClr val="dk1"/>
              </a:buClr>
              <a:buSzPct val="100000"/>
              <a:buFont typeface="Arial"/>
              <a:buNone/>
            </a:pPr>
            <a:r>
              <a:t/>
            </a:r>
            <a:endParaRPr b="1" i="0" sz="2800" u="none" cap="none" strike="noStrike">
              <a:solidFill>
                <a:srgbClr val="000000"/>
              </a:solidFill>
              <a:latin typeface="Calibri"/>
              <a:ea typeface="Calibri"/>
              <a:cs typeface="Calibri"/>
              <a:sym typeface="Calibri"/>
            </a:endParaRPr>
          </a:p>
          <a:p>
            <a:pPr indent="0" lvl="0" marL="0" marR="0" rtl="0" algn="l">
              <a:lnSpc>
                <a:spcPct val="90000"/>
              </a:lnSpc>
              <a:spcBef>
                <a:spcPts val="1000"/>
              </a:spcBef>
              <a:spcAft>
                <a:spcPts val="0"/>
              </a:spcAft>
              <a:buClr>
                <a:srgbClr val="000000"/>
              </a:buClr>
              <a:buSzPct val="100000"/>
              <a:buFont typeface="Arial"/>
              <a:buNone/>
            </a:pPr>
            <a:r>
              <a:rPr b="1" i="0" lang="en-US" sz="2800" u="none" cap="none" strike="noStrike">
                <a:solidFill>
                  <a:srgbClr val="000000"/>
                </a:solidFill>
                <a:latin typeface="Calibri"/>
                <a:ea typeface="Calibri"/>
                <a:cs typeface="Calibri"/>
                <a:sym typeface="Calibri"/>
              </a:rPr>
              <a:t>		What exactly is the problem we’re facing? </a:t>
            </a:r>
            <a:endParaRPr/>
          </a:p>
          <a:p>
            <a:pPr indent="0" lvl="0" marL="0" marR="0" rtl="0" algn="l">
              <a:lnSpc>
                <a:spcPct val="90000"/>
              </a:lnSpc>
              <a:spcBef>
                <a:spcPts val="1000"/>
              </a:spcBef>
              <a:spcAft>
                <a:spcPts val="0"/>
              </a:spcAft>
              <a:buClr>
                <a:srgbClr val="000000"/>
              </a:buClr>
              <a:buSzPct val="100000"/>
              <a:buFont typeface="Arial"/>
              <a:buNone/>
            </a:pPr>
            <a:r>
              <a:rPr b="1" i="0" lang="en-US" sz="2800" u="none" cap="none" strike="noStrike">
                <a:solidFill>
                  <a:srgbClr val="000000"/>
                </a:solidFill>
                <a:latin typeface="Calibri"/>
                <a:ea typeface="Calibri"/>
                <a:cs typeface="Calibri"/>
                <a:sym typeface="Calibri"/>
              </a:rPr>
              <a:t>		What exactly are the alternatives? </a:t>
            </a:r>
            <a:endParaRPr/>
          </a:p>
          <a:p>
            <a:pPr indent="0" lvl="0" marL="0" marR="0" rtl="0" algn="l">
              <a:lnSpc>
                <a:spcPct val="90000"/>
              </a:lnSpc>
              <a:spcBef>
                <a:spcPts val="1000"/>
              </a:spcBef>
              <a:spcAft>
                <a:spcPts val="0"/>
              </a:spcAft>
              <a:buClr>
                <a:srgbClr val="000000"/>
              </a:buClr>
              <a:buSzPct val="100000"/>
              <a:buFont typeface="Arial"/>
              <a:buNone/>
            </a:pPr>
            <a:r>
              <a:rPr b="1" i="0" lang="en-US" sz="2800" u="none" cap="none" strike="noStrike">
                <a:solidFill>
                  <a:srgbClr val="000000"/>
                </a:solidFill>
                <a:latin typeface="Calibri"/>
                <a:ea typeface="Calibri"/>
                <a:cs typeface="Calibri"/>
                <a:sym typeface="Calibri"/>
              </a:rPr>
              <a:t>		What exactly are the advantages and disadvantages of 			each alternative? </a:t>
            </a:r>
            <a:endParaRPr/>
          </a:p>
          <a:p>
            <a:pPr indent="-228600" lvl="0" marL="228600" marR="0" rtl="0" algn="l">
              <a:lnSpc>
                <a:spcPct val="90000"/>
              </a:lnSpc>
              <a:spcBef>
                <a:spcPts val="1000"/>
              </a:spcBef>
              <a:spcAft>
                <a:spcPts val="0"/>
              </a:spcAft>
              <a:buClr>
                <a:srgbClr val="000000"/>
              </a:buClr>
              <a:buSzPct val="100000"/>
              <a:buFont typeface="Arial"/>
              <a:buChar char="•"/>
            </a:pPr>
            <a:r>
              <a:rPr b="1" i="0" lang="en-US" sz="2800" u="none" cap="none" strike="noStrike">
                <a:solidFill>
                  <a:srgbClr val="000000"/>
                </a:solidFill>
                <a:latin typeface="Calibri"/>
                <a:ea typeface="Calibri"/>
                <a:cs typeface="Calibri"/>
                <a:sym typeface="Calibri"/>
              </a:rPr>
              <a:t>Only when we habitually seek such precision are we truly critical thinkers.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7"/>
          <p:cNvSpPr/>
          <p:nvPr/>
        </p:nvSpPr>
        <p:spPr>
          <a:xfrm>
            <a:off x="457200" y="140612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330" name="Google Shape;330;p27"/>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31" name="Google Shape;331;p27"/>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332" name="Google Shape;332;p27"/>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333" name="Google Shape;333;p2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334" name="Google Shape;334;p27"/>
          <p:cNvPicPr preferRelativeResize="0"/>
          <p:nvPr/>
        </p:nvPicPr>
        <p:blipFill rotWithShape="1">
          <a:blip r:embed="rId3">
            <a:alphaModFix/>
          </a:blip>
          <a:srcRect b="0" l="0" r="0" t="0"/>
          <a:stretch/>
        </p:blipFill>
        <p:spPr>
          <a:xfrm>
            <a:off x="9405257" y="-94030"/>
            <a:ext cx="2908644" cy="1372881"/>
          </a:xfrm>
          <a:prstGeom prst="rect">
            <a:avLst/>
          </a:prstGeom>
          <a:noFill/>
          <a:ln>
            <a:noFill/>
          </a:ln>
        </p:spPr>
      </p:pic>
      <p:sp>
        <p:nvSpPr>
          <p:cNvPr id="335" name="Google Shape;335;p27"/>
          <p:cNvSpPr txBox="1"/>
          <p:nvPr/>
        </p:nvSpPr>
        <p:spPr>
          <a:xfrm>
            <a:off x="1029658" y="2150582"/>
            <a:ext cx="10277404" cy="347783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4000" u="none" cap="none" strike="noStrike">
                <a:solidFill>
                  <a:srgbClr val="000000"/>
                </a:solidFill>
                <a:latin typeface="Arial"/>
                <a:ea typeface="Arial"/>
                <a:cs typeface="Arial"/>
                <a:sym typeface="Arial"/>
              </a:rPr>
              <a:t>A statement can be both clear and accurate, but not precise.</a:t>
            </a:r>
            <a:endParaRPr/>
          </a:p>
          <a:p>
            <a:pPr indent="0" lvl="0" marL="0" marR="0" rtl="0" algn="l">
              <a:lnSpc>
                <a:spcPct val="100000"/>
              </a:lnSpc>
              <a:spcBef>
                <a:spcPts val="0"/>
              </a:spcBef>
              <a:spcAft>
                <a:spcPts val="0"/>
              </a:spcAft>
              <a:buNone/>
            </a:pPr>
            <a:r>
              <a:t/>
            </a:r>
            <a:endParaRPr b="0" i="0" sz="40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4000"/>
              <a:buFont typeface="Arial"/>
              <a:buNone/>
            </a:pPr>
            <a:r>
              <a:rPr b="0" i="0" lang="en-US" sz="4000" u="none" cap="none" strike="noStrike">
                <a:solidFill>
                  <a:srgbClr val="000000"/>
                </a:solidFill>
                <a:latin typeface="Arial"/>
                <a:ea typeface="Arial"/>
                <a:cs typeface="Arial"/>
                <a:sym typeface="Arial"/>
              </a:rPr>
              <a:t>For example, “Adam is overweight”</a:t>
            </a:r>
            <a:endParaRPr/>
          </a:p>
          <a:p>
            <a:pPr indent="0" lvl="0" marL="0" marR="0" rtl="0" algn="l">
              <a:lnSpc>
                <a:spcPct val="100000"/>
              </a:lnSpc>
              <a:spcBef>
                <a:spcPts val="0"/>
              </a:spcBef>
              <a:spcAft>
                <a:spcPts val="0"/>
              </a:spcAft>
              <a:buClr>
                <a:srgbClr val="000000"/>
              </a:buClr>
              <a:buSzPts val="4000"/>
              <a:buFont typeface="Arial"/>
              <a:buNone/>
            </a:pPr>
            <a:r>
              <a:rPr b="0" i="0" lang="en-US" sz="4000" u="none" cap="none" strike="noStrike">
                <a:solidFill>
                  <a:srgbClr val="000000"/>
                </a:solidFill>
                <a:latin typeface="Arial"/>
                <a:ea typeface="Arial"/>
                <a:cs typeface="Arial"/>
                <a:sym typeface="Arial"/>
              </a:rPr>
              <a:t>How overweight Adam is? one Kg or 300kg</a:t>
            </a:r>
            <a:endParaRPr/>
          </a:p>
          <a:p>
            <a:pPr indent="0" lvl="0" marL="0" marR="0" rtl="0" algn="l">
              <a:lnSpc>
                <a:spcPct val="100000"/>
              </a:lnSpc>
              <a:spcBef>
                <a:spcPts val="0"/>
              </a:spcBef>
              <a:spcAft>
                <a:spcPts val="0"/>
              </a:spcAft>
              <a:buClr>
                <a:srgbClr val="000000"/>
              </a:buClr>
              <a:buSzPts val="2000"/>
              <a:buFont typeface="Arial"/>
              <a:buNone/>
            </a:pPr>
            <a:r>
              <a:t/>
            </a:r>
            <a:endParaRPr b="0" i="0" sz="2000" u="none" cap="none" strike="noStrike">
              <a:solidFill>
                <a:srgbClr val="0A1F61"/>
              </a:solidFill>
              <a:latin typeface="Tajawal ExtraBold"/>
              <a:ea typeface="Tajawal ExtraBold"/>
              <a:cs typeface="Tajawal ExtraBold"/>
              <a:sym typeface="Tajawal ExtraBo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8"/>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341" name="Google Shape;341;p28"/>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42" name="Google Shape;342;p28"/>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343" name="Google Shape;343;p28"/>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344" name="Google Shape;344;p2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345" name="Google Shape;345;p28"/>
          <p:cNvPicPr preferRelativeResize="0"/>
          <p:nvPr/>
        </p:nvPicPr>
        <p:blipFill rotWithShape="1">
          <a:blip r:embed="rId3">
            <a:alphaModFix/>
          </a:blip>
          <a:srcRect b="0" l="0" r="0" t="0"/>
          <a:stretch/>
        </p:blipFill>
        <p:spPr>
          <a:xfrm>
            <a:off x="9405257" y="-94030"/>
            <a:ext cx="2908644" cy="1372881"/>
          </a:xfrm>
          <a:prstGeom prst="rect">
            <a:avLst/>
          </a:prstGeom>
          <a:noFill/>
          <a:ln>
            <a:noFill/>
          </a:ln>
        </p:spPr>
      </p:pic>
      <p:sp>
        <p:nvSpPr>
          <p:cNvPr id="346" name="Google Shape;346;p28"/>
          <p:cNvSpPr txBox="1"/>
          <p:nvPr/>
        </p:nvSpPr>
        <p:spPr>
          <a:xfrm>
            <a:off x="2981325" y="380752"/>
            <a:ext cx="622935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Relevance</a:t>
            </a:r>
            <a:endParaRPr b="0" i="0" sz="3600" u="none" cap="none" strike="noStrike">
              <a:solidFill>
                <a:schemeClr val="dk1"/>
              </a:solidFill>
              <a:latin typeface="Arial"/>
              <a:ea typeface="Arial"/>
              <a:cs typeface="Arial"/>
              <a:sym typeface="Arial"/>
            </a:endParaRPr>
          </a:p>
        </p:txBody>
      </p:sp>
      <p:sp>
        <p:nvSpPr>
          <p:cNvPr id="347" name="Google Shape;347;p28"/>
          <p:cNvSpPr txBox="1"/>
          <p:nvPr/>
        </p:nvSpPr>
        <p:spPr>
          <a:xfrm>
            <a:off x="457200" y="2472738"/>
            <a:ext cx="10972800" cy="224676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It is important to stay focused on relevant ideas and information.</a:t>
            </a:r>
            <a:endParaRPr/>
          </a:p>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 A favorite debaters’ trick is to try to distract an audience’s attention by raising an irrelevant issue</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9"/>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353" name="Google Shape;353;p29"/>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54" name="Google Shape;354;p29"/>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355" name="Google Shape;355;p29"/>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356" name="Google Shape;356;p2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357" name="Google Shape;357;p29"/>
          <p:cNvPicPr preferRelativeResize="0"/>
          <p:nvPr/>
        </p:nvPicPr>
        <p:blipFill rotWithShape="1">
          <a:blip r:embed="rId3">
            <a:alphaModFix/>
          </a:blip>
          <a:srcRect b="0" l="0" r="0" t="0"/>
          <a:stretch/>
        </p:blipFill>
        <p:spPr>
          <a:xfrm>
            <a:off x="9405257" y="-94030"/>
            <a:ext cx="2908644" cy="1372881"/>
          </a:xfrm>
          <a:prstGeom prst="rect">
            <a:avLst/>
          </a:prstGeom>
          <a:noFill/>
          <a:ln>
            <a:noFill/>
          </a:ln>
        </p:spPr>
      </p:pic>
      <p:sp>
        <p:nvSpPr>
          <p:cNvPr id="358" name="Google Shape;358;p29"/>
          <p:cNvSpPr txBox="1"/>
          <p:nvPr/>
        </p:nvSpPr>
        <p:spPr>
          <a:xfrm>
            <a:off x="2981325" y="380752"/>
            <a:ext cx="622935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Consistency</a:t>
            </a:r>
            <a:endParaRPr b="0" i="0" sz="3600" u="none" cap="none" strike="noStrike">
              <a:solidFill>
                <a:schemeClr val="dk1"/>
              </a:solidFill>
              <a:latin typeface="Arial"/>
              <a:ea typeface="Arial"/>
              <a:cs typeface="Arial"/>
              <a:sym typeface="Arial"/>
            </a:endParaRPr>
          </a:p>
        </p:txBody>
      </p:sp>
      <p:grpSp>
        <p:nvGrpSpPr>
          <p:cNvPr id="359" name="Google Shape;359;p29"/>
          <p:cNvGrpSpPr/>
          <p:nvPr/>
        </p:nvGrpSpPr>
        <p:grpSpPr>
          <a:xfrm>
            <a:off x="594526" y="2226346"/>
            <a:ext cx="10538067" cy="4198323"/>
            <a:chOff x="1466" y="119827"/>
            <a:chExt cx="10538067" cy="4198323"/>
          </a:xfrm>
        </p:grpSpPr>
        <p:sp>
          <p:nvSpPr>
            <p:cNvPr id="360" name="Google Shape;360;p29"/>
            <p:cNvSpPr/>
            <p:nvPr/>
          </p:nvSpPr>
          <p:spPr>
            <a:xfrm>
              <a:off x="1466" y="1242635"/>
              <a:ext cx="3905417" cy="1952708"/>
            </a:xfrm>
            <a:prstGeom prst="roundRect">
              <a:avLst>
                <a:gd fmla="val 10000"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 name="Google Shape;361;p29"/>
            <p:cNvSpPr txBox="1"/>
            <p:nvPr/>
          </p:nvSpPr>
          <p:spPr>
            <a:xfrm>
              <a:off x="58659" y="1299828"/>
              <a:ext cx="3791031" cy="1838322"/>
            </a:xfrm>
            <a:prstGeom prst="rect">
              <a:avLst/>
            </a:prstGeom>
            <a:noFill/>
            <a:ln>
              <a:noFill/>
            </a:ln>
          </p:spPr>
          <p:txBody>
            <a:bodyPr anchorCtr="0" anchor="ctr" bIns="16500" lIns="16500" spcFirstLastPara="1" rIns="16500" wrap="square" tIns="16500">
              <a:noAutofit/>
            </a:bodyPr>
            <a:lstStyle/>
            <a:p>
              <a:pPr indent="0" lvl="0" marL="0" marR="0" rtl="1" algn="ctr">
                <a:lnSpc>
                  <a:spcPct val="90000"/>
                </a:lnSpc>
                <a:spcBef>
                  <a:spcPts val="0"/>
                </a:spcBef>
                <a:spcAft>
                  <a:spcPts val="0"/>
                </a:spcAft>
                <a:buClr>
                  <a:srgbClr val="000000"/>
                </a:buClr>
                <a:buSzPts val="2600"/>
                <a:buFont typeface="Arial"/>
                <a:buNone/>
              </a:pPr>
              <a:r>
                <a:rPr b="1" i="0" lang="en-US" sz="2600" u="none" cap="none" strike="noStrike">
                  <a:solidFill>
                    <a:srgbClr val="FF0000"/>
                  </a:solidFill>
                  <a:latin typeface="Arial"/>
                  <a:ea typeface="Arial"/>
                  <a:cs typeface="Arial"/>
                  <a:sym typeface="Arial"/>
                </a:rPr>
                <a:t>Two kinds of inconsistency that we should avoid</a:t>
              </a:r>
              <a:endParaRPr b="1" i="0" sz="2600" u="none" cap="none" strike="noStrike">
                <a:solidFill>
                  <a:srgbClr val="FF0000"/>
                </a:solidFill>
                <a:latin typeface="Arial"/>
                <a:ea typeface="Arial"/>
                <a:cs typeface="Arial"/>
                <a:sym typeface="Arial"/>
              </a:endParaRPr>
            </a:p>
          </p:txBody>
        </p:sp>
        <p:sp>
          <p:nvSpPr>
            <p:cNvPr id="362" name="Google Shape;362;p29"/>
            <p:cNvSpPr/>
            <p:nvPr/>
          </p:nvSpPr>
          <p:spPr>
            <a:xfrm rot="-2131292">
              <a:off x="3727061" y="1617985"/>
              <a:ext cx="1932514" cy="79199"/>
            </a:xfrm>
            <a:custGeom>
              <a:rect b="b" l="l" r="r" t="t"/>
              <a:pathLst>
                <a:path extrusionOk="0" h="120000" w="120000">
                  <a:moveTo>
                    <a:pt x="0" y="59999"/>
                  </a:moveTo>
                  <a:lnTo>
                    <a:pt x="120000" y="59999"/>
                  </a:lnTo>
                </a:path>
              </a:pathLst>
            </a:custGeom>
            <a:noFill/>
            <a:ln cap="flat" cmpd="sng" w="25400">
              <a:solidFill>
                <a:srgbClr val="487AA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9"/>
            <p:cNvSpPr txBox="1"/>
            <p:nvPr/>
          </p:nvSpPr>
          <p:spPr>
            <a:xfrm rot="-2131292">
              <a:off x="4645005" y="1609272"/>
              <a:ext cx="96625" cy="96625"/>
            </a:xfrm>
            <a:prstGeom prst="rect">
              <a:avLst/>
            </a:prstGeom>
            <a:noFill/>
            <a:ln>
              <a:noFill/>
            </a:ln>
          </p:spPr>
          <p:txBody>
            <a:bodyPr anchorCtr="0" anchor="ctr" bIns="0" lIns="12700" spcFirstLastPara="1" rIns="12700" wrap="square" tIns="0">
              <a:noAutofit/>
            </a:bodyPr>
            <a:lstStyle/>
            <a:p>
              <a:pPr indent="0" lvl="0" marL="0" marR="0" rtl="1" algn="ctr">
                <a:lnSpc>
                  <a:spcPct val="90000"/>
                </a:lnSpc>
                <a:spcBef>
                  <a:spcPts val="0"/>
                </a:spcBef>
                <a:spcAft>
                  <a:spcPts val="0"/>
                </a:spcAft>
                <a:buClr>
                  <a:srgbClr val="000000"/>
                </a:buClr>
                <a:buSzPts val="2600"/>
                <a:buFont typeface="Arial"/>
                <a:buNone/>
              </a:pPr>
              <a:r>
                <a:t/>
              </a:r>
              <a:endParaRPr b="1" i="0" sz="2600" u="none" cap="none" strike="noStrike">
                <a:solidFill>
                  <a:schemeClr val="dk1"/>
                </a:solidFill>
                <a:latin typeface="Arial"/>
                <a:ea typeface="Arial"/>
                <a:cs typeface="Arial"/>
                <a:sym typeface="Arial"/>
              </a:endParaRPr>
            </a:p>
          </p:txBody>
        </p:sp>
        <p:sp>
          <p:nvSpPr>
            <p:cNvPr id="364" name="Google Shape;364;p29"/>
            <p:cNvSpPr/>
            <p:nvPr/>
          </p:nvSpPr>
          <p:spPr>
            <a:xfrm>
              <a:off x="5479752" y="119827"/>
              <a:ext cx="5059781" cy="1952708"/>
            </a:xfrm>
            <a:prstGeom prst="roundRect">
              <a:avLst>
                <a:gd fmla="val 10000"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p29"/>
            <p:cNvSpPr txBox="1"/>
            <p:nvPr/>
          </p:nvSpPr>
          <p:spPr>
            <a:xfrm>
              <a:off x="5536945" y="177020"/>
              <a:ext cx="4945395" cy="1838322"/>
            </a:xfrm>
            <a:prstGeom prst="rect">
              <a:avLst/>
            </a:prstGeom>
            <a:noFill/>
            <a:ln>
              <a:noFill/>
            </a:ln>
          </p:spPr>
          <p:txBody>
            <a:bodyPr anchorCtr="0" anchor="ctr" bIns="12700" lIns="12700" spcFirstLastPara="1" rIns="12700" wrap="square" tIns="12700">
              <a:noAutofit/>
            </a:bodyPr>
            <a:lstStyle/>
            <a:p>
              <a:pPr indent="0" lvl="0" marL="0" marR="0" rtl="1" algn="ctr">
                <a:lnSpc>
                  <a:spcPct val="90000"/>
                </a:lnSpc>
                <a:spcBef>
                  <a:spcPts val="0"/>
                </a:spcBef>
                <a:spcAft>
                  <a:spcPts val="0"/>
                </a:spcAft>
                <a:buClr>
                  <a:srgbClr val="000000"/>
                </a:buClr>
                <a:buSzPts val="2000"/>
                <a:buFont typeface="Arial"/>
                <a:buNone/>
              </a:pPr>
              <a:r>
                <a:rPr b="1" i="0" lang="en-US" sz="2000" u="sng" cap="none" strike="noStrike">
                  <a:solidFill>
                    <a:srgbClr val="FF0000"/>
                  </a:solidFill>
                  <a:latin typeface="Arial"/>
                  <a:ea typeface="Arial"/>
                  <a:cs typeface="Arial"/>
                  <a:sym typeface="Arial"/>
                </a:rPr>
                <a:t>Logical inconsistency</a:t>
              </a:r>
              <a:r>
                <a:rPr b="1" i="0" lang="en-US" sz="2000" u="none" cap="none" strike="noStrike">
                  <a:solidFill>
                    <a:schemeClr val="dk1"/>
                  </a:solidFill>
                  <a:latin typeface="Arial"/>
                  <a:ea typeface="Arial"/>
                  <a:cs typeface="Arial"/>
                  <a:sym typeface="Arial"/>
                </a:rPr>
                <a:t>, which involves saying or believing inconsistent things (i.e., things that cannot both or all be true) about a particular matter. </a:t>
              </a:r>
              <a:endParaRPr/>
            </a:p>
            <a:p>
              <a:pPr indent="0" lvl="0" marL="0" marR="0" rtl="1" algn="ctr">
                <a:lnSpc>
                  <a:spcPct val="90000"/>
                </a:lnSpc>
                <a:spcBef>
                  <a:spcPts val="700"/>
                </a:spcBef>
                <a:spcAft>
                  <a:spcPts val="0"/>
                </a:spcAft>
                <a:buClr>
                  <a:srgbClr val="000000"/>
                </a:buClr>
                <a:buSzPts val="2000"/>
                <a:buFont typeface="Arial"/>
                <a:buNone/>
              </a:pPr>
              <a:r>
                <a:rPr b="1" i="0" lang="en-US" sz="2000" u="none" cap="none" strike="noStrike">
                  <a:solidFill>
                    <a:schemeClr val="dk1"/>
                  </a:solidFill>
                  <a:latin typeface="Arial"/>
                  <a:ea typeface="Arial"/>
                  <a:cs typeface="Arial"/>
                  <a:sym typeface="Arial"/>
                </a:rPr>
                <a:t>Ex. </a:t>
              </a:r>
              <a:r>
                <a:rPr b="0" i="0" lang="en-US" sz="2000" u="none" cap="none" strike="noStrike">
                  <a:solidFill>
                    <a:schemeClr val="dk1"/>
                  </a:solidFill>
                  <a:latin typeface="Arial"/>
                  <a:ea typeface="Arial"/>
                  <a:cs typeface="Arial"/>
                  <a:sym typeface="Arial"/>
                </a:rPr>
                <a:t>Everyone left the room. John is someone who is still in the room.</a:t>
              </a:r>
              <a:endParaRPr b="1" i="0" sz="2000" u="none" cap="none" strike="noStrike">
                <a:solidFill>
                  <a:schemeClr val="dk1"/>
                </a:solidFill>
                <a:latin typeface="Arial"/>
                <a:ea typeface="Arial"/>
                <a:cs typeface="Arial"/>
                <a:sym typeface="Arial"/>
              </a:endParaRPr>
            </a:p>
          </p:txBody>
        </p:sp>
        <p:sp>
          <p:nvSpPr>
            <p:cNvPr id="366" name="Google Shape;366;p29"/>
            <p:cNvSpPr/>
            <p:nvPr/>
          </p:nvSpPr>
          <p:spPr>
            <a:xfrm rot="2131292">
              <a:off x="3727061" y="2740793"/>
              <a:ext cx="1932514" cy="79199"/>
            </a:xfrm>
            <a:custGeom>
              <a:rect b="b" l="l" r="r" t="t"/>
              <a:pathLst>
                <a:path extrusionOk="0" h="120000" w="120000">
                  <a:moveTo>
                    <a:pt x="0" y="59999"/>
                  </a:moveTo>
                  <a:lnTo>
                    <a:pt x="120000" y="59999"/>
                  </a:lnTo>
                </a:path>
              </a:pathLst>
            </a:custGeom>
            <a:noFill/>
            <a:ln cap="flat" cmpd="sng" w="25400">
              <a:solidFill>
                <a:srgbClr val="487AA8"/>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29"/>
            <p:cNvSpPr txBox="1"/>
            <p:nvPr/>
          </p:nvSpPr>
          <p:spPr>
            <a:xfrm rot="2131292">
              <a:off x="4645005" y="2732080"/>
              <a:ext cx="96625" cy="96625"/>
            </a:xfrm>
            <a:prstGeom prst="rect">
              <a:avLst/>
            </a:prstGeom>
            <a:noFill/>
            <a:ln>
              <a:noFill/>
            </a:ln>
          </p:spPr>
          <p:txBody>
            <a:bodyPr anchorCtr="0" anchor="ctr" bIns="0" lIns="12700" spcFirstLastPara="1" rIns="12700" wrap="square" tIns="0">
              <a:noAutofit/>
            </a:bodyPr>
            <a:lstStyle/>
            <a:p>
              <a:pPr indent="0" lvl="0" marL="0" marR="0" rtl="1" algn="ctr">
                <a:lnSpc>
                  <a:spcPct val="90000"/>
                </a:lnSpc>
                <a:spcBef>
                  <a:spcPts val="0"/>
                </a:spcBef>
                <a:spcAft>
                  <a:spcPts val="0"/>
                </a:spcAft>
                <a:buClr>
                  <a:srgbClr val="000000"/>
                </a:buClr>
                <a:buSzPts val="2600"/>
                <a:buFont typeface="Arial"/>
                <a:buNone/>
              </a:pPr>
              <a:r>
                <a:t/>
              </a:r>
              <a:endParaRPr b="1" i="0" sz="2600" u="none" cap="none" strike="noStrike">
                <a:solidFill>
                  <a:schemeClr val="dk1"/>
                </a:solidFill>
                <a:latin typeface="Arial"/>
                <a:ea typeface="Arial"/>
                <a:cs typeface="Arial"/>
                <a:sym typeface="Arial"/>
              </a:endParaRPr>
            </a:p>
          </p:txBody>
        </p:sp>
        <p:sp>
          <p:nvSpPr>
            <p:cNvPr id="368" name="Google Shape;368;p29"/>
            <p:cNvSpPr/>
            <p:nvPr/>
          </p:nvSpPr>
          <p:spPr>
            <a:xfrm>
              <a:off x="5479752" y="2365442"/>
              <a:ext cx="5029514" cy="1952708"/>
            </a:xfrm>
            <a:prstGeom prst="roundRect">
              <a:avLst>
                <a:gd fmla="val 10000" name="adj"/>
              </a:avLst>
            </a:prstGeom>
            <a:solidFill>
              <a:srgbClr val="E1EFD8"/>
            </a:solidFill>
            <a:ln cap="flat" cmpd="sng" w="25400">
              <a:solidFill>
                <a:schemeClr val="lt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29"/>
            <p:cNvSpPr txBox="1"/>
            <p:nvPr/>
          </p:nvSpPr>
          <p:spPr>
            <a:xfrm>
              <a:off x="5536945" y="2422635"/>
              <a:ext cx="4915128" cy="1838322"/>
            </a:xfrm>
            <a:prstGeom prst="rect">
              <a:avLst/>
            </a:prstGeom>
            <a:noFill/>
            <a:ln>
              <a:noFill/>
            </a:ln>
          </p:spPr>
          <p:txBody>
            <a:bodyPr anchorCtr="0" anchor="ctr" bIns="12700" lIns="12700" spcFirstLastPara="1" rIns="12700" wrap="square" tIns="12700">
              <a:noAutofit/>
            </a:bodyPr>
            <a:lstStyle/>
            <a:p>
              <a:pPr indent="0" lvl="0" marL="0" marR="0" rtl="1" algn="ctr">
                <a:lnSpc>
                  <a:spcPct val="90000"/>
                </a:lnSpc>
                <a:spcBef>
                  <a:spcPts val="0"/>
                </a:spcBef>
                <a:spcAft>
                  <a:spcPts val="0"/>
                </a:spcAft>
                <a:buClr>
                  <a:srgbClr val="000000"/>
                </a:buClr>
                <a:buSzPts val="2000"/>
                <a:buFont typeface="Arial"/>
                <a:buNone/>
              </a:pPr>
              <a:r>
                <a:rPr b="1" i="0" lang="en-US" sz="2000" u="sng" cap="none" strike="noStrike">
                  <a:solidFill>
                    <a:srgbClr val="FF0000"/>
                  </a:solidFill>
                  <a:latin typeface="Arial"/>
                  <a:ea typeface="Arial"/>
                  <a:cs typeface="Arial"/>
                  <a:sym typeface="Arial"/>
                </a:rPr>
                <a:t>Practical inconsistency</a:t>
              </a:r>
              <a:r>
                <a:rPr b="1" i="0" lang="en-US" sz="2000" u="none" cap="none" strike="noStrike">
                  <a:solidFill>
                    <a:schemeClr val="dk1"/>
                  </a:solidFill>
                  <a:latin typeface="Arial"/>
                  <a:ea typeface="Arial"/>
                  <a:cs typeface="Arial"/>
                  <a:sym typeface="Arial"/>
                </a:rPr>
                <a:t>, which involves saying one thing and doing another.</a:t>
              </a:r>
              <a:endParaRPr/>
            </a:p>
          </p:txBody>
        </p:sp>
      </p:grpSp>
      <p:sp>
        <p:nvSpPr>
          <p:cNvPr id="370" name="Google Shape;370;p29"/>
          <p:cNvSpPr txBox="1"/>
          <p:nvPr/>
        </p:nvSpPr>
        <p:spPr>
          <a:xfrm>
            <a:off x="889000" y="1643667"/>
            <a:ext cx="10083800" cy="83099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Logic tells us that if a person holds inconsistent beliefs, at least one of those beliefs must be false.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0"/>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376" name="Google Shape;376;p30"/>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77" name="Google Shape;377;p30"/>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378" name="Google Shape;378;p30"/>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379" name="Google Shape;379;p3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380" name="Google Shape;380;p30"/>
          <p:cNvPicPr preferRelativeResize="0"/>
          <p:nvPr/>
        </p:nvPicPr>
        <p:blipFill rotWithShape="1">
          <a:blip r:embed="rId3">
            <a:alphaModFix/>
          </a:blip>
          <a:srcRect b="0" l="0" r="0" t="0"/>
          <a:stretch/>
        </p:blipFill>
        <p:spPr>
          <a:xfrm>
            <a:off x="9405257" y="-109775"/>
            <a:ext cx="2908644" cy="1372881"/>
          </a:xfrm>
          <a:prstGeom prst="rect">
            <a:avLst/>
          </a:prstGeom>
          <a:noFill/>
          <a:ln>
            <a:noFill/>
          </a:ln>
        </p:spPr>
      </p:pic>
      <p:sp>
        <p:nvSpPr>
          <p:cNvPr id="381" name="Google Shape;381;p30"/>
          <p:cNvSpPr txBox="1"/>
          <p:nvPr/>
        </p:nvSpPr>
        <p:spPr>
          <a:xfrm>
            <a:off x="2981325" y="380752"/>
            <a:ext cx="622935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logical</a:t>
            </a:r>
            <a:r>
              <a:rPr b="0" i="0" lang="en-US" sz="3600" u="none" cap="none" strike="noStrike">
                <a:solidFill>
                  <a:schemeClr val="dk1"/>
                </a:solidFill>
                <a:latin typeface="Arial"/>
                <a:ea typeface="Arial"/>
                <a:cs typeface="Arial"/>
                <a:sym typeface="Arial"/>
              </a:rPr>
              <a:t> </a:t>
            </a:r>
            <a:r>
              <a:rPr b="1" i="0" lang="en-US" sz="3600" u="none" cap="none" strike="noStrike">
                <a:solidFill>
                  <a:schemeClr val="dk1"/>
                </a:solidFill>
                <a:latin typeface="Arial"/>
                <a:ea typeface="Arial"/>
                <a:cs typeface="Arial"/>
                <a:sym typeface="Arial"/>
              </a:rPr>
              <a:t>correctness</a:t>
            </a:r>
            <a:endParaRPr b="0" i="0" sz="3600" u="none" cap="none" strike="noStrike">
              <a:solidFill>
                <a:schemeClr val="dk1"/>
              </a:solidFill>
              <a:latin typeface="Arial"/>
              <a:ea typeface="Arial"/>
              <a:cs typeface="Arial"/>
              <a:sym typeface="Arial"/>
            </a:endParaRPr>
          </a:p>
        </p:txBody>
      </p:sp>
      <p:sp>
        <p:nvSpPr>
          <p:cNvPr id="382" name="Google Shape;382;p30"/>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To think logically is to reason correctly—that is, to draw well-founded conclusions from the beliefs we hold. </a:t>
            </a:r>
            <a:endParaRPr/>
          </a:p>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To think critically we need accurate and well supported beliefs.</a:t>
            </a:r>
            <a:endParaRPr/>
          </a:p>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31"/>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388" name="Google Shape;388;p31"/>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389" name="Google Shape;389;p31"/>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390" name="Google Shape;390;p31"/>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391" name="Google Shape;391;p3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392" name="Google Shape;392;p31"/>
          <p:cNvPicPr preferRelativeResize="0"/>
          <p:nvPr/>
        </p:nvPicPr>
        <p:blipFill rotWithShape="1">
          <a:blip r:embed="rId3">
            <a:alphaModFix/>
          </a:blip>
          <a:srcRect b="0" l="0" r="0" t="0"/>
          <a:stretch/>
        </p:blipFill>
        <p:spPr>
          <a:xfrm>
            <a:off x="9405257" y="-109775"/>
            <a:ext cx="2908644" cy="1372881"/>
          </a:xfrm>
          <a:prstGeom prst="rect">
            <a:avLst/>
          </a:prstGeom>
          <a:noFill/>
          <a:ln>
            <a:noFill/>
          </a:ln>
        </p:spPr>
      </p:pic>
      <p:sp>
        <p:nvSpPr>
          <p:cNvPr id="393" name="Google Shape;393;p31"/>
          <p:cNvSpPr txBox="1"/>
          <p:nvPr/>
        </p:nvSpPr>
        <p:spPr>
          <a:xfrm>
            <a:off x="3037113" y="380752"/>
            <a:ext cx="6173561" cy="64250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Completeness</a:t>
            </a:r>
            <a:endParaRPr b="0" i="0" sz="3600" u="none" cap="none" strike="noStrike">
              <a:solidFill>
                <a:schemeClr val="dk1"/>
              </a:solidFill>
              <a:latin typeface="Arial"/>
              <a:ea typeface="Arial"/>
              <a:cs typeface="Arial"/>
              <a:sym typeface="Arial"/>
            </a:endParaRPr>
          </a:p>
        </p:txBody>
      </p:sp>
      <p:sp>
        <p:nvSpPr>
          <p:cNvPr id="394" name="Google Shape;394;p31"/>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395" name="Google Shape;395;p31"/>
          <p:cNvSpPr txBox="1"/>
          <p:nvPr/>
        </p:nvSpPr>
        <p:spPr>
          <a:xfrm>
            <a:off x="838200" y="2215538"/>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In most contexts, we rightly prefer deep and complete thinking to shallow and superficial thinking. Thus, we justly condemn negligent criminal investigations, hasty jury deliberations, superficial news stories, sketchy driving directions, and snap medical diagnoses.</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32"/>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401" name="Google Shape;401;p32"/>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402" name="Google Shape;402;p32"/>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403" name="Google Shape;403;p32"/>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404" name="Google Shape;404;p3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405" name="Google Shape;405;p32"/>
          <p:cNvPicPr preferRelativeResize="0"/>
          <p:nvPr/>
        </p:nvPicPr>
        <p:blipFill rotWithShape="1">
          <a:blip r:embed="rId3">
            <a:alphaModFix/>
          </a:blip>
          <a:srcRect b="0" l="0" r="0" t="0"/>
          <a:stretch/>
        </p:blipFill>
        <p:spPr>
          <a:xfrm>
            <a:off x="9405257" y="-308557"/>
            <a:ext cx="2908644" cy="1372881"/>
          </a:xfrm>
          <a:prstGeom prst="rect">
            <a:avLst/>
          </a:prstGeom>
          <a:noFill/>
          <a:ln>
            <a:noFill/>
          </a:ln>
        </p:spPr>
      </p:pic>
      <p:sp>
        <p:nvSpPr>
          <p:cNvPr id="406" name="Google Shape;406;p32"/>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Fairness</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407" name="Google Shape;407;p32"/>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408" name="Google Shape;408;p32"/>
          <p:cNvSpPr txBox="1"/>
          <p:nvPr/>
        </p:nvSpPr>
        <p:spPr>
          <a:xfrm>
            <a:off x="935886" y="1825625"/>
            <a:ext cx="10417913"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Critical thinking demands that our thinking be fair (open minded, impartial, and free of distorting biases and preconceptions).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Fairness can be very difficult to achieve </a:t>
            </a:r>
            <a:r>
              <a:rPr b="1" i="0" lang="en-US" sz="2600" u="none" cap="none" strike="noStrike">
                <a:solidFill>
                  <a:srgbClr val="FF0000"/>
                </a:solidFill>
                <a:latin typeface="Arial"/>
                <a:ea typeface="Arial"/>
                <a:cs typeface="Arial"/>
                <a:sym typeface="Arial"/>
              </a:rPr>
              <a:t>because</a:t>
            </a:r>
            <a:r>
              <a:rPr b="1" i="0" lang="en-US" sz="2600" u="none" cap="none" strike="noStrike">
                <a:solidFill>
                  <a:srgbClr val="000000"/>
                </a:solidFill>
                <a:latin typeface="Arial"/>
                <a:ea typeface="Arial"/>
                <a:cs typeface="Arial"/>
                <a:sym typeface="Arial"/>
              </a:rPr>
              <a:t> to some extent we all perceive reality in ways that are powerfully shaped by our </a:t>
            </a:r>
            <a:r>
              <a:rPr b="1" i="0" lang="en-US" sz="2600" u="none" cap="none" strike="noStrike">
                <a:solidFill>
                  <a:srgbClr val="FF0000"/>
                </a:solidFill>
                <a:latin typeface="Arial"/>
                <a:ea typeface="Arial"/>
                <a:cs typeface="Arial"/>
                <a:sym typeface="Arial"/>
              </a:rPr>
              <a:t>individual life experiences </a:t>
            </a:r>
            <a:r>
              <a:rPr b="1" i="0" lang="en-US" sz="2600" u="none" cap="none" strike="noStrike">
                <a:solidFill>
                  <a:srgbClr val="000000"/>
                </a:solidFill>
                <a:latin typeface="Arial"/>
                <a:ea typeface="Arial"/>
                <a:cs typeface="Arial"/>
                <a:sym typeface="Arial"/>
              </a:rPr>
              <a:t>and</a:t>
            </a:r>
            <a:r>
              <a:rPr b="1" i="0" lang="en-US" sz="2600" u="none" cap="none" strike="noStrike">
                <a:solidFill>
                  <a:srgbClr val="FF0000"/>
                </a:solidFill>
                <a:latin typeface="Arial"/>
                <a:ea typeface="Arial"/>
                <a:cs typeface="Arial"/>
                <a:sym typeface="Arial"/>
              </a:rPr>
              <a:t> cultural backgrounds.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But as difficult as it may be to achieve, basic fair-mindedness is clearly an essential attribute of a critical thinker.</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33"/>
          <p:cNvSpPr txBox="1"/>
          <p:nvPr/>
        </p:nvSpPr>
        <p:spPr>
          <a:xfrm>
            <a:off x="300867" y="236724"/>
            <a:ext cx="1908329" cy="52318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rPr b="0" i="0" lang="en-US" sz="2800" u="none" cap="none" strike="noStrike">
                <a:solidFill>
                  <a:schemeClr val="lt1"/>
                </a:solidFill>
                <a:latin typeface="Arial"/>
                <a:ea typeface="Arial"/>
                <a:cs typeface="Arial"/>
                <a:sym typeface="Arial"/>
              </a:rPr>
              <a:t>Lecture 1</a:t>
            </a:r>
            <a:endParaRPr b="0" i="0" sz="2800" u="none" cap="none" strike="noStrike">
              <a:solidFill>
                <a:srgbClr val="FF9518"/>
              </a:solidFill>
              <a:latin typeface="Tajawal Medium"/>
              <a:ea typeface="Tajawal Medium"/>
              <a:cs typeface="Tajawal Medium"/>
              <a:sym typeface="Tajawal Medium"/>
            </a:endParaRPr>
          </a:p>
        </p:txBody>
      </p:sp>
      <p:sp>
        <p:nvSpPr>
          <p:cNvPr id="414" name="Google Shape;414;p33"/>
          <p:cNvSpPr txBox="1"/>
          <p:nvPr/>
        </p:nvSpPr>
        <p:spPr>
          <a:xfrm>
            <a:off x="935886" y="1825625"/>
            <a:ext cx="10417913"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415" name="Google Shape;415;p33"/>
          <p:cNvSpPr txBox="1"/>
          <p:nvPr/>
        </p:nvSpPr>
        <p:spPr>
          <a:xfrm>
            <a:off x="2317863" y="838557"/>
            <a:ext cx="6217920" cy="64633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Barriers to critical thinking </a:t>
            </a:r>
            <a:endParaRPr b="0" i="0" sz="3600" u="none" cap="none" strike="noStrike">
              <a:solidFill>
                <a:schemeClr val="dk1"/>
              </a:solidFill>
              <a:latin typeface="Arial"/>
              <a:ea typeface="Arial"/>
              <a:cs typeface="Arial"/>
              <a:sym typeface="Arial"/>
            </a:endParaRPr>
          </a:p>
        </p:txBody>
      </p:sp>
      <p:sp>
        <p:nvSpPr>
          <p:cNvPr id="416" name="Google Shape;416;p33"/>
          <p:cNvSpPr/>
          <p:nvPr/>
        </p:nvSpPr>
        <p:spPr>
          <a:xfrm>
            <a:off x="457200" y="160920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pic>
        <p:nvPicPr>
          <p:cNvPr id="417" name="Google Shape;417;p33"/>
          <p:cNvPicPr preferRelativeResize="0"/>
          <p:nvPr/>
        </p:nvPicPr>
        <p:blipFill rotWithShape="1">
          <a:blip r:embed="rId3">
            <a:alphaModFix/>
          </a:blip>
          <a:srcRect b="0" l="0" r="0" t="0"/>
          <a:stretch/>
        </p:blipFill>
        <p:spPr>
          <a:xfrm>
            <a:off x="9283356" y="-82635"/>
            <a:ext cx="2908644" cy="1372881"/>
          </a:xfrm>
          <a:prstGeom prst="rect">
            <a:avLst/>
          </a:prstGeom>
          <a:noFill/>
          <a:ln>
            <a:noFill/>
          </a:ln>
        </p:spPr>
      </p:pic>
      <p:sp>
        <p:nvSpPr>
          <p:cNvPr id="418" name="Google Shape;418;p33"/>
          <p:cNvSpPr txBox="1"/>
          <p:nvPr/>
        </p:nvSpPr>
        <p:spPr>
          <a:xfrm>
            <a:off x="817812" y="2087709"/>
            <a:ext cx="10088879" cy="249299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If critical thinking is so important, Why is it that </a:t>
            </a:r>
            <a:r>
              <a:rPr b="1" i="0" lang="en-US" sz="2600" u="none" cap="none" strike="noStrike">
                <a:solidFill>
                  <a:srgbClr val="FF0000"/>
                </a:solidFill>
                <a:latin typeface="Arial"/>
                <a:ea typeface="Arial"/>
                <a:cs typeface="Arial"/>
                <a:sym typeface="Arial"/>
              </a:rPr>
              <a:t>uncritical </a:t>
            </a:r>
            <a:r>
              <a:rPr b="1" i="0" lang="en-US" sz="2600" u="none" cap="none" strike="noStrike">
                <a:solidFill>
                  <a:srgbClr val="000000"/>
                </a:solidFill>
                <a:latin typeface="Arial"/>
                <a:ea typeface="Arial"/>
                <a:cs typeface="Arial"/>
                <a:sym typeface="Arial"/>
              </a:rPr>
              <a:t>thinking is so common?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Why is it that so many people—including many highly educated and intelligent people—find critical thinking so difficult? </a:t>
            </a:r>
            <a:endParaRPr/>
          </a:p>
        </p:txBody>
      </p:sp>
      <p:grpSp>
        <p:nvGrpSpPr>
          <p:cNvPr id="419" name="Google Shape;419;p33"/>
          <p:cNvGrpSpPr/>
          <p:nvPr/>
        </p:nvGrpSpPr>
        <p:grpSpPr>
          <a:xfrm>
            <a:off x="455093" y="120856"/>
            <a:ext cx="1889578" cy="1166000"/>
            <a:chOff x="561109" y="240125"/>
            <a:chExt cx="1889578" cy="1166000"/>
          </a:xfrm>
        </p:grpSpPr>
        <p:sp>
          <p:nvSpPr>
            <p:cNvPr id="420" name="Google Shape;420;p33"/>
            <p:cNvSpPr/>
            <p:nvPr/>
          </p:nvSpPr>
          <p:spPr>
            <a:xfrm>
              <a:off x="561109"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421" name="Google Shape;421;p33"/>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34"/>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427" name="Google Shape;427;p34"/>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428" name="Google Shape;428;p34"/>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429" name="Google Shape;429;p34"/>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430" name="Google Shape;430;p3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431" name="Google Shape;431;p34"/>
          <p:cNvPicPr preferRelativeResize="0"/>
          <p:nvPr/>
        </p:nvPicPr>
        <p:blipFill rotWithShape="1">
          <a:blip r:embed="rId3">
            <a:alphaModFix/>
          </a:blip>
          <a:srcRect b="0" l="0" r="0" t="0"/>
          <a:stretch/>
        </p:blipFill>
        <p:spPr>
          <a:xfrm>
            <a:off x="9405257" y="-308557"/>
            <a:ext cx="2908644" cy="1372881"/>
          </a:xfrm>
          <a:prstGeom prst="rect">
            <a:avLst/>
          </a:prstGeom>
          <a:noFill/>
          <a:ln>
            <a:noFill/>
          </a:ln>
        </p:spPr>
      </p:pic>
      <p:sp>
        <p:nvSpPr>
          <p:cNvPr id="432" name="Google Shape;432;p34"/>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Barriers to critical thinking </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433" name="Google Shape;433;p34"/>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434" name="Google Shape;434;p34"/>
          <p:cNvSpPr txBox="1"/>
          <p:nvPr/>
        </p:nvSpPr>
        <p:spPr>
          <a:xfrm>
            <a:off x="838200" y="1690687"/>
            <a:ext cx="10515600" cy="4352303"/>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Lack of relevant background information • poor reading skills • bias    • prejudice • superstition • egocentrism (self-centered thinking) • sociocentrism (group-centered thinking)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peer pressure    • conformism • narrow-mindedness • closed-mindedness • distrust in reason • relativistic thinking • stereotyping • unwarranted assumptions • scapegoating • rationalization • denial • wishful thinking • short-term thinking • selective perception • selective memory • overpowering emotions • self-deception • face-saving • fear of change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8" name="Shape 438"/>
        <p:cNvGrpSpPr/>
        <p:nvPr/>
      </p:nvGrpSpPr>
      <p:grpSpPr>
        <a:xfrm>
          <a:off x="0" y="0"/>
          <a:ext cx="0" cy="0"/>
          <a:chOff x="0" y="0"/>
          <a:chExt cx="0" cy="0"/>
        </a:xfrm>
      </p:grpSpPr>
      <p:sp>
        <p:nvSpPr>
          <p:cNvPr id="439" name="Google Shape;439;p35"/>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440" name="Google Shape;440;p35"/>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441" name="Google Shape;441;p35"/>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442" name="Google Shape;442;p35"/>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443" name="Google Shape;443;p3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444" name="Google Shape;444;p35"/>
          <p:cNvPicPr preferRelativeResize="0"/>
          <p:nvPr/>
        </p:nvPicPr>
        <p:blipFill rotWithShape="1">
          <a:blip r:embed="rId3">
            <a:alphaModFix/>
          </a:blip>
          <a:srcRect b="0" l="0" r="0" t="0"/>
          <a:stretch/>
        </p:blipFill>
        <p:spPr>
          <a:xfrm>
            <a:off x="9405257" y="-308557"/>
            <a:ext cx="2908644" cy="1372881"/>
          </a:xfrm>
          <a:prstGeom prst="rect">
            <a:avLst/>
          </a:prstGeom>
          <a:noFill/>
          <a:ln>
            <a:noFill/>
          </a:ln>
        </p:spPr>
      </p:pic>
      <p:sp>
        <p:nvSpPr>
          <p:cNvPr id="445" name="Google Shape;445;p35"/>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Egocentrism</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446" name="Google Shape;446;p35"/>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447" name="Google Shape;447;p35"/>
          <p:cNvSpPr txBox="1"/>
          <p:nvPr/>
        </p:nvSpPr>
        <p:spPr>
          <a:xfrm>
            <a:off x="838199" y="1825625"/>
            <a:ext cx="10875037"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rPr b="1" i="0" lang="en-US" sz="2600" u="sng" cap="none" strike="noStrike">
                <a:solidFill>
                  <a:srgbClr val="FF0000"/>
                </a:solidFill>
                <a:latin typeface="Arial"/>
                <a:ea typeface="Arial"/>
                <a:cs typeface="Arial"/>
                <a:sym typeface="Arial"/>
              </a:rPr>
              <a:t>Egocentrism</a:t>
            </a:r>
            <a:r>
              <a:rPr b="1" i="0" lang="en-US" sz="2600" u="none" cap="none" strike="noStrike">
                <a:solidFill>
                  <a:srgbClr val="000000"/>
                </a:solidFill>
                <a:latin typeface="Arial"/>
                <a:ea typeface="Arial"/>
                <a:cs typeface="Arial"/>
                <a:sym typeface="Arial"/>
              </a:rPr>
              <a:t> is the tendency to see reality as centered on oneself.</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a:t>
            </a:r>
            <a:r>
              <a:rPr b="1" i="0" lang="en-US" sz="2600" u="sng" cap="none" strike="noStrike">
                <a:solidFill>
                  <a:srgbClr val="FF0000"/>
                </a:solidFill>
                <a:latin typeface="Arial"/>
                <a:ea typeface="Arial"/>
                <a:cs typeface="Arial"/>
                <a:sym typeface="Arial"/>
              </a:rPr>
              <a:t>Egocentrics</a:t>
            </a:r>
            <a:r>
              <a:rPr b="1" i="0" lang="en-US" sz="2600" u="none" cap="none" strike="noStrike">
                <a:solidFill>
                  <a:srgbClr val="000000"/>
                </a:solidFill>
                <a:latin typeface="Arial"/>
                <a:ea typeface="Arial"/>
                <a:cs typeface="Arial"/>
                <a:sym typeface="Arial"/>
              </a:rPr>
              <a:t> are selfish, self-absorbed people who view their interests, ideas, and values as superior to everyone else’s.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All of us are affected to some degree by egocentric biases.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36"/>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453" name="Google Shape;453;p36"/>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454" name="Google Shape;454;p36"/>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455" name="Google Shape;455;p36"/>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456" name="Google Shape;456;p3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457" name="Google Shape;457;p36"/>
          <p:cNvPicPr preferRelativeResize="0"/>
          <p:nvPr/>
        </p:nvPicPr>
        <p:blipFill rotWithShape="1">
          <a:blip r:embed="rId3">
            <a:alphaModFix/>
          </a:blip>
          <a:srcRect b="0" l="0" r="0" t="0"/>
          <a:stretch/>
        </p:blipFill>
        <p:spPr>
          <a:xfrm>
            <a:off x="9405257" y="-308557"/>
            <a:ext cx="2908644" cy="1372881"/>
          </a:xfrm>
          <a:prstGeom prst="rect">
            <a:avLst/>
          </a:prstGeom>
          <a:noFill/>
          <a:ln>
            <a:noFill/>
          </a:ln>
        </p:spPr>
      </p:pic>
      <p:sp>
        <p:nvSpPr>
          <p:cNvPr id="458" name="Google Shape;458;p36"/>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Egocentrism</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459" name="Google Shape;459;p36"/>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460" name="Google Shape;460;p36"/>
          <p:cNvSpPr txBox="1"/>
          <p:nvPr/>
        </p:nvSpPr>
        <p:spPr>
          <a:xfrm>
            <a:off x="838200" y="1690688"/>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Two common forms of egocentrism:</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1- </a:t>
            </a:r>
            <a:r>
              <a:rPr b="1" i="0" lang="en-US" sz="2600" u="sng" cap="none" strike="noStrike">
                <a:solidFill>
                  <a:srgbClr val="FF0000"/>
                </a:solidFill>
                <a:latin typeface="Arial"/>
                <a:ea typeface="Arial"/>
                <a:cs typeface="Arial"/>
                <a:sym typeface="Arial"/>
              </a:rPr>
              <a:t>Self-interested thinking </a:t>
            </a:r>
            <a:r>
              <a:rPr b="1" i="0" lang="en-US" sz="2600" u="none" cap="none" strike="noStrike">
                <a:solidFill>
                  <a:srgbClr val="000000"/>
                </a:solidFill>
                <a:latin typeface="Arial"/>
                <a:ea typeface="Arial"/>
                <a:cs typeface="Arial"/>
                <a:sym typeface="Arial"/>
              </a:rPr>
              <a:t>is the tendency to accept and defend beliefs that harmonize with one’s self-interest.</a:t>
            </a:r>
            <a:endParaRPr/>
          </a:p>
          <a:p>
            <a:pPr indent="0" lvl="0" marL="0" marR="0" rtl="0" algn="l">
              <a:lnSpc>
                <a:spcPct val="100000"/>
              </a:lnSpc>
              <a:spcBef>
                <a:spcPts val="0"/>
              </a:spcBef>
              <a:spcAft>
                <a:spcPts val="0"/>
              </a:spcAft>
              <a:buNone/>
            </a:pPr>
            <a:r>
              <a:rPr b="1" i="0" lang="en-US" sz="2400" u="none" cap="none" strike="noStrike">
                <a:solidFill>
                  <a:srgbClr val="000000"/>
                </a:solidFill>
                <a:latin typeface="Arial"/>
                <a:ea typeface="Arial"/>
                <a:cs typeface="Arial"/>
                <a:sym typeface="Arial"/>
              </a:rPr>
              <a:t>Ex. Most factory workers support laws requiring more worker benefits; most factory owners do not</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2- </a:t>
            </a:r>
            <a:r>
              <a:rPr b="1" i="0" lang="en-US" sz="2600" u="sng" cap="none" strike="noStrike">
                <a:solidFill>
                  <a:srgbClr val="FF0000"/>
                </a:solidFill>
                <a:latin typeface="Arial"/>
                <a:ea typeface="Arial"/>
                <a:cs typeface="Arial"/>
                <a:sym typeface="Arial"/>
              </a:rPr>
              <a:t>Self-serving bias </a:t>
            </a:r>
            <a:r>
              <a:rPr b="1" i="0" lang="en-US" sz="2600" u="none" cap="none" strike="noStrike">
                <a:solidFill>
                  <a:srgbClr val="000000"/>
                </a:solidFill>
                <a:latin typeface="Arial"/>
                <a:ea typeface="Arial"/>
                <a:cs typeface="Arial"/>
                <a:sym typeface="Arial"/>
              </a:rPr>
              <a:t>is the tendency to overrate oneself—to see oneself as better in some respect than one actually is. We have all known braggarts or know-it-alls who claim to be more talented or knowledgeable than they really are.</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4" name="Shape 464"/>
        <p:cNvGrpSpPr/>
        <p:nvPr/>
      </p:nvGrpSpPr>
      <p:grpSpPr>
        <a:xfrm>
          <a:off x="0" y="0"/>
          <a:ext cx="0" cy="0"/>
          <a:chOff x="0" y="0"/>
          <a:chExt cx="0" cy="0"/>
        </a:xfrm>
      </p:grpSpPr>
      <p:sp>
        <p:nvSpPr>
          <p:cNvPr id="465" name="Google Shape;465;p37"/>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466" name="Google Shape;466;p37"/>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467" name="Google Shape;467;p37"/>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468" name="Google Shape;468;p37"/>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469" name="Google Shape;469;p3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470" name="Google Shape;470;p37"/>
          <p:cNvPicPr preferRelativeResize="0"/>
          <p:nvPr/>
        </p:nvPicPr>
        <p:blipFill rotWithShape="1">
          <a:blip r:embed="rId3">
            <a:alphaModFix/>
          </a:blip>
          <a:srcRect b="0" l="0" r="0" t="0"/>
          <a:stretch/>
        </p:blipFill>
        <p:spPr>
          <a:xfrm>
            <a:off x="9405257" y="-308557"/>
            <a:ext cx="2908644" cy="1372881"/>
          </a:xfrm>
          <a:prstGeom prst="rect">
            <a:avLst/>
          </a:prstGeom>
          <a:noFill/>
          <a:ln>
            <a:noFill/>
          </a:ln>
        </p:spPr>
      </p:pic>
      <p:sp>
        <p:nvSpPr>
          <p:cNvPr id="471" name="Google Shape;471;p37"/>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rgbClr val="000000"/>
                </a:solidFill>
                <a:latin typeface="Arial"/>
                <a:ea typeface="Arial"/>
                <a:cs typeface="Arial"/>
                <a:sym typeface="Arial"/>
              </a:rPr>
              <a:t>Soci</a:t>
            </a:r>
            <a:r>
              <a:rPr b="1" i="0" lang="en-US" sz="3600" u="none" cap="none" strike="noStrike">
                <a:solidFill>
                  <a:schemeClr val="dk1"/>
                </a:solidFill>
                <a:latin typeface="Arial"/>
                <a:ea typeface="Arial"/>
                <a:cs typeface="Arial"/>
                <a:sym typeface="Arial"/>
              </a:rPr>
              <a:t>ocentrism</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472" name="Google Shape;472;p37"/>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473" name="Google Shape;473;p37"/>
          <p:cNvSpPr txBox="1"/>
          <p:nvPr/>
        </p:nvSpPr>
        <p:spPr>
          <a:xfrm>
            <a:off x="783771" y="1825625"/>
            <a:ext cx="10570029"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Sociocentrism is group-centered thinking. Just as egocentrism can hinder rational thinking by focusing excessively on the self, so sociocentrism can hinder rational thinking by focusing excessively on the group.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Sociocentrism can distort critical thinking in many ways. Two of the most important are </a:t>
            </a:r>
            <a:r>
              <a:rPr b="1" i="0" lang="en-US" sz="2600" u="none" cap="none" strike="noStrike">
                <a:solidFill>
                  <a:srgbClr val="FF0000"/>
                </a:solidFill>
                <a:latin typeface="Arial"/>
                <a:ea typeface="Arial"/>
                <a:cs typeface="Arial"/>
                <a:sym typeface="Arial"/>
              </a:rPr>
              <a:t>group bias </a:t>
            </a:r>
            <a:r>
              <a:rPr b="1" i="0" lang="en-US" sz="2600" u="none" cap="none" strike="noStrike">
                <a:solidFill>
                  <a:srgbClr val="000000"/>
                </a:solidFill>
                <a:latin typeface="Arial"/>
                <a:ea typeface="Arial"/>
                <a:cs typeface="Arial"/>
                <a:sym typeface="Arial"/>
              </a:rPr>
              <a:t>and </a:t>
            </a:r>
            <a:r>
              <a:rPr b="1" i="0" lang="en-US" sz="2600" u="none" cap="none" strike="noStrike">
                <a:solidFill>
                  <a:srgbClr val="FF0000"/>
                </a:solidFill>
                <a:latin typeface="Arial"/>
                <a:ea typeface="Arial"/>
                <a:cs typeface="Arial"/>
                <a:sym typeface="Arial"/>
              </a:rPr>
              <a:t>conformism.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38"/>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479" name="Google Shape;479;p38"/>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480" name="Google Shape;480;p38"/>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481" name="Google Shape;481;p38"/>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482" name="Google Shape;482;p3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483" name="Google Shape;483;p38"/>
          <p:cNvPicPr preferRelativeResize="0"/>
          <p:nvPr/>
        </p:nvPicPr>
        <p:blipFill rotWithShape="1">
          <a:blip r:embed="rId3">
            <a:alphaModFix/>
          </a:blip>
          <a:srcRect b="0" l="0" r="0" t="0"/>
          <a:stretch/>
        </p:blipFill>
        <p:spPr>
          <a:xfrm>
            <a:off x="9405257" y="-308557"/>
            <a:ext cx="2908644" cy="1372881"/>
          </a:xfrm>
          <a:prstGeom prst="rect">
            <a:avLst/>
          </a:prstGeom>
          <a:noFill/>
          <a:ln>
            <a:noFill/>
          </a:ln>
        </p:spPr>
      </p:pic>
      <p:sp>
        <p:nvSpPr>
          <p:cNvPr id="484" name="Google Shape;484;p38"/>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rgbClr val="000000"/>
                </a:solidFill>
                <a:latin typeface="Arial"/>
                <a:ea typeface="Arial"/>
                <a:cs typeface="Arial"/>
                <a:sym typeface="Arial"/>
              </a:rPr>
              <a:t>Soci</a:t>
            </a:r>
            <a:r>
              <a:rPr b="1" i="0" lang="en-US" sz="3600" u="none" cap="none" strike="noStrike">
                <a:solidFill>
                  <a:schemeClr val="dk1"/>
                </a:solidFill>
                <a:latin typeface="Arial"/>
                <a:ea typeface="Arial"/>
                <a:cs typeface="Arial"/>
                <a:sym typeface="Arial"/>
              </a:rPr>
              <a:t>ocentrism</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485" name="Google Shape;485;p38"/>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486" name="Google Shape;486;p38"/>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rPr b="1" i="0" lang="en-US" sz="2600" u="sng" cap="none" strike="noStrike">
                <a:solidFill>
                  <a:srgbClr val="FF0000"/>
                </a:solidFill>
                <a:latin typeface="Arial"/>
                <a:ea typeface="Arial"/>
                <a:cs typeface="Arial"/>
                <a:sym typeface="Arial"/>
              </a:rPr>
              <a:t>Group bias </a:t>
            </a:r>
            <a:r>
              <a:rPr b="1" i="0" lang="en-US" sz="2600" u="none" cap="none" strike="noStrike">
                <a:solidFill>
                  <a:srgbClr val="000000"/>
                </a:solidFill>
                <a:latin typeface="Arial"/>
                <a:ea typeface="Arial"/>
                <a:cs typeface="Arial"/>
                <a:sym typeface="Arial"/>
              </a:rPr>
              <a:t>is the tendency to see one’s own group (nation, tribe, sect, peer group, and the like) as being inherently better than others. Social scientists tell us that such thinking is extremely common throughout human history and across cultures.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sng" cap="none" strike="noStrike">
                <a:solidFill>
                  <a:srgbClr val="FF0000"/>
                </a:solidFill>
                <a:latin typeface="Arial"/>
                <a:ea typeface="Arial"/>
                <a:cs typeface="Arial"/>
                <a:sym typeface="Arial"/>
              </a:rPr>
              <a:t>Conformism</a:t>
            </a:r>
            <a:r>
              <a:rPr b="1" i="0" lang="en-US" sz="2600" u="none" cap="none" strike="noStrike">
                <a:solidFill>
                  <a:srgbClr val="000000"/>
                </a:solidFill>
                <a:latin typeface="Arial"/>
                <a:ea typeface="Arial"/>
                <a:cs typeface="Arial"/>
                <a:sym typeface="Arial"/>
              </a:rPr>
              <a:t> refers to our tendency to follow the crowd—that is, to conform (often unthinkingly) to authority or to group standards of conduct and belief. The desire to belong, to be part of the in-group, can be among the most powerful of human motivations.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p39"/>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492" name="Google Shape;492;p39"/>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493" name="Google Shape;493;p39"/>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494" name="Google Shape;494;p39"/>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495" name="Google Shape;495;p3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496" name="Google Shape;496;p39"/>
          <p:cNvPicPr preferRelativeResize="0"/>
          <p:nvPr/>
        </p:nvPicPr>
        <p:blipFill rotWithShape="1">
          <a:blip r:embed="rId3">
            <a:alphaModFix/>
          </a:blip>
          <a:srcRect b="0" l="0" r="0" t="0"/>
          <a:stretch/>
        </p:blipFill>
        <p:spPr>
          <a:xfrm>
            <a:off x="9405257" y="-308557"/>
            <a:ext cx="2908644" cy="1372881"/>
          </a:xfrm>
          <a:prstGeom prst="rect">
            <a:avLst/>
          </a:prstGeom>
          <a:noFill/>
          <a:ln>
            <a:noFill/>
          </a:ln>
        </p:spPr>
      </p:pic>
      <p:sp>
        <p:nvSpPr>
          <p:cNvPr id="497" name="Google Shape;497;p39"/>
          <p:cNvSpPr txBox="1"/>
          <p:nvPr/>
        </p:nvSpPr>
        <p:spPr>
          <a:xfrm>
            <a:off x="2575379" y="380752"/>
            <a:ext cx="6635296" cy="175432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Unwarranted Assumptions and Stereotypes</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498" name="Google Shape;498;p39"/>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499" name="Google Shape;499;p39"/>
          <p:cNvSpPr txBox="1"/>
          <p:nvPr/>
        </p:nvSpPr>
        <p:spPr>
          <a:xfrm>
            <a:off x="457200" y="2115608"/>
            <a:ext cx="10988383" cy="369575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sng" cap="none" strike="noStrike">
                <a:solidFill>
                  <a:srgbClr val="FF0000"/>
                </a:solidFill>
                <a:latin typeface="Arial"/>
                <a:ea typeface="Arial"/>
                <a:cs typeface="Arial"/>
                <a:sym typeface="Arial"/>
              </a:rPr>
              <a:t>An assumption </a:t>
            </a:r>
            <a:r>
              <a:rPr b="1" i="0" lang="en-US" sz="2600" u="none" cap="none" strike="noStrike">
                <a:solidFill>
                  <a:srgbClr val="000000"/>
                </a:solidFill>
                <a:latin typeface="Arial"/>
                <a:ea typeface="Arial"/>
                <a:cs typeface="Arial"/>
                <a:sym typeface="Arial"/>
              </a:rPr>
              <a:t>is something we take for granted, something we believe to be true without any proof or conclusive evidence. Almost everything we think and do is based on assumptions.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sng" cap="none" strike="noStrike">
                <a:solidFill>
                  <a:srgbClr val="FF0000"/>
                </a:solidFill>
                <a:latin typeface="Arial"/>
                <a:ea typeface="Arial"/>
                <a:cs typeface="Arial"/>
                <a:sym typeface="Arial"/>
              </a:rPr>
              <a:t>Unwarranted assumptions </a:t>
            </a:r>
            <a:r>
              <a:rPr b="1" i="0" lang="en-US" sz="2600" u="none" cap="none" strike="noStrike">
                <a:solidFill>
                  <a:srgbClr val="000000"/>
                </a:solidFill>
                <a:latin typeface="Arial"/>
                <a:ea typeface="Arial"/>
                <a:cs typeface="Arial"/>
                <a:sym typeface="Arial"/>
              </a:rPr>
              <a:t>is something taken for granted without good reason. Such assumptions often prevent our seeing things clearly. For example, our attraction for someone might cause us to assume that he or she feels the same way and thus to interpret that person’s actions incorrectly.</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40"/>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505" name="Google Shape;505;p40"/>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506" name="Google Shape;506;p40"/>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507" name="Google Shape;507;p40"/>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508" name="Google Shape;508;p4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509" name="Google Shape;509;p40"/>
          <p:cNvPicPr preferRelativeResize="0"/>
          <p:nvPr/>
        </p:nvPicPr>
        <p:blipFill rotWithShape="1">
          <a:blip r:embed="rId3">
            <a:alphaModFix/>
          </a:blip>
          <a:srcRect b="0" l="0" r="0" t="0"/>
          <a:stretch/>
        </p:blipFill>
        <p:spPr>
          <a:xfrm>
            <a:off x="9405257" y="-308557"/>
            <a:ext cx="2908644" cy="1372881"/>
          </a:xfrm>
          <a:prstGeom prst="rect">
            <a:avLst/>
          </a:prstGeom>
          <a:noFill/>
          <a:ln>
            <a:noFill/>
          </a:ln>
        </p:spPr>
      </p:pic>
      <p:sp>
        <p:nvSpPr>
          <p:cNvPr id="510" name="Google Shape;510;p40"/>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Stereotype</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511" name="Google Shape;511;p40"/>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512" name="Google Shape;512;p40"/>
          <p:cNvSpPr txBox="1"/>
          <p:nvPr/>
        </p:nvSpPr>
        <p:spPr>
          <a:xfrm>
            <a:off x="620486" y="1690688"/>
            <a:ext cx="10417628"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One of the most common types of unwarranted assumptions is a stereotype.</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When we form an opinion of someone that is based not on his or her individual qualities but, rather, on his or her membership in a particular group, we are assuming that all or virtually all members of that group are alike. (i.e. politicians, professors, women……)</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Stereotype comes from hasty generalization, in which one draws a conclusion about a large class of things (in this case, people) from a small sample.</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sp>
        <p:nvSpPr>
          <p:cNvPr id="517" name="Google Shape;517;p41"/>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518" name="Google Shape;518;p41"/>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519" name="Google Shape;519;p41"/>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520" name="Google Shape;520;p41"/>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521" name="Google Shape;521;p4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522" name="Google Shape;522;p41"/>
          <p:cNvPicPr preferRelativeResize="0"/>
          <p:nvPr/>
        </p:nvPicPr>
        <p:blipFill rotWithShape="1">
          <a:blip r:embed="rId3">
            <a:alphaModFix/>
          </a:blip>
          <a:srcRect b="0" l="0" r="0" t="0"/>
          <a:stretch/>
        </p:blipFill>
        <p:spPr>
          <a:xfrm>
            <a:off x="9405257" y="-308557"/>
            <a:ext cx="2908644" cy="1372881"/>
          </a:xfrm>
          <a:prstGeom prst="rect">
            <a:avLst/>
          </a:prstGeom>
          <a:noFill/>
          <a:ln>
            <a:noFill/>
          </a:ln>
        </p:spPr>
      </p:pic>
      <p:sp>
        <p:nvSpPr>
          <p:cNvPr id="523" name="Google Shape;523;p41"/>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Relativism thinking</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524" name="Google Shape;524;p41"/>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525" name="Google Shape;525;p41"/>
          <p:cNvSpPr txBox="1"/>
          <p:nvPr/>
        </p:nvSpPr>
        <p:spPr>
          <a:xfrm>
            <a:off x="838200" y="1586840"/>
            <a:ext cx="10515600"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Relativism is the view that truth is a matter of opinion.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Two forms of relativism: </a:t>
            </a:r>
            <a:r>
              <a:rPr b="1" i="0" lang="en-US" sz="2600" u="none" cap="none" strike="noStrike">
                <a:solidFill>
                  <a:srgbClr val="FF0000"/>
                </a:solidFill>
                <a:latin typeface="Arial"/>
                <a:ea typeface="Arial"/>
                <a:cs typeface="Arial"/>
                <a:sym typeface="Arial"/>
              </a:rPr>
              <a:t>subjectivism</a:t>
            </a:r>
            <a:r>
              <a:rPr b="1" i="0" lang="en-US" sz="2600" u="none" cap="none" strike="noStrike">
                <a:solidFill>
                  <a:srgbClr val="000000"/>
                </a:solidFill>
                <a:latin typeface="Arial"/>
                <a:ea typeface="Arial"/>
                <a:cs typeface="Arial"/>
                <a:sym typeface="Arial"/>
              </a:rPr>
              <a:t> and </a:t>
            </a:r>
            <a:r>
              <a:rPr b="1" i="0" lang="en-US" sz="2600" u="none" cap="none" strike="noStrike">
                <a:solidFill>
                  <a:srgbClr val="FF0000"/>
                </a:solidFill>
                <a:latin typeface="Arial"/>
                <a:ea typeface="Arial"/>
                <a:cs typeface="Arial"/>
                <a:sym typeface="Arial"/>
              </a:rPr>
              <a:t>cultural relativism</a:t>
            </a:r>
            <a:r>
              <a:rPr b="1" i="0" lang="en-US" sz="2600" u="none" cap="none" strike="noStrike">
                <a:solidFill>
                  <a:srgbClr val="000000"/>
                </a:solidFill>
                <a:latin typeface="Arial"/>
                <a:ea typeface="Arial"/>
                <a:cs typeface="Arial"/>
                <a:sym typeface="Arial"/>
              </a:rPr>
              <a:t>.</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a:t>
            </a:r>
            <a:r>
              <a:rPr b="1" i="0" lang="en-US" sz="2600" u="sng" cap="none" strike="noStrike">
                <a:solidFill>
                  <a:srgbClr val="FF0000"/>
                </a:solidFill>
                <a:latin typeface="Arial"/>
                <a:ea typeface="Arial"/>
                <a:cs typeface="Arial"/>
                <a:sym typeface="Arial"/>
              </a:rPr>
              <a:t>Subjectivism</a:t>
            </a:r>
            <a:r>
              <a:rPr b="1" i="0" lang="en-US" sz="2600" u="none" cap="none" strike="noStrike">
                <a:solidFill>
                  <a:srgbClr val="000000"/>
                </a:solidFill>
                <a:latin typeface="Arial"/>
                <a:ea typeface="Arial"/>
                <a:cs typeface="Arial"/>
                <a:sym typeface="Arial"/>
              </a:rPr>
              <a:t> is the view that truth is a matter of individual opinion. According to subjectivism, whatever an individual believes is true, is true for that person.</a:t>
            </a:r>
            <a:endParaRPr/>
          </a:p>
          <a:p>
            <a:pPr indent="0" lvl="0" marL="0" marR="0" rtl="0" algn="l">
              <a:lnSpc>
                <a:spcPct val="100000"/>
              </a:lnSpc>
              <a:spcBef>
                <a:spcPts val="0"/>
              </a:spcBef>
              <a:spcAft>
                <a:spcPts val="0"/>
              </a:spcAft>
              <a:buNone/>
            </a:pPr>
            <a:r>
              <a:rPr b="1" i="0" lang="en-US" sz="2600" u="sng" cap="none" strike="noStrike">
                <a:solidFill>
                  <a:srgbClr val="FF0000"/>
                </a:solidFill>
                <a:latin typeface="Arial"/>
                <a:ea typeface="Arial"/>
                <a:cs typeface="Arial"/>
                <a:sym typeface="Arial"/>
              </a:rPr>
              <a:t>Cultural relativism </a:t>
            </a:r>
            <a:r>
              <a:rPr b="1" i="0" lang="en-US" sz="2600" u="none" cap="none" strike="noStrike">
                <a:solidFill>
                  <a:srgbClr val="000000"/>
                </a:solidFill>
                <a:latin typeface="Arial"/>
                <a:ea typeface="Arial"/>
                <a:cs typeface="Arial"/>
                <a:sym typeface="Arial"/>
              </a:rPr>
              <a:t>is the view that what is true for person A is what person A’s culture or society believes is true. Drinking wine, for example, is widely considered to be wrong in Iran but is not generally considered to be wrong in France.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9" name="Shape 529"/>
        <p:cNvGrpSpPr/>
        <p:nvPr/>
      </p:nvGrpSpPr>
      <p:grpSpPr>
        <a:xfrm>
          <a:off x="0" y="0"/>
          <a:ext cx="0" cy="0"/>
          <a:chOff x="0" y="0"/>
          <a:chExt cx="0" cy="0"/>
        </a:xfrm>
      </p:grpSpPr>
      <p:sp>
        <p:nvSpPr>
          <p:cNvPr id="530" name="Google Shape;530;p42"/>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531" name="Google Shape;531;p42"/>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532" name="Google Shape;532;p42"/>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533" name="Google Shape;533;p42"/>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534" name="Google Shape;534;p4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535" name="Google Shape;535;p42"/>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536" name="Google Shape;536;p42"/>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What is an argument?</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537" name="Google Shape;537;p42"/>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538" name="Google Shape;538;p42"/>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Arguments are composed of one or more </a:t>
            </a:r>
            <a:r>
              <a:rPr b="1" i="0" lang="en-US" sz="2600" u="none" cap="none" strike="noStrike">
                <a:solidFill>
                  <a:srgbClr val="FF0000"/>
                </a:solidFill>
                <a:latin typeface="Arial"/>
                <a:ea typeface="Arial"/>
                <a:cs typeface="Arial"/>
                <a:sym typeface="Arial"/>
              </a:rPr>
              <a:t>premises</a:t>
            </a:r>
            <a:r>
              <a:rPr b="1" i="0" lang="en-US" sz="2600" u="none" cap="none" strike="noStrike">
                <a:solidFill>
                  <a:srgbClr val="000000"/>
                </a:solidFill>
                <a:latin typeface="Arial"/>
                <a:ea typeface="Arial"/>
                <a:cs typeface="Arial"/>
                <a:sym typeface="Arial"/>
              </a:rPr>
              <a:t> and a </a:t>
            </a:r>
            <a:r>
              <a:rPr b="1" i="0" lang="en-US" sz="2600" u="none" cap="none" strike="noStrike">
                <a:solidFill>
                  <a:srgbClr val="FF0000"/>
                </a:solidFill>
                <a:latin typeface="Arial"/>
                <a:ea typeface="Arial"/>
                <a:cs typeface="Arial"/>
                <a:sym typeface="Arial"/>
              </a:rPr>
              <a:t>conclusion</a:t>
            </a:r>
            <a:r>
              <a:rPr b="1" i="0" lang="en-US" sz="2600" u="none" cap="none" strike="noStrike">
                <a:solidFill>
                  <a:srgbClr val="000000"/>
                </a:solidFill>
                <a:latin typeface="Arial"/>
                <a:ea typeface="Arial"/>
                <a:cs typeface="Arial"/>
                <a:sym typeface="Arial"/>
              </a:rPr>
              <a:t>.</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sng" cap="none" strike="noStrike">
                <a:solidFill>
                  <a:srgbClr val="FF0000"/>
                </a:solidFill>
                <a:latin typeface="Arial"/>
                <a:ea typeface="Arial"/>
                <a:cs typeface="Arial"/>
                <a:sym typeface="Arial"/>
              </a:rPr>
              <a:t>Premises</a:t>
            </a:r>
            <a:r>
              <a:rPr b="1" i="0" lang="en-US" sz="2600" u="none" cap="none" strike="noStrike">
                <a:solidFill>
                  <a:srgbClr val="000000"/>
                </a:solidFill>
                <a:latin typeface="Arial"/>
                <a:ea typeface="Arial"/>
                <a:cs typeface="Arial"/>
                <a:sym typeface="Arial"/>
              </a:rPr>
              <a:t> are statements in an argument offered as evidence or reasons why we should accept another statement, the conclusion. </a:t>
            </a:r>
            <a:endParaRPr/>
          </a:p>
          <a:p>
            <a:pPr indent="0" lvl="0" marL="0" marR="0" rtl="0" algn="l">
              <a:lnSpc>
                <a:spcPct val="100000"/>
              </a:lnSpc>
              <a:spcBef>
                <a:spcPts val="0"/>
              </a:spcBef>
              <a:spcAft>
                <a:spcPts val="0"/>
              </a:spcAft>
              <a:buNone/>
            </a:pPr>
            <a:r>
              <a:rPr b="1" i="0" lang="en-US" sz="2600" u="none" cap="none" strike="noStrike">
                <a:solidFill>
                  <a:srgbClr val="FF0000"/>
                </a:solidFill>
                <a:latin typeface="Arial"/>
                <a:ea typeface="Arial"/>
                <a:cs typeface="Arial"/>
                <a:sym typeface="Arial"/>
              </a:rPr>
              <a:t>The conclusion </a:t>
            </a:r>
            <a:r>
              <a:rPr b="1" i="0" lang="en-US" sz="2600" u="none" cap="none" strike="noStrike">
                <a:solidFill>
                  <a:srgbClr val="000000"/>
                </a:solidFill>
                <a:latin typeface="Arial"/>
                <a:ea typeface="Arial"/>
                <a:cs typeface="Arial"/>
                <a:sym typeface="Arial"/>
              </a:rPr>
              <a:t>is the statement in an argument that the premises are intended to prove or support.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2" name="Shape 542"/>
        <p:cNvGrpSpPr/>
        <p:nvPr/>
      </p:nvGrpSpPr>
      <p:grpSpPr>
        <a:xfrm>
          <a:off x="0" y="0"/>
          <a:ext cx="0" cy="0"/>
          <a:chOff x="0" y="0"/>
          <a:chExt cx="0" cy="0"/>
        </a:xfrm>
      </p:grpSpPr>
      <p:sp>
        <p:nvSpPr>
          <p:cNvPr id="543" name="Google Shape;543;p43"/>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544" name="Google Shape;544;p43"/>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545" name="Google Shape;545;p43"/>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546" name="Google Shape;546;p43"/>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547" name="Google Shape;547;p4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548" name="Google Shape;548;p43"/>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549" name="Google Shape;549;p43"/>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What is an argument?</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550" name="Google Shape;550;p43"/>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551" name="Google Shape;551;p43"/>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Arguments are composed of one or more </a:t>
            </a:r>
            <a:r>
              <a:rPr b="1" i="0" lang="en-US" sz="2600" u="none" cap="none" strike="noStrike">
                <a:solidFill>
                  <a:srgbClr val="FF0000"/>
                </a:solidFill>
                <a:latin typeface="Arial"/>
                <a:ea typeface="Arial"/>
                <a:cs typeface="Arial"/>
                <a:sym typeface="Arial"/>
              </a:rPr>
              <a:t>premises</a:t>
            </a:r>
            <a:r>
              <a:rPr b="1" i="0" lang="en-US" sz="2600" u="none" cap="none" strike="noStrike">
                <a:solidFill>
                  <a:srgbClr val="000000"/>
                </a:solidFill>
                <a:latin typeface="Arial"/>
                <a:ea typeface="Arial"/>
                <a:cs typeface="Arial"/>
                <a:sym typeface="Arial"/>
              </a:rPr>
              <a:t> and a </a:t>
            </a:r>
            <a:r>
              <a:rPr b="1" i="0" lang="en-US" sz="2600" u="none" cap="none" strike="noStrike">
                <a:solidFill>
                  <a:srgbClr val="FF0000"/>
                </a:solidFill>
                <a:latin typeface="Arial"/>
                <a:ea typeface="Arial"/>
                <a:cs typeface="Arial"/>
                <a:sym typeface="Arial"/>
              </a:rPr>
              <a:t>conclusion</a:t>
            </a:r>
            <a:r>
              <a:rPr b="1" i="0" lang="en-US" sz="2600" u="none" cap="none" strike="noStrike">
                <a:solidFill>
                  <a:srgbClr val="000000"/>
                </a:solidFill>
                <a:latin typeface="Arial"/>
                <a:ea typeface="Arial"/>
                <a:cs typeface="Arial"/>
                <a:sym typeface="Arial"/>
              </a:rPr>
              <a:t>.</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sng" cap="none" strike="noStrike">
                <a:solidFill>
                  <a:srgbClr val="FF0000"/>
                </a:solidFill>
                <a:latin typeface="Arial"/>
                <a:ea typeface="Arial"/>
                <a:cs typeface="Arial"/>
                <a:sym typeface="Arial"/>
              </a:rPr>
              <a:t>Premises</a:t>
            </a:r>
            <a:r>
              <a:rPr b="1" i="0" lang="en-US" sz="2600" u="none" cap="none" strike="noStrike">
                <a:solidFill>
                  <a:srgbClr val="000000"/>
                </a:solidFill>
                <a:latin typeface="Arial"/>
                <a:ea typeface="Arial"/>
                <a:cs typeface="Arial"/>
                <a:sym typeface="Arial"/>
              </a:rPr>
              <a:t> are statements in an argument offered as evidence or reasons why we should accept another statement, the conclusion. </a:t>
            </a:r>
            <a:endParaRPr/>
          </a:p>
          <a:p>
            <a:pPr indent="0" lvl="0" marL="0" marR="0" rtl="0" algn="l">
              <a:lnSpc>
                <a:spcPct val="100000"/>
              </a:lnSpc>
              <a:spcBef>
                <a:spcPts val="0"/>
              </a:spcBef>
              <a:spcAft>
                <a:spcPts val="0"/>
              </a:spcAft>
              <a:buNone/>
            </a:pPr>
            <a:r>
              <a:rPr b="1" i="0" lang="en-US" sz="2600" u="none" cap="none" strike="noStrike">
                <a:solidFill>
                  <a:srgbClr val="FF0000"/>
                </a:solidFill>
                <a:latin typeface="Arial"/>
                <a:ea typeface="Arial"/>
                <a:cs typeface="Arial"/>
                <a:sym typeface="Arial"/>
              </a:rPr>
              <a:t>The conclusion </a:t>
            </a:r>
            <a:r>
              <a:rPr b="1" i="0" lang="en-US" sz="2600" u="none" cap="none" strike="noStrike">
                <a:solidFill>
                  <a:srgbClr val="000000"/>
                </a:solidFill>
                <a:latin typeface="Arial"/>
                <a:ea typeface="Arial"/>
                <a:cs typeface="Arial"/>
                <a:sym typeface="Arial"/>
              </a:rPr>
              <a:t>is the statement in an argument that the premises are intended to prove or support.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5" name="Shape 555"/>
        <p:cNvGrpSpPr/>
        <p:nvPr/>
      </p:nvGrpSpPr>
      <p:grpSpPr>
        <a:xfrm>
          <a:off x="0" y="0"/>
          <a:ext cx="0" cy="0"/>
          <a:chOff x="0" y="0"/>
          <a:chExt cx="0" cy="0"/>
        </a:xfrm>
      </p:grpSpPr>
      <p:sp>
        <p:nvSpPr>
          <p:cNvPr id="556" name="Google Shape;556;p44"/>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557" name="Google Shape;557;p44"/>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558" name="Google Shape;558;p44"/>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559" name="Google Shape;559;p44"/>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560" name="Google Shape;560;p4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561" name="Google Shape;561;p44"/>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562" name="Google Shape;562;p44"/>
          <p:cNvSpPr txBox="1"/>
          <p:nvPr/>
        </p:nvSpPr>
        <p:spPr>
          <a:xfrm>
            <a:off x="3037113" y="380752"/>
            <a:ext cx="6173561"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What is an argument?</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563" name="Google Shape;563;p44"/>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564" name="Google Shape;564;p44"/>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565" name="Google Shape;565;p44"/>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An argument, accordingly, is a group of statements, one or more of which (called the premises) are intended to prove or support another statement (called the conclusion).</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A statement is a sentence that can be viewed as either true or false.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sp>
        <p:nvSpPr>
          <p:cNvPr id="570" name="Google Shape;570;p45"/>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571" name="Google Shape;571;p45"/>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572" name="Google Shape;572;p45"/>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573" name="Google Shape;573;p45"/>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574" name="Google Shape;574;p4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575" name="Google Shape;575;p45"/>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576" name="Google Shape;576;p45"/>
          <p:cNvSpPr txBox="1"/>
          <p:nvPr/>
        </p:nvSpPr>
        <p:spPr>
          <a:xfrm>
            <a:off x="2346779" y="380752"/>
            <a:ext cx="6863896"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Four things about statements</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577" name="Google Shape;577;p45"/>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578" name="Google Shape;578;p45"/>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579" name="Google Shape;579;p45"/>
          <p:cNvSpPr txBox="1"/>
          <p:nvPr/>
        </p:nvSpPr>
        <p:spPr>
          <a:xfrm>
            <a:off x="805120" y="2010107"/>
            <a:ext cx="9951719" cy="28931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Arial"/>
                <a:ea typeface="Arial"/>
                <a:cs typeface="Arial"/>
                <a:sym typeface="Arial"/>
              </a:rPr>
              <a:t>First, a sentence may be used to express more than one statement. For example, the grammatical sentence:</a:t>
            </a:r>
            <a:endParaRPr/>
          </a:p>
          <a:p>
            <a:pPr indent="0" lvl="0" marL="0" marR="0" rtl="0" algn="l">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Arial"/>
                <a:ea typeface="Arial"/>
                <a:cs typeface="Arial"/>
                <a:sym typeface="Arial"/>
              </a:rPr>
              <a:t>       Roses are red and violets are blue</a:t>
            </a:r>
            <a:endParaRPr/>
          </a:p>
          <a:p>
            <a:pPr indent="0" lvl="0" marL="0" marR="0" rtl="0" algn="l">
              <a:lnSpc>
                <a:spcPct val="100000"/>
              </a:lnSpc>
              <a:spcBef>
                <a:spcPts val="0"/>
              </a:spcBef>
              <a:spcAft>
                <a:spcPts val="0"/>
              </a:spcAft>
              <a:buClr>
                <a:srgbClr val="000000"/>
              </a:buClr>
              <a:buSzPts val="2600"/>
              <a:buFont typeface="Arial"/>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Arial"/>
                <a:ea typeface="Arial"/>
                <a:cs typeface="Arial"/>
                <a:sym typeface="Arial"/>
              </a:rPr>
              <a:t>expresses two distinct statements (“roses are red” and “violets are blue”). Each of these is a statement because each is capable of standing alone as a declarative sentence.</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3" name="Shape 583"/>
        <p:cNvGrpSpPr/>
        <p:nvPr/>
      </p:nvGrpSpPr>
      <p:grpSpPr>
        <a:xfrm>
          <a:off x="0" y="0"/>
          <a:ext cx="0" cy="0"/>
          <a:chOff x="0" y="0"/>
          <a:chExt cx="0" cy="0"/>
        </a:xfrm>
      </p:grpSpPr>
      <p:sp>
        <p:nvSpPr>
          <p:cNvPr id="584" name="Google Shape;584;p46"/>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585" name="Google Shape;585;p46"/>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586" name="Google Shape;586;p46"/>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587" name="Google Shape;587;p46"/>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588" name="Google Shape;588;p4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589" name="Google Shape;589;p46"/>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590" name="Google Shape;590;p46"/>
          <p:cNvSpPr txBox="1"/>
          <p:nvPr/>
        </p:nvSpPr>
        <p:spPr>
          <a:xfrm>
            <a:off x="2346779" y="380752"/>
            <a:ext cx="6863896"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Four things about statements</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591" name="Google Shape;591;p46"/>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592" name="Google Shape;592;p46"/>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593" name="Google Shape;593;p46"/>
          <p:cNvSpPr txBox="1"/>
          <p:nvPr/>
        </p:nvSpPr>
        <p:spPr>
          <a:xfrm>
            <a:off x="849086" y="1690688"/>
            <a:ext cx="10504714"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Second, a statement can sometimes be expressed as a phrase or an incomplete clause, rather than as a complete declarative sentence. Consider the sentence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With mortgage interest rates at thirty-year lows, you owe it to      yourself to consider refinancing your home. (radio ad)</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Grammatically, this is a single declarative sentence.</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p47"/>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599" name="Google Shape;599;p47"/>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600" name="Google Shape;600;p47"/>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601" name="Google Shape;601;p47"/>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602" name="Google Shape;602;p4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603" name="Google Shape;603;p47"/>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604" name="Google Shape;604;p47"/>
          <p:cNvSpPr txBox="1"/>
          <p:nvPr/>
        </p:nvSpPr>
        <p:spPr>
          <a:xfrm>
            <a:off x="2346779" y="380752"/>
            <a:ext cx="6863896"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Four things about statements</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605" name="Google Shape;605;p47"/>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606" name="Google Shape;606;p47"/>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607" name="Google Shape;607;p47"/>
          <p:cNvSpPr txBox="1"/>
          <p:nvPr/>
        </p:nvSpPr>
        <p:spPr>
          <a:xfrm>
            <a:off x="617221" y="1690687"/>
            <a:ext cx="10007236" cy="4351337"/>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Third, not all sentences are statements, that is, sentences that either assert or deny that something is the case. Here are some examples of sentences that are not statements Consequently, sentences like these are not parts of arguments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What time is it? (question)                   Hi, Dad! (greeting)</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Close the window! (command)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Oh, my goodness! (exclamation)</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Please send me your current catalog. (request)</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Let’s go to Paris for our anniversary. (proposal)</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Insert tab A into slot B. (instruction)</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1" name="Shape 611"/>
        <p:cNvGrpSpPr/>
        <p:nvPr/>
      </p:nvGrpSpPr>
      <p:grpSpPr>
        <a:xfrm>
          <a:off x="0" y="0"/>
          <a:ext cx="0" cy="0"/>
          <a:chOff x="0" y="0"/>
          <a:chExt cx="0" cy="0"/>
        </a:xfrm>
      </p:grpSpPr>
      <p:sp>
        <p:nvSpPr>
          <p:cNvPr id="612" name="Google Shape;612;p48"/>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613" name="Google Shape;613;p48"/>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614" name="Google Shape;614;p48"/>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615" name="Google Shape;615;p48"/>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616" name="Google Shape;616;p4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617" name="Google Shape;617;p48"/>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618" name="Google Shape;618;p48"/>
          <p:cNvSpPr txBox="1"/>
          <p:nvPr/>
        </p:nvSpPr>
        <p:spPr>
          <a:xfrm>
            <a:off x="2346779" y="380752"/>
            <a:ext cx="6863896"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Four things about statements</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619" name="Google Shape;619;p48"/>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620" name="Google Shape;620;p48"/>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621" name="Google Shape;621;p48"/>
          <p:cNvSpPr txBox="1"/>
          <p:nvPr/>
        </p:nvSpPr>
        <p:spPr>
          <a:xfrm>
            <a:off x="838201" y="1782395"/>
            <a:ext cx="10695317" cy="329320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Finally, statements can be about subjective matters of personal experience as well as objectively verifiable matters of fact.</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For example: I feel a slight twinge in my left knee</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This is a statement because it is either true or false (I might be lying, after all), even though other people may have no way of verifying whether I am telling the truth.</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sp>
        <p:nvSpPr>
          <p:cNvPr id="626" name="Google Shape;626;p49"/>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627" name="Google Shape;627;p49"/>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628" name="Google Shape;628;p49"/>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629" name="Google Shape;629;p49"/>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630" name="Google Shape;630;p4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631" name="Google Shape;631;p49"/>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632" name="Google Shape;632;p49"/>
          <p:cNvSpPr txBox="1"/>
          <p:nvPr/>
        </p:nvSpPr>
        <p:spPr>
          <a:xfrm>
            <a:off x="2346779" y="380752"/>
            <a:ext cx="6863896" cy="175432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Identifying premises and conclusions</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633" name="Google Shape;633;p49"/>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634" name="Google Shape;634;p49"/>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635" name="Google Shape;635;p49"/>
          <p:cNvSpPr txBox="1"/>
          <p:nvPr/>
        </p:nvSpPr>
        <p:spPr>
          <a:xfrm>
            <a:off x="838200" y="1690688"/>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In identifying premises and conclusions, we are often helped by indicator words. </a:t>
            </a:r>
            <a:endParaRPr/>
          </a:p>
          <a:p>
            <a:pPr indent="0" lvl="0" marL="0" marR="0" rtl="0" algn="l">
              <a:lnSpc>
                <a:spcPct val="100000"/>
              </a:lnSpc>
              <a:spcBef>
                <a:spcPts val="0"/>
              </a:spcBef>
              <a:spcAft>
                <a:spcPts val="0"/>
              </a:spcAft>
              <a:buNone/>
            </a:pPr>
            <a:r>
              <a:rPr b="1" i="0" lang="en-US" sz="2600" u="sng" cap="none" strike="noStrike">
                <a:solidFill>
                  <a:srgbClr val="FF0000"/>
                </a:solidFill>
                <a:latin typeface="Arial"/>
                <a:ea typeface="Arial"/>
                <a:cs typeface="Arial"/>
                <a:sym typeface="Arial"/>
              </a:rPr>
              <a:t>Indicator words </a:t>
            </a:r>
            <a:r>
              <a:rPr b="1" i="0" lang="en-US" sz="2600" u="none" cap="none" strike="noStrike">
                <a:solidFill>
                  <a:srgbClr val="000000"/>
                </a:solidFill>
                <a:latin typeface="Arial"/>
                <a:ea typeface="Arial"/>
                <a:cs typeface="Arial"/>
                <a:sym typeface="Arial"/>
              </a:rPr>
              <a:t>are words or phrases that provide clues that premises or conclusions are being put forward. </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FF0000"/>
                </a:solidFill>
                <a:latin typeface="Arial"/>
                <a:ea typeface="Arial"/>
                <a:cs typeface="Arial"/>
                <a:sym typeface="Arial"/>
              </a:rPr>
              <a:t>Premise</a:t>
            </a:r>
            <a:r>
              <a:rPr b="1" i="0" lang="en-US" sz="2600" u="none" cap="none" strike="noStrike">
                <a:solidFill>
                  <a:srgbClr val="000000"/>
                </a:solidFill>
                <a:latin typeface="Arial"/>
                <a:ea typeface="Arial"/>
                <a:cs typeface="Arial"/>
                <a:sym typeface="Arial"/>
              </a:rPr>
              <a:t> indicators indicate that premises are being offered. </a:t>
            </a:r>
            <a:endParaRPr/>
          </a:p>
          <a:p>
            <a:pPr indent="0" lvl="0" marL="0" marR="0" rtl="0" algn="l">
              <a:lnSpc>
                <a:spcPct val="100000"/>
              </a:lnSpc>
              <a:spcBef>
                <a:spcPts val="0"/>
              </a:spcBef>
              <a:spcAft>
                <a:spcPts val="0"/>
              </a:spcAft>
              <a:buNone/>
            </a:pPr>
            <a:r>
              <a:rPr b="1" i="0" lang="en-US" sz="2600" u="none" cap="none" strike="noStrike">
                <a:solidFill>
                  <a:srgbClr val="FF0000"/>
                </a:solidFill>
                <a:latin typeface="Arial"/>
                <a:ea typeface="Arial"/>
                <a:cs typeface="Arial"/>
                <a:sym typeface="Arial"/>
              </a:rPr>
              <a:t>Conclusion</a:t>
            </a:r>
            <a:r>
              <a:rPr b="1" i="0" lang="en-US" sz="2600" u="none" cap="none" strike="noStrike">
                <a:solidFill>
                  <a:srgbClr val="000000"/>
                </a:solidFill>
                <a:latin typeface="Arial"/>
                <a:ea typeface="Arial"/>
                <a:cs typeface="Arial"/>
                <a:sym typeface="Arial"/>
              </a:rPr>
              <a:t> indicators indicate that conclusions are being offered.</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9" name="Shape 639"/>
        <p:cNvGrpSpPr/>
        <p:nvPr/>
      </p:nvGrpSpPr>
      <p:grpSpPr>
        <a:xfrm>
          <a:off x="0" y="0"/>
          <a:ext cx="0" cy="0"/>
          <a:chOff x="0" y="0"/>
          <a:chExt cx="0" cy="0"/>
        </a:xfrm>
      </p:grpSpPr>
      <p:sp>
        <p:nvSpPr>
          <p:cNvPr id="640" name="Google Shape;640;p50"/>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641" name="Google Shape;641;p50"/>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642" name="Google Shape;642;p50"/>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643" name="Google Shape;643;p50"/>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644" name="Google Shape;644;p5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645" name="Google Shape;645;p50"/>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646" name="Google Shape;646;p50"/>
          <p:cNvSpPr txBox="1"/>
          <p:nvPr/>
        </p:nvSpPr>
        <p:spPr>
          <a:xfrm>
            <a:off x="2346778" y="380752"/>
            <a:ext cx="7265307" cy="175432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Some common premise indicators</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647" name="Google Shape;647;p50"/>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648" name="Google Shape;648;p50"/>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649" name="Google Shape;649;p50"/>
          <p:cNvSpPr txBox="1"/>
          <p:nvPr/>
        </p:nvSpPr>
        <p:spPr>
          <a:xfrm>
            <a:off x="935886" y="2119606"/>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since                                  because                                       for                    given that               seeing that                     considering that</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inasmuch as                  as                in view of the fact that                             as indicated by               judging from                            on account of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(i.e. look to pp. 34)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3" name="Shape 653"/>
        <p:cNvGrpSpPr/>
        <p:nvPr/>
      </p:nvGrpSpPr>
      <p:grpSpPr>
        <a:xfrm>
          <a:off x="0" y="0"/>
          <a:ext cx="0" cy="0"/>
          <a:chOff x="0" y="0"/>
          <a:chExt cx="0" cy="0"/>
        </a:xfrm>
      </p:grpSpPr>
      <p:sp>
        <p:nvSpPr>
          <p:cNvPr id="654" name="Google Shape;654;p51"/>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655" name="Google Shape;655;p51"/>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656" name="Google Shape;656;p51"/>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657" name="Google Shape;657;p51"/>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658" name="Google Shape;658;p5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659" name="Google Shape;659;p51"/>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660" name="Google Shape;660;p51"/>
          <p:cNvSpPr txBox="1"/>
          <p:nvPr/>
        </p:nvSpPr>
        <p:spPr>
          <a:xfrm>
            <a:off x="2346779" y="380752"/>
            <a:ext cx="6863896" cy="175432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Some common conclusion indicators</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661" name="Google Shape;661;p51"/>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662" name="Google Shape;662;p51"/>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663" name="Google Shape;663;p51"/>
          <p:cNvSpPr txBox="1"/>
          <p:nvPr/>
        </p:nvSpPr>
        <p:spPr>
          <a:xfrm>
            <a:off x="935886" y="20769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Therefore                        thus                    hence                  consequently</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So                    accordingly     it follows that                      for this reason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that is why                        which shows that     wherefore                              this implies that     as a result                       this suggests that</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this being so</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7" name="Shape 667"/>
        <p:cNvGrpSpPr/>
        <p:nvPr/>
      </p:nvGrpSpPr>
      <p:grpSpPr>
        <a:xfrm>
          <a:off x="0" y="0"/>
          <a:ext cx="0" cy="0"/>
          <a:chOff x="0" y="0"/>
          <a:chExt cx="0" cy="0"/>
        </a:xfrm>
      </p:grpSpPr>
      <p:sp>
        <p:nvSpPr>
          <p:cNvPr id="668" name="Google Shape;668;p52"/>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669" name="Google Shape;669;p52"/>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670" name="Google Shape;670;p52"/>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671" name="Google Shape;671;p52"/>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672" name="Google Shape;672;p5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673" name="Google Shape;673;p52"/>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674" name="Google Shape;674;p52"/>
          <p:cNvSpPr txBox="1"/>
          <p:nvPr/>
        </p:nvSpPr>
        <p:spPr>
          <a:xfrm>
            <a:off x="2346779" y="380752"/>
            <a:ext cx="6863896"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Indicator words</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675" name="Google Shape;675;p52"/>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676" name="Google Shape;676;p52"/>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677" name="Google Shape;677;p52"/>
          <p:cNvSpPr txBox="1"/>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Many arguments contain no indicator words at all. Here are two examples:</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Cats are smarter than dogs. You can’t get eight cats to pull a sled through snow.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the point is to support the claim, “Cats are smarter than dogs,”.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1" name="Shape 681"/>
        <p:cNvGrpSpPr/>
        <p:nvPr/>
      </p:nvGrpSpPr>
      <p:grpSpPr>
        <a:xfrm>
          <a:off x="0" y="0"/>
          <a:ext cx="0" cy="0"/>
          <a:chOff x="0" y="0"/>
          <a:chExt cx="0" cy="0"/>
        </a:xfrm>
      </p:grpSpPr>
      <p:sp>
        <p:nvSpPr>
          <p:cNvPr id="682" name="Google Shape;682;p53"/>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683" name="Google Shape;683;p53"/>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684" name="Google Shape;684;p53"/>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685" name="Google Shape;685;p53"/>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686" name="Google Shape;686;p5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687" name="Google Shape;687;p53"/>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688" name="Google Shape;688;p53"/>
          <p:cNvSpPr txBox="1"/>
          <p:nvPr/>
        </p:nvSpPr>
        <p:spPr>
          <a:xfrm>
            <a:off x="2346779" y="380752"/>
            <a:ext cx="6863896" cy="175432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Tips on Finding the Conclusion of an Argument</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689" name="Google Shape;689;p53"/>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690" name="Google Shape;690;p53"/>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691" name="Google Shape;691;p53"/>
          <p:cNvSpPr txBox="1"/>
          <p:nvPr/>
        </p:nvSpPr>
        <p:spPr>
          <a:xfrm>
            <a:off x="754320" y="1848506"/>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Find the main issue and ask yourself what position the writer or speaker is taking on that issue.</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Look at the beginning or end of the passage; the conclusion is often (but not always) found in one of those places.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Ask yourself, “What is the writer or speaker trying to prove?” That will be the conclusion.</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95" name="Shape 695"/>
        <p:cNvGrpSpPr/>
        <p:nvPr/>
      </p:nvGrpSpPr>
      <p:grpSpPr>
        <a:xfrm>
          <a:off x="0" y="0"/>
          <a:ext cx="0" cy="0"/>
          <a:chOff x="0" y="0"/>
          <a:chExt cx="0" cy="0"/>
        </a:xfrm>
      </p:grpSpPr>
      <p:sp>
        <p:nvSpPr>
          <p:cNvPr id="696" name="Google Shape;696;p54"/>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697" name="Google Shape;697;p54"/>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698" name="Google Shape;698;p54"/>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699" name="Google Shape;699;p54"/>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700" name="Google Shape;700;p54"/>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701" name="Google Shape;701;p54"/>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702" name="Google Shape;702;p54"/>
          <p:cNvSpPr txBox="1"/>
          <p:nvPr/>
        </p:nvSpPr>
        <p:spPr>
          <a:xfrm>
            <a:off x="2346779" y="380752"/>
            <a:ext cx="6863896" cy="1754326"/>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Tips on Finding the Conclusion of an Argument</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703" name="Google Shape;703;p54"/>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704" name="Google Shape;704;p54"/>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705" name="Google Shape;705;p54"/>
          <p:cNvSpPr txBox="1"/>
          <p:nvPr/>
        </p:nvSpPr>
        <p:spPr>
          <a:xfrm>
            <a:off x="1017918" y="2269938"/>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Try putting the word therefore before one of the statements. If it fits, that statement is probably the conclusion.</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Try the “because” trick. That is, try to find the most appropriate way to fill in the blanks in the following statement: The writer or speaker believes  (conclusion) because (premise). The conclusion will naturally come before the word because</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9" name="Shape 709"/>
        <p:cNvGrpSpPr/>
        <p:nvPr/>
      </p:nvGrpSpPr>
      <p:grpSpPr>
        <a:xfrm>
          <a:off x="0" y="0"/>
          <a:ext cx="0" cy="0"/>
          <a:chOff x="0" y="0"/>
          <a:chExt cx="0" cy="0"/>
        </a:xfrm>
      </p:grpSpPr>
      <p:sp>
        <p:nvSpPr>
          <p:cNvPr id="710" name="Google Shape;710;p55"/>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711" name="Google Shape;711;p55"/>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712" name="Google Shape;712;p55"/>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713" name="Google Shape;713;p55"/>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714" name="Google Shape;714;p55"/>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715" name="Google Shape;715;p55"/>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716" name="Google Shape;716;p55"/>
          <p:cNvSpPr txBox="1"/>
          <p:nvPr/>
        </p:nvSpPr>
        <p:spPr>
          <a:xfrm>
            <a:off x="2346779" y="369866"/>
            <a:ext cx="6863896"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What is nonargument?</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717" name="Google Shape;717;p55"/>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718" name="Google Shape;718;p55"/>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719" name="Google Shape;719;p55"/>
          <p:cNvSpPr txBox="1"/>
          <p:nvPr/>
        </p:nvSpPr>
        <p:spPr>
          <a:xfrm>
            <a:off x="838200" y="1690688"/>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We encounter arguments everywhere in daily life (school, work, magazine ads, newspaper editorials, in political discussions,……)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people don’t use language only to offer arguments: they also use it to tell jokes, sing songs, recite poetry, express feelings, report events, ask questions, offer explanations, say prayers, give orders.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23" name="Shape 723"/>
        <p:cNvGrpSpPr/>
        <p:nvPr/>
      </p:nvGrpSpPr>
      <p:grpSpPr>
        <a:xfrm>
          <a:off x="0" y="0"/>
          <a:ext cx="0" cy="0"/>
          <a:chOff x="0" y="0"/>
          <a:chExt cx="0" cy="0"/>
        </a:xfrm>
      </p:grpSpPr>
      <p:sp>
        <p:nvSpPr>
          <p:cNvPr id="724" name="Google Shape;724;p56"/>
          <p:cNvSpPr/>
          <p:nvPr/>
        </p:nvSpPr>
        <p:spPr>
          <a:xfrm>
            <a:off x="457200" y="1489935"/>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725" name="Google Shape;725;p56"/>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726" name="Google Shape;726;p56"/>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727" name="Google Shape;727;p56"/>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728" name="Google Shape;728;p56"/>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729" name="Google Shape;729;p56"/>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730" name="Google Shape;730;p56"/>
          <p:cNvSpPr txBox="1"/>
          <p:nvPr/>
        </p:nvSpPr>
        <p:spPr>
          <a:xfrm>
            <a:off x="2346778" y="221423"/>
            <a:ext cx="6863896" cy="175432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0" i="0" lang="en-US" sz="3600" u="none" cap="none" strike="noStrike">
                <a:solidFill>
                  <a:schemeClr val="dk1"/>
                </a:solidFill>
                <a:latin typeface="Arial"/>
                <a:ea typeface="Arial"/>
                <a:cs typeface="Arial"/>
                <a:sym typeface="Arial"/>
              </a:rPr>
              <a:t>Distinguish arguments from nonarguments?</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731" name="Google Shape;731;p56"/>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732" name="Google Shape;732;p56"/>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733" name="Google Shape;733;p56"/>
          <p:cNvSpPr txBox="1"/>
          <p:nvPr/>
        </p:nvSpPr>
        <p:spPr>
          <a:xfrm>
            <a:off x="838198" y="2030463"/>
            <a:ext cx="10875039"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Something counts as an argument when</a:t>
            </a:r>
            <a:endParaRPr/>
          </a:p>
          <a:p>
            <a:pPr indent="-514350" lvl="0" marL="514350" marR="0" rtl="0" algn="l">
              <a:lnSpc>
                <a:spcPct val="100000"/>
              </a:lnSpc>
              <a:spcBef>
                <a:spcPts val="0"/>
              </a:spcBef>
              <a:spcAft>
                <a:spcPts val="0"/>
              </a:spcAft>
              <a:buClr>
                <a:srgbClr val="000000"/>
              </a:buClr>
              <a:buSzPts val="2600"/>
              <a:buFont typeface="Arial"/>
              <a:buAutoNum type="arabicParenBoth"/>
            </a:pPr>
            <a:r>
              <a:rPr b="1" i="0" lang="en-US" sz="2600" u="none" cap="none" strike="noStrike">
                <a:solidFill>
                  <a:srgbClr val="000000"/>
                </a:solidFill>
                <a:latin typeface="Arial"/>
                <a:ea typeface="Arial"/>
                <a:cs typeface="Arial"/>
                <a:sym typeface="Arial"/>
              </a:rPr>
              <a:t>it is a group of two or more statements</a:t>
            </a:r>
            <a:endParaRPr/>
          </a:p>
          <a:p>
            <a:pPr indent="-349250" lvl="0" marL="514350" marR="0" rtl="0" algn="l">
              <a:lnSpc>
                <a:spcPct val="100000"/>
              </a:lnSpc>
              <a:spcBef>
                <a:spcPts val="0"/>
              </a:spcBef>
              <a:spcAft>
                <a:spcPts val="0"/>
              </a:spcAft>
              <a:buClr>
                <a:srgbClr val="000000"/>
              </a:buClr>
              <a:buSzPts val="2600"/>
              <a:buFont typeface="Arial"/>
              <a:buNone/>
            </a:pPr>
            <a:r>
              <a:t/>
            </a:r>
            <a:endParaRPr b="1" i="0" sz="2600" u="none" cap="none" strike="noStrike">
              <a:solidFill>
                <a:srgbClr val="000000"/>
              </a:solidFill>
              <a:latin typeface="Arial"/>
              <a:ea typeface="Arial"/>
              <a:cs typeface="Arial"/>
              <a:sym typeface="Arial"/>
            </a:endParaRPr>
          </a:p>
          <a:p>
            <a:pPr indent="-514350" lvl="0" marL="514350" marR="0" rtl="0" algn="l">
              <a:lnSpc>
                <a:spcPct val="100000"/>
              </a:lnSpc>
              <a:spcBef>
                <a:spcPts val="0"/>
              </a:spcBef>
              <a:spcAft>
                <a:spcPts val="0"/>
              </a:spcAft>
              <a:buClr>
                <a:srgbClr val="000000"/>
              </a:buClr>
              <a:buSzPts val="2600"/>
              <a:buFont typeface="Arial"/>
              <a:buAutoNum type="arabicParenBoth"/>
            </a:pPr>
            <a:r>
              <a:rPr b="1" i="0" lang="en-US" sz="2600" u="none" cap="none" strike="noStrike">
                <a:solidFill>
                  <a:srgbClr val="000000"/>
                </a:solidFill>
                <a:latin typeface="Arial"/>
                <a:ea typeface="Arial"/>
                <a:cs typeface="Arial"/>
                <a:sym typeface="Arial"/>
              </a:rPr>
              <a:t>one of those statements </a:t>
            </a:r>
            <a:r>
              <a:rPr b="1" i="0" lang="en-US" sz="2600" u="none" cap="none" strike="noStrike">
                <a:solidFill>
                  <a:srgbClr val="FF0000"/>
                </a:solidFill>
                <a:latin typeface="Arial"/>
                <a:ea typeface="Arial"/>
                <a:cs typeface="Arial"/>
                <a:sym typeface="Arial"/>
              </a:rPr>
              <a:t>(the conclusion</a:t>
            </a:r>
            <a:r>
              <a:rPr b="1" i="0" lang="en-US" sz="2600" u="none" cap="none" strike="noStrike">
                <a:solidFill>
                  <a:srgbClr val="000000"/>
                </a:solidFill>
                <a:latin typeface="Arial"/>
                <a:ea typeface="Arial"/>
                <a:cs typeface="Arial"/>
                <a:sym typeface="Arial"/>
              </a:rPr>
              <a:t>) is claimed or intended to be supported by the others </a:t>
            </a:r>
            <a:r>
              <a:rPr b="1" i="0" lang="en-US" sz="2600" u="none" cap="none" strike="noStrike">
                <a:solidFill>
                  <a:srgbClr val="FF0000"/>
                </a:solidFill>
                <a:latin typeface="Arial"/>
                <a:ea typeface="Arial"/>
                <a:cs typeface="Arial"/>
                <a:sym typeface="Arial"/>
              </a:rPr>
              <a:t>(the premises).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7" name="Shape 737"/>
        <p:cNvGrpSpPr/>
        <p:nvPr/>
      </p:nvGrpSpPr>
      <p:grpSpPr>
        <a:xfrm>
          <a:off x="0" y="0"/>
          <a:ext cx="0" cy="0"/>
          <a:chOff x="0" y="0"/>
          <a:chExt cx="0" cy="0"/>
        </a:xfrm>
      </p:grpSpPr>
      <p:sp>
        <p:nvSpPr>
          <p:cNvPr id="738" name="Google Shape;738;p57"/>
          <p:cNvSpPr/>
          <p:nvPr/>
        </p:nvSpPr>
        <p:spPr>
          <a:xfrm>
            <a:off x="490280" y="1453434"/>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739" name="Google Shape;739;p57"/>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740" name="Google Shape;740;p57"/>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741" name="Google Shape;741;p57"/>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742" name="Google Shape;742;p57"/>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743" name="Google Shape;743;p57"/>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744" name="Google Shape;744;p57"/>
          <p:cNvSpPr txBox="1"/>
          <p:nvPr/>
        </p:nvSpPr>
        <p:spPr>
          <a:xfrm>
            <a:off x="2346778" y="221423"/>
            <a:ext cx="7254422" cy="175432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Five types of nonargumentative discourse </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745" name="Google Shape;745;p57"/>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746" name="Google Shape;746;p57"/>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747" name="Google Shape;747;p57"/>
          <p:cNvSpPr txBox="1"/>
          <p:nvPr/>
        </p:nvSpPr>
        <p:spPr>
          <a:xfrm>
            <a:off x="1033572" y="2266626"/>
            <a:ext cx="10320227" cy="329320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Arial"/>
                <a:ea typeface="Arial"/>
                <a:cs typeface="Arial"/>
                <a:sym typeface="Arial"/>
              </a:rPr>
              <a:t>Five types of nonargumentative discourse that are sometimes confused with arguments:</a:t>
            </a:r>
            <a:endParaRPr/>
          </a:p>
          <a:p>
            <a:pPr indent="0" lvl="0" marL="0" marR="0" rtl="0" algn="ctr">
              <a:lnSpc>
                <a:spcPct val="100000"/>
              </a:lnSpc>
              <a:spcBef>
                <a:spcPts val="0"/>
              </a:spcBef>
              <a:spcAft>
                <a:spcPts val="0"/>
              </a:spcAft>
              <a:buClr>
                <a:srgbClr val="000000"/>
              </a:buClr>
              <a:buSzPts val="2600"/>
              <a:buFont typeface="Arial"/>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Arial"/>
                <a:ea typeface="Arial"/>
                <a:cs typeface="Arial"/>
                <a:sym typeface="Arial"/>
              </a:rPr>
              <a:t>• Reports </a:t>
            </a:r>
            <a:endParaRPr/>
          </a:p>
          <a:p>
            <a:pPr indent="0" lvl="0" marL="0" marR="0" rtl="0" algn="l">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Arial"/>
                <a:ea typeface="Arial"/>
                <a:cs typeface="Arial"/>
                <a:sym typeface="Arial"/>
              </a:rPr>
              <a:t>• Unsupported assertions</a:t>
            </a:r>
            <a:endParaRPr/>
          </a:p>
          <a:p>
            <a:pPr indent="0" lvl="0" marL="0" marR="0" rtl="0" algn="l">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Arial"/>
                <a:ea typeface="Arial"/>
                <a:cs typeface="Arial"/>
                <a:sym typeface="Arial"/>
              </a:rPr>
              <a:t>• Conditional statements</a:t>
            </a:r>
            <a:endParaRPr/>
          </a:p>
          <a:p>
            <a:pPr indent="0" lvl="0" marL="0" marR="0" rtl="0" algn="l">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Arial"/>
                <a:ea typeface="Arial"/>
                <a:cs typeface="Arial"/>
                <a:sym typeface="Arial"/>
              </a:rPr>
              <a:t>• Illustrations</a:t>
            </a:r>
            <a:endParaRPr/>
          </a:p>
          <a:p>
            <a:pPr indent="0" lvl="0" marL="0" marR="0" rtl="0" algn="l">
              <a:lnSpc>
                <a:spcPct val="100000"/>
              </a:lnSpc>
              <a:spcBef>
                <a:spcPts val="0"/>
              </a:spcBef>
              <a:spcAft>
                <a:spcPts val="0"/>
              </a:spcAft>
              <a:buClr>
                <a:srgbClr val="000000"/>
              </a:buClr>
              <a:buSzPts val="2600"/>
              <a:buFont typeface="Arial"/>
              <a:buNone/>
            </a:pPr>
            <a:r>
              <a:rPr b="1" i="0" lang="en-US" sz="2600" u="none" cap="none" strike="noStrike">
                <a:solidFill>
                  <a:srgbClr val="000000"/>
                </a:solidFill>
                <a:latin typeface="Arial"/>
                <a:ea typeface="Arial"/>
                <a:cs typeface="Arial"/>
                <a:sym typeface="Arial"/>
              </a:rPr>
              <a:t>• Explanations</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1" name="Shape 751"/>
        <p:cNvGrpSpPr/>
        <p:nvPr/>
      </p:nvGrpSpPr>
      <p:grpSpPr>
        <a:xfrm>
          <a:off x="0" y="0"/>
          <a:ext cx="0" cy="0"/>
          <a:chOff x="0" y="0"/>
          <a:chExt cx="0" cy="0"/>
        </a:xfrm>
      </p:grpSpPr>
      <p:sp>
        <p:nvSpPr>
          <p:cNvPr id="752" name="Google Shape;752;p58"/>
          <p:cNvSpPr/>
          <p:nvPr/>
        </p:nvSpPr>
        <p:spPr>
          <a:xfrm>
            <a:off x="490280" y="1453434"/>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753" name="Google Shape;753;p58"/>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754" name="Google Shape;754;p58"/>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755" name="Google Shape;755;p58"/>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756" name="Google Shape;756;p58"/>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757" name="Google Shape;757;p58"/>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758" name="Google Shape;758;p58"/>
          <p:cNvSpPr txBox="1"/>
          <p:nvPr/>
        </p:nvSpPr>
        <p:spPr>
          <a:xfrm>
            <a:off x="2346778" y="221423"/>
            <a:ext cx="7254422" cy="120032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Report</a:t>
            </a:r>
            <a:endParaRPr b="0"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759" name="Google Shape;759;p58"/>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760" name="Google Shape;760;p58"/>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761" name="Google Shape;761;p58"/>
          <p:cNvSpPr txBox="1"/>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The purpose of a report is simply to convey information about a subject.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Reporting a series of events; their aim is to narrate and inform, not to offer reasons why one statement should be accepted based on others.</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Reports about arguments when reporting another person’s argument, not endorsing it or putting it forward as his own considers nonargument.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5" name="Shape 765"/>
        <p:cNvGrpSpPr/>
        <p:nvPr/>
      </p:nvGrpSpPr>
      <p:grpSpPr>
        <a:xfrm>
          <a:off x="0" y="0"/>
          <a:ext cx="0" cy="0"/>
          <a:chOff x="0" y="0"/>
          <a:chExt cx="0" cy="0"/>
        </a:xfrm>
      </p:grpSpPr>
      <p:sp>
        <p:nvSpPr>
          <p:cNvPr id="766" name="Google Shape;766;p59"/>
          <p:cNvSpPr/>
          <p:nvPr/>
        </p:nvSpPr>
        <p:spPr>
          <a:xfrm>
            <a:off x="490280" y="1453434"/>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767" name="Google Shape;767;p59"/>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768" name="Google Shape;768;p59"/>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769" name="Google Shape;769;p59"/>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770" name="Google Shape;770;p59"/>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771" name="Google Shape;771;p59"/>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772" name="Google Shape;772;p59"/>
          <p:cNvSpPr txBox="1"/>
          <p:nvPr/>
        </p:nvSpPr>
        <p:spPr>
          <a:xfrm>
            <a:off x="2346778" y="221423"/>
            <a:ext cx="7254422"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Unsupported assertions</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773" name="Google Shape;773;p59"/>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774" name="Google Shape;774;p59"/>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775" name="Google Shape;775;p59"/>
          <p:cNvSpPr txBox="1"/>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Unsupported assertions are statements about what a speaker or writer happens to believe.</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Such statements can be true or false, rational or irrational, but they are parts of arguments only if the speaker or writer claims that they follow from, or support, other claims.</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9" name="Shape 779"/>
        <p:cNvGrpSpPr/>
        <p:nvPr/>
      </p:nvGrpSpPr>
      <p:grpSpPr>
        <a:xfrm>
          <a:off x="0" y="0"/>
          <a:ext cx="0" cy="0"/>
          <a:chOff x="0" y="0"/>
          <a:chExt cx="0" cy="0"/>
        </a:xfrm>
      </p:grpSpPr>
      <p:sp>
        <p:nvSpPr>
          <p:cNvPr id="780" name="Google Shape;780;p60"/>
          <p:cNvSpPr/>
          <p:nvPr/>
        </p:nvSpPr>
        <p:spPr>
          <a:xfrm>
            <a:off x="490280" y="1453434"/>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781" name="Google Shape;781;p60"/>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782" name="Google Shape;782;p60"/>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783" name="Google Shape;783;p60"/>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784" name="Google Shape;784;p60"/>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785" name="Google Shape;785;p60"/>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786" name="Google Shape;786;p60"/>
          <p:cNvSpPr txBox="1"/>
          <p:nvPr/>
        </p:nvSpPr>
        <p:spPr>
          <a:xfrm>
            <a:off x="2346778" y="221423"/>
            <a:ext cx="7254422"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Conditional statement </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787" name="Google Shape;787;p60"/>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788" name="Google Shape;788;p60"/>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789" name="Google Shape;789;p60"/>
          <p:cNvSpPr txBox="1"/>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A conditional statement is an if-then statement. Here are two examples: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If it rains, then the picnic will be canceled.</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You must speak French if you grew up in Quebec.</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93" name="Shape 793"/>
        <p:cNvGrpSpPr/>
        <p:nvPr/>
      </p:nvGrpSpPr>
      <p:grpSpPr>
        <a:xfrm>
          <a:off x="0" y="0"/>
          <a:ext cx="0" cy="0"/>
          <a:chOff x="0" y="0"/>
          <a:chExt cx="0" cy="0"/>
        </a:xfrm>
      </p:grpSpPr>
      <p:sp>
        <p:nvSpPr>
          <p:cNvPr id="794" name="Google Shape;794;p61"/>
          <p:cNvSpPr/>
          <p:nvPr/>
        </p:nvSpPr>
        <p:spPr>
          <a:xfrm>
            <a:off x="490280" y="1453434"/>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795" name="Google Shape;795;p61"/>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796" name="Google Shape;796;p61"/>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797" name="Google Shape;797;p61"/>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798" name="Google Shape;798;p61"/>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799" name="Google Shape;799;p61"/>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800" name="Google Shape;800;p61"/>
          <p:cNvSpPr txBox="1"/>
          <p:nvPr/>
        </p:nvSpPr>
        <p:spPr>
          <a:xfrm>
            <a:off x="2346778" y="221423"/>
            <a:ext cx="7254422"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Illustrations</a:t>
            </a:r>
            <a:endParaRPr b="1" i="0" sz="3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None/>
            </a:pPr>
            <a:r>
              <a:t/>
            </a:r>
            <a:endParaRPr b="0" i="0" sz="3600" u="none" cap="none" strike="noStrike">
              <a:solidFill>
                <a:schemeClr val="dk1"/>
              </a:solidFill>
              <a:latin typeface="Arial"/>
              <a:ea typeface="Arial"/>
              <a:cs typeface="Arial"/>
              <a:sym typeface="Arial"/>
            </a:endParaRPr>
          </a:p>
        </p:txBody>
      </p:sp>
      <p:sp>
        <p:nvSpPr>
          <p:cNvPr id="801" name="Google Shape;801;p61"/>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802" name="Google Shape;802;p61"/>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803" name="Google Shape;803;p61"/>
          <p:cNvSpPr txBox="1"/>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Illustrations are intended to provide examples of a claim, rather than prove or support the claim.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a:t>
            </a:r>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Example:</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	Many wildflowers are edible. For example, daisies and day 	lilies 	are delicious in salads.</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7" name="Shape 807"/>
        <p:cNvGrpSpPr/>
        <p:nvPr/>
      </p:nvGrpSpPr>
      <p:grpSpPr>
        <a:xfrm>
          <a:off x="0" y="0"/>
          <a:ext cx="0" cy="0"/>
          <a:chOff x="0" y="0"/>
          <a:chExt cx="0" cy="0"/>
        </a:xfrm>
      </p:grpSpPr>
      <p:sp>
        <p:nvSpPr>
          <p:cNvPr id="808" name="Google Shape;808;p62"/>
          <p:cNvSpPr/>
          <p:nvPr/>
        </p:nvSpPr>
        <p:spPr>
          <a:xfrm>
            <a:off x="490280" y="1453434"/>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809" name="Google Shape;809;p62"/>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810" name="Google Shape;810;p62"/>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811" name="Google Shape;811;p62"/>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812" name="Google Shape;812;p62"/>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813" name="Google Shape;813;p62"/>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814" name="Google Shape;814;p62"/>
          <p:cNvSpPr txBox="1"/>
          <p:nvPr/>
        </p:nvSpPr>
        <p:spPr>
          <a:xfrm>
            <a:off x="2346778" y="221423"/>
            <a:ext cx="7254422" cy="64633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Explanation</a:t>
            </a:r>
            <a:endParaRPr b="0" i="0" sz="3600" u="none" cap="none" strike="noStrike">
              <a:solidFill>
                <a:schemeClr val="dk1"/>
              </a:solidFill>
              <a:latin typeface="Arial"/>
              <a:ea typeface="Arial"/>
              <a:cs typeface="Arial"/>
              <a:sym typeface="Arial"/>
            </a:endParaRPr>
          </a:p>
        </p:txBody>
      </p:sp>
      <p:sp>
        <p:nvSpPr>
          <p:cNvPr id="815" name="Google Shape;815;p62"/>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816" name="Google Shape;816;p62"/>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817" name="Google Shape;817;p62"/>
          <p:cNvSpPr txBox="1"/>
          <p:nvPr/>
        </p:nvSpPr>
        <p:spPr>
          <a:xfrm>
            <a:off x="829994" y="1772529"/>
            <a:ext cx="10523806" cy="4404434"/>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An explanation tries to show why something is the case, not to prove that it is the case.</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Titanic sank because it struck an iceberg.</a:t>
            </a:r>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rPr b="1" i="0" lang="en-US" sz="2600" u="none" cap="none" strike="noStrike">
                <a:solidFill>
                  <a:srgbClr val="000000"/>
                </a:solidFill>
                <a:latin typeface="Arial"/>
                <a:ea typeface="Arial"/>
                <a:cs typeface="Arial"/>
                <a:sym typeface="Arial"/>
              </a:rPr>
              <a:t>In this example, for instance, it is clear that the speaker isn’t trying to argue that Titanic sank—everybody already knows that it sank. Instead, he is trying to explain why it sank.</a:t>
            </a:r>
            <a:endParaRPr b="1" i="0" sz="2600" u="none" cap="none" strike="noStrike">
              <a:solidFill>
                <a:srgbClr val="000000"/>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1" name="Shape 821"/>
        <p:cNvGrpSpPr/>
        <p:nvPr/>
      </p:nvGrpSpPr>
      <p:grpSpPr>
        <a:xfrm>
          <a:off x="0" y="0"/>
          <a:ext cx="0" cy="0"/>
          <a:chOff x="0" y="0"/>
          <a:chExt cx="0" cy="0"/>
        </a:xfrm>
      </p:grpSpPr>
      <p:sp>
        <p:nvSpPr>
          <p:cNvPr id="822" name="Google Shape;822;p63"/>
          <p:cNvSpPr/>
          <p:nvPr/>
        </p:nvSpPr>
        <p:spPr>
          <a:xfrm>
            <a:off x="490280" y="1453434"/>
            <a:ext cx="10812720" cy="4919592"/>
          </a:xfrm>
          <a:prstGeom prst="roundRect">
            <a:avLst>
              <a:gd fmla="val 6140" name="adj"/>
            </a:avLst>
          </a:prstGeom>
          <a:solidFill>
            <a:schemeClr val="lt1"/>
          </a:solidFill>
          <a:ln cap="flat" cmpd="sng" w="38100">
            <a:solidFill>
              <a:srgbClr val="00B0F0"/>
            </a:solidFill>
            <a:prstDash val="solid"/>
            <a:round/>
            <a:headEnd len="sm" w="sm" type="none"/>
            <a:tailEnd len="sm" w="sm" type="none"/>
          </a:ln>
          <a:effectLst>
            <a:outerShdw blurRad="571500" sx="86000" rotWithShape="0" algn="ctr" sy="86000">
              <a:srgbClr val="000000">
                <a:alpha val="2470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a:p>
            <a:pPr indent="0" lvl="0" marL="0" marR="0" rtl="0" algn="ctr">
              <a:lnSpc>
                <a:spcPct val="100000"/>
              </a:lnSpc>
              <a:spcBef>
                <a:spcPts val="0"/>
              </a:spcBef>
              <a:spcAft>
                <a:spcPts val="0"/>
              </a:spcAft>
              <a:buNone/>
            </a:pPr>
            <a:r>
              <a:t/>
            </a:r>
            <a:endParaRPr b="1" i="0" sz="2000" u="none" cap="none" strike="noStrike">
              <a:solidFill>
                <a:srgbClr val="002060"/>
              </a:solidFill>
              <a:latin typeface="Arial"/>
              <a:ea typeface="Arial"/>
              <a:cs typeface="Arial"/>
              <a:sym typeface="Arial"/>
            </a:endParaRPr>
          </a:p>
        </p:txBody>
      </p:sp>
      <p:sp>
        <p:nvSpPr>
          <p:cNvPr id="823" name="Google Shape;823;p63"/>
          <p:cNvSpPr/>
          <p:nvPr/>
        </p:nvSpPr>
        <p:spPr>
          <a:xfrm>
            <a:off x="457200" y="240125"/>
            <a:ext cx="1889578" cy="1166000"/>
          </a:xfrm>
          <a:prstGeom prst="rect">
            <a:avLst/>
          </a:prstGeom>
          <a:solidFill>
            <a:srgbClr val="00B0F0"/>
          </a:solidFill>
          <a:ln cap="flat" cmpd="sng" w="38100">
            <a:solidFill>
              <a:schemeClr val="lt1"/>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824" name="Google Shape;824;p63"/>
          <p:cNvSpPr txBox="1"/>
          <p:nvPr/>
        </p:nvSpPr>
        <p:spPr>
          <a:xfrm>
            <a:off x="609600" y="576666"/>
            <a:ext cx="1584778" cy="52322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800"/>
              <a:buFont typeface="Arial"/>
              <a:buNone/>
            </a:pPr>
            <a:r>
              <a:rPr b="0" i="0" lang="en-US" sz="2800" u="none" cap="none" strike="noStrike">
                <a:solidFill>
                  <a:srgbClr val="FFFFFF"/>
                </a:solidFill>
                <a:latin typeface="Times New Roman"/>
                <a:ea typeface="Times New Roman"/>
                <a:cs typeface="Times New Roman"/>
                <a:sym typeface="Times New Roman"/>
              </a:rPr>
              <a:t>Lecture 1</a:t>
            </a:r>
            <a:endParaRPr/>
          </a:p>
        </p:txBody>
      </p:sp>
      <p:sp>
        <p:nvSpPr>
          <p:cNvPr id="825" name="Google Shape;825;p63"/>
          <p:cNvSpPr txBox="1"/>
          <p:nvPr/>
        </p:nvSpPr>
        <p:spPr>
          <a:xfrm>
            <a:off x="889000" y="2391844"/>
            <a:ext cx="10541000"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2D3956"/>
              </a:solidFill>
              <a:latin typeface="Times New Roman"/>
              <a:ea typeface="Times New Roman"/>
              <a:cs typeface="Times New Roman"/>
              <a:sym typeface="Times New Roman"/>
            </a:endParaRPr>
          </a:p>
        </p:txBody>
      </p:sp>
      <p:sp>
        <p:nvSpPr>
          <p:cNvPr id="826" name="Google Shape;826;p63"/>
          <p:cNvSpPr txBox="1"/>
          <p:nvPr/>
        </p:nvSpPr>
        <p:spPr>
          <a:xfrm>
            <a:off x="4787900" y="6400766"/>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2000"/>
              <a:buFont typeface="Arial"/>
              <a:buNone/>
            </a:pPr>
            <a:r>
              <a:rPr b="0" i="0" lang="en-US" sz="2000" u="none" cap="none" strike="noStrike">
                <a:solidFill>
                  <a:srgbClr val="FFFFFF"/>
                </a:solidFill>
                <a:latin typeface="Calibri"/>
                <a:ea typeface="Calibri"/>
                <a:cs typeface="Calibri"/>
                <a:sym typeface="Calibri"/>
              </a:rPr>
              <a:t>www.midocean.ae</a:t>
            </a:r>
            <a:endParaRPr/>
          </a:p>
        </p:txBody>
      </p:sp>
      <p:pic>
        <p:nvPicPr>
          <p:cNvPr id="827" name="Google Shape;827;p63"/>
          <p:cNvPicPr preferRelativeResize="0"/>
          <p:nvPr/>
        </p:nvPicPr>
        <p:blipFill rotWithShape="1">
          <a:blip r:embed="rId3">
            <a:alphaModFix/>
          </a:blip>
          <a:srcRect b="0" l="0" r="0" t="0"/>
          <a:stretch/>
        </p:blipFill>
        <p:spPr>
          <a:xfrm>
            <a:off x="9394371" y="-43791"/>
            <a:ext cx="2908644" cy="1372881"/>
          </a:xfrm>
          <a:prstGeom prst="rect">
            <a:avLst/>
          </a:prstGeom>
          <a:noFill/>
          <a:ln>
            <a:noFill/>
          </a:ln>
        </p:spPr>
      </p:pic>
      <p:sp>
        <p:nvSpPr>
          <p:cNvPr id="828" name="Google Shape;828;p63"/>
          <p:cNvSpPr txBox="1"/>
          <p:nvPr/>
        </p:nvSpPr>
        <p:spPr>
          <a:xfrm>
            <a:off x="2346778" y="221423"/>
            <a:ext cx="7254422" cy="120032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None/>
            </a:pPr>
            <a:r>
              <a:rPr b="1" i="0" lang="en-US" sz="3600" u="none" cap="none" strike="noStrike">
                <a:solidFill>
                  <a:schemeClr val="dk1"/>
                </a:solidFill>
                <a:latin typeface="Arial"/>
                <a:ea typeface="Arial"/>
                <a:cs typeface="Arial"/>
                <a:sym typeface="Arial"/>
              </a:rPr>
              <a:t>Summary of nonargumentative discourse </a:t>
            </a:r>
            <a:endParaRPr b="1" i="0" sz="3600" u="none" cap="none" strike="noStrike">
              <a:solidFill>
                <a:schemeClr val="dk1"/>
              </a:solidFill>
              <a:latin typeface="Arial"/>
              <a:ea typeface="Arial"/>
              <a:cs typeface="Arial"/>
              <a:sym typeface="Arial"/>
            </a:endParaRPr>
          </a:p>
        </p:txBody>
      </p:sp>
      <p:sp>
        <p:nvSpPr>
          <p:cNvPr id="829" name="Google Shape;829;p63"/>
          <p:cNvSpPr txBox="1"/>
          <p:nvPr/>
        </p:nvSpPr>
        <p:spPr>
          <a:xfrm>
            <a:off x="838200" y="1802744"/>
            <a:ext cx="10515600" cy="4351338"/>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1" i="0" sz="2800" u="none" cap="none" strike="noStrike">
              <a:solidFill>
                <a:srgbClr val="000000"/>
              </a:solidFill>
              <a:latin typeface="Arial"/>
              <a:ea typeface="Arial"/>
              <a:cs typeface="Arial"/>
              <a:sym typeface="Arial"/>
            </a:endParaRPr>
          </a:p>
        </p:txBody>
      </p:sp>
      <p:sp>
        <p:nvSpPr>
          <p:cNvPr id="830" name="Google Shape;830;p63"/>
          <p:cNvSpPr txBox="1"/>
          <p:nvPr/>
        </p:nvSpPr>
        <p:spPr>
          <a:xfrm>
            <a:off x="849086" y="1825625"/>
            <a:ext cx="10504714" cy="4351338"/>
          </a:xfrm>
          <a:prstGeom prst="rect">
            <a:avLst/>
          </a:prstGeom>
          <a:noFill/>
          <a:ln>
            <a:noFill/>
          </a:ln>
        </p:spPr>
        <p:txBody>
          <a:bodyPr anchorCtr="0" anchor="t" bIns="45700" lIns="91425" spcFirstLastPara="1" rIns="91425" wrap="square" tIns="45700">
            <a:normAutofit/>
          </a:bodyPr>
          <a:lstStyle/>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None/>
            </a:pPr>
            <a:r>
              <a:t/>
            </a:r>
            <a:endParaRPr b="1" i="0" sz="2600" u="none" cap="none" strike="noStrike">
              <a:solidFill>
                <a:srgbClr val="000000"/>
              </a:solidFill>
              <a:latin typeface="Arial"/>
              <a:ea typeface="Arial"/>
              <a:cs typeface="Arial"/>
              <a:sym typeface="Arial"/>
            </a:endParaRPr>
          </a:p>
        </p:txBody>
      </p:sp>
      <p:sp>
        <p:nvSpPr>
          <p:cNvPr id="831" name="Google Shape;831;p63"/>
          <p:cNvSpPr txBox="1"/>
          <p:nvPr/>
        </p:nvSpPr>
        <p:spPr>
          <a:xfrm>
            <a:off x="617220" y="1518580"/>
            <a:ext cx="11441467" cy="4351338"/>
          </a:xfrm>
          <a:prstGeom prst="rect">
            <a:avLst/>
          </a:prstGeom>
          <a:noFill/>
          <a:ln>
            <a:noFill/>
          </a:ln>
        </p:spPr>
        <p:txBody>
          <a:bodyPr anchorCtr="0" anchor="t" bIns="45700" lIns="91425" spcFirstLastPara="1" rIns="91425" wrap="square" tIns="45700">
            <a:normAutofit/>
          </a:bodyPr>
          <a:lstStyle/>
          <a:p>
            <a:pPr indent="-457200" lvl="0" marL="457200" marR="0" rtl="0" algn="l">
              <a:lnSpc>
                <a:spcPct val="100000"/>
              </a:lnSpc>
              <a:spcBef>
                <a:spcPts val="0"/>
              </a:spcBef>
              <a:spcAft>
                <a:spcPts val="0"/>
              </a:spcAft>
              <a:buClr>
                <a:srgbClr val="000000"/>
              </a:buClr>
              <a:buSzPts val="2600"/>
              <a:buFont typeface="Arial"/>
              <a:buChar char="•"/>
            </a:pPr>
            <a:r>
              <a:rPr b="1" i="0" lang="en-US" sz="2600" u="none" cap="none" strike="noStrike">
                <a:solidFill>
                  <a:srgbClr val="FF0000"/>
                </a:solidFill>
                <a:latin typeface="Arial"/>
                <a:ea typeface="Arial"/>
                <a:cs typeface="Arial"/>
                <a:sym typeface="Arial"/>
              </a:rPr>
              <a:t>Reports</a:t>
            </a:r>
            <a:r>
              <a:rPr b="1" i="0" lang="en-US" sz="2600" u="none" cap="none" strike="noStrike">
                <a:solidFill>
                  <a:srgbClr val="000000"/>
                </a:solidFill>
                <a:latin typeface="Arial"/>
                <a:ea typeface="Arial"/>
                <a:cs typeface="Arial"/>
                <a:sym typeface="Arial"/>
              </a:rPr>
              <a:t> are statements that are intended simply to convey information about a subject.</a:t>
            </a:r>
            <a:endParaRPr/>
          </a:p>
          <a:p>
            <a:pPr indent="-457200" lvl="0" marL="457200" marR="0" rtl="0" algn="l">
              <a:lnSpc>
                <a:spcPct val="100000"/>
              </a:lnSpc>
              <a:spcBef>
                <a:spcPts val="0"/>
              </a:spcBef>
              <a:spcAft>
                <a:spcPts val="0"/>
              </a:spcAft>
              <a:buClr>
                <a:srgbClr val="000000"/>
              </a:buClr>
              <a:buSzPts val="2600"/>
              <a:buFont typeface="Arial"/>
              <a:buChar char="•"/>
            </a:pPr>
            <a:r>
              <a:rPr b="1" i="0" lang="en-US" sz="2600" u="none" cap="none" strike="noStrike">
                <a:solidFill>
                  <a:srgbClr val="FF0000"/>
                </a:solidFill>
                <a:latin typeface="Arial"/>
                <a:ea typeface="Arial"/>
                <a:cs typeface="Arial"/>
                <a:sym typeface="Arial"/>
              </a:rPr>
              <a:t>Unsupported assertions </a:t>
            </a:r>
            <a:r>
              <a:rPr b="1" i="0" lang="en-US" sz="2600" u="none" cap="none" strike="noStrike">
                <a:solidFill>
                  <a:srgbClr val="000000"/>
                </a:solidFill>
                <a:latin typeface="Arial"/>
                <a:ea typeface="Arial"/>
                <a:cs typeface="Arial"/>
                <a:sym typeface="Arial"/>
              </a:rPr>
              <a:t>are statements that indicate what a person believes but don’t offer evidence for that belief. </a:t>
            </a:r>
            <a:endParaRPr/>
          </a:p>
          <a:p>
            <a:pPr indent="-457200" lvl="0" marL="457200" marR="0" rtl="0" algn="l">
              <a:lnSpc>
                <a:spcPct val="100000"/>
              </a:lnSpc>
              <a:spcBef>
                <a:spcPts val="0"/>
              </a:spcBef>
              <a:spcAft>
                <a:spcPts val="0"/>
              </a:spcAft>
              <a:buClr>
                <a:srgbClr val="000000"/>
              </a:buClr>
              <a:buSzPts val="2600"/>
              <a:buFont typeface="Arial"/>
              <a:buChar char="•"/>
            </a:pPr>
            <a:r>
              <a:rPr b="1" i="0" lang="en-US" sz="2600" u="none" cap="none" strike="noStrike">
                <a:solidFill>
                  <a:srgbClr val="FF0000"/>
                </a:solidFill>
                <a:latin typeface="Arial"/>
                <a:ea typeface="Arial"/>
                <a:cs typeface="Arial"/>
                <a:sym typeface="Arial"/>
              </a:rPr>
              <a:t>Conditional statements </a:t>
            </a:r>
            <a:r>
              <a:rPr b="1" i="0" lang="en-US" sz="2600" u="none" cap="none" strike="noStrike">
                <a:solidFill>
                  <a:srgbClr val="000000"/>
                </a:solidFill>
                <a:latin typeface="Arial"/>
                <a:ea typeface="Arial"/>
                <a:cs typeface="Arial"/>
                <a:sym typeface="Arial"/>
              </a:rPr>
              <a:t>are if-then statements. They claim only that one statement is true if another statement is true.</a:t>
            </a:r>
            <a:endParaRPr/>
          </a:p>
          <a:p>
            <a:pPr indent="-457200" lvl="0" marL="457200" marR="0" rtl="0" algn="l">
              <a:lnSpc>
                <a:spcPct val="100000"/>
              </a:lnSpc>
              <a:spcBef>
                <a:spcPts val="0"/>
              </a:spcBef>
              <a:spcAft>
                <a:spcPts val="0"/>
              </a:spcAft>
              <a:buClr>
                <a:srgbClr val="000000"/>
              </a:buClr>
              <a:buSzPts val="2600"/>
              <a:buFont typeface="Arial"/>
              <a:buChar char="•"/>
            </a:pPr>
            <a:r>
              <a:rPr b="1" i="0" lang="en-US" sz="2600" u="none" cap="none" strike="noStrike">
                <a:solidFill>
                  <a:srgbClr val="FF0000"/>
                </a:solidFill>
                <a:latin typeface="Arial"/>
                <a:ea typeface="Arial"/>
                <a:cs typeface="Arial"/>
                <a:sym typeface="Arial"/>
              </a:rPr>
              <a:t> Illustrations </a:t>
            </a:r>
            <a:r>
              <a:rPr b="1" i="0" lang="en-US" sz="2600" u="none" cap="none" strike="noStrike">
                <a:solidFill>
                  <a:srgbClr val="000000"/>
                </a:solidFill>
                <a:latin typeface="Arial"/>
                <a:ea typeface="Arial"/>
                <a:cs typeface="Arial"/>
                <a:sym typeface="Arial"/>
              </a:rPr>
              <a:t>are statements intended to provide examples of a claim, rather than evidence or proof for the claim. </a:t>
            </a:r>
            <a:endParaRPr/>
          </a:p>
          <a:p>
            <a:pPr indent="-457200" lvl="0" marL="457200" marR="0" rtl="0" algn="l">
              <a:lnSpc>
                <a:spcPct val="100000"/>
              </a:lnSpc>
              <a:spcBef>
                <a:spcPts val="0"/>
              </a:spcBef>
              <a:spcAft>
                <a:spcPts val="0"/>
              </a:spcAft>
              <a:buClr>
                <a:srgbClr val="000000"/>
              </a:buClr>
              <a:buSzPts val="2600"/>
              <a:buFont typeface="Arial"/>
              <a:buChar char="•"/>
            </a:pPr>
            <a:r>
              <a:rPr b="1" i="0" lang="en-US" sz="2600" u="none" cap="none" strike="noStrike">
                <a:solidFill>
                  <a:srgbClr val="FF0000"/>
                </a:solidFill>
                <a:latin typeface="Arial"/>
                <a:ea typeface="Arial"/>
                <a:cs typeface="Arial"/>
                <a:sym typeface="Arial"/>
              </a:rPr>
              <a:t>Explanations</a:t>
            </a:r>
            <a:r>
              <a:rPr b="1" i="0" lang="en-US" sz="2600" u="none" cap="none" strike="noStrike">
                <a:solidFill>
                  <a:srgbClr val="000000"/>
                </a:solidFill>
                <a:latin typeface="Arial"/>
                <a:ea typeface="Arial"/>
                <a:cs typeface="Arial"/>
                <a:sym typeface="Arial"/>
              </a:rPr>
              <a:t> are statements intended to explain why something is the case, rather than to prove that it is the case. </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6" name="Shape 836"/>
        <p:cNvGrpSpPr/>
        <p:nvPr/>
      </p:nvGrpSpPr>
      <p:grpSpPr>
        <a:xfrm>
          <a:off x="0" y="0"/>
          <a:ext cx="0" cy="0"/>
          <a:chOff x="0" y="0"/>
          <a:chExt cx="0" cy="0"/>
        </a:xfrm>
      </p:grpSpPr>
      <p:pic>
        <p:nvPicPr>
          <p:cNvPr id="837" name="Google Shape;837;p64"/>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838" name="Google Shape;838;p64"/>
          <p:cNvPicPr preferRelativeResize="0"/>
          <p:nvPr/>
        </p:nvPicPr>
        <p:blipFill rotWithShape="1">
          <a:blip r:embed="rId4">
            <a:alphaModFix/>
          </a:blip>
          <a:srcRect b="0" l="0" r="0" t="0"/>
          <a:stretch/>
        </p:blipFill>
        <p:spPr>
          <a:xfrm>
            <a:off x="367466" y="485415"/>
            <a:ext cx="2758843" cy="753090"/>
          </a:xfrm>
          <a:prstGeom prst="rect">
            <a:avLst/>
          </a:prstGeom>
          <a:noFill/>
          <a:ln>
            <a:noFill/>
          </a:ln>
        </p:spPr>
      </p:pic>
      <p:pic>
        <p:nvPicPr>
          <p:cNvPr id="839" name="Google Shape;839;p64"/>
          <p:cNvPicPr preferRelativeResize="0"/>
          <p:nvPr/>
        </p:nvPicPr>
        <p:blipFill rotWithShape="1">
          <a:blip r:embed="rId5">
            <a:alphaModFix/>
          </a:blip>
          <a:srcRect b="0" l="0" r="0" t="0"/>
          <a:stretch/>
        </p:blipFill>
        <p:spPr>
          <a:xfrm>
            <a:off x="9497088" y="87721"/>
            <a:ext cx="2383737" cy="1125123"/>
          </a:xfrm>
          <a:prstGeom prst="rect">
            <a:avLst/>
          </a:prstGeom>
          <a:noFill/>
          <a:ln>
            <a:noFill/>
          </a:ln>
        </p:spPr>
      </p:pic>
      <p:sp>
        <p:nvSpPr>
          <p:cNvPr id="840" name="Google Shape;840;p64"/>
          <p:cNvSpPr txBox="1"/>
          <p:nvPr/>
        </p:nvSpPr>
        <p:spPr>
          <a:xfrm>
            <a:off x="534381" y="5945200"/>
            <a:ext cx="4524565" cy="707886"/>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FFFFFF"/>
              </a:buClr>
              <a:buSzPts val="4000"/>
              <a:buFont typeface="Arial"/>
              <a:buNone/>
            </a:pPr>
            <a:r>
              <a:rPr b="1" i="0" lang="en-US" sz="4000" u="none" cap="none" strike="noStrike">
                <a:solidFill>
                  <a:srgbClr val="FFFFFF"/>
                </a:solidFill>
                <a:latin typeface="Times New Roman"/>
                <a:ea typeface="Times New Roman"/>
                <a:cs typeface="Times New Roman"/>
                <a:sym typeface="Times New Roman"/>
              </a:rPr>
              <a:t>Thank You</a:t>
            </a:r>
            <a:endParaRPr/>
          </a:p>
        </p:txBody>
      </p:sp>
      <p:sp>
        <p:nvSpPr>
          <p:cNvPr id="841" name="Google Shape;841;p64"/>
          <p:cNvSpPr/>
          <p:nvPr/>
        </p:nvSpPr>
        <p:spPr>
          <a:xfrm>
            <a:off x="1340017" y="1410088"/>
            <a:ext cx="9661358" cy="4312207"/>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
        <p:nvSpPr>
          <p:cNvPr id="842" name="Google Shape;842;p64"/>
          <p:cNvSpPr/>
          <p:nvPr/>
        </p:nvSpPr>
        <p:spPr>
          <a:xfrm>
            <a:off x="1468709" y="1526062"/>
            <a:ext cx="9473666" cy="4142390"/>
          </a:xfrm>
          <a:prstGeom prst="rect">
            <a:avLst/>
          </a:prstGeom>
          <a:blipFill rotWithShape="1">
            <a:blip r:embed="rId6">
              <a:alphaModFix/>
            </a:blip>
            <a:tile algn="ctr" flip="none" tx="0" sx="99000" ty="-381000" sy="98000"/>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Arial"/>
              <a:buNone/>
            </a:pPr>
            <a:r>
              <a:t/>
            </a:r>
            <a:endParaRPr b="0" i="0" sz="1800" u="none" cap="none" strike="noStrike">
              <a:solidFill>
                <a:srgbClr val="FFFFFF"/>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2021-08-03T13:03:26Z</dcterms:created>
  <dc:creator>LENOVO</dc:creator>
</cp:coreProperties>
</file>