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41"/>
  </p:notesMasterIdLst>
  <p:sldIdLst>
    <p:sldId id="256" r:id="rId2"/>
    <p:sldId id="303" r:id="rId3"/>
    <p:sldId id="271" r:id="rId4"/>
    <p:sldId id="313" r:id="rId5"/>
    <p:sldId id="1441" r:id="rId6"/>
    <p:sldId id="1442" r:id="rId7"/>
    <p:sldId id="1491" r:id="rId8"/>
    <p:sldId id="1512" r:id="rId9"/>
    <p:sldId id="1513" r:id="rId10"/>
    <p:sldId id="1514" r:id="rId11"/>
    <p:sldId id="1515" r:id="rId12"/>
    <p:sldId id="1449" r:id="rId13"/>
    <p:sldId id="1451" r:id="rId14"/>
    <p:sldId id="1477" r:id="rId15"/>
    <p:sldId id="1516" r:id="rId16"/>
    <p:sldId id="1454" r:id="rId17"/>
    <p:sldId id="1504" r:id="rId18"/>
    <p:sldId id="1517" r:id="rId19"/>
    <p:sldId id="1457" r:id="rId20"/>
    <p:sldId id="1518" r:id="rId21"/>
    <p:sldId id="1505" r:id="rId22"/>
    <p:sldId id="1462" r:id="rId23"/>
    <p:sldId id="1506" r:id="rId24"/>
    <p:sldId id="1507" r:id="rId25"/>
    <p:sldId id="1508" r:id="rId26"/>
    <p:sldId id="1509" r:id="rId27"/>
    <p:sldId id="1519" r:id="rId28"/>
    <p:sldId id="1466" r:id="rId29"/>
    <p:sldId id="1510" r:id="rId30"/>
    <p:sldId id="1467" r:id="rId31"/>
    <p:sldId id="1468" r:id="rId32"/>
    <p:sldId id="1472" r:id="rId33"/>
    <p:sldId id="1478" r:id="rId34"/>
    <p:sldId id="1402" r:id="rId35"/>
    <p:sldId id="1403" r:id="rId36"/>
    <p:sldId id="1481" r:id="rId37"/>
    <p:sldId id="306" r:id="rId38"/>
    <p:sldId id="263" r:id="rId39"/>
    <p:sldId id="481" r:id="rId40"/>
  </p:sldIdLst>
  <p:sldSz cx="12192000" cy="6858000"/>
  <p:notesSz cx="6858000" cy="9144000"/>
  <p:defaultTextStyle>
    <a:defPPr lvl="0">
      <a:defRPr lang="en-US"/>
    </a:defPPr>
    <a:lvl1pPr marL="0" lvl="0" algn="l" defTabSz="914400" rtl="0" eaLnBrk="1" latinLnBrk="0" hangingPunct="1">
      <a:defRPr sz="1800" kern="1200">
        <a:solidFill>
          <a:schemeClr val="tx1"/>
        </a:solidFill>
        <a:latin typeface="+mn-lt"/>
        <a:ea typeface="+mn-ea"/>
        <a:cs typeface="+mn-cs"/>
      </a:defRPr>
    </a:lvl1pPr>
    <a:lvl2pPr marL="457200" lvl="1" algn="l" defTabSz="914400" rtl="0" eaLnBrk="1" latinLnBrk="0" hangingPunct="1">
      <a:defRPr sz="1800" kern="1200">
        <a:solidFill>
          <a:schemeClr val="tx1"/>
        </a:solidFill>
        <a:latin typeface="+mn-lt"/>
        <a:ea typeface="+mn-ea"/>
        <a:cs typeface="+mn-cs"/>
      </a:defRPr>
    </a:lvl2pPr>
    <a:lvl3pPr marL="914400" lvl="2" algn="l" defTabSz="914400" rtl="0" eaLnBrk="1" latinLnBrk="0" hangingPunct="1">
      <a:defRPr sz="1800" kern="1200">
        <a:solidFill>
          <a:schemeClr val="tx1"/>
        </a:solidFill>
        <a:latin typeface="+mn-lt"/>
        <a:ea typeface="+mn-ea"/>
        <a:cs typeface="+mn-cs"/>
      </a:defRPr>
    </a:lvl3pPr>
    <a:lvl4pPr marL="1371600" lvl="3" algn="l" defTabSz="914400" rtl="0" eaLnBrk="1" latinLnBrk="0" hangingPunct="1">
      <a:defRPr sz="1800" kern="1200">
        <a:solidFill>
          <a:schemeClr val="tx1"/>
        </a:solidFill>
        <a:latin typeface="+mn-lt"/>
        <a:ea typeface="+mn-ea"/>
        <a:cs typeface="+mn-cs"/>
      </a:defRPr>
    </a:lvl4pPr>
    <a:lvl5pPr marL="1828800" lvl="4" algn="l" defTabSz="914400" rtl="0" eaLnBrk="1" latinLnBrk="0" hangingPunct="1">
      <a:defRPr sz="1800" kern="1200">
        <a:solidFill>
          <a:schemeClr val="tx1"/>
        </a:solidFill>
        <a:latin typeface="+mn-lt"/>
        <a:ea typeface="+mn-ea"/>
        <a:cs typeface="+mn-cs"/>
      </a:defRPr>
    </a:lvl5pPr>
    <a:lvl6pPr marL="2286000" lvl="5" algn="l" defTabSz="914400" rtl="0" eaLnBrk="1" latinLnBrk="0" hangingPunct="1">
      <a:defRPr sz="1800" kern="1200">
        <a:solidFill>
          <a:schemeClr val="tx1"/>
        </a:solidFill>
        <a:latin typeface="+mn-lt"/>
        <a:ea typeface="+mn-ea"/>
        <a:cs typeface="+mn-cs"/>
      </a:defRPr>
    </a:lvl6pPr>
    <a:lvl7pPr marL="2743200" lvl="6" algn="l" defTabSz="914400" rtl="0" eaLnBrk="1" latinLnBrk="0" hangingPunct="1">
      <a:defRPr sz="1800" kern="1200">
        <a:solidFill>
          <a:schemeClr val="tx1"/>
        </a:solidFill>
        <a:latin typeface="+mn-lt"/>
        <a:ea typeface="+mn-ea"/>
        <a:cs typeface="+mn-cs"/>
      </a:defRPr>
    </a:lvl7pPr>
    <a:lvl8pPr marL="3200400" lvl="7" algn="l" defTabSz="914400" rtl="0" eaLnBrk="1" latinLnBrk="0" hangingPunct="1">
      <a:defRPr sz="1800" kern="1200">
        <a:solidFill>
          <a:schemeClr val="tx1"/>
        </a:solidFill>
        <a:latin typeface="+mn-lt"/>
        <a:ea typeface="+mn-ea"/>
        <a:cs typeface="+mn-cs"/>
      </a:defRPr>
    </a:lvl8pPr>
    <a:lvl9pPr marL="3657600" lvl="8"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7548" autoAdjust="0"/>
  </p:normalViewPr>
  <p:slideViewPr>
    <p:cSldViewPr snapToGrid="0">
      <p:cViewPr varScale="1">
        <p:scale>
          <a:sx n="61" d="100"/>
          <a:sy n="61" d="100"/>
        </p:scale>
        <p:origin x="1074" y="6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0" Type="http://schemas.openxmlformats.org/officeDocument/2006/relationships/slide" Target="slides/slide19.xml"/><Relationship Id="rId41"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11/4/2023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23297115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420152026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8">
            <a:extLst>
              <a:ext uri="{FF2B5EF4-FFF2-40B4-BE49-F238E27FC236}">
                <a16:creationId xmlns:a16="http://schemas.microsoft.com/office/drawing/2014/main" id="{9533AD3F-7AC2-F678-D81D-E606A112B090}"/>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9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9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9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9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9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eaLnBrk="1" hangingPunct="1"/>
            <a:r>
              <a:rPr lang="en-US" altLang="en-US" sz="1000"/>
              <a:t>Human Resources Management 12e</a:t>
            </a:r>
            <a:br>
              <a:rPr lang="en-US" altLang="en-US" sz="1000"/>
            </a:br>
            <a:r>
              <a:rPr lang="en-US" altLang="en-US" sz="1000"/>
              <a:t>Gary Dessler</a:t>
            </a:r>
          </a:p>
        </p:txBody>
      </p:sp>
      <p:sp>
        <p:nvSpPr>
          <p:cNvPr id="55299" name="Rectangle 11">
            <a:extLst>
              <a:ext uri="{FF2B5EF4-FFF2-40B4-BE49-F238E27FC236}">
                <a16:creationId xmlns:a16="http://schemas.microsoft.com/office/drawing/2014/main" id="{6356E333-0EEF-AC67-CB1B-48483A762503}"/>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9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9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9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9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9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eaLnBrk="1" hangingPunct="1"/>
            <a:r>
              <a:rPr lang="en-US" altLang="en-US"/>
              <a:t>Copyright © 2011 Pearson Education</a:t>
            </a:r>
            <a:endParaRPr lang="en-US" altLang="en-US" sz="1200" b="0">
              <a:latin typeface="Times New Roman" panose="02020603050405020304" pitchFamily="18" charset="0"/>
            </a:endParaRPr>
          </a:p>
        </p:txBody>
      </p:sp>
      <p:sp>
        <p:nvSpPr>
          <p:cNvPr id="55300" name="Rectangle 12">
            <a:extLst>
              <a:ext uri="{FF2B5EF4-FFF2-40B4-BE49-F238E27FC236}">
                <a16:creationId xmlns:a16="http://schemas.microsoft.com/office/drawing/2014/main" id="{76A3AF2E-1FEE-E031-89E9-EAF84598C431}"/>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9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9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9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9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9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eaLnBrk="1" hangingPunct="1"/>
            <a:r>
              <a:rPr lang="en-US" altLang="en-US"/>
              <a:t>8</a:t>
            </a:r>
            <a:r>
              <a:rPr lang="en-US" altLang="en-US">
                <a:cs typeface="Arial" panose="020B0604020202020204" pitchFamily="34" charset="0"/>
              </a:rPr>
              <a:t>–</a:t>
            </a:r>
            <a:fld id="{D4B80DB6-62DF-4167-BD7C-58EC43372C8A}" type="slidenum">
              <a:rPr lang="en-US" altLang="en-US"/>
              <a:pPr eaLnBrk="1" hangingPunct="1"/>
              <a:t>5</a:t>
            </a:fld>
            <a:endParaRPr lang="en-US" altLang="en-US"/>
          </a:p>
        </p:txBody>
      </p:sp>
      <p:sp>
        <p:nvSpPr>
          <p:cNvPr id="55301" name="Rectangle 2">
            <a:extLst>
              <a:ext uri="{FF2B5EF4-FFF2-40B4-BE49-F238E27FC236}">
                <a16:creationId xmlns:a16="http://schemas.microsoft.com/office/drawing/2014/main" id="{58DF265E-29EA-2DF5-EB65-F69E74156136}"/>
              </a:ext>
            </a:extLst>
          </p:cNvPr>
          <p:cNvSpPr>
            <a:spLocks noGrp="1" noRot="1" noChangeAspect="1" noChangeArrowheads="1" noTextEdit="1"/>
          </p:cNvSpPr>
          <p:nvPr>
            <p:ph type="sldImg"/>
          </p:nvPr>
        </p:nvSpPr>
        <p:spPr>
          <a:ln/>
        </p:spPr>
      </p:sp>
      <p:sp>
        <p:nvSpPr>
          <p:cNvPr id="55302" name="Rectangle 3">
            <a:extLst>
              <a:ext uri="{FF2B5EF4-FFF2-40B4-BE49-F238E27FC236}">
                <a16:creationId xmlns:a16="http://schemas.microsoft.com/office/drawing/2014/main" id="{ECBDBDAE-C30B-683D-54CF-15A6392C4036}"/>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a:t>Employee orientation (often called “onboarding” today) provides new employees with the information they need to function; ideally, though, it should also help new employees start getting emotionally attached to the firm.</a:t>
            </a:r>
          </a:p>
        </p:txBody>
      </p:sp>
    </p:spTree>
    <p:extLst>
      <p:ext uri="{BB962C8B-B14F-4D97-AF65-F5344CB8AC3E}">
        <p14:creationId xmlns:p14="http://schemas.microsoft.com/office/powerpoint/2010/main" val="227867504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8">
            <a:extLst>
              <a:ext uri="{FF2B5EF4-FFF2-40B4-BE49-F238E27FC236}">
                <a16:creationId xmlns:a16="http://schemas.microsoft.com/office/drawing/2014/main" id="{78A1F457-0804-B42C-4EAC-5B9B18C92868}"/>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9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9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9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9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9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eaLnBrk="1" hangingPunct="1"/>
            <a:r>
              <a:rPr lang="en-US" altLang="en-US" sz="1000"/>
              <a:t>Human Resources Management 12e</a:t>
            </a:r>
            <a:br>
              <a:rPr lang="en-US" altLang="en-US" sz="1000"/>
            </a:br>
            <a:r>
              <a:rPr lang="en-US" altLang="en-US" sz="1000"/>
              <a:t>Gary Dessler</a:t>
            </a:r>
          </a:p>
        </p:txBody>
      </p:sp>
      <p:sp>
        <p:nvSpPr>
          <p:cNvPr id="56323" name="Rectangle 11">
            <a:extLst>
              <a:ext uri="{FF2B5EF4-FFF2-40B4-BE49-F238E27FC236}">
                <a16:creationId xmlns:a16="http://schemas.microsoft.com/office/drawing/2014/main" id="{971CF018-6EF8-8665-5C06-485EEE971C9E}"/>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9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9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9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9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9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eaLnBrk="1" hangingPunct="1"/>
            <a:r>
              <a:rPr lang="en-US" altLang="en-US"/>
              <a:t>Copyright © 2011 Pearson Education</a:t>
            </a:r>
            <a:endParaRPr lang="en-US" altLang="en-US" sz="1200" b="0">
              <a:latin typeface="Times New Roman" panose="02020603050405020304" pitchFamily="18" charset="0"/>
            </a:endParaRPr>
          </a:p>
        </p:txBody>
      </p:sp>
      <p:sp>
        <p:nvSpPr>
          <p:cNvPr id="56324" name="Rectangle 12">
            <a:extLst>
              <a:ext uri="{FF2B5EF4-FFF2-40B4-BE49-F238E27FC236}">
                <a16:creationId xmlns:a16="http://schemas.microsoft.com/office/drawing/2014/main" id="{F9F9391E-0133-C1C0-70D9-08DFBCAEE053}"/>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9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9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9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9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9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eaLnBrk="1" hangingPunct="1"/>
            <a:r>
              <a:rPr lang="en-US" altLang="en-US"/>
              <a:t>8</a:t>
            </a:r>
            <a:r>
              <a:rPr lang="en-US" altLang="en-US">
                <a:cs typeface="Arial" panose="020B0604020202020204" pitchFamily="34" charset="0"/>
              </a:rPr>
              <a:t>–</a:t>
            </a:r>
            <a:fld id="{B7C5B68D-A723-4114-BF63-90C03DAF5937}" type="slidenum">
              <a:rPr lang="en-US" altLang="en-US"/>
              <a:pPr eaLnBrk="1" hangingPunct="1"/>
              <a:t>6</a:t>
            </a:fld>
            <a:endParaRPr lang="en-US" altLang="en-US"/>
          </a:p>
        </p:txBody>
      </p:sp>
      <p:sp>
        <p:nvSpPr>
          <p:cNvPr id="56325" name="Rectangle 2">
            <a:extLst>
              <a:ext uri="{FF2B5EF4-FFF2-40B4-BE49-F238E27FC236}">
                <a16:creationId xmlns:a16="http://schemas.microsoft.com/office/drawing/2014/main" id="{114370DF-A73A-D4B5-0BBE-53430CD3B2B8}"/>
              </a:ext>
            </a:extLst>
          </p:cNvPr>
          <p:cNvSpPr>
            <a:spLocks noGrp="1" noRot="1" noChangeAspect="1" noChangeArrowheads="1" noTextEdit="1"/>
          </p:cNvSpPr>
          <p:nvPr>
            <p:ph type="sldImg"/>
          </p:nvPr>
        </p:nvSpPr>
        <p:spPr>
          <a:ln/>
        </p:spPr>
      </p:sp>
      <p:sp>
        <p:nvSpPr>
          <p:cNvPr id="56326" name="Rectangle 3">
            <a:extLst>
              <a:ext uri="{FF2B5EF4-FFF2-40B4-BE49-F238E27FC236}">
                <a16:creationId xmlns:a16="http://schemas.microsoft.com/office/drawing/2014/main" id="{E33662EC-0D5C-8A54-55FB-5E6037000039}"/>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a:t>An orientation typically includes information on employee benefits, personnel policies, the daily routine, company organization and operations, safety measures and regulations, and a facilities tour.</a:t>
            </a:r>
          </a:p>
        </p:txBody>
      </p:sp>
    </p:spTree>
    <p:extLst>
      <p:ext uri="{BB962C8B-B14F-4D97-AF65-F5344CB8AC3E}">
        <p14:creationId xmlns:p14="http://schemas.microsoft.com/office/powerpoint/2010/main" val="202364485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dirty="0"/>
              <a:t>Training means giving new or current employees the skills they need to perform their jobs. Training is a hallmark of good management.  Employers today must make sure that their training programs are supporting their firms’ strategic goals.</a:t>
            </a:r>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235759456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3038" indent="-173038" eaLnBrk="1" hangingPunct="1"/>
            <a:r>
              <a:rPr lang="en-US" altLang="en-US" dirty="0"/>
              <a:t>Training programs consist of four steps.</a:t>
            </a:r>
          </a:p>
          <a:p>
            <a:pPr marL="173038" indent="-173038" eaLnBrk="1" hangingPunct="1">
              <a:buFontTx/>
              <a:buAutoNum type="arabicPeriod"/>
            </a:pPr>
            <a:r>
              <a:rPr lang="en-US" altLang="en-US" dirty="0"/>
              <a:t>In the needs analysis step, identify the specific knowledge and skills the job requires, and compare these with the prospective trainees’ knowledge and skills.</a:t>
            </a:r>
          </a:p>
          <a:p>
            <a:pPr marL="173038" indent="-173038" eaLnBrk="1" hangingPunct="1">
              <a:buFontTx/>
              <a:buAutoNum type="arabicPeriod"/>
            </a:pPr>
            <a:r>
              <a:rPr lang="en-US" altLang="en-US" dirty="0"/>
              <a:t>In the instructional design step, formulate specific, measurable knowledge and performance training objectives, review possible training program content (including workbooks, exercises, and activities), and estimate a budget for the training program.</a:t>
            </a:r>
          </a:p>
          <a:p>
            <a:pPr marL="173038" indent="-173038" eaLnBrk="1" hangingPunct="1">
              <a:buFontTx/>
              <a:buAutoNum type="arabicPeriod"/>
            </a:pPr>
            <a:r>
              <a:rPr lang="en-US" altLang="en-US" dirty="0"/>
              <a:t>Implement the program, by actually training the targeted employee group using methods such as on-the-job or online training.</a:t>
            </a:r>
          </a:p>
          <a:p>
            <a:pPr marL="173038" indent="-173038" eaLnBrk="1" hangingPunct="1">
              <a:buFontTx/>
              <a:buAutoNum type="arabicPeriod"/>
            </a:pPr>
            <a:r>
              <a:rPr lang="en-US" altLang="en-US" dirty="0"/>
              <a:t> In the evaluation step, assess the program’s success (or failures).</a:t>
            </a:r>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148991652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3038" indent="-173038" eaLnBrk="1" hangingPunct="1"/>
            <a:endParaRPr lang="en-US" alt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62915038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3038" indent="-173038" eaLnBrk="1" hangingPunct="1"/>
            <a:endParaRPr lang="en-US" alt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108383551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3038" indent="-173038" eaLnBrk="1" hangingPunct="1"/>
            <a:endParaRPr lang="en-US" alt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298926686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8">
            <a:extLst>
              <a:ext uri="{FF2B5EF4-FFF2-40B4-BE49-F238E27FC236}">
                <a16:creationId xmlns:a16="http://schemas.microsoft.com/office/drawing/2014/main" id="{1B50D486-62EF-733E-691D-6C28CD2BE1C9}"/>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9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9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9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9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9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eaLnBrk="1" hangingPunct="1"/>
            <a:r>
              <a:rPr lang="en-US" altLang="en-US" sz="1000"/>
              <a:t>Human Resources Management 12e</a:t>
            </a:r>
            <a:br>
              <a:rPr lang="en-US" altLang="en-US" sz="1000"/>
            </a:br>
            <a:r>
              <a:rPr lang="en-US" altLang="en-US" sz="1000"/>
              <a:t>Gary Dessler</a:t>
            </a:r>
          </a:p>
        </p:txBody>
      </p:sp>
      <p:sp>
        <p:nvSpPr>
          <p:cNvPr id="63491" name="Rectangle 11">
            <a:extLst>
              <a:ext uri="{FF2B5EF4-FFF2-40B4-BE49-F238E27FC236}">
                <a16:creationId xmlns:a16="http://schemas.microsoft.com/office/drawing/2014/main" id="{DBF457E9-C0F0-909B-C751-BBB27E50E872}"/>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9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9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9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9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9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eaLnBrk="1" hangingPunct="1"/>
            <a:r>
              <a:rPr lang="en-US" altLang="en-US"/>
              <a:t>Copyright © 2011 Pearson Education</a:t>
            </a:r>
            <a:endParaRPr lang="en-US" altLang="en-US" sz="1200" b="0">
              <a:latin typeface="Times New Roman" panose="02020603050405020304" pitchFamily="18" charset="0"/>
            </a:endParaRPr>
          </a:p>
        </p:txBody>
      </p:sp>
      <p:sp>
        <p:nvSpPr>
          <p:cNvPr id="63492" name="Rectangle 12">
            <a:extLst>
              <a:ext uri="{FF2B5EF4-FFF2-40B4-BE49-F238E27FC236}">
                <a16:creationId xmlns:a16="http://schemas.microsoft.com/office/drawing/2014/main" id="{0448A7E6-8807-5B3B-0740-4E4EDFE3122D}"/>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9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9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9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9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9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eaLnBrk="1" hangingPunct="1"/>
            <a:r>
              <a:rPr lang="en-US" altLang="en-US"/>
              <a:t>8</a:t>
            </a:r>
            <a:r>
              <a:rPr lang="en-US" altLang="en-US">
                <a:cs typeface="Arial" panose="020B0604020202020204" pitchFamily="34" charset="0"/>
              </a:rPr>
              <a:t>–</a:t>
            </a:r>
            <a:fld id="{F6A10BB3-E198-48C7-A6E5-D45C73D62020}" type="slidenum">
              <a:rPr lang="en-US" altLang="en-US"/>
              <a:pPr eaLnBrk="1" hangingPunct="1"/>
              <a:t>12</a:t>
            </a:fld>
            <a:endParaRPr lang="en-US" altLang="en-US"/>
          </a:p>
        </p:txBody>
      </p:sp>
      <p:sp>
        <p:nvSpPr>
          <p:cNvPr id="63493" name="Rectangle 2">
            <a:extLst>
              <a:ext uri="{FF2B5EF4-FFF2-40B4-BE49-F238E27FC236}">
                <a16:creationId xmlns:a16="http://schemas.microsoft.com/office/drawing/2014/main" id="{A47607E4-6706-29A6-5AE5-1689DFD3BC84}"/>
              </a:ext>
            </a:extLst>
          </p:cNvPr>
          <p:cNvSpPr>
            <a:spLocks noGrp="1" noRot="1" noChangeAspect="1" noChangeArrowheads="1" noTextEdit="1"/>
          </p:cNvSpPr>
          <p:nvPr>
            <p:ph type="sldImg"/>
          </p:nvPr>
        </p:nvSpPr>
        <p:spPr>
          <a:ln/>
        </p:spPr>
      </p:sp>
      <p:sp>
        <p:nvSpPr>
          <p:cNvPr id="63494" name="Rectangle 3">
            <a:extLst>
              <a:ext uri="{FF2B5EF4-FFF2-40B4-BE49-F238E27FC236}">
                <a16:creationId xmlns:a16="http://schemas.microsoft.com/office/drawing/2014/main" id="{7D505BA1-4148-658F-4A5B-11905A14C9EE}"/>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b="1" dirty="0"/>
              <a:t>Task analysis</a:t>
            </a:r>
            <a:r>
              <a:rPr lang="en-US" altLang="en-US" dirty="0"/>
              <a:t> is a detailed study of the job to determine what specific skills the job requires. </a:t>
            </a:r>
            <a:r>
              <a:rPr lang="en-US" altLang="en-US" b="1" dirty="0"/>
              <a:t>Performance analysis </a:t>
            </a:r>
            <a:r>
              <a:rPr lang="en-US" altLang="en-US" dirty="0"/>
              <a:t>is the process of verifying that there is a performance deficiency and determining whether the employer should correct such deficiencies through training or some other means (like transferring the employee).</a:t>
            </a:r>
          </a:p>
          <a:p>
            <a:pPr eaLnBrk="1" hangingPunct="1"/>
            <a:endParaRPr lang="en-US" altLang="en-US" dirty="0"/>
          </a:p>
        </p:txBody>
      </p:sp>
    </p:spTree>
    <p:extLst>
      <p:ext uri="{BB962C8B-B14F-4D97-AF65-F5344CB8AC3E}">
        <p14:creationId xmlns:p14="http://schemas.microsoft.com/office/powerpoint/2010/main" val="23854276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8">
            <a:extLst>
              <a:ext uri="{FF2B5EF4-FFF2-40B4-BE49-F238E27FC236}">
                <a16:creationId xmlns:a16="http://schemas.microsoft.com/office/drawing/2014/main" id="{AA68BC07-B048-E934-263E-4AB14BE12C60}"/>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9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9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9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9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9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eaLnBrk="1" hangingPunct="1"/>
            <a:r>
              <a:rPr lang="en-US" altLang="en-US" sz="1000"/>
              <a:t>Human Resources Management 12e</a:t>
            </a:r>
            <a:br>
              <a:rPr lang="en-US" altLang="en-US" sz="1000"/>
            </a:br>
            <a:r>
              <a:rPr lang="en-US" altLang="en-US" sz="1000"/>
              <a:t>Gary Dessler</a:t>
            </a:r>
          </a:p>
        </p:txBody>
      </p:sp>
      <p:sp>
        <p:nvSpPr>
          <p:cNvPr id="66563" name="Rectangle 11">
            <a:extLst>
              <a:ext uri="{FF2B5EF4-FFF2-40B4-BE49-F238E27FC236}">
                <a16:creationId xmlns:a16="http://schemas.microsoft.com/office/drawing/2014/main" id="{F055491C-C19C-53E4-4E9D-CC5ABC4A929D}"/>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9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9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9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9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9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eaLnBrk="1" hangingPunct="1"/>
            <a:r>
              <a:rPr lang="en-US" altLang="en-US"/>
              <a:t>Copyright © 2011 Pearson Education</a:t>
            </a:r>
            <a:endParaRPr lang="en-US" altLang="en-US" sz="1200" b="0">
              <a:latin typeface="Times New Roman" panose="02020603050405020304" pitchFamily="18" charset="0"/>
            </a:endParaRPr>
          </a:p>
        </p:txBody>
      </p:sp>
      <p:sp>
        <p:nvSpPr>
          <p:cNvPr id="66564" name="Rectangle 12">
            <a:extLst>
              <a:ext uri="{FF2B5EF4-FFF2-40B4-BE49-F238E27FC236}">
                <a16:creationId xmlns:a16="http://schemas.microsoft.com/office/drawing/2014/main" id="{54EB1AED-88CE-1A95-7D2C-517ECD0BA857}"/>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9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9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9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9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9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eaLnBrk="1" hangingPunct="1"/>
            <a:r>
              <a:rPr lang="en-US" altLang="en-US"/>
              <a:t>8</a:t>
            </a:r>
            <a:r>
              <a:rPr lang="en-US" altLang="en-US">
                <a:cs typeface="Arial" panose="020B0604020202020204" pitchFamily="34" charset="0"/>
              </a:rPr>
              <a:t>–</a:t>
            </a:r>
            <a:fld id="{C0366E7B-2D3B-4820-BEBD-AB2F3E40D3BA}" type="slidenum">
              <a:rPr lang="en-US" altLang="en-US"/>
              <a:pPr eaLnBrk="1" hangingPunct="1"/>
              <a:t>13</a:t>
            </a:fld>
            <a:endParaRPr lang="en-US" altLang="en-US"/>
          </a:p>
        </p:txBody>
      </p:sp>
      <p:sp>
        <p:nvSpPr>
          <p:cNvPr id="66565" name="Rectangle 2">
            <a:extLst>
              <a:ext uri="{FF2B5EF4-FFF2-40B4-BE49-F238E27FC236}">
                <a16:creationId xmlns:a16="http://schemas.microsoft.com/office/drawing/2014/main" id="{5BB04A85-AEE5-184F-5533-15BFD9E84B02}"/>
              </a:ext>
            </a:extLst>
          </p:cNvPr>
          <p:cNvSpPr>
            <a:spLocks noGrp="1" noRot="1" noChangeAspect="1" noChangeArrowheads="1" noTextEdit="1"/>
          </p:cNvSpPr>
          <p:nvPr>
            <p:ph type="sldImg"/>
          </p:nvPr>
        </p:nvSpPr>
        <p:spPr>
          <a:ln/>
        </p:spPr>
      </p:sp>
      <p:sp>
        <p:nvSpPr>
          <p:cNvPr id="66566" name="Rectangle 3">
            <a:extLst>
              <a:ext uri="{FF2B5EF4-FFF2-40B4-BE49-F238E27FC236}">
                <a16:creationId xmlns:a16="http://schemas.microsoft.com/office/drawing/2014/main" id="{CF8A65A2-CAE8-A29C-CEBC-0982AEC366C1}"/>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a:t>Performance analysis is the process of verifying that there is a performance deficiency and determining whether the employer should correct such deficiencies through training or other means (motivation).</a:t>
            </a:r>
          </a:p>
          <a:p>
            <a:pPr eaLnBrk="1" hangingPunct="1"/>
            <a:r>
              <a:rPr lang="en-US" altLang="en-US" dirty="0"/>
              <a:t>The heart of performance analysis is determining why performance is down. It is futile to train an employee whose work actually is deficient because of insufficient motivation. Distinguishing between </a:t>
            </a:r>
            <a:r>
              <a:rPr lang="en-US" altLang="en-US" i="1" dirty="0"/>
              <a:t>can’t-do</a:t>
            </a:r>
            <a:r>
              <a:rPr lang="en-US" altLang="en-US" dirty="0"/>
              <a:t> and </a:t>
            </a:r>
            <a:r>
              <a:rPr lang="en-US" altLang="en-US" i="1" dirty="0"/>
              <a:t>won’t-do</a:t>
            </a:r>
            <a:r>
              <a:rPr lang="en-US" altLang="en-US" dirty="0"/>
              <a:t> problems is therefore crucial.</a:t>
            </a:r>
          </a:p>
        </p:txBody>
      </p:sp>
    </p:spTree>
    <p:extLst>
      <p:ext uri="{BB962C8B-B14F-4D97-AF65-F5344CB8AC3E}">
        <p14:creationId xmlns:p14="http://schemas.microsoft.com/office/powerpoint/2010/main" val="49727807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dirty="0"/>
              <a:t>With the program designed and budgeted and objectives set, you can turn to implementing the training program. This means actually doing the training, choosing and using one or more of the simpler, low-tech methods and, then perhaps, proceeding on to computer-based ones.</a:t>
            </a:r>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234160524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dirty="0"/>
              <a:t>On-the-job training (OJT) means having a person learn a job by actually doing it. Every employee, from mailroom clerk to CEO, gets on-the-job training when he or she joins a firm. In many firms, OJT is the only training available.</a:t>
            </a:r>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118598105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8">
            <a:extLst>
              <a:ext uri="{FF2B5EF4-FFF2-40B4-BE49-F238E27FC236}">
                <a16:creationId xmlns:a16="http://schemas.microsoft.com/office/drawing/2014/main" id="{44F9FAD3-F49B-D4E2-D72E-0FCF69629E01}"/>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9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9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9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9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9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eaLnBrk="1" hangingPunct="1"/>
            <a:r>
              <a:rPr lang="en-US" altLang="en-US" sz="1000"/>
              <a:t>Human Resources Management 12e</a:t>
            </a:r>
            <a:br>
              <a:rPr lang="en-US" altLang="en-US" sz="1000"/>
            </a:br>
            <a:r>
              <a:rPr lang="en-US" altLang="en-US" sz="1000"/>
              <a:t>Gary Dessler</a:t>
            </a:r>
          </a:p>
        </p:txBody>
      </p:sp>
      <p:sp>
        <p:nvSpPr>
          <p:cNvPr id="69635" name="Rectangle 11">
            <a:extLst>
              <a:ext uri="{FF2B5EF4-FFF2-40B4-BE49-F238E27FC236}">
                <a16:creationId xmlns:a16="http://schemas.microsoft.com/office/drawing/2014/main" id="{88AC75F9-D459-627D-5793-77A47336B9C7}"/>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9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9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9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9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9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eaLnBrk="1" hangingPunct="1"/>
            <a:r>
              <a:rPr lang="en-US" altLang="en-US"/>
              <a:t>Copyright © 2011 Pearson Education</a:t>
            </a:r>
            <a:endParaRPr lang="en-US" altLang="en-US" sz="1200" b="0">
              <a:latin typeface="Times New Roman" panose="02020603050405020304" pitchFamily="18" charset="0"/>
            </a:endParaRPr>
          </a:p>
        </p:txBody>
      </p:sp>
      <p:sp>
        <p:nvSpPr>
          <p:cNvPr id="69636" name="Rectangle 12">
            <a:extLst>
              <a:ext uri="{FF2B5EF4-FFF2-40B4-BE49-F238E27FC236}">
                <a16:creationId xmlns:a16="http://schemas.microsoft.com/office/drawing/2014/main" id="{A98AB4DD-EB40-AAF0-481D-2C21A6CD1636}"/>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9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9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9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9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9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eaLnBrk="1" hangingPunct="1"/>
            <a:r>
              <a:rPr lang="en-US" altLang="en-US"/>
              <a:t>8</a:t>
            </a:r>
            <a:r>
              <a:rPr lang="en-US" altLang="en-US">
                <a:cs typeface="Arial" panose="020B0604020202020204" pitchFamily="34" charset="0"/>
              </a:rPr>
              <a:t>–</a:t>
            </a:r>
            <a:fld id="{5D68B6C3-B85E-4365-8521-A57D7A77FA96}" type="slidenum">
              <a:rPr lang="en-US" altLang="en-US"/>
              <a:pPr eaLnBrk="1" hangingPunct="1"/>
              <a:t>16</a:t>
            </a:fld>
            <a:endParaRPr lang="en-US" altLang="en-US"/>
          </a:p>
        </p:txBody>
      </p:sp>
      <p:sp>
        <p:nvSpPr>
          <p:cNvPr id="69637" name="Rectangle 2">
            <a:extLst>
              <a:ext uri="{FF2B5EF4-FFF2-40B4-BE49-F238E27FC236}">
                <a16:creationId xmlns:a16="http://schemas.microsoft.com/office/drawing/2014/main" id="{9B32321F-CBE4-992D-E294-272843001334}"/>
              </a:ext>
            </a:extLst>
          </p:cNvPr>
          <p:cNvSpPr>
            <a:spLocks noGrp="1" noRot="1" noChangeAspect="1" noChangeArrowheads="1" noTextEdit="1"/>
          </p:cNvSpPr>
          <p:nvPr>
            <p:ph type="sldImg"/>
          </p:nvPr>
        </p:nvSpPr>
        <p:spPr>
          <a:ln/>
        </p:spPr>
      </p:sp>
      <p:sp>
        <p:nvSpPr>
          <p:cNvPr id="69638" name="Rectangle 3">
            <a:extLst>
              <a:ext uri="{FF2B5EF4-FFF2-40B4-BE49-F238E27FC236}">
                <a16:creationId xmlns:a16="http://schemas.microsoft.com/office/drawing/2014/main" id="{0E3AFAFC-4422-9ABF-4ED9-EDF6FEFC4414}"/>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a:t>Don’t take the success of an on-the-job training effort for granted. Train the trainers themselves (often the employees’ supervisors), and provide the training materials. Trainers should know, for instance, the principles of motivating learners. </a:t>
            </a:r>
          </a:p>
          <a:p>
            <a:pPr eaLnBrk="1" hangingPunct="1"/>
            <a:r>
              <a:rPr lang="en-US" altLang="en-US"/>
              <a:t>Because low expectations on the trainer’s part may translate into poor trainee performance, supervisors/trainers should emphasize the high expectations they have for their trainees’ success.</a:t>
            </a:r>
          </a:p>
        </p:txBody>
      </p:sp>
    </p:spTree>
    <p:extLst>
      <p:ext uri="{BB962C8B-B14F-4D97-AF65-F5344CB8AC3E}">
        <p14:creationId xmlns:p14="http://schemas.microsoft.com/office/powerpoint/2010/main" val="225786602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8">
            <a:extLst>
              <a:ext uri="{FF2B5EF4-FFF2-40B4-BE49-F238E27FC236}">
                <a16:creationId xmlns:a16="http://schemas.microsoft.com/office/drawing/2014/main" id="{798F51A1-D76B-738E-5F1A-2825F1658538}"/>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9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9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9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9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9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eaLnBrk="1" hangingPunct="1"/>
            <a:r>
              <a:rPr lang="en-US" altLang="en-US" sz="1000"/>
              <a:t>Human Resources Management 12e</a:t>
            </a:r>
            <a:br>
              <a:rPr lang="en-US" altLang="en-US" sz="1000"/>
            </a:br>
            <a:r>
              <a:rPr lang="en-US" altLang="en-US" sz="1000"/>
              <a:t>Gary Dessler</a:t>
            </a:r>
          </a:p>
        </p:txBody>
      </p:sp>
      <p:sp>
        <p:nvSpPr>
          <p:cNvPr id="71683" name="Rectangle 11">
            <a:extLst>
              <a:ext uri="{FF2B5EF4-FFF2-40B4-BE49-F238E27FC236}">
                <a16:creationId xmlns:a16="http://schemas.microsoft.com/office/drawing/2014/main" id="{7FCC7D70-072F-0922-4A45-1289B2F82047}"/>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9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9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9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9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9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eaLnBrk="1" hangingPunct="1"/>
            <a:r>
              <a:rPr lang="en-US" altLang="en-US"/>
              <a:t>Copyright © 2011 Pearson Education</a:t>
            </a:r>
            <a:endParaRPr lang="en-US" altLang="en-US" sz="1200" b="0">
              <a:latin typeface="Times New Roman" panose="02020603050405020304" pitchFamily="18" charset="0"/>
            </a:endParaRPr>
          </a:p>
        </p:txBody>
      </p:sp>
      <p:sp>
        <p:nvSpPr>
          <p:cNvPr id="71684" name="Rectangle 12">
            <a:extLst>
              <a:ext uri="{FF2B5EF4-FFF2-40B4-BE49-F238E27FC236}">
                <a16:creationId xmlns:a16="http://schemas.microsoft.com/office/drawing/2014/main" id="{7106511C-10EB-D0CA-AAFD-BC284440641B}"/>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9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9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9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9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9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eaLnBrk="1" hangingPunct="1"/>
            <a:r>
              <a:rPr lang="en-US" altLang="en-US"/>
              <a:t>8</a:t>
            </a:r>
            <a:r>
              <a:rPr lang="en-US" altLang="en-US">
                <a:cs typeface="Arial" panose="020B0604020202020204" pitchFamily="34" charset="0"/>
              </a:rPr>
              <a:t>–</a:t>
            </a:r>
            <a:fld id="{8ABE0DEA-095B-4276-934A-7C961B94355B}" type="slidenum">
              <a:rPr lang="en-US" altLang="en-US"/>
              <a:pPr eaLnBrk="1" hangingPunct="1"/>
              <a:t>17</a:t>
            </a:fld>
            <a:endParaRPr lang="en-US" altLang="en-US"/>
          </a:p>
        </p:txBody>
      </p:sp>
      <p:sp>
        <p:nvSpPr>
          <p:cNvPr id="71685" name="Rectangle 2">
            <a:extLst>
              <a:ext uri="{FF2B5EF4-FFF2-40B4-BE49-F238E27FC236}">
                <a16:creationId xmlns:a16="http://schemas.microsoft.com/office/drawing/2014/main" id="{91548C76-17BC-3740-6F4E-4457AD7BA281}"/>
              </a:ext>
            </a:extLst>
          </p:cNvPr>
          <p:cNvSpPr>
            <a:spLocks noGrp="1" noRot="1" noChangeAspect="1" noChangeArrowheads="1" noTextEdit="1"/>
          </p:cNvSpPr>
          <p:nvPr>
            <p:ph type="sldImg"/>
          </p:nvPr>
        </p:nvSpPr>
        <p:spPr>
          <a:solidFill>
            <a:srgbClr val="FFFFFF"/>
          </a:solidFill>
          <a:ln/>
        </p:spPr>
      </p:sp>
      <p:sp>
        <p:nvSpPr>
          <p:cNvPr id="71686" name="Rectangle 3">
            <a:extLst>
              <a:ext uri="{FF2B5EF4-FFF2-40B4-BE49-F238E27FC236}">
                <a16:creationId xmlns:a16="http://schemas.microsoft.com/office/drawing/2014/main" id="{6EDECA00-A789-2166-20CF-91AE5A0641E8}"/>
              </a:ext>
            </a:extLst>
          </p:cNvPr>
          <p:cNvSpPr>
            <a:spLocks noGrp="1" noChangeArrowheads="1"/>
          </p:cNvSpPr>
          <p:nvPr>
            <p:ph type="body" idx="1"/>
          </p:nvPr>
        </p:nvSpPr>
        <p:spPr>
          <a:solidFill>
            <a:srgbClr val="FFFFFF"/>
          </a:solidFill>
          <a:ln>
            <a:solidFill>
              <a:srgbClr val="000000"/>
            </a:solidFill>
          </a:ln>
        </p:spPr>
        <p:txBody>
          <a:bodyPr/>
          <a:lstStyle/>
          <a:p>
            <a:pPr eaLnBrk="1" hangingPunct="1"/>
            <a:r>
              <a:rPr lang="en-US" altLang="en-US"/>
              <a:t>Many jobs (or parts of jobs) consist of a logical sequence of steps that one best learns step-by-step. This step-by-step training is called job instruction training (JIT). </a:t>
            </a:r>
            <a:r>
              <a:rPr lang="en-US" altLang="en-US" b="1"/>
              <a:t>Figure 8-4</a:t>
            </a:r>
            <a:r>
              <a:rPr lang="en-US" altLang="en-US"/>
              <a:t> shows the step-by-step graphical instructions UPS uses to train new drivers in how to park their trucks and disembark.</a:t>
            </a:r>
          </a:p>
        </p:txBody>
      </p:sp>
    </p:spTree>
    <p:extLst>
      <p:ext uri="{BB962C8B-B14F-4D97-AF65-F5344CB8AC3E}">
        <p14:creationId xmlns:p14="http://schemas.microsoft.com/office/powerpoint/2010/main" val="95400004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8">
            <a:extLst>
              <a:ext uri="{FF2B5EF4-FFF2-40B4-BE49-F238E27FC236}">
                <a16:creationId xmlns:a16="http://schemas.microsoft.com/office/drawing/2014/main" id="{44F9FAD3-F49B-D4E2-D72E-0FCF69629E01}"/>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9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9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9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9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9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eaLnBrk="1" hangingPunct="1"/>
            <a:r>
              <a:rPr lang="en-US" altLang="en-US" sz="1000"/>
              <a:t>Human Resources Management 12e</a:t>
            </a:r>
            <a:br>
              <a:rPr lang="en-US" altLang="en-US" sz="1000"/>
            </a:br>
            <a:r>
              <a:rPr lang="en-US" altLang="en-US" sz="1000"/>
              <a:t>Gary Dessler</a:t>
            </a:r>
          </a:p>
        </p:txBody>
      </p:sp>
      <p:sp>
        <p:nvSpPr>
          <p:cNvPr id="69635" name="Rectangle 11">
            <a:extLst>
              <a:ext uri="{FF2B5EF4-FFF2-40B4-BE49-F238E27FC236}">
                <a16:creationId xmlns:a16="http://schemas.microsoft.com/office/drawing/2014/main" id="{88AC75F9-D459-627D-5793-77A47336B9C7}"/>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9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9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9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9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9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eaLnBrk="1" hangingPunct="1"/>
            <a:r>
              <a:rPr lang="en-US" altLang="en-US"/>
              <a:t>Copyright © 2011 Pearson Education</a:t>
            </a:r>
            <a:endParaRPr lang="en-US" altLang="en-US" sz="1200" b="0">
              <a:latin typeface="Times New Roman" panose="02020603050405020304" pitchFamily="18" charset="0"/>
            </a:endParaRPr>
          </a:p>
        </p:txBody>
      </p:sp>
      <p:sp>
        <p:nvSpPr>
          <p:cNvPr id="69636" name="Rectangle 12">
            <a:extLst>
              <a:ext uri="{FF2B5EF4-FFF2-40B4-BE49-F238E27FC236}">
                <a16:creationId xmlns:a16="http://schemas.microsoft.com/office/drawing/2014/main" id="{A98AB4DD-EB40-AAF0-481D-2C21A6CD1636}"/>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9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9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9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9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9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eaLnBrk="1" hangingPunct="1"/>
            <a:r>
              <a:rPr lang="en-US" altLang="en-US"/>
              <a:t>8</a:t>
            </a:r>
            <a:r>
              <a:rPr lang="en-US" altLang="en-US">
                <a:cs typeface="Arial" panose="020B0604020202020204" pitchFamily="34" charset="0"/>
              </a:rPr>
              <a:t>–</a:t>
            </a:r>
            <a:fld id="{5D68B6C3-B85E-4365-8521-A57D7A77FA96}" type="slidenum">
              <a:rPr lang="en-US" altLang="en-US"/>
              <a:pPr eaLnBrk="1" hangingPunct="1"/>
              <a:t>18</a:t>
            </a:fld>
            <a:endParaRPr lang="en-US" altLang="en-US"/>
          </a:p>
        </p:txBody>
      </p:sp>
      <p:sp>
        <p:nvSpPr>
          <p:cNvPr id="69637" name="Rectangle 2">
            <a:extLst>
              <a:ext uri="{FF2B5EF4-FFF2-40B4-BE49-F238E27FC236}">
                <a16:creationId xmlns:a16="http://schemas.microsoft.com/office/drawing/2014/main" id="{9B32321F-CBE4-992D-E294-272843001334}"/>
              </a:ext>
            </a:extLst>
          </p:cNvPr>
          <p:cNvSpPr>
            <a:spLocks noGrp="1" noRot="1" noChangeAspect="1" noChangeArrowheads="1" noTextEdit="1"/>
          </p:cNvSpPr>
          <p:nvPr>
            <p:ph type="sldImg"/>
          </p:nvPr>
        </p:nvSpPr>
        <p:spPr>
          <a:ln/>
        </p:spPr>
      </p:sp>
      <p:sp>
        <p:nvSpPr>
          <p:cNvPr id="69638" name="Rectangle 3">
            <a:extLst>
              <a:ext uri="{FF2B5EF4-FFF2-40B4-BE49-F238E27FC236}">
                <a16:creationId xmlns:a16="http://schemas.microsoft.com/office/drawing/2014/main" id="{0E3AFAFC-4422-9ABF-4ED9-EDF6FEFC4414}"/>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a:t>Lecturing is a quick and simple way to present knowledge to large groups of trainees, as when the sales force needs to learn a new product’s features. Here are some guidelines for presenting a lecture.</a:t>
            </a:r>
          </a:p>
        </p:txBody>
      </p:sp>
    </p:spTree>
    <p:extLst>
      <p:ext uri="{BB962C8B-B14F-4D97-AF65-F5344CB8AC3E}">
        <p14:creationId xmlns:p14="http://schemas.microsoft.com/office/powerpoint/2010/main" val="203662398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8">
            <a:extLst>
              <a:ext uri="{FF2B5EF4-FFF2-40B4-BE49-F238E27FC236}">
                <a16:creationId xmlns:a16="http://schemas.microsoft.com/office/drawing/2014/main" id="{44EA4168-E3FD-885E-E626-2E43D8666A3B}"/>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9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9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9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9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9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eaLnBrk="1" hangingPunct="1"/>
            <a:r>
              <a:rPr lang="en-US" altLang="en-US" sz="1000"/>
              <a:t>Human Resources Management 12e</a:t>
            </a:r>
            <a:br>
              <a:rPr lang="en-US" altLang="en-US" sz="1000"/>
            </a:br>
            <a:r>
              <a:rPr lang="en-US" altLang="en-US" sz="1000"/>
              <a:t>Gary Dessler</a:t>
            </a:r>
          </a:p>
        </p:txBody>
      </p:sp>
      <p:sp>
        <p:nvSpPr>
          <p:cNvPr id="73731" name="Rectangle 11">
            <a:extLst>
              <a:ext uri="{FF2B5EF4-FFF2-40B4-BE49-F238E27FC236}">
                <a16:creationId xmlns:a16="http://schemas.microsoft.com/office/drawing/2014/main" id="{117DD228-F8AD-2CEB-5337-EB6429E59736}"/>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9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9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9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9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9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eaLnBrk="1" hangingPunct="1"/>
            <a:r>
              <a:rPr lang="en-US" altLang="en-US"/>
              <a:t>Copyright © 2011 Pearson Education</a:t>
            </a:r>
            <a:endParaRPr lang="en-US" altLang="en-US" sz="1200" b="0">
              <a:latin typeface="Times New Roman" panose="02020603050405020304" pitchFamily="18" charset="0"/>
            </a:endParaRPr>
          </a:p>
        </p:txBody>
      </p:sp>
      <p:sp>
        <p:nvSpPr>
          <p:cNvPr id="73732" name="Rectangle 12">
            <a:extLst>
              <a:ext uri="{FF2B5EF4-FFF2-40B4-BE49-F238E27FC236}">
                <a16:creationId xmlns:a16="http://schemas.microsoft.com/office/drawing/2014/main" id="{3636F23F-2A63-AAF7-C52E-4FCDBED83A1B}"/>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9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9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9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9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9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eaLnBrk="1" hangingPunct="1"/>
            <a:r>
              <a:rPr lang="en-US" altLang="en-US"/>
              <a:t>8</a:t>
            </a:r>
            <a:r>
              <a:rPr lang="en-US" altLang="en-US">
                <a:cs typeface="Arial" panose="020B0604020202020204" pitchFamily="34" charset="0"/>
              </a:rPr>
              <a:t>–</a:t>
            </a:r>
            <a:fld id="{43D66C17-E205-4DAA-A995-B315B20110E3}" type="slidenum">
              <a:rPr lang="en-US" altLang="en-US"/>
              <a:pPr eaLnBrk="1" hangingPunct="1"/>
              <a:t>19</a:t>
            </a:fld>
            <a:endParaRPr lang="en-US" altLang="en-US"/>
          </a:p>
        </p:txBody>
      </p:sp>
      <p:sp>
        <p:nvSpPr>
          <p:cNvPr id="73733" name="Rectangle 2">
            <a:extLst>
              <a:ext uri="{FF2B5EF4-FFF2-40B4-BE49-F238E27FC236}">
                <a16:creationId xmlns:a16="http://schemas.microsoft.com/office/drawing/2014/main" id="{3700305A-7304-DDCF-91DA-7E86D7C92700}"/>
              </a:ext>
            </a:extLst>
          </p:cNvPr>
          <p:cNvSpPr>
            <a:spLocks noGrp="1" noRot="1" noChangeAspect="1" noChangeArrowheads="1" noTextEdit="1"/>
          </p:cNvSpPr>
          <p:nvPr>
            <p:ph type="sldImg"/>
          </p:nvPr>
        </p:nvSpPr>
        <p:spPr>
          <a:ln/>
        </p:spPr>
      </p:sp>
      <p:sp>
        <p:nvSpPr>
          <p:cNvPr id="73734" name="Rectangle 3">
            <a:extLst>
              <a:ext uri="{FF2B5EF4-FFF2-40B4-BE49-F238E27FC236}">
                <a16:creationId xmlns:a16="http://schemas.microsoft.com/office/drawing/2014/main" id="{7A540DEC-E4E9-1B47-94D0-CACA38279BA2}"/>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a:t>Programmed learning (or programmed instruction) is a step-by-step, self-learning method that consists of three parts.</a:t>
            </a:r>
          </a:p>
        </p:txBody>
      </p:sp>
    </p:spTree>
    <p:extLst>
      <p:ext uri="{BB962C8B-B14F-4D97-AF65-F5344CB8AC3E}">
        <p14:creationId xmlns:p14="http://schemas.microsoft.com/office/powerpoint/2010/main" val="39394339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8">
            <a:extLst>
              <a:ext uri="{FF2B5EF4-FFF2-40B4-BE49-F238E27FC236}">
                <a16:creationId xmlns:a16="http://schemas.microsoft.com/office/drawing/2014/main" id="{44F9FAD3-F49B-D4E2-D72E-0FCF69629E01}"/>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9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9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9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9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9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eaLnBrk="1" hangingPunct="1"/>
            <a:r>
              <a:rPr lang="en-US" altLang="en-US" sz="1000"/>
              <a:t>Human Resources Management 12e</a:t>
            </a:r>
            <a:br>
              <a:rPr lang="en-US" altLang="en-US" sz="1000"/>
            </a:br>
            <a:r>
              <a:rPr lang="en-US" altLang="en-US" sz="1000"/>
              <a:t>Gary Dessler</a:t>
            </a:r>
          </a:p>
        </p:txBody>
      </p:sp>
      <p:sp>
        <p:nvSpPr>
          <p:cNvPr id="69635" name="Rectangle 11">
            <a:extLst>
              <a:ext uri="{FF2B5EF4-FFF2-40B4-BE49-F238E27FC236}">
                <a16:creationId xmlns:a16="http://schemas.microsoft.com/office/drawing/2014/main" id="{88AC75F9-D459-627D-5793-77A47336B9C7}"/>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9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9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9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9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9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eaLnBrk="1" hangingPunct="1"/>
            <a:r>
              <a:rPr lang="en-US" altLang="en-US"/>
              <a:t>Copyright © 2011 Pearson Education</a:t>
            </a:r>
            <a:endParaRPr lang="en-US" altLang="en-US" sz="1200" b="0">
              <a:latin typeface="Times New Roman" panose="02020603050405020304" pitchFamily="18" charset="0"/>
            </a:endParaRPr>
          </a:p>
        </p:txBody>
      </p:sp>
      <p:sp>
        <p:nvSpPr>
          <p:cNvPr id="69636" name="Rectangle 12">
            <a:extLst>
              <a:ext uri="{FF2B5EF4-FFF2-40B4-BE49-F238E27FC236}">
                <a16:creationId xmlns:a16="http://schemas.microsoft.com/office/drawing/2014/main" id="{A98AB4DD-EB40-AAF0-481D-2C21A6CD1636}"/>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9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9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9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9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9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eaLnBrk="1" hangingPunct="1"/>
            <a:r>
              <a:rPr lang="en-US" altLang="en-US"/>
              <a:t>8</a:t>
            </a:r>
            <a:r>
              <a:rPr lang="en-US" altLang="en-US">
                <a:cs typeface="Arial" panose="020B0604020202020204" pitchFamily="34" charset="0"/>
              </a:rPr>
              <a:t>–</a:t>
            </a:r>
            <a:fld id="{5D68B6C3-B85E-4365-8521-A57D7A77FA96}" type="slidenum">
              <a:rPr lang="en-US" altLang="en-US"/>
              <a:pPr eaLnBrk="1" hangingPunct="1"/>
              <a:t>20</a:t>
            </a:fld>
            <a:endParaRPr lang="en-US" altLang="en-US"/>
          </a:p>
        </p:txBody>
      </p:sp>
      <p:sp>
        <p:nvSpPr>
          <p:cNvPr id="69637" name="Rectangle 2">
            <a:extLst>
              <a:ext uri="{FF2B5EF4-FFF2-40B4-BE49-F238E27FC236}">
                <a16:creationId xmlns:a16="http://schemas.microsoft.com/office/drawing/2014/main" id="{9B32321F-CBE4-992D-E294-272843001334}"/>
              </a:ext>
            </a:extLst>
          </p:cNvPr>
          <p:cNvSpPr>
            <a:spLocks noGrp="1" noRot="1" noChangeAspect="1" noChangeArrowheads="1" noTextEdit="1"/>
          </p:cNvSpPr>
          <p:nvPr>
            <p:ph type="sldImg"/>
          </p:nvPr>
        </p:nvSpPr>
        <p:spPr>
          <a:ln/>
        </p:spPr>
      </p:sp>
      <p:sp>
        <p:nvSpPr>
          <p:cNvPr id="69638" name="Rectangle 3">
            <a:extLst>
              <a:ext uri="{FF2B5EF4-FFF2-40B4-BE49-F238E27FC236}">
                <a16:creationId xmlns:a16="http://schemas.microsoft.com/office/drawing/2014/main" id="{0E3AFAFC-4422-9ABF-4ED9-EDF6FEFC4414}"/>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a:t>Intelligent tutoring systems are computerized, supercharged, programmed instruction programs. In addition to the usual programmed learning, intelligent tutoring systems learn what questions and approaches worked and did not work for the learner, and therefore adjust the suggested instructional sequence to the trainee’s unique needs.</a:t>
            </a:r>
          </a:p>
        </p:txBody>
      </p:sp>
    </p:spTree>
    <p:extLst>
      <p:ext uri="{BB962C8B-B14F-4D97-AF65-F5344CB8AC3E}">
        <p14:creationId xmlns:p14="http://schemas.microsoft.com/office/powerpoint/2010/main" val="288355234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8">
            <a:extLst>
              <a:ext uri="{FF2B5EF4-FFF2-40B4-BE49-F238E27FC236}">
                <a16:creationId xmlns:a16="http://schemas.microsoft.com/office/drawing/2014/main" id="{3D0ADD3D-9685-1440-CB3B-892BB54B82F9}"/>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9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9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9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9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9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eaLnBrk="1" hangingPunct="1"/>
            <a:r>
              <a:rPr lang="en-US" altLang="en-US" sz="1000"/>
              <a:t>Human Resources Management 12e</a:t>
            </a:r>
            <a:br>
              <a:rPr lang="en-US" altLang="en-US" sz="1000"/>
            </a:br>
            <a:r>
              <a:rPr lang="en-US" altLang="en-US" sz="1000"/>
              <a:t>Gary Dessler</a:t>
            </a:r>
          </a:p>
        </p:txBody>
      </p:sp>
      <p:sp>
        <p:nvSpPr>
          <p:cNvPr id="76803" name="Rectangle 11">
            <a:extLst>
              <a:ext uri="{FF2B5EF4-FFF2-40B4-BE49-F238E27FC236}">
                <a16:creationId xmlns:a16="http://schemas.microsoft.com/office/drawing/2014/main" id="{EA2FDA7C-48B9-9CB6-F5AB-09912EF4EEF4}"/>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9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9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9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9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9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eaLnBrk="1" hangingPunct="1"/>
            <a:r>
              <a:rPr lang="en-US" altLang="en-US"/>
              <a:t>Copyright © 2011 Pearson Education</a:t>
            </a:r>
            <a:endParaRPr lang="en-US" altLang="en-US" sz="1200" b="0">
              <a:latin typeface="Times New Roman" panose="02020603050405020304" pitchFamily="18" charset="0"/>
            </a:endParaRPr>
          </a:p>
        </p:txBody>
      </p:sp>
      <p:sp>
        <p:nvSpPr>
          <p:cNvPr id="76804" name="Rectangle 12">
            <a:extLst>
              <a:ext uri="{FF2B5EF4-FFF2-40B4-BE49-F238E27FC236}">
                <a16:creationId xmlns:a16="http://schemas.microsoft.com/office/drawing/2014/main" id="{BF422C8A-A12A-D3A6-052B-FAC7AA7868BD}"/>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9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9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9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9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9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eaLnBrk="1" hangingPunct="1"/>
            <a:r>
              <a:rPr lang="en-US" altLang="en-US"/>
              <a:t>8</a:t>
            </a:r>
            <a:r>
              <a:rPr lang="en-US" altLang="en-US">
                <a:cs typeface="Arial" panose="020B0604020202020204" pitchFamily="34" charset="0"/>
              </a:rPr>
              <a:t>–</a:t>
            </a:r>
            <a:fld id="{0AC52937-C754-4896-A78B-B1EC63933D04}" type="slidenum">
              <a:rPr lang="en-US" altLang="en-US"/>
              <a:pPr eaLnBrk="1" hangingPunct="1"/>
              <a:t>21</a:t>
            </a:fld>
            <a:endParaRPr lang="en-US" altLang="en-US"/>
          </a:p>
        </p:txBody>
      </p:sp>
      <p:sp>
        <p:nvSpPr>
          <p:cNvPr id="76805" name="Rectangle 2">
            <a:extLst>
              <a:ext uri="{FF2B5EF4-FFF2-40B4-BE49-F238E27FC236}">
                <a16:creationId xmlns:a16="http://schemas.microsoft.com/office/drawing/2014/main" id="{48BB2DD9-C7AF-655C-0A28-9E945E5D1DD3}"/>
              </a:ext>
            </a:extLst>
          </p:cNvPr>
          <p:cNvSpPr>
            <a:spLocks noGrp="1" noRot="1" noChangeAspect="1" noChangeArrowheads="1" noTextEdit="1"/>
          </p:cNvSpPr>
          <p:nvPr>
            <p:ph type="sldImg"/>
          </p:nvPr>
        </p:nvSpPr>
        <p:spPr>
          <a:ln/>
        </p:spPr>
      </p:sp>
      <p:sp>
        <p:nvSpPr>
          <p:cNvPr id="76806" name="Rectangle 3">
            <a:extLst>
              <a:ext uri="{FF2B5EF4-FFF2-40B4-BE49-F238E27FC236}">
                <a16:creationId xmlns:a16="http://schemas.microsoft.com/office/drawing/2014/main" id="{342EDCC3-55C8-E9E2-7E22-C8ADFA6511BB}"/>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a:t>Learning management systems (LMS) play an important role in Internet training. They are special software packages that support Internet training by helping employers identify training needs, and in scheduling, delivering, assessing, and managing the online training itself.</a:t>
            </a:r>
          </a:p>
        </p:txBody>
      </p:sp>
    </p:spTree>
    <p:extLst>
      <p:ext uri="{BB962C8B-B14F-4D97-AF65-F5344CB8AC3E}">
        <p14:creationId xmlns:p14="http://schemas.microsoft.com/office/powerpoint/2010/main" val="282279708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8">
            <a:extLst>
              <a:ext uri="{FF2B5EF4-FFF2-40B4-BE49-F238E27FC236}">
                <a16:creationId xmlns:a16="http://schemas.microsoft.com/office/drawing/2014/main" id="{E879BE98-C82A-0EDE-F326-2ED285C3D8DC}"/>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9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9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9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9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9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eaLnBrk="1" hangingPunct="1"/>
            <a:r>
              <a:rPr lang="en-US" altLang="en-US" sz="1000"/>
              <a:t>Human Resources Management 12e</a:t>
            </a:r>
            <a:br>
              <a:rPr lang="en-US" altLang="en-US" sz="1000"/>
            </a:br>
            <a:r>
              <a:rPr lang="en-US" altLang="en-US" sz="1000"/>
              <a:t>Gary Dessler</a:t>
            </a:r>
          </a:p>
        </p:txBody>
      </p:sp>
      <p:sp>
        <p:nvSpPr>
          <p:cNvPr id="78851" name="Rectangle 11">
            <a:extLst>
              <a:ext uri="{FF2B5EF4-FFF2-40B4-BE49-F238E27FC236}">
                <a16:creationId xmlns:a16="http://schemas.microsoft.com/office/drawing/2014/main" id="{BC5DF9C8-D224-E097-4C8C-542C48726C1B}"/>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9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9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9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9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9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eaLnBrk="1" hangingPunct="1"/>
            <a:r>
              <a:rPr lang="en-US" altLang="en-US"/>
              <a:t>Copyright © 2011 Pearson Education</a:t>
            </a:r>
            <a:endParaRPr lang="en-US" altLang="en-US" sz="1200" b="0">
              <a:latin typeface="Times New Roman" panose="02020603050405020304" pitchFamily="18" charset="0"/>
            </a:endParaRPr>
          </a:p>
        </p:txBody>
      </p:sp>
      <p:sp>
        <p:nvSpPr>
          <p:cNvPr id="78852" name="Rectangle 12">
            <a:extLst>
              <a:ext uri="{FF2B5EF4-FFF2-40B4-BE49-F238E27FC236}">
                <a16:creationId xmlns:a16="http://schemas.microsoft.com/office/drawing/2014/main" id="{3692C330-179B-D47E-17B5-17F268BFEBB6}"/>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9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9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9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9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9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eaLnBrk="1" hangingPunct="1"/>
            <a:r>
              <a:rPr lang="en-US" altLang="en-US"/>
              <a:t>8</a:t>
            </a:r>
            <a:r>
              <a:rPr lang="en-US" altLang="en-US">
                <a:cs typeface="Arial" panose="020B0604020202020204" pitchFamily="34" charset="0"/>
              </a:rPr>
              <a:t>–</a:t>
            </a:r>
            <a:fld id="{2A77800C-65B4-4858-BACE-BE05A0001F22}" type="slidenum">
              <a:rPr lang="en-US" altLang="en-US"/>
              <a:pPr eaLnBrk="1" hangingPunct="1"/>
              <a:t>22</a:t>
            </a:fld>
            <a:endParaRPr lang="en-US" altLang="en-US"/>
          </a:p>
        </p:txBody>
      </p:sp>
      <p:sp>
        <p:nvSpPr>
          <p:cNvPr id="78853" name="Rectangle 2">
            <a:extLst>
              <a:ext uri="{FF2B5EF4-FFF2-40B4-BE49-F238E27FC236}">
                <a16:creationId xmlns:a16="http://schemas.microsoft.com/office/drawing/2014/main" id="{C258FB53-2A42-91C3-59E6-3ACEB1581599}"/>
              </a:ext>
            </a:extLst>
          </p:cNvPr>
          <p:cNvSpPr>
            <a:spLocks noGrp="1" noRot="1" noChangeAspect="1" noChangeArrowheads="1" noTextEdit="1"/>
          </p:cNvSpPr>
          <p:nvPr>
            <p:ph type="sldImg"/>
          </p:nvPr>
        </p:nvSpPr>
        <p:spPr>
          <a:ln/>
        </p:spPr>
      </p:sp>
      <p:sp>
        <p:nvSpPr>
          <p:cNvPr id="78854" name="Rectangle 3">
            <a:extLst>
              <a:ext uri="{FF2B5EF4-FFF2-40B4-BE49-F238E27FC236}">
                <a16:creationId xmlns:a16="http://schemas.microsoft.com/office/drawing/2014/main" id="{4D5F1991-BBF7-8163-8C1C-711C429A2767}"/>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i="1" dirty="0"/>
              <a:t>Lifelong learning</a:t>
            </a:r>
            <a:r>
              <a:rPr lang="en-US" altLang="en-US" dirty="0"/>
              <a:t> means providing employees with continuing learning experiences over their tenure with the firm, with the aims of ensuring they have the opportunity to learn the skills they need to do their jobs and to expand their horizons.</a:t>
            </a:r>
          </a:p>
          <a:p>
            <a:pPr eaLnBrk="1" hangingPunct="1"/>
            <a:r>
              <a:rPr lang="en-US" altLang="en-US" dirty="0"/>
              <a:t>Many employees have learning disabilities that make it challenging to read, write, or do arithmetic. The current emphasis on teamwork and quality requires that employees read, write, and understand numbers. Employers use both public and private sources to provide literacy training for their workers. </a:t>
            </a:r>
          </a:p>
        </p:txBody>
      </p:sp>
    </p:spTree>
    <p:extLst>
      <p:ext uri="{BB962C8B-B14F-4D97-AF65-F5344CB8AC3E}">
        <p14:creationId xmlns:p14="http://schemas.microsoft.com/office/powerpoint/2010/main" val="315311136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8">
            <a:extLst>
              <a:ext uri="{FF2B5EF4-FFF2-40B4-BE49-F238E27FC236}">
                <a16:creationId xmlns:a16="http://schemas.microsoft.com/office/drawing/2014/main" id="{9342D97E-E38B-AED6-456B-05B2686BF2EE}"/>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9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9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9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9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9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eaLnBrk="1" hangingPunct="1"/>
            <a:r>
              <a:rPr lang="en-US" altLang="en-US" sz="1000"/>
              <a:t>Human Resources Management 12e</a:t>
            </a:r>
            <a:br>
              <a:rPr lang="en-US" altLang="en-US" sz="1000"/>
            </a:br>
            <a:r>
              <a:rPr lang="en-US" altLang="en-US" sz="1000"/>
              <a:t>Gary Dessler</a:t>
            </a:r>
          </a:p>
        </p:txBody>
      </p:sp>
      <p:sp>
        <p:nvSpPr>
          <p:cNvPr id="79875" name="Rectangle 11">
            <a:extLst>
              <a:ext uri="{FF2B5EF4-FFF2-40B4-BE49-F238E27FC236}">
                <a16:creationId xmlns:a16="http://schemas.microsoft.com/office/drawing/2014/main" id="{E6A60BA7-C6B7-9059-993A-495544607ED8}"/>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9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9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9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9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9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eaLnBrk="1" hangingPunct="1"/>
            <a:r>
              <a:rPr lang="en-US" altLang="en-US"/>
              <a:t>Copyright © 2011 Pearson Education</a:t>
            </a:r>
            <a:endParaRPr lang="en-US" altLang="en-US" sz="1200" b="0">
              <a:latin typeface="Times New Roman" panose="02020603050405020304" pitchFamily="18" charset="0"/>
            </a:endParaRPr>
          </a:p>
        </p:txBody>
      </p:sp>
      <p:sp>
        <p:nvSpPr>
          <p:cNvPr id="79876" name="Rectangle 12">
            <a:extLst>
              <a:ext uri="{FF2B5EF4-FFF2-40B4-BE49-F238E27FC236}">
                <a16:creationId xmlns:a16="http://schemas.microsoft.com/office/drawing/2014/main" id="{54F7FA1F-3D33-8459-B02E-227A440502CA}"/>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9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9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9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9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9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eaLnBrk="1" hangingPunct="1"/>
            <a:r>
              <a:rPr lang="en-US" altLang="en-US"/>
              <a:t>8</a:t>
            </a:r>
            <a:r>
              <a:rPr lang="en-US" altLang="en-US">
                <a:cs typeface="Arial" panose="020B0604020202020204" pitchFamily="34" charset="0"/>
              </a:rPr>
              <a:t>–</a:t>
            </a:r>
            <a:fld id="{6E722064-621D-4885-9669-A0CCDDDAF6B9}" type="slidenum">
              <a:rPr lang="en-US" altLang="en-US"/>
              <a:pPr eaLnBrk="1" hangingPunct="1"/>
              <a:t>23</a:t>
            </a:fld>
            <a:endParaRPr lang="en-US" altLang="en-US"/>
          </a:p>
        </p:txBody>
      </p:sp>
      <p:sp>
        <p:nvSpPr>
          <p:cNvPr id="79877" name="Rectangle 2">
            <a:extLst>
              <a:ext uri="{FF2B5EF4-FFF2-40B4-BE49-F238E27FC236}">
                <a16:creationId xmlns:a16="http://schemas.microsoft.com/office/drawing/2014/main" id="{CB64829D-2A60-6713-BC93-73B469FE6D24}"/>
              </a:ext>
            </a:extLst>
          </p:cNvPr>
          <p:cNvSpPr>
            <a:spLocks noGrp="1" noRot="1" noChangeAspect="1" noChangeArrowheads="1" noTextEdit="1"/>
          </p:cNvSpPr>
          <p:nvPr>
            <p:ph type="sldImg"/>
          </p:nvPr>
        </p:nvSpPr>
        <p:spPr>
          <a:ln/>
        </p:spPr>
      </p:sp>
      <p:sp>
        <p:nvSpPr>
          <p:cNvPr id="79878" name="Rectangle 3">
            <a:extLst>
              <a:ext uri="{FF2B5EF4-FFF2-40B4-BE49-F238E27FC236}">
                <a16:creationId xmlns:a16="http://schemas.microsoft.com/office/drawing/2014/main" id="{A3664297-5371-76B7-83A7-51652BAF3765}"/>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73038" indent="-173038" eaLnBrk="1" hangingPunct="1"/>
            <a:r>
              <a:rPr lang="en-US" altLang="en-US"/>
              <a:t>Training programs consist of four steps.</a:t>
            </a:r>
          </a:p>
          <a:p>
            <a:pPr marL="173038" indent="-173038" eaLnBrk="1" hangingPunct="1">
              <a:buFontTx/>
              <a:buAutoNum type="arabicPeriod"/>
            </a:pPr>
            <a:r>
              <a:rPr lang="en-US" altLang="en-US"/>
              <a:t>In the needs analysis step, identify the specific knowledge and skills the job requires, and compare these with the prospective trainees’ knowledge and skills.</a:t>
            </a:r>
          </a:p>
          <a:p>
            <a:pPr marL="173038" indent="-173038" eaLnBrk="1" hangingPunct="1">
              <a:buFontTx/>
              <a:buAutoNum type="arabicPeriod"/>
            </a:pPr>
            <a:r>
              <a:rPr lang="en-US" altLang="en-US"/>
              <a:t>In the instructional design step, formulate specific, measurable knowledge and performance training objectives, review possible training program content (including workbooks, exercises, and activities), and estimate a budget for the training program.</a:t>
            </a:r>
          </a:p>
          <a:p>
            <a:pPr marL="173038" indent="-173038" eaLnBrk="1" hangingPunct="1">
              <a:buFontTx/>
              <a:buAutoNum type="arabicPeriod"/>
            </a:pPr>
            <a:r>
              <a:rPr lang="en-US" altLang="en-US"/>
              <a:t>Implement the program, by actually training the targeted employee group using methods such as on-the-job or online training.</a:t>
            </a:r>
          </a:p>
          <a:p>
            <a:pPr marL="173038" indent="-173038" eaLnBrk="1" hangingPunct="1">
              <a:buFontTx/>
              <a:buAutoNum type="arabicPeriod"/>
            </a:pPr>
            <a:r>
              <a:rPr lang="en-US" altLang="en-US"/>
              <a:t> In the evaluation step, assess the program’s success (or failures).</a:t>
            </a:r>
          </a:p>
        </p:txBody>
      </p:sp>
    </p:spTree>
    <p:extLst>
      <p:ext uri="{BB962C8B-B14F-4D97-AF65-F5344CB8AC3E}">
        <p14:creationId xmlns:p14="http://schemas.microsoft.com/office/powerpoint/2010/main" val="252160142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8">
            <a:extLst>
              <a:ext uri="{FF2B5EF4-FFF2-40B4-BE49-F238E27FC236}">
                <a16:creationId xmlns:a16="http://schemas.microsoft.com/office/drawing/2014/main" id="{3A2D5983-3874-7038-516C-B5AEE4E8D6A7}"/>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9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9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9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9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9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eaLnBrk="1" hangingPunct="1"/>
            <a:r>
              <a:rPr lang="en-US" altLang="en-US" sz="1000"/>
              <a:t>Human Resources Management 12e</a:t>
            </a:r>
            <a:br>
              <a:rPr lang="en-US" altLang="en-US" sz="1000"/>
            </a:br>
            <a:r>
              <a:rPr lang="en-US" altLang="en-US" sz="1000"/>
              <a:t>Gary Dessler</a:t>
            </a:r>
          </a:p>
        </p:txBody>
      </p:sp>
      <p:sp>
        <p:nvSpPr>
          <p:cNvPr id="80899" name="Rectangle 11">
            <a:extLst>
              <a:ext uri="{FF2B5EF4-FFF2-40B4-BE49-F238E27FC236}">
                <a16:creationId xmlns:a16="http://schemas.microsoft.com/office/drawing/2014/main" id="{E1708BA4-68C6-24DB-F7CD-D09DF05BEB23}"/>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9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9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9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9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9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eaLnBrk="1" hangingPunct="1"/>
            <a:r>
              <a:rPr lang="en-US" altLang="en-US"/>
              <a:t>Copyright © 2011 Pearson Education</a:t>
            </a:r>
            <a:endParaRPr lang="en-US" altLang="en-US" sz="1200" b="0">
              <a:latin typeface="Times New Roman" panose="02020603050405020304" pitchFamily="18" charset="0"/>
            </a:endParaRPr>
          </a:p>
        </p:txBody>
      </p:sp>
      <p:sp>
        <p:nvSpPr>
          <p:cNvPr id="80900" name="Rectangle 12">
            <a:extLst>
              <a:ext uri="{FF2B5EF4-FFF2-40B4-BE49-F238E27FC236}">
                <a16:creationId xmlns:a16="http://schemas.microsoft.com/office/drawing/2014/main" id="{D251F919-F449-69CD-3DA0-2D2374C86A85}"/>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9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9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9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9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9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eaLnBrk="1" hangingPunct="1"/>
            <a:r>
              <a:rPr lang="en-US" altLang="en-US"/>
              <a:t>8</a:t>
            </a:r>
            <a:r>
              <a:rPr lang="en-US" altLang="en-US">
                <a:cs typeface="Arial" panose="020B0604020202020204" pitchFamily="34" charset="0"/>
              </a:rPr>
              <a:t>–</a:t>
            </a:r>
            <a:fld id="{44ADB79D-1074-4EC9-87E9-1C67AC91E052}" type="slidenum">
              <a:rPr lang="en-US" altLang="en-US"/>
              <a:pPr eaLnBrk="1" hangingPunct="1"/>
              <a:t>24</a:t>
            </a:fld>
            <a:endParaRPr lang="en-US" altLang="en-US"/>
          </a:p>
        </p:txBody>
      </p:sp>
      <p:sp>
        <p:nvSpPr>
          <p:cNvPr id="80901" name="Rectangle 2">
            <a:extLst>
              <a:ext uri="{FF2B5EF4-FFF2-40B4-BE49-F238E27FC236}">
                <a16:creationId xmlns:a16="http://schemas.microsoft.com/office/drawing/2014/main" id="{B955FE5F-F150-6C6C-025A-8B14A625B0CF}"/>
              </a:ext>
            </a:extLst>
          </p:cNvPr>
          <p:cNvSpPr>
            <a:spLocks noGrp="1" noRot="1" noChangeAspect="1" noChangeArrowheads="1" noTextEdit="1"/>
          </p:cNvSpPr>
          <p:nvPr>
            <p:ph type="sldImg"/>
          </p:nvPr>
        </p:nvSpPr>
        <p:spPr>
          <a:ln/>
        </p:spPr>
      </p:sp>
      <p:sp>
        <p:nvSpPr>
          <p:cNvPr id="80902" name="Rectangle 3">
            <a:extLst>
              <a:ext uri="{FF2B5EF4-FFF2-40B4-BE49-F238E27FC236}">
                <a16:creationId xmlns:a16="http://schemas.microsoft.com/office/drawing/2014/main" id="{682023C8-5FB4-CC8B-50BE-A0B1E3D7110C}"/>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a:t>Management development is any attempt to improve managerial performance by imparting knowledge, changing attitudes, or increasing skills. The management development process consists of (1) assessing the company’s strategic needs (for instance, to fill future executive openings or to boost competitiveness), (2) appraising managers’ current performance, and then (3) developing the managers (and future managers).</a:t>
            </a:r>
          </a:p>
        </p:txBody>
      </p:sp>
    </p:spTree>
    <p:extLst>
      <p:ext uri="{BB962C8B-B14F-4D97-AF65-F5344CB8AC3E}">
        <p14:creationId xmlns:p14="http://schemas.microsoft.com/office/powerpoint/2010/main" val="369351700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8">
            <a:extLst>
              <a:ext uri="{FF2B5EF4-FFF2-40B4-BE49-F238E27FC236}">
                <a16:creationId xmlns:a16="http://schemas.microsoft.com/office/drawing/2014/main" id="{8A7A654E-C263-2588-7594-77B7B9C88517}"/>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9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9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9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9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9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eaLnBrk="1" hangingPunct="1"/>
            <a:r>
              <a:rPr lang="en-US" altLang="en-US" sz="1000"/>
              <a:t>Human Resources Management 12e</a:t>
            </a:r>
            <a:br>
              <a:rPr lang="en-US" altLang="en-US" sz="1000"/>
            </a:br>
            <a:r>
              <a:rPr lang="en-US" altLang="en-US" sz="1000"/>
              <a:t>Gary Dessler</a:t>
            </a:r>
          </a:p>
        </p:txBody>
      </p:sp>
      <p:sp>
        <p:nvSpPr>
          <p:cNvPr id="81923" name="Rectangle 11">
            <a:extLst>
              <a:ext uri="{FF2B5EF4-FFF2-40B4-BE49-F238E27FC236}">
                <a16:creationId xmlns:a16="http://schemas.microsoft.com/office/drawing/2014/main" id="{B8B552A9-AF20-42E8-5A13-4CB7C60D19C5}"/>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9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9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9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9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9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eaLnBrk="1" hangingPunct="1"/>
            <a:r>
              <a:rPr lang="en-US" altLang="en-US"/>
              <a:t>Copyright © 2011 Pearson Education</a:t>
            </a:r>
            <a:endParaRPr lang="en-US" altLang="en-US" sz="1200" b="0">
              <a:latin typeface="Times New Roman" panose="02020603050405020304" pitchFamily="18" charset="0"/>
            </a:endParaRPr>
          </a:p>
        </p:txBody>
      </p:sp>
      <p:sp>
        <p:nvSpPr>
          <p:cNvPr id="81924" name="Rectangle 12">
            <a:extLst>
              <a:ext uri="{FF2B5EF4-FFF2-40B4-BE49-F238E27FC236}">
                <a16:creationId xmlns:a16="http://schemas.microsoft.com/office/drawing/2014/main" id="{471A064E-21C2-2108-013F-232187800CEB}"/>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9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9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9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9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9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eaLnBrk="1" hangingPunct="1"/>
            <a:r>
              <a:rPr lang="en-US" altLang="en-US"/>
              <a:t>8</a:t>
            </a:r>
            <a:r>
              <a:rPr lang="en-US" altLang="en-US">
                <a:cs typeface="Arial" panose="020B0604020202020204" pitchFamily="34" charset="0"/>
              </a:rPr>
              <a:t>–</a:t>
            </a:r>
            <a:fld id="{A2549C63-4B93-4A6C-BEE8-7A1E7C0A3333}" type="slidenum">
              <a:rPr lang="en-US" altLang="en-US"/>
              <a:pPr eaLnBrk="1" hangingPunct="1"/>
              <a:t>25</a:t>
            </a:fld>
            <a:endParaRPr lang="en-US" altLang="en-US"/>
          </a:p>
        </p:txBody>
      </p:sp>
      <p:sp>
        <p:nvSpPr>
          <p:cNvPr id="81925" name="Rectangle 2">
            <a:extLst>
              <a:ext uri="{FF2B5EF4-FFF2-40B4-BE49-F238E27FC236}">
                <a16:creationId xmlns:a16="http://schemas.microsoft.com/office/drawing/2014/main" id="{4C3EE7EB-81A0-A1D4-7AF6-1E2251F5CDBA}"/>
              </a:ext>
            </a:extLst>
          </p:cNvPr>
          <p:cNvSpPr>
            <a:spLocks noGrp="1" noRot="1" noChangeAspect="1" noChangeArrowheads="1" noTextEdit="1"/>
          </p:cNvSpPr>
          <p:nvPr>
            <p:ph type="sldImg"/>
          </p:nvPr>
        </p:nvSpPr>
        <p:spPr>
          <a:ln/>
        </p:spPr>
      </p:sp>
      <p:sp>
        <p:nvSpPr>
          <p:cNvPr id="81926" name="Rectangle 3">
            <a:extLst>
              <a:ext uri="{FF2B5EF4-FFF2-40B4-BE49-F238E27FC236}">
                <a16:creationId xmlns:a16="http://schemas.microsoft.com/office/drawing/2014/main" id="{17EFA431-AA4C-1432-060E-1EF01E36D664}"/>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a:t>Development is usually part of the employer’s </a:t>
            </a:r>
            <a:r>
              <a:rPr lang="en-US" altLang="en-US" i="1" dirty="0"/>
              <a:t>succession planning</a:t>
            </a:r>
            <a:r>
              <a:rPr lang="en-US" altLang="en-US" dirty="0"/>
              <a:t>. Succession planning refers to the process through which a company plans for and fills senior-level openings </a:t>
            </a:r>
            <a:r>
              <a:rPr lang="en-US" sz="1800" b="0" i="0" u="none" strike="noStrike" baseline="0" dirty="0">
                <a:latin typeface="Times New Roman" panose="02020603050405020304" pitchFamily="18" charset="0"/>
              </a:rPr>
              <a:t>rather than middle-management positions</a:t>
            </a:r>
            <a:r>
              <a:rPr lang="en-US" altLang="en-US" dirty="0"/>
              <a:t>.</a:t>
            </a:r>
          </a:p>
          <a:p>
            <a:pPr eaLnBrk="1" hangingPunct="1"/>
            <a:endParaRPr lang="en-US" altLang="en-US" dirty="0"/>
          </a:p>
        </p:txBody>
      </p:sp>
    </p:spTree>
    <p:extLst>
      <p:ext uri="{BB962C8B-B14F-4D97-AF65-F5344CB8AC3E}">
        <p14:creationId xmlns:p14="http://schemas.microsoft.com/office/powerpoint/2010/main" val="374809210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8">
            <a:extLst>
              <a:ext uri="{FF2B5EF4-FFF2-40B4-BE49-F238E27FC236}">
                <a16:creationId xmlns:a16="http://schemas.microsoft.com/office/drawing/2014/main" id="{E844FC67-C146-61D6-BEDB-A5322DE564A0}"/>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9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9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9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9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9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eaLnBrk="1" hangingPunct="1"/>
            <a:r>
              <a:rPr lang="en-US" altLang="en-US" sz="1000"/>
              <a:t>Human Resources Management 12e</a:t>
            </a:r>
            <a:br>
              <a:rPr lang="en-US" altLang="en-US" sz="1000"/>
            </a:br>
            <a:r>
              <a:rPr lang="en-US" altLang="en-US" sz="1000"/>
              <a:t>Gary Dessler</a:t>
            </a:r>
          </a:p>
        </p:txBody>
      </p:sp>
      <p:sp>
        <p:nvSpPr>
          <p:cNvPr id="82947" name="Rectangle 11">
            <a:extLst>
              <a:ext uri="{FF2B5EF4-FFF2-40B4-BE49-F238E27FC236}">
                <a16:creationId xmlns:a16="http://schemas.microsoft.com/office/drawing/2014/main" id="{1E4FD773-1A33-770D-C289-EEAF118E85FE}"/>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9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9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9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9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9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eaLnBrk="1" hangingPunct="1"/>
            <a:r>
              <a:rPr lang="en-US" altLang="en-US"/>
              <a:t>Copyright © 2011 Pearson Education</a:t>
            </a:r>
            <a:endParaRPr lang="en-US" altLang="en-US" sz="1200" b="0">
              <a:latin typeface="Times New Roman" panose="02020603050405020304" pitchFamily="18" charset="0"/>
            </a:endParaRPr>
          </a:p>
        </p:txBody>
      </p:sp>
      <p:sp>
        <p:nvSpPr>
          <p:cNvPr id="82948" name="Rectangle 12">
            <a:extLst>
              <a:ext uri="{FF2B5EF4-FFF2-40B4-BE49-F238E27FC236}">
                <a16:creationId xmlns:a16="http://schemas.microsoft.com/office/drawing/2014/main" id="{37DF41C3-96C0-0CE3-CACA-BC6F9996375B}"/>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9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9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9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9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9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eaLnBrk="1" hangingPunct="1"/>
            <a:r>
              <a:rPr lang="en-US" altLang="en-US"/>
              <a:t>8</a:t>
            </a:r>
            <a:r>
              <a:rPr lang="en-US" altLang="en-US">
                <a:cs typeface="Arial" panose="020B0604020202020204" pitchFamily="34" charset="0"/>
              </a:rPr>
              <a:t>–</a:t>
            </a:r>
            <a:fld id="{186DA1C6-59B9-4B5A-AA31-AA916EE1D5FE}" type="slidenum">
              <a:rPr lang="en-US" altLang="en-US"/>
              <a:pPr eaLnBrk="1" hangingPunct="1"/>
              <a:t>26</a:t>
            </a:fld>
            <a:endParaRPr lang="en-US" altLang="en-US"/>
          </a:p>
        </p:txBody>
      </p:sp>
      <p:sp>
        <p:nvSpPr>
          <p:cNvPr id="82949" name="Rectangle 2">
            <a:extLst>
              <a:ext uri="{FF2B5EF4-FFF2-40B4-BE49-F238E27FC236}">
                <a16:creationId xmlns:a16="http://schemas.microsoft.com/office/drawing/2014/main" id="{99477C59-149C-000A-2549-707B9E765398}"/>
              </a:ext>
            </a:extLst>
          </p:cNvPr>
          <p:cNvSpPr>
            <a:spLocks noGrp="1" noRot="1" noChangeAspect="1" noChangeArrowheads="1" noTextEdit="1"/>
          </p:cNvSpPr>
          <p:nvPr>
            <p:ph type="sldImg"/>
          </p:nvPr>
        </p:nvSpPr>
        <p:spPr>
          <a:ln/>
        </p:spPr>
      </p:sp>
      <p:sp>
        <p:nvSpPr>
          <p:cNvPr id="82950" name="Rectangle 3">
            <a:extLst>
              <a:ext uri="{FF2B5EF4-FFF2-40B4-BE49-F238E27FC236}">
                <a16:creationId xmlns:a16="http://schemas.microsoft.com/office/drawing/2014/main" id="{0294E74D-F15F-2551-4962-3534659F603F}"/>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a:t>Managerial on-the-job training methods include job rotation, the coaching/understudy approach, and action learning.</a:t>
            </a:r>
          </a:p>
        </p:txBody>
      </p:sp>
    </p:spTree>
    <p:extLst>
      <p:ext uri="{BB962C8B-B14F-4D97-AF65-F5344CB8AC3E}">
        <p14:creationId xmlns:p14="http://schemas.microsoft.com/office/powerpoint/2010/main" val="359796785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endParaRPr lang="en-US" alt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417514985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8">
            <a:extLst>
              <a:ext uri="{FF2B5EF4-FFF2-40B4-BE49-F238E27FC236}">
                <a16:creationId xmlns:a16="http://schemas.microsoft.com/office/drawing/2014/main" id="{203B8B06-1313-3318-FC75-861868099F93}"/>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9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9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9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9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9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eaLnBrk="1" hangingPunct="1"/>
            <a:r>
              <a:rPr lang="en-US" altLang="en-US" sz="1000"/>
              <a:t>Human Resources Management 12e</a:t>
            </a:r>
            <a:br>
              <a:rPr lang="en-US" altLang="en-US" sz="1000"/>
            </a:br>
            <a:r>
              <a:rPr lang="en-US" altLang="en-US" sz="1000"/>
              <a:t>Gary Dessler</a:t>
            </a:r>
          </a:p>
        </p:txBody>
      </p:sp>
      <p:sp>
        <p:nvSpPr>
          <p:cNvPr id="83971" name="Rectangle 11">
            <a:extLst>
              <a:ext uri="{FF2B5EF4-FFF2-40B4-BE49-F238E27FC236}">
                <a16:creationId xmlns:a16="http://schemas.microsoft.com/office/drawing/2014/main" id="{AEC2E373-E6B7-6EBC-BD93-75374A65E22E}"/>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9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9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9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9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9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eaLnBrk="1" hangingPunct="1"/>
            <a:r>
              <a:rPr lang="en-US" altLang="en-US"/>
              <a:t>Copyright © 2011 Pearson Education</a:t>
            </a:r>
            <a:endParaRPr lang="en-US" altLang="en-US" sz="1200" b="0">
              <a:latin typeface="Times New Roman" panose="02020603050405020304" pitchFamily="18" charset="0"/>
            </a:endParaRPr>
          </a:p>
        </p:txBody>
      </p:sp>
      <p:sp>
        <p:nvSpPr>
          <p:cNvPr id="83972" name="Rectangle 12">
            <a:extLst>
              <a:ext uri="{FF2B5EF4-FFF2-40B4-BE49-F238E27FC236}">
                <a16:creationId xmlns:a16="http://schemas.microsoft.com/office/drawing/2014/main" id="{237A4EA2-5205-12FC-9F1A-D2BE7647DD31}"/>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9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9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9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9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9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eaLnBrk="1" hangingPunct="1"/>
            <a:r>
              <a:rPr lang="en-US" altLang="en-US"/>
              <a:t>8</a:t>
            </a:r>
            <a:r>
              <a:rPr lang="en-US" altLang="en-US">
                <a:cs typeface="Arial" panose="020B0604020202020204" pitchFamily="34" charset="0"/>
              </a:rPr>
              <a:t>–</a:t>
            </a:r>
            <a:fld id="{001A6C10-65A8-4515-BA80-A3C8A85BE41C}" type="slidenum">
              <a:rPr lang="en-US" altLang="en-US"/>
              <a:pPr eaLnBrk="1" hangingPunct="1"/>
              <a:t>28</a:t>
            </a:fld>
            <a:endParaRPr lang="en-US" altLang="en-US"/>
          </a:p>
        </p:txBody>
      </p:sp>
      <p:sp>
        <p:nvSpPr>
          <p:cNvPr id="83973" name="Rectangle 2">
            <a:extLst>
              <a:ext uri="{FF2B5EF4-FFF2-40B4-BE49-F238E27FC236}">
                <a16:creationId xmlns:a16="http://schemas.microsoft.com/office/drawing/2014/main" id="{E79A7F38-D612-72A9-E88E-DD28ACB66D37}"/>
              </a:ext>
            </a:extLst>
          </p:cNvPr>
          <p:cNvSpPr>
            <a:spLocks noGrp="1" noRot="1" noChangeAspect="1" noChangeArrowheads="1" noTextEdit="1"/>
          </p:cNvSpPr>
          <p:nvPr>
            <p:ph type="sldImg"/>
          </p:nvPr>
        </p:nvSpPr>
        <p:spPr>
          <a:ln/>
        </p:spPr>
      </p:sp>
      <p:sp>
        <p:nvSpPr>
          <p:cNvPr id="83974" name="Rectangle 3">
            <a:extLst>
              <a:ext uri="{FF2B5EF4-FFF2-40B4-BE49-F238E27FC236}">
                <a16:creationId xmlns:a16="http://schemas.microsoft.com/office/drawing/2014/main" id="{7F2F16DD-AEBF-FA4D-7C63-C36A94E51B64}"/>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a:t>There are also many other off-the-job techniques for training and developing managers.</a:t>
            </a:r>
          </a:p>
        </p:txBody>
      </p:sp>
    </p:spTree>
    <p:extLst>
      <p:ext uri="{BB962C8B-B14F-4D97-AF65-F5344CB8AC3E}">
        <p14:creationId xmlns:p14="http://schemas.microsoft.com/office/powerpoint/2010/main" val="343348927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8">
            <a:extLst>
              <a:ext uri="{FF2B5EF4-FFF2-40B4-BE49-F238E27FC236}">
                <a16:creationId xmlns:a16="http://schemas.microsoft.com/office/drawing/2014/main" id="{200CF7DF-3C56-3C27-3E90-8DDD553E7481}"/>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9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9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9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9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9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eaLnBrk="1" hangingPunct="1"/>
            <a:r>
              <a:rPr lang="en-US" altLang="en-US" sz="1000"/>
              <a:t>Human Resources Management 12e</a:t>
            </a:r>
            <a:br>
              <a:rPr lang="en-US" altLang="en-US" sz="1000"/>
            </a:br>
            <a:r>
              <a:rPr lang="en-US" altLang="en-US" sz="1000"/>
              <a:t>Gary Dessler</a:t>
            </a:r>
          </a:p>
        </p:txBody>
      </p:sp>
      <p:sp>
        <p:nvSpPr>
          <p:cNvPr id="86019" name="Rectangle 11">
            <a:extLst>
              <a:ext uri="{FF2B5EF4-FFF2-40B4-BE49-F238E27FC236}">
                <a16:creationId xmlns:a16="http://schemas.microsoft.com/office/drawing/2014/main" id="{880945A4-1BF8-AFAF-646D-737C9FAFA732}"/>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9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9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9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9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9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eaLnBrk="1" hangingPunct="1"/>
            <a:r>
              <a:rPr lang="en-US" altLang="en-US"/>
              <a:t>Copyright © 2011 Pearson Education</a:t>
            </a:r>
            <a:endParaRPr lang="en-US" altLang="en-US" sz="1200" b="0">
              <a:latin typeface="Times New Roman" panose="02020603050405020304" pitchFamily="18" charset="0"/>
            </a:endParaRPr>
          </a:p>
        </p:txBody>
      </p:sp>
      <p:sp>
        <p:nvSpPr>
          <p:cNvPr id="86020" name="Rectangle 12">
            <a:extLst>
              <a:ext uri="{FF2B5EF4-FFF2-40B4-BE49-F238E27FC236}">
                <a16:creationId xmlns:a16="http://schemas.microsoft.com/office/drawing/2014/main" id="{693B93D1-9F88-BB5A-4882-FF5D80181064}"/>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9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9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9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9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9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eaLnBrk="1" hangingPunct="1"/>
            <a:r>
              <a:rPr lang="en-US" altLang="en-US"/>
              <a:t>8</a:t>
            </a:r>
            <a:r>
              <a:rPr lang="en-US" altLang="en-US">
                <a:cs typeface="Arial" panose="020B0604020202020204" pitchFamily="34" charset="0"/>
              </a:rPr>
              <a:t>–</a:t>
            </a:r>
            <a:fld id="{A7FB6223-A999-4FBA-BFB4-EBA068A0287E}" type="slidenum">
              <a:rPr lang="en-US" altLang="en-US"/>
              <a:pPr eaLnBrk="1" hangingPunct="1"/>
              <a:t>29</a:t>
            </a:fld>
            <a:endParaRPr lang="en-US" altLang="en-US"/>
          </a:p>
        </p:txBody>
      </p:sp>
      <p:sp>
        <p:nvSpPr>
          <p:cNvPr id="86021" name="Rectangle 2">
            <a:extLst>
              <a:ext uri="{FF2B5EF4-FFF2-40B4-BE49-F238E27FC236}">
                <a16:creationId xmlns:a16="http://schemas.microsoft.com/office/drawing/2014/main" id="{93E92E7F-838B-AF1D-25EF-FB2AA19BDA76}"/>
              </a:ext>
            </a:extLst>
          </p:cNvPr>
          <p:cNvSpPr>
            <a:spLocks noGrp="1" noRot="1" noChangeAspect="1" noChangeArrowheads="1" noTextEdit="1"/>
          </p:cNvSpPr>
          <p:nvPr>
            <p:ph type="sldImg"/>
          </p:nvPr>
        </p:nvSpPr>
        <p:spPr>
          <a:ln/>
        </p:spPr>
      </p:sp>
      <p:sp>
        <p:nvSpPr>
          <p:cNvPr id="86022" name="Rectangle 3">
            <a:extLst>
              <a:ext uri="{FF2B5EF4-FFF2-40B4-BE49-F238E27FC236}">
                <a16:creationId xmlns:a16="http://schemas.microsoft.com/office/drawing/2014/main" id="{DF6EDBE5-CD60-395D-7037-9776E240BF49}"/>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b="1" dirty="0"/>
              <a:t>Behavior modeling </a:t>
            </a:r>
            <a:r>
              <a:rPr lang="en-US" altLang="en-US" dirty="0"/>
              <a:t>involves (1) showing trainees the right (or “model”) way of doing something, (2) letting trainees practice that way, and then (3) giving feedback on the trainees’ performance.</a:t>
            </a:r>
          </a:p>
          <a:p>
            <a:pPr eaLnBrk="1" hangingPunct="1"/>
            <a:endParaRPr lang="en-US" altLang="en-US" dirty="0"/>
          </a:p>
        </p:txBody>
      </p:sp>
    </p:spTree>
    <p:extLst>
      <p:ext uri="{BB962C8B-B14F-4D97-AF65-F5344CB8AC3E}">
        <p14:creationId xmlns:p14="http://schemas.microsoft.com/office/powerpoint/2010/main" val="389990523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8">
            <a:extLst>
              <a:ext uri="{FF2B5EF4-FFF2-40B4-BE49-F238E27FC236}">
                <a16:creationId xmlns:a16="http://schemas.microsoft.com/office/drawing/2014/main" id="{9EA0F90E-C524-CE37-07F7-286B762CA28E}"/>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9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9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9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9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9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eaLnBrk="1" hangingPunct="1"/>
            <a:r>
              <a:rPr lang="en-US" altLang="en-US" sz="1000"/>
              <a:t>Human Resources Management 12e</a:t>
            </a:r>
            <a:br>
              <a:rPr lang="en-US" altLang="en-US" sz="1000"/>
            </a:br>
            <a:r>
              <a:rPr lang="en-US" altLang="en-US" sz="1000"/>
              <a:t>Gary Dessler</a:t>
            </a:r>
          </a:p>
        </p:txBody>
      </p:sp>
      <p:sp>
        <p:nvSpPr>
          <p:cNvPr id="87043" name="Rectangle 11">
            <a:extLst>
              <a:ext uri="{FF2B5EF4-FFF2-40B4-BE49-F238E27FC236}">
                <a16:creationId xmlns:a16="http://schemas.microsoft.com/office/drawing/2014/main" id="{F28077A6-E1D2-C45E-BCC6-A18B25090DE8}"/>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9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9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9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9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9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eaLnBrk="1" hangingPunct="1"/>
            <a:r>
              <a:rPr lang="en-US" altLang="en-US"/>
              <a:t>Copyright © 2011 Pearson Education</a:t>
            </a:r>
            <a:endParaRPr lang="en-US" altLang="en-US" sz="1200" b="0">
              <a:latin typeface="Times New Roman" panose="02020603050405020304" pitchFamily="18" charset="0"/>
            </a:endParaRPr>
          </a:p>
        </p:txBody>
      </p:sp>
      <p:sp>
        <p:nvSpPr>
          <p:cNvPr id="87044" name="Rectangle 12">
            <a:extLst>
              <a:ext uri="{FF2B5EF4-FFF2-40B4-BE49-F238E27FC236}">
                <a16:creationId xmlns:a16="http://schemas.microsoft.com/office/drawing/2014/main" id="{423E4E4B-25F2-46EC-088C-6A36D8E23608}"/>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9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9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9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9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9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eaLnBrk="1" hangingPunct="1"/>
            <a:r>
              <a:rPr lang="en-US" altLang="en-US"/>
              <a:t>8</a:t>
            </a:r>
            <a:r>
              <a:rPr lang="en-US" altLang="en-US">
                <a:cs typeface="Arial" panose="020B0604020202020204" pitchFamily="34" charset="0"/>
              </a:rPr>
              <a:t>–</a:t>
            </a:r>
            <a:fld id="{D8F93E74-8265-415E-AA6A-5F010A471551}" type="slidenum">
              <a:rPr lang="en-US" altLang="en-US"/>
              <a:pPr eaLnBrk="1" hangingPunct="1"/>
              <a:t>30</a:t>
            </a:fld>
            <a:endParaRPr lang="en-US" altLang="en-US"/>
          </a:p>
        </p:txBody>
      </p:sp>
      <p:sp>
        <p:nvSpPr>
          <p:cNvPr id="87045" name="Rectangle 2">
            <a:extLst>
              <a:ext uri="{FF2B5EF4-FFF2-40B4-BE49-F238E27FC236}">
                <a16:creationId xmlns:a16="http://schemas.microsoft.com/office/drawing/2014/main" id="{8DAB4BD2-0974-102E-E98A-B414F6CC44E0}"/>
              </a:ext>
            </a:extLst>
          </p:cNvPr>
          <p:cNvSpPr>
            <a:spLocks noGrp="1" noRot="1" noChangeAspect="1" noChangeArrowheads="1" noTextEdit="1"/>
          </p:cNvSpPr>
          <p:nvPr>
            <p:ph type="sldImg"/>
          </p:nvPr>
        </p:nvSpPr>
        <p:spPr>
          <a:ln/>
        </p:spPr>
      </p:sp>
      <p:sp>
        <p:nvSpPr>
          <p:cNvPr id="87046" name="Rectangle 3">
            <a:extLst>
              <a:ext uri="{FF2B5EF4-FFF2-40B4-BE49-F238E27FC236}">
                <a16:creationId xmlns:a16="http://schemas.microsoft.com/office/drawing/2014/main" id="{52D12587-CF42-EF7E-BA4D-C67B578B8076}"/>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a:t>Faced with the need to change, managers can change one or more of five aspects of their companies—their </a:t>
            </a:r>
            <a:r>
              <a:rPr lang="en-US" altLang="en-US" i="1"/>
              <a:t>strategy</a:t>
            </a:r>
            <a:r>
              <a:rPr lang="en-US" altLang="en-US"/>
              <a:t>, </a:t>
            </a:r>
            <a:r>
              <a:rPr lang="en-US" altLang="en-US" i="1"/>
              <a:t>culture</a:t>
            </a:r>
            <a:r>
              <a:rPr lang="en-US" altLang="en-US"/>
              <a:t>, </a:t>
            </a:r>
            <a:r>
              <a:rPr lang="en-US" altLang="en-US" i="1"/>
              <a:t>structure</a:t>
            </a:r>
            <a:r>
              <a:rPr lang="en-US" altLang="en-US"/>
              <a:t>, </a:t>
            </a:r>
            <a:r>
              <a:rPr lang="en-US" altLang="en-US" i="1"/>
              <a:t>technologies</a:t>
            </a:r>
            <a:r>
              <a:rPr lang="en-US" altLang="en-US"/>
              <a:t>, or the </a:t>
            </a:r>
            <a:r>
              <a:rPr lang="en-US" altLang="en-US" i="1"/>
              <a:t>attitudes and skills </a:t>
            </a:r>
            <a:r>
              <a:rPr lang="en-US" altLang="en-US"/>
              <a:t>of the employees.</a:t>
            </a:r>
          </a:p>
          <a:p>
            <a:pPr eaLnBrk="1" hangingPunct="1"/>
            <a:endParaRPr lang="en-US" altLang="en-US"/>
          </a:p>
        </p:txBody>
      </p:sp>
    </p:spTree>
    <p:extLst>
      <p:ext uri="{BB962C8B-B14F-4D97-AF65-F5344CB8AC3E}">
        <p14:creationId xmlns:p14="http://schemas.microsoft.com/office/powerpoint/2010/main" val="404183096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Rectangle 8">
            <a:extLst>
              <a:ext uri="{FF2B5EF4-FFF2-40B4-BE49-F238E27FC236}">
                <a16:creationId xmlns:a16="http://schemas.microsoft.com/office/drawing/2014/main" id="{DE5D238B-D14D-1EA0-F343-A5C147EF7D6B}"/>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9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9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9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9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9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eaLnBrk="1" hangingPunct="1"/>
            <a:r>
              <a:rPr lang="en-US" altLang="en-US" sz="1000"/>
              <a:t>Human Resources Management 12e</a:t>
            </a:r>
            <a:br>
              <a:rPr lang="en-US" altLang="en-US" sz="1000"/>
            </a:br>
            <a:r>
              <a:rPr lang="en-US" altLang="en-US" sz="1000"/>
              <a:t>Gary Dessler</a:t>
            </a:r>
          </a:p>
        </p:txBody>
      </p:sp>
      <p:sp>
        <p:nvSpPr>
          <p:cNvPr id="88067" name="Rectangle 11">
            <a:extLst>
              <a:ext uri="{FF2B5EF4-FFF2-40B4-BE49-F238E27FC236}">
                <a16:creationId xmlns:a16="http://schemas.microsoft.com/office/drawing/2014/main" id="{5DE6576E-01BD-4309-2A8A-F503C9892E31}"/>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9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9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9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9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9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eaLnBrk="1" hangingPunct="1"/>
            <a:r>
              <a:rPr lang="en-US" altLang="en-US"/>
              <a:t>Copyright © 2011 Pearson Education</a:t>
            </a:r>
            <a:endParaRPr lang="en-US" altLang="en-US" sz="1200" b="0">
              <a:latin typeface="Times New Roman" panose="02020603050405020304" pitchFamily="18" charset="0"/>
            </a:endParaRPr>
          </a:p>
        </p:txBody>
      </p:sp>
      <p:sp>
        <p:nvSpPr>
          <p:cNvPr id="88068" name="Rectangle 12">
            <a:extLst>
              <a:ext uri="{FF2B5EF4-FFF2-40B4-BE49-F238E27FC236}">
                <a16:creationId xmlns:a16="http://schemas.microsoft.com/office/drawing/2014/main" id="{2B504C9C-B327-9DDE-85C0-C145C5FF82D9}"/>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9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9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9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9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9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eaLnBrk="1" hangingPunct="1"/>
            <a:r>
              <a:rPr lang="en-US" altLang="en-US"/>
              <a:t>8</a:t>
            </a:r>
            <a:r>
              <a:rPr lang="en-US" altLang="en-US">
                <a:cs typeface="Arial" panose="020B0604020202020204" pitchFamily="34" charset="0"/>
              </a:rPr>
              <a:t>–</a:t>
            </a:r>
            <a:fld id="{46D5AB25-A1D1-404C-9AEA-847D927CFE6F}" type="slidenum">
              <a:rPr lang="en-US" altLang="en-US"/>
              <a:pPr eaLnBrk="1" hangingPunct="1"/>
              <a:t>31</a:t>
            </a:fld>
            <a:endParaRPr lang="en-US" altLang="en-US"/>
          </a:p>
        </p:txBody>
      </p:sp>
      <p:sp>
        <p:nvSpPr>
          <p:cNvPr id="88069" name="Rectangle 2">
            <a:extLst>
              <a:ext uri="{FF2B5EF4-FFF2-40B4-BE49-F238E27FC236}">
                <a16:creationId xmlns:a16="http://schemas.microsoft.com/office/drawing/2014/main" id="{80E09D77-A4C1-BA4C-9ECB-D1617AA60E5A}"/>
              </a:ext>
            </a:extLst>
          </p:cNvPr>
          <p:cNvSpPr>
            <a:spLocks noGrp="1" noRot="1" noChangeAspect="1" noChangeArrowheads="1" noTextEdit="1"/>
          </p:cNvSpPr>
          <p:nvPr>
            <p:ph type="sldImg"/>
          </p:nvPr>
        </p:nvSpPr>
        <p:spPr>
          <a:ln/>
        </p:spPr>
      </p:sp>
      <p:sp>
        <p:nvSpPr>
          <p:cNvPr id="88070" name="Rectangle 3">
            <a:extLst>
              <a:ext uri="{FF2B5EF4-FFF2-40B4-BE49-F238E27FC236}">
                <a16:creationId xmlns:a16="http://schemas.microsoft.com/office/drawing/2014/main" id="{98B5F242-5F8A-678A-5A67-F1BDD429EB6B}"/>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a:t>Knowing how to deal with resistance to change is the heart of implementing an organizational change program. Implementing change can mean either reducing the forces for the status quo or building up the forces for change.</a:t>
            </a:r>
          </a:p>
        </p:txBody>
      </p:sp>
    </p:spTree>
    <p:extLst>
      <p:ext uri="{BB962C8B-B14F-4D97-AF65-F5344CB8AC3E}">
        <p14:creationId xmlns:p14="http://schemas.microsoft.com/office/powerpoint/2010/main" val="393556846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8">
            <a:extLst>
              <a:ext uri="{FF2B5EF4-FFF2-40B4-BE49-F238E27FC236}">
                <a16:creationId xmlns:a16="http://schemas.microsoft.com/office/drawing/2014/main" id="{BA3BD7AA-E602-E304-E440-E3FFFA47DC64}"/>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9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9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9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9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9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eaLnBrk="1" hangingPunct="1"/>
            <a:r>
              <a:rPr lang="en-US" altLang="en-US" sz="1000"/>
              <a:t>Human Resources Management 12e</a:t>
            </a:r>
            <a:br>
              <a:rPr lang="en-US" altLang="en-US" sz="1000"/>
            </a:br>
            <a:r>
              <a:rPr lang="en-US" altLang="en-US" sz="1000"/>
              <a:t>Gary Dessler</a:t>
            </a:r>
          </a:p>
        </p:txBody>
      </p:sp>
      <p:sp>
        <p:nvSpPr>
          <p:cNvPr id="91139" name="Rectangle 11">
            <a:extLst>
              <a:ext uri="{FF2B5EF4-FFF2-40B4-BE49-F238E27FC236}">
                <a16:creationId xmlns:a16="http://schemas.microsoft.com/office/drawing/2014/main" id="{24198E9F-EAA9-850C-63BF-4CBD7388BD88}"/>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9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9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9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9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9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eaLnBrk="1" hangingPunct="1"/>
            <a:r>
              <a:rPr lang="en-US" altLang="en-US"/>
              <a:t>Copyright © 2011 Pearson Education</a:t>
            </a:r>
            <a:endParaRPr lang="en-US" altLang="en-US" sz="1200" b="0">
              <a:latin typeface="Times New Roman" panose="02020603050405020304" pitchFamily="18" charset="0"/>
            </a:endParaRPr>
          </a:p>
        </p:txBody>
      </p:sp>
      <p:sp>
        <p:nvSpPr>
          <p:cNvPr id="91140" name="Rectangle 12">
            <a:extLst>
              <a:ext uri="{FF2B5EF4-FFF2-40B4-BE49-F238E27FC236}">
                <a16:creationId xmlns:a16="http://schemas.microsoft.com/office/drawing/2014/main" id="{3F85F08B-4985-F963-FFB6-69EEB11EE639}"/>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9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9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9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9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9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eaLnBrk="1" hangingPunct="1"/>
            <a:r>
              <a:rPr lang="en-US" altLang="en-US"/>
              <a:t>8</a:t>
            </a:r>
            <a:r>
              <a:rPr lang="en-US" altLang="en-US">
                <a:cs typeface="Arial" panose="020B0604020202020204" pitchFamily="34" charset="0"/>
              </a:rPr>
              <a:t>–</a:t>
            </a:r>
            <a:fld id="{70B2AD91-8C2E-4095-88A1-E6EDBCD0CF27}" type="slidenum">
              <a:rPr lang="en-US" altLang="en-US"/>
              <a:pPr eaLnBrk="1" hangingPunct="1"/>
              <a:t>32</a:t>
            </a:fld>
            <a:endParaRPr lang="en-US" altLang="en-US"/>
          </a:p>
        </p:txBody>
      </p:sp>
      <p:sp>
        <p:nvSpPr>
          <p:cNvPr id="91141" name="Rectangle 2">
            <a:extLst>
              <a:ext uri="{FF2B5EF4-FFF2-40B4-BE49-F238E27FC236}">
                <a16:creationId xmlns:a16="http://schemas.microsoft.com/office/drawing/2014/main" id="{DAD050F5-5AF3-59B8-C65B-EF46B8DCB494}"/>
              </a:ext>
            </a:extLst>
          </p:cNvPr>
          <p:cNvSpPr>
            <a:spLocks noGrp="1" noRot="1" noChangeAspect="1" noChangeArrowheads="1" noTextEdit="1"/>
          </p:cNvSpPr>
          <p:nvPr>
            <p:ph type="sldImg"/>
          </p:nvPr>
        </p:nvSpPr>
        <p:spPr>
          <a:ln/>
        </p:spPr>
      </p:sp>
      <p:sp>
        <p:nvSpPr>
          <p:cNvPr id="91142" name="Rectangle 3">
            <a:extLst>
              <a:ext uri="{FF2B5EF4-FFF2-40B4-BE49-F238E27FC236}">
                <a16:creationId xmlns:a16="http://schemas.microsoft.com/office/drawing/2014/main" id="{6C52D8B6-311F-A055-82B2-EF1CE856799C}"/>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dirty="0"/>
              <a:t>Organizational development (OD) is a change process through which employees formulate the change that’s required and implement it, often with the assistance of trained consultants.</a:t>
            </a:r>
          </a:p>
        </p:txBody>
      </p:sp>
    </p:spTree>
    <p:extLst>
      <p:ext uri="{BB962C8B-B14F-4D97-AF65-F5344CB8AC3E}">
        <p14:creationId xmlns:p14="http://schemas.microsoft.com/office/powerpoint/2010/main" val="17080038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dirty="0"/>
              <a:t>There are two basic issues to address when evaluating training programs. The first is the design of the evaluation study and, in particular, whether to use controlled experimentation. The second issue is of “What should we measure?” and involves choosing which training outcomes to assess.</a:t>
            </a:r>
          </a:p>
          <a:p>
            <a:pPr eaLnBrk="1" hangingPunct="1"/>
            <a:endParaRPr lang="en-US" alt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19310015"/>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Rectangle 8">
            <a:extLst>
              <a:ext uri="{FF2B5EF4-FFF2-40B4-BE49-F238E27FC236}">
                <a16:creationId xmlns:a16="http://schemas.microsoft.com/office/drawing/2014/main" id="{EA36ED9A-EFA2-C594-999B-ACA40556B729}"/>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9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9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9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9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9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eaLnBrk="1" hangingPunct="1"/>
            <a:r>
              <a:rPr lang="en-US" altLang="en-US" sz="1000"/>
              <a:t>Human Resources Management 12e</a:t>
            </a:r>
            <a:br>
              <a:rPr lang="en-US" altLang="en-US" sz="1000"/>
            </a:br>
            <a:r>
              <a:rPr lang="en-US" altLang="en-US" sz="1000"/>
              <a:t>Gary Dessler</a:t>
            </a:r>
          </a:p>
        </p:txBody>
      </p:sp>
      <p:sp>
        <p:nvSpPr>
          <p:cNvPr id="94211" name="Rectangle 11">
            <a:extLst>
              <a:ext uri="{FF2B5EF4-FFF2-40B4-BE49-F238E27FC236}">
                <a16:creationId xmlns:a16="http://schemas.microsoft.com/office/drawing/2014/main" id="{7BC4CC37-C58A-49C6-56E1-EFC15CF8AF63}"/>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9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9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9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9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9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eaLnBrk="1" hangingPunct="1"/>
            <a:r>
              <a:rPr lang="en-US" altLang="en-US"/>
              <a:t>Copyright © 2011 Pearson Education</a:t>
            </a:r>
            <a:endParaRPr lang="en-US" altLang="en-US" sz="1200" b="0">
              <a:latin typeface="Times New Roman" panose="02020603050405020304" pitchFamily="18" charset="0"/>
            </a:endParaRPr>
          </a:p>
        </p:txBody>
      </p:sp>
      <p:sp>
        <p:nvSpPr>
          <p:cNvPr id="94212" name="Rectangle 12">
            <a:extLst>
              <a:ext uri="{FF2B5EF4-FFF2-40B4-BE49-F238E27FC236}">
                <a16:creationId xmlns:a16="http://schemas.microsoft.com/office/drawing/2014/main" id="{32EAD2EF-5644-AA13-3B8E-A51D85C516EB}"/>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9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9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9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9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9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eaLnBrk="1" hangingPunct="1"/>
            <a:r>
              <a:rPr lang="en-US" altLang="en-US"/>
              <a:t>8</a:t>
            </a:r>
            <a:r>
              <a:rPr lang="en-US" altLang="en-US">
                <a:cs typeface="Arial" panose="020B0604020202020204" pitchFamily="34" charset="0"/>
              </a:rPr>
              <a:t>–</a:t>
            </a:r>
            <a:fld id="{0D7F62E7-2A11-4144-9BCC-3073D46A3A80}" type="slidenum">
              <a:rPr lang="en-US" altLang="en-US"/>
              <a:pPr eaLnBrk="1" hangingPunct="1"/>
              <a:t>34</a:t>
            </a:fld>
            <a:endParaRPr lang="en-US" altLang="en-US"/>
          </a:p>
        </p:txBody>
      </p:sp>
      <p:sp>
        <p:nvSpPr>
          <p:cNvPr id="94213" name="Rectangle 2">
            <a:extLst>
              <a:ext uri="{FF2B5EF4-FFF2-40B4-BE49-F238E27FC236}">
                <a16:creationId xmlns:a16="http://schemas.microsoft.com/office/drawing/2014/main" id="{3407EAB6-ACB1-B414-E215-8AD7B10662B6}"/>
              </a:ext>
            </a:extLst>
          </p:cNvPr>
          <p:cNvSpPr>
            <a:spLocks noGrp="1" noRot="1" noChangeAspect="1" noChangeArrowheads="1" noTextEdit="1"/>
          </p:cNvSpPr>
          <p:nvPr>
            <p:ph type="sldImg"/>
          </p:nvPr>
        </p:nvSpPr>
        <p:spPr>
          <a:solidFill>
            <a:srgbClr val="FFFFFF"/>
          </a:solidFill>
          <a:ln/>
        </p:spPr>
      </p:sp>
      <p:sp>
        <p:nvSpPr>
          <p:cNvPr id="94214" name="Rectangle 3">
            <a:extLst>
              <a:ext uri="{FF2B5EF4-FFF2-40B4-BE49-F238E27FC236}">
                <a16:creationId xmlns:a16="http://schemas.microsoft.com/office/drawing/2014/main" id="{C5DDC60B-2F5C-C7E4-3B0B-A9E20E3096D9}"/>
              </a:ext>
            </a:extLst>
          </p:cNvPr>
          <p:cNvSpPr>
            <a:spLocks noGrp="1" noChangeArrowheads="1"/>
          </p:cNvSpPr>
          <p:nvPr>
            <p:ph type="body" idx="1"/>
          </p:nvPr>
        </p:nvSpPr>
        <p:spPr>
          <a:solidFill>
            <a:srgbClr val="FFFFFF"/>
          </a:solidFill>
          <a:ln>
            <a:solidFill>
              <a:srgbClr val="000000"/>
            </a:solidFill>
          </a:ln>
        </p:spPr>
        <p:txBody>
          <a:bodyPr/>
          <a:lstStyle/>
          <a:p>
            <a:pPr eaLnBrk="1" hangingPunct="1"/>
            <a:r>
              <a:rPr lang="en-US" altLang="en-US" dirty="0"/>
              <a:t>illustrates the assessment of a training program’s effects by a series of measures taken before and after the training program.</a:t>
            </a:r>
          </a:p>
        </p:txBody>
      </p:sp>
    </p:spTree>
    <p:extLst>
      <p:ext uri="{BB962C8B-B14F-4D97-AF65-F5344CB8AC3E}">
        <p14:creationId xmlns:p14="http://schemas.microsoft.com/office/powerpoint/2010/main" val="4179228941"/>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Rectangle 8">
            <a:extLst>
              <a:ext uri="{FF2B5EF4-FFF2-40B4-BE49-F238E27FC236}">
                <a16:creationId xmlns:a16="http://schemas.microsoft.com/office/drawing/2014/main" id="{2D8170EC-08FB-B30C-A4D0-14B656F68A9E}"/>
              </a:ext>
            </a:extLst>
          </p:cNvPr>
          <p:cNvSpPr>
            <a:spLocks noGrp="1" noChangeArrowheads="1"/>
          </p:cNvSpPr>
          <p:nvPr>
            <p:ph type="hdr" sz="quarter"/>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9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9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9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9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9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eaLnBrk="1" hangingPunct="1"/>
            <a:r>
              <a:rPr lang="en-US" altLang="en-US" sz="1000"/>
              <a:t>Human Resources Management 12e</a:t>
            </a:r>
            <a:br>
              <a:rPr lang="en-US" altLang="en-US" sz="1000"/>
            </a:br>
            <a:r>
              <a:rPr lang="en-US" altLang="en-US" sz="1000"/>
              <a:t>Gary Dessler</a:t>
            </a:r>
          </a:p>
        </p:txBody>
      </p:sp>
      <p:sp>
        <p:nvSpPr>
          <p:cNvPr id="95235" name="Rectangle 11">
            <a:extLst>
              <a:ext uri="{FF2B5EF4-FFF2-40B4-BE49-F238E27FC236}">
                <a16:creationId xmlns:a16="http://schemas.microsoft.com/office/drawing/2014/main" id="{750471C6-3E7C-2EE0-0AC8-C11B829CA660}"/>
              </a:ext>
            </a:extLst>
          </p:cNvPr>
          <p:cNvSpPr>
            <a:spLocks noGrp="1" noChangeArrowheads="1"/>
          </p:cNvSpPr>
          <p:nvPr>
            <p:ph type="ftr" sz="quarter" idx="4"/>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9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9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9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9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9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eaLnBrk="1" hangingPunct="1"/>
            <a:r>
              <a:rPr lang="en-US" altLang="en-US"/>
              <a:t>Copyright © 2011 Pearson Education</a:t>
            </a:r>
            <a:endParaRPr lang="en-US" altLang="en-US" sz="1200" b="0">
              <a:latin typeface="Times New Roman" panose="02020603050405020304" pitchFamily="18" charset="0"/>
            </a:endParaRPr>
          </a:p>
        </p:txBody>
      </p:sp>
      <p:sp>
        <p:nvSpPr>
          <p:cNvPr id="95236" name="Rectangle 12">
            <a:extLst>
              <a:ext uri="{FF2B5EF4-FFF2-40B4-BE49-F238E27FC236}">
                <a16:creationId xmlns:a16="http://schemas.microsoft.com/office/drawing/2014/main" id="{98369898-7432-A8EC-4E3E-2397C062B8EC}"/>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27100" eaLnBrk="0" hangingPunct="0">
              <a:defRPr sz="900">
                <a:solidFill>
                  <a:schemeClr val="tx1"/>
                </a:solidFill>
                <a:latin typeface="Arial" panose="020B0604020202020204" pitchFamily="34" charset="0"/>
                <a:cs typeface="Tahoma" panose="020B0604030504040204" pitchFamily="34" charset="0"/>
              </a:defRPr>
            </a:lvl1pPr>
            <a:lvl2pPr marL="742950" indent="-285750" defTabSz="927100" eaLnBrk="0" hangingPunct="0">
              <a:defRPr sz="900">
                <a:solidFill>
                  <a:schemeClr val="tx1"/>
                </a:solidFill>
                <a:latin typeface="Arial" panose="020B0604020202020204" pitchFamily="34" charset="0"/>
                <a:cs typeface="Tahoma" panose="020B0604030504040204" pitchFamily="34" charset="0"/>
              </a:defRPr>
            </a:lvl2pPr>
            <a:lvl3pPr marL="1143000" indent="-228600" defTabSz="927100" eaLnBrk="0" hangingPunct="0">
              <a:defRPr sz="900">
                <a:solidFill>
                  <a:schemeClr val="tx1"/>
                </a:solidFill>
                <a:latin typeface="Arial" panose="020B0604020202020204" pitchFamily="34" charset="0"/>
                <a:cs typeface="Tahoma" panose="020B0604030504040204" pitchFamily="34" charset="0"/>
              </a:defRPr>
            </a:lvl3pPr>
            <a:lvl4pPr marL="1600200" indent="-228600" defTabSz="927100" eaLnBrk="0" hangingPunct="0">
              <a:defRPr sz="900">
                <a:solidFill>
                  <a:schemeClr val="tx1"/>
                </a:solidFill>
                <a:latin typeface="Arial" panose="020B0604020202020204" pitchFamily="34" charset="0"/>
                <a:cs typeface="Tahoma" panose="020B0604030504040204" pitchFamily="34" charset="0"/>
              </a:defRPr>
            </a:lvl4pPr>
            <a:lvl5pPr marL="2057400" indent="-228600" defTabSz="927100" eaLnBrk="0" hangingPunct="0">
              <a:defRPr sz="900">
                <a:solidFill>
                  <a:schemeClr val="tx1"/>
                </a:solidFill>
                <a:latin typeface="Arial" panose="020B0604020202020204" pitchFamily="34" charset="0"/>
                <a:cs typeface="Tahoma" panose="020B0604030504040204" pitchFamily="34" charset="0"/>
              </a:defRPr>
            </a:lvl5pPr>
            <a:lvl6pPr marL="25146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defTabSz="9271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eaLnBrk="1" hangingPunct="1"/>
            <a:r>
              <a:rPr lang="en-US" altLang="en-US"/>
              <a:t>8</a:t>
            </a:r>
            <a:r>
              <a:rPr lang="en-US" altLang="en-US">
                <a:cs typeface="Arial" panose="020B0604020202020204" pitchFamily="34" charset="0"/>
              </a:rPr>
              <a:t>–</a:t>
            </a:r>
            <a:fld id="{C2FF9542-414D-4415-8F5C-7A2BC78BFABD}" type="slidenum">
              <a:rPr lang="en-US" altLang="en-US"/>
              <a:pPr eaLnBrk="1" hangingPunct="1"/>
              <a:t>35</a:t>
            </a:fld>
            <a:endParaRPr lang="en-US" altLang="en-US"/>
          </a:p>
        </p:txBody>
      </p:sp>
      <p:sp>
        <p:nvSpPr>
          <p:cNvPr id="95237" name="Rectangle 2">
            <a:extLst>
              <a:ext uri="{FF2B5EF4-FFF2-40B4-BE49-F238E27FC236}">
                <a16:creationId xmlns:a16="http://schemas.microsoft.com/office/drawing/2014/main" id="{75C34326-9E59-4F18-9CEC-01C7C4CD8C4C}"/>
              </a:ext>
            </a:extLst>
          </p:cNvPr>
          <p:cNvSpPr>
            <a:spLocks noGrp="1" noRot="1" noChangeAspect="1" noChangeArrowheads="1" noTextEdit="1"/>
          </p:cNvSpPr>
          <p:nvPr>
            <p:ph type="sldImg"/>
          </p:nvPr>
        </p:nvSpPr>
        <p:spPr>
          <a:solidFill>
            <a:srgbClr val="FFFFFF"/>
          </a:solidFill>
          <a:ln/>
        </p:spPr>
      </p:sp>
      <p:sp>
        <p:nvSpPr>
          <p:cNvPr id="95238" name="Rectangle 3">
            <a:extLst>
              <a:ext uri="{FF2B5EF4-FFF2-40B4-BE49-F238E27FC236}">
                <a16:creationId xmlns:a16="http://schemas.microsoft.com/office/drawing/2014/main" id="{53FBB424-8006-AFC7-8065-E7331EBF7448}"/>
              </a:ext>
            </a:extLst>
          </p:cNvPr>
          <p:cNvSpPr>
            <a:spLocks noGrp="1" noChangeArrowheads="1"/>
          </p:cNvSpPr>
          <p:nvPr>
            <p:ph type="body" idx="1"/>
          </p:nvPr>
        </p:nvSpPr>
        <p:spPr>
          <a:solidFill>
            <a:srgbClr val="FFFFFF"/>
          </a:solidFill>
          <a:ln>
            <a:solidFill>
              <a:srgbClr val="000000"/>
            </a:solidFill>
          </a:ln>
        </p:spPr>
        <p:txBody>
          <a:bodyPr/>
          <a:lstStyle/>
          <a:p>
            <a:pPr eaLnBrk="1" hangingPunct="1"/>
            <a:r>
              <a:rPr lang="en-US" altLang="en-US" dirty="0"/>
              <a:t>presents one page from a sample evaluation questionnaire for assessing trainees’ reactions to training.</a:t>
            </a:r>
          </a:p>
          <a:p>
            <a:pPr eaLnBrk="1" hangingPunct="1"/>
            <a:endParaRPr lang="en-US" altLang="en-US" dirty="0"/>
          </a:p>
        </p:txBody>
      </p:sp>
    </p:spTree>
    <p:extLst>
      <p:ext uri="{BB962C8B-B14F-4D97-AF65-F5344CB8AC3E}">
        <p14:creationId xmlns:p14="http://schemas.microsoft.com/office/powerpoint/2010/main" val="422617998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11/4/2023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11/4/2023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11/4/2023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11/4/2023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11/4/2023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11/4/2023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11/4/2023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11/4/2023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11/4/2023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11/4/2023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11/4/2023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897240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2621065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image" Target="../media/image2.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11/4/2023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pic>
        <p:nvPicPr>
          <p:cNvPr id="7" name="Graphic 21">
            <a:extLst>
              <a:ext uri="{FF2B5EF4-FFF2-40B4-BE49-F238E27FC236}">
                <a16:creationId xmlns:a16="http://schemas.microsoft.com/office/drawing/2014/main" id="{F7591E9D-599C-3BA1-6EF8-0ED11CDA87C3}"/>
              </a:ext>
            </a:extLst>
          </p:cNvPr>
          <p:cNvPicPr>
            <a:picLocks noChangeAspect="1"/>
          </p:cNvPicPr>
          <p:nvPr userDrawn="1"/>
        </p:nvPicPr>
        <p:blipFill rotWithShape="1">
          <a:blip r:embed="rId21">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6" r:id="rId14"/>
    <p:sldLayoutId id="2147483667" r:id="rId15"/>
    <p:sldLayoutId id="2147483668" r:id="rId16"/>
    <p:sldLayoutId id="2147483669" r:id="rId17"/>
    <p:sldLayoutId id="2147483670" r:id="rId18"/>
  </p:sldLayoutIdLst>
  <p:txStyles>
    <p:titleStyle>
      <a:lvl1pPr algn="l" defTabSz="914400" rtl="0" eaLnBrk="1" latinLnBrk="0" hangingPunct="1">
        <a:lnSpc>
          <a:spcPct val="90000"/>
        </a:lnSpc>
        <a:spcBef>
          <a:spcPct val="0"/>
        </a:spcBef>
        <a:buNone/>
        <a:defRPr sz="4400" kern="1200">
          <a:solidFill>
            <a:srgbClr val="00B0F0"/>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rgbClr val="00B0F0"/>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rgbClr val="00B0F0"/>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rgbClr val="00B0F0"/>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rgbClr val="00B0F0"/>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rgbClr val="00B0F0"/>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7.xml"/></Relationships>
</file>

<file path=ppt/slides/_rels/slide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3.xml"/><Relationship Id="rId1" Type="http://schemas.openxmlformats.org/officeDocument/2006/relationships/slideLayout" Target="../slideLayouts/slideLayout18.xml"/></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4.xml"/><Relationship Id="rId1" Type="http://schemas.openxmlformats.org/officeDocument/2006/relationships/slideLayout" Target="../slideLayouts/slideLayout6.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6.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14.png"/><Relationship Id="rId7" Type="http://schemas.openxmlformats.org/officeDocument/2006/relationships/image" Target="../media/image10.png"/><Relationship Id="rId2" Type="http://schemas.openxmlformats.org/officeDocument/2006/relationships/notesSlide" Target="../notesSlides/notesSlide5.xml"/><Relationship Id="rId1" Type="http://schemas.openxmlformats.org/officeDocument/2006/relationships/slideLayout" Target="../slideLayouts/slideLayout6.xml"/><Relationship Id="rId6" Type="http://schemas.openxmlformats.org/officeDocument/2006/relationships/image" Target="../media/image15.png"/><Relationship Id="rId5" Type="http://schemas.openxmlformats.org/officeDocument/2006/relationships/image" Target="../media/image11.png"/><Relationship Id="rId4" Type="http://schemas.openxmlformats.org/officeDocument/2006/relationships/image" Target="../media/image13.pn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7.xml"/><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1.xml"/><Relationship Id="rId1" Type="http://schemas.openxmlformats.org/officeDocument/2006/relationships/slideLayout" Target="../slideLayouts/slideLayout6.xml"/><Relationship Id="rId5" Type="http://schemas.openxmlformats.org/officeDocument/2006/relationships/image" Target="../media/image10.png"/><Relationship Id="rId4" Type="http://schemas.openxmlformats.org/officeDocument/2006/relationships/image" Target="../media/image16.png"/></Relationships>
</file>

<file path=ppt/slides/_rels/slide13.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14.png"/><Relationship Id="rId7" Type="http://schemas.openxmlformats.org/officeDocument/2006/relationships/image" Target="../media/image10.png"/><Relationship Id="rId2" Type="http://schemas.openxmlformats.org/officeDocument/2006/relationships/notesSlide" Target="../notesSlides/notesSlide12.xml"/><Relationship Id="rId1" Type="http://schemas.openxmlformats.org/officeDocument/2006/relationships/slideLayout" Target="../slideLayouts/slideLayout6.xml"/><Relationship Id="rId6" Type="http://schemas.openxmlformats.org/officeDocument/2006/relationships/image" Target="../media/image17.png"/><Relationship Id="rId5" Type="http://schemas.openxmlformats.org/officeDocument/2006/relationships/image" Target="../media/image15.png"/><Relationship Id="rId10" Type="http://schemas.openxmlformats.org/officeDocument/2006/relationships/image" Target="../media/image11.png"/><Relationship Id="rId4" Type="http://schemas.openxmlformats.org/officeDocument/2006/relationships/image" Target="../media/image16.png"/><Relationship Id="rId9" Type="http://schemas.openxmlformats.org/officeDocument/2006/relationships/image" Target="../media/image13.png"/></Relationships>
</file>

<file path=ppt/slides/_rels/slide14.xml.rels><?xml version="1.0" encoding="UTF-8" standalone="yes"?>
<Relationships xmlns="http://schemas.openxmlformats.org/package/2006/relationships"><Relationship Id="rId3" Type="http://schemas.openxmlformats.org/officeDocument/2006/relationships/image" Target="../media/image18.wmf"/><Relationship Id="rId2" Type="http://schemas.openxmlformats.org/officeDocument/2006/relationships/notesSlide" Target="../notesSlides/notesSlide13.xml"/><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3" Type="http://schemas.openxmlformats.org/officeDocument/2006/relationships/image" Target="../media/image19.wmf"/><Relationship Id="rId2" Type="http://schemas.openxmlformats.org/officeDocument/2006/relationships/notesSlide" Target="../notesSlides/notesSlide14.xml"/><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8.xml"/><Relationship Id="rId1" Type="http://schemas.openxmlformats.org/officeDocument/2006/relationships/slideLayout" Target="../slideLayouts/slideLayout2.xml"/><Relationship Id="rId5" Type="http://schemas.openxmlformats.org/officeDocument/2006/relationships/image" Target="../media/image15.png"/><Relationship Id="rId4" Type="http://schemas.openxmlformats.org/officeDocument/2006/relationships/image" Target="../media/image16.png"/></Relationships>
</file>

<file path=ppt/slides/_rels/slide20.xml.rels><?xml version="1.0" encoding="UTF-8" standalone="yes"?>
<Relationships xmlns="http://schemas.openxmlformats.org/package/2006/relationships"><Relationship Id="rId3" Type="http://schemas.openxmlformats.org/officeDocument/2006/relationships/image" Target="../media/image21.wmf"/><Relationship Id="rId2" Type="http://schemas.openxmlformats.org/officeDocument/2006/relationships/notesSlide" Target="../notesSlides/notesSlide19.xml"/><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0.xml"/><Relationship Id="rId1" Type="http://schemas.openxmlformats.org/officeDocument/2006/relationships/slideLayout" Target="../slideLayouts/slideLayout6.xml"/><Relationship Id="rId6" Type="http://schemas.openxmlformats.org/officeDocument/2006/relationships/image" Target="../media/image11.png"/><Relationship Id="rId5" Type="http://schemas.openxmlformats.org/officeDocument/2006/relationships/image" Target="../media/image13.png"/><Relationship Id="rId4" Type="http://schemas.openxmlformats.org/officeDocument/2006/relationships/image" Target="../media/image12.png"/></Relationships>
</file>

<file path=ppt/slides/_rels/slide2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1.xml"/><Relationship Id="rId1" Type="http://schemas.openxmlformats.org/officeDocument/2006/relationships/slideLayout" Target="../slideLayouts/slideLayout6.xml"/><Relationship Id="rId5" Type="http://schemas.openxmlformats.org/officeDocument/2006/relationships/image" Target="../media/image10.png"/><Relationship Id="rId4" Type="http://schemas.openxmlformats.org/officeDocument/2006/relationships/image" Target="../media/image16.png"/></Relationships>
</file>

<file path=ppt/slides/_rels/slide2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2.xml"/><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3.xml"/><Relationship Id="rId1" Type="http://schemas.openxmlformats.org/officeDocument/2006/relationships/slideLayout" Target="../slideLayouts/slideLayout6.xml"/><Relationship Id="rId6" Type="http://schemas.openxmlformats.org/officeDocument/2006/relationships/image" Target="../media/image12.png"/><Relationship Id="rId5" Type="http://schemas.openxmlformats.org/officeDocument/2006/relationships/image" Target="../media/image10.png"/><Relationship Id="rId4" Type="http://schemas.openxmlformats.org/officeDocument/2006/relationships/image" Target="../media/image16.png"/></Relationships>
</file>

<file path=ppt/slides/_rels/slide2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4.xml"/><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5.xml"/><Relationship Id="rId1" Type="http://schemas.openxmlformats.org/officeDocument/2006/relationships/slideLayout" Target="../slideLayouts/slideLayout6.xml"/><Relationship Id="rId5" Type="http://schemas.openxmlformats.org/officeDocument/2006/relationships/image" Target="../media/image11.png"/><Relationship Id="rId4" Type="http://schemas.openxmlformats.org/officeDocument/2006/relationships/image" Target="../media/image13.png"/></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7.xml"/><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8.xml"/><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3" Type="http://schemas.openxmlformats.org/officeDocument/2006/relationships/image" Target="../media/image10.png"/><Relationship Id="rId7" Type="http://schemas.openxmlformats.org/officeDocument/2006/relationships/image" Target="../media/image15.png"/><Relationship Id="rId2" Type="http://schemas.openxmlformats.org/officeDocument/2006/relationships/notesSlide" Target="../notesSlides/notesSlide29.xml"/><Relationship Id="rId1" Type="http://schemas.openxmlformats.org/officeDocument/2006/relationships/slideLayout" Target="../slideLayouts/slideLayout6.xml"/><Relationship Id="rId6" Type="http://schemas.openxmlformats.org/officeDocument/2006/relationships/image" Target="../media/image11.png"/><Relationship Id="rId5" Type="http://schemas.openxmlformats.org/officeDocument/2006/relationships/image" Target="../media/image13.png"/><Relationship Id="rId4" Type="http://schemas.openxmlformats.org/officeDocument/2006/relationships/image" Target="../media/image12.png"/></Relationships>
</file>

<file path=ppt/slides/_rels/slide3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30.xml"/><Relationship Id="rId1" Type="http://schemas.openxmlformats.org/officeDocument/2006/relationships/slideLayout" Target="../slideLayouts/slideLayout6.xml"/><Relationship Id="rId6" Type="http://schemas.openxmlformats.org/officeDocument/2006/relationships/image" Target="../media/image12.png"/><Relationship Id="rId5" Type="http://schemas.openxmlformats.org/officeDocument/2006/relationships/image" Target="../media/image10.png"/><Relationship Id="rId4" Type="http://schemas.openxmlformats.org/officeDocument/2006/relationships/image" Target="../media/image16.png"/></Relationships>
</file>

<file path=ppt/slides/_rels/slide3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31.xml"/><Relationship Id="rId1" Type="http://schemas.openxmlformats.org/officeDocument/2006/relationships/slideLayout" Target="../slideLayouts/slideLayout6.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33.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34.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3" Type="http://schemas.openxmlformats.org/officeDocument/2006/relationships/image" Target="../media/image26.png"/><Relationship Id="rId7" Type="http://schemas.openxmlformats.org/officeDocument/2006/relationships/image" Target="../media/image6.svg"/><Relationship Id="rId2" Type="http://schemas.openxmlformats.org/officeDocument/2006/relationships/image" Target="../media/image25.jpeg"/><Relationship Id="rId1" Type="http://schemas.openxmlformats.org/officeDocument/2006/relationships/slideLayout" Target="../slideLayouts/slideLayout15.xml"/><Relationship Id="rId6" Type="http://schemas.openxmlformats.org/officeDocument/2006/relationships/image" Target="../media/image5.png"/><Relationship Id="rId5" Type="http://schemas.openxmlformats.org/officeDocument/2006/relationships/image" Target="../media/image2.png"/><Relationship Id="rId4" Type="http://schemas.openxmlformats.org/officeDocument/2006/relationships/image" Target="../media/image27.svg"/></Relationships>
</file>

<file path=ppt/slides/_rels/slide3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268014"/>
            <a:ext cx="7782357" cy="7126014"/>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Anas M. Bashayreh</a:t>
            </a:r>
          </a:p>
        </p:txBody>
      </p:sp>
      <p:sp>
        <p:nvSpPr>
          <p:cNvPr id="31" name="TextBox 30">
            <a:extLst>
              <a:ext uri="{FF2B5EF4-FFF2-40B4-BE49-F238E27FC236}">
                <a16:creationId xmlns:a16="http://schemas.microsoft.com/office/drawing/2014/main" id="{16E4CC76-2D0D-6204-3FBC-B0856D8E8836}"/>
              </a:ext>
            </a:extLst>
          </p:cNvPr>
          <p:cNvSpPr txBox="1"/>
          <p:nvPr/>
        </p:nvSpPr>
        <p:spPr>
          <a:xfrm>
            <a:off x="1108644" y="2424037"/>
            <a:ext cx="4326249" cy="1446550"/>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Human Resource</a:t>
            </a:r>
            <a:br>
              <a:rPr lang="en-US" sz="4400" b="1" dirty="0">
                <a:solidFill>
                  <a:srgbClr val="00B0F0"/>
                </a:solidFill>
                <a:latin typeface="Times New Roman" panose="02020603050405020304" pitchFamily="18" charset="0"/>
                <a:cs typeface="Times New Roman" panose="02020603050405020304" pitchFamily="18" charset="0"/>
              </a:rPr>
            </a:br>
            <a:r>
              <a:rPr lang="en-US" sz="4400" b="1" dirty="0">
                <a:solidFill>
                  <a:srgbClr val="00B0F0"/>
                </a:solidFill>
                <a:latin typeface="Times New Roman" panose="02020603050405020304" pitchFamily="18" charset="0"/>
                <a:cs typeface="Times New Roman" panose="02020603050405020304" pitchFamily="18" charset="0"/>
              </a:rPr>
              <a:t>Management</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86308"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6</a:t>
            </a:r>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1209114"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HRM 611</a:t>
            </a:r>
          </a:p>
        </p:txBody>
      </p:sp>
      <p:sp>
        <p:nvSpPr>
          <p:cNvPr id="14" name="Oval 13">
            <a:extLst>
              <a:ext uri="{FF2B5EF4-FFF2-40B4-BE49-F238E27FC236}">
                <a16:creationId xmlns:a16="http://schemas.microsoft.com/office/drawing/2014/main" id="{46F3C90B-EB3F-EA91-08C5-03400C278827}"/>
              </a:ext>
            </a:extLst>
          </p:cNvPr>
          <p:cNvSpPr/>
          <p:nvPr/>
        </p:nvSpPr>
        <p:spPr>
          <a:xfrm>
            <a:off x="6200343" y="269653"/>
            <a:ext cx="7410450" cy="6820122"/>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4358309" cy="1446550"/>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Human Resource</a:t>
            </a:r>
            <a:br>
              <a:rPr lang="en-US" sz="4400" b="1" dirty="0">
                <a:solidFill>
                  <a:srgbClr val="00B0F0"/>
                </a:solidFill>
                <a:latin typeface="Times New Roman" panose="02020603050405020304" pitchFamily="18" charset="0"/>
                <a:cs typeface="Times New Roman" panose="02020603050405020304" pitchFamily="18" charset="0"/>
              </a:rPr>
            </a:br>
            <a:r>
              <a:rPr lang="en-US" sz="4400" b="1" dirty="0">
                <a:solidFill>
                  <a:srgbClr val="00B0F0"/>
                </a:solidFill>
                <a:latin typeface="Times New Roman" panose="02020603050405020304" pitchFamily="18" charset="0"/>
                <a:cs typeface="Times New Roman" panose="02020603050405020304" pitchFamily="18" charset="0"/>
              </a:rPr>
              <a:t>Management</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6</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4711483" cy="954107"/>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HRM 611</a:t>
            </a:r>
          </a:p>
          <a:p>
            <a:pPr>
              <a:spcBef>
                <a:spcPct val="50000"/>
              </a:spcBef>
            </a:pPr>
            <a:r>
              <a:rPr lang="en-GB" altLang="en-US" sz="2400" b="1" dirty="0">
                <a:latin typeface="Calibri" panose="020F0502020204030204" pitchFamily="34" charset="0"/>
              </a:rPr>
              <a:t>Training and Developing Employees</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Anas M. Bashayreh</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rgbClr val="00B0F0"/>
                </a:solidFill>
              </a:rPr>
              <a:t>www.midocean.ae</a:t>
            </a:r>
          </a:p>
        </p:txBody>
      </p:sp>
    </p:spTree>
    <p:extLst>
      <p:ext uri="{BB962C8B-B14F-4D97-AF65-F5344CB8AC3E}">
        <p14:creationId xmlns:p14="http://schemas.microsoft.com/office/powerpoint/2010/main" val="129452235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a:xfrm>
            <a:off x="1127760" y="1197690"/>
            <a:ext cx="9936480" cy="4610100"/>
          </a:xfrm>
        </p:spPr>
      </p:pic>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457200" y="604714"/>
            <a:ext cx="8660149" cy="6271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B0F0"/>
              </a:solidFill>
            </a:endParaRPr>
          </a:p>
        </p:txBody>
      </p:sp>
      <p:sp>
        <p:nvSpPr>
          <p:cNvPr id="34" name="Rectangle 33">
            <a:extLst>
              <a:ext uri="{FF2B5EF4-FFF2-40B4-BE49-F238E27FC236}">
                <a16:creationId xmlns:a16="http://schemas.microsoft.com/office/drawing/2014/main" id="{FFBC9732-D32E-DCF9-3982-D4B68F971747}"/>
              </a:ext>
            </a:extLst>
          </p:cNvPr>
          <p:cNvSpPr/>
          <p:nvPr/>
        </p:nvSpPr>
        <p:spPr>
          <a:xfrm>
            <a:off x="802106" y="4884389"/>
            <a:ext cx="5072978" cy="1754326"/>
          </a:xfrm>
          <a:prstGeom prst="rect">
            <a:avLst/>
          </a:prstGeom>
          <a:noFill/>
        </p:spPr>
        <p:txBody>
          <a:bodyPr wrap="square">
            <a:spAutoFit/>
          </a:bodyPr>
          <a:lstStyle/>
          <a:p>
            <a:pPr eaLnBrk="1" hangingPunct="1"/>
            <a:r>
              <a:rPr lang="en-US" altLang="en-US" dirty="0"/>
              <a:t>The purpose of this chapter is to increase your effectiveness in training employees. The main topics we’ll cover include orienting employees, the training process, analyzing training needs, implementing training and development programs, and evaluating the training effort.</a:t>
            </a:r>
          </a:p>
        </p:txBody>
      </p:sp>
      <p:sp>
        <p:nvSpPr>
          <p:cNvPr id="41" name="TextBox 40">
            <a:extLst>
              <a:ext uri="{FF2B5EF4-FFF2-40B4-BE49-F238E27FC236}">
                <a16:creationId xmlns:a16="http://schemas.microsoft.com/office/drawing/2014/main" id="{C7D257D7-D9C6-8F63-F8F8-E2BE53F2E2DB}"/>
              </a:ext>
            </a:extLst>
          </p:cNvPr>
          <p:cNvSpPr txBox="1"/>
          <p:nvPr/>
        </p:nvSpPr>
        <p:spPr>
          <a:xfrm>
            <a:off x="6301339" y="1170903"/>
            <a:ext cx="5579486" cy="523220"/>
          </a:xfrm>
          <a:prstGeom prst="rect">
            <a:avLst/>
          </a:prstGeom>
          <a:noFill/>
        </p:spPr>
        <p:txBody>
          <a:bodyPr wrap="square" rtlCol="0">
            <a:spAutoFit/>
          </a:bodyPr>
          <a:lstStyle/>
          <a:p>
            <a:pPr>
              <a:spcBef>
                <a:spcPct val="50000"/>
              </a:spcBef>
            </a:pPr>
            <a:r>
              <a:rPr lang="en-GB" altLang="en-US" sz="2800" b="1" dirty="0">
                <a:latin typeface="Calibri" panose="020F0502020204030204" pitchFamily="34" charset="0"/>
              </a:rPr>
              <a:t>Training and Developing Employees</a:t>
            </a:r>
          </a:p>
        </p:txBody>
      </p:sp>
      <p:sp>
        <p:nvSpPr>
          <p:cNvPr id="42" name="TextBox 41">
            <a:extLst>
              <a:ext uri="{FF2B5EF4-FFF2-40B4-BE49-F238E27FC236}">
                <a16:creationId xmlns:a16="http://schemas.microsoft.com/office/drawing/2014/main" id="{AB738525-DD8E-2E85-F385-345FF64341EB}"/>
              </a:ext>
            </a:extLst>
          </p:cNvPr>
          <p:cNvSpPr txBox="1"/>
          <p:nvPr/>
        </p:nvSpPr>
        <p:spPr>
          <a:xfrm>
            <a:off x="5071247" y="113933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43" name="TextBox 42">
            <a:extLst>
              <a:ext uri="{FF2B5EF4-FFF2-40B4-BE49-F238E27FC236}">
                <a16:creationId xmlns:a16="http://schemas.microsoft.com/office/drawing/2014/main"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6</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rgbClr val="00B0F0"/>
                </a:solidFill>
              </a:rPr>
              <a:t>www.midocean.ae</a:t>
            </a:r>
          </a:p>
        </p:txBody>
      </p:sp>
    </p:spTree>
    <p:extLst>
      <p:ext uri="{BB962C8B-B14F-4D97-AF65-F5344CB8AC3E}">
        <p14:creationId xmlns:p14="http://schemas.microsoft.com/office/powerpoint/2010/main" val="19155678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22133" y="3437535"/>
            <a:ext cx="424957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428090"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LEARNING OUTCOMES</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598250" y="2320222"/>
            <a:ext cx="8417320" cy="4339650"/>
          </a:xfrm>
          <a:prstGeom prst="rect">
            <a:avLst/>
          </a:prstGeom>
          <a:noFill/>
        </p:spPr>
        <p:txBody>
          <a:bodyPr wrap="square" rtlCol="0">
            <a:spAutoFit/>
          </a:bodyPr>
          <a:lstStyle/>
          <a:p>
            <a:pPr marL="457200" indent="-457200">
              <a:spcBef>
                <a:spcPct val="50000"/>
              </a:spcBef>
              <a:buClr>
                <a:srgbClr val="3366CC"/>
              </a:buClr>
              <a:buFont typeface="Wingdings" pitchFamily="2" charset="2"/>
              <a:buAutoNum type="arabicPeriod"/>
              <a:defRPr/>
            </a:pPr>
            <a:r>
              <a:rPr lang="en-US" sz="2400" dirty="0">
                <a:effectLst>
                  <a:outerShdw blurRad="38100" dist="38100" dir="2700000" algn="tl">
                    <a:srgbClr val="C0C0C0"/>
                  </a:outerShdw>
                </a:effectLst>
                <a:latin typeface="Times New Roman" panose="02020603050405020304" pitchFamily="18" charset="0"/>
                <a:cs typeface="Times New Roman" panose="02020603050405020304" pitchFamily="18" charset="0"/>
              </a:rPr>
              <a:t>Summarize the purpose and process of employee orientation.</a:t>
            </a:r>
          </a:p>
          <a:p>
            <a:pPr marL="457200" indent="-457200">
              <a:spcBef>
                <a:spcPct val="50000"/>
              </a:spcBef>
              <a:buClr>
                <a:srgbClr val="3366CC"/>
              </a:buClr>
              <a:buFont typeface="Wingdings" pitchFamily="2" charset="2"/>
              <a:buAutoNum type="arabicPeriod"/>
              <a:defRPr/>
            </a:pPr>
            <a:r>
              <a:rPr lang="en-US" sz="2400" dirty="0">
                <a:effectLst>
                  <a:outerShdw blurRad="38100" dist="38100" dir="2700000" algn="tl">
                    <a:srgbClr val="C0C0C0"/>
                  </a:outerShdw>
                </a:effectLst>
                <a:latin typeface="Times New Roman" panose="02020603050405020304" pitchFamily="18" charset="0"/>
                <a:cs typeface="Times New Roman" panose="02020603050405020304" pitchFamily="18" charset="0"/>
              </a:rPr>
              <a:t>List and briefly explain each of the four steps in the training process.</a:t>
            </a:r>
          </a:p>
          <a:p>
            <a:pPr marL="457200" indent="-457200">
              <a:spcBef>
                <a:spcPct val="50000"/>
              </a:spcBef>
              <a:buClr>
                <a:srgbClr val="3366CC"/>
              </a:buClr>
              <a:buFont typeface="Wingdings" pitchFamily="2" charset="2"/>
              <a:buAutoNum type="arabicPeriod"/>
              <a:defRPr/>
            </a:pPr>
            <a:r>
              <a:rPr lang="en-US" sz="2400" dirty="0">
                <a:effectLst>
                  <a:outerShdw blurRad="38100" dist="38100" dir="2700000" algn="tl">
                    <a:srgbClr val="C0C0C0"/>
                  </a:outerShdw>
                </a:effectLst>
                <a:latin typeface="Times New Roman" panose="02020603050405020304" pitchFamily="18" charset="0"/>
                <a:cs typeface="Times New Roman" panose="02020603050405020304" pitchFamily="18" charset="0"/>
              </a:rPr>
              <a:t>Discuss how you would motivate trainees.</a:t>
            </a:r>
          </a:p>
          <a:p>
            <a:pPr marL="457200" indent="-457200">
              <a:spcBef>
                <a:spcPct val="50000"/>
              </a:spcBef>
              <a:buClr>
                <a:srgbClr val="3366CC"/>
              </a:buClr>
              <a:buFont typeface="Wingdings" pitchFamily="2" charset="2"/>
              <a:buAutoNum type="arabicPeriod"/>
              <a:defRPr/>
            </a:pPr>
            <a:r>
              <a:rPr lang="en-US" sz="2400" dirty="0">
                <a:effectLst>
                  <a:outerShdw blurRad="38100" dist="38100" dir="2700000" algn="tl">
                    <a:srgbClr val="C0C0C0"/>
                  </a:outerShdw>
                </a:effectLst>
                <a:latin typeface="Times New Roman" panose="02020603050405020304" pitchFamily="18" charset="0"/>
                <a:cs typeface="Times New Roman" panose="02020603050405020304" pitchFamily="18" charset="0"/>
              </a:rPr>
              <a:t>Describe and illustrate how you would identify training requirements.</a:t>
            </a:r>
          </a:p>
          <a:p>
            <a:pPr marL="457200" indent="-457200">
              <a:spcBef>
                <a:spcPct val="50000"/>
              </a:spcBef>
              <a:buClr>
                <a:srgbClr val="3366CC"/>
              </a:buClr>
              <a:buFont typeface="Wingdings" pitchFamily="2" charset="2"/>
              <a:buAutoNum type="arabicPeriod"/>
              <a:defRPr/>
            </a:pPr>
            <a:r>
              <a:rPr lang="en-US" sz="2400" dirty="0">
                <a:effectLst>
                  <a:outerShdw blurRad="38100" dist="38100" dir="2700000" algn="tl">
                    <a:srgbClr val="C0C0C0"/>
                  </a:outerShdw>
                </a:effectLst>
                <a:latin typeface="Times New Roman" panose="02020603050405020304" pitchFamily="18" charset="0"/>
                <a:cs typeface="Times New Roman" panose="02020603050405020304" pitchFamily="18" charset="0"/>
              </a:rPr>
              <a:t>Explain how to distinguish between problems you can fix with training and those you can’t.</a:t>
            </a:r>
          </a:p>
          <a:p>
            <a:pPr marL="457200" indent="-457200">
              <a:spcBef>
                <a:spcPct val="50000"/>
              </a:spcBef>
              <a:buClr>
                <a:srgbClr val="3366CC"/>
              </a:buClr>
              <a:buFont typeface="Wingdings" pitchFamily="2" charset="2"/>
              <a:buAutoNum type="arabicPeriod"/>
              <a:defRPr/>
            </a:pPr>
            <a:r>
              <a:rPr lang="en-US" sz="2400" dirty="0">
                <a:effectLst>
                  <a:outerShdw blurRad="38100" dist="38100" dir="2700000" algn="tl">
                    <a:srgbClr val="C0C0C0"/>
                  </a:outerShdw>
                </a:effectLst>
                <a:latin typeface="Times New Roman" panose="02020603050405020304" pitchFamily="18" charset="0"/>
                <a:cs typeface="Times New Roman" panose="02020603050405020304" pitchFamily="18" charset="0"/>
              </a:rPr>
              <a:t>Explain how to use five training techniques.</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rgbClr val="00B0F0"/>
                </a:solidFill>
              </a:rPr>
              <a:t>www.midocean.ae</a:t>
            </a:r>
          </a:p>
        </p:txBody>
      </p:sp>
    </p:spTree>
    <p:extLst>
      <p:ext uri="{BB962C8B-B14F-4D97-AF65-F5344CB8AC3E}">
        <p14:creationId xmlns:p14="http://schemas.microsoft.com/office/powerpoint/2010/main" val="401108035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Slide Number Placeholder 3">
            <a:extLst>
              <a:ext uri="{FF2B5EF4-FFF2-40B4-BE49-F238E27FC236}">
                <a16:creationId xmlns:a16="http://schemas.microsoft.com/office/drawing/2014/main" id="{F75CC1EE-27AA-4198-AEFD-7CDF6AAB20DE}"/>
              </a:ext>
            </a:extLst>
          </p:cNvPr>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eaLnBrk="1" hangingPunct="1"/>
            <a:r>
              <a:rPr lang="en-US" altLang="en-US">
                <a:cs typeface="Times New Roman" panose="02020603050405020304" pitchFamily="18" charset="0"/>
              </a:rPr>
              <a:t>8–</a:t>
            </a:r>
            <a:fld id="{46413126-F5EF-41BC-9284-551E2C193C92}" type="slidenum">
              <a:rPr lang="en-US" altLang="en-US">
                <a:cs typeface="Times New Roman" panose="02020603050405020304" pitchFamily="18" charset="0"/>
              </a:rPr>
              <a:pPr eaLnBrk="1" hangingPunct="1"/>
              <a:t>5</a:t>
            </a:fld>
            <a:endParaRPr lang="en-US" altLang="en-US">
              <a:cs typeface="Times New Roman" panose="02020603050405020304" pitchFamily="18" charset="0"/>
            </a:endParaRPr>
          </a:p>
        </p:txBody>
      </p:sp>
      <p:sp>
        <p:nvSpPr>
          <p:cNvPr id="2716695" name="Rectangle 23">
            <a:extLst>
              <a:ext uri="{FF2B5EF4-FFF2-40B4-BE49-F238E27FC236}">
                <a16:creationId xmlns:a16="http://schemas.microsoft.com/office/drawing/2014/main" id="{4C2E25AD-E335-D1D1-7CDE-844034422846}"/>
              </a:ext>
            </a:extLst>
          </p:cNvPr>
          <p:cNvSpPr>
            <a:spLocks noGrp="1" noChangeArrowheads="1"/>
          </p:cNvSpPr>
          <p:nvPr>
            <p:ph type="title"/>
          </p:nvPr>
        </p:nvSpPr>
        <p:spPr>
          <a:xfrm>
            <a:off x="2709822" y="365125"/>
            <a:ext cx="7648123" cy="1325563"/>
          </a:xfrm>
        </p:spPr>
        <p:txBody>
          <a:bodyPr>
            <a:normAutofit/>
          </a:bodyPr>
          <a:lstStyle/>
          <a:p>
            <a:pPr eaLnBrk="1" hangingPunct="1">
              <a:defRPr/>
            </a:pPr>
            <a:r>
              <a:rPr lang="en-US" sz="4000" dirty="0">
                <a:latin typeface="Times New Roman" panose="02020603050405020304" pitchFamily="18" charset="0"/>
                <a:cs typeface="Times New Roman" panose="02020603050405020304" pitchFamily="18" charset="0"/>
              </a:rPr>
              <a:t>Purpose of Orientation</a:t>
            </a:r>
          </a:p>
        </p:txBody>
      </p:sp>
      <p:grpSp>
        <p:nvGrpSpPr>
          <p:cNvPr id="2" name="Group 24">
            <a:extLst>
              <a:ext uri="{FF2B5EF4-FFF2-40B4-BE49-F238E27FC236}">
                <a16:creationId xmlns:a16="http://schemas.microsoft.com/office/drawing/2014/main" id="{FAF062DC-FEC2-D93E-EFDC-B06A1AECF05E}"/>
              </a:ext>
            </a:extLst>
          </p:cNvPr>
          <p:cNvGrpSpPr>
            <a:grpSpLocks/>
          </p:cNvGrpSpPr>
          <p:nvPr/>
        </p:nvGrpSpPr>
        <p:grpSpPr bwMode="auto">
          <a:xfrm>
            <a:off x="2255839" y="1754188"/>
            <a:ext cx="7680325" cy="3778250"/>
            <a:chOff x="461" y="1105"/>
            <a:chExt cx="4838" cy="2380"/>
          </a:xfrm>
        </p:grpSpPr>
        <p:sp>
          <p:nvSpPr>
            <p:cNvPr id="7174" name="AutoShape 4" descr="brownfill01">
              <a:extLst>
                <a:ext uri="{FF2B5EF4-FFF2-40B4-BE49-F238E27FC236}">
                  <a16:creationId xmlns:a16="http://schemas.microsoft.com/office/drawing/2014/main" id="{A4D676BA-A56F-EEFC-63B0-AB7EB58DBE20}"/>
                </a:ext>
              </a:extLst>
            </p:cNvPr>
            <p:cNvSpPr>
              <a:spLocks noChangeArrowheads="1"/>
            </p:cNvSpPr>
            <p:nvPr/>
          </p:nvSpPr>
          <p:spPr bwMode="auto">
            <a:xfrm>
              <a:off x="461" y="2582"/>
              <a:ext cx="1040" cy="903"/>
            </a:xfrm>
            <a:prstGeom prst="roundRect">
              <a:avLst>
                <a:gd name="adj" fmla="val 16667"/>
              </a:avLst>
            </a:prstGeom>
            <a:blipFill dpi="0" rotWithShape="1">
              <a:blip r:embed="rId3"/>
              <a:srcRect/>
              <a:stretch>
                <a:fillRect/>
              </a:stretch>
            </a:blipFill>
            <a:ln w="57150" algn="ctr">
              <a:solidFill>
                <a:srgbClr val="EB9F39"/>
              </a:solidFill>
              <a:round/>
              <a:headEnd/>
              <a:tailEnd/>
            </a:ln>
          </p:spPr>
          <p:txBody>
            <a:bodyPr lIns="0" tIns="0" rIns="0" bIns="0" anchor="ctr" anchorCtr="1"/>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algn="ctr" eaLnBrk="1" hangingPunct="1">
                <a:spcBef>
                  <a:spcPct val="20000"/>
                </a:spcBef>
              </a:pPr>
              <a:r>
                <a:rPr lang="en-US" altLang="en-US" sz="1800">
                  <a:latin typeface="Franklin Gothic Medium" panose="020B0603020102020204" pitchFamily="34" charset="0"/>
                </a:rPr>
                <a:t>Feel welcome and at ease</a:t>
              </a:r>
            </a:p>
          </p:txBody>
        </p:sp>
        <p:sp>
          <p:nvSpPr>
            <p:cNvPr id="7175" name="AutoShape 5" descr="bluefill01">
              <a:extLst>
                <a:ext uri="{FF2B5EF4-FFF2-40B4-BE49-F238E27FC236}">
                  <a16:creationId xmlns:a16="http://schemas.microsoft.com/office/drawing/2014/main" id="{2F16EDF8-85DE-EAB9-4158-CF27A82227EC}"/>
                </a:ext>
              </a:extLst>
            </p:cNvPr>
            <p:cNvSpPr>
              <a:spLocks noChangeArrowheads="1"/>
            </p:cNvSpPr>
            <p:nvPr/>
          </p:nvSpPr>
          <p:spPr bwMode="auto">
            <a:xfrm>
              <a:off x="4259" y="2582"/>
              <a:ext cx="1040" cy="903"/>
            </a:xfrm>
            <a:prstGeom prst="roundRect">
              <a:avLst>
                <a:gd name="adj" fmla="val 16667"/>
              </a:avLst>
            </a:prstGeom>
            <a:blipFill dpi="0" rotWithShape="1">
              <a:blip r:embed="rId4"/>
              <a:srcRect/>
              <a:stretch>
                <a:fillRect/>
              </a:stretch>
            </a:blipFill>
            <a:ln w="57150" algn="ctr">
              <a:solidFill>
                <a:srgbClr val="7DC1FF"/>
              </a:solidFill>
              <a:round/>
              <a:headEnd/>
              <a:tailEnd/>
            </a:ln>
          </p:spPr>
          <p:txBody>
            <a:bodyPr lIns="0" tIns="0" rIns="0" bIns="0" anchor="ctr" anchorCtr="1"/>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Franklin Gothic Medium" panose="020B0603020102020204" pitchFamily="34" charset="0"/>
                </a:rPr>
                <a:t>Begin the socialization process</a:t>
              </a:r>
            </a:p>
          </p:txBody>
        </p:sp>
        <p:cxnSp>
          <p:nvCxnSpPr>
            <p:cNvPr id="7176" name="AutoShape 6">
              <a:extLst>
                <a:ext uri="{FF2B5EF4-FFF2-40B4-BE49-F238E27FC236}">
                  <a16:creationId xmlns:a16="http://schemas.microsoft.com/office/drawing/2014/main" id="{3B4B8700-BE00-12B0-2F14-9108A9CE168B}"/>
                </a:ext>
              </a:extLst>
            </p:cNvPr>
            <p:cNvCxnSpPr>
              <a:cxnSpLocks noChangeShapeType="1"/>
              <a:stCxn id="7182" idx="3"/>
              <a:endCxn id="7174" idx="0"/>
            </p:cNvCxnSpPr>
            <p:nvPr/>
          </p:nvCxnSpPr>
          <p:spPr bwMode="auto">
            <a:xfrm flipH="1">
              <a:off x="981" y="1805"/>
              <a:ext cx="836" cy="759"/>
            </a:xfrm>
            <a:prstGeom prst="straightConnector1">
              <a:avLst/>
            </a:prstGeom>
            <a:noFill/>
            <a:ln w="38100">
              <a:solidFill>
                <a:schemeClr val="tx1"/>
              </a:solidFill>
              <a:round/>
              <a:headEnd/>
              <a:tailEnd type="stealth" w="lg" len="lg"/>
            </a:ln>
            <a:extLst>
              <a:ext uri="{909E8E84-426E-40DD-AFC4-6F175D3DCCD1}">
                <a14:hiddenFill xmlns:a14="http://schemas.microsoft.com/office/drawing/2010/main">
                  <a:noFill/>
                </a14:hiddenFill>
              </a:ext>
            </a:extLst>
          </p:spPr>
        </p:cxnSp>
        <p:cxnSp>
          <p:nvCxnSpPr>
            <p:cNvPr id="7177" name="AutoShape 7">
              <a:extLst>
                <a:ext uri="{FF2B5EF4-FFF2-40B4-BE49-F238E27FC236}">
                  <a16:creationId xmlns:a16="http://schemas.microsoft.com/office/drawing/2014/main" id="{E7520422-6FA1-9F87-0615-56CE8F40B645}"/>
                </a:ext>
              </a:extLst>
            </p:cNvPr>
            <p:cNvCxnSpPr>
              <a:cxnSpLocks noChangeShapeType="1"/>
              <a:stCxn id="7182" idx="5"/>
              <a:endCxn id="7175" idx="0"/>
            </p:cNvCxnSpPr>
            <p:nvPr/>
          </p:nvCxnSpPr>
          <p:spPr bwMode="auto">
            <a:xfrm>
              <a:off x="3921" y="1805"/>
              <a:ext cx="858" cy="759"/>
            </a:xfrm>
            <a:prstGeom prst="straightConnector1">
              <a:avLst/>
            </a:prstGeom>
            <a:noFill/>
            <a:ln w="38100">
              <a:solidFill>
                <a:schemeClr val="tx1"/>
              </a:solidFill>
              <a:round/>
              <a:headEnd/>
              <a:tailEnd type="stealth" w="lg" len="lg"/>
            </a:ln>
            <a:extLst>
              <a:ext uri="{909E8E84-426E-40DD-AFC4-6F175D3DCCD1}">
                <a14:hiddenFill xmlns:a14="http://schemas.microsoft.com/office/drawing/2010/main">
                  <a:noFill/>
                </a14:hiddenFill>
              </a:ext>
            </a:extLst>
          </p:spPr>
        </p:cxnSp>
        <p:cxnSp>
          <p:nvCxnSpPr>
            <p:cNvPr id="7178" name="AutoShape 8">
              <a:extLst>
                <a:ext uri="{FF2B5EF4-FFF2-40B4-BE49-F238E27FC236}">
                  <a16:creationId xmlns:a16="http://schemas.microsoft.com/office/drawing/2014/main" id="{1A131796-8B28-3FD5-7D81-08E795ED0E9B}"/>
                </a:ext>
              </a:extLst>
            </p:cNvPr>
            <p:cNvCxnSpPr>
              <a:cxnSpLocks noChangeShapeType="1"/>
              <a:stCxn id="7182" idx="0"/>
              <a:endCxn id="7179" idx="0"/>
            </p:cNvCxnSpPr>
            <p:nvPr/>
          </p:nvCxnSpPr>
          <p:spPr bwMode="auto">
            <a:xfrm flipH="1">
              <a:off x="2247" y="1105"/>
              <a:ext cx="622" cy="1459"/>
            </a:xfrm>
            <a:prstGeom prst="straightConnector1">
              <a:avLst/>
            </a:prstGeom>
            <a:noFill/>
            <a:ln w="38100">
              <a:solidFill>
                <a:schemeClr val="tx1"/>
              </a:solidFill>
              <a:round/>
              <a:headEnd/>
              <a:tailEnd type="stealth" w="lg" len="lg"/>
            </a:ln>
            <a:extLst>
              <a:ext uri="{909E8E84-426E-40DD-AFC4-6F175D3DCCD1}">
                <a14:hiddenFill xmlns:a14="http://schemas.microsoft.com/office/drawing/2010/main">
                  <a:noFill/>
                </a14:hiddenFill>
              </a:ext>
            </a:extLst>
          </p:spPr>
        </p:cxnSp>
        <p:sp>
          <p:nvSpPr>
            <p:cNvPr id="7179" name="AutoShape 9" descr="purplefill01">
              <a:extLst>
                <a:ext uri="{FF2B5EF4-FFF2-40B4-BE49-F238E27FC236}">
                  <a16:creationId xmlns:a16="http://schemas.microsoft.com/office/drawing/2014/main" id="{A69A54D1-D3CC-7245-493C-760D8BC5B062}"/>
                </a:ext>
              </a:extLst>
            </p:cNvPr>
            <p:cNvSpPr>
              <a:spLocks noChangeArrowheads="1"/>
            </p:cNvSpPr>
            <p:nvPr/>
          </p:nvSpPr>
          <p:spPr bwMode="auto">
            <a:xfrm>
              <a:off x="1727" y="2582"/>
              <a:ext cx="1040" cy="903"/>
            </a:xfrm>
            <a:prstGeom prst="roundRect">
              <a:avLst>
                <a:gd name="adj" fmla="val 16667"/>
              </a:avLst>
            </a:prstGeom>
            <a:blipFill dpi="0" rotWithShape="1">
              <a:blip r:embed="rId5"/>
              <a:srcRect/>
              <a:stretch>
                <a:fillRect/>
              </a:stretch>
            </a:blipFill>
            <a:ln w="57150" algn="ctr">
              <a:solidFill>
                <a:srgbClr val="AB439C"/>
              </a:solidFill>
              <a:round/>
              <a:headEnd/>
              <a:tailEnd/>
            </a:ln>
          </p:spPr>
          <p:txBody>
            <a:bodyPr lIns="0" tIns="0" rIns="0" bIns="0" anchor="ctr" anchorCtr="1"/>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dirty="0">
                  <a:latin typeface="Franklin Gothic Medium" panose="020B0603020102020204" pitchFamily="34" charset="0"/>
                </a:rPr>
                <a:t>Understand the organization</a:t>
              </a:r>
            </a:p>
          </p:txBody>
        </p:sp>
        <p:cxnSp>
          <p:nvCxnSpPr>
            <p:cNvPr id="7180" name="AutoShape 10">
              <a:extLst>
                <a:ext uri="{FF2B5EF4-FFF2-40B4-BE49-F238E27FC236}">
                  <a16:creationId xmlns:a16="http://schemas.microsoft.com/office/drawing/2014/main" id="{8B8253DD-8216-A8A2-BB49-20FD0DD0D6D9}"/>
                </a:ext>
              </a:extLst>
            </p:cNvPr>
            <p:cNvCxnSpPr>
              <a:cxnSpLocks noChangeShapeType="1"/>
              <a:stCxn id="7182" idx="0"/>
              <a:endCxn id="7181" idx="0"/>
            </p:cNvCxnSpPr>
            <p:nvPr/>
          </p:nvCxnSpPr>
          <p:spPr bwMode="auto">
            <a:xfrm>
              <a:off x="2869" y="1105"/>
              <a:ext cx="644" cy="1459"/>
            </a:xfrm>
            <a:prstGeom prst="straightConnector1">
              <a:avLst/>
            </a:prstGeom>
            <a:noFill/>
            <a:ln w="38100">
              <a:solidFill>
                <a:schemeClr val="tx1"/>
              </a:solidFill>
              <a:round/>
              <a:headEnd/>
              <a:tailEnd type="stealth" w="lg" len="lg"/>
            </a:ln>
            <a:extLst>
              <a:ext uri="{909E8E84-426E-40DD-AFC4-6F175D3DCCD1}">
                <a14:hiddenFill xmlns:a14="http://schemas.microsoft.com/office/drawing/2010/main">
                  <a:noFill/>
                </a14:hiddenFill>
              </a:ext>
            </a:extLst>
          </p:spPr>
        </p:cxnSp>
        <p:sp>
          <p:nvSpPr>
            <p:cNvPr id="7181" name="AutoShape 11" descr="greenfill01">
              <a:extLst>
                <a:ext uri="{FF2B5EF4-FFF2-40B4-BE49-F238E27FC236}">
                  <a16:creationId xmlns:a16="http://schemas.microsoft.com/office/drawing/2014/main" id="{A19D24AA-F977-B064-1493-DDBD23A6280D}"/>
                </a:ext>
              </a:extLst>
            </p:cNvPr>
            <p:cNvSpPr>
              <a:spLocks noChangeArrowheads="1"/>
            </p:cNvSpPr>
            <p:nvPr/>
          </p:nvSpPr>
          <p:spPr bwMode="auto">
            <a:xfrm>
              <a:off x="2993" y="2582"/>
              <a:ext cx="1040" cy="903"/>
            </a:xfrm>
            <a:prstGeom prst="roundRect">
              <a:avLst>
                <a:gd name="adj" fmla="val 16667"/>
              </a:avLst>
            </a:prstGeom>
            <a:blipFill dpi="0" rotWithShape="1">
              <a:blip r:embed="rId6"/>
              <a:srcRect/>
              <a:stretch>
                <a:fillRect/>
              </a:stretch>
            </a:blipFill>
            <a:ln w="57150" algn="ctr">
              <a:solidFill>
                <a:srgbClr val="65CD65"/>
              </a:solidFill>
              <a:round/>
              <a:headEnd/>
              <a:tailEnd/>
            </a:ln>
          </p:spPr>
          <p:txBody>
            <a:bodyPr lIns="0" tIns="0" rIns="0" bIns="0" anchor="ctr" anchorCtr="1"/>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Franklin Gothic Medium" panose="020B0603020102020204" pitchFamily="34" charset="0"/>
                </a:rPr>
                <a:t>Know what is expected in work and  behavior</a:t>
              </a:r>
            </a:p>
          </p:txBody>
        </p:sp>
        <p:sp>
          <p:nvSpPr>
            <p:cNvPr id="7182" name="Oval 12">
              <a:extLst>
                <a:ext uri="{FF2B5EF4-FFF2-40B4-BE49-F238E27FC236}">
                  <a16:creationId xmlns:a16="http://schemas.microsoft.com/office/drawing/2014/main" id="{B50C9D11-FD2B-3FD9-D4D8-BE559DC07EC6}"/>
                </a:ext>
              </a:extLst>
            </p:cNvPr>
            <p:cNvSpPr>
              <a:spLocks noChangeArrowheads="1"/>
            </p:cNvSpPr>
            <p:nvPr/>
          </p:nvSpPr>
          <p:spPr bwMode="auto">
            <a:xfrm>
              <a:off x="1382" y="1123"/>
              <a:ext cx="2974" cy="778"/>
            </a:xfrm>
            <a:prstGeom prst="ellipse">
              <a:avLst/>
            </a:prstGeom>
            <a:gradFill rotWithShape="1">
              <a:gsLst>
                <a:gs pos="0">
                  <a:srgbClr val="EAD596"/>
                </a:gs>
                <a:gs pos="100000">
                  <a:srgbClr val="CC9900"/>
                </a:gs>
              </a:gsLst>
              <a:lin ang="5400000" scaled="1"/>
            </a:gradFill>
            <a:ln w="57150" algn="ctr">
              <a:solidFill>
                <a:srgbClr val="CC9900"/>
              </a:solidFill>
              <a:round/>
              <a:headEnd/>
              <a:tailEnd/>
            </a:ln>
          </p:spPr>
          <p:txBody>
            <a:bodyPr lIns="0" tIns="0" rIns="0" bIns="0" anchor="ctr" anchorCtr="1"/>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400">
                  <a:latin typeface="Franklin Gothic Medium" panose="020B0603020102020204" pitchFamily="34" charset="0"/>
                </a:rPr>
                <a:t>Orientation Helps New Employees</a:t>
              </a:r>
            </a:p>
          </p:txBody>
        </p:sp>
      </p:grpSp>
      <p:sp>
        <p:nvSpPr>
          <p:cNvPr id="3" name="Rectangle 2">
            <a:extLst>
              <a:ext uri="{FF2B5EF4-FFF2-40B4-BE49-F238E27FC236}">
                <a16:creationId xmlns:a16="http://schemas.microsoft.com/office/drawing/2014/main" id="{A6ADB4C5-CFEC-8970-D78B-8E18BD2979D3}"/>
              </a:ext>
            </a:extLst>
          </p:cNvPr>
          <p:cNvSpPr/>
          <p:nvPr/>
        </p:nvSpPr>
        <p:spPr>
          <a:xfrm>
            <a:off x="1277714" y="62895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4" name="TextBox 3">
            <a:extLst>
              <a:ext uri="{FF2B5EF4-FFF2-40B4-BE49-F238E27FC236}">
                <a16:creationId xmlns:a16="http://schemas.microsoft.com/office/drawing/2014/main" id="{D22FB716-5E7F-910B-243D-27E994CC316C}"/>
              </a:ext>
            </a:extLst>
          </p:cNvPr>
          <p:cNvSpPr txBox="1"/>
          <p:nvPr/>
        </p:nvSpPr>
        <p:spPr>
          <a:xfrm>
            <a:off x="1397866" y="65059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5" name="TextBox 4">
            <a:extLst>
              <a:ext uri="{FF2B5EF4-FFF2-40B4-BE49-F238E27FC236}">
                <a16:creationId xmlns:a16="http://schemas.microsoft.com/office/drawing/2014/main" id="{E7DD6A4F-1D4D-4B79-726F-F843F268042A}"/>
              </a:ext>
            </a:extLst>
          </p:cNvPr>
          <p:cNvSpPr txBox="1"/>
          <p:nvPr/>
        </p:nvSpPr>
        <p:spPr>
          <a:xfrm>
            <a:off x="1382640" y="865455"/>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6</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AB82E28C-25B6-451D-672E-23FF33A45385}"/>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rgbClr val="00B0F0"/>
                </a:solidFill>
              </a:rPr>
              <a:t>www.midocean.ae</a:t>
            </a:r>
          </a:p>
        </p:txBody>
      </p:sp>
    </p:spTree>
    <p:extLst>
      <p:ext uri="{BB962C8B-B14F-4D97-AF65-F5344CB8AC3E}">
        <p14:creationId xmlns:p14="http://schemas.microsoft.com/office/powerpoint/2010/main" val="371482009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1"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5" name="Slide Number Placeholder 3">
            <a:extLst>
              <a:ext uri="{FF2B5EF4-FFF2-40B4-BE49-F238E27FC236}">
                <a16:creationId xmlns:a16="http://schemas.microsoft.com/office/drawing/2014/main" id="{3EA103E5-1BBE-5BEE-C393-BD9778500D75}"/>
              </a:ext>
            </a:extLst>
          </p:cNvPr>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eaLnBrk="1" hangingPunct="1"/>
            <a:r>
              <a:rPr lang="en-US" altLang="en-US">
                <a:cs typeface="Times New Roman" panose="02020603050405020304" pitchFamily="18" charset="0"/>
              </a:rPr>
              <a:t>8–</a:t>
            </a:r>
            <a:fld id="{DCB56C2E-1752-45AB-B0A8-50CE0252E0F9}" type="slidenum">
              <a:rPr lang="en-US" altLang="en-US">
                <a:cs typeface="Times New Roman" panose="02020603050405020304" pitchFamily="18" charset="0"/>
              </a:rPr>
              <a:pPr eaLnBrk="1" hangingPunct="1"/>
              <a:t>6</a:t>
            </a:fld>
            <a:endParaRPr lang="en-US" altLang="en-US">
              <a:cs typeface="Times New Roman" panose="02020603050405020304" pitchFamily="18" charset="0"/>
            </a:endParaRPr>
          </a:p>
        </p:txBody>
      </p:sp>
      <p:sp>
        <p:nvSpPr>
          <p:cNvPr id="2718722" name="Rectangle 2">
            <a:extLst>
              <a:ext uri="{FF2B5EF4-FFF2-40B4-BE49-F238E27FC236}">
                <a16:creationId xmlns:a16="http://schemas.microsoft.com/office/drawing/2014/main" id="{84064136-EC25-92AD-C3F9-412887182D36}"/>
              </a:ext>
            </a:extLst>
          </p:cNvPr>
          <p:cNvSpPr>
            <a:spLocks noGrp="1" noChangeArrowheads="1"/>
          </p:cNvSpPr>
          <p:nvPr>
            <p:ph type="title"/>
          </p:nvPr>
        </p:nvSpPr>
        <p:spPr>
          <a:xfrm>
            <a:off x="2569779" y="365125"/>
            <a:ext cx="7366386" cy="1325563"/>
          </a:xfrm>
        </p:spPr>
        <p:txBody>
          <a:bodyPr>
            <a:normAutofit/>
          </a:bodyPr>
          <a:lstStyle/>
          <a:p>
            <a:pPr eaLnBrk="1" hangingPunct="1">
              <a:defRPr/>
            </a:pPr>
            <a:r>
              <a:rPr lang="en-US" sz="4000" dirty="0">
                <a:latin typeface="Times New Roman" panose="02020603050405020304" pitchFamily="18" charset="0"/>
                <a:cs typeface="Times New Roman" panose="02020603050405020304" pitchFamily="18" charset="0"/>
              </a:rPr>
              <a:t>The Orientation Process</a:t>
            </a:r>
          </a:p>
        </p:txBody>
      </p:sp>
      <p:grpSp>
        <p:nvGrpSpPr>
          <p:cNvPr id="2" name="Group 17">
            <a:extLst>
              <a:ext uri="{FF2B5EF4-FFF2-40B4-BE49-F238E27FC236}">
                <a16:creationId xmlns:a16="http://schemas.microsoft.com/office/drawing/2014/main" id="{43C8F337-76B1-1E2A-5E36-95FEEB1972A2}"/>
              </a:ext>
            </a:extLst>
          </p:cNvPr>
          <p:cNvGrpSpPr>
            <a:grpSpLocks/>
          </p:cNvGrpSpPr>
          <p:nvPr/>
        </p:nvGrpSpPr>
        <p:grpSpPr bwMode="auto">
          <a:xfrm>
            <a:off x="2255839" y="2007591"/>
            <a:ext cx="7680325" cy="3473450"/>
            <a:chOff x="576" y="1066"/>
            <a:chExt cx="4608" cy="2188"/>
          </a:xfrm>
        </p:grpSpPr>
        <p:sp>
          <p:nvSpPr>
            <p:cNvPr id="8198" name="AutoShape 18" descr="grayfill01">
              <a:extLst>
                <a:ext uri="{FF2B5EF4-FFF2-40B4-BE49-F238E27FC236}">
                  <a16:creationId xmlns:a16="http://schemas.microsoft.com/office/drawing/2014/main" id="{9BC5D377-D498-25AB-876A-2E3A07C50801}"/>
                </a:ext>
              </a:extLst>
            </p:cNvPr>
            <p:cNvSpPr>
              <a:spLocks noChangeArrowheads="1"/>
            </p:cNvSpPr>
            <p:nvPr/>
          </p:nvSpPr>
          <p:spPr bwMode="auto">
            <a:xfrm>
              <a:off x="3918" y="1066"/>
              <a:ext cx="1266" cy="578"/>
            </a:xfrm>
            <a:prstGeom prst="roundRect">
              <a:avLst>
                <a:gd name="adj" fmla="val 16667"/>
              </a:avLst>
            </a:prstGeom>
            <a:blipFill dpi="0" rotWithShape="1">
              <a:blip r:embed="rId3"/>
              <a:srcRect/>
              <a:stretch>
                <a:fillRect/>
              </a:stretch>
            </a:blipFill>
            <a:ln w="57150" algn="ctr">
              <a:solidFill>
                <a:srgbClr val="C0C0C0"/>
              </a:solidFill>
              <a:round/>
              <a:headEnd/>
              <a:tailEnd/>
            </a:ln>
          </p:spPr>
          <p:txBody>
            <a:bodyPr lIns="0" tIns="0" rIns="0" bIns="0" anchor="ctr" anchorCtr="1"/>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a:latin typeface="Franklin Gothic Medium" panose="020B0603020102020204" pitchFamily="34" charset="0"/>
                </a:rPr>
                <a:t>Company organization and operations</a:t>
              </a:r>
            </a:p>
          </p:txBody>
        </p:sp>
        <p:sp>
          <p:nvSpPr>
            <p:cNvPr id="8199" name="AutoShape 19" descr="greenfill01">
              <a:extLst>
                <a:ext uri="{FF2B5EF4-FFF2-40B4-BE49-F238E27FC236}">
                  <a16:creationId xmlns:a16="http://schemas.microsoft.com/office/drawing/2014/main" id="{A3A46D52-B638-18B7-9B4E-D863F5B0FEC1}"/>
                </a:ext>
              </a:extLst>
            </p:cNvPr>
            <p:cNvSpPr>
              <a:spLocks noChangeArrowheads="1"/>
            </p:cNvSpPr>
            <p:nvPr/>
          </p:nvSpPr>
          <p:spPr bwMode="auto">
            <a:xfrm>
              <a:off x="3918" y="1859"/>
              <a:ext cx="1266" cy="576"/>
            </a:xfrm>
            <a:prstGeom prst="roundRect">
              <a:avLst>
                <a:gd name="adj" fmla="val 16667"/>
              </a:avLst>
            </a:prstGeom>
            <a:blipFill dpi="0" rotWithShape="1">
              <a:blip r:embed="rId4"/>
              <a:srcRect/>
              <a:stretch>
                <a:fillRect/>
              </a:stretch>
            </a:blipFill>
            <a:ln w="57150" algn="ctr">
              <a:solidFill>
                <a:srgbClr val="74D274"/>
              </a:solidFill>
              <a:round/>
              <a:headEnd/>
              <a:tailEnd/>
            </a:ln>
          </p:spPr>
          <p:txBody>
            <a:bodyPr lIns="0" tIns="0" rIns="0" bIns="0" anchor="ctr" anchorCtr="1"/>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a:latin typeface="Franklin Gothic Medium" panose="020B0603020102020204" pitchFamily="34" charset="0"/>
                </a:rPr>
                <a:t>Safety measures</a:t>
              </a:r>
              <a:br>
                <a:rPr lang="en-US" altLang="en-US" sz="1600">
                  <a:latin typeface="Franklin Gothic Medium" panose="020B0603020102020204" pitchFamily="34" charset="0"/>
                </a:rPr>
              </a:br>
              <a:r>
                <a:rPr lang="en-US" altLang="en-US" sz="1600">
                  <a:latin typeface="Franklin Gothic Medium" panose="020B0603020102020204" pitchFamily="34" charset="0"/>
                </a:rPr>
                <a:t>and regulations</a:t>
              </a:r>
            </a:p>
          </p:txBody>
        </p:sp>
        <p:sp>
          <p:nvSpPr>
            <p:cNvPr id="8200" name="AutoShape 20" descr="bluefill01">
              <a:extLst>
                <a:ext uri="{FF2B5EF4-FFF2-40B4-BE49-F238E27FC236}">
                  <a16:creationId xmlns:a16="http://schemas.microsoft.com/office/drawing/2014/main" id="{39FBF00F-C532-3DE5-906B-2BC999E93386}"/>
                </a:ext>
              </a:extLst>
            </p:cNvPr>
            <p:cNvSpPr>
              <a:spLocks noChangeArrowheads="1"/>
            </p:cNvSpPr>
            <p:nvPr/>
          </p:nvSpPr>
          <p:spPr bwMode="auto">
            <a:xfrm>
              <a:off x="3918" y="2667"/>
              <a:ext cx="1266" cy="578"/>
            </a:xfrm>
            <a:prstGeom prst="roundRect">
              <a:avLst>
                <a:gd name="adj" fmla="val 16667"/>
              </a:avLst>
            </a:prstGeom>
            <a:blipFill dpi="0" rotWithShape="1">
              <a:blip r:embed="rId5"/>
              <a:srcRect/>
              <a:stretch>
                <a:fillRect/>
              </a:stretch>
            </a:blipFill>
            <a:ln w="57150" algn="ctr">
              <a:solidFill>
                <a:srgbClr val="7DC1FF"/>
              </a:solidFill>
              <a:round/>
              <a:headEnd/>
              <a:tailEnd/>
            </a:ln>
          </p:spPr>
          <p:txBody>
            <a:bodyPr lIns="0" tIns="0" rIns="0" bIns="0" anchor="ctr" anchorCtr="1"/>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a:latin typeface="Franklin Gothic Medium" panose="020B0603020102020204" pitchFamily="34" charset="0"/>
                </a:rPr>
                <a:t>Facilities </a:t>
              </a:r>
              <a:br>
                <a:rPr lang="en-US" altLang="en-US" sz="1600">
                  <a:latin typeface="Franklin Gothic Medium" panose="020B0603020102020204" pitchFamily="34" charset="0"/>
                </a:rPr>
              </a:br>
              <a:r>
                <a:rPr lang="en-US" altLang="en-US" sz="1600">
                  <a:latin typeface="Franklin Gothic Medium" panose="020B0603020102020204" pitchFamily="34" charset="0"/>
                </a:rPr>
                <a:t>tour</a:t>
              </a:r>
            </a:p>
          </p:txBody>
        </p:sp>
        <p:cxnSp>
          <p:nvCxnSpPr>
            <p:cNvPr id="8201" name="AutoShape 21">
              <a:extLst>
                <a:ext uri="{FF2B5EF4-FFF2-40B4-BE49-F238E27FC236}">
                  <a16:creationId xmlns:a16="http://schemas.microsoft.com/office/drawing/2014/main" id="{5662EC2A-0797-D939-555B-E77B5994AECA}"/>
                </a:ext>
              </a:extLst>
            </p:cNvPr>
            <p:cNvCxnSpPr>
              <a:cxnSpLocks noChangeShapeType="1"/>
              <a:stCxn id="8204" idx="7"/>
              <a:endCxn id="8198" idx="1"/>
            </p:cNvCxnSpPr>
            <p:nvPr/>
          </p:nvCxnSpPr>
          <p:spPr bwMode="auto">
            <a:xfrm rot="-5400000">
              <a:off x="3424" y="1379"/>
              <a:ext cx="518" cy="470"/>
            </a:xfrm>
            <a:prstGeom prst="bentConnector2">
              <a:avLst/>
            </a:prstGeom>
            <a:noFill/>
            <a:ln w="38100">
              <a:solidFill>
                <a:schemeClr val="tx1"/>
              </a:solidFill>
              <a:miter lim="800000"/>
              <a:headEnd/>
              <a:tailEnd type="stealth" w="lg" len="lg"/>
            </a:ln>
            <a:extLst>
              <a:ext uri="{909E8E84-426E-40DD-AFC4-6F175D3DCCD1}">
                <a14:hiddenFill xmlns:a14="http://schemas.microsoft.com/office/drawing/2010/main">
                  <a:noFill/>
                </a14:hiddenFill>
              </a:ext>
            </a:extLst>
          </p:spPr>
        </p:cxnSp>
        <p:cxnSp>
          <p:nvCxnSpPr>
            <p:cNvPr id="8202" name="AutoShape 22">
              <a:extLst>
                <a:ext uri="{FF2B5EF4-FFF2-40B4-BE49-F238E27FC236}">
                  <a16:creationId xmlns:a16="http://schemas.microsoft.com/office/drawing/2014/main" id="{B878DD04-CE31-DA2D-A238-47B5D034B8D0}"/>
                </a:ext>
              </a:extLst>
            </p:cNvPr>
            <p:cNvCxnSpPr>
              <a:cxnSpLocks noChangeShapeType="1"/>
              <a:stCxn id="8204" idx="6"/>
              <a:endCxn id="8199" idx="1"/>
            </p:cNvCxnSpPr>
            <p:nvPr/>
          </p:nvCxnSpPr>
          <p:spPr bwMode="auto">
            <a:xfrm flipV="1">
              <a:off x="3686" y="2147"/>
              <a:ext cx="232" cy="1"/>
            </a:xfrm>
            <a:prstGeom prst="straightConnector1">
              <a:avLst/>
            </a:prstGeom>
            <a:noFill/>
            <a:ln w="38100">
              <a:solidFill>
                <a:schemeClr val="tx1"/>
              </a:solidFill>
              <a:round/>
              <a:headEnd/>
              <a:tailEnd type="stealth" w="lg" len="lg"/>
            </a:ln>
            <a:extLst>
              <a:ext uri="{909E8E84-426E-40DD-AFC4-6F175D3DCCD1}">
                <a14:hiddenFill xmlns:a14="http://schemas.microsoft.com/office/drawing/2010/main">
                  <a:noFill/>
                </a14:hiddenFill>
              </a:ext>
            </a:extLst>
          </p:spPr>
        </p:cxnSp>
        <p:cxnSp>
          <p:nvCxnSpPr>
            <p:cNvPr id="8203" name="AutoShape 23">
              <a:extLst>
                <a:ext uri="{FF2B5EF4-FFF2-40B4-BE49-F238E27FC236}">
                  <a16:creationId xmlns:a16="http://schemas.microsoft.com/office/drawing/2014/main" id="{B0802838-F729-04FC-97E6-01F23D4F12F9}"/>
                </a:ext>
              </a:extLst>
            </p:cNvPr>
            <p:cNvCxnSpPr>
              <a:cxnSpLocks noChangeShapeType="1"/>
              <a:stCxn id="8204" idx="5"/>
              <a:endCxn id="8200" idx="1"/>
            </p:cNvCxnSpPr>
            <p:nvPr/>
          </p:nvCxnSpPr>
          <p:spPr bwMode="auto">
            <a:xfrm rot="16200000" flipH="1">
              <a:off x="3416" y="2454"/>
              <a:ext cx="534" cy="470"/>
            </a:xfrm>
            <a:prstGeom prst="bentConnector2">
              <a:avLst/>
            </a:prstGeom>
            <a:noFill/>
            <a:ln w="38100">
              <a:solidFill>
                <a:schemeClr val="tx1"/>
              </a:solidFill>
              <a:miter lim="800000"/>
              <a:headEnd/>
              <a:tailEnd type="stealth" w="lg" len="lg"/>
            </a:ln>
            <a:extLst>
              <a:ext uri="{909E8E84-426E-40DD-AFC4-6F175D3DCCD1}">
                <a14:hiddenFill xmlns:a14="http://schemas.microsoft.com/office/drawing/2010/main">
                  <a:noFill/>
                </a14:hiddenFill>
              </a:ext>
            </a:extLst>
          </p:spPr>
        </p:cxnSp>
        <p:sp>
          <p:nvSpPr>
            <p:cNvPr id="8204" name="Oval 24">
              <a:extLst>
                <a:ext uri="{FF2B5EF4-FFF2-40B4-BE49-F238E27FC236}">
                  <a16:creationId xmlns:a16="http://schemas.microsoft.com/office/drawing/2014/main" id="{638AA3F1-009E-72AB-703E-A8174053FA1E}"/>
                </a:ext>
              </a:extLst>
            </p:cNvPr>
            <p:cNvSpPr>
              <a:spLocks noChangeArrowheads="1"/>
            </p:cNvSpPr>
            <p:nvPr/>
          </p:nvSpPr>
          <p:spPr bwMode="auto">
            <a:xfrm>
              <a:off x="2059" y="1760"/>
              <a:ext cx="1627" cy="775"/>
            </a:xfrm>
            <a:prstGeom prst="ellipse">
              <a:avLst/>
            </a:prstGeom>
            <a:gradFill rotWithShape="1">
              <a:gsLst>
                <a:gs pos="0">
                  <a:srgbClr val="0099CC"/>
                </a:gs>
                <a:gs pos="100000">
                  <a:srgbClr val="006B8E"/>
                </a:gs>
              </a:gsLst>
              <a:lin ang="5400000" scaled="1"/>
            </a:gradFill>
            <a:ln w="38100" algn="ctr">
              <a:solidFill>
                <a:srgbClr val="336699"/>
              </a:solidFill>
              <a:round/>
              <a:headEnd/>
              <a:tailEnd/>
            </a:ln>
          </p:spPr>
          <p:txBody>
            <a:bodyPr lIns="0" rIns="0" anchor="ctr" anchorCtr="1"/>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algn="ctr" eaLnBrk="1" hangingPunct="1">
                <a:spcBef>
                  <a:spcPct val="50000"/>
                </a:spcBef>
              </a:pPr>
              <a:r>
                <a:rPr lang="en-US" altLang="en-US" sz="1800" b="1">
                  <a:solidFill>
                    <a:schemeClr val="bg1"/>
                  </a:solidFill>
                </a:rPr>
                <a:t>Employee Orientation</a:t>
              </a:r>
            </a:p>
          </p:txBody>
        </p:sp>
        <p:sp>
          <p:nvSpPr>
            <p:cNvPr id="8205" name="AutoShape 25" descr="redfill01">
              <a:extLst>
                <a:ext uri="{FF2B5EF4-FFF2-40B4-BE49-F238E27FC236}">
                  <a16:creationId xmlns:a16="http://schemas.microsoft.com/office/drawing/2014/main" id="{CB92D76D-A61F-7DA9-54AC-EFC1039D2170}"/>
                </a:ext>
              </a:extLst>
            </p:cNvPr>
            <p:cNvSpPr>
              <a:spLocks noChangeArrowheads="1"/>
            </p:cNvSpPr>
            <p:nvPr/>
          </p:nvSpPr>
          <p:spPr bwMode="auto">
            <a:xfrm>
              <a:off x="576" y="1075"/>
              <a:ext cx="1267" cy="578"/>
            </a:xfrm>
            <a:prstGeom prst="roundRect">
              <a:avLst>
                <a:gd name="adj" fmla="val 16667"/>
              </a:avLst>
            </a:prstGeom>
            <a:blipFill dpi="0" rotWithShape="1">
              <a:blip r:embed="rId6"/>
              <a:srcRect/>
              <a:stretch>
                <a:fillRect/>
              </a:stretch>
            </a:blipFill>
            <a:ln w="57150" algn="ctr">
              <a:solidFill>
                <a:srgbClr val="F27900"/>
              </a:solidFill>
              <a:round/>
              <a:headEnd/>
              <a:tailEnd/>
            </a:ln>
          </p:spPr>
          <p:txBody>
            <a:bodyPr lIns="0" tIns="0" rIns="0" bIns="0" anchor="ctr" anchorCtr="1"/>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a:latin typeface="Franklin Gothic Medium" panose="020B0603020102020204" pitchFamily="34" charset="0"/>
                </a:rPr>
                <a:t>Employee benefit information</a:t>
              </a:r>
            </a:p>
          </p:txBody>
        </p:sp>
        <p:sp>
          <p:nvSpPr>
            <p:cNvPr id="8206" name="AutoShape 26" descr="brownfill01">
              <a:extLst>
                <a:ext uri="{FF2B5EF4-FFF2-40B4-BE49-F238E27FC236}">
                  <a16:creationId xmlns:a16="http://schemas.microsoft.com/office/drawing/2014/main" id="{C84A3C4E-A2A1-2DBE-AEA2-AAF3BACA45AF}"/>
                </a:ext>
              </a:extLst>
            </p:cNvPr>
            <p:cNvSpPr>
              <a:spLocks noChangeArrowheads="1"/>
            </p:cNvSpPr>
            <p:nvPr/>
          </p:nvSpPr>
          <p:spPr bwMode="auto">
            <a:xfrm>
              <a:off x="576" y="1859"/>
              <a:ext cx="1267" cy="576"/>
            </a:xfrm>
            <a:prstGeom prst="roundRect">
              <a:avLst>
                <a:gd name="adj" fmla="val 16667"/>
              </a:avLst>
            </a:prstGeom>
            <a:blipFill dpi="0" rotWithShape="1">
              <a:blip r:embed="rId7"/>
              <a:srcRect/>
              <a:stretch>
                <a:fillRect/>
              </a:stretch>
            </a:blipFill>
            <a:ln w="57150" algn="ctr">
              <a:solidFill>
                <a:srgbClr val="EB9F39"/>
              </a:solidFill>
              <a:round/>
              <a:headEnd/>
              <a:tailEnd/>
            </a:ln>
          </p:spPr>
          <p:txBody>
            <a:bodyPr lIns="0" tIns="0" rIns="0" bIns="0" anchor="ctr" anchorCtr="1"/>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a:latin typeface="Franklin Gothic Medium" panose="020B0603020102020204" pitchFamily="34" charset="0"/>
                </a:rPr>
                <a:t>Personnel </a:t>
              </a:r>
              <a:br>
                <a:rPr lang="en-US" altLang="en-US" sz="1600">
                  <a:latin typeface="Franklin Gothic Medium" panose="020B0603020102020204" pitchFamily="34" charset="0"/>
                </a:rPr>
              </a:br>
              <a:r>
                <a:rPr lang="en-US" altLang="en-US" sz="1600">
                  <a:latin typeface="Franklin Gothic Medium" panose="020B0603020102020204" pitchFamily="34" charset="0"/>
                </a:rPr>
                <a:t>policies</a:t>
              </a:r>
            </a:p>
          </p:txBody>
        </p:sp>
        <p:sp>
          <p:nvSpPr>
            <p:cNvPr id="8207" name="AutoShape 27" descr="purplefill01">
              <a:extLst>
                <a:ext uri="{FF2B5EF4-FFF2-40B4-BE49-F238E27FC236}">
                  <a16:creationId xmlns:a16="http://schemas.microsoft.com/office/drawing/2014/main" id="{EE6C1F5C-3BE9-DF4B-E777-40EC294932B1}"/>
                </a:ext>
              </a:extLst>
            </p:cNvPr>
            <p:cNvSpPr>
              <a:spLocks noChangeArrowheads="1"/>
            </p:cNvSpPr>
            <p:nvPr/>
          </p:nvSpPr>
          <p:spPr bwMode="auto">
            <a:xfrm>
              <a:off x="576" y="2676"/>
              <a:ext cx="1267" cy="578"/>
            </a:xfrm>
            <a:prstGeom prst="roundRect">
              <a:avLst>
                <a:gd name="adj" fmla="val 16667"/>
              </a:avLst>
            </a:prstGeom>
            <a:blipFill dpi="0" rotWithShape="1">
              <a:blip r:embed="rId8"/>
              <a:srcRect/>
              <a:stretch>
                <a:fillRect/>
              </a:stretch>
            </a:blipFill>
            <a:ln w="57150" algn="ctr">
              <a:solidFill>
                <a:srgbClr val="C46AB7"/>
              </a:solidFill>
              <a:round/>
              <a:headEnd/>
              <a:tailEnd/>
            </a:ln>
          </p:spPr>
          <p:txBody>
            <a:bodyPr lIns="0" tIns="0" rIns="0" bIns="0" anchor="ctr" anchorCtr="1"/>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a:latin typeface="Franklin Gothic Medium" panose="020B0603020102020204" pitchFamily="34" charset="0"/>
                </a:rPr>
                <a:t>Daily </a:t>
              </a:r>
              <a:br>
                <a:rPr lang="en-US" altLang="en-US" sz="1600">
                  <a:latin typeface="Franklin Gothic Medium" panose="020B0603020102020204" pitchFamily="34" charset="0"/>
                </a:rPr>
              </a:br>
              <a:r>
                <a:rPr lang="en-US" altLang="en-US" sz="1600">
                  <a:latin typeface="Franklin Gothic Medium" panose="020B0603020102020204" pitchFamily="34" charset="0"/>
                </a:rPr>
                <a:t>routine</a:t>
              </a:r>
            </a:p>
          </p:txBody>
        </p:sp>
        <p:cxnSp>
          <p:nvCxnSpPr>
            <p:cNvPr id="8208" name="AutoShape 28">
              <a:extLst>
                <a:ext uri="{FF2B5EF4-FFF2-40B4-BE49-F238E27FC236}">
                  <a16:creationId xmlns:a16="http://schemas.microsoft.com/office/drawing/2014/main" id="{82250AC8-543F-30BA-6B74-4C12F984CA7D}"/>
                </a:ext>
              </a:extLst>
            </p:cNvPr>
            <p:cNvCxnSpPr>
              <a:cxnSpLocks noChangeShapeType="1"/>
              <a:stCxn id="8204" idx="1"/>
              <a:endCxn id="8205" idx="3"/>
            </p:cNvCxnSpPr>
            <p:nvPr/>
          </p:nvCxnSpPr>
          <p:spPr bwMode="auto">
            <a:xfrm rot="5400000" flipH="1">
              <a:off x="1815" y="1392"/>
              <a:ext cx="509" cy="454"/>
            </a:xfrm>
            <a:prstGeom prst="bentConnector2">
              <a:avLst/>
            </a:prstGeom>
            <a:noFill/>
            <a:ln w="38100">
              <a:solidFill>
                <a:schemeClr val="tx1"/>
              </a:solidFill>
              <a:miter lim="800000"/>
              <a:headEnd/>
              <a:tailEnd type="stealth" w="lg" len="lg"/>
            </a:ln>
            <a:extLst>
              <a:ext uri="{909E8E84-426E-40DD-AFC4-6F175D3DCCD1}">
                <a14:hiddenFill xmlns:a14="http://schemas.microsoft.com/office/drawing/2010/main">
                  <a:noFill/>
                </a14:hiddenFill>
              </a:ext>
            </a:extLst>
          </p:spPr>
        </p:cxnSp>
        <p:cxnSp>
          <p:nvCxnSpPr>
            <p:cNvPr id="8209" name="AutoShape 29">
              <a:extLst>
                <a:ext uri="{FF2B5EF4-FFF2-40B4-BE49-F238E27FC236}">
                  <a16:creationId xmlns:a16="http://schemas.microsoft.com/office/drawing/2014/main" id="{312659F7-C9F1-07D0-CC96-648C38AEA6F6}"/>
                </a:ext>
              </a:extLst>
            </p:cNvPr>
            <p:cNvCxnSpPr>
              <a:cxnSpLocks noChangeShapeType="1"/>
              <a:stCxn id="8204" idx="2"/>
              <a:endCxn id="8206" idx="3"/>
            </p:cNvCxnSpPr>
            <p:nvPr/>
          </p:nvCxnSpPr>
          <p:spPr bwMode="auto">
            <a:xfrm flipH="1" flipV="1">
              <a:off x="1843" y="2147"/>
              <a:ext cx="216" cy="1"/>
            </a:xfrm>
            <a:prstGeom prst="straightConnector1">
              <a:avLst/>
            </a:prstGeom>
            <a:noFill/>
            <a:ln w="38100">
              <a:solidFill>
                <a:schemeClr val="tx1"/>
              </a:solidFill>
              <a:round/>
              <a:headEnd/>
              <a:tailEnd type="stealth" w="lg" len="lg"/>
            </a:ln>
            <a:extLst>
              <a:ext uri="{909E8E84-426E-40DD-AFC4-6F175D3DCCD1}">
                <a14:hiddenFill xmlns:a14="http://schemas.microsoft.com/office/drawing/2010/main">
                  <a:noFill/>
                </a14:hiddenFill>
              </a:ext>
            </a:extLst>
          </p:spPr>
        </p:cxnSp>
        <p:cxnSp>
          <p:nvCxnSpPr>
            <p:cNvPr id="8210" name="AutoShape 30">
              <a:extLst>
                <a:ext uri="{FF2B5EF4-FFF2-40B4-BE49-F238E27FC236}">
                  <a16:creationId xmlns:a16="http://schemas.microsoft.com/office/drawing/2014/main" id="{D18472FF-EA08-30BA-AD96-EE36B75C9599}"/>
                </a:ext>
              </a:extLst>
            </p:cNvPr>
            <p:cNvCxnSpPr>
              <a:cxnSpLocks noChangeShapeType="1"/>
              <a:stCxn id="8204" idx="3"/>
              <a:endCxn id="8207" idx="3"/>
            </p:cNvCxnSpPr>
            <p:nvPr/>
          </p:nvCxnSpPr>
          <p:spPr bwMode="auto">
            <a:xfrm rot="5400000">
              <a:off x="1798" y="2467"/>
              <a:ext cx="543" cy="454"/>
            </a:xfrm>
            <a:prstGeom prst="bentConnector2">
              <a:avLst/>
            </a:prstGeom>
            <a:noFill/>
            <a:ln w="38100">
              <a:solidFill>
                <a:schemeClr val="tx1"/>
              </a:solidFill>
              <a:miter lim="800000"/>
              <a:headEnd/>
              <a:tailEnd type="stealth" w="lg" len="lg"/>
            </a:ln>
            <a:extLst>
              <a:ext uri="{909E8E84-426E-40DD-AFC4-6F175D3DCCD1}">
                <a14:hiddenFill xmlns:a14="http://schemas.microsoft.com/office/drawing/2010/main">
                  <a:noFill/>
                </a14:hiddenFill>
              </a:ext>
            </a:extLst>
          </p:spPr>
        </p:cxnSp>
      </p:grpSp>
      <p:sp>
        <p:nvSpPr>
          <p:cNvPr id="3" name="TextBox 2">
            <a:extLst>
              <a:ext uri="{FF2B5EF4-FFF2-40B4-BE49-F238E27FC236}">
                <a16:creationId xmlns:a16="http://schemas.microsoft.com/office/drawing/2014/main" id="{6B7CA58D-6E05-0FA4-B8A0-1F0B1EF1EE11}"/>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rgbClr val="00B0F0"/>
                </a:solidFill>
              </a:rPr>
              <a:t>www.midocean.ae</a:t>
            </a:r>
          </a:p>
        </p:txBody>
      </p:sp>
      <p:sp>
        <p:nvSpPr>
          <p:cNvPr id="4" name="Rectangle 3">
            <a:extLst>
              <a:ext uri="{FF2B5EF4-FFF2-40B4-BE49-F238E27FC236}">
                <a16:creationId xmlns:a16="http://schemas.microsoft.com/office/drawing/2014/main" id="{A8BEBF57-55BC-59ED-20BA-D7AACFF3234C}"/>
              </a:ext>
            </a:extLst>
          </p:cNvPr>
          <p:cNvSpPr/>
          <p:nvPr/>
        </p:nvSpPr>
        <p:spPr>
          <a:xfrm>
            <a:off x="1088522" y="62895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5" name="TextBox 4">
            <a:extLst>
              <a:ext uri="{FF2B5EF4-FFF2-40B4-BE49-F238E27FC236}">
                <a16:creationId xmlns:a16="http://schemas.microsoft.com/office/drawing/2014/main" id="{B177BE8E-9AAD-3033-300F-CB041AF7B449}"/>
              </a:ext>
            </a:extLst>
          </p:cNvPr>
          <p:cNvSpPr txBox="1"/>
          <p:nvPr/>
        </p:nvSpPr>
        <p:spPr>
          <a:xfrm>
            <a:off x="1208674" y="65059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6" name="TextBox 5">
            <a:extLst>
              <a:ext uri="{FF2B5EF4-FFF2-40B4-BE49-F238E27FC236}">
                <a16:creationId xmlns:a16="http://schemas.microsoft.com/office/drawing/2014/main" id="{B4863942-FF0B-0C5C-1FB2-A5CD688FE974}"/>
              </a:ext>
            </a:extLst>
          </p:cNvPr>
          <p:cNvSpPr txBox="1"/>
          <p:nvPr/>
        </p:nvSpPr>
        <p:spPr>
          <a:xfrm>
            <a:off x="1193448" y="865455"/>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6</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6364865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outVertical)">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4"/>
            <a:ext cx="10812720"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6675095" cy="707886"/>
          </a:xfrm>
          <a:prstGeom prst="rect">
            <a:avLst/>
          </a:prstGeom>
          <a:noFill/>
        </p:spPr>
        <p:txBody>
          <a:bodyPr wrap="square" rtlCol="0">
            <a:spAutoFit/>
          </a:bodyPr>
          <a:lstStyle/>
          <a:p>
            <a:r>
              <a:rPr lang="en-US" sz="4000" dirty="0">
                <a:solidFill>
                  <a:srgbClr val="00B0F0"/>
                </a:solidFill>
                <a:latin typeface="Times New Roman" panose="02020603050405020304" pitchFamily="18" charset="0"/>
                <a:cs typeface="Times New Roman" panose="02020603050405020304" pitchFamily="18" charset="0"/>
              </a:rPr>
              <a:t>The Training Process</a:t>
            </a:r>
            <a:endParaRPr lang="en-US" sz="1600" b="1" dirty="0">
              <a:solidFill>
                <a:srgbClr val="00B0F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00414" y="2016784"/>
            <a:ext cx="10541000" cy="4154984"/>
          </a:xfrm>
          <a:prstGeom prst="rect">
            <a:avLst/>
          </a:prstGeom>
          <a:noFill/>
        </p:spPr>
        <p:txBody>
          <a:bodyPr wrap="square" rtlCol="0">
            <a:spAutoFit/>
          </a:bodyPr>
          <a:lstStyle/>
          <a:p>
            <a:pPr marL="228600" marR="0" lvl="0" indent="-228600" algn="l" defTabSz="914400" rtl="0" eaLnBrk="1" fontAlgn="auto" latinLnBrk="0" hangingPunct="1">
              <a:lnSpc>
                <a:spcPct val="90000"/>
              </a:lnSpc>
              <a:spcBef>
                <a:spcPct val="45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effectLst/>
                <a:uLnTx/>
                <a:uFillTx/>
                <a:latin typeface="Calibri" panose="020F0502020204030204"/>
                <a:ea typeface="+mn-ea"/>
                <a:cs typeface="+mn-cs"/>
              </a:rPr>
              <a:t>Training</a:t>
            </a:r>
          </a:p>
          <a:p>
            <a:pPr marL="685800" marR="0" lvl="1" indent="-228600" algn="l" defTabSz="914400" rtl="0" eaLnBrk="1" fontAlgn="auto" latinLnBrk="0" hangingPunct="1">
              <a:lnSpc>
                <a:spcPct val="90000"/>
              </a:lnSpc>
              <a:spcBef>
                <a:spcPct val="45000"/>
              </a:spcBef>
              <a:spcAft>
                <a:spcPts val="0"/>
              </a:spcAft>
              <a:buClrTx/>
              <a:buSzTx/>
              <a:buFont typeface="Arial" panose="020B0604020202020204" pitchFamily="34" charset="0"/>
              <a:buChar char="•"/>
              <a:tabLst/>
              <a:defRPr/>
            </a:pPr>
            <a:r>
              <a:rPr kumimoji="0" lang="en-US" sz="2200" b="0" i="0" u="none" strike="noStrike" kern="1200" cap="none" spc="0" normalizeH="0" baseline="0" noProof="0" dirty="0">
                <a:ln>
                  <a:noFill/>
                </a:ln>
                <a:effectLst/>
                <a:uLnTx/>
                <a:uFillTx/>
                <a:latin typeface="Calibri" panose="020F0502020204030204"/>
                <a:ea typeface="+mn-ea"/>
                <a:cs typeface="+mn-cs"/>
              </a:rPr>
              <a:t>Is the process of teaching new employees the basic skills they need to perform their jobs</a:t>
            </a:r>
          </a:p>
          <a:p>
            <a:pPr marL="685800" marR="0" lvl="1" indent="-228600" algn="l" defTabSz="914400" rtl="0" eaLnBrk="1" fontAlgn="auto" latinLnBrk="0" hangingPunct="1">
              <a:lnSpc>
                <a:spcPct val="90000"/>
              </a:lnSpc>
              <a:spcBef>
                <a:spcPct val="45000"/>
              </a:spcBef>
              <a:spcAft>
                <a:spcPts val="0"/>
              </a:spcAft>
              <a:buClrTx/>
              <a:buSzTx/>
              <a:buFont typeface="Arial" panose="020B0604020202020204" pitchFamily="34" charset="0"/>
              <a:buChar char="•"/>
              <a:tabLst/>
              <a:defRPr/>
            </a:pPr>
            <a:r>
              <a:rPr kumimoji="0" lang="en-US" sz="2200" b="0" i="0" u="none" strike="noStrike" kern="1200" cap="none" spc="0" normalizeH="0" baseline="0" noProof="0" dirty="0">
                <a:ln>
                  <a:noFill/>
                </a:ln>
                <a:effectLst/>
                <a:uLnTx/>
                <a:uFillTx/>
                <a:latin typeface="Calibri" panose="020F0502020204030204"/>
                <a:ea typeface="+mn-ea"/>
                <a:cs typeface="+mn-cs"/>
              </a:rPr>
              <a:t>Is a hallmark of good management</a:t>
            </a:r>
          </a:p>
          <a:p>
            <a:pPr marL="685800" marR="0" lvl="1" indent="-228600" algn="l" defTabSz="914400" rtl="0" eaLnBrk="1" fontAlgn="auto" latinLnBrk="0" hangingPunct="1">
              <a:lnSpc>
                <a:spcPct val="90000"/>
              </a:lnSpc>
              <a:spcBef>
                <a:spcPct val="45000"/>
              </a:spcBef>
              <a:spcAft>
                <a:spcPts val="0"/>
              </a:spcAft>
              <a:buClrTx/>
              <a:buSzTx/>
              <a:buFont typeface="Arial" panose="020B0604020202020204" pitchFamily="34" charset="0"/>
              <a:buChar char="•"/>
              <a:tabLst/>
              <a:defRPr/>
            </a:pPr>
            <a:r>
              <a:rPr kumimoji="0" lang="en-US" sz="2200" b="0" i="0" u="none" strike="noStrike" kern="1200" cap="none" spc="0" normalizeH="0" baseline="0" noProof="0" dirty="0">
                <a:ln>
                  <a:noFill/>
                </a:ln>
                <a:effectLst/>
                <a:uLnTx/>
                <a:uFillTx/>
                <a:latin typeface="Calibri" panose="020F0502020204030204"/>
                <a:ea typeface="+mn-ea"/>
                <a:cs typeface="+mn-cs"/>
              </a:rPr>
              <a:t>Reduces an employer’s exposure to negligent training liability</a:t>
            </a:r>
          </a:p>
          <a:p>
            <a:pPr marL="228600" marR="0" lvl="0" indent="-228600" algn="l" defTabSz="914400" rtl="0" eaLnBrk="1" fontAlgn="auto" latinLnBrk="0" hangingPunct="1">
              <a:lnSpc>
                <a:spcPct val="90000"/>
              </a:lnSpc>
              <a:spcBef>
                <a:spcPct val="45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effectLst/>
                <a:uLnTx/>
                <a:uFillTx/>
                <a:latin typeface="Calibri" panose="020F0502020204030204"/>
                <a:ea typeface="+mn-ea"/>
                <a:cs typeface="+mn-cs"/>
              </a:rPr>
              <a:t>Training’s Strategic Context</a:t>
            </a:r>
          </a:p>
          <a:p>
            <a:pPr marL="685800" marR="0" lvl="1" indent="-228600" algn="l" defTabSz="914400" rtl="0" eaLnBrk="1" fontAlgn="auto" latinLnBrk="0" hangingPunct="1">
              <a:lnSpc>
                <a:spcPct val="90000"/>
              </a:lnSpc>
              <a:spcBef>
                <a:spcPct val="45000"/>
              </a:spcBef>
              <a:spcAft>
                <a:spcPts val="0"/>
              </a:spcAft>
              <a:buClrTx/>
              <a:buSzTx/>
              <a:buFont typeface="Arial" panose="020B0604020202020204" pitchFamily="34" charset="0"/>
              <a:buChar char="•"/>
              <a:tabLst/>
              <a:defRPr/>
            </a:pPr>
            <a:r>
              <a:rPr kumimoji="0" lang="en-US" sz="2200" b="0" i="0" u="none" strike="noStrike" kern="1200" cap="none" spc="0" normalizeH="0" baseline="0" noProof="0" dirty="0">
                <a:ln>
                  <a:noFill/>
                </a:ln>
                <a:effectLst/>
                <a:uLnTx/>
                <a:uFillTx/>
                <a:latin typeface="Calibri" panose="020F0502020204030204"/>
                <a:ea typeface="+mn-ea"/>
                <a:cs typeface="+mn-cs"/>
              </a:rPr>
              <a:t>The aims of firm’s training programs must make sense in terms of the company’s strategic goals.</a:t>
            </a:r>
          </a:p>
          <a:p>
            <a:pPr marL="685800" marR="0" lvl="1" indent="-228600" algn="l" defTabSz="914400" rtl="0" eaLnBrk="1" fontAlgn="auto" latinLnBrk="0" hangingPunct="1">
              <a:lnSpc>
                <a:spcPct val="90000"/>
              </a:lnSpc>
              <a:spcBef>
                <a:spcPct val="45000"/>
              </a:spcBef>
              <a:spcAft>
                <a:spcPts val="0"/>
              </a:spcAft>
              <a:buClrTx/>
              <a:buSzTx/>
              <a:buFont typeface="Arial" panose="020B0604020202020204" pitchFamily="34" charset="0"/>
              <a:buChar char="•"/>
              <a:tabLst/>
              <a:defRPr/>
            </a:pPr>
            <a:r>
              <a:rPr kumimoji="0" lang="en-US" sz="2200" b="0" i="0" u="none" strike="noStrike" kern="1200" cap="none" spc="0" normalizeH="0" baseline="0" noProof="0" dirty="0">
                <a:ln>
                  <a:noFill/>
                </a:ln>
                <a:effectLst/>
                <a:uLnTx/>
                <a:uFillTx/>
                <a:latin typeface="Calibri" panose="020F0502020204030204"/>
                <a:ea typeface="+mn-ea"/>
                <a:cs typeface="+mn-cs"/>
              </a:rPr>
              <a:t>Training fosters employee learning, which results in enhanced organizational performance.</a:t>
            </a: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rgbClr val="00B0F0"/>
                </a:solidFill>
              </a:rPr>
              <a:t>www.midocean.ae</a:t>
            </a:r>
          </a:p>
        </p:txBody>
      </p:sp>
    </p:spTree>
    <p:extLst>
      <p:ext uri="{BB962C8B-B14F-4D97-AF65-F5344CB8AC3E}">
        <p14:creationId xmlns:p14="http://schemas.microsoft.com/office/powerpoint/2010/main" val="19358147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4"/>
            <a:ext cx="10812720"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6675095" cy="707886"/>
          </a:xfrm>
          <a:prstGeom prst="rect">
            <a:avLst/>
          </a:prstGeom>
          <a:noFill/>
        </p:spPr>
        <p:txBody>
          <a:bodyPr wrap="square" rtlCol="0">
            <a:spAutoFit/>
          </a:bodyPr>
          <a:lstStyle/>
          <a:p>
            <a:r>
              <a:rPr lang="en-US" sz="4000" dirty="0">
                <a:solidFill>
                  <a:srgbClr val="00B0F0"/>
                </a:solidFill>
                <a:latin typeface="Times New Roman" panose="02020603050405020304" pitchFamily="18" charset="0"/>
                <a:cs typeface="Times New Roman" panose="02020603050405020304" pitchFamily="18" charset="0"/>
              </a:rPr>
              <a:t>Steps in the Training Process</a:t>
            </a:r>
            <a:endParaRPr lang="en-US" sz="1600" b="1" dirty="0">
              <a:solidFill>
                <a:srgbClr val="00B0F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rgbClr val="00B0F0"/>
                </a:solidFill>
              </a:rPr>
              <a:t>www.midocean.ae</a:t>
            </a:r>
          </a:p>
        </p:txBody>
      </p:sp>
      <p:grpSp>
        <p:nvGrpSpPr>
          <p:cNvPr id="21" name="Group 6">
            <a:extLst>
              <a:ext uri="{FF2B5EF4-FFF2-40B4-BE49-F238E27FC236}">
                <a16:creationId xmlns:a16="http://schemas.microsoft.com/office/drawing/2014/main" id="{053C2A2C-8AE8-E4E9-C488-89F127A01BDD}"/>
              </a:ext>
            </a:extLst>
          </p:cNvPr>
          <p:cNvGrpSpPr>
            <a:grpSpLocks/>
          </p:cNvGrpSpPr>
          <p:nvPr/>
        </p:nvGrpSpPr>
        <p:grpSpPr bwMode="auto">
          <a:xfrm>
            <a:off x="3352800" y="3005969"/>
            <a:ext cx="966788" cy="1044575"/>
            <a:chOff x="581" y="1757"/>
            <a:chExt cx="403" cy="658"/>
          </a:xfrm>
        </p:grpSpPr>
        <p:sp>
          <p:nvSpPr>
            <p:cNvPr id="22" name="Freeform 7">
              <a:extLst>
                <a:ext uri="{FF2B5EF4-FFF2-40B4-BE49-F238E27FC236}">
                  <a16:creationId xmlns:a16="http://schemas.microsoft.com/office/drawing/2014/main" id="{3E09545D-F5A3-82DB-7732-5383CBD8D066}"/>
                </a:ext>
              </a:extLst>
            </p:cNvPr>
            <p:cNvSpPr>
              <a:spLocks/>
            </p:cNvSpPr>
            <p:nvPr/>
          </p:nvSpPr>
          <p:spPr bwMode="blackWhite">
            <a:xfrm>
              <a:off x="581" y="1757"/>
              <a:ext cx="403" cy="573"/>
            </a:xfrm>
            <a:custGeom>
              <a:avLst/>
              <a:gdLst>
                <a:gd name="T0" fmla="*/ 0 w 480"/>
                <a:gd name="T1" fmla="*/ 0 h 528"/>
                <a:gd name="T2" fmla="*/ 0 w 480"/>
                <a:gd name="T3" fmla="*/ 528 h 528"/>
                <a:gd name="T4" fmla="*/ 480 w 480"/>
                <a:gd name="T5" fmla="*/ 528 h 528"/>
                <a:gd name="T6" fmla="*/ 0 60000 65536"/>
                <a:gd name="T7" fmla="*/ 0 60000 65536"/>
                <a:gd name="T8" fmla="*/ 0 60000 65536"/>
                <a:gd name="T9" fmla="*/ 0 w 480"/>
                <a:gd name="T10" fmla="*/ 0 h 528"/>
                <a:gd name="T11" fmla="*/ 480 w 480"/>
                <a:gd name="T12" fmla="*/ 528 h 528"/>
              </a:gdLst>
              <a:ahLst/>
              <a:cxnLst>
                <a:cxn ang="T6">
                  <a:pos x="T0" y="T1"/>
                </a:cxn>
                <a:cxn ang="T7">
                  <a:pos x="T2" y="T3"/>
                </a:cxn>
                <a:cxn ang="T8">
                  <a:pos x="T4" y="T5"/>
                </a:cxn>
              </a:cxnLst>
              <a:rect l="T9" t="T10" r="T11" b="T12"/>
              <a:pathLst>
                <a:path w="480" h="528">
                  <a:moveTo>
                    <a:pt x="0" y="0"/>
                  </a:moveTo>
                  <a:lnTo>
                    <a:pt x="0" y="528"/>
                  </a:lnTo>
                  <a:lnTo>
                    <a:pt x="480" y="528"/>
                  </a:lnTo>
                </a:path>
              </a:pathLst>
            </a:custGeom>
            <a:noFill/>
            <a:ln w="57150" cap="flat" cmpd="sng">
              <a:solidFill>
                <a:srgbClr val="006699"/>
              </a:solidFill>
              <a:prstDash val="solid"/>
              <a:round/>
              <a:headEnd type="none" w="med" len="med"/>
              <a:tailEnd type="stealth" w="lg" len="lg"/>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23" name="Oval 8">
              <a:extLst>
                <a:ext uri="{FF2B5EF4-FFF2-40B4-BE49-F238E27FC236}">
                  <a16:creationId xmlns:a16="http://schemas.microsoft.com/office/drawing/2014/main" id="{172145D7-6A96-1650-1ED2-2AE75BAC1942}"/>
                </a:ext>
              </a:extLst>
            </p:cNvPr>
            <p:cNvSpPr>
              <a:spLocks noChangeArrowheads="1"/>
            </p:cNvSpPr>
            <p:nvPr/>
          </p:nvSpPr>
          <p:spPr bwMode="auto">
            <a:xfrm>
              <a:off x="639" y="2243"/>
              <a:ext cx="172" cy="172"/>
            </a:xfrm>
            <a:prstGeom prst="ellipse">
              <a:avLst/>
            </a:prstGeom>
            <a:solidFill>
              <a:schemeClr val="bg1"/>
            </a:solidFill>
            <a:ln w="3175">
              <a:solidFill>
                <a:srgbClr val="006699"/>
              </a:solidFill>
              <a:round/>
              <a:headEnd/>
              <a:tailEnd/>
            </a:ln>
          </p:spPr>
          <p:txBody>
            <a:bodyPr wrap="none" anchor="ctr"/>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b="1"/>
                <a:t>2</a:t>
              </a:r>
            </a:p>
          </p:txBody>
        </p:sp>
      </p:grpSp>
      <p:grpSp>
        <p:nvGrpSpPr>
          <p:cNvPr id="24" name="Group 9">
            <a:extLst>
              <a:ext uri="{FF2B5EF4-FFF2-40B4-BE49-F238E27FC236}">
                <a16:creationId xmlns:a16="http://schemas.microsoft.com/office/drawing/2014/main" id="{4145274E-DB81-8204-534F-9F604384BE53}"/>
              </a:ext>
            </a:extLst>
          </p:cNvPr>
          <p:cNvGrpSpPr>
            <a:grpSpLocks/>
          </p:cNvGrpSpPr>
          <p:nvPr/>
        </p:nvGrpSpPr>
        <p:grpSpPr bwMode="auto">
          <a:xfrm>
            <a:off x="3352800" y="2955169"/>
            <a:ext cx="966788" cy="1725613"/>
            <a:chOff x="581" y="2045"/>
            <a:chExt cx="403" cy="1037"/>
          </a:xfrm>
        </p:grpSpPr>
        <p:sp>
          <p:nvSpPr>
            <p:cNvPr id="26" name="Freeform 10">
              <a:extLst>
                <a:ext uri="{FF2B5EF4-FFF2-40B4-BE49-F238E27FC236}">
                  <a16:creationId xmlns:a16="http://schemas.microsoft.com/office/drawing/2014/main" id="{87BBDF8B-8442-6E84-80C7-9FCB72F0A2E5}"/>
                </a:ext>
              </a:extLst>
            </p:cNvPr>
            <p:cNvSpPr>
              <a:spLocks/>
            </p:cNvSpPr>
            <p:nvPr/>
          </p:nvSpPr>
          <p:spPr bwMode="blackWhite">
            <a:xfrm>
              <a:off x="581" y="2045"/>
              <a:ext cx="403" cy="952"/>
            </a:xfrm>
            <a:custGeom>
              <a:avLst/>
              <a:gdLst>
                <a:gd name="T0" fmla="*/ 0 w 480"/>
                <a:gd name="T1" fmla="*/ 0 h 528"/>
                <a:gd name="T2" fmla="*/ 0 w 480"/>
                <a:gd name="T3" fmla="*/ 528 h 528"/>
                <a:gd name="T4" fmla="*/ 480 w 480"/>
                <a:gd name="T5" fmla="*/ 528 h 528"/>
                <a:gd name="T6" fmla="*/ 0 60000 65536"/>
                <a:gd name="T7" fmla="*/ 0 60000 65536"/>
                <a:gd name="T8" fmla="*/ 0 60000 65536"/>
                <a:gd name="T9" fmla="*/ 0 w 480"/>
                <a:gd name="T10" fmla="*/ 0 h 528"/>
                <a:gd name="T11" fmla="*/ 480 w 480"/>
                <a:gd name="T12" fmla="*/ 528 h 528"/>
              </a:gdLst>
              <a:ahLst/>
              <a:cxnLst>
                <a:cxn ang="T6">
                  <a:pos x="T0" y="T1"/>
                </a:cxn>
                <a:cxn ang="T7">
                  <a:pos x="T2" y="T3"/>
                </a:cxn>
                <a:cxn ang="T8">
                  <a:pos x="T4" y="T5"/>
                </a:cxn>
              </a:cxnLst>
              <a:rect l="T9" t="T10" r="T11" b="T12"/>
              <a:pathLst>
                <a:path w="480" h="528">
                  <a:moveTo>
                    <a:pt x="0" y="0"/>
                  </a:moveTo>
                  <a:lnTo>
                    <a:pt x="0" y="528"/>
                  </a:lnTo>
                  <a:lnTo>
                    <a:pt x="480" y="528"/>
                  </a:lnTo>
                </a:path>
              </a:pathLst>
            </a:custGeom>
            <a:noFill/>
            <a:ln w="57150" cap="flat" cmpd="sng">
              <a:solidFill>
                <a:srgbClr val="006699"/>
              </a:solidFill>
              <a:prstDash val="solid"/>
              <a:round/>
              <a:headEnd type="none" w="med" len="med"/>
              <a:tailEnd type="stealth" w="lg" len="lg"/>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27" name="Oval 11">
              <a:extLst>
                <a:ext uri="{FF2B5EF4-FFF2-40B4-BE49-F238E27FC236}">
                  <a16:creationId xmlns:a16="http://schemas.microsoft.com/office/drawing/2014/main" id="{60AC7135-8936-007B-F115-542C0EC8C77A}"/>
                </a:ext>
              </a:extLst>
            </p:cNvPr>
            <p:cNvSpPr>
              <a:spLocks noChangeArrowheads="1"/>
            </p:cNvSpPr>
            <p:nvPr/>
          </p:nvSpPr>
          <p:spPr bwMode="auto">
            <a:xfrm>
              <a:off x="639" y="2910"/>
              <a:ext cx="172" cy="172"/>
            </a:xfrm>
            <a:prstGeom prst="ellipse">
              <a:avLst/>
            </a:prstGeom>
            <a:solidFill>
              <a:schemeClr val="bg1"/>
            </a:solidFill>
            <a:ln w="3175">
              <a:solidFill>
                <a:srgbClr val="006699"/>
              </a:solidFill>
              <a:round/>
              <a:headEnd/>
              <a:tailEnd/>
            </a:ln>
          </p:spPr>
          <p:txBody>
            <a:bodyPr wrap="none" anchor="ctr"/>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b="1"/>
                <a:t>3</a:t>
              </a:r>
            </a:p>
          </p:txBody>
        </p:sp>
      </p:grpSp>
      <p:grpSp>
        <p:nvGrpSpPr>
          <p:cNvPr id="28" name="Group 12">
            <a:extLst>
              <a:ext uri="{FF2B5EF4-FFF2-40B4-BE49-F238E27FC236}">
                <a16:creationId xmlns:a16="http://schemas.microsoft.com/office/drawing/2014/main" id="{6D291E78-B8CB-0C9A-6812-58C81A2788AC}"/>
              </a:ext>
            </a:extLst>
          </p:cNvPr>
          <p:cNvGrpSpPr>
            <a:grpSpLocks/>
          </p:cNvGrpSpPr>
          <p:nvPr/>
        </p:nvGrpSpPr>
        <p:grpSpPr bwMode="auto">
          <a:xfrm>
            <a:off x="3352800" y="3598106"/>
            <a:ext cx="966788" cy="1725612"/>
            <a:chOff x="581" y="2045"/>
            <a:chExt cx="403" cy="1037"/>
          </a:xfrm>
        </p:grpSpPr>
        <p:sp>
          <p:nvSpPr>
            <p:cNvPr id="29" name="Freeform 13">
              <a:extLst>
                <a:ext uri="{FF2B5EF4-FFF2-40B4-BE49-F238E27FC236}">
                  <a16:creationId xmlns:a16="http://schemas.microsoft.com/office/drawing/2014/main" id="{06247686-4E56-852F-E0EA-F554BB212E85}"/>
                </a:ext>
              </a:extLst>
            </p:cNvPr>
            <p:cNvSpPr>
              <a:spLocks/>
            </p:cNvSpPr>
            <p:nvPr/>
          </p:nvSpPr>
          <p:spPr bwMode="blackWhite">
            <a:xfrm>
              <a:off x="581" y="2045"/>
              <a:ext cx="403" cy="952"/>
            </a:xfrm>
            <a:custGeom>
              <a:avLst/>
              <a:gdLst>
                <a:gd name="T0" fmla="*/ 0 w 480"/>
                <a:gd name="T1" fmla="*/ 0 h 528"/>
                <a:gd name="T2" fmla="*/ 0 w 480"/>
                <a:gd name="T3" fmla="*/ 528 h 528"/>
                <a:gd name="T4" fmla="*/ 480 w 480"/>
                <a:gd name="T5" fmla="*/ 528 h 528"/>
                <a:gd name="T6" fmla="*/ 0 60000 65536"/>
                <a:gd name="T7" fmla="*/ 0 60000 65536"/>
                <a:gd name="T8" fmla="*/ 0 60000 65536"/>
                <a:gd name="T9" fmla="*/ 0 w 480"/>
                <a:gd name="T10" fmla="*/ 0 h 528"/>
                <a:gd name="T11" fmla="*/ 480 w 480"/>
                <a:gd name="T12" fmla="*/ 528 h 528"/>
              </a:gdLst>
              <a:ahLst/>
              <a:cxnLst>
                <a:cxn ang="T6">
                  <a:pos x="T0" y="T1"/>
                </a:cxn>
                <a:cxn ang="T7">
                  <a:pos x="T2" y="T3"/>
                </a:cxn>
                <a:cxn ang="T8">
                  <a:pos x="T4" y="T5"/>
                </a:cxn>
              </a:cxnLst>
              <a:rect l="T9" t="T10" r="T11" b="T12"/>
              <a:pathLst>
                <a:path w="480" h="528">
                  <a:moveTo>
                    <a:pt x="0" y="0"/>
                  </a:moveTo>
                  <a:lnTo>
                    <a:pt x="0" y="528"/>
                  </a:lnTo>
                  <a:lnTo>
                    <a:pt x="480" y="528"/>
                  </a:lnTo>
                </a:path>
              </a:pathLst>
            </a:custGeom>
            <a:noFill/>
            <a:ln w="57150" cap="flat" cmpd="sng">
              <a:solidFill>
                <a:srgbClr val="006699"/>
              </a:solidFill>
              <a:prstDash val="solid"/>
              <a:round/>
              <a:headEnd type="none" w="med" len="med"/>
              <a:tailEnd type="stealth" w="lg" len="lg"/>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30" name="Oval 14">
              <a:extLst>
                <a:ext uri="{FF2B5EF4-FFF2-40B4-BE49-F238E27FC236}">
                  <a16:creationId xmlns:a16="http://schemas.microsoft.com/office/drawing/2014/main" id="{EF643C0D-0803-961B-3A78-8BB47F108FF4}"/>
                </a:ext>
              </a:extLst>
            </p:cNvPr>
            <p:cNvSpPr>
              <a:spLocks noChangeArrowheads="1"/>
            </p:cNvSpPr>
            <p:nvPr/>
          </p:nvSpPr>
          <p:spPr bwMode="auto">
            <a:xfrm>
              <a:off x="639" y="2910"/>
              <a:ext cx="172" cy="172"/>
            </a:xfrm>
            <a:prstGeom prst="ellipse">
              <a:avLst/>
            </a:prstGeom>
            <a:solidFill>
              <a:schemeClr val="bg1"/>
            </a:solidFill>
            <a:ln w="3175">
              <a:solidFill>
                <a:srgbClr val="006699"/>
              </a:solidFill>
              <a:round/>
              <a:headEnd/>
              <a:tailEnd/>
            </a:ln>
          </p:spPr>
          <p:txBody>
            <a:bodyPr wrap="none" anchor="ctr"/>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b="1"/>
                <a:t>4</a:t>
              </a:r>
            </a:p>
          </p:txBody>
        </p:sp>
      </p:grpSp>
      <p:sp>
        <p:nvSpPr>
          <p:cNvPr id="31" name="AutoShape 18" descr="bluefill01">
            <a:extLst>
              <a:ext uri="{FF2B5EF4-FFF2-40B4-BE49-F238E27FC236}">
                <a16:creationId xmlns:a16="http://schemas.microsoft.com/office/drawing/2014/main" id="{8A2C834B-5132-9BE2-B797-7827E8A712B1}"/>
              </a:ext>
            </a:extLst>
          </p:cNvPr>
          <p:cNvSpPr>
            <a:spLocks noChangeArrowheads="1"/>
          </p:cNvSpPr>
          <p:nvPr/>
        </p:nvSpPr>
        <p:spPr bwMode="auto">
          <a:xfrm>
            <a:off x="2940050" y="2118993"/>
            <a:ext cx="4344988" cy="498475"/>
          </a:xfrm>
          <a:prstGeom prst="roundRect">
            <a:avLst>
              <a:gd name="adj" fmla="val 16667"/>
            </a:avLst>
          </a:prstGeom>
          <a:blipFill dpi="0" rotWithShape="1">
            <a:blip r:embed="rId3"/>
            <a:srcRect/>
            <a:stretch>
              <a:fillRect/>
            </a:stretch>
          </a:blipFill>
          <a:ln w="57150" algn="ctr">
            <a:solidFill>
              <a:srgbClr val="7DC1FF"/>
            </a:solidFill>
            <a:round/>
            <a:headEnd/>
            <a:tailEnd/>
          </a:ln>
        </p:spPr>
        <p:txBody>
          <a:bodyPr lIns="0" tIns="0" rIns="0" bIns="0" anchor="ctr" anchorCtr="1"/>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400">
                <a:latin typeface="Franklin Gothic Medium" panose="020B0603020102020204" pitchFamily="34" charset="0"/>
              </a:rPr>
              <a:t>The Four-Step Training Process</a:t>
            </a:r>
          </a:p>
        </p:txBody>
      </p:sp>
      <p:sp>
        <p:nvSpPr>
          <p:cNvPr id="32" name="Rectangle 19">
            <a:extLst>
              <a:ext uri="{FF2B5EF4-FFF2-40B4-BE49-F238E27FC236}">
                <a16:creationId xmlns:a16="http://schemas.microsoft.com/office/drawing/2014/main" id="{0D9968AD-2F2E-6FAE-8275-2BDC3662523F}"/>
              </a:ext>
            </a:extLst>
          </p:cNvPr>
          <p:cNvSpPr>
            <a:spLocks noChangeArrowheads="1"/>
          </p:cNvSpPr>
          <p:nvPr/>
        </p:nvSpPr>
        <p:spPr bwMode="blackWhite">
          <a:xfrm>
            <a:off x="4337050" y="3685419"/>
            <a:ext cx="3697288" cy="428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anchor="ctr"/>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eaLnBrk="1" hangingPunct="1">
              <a:spcBef>
                <a:spcPct val="50000"/>
              </a:spcBef>
            </a:pPr>
            <a:r>
              <a:rPr lang="en-US" altLang="en-US" sz="2400"/>
              <a:t>Instructional design</a:t>
            </a:r>
          </a:p>
        </p:txBody>
      </p:sp>
      <p:sp>
        <p:nvSpPr>
          <p:cNvPr id="33" name="Rectangle 20">
            <a:extLst>
              <a:ext uri="{FF2B5EF4-FFF2-40B4-BE49-F238E27FC236}">
                <a16:creationId xmlns:a16="http://schemas.microsoft.com/office/drawing/2014/main" id="{2528C370-7701-93D3-1C3D-16EC64897BD5}"/>
              </a:ext>
            </a:extLst>
          </p:cNvPr>
          <p:cNvSpPr>
            <a:spLocks noChangeArrowheads="1"/>
          </p:cNvSpPr>
          <p:nvPr/>
        </p:nvSpPr>
        <p:spPr bwMode="blackWhite">
          <a:xfrm>
            <a:off x="4337050" y="3037719"/>
            <a:ext cx="3697288" cy="385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anchor="ctr"/>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eaLnBrk="1" hangingPunct="1">
              <a:spcBef>
                <a:spcPct val="50000"/>
              </a:spcBef>
            </a:pPr>
            <a:r>
              <a:rPr lang="en-US" altLang="en-US" sz="2400"/>
              <a:t>Needs analysis</a:t>
            </a:r>
          </a:p>
        </p:txBody>
      </p:sp>
      <p:sp>
        <p:nvSpPr>
          <p:cNvPr id="34" name="Rectangle 21">
            <a:extLst>
              <a:ext uri="{FF2B5EF4-FFF2-40B4-BE49-F238E27FC236}">
                <a16:creationId xmlns:a16="http://schemas.microsoft.com/office/drawing/2014/main" id="{A3D3C661-4F81-68E9-C37A-A6F82F6060C0}"/>
              </a:ext>
            </a:extLst>
          </p:cNvPr>
          <p:cNvSpPr>
            <a:spLocks noChangeArrowheads="1"/>
          </p:cNvSpPr>
          <p:nvPr/>
        </p:nvSpPr>
        <p:spPr bwMode="blackWhite">
          <a:xfrm>
            <a:off x="4337050" y="4326768"/>
            <a:ext cx="3697288" cy="427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anchor="ctr"/>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eaLnBrk="1" hangingPunct="1">
              <a:spcBef>
                <a:spcPct val="50000"/>
              </a:spcBef>
            </a:pPr>
            <a:r>
              <a:rPr lang="en-US" altLang="en-US" sz="2400"/>
              <a:t>Program implementation</a:t>
            </a:r>
          </a:p>
        </p:txBody>
      </p:sp>
      <p:sp>
        <p:nvSpPr>
          <p:cNvPr id="35" name="Rectangle 22">
            <a:extLst>
              <a:ext uri="{FF2B5EF4-FFF2-40B4-BE49-F238E27FC236}">
                <a16:creationId xmlns:a16="http://schemas.microsoft.com/office/drawing/2014/main" id="{57E351B8-F944-88EC-9FC8-1572EF021CB5}"/>
              </a:ext>
            </a:extLst>
          </p:cNvPr>
          <p:cNvSpPr>
            <a:spLocks noChangeArrowheads="1"/>
          </p:cNvSpPr>
          <p:nvPr/>
        </p:nvSpPr>
        <p:spPr bwMode="blackWhite">
          <a:xfrm>
            <a:off x="4332289" y="4966532"/>
            <a:ext cx="3697287" cy="427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anchor="ctr"/>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eaLnBrk="1" hangingPunct="1">
              <a:spcBef>
                <a:spcPct val="50000"/>
              </a:spcBef>
            </a:pPr>
            <a:r>
              <a:rPr lang="en-US" altLang="en-US" sz="2400"/>
              <a:t>Evaluation</a:t>
            </a:r>
          </a:p>
        </p:txBody>
      </p:sp>
      <p:grpSp>
        <p:nvGrpSpPr>
          <p:cNvPr id="36" name="Group 3">
            <a:extLst>
              <a:ext uri="{FF2B5EF4-FFF2-40B4-BE49-F238E27FC236}">
                <a16:creationId xmlns:a16="http://schemas.microsoft.com/office/drawing/2014/main" id="{515334F9-9CB4-68E3-5859-196EAAE1DCCC}"/>
              </a:ext>
            </a:extLst>
          </p:cNvPr>
          <p:cNvGrpSpPr>
            <a:grpSpLocks/>
          </p:cNvGrpSpPr>
          <p:nvPr/>
        </p:nvGrpSpPr>
        <p:grpSpPr bwMode="auto">
          <a:xfrm>
            <a:off x="3352800" y="2605851"/>
            <a:ext cx="966788" cy="815597"/>
            <a:chOff x="576" y="1008"/>
            <a:chExt cx="403" cy="658"/>
          </a:xfrm>
        </p:grpSpPr>
        <p:sp>
          <p:nvSpPr>
            <p:cNvPr id="37" name="Freeform 4">
              <a:extLst>
                <a:ext uri="{FF2B5EF4-FFF2-40B4-BE49-F238E27FC236}">
                  <a16:creationId xmlns:a16="http://schemas.microsoft.com/office/drawing/2014/main" id="{FB784E19-0182-C3BC-DC8B-48697AD4279B}"/>
                </a:ext>
              </a:extLst>
            </p:cNvPr>
            <p:cNvSpPr>
              <a:spLocks/>
            </p:cNvSpPr>
            <p:nvPr/>
          </p:nvSpPr>
          <p:spPr bwMode="blackWhite">
            <a:xfrm>
              <a:off x="576" y="1008"/>
              <a:ext cx="403" cy="573"/>
            </a:xfrm>
            <a:custGeom>
              <a:avLst/>
              <a:gdLst>
                <a:gd name="T0" fmla="*/ 0 w 480"/>
                <a:gd name="T1" fmla="*/ 0 h 528"/>
                <a:gd name="T2" fmla="*/ 0 w 480"/>
                <a:gd name="T3" fmla="*/ 528 h 528"/>
                <a:gd name="T4" fmla="*/ 480 w 480"/>
                <a:gd name="T5" fmla="*/ 528 h 528"/>
                <a:gd name="T6" fmla="*/ 0 60000 65536"/>
                <a:gd name="T7" fmla="*/ 0 60000 65536"/>
                <a:gd name="T8" fmla="*/ 0 60000 65536"/>
                <a:gd name="T9" fmla="*/ 0 w 480"/>
                <a:gd name="T10" fmla="*/ 0 h 528"/>
                <a:gd name="T11" fmla="*/ 480 w 480"/>
                <a:gd name="T12" fmla="*/ 528 h 528"/>
              </a:gdLst>
              <a:ahLst/>
              <a:cxnLst>
                <a:cxn ang="T6">
                  <a:pos x="T0" y="T1"/>
                </a:cxn>
                <a:cxn ang="T7">
                  <a:pos x="T2" y="T3"/>
                </a:cxn>
                <a:cxn ang="T8">
                  <a:pos x="T4" y="T5"/>
                </a:cxn>
              </a:cxnLst>
              <a:rect l="T9" t="T10" r="T11" b="T12"/>
              <a:pathLst>
                <a:path w="480" h="528">
                  <a:moveTo>
                    <a:pt x="0" y="0"/>
                  </a:moveTo>
                  <a:lnTo>
                    <a:pt x="0" y="528"/>
                  </a:lnTo>
                  <a:lnTo>
                    <a:pt x="480" y="528"/>
                  </a:lnTo>
                </a:path>
              </a:pathLst>
            </a:custGeom>
            <a:noFill/>
            <a:ln w="57150" cap="flat" cmpd="sng">
              <a:solidFill>
                <a:srgbClr val="006699"/>
              </a:solidFill>
              <a:prstDash val="solid"/>
              <a:round/>
              <a:headEnd type="none" w="med" len="med"/>
              <a:tailEnd type="stealth" w="lg" len="lg"/>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38" name="Oval 5">
              <a:extLst>
                <a:ext uri="{FF2B5EF4-FFF2-40B4-BE49-F238E27FC236}">
                  <a16:creationId xmlns:a16="http://schemas.microsoft.com/office/drawing/2014/main" id="{F787259D-5CB0-10C0-F65B-FF21A335727E}"/>
                </a:ext>
              </a:extLst>
            </p:cNvPr>
            <p:cNvSpPr>
              <a:spLocks noChangeArrowheads="1"/>
            </p:cNvSpPr>
            <p:nvPr/>
          </p:nvSpPr>
          <p:spPr bwMode="auto">
            <a:xfrm>
              <a:off x="634" y="1494"/>
              <a:ext cx="172" cy="172"/>
            </a:xfrm>
            <a:prstGeom prst="ellipse">
              <a:avLst/>
            </a:prstGeom>
            <a:solidFill>
              <a:schemeClr val="bg1"/>
            </a:solidFill>
            <a:ln w="3175">
              <a:solidFill>
                <a:srgbClr val="006699"/>
              </a:solidFill>
              <a:round/>
              <a:headEnd/>
              <a:tailEnd/>
            </a:ln>
          </p:spPr>
          <p:txBody>
            <a:bodyPr wrap="none" anchor="ctr"/>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b="1"/>
                <a:t>1</a:t>
              </a:r>
            </a:p>
          </p:txBody>
        </p:sp>
      </p:grpSp>
    </p:spTree>
    <p:extLst>
      <p:ext uri="{BB962C8B-B14F-4D97-AF65-F5344CB8AC3E}">
        <p14:creationId xmlns:p14="http://schemas.microsoft.com/office/powerpoint/2010/main" val="18936737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wipe(left)">
                                      <p:cBhvr>
                                        <p:cTn id="7" dur="500"/>
                                        <p:tgtEl>
                                          <p:spTgt spid="31"/>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33"/>
                                        </p:tgtEl>
                                        <p:attrNameLst>
                                          <p:attrName>style.visibility</p:attrName>
                                        </p:attrNameLst>
                                      </p:cBhvr>
                                      <p:to>
                                        <p:strVal val="visible"/>
                                      </p:to>
                                    </p:set>
                                    <p:animEffect transition="in" filter="wipe(left)">
                                      <p:cBhvr>
                                        <p:cTn id="11" dur="500"/>
                                        <p:tgtEl>
                                          <p:spTgt spid="33"/>
                                        </p:tgtEl>
                                      </p:cBhvr>
                                    </p:animEffect>
                                  </p:childTnLst>
                                </p:cTn>
                              </p:par>
                            </p:childTnLst>
                          </p:cTn>
                        </p:par>
                      </p:childTnLst>
                    </p:cTn>
                  </p:par>
                  <p:par>
                    <p:cTn id="12" fill="hold">
                      <p:stCondLst>
                        <p:cond delay="indefinite"/>
                      </p:stCondLst>
                      <p:childTnLst>
                        <p:par>
                          <p:cTn id="13" fill="hold">
                            <p:stCondLst>
                              <p:cond delay="0"/>
                            </p:stCondLst>
                            <p:childTnLst>
                              <p:par>
                                <p:cTn id="14" presetID="18" presetClass="entr" presetSubtype="6" fill="hold" nodeType="clickEffect">
                                  <p:stCondLst>
                                    <p:cond delay="0"/>
                                  </p:stCondLst>
                                  <p:childTnLst>
                                    <p:set>
                                      <p:cBhvr>
                                        <p:cTn id="15" dur="1" fill="hold">
                                          <p:stCondLst>
                                            <p:cond delay="0"/>
                                          </p:stCondLst>
                                        </p:cTn>
                                        <p:tgtEl>
                                          <p:spTgt spid="21"/>
                                        </p:tgtEl>
                                        <p:attrNameLst>
                                          <p:attrName>style.visibility</p:attrName>
                                        </p:attrNameLst>
                                      </p:cBhvr>
                                      <p:to>
                                        <p:strVal val="visible"/>
                                      </p:to>
                                    </p:set>
                                    <p:animEffect transition="in" filter="strips(downRight)">
                                      <p:cBhvr>
                                        <p:cTn id="16" dur="1000"/>
                                        <p:tgtEl>
                                          <p:spTgt spid="21"/>
                                        </p:tgtEl>
                                      </p:cBhvr>
                                    </p:animEffect>
                                  </p:childTnLst>
                                </p:cTn>
                              </p:par>
                            </p:childTnLst>
                          </p:cTn>
                        </p:par>
                        <p:par>
                          <p:cTn id="17" fill="hold">
                            <p:stCondLst>
                              <p:cond delay="1000"/>
                            </p:stCondLst>
                            <p:childTnLst>
                              <p:par>
                                <p:cTn id="18" presetID="22" presetClass="entr" presetSubtype="8" fill="hold" nodeType="afterEffect">
                                  <p:stCondLst>
                                    <p:cond delay="0"/>
                                  </p:stCondLst>
                                  <p:childTnLst>
                                    <p:set>
                                      <p:cBhvr>
                                        <p:cTn id="19" dur="1" fill="hold">
                                          <p:stCondLst>
                                            <p:cond delay="0"/>
                                          </p:stCondLst>
                                        </p:cTn>
                                        <p:tgtEl>
                                          <p:spTgt spid="32"/>
                                        </p:tgtEl>
                                        <p:attrNameLst>
                                          <p:attrName>style.visibility</p:attrName>
                                        </p:attrNameLst>
                                      </p:cBhvr>
                                      <p:to>
                                        <p:strVal val="visible"/>
                                      </p:to>
                                    </p:set>
                                    <p:animEffect transition="in" filter="wipe(left)">
                                      <p:cBhvr>
                                        <p:cTn id="20" dur="1000"/>
                                        <p:tgtEl>
                                          <p:spTgt spid="32"/>
                                        </p:tgtEl>
                                      </p:cBhvr>
                                    </p:animEffect>
                                  </p:childTnLst>
                                </p:cTn>
                              </p:par>
                            </p:childTnLst>
                          </p:cTn>
                        </p:par>
                      </p:childTnLst>
                    </p:cTn>
                  </p:par>
                  <p:par>
                    <p:cTn id="21" fill="hold">
                      <p:stCondLst>
                        <p:cond delay="indefinite"/>
                      </p:stCondLst>
                      <p:childTnLst>
                        <p:par>
                          <p:cTn id="22" fill="hold">
                            <p:stCondLst>
                              <p:cond delay="0"/>
                            </p:stCondLst>
                            <p:childTnLst>
                              <p:par>
                                <p:cTn id="23" presetID="18" presetClass="entr" presetSubtype="6" fill="hold" nodeType="clickEffect">
                                  <p:stCondLst>
                                    <p:cond delay="0"/>
                                  </p:stCondLst>
                                  <p:childTnLst>
                                    <p:set>
                                      <p:cBhvr>
                                        <p:cTn id="24" dur="1" fill="hold">
                                          <p:stCondLst>
                                            <p:cond delay="0"/>
                                          </p:stCondLst>
                                        </p:cTn>
                                        <p:tgtEl>
                                          <p:spTgt spid="24"/>
                                        </p:tgtEl>
                                        <p:attrNameLst>
                                          <p:attrName>style.visibility</p:attrName>
                                        </p:attrNameLst>
                                      </p:cBhvr>
                                      <p:to>
                                        <p:strVal val="visible"/>
                                      </p:to>
                                    </p:set>
                                    <p:animEffect transition="in" filter="strips(downRight)">
                                      <p:cBhvr>
                                        <p:cTn id="25" dur="1000"/>
                                        <p:tgtEl>
                                          <p:spTgt spid="24"/>
                                        </p:tgtEl>
                                      </p:cBhvr>
                                    </p:animEffect>
                                  </p:childTnLst>
                                </p:cTn>
                              </p:par>
                            </p:childTnLst>
                          </p:cTn>
                        </p:par>
                        <p:par>
                          <p:cTn id="26" fill="hold">
                            <p:stCondLst>
                              <p:cond delay="1000"/>
                            </p:stCondLst>
                            <p:childTnLst>
                              <p:par>
                                <p:cTn id="27" presetID="22" presetClass="entr" presetSubtype="8" fill="hold" nodeType="afterEffect">
                                  <p:stCondLst>
                                    <p:cond delay="0"/>
                                  </p:stCondLst>
                                  <p:childTnLst>
                                    <p:set>
                                      <p:cBhvr>
                                        <p:cTn id="28" dur="1" fill="hold">
                                          <p:stCondLst>
                                            <p:cond delay="0"/>
                                          </p:stCondLst>
                                        </p:cTn>
                                        <p:tgtEl>
                                          <p:spTgt spid="34"/>
                                        </p:tgtEl>
                                        <p:attrNameLst>
                                          <p:attrName>style.visibility</p:attrName>
                                        </p:attrNameLst>
                                      </p:cBhvr>
                                      <p:to>
                                        <p:strVal val="visible"/>
                                      </p:to>
                                    </p:set>
                                    <p:animEffect transition="in" filter="wipe(left)">
                                      <p:cBhvr>
                                        <p:cTn id="29" dur="1000"/>
                                        <p:tgtEl>
                                          <p:spTgt spid="34"/>
                                        </p:tgtEl>
                                      </p:cBhvr>
                                    </p:animEffect>
                                  </p:childTnLst>
                                </p:cTn>
                              </p:par>
                            </p:childTnLst>
                          </p:cTn>
                        </p:par>
                      </p:childTnLst>
                    </p:cTn>
                  </p:par>
                  <p:par>
                    <p:cTn id="30" fill="hold">
                      <p:stCondLst>
                        <p:cond delay="indefinite"/>
                      </p:stCondLst>
                      <p:childTnLst>
                        <p:par>
                          <p:cTn id="31" fill="hold">
                            <p:stCondLst>
                              <p:cond delay="0"/>
                            </p:stCondLst>
                            <p:childTnLst>
                              <p:par>
                                <p:cTn id="32" presetID="18" presetClass="entr" presetSubtype="6" fill="hold" nodeType="clickEffect">
                                  <p:stCondLst>
                                    <p:cond delay="0"/>
                                  </p:stCondLst>
                                  <p:childTnLst>
                                    <p:set>
                                      <p:cBhvr>
                                        <p:cTn id="33" dur="1" fill="hold">
                                          <p:stCondLst>
                                            <p:cond delay="0"/>
                                          </p:stCondLst>
                                        </p:cTn>
                                        <p:tgtEl>
                                          <p:spTgt spid="28"/>
                                        </p:tgtEl>
                                        <p:attrNameLst>
                                          <p:attrName>style.visibility</p:attrName>
                                        </p:attrNameLst>
                                      </p:cBhvr>
                                      <p:to>
                                        <p:strVal val="visible"/>
                                      </p:to>
                                    </p:set>
                                    <p:animEffect transition="in" filter="strips(downRight)">
                                      <p:cBhvr>
                                        <p:cTn id="34" dur="1000"/>
                                        <p:tgtEl>
                                          <p:spTgt spid="28"/>
                                        </p:tgtEl>
                                      </p:cBhvr>
                                    </p:animEffect>
                                  </p:childTnLst>
                                </p:cTn>
                              </p:par>
                            </p:childTnLst>
                          </p:cTn>
                        </p:par>
                        <p:par>
                          <p:cTn id="35" fill="hold">
                            <p:stCondLst>
                              <p:cond delay="1000"/>
                            </p:stCondLst>
                            <p:childTnLst>
                              <p:par>
                                <p:cTn id="36" presetID="22" presetClass="entr" presetSubtype="8" fill="hold" nodeType="afterEffect">
                                  <p:stCondLst>
                                    <p:cond delay="0"/>
                                  </p:stCondLst>
                                  <p:childTnLst>
                                    <p:set>
                                      <p:cBhvr>
                                        <p:cTn id="37" dur="1" fill="hold">
                                          <p:stCondLst>
                                            <p:cond delay="0"/>
                                          </p:stCondLst>
                                        </p:cTn>
                                        <p:tgtEl>
                                          <p:spTgt spid="35"/>
                                        </p:tgtEl>
                                        <p:attrNameLst>
                                          <p:attrName>style.visibility</p:attrName>
                                        </p:attrNameLst>
                                      </p:cBhvr>
                                      <p:to>
                                        <p:strVal val="visible"/>
                                      </p:to>
                                    </p:set>
                                    <p:animEffect transition="in" filter="wipe(left)">
                                      <p:cBhvr>
                                        <p:cTn id="38" dur="1000"/>
                                        <p:tgtEl>
                                          <p:spTgt spid="35"/>
                                        </p:tgtEl>
                                      </p:cBhvr>
                                    </p:animEffect>
                                  </p:childTnLst>
                                </p:cTn>
                              </p:par>
                            </p:childTnLst>
                          </p:cTn>
                        </p:par>
                      </p:childTnLst>
                    </p:cTn>
                  </p:par>
                  <p:par>
                    <p:cTn id="39" fill="hold">
                      <p:stCondLst>
                        <p:cond delay="indefinite"/>
                      </p:stCondLst>
                      <p:childTnLst>
                        <p:par>
                          <p:cTn id="40" fill="hold">
                            <p:stCondLst>
                              <p:cond delay="0"/>
                            </p:stCondLst>
                            <p:childTnLst>
                              <p:par>
                                <p:cTn id="41" presetID="18" presetClass="entr" presetSubtype="6" fill="hold" nodeType="clickEffect">
                                  <p:stCondLst>
                                    <p:cond delay="0"/>
                                  </p:stCondLst>
                                  <p:childTnLst>
                                    <p:set>
                                      <p:cBhvr>
                                        <p:cTn id="42" dur="1" fill="hold">
                                          <p:stCondLst>
                                            <p:cond delay="0"/>
                                          </p:stCondLst>
                                        </p:cTn>
                                        <p:tgtEl>
                                          <p:spTgt spid="36"/>
                                        </p:tgtEl>
                                        <p:attrNameLst>
                                          <p:attrName>style.visibility</p:attrName>
                                        </p:attrNameLst>
                                      </p:cBhvr>
                                      <p:to>
                                        <p:strVal val="visible"/>
                                      </p:to>
                                    </p:set>
                                    <p:animEffect transition="in" filter="strips(downRight)">
                                      <p:cBhvr>
                                        <p:cTn id="43" dur="10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animBg="1" autoUpdateAnimBg="0"/>
      <p:bldP spid="32" grpId="0"/>
      <p:bldP spid="33" grpId="0"/>
      <p:bldP spid="34" grpId="0"/>
      <p:bldP spid="3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79013" y="1756408"/>
            <a:ext cx="10812720"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l" defTabSz="914400" rtl="0" eaLnBrk="1" fontAlgn="auto" latinLnBrk="0" hangingPunct="1">
              <a:lnSpc>
                <a:spcPct val="90000"/>
              </a:lnSpc>
              <a:spcBef>
                <a:spcPct val="50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chemeClr val="tx1"/>
                </a:solidFill>
                <a:effectLst/>
                <a:uLnTx/>
                <a:uFillTx/>
                <a:latin typeface="Calibri" panose="020F0502020204030204"/>
                <a:ea typeface="+mn-ea"/>
                <a:cs typeface="+mn-cs"/>
              </a:rPr>
              <a:t>Make the Learning Meaningful</a:t>
            </a:r>
          </a:p>
          <a:p>
            <a:pPr marL="895350" marR="0" lvl="1" indent="-438150" algn="l" defTabSz="914400" rtl="0" eaLnBrk="1" fontAlgn="auto" latinLnBrk="0" hangingPunct="1">
              <a:lnSpc>
                <a:spcPct val="90000"/>
              </a:lnSpc>
              <a:spcBef>
                <a:spcPct val="50000"/>
              </a:spcBef>
              <a:spcAft>
                <a:spcPts val="0"/>
              </a:spcAft>
              <a:buClrTx/>
              <a:buSzTx/>
              <a:buFont typeface="Wingdings" panose="05000000000000000000" pitchFamily="2" charset="2"/>
              <a:buAutoNum type="arabicPeriod"/>
              <a:tabLst/>
              <a:defRPr/>
            </a:pPr>
            <a:r>
              <a:rPr kumimoji="0" lang="en-US" sz="2400" b="0" i="0" u="none" strike="noStrike" kern="1200" cap="none" spc="0" normalizeH="0" baseline="0" noProof="0" dirty="0">
                <a:ln>
                  <a:noFill/>
                </a:ln>
                <a:solidFill>
                  <a:schemeClr val="tx1"/>
                </a:solidFill>
                <a:effectLst/>
                <a:uLnTx/>
                <a:uFillTx/>
                <a:latin typeface="Calibri" panose="020F0502020204030204"/>
                <a:ea typeface="+mn-ea"/>
                <a:cs typeface="+mn-cs"/>
              </a:rPr>
              <a:t>At the start of training, provide a bird’s-eye view  of the material to be presented to facilitate learning.</a:t>
            </a:r>
          </a:p>
          <a:p>
            <a:pPr marL="895350" marR="0" lvl="1" indent="-438150" algn="l" defTabSz="914400" rtl="0" eaLnBrk="1" fontAlgn="auto" latinLnBrk="0" hangingPunct="1">
              <a:lnSpc>
                <a:spcPct val="90000"/>
              </a:lnSpc>
              <a:spcBef>
                <a:spcPct val="50000"/>
              </a:spcBef>
              <a:spcAft>
                <a:spcPts val="0"/>
              </a:spcAft>
              <a:buClrTx/>
              <a:buSzTx/>
              <a:buFont typeface="Wingdings" panose="05000000000000000000" pitchFamily="2" charset="2"/>
              <a:buAutoNum type="arabicPeriod"/>
              <a:tabLst/>
              <a:defRPr/>
            </a:pPr>
            <a:r>
              <a:rPr kumimoji="0" lang="en-US" sz="2400" b="0" i="0" u="none" strike="noStrike" kern="1200" cap="none" spc="0" normalizeH="0" baseline="0" noProof="0" dirty="0">
                <a:ln>
                  <a:noFill/>
                </a:ln>
                <a:solidFill>
                  <a:schemeClr val="tx1"/>
                </a:solidFill>
                <a:effectLst/>
                <a:uLnTx/>
                <a:uFillTx/>
                <a:latin typeface="Calibri" panose="020F0502020204030204"/>
                <a:ea typeface="+mn-ea"/>
                <a:cs typeface="+mn-cs"/>
              </a:rPr>
              <a:t>Use a variety of familiar examples.</a:t>
            </a:r>
          </a:p>
          <a:p>
            <a:pPr marL="895350" marR="0" lvl="1" indent="-438150" algn="l" defTabSz="914400" rtl="0" eaLnBrk="1" fontAlgn="auto" latinLnBrk="0" hangingPunct="1">
              <a:lnSpc>
                <a:spcPct val="90000"/>
              </a:lnSpc>
              <a:spcBef>
                <a:spcPct val="50000"/>
              </a:spcBef>
              <a:spcAft>
                <a:spcPts val="0"/>
              </a:spcAft>
              <a:buClrTx/>
              <a:buSzTx/>
              <a:buFont typeface="Wingdings" panose="05000000000000000000" pitchFamily="2" charset="2"/>
              <a:buAutoNum type="arabicPeriod"/>
              <a:tabLst/>
              <a:defRPr/>
            </a:pPr>
            <a:r>
              <a:rPr kumimoji="0" lang="en-US" sz="2400" b="0" i="0" u="none" strike="noStrike" kern="1200" cap="none" spc="0" normalizeH="0" baseline="0" noProof="0" dirty="0">
                <a:ln>
                  <a:noFill/>
                </a:ln>
                <a:solidFill>
                  <a:schemeClr val="tx1"/>
                </a:solidFill>
                <a:effectLst/>
                <a:uLnTx/>
                <a:uFillTx/>
                <a:latin typeface="Calibri" panose="020F0502020204030204"/>
                <a:ea typeface="+mn-ea"/>
                <a:cs typeface="+mn-cs"/>
              </a:rPr>
              <a:t>Organize the information so you can present it logically, and in meaningful units.</a:t>
            </a:r>
          </a:p>
          <a:p>
            <a:pPr marL="895350" marR="0" lvl="1" indent="-438150" algn="l" defTabSz="914400" rtl="0" eaLnBrk="1" fontAlgn="auto" latinLnBrk="0" hangingPunct="1">
              <a:lnSpc>
                <a:spcPct val="90000"/>
              </a:lnSpc>
              <a:spcBef>
                <a:spcPct val="50000"/>
              </a:spcBef>
              <a:spcAft>
                <a:spcPts val="0"/>
              </a:spcAft>
              <a:buClrTx/>
              <a:buSzTx/>
              <a:buFont typeface="Wingdings" panose="05000000000000000000" pitchFamily="2" charset="2"/>
              <a:buAutoNum type="arabicPeriod"/>
              <a:tabLst/>
              <a:defRPr/>
            </a:pPr>
            <a:r>
              <a:rPr kumimoji="0" lang="en-US" sz="2400" b="0" i="0" u="none" strike="noStrike" kern="1200" cap="none" spc="0" normalizeH="0" baseline="0" noProof="0" dirty="0">
                <a:ln>
                  <a:noFill/>
                </a:ln>
                <a:solidFill>
                  <a:schemeClr val="tx1"/>
                </a:solidFill>
                <a:effectLst/>
                <a:uLnTx/>
                <a:uFillTx/>
                <a:latin typeface="Calibri" panose="020F0502020204030204"/>
                <a:ea typeface="+mn-ea"/>
                <a:cs typeface="+mn-cs"/>
              </a:rPr>
              <a:t>Use terms and concepts that are already familiar to trainees.</a:t>
            </a:r>
          </a:p>
          <a:p>
            <a:pPr marL="895350" marR="0" lvl="1" indent="-438150" algn="l" defTabSz="914400" rtl="0" eaLnBrk="1" fontAlgn="auto" latinLnBrk="0" hangingPunct="1">
              <a:lnSpc>
                <a:spcPct val="90000"/>
              </a:lnSpc>
              <a:spcBef>
                <a:spcPct val="50000"/>
              </a:spcBef>
              <a:spcAft>
                <a:spcPts val="0"/>
              </a:spcAft>
              <a:buClrTx/>
              <a:buSzTx/>
              <a:buFont typeface="Wingdings" panose="05000000000000000000" pitchFamily="2" charset="2"/>
              <a:buAutoNum type="arabicPeriod"/>
              <a:tabLst/>
              <a:defRPr/>
            </a:pPr>
            <a:r>
              <a:rPr kumimoji="0" lang="en-US" sz="2400" b="0" i="0" u="none" strike="noStrike" kern="1200" cap="none" spc="0" normalizeH="0" baseline="0" noProof="0" dirty="0">
                <a:ln>
                  <a:noFill/>
                </a:ln>
                <a:solidFill>
                  <a:schemeClr val="tx1"/>
                </a:solidFill>
                <a:effectLst/>
                <a:uLnTx/>
                <a:uFillTx/>
                <a:latin typeface="Calibri" panose="020F0502020204030204"/>
                <a:ea typeface="+mn-ea"/>
                <a:cs typeface="+mn-cs"/>
              </a:rPr>
              <a:t>Use as many visual aids as possible.</a:t>
            </a:r>
          </a:p>
          <a:p>
            <a:pPr marL="895350" marR="0" lvl="1" indent="-438150" algn="l" defTabSz="914400" rtl="0" eaLnBrk="1" fontAlgn="auto" latinLnBrk="0" hangingPunct="1">
              <a:lnSpc>
                <a:spcPct val="90000"/>
              </a:lnSpc>
              <a:spcBef>
                <a:spcPct val="50000"/>
              </a:spcBef>
              <a:spcAft>
                <a:spcPts val="0"/>
              </a:spcAft>
              <a:buClrTx/>
              <a:buSzTx/>
              <a:buFont typeface="Wingdings" panose="05000000000000000000" pitchFamily="2" charset="2"/>
              <a:buAutoNum type="arabicPeriod"/>
              <a:tabLst/>
              <a:defRPr/>
            </a:pPr>
            <a:r>
              <a:rPr kumimoji="0" lang="en-US" sz="2400" b="0" i="0" u="none" strike="noStrike" kern="1200" cap="none" spc="0" normalizeH="0" baseline="0" noProof="0" dirty="0">
                <a:ln>
                  <a:noFill/>
                </a:ln>
                <a:solidFill>
                  <a:schemeClr val="tx1"/>
                </a:solidFill>
                <a:effectLst/>
                <a:uLnTx/>
                <a:uFillTx/>
                <a:latin typeface="Calibri" panose="020F0502020204030204"/>
                <a:ea typeface="+mn-ea"/>
                <a:cs typeface="+mn-cs"/>
              </a:rPr>
              <a:t>Create a perceived training need in trainees’ minds.</a:t>
            </a: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7497954" cy="707886"/>
          </a:xfrm>
          <a:prstGeom prst="rect">
            <a:avLst/>
          </a:prstGeom>
          <a:noFill/>
        </p:spPr>
        <p:txBody>
          <a:bodyPr wrap="square" rtlCol="0">
            <a:spAutoFit/>
          </a:bodyPr>
          <a:lstStyle/>
          <a:p>
            <a:r>
              <a:rPr lang="en-US" sz="4000" dirty="0">
                <a:solidFill>
                  <a:srgbClr val="00B0F0"/>
                </a:solidFill>
                <a:latin typeface="Times New Roman" panose="02020603050405020304" pitchFamily="18" charset="0"/>
                <a:cs typeface="Times New Roman" panose="02020603050405020304" pitchFamily="18" charset="0"/>
              </a:rPr>
              <a:t>Training, Learning, and Motivation</a:t>
            </a:r>
            <a:endParaRPr lang="en-US" sz="1600" b="1" dirty="0">
              <a:solidFill>
                <a:srgbClr val="00B0F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rgbClr val="00B0F0"/>
                </a:solidFill>
              </a:rPr>
              <a:t>www.midocean.ae</a:t>
            </a:r>
          </a:p>
        </p:txBody>
      </p:sp>
    </p:spTree>
    <p:extLst>
      <p:ext uri="{BB962C8B-B14F-4D97-AF65-F5344CB8AC3E}">
        <p14:creationId xmlns:p14="http://schemas.microsoft.com/office/powerpoint/2010/main" val="1716495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79013" y="1756408"/>
            <a:ext cx="10812720"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marR="0" lvl="0" indent="-285750" algn="l" defTabSz="914400" rtl="0" eaLnBrk="1" fontAlgn="auto" latinLnBrk="0" hangingPunct="1">
              <a:lnSpc>
                <a:spcPct val="90000"/>
              </a:lnSpc>
              <a:spcBef>
                <a:spcPct val="50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chemeClr val="tx1"/>
                </a:solidFill>
                <a:effectLst/>
                <a:uLnTx/>
                <a:uFillTx/>
                <a:latin typeface="Calibri" panose="020F0502020204030204"/>
                <a:ea typeface="+mn-ea"/>
                <a:cs typeface="+mn-cs"/>
              </a:rPr>
              <a:t>Make Skills Transfer Easy</a:t>
            </a:r>
          </a:p>
          <a:p>
            <a:pPr marL="895350" marR="0" lvl="1" indent="-381000" algn="l" defTabSz="914400" rtl="0" eaLnBrk="1" fontAlgn="auto" latinLnBrk="0" hangingPunct="1">
              <a:lnSpc>
                <a:spcPct val="90000"/>
              </a:lnSpc>
              <a:spcBef>
                <a:spcPct val="50000"/>
              </a:spcBef>
              <a:spcAft>
                <a:spcPts val="0"/>
              </a:spcAft>
              <a:buClrTx/>
              <a:buSzTx/>
              <a:buFont typeface="Wingdings" panose="05000000000000000000" pitchFamily="2" charset="2"/>
              <a:buAutoNum type="arabicPeriod"/>
              <a:tabLst/>
              <a:defRPr/>
            </a:pPr>
            <a:r>
              <a:rPr kumimoji="0" lang="en-US" sz="2400" b="0" i="0" u="none" strike="noStrike" kern="1200" cap="none" spc="0" normalizeH="0" baseline="0" noProof="0" dirty="0">
                <a:ln>
                  <a:noFill/>
                </a:ln>
                <a:solidFill>
                  <a:schemeClr val="tx1"/>
                </a:solidFill>
                <a:effectLst/>
                <a:uLnTx/>
                <a:uFillTx/>
                <a:latin typeface="Calibri" panose="020F0502020204030204"/>
                <a:ea typeface="+mn-ea"/>
                <a:cs typeface="+mn-cs"/>
              </a:rPr>
              <a:t>Maximize the similarity between the training situation and the work situation.</a:t>
            </a:r>
          </a:p>
          <a:p>
            <a:pPr marL="895350" marR="0" lvl="1" indent="-381000" algn="l" defTabSz="914400" rtl="0" eaLnBrk="1" fontAlgn="auto" latinLnBrk="0" hangingPunct="1">
              <a:lnSpc>
                <a:spcPct val="90000"/>
              </a:lnSpc>
              <a:spcBef>
                <a:spcPct val="50000"/>
              </a:spcBef>
              <a:spcAft>
                <a:spcPts val="0"/>
              </a:spcAft>
              <a:buClrTx/>
              <a:buSzTx/>
              <a:buFont typeface="Wingdings" panose="05000000000000000000" pitchFamily="2" charset="2"/>
              <a:buAutoNum type="arabicPeriod"/>
              <a:tabLst/>
              <a:defRPr/>
            </a:pPr>
            <a:r>
              <a:rPr kumimoji="0" lang="en-US" sz="2400" b="0" i="0" u="none" strike="noStrike" kern="1200" cap="none" spc="0" normalizeH="0" baseline="0" noProof="0" dirty="0">
                <a:ln>
                  <a:noFill/>
                </a:ln>
                <a:solidFill>
                  <a:schemeClr val="tx1"/>
                </a:solidFill>
                <a:effectLst/>
                <a:uLnTx/>
                <a:uFillTx/>
                <a:latin typeface="Calibri" panose="020F0502020204030204"/>
                <a:ea typeface="+mn-ea"/>
                <a:cs typeface="+mn-cs"/>
              </a:rPr>
              <a:t>Provide adequate practice.</a:t>
            </a:r>
          </a:p>
          <a:p>
            <a:pPr marL="895350" marR="0" lvl="1" indent="-381000" algn="l" defTabSz="914400" rtl="0" eaLnBrk="1" fontAlgn="auto" latinLnBrk="0" hangingPunct="1">
              <a:lnSpc>
                <a:spcPct val="90000"/>
              </a:lnSpc>
              <a:spcBef>
                <a:spcPct val="50000"/>
              </a:spcBef>
              <a:spcAft>
                <a:spcPts val="0"/>
              </a:spcAft>
              <a:buClrTx/>
              <a:buSzTx/>
              <a:buFont typeface="Wingdings" panose="05000000000000000000" pitchFamily="2" charset="2"/>
              <a:buAutoNum type="arabicPeriod"/>
              <a:tabLst/>
              <a:defRPr/>
            </a:pPr>
            <a:r>
              <a:rPr kumimoji="0" lang="en-US" sz="2400" b="0" i="0" u="none" strike="noStrike" kern="1200" cap="none" spc="0" normalizeH="0" baseline="0" noProof="0" dirty="0">
                <a:ln>
                  <a:noFill/>
                </a:ln>
                <a:solidFill>
                  <a:schemeClr val="tx1"/>
                </a:solidFill>
                <a:effectLst/>
                <a:uLnTx/>
                <a:uFillTx/>
                <a:latin typeface="Calibri" panose="020F0502020204030204"/>
                <a:ea typeface="+mn-ea"/>
                <a:cs typeface="+mn-cs"/>
              </a:rPr>
              <a:t>Label or identify each feature of the machine and/or step in the process.</a:t>
            </a:r>
          </a:p>
          <a:p>
            <a:pPr marL="895350" marR="0" lvl="1" indent="-381000" algn="l" defTabSz="914400" rtl="0" eaLnBrk="1" fontAlgn="auto" latinLnBrk="0" hangingPunct="1">
              <a:lnSpc>
                <a:spcPct val="90000"/>
              </a:lnSpc>
              <a:spcBef>
                <a:spcPct val="50000"/>
              </a:spcBef>
              <a:spcAft>
                <a:spcPts val="0"/>
              </a:spcAft>
              <a:buClrTx/>
              <a:buSzTx/>
              <a:buFont typeface="Wingdings" panose="05000000000000000000" pitchFamily="2" charset="2"/>
              <a:buAutoNum type="arabicPeriod"/>
              <a:tabLst/>
              <a:defRPr/>
            </a:pPr>
            <a:r>
              <a:rPr kumimoji="0" lang="en-US" sz="2400" b="0" i="0" u="none" strike="noStrike" kern="1200" cap="none" spc="0" normalizeH="0" baseline="0" noProof="0" dirty="0">
                <a:ln>
                  <a:noFill/>
                </a:ln>
                <a:solidFill>
                  <a:schemeClr val="tx1"/>
                </a:solidFill>
                <a:effectLst/>
                <a:uLnTx/>
                <a:uFillTx/>
                <a:latin typeface="Calibri" panose="020F0502020204030204"/>
                <a:ea typeface="+mn-ea"/>
                <a:cs typeface="+mn-cs"/>
              </a:rPr>
              <a:t>Direct the trainees’ attention to important aspects of the job.</a:t>
            </a:r>
          </a:p>
          <a:p>
            <a:pPr marL="895350" marR="0" lvl="1" indent="-381000" algn="l" defTabSz="914400" rtl="0" eaLnBrk="1" fontAlgn="auto" latinLnBrk="0" hangingPunct="1">
              <a:lnSpc>
                <a:spcPct val="90000"/>
              </a:lnSpc>
              <a:spcBef>
                <a:spcPct val="50000"/>
              </a:spcBef>
              <a:spcAft>
                <a:spcPts val="0"/>
              </a:spcAft>
              <a:buClrTx/>
              <a:buSzTx/>
              <a:buFont typeface="Wingdings" panose="05000000000000000000" pitchFamily="2" charset="2"/>
              <a:buAutoNum type="arabicPeriod"/>
              <a:tabLst/>
              <a:defRPr/>
            </a:pPr>
            <a:r>
              <a:rPr kumimoji="0" lang="en-US" sz="2400" b="0" i="0" u="none" strike="noStrike" kern="1200" cap="none" spc="0" normalizeH="0" baseline="0" noProof="0" dirty="0">
                <a:ln>
                  <a:noFill/>
                </a:ln>
                <a:solidFill>
                  <a:schemeClr val="tx1"/>
                </a:solidFill>
                <a:effectLst/>
                <a:uLnTx/>
                <a:uFillTx/>
                <a:latin typeface="Calibri" panose="020F0502020204030204"/>
                <a:ea typeface="+mn-ea"/>
                <a:cs typeface="+mn-cs"/>
              </a:rPr>
              <a:t>Provide “heads-up,” preparatory information that lets trainees know what might happen back on the job.</a:t>
            </a: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8223168" cy="646331"/>
          </a:xfrm>
          <a:prstGeom prst="rect">
            <a:avLst/>
          </a:prstGeom>
          <a:noFill/>
        </p:spPr>
        <p:txBody>
          <a:bodyPr wrap="square" rtlCol="0">
            <a:spAutoFit/>
          </a:bodyPr>
          <a:lstStyle/>
          <a:p>
            <a:r>
              <a:rPr lang="en-US" sz="3600" dirty="0">
                <a:solidFill>
                  <a:srgbClr val="00B0F0"/>
                </a:solidFill>
                <a:latin typeface="Times New Roman" panose="02020603050405020304" pitchFamily="18" charset="0"/>
                <a:cs typeface="Times New Roman" panose="02020603050405020304" pitchFamily="18" charset="0"/>
              </a:rPr>
              <a:t>Training, Learning, and Motivation </a:t>
            </a:r>
            <a:r>
              <a:rPr lang="en-US" sz="3200" dirty="0">
                <a:solidFill>
                  <a:srgbClr val="00B0F0"/>
                </a:solidFill>
                <a:latin typeface="Times New Roman" panose="02020603050405020304" pitchFamily="18" charset="0"/>
                <a:cs typeface="Times New Roman" panose="02020603050405020304" pitchFamily="18" charset="0"/>
              </a:rPr>
              <a:t>(cont’d) </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rgbClr val="00B0F0"/>
                </a:solidFill>
              </a:rPr>
              <a:t>www.midocean.ae</a:t>
            </a:r>
          </a:p>
        </p:txBody>
      </p:sp>
    </p:spTree>
    <p:extLst>
      <p:ext uri="{BB962C8B-B14F-4D97-AF65-F5344CB8AC3E}">
        <p14:creationId xmlns:p14="http://schemas.microsoft.com/office/powerpoint/2010/main" val="40407401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79013" y="1756408"/>
            <a:ext cx="10812720"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marR="0" lvl="0" indent="-285750" algn="l" defTabSz="914400" rtl="0" eaLnBrk="1" fontAlgn="auto" latinLnBrk="0" hangingPunct="1">
              <a:lnSpc>
                <a:spcPct val="90000"/>
              </a:lnSpc>
              <a:spcBef>
                <a:spcPct val="50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chemeClr val="tx1"/>
                </a:solidFill>
                <a:effectLst/>
                <a:uLnTx/>
                <a:uFillTx/>
                <a:latin typeface="Calibri" panose="020F0502020204030204"/>
                <a:ea typeface="+mn-ea"/>
                <a:cs typeface="+mn-cs"/>
              </a:rPr>
              <a:t>Reinforce the Learning</a:t>
            </a:r>
          </a:p>
          <a:p>
            <a:pPr marL="895350" marR="0" lvl="1" indent="-381000" algn="l" defTabSz="914400" rtl="0" eaLnBrk="1" fontAlgn="auto" latinLnBrk="0" hangingPunct="1">
              <a:lnSpc>
                <a:spcPct val="90000"/>
              </a:lnSpc>
              <a:spcBef>
                <a:spcPct val="50000"/>
              </a:spcBef>
              <a:spcAft>
                <a:spcPts val="0"/>
              </a:spcAft>
              <a:buClrTx/>
              <a:buSzTx/>
              <a:buFont typeface="Wingdings" panose="05000000000000000000" pitchFamily="2" charset="2"/>
              <a:buAutoNum type="arabicPeriod"/>
              <a:tabLst/>
              <a:defRPr/>
            </a:pPr>
            <a:r>
              <a:rPr kumimoji="0" lang="en-US" sz="2400" b="0" i="0" u="none" strike="noStrike" kern="1200" cap="none" spc="0" normalizeH="0" baseline="0" noProof="0" dirty="0">
                <a:ln>
                  <a:noFill/>
                </a:ln>
                <a:solidFill>
                  <a:schemeClr val="tx1"/>
                </a:solidFill>
                <a:effectLst/>
                <a:uLnTx/>
                <a:uFillTx/>
                <a:latin typeface="Calibri" panose="020F0502020204030204"/>
                <a:ea typeface="+mn-ea"/>
                <a:cs typeface="+mn-cs"/>
              </a:rPr>
              <a:t>Trainees learn best when the trainers immediately reinforce correct responses, perhaps with a quick “well done.”</a:t>
            </a:r>
          </a:p>
          <a:p>
            <a:pPr marL="895350" marR="0" lvl="1" indent="-381000" algn="l" defTabSz="914400" rtl="0" eaLnBrk="1" fontAlgn="auto" latinLnBrk="0" hangingPunct="1">
              <a:lnSpc>
                <a:spcPct val="90000"/>
              </a:lnSpc>
              <a:spcBef>
                <a:spcPct val="50000"/>
              </a:spcBef>
              <a:spcAft>
                <a:spcPts val="0"/>
              </a:spcAft>
              <a:buClrTx/>
              <a:buSzTx/>
              <a:buFont typeface="Wingdings" panose="05000000000000000000" pitchFamily="2" charset="2"/>
              <a:buAutoNum type="arabicPeriod"/>
              <a:tabLst/>
              <a:defRPr/>
            </a:pPr>
            <a:r>
              <a:rPr kumimoji="0" lang="en-US" sz="2400" b="0" i="0" u="none" strike="noStrike" kern="1200" cap="none" spc="0" normalizeH="0" baseline="0" noProof="0" dirty="0">
                <a:ln>
                  <a:noFill/>
                </a:ln>
                <a:solidFill>
                  <a:schemeClr val="tx1"/>
                </a:solidFill>
                <a:effectLst/>
                <a:uLnTx/>
                <a:uFillTx/>
                <a:latin typeface="Calibri" panose="020F0502020204030204"/>
                <a:ea typeface="+mn-ea"/>
                <a:cs typeface="+mn-cs"/>
              </a:rPr>
              <a:t>The schedule is important.  The learning curve goes down late in the day, so that “full day training is not as effective as half the day or three-fourths of the day.”</a:t>
            </a:r>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8223168" cy="646331"/>
          </a:xfrm>
          <a:prstGeom prst="rect">
            <a:avLst/>
          </a:prstGeom>
          <a:noFill/>
        </p:spPr>
        <p:txBody>
          <a:bodyPr wrap="square" rtlCol="0">
            <a:spAutoFit/>
          </a:bodyPr>
          <a:lstStyle/>
          <a:p>
            <a:r>
              <a:rPr lang="en-US" sz="3600" dirty="0">
                <a:solidFill>
                  <a:srgbClr val="00B0F0"/>
                </a:solidFill>
                <a:latin typeface="Times New Roman" panose="02020603050405020304" pitchFamily="18" charset="0"/>
                <a:cs typeface="Times New Roman" panose="02020603050405020304" pitchFamily="18" charset="0"/>
              </a:rPr>
              <a:t>Training, Learning, and Motivation </a:t>
            </a:r>
            <a:r>
              <a:rPr lang="en-US" sz="3200" dirty="0">
                <a:solidFill>
                  <a:srgbClr val="00B0F0"/>
                </a:solidFill>
                <a:latin typeface="Times New Roman" panose="02020603050405020304" pitchFamily="18" charset="0"/>
                <a:cs typeface="Times New Roman" panose="02020603050405020304" pitchFamily="18" charset="0"/>
              </a:rPr>
              <a:t>(cont’d) </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rgbClr val="00B0F0"/>
                </a:solidFill>
              </a:rPr>
              <a:t>www.midocean.ae</a:t>
            </a:r>
          </a:p>
        </p:txBody>
      </p:sp>
    </p:spTree>
    <p:extLst>
      <p:ext uri="{BB962C8B-B14F-4D97-AF65-F5344CB8AC3E}">
        <p14:creationId xmlns:p14="http://schemas.microsoft.com/office/powerpoint/2010/main" val="24813709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33058" name="Rectangle 2">
            <a:extLst>
              <a:ext uri="{FF2B5EF4-FFF2-40B4-BE49-F238E27FC236}">
                <a16:creationId xmlns:a16="http://schemas.microsoft.com/office/drawing/2014/main" id="{32672DF4-50C3-7772-43A3-CCCD31F58C74}"/>
              </a:ext>
            </a:extLst>
          </p:cNvPr>
          <p:cNvSpPr>
            <a:spLocks noGrp="1" noChangeArrowheads="1"/>
          </p:cNvSpPr>
          <p:nvPr>
            <p:ph type="title"/>
          </p:nvPr>
        </p:nvSpPr>
        <p:spPr>
          <a:xfrm>
            <a:off x="2452689" y="808152"/>
            <a:ext cx="7286625" cy="625475"/>
          </a:xfrm>
        </p:spPr>
        <p:txBody>
          <a:bodyPr>
            <a:noAutofit/>
          </a:bodyPr>
          <a:lstStyle/>
          <a:p>
            <a:pPr eaLnBrk="1" hangingPunct="1">
              <a:defRPr/>
            </a:pPr>
            <a:r>
              <a:rPr lang="en-US" sz="3600" dirty="0">
                <a:latin typeface="Times New Roman" panose="02020603050405020304" pitchFamily="18" charset="0"/>
                <a:cs typeface="Times New Roman" panose="02020603050405020304" pitchFamily="18" charset="0"/>
              </a:rPr>
              <a:t>Analyzing Training Needs</a:t>
            </a:r>
          </a:p>
        </p:txBody>
      </p:sp>
      <p:grpSp>
        <p:nvGrpSpPr>
          <p:cNvPr id="2" name="Group 15">
            <a:extLst>
              <a:ext uri="{FF2B5EF4-FFF2-40B4-BE49-F238E27FC236}">
                <a16:creationId xmlns:a16="http://schemas.microsoft.com/office/drawing/2014/main" id="{8991545F-2D26-8DBF-FBC9-121F3A218A8E}"/>
              </a:ext>
            </a:extLst>
          </p:cNvPr>
          <p:cNvGrpSpPr>
            <a:grpSpLocks/>
          </p:cNvGrpSpPr>
          <p:nvPr/>
        </p:nvGrpSpPr>
        <p:grpSpPr bwMode="auto">
          <a:xfrm>
            <a:off x="2628900" y="1999544"/>
            <a:ext cx="6934200" cy="3224212"/>
            <a:chOff x="696" y="1051"/>
            <a:chExt cx="4368" cy="2031"/>
          </a:xfrm>
        </p:grpSpPr>
        <p:sp>
          <p:nvSpPr>
            <p:cNvPr id="15366" name="AutoShape 10" descr="grayfill01">
              <a:extLst>
                <a:ext uri="{FF2B5EF4-FFF2-40B4-BE49-F238E27FC236}">
                  <a16:creationId xmlns:a16="http://schemas.microsoft.com/office/drawing/2014/main" id="{4E10A139-BA8B-1B3D-8394-6F3326F09EFF}"/>
                </a:ext>
              </a:extLst>
            </p:cNvPr>
            <p:cNvSpPr>
              <a:spLocks noChangeArrowheads="1"/>
            </p:cNvSpPr>
            <p:nvPr/>
          </p:nvSpPr>
          <p:spPr bwMode="auto">
            <a:xfrm>
              <a:off x="696" y="2313"/>
              <a:ext cx="1954" cy="759"/>
            </a:xfrm>
            <a:prstGeom prst="roundRect">
              <a:avLst>
                <a:gd name="adj" fmla="val 16667"/>
              </a:avLst>
            </a:prstGeom>
            <a:blipFill dpi="0" rotWithShape="1">
              <a:blip r:embed="rId3"/>
              <a:srcRect/>
              <a:stretch>
                <a:fillRect/>
              </a:stretch>
            </a:blipFill>
            <a:ln w="76200" algn="ctr">
              <a:solidFill>
                <a:srgbClr val="C0C0C0"/>
              </a:solidFill>
              <a:round/>
              <a:headEnd/>
              <a:tailEnd/>
            </a:ln>
          </p:spPr>
          <p:txBody>
            <a:bodyPr lIns="0" tIns="0" rIns="0" bIns="0" anchor="ctr" anchorCtr="1"/>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000">
                  <a:latin typeface="Franklin Gothic Medium" panose="020B0603020102020204" pitchFamily="34" charset="0"/>
                </a:rPr>
                <a:t>Task Analysis: </a:t>
              </a:r>
              <a:br>
                <a:rPr lang="en-US" altLang="en-US" sz="2000">
                  <a:latin typeface="Franklin Gothic Medium" panose="020B0603020102020204" pitchFamily="34" charset="0"/>
                </a:rPr>
              </a:br>
              <a:r>
                <a:rPr lang="en-US" altLang="en-US" sz="1800">
                  <a:latin typeface="Franklin Gothic Medium" panose="020B0603020102020204" pitchFamily="34" charset="0"/>
                </a:rPr>
                <a:t>Assessing new employees’ training needs</a:t>
              </a:r>
            </a:p>
          </p:txBody>
        </p:sp>
        <p:sp>
          <p:nvSpPr>
            <p:cNvPr id="15367" name="AutoShape 11" descr="greenfill02">
              <a:extLst>
                <a:ext uri="{FF2B5EF4-FFF2-40B4-BE49-F238E27FC236}">
                  <a16:creationId xmlns:a16="http://schemas.microsoft.com/office/drawing/2014/main" id="{5F962B92-3FB4-591B-E400-5F2205C88CA0}"/>
                </a:ext>
              </a:extLst>
            </p:cNvPr>
            <p:cNvSpPr>
              <a:spLocks noChangeArrowheads="1"/>
            </p:cNvSpPr>
            <p:nvPr/>
          </p:nvSpPr>
          <p:spPr bwMode="auto">
            <a:xfrm>
              <a:off x="3110" y="2323"/>
              <a:ext cx="1954" cy="759"/>
            </a:xfrm>
            <a:prstGeom prst="roundRect">
              <a:avLst>
                <a:gd name="adj" fmla="val 16667"/>
              </a:avLst>
            </a:prstGeom>
            <a:blipFill dpi="0" rotWithShape="1">
              <a:blip r:embed="rId4"/>
              <a:srcRect/>
              <a:stretch>
                <a:fillRect/>
              </a:stretch>
            </a:blipFill>
            <a:ln w="76200" algn="ctr">
              <a:solidFill>
                <a:srgbClr val="009999"/>
              </a:solidFill>
              <a:round/>
              <a:headEnd/>
              <a:tailEnd/>
            </a:ln>
          </p:spPr>
          <p:txBody>
            <a:bodyPr lIns="0" tIns="0" rIns="0" bIns="0" anchor="ctr" anchorCtr="1"/>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000">
                  <a:latin typeface="Franklin Gothic Medium" panose="020B0603020102020204" pitchFamily="34" charset="0"/>
                </a:rPr>
                <a:t>Performance Analysis: </a:t>
              </a:r>
              <a:r>
                <a:rPr lang="en-US" altLang="en-US" sz="1800">
                  <a:latin typeface="Franklin Gothic Medium" panose="020B0603020102020204" pitchFamily="34" charset="0"/>
                </a:rPr>
                <a:t>Assessing current employees’ training needs</a:t>
              </a:r>
            </a:p>
          </p:txBody>
        </p:sp>
        <p:cxnSp>
          <p:nvCxnSpPr>
            <p:cNvPr id="15368" name="AutoShape 12">
              <a:extLst>
                <a:ext uri="{FF2B5EF4-FFF2-40B4-BE49-F238E27FC236}">
                  <a16:creationId xmlns:a16="http://schemas.microsoft.com/office/drawing/2014/main" id="{3116F48F-AD10-5602-2386-7A2FA3FCDA24}"/>
                </a:ext>
              </a:extLst>
            </p:cNvPr>
            <p:cNvCxnSpPr>
              <a:cxnSpLocks noChangeShapeType="1"/>
              <a:stCxn id="15370" idx="0"/>
              <a:endCxn id="15366" idx="0"/>
            </p:cNvCxnSpPr>
            <p:nvPr/>
          </p:nvCxnSpPr>
          <p:spPr bwMode="auto">
            <a:xfrm flipH="1">
              <a:off x="1673" y="1051"/>
              <a:ext cx="1196" cy="1238"/>
            </a:xfrm>
            <a:prstGeom prst="straightConnector1">
              <a:avLst/>
            </a:prstGeom>
            <a:noFill/>
            <a:ln w="38100">
              <a:solidFill>
                <a:schemeClr val="tx1"/>
              </a:solidFill>
              <a:round/>
              <a:headEnd/>
              <a:tailEnd type="stealth" w="lg" len="lg"/>
            </a:ln>
            <a:extLst>
              <a:ext uri="{909E8E84-426E-40DD-AFC4-6F175D3DCCD1}">
                <a14:hiddenFill xmlns:a14="http://schemas.microsoft.com/office/drawing/2010/main">
                  <a:noFill/>
                </a14:hiddenFill>
              </a:ext>
            </a:extLst>
          </p:spPr>
        </p:cxnSp>
        <p:cxnSp>
          <p:nvCxnSpPr>
            <p:cNvPr id="15369" name="AutoShape 13">
              <a:extLst>
                <a:ext uri="{FF2B5EF4-FFF2-40B4-BE49-F238E27FC236}">
                  <a16:creationId xmlns:a16="http://schemas.microsoft.com/office/drawing/2014/main" id="{15BC740E-D761-2DC0-B37E-20E1661E4CC1}"/>
                </a:ext>
              </a:extLst>
            </p:cNvPr>
            <p:cNvCxnSpPr>
              <a:cxnSpLocks noChangeShapeType="1"/>
              <a:stCxn id="15370" idx="0"/>
              <a:endCxn id="15367" idx="0"/>
            </p:cNvCxnSpPr>
            <p:nvPr/>
          </p:nvCxnSpPr>
          <p:spPr bwMode="auto">
            <a:xfrm>
              <a:off x="2869" y="1051"/>
              <a:ext cx="1218" cy="1248"/>
            </a:xfrm>
            <a:prstGeom prst="straightConnector1">
              <a:avLst/>
            </a:prstGeom>
            <a:noFill/>
            <a:ln w="38100">
              <a:solidFill>
                <a:schemeClr val="tx1"/>
              </a:solidFill>
              <a:round/>
              <a:headEnd/>
              <a:tailEnd type="stealth" w="lg" len="lg"/>
            </a:ln>
            <a:extLst>
              <a:ext uri="{909E8E84-426E-40DD-AFC4-6F175D3DCCD1}">
                <a14:hiddenFill xmlns:a14="http://schemas.microsoft.com/office/drawing/2010/main">
                  <a:noFill/>
                </a14:hiddenFill>
              </a:ext>
            </a:extLst>
          </p:spPr>
        </p:cxnSp>
        <p:sp>
          <p:nvSpPr>
            <p:cNvPr id="15370" name="AutoShape 14" descr="brownfill01">
              <a:extLst>
                <a:ext uri="{FF2B5EF4-FFF2-40B4-BE49-F238E27FC236}">
                  <a16:creationId xmlns:a16="http://schemas.microsoft.com/office/drawing/2014/main" id="{10FEDFE2-C8B3-1467-29B0-294DD41D582A}"/>
                </a:ext>
              </a:extLst>
            </p:cNvPr>
            <p:cNvSpPr>
              <a:spLocks noChangeArrowheads="1"/>
            </p:cNvSpPr>
            <p:nvPr/>
          </p:nvSpPr>
          <p:spPr bwMode="auto">
            <a:xfrm>
              <a:off x="1958" y="1075"/>
              <a:ext cx="1822" cy="661"/>
            </a:xfrm>
            <a:prstGeom prst="roundRect">
              <a:avLst>
                <a:gd name="adj" fmla="val 16667"/>
              </a:avLst>
            </a:prstGeom>
            <a:blipFill dpi="0" rotWithShape="1">
              <a:blip r:embed="rId5"/>
              <a:srcRect/>
              <a:stretch>
                <a:fillRect/>
              </a:stretch>
            </a:blipFill>
            <a:ln w="76200" algn="ctr">
              <a:solidFill>
                <a:srgbClr val="EB9F39"/>
              </a:solidFill>
              <a:round/>
              <a:headEnd/>
              <a:tailEnd/>
            </a:ln>
          </p:spPr>
          <p:txBody>
            <a:bodyPr lIns="0" tIns="0" rIns="0" bIns="0" anchor="ctr" anchorCtr="1"/>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400">
                  <a:latin typeface="Franklin Gothic Medium" panose="020B0603020102020204" pitchFamily="34" charset="0"/>
                </a:rPr>
                <a:t>Training Needs Analysis</a:t>
              </a:r>
            </a:p>
          </p:txBody>
        </p:sp>
      </p:grpSp>
      <p:sp>
        <p:nvSpPr>
          <p:cNvPr id="3" name="Rectangle 2">
            <a:extLst>
              <a:ext uri="{FF2B5EF4-FFF2-40B4-BE49-F238E27FC236}">
                <a16:creationId xmlns:a16="http://schemas.microsoft.com/office/drawing/2014/main" id="{6E9DD2D7-A660-6921-C802-94453B6180F1}"/>
              </a:ext>
            </a:extLst>
          </p:cNvPr>
          <p:cNvSpPr/>
          <p:nvPr/>
        </p:nvSpPr>
        <p:spPr>
          <a:xfrm>
            <a:off x="942308" y="68314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43A6510C-E08B-1D5D-57DC-9C7C44BC67EA}"/>
              </a:ext>
            </a:extLst>
          </p:cNvPr>
          <p:cNvSpPr txBox="1"/>
          <p:nvPr/>
        </p:nvSpPr>
        <p:spPr>
          <a:xfrm>
            <a:off x="1153149" y="72371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8C61E725-8AC9-559A-7151-04D89490166D}"/>
              </a:ext>
            </a:extLst>
          </p:cNvPr>
          <p:cNvSpPr txBox="1"/>
          <p:nvPr/>
        </p:nvSpPr>
        <p:spPr>
          <a:xfrm>
            <a:off x="1214179" y="979534"/>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99D7DE72-CAE7-6981-7FF1-7DF881CAE8D4}"/>
              </a:ext>
            </a:extLst>
          </p:cNvPr>
          <p:cNvSpPr txBox="1"/>
          <p:nvPr/>
        </p:nvSpPr>
        <p:spPr>
          <a:xfrm>
            <a:off x="4646006" y="6353468"/>
            <a:ext cx="2616200" cy="400110"/>
          </a:xfrm>
          <a:prstGeom prst="rect">
            <a:avLst/>
          </a:prstGeom>
          <a:noFill/>
        </p:spPr>
        <p:txBody>
          <a:bodyPr wrap="square" rtlCol="0">
            <a:spAutoFit/>
          </a:bodyPr>
          <a:lstStyle/>
          <a:p>
            <a:pPr algn="ctr"/>
            <a:r>
              <a:rPr lang="en-US" sz="2000" dirty="0">
                <a:solidFill>
                  <a:srgbClr val="00B0F0"/>
                </a:solidFill>
              </a:rPr>
              <a:t>www.midocean.ae</a:t>
            </a:r>
          </a:p>
        </p:txBody>
      </p:sp>
    </p:spTree>
    <p:extLst>
      <p:ext uri="{BB962C8B-B14F-4D97-AF65-F5344CB8AC3E}">
        <p14:creationId xmlns:p14="http://schemas.microsoft.com/office/powerpoint/2010/main" val="37377175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1"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5" name="Slide Number Placeholder 3">
            <a:extLst>
              <a:ext uri="{FF2B5EF4-FFF2-40B4-BE49-F238E27FC236}">
                <a16:creationId xmlns:a16="http://schemas.microsoft.com/office/drawing/2014/main" id="{8E3F0769-C320-7156-2327-578FD19AA901}"/>
              </a:ext>
            </a:extLst>
          </p:cNvPr>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eaLnBrk="1" hangingPunct="1"/>
            <a:r>
              <a:rPr lang="en-US" altLang="en-US">
                <a:cs typeface="Times New Roman" panose="02020603050405020304" pitchFamily="18" charset="0"/>
              </a:rPr>
              <a:t>8–</a:t>
            </a:r>
            <a:fld id="{593B2743-91C3-42AD-BB2A-72C297BA3524}" type="slidenum">
              <a:rPr lang="en-US" altLang="en-US">
                <a:cs typeface="Times New Roman" panose="02020603050405020304" pitchFamily="18" charset="0"/>
              </a:rPr>
              <a:pPr eaLnBrk="1" hangingPunct="1"/>
              <a:t>13</a:t>
            </a:fld>
            <a:endParaRPr lang="en-US" altLang="en-US">
              <a:cs typeface="Times New Roman" panose="02020603050405020304" pitchFamily="18" charset="0"/>
            </a:endParaRPr>
          </a:p>
        </p:txBody>
      </p:sp>
      <p:sp>
        <p:nvSpPr>
          <p:cNvPr id="2737154" name="Rectangle 2">
            <a:extLst>
              <a:ext uri="{FF2B5EF4-FFF2-40B4-BE49-F238E27FC236}">
                <a16:creationId xmlns:a16="http://schemas.microsoft.com/office/drawing/2014/main" id="{A008E146-7197-7BD6-E28E-A1B1C11AF047}"/>
              </a:ext>
            </a:extLst>
          </p:cNvPr>
          <p:cNvSpPr>
            <a:spLocks noGrp="1" noChangeArrowheads="1"/>
          </p:cNvSpPr>
          <p:nvPr>
            <p:ph type="title"/>
          </p:nvPr>
        </p:nvSpPr>
        <p:spPr>
          <a:xfrm>
            <a:off x="2170114" y="366714"/>
            <a:ext cx="7851775" cy="992187"/>
          </a:xfrm>
        </p:spPr>
        <p:txBody>
          <a:bodyPr/>
          <a:lstStyle/>
          <a:p>
            <a:pPr eaLnBrk="1" hangingPunct="1">
              <a:defRPr/>
            </a:pPr>
            <a:r>
              <a:rPr lang="en-US" sz="2800" dirty="0">
                <a:latin typeface="Times New Roman" panose="02020603050405020304" pitchFamily="18" charset="0"/>
                <a:cs typeface="Times New Roman" panose="02020603050405020304" pitchFamily="18" charset="0"/>
              </a:rPr>
              <a:t>Performance Analysis: Assessing Current Employees’ Training Needs</a:t>
            </a:r>
          </a:p>
        </p:txBody>
      </p:sp>
      <p:grpSp>
        <p:nvGrpSpPr>
          <p:cNvPr id="2" name="Group 25">
            <a:extLst>
              <a:ext uri="{FF2B5EF4-FFF2-40B4-BE49-F238E27FC236}">
                <a16:creationId xmlns:a16="http://schemas.microsoft.com/office/drawing/2014/main" id="{1B921300-30A5-7182-BBE0-CA9C0B3540F3}"/>
              </a:ext>
            </a:extLst>
          </p:cNvPr>
          <p:cNvGrpSpPr>
            <a:grpSpLocks/>
          </p:cNvGrpSpPr>
          <p:nvPr/>
        </p:nvGrpSpPr>
        <p:grpSpPr bwMode="auto">
          <a:xfrm>
            <a:off x="2163764" y="1600200"/>
            <a:ext cx="7864475" cy="4356100"/>
            <a:chOff x="403" y="1008"/>
            <a:chExt cx="4954" cy="2744"/>
          </a:xfrm>
        </p:grpSpPr>
        <p:cxnSp>
          <p:nvCxnSpPr>
            <p:cNvPr id="18438" name="AutoShape 4">
              <a:extLst>
                <a:ext uri="{FF2B5EF4-FFF2-40B4-BE49-F238E27FC236}">
                  <a16:creationId xmlns:a16="http://schemas.microsoft.com/office/drawing/2014/main" id="{6C1D01A0-7FF5-5266-463A-0E8D5C4A9FC3}"/>
                </a:ext>
              </a:extLst>
            </p:cNvPr>
            <p:cNvCxnSpPr>
              <a:cxnSpLocks noChangeShapeType="1"/>
              <a:stCxn id="18454" idx="1"/>
              <a:endCxn id="18442" idx="1"/>
            </p:cNvCxnSpPr>
            <p:nvPr/>
          </p:nvCxnSpPr>
          <p:spPr bwMode="auto">
            <a:xfrm>
              <a:off x="2306" y="1853"/>
              <a:ext cx="1593" cy="1159"/>
            </a:xfrm>
            <a:prstGeom prst="straightConnector1">
              <a:avLst/>
            </a:prstGeom>
            <a:noFill/>
            <a:ln w="38100">
              <a:solidFill>
                <a:schemeClr val="tx1"/>
              </a:solidFill>
              <a:round/>
              <a:headEnd/>
              <a:tailEnd type="stealth" w="lg" len="lg"/>
            </a:ln>
            <a:extLst>
              <a:ext uri="{909E8E84-426E-40DD-AFC4-6F175D3DCCD1}">
                <a14:hiddenFill xmlns:a14="http://schemas.microsoft.com/office/drawing/2010/main">
                  <a:noFill/>
                </a14:hiddenFill>
              </a:ext>
            </a:extLst>
          </p:spPr>
        </p:cxnSp>
        <p:sp>
          <p:nvSpPr>
            <p:cNvPr id="18439" name="AutoShape 5" descr="grayfill01">
              <a:extLst>
                <a:ext uri="{FF2B5EF4-FFF2-40B4-BE49-F238E27FC236}">
                  <a16:creationId xmlns:a16="http://schemas.microsoft.com/office/drawing/2014/main" id="{D2A83C02-51F1-EF7D-9922-64E9F643B174}"/>
                </a:ext>
              </a:extLst>
            </p:cNvPr>
            <p:cNvSpPr>
              <a:spLocks noChangeArrowheads="1"/>
            </p:cNvSpPr>
            <p:nvPr/>
          </p:nvSpPr>
          <p:spPr bwMode="auto">
            <a:xfrm>
              <a:off x="3917" y="1399"/>
              <a:ext cx="1440" cy="370"/>
            </a:xfrm>
            <a:prstGeom prst="roundRect">
              <a:avLst>
                <a:gd name="adj" fmla="val 16667"/>
              </a:avLst>
            </a:prstGeom>
            <a:blipFill dpi="0" rotWithShape="1">
              <a:blip r:embed="rId3"/>
              <a:srcRect/>
              <a:stretch>
                <a:fillRect/>
              </a:stretch>
            </a:blipFill>
            <a:ln w="57150" algn="ctr">
              <a:solidFill>
                <a:srgbClr val="C0C0C0"/>
              </a:solidFill>
              <a:round/>
              <a:headEnd/>
              <a:tailEnd/>
            </a:ln>
          </p:spPr>
          <p:txBody>
            <a:bodyPr lIns="0" tIns="0" rIns="0" bIns="0" anchor="ctr" anchorCtr="1"/>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dirty="0">
                  <a:latin typeface="Franklin Gothic Medium" panose="020B0603020102020204" pitchFamily="34" charset="0"/>
                </a:rPr>
                <a:t>Performance Appraisals</a:t>
              </a:r>
            </a:p>
          </p:txBody>
        </p:sp>
        <p:sp>
          <p:nvSpPr>
            <p:cNvPr id="18440" name="AutoShape 6" descr="greenfill02">
              <a:extLst>
                <a:ext uri="{FF2B5EF4-FFF2-40B4-BE49-F238E27FC236}">
                  <a16:creationId xmlns:a16="http://schemas.microsoft.com/office/drawing/2014/main" id="{E721D9E5-20C3-1CBD-4336-48F308EAAD3E}"/>
                </a:ext>
              </a:extLst>
            </p:cNvPr>
            <p:cNvSpPr>
              <a:spLocks noChangeArrowheads="1"/>
            </p:cNvSpPr>
            <p:nvPr/>
          </p:nvSpPr>
          <p:spPr bwMode="auto">
            <a:xfrm>
              <a:off x="3902" y="1881"/>
              <a:ext cx="1440" cy="370"/>
            </a:xfrm>
            <a:prstGeom prst="roundRect">
              <a:avLst>
                <a:gd name="adj" fmla="val 16667"/>
              </a:avLst>
            </a:prstGeom>
            <a:blipFill dpi="0" rotWithShape="1">
              <a:blip r:embed="rId4"/>
              <a:srcRect/>
              <a:stretch>
                <a:fillRect/>
              </a:stretch>
            </a:blipFill>
            <a:ln w="57150" algn="ctr">
              <a:solidFill>
                <a:srgbClr val="009999"/>
              </a:solidFill>
              <a:round/>
              <a:headEnd/>
              <a:tailEnd/>
            </a:ln>
          </p:spPr>
          <p:txBody>
            <a:bodyPr lIns="0" tIns="0" rIns="0" bIns="0" anchor="ctr" anchorCtr="1"/>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dirty="0">
                  <a:latin typeface="Franklin Gothic Medium" panose="020B0603020102020204" pitchFamily="34" charset="0"/>
                </a:rPr>
                <a:t>Job-Related Performance Data</a:t>
              </a:r>
            </a:p>
          </p:txBody>
        </p:sp>
        <p:sp>
          <p:nvSpPr>
            <p:cNvPr id="18441" name="AutoShape 7" descr="redfill01">
              <a:extLst>
                <a:ext uri="{FF2B5EF4-FFF2-40B4-BE49-F238E27FC236}">
                  <a16:creationId xmlns:a16="http://schemas.microsoft.com/office/drawing/2014/main" id="{7D24402E-B772-DD3A-54C5-ED8934692113}"/>
                </a:ext>
              </a:extLst>
            </p:cNvPr>
            <p:cNvSpPr>
              <a:spLocks noChangeArrowheads="1"/>
            </p:cNvSpPr>
            <p:nvPr/>
          </p:nvSpPr>
          <p:spPr bwMode="auto">
            <a:xfrm>
              <a:off x="3902" y="2348"/>
              <a:ext cx="1440" cy="370"/>
            </a:xfrm>
            <a:prstGeom prst="roundRect">
              <a:avLst>
                <a:gd name="adj" fmla="val 16667"/>
              </a:avLst>
            </a:prstGeom>
            <a:blipFill dpi="0" rotWithShape="1">
              <a:blip r:embed="rId5"/>
              <a:srcRect/>
              <a:stretch>
                <a:fillRect/>
              </a:stretch>
            </a:blipFill>
            <a:ln w="57150" algn="ctr">
              <a:solidFill>
                <a:srgbClr val="CC6600"/>
              </a:solidFill>
              <a:round/>
              <a:headEnd/>
              <a:tailEnd/>
            </a:ln>
          </p:spPr>
          <p:txBody>
            <a:bodyPr lIns="0" tIns="0" rIns="0" bIns="0" anchor="ctr" anchorCtr="1"/>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a:latin typeface="Franklin Gothic Medium" panose="020B0603020102020204" pitchFamily="34" charset="0"/>
                </a:rPr>
                <a:t>Observations</a:t>
              </a:r>
            </a:p>
          </p:txBody>
        </p:sp>
        <p:sp>
          <p:nvSpPr>
            <p:cNvPr id="18442" name="AutoShape 8" descr="tanfill01">
              <a:extLst>
                <a:ext uri="{FF2B5EF4-FFF2-40B4-BE49-F238E27FC236}">
                  <a16:creationId xmlns:a16="http://schemas.microsoft.com/office/drawing/2014/main" id="{636F514A-97B4-A61E-6613-CDC175839C8D}"/>
                </a:ext>
              </a:extLst>
            </p:cNvPr>
            <p:cNvSpPr>
              <a:spLocks noChangeArrowheads="1"/>
            </p:cNvSpPr>
            <p:nvPr/>
          </p:nvSpPr>
          <p:spPr bwMode="auto">
            <a:xfrm>
              <a:off x="3917" y="2827"/>
              <a:ext cx="1440" cy="370"/>
            </a:xfrm>
            <a:prstGeom prst="roundRect">
              <a:avLst>
                <a:gd name="adj" fmla="val 16667"/>
              </a:avLst>
            </a:prstGeom>
            <a:blipFill dpi="0" rotWithShape="1">
              <a:blip r:embed="rId6"/>
              <a:srcRect/>
              <a:stretch>
                <a:fillRect/>
              </a:stretch>
            </a:blipFill>
            <a:ln w="57150" algn="ctr">
              <a:solidFill>
                <a:srgbClr val="FFDB93"/>
              </a:solidFill>
              <a:round/>
              <a:headEnd/>
              <a:tailEnd/>
            </a:ln>
          </p:spPr>
          <p:txBody>
            <a:bodyPr lIns="0" tIns="0" rIns="0" bIns="0" anchor="ctr" anchorCtr="1"/>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a:latin typeface="Franklin Gothic Medium" panose="020B0603020102020204" pitchFamily="34" charset="0"/>
                </a:rPr>
                <a:t>Interviews</a:t>
              </a:r>
            </a:p>
          </p:txBody>
        </p:sp>
        <p:cxnSp>
          <p:nvCxnSpPr>
            <p:cNvPr id="18443" name="AutoShape 9">
              <a:extLst>
                <a:ext uri="{FF2B5EF4-FFF2-40B4-BE49-F238E27FC236}">
                  <a16:creationId xmlns:a16="http://schemas.microsoft.com/office/drawing/2014/main" id="{BDE6605B-21F8-6B1A-7473-C3C10680CCBA}"/>
                </a:ext>
              </a:extLst>
            </p:cNvPr>
            <p:cNvCxnSpPr>
              <a:cxnSpLocks noChangeShapeType="1"/>
              <a:stCxn id="18454" idx="2"/>
              <a:endCxn id="18440" idx="1"/>
            </p:cNvCxnSpPr>
            <p:nvPr/>
          </p:nvCxnSpPr>
          <p:spPr bwMode="auto">
            <a:xfrm flipV="1">
              <a:off x="2062" y="2066"/>
              <a:ext cx="1822" cy="120"/>
            </a:xfrm>
            <a:prstGeom prst="straightConnector1">
              <a:avLst/>
            </a:prstGeom>
            <a:noFill/>
            <a:ln w="38100">
              <a:solidFill>
                <a:schemeClr val="tx1"/>
              </a:solidFill>
              <a:round/>
              <a:headEnd/>
              <a:tailEnd type="stealth" w="lg" len="lg"/>
            </a:ln>
            <a:extLst>
              <a:ext uri="{909E8E84-426E-40DD-AFC4-6F175D3DCCD1}">
                <a14:hiddenFill xmlns:a14="http://schemas.microsoft.com/office/drawing/2010/main">
                  <a:noFill/>
                </a14:hiddenFill>
              </a:ext>
            </a:extLst>
          </p:spPr>
        </p:cxnSp>
        <p:cxnSp>
          <p:nvCxnSpPr>
            <p:cNvPr id="18444" name="AutoShape 10">
              <a:extLst>
                <a:ext uri="{FF2B5EF4-FFF2-40B4-BE49-F238E27FC236}">
                  <a16:creationId xmlns:a16="http://schemas.microsoft.com/office/drawing/2014/main" id="{B3FFD9D1-0621-417B-CF65-E817EF55710C}"/>
                </a:ext>
              </a:extLst>
            </p:cNvPr>
            <p:cNvCxnSpPr>
              <a:cxnSpLocks noChangeShapeType="1"/>
              <a:stCxn id="18454" idx="2"/>
              <a:endCxn id="18441" idx="1"/>
            </p:cNvCxnSpPr>
            <p:nvPr/>
          </p:nvCxnSpPr>
          <p:spPr bwMode="auto">
            <a:xfrm>
              <a:off x="2062" y="2186"/>
              <a:ext cx="1822" cy="347"/>
            </a:xfrm>
            <a:prstGeom prst="straightConnector1">
              <a:avLst/>
            </a:prstGeom>
            <a:noFill/>
            <a:ln w="38100">
              <a:solidFill>
                <a:schemeClr val="tx1"/>
              </a:solidFill>
              <a:round/>
              <a:headEnd/>
              <a:tailEnd type="stealth" w="lg" len="lg"/>
            </a:ln>
            <a:extLst>
              <a:ext uri="{909E8E84-426E-40DD-AFC4-6F175D3DCCD1}">
                <a14:hiddenFill xmlns:a14="http://schemas.microsoft.com/office/drawing/2010/main">
                  <a:noFill/>
                </a14:hiddenFill>
              </a:ext>
            </a:extLst>
          </p:spPr>
        </p:cxnSp>
        <p:cxnSp>
          <p:nvCxnSpPr>
            <p:cNvPr id="18445" name="AutoShape 11">
              <a:extLst>
                <a:ext uri="{FF2B5EF4-FFF2-40B4-BE49-F238E27FC236}">
                  <a16:creationId xmlns:a16="http://schemas.microsoft.com/office/drawing/2014/main" id="{0D2AF03B-98F5-685F-E5C2-EDFA6C3B0C20}"/>
                </a:ext>
              </a:extLst>
            </p:cNvPr>
            <p:cNvCxnSpPr>
              <a:cxnSpLocks noChangeShapeType="1"/>
              <a:stCxn id="18454" idx="3"/>
              <a:endCxn id="18439" idx="1"/>
            </p:cNvCxnSpPr>
            <p:nvPr/>
          </p:nvCxnSpPr>
          <p:spPr bwMode="auto">
            <a:xfrm flipV="1">
              <a:off x="2306" y="1584"/>
              <a:ext cx="1593" cy="935"/>
            </a:xfrm>
            <a:prstGeom prst="straightConnector1">
              <a:avLst/>
            </a:prstGeom>
            <a:noFill/>
            <a:ln w="38100">
              <a:solidFill>
                <a:schemeClr val="tx1"/>
              </a:solidFill>
              <a:round/>
              <a:headEnd/>
              <a:tailEnd type="stealth" w="lg" len="lg"/>
            </a:ln>
            <a:extLst>
              <a:ext uri="{909E8E84-426E-40DD-AFC4-6F175D3DCCD1}">
                <a14:hiddenFill xmlns:a14="http://schemas.microsoft.com/office/drawing/2010/main">
                  <a:noFill/>
                </a14:hiddenFill>
              </a:ext>
            </a:extLst>
          </p:spPr>
        </p:cxnSp>
        <p:cxnSp>
          <p:nvCxnSpPr>
            <p:cNvPr id="18446" name="AutoShape 12">
              <a:extLst>
                <a:ext uri="{FF2B5EF4-FFF2-40B4-BE49-F238E27FC236}">
                  <a16:creationId xmlns:a16="http://schemas.microsoft.com/office/drawing/2014/main" id="{17DD2871-F947-B83A-35A2-D7BEC36C2E54}"/>
                </a:ext>
              </a:extLst>
            </p:cNvPr>
            <p:cNvCxnSpPr>
              <a:cxnSpLocks noChangeShapeType="1"/>
              <a:stCxn id="18454" idx="7"/>
              <a:endCxn id="18450" idx="3"/>
            </p:cNvCxnSpPr>
            <p:nvPr/>
          </p:nvCxnSpPr>
          <p:spPr bwMode="auto">
            <a:xfrm flipH="1">
              <a:off x="1861" y="1853"/>
              <a:ext cx="1563" cy="1159"/>
            </a:xfrm>
            <a:prstGeom prst="straightConnector1">
              <a:avLst/>
            </a:prstGeom>
            <a:noFill/>
            <a:ln w="38100">
              <a:solidFill>
                <a:schemeClr val="tx1"/>
              </a:solidFill>
              <a:round/>
              <a:headEnd/>
              <a:tailEnd type="stealth" w="lg" len="lg"/>
            </a:ln>
            <a:extLst>
              <a:ext uri="{909E8E84-426E-40DD-AFC4-6F175D3DCCD1}">
                <a14:hiddenFill xmlns:a14="http://schemas.microsoft.com/office/drawing/2010/main">
                  <a:noFill/>
                </a14:hiddenFill>
              </a:ext>
            </a:extLst>
          </p:spPr>
        </p:cxnSp>
        <p:sp>
          <p:nvSpPr>
            <p:cNvPr id="18447" name="AutoShape 13" descr="brownfill01">
              <a:extLst>
                <a:ext uri="{FF2B5EF4-FFF2-40B4-BE49-F238E27FC236}">
                  <a16:creationId xmlns:a16="http://schemas.microsoft.com/office/drawing/2014/main" id="{488D00AA-C87A-2786-3404-48E9EE1BC70F}"/>
                </a:ext>
              </a:extLst>
            </p:cNvPr>
            <p:cNvSpPr>
              <a:spLocks noChangeArrowheads="1"/>
            </p:cNvSpPr>
            <p:nvPr/>
          </p:nvSpPr>
          <p:spPr bwMode="auto">
            <a:xfrm>
              <a:off x="403" y="1386"/>
              <a:ext cx="1440" cy="370"/>
            </a:xfrm>
            <a:prstGeom prst="roundRect">
              <a:avLst>
                <a:gd name="adj" fmla="val 16667"/>
              </a:avLst>
            </a:prstGeom>
            <a:blipFill dpi="0" rotWithShape="1">
              <a:blip r:embed="rId7"/>
              <a:srcRect/>
              <a:stretch>
                <a:fillRect/>
              </a:stretch>
            </a:blipFill>
            <a:ln w="57150" algn="ctr">
              <a:solidFill>
                <a:srgbClr val="EB9F39"/>
              </a:solidFill>
              <a:round/>
              <a:headEnd/>
              <a:tailEnd/>
            </a:ln>
          </p:spPr>
          <p:txBody>
            <a:bodyPr lIns="0" tIns="0" rIns="0" bIns="0" anchor="ctr" anchorCtr="1"/>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a:latin typeface="Franklin Gothic Medium" panose="020B0603020102020204" pitchFamily="34" charset="0"/>
                </a:rPr>
                <a:t>Assessment Center Results</a:t>
              </a:r>
            </a:p>
          </p:txBody>
        </p:sp>
        <p:sp>
          <p:nvSpPr>
            <p:cNvPr id="18448" name="AutoShape 14" descr="purplefill01">
              <a:extLst>
                <a:ext uri="{FF2B5EF4-FFF2-40B4-BE49-F238E27FC236}">
                  <a16:creationId xmlns:a16="http://schemas.microsoft.com/office/drawing/2014/main" id="{7F473609-C41A-FE34-BE1F-25ABBA6AFE45}"/>
                </a:ext>
              </a:extLst>
            </p:cNvPr>
            <p:cNvSpPr>
              <a:spLocks noChangeArrowheads="1"/>
            </p:cNvSpPr>
            <p:nvPr/>
          </p:nvSpPr>
          <p:spPr bwMode="auto">
            <a:xfrm>
              <a:off x="403" y="1868"/>
              <a:ext cx="1440" cy="370"/>
            </a:xfrm>
            <a:prstGeom prst="roundRect">
              <a:avLst>
                <a:gd name="adj" fmla="val 16667"/>
              </a:avLst>
            </a:prstGeom>
            <a:blipFill dpi="0" rotWithShape="1">
              <a:blip r:embed="rId8"/>
              <a:srcRect/>
              <a:stretch>
                <a:fillRect/>
              </a:stretch>
            </a:blipFill>
            <a:ln w="57150" algn="ctr">
              <a:solidFill>
                <a:srgbClr val="AB439C"/>
              </a:solidFill>
              <a:round/>
              <a:headEnd/>
              <a:tailEnd/>
            </a:ln>
          </p:spPr>
          <p:txBody>
            <a:bodyPr lIns="0" tIns="0" rIns="0" bIns="0" anchor="ctr" anchorCtr="1"/>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dirty="0">
                  <a:latin typeface="Franklin Gothic Medium" panose="020B0603020102020204" pitchFamily="34" charset="0"/>
                </a:rPr>
                <a:t>Individual Diaries</a:t>
              </a:r>
            </a:p>
          </p:txBody>
        </p:sp>
        <p:sp>
          <p:nvSpPr>
            <p:cNvPr id="18449" name="AutoShape 15" descr="greenfill01">
              <a:extLst>
                <a:ext uri="{FF2B5EF4-FFF2-40B4-BE49-F238E27FC236}">
                  <a16:creationId xmlns:a16="http://schemas.microsoft.com/office/drawing/2014/main" id="{7D6F7823-6851-61E9-9650-6601ECE4FEAD}"/>
                </a:ext>
              </a:extLst>
            </p:cNvPr>
            <p:cNvSpPr>
              <a:spLocks noChangeArrowheads="1"/>
            </p:cNvSpPr>
            <p:nvPr/>
          </p:nvSpPr>
          <p:spPr bwMode="auto">
            <a:xfrm>
              <a:off x="403" y="2348"/>
              <a:ext cx="1440" cy="370"/>
            </a:xfrm>
            <a:prstGeom prst="roundRect">
              <a:avLst>
                <a:gd name="adj" fmla="val 16667"/>
              </a:avLst>
            </a:prstGeom>
            <a:blipFill dpi="0" rotWithShape="1">
              <a:blip r:embed="rId9"/>
              <a:srcRect/>
              <a:stretch>
                <a:fillRect/>
              </a:stretch>
            </a:blipFill>
            <a:ln w="57150" algn="ctr">
              <a:solidFill>
                <a:srgbClr val="65CD65"/>
              </a:solidFill>
              <a:round/>
              <a:headEnd/>
              <a:tailEnd/>
            </a:ln>
          </p:spPr>
          <p:txBody>
            <a:bodyPr lIns="0" tIns="0" rIns="0" bIns="0" anchor="ctr" anchorCtr="1"/>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a:latin typeface="Franklin Gothic Medium" panose="020B0603020102020204" pitchFamily="34" charset="0"/>
                </a:rPr>
                <a:t>Attitude Surveys</a:t>
              </a:r>
            </a:p>
          </p:txBody>
        </p:sp>
        <p:sp>
          <p:nvSpPr>
            <p:cNvPr id="18450" name="AutoShape 16" descr="bluefill01">
              <a:extLst>
                <a:ext uri="{FF2B5EF4-FFF2-40B4-BE49-F238E27FC236}">
                  <a16:creationId xmlns:a16="http://schemas.microsoft.com/office/drawing/2014/main" id="{448B29F1-AAD0-977A-6A21-E4BF37610927}"/>
                </a:ext>
              </a:extLst>
            </p:cNvPr>
            <p:cNvSpPr>
              <a:spLocks noChangeArrowheads="1"/>
            </p:cNvSpPr>
            <p:nvPr/>
          </p:nvSpPr>
          <p:spPr bwMode="auto">
            <a:xfrm>
              <a:off x="403" y="2827"/>
              <a:ext cx="1440" cy="370"/>
            </a:xfrm>
            <a:prstGeom prst="roundRect">
              <a:avLst>
                <a:gd name="adj" fmla="val 16667"/>
              </a:avLst>
            </a:prstGeom>
            <a:blipFill dpi="0" rotWithShape="1">
              <a:blip r:embed="rId10"/>
              <a:srcRect/>
              <a:stretch>
                <a:fillRect/>
              </a:stretch>
            </a:blipFill>
            <a:ln w="57150" algn="ctr">
              <a:solidFill>
                <a:srgbClr val="7DC1FF"/>
              </a:solidFill>
              <a:round/>
              <a:headEnd/>
              <a:tailEnd/>
            </a:ln>
          </p:spPr>
          <p:txBody>
            <a:bodyPr lIns="0" tIns="0" rIns="0" bIns="0" anchor="ctr" anchorCtr="1"/>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a:latin typeface="Franklin Gothic Medium" panose="020B0603020102020204" pitchFamily="34" charset="0"/>
                </a:rPr>
                <a:t>Tests</a:t>
              </a:r>
            </a:p>
          </p:txBody>
        </p:sp>
        <p:cxnSp>
          <p:nvCxnSpPr>
            <p:cNvPr id="18451" name="AutoShape 17">
              <a:extLst>
                <a:ext uri="{FF2B5EF4-FFF2-40B4-BE49-F238E27FC236}">
                  <a16:creationId xmlns:a16="http://schemas.microsoft.com/office/drawing/2014/main" id="{EE56A0D7-2CE6-4835-2739-EAE7F424EB06}"/>
                </a:ext>
              </a:extLst>
            </p:cNvPr>
            <p:cNvCxnSpPr>
              <a:cxnSpLocks noChangeShapeType="1"/>
              <a:stCxn id="18454" idx="5"/>
              <a:endCxn id="18447" idx="3"/>
            </p:cNvCxnSpPr>
            <p:nvPr/>
          </p:nvCxnSpPr>
          <p:spPr bwMode="auto">
            <a:xfrm flipH="1" flipV="1">
              <a:off x="1861" y="1571"/>
              <a:ext cx="1563" cy="948"/>
            </a:xfrm>
            <a:prstGeom prst="straightConnector1">
              <a:avLst/>
            </a:prstGeom>
            <a:noFill/>
            <a:ln w="38100">
              <a:solidFill>
                <a:schemeClr val="tx1"/>
              </a:solidFill>
              <a:round/>
              <a:headEnd/>
              <a:tailEnd type="stealth" w="lg" len="lg"/>
            </a:ln>
            <a:extLst>
              <a:ext uri="{909E8E84-426E-40DD-AFC4-6F175D3DCCD1}">
                <a14:hiddenFill xmlns:a14="http://schemas.microsoft.com/office/drawing/2010/main">
                  <a:noFill/>
                </a14:hiddenFill>
              </a:ext>
            </a:extLst>
          </p:spPr>
        </p:cxnSp>
        <p:cxnSp>
          <p:nvCxnSpPr>
            <p:cNvPr id="18452" name="AutoShape 18">
              <a:extLst>
                <a:ext uri="{FF2B5EF4-FFF2-40B4-BE49-F238E27FC236}">
                  <a16:creationId xmlns:a16="http://schemas.microsoft.com/office/drawing/2014/main" id="{FE1B174A-1ED9-DE7F-9546-B67E403EEBD8}"/>
                </a:ext>
              </a:extLst>
            </p:cNvPr>
            <p:cNvCxnSpPr>
              <a:cxnSpLocks noChangeShapeType="1"/>
              <a:stCxn id="18454" idx="7"/>
              <a:endCxn id="18449" idx="3"/>
            </p:cNvCxnSpPr>
            <p:nvPr/>
          </p:nvCxnSpPr>
          <p:spPr bwMode="auto">
            <a:xfrm flipH="1">
              <a:off x="1861" y="1853"/>
              <a:ext cx="1563" cy="680"/>
            </a:xfrm>
            <a:prstGeom prst="straightConnector1">
              <a:avLst/>
            </a:prstGeom>
            <a:noFill/>
            <a:ln w="38100">
              <a:solidFill>
                <a:schemeClr val="tx1"/>
              </a:solidFill>
              <a:round/>
              <a:headEnd/>
              <a:tailEnd type="stealth" w="lg" len="lg"/>
            </a:ln>
            <a:extLst>
              <a:ext uri="{909E8E84-426E-40DD-AFC4-6F175D3DCCD1}">
                <a14:hiddenFill xmlns:a14="http://schemas.microsoft.com/office/drawing/2010/main">
                  <a:noFill/>
                </a14:hiddenFill>
              </a:ext>
            </a:extLst>
          </p:spPr>
        </p:cxnSp>
        <p:cxnSp>
          <p:nvCxnSpPr>
            <p:cNvPr id="18453" name="AutoShape 19">
              <a:extLst>
                <a:ext uri="{FF2B5EF4-FFF2-40B4-BE49-F238E27FC236}">
                  <a16:creationId xmlns:a16="http://schemas.microsoft.com/office/drawing/2014/main" id="{3A3F8094-DF5F-3189-D026-1D6389801973}"/>
                </a:ext>
              </a:extLst>
            </p:cNvPr>
            <p:cNvCxnSpPr>
              <a:cxnSpLocks noChangeShapeType="1"/>
              <a:stCxn id="18454" idx="6"/>
              <a:endCxn id="18448" idx="3"/>
            </p:cNvCxnSpPr>
            <p:nvPr/>
          </p:nvCxnSpPr>
          <p:spPr bwMode="auto">
            <a:xfrm flipH="1" flipV="1">
              <a:off x="1861" y="2053"/>
              <a:ext cx="1807" cy="133"/>
            </a:xfrm>
            <a:prstGeom prst="straightConnector1">
              <a:avLst/>
            </a:prstGeom>
            <a:noFill/>
            <a:ln w="38100">
              <a:solidFill>
                <a:schemeClr val="tx1"/>
              </a:solidFill>
              <a:round/>
              <a:headEnd/>
              <a:tailEnd type="stealth" w="lg" len="lg"/>
            </a:ln>
            <a:extLst>
              <a:ext uri="{909E8E84-426E-40DD-AFC4-6F175D3DCCD1}">
                <a14:hiddenFill xmlns:a14="http://schemas.microsoft.com/office/drawing/2010/main">
                  <a:noFill/>
                </a14:hiddenFill>
              </a:ext>
            </a:extLst>
          </p:spPr>
        </p:cxnSp>
        <p:sp>
          <p:nvSpPr>
            <p:cNvPr id="18454" name="Oval 20">
              <a:extLst>
                <a:ext uri="{FF2B5EF4-FFF2-40B4-BE49-F238E27FC236}">
                  <a16:creationId xmlns:a16="http://schemas.microsoft.com/office/drawing/2014/main" id="{DF553070-DD20-D660-89ED-CADAA0BF1FBC}"/>
                </a:ext>
              </a:extLst>
            </p:cNvPr>
            <p:cNvSpPr>
              <a:spLocks noChangeArrowheads="1"/>
            </p:cNvSpPr>
            <p:nvPr/>
          </p:nvSpPr>
          <p:spPr bwMode="auto">
            <a:xfrm>
              <a:off x="2074" y="1732"/>
              <a:ext cx="1582" cy="908"/>
            </a:xfrm>
            <a:prstGeom prst="ellipse">
              <a:avLst/>
            </a:prstGeom>
            <a:gradFill rotWithShape="1">
              <a:gsLst>
                <a:gs pos="0">
                  <a:srgbClr val="0099CC"/>
                </a:gs>
                <a:gs pos="100000">
                  <a:srgbClr val="006B8E"/>
                </a:gs>
              </a:gsLst>
              <a:lin ang="5400000" scaled="1"/>
            </a:gradFill>
            <a:ln w="38100" algn="ctr">
              <a:solidFill>
                <a:srgbClr val="336699"/>
              </a:solidFill>
              <a:round/>
              <a:headEnd/>
              <a:tailEnd/>
            </a:ln>
          </p:spPr>
          <p:txBody>
            <a:bodyPr lIns="0" rIns="0" anchor="ctr" anchorCtr="1"/>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algn="ctr" eaLnBrk="1" hangingPunct="1">
                <a:spcBef>
                  <a:spcPct val="50000"/>
                </a:spcBef>
              </a:pPr>
              <a:r>
                <a:rPr lang="en-US" altLang="en-US" sz="1800" b="1">
                  <a:solidFill>
                    <a:schemeClr val="bg1"/>
                  </a:solidFill>
                </a:rPr>
                <a:t>Methods </a:t>
              </a:r>
              <a:br>
                <a:rPr lang="en-US" altLang="en-US" sz="1800" b="1">
                  <a:solidFill>
                    <a:schemeClr val="bg1"/>
                  </a:solidFill>
                </a:rPr>
              </a:br>
              <a:r>
                <a:rPr lang="en-US" altLang="en-US" sz="1800" b="1">
                  <a:solidFill>
                    <a:schemeClr val="bg1"/>
                  </a:solidFill>
                </a:rPr>
                <a:t>for Identifying Training Needs</a:t>
              </a:r>
            </a:p>
          </p:txBody>
        </p:sp>
        <p:cxnSp>
          <p:nvCxnSpPr>
            <p:cNvPr id="18455" name="AutoShape 21">
              <a:extLst>
                <a:ext uri="{FF2B5EF4-FFF2-40B4-BE49-F238E27FC236}">
                  <a16:creationId xmlns:a16="http://schemas.microsoft.com/office/drawing/2014/main" id="{E5975140-05E5-29B3-8E13-E7063E036641}"/>
                </a:ext>
              </a:extLst>
            </p:cNvPr>
            <p:cNvCxnSpPr>
              <a:cxnSpLocks noChangeShapeType="1"/>
              <a:stCxn id="18454" idx="0"/>
              <a:endCxn id="18456" idx="2"/>
            </p:cNvCxnSpPr>
            <p:nvPr/>
          </p:nvCxnSpPr>
          <p:spPr bwMode="auto">
            <a:xfrm flipV="1">
              <a:off x="2865" y="1408"/>
              <a:ext cx="1" cy="312"/>
            </a:xfrm>
            <a:prstGeom prst="straightConnector1">
              <a:avLst/>
            </a:prstGeom>
            <a:noFill/>
            <a:ln w="38100">
              <a:solidFill>
                <a:schemeClr val="tx1"/>
              </a:solidFill>
              <a:round/>
              <a:headEnd/>
              <a:tailEnd type="stealth" w="lg" len="lg"/>
            </a:ln>
            <a:extLst>
              <a:ext uri="{909E8E84-426E-40DD-AFC4-6F175D3DCCD1}">
                <a14:hiddenFill xmlns:a14="http://schemas.microsoft.com/office/drawing/2010/main">
                  <a:noFill/>
                </a14:hiddenFill>
              </a:ext>
            </a:extLst>
          </p:spPr>
        </p:cxnSp>
        <p:sp>
          <p:nvSpPr>
            <p:cNvPr id="18456" name="AutoShape 22">
              <a:extLst>
                <a:ext uri="{FF2B5EF4-FFF2-40B4-BE49-F238E27FC236}">
                  <a16:creationId xmlns:a16="http://schemas.microsoft.com/office/drawing/2014/main" id="{356899F7-16BA-9D97-C51E-FACA580FC08C}"/>
                </a:ext>
              </a:extLst>
            </p:cNvPr>
            <p:cNvSpPr>
              <a:spLocks noChangeArrowheads="1"/>
            </p:cNvSpPr>
            <p:nvPr/>
          </p:nvSpPr>
          <p:spPr bwMode="auto">
            <a:xfrm>
              <a:off x="2060" y="1008"/>
              <a:ext cx="1612" cy="382"/>
            </a:xfrm>
            <a:prstGeom prst="roundRect">
              <a:avLst>
                <a:gd name="adj" fmla="val 12259"/>
              </a:avLst>
            </a:prstGeom>
            <a:gradFill rotWithShape="1">
              <a:gsLst>
                <a:gs pos="0">
                  <a:srgbClr val="EAD596"/>
                </a:gs>
                <a:gs pos="100000">
                  <a:srgbClr val="CC9900"/>
                </a:gs>
              </a:gsLst>
              <a:lin ang="5400000" scaled="1"/>
            </a:gradFill>
            <a:ln w="57150">
              <a:solidFill>
                <a:srgbClr val="CC9900"/>
              </a:solidFill>
              <a:round/>
              <a:headEnd/>
              <a:tailEnd/>
            </a:ln>
          </p:spPr>
          <p:txBody>
            <a:bodyPr lIns="0" tIns="0" rIns="0" bIns="0" anchor="ctr" anchorCtr="1"/>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a:latin typeface="Franklin Gothic Medium" panose="020B0603020102020204" pitchFamily="34" charset="0"/>
                </a:rPr>
                <a:t>Specialized Software</a:t>
              </a:r>
            </a:p>
          </p:txBody>
        </p:sp>
        <p:cxnSp>
          <p:nvCxnSpPr>
            <p:cNvPr id="18457" name="AutoShape 23">
              <a:extLst>
                <a:ext uri="{FF2B5EF4-FFF2-40B4-BE49-F238E27FC236}">
                  <a16:creationId xmlns:a16="http://schemas.microsoft.com/office/drawing/2014/main" id="{EC9B87F6-3025-0611-C51D-BDA8C3BCC25C}"/>
                </a:ext>
              </a:extLst>
            </p:cNvPr>
            <p:cNvCxnSpPr>
              <a:cxnSpLocks noChangeShapeType="1"/>
              <a:stCxn id="18454" idx="4"/>
              <a:endCxn id="18458" idx="0"/>
            </p:cNvCxnSpPr>
            <p:nvPr/>
          </p:nvCxnSpPr>
          <p:spPr bwMode="auto">
            <a:xfrm>
              <a:off x="2865" y="2652"/>
              <a:ext cx="1" cy="700"/>
            </a:xfrm>
            <a:prstGeom prst="straightConnector1">
              <a:avLst/>
            </a:prstGeom>
            <a:noFill/>
            <a:ln w="38100">
              <a:solidFill>
                <a:schemeClr val="tx1"/>
              </a:solidFill>
              <a:round/>
              <a:headEnd/>
              <a:tailEnd type="stealth" w="lg" len="lg"/>
            </a:ln>
            <a:extLst>
              <a:ext uri="{909E8E84-426E-40DD-AFC4-6F175D3DCCD1}">
                <a14:hiddenFill xmlns:a14="http://schemas.microsoft.com/office/drawing/2010/main">
                  <a:noFill/>
                </a14:hiddenFill>
              </a:ext>
            </a:extLst>
          </p:spPr>
        </p:cxnSp>
        <p:sp>
          <p:nvSpPr>
            <p:cNvPr id="18458" name="AutoShape 24">
              <a:extLst>
                <a:ext uri="{FF2B5EF4-FFF2-40B4-BE49-F238E27FC236}">
                  <a16:creationId xmlns:a16="http://schemas.microsoft.com/office/drawing/2014/main" id="{9A18EB50-1852-1311-B781-B91064E06348}"/>
                </a:ext>
              </a:extLst>
            </p:cNvPr>
            <p:cNvSpPr>
              <a:spLocks noChangeArrowheads="1"/>
            </p:cNvSpPr>
            <p:nvPr/>
          </p:nvSpPr>
          <p:spPr bwMode="auto">
            <a:xfrm>
              <a:off x="1901" y="3370"/>
              <a:ext cx="1930" cy="382"/>
            </a:xfrm>
            <a:prstGeom prst="roundRect">
              <a:avLst>
                <a:gd name="adj" fmla="val 12259"/>
              </a:avLst>
            </a:prstGeom>
            <a:gradFill rotWithShape="1">
              <a:gsLst>
                <a:gs pos="0">
                  <a:srgbClr val="FFFFFF"/>
                </a:gs>
                <a:gs pos="100000">
                  <a:srgbClr val="C3C3C3"/>
                </a:gs>
              </a:gsLst>
              <a:lin ang="5400000" scaled="1"/>
            </a:gradFill>
            <a:ln w="57150" algn="ctr">
              <a:solidFill>
                <a:srgbClr val="969696"/>
              </a:solidFill>
              <a:round/>
              <a:headEnd/>
              <a:tailEnd/>
            </a:ln>
          </p:spPr>
          <p:txBody>
            <a:bodyPr wrap="none" lIns="0" tIns="0" rIns="0" bIns="0" anchor="ctr" anchorCtr="1"/>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000" b="1" i="1">
                  <a:latin typeface="Franklin Gothic Medium" panose="020B0603020102020204" pitchFamily="34" charset="0"/>
                </a:rPr>
                <a:t>Can’t-do or Won’t-do?</a:t>
              </a:r>
            </a:p>
          </p:txBody>
        </p:sp>
      </p:grpSp>
      <p:sp>
        <p:nvSpPr>
          <p:cNvPr id="3" name="Rectangle 2">
            <a:extLst>
              <a:ext uri="{FF2B5EF4-FFF2-40B4-BE49-F238E27FC236}">
                <a16:creationId xmlns:a16="http://schemas.microsoft.com/office/drawing/2014/main" id="{22187133-0F30-F330-0B3C-F9C73FB7489F}"/>
              </a:ext>
            </a:extLst>
          </p:cNvPr>
          <p:cNvSpPr/>
          <p:nvPr/>
        </p:nvSpPr>
        <p:spPr>
          <a:xfrm>
            <a:off x="831946" y="63584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71765354-889C-57E5-7990-94436A60CC7E}"/>
              </a:ext>
            </a:extLst>
          </p:cNvPr>
          <p:cNvSpPr txBox="1"/>
          <p:nvPr/>
        </p:nvSpPr>
        <p:spPr>
          <a:xfrm>
            <a:off x="1058553" y="67642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F4EA362A-5770-7581-97B4-8C8C7CF3BD1B}"/>
              </a:ext>
            </a:extLst>
          </p:cNvPr>
          <p:cNvSpPr txBox="1"/>
          <p:nvPr/>
        </p:nvSpPr>
        <p:spPr>
          <a:xfrm>
            <a:off x="1119583" y="93223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6911516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6" presetClass="entr" presetSubtype="32"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out)">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717026"/>
            <a:ext cx="10812720" cy="46837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6675095"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Training Methods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63584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6764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932238"/>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942308" y="2410934"/>
            <a:ext cx="10541000" cy="923330"/>
          </a:xfrm>
          <a:prstGeom prst="rect">
            <a:avLst/>
          </a:prstGeom>
          <a:noFill/>
        </p:spPr>
        <p:txBody>
          <a:bodyPr wrap="square" rtlCol="0">
            <a:spAutoFit/>
          </a:bodyPr>
          <a:lstStyle/>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rgbClr val="00B0F0"/>
                </a:solidFill>
              </a:rPr>
              <a:t>www.midocean.ae</a:t>
            </a:r>
          </a:p>
        </p:txBody>
      </p:sp>
      <p:sp>
        <p:nvSpPr>
          <p:cNvPr id="17" name="TextBox 16">
            <a:extLst>
              <a:ext uri="{FF2B5EF4-FFF2-40B4-BE49-F238E27FC236}">
                <a16:creationId xmlns:a16="http://schemas.microsoft.com/office/drawing/2014/main" id="{027511FC-E9EF-DB3C-EF96-D9FE92FA9F0C}"/>
              </a:ext>
            </a:extLst>
          </p:cNvPr>
          <p:cNvSpPr txBox="1"/>
          <p:nvPr/>
        </p:nvSpPr>
        <p:spPr>
          <a:xfrm>
            <a:off x="942309" y="1799003"/>
            <a:ext cx="10307384" cy="4745915"/>
          </a:xfrm>
          <a:prstGeom prst="rect">
            <a:avLst/>
          </a:prstGeom>
          <a:noFill/>
        </p:spPr>
        <p:txBody>
          <a:bodyPr wrap="square">
            <a:spAutoFit/>
          </a:bodyPr>
          <a:lstStyle/>
          <a:p>
            <a:pPr marL="228600" marR="0" lvl="0" indent="-228600" algn="l" defTabSz="914400" rtl="0" eaLnBrk="1" fontAlgn="auto" latinLnBrk="0" hangingPunct="1">
              <a:lnSpc>
                <a:spcPct val="90000"/>
              </a:lnSpc>
              <a:spcBef>
                <a:spcPct val="40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effectLst/>
                <a:uLnTx/>
                <a:uFillTx/>
                <a:latin typeface="Calibri" panose="020F0502020204030204"/>
                <a:ea typeface="+mn-ea"/>
                <a:cs typeface="+mn-cs"/>
              </a:rPr>
              <a:t>On-the-Job Training</a:t>
            </a:r>
          </a:p>
          <a:p>
            <a:pPr marL="228600" marR="0" lvl="0" indent="-228600" algn="l" defTabSz="914400" rtl="0" eaLnBrk="1" fontAlgn="auto" latinLnBrk="0" hangingPunct="1">
              <a:lnSpc>
                <a:spcPct val="90000"/>
              </a:lnSpc>
              <a:spcBef>
                <a:spcPct val="40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effectLst/>
                <a:uLnTx/>
                <a:uFillTx/>
                <a:latin typeface="Calibri" panose="020F0502020204030204"/>
                <a:ea typeface="+mn-ea"/>
                <a:cs typeface="+mn-cs"/>
              </a:rPr>
              <a:t>Apprenticeship Training</a:t>
            </a:r>
          </a:p>
          <a:p>
            <a:pPr marL="228600" marR="0" lvl="0" indent="-228600" algn="l" defTabSz="914400" rtl="0" eaLnBrk="1" fontAlgn="auto" latinLnBrk="0" hangingPunct="1">
              <a:lnSpc>
                <a:spcPct val="90000"/>
              </a:lnSpc>
              <a:spcBef>
                <a:spcPct val="40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effectLst/>
                <a:uLnTx/>
                <a:uFillTx/>
                <a:latin typeface="Calibri" panose="020F0502020204030204"/>
                <a:ea typeface="+mn-ea"/>
                <a:cs typeface="+mn-cs"/>
              </a:rPr>
              <a:t>Informal Learning</a:t>
            </a:r>
          </a:p>
          <a:p>
            <a:pPr marL="228600" marR="0" lvl="0" indent="-228600" algn="l" defTabSz="914400" rtl="0" eaLnBrk="1" fontAlgn="auto" latinLnBrk="0" hangingPunct="1">
              <a:lnSpc>
                <a:spcPct val="90000"/>
              </a:lnSpc>
              <a:spcBef>
                <a:spcPct val="40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effectLst/>
                <a:uLnTx/>
                <a:uFillTx/>
                <a:latin typeface="Calibri" panose="020F0502020204030204"/>
                <a:ea typeface="+mn-ea"/>
                <a:cs typeface="+mn-cs"/>
              </a:rPr>
              <a:t>Job Instruction Training</a:t>
            </a:r>
          </a:p>
          <a:p>
            <a:pPr marL="228600" marR="0" lvl="0" indent="-228600" algn="l" defTabSz="914400" rtl="0" eaLnBrk="1" fontAlgn="auto" latinLnBrk="0" hangingPunct="1">
              <a:lnSpc>
                <a:spcPct val="90000"/>
              </a:lnSpc>
              <a:spcBef>
                <a:spcPct val="40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effectLst/>
                <a:uLnTx/>
                <a:uFillTx/>
                <a:latin typeface="Calibri" panose="020F0502020204030204"/>
                <a:ea typeface="+mn-ea"/>
                <a:cs typeface="+mn-cs"/>
              </a:rPr>
              <a:t>Lectures</a:t>
            </a:r>
          </a:p>
          <a:p>
            <a:pPr marL="228600" marR="0" lvl="0" indent="-228600" algn="l" defTabSz="914400" rtl="0" eaLnBrk="1" fontAlgn="auto" latinLnBrk="0" hangingPunct="1">
              <a:lnSpc>
                <a:spcPct val="90000"/>
              </a:lnSpc>
              <a:spcBef>
                <a:spcPct val="40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effectLst/>
                <a:uLnTx/>
                <a:uFillTx/>
                <a:latin typeface="Calibri" panose="020F0502020204030204"/>
                <a:ea typeface="+mn-ea"/>
                <a:cs typeface="+mn-cs"/>
              </a:rPr>
              <a:t>Programmed Learning</a:t>
            </a:r>
          </a:p>
          <a:p>
            <a:pPr marL="228600" marR="0" lvl="0" indent="-228600" algn="l" defTabSz="914400" rtl="0" eaLnBrk="1" fontAlgn="auto" latinLnBrk="0" hangingPunct="1">
              <a:lnSpc>
                <a:spcPct val="90000"/>
              </a:lnSpc>
              <a:spcBef>
                <a:spcPct val="40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effectLst/>
                <a:uLnTx/>
                <a:uFillTx/>
                <a:latin typeface="Calibri" panose="020F0502020204030204"/>
                <a:ea typeface="+mn-ea"/>
                <a:cs typeface="+mn-cs"/>
              </a:rPr>
              <a:t>Audiovisual-Based Training</a:t>
            </a:r>
          </a:p>
          <a:p>
            <a:pPr marL="228600" marR="0" lvl="0" indent="-228600" algn="l" defTabSz="914400" rtl="0" eaLnBrk="1" fontAlgn="auto" latinLnBrk="0" hangingPunct="1">
              <a:lnSpc>
                <a:spcPct val="90000"/>
              </a:lnSpc>
              <a:spcBef>
                <a:spcPct val="40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effectLst/>
                <a:uLnTx/>
                <a:uFillTx/>
                <a:latin typeface="Calibri" panose="020F0502020204030204"/>
                <a:ea typeface="+mn-ea"/>
                <a:cs typeface="+mn-cs"/>
              </a:rPr>
              <a:t>Vestibule Training</a:t>
            </a:r>
          </a:p>
          <a:p>
            <a:pPr marL="228600" marR="0" lvl="0" indent="-228600" algn="l" defTabSz="914400" rtl="0" eaLnBrk="1" fontAlgn="auto" latinLnBrk="0" hangingPunct="1">
              <a:lnSpc>
                <a:spcPct val="90000"/>
              </a:lnSpc>
              <a:spcBef>
                <a:spcPct val="40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effectLst/>
                <a:uLnTx/>
                <a:uFillTx/>
                <a:latin typeface="Calibri" panose="020F0502020204030204"/>
                <a:ea typeface="+mn-ea"/>
                <a:cs typeface="+mn-cs"/>
              </a:rPr>
              <a:t>Tele training and Videoconferencing</a:t>
            </a:r>
          </a:p>
          <a:p>
            <a:pPr marL="228600" marR="0" lvl="0" indent="-228600" algn="l" defTabSz="914400" rtl="0" eaLnBrk="1" fontAlgn="auto" latinLnBrk="0" hangingPunct="1">
              <a:lnSpc>
                <a:spcPct val="90000"/>
              </a:lnSpc>
              <a:spcBef>
                <a:spcPct val="40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effectLst/>
                <a:uLnTx/>
                <a:uFillTx/>
                <a:latin typeface="Calibri" panose="020F0502020204030204"/>
                <a:ea typeface="+mn-ea"/>
                <a:cs typeface="+mn-cs"/>
              </a:rPr>
              <a:t>Electronic Performance Support Systems (EPSS)</a:t>
            </a:r>
            <a:endParaRPr kumimoji="0" lang="en-US" sz="2000" b="0" i="0" u="none" strike="noStrike" kern="1200" cap="none" spc="0" normalizeH="0" baseline="0" noProof="0" dirty="0">
              <a:ln>
                <a:noFill/>
              </a:ln>
              <a:effectLst/>
              <a:uLnTx/>
              <a:uFillTx/>
              <a:latin typeface="Calibri" panose="020F0502020204030204"/>
              <a:ea typeface="+mn-ea"/>
              <a:cs typeface="+mn-cs"/>
            </a:endParaRPr>
          </a:p>
        </p:txBody>
      </p:sp>
      <p:sp>
        <p:nvSpPr>
          <p:cNvPr id="2" name="Rectangle 5">
            <a:extLst>
              <a:ext uri="{FF2B5EF4-FFF2-40B4-BE49-F238E27FC236}">
                <a16:creationId xmlns:a16="http://schemas.microsoft.com/office/drawing/2014/main" id="{B4A817DC-E7C1-0461-FF67-1D6A26B9B653}"/>
              </a:ext>
            </a:extLst>
          </p:cNvPr>
          <p:cNvSpPr txBox="1">
            <a:spLocks noChangeArrowheads="1"/>
          </p:cNvSpPr>
          <p:nvPr/>
        </p:nvSpPr>
        <p:spPr>
          <a:xfrm>
            <a:off x="6172200" y="1825625"/>
            <a:ext cx="5181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rgbClr val="00B0F0"/>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rgbClr val="00B0F0"/>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rgbClr val="00B0F0"/>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rgbClr val="00B0F0"/>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rgbClr val="00B0F0"/>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ct val="40000"/>
              </a:spcBef>
              <a:defRPr/>
            </a:pPr>
            <a:r>
              <a:rPr lang="en-US" sz="2400" dirty="0">
                <a:solidFill>
                  <a:schemeClr val="tx1"/>
                </a:solidFill>
              </a:rPr>
              <a:t>Computer-Based Training (CBT)</a:t>
            </a:r>
          </a:p>
          <a:p>
            <a:pPr>
              <a:spcBef>
                <a:spcPct val="40000"/>
              </a:spcBef>
              <a:defRPr/>
            </a:pPr>
            <a:r>
              <a:rPr lang="en-US" sz="2400" dirty="0">
                <a:solidFill>
                  <a:schemeClr val="tx1"/>
                </a:solidFill>
              </a:rPr>
              <a:t>Simulated Learning</a:t>
            </a:r>
          </a:p>
          <a:p>
            <a:pPr>
              <a:spcBef>
                <a:spcPct val="40000"/>
              </a:spcBef>
              <a:defRPr/>
            </a:pPr>
            <a:r>
              <a:rPr lang="en-US" sz="2400" dirty="0">
                <a:solidFill>
                  <a:schemeClr val="tx1"/>
                </a:solidFill>
              </a:rPr>
              <a:t>Internet-Based Training</a:t>
            </a:r>
          </a:p>
          <a:p>
            <a:pPr>
              <a:spcBef>
                <a:spcPct val="40000"/>
              </a:spcBef>
              <a:defRPr/>
            </a:pPr>
            <a:r>
              <a:rPr lang="en-US" sz="2400" dirty="0">
                <a:solidFill>
                  <a:schemeClr val="tx1"/>
                </a:solidFill>
              </a:rPr>
              <a:t>Learning Portals</a:t>
            </a:r>
          </a:p>
        </p:txBody>
      </p:sp>
      <p:pic>
        <p:nvPicPr>
          <p:cNvPr id="4" name="Picture 4" descr="PE01560_">
            <a:extLst>
              <a:ext uri="{FF2B5EF4-FFF2-40B4-BE49-F238E27FC236}">
                <a16:creationId xmlns:a16="http://schemas.microsoft.com/office/drawing/2014/main" id="{44EB61C2-6679-6786-41E8-2F24DDC89FE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35006" y="3704870"/>
            <a:ext cx="3137233" cy="23320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808806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wipe(left)">
                                      <p:cBhvr>
                                        <p:cTn id="7" dur="500"/>
                                        <p:tgtEl>
                                          <p:spTgt spid="2">
                                            <p:txEl>
                                              <p:pRg st="0" end="0"/>
                                            </p:txEl>
                                          </p:spTgt>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2">
                                            <p:txEl>
                                              <p:pRg st="1" end="1"/>
                                            </p:txEl>
                                          </p:spTgt>
                                        </p:tgtEl>
                                        <p:attrNameLst>
                                          <p:attrName>style.visibility</p:attrName>
                                        </p:attrNameLst>
                                      </p:cBhvr>
                                      <p:to>
                                        <p:strVal val="visible"/>
                                      </p:to>
                                    </p:set>
                                    <p:animEffect transition="in" filter="wipe(left)">
                                      <p:cBhvr>
                                        <p:cTn id="11" dur="500"/>
                                        <p:tgtEl>
                                          <p:spTgt spid="2">
                                            <p:txEl>
                                              <p:pRg st="1" end="1"/>
                                            </p:txEl>
                                          </p:spTgt>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2">
                                            <p:txEl>
                                              <p:pRg st="2" end="2"/>
                                            </p:txEl>
                                          </p:spTgt>
                                        </p:tgtEl>
                                        <p:attrNameLst>
                                          <p:attrName>style.visibility</p:attrName>
                                        </p:attrNameLst>
                                      </p:cBhvr>
                                      <p:to>
                                        <p:strVal val="visible"/>
                                      </p:to>
                                    </p:set>
                                    <p:animEffect transition="in" filter="wipe(left)">
                                      <p:cBhvr>
                                        <p:cTn id="15" dur="500"/>
                                        <p:tgtEl>
                                          <p:spTgt spid="2">
                                            <p:txEl>
                                              <p:pRg st="2" end="2"/>
                                            </p:txEl>
                                          </p:spTgt>
                                        </p:tgtEl>
                                      </p:cBhvr>
                                    </p:animEffect>
                                  </p:childTnLst>
                                </p:cTn>
                              </p:par>
                            </p:childTnLst>
                          </p:cTn>
                        </p:par>
                        <p:par>
                          <p:cTn id="16" fill="hold">
                            <p:stCondLst>
                              <p:cond delay="1500"/>
                            </p:stCondLst>
                            <p:childTnLst>
                              <p:par>
                                <p:cTn id="17" presetID="22" presetClass="entr" presetSubtype="8" fill="hold" nodeType="afterEffect">
                                  <p:stCondLst>
                                    <p:cond delay="0"/>
                                  </p:stCondLst>
                                  <p:childTnLst>
                                    <p:set>
                                      <p:cBhvr>
                                        <p:cTn id="18" dur="1" fill="hold">
                                          <p:stCondLst>
                                            <p:cond delay="0"/>
                                          </p:stCondLst>
                                        </p:cTn>
                                        <p:tgtEl>
                                          <p:spTgt spid="2">
                                            <p:txEl>
                                              <p:pRg st="3" end="3"/>
                                            </p:txEl>
                                          </p:spTgt>
                                        </p:tgtEl>
                                        <p:attrNameLst>
                                          <p:attrName>style.visibility</p:attrName>
                                        </p:attrNameLst>
                                      </p:cBhvr>
                                      <p:to>
                                        <p:strVal val="visible"/>
                                      </p:to>
                                    </p:set>
                                    <p:animEffect transition="in" filter="wipe(left)">
                                      <p:cBhvr>
                                        <p:cTn id="19" dur="500"/>
                                        <p:tgtEl>
                                          <p:spTgt spid="2">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bldLvl="3" autoUpdateAnimBg="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717026"/>
            <a:ext cx="10812720" cy="46837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6675095"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Training Methods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63584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6764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932238"/>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942308" y="2410934"/>
            <a:ext cx="10541000" cy="923330"/>
          </a:xfrm>
          <a:prstGeom prst="rect">
            <a:avLst/>
          </a:prstGeom>
          <a:noFill/>
        </p:spPr>
        <p:txBody>
          <a:bodyPr wrap="square" rtlCol="0">
            <a:spAutoFit/>
          </a:bodyPr>
          <a:lstStyle/>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rgbClr val="00B0F0"/>
                </a:solidFill>
              </a:rPr>
              <a:t>www.midocean.ae</a:t>
            </a:r>
          </a:p>
        </p:txBody>
      </p:sp>
      <p:sp>
        <p:nvSpPr>
          <p:cNvPr id="17" name="TextBox 16">
            <a:extLst>
              <a:ext uri="{FF2B5EF4-FFF2-40B4-BE49-F238E27FC236}">
                <a16:creationId xmlns:a16="http://schemas.microsoft.com/office/drawing/2014/main" id="{027511FC-E9EF-DB3C-EF96-D9FE92FA9F0C}"/>
              </a:ext>
            </a:extLst>
          </p:cNvPr>
          <p:cNvSpPr txBox="1"/>
          <p:nvPr/>
        </p:nvSpPr>
        <p:spPr>
          <a:xfrm>
            <a:off x="942309" y="1799003"/>
            <a:ext cx="10307384" cy="4287840"/>
          </a:xfrm>
          <a:prstGeom prst="rect">
            <a:avLst/>
          </a:prstGeom>
          <a:noFill/>
        </p:spPr>
        <p:txBody>
          <a:bodyPr wrap="square">
            <a:spAutoFit/>
          </a:body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effectLst/>
                <a:uLnTx/>
                <a:uFillTx/>
                <a:latin typeface="Calibri" panose="020F0502020204030204"/>
                <a:ea typeface="+mn-ea"/>
                <a:cs typeface="+mn-cs"/>
              </a:rPr>
              <a:t>On-the-Job Training (OJT)</a:t>
            </a:r>
          </a:p>
          <a:p>
            <a:pPr marL="685800" marR="0" lvl="1" indent="-22860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effectLst/>
                <a:uLnTx/>
                <a:uFillTx/>
                <a:latin typeface="Calibri" panose="020F0502020204030204"/>
                <a:ea typeface="+mn-ea"/>
                <a:cs typeface="+mn-cs"/>
              </a:rPr>
              <a:t>Having a person learn a job by actually doing the job.</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effectLst/>
                <a:uLnTx/>
                <a:uFillTx/>
                <a:latin typeface="Calibri" panose="020F0502020204030204"/>
                <a:ea typeface="+mn-ea"/>
                <a:cs typeface="+mn-cs"/>
              </a:rPr>
              <a:t>Types of On-the-Job Training</a:t>
            </a:r>
          </a:p>
          <a:p>
            <a:pPr marL="685800" marR="0" lvl="1" indent="-22860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effectLst/>
                <a:uLnTx/>
                <a:uFillTx/>
                <a:latin typeface="Calibri" panose="020F0502020204030204"/>
                <a:ea typeface="+mn-ea"/>
                <a:cs typeface="+mn-cs"/>
              </a:rPr>
              <a:t>Coaching or understudy</a:t>
            </a:r>
          </a:p>
          <a:p>
            <a:pPr marL="685800" marR="0" lvl="1" indent="-22860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effectLst/>
                <a:uLnTx/>
                <a:uFillTx/>
                <a:latin typeface="Calibri" panose="020F0502020204030204"/>
                <a:ea typeface="+mn-ea"/>
                <a:cs typeface="+mn-cs"/>
              </a:rPr>
              <a:t>Job rotation</a:t>
            </a:r>
          </a:p>
          <a:p>
            <a:pPr marL="685800" marR="0" lvl="1" indent="-22860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effectLst/>
                <a:uLnTx/>
                <a:uFillTx/>
                <a:latin typeface="Calibri" panose="020F0502020204030204"/>
                <a:ea typeface="+mn-ea"/>
                <a:cs typeface="+mn-cs"/>
              </a:rPr>
              <a:t>Special assignments</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effectLst/>
                <a:uLnTx/>
                <a:uFillTx/>
                <a:latin typeface="Calibri" panose="020F0502020204030204"/>
                <a:ea typeface="+mn-ea"/>
                <a:cs typeface="+mn-cs"/>
              </a:rPr>
              <a:t>Advantages</a:t>
            </a:r>
          </a:p>
          <a:p>
            <a:pPr marL="685800" marR="0" lvl="1" indent="-22860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effectLst/>
                <a:uLnTx/>
                <a:uFillTx/>
                <a:latin typeface="Calibri" panose="020F0502020204030204"/>
                <a:ea typeface="+mn-ea"/>
                <a:cs typeface="+mn-cs"/>
              </a:rPr>
              <a:t>Inexpensive</a:t>
            </a:r>
          </a:p>
          <a:p>
            <a:pPr marL="685800" marR="0" lvl="1" indent="-22860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effectLst/>
                <a:uLnTx/>
                <a:uFillTx/>
                <a:latin typeface="Calibri" panose="020F0502020204030204"/>
                <a:ea typeface="+mn-ea"/>
                <a:cs typeface="+mn-cs"/>
              </a:rPr>
              <a:t>Learn by doing</a:t>
            </a:r>
          </a:p>
          <a:p>
            <a:pPr marL="685800" marR="0" lvl="1" indent="-22860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effectLst/>
                <a:uLnTx/>
                <a:uFillTx/>
                <a:latin typeface="Calibri" panose="020F0502020204030204"/>
                <a:ea typeface="+mn-ea"/>
                <a:cs typeface="+mn-cs"/>
              </a:rPr>
              <a:t>Immediate feedback</a:t>
            </a:r>
          </a:p>
        </p:txBody>
      </p:sp>
      <p:pic>
        <p:nvPicPr>
          <p:cNvPr id="7" name="Picture 4" descr="PE01561_">
            <a:extLst>
              <a:ext uri="{FF2B5EF4-FFF2-40B4-BE49-F238E27FC236}">
                <a16:creationId xmlns:a16="http://schemas.microsoft.com/office/drawing/2014/main" id="{3D816F56-D7F0-0655-3293-EA99A09E541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89535" y="3560738"/>
            <a:ext cx="3555617" cy="23592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377632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7" name="Slide Number Placeholder 3">
            <a:extLst>
              <a:ext uri="{FF2B5EF4-FFF2-40B4-BE49-F238E27FC236}">
                <a16:creationId xmlns:a16="http://schemas.microsoft.com/office/drawing/2014/main" id="{E6BE3B20-F9F4-8064-0DB6-5E7BA5104D8C}"/>
              </a:ext>
            </a:extLst>
          </p:cNvPr>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eaLnBrk="1" hangingPunct="1"/>
            <a:r>
              <a:rPr lang="en-US" altLang="en-US">
                <a:cs typeface="Times New Roman" panose="02020603050405020304" pitchFamily="18" charset="0"/>
              </a:rPr>
              <a:t>8–</a:t>
            </a:r>
            <a:fld id="{AEBBF325-0155-4B38-ADF1-F7E98E62F980}" type="slidenum">
              <a:rPr lang="en-US" altLang="en-US">
                <a:cs typeface="Times New Roman" panose="02020603050405020304" pitchFamily="18" charset="0"/>
              </a:rPr>
              <a:pPr eaLnBrk="1" hangingPunct="1"/>
              <a:t>16</a:t>
            </a:fld>
            <a:endParaRPr lang="en-US" altLang="en-US">
              <a:cs typeface="Times New Roman" panose="02020603050405020304" pitchFamily="18" charset="0"/>
            </a:endParaRPr>
          </a:p>
        </p:txBody>
      </p:sp>
      <p:sp>
        <p:nvSpPr>
          <p:cNvPr id="2743298" name="Rectangle 2">
            <a:extLst>
              <a:ext uri="{FF2B5EF4-FFF2-40B4-BE49-F238E27FC236}">
                <a16:creationId xmlns:a16="http://schemas.microsoft.com/office/drawing/2014/main" id="{F6FD6F28-4589-EAA1-1165-6BCACD0617C5}"/>
              </a:ext>
            </a:extLst>
          </p:cNvPr>
          <p:cNvSpPr>
            <a:spLocks noGrp="1" noChangeArrowheads="1"/>
          </p:cNvSpPr>
          <p:nvPr>
            <p:ph type="title"/>
          </p:nvPr>
        </p:nvSpPr>
        <p:spPr>
          <a:xfrm>
            <a:off x="3203996" y="365125"/>
            <a:ext cx="7127435" cy="1325563"/>
          </a:xfrm>
        </p:spPr>
        <p:txBody>
          <a:bodyPr>
            <a:normAutofit/>
          </a:bodyPr>
          <a:lstStyle/>
          <a:p>
            <a:pPr eaLnBrk="1" hangingPunct="1">
              <a:defRPr/>
            </a:pPr>
            <a:r>
              <a:rPr lang="en-US" sz="3600" dirty="0">
                <a:latin typeface="Times New Roman" panose="02020603050405020304" pitchFamily="18" charset="0"/>
                <a:cs typeface="Times New Roman" panose="02020603050405020304" pitchFamily="18" charset="0"/>
              </a:rPr>
              <a:t>On-the-Job Training</a:t>
            </a:r>
          </a:p>
        </p:txBody>
      </p:sp>
      <p:sp>
        <p:nvSpPr>
          <p:cNvPr id="6" name="Rectangle: Rounded Corners 5">
            <a:extLst>
              <a:ext uri="{FF2B5EF4-FFF2-40B4-BE49-F238E27FC236}">
                <a16:creationId xmlns:a16="http://schemas.microsoft.com/office/drawing/2014/main" id="{6C2C3551-59BA-27AF-46C2-FAC1E6FF09F3}"/>
              </a:ext>
            </a:extLst>
          </p:cNvPr>
          <p:cNvSpPr/>
          <p:nvPr/>
        </p:nvSpPr>
        <p:spPr>
          <a:xfrm>
            <a:off x="838200" y="1813719"/>
            <a:ext cx="10184524" cy="4419600"/>
          </a:xfrm>
          <a:prstGeom prst="roundRect">
            <a:avLst/>
          </a:prstGeom>
          <a:ln w="28575">
            <a:solidFill>
              <a:srgbClr val="00B0F0"/>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grpSp>
        <p:nvGrpSpPr>
          <p:cNvPr id="7" name="Group 3">
            <a:extLst>
              <a:ext uri="{FF2B5EF4-FFF2-40B4-BE49-F238E27FC236}">
                <a16:creationId xmlns:a16="http://schemas.microsoft.com/office/drawing/2014/main" id="{060FE113-0FE0-CB44-47C1-BAC2BE83CFB8}"/>
              </a:ext>
            </a:extLst>
          </p:cNvPr>
          <p:cNvGrpSpPr>
            <a:grpSpLocks/>
          </p:cNvGrpSpPr>
          <p:nvPr/>
        </p:nvGrpSpPr>
        <p:grpSpPr bwMode="auto">
          <a:xfrm>
            <a:off x="3725863" y="2460476"/>
            <a:ext cx="639762" cy="1044575"/>
            <a:chOff x="576" y="1008"/>
            <a:chExt cx="403" cy="658"/>
          </a:xfrm>
        </p:grpSpPr>
        <p:sp>
          <p:nvSpPr>
            <p:cNvPr id="8" name="Freeform 4">
              <a:extLst>
                <a:ext uri="{FF2B5EF4-FFF2-40B4-BE49-F238E27FC236}">
                  <a16:creationId xmlns:a16="http://schemas.microsoft.com/office/drawing/2014/main" id="{4CBF3C21-331E-A604-2A97-47BC77EBCDAF}"/>
                </a:ext>
              </a:extLst>
            </p:cNvPr>
            <p:cNvSpPr>
              <a:spLocks/>
            </p:cNvSpPr>
            <p:nvPr/>
          </p:nvSpPr>
          <p:spPr bwMode="blackWhite">
            <a:xfrm>
              <a:off x="576" y="1008"/>
              <a:ext cx="403" cy="573"/>
            </a:xfrm>
            <a:custGeom>
              <a:avLst/>
              <a:gdLst>
                <a:gd name="T0" fmla="*/ 0 w 480"/>
                <a:gd name="T1" fmla="*/ 0 h 528"/>
                <a:gd name="T2" fmla="*/ 0 w 480"/>
                <a:gd name="T3" fmla="*/ 528 h 528"/>
                <a:gd name="T4" fmla="*/ 480 w 480"/>
                <a:gd name="T5" fmla="*/ 528 h 528"/>
                <a:gd name="T6" fmla="*/ 0 60000 65536"/>
                <a:gd name="T7" fmla="*/ 0 60000 65536"/>
                <a:gd name="T8" fmla="*/ 0 60000 65536"/>
                <a:gd name="T9" fmla="*/ 0 w 480"/>
                <a:gd name="T10" fmla="*/ 0 h 528"/>
                <a:gd name="T11" fmla="*/ 480 w 480"/>
                <a:gd name="T12" fmla="*/ 528 h 528"/>
              </a:gdLst>
              <a:ahLst/>
              <a:cxnLst>
                <a:cxn ang="T6">
                  <a:pos x="T0" y="T1"/>
                </a:cxn>
                <a:cxn ang="T7">
                  <a:pos x="T2" y="T3"/>
                </a:cxn>
                <a:cxn ang="T8">
                  <a:pos x="T4" y="T5"/>
                </a:cxn>
              </a:cxnLst>
              <a:rect l="T9" t="T10" r="T11" b="T12"/>
              <a:pathLst>
                <a:path w="480" h="528">
                  <a:moveTo>
                    <a:pt x="0" y="0"/>
                  </a:moveTo>
                  <a:lnTo>
                    <a:pt x="0" y="528"/>
                  </a:lnTo>
                  <a:lnTo>
                    <a:pt x="480" y="528"/>
                  </a:lnTo>
                </a:path>
              </a:pathLst>
            </a:custGeom>
            <a:noFill/>
            <a:ln w="38100" cap="flat" cmpd="sng">
              <a:solidFill>
                <a:srgbClr val="006699"/>
              </a:solidFill>
              <a:prstDash val="solid"/>
              <a:round/>
              <a:headEnd type="none" w="med" len="med"/>
              <a:tailEnd type="stealth" w="lg" len="lg"/>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9" name="Oval 5">
              <a:extLst>
                <a:ext uri="{FF2B5EF4-FFF2-40B4-BE49-F238E27FC236}">
                  <a16:creationId xmlns:a16="http://schemas.microsoft.com/office/drawing/2014/main" id="{A4C66A15-3ACD-4837-5706-BA9E346ABDD7}"/>
                </a:ext>
              </a:extLst>
            </p:cNvPr>
            <p:cNvSpPr>
              <a:spLocks noChangeArrowheads="1"/>
            </p:cNvSpPr>
            <p:nvPr/>
          </p:nvSpPr>
          <p:spPr bwMode="auto">
            <a:xfrm>
              <a:off x="634" y="1494"/>
              <a:ext cx="172" cy="172"/>
            </a:xfrm>
            <a:prstGeom prst="ellipse">
              <a:avLst/>
            </a:prstGeom>
            <a:solidFill>
              <a:schemeClr val="bg1"/>
            </a:solidFill>
            <a:ln w="38100">
              <a:solidFill>
                <a:srgbClr val="006699"/>
              </a:solidFill>
              <a:round/>
              <a:headEnd/>
              <a:tailEnd/>
            </a:ln>
          </p:spPr>
          <p:txBody>
            <a:bodyPr wrap="none" anchor="ctr"/>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b="1"/>
                <a:t>1</a:t>
              </a:r>
            </a:p>
          </p:txBody>
        </p:sp>
      </p:grpSp>
      <p:sp>
        <p:nvSpPr>
          <p:cNvPr id="10" name="Rectangle 6" descr="Pink01">
            <a:extLst>
              <a:ext uri="{FF2B5EF4-FFF2-40B4-BE49-F238E27FC236}">
                <a16:creationId xmlns:a16="http://schemas.microsoft.com/office/drawing/2014/main" id="{AFCBB439-3024-9E15-74B5-FED0FFC1441D}"/>
              </a:ext>
            </a:extLst>
          </p:cNvPr>
          <p:cNvSpPr>
            <a:spLocks noChangeArrowheads="1"/>
          </p:cNvSpPr>
          <p:nvPr/>
        </p:nvSpPr>
        <p:spPr bwMode="blackWhite">
          <a:xfrm>
            <a:off x="4365626" y="5222725"/>
            <a:ext cx="3649663" cy="450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anchor="ctr"/>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eaLnBrk="1" hangingPunct="1">
              <a:spcBef>
                <a:spcPct val="50000"/>
              </a:spcBef>
            </a:pPr>
            <a:r>
              <a:rPr lang="en-US" altLang="en-US" sz="2400"/>
              <a:t>Follow up</a:t>
            </a:r>
          </a:p>
        </p:txBody>
      </p:sp>
      <p:sp>
        <p:nvSpPr>
          <p:cNvPr id="11" name="Rectangle 7" descr="DKblue01">
            <a:extLst>
              <a:ext uri="{FF2B5EF4-FFF2-40B4-BE49-F238E27FC236}">
                <a16:creationId xmlns:a16="http://schemas.microsoft.com/office/drawing/2014/main" id="{216E965D-F496-2CDD-D049-D708651FFD4D}"/>
              </a:ext>
            </a:extLst>
          </p:cNvPr>
          <p:cNvSpPr>
            <a:spLocks noChangeArrowheads="1"/>
          </p:cNvSpPr>
          <p:nvPr/>
        </p:nvSpPr>
        <p:spPr bwMode="blackWhite">
          <a:xfrm>
            <a:off x="4365626" y="3841600"/>
            <a:ext cx="3649663" cy="450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anchor="ctr"/>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eaLnBrk="1" hangingPunct="1">
              <a:spcBef>
                <a:spcPct val="50000"/>
              </a:spcBef>
            </a:pPr>
            <a:r>
              <a:rPr lang="en-US" altLang="en-US" sz="2400"/>
              <a:t>Present the operation</a:t>
            </a:r>
          </a:p>
        </p:txBody>
      </p:sp>
      <p:sp>
        <p:nvSpPr>
          <p:cNvPr id="12" name="AutoShape 8" descr="bluefill01">
            <a:extLst>
              <a:ext uri="{FF2B5EF4-FFF2-40B4-BE49-F238E27FC236}">
                <a16:creationId xmlns:a16="http://schemas.microsoft.com/office/drawing/2014/main" id="{F6D8A541-95D4-A0FD-9B63-8D0B22411F98}"/>
              </a:ext>
            </a:extLst>
          </p:cNvPr>
          <p:cNvSpPr>
            <a:spLocks noChangeArrowheads="1"/>
          </p:cNvSpPr>
          <p:nvPr/>
        </p:nvSpPr>
        <p:spPr bwMode="auto">
          <a:xfrm>
            <a:off x="3443289" y="2217587"/>
            <a:ext cx="5303837" cy="611188"/>
          </a:xfrm>
          <a:prstGeom prst="roundRect">
            <a:avLst>
              <a:gd name="adj" fmla="val 16667"/>
            </a:avLst>
          </a:prstGeom>
          <a:blipFill dpi="0" rotWithShape="1">
            <a:blip r:embed="rId3"/>
            <a:srcRect/>
            <a:stretch>
              <a:fillRect/>
            </a:stretch>
          </a:blipFill>
          <a:ln w="57150" algn="ctr">
            <a:solidFill>
              <a:srgbClr val="7DC1FF"/>
            </a:solidFill>
            <a:round/>
            <a:headEnd/>
            <a:tailEnd/>
          </a:ln>
        </p:spPr>
        <p:txBody>
          <a:bodyPr lIns="0" tIns="0" rIns="0" bIns="0" anchor="ctr" anchorCtr="1"/>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400">
                <a:latin typeface="Franklin Gothic Medium" panose="020B0603020102020204" pitchFamily="34" charset="0"/>
              </a:rPr>
              <a:t>Steps to Help Ensure OJT Success</a:t>
            </a:r>
          </a:p>
        </p:txBody>
      </p:sp>
      <p:sp>
        <p:nvSpPr>
          <p:cNvPr id="13" name="Rectangle 9" descr="Brown01">
            <a:extLst>
              <a:ext uri="{FF2B5EF4-FFF2-40B4-BE49-F238E27FC236}">
                <a16:creationId xmlns:a16="http://schemas.microsoft.com/office/drawing/2014/main" id="{9B95CCB3-0A3B-5D04-0A4C-6DD5A7BC246C}"/>
              </a:ext>
            </a:extLst>
          </p:cNvPr>
          <p:cNvSpPr>
            <a:spLocks noChangeArrowheads="1"/>
          </p:cNvSpPr>
          <p:nvPr/>
        </p:nvSpPr>
        <p:spPr bwMode="blackWhite">
          <a:xfrm>
            <a:off x="4365626" y="3119287"/>
            <a:ext cx="3649663" cy="450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anchor="ctr"/>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eaLnBrk="1" hangingPunct="1">
              <a:spcBef>
                <a:spcPct val="50000"/>
              </a:spcBef>
            </a:pPr>
            <a:r>
              <a:rPr lang="en-US" altLang="en-US" sz="2400"/>
              <a:t>Prepare the learner</a:t>
            </a:r>
          </a:p>
        </p:txBody>
      </p:sp>
      <p:sp>
        <p:nvSpPr>
          <p:cNvPr id="14" name="Rectangle 10" descr="Tan01">
            <a:extLst>
              <a:ext uri="{FF2B5EF4-FFF2-40B4-BE49-F238E27FC236}">
                <a16:creationId xmlns:a16="http://schemas.microsoft.com/office/drawing/2014/main" id="{24F9DEEB-6E8D-E4B3-3D3A-DC445FAA3E90}"/>
              </a:ext>
            </a:extLst>
          </p:cNvPr>
          <p:cNvSpPr>
            <a:spLocks noChangeArrowheads="1"/>
          </p:cNvSpPr>
          <p:nvPr/>
        </p:nvSpPr>
        <p:spPr bwMode="blackWhite">
          <a:xfrm>
            <a:off x="4365626" y="4517875"/>
            <a:ext cx="3649663" cy="450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anchor="ctr"/>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eaLnBrk="1" hangingPunct="1">
              <a:spcBef>
                <a:spcPct val="50000"/>
              </a:spcBef>
            </a:pPr>
            <a:r>
              <a:rPr lang="en-US" altLang="en-US" sz="2400" dirty="0"/>
              <a:t>Do a tryout</a:t>
            </a:r>
          </a:p>
        </p:txBody>
      </p:sp>
      <p:grpSp>
        <p:nvGrpSpPr>
          <p:cNvPr id="15" name="Group 11">
            <a:extLst>
              <a:ext uri="{FF2B5EF4-FFF2-40B4-BE49-F238E27FC236}">
                <a16:creationId xmlns:a16="http://schemas.microsoft.com/office/drawing/2014/main" id="{FB7B686C-8D7A-049C-041D-60ADCC97362D}"/>
              </a:ext>
            </a:extLst>
          </p:cNvPr>
          <p:cNvGrpSpPr>
            <a:grpSpLocks/>
          </p:cNvGrpSpPr>
          <p:nvPr/>
        </p:nvGrpSpPr>
        <p:grpSpPr bwMode="auto">
          <a:xfrm>
            <a:off x="3725863" y="3170088"/>
            <a:ext cx="639762" cy="1044575"/>
            <a:chOff x="576" y="1008"/>
            <a:chExt cx="403" cy="658"/>
          </a:xfrm>
        </p:grpSpPr>
        <p:sp>
          <p:nvSpPr>
            <p:cNvPr id="16" name="Freeform 12">
              <a:extLst>
                <a:ext uri="{FF2B5EF4-FFF2-40B4-BE49-F238E27FC236}">
                  <a16:creationId xmlns:a16="http://schemas.microsoft.com/office/drawing/2014/main" id="{AA17691D-31B2-5B4E-7A3D-F2BC400058B4}"/>
                </a:ext>
              </a:extLst>
            </p:cNvPr>
            <p:cNvSpPr>
              <a:spLocks/>
            </p:cNvSpPr>
            <p:nvPr/>
          </p:nvSpPr>
          <p:spPr bwMode="blackWhite">
            <a:xfrm>
              <a:off x="576" y="1008"/>
              <a:ext cx="403" cy="573"/>
            </a:xfrm>
            <a:custGeom>
              <a:avLst/>
              <a:gdLst>
                <a:gd name="T0" fmla="*/ 0 w 480"/>
                <a:gd name="T1" fmla="*/ 0 h 528"/>
                <a:gd name="T2" fmla="*/ 0 w 480"/>
                <a:gd name="T3" fmla="*/ 528 h 528"/>
                <a:gd name="T4" fmla="*/ 480 w 480"/>
                <a:gd name="T5" fmla="*/ 528 h 528"/>
                <a:gd name="T6" fmla="*/ 0 60000 65536"/>
                <a:gd name="T7" fmla="*/ 0 60000 65536"/>
                <a:gd name="T8" fmla="*/ 0 60000 65536"/>
                <a:gd name="T9" fmla="*/ 0 w 480"/>
                <a:gd name="T10" fmla="*/ 0 h 528"/>
                <a:gd name="T11" fmla="*/ 480 w 480"/>
                <a:gd name="T12" fmla="*/ 528 h 528"/>
              </a:gdLst>
              <a:ahLst/>
              <a:cxnLst>
                <a:cxn ang="T6">
                  <a:pos x="T0" y="T1"/>
                </a:cxn>
                <a:cxn ang="T7">
                  <a:pos x="T2" y="T3"/>
                </a:cxn>
                <a:cxn ang="T8">
                  <a:pos x="T4" y="T5"/>
                </a:cxn>
              </a:cxnLst>
              <a:rect l="T9" t="T10" r="T11" b="T12"/>
              <a:pathLst>
                <a:path w="480" h="528">
                  <a:moveTo>
                    <a:pt x="0" y="0"/>
                  </a:moveTo>
                  <a:lnTo>
                    <a:pt x="0" y="528"/>
                  </a:lnTo>
                  <a:lnTo>
                    <a:pt x="480" y="528"/>
                  </a:lnTo>
                </a:path>
              </a:pathLst>
            </a:custGeom>
            <a:noFill/>
            <a:ln w="38100" cap="flat" cmpd="sng">
              <a:solidFill>
                <a:srgbClr val="006699"/>
              </a:solidFill>
              <a:prstDash val="solid"/>
              <a:round/>
              <a:headEnd type="none" w="med" len="med"/>
              <a:tailEnd type="stealth" w="lg" len="lg"/>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17" name="Oval 13">
              <a:extLst>
                <a:ext uri="{FF2B5EF4-FFF2-40B4-BE49-F238E27FC236}">
                  <a16:creationId xmlns:a16="http://schemas.microsoft.com/office/drawing/2014/main" id="{35E7E903-C958-F890-8E68-155B6861F447}"/>
                </a:ext>
              </a:extLst>
            </p:cNvPr>
            <p:cNvSpPr>
              <a:spLocks noChangeArrowheads="1"/>
            </p:cNvSpPr>
            <p:nvPr/>
          </p:nvSpPr>
          <p:spPr bwMode="auto">
            <a:xfrm>
              <a:off x="634" y="1494"/>
              <a:ext cx="172" cy="172"/>
            </a:xfrm>
            <a:prstGeom prst="ellipse">
              <a:avLst/>
            </a:prstGeom>
            <a:solidFill>
              <a:schemeClr val="bg1"/>
            </a:solidFill>
            <a:ln w="38100">
              <a:solidFill>
                <a:srgbClr val="006699"/>
              </a:solidFill>
              <a:round/>
              <a:headEnd/>
              <a:tailEnd/>
            </a:ln>
          </p:spPr>
          <p:txBody>
            <a:bodyPr wrap="none" anchor="ctr"/>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b="1"/>
                <a:t>2</a:t>
              </a:r>
            </a:p>
          </p:txBody>
        </p:sp>
      </p:grpSp>
      <p:grpSp>
        <p:nvGrpSpPr>
          <p:cNvPr id="18" name="Group 14">
            <a:extLst>
              <a:ext uri="{FF2B5EF4-FFF2-40B4-BE49-F238E27FC236}">
                <a16:creationId xmlns:a16="http://schemas.microsoft.com/office/drawing/2014/main" id="{09CDB192-2CF6-CD44-9B6A-870B809E1A1C}"/>
              </a:ext>
            </a:extLst>
          </p:cNvPr>
          <p:cNvGrpSpPr>
            <a:grpSpLocks/>
          </p:cNvGrpSpPr>
          <p:nvPr/>
        </p:nvGrpSpPr>
        <p:grpSpPr bwMode="auto">
          <a:xfrm>
            <a:off x="3725863" y="3841601"/>
            <a:ext cx="639762" cy="1044575"/>
            <a:chOff x="576" y="1008"/>
            <a:chExt cx="403" cy="658"/>
          </a:xfrm>
        </p:grpSpPr>
        <p:sp>
          <p:nvSpPr>
            <p:cNvPr id="19" name="Freeform 15">
              <a:extLst>
                <a:ext uri="{FF2B5EF4-FFF2-40B4-BE49-F238E27FC236}">
                  <a16:creationId xmlns:a16="http://schemas.microsoft.com/office/drawing/2014/main" id="{6F3DC1A4-4C1D-FB0E-0D14-FAC892A80801}"/>
                </a:ext>
              </a:extLst>
            </p:cNvPr>
            <p:cNvSpPr>
              <a:spLocks/>
            </p:cNvSpPr>
            <p:nvPr/>
          </p:nvSpPr>
          <p:spPr bwMode="blackWhite">
            <a:xfrm>
              <a:off x="576" y="1008"/>
              <a:ext cx="403" cy="573"/>
            </a:xfrm>
            <a:custGeom>
              <a:avLst/>
              <a:gdLst>
                <a:gd name="T0" fmla="*/ 0 w 480"/>
                <a:gd name="T1" fmla="*/ 0 h 528"/>
                <a:gd name="T2" fmla="*/ 0 w 480"/>
                <a:gd name="T3" fmla="*/ 528 h 528"/>
                <a:gd name="T4" fmla="*/ 480 w 480"/>
                <a:gd name="T5" fmla="*/ 528 h 528"/>
                <a:gd name="T6" fmla="*/ 0 60000 65536"/>
                <a:gd name="T7" fmla="*/ 0 60000 65536"/>
                <a:gd name="T8" fmla="*/ 0 60000 65536"/>
                <a:gd name="T9" fmla="*/ 0 w 480"/>
                <a:gd name="T10" fmla="*/ 0 h 528"/>
                <a:gd name="T11" fmla="*/ 480 w 480"/>
                <a:gd name="T12" fmla="*/ 528 h 528"/>
              </a:gdLst>
              <a:ahLst/>
              <a:cxnLst>
                <a:cxn ang="T6">
                  <a:pos x="T0" y="T1"/>
                </a:cxn>
                <a:cxn ang="T7">
                  <a:pos x="T2" y="T3"/>
                </a:cxn>
                <a:cxn ang="T8">
                  <a:pos x="T4" y="T5"/>
                </a:cxn>
              </a:cxnLst>
              <a:rect l="T9" t="T10" r="T11" b="T12"/>
              <a:pathLst>
                <a:path w="480" h="528">
                  <a:moveTo>
                    <a:pt x="0" y="0"/>
                  </a:moveTo>
                  <a:lnTo>
                    <a:pt x="0" y="528"/>
                  </a:lnTo>
                  <a:lnTo>
                    <a:pt x="480" y="528"/>
                  </a:lnTo>
                </a:path>
              </a:pathLst>
            </a:custGeom>
            <a:noFill/>
            <a:ln w="38100" cap="flat" cmpd="sng">
              <a:solidFill>
                <a:srgbClr val="006699"/>
              </a:solidFill>
              <a:prstDash val="solid"/>
              <a:round/>
              <a:headEnd type="none" w="med" len="med"/>
              <a:tailEnd type="stealth" w="lg" len="lg"/>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20" name="Oval 16">
              <a:extLst>
                <a:ext uri="{FF2B5EF4-FFF2-40B4-BE49-F238E27FC236}">
                  <a16:creationId xmlns:a16="http://schemas.microsoft.com/office/drawing/2014/main" id="{57C1C06B-DA3C-8624-5218-1CBA4466DD61}"/>
                </a:ext>
              </a:extLst>
            </p:cNvPr>
            <p:cNvSpPr>
              <a:spLocks noChangeArrowheads="1"/>
            </p:cNvSpPr>
            <p:nvPr/>
          </p:nvSpPr>
          <p:spPr bwMode="auto">
            <a:xfrm>
              <a:off x="634" y="1494"/>
              <a:ext cx="172" cy="172"/>
            </a:xfrm>
            <a:prstGeom prst="ellipse">
              <a:avLst/>
            </a:prstGeom>
            <a:solidFill>
              <a:schemeClr val="bg1"/>
            </a:solidFill>
            <a:ln w="38100">
              <a:solidFill>
                <a:srgbClr val="006699"/>
              </a:solidFill>
              <a:round/>
              <a:headEnd/>
              <a:tailEnd/>
            </a:ln>
          </p:spPr>
          <p:txBody>
            <a:bodyPr wrap="none" anchor="ctr"/>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b="1"/>
                <a:t>3</a:t>
              </a:r>
            </a:p>
          </p:txBody>
        </p:sp>
      </p:grpSp>
      <p:grpSp>
        <p:nvGrpSpPr>
          <p:cNvPr id="21" name="Group 17">
            <a:extLst>
              <a:ext uri="{FF2B5EF4-FFF2-40B4-BE49-F238E27FC236}">
                <a16:creationId xmlns:a16="http://schemas.microsoft.com/office/drawing/2014/main" id="{49DD31DF-03B5-9215-A61E-780243B12702}"/>
              </a:ext>
            </a:extLst>
          </p:cNvPr>
          <p:cNvGrpSpPr>
            <a:grpSpLocks/>
          </p:cNvGrpSpPr>
          <p:nvPr/>
        </p:nvGrpSpPr>
        <p:grpSpPr bwMode="auto">
          <a:xfrm>
            <a:off x="3725863" y="4541688"/>
            <a:ext cx="639762" cy="1044575"/>
            <a:chOff x="576" y="1008"/>
            <a:chExt cx="403" cy="658"/>
          </a:xfrm>
        </p:grpSpPr>
        <p:sp>
          <p:nvSpPr>
            <p:cNvPr id="22" name="Freeform 18">
              <a:extLst>
                <a:ext uri="{FF2B5EF4-FFF2-40B4-BE49-F238E27FC236}">
                  <a16:creationId xmlns:a16="http://schemas.microsoft.com/office/drawing/2014/main" id="{F145A0F9-51B1-68EB-D27C-136B1971201D}"/>
                </a:ext>
              </a:extLst>
            </p:cNvPr>
            <p:cNvSpPr>
              <a:spLocks/>
            </p:cNvSpPr>
            <p:nvPr/>
          </p:nvSpPr>
          <p:spPr bwMode="blackWhite">
            <a:xfrm>
              <a:off x="576" y="1008"/>
              <a:ext cx="403" cy="573"/>
            </a:xfrm>
            <a:custGeom>
              <a:avLst/>
              <a:gdLst>
                <a:gd name="T0" fmla="*/ 0 w 480"/>
                <a:gd name="T1" fmla="*/ 0 h 528"/>
                <a:gd name="T2" fmla="*/ 0 w 480"/>
                <a:gd name="T3" fmla="*/ 528 h 528"/>
                <a:gd name="T4" fmla="*/ 480 w 480"/>
                <a:gd name="T5" fmla="*/ 528 h 528"/>
                <a:gd name="T6" fmla="*/ 0 60000 65536"/>
                <a:gd name="T7" fmla="*/ 0 60000 65536"/>
                <a:gd name="T8" fmla="*/ 0 60000 65536"/>
                <a:gd name="T9" fmla="*/ 0 w 480"/>
                <a:gd name="T10" fmla="*/ 0 h 528"/>
                <a:gd name="T11" fmla="*/ 480 w 480"/>
                <a:gd name="T12" fmla="*/ 528 h 528"/>
              </a:gdLst>
              <a:ahLst/>
              <a:cxnLst>
                <a:cxn ang="T6">
                  <a:pos x="T0" y="T1"/>
                </a:cxn>
                <a:cxn ang="T7">
                  <a:pos x="T2" y="T3"/>
                </a:cxn>
                <a:cxn ang="T8">
                  <a:pos x="T4" y="T5"/>
                </a:cxn>
              </a:cxnLst>
              <a:rect l="T9" t="T10" r="T11" b="T12"/>
              <a:pathLst>
                <a:path w="480" h="528">
                  <a:moveTo>
                    <a:pt x="0" y="0"/>
                  </a:moveTo>
                  <a:lnTo>
                    <a:pt x="0" y="528"/>
                  </a:lnTo>
                  <a:lnTo>
                    <a:pt x="480" y="528"/>
                  </a:lnTo>
                </a:path>
              </a:pathLst>
            </a:custGeom>
            <a:noFill/>
            <a:ln w="38100" cap="flat" cmpd="sng">
              <a:solidFill>
                <a:srgbClr val="006699"/>
              </a:solidFill>
              <a:prstDash val="solid"/>
              <a:round/>
              <a:headEnd type="none" w="med" len="med"/>
              <a:tailEnd type="stealth" w="lg" len="lg"/>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23" name="Oval 19">
              <a:extLst>
                <a:ext uri="{FF2B5EF4-FFF2-40B4-BE49-F238E27FC236}">
                  <a16:creationId xmlns:a16="http://schemas.microsoft.com/office/drawing/2014/main" id="{1349E54C-5304-6838-0857-AF42D9F0B300}"/>
                </a:ext>
              </a:extLst>
            </p:cNvPr>
            <p:cNvSpPr>
              <a:spLocks noChangeArrowheads="1"/>
            </p:cNvSpPr>
            <p:nvPr/>
          </p:nvSpPr>
          <p:spPr bwMode="auto">
            <a:xfrm>
              <a:off x="634" y="1494"/>
              <a:ext cx="172" cy="172"/>
            </a:xfrm>
            <a:prstGeom prst="ellipse">
              <a:avLst/>
            </a:prstGeom>
            <a:solidFill>
              <a:schemeClr val="bg1"/>
            </a:solidFill>
            <a:ln w="38100">
              <a:solidFill>
                <a:srgbClr val="006699"/>
              </a:solidFill>
              <a:round/>
              <a:headEnd/>
              <a:tailEnd/>
            </a:ln>
          </p:spPr>
          <p:txBody>
            <a:bodyPr wrap="none" anchor="ctr"/>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b="1"/>
                <a:t>4</a:t>
              </a:r>
            </a:p>
          </p:txBody>
        </p:sp>
      </p:grpSp>
      <p:sp>
        <p:nvSpPr>
          <p:cNvPr id="24" name="TextBox 23">
            <a:extLst>
              <a:ext uri="{FF2B5EF4-FFF2-40B4-BE49-F238E27FC236}">
                <a16:creationId xmlns:a16="http://schemas.microsoft.com/office/drawing/2014/main" id="{C29BE9C4-7558-BAF0-425B-8EBEB6532D3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rgbClr val="00B0F0"/>
                </a:solidFill>
              </a:rPr>
              <a:t>www.midocean.ae</a:t>
            </a:r>
          </a:p>
        </p:txBody>
      </p:sp>
      <p:sp>
        <p:nvSpPr>
          <p:cNvPr id="25" name="Rectangle 24">
            <a:extLst>
              <a:ext uri="{FF2B5EF4-FFF2-40B4-BE49-F238E27FC236}">
                <a16:creationId xmlns:a16="http://schemas.microsoft.com/office/drawing/2014/main" id="{59B09EE0-8842-2006-0659-23A3DC4AD964}"/>
              </a:ext>
            </a:extLst>
          </p:cNvPr>
          <p:cNvSpPr/>
          <p:nvPr/>
        </p:nvSpPr>
        <p:spPr>
          <a:xfrm>
            <a:off x="1588698" y="58854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TextBox 25">
            <a:extLst>
              <a:ext uri="{FF2B5EF4-FFF2-40B4-BE49-F238E27FC236}">
                <a16:creationId xmlns:a16="http://schemas.microsoft.com/office/drawing/2014/main" id="{A49F9CF7-ACA9-E850-36B4-ABBEE4F1BDD0}"/>
              </a:ext>
            </a:extLst>
          </p:cNvPr>
          <p:cNvSpPr txBox="1"/>
          <p:nvPr/>
        </p:nvSpPr>
        <p:spPr>
          <a:xfrm>
            <a:off x="1799539" y="62912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7" name="TextBox 26">
            <a:extLst>
              <a:ext uri="{FF2B5EF4-FFF2-40B4-BE49-F238E27FC236}">
                <a16:creationId xmlns:a16="http://schemas.microsoft.com/office/drawing/2014/main" id="{2041F292-E113-3B42-89E7-2AE53F4DD2CE}"/>
              </a:ext>
            </a:extLst>
          </p:cNvPr>
          <p:cNvSpPr txBox="1"/>
          <p:nvPr/>
        </p:nvSpPr>
        <p:spPr>
          <a:xfrm>
            <a:off x="1860569" y="8849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353502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left)">
                                      <p:cBhvr>
                                        <p:cTn id="7" dur="500"/>
                                        <p:tgtEl>
                                          <p:spTgt spid="12"/>
                                        </p:tgtEl>
                                      </p:cBhvr>
                                    </p:animEffect>
                                  </p:childTnLst>
                                </p:cTn>
                              </p:par>
                            </p:childTnLst>
                          </p:cTn>
                        </p:par>
                      </p:childTnLst>
                    </p:cTn>
                  </p:par>
                  <p:par>
                    <p:cTn id="8" fill="hold">
                      <p:stCondLst>
                        <p:cond delay="indefinite"/>
                      </p:stCondLst>
                      <p:childTnLst>
                        <p:par>
                          <p:cTn id="9" fill="hold">
                            <p:stCondLst>
                              <p:cond delay="0"/>
                            </p:stCondLst>
                            <p:childTnLst>
                              <p:par>
                                <p:cTn id="10" presetID="18" presetClass="entr" presetSubtype="6"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strips(downRight)">
                                      <p:cBhvr>
                                        <p:cTn id="12" dur="1000"/>
                                        <p:tgtEl>
                                          <p:spTgt spid="7"/>
                                        </p:tgtEl>
                                      </p:cBhvr>
                                    </p:animEffect>
                                  </p:childTnLst>
                                </p:cTn>
                              </p:par>
                            </p:childTnLst>
                          </p:cTn>
                        </p:par>
                        <p:par>
                          <p:cTn id="13" fill="hold">
                            <p:stCondLst>
                              <p:cond delay="1000"/>
                            </p:stCondLst>
                            <p:childTnLst>
                              <p:par>
                                <p:cTn id="14" presetID="22" presetClass="entr" presetSubtype="8" fill="hold" nodeType="afterEffect">
                                  <p:stCondLst>
                                    <p:cond delay="0"/>
                                  </p:stCondLst>
                                  <p:childTnLst>
                                    <p:set>
                                      <p:cBhvr>
                                        <p:cTn id="15" dur="1" fill="hold">
                                          <p:stCondLst>
                                            <p:cond delay="0"/>
                                          </p:stCondLst>
                                        </p:cTn>
                                        <p:tgtEl>
                                          <p:spTgt spid="13"/>
                                        </p:tgtEl>
                                        <p:attrNameLst>
                                          <p:attrName>style.visibility</p:attrName>
                                        </p:attrNameLst>
                                      </p:cBhvr>
                                      <p:to>
                                        <p:strVal val="visible"/>
                                      </p:to>
                                    </p:set>
                                    <p:animEffect transition="in" filter="wipe(left)">
                                      <p:cBhvr>
                                        <p:cTn id="16" dur="500"/>
                                        <p:tgtEl>
                                          <p:spTgt spid="13"/>
                                        </p:tgtEl>
                                      </p:cBhvr>
                                    </p:animEffect>
                                  </p:childTnLst>
                                </p:cTn>
                              </p:par>
                            </p:childTnLst>
                          </p:cTn>
                        </p:par>
                      </p:childTnLst>
                    </p:cTn>
                  </p:par>
                  <p:par>
                    <p:cTn id="17" fill="hold">
                      <p:stCondLst>
                        <p:cond delay="indefinite"/>
                      </p:stCondLst>
                      <p:childTnLst>
                        <p:par>
                          <p:cTn id="18" fill="hold">
                            <p:stCondLst>
                              <p:cond delay="0"/>
                            </p:stCondLst>
                            <p:childTnLst>
                              <p:par>
                                <p:cTn id="19" presetID="18" presetClass="entr" presetSubtype="6" fill="hold" nodeType="clickEffect">
                                  <p:stCondLst>
                                    <p:cond delay="0"/>
                                  </p:stCondLst>
                                  <p:childTnLst>
                                    <p:set>
                                      <p:cBhvr>
                                        <p:cTn id="20" dur="1" fill="hold">
                                          <p:stCondLst>
                                            <p:cond delay="0"/>
                                          </p:stCondLst>
                                        </p:cTn>
                                        <p:tgtEl>
                                          <p:spTgt spid="15"/>
                                        </p:tgtEl>
                                        <p:attrNameLst>
                                          <p:attrName>style.visibility</p:attrName>
                                        </p:attrNameLst>
                                      </p:cBhvr>
                                      <p:to>
                                        <p:strVal val="visible"/>
                                      </p:to>
                                    </p:set>
                                    <p:animEffect transition="in" filter="strips(downRight)">
                                      <p:cBhvr>
                                        <p:cTn id="21" dur="1000"/>
                                        <p:tgtEl>
                                          <p:spTgt spid="15"/>
                                        </p:tgtEl>
                                      </p:cBhvr>
                                    </p:animEffect>
                                  </p:childTnLst>
                                </p:cTn>
                              </p:par>
                            </p:childTnLst>
                          </p:cTn>
                        </p:par>
                        <p:par>
                          <p:cTn id="22" fill="hold">
                            <p:stCondLst>
                              <p:cond delay="1000"/>
                            </p:stCondLst>
                            <p:childTnLst>
                              <p:par>
                                <p:cTn id="23" presetID="22" presetClass="entr" presetSubtype="8" fill="hold" nodeType="after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wipe(left)">
                                      <p:cBhvr>
                                        <p:cTn id="25" dur="1000"/>
                                        <p:tgtEl>
                                          <p:spTgt spid="11"/>
                                        </p:tgtEl>
                                      </p:cBhvr>
                                    </p:animEffect>
                                  </p:childTnLst>
                                </p:cTn>
                              </p:par>
                            </p:childTnLst>
                          </p:cTn>
                        </p:par>
                      </p:childTnLst>
                    </p:cTn>
                  </p:par>
                  <p:par>
                    <p:cTn id="26" fill="hold">
                      <p:stCondLst>
                        <p:cond delay="indefinite"/>
                      </p:stCondLst>
                      <p:childTnLst>
                        <p:par>
                          <p:cTn id="27" fill="hold">
                            <p:stCondLst>
                              <p:cond delay="0"/>
                            </p:stCondLst>
                            <p:childTnLst>
                              <p:par>
                                <p:cTn id="28" presetID="18" presetClass="entr" presetSubtype="6" fill="hold" nodeType="clickEffect">
                                  <p:stCondLst>
                                    <p:cond delay="0"/>
                                  </p:stCondLst>
                                  <p:childTnLst>
                                    <p:set>
                                      <p:cBhvr>
                                        <p:cTn id="29" dur="1" fill="hold">
                                          <p:stCondLst>
                                            <p:cond delay="0"/>
                                          </p:stCondLst>
                                        </p:cTn>
                                        <p:tgtEl>
                                          <p:spTgt spid="18"/>
                                        </p:tgtEl>
                                        <p:attrNameLst>
                                          <p:attrName>style.visibility</p:attrName>
                                        </p:attrNameLst>
                                      </p:cBhvr>
                                      <p:to>
                                        <p:strVal val="visible"/>
                                      </p:to>
                                    </p:set>
                                    <p:animEffect transition="in" filter="strips(downRight)">
                                      <p:cBhvr>
                                        <p:cTn id="30" dur="1000"/>
                                        <p:tgtEl>
                                          <p:spTgt spid="18"/>
                                        </p:tgtEl>
                                      </p:cBhvr>
                                    </p:animEffect>
                                  </p:childTnLst>
                                </p:cTn>
                              </p:par>
                            </p:childTnLst>
                          </p:cTn>
                        </p:par>
                        <p:par>
                          <p:cTn id="31" fill="hold">
                            <p:stCondLst>
                              <p:cond delay="1000"/>
                            </p:stCondLst>
                            <p:childTnLst>
                              <p:par>
                                <p:cTn id="32" presetID="22" presetClass="entr" presetSubtype="8" fill="hold" nodeType="afterEffect">
                                  <p:stCondLst>
                                    <p:cond delay="0"/>
                                  </p:stCondLst>
                                  <p:childTnLst>
                                    <p:set>
                                      <p:cBhvr>
                                        <p:cTn id="33" dur="1" fill="hold">
                                          <p:stCondLst>
                                            <p:cond delay="0"/>
                                          </p:stCondLst>
                                        </p:cTn>
                                        <p:tgtEl>
                                          <p:spTgt spid="14"/>
                                        </p:tgtEl>
                                        <p:attrNameLst>
                                          <p:attrName>style.visibility</p:attrName>
                                        </p:attrNameLst>
                                      </p:cBhvr>
                                      <p:to>
                                        <p:strVal val="visible"/>
                                      </p:to>
                                    </p:set>
                                    <p:animEffect transition="in" filter="wipe(left)">
                                      <p:cBhvr>
                                        <p:cTn id="34" dur="1000"/>
                                        <p:tgtEl>
                                          <p:spTgt spid="14"/>
                                        </p:tgtEl>
                                      </p:cBhvr>
                                    </p:animEffect>
                                  </p:childTnLst>
                                </p:cTn>
                              </p:par>
                            </p:childTnLst>
                          </p:cTn>
                        </p:par>
                      </p:childTnLst>
                    </p:cTn>
                  </p:par>
                  <p:par>
                    <p:cTn id="35" fill="hold">
                      <p:stCondLst>
                        <p:cond delay="indefinite"/>
                      </p:stCondLst>
                      <p:childTnLst>
                        <p:par>
                          <p:cTn id="36" fill="hold">
                            <p:stCondLst>
                              <p:cond delay="0"/>
                            </p:stCondLst>
                            <p:childTnLst>
                              <p:par>
                                <p:cTn id="37" presetID="18" presetClass="entr" presetSubtype="6" fill="hold" nodeType="clickEffect">
                                  <p:stCondLst>
                                    <p:cond delay="0"/>
                                  </p:stCondLst>
                                  <p:childTnLst>
                                    <p:set>
                                      <p:cBhvr>
                                        <p:cTn id="38" dur="1" fill="hold">
                                          <p:stCondLst>
                                            <p:cond delay="0"/>
                                          </p:stCondLst>
                                        </p:cTn>
                                        <p:tgtEl>
                                          <p:spTgt spid="21"/>
                                        </p:tgtEl>
                                        <p:attrNameLst>
                                          <p:attrName>style.visibility</p:attrName>
                                        </p:attrNameLst>
                                      </p:cBhvr>
                                      <p:to>
                                        <p:strVal val="visible"/>
                                      </p:to>
                                    </p:set>
                                    <p:animEffect transition="in" filter="strips(downRight)">
                                      <p:cBhvr>
                                        <p:cTn id="39" dur="1000"/>
                                        <p:tgtEl>
                                          <p:spTgt spid="21"/>
                                        </p:tgtEl>
                                      </p:cBhvr>
                                    </p:animEffect>
                                  </p:childTnLst>
                                </p:cTn>
                              </p:par>
                            </p:childTnLst>
                          </p:cTn>
                        </p:par>
                        <p:par>
                          <p:cTn id="40" fill="hold">
                            <p:stCondLst>
                              <p:cond delay="1000"/>
                            </p:stCondLst>
                            <p:childTnLst>
                              <p:par>
                                <p:cTn id="41" presetID="22" presetClass="entr" presetSubtype="8" fill="hold" nodeType="afterEffect">
                                  <p:stCondLst>
                                    <p:cond delay="0"/>
                                  </p:stCondLst>
                                  <p:childTnLst>
                                    <p:set>
                                      <p:cBhvr>
                                        <p:cTn id="42" dur="1" fill="hold">
                                          <p:stCondLst>
                                            <p:cond delay="0"/>
                                          </p:stCondLst>
                                        </p:cTn>
                                        <p:tgtEl>
                                          <p:spTgt spid="10"/>
                                        </p:tgtEl>
                                        <p:attrNameLst>
                                          <p:attrName>style.visibility</p:attrName>
                                        </p:attrNameLst>
                                      </p:cBhvr>
                                      <p:to>
                                        <p:strVal val="visible"/>
                                      </p:to>
                                    </p:set>
                                    <p:animEffect transition="in" filter="wipe(left)">
                                      <p:cBhvr>
                                        <p:cTn id="43"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P spid="12" grpId="0" animBg="1" autoUpdateAnimBg="0"/>
      <p:bldP spid="13" grpId="0"/>
      <p:bldP spid="14"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6" name="Line 2">
            <a:extLst>
              <a:ext uri="{FF2B5EF4-FFF2-40B4-BE49-F238E27FC236}">
                <a16:creationId xmlns:a16="http://schemas.microsoft.com/office/drawing/2014/main" id="{6EBEF71F-1546-3FCC-AE4A-3161D9F9C8E1}"/>
              </a:ext>
            </a:extLst>
          </p:cNvPr>
          <p:cNvSpPr>
            <a:spLocks noChangeShapeType="1"/>
          </p:cNvSpPr>
          <p:nvPr/>
        </p:nvSpPr>
        <p:spPr bwMode="auto">
          <a:xfrm>
            <a:off x="1917421" y="717332"/>
            <a:ext cx="7954962" cy="0"/>
          </a:xfrm>
          <a:prstGeom prst="line">
            <a:avLst/>
          </a:prstGeom>
          <a:noFill/>
          <a:ln w="28575">
            <a:solidFill>
              <a:srgbClr val="3366CC"/>
            </a:solidFill>
            <a:round/>
            <a:headEnd/>
            <a:tailEnd/>
          </a:ln>
          <a:extLst>
            <a:ext uri="{909E8E84-426E-40DD-AFC4-6F175D3DCCD1}">
              <a14:hiddenFill xmlns:a14="http://schemas.microsoft.com/office/drawing/2010/main">
                <a:noFill/>
              </a14:hiddenFill>
            </a:ext>
          </a:extLst>
        </p:spPr>
        <p:txBody>
          <a:bodyPr wrap="none"/>
          <a:lstStyle/>
          <a:p>
            <a:endParaRPr lang="en-US"/>
          </a:p>
        </p:txBody>
      </p:sp>
      <p:sp>
        <p:nvSpPr>
          <p:cNvPr id="23557" name="Text Box 3">
            <a:extLst>
              <a:ext uri="{FF2B5EF4-FFF2-40B4-BE49-F238E27FC236}">
                <a16:creationId xmlns:a16="http://schemas.microsoft.com/office/drawing/2014/main" id="{CC8A058F-85E4-3A6E-5C7E-CBB8B956114B}"/>
              </a:ext>
            </a:extLst>
          </p:cNvPr>
          <p:cNvSpPr txBox="1">
            <a:spLocks noChangeArrowheads="1"/>
          </p:cNvSpPr>
          <p:nvPr/>
        </p:nvSpPr>
        <p:spPr bwMode="auto">
          <a:xfrm>
            <a:off x="2014539" y="315913"/>
            <a:ext cx="8137525"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1376363" indent="-1376363"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eaLnBrk="1" hangingPunct="1">
              <a:spcBef>
                <a:spcPct val="50000"/>
              </a:spcBef>
            </a:pPr>
            <a:r>
              <a:rPr lang="en-US" altLang="en-US" sz="1600" b="1">
                <a:solidFill>
                  <a:srgbClr val="3366CC"/>
                </a:solidFill>
              </a:rPr>
              <a:t>FIGURE 8</a:t>
            </a:r>
            <a:r>
              <a:rPr lang="en-US" altLang="en-US" sz="1600" b="1">
                <a:solidFill>
                  <a:srgbClr val="3366CC"/>
                </a:solidFill>
                <a:cs typeface="Arial" panose="020B0604020202020204" pitchFamily="34" charset="0"/>
              </a:rPr>
              <a:t>–4</a:t>
            </a:r>
            <a:r>
              <a:rPr lang="en-US" altLang="en-US" sz="1600">
                <a:cs typeface="Arial" panose="020B0604020202020204" pitchFamily="34" charset="0"/>
              </a:rPr>
              <a:t>	Job Instruction Training at UPS</a:t>
            </a:r>
          </a:p>
        </p:txBody>
      </p:sp>
      <p:pic>
        <p:nvPicPr>
          <p:cNvPr id="23558" name="Picture 5" descr="0804">
            <a:extLst>
              <a:ext uri="{FF2B5EF4-FFF2-40B4-BE49-F238E27FC236}">
                <a16:creationId xmlns:a16="http://schemas.microsoft.com/office/drawing/2014/main" id="{931C7704-FC1B-F2FC-40E5-3512ED33CF0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73276" y="1560513"/>
            <a:ext cx="8137525" cy="3725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Box 1">
            <a:extLst>
              <a:ext uri="{FF2B5EF4-FFF2-40B4-BE49-F238E27FC236}">
                <a16:creationId xmlns:a16="http://schemas.microsoft.com/office/drawing/2014/main" id="{7819FA57-CD8E-96E4-F6AB-BEAFB0DA2EA2}"/>
              </a:ext>
            </a:extLst>
          </p:cNvPr>
          <p:cNvSpPr txBox="1"/>
          <p:nvPr/>
        </p:nvSpPr>
        <p:spPr>
          <a:xfrm>
            <a:off x="4787900" y="6306170"/>
            <a:ext cx="2616200" cy="400110"/>
          </a:xfrm>
          <a:prstGeom prst="rect">
            <a:avLst/>
          </a:prstGeom>
          <a:noFill/>
        </p:spPr>
        <p:txBody>
          <a:bodyPr wrap="square" rtlCol="0">
            <a:spAutoFit/>
          </a:bodyPr>
          <a:lstStyle/>
          <a:p>
            <a:pPr algn="ctr"/>
            <a:r>
              <a:rPr lang="en-US" sz="2000" dirty="0">
                <a:solidFill>
                  <a:srgbClr val="00B0F0"/>
                </a:solidFill>
              </a:rPr>
              <a:t>www.midocean.ae</a:t>
            </a:r>
          </a:p>
        </p:txBody>
      </p:sp>
    </p:spTree>
    <p:extLst>
      <p:ext uri="{BB962C8B-B14F-4D97-AF65-F5344CB8AC3E}">
        <p14:creationId xmlns:p14="http://schemas.microsoft.com/office/powerpoint/2010/main" val="113302401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7" name="Slide Number Placeholder 3">
            <a:extLst>
              <a:ext uri="{FF2B5EF4-FFF2-40B4-BE49-F238E27FC236}">
                <a16:creationId xmlns:a16="http://schemas.microsoft.com/office/drawing/2014/main" id="{E6BE3B20-F9F4-8064-0DB6-5E7BA5104D8C}"/>
              </a:ext>
            </a:extLst>
          </p:cNvPr>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eaLnBrk="1" hangingPunct="1"/>
            <a:r>
              <a:rPr lang="en-US" altLang="en-US">
                <a:cs typeface="Times New Roman" panose="02020603050405020304" pitchFamily="18" charset="0"/>
              </a:rPr>
              <a:t>8–</a:t>
            </a:r>
            <a:fld id="{AEBBF325-0155-4B38-ADF1-F7E98E62F980}" type="slidenum">
              <a:rPr lang="en-US" altLang="en-US">
                <a:cs typeface="Times New Roman" panose="02020603050405020304" pitchFamily="18" charset="0"/>
              </a:rPr>
              <a:pPr eaLnBrk="1" hangingPunct="1"/>
              <a:t>18</a:t>
            </a:fld>
            <a:endParaRPr lang="en-US" altLang="en-US">
              <a:cs typeface="Times New Roman" panose="02020603050405020304" pitchFamily="18" charset="0"/>
            </a:endParaRPr>
          </a:p>
        </p:txBody>
      </p:sp>
      <p:sp>
        <p:nvSpPr>
          <p:cNvPr id="2743298" name="Rectangle 2">
            <a:extLst>
              <a:ext uri="{FF2B5EF4-FFF2-40B4-BE49-F238E27FC236}">
                <a16:creationId xmlns:a16="http://schemas.microsoft.com/office/drawing/2014/main" id="{F6FD6F28-4589-EAA1-1165-6BCACD0617C5}"/>
              </a:ext>
            </a:extLst>
          </p:cNvPr>
          <p:cNvSpPr>
            <a:spLocks noGrp="1" noChangeArrowheads="1"/>
          </p:cNvSpPr>
          <p:nvPr>
            <p:ph type="title"/>
          </p:nvPr>
        </p:nvSpPr>
        <p:spPr>
          <a:xfrm>
            <a:off x="3203996" y="588547"/>
            <a:ext cx="7127435" cy="1102141"/>
          </a:xfrm>
        </p:spPr>
        <p:txBody>
          <a:bodyPr>
            <a:normAutofit/>
          </a:bodyPr>
          <a:lstStyle/>
          <a:p>
            <a:pPr eaLnBrk="1" hangingPunct="1">
              <a:defRPr/>
            </a:pPr>
            <a:r>
              <a:rPr lang="en-US" sz="3600" dirty="0">
                <a:latin typeface="Times New Roman" panose="02020603050405020304" pitchFamily="18" charset="0"/>
                <a:cs typeface="Times New Roman" panose="02020603050405020304" pitchFamily="18" charset="0"/>
              </a:rPr>
              <a:t>Delivering Effective Lectures</a:t>
            </a:r>
          </a:p>
        </p:txBody>
      </p:sp>
      <p:sp>
        <p:nvSpPr>
          <p:cNvPr id="6" name="Rectangle: Rounded Corners 5">
            <a:extLst>
              <a:ext uri="{FF2B5EF4-FFF2-40B4-BE49-F238E27FC236}">
                <a16:creationId xmlns:a16="http://schemas.microsoft.com/office/drawing/2014/main" id="{6C2C3551-59BA-27AF-46C2-FAC1E6FF09F3}"/>
              </a:ext>
            </a:extLst>
          </p:cNvPr>
          <p:cNvSpPr/>
          <p:nvPr/>
        </p:nvSpPr>
        <p:spPr>
          <a:xfrm>
            <a:off x="662151" y="1690688"/>
            <a:ext cx="10736317" cy="4729521"/>
          </a:xfrm>
          <a:prstGeom prst="roundRect">
            <a:avLst/>
          </a:prstGeom>
          <a:ln w="28575">
            <a:solidFill>
              <a:srgbClr val="00B0F0"/>
            </a:solidFill>
          </a:ln>
        </p:spPr>
        <p:style>
          <a:lnRef idx="2">
            <a:schemeClr val="accent6"/>
          </a:lnRef>
          <a:fillRef idx="1">
            <a:schemeClr val="lt1"/>
          </a:fillRef>
          <a:effectRef idx="0">
            <a:schemeClr val="accent6"/>
          </a:effectRef>
          <a:fontRef idx="minor">
            <a:schemeClr val="dk1"/>
          </a:fontRef>
        </p:style>
        <p:txBody>
          <a:bodyPr rtlCol="0" anchor="ctr"/>
          <a:lstStyle/>
          <a:p>
            <a:pPr marL="228600" marR="0" lvl="0" indent="-228600" algn="l" defTabSz="914400" rtl="0" eaLnBrk="1" fontAlgn="auto" latinLnBrk="0" hangingPunct="1">
              <a:lnSpc>
                <a:spcPct val="90000"/>
              </a:lnSpc>
              <a:spcBef>
                <a:spcPct val="35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schemeClr val="tx1"/>
                </a:solidFill>
                <a:effectLst/>
                <a:uLnTx/>
                <a:uFillTx/>
                <a:latin typeface="Calibri" panose="020F0502020204030204"/>
                <a:ea typeface="+mn-ea"/>
                <a:cs typeface="+mn-cs"/>
              </a:rPr>
              <a:t>Don’t start out on the wrong foot.</a:t>
            </a:r>
          </a:p>
          <a:p>
            <a:pPr marL="228600" marR="0" lvl="0" indent="-228600" algn="l" defTabSz="914400" rtl="0" eaLnBrk="1" fontAlgn="auto" latinLnBrk="0" hangingPunct="1">
              <a:lnSpc>
                <a:spcPct val="90000"/>
              </a:lnSpc>
              <a:spcBef>
                <a:spcPct val="35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schemeClr val="tx1"/>
                </a:solidFill>
                <a:effectLst/>
                <a:uLnTx/>
                <a:uFillTx/>
                <a:latin typeface="Calibri" panose="020F0502020204030204"/>
                <a:ea typeface="+mn-ea"/>
                <a:cs typeface="+mn-cs"/>
              </a:rPr>
              <a:t>Give your listeners signals.</a:t>
            </a:r>
          </a:p>
          <a:p>
            <a:pPr marL="228600" marR="0" lvl="0" indent="-228600" algn="l" defTabSz="914400" rtl="0" eaLnBrk="1" fontAlgn="auto" latinLnBrk="0" hangingPunct="1">
              <a:lnSpc>
                <a:spcPct val="90000"/>
              </a:lnSpc>
              <a:spcBef>
                <a:spcPct val="35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schemeClr val="tx1"/>
                </a:solidFill>
                <a:effectLst/>
                <a:uLnTx/>
                <a:uFillTx/>
                <a:latin typeface="Calibri" panose="020F0502020204030204"/>
                <a:ea typeface="+mn-ea"/>
                <a:cs typeface="+mn-cs"/>
              </a:rPr>
              <a:t>Be alert to your audience.</a:t>
            </a:r>
          </a:p>
          <a:p>
            <a:pPr marL="228600" marR="0" lvl="0" indent="-228600" algn="l" defTabSz="914400" rtl="0" eaLnBrk="1" fontAlgn="auto" latinLnBrk="0" hangingPunct="1">
              <a:lnSpc>
                <a:spcPct val="90000"/>
              </a:lnSpc>
              <a:spcBef>
                <a:spcPct val="35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schemeClr val="tx1"/>
                </a:solidFill>
                <a:effectLst/>
                <a:uLnTx/>
                <a:uFillTx/>
                <a:latin typeface="Calibri" panose="020F0502020204030204"/>
                <a:ea typeface="+mn-ea"/>
                <a:cs typeface="+mn-cs"/>
              </a:rPr>
              <a:t>Maintain eye contact with audience.</a:t>
            </a:r>
          </a:p>
          <a:p>
            <a:pPr marL="228600" marR="0" lvl="0" indent="-228600" algn="l" defTabSz="914400" rtl="0" eaLnBrk="1" fontAlgn="auto" latinLnBrk="0" hangingPunct="1">
              <a:lnSpc>
                <a:spcPct val="90000"/>
              </a:lnSpc>
              <a:spcBef>
                <a:spcPct val="35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schemeClr val="tx1"/>
                </a:solidFill>
                <a:effectLst/>
                <a:uLnTx/>
                <a:uFillTx/>
                <a:latin typeface="Calibri" panose="020F0502020204030204"/>
                <a:ea typeface="+mn-ea"/>
                <a:cs typeface="+mn-cs"/>
              </a:rPr>
              <a:t>Make sure everyone in the room can hear. </a:t>
            </a:r>
          </a:p>
          <a:p>
            <a:pPr marL="228600" marR="0" lvl="0" indent="-228600" algn="l" defTabSz="914400" rtl="0" eaLnBrk="1" fontAlgn="auto" latinLnBrk="0" hangingPunct="1">
              <a:lnSpc>
                <a:spcPct val="90000"/>
              </a:lnSpc>
              <a:spcBef>
                <a:spcPct val="35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schemeClr val="tx1"/>
                </a:solidFill>
                <a:effectLst/>
                <a:uLnTx/>
                <a:uFillTx/>
                <a:latin typeface="Calibri" panose="020F0502020204030204"/>
                <a:ea typeface="+mn-ea"/>
                <a:cs typeface="+mn-cs"/>
              </a:rPr>
              <a:t>Control your hands. </a:t>
            </a:r>
          </a:p>
          <a:p>
            <a:pPr marL="228600" marR="0" lvl="0" indent="-228600" algn="l" defTabSz="914400" rtl="0" eaLnBrk="1" fontAlgn="auto" latinLnBrk="0" hangingPunct="1">
              <a:lnSpc>
                <a:spcPct val="90000"/>
              </a:lnSpc>
              <a:spcBef>
                <a:spcPct val="35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schemeClr val="tx1"/>
                </a:solidFill>
                <a:effectLst/>
                <a:uLnTx/>
                <a:uFillTx/>
                <a:latin typeface="Calibri" panose="020F0502020204030204"/>
                <a:ea typeface="+mn-ea"/>
                <a:cs typeface="+mn-cs"/>
              </a:rPr>
              <a:t>Talk from notes rather than from a script.</a:t>
            </a:r>
          </a:p>
          <a:p>
            <a:pPr marL="228600" marR="0" lvl="0" indent="-228600" algn="l" defTabSz="914400" rtl="0" eaLnBrk="1" fontAlgn="auto" latinLnBrk="0" hangingPunct="1">
              <a:lnSpc>
                <a:spcPct val="90000"/>
              </a:lnSpc>
              <a:spcBef>
                <a:spcPct val="35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schemeClr val="tx1"/>
                </a:solidFill>
                <a:effectLst/>
                <a:uLnTx/>
                <a:uFillTx/>
                <a:latin typeface="Calibri" panose="020F0502020204030204"/>
                <a:ea typeface="+mn-ea"/>
                <a:cs typeface="+mn-cs"/>
              </a:rPr>
              <a:t>Break a long talk into a series of five-minute talks.</a:t>
            </a:r>
          </a:p>
          <a:p>
            <a:pPr marL="228600" marR="0" lvl="0" indent="-228600" algn="l" defTabSz="914400" rtl="0" eaLnBrk="1" fontAlgn="auto" latinLnBrk="0" hangingPunct="1">
              <a:lnSpc>
                <a:spcPct val="90000"/>
              </a:lnSpc>
              <a:spcBef>
                <a:spcPct val="35000"/>
              </a:spcBef>
              <a:spcAft>
                <a:spcPts val="0"/>
              </a:spcAft>
              <a:buClrTx/>
              <a:buSzTx/>
              <a:buFont typeface="Arial" panose="020B0604020202020204" pitchFamily="34" charset="0"/>
              <a:buChar char="•"/>
              <a:tabLst/>
              <a:defRPr/>
            </a:pPr>
            <a:r>
              <a:rPr kumimoji="0" lang="en-US" sz="2600" b="0" i="0" u="none" strike="noStrike" kern="1200" cap="none" spc="0" normalizeH="0" baseline="0" noProof="0" dirty="0">
                <a:ln>
                  <a:noFill/>
                </a:ln>
                <a:solidFill>
                  <a:schemeClr val="tx1"/>
                </a:solidFill>
                <a:effectLst/>
                <a:uLnTx/>
                <a:uFillTx/>
                <a:latin typeface="Calibri" panose="020F0502020204030204"/>
                <a:ea typeface="+mn-ea"/>
                <a:cs typeface="+mn-cs"/>
              </a:rPr>
              <a:t>Practice and rehearse your presentation.</a:t>
            </a:r>
          </a:p>
        </p:txBody>
      </p:sp>
      <p:sp>
        <p:nvSpPr>
          <p:cNvPr id="24" name="TextBox 23">
            <a:extLst>
              <a:ext uri="{FF2B5EF4-FFF2-40B4-BE49-F238E27FC236}">
                <a16:creationId xmlns:a16="http://schemas.microsoft.com/office/drawing/2014/main" id="{C29BE9C4-7558-BAF0-425B-8EBEB6532D3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rgbClr val="00B0F0"/>
                </a:solidFill>
              </a:rPr>
              <a:t>www.midocean.ae</a:t>
            </a:r>
          </a:p>
        </p:txBody>
      </p:sp>
      <p:sp>
        <p:nvSpPr>
          <p:cNvPr id="25" name="Rectangle 24">
            <a:extLst>
              <a:ext uri="{FF2B5EF4-FFF2-40B4-BE49-F238E27FC236}">
                <a16:creationId xmlns:a16="http://schemas.microsoft.com/office/drawing/2014/main" id="{59B09EE0-8842-2006-0659-23A3DC4AD964}"/>
              </a:ext>
            </a:extLst>
          </p:cNvPr>
          <p:cNvSpPr/>
          <p:nvPr/>
        </p:nvSpPr>
        <p:spPr>
          <a:xfrm>
            <a:off x="1588698" y="58854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TextBox 25">
            <a:extLst>
              <a:ext uri="{FF2B5EF4-FFF2-40B4-BE49-F238E27FC236}">
                <a16:creationId xmlns:a16="http://schemas.microsoft.com/office/drawing/2014/main" id="{A49F9CF7-ACA9-E850-36B4-ABBEE4F1BDD0}"/>
              </a:ext>
            </a:extLst>
          </p:cNvPr>
          <p:cNvSpPr txBox="1"/>
          <p:nvPr/>
        </p:nvSpPr>
        <p:spPr>
          <a:xfrm>
            <a:off x="1799539" y="62912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7" name="TextBox 26">
            <a:extLst>
              <a:ext uri="{FF2B5EF4-FFF2-40B4-BE49-F238E27FC236}">
                <a16:creationId xmlns:a16="http://schemas.microsoft.com/office/drawing/2014/main" id="{2041F292-E113-3B42-89E7-2AE53F4DD2CE}"/>
              </a:ext>
            </a:extLst>
          </p:cNvPr>
          <p:cNvSpPr txBox="1"/>
          <p:nvPr/>
        </p:nvSpPr>
        <p:spPr>
          <a:xfrm>
            <a:off x="1860569" y="8849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5493676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5603" name="Slide Number Placeholder 4">
            <a:extLst>
              <a:ext uri="{FF2B5EF4-FFF2-40B4-BE49-F238E27FC236}">
                <a16:creationId xmlns:a16="http://schemas.microsoft.com/office/drawing/2014/main" id="{44AA47BF-3C22-70C5-5A7B-51F67FC8E127}"/>
              </a:ext>
            </a:extLst>
          </p:cNvPr>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eaLnBrk="1" hangingPunct="1"/>
            <a:r>
              <a:rPr lang="en-US" altLang="en-US">
                <a:cs typeface="Times New Roman" panose="02020603050405020304" pitchFamily="18" charset="0"/>
              </a:rPr>
              <a:t>8–</a:t>
            </a:r>
            <a:fld id="{C7E2465B-EF77-44BC-95C7-3D4F9F36BCD8}" type="slidenum">
              <a:rPr lang="en-US" altLang="en-US">
                <a:cs typeface="Times New Roman" panose="02020603050405020304" pitchFamily="18" charset="0"/>
              </a:rPr>
              <a:pPr eaLnBrk="1" hangingPunct="1"/>
              <a:t>19</a:t>
            </a:fld>
            <a:endParaRPr lang="en-US" altLang="en-US">
              <a:cs typeface="Times New Roman" panose="02020603050405020304" pitchFamily="18" charset="0"/>
            </a:endParaRPr>
          </a:p>
        </p:txBody>
      </p:sp>
      <p:sp>
        <p:nvSpPr>
          <p:cNvPr id="2749442" name="Rectangle 2">
            <a:extLst>
              <a:ext uri="{FF2B5EF4-FFF2-40B4-BE49-F238E27FC236}">
                <a16:creationId xmlns:a16="http://schemas.microsoft.com/office/drawing/2014/main" id="{E45B5735-03DA-0B00-4D86-47256300F24B}"/>
              </a:ext>
            </a:extLst>
          </p:cNvPr>
          <p:cNvSpPr>
            <a:spLocks noGrp="1" noChangeArrowheads="1"/>
          </p:cNvSpPr>
          <p:nvPr>
            <p:ph type="title"/>
          </p:nvPr>
        </p:nvSpPr>
        <p:spPr>
          <a:xfrm>
            <a:off x="1799538" y="365125"/>
            <a:ext cx="7801661" cy="1325563"/>
          </a:xfrm>
        </p:spPr>
        <p:txBody>
          <a:bodyPr>
            <a:normAutofit/>
          </a:bodyPr>
          <a:lstStyle/>
          <a:p>
            <a:pPr algn="ctr" eaLnBrk="1" hangingPunct="1">
              <a:defRPr/>
            </a:pPr>
            <a:r>
              <a:rPr lang="en-US" sz="3600" dirty="0">
                <a:latin typeface="Times New Roman" panose="02020603050405020304" pitchFamily="18" charset="0"/>
                <a:cs typeface="Times New Roman" panose="02020603050405020304" pitchFamily="18" charset="0"/>
              </a:rPr>
              <a:t>Programmed Learning</a:t>
            </a:r>
          </a:p>
        </p:txBody>
      </p:sp>
      <p:sp>
        <p:nvSpPr>
          <p:cNvPr id="2" name="Rectangle: Rounded Corners 1">
            <a:extLst>
              <a:ext uri="{FF2B5EF4-FFF2-40B4-BE49-F238E27FC236}">
                <a16:creationId xmlns:a16="http://schemas.microsoft.com/office/drawing/2014/main" id="{A1CD16F6-FDB7-9ADF-ECC4-C60F8F65656D}"/>
              </a:ext>
            </a:extLst>
          </p:cNvPr>
          <p:cNvSpPr/>
          <p:nvPr/>
        </p:nvSpPr>
        <p:spPr>
          <a:xfrm>
            <a:off x="838200" y="1540420"/>
            <a:ext cx="9601200" cy="4918842"/>
          </a:xfrm>
          <a:prstGeom prst="roundRect">
            <a:avLst/>
          </a:prstGeom>
          <a:solidFill>
            <a:schemeClr val="bg1"/>
          </a:solidFill>
          <a:ln w="28575">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AutoShape 4" descr="grayfill01">
            <a:extLst>
              <a:ext uri="{FF2B5EF4-FFF2-40B4-BE49-F238E27FC236}">
                <a16:creationId xmlns:a16="http://schemas.microsoft.com/office/drawing/2014/main" id="{12722DE7-2C8A-9469-7AF8-FD6C6EE85C40}"/>
              </a:ext>
            </a:extLst>
          </p:cNvPr>
          <p:cNvSpPr>
            <a:spLocks noChangeArrowheads="1"/>
          </p:cNvSpPr>
          <p:nvPr/>
        </p:nvSpPr>
        <p:spPr bwMode="auto">
          <a:xfrm>
            <a:off x="2526366" y="2345798"/>
            <a:ext cx="1828800" cy="1479550"/>
          </a:xfrm>
          <a:prstGeom prst="roundRect">
            <a:avLst>
              <a:gd name="adj" fmla="val 16667"/>
            </a:avLst>
          </a:prstGeom>
          <a:blipFill dpi="0" rotWithShape="1">
            <a:blip r:embed="rId3"/>
            <a:srcRect/>
            <a:stretch>
              <a:fillRect/>
            </a:stretch>
          </a:blipFill>
          <a:ln w="57150" algn="ctr">
            <a:solidFill>
              <a:srgbClr val="C0C0C0"/>
            </a:solidFill>
            <a:round/>
            <a:headEnd/>
            <a:tailEnd/>
          </a:ln>
        </p:spPr>
        <p:txBody>
          <a:bodyPr lIns="0" tIns="0" rIns="0" bIns="0" anchor="ctr" anchorCtr="1"/>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dirty="0">
                <a:latin typeface="Franklin Gothic Medium" panose="020B0603020102020204" pitchFamily="34" charset="0"/>
              </a:rPr>
              <a:t>Presenting questions, facts, or problems to the learner</a:t>
            </a:r>
          </a:p>
        </p:txBody>
      </p:sp>
      <p:sp>
        <p:nvSpPr>
          <p:cNvPr id="4" name="AutoShape 5" descr="greenfill02">
            <a:extLst>
              <a:ext uri="{FF2B5EF4-FFF2-40B4-BE49-F238E27FC236}">
                <a16:creationId xmlns:a16="http://schemas.microsoft.com/office/drawing/2014/main" id="{16A3F4CB-7F2F-0264-33EF-46160961AE28}"/>
              </a:ext>
            </a:extLst>
          </p:cNvPr>
          <p:cNvSpPr>
            <a:spLocks noChangeArrowheads="1"/>
          </p:cNvSpPr>
          <p:nvPr/>
        </p:nvSpPr>
        <p:spPr bwMode="auto">
          <a:xfrm>
            <a:off x="5085416" y="2345798"/>
            <a:ext cx="1828800" cy="1479550"/>
          </a:xfrm>
          <a:prstGeom prst="roundRect">
            <a:avLst>
              <a:gd name="adj" fmla="val 16667"/>
            </a:avLst>
          </a:prstGeom>
          <a:blipFill dpi="0" rotWithShape="1">
            <a:blip r:embed="rId4"/>
            <a:srcRect/>
            <a:stretch>
              <a:fillRect/>
            </a:stretch>
          </a:blipFill>
          <a:ln w="57150" algn="ctr">
            <a:solidFill>
              <a:srgbClr val="009999"/>
            </a:solidFill>
            <a:round/>
            <a:headEnd/>
            <a:tailEnd/>
          </a:ln>
        </p:spPr>
        <p:txBody>
          <a:bodyPr lIns="0" tIns="0" rIns="0" bIns="0" anchor="ctr" anchorCtr="1"/>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Franklin Gothic Medium" panose="020B0603020102020204" pitchFamily="34" charset="0"/>
              </a:rPr>
              <a:t>Allowing the person to respond</a:t>
            </a:r>
          </a:p>
        </p:txBody>
      </p:sp>
      <p:cxnSp>
        <p:nvCxnSpPr>
          <p:cNvPr id="5" name="AutoShape 6">
            <a:extLst>
              <a:ext uri="{FF2B5EF4-FFF2-40B4-BE49-F238E27FC236}">
                <a16:creationId xmlns:a16="http://schemas.microsoft.com/office/drawing/2014/main" id="{97CE705A-FA3A-5FA0-159B-617F17F858B5}"/>
              </a:ext>
            </a:extLst>
          </p:cNvPr>
          <p:cNvCxnSpPr>
            <a:cxnSpLocks noChangeShapeType="1"/>
            <a:stCxn id="4" idx="3"/>
            <a:endCxn id="6" idx="1"/>
          </p:cNvCxnSpPr>
          <p:nvPr/>
        </p:nvCxnSpPr>
        <p:spPr bwMode="auto">
          <a:xfrm>
            <a:off x="6942792" y="3085573"/>
            <a:ext cx="676275" cy="0"/>
          </a:xfrm>
          <a:prstGeom prst="straightConnector1">
            <a:avLst/>
          </a:prstGeom>
          <a:noFill/>
          <a:ln w="38100">
            <a:solidFill>
              <a:schemeClr val="tx1"/>
            </a:solidFill>
            <a:round/>
            <a:headEnd/>
            <a:tailEnd type="stealth" w="lg" len="lg"/>
          </a:ln>
          <a:extLst>
            <a:ext uri="{909E8E84-426E-40DD-AFC4-6F175D3DCCD1}">
              <a14:hiddenFill xmlns:a14="http://schemas.microsoft.com/office/drawing/2010/main">
                <a:noFill/>
              </a14:hiddenFill>
            </a:ext>
          </a:extLst>
        </p:spPr>
      </p:cxnSp>
      <p:sp>
        <p:nvSpPr>
          <p:cNvPr id="6" name="AutoShape 7" descr="redfill01">
            <a:extLst>
              <a:ext uri="{FF2B5EF4-FFF2-40B4-BE49-F238E27FC236}">
                <a16:creationId xmlns:a16="http://schemas.microsoft.com/office/drawing/2014/main" id="{60D589C6-7D60-CB02-1DB6-7B7AA60F1CFE}"/>
              </a:ext>
            </a:extLst>
          </p:cNvPr>
          <p:cNvSpPr>
            <a:spLocks noChangeArrowheads="1"/>
          </p:cNvSpPr>
          <p:nvPr/>
        </p:nvSpPr>
        <p:spPr bwMode="auto">
          <a:xfrm>
            <a:off x="7647641" y="2345798"/>
            <a:ext cx="1828800" cy="1479550"/>
          </a:xfrm>
          <a:prstGeom prst="roundRect">
            <a:avLst>
              <a:gd name="adj" fmla="val 16667"/>
            </a:avLst>
          </a:prstGeom>
          <a:blipFill dpi="0" rotWithShape="1">
            <a:blip r:embed="rId5"/>
            <a:srcRect/>
            <a:stretch>
              <a:fillRect/>
            </a:stretch>
          </a:blipFill>
          <a:ln w="57150" algn="ctr">
            <a:solidFill>
              <a:srgbClr val="CC6600"/>
            </a:solidFill>
            <a:round/>
            <a:headEnd/>
            <a:tailEnd/>
          </a:ln>
        </p:spPr>
        <p:txBody>
          <a:bodyPr lIns="0" tIns="0" rIns="0" bIns="0" anchor="ctr" anchorCtr="1"/>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Franklin Gothic Medium" panose="020B0603020102020204" pitchFamily="34" charset="0"/>
              </a:rPr>
              <a:t>Providing feedback on </a:t>
            </a:r>
            <a:br>
              <a:rPr lang="en-US" altLang="en-US" sz="1800">
                <a:latin typeface="Franklin Gothic Medium" panose="020B0603020102020204" pitchFamily="34" charset="0"/>
              </a:rPr>
            </a:br>
            <a:r>
              <a:rPr lang="en-US" altLang="en-US" sz="1800">
                <a:latin typeface="Franklin Gothic Medium" panose="020B0603020102020204" pitchFamily="34" charset="0"/>
              </a:rPr>
              <a:t>the accuracy </a:t>
            </a:r>
            <a:br>
              <a:rPr lang="en-US" altLang="en-US" sz="1800">
                <a:latin typeface="Franklin Gothic Medium" panose="020B0603020102020204" pitchFamily="34" charset="0"/>
              </a:rPr>
            </a:br>
            <a:r>
              <a:rPr lang="en-US" altLang="en-US" sz="1800">
                <a:latin typeface="Franklin Gothic Medium" panose="020B0603020102020204" pitchFamily="34" charset="0"/>
              </a:rPr>
              <a:t>of answers</a:t>
            </a:r>
          </a:p>
        </p:txBody>
      </p:sp>
      <p:cxnSp>
        <p:nvCxnSpPr>
          <p:cNvPr id="7" name="AutoShape 8">
            <a:extLst>
              <a:ext uri="{FF2B5EF4-FFF2-40B4-BE49-F238E27FC236}">
                <a16:creationId xmlns:a16="http://schemas.microsoft.com/office/drawing/2014/main" id="{4A11D32E-25E6-6D9B-4CAD-5A56BA21F103}"/>
              </a:ext>
            </a:extLst>
          </p:cNvPr>
          <p:cNvCxnSpPr>
            <a:cxnSpLocks noChangeShapeType="1"/>
            <a:stCxn id="3" idx="3"/>
            <a:endCxn id="4" idx="1"/>
          </p:cNvCxnSpPr>
          <p:nvPr/>
        </p:nvCxnSpPr>
        <p:spPr bwMode="auto">
          <a:xfrm>
            <a:off x="4383741" y="3085573"/>
            <a:ext cx="673100" cy="0"/>
          </a:xfrm>
          <a:prstGeom prst="straightConnector1">
            <a:avLst/>
          </a:prstGeom>
          <a:noFill/>
          <a:ln w="38100">
            <a:solidFill>
              <a:schemeClr val="tx1"/>
            </a:solidFill>
            <a:round/>
            <a:headEnd/>
            <a:tailEnd type="stealth" w="lg" len="lg"/>
          </a:ln>
          <a:extLst>
            <a:ext uri="{909E8E84-426E-40DD-AFC4-6F175D3DCCD1}">
              <a14:hiddenFill xmlns:a14="http://schemas.microsoft.com/office/drawing/2010/main">
                <a:noFill/>
              </a14:hiddenFill>
            </a:ext>
          </a:extLst>
        </p:spPr>
      </p:cxnSp>
      <p:sp>
        <p:nvSpPr>
          <p:cNvPr id="10" name="Rectangle 3">
            <a:extLst>
              <a:ext uri="{FF2B5EF4-FFF2-40B4-BE49-F238E27FC236}">
                <a16:creationId xmlns:a16="http://schemas.microsoft.com/office/drawing/2014/main" id="{8F5F0DB1-C2F7-DAAF-427E-9D099B75B122}"/>
              </a:ext>
            </a:extLst>
          </p:cNvPr>
          <p:cNvSpPr txBox="1">
            <a:spLocks noChangeArrowheads="1"/>
          </p:cNvSpPr>
          <p:nvPr/>
        </p:nvSpPr>
        <p:spPr>
          <a:xfrm>
            <a:off x="3267075" y="4173252"/>
            <a:ext cx="4743450" cy="2003425"/>
          </a:xfrm>
          <a:prstGeom prst="rect">
            <a:avLst/>
          </a:prstGeom>
        </p:spPr>
        <p:txBody>
          <a:bodyPr vert="horz" lIns="91440" tIns="45720" rIns="91440" bIns="45720" rtlCol="0" anchorCtr="1">
            <a:normAutofit fontScale="925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rgbClr val="00B0F0"/>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rgbClr val="00B0F0"/>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rgbClr val="00B0F0"/>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rgbClr val="00B0F0"/>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rgbClr val="00B0F0"/>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defRPr/>
            </a:pPr>
            <a:r>
              <a:rPr lang="en-US" dirty="0">
                <a:solidFill>
                  <a:schemeClr val="tx1"/>
                </a:solidFill>
              </a:rPr>
              <a:t>Advantages</a:t>
            </a:r>
          </a:p>
          <a:p>
            <a:pPr lvl="1">
              <a:defRPr/>
            </a:pPr>
            <a:r>
              <a:rPr lang="en-US" dirty="0">
                <a:solidFill>
                  <a:schemeClr val="tx1"/>
                </a:solidFill>
              </a:rPr>
              <a:t>Reduced training time</a:t>
            </a:r>
          </a:p>
          <a:p>
            <a:pPr lvl="1">
              <a:defRPr/>
            </a:pPr>
            <a:r>
              <a:rPr lang="en-US" dirty="0">
                <a:solidFill>
                  <a:schemeClr val="tx1"/>
                </a:solidFill>
              </a:rPr>
              <a:t>Self-paced learning</a:t>
            </a:r>
          </a:p>
          <a:p>
            <a:pPr lvl="1">
              <a:defRPr/>
            </a:pPr>
            <a:r>
              <a:rPr lang="en-US" dirty="0">
                <a:solidFill>
                  <a:schemeClr val="tx1"/>
                </a:solidFill>
              </a:rPr>
              <a:t>Immediate feedback</a:t>
            </a:r>
          </a:p>
          <a:p>
            <a:pPr lvl="1">
              <a:defRPr/>
            </a:pPr>
            <a:r>
              <a:rPr lang="en-US" dirty="0">
                <a:solidFill>
                  <a:schemeClr val="tx1"/>
                </a:solidFill>
              </a:rPr>
              <a:t>Reduced risk of error for learner</a:t>
            </a:r>
          </a:p>
        </p:txBody>
      </p:sp>
      <p:sp>
        <p:nvSpPr>
          <p:cNvPr id="11" name="Rectangle 10">
            <a:extLst>
              <a:ext uri="{FF2B5EF4-FFF2-40B4-BE49-F238E27FC236}">
                <a16:creationId xmlns:a16="http://schemas.microsoft.com/office/drawing/2014/main" id="{1D185D67-91C8-68A9-9BCA-9610CE804D26}"/>
              </a:ext>
            </a:extLst>
          </p:cNvPr>
          <p:cNvSpPr/>
          <p:nvPr/>
        </p:nvSpPr>
        <p:spPr>
          <a:xfrm>
            <a:off x="1588698" y="54124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2" name="TextBox 11">
            <a:extLst>
              <a:ext uri="{FF2B5EF4-FFF2-40B4-BE49-F238E27FC236}">
                <a16:creationId xmlns:a16="http://schemas.microsoft.com/office/drawing/2014/main" id="{CA51C380-A168-0401-1F4D-8B6156D30787}"/>
              </a:ext>
            </a:extLst>
          </p:cNvPr>
          <p:cNvSpPr txBox="1"/>
          <p:nvPr/>
        </p:nvSpPr>
        <p:spPr>
          <a:xfrm>
            <a:off x="1799539" y="58182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D148C7A6-06BE-5D17-9F36-843BE66AF28C}"/>
              </a:ext>
            </a:extLst>
          </p:cNvPr>
          <p:cNvSpPr txBox="1"/>
          <p:nvPr/>
        </p:nvSpPr>
        <p:spPr>
          <a:xfrm>
            <a:off x="1860569" y="837642"/>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9293825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500"/>
                                        <p:tgtEl>
                                          <p:spTgt spid="3"/>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wipe(left)">
                                      <p:cBhvr>
                                        <p:cTn id="11" dur="500"/>
                                        <p:tgtEl>
                                          <p:spTgt spid="7"/>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ipe(left)">
                                      <p:cBhvr>
                                        <p:cTn id="15" dur="500"/>
                                        <p:tgtEl>
                                          <p:spTgt spid="4"/>
                                        </p:tgtEl>
                                      </p:cBhvr>
                                    </p:animEffect>
                                  </p:childTnLst>
                                </p:cTn>
                              </p:par>
                            </p:childTnLst>
                          </p:cTn>
                        </p:par>
                        <p:par>
                          <p:cTn id="16" fill="hold">
                            <p:stCondLst>
                              <p:cond delay="1500"/>
                            </p:stCondLst>
                            <p:childTnLst>
                              <p:par>
                                <p:cTn id="17" presetID="22" presetClass="entr" presetSubtype="8" fill="hold" nodeType="after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wipe(left)">
                                      <p:cBhvr>
                                        <p:cTn id="19" dur="500"/>
                                        <p:tgtEl>
                                          <p:spTgt spid="5"/>
                                        </p:tgtEl>
                                      </p:cBhvr>
                                    </p:animEffect>
                                  </p:childTnLst>
                                </p:cTn>
                              </p:par>
                            </p:childTnLst>
                          </p:cTn>
                        </p:par>
                        <p:par>
                          <p:cTn id="20" fill="hold">
                            <p:stCondLst>
                              <p:cond delay="2000"/>
                            </p:stCondLst>
                            <p:childTnLst>
                              <p:par>
                                <p:cTn id="21" presetID="22" presetClass="entr" presetSubtype="8" fill="hold" nodeType="after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wipe(left)">
                                      <p:cBhvr>
                                        <p:cTn id="23" dur="500"/>
                                        <p:tgtEl>
                                          <p:spTgt spid="6"/>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8" fill="hold" nodeType="clickEffect">
                                  <p:stCondLst>
                                    <p:cond delay="0"/>
                                  </p:stCondLst>
                                  <p:childTnLst>
                                    <p:set>
                                      <p:cBhvr>
                                        <p:cTn id="27" dur="1" fill="hold">
                                          <p:stCondLst>
                                            <p:cond delay="0"/>
                                          </p:stCondLst>
                                        </p:cTn>
                                        <p:tgtEl>
                                          <p:spTgt spid="10">
                                            <p:txEl>
                                              <p:pRg st="0" end="0"/>
                                            </p:txEl>
                                          </p:spTgt>
                                        </p:tgtEl>
                                        <p:attrNameLst>
                                          <p:attrName>style.visibility</p:attrName>
                                        </p:attrNameLst>
                                      </p:cBhvr>
                                      <p:to>
                                        <p:strVal val="visible"/>
                                      </p:to>
                                    </p:set>
                                    <p:animEffect transition="in" filter="wipe(left)">
                                      <p:cBhvr>
                                        <p:cTn id="28" dur="500"/>
                                        <p:tgtEl>
                                          <p:spTgt spid="10">
                                            <p:txEl>
                                              <p:pRg st="0" end="0"/>
                                            </p:txEl>
                                          </p:spTgt>
                                        </p:tgtEl>
                                      </p:cBhvr>
                                    </p:animEffect>
                                  </p:childTnLst>
                                </p:cTn>
                              </p:par>
                            </p:childTnLst>
                          </p:cTn>
                        </p:par>
                        <p:par>
                          <p:cTn id="29" fill="hold">
                            <p:stCondLst>
                              <p:cond delay="500"/>
                            </p:stCondLst>
                            <p:childTnLst>
                              <p:par>
                                <p:cTn id="30" presetID="22" presetClass="entr" presetSubtype="8" fill="hold" nodeType="afterEffect">
                                  <p:stCondLst>
                                    <p:cond delay="0"/>
                                  </p:stCondLst>
                                  <p:childTnLst>
                                    <p:set>
                                      <p:cBhvr>
                                        <p:cTn id="31" dur="1" fill="hold">
                                          <p:stCondLst>
                                            <p:cond delay="0"/>
                                          </p:stCondLst>
                                        </p:cTn>
                                        <p:tgtEl>
                                          <p:spTgt spid="10">
                                            <p:txEl>
                                              <p:pRg st="1" end="1"/>
                                            </p:txEl>
                                          </p:spTgt>
                                        </p:tgtEl>
                                        <p:attrNameLst>
                                          <p:attrName>style.visibility</p:attrName>
                                        </p:attrNameLst>
                                      </p:cBhvr>
                                      <p:to>
                                        <p:strVal val="visible"/>
                                      </p:to>
                                    </p:set>
                                    <p:animEffect transition="in" filter="wipe(left)">
                                      <p:cBhvr>
                                        <p:cTn id="32" dur="500"/>
                                        <p:tgtEl>
                                          <p:spTgt spid="10">
                                            <p:txEl>
                                              <p:pRg st="1" end="1"/>
                                            </p:txEl>
                                          </p:spTgt>
                                        </p:tgtEl>
                                      </p:cBhvr>
                                    </p:animEffect>
                                  </p:childTnLst>
                                </p:cTn>
                              </p:par>
                            </p:childTnLst>
                          </p:cTn>
                        </p:par>
                        <p:par>
                          <p:cTn id="33" fill="hold">
                            <p:stCondLst>
                              <p:cond delay="1000"/>
                            </p:stCondLst>
                            <p:childTnLst>
                              <p:par>
                                <p:cTn id="34" presetID="22" presetClass="entr" presetSubtype="8" fill="hold" nodeType="afterEffect">
                                  <p:stCondLst>
                                    <p:cond delay="0"/>
                                  </p:stCondLst>
                                  <p:childTnLst>
                                    <p:set>
                                      <p:cBhvr>
                                        <p:cTn id="35" dur="1" fill="hold">
                                          <p:stCondLst>
                                            <p:cond delay="0"/>
                                          </p:stCondLst>
                                        </p:cTn>
                                        <p:tgtEl>
                                          <p:spTgt spid="10">
                                            <p:txEl>
                                              <p:pRg st="2" end="2"/>
                                            </p:txEl>
                                          </p:spTgt>
                                        </p:tgtEl>
                                        <p:attrNameLst>
                                          <p:attrName>style.visibility</p:attrName>
                                        </p:attrNameLst>
                                      </p:cBhvr>
                                      <p:to>
                                        <p:strVal val="visible"/>
                                      </p:to>
                                    </p:set>
                                    <p:animEffect transition="in" filter="wipe(left)">
                                      <p:cBhvr>
                                        <p:cTn id="36" dur="500"/>
                                        <p:tgtEl>
                                          <p:spTgt spid="10">
                                            <p:txEl>
                                              <p:pRg st="2" end="2"/>
                                            </p:txEl>
                                          </p:spTgt>
                                        </p:tgtEl>
                                      </p:cBhvr>
                                    </p:animEffect>
                                  </p:childTnLst>
                                </p:cTn>
                              </p:par>
                            </p:childTnLst>
                          </p:cTn>
                        </p:par>
                        <p:par>
                          <p:cTn id="37" fill="hold">
                            <p:stCondLst>
                              <p:cond delay="1500"/>
                            </p:stCondLst>
                            <p:childTnLst>
                              <p:par>
                                <p:cTn id="38" presetID="22" presetClass="entr" presetSubtype="8" fill="hold" nodeType="afterEffect">
                                  <p:stCondLst>
                                    <p:cond delay="0"/>
                                  </p:stCondLst>
                                  <p:childTnLst>
                                    <p:set>
                                      <p:cBhvr>
                                        <p:cTn id="39" dur="1" fill="hold">
                                          <p:stCondLst>
                                            <p:cond delay="0"/>
                                          </p:stCondLst>
                                        </p:cTn>
                                        <p:tgtEl>
                                          <p:spTgt spid="10">
                                            <p:txEl>
                                              <p:pRg st="3" end="3"/>
                                            </p:txEl>
                                          </p:spTgt>
                                        </p:tgtEl>
                                        <p:attrNameLst>
                                          <p:attrName>style.visibility</p:attrName>
                                        </p:attrNameLst>
                                      </p:cBhvr>
                                      <p:to>
                                        <p:strVal val="visible"/>
                                      </p:to>
                                    </p:set>
                                    <p:animEffect transition="in" filter="wipe(left)">
                                      <p:cBhvr>
                                        <p:cTn id="40" dur="500"/>
                                        <p:tgtEl>
                                          <p:spTgt spid="10">
                                            <p:txEl>
                                              <p:pRg st="3" end="3"/>
                                            </p:txEl>
                                          </p:spTgt>
                                        </p:tgtEl>
                                      </p:cBhvr>
                                    </p:animEffect>
                                  </p:childTnLst>
                                </p:cTn>
                              </p:par>
                            </p:childTnLst>
                          </p:cTn>
                        </p:par>
                        <p:par>
                          <p:cTn id="41" fill="hold">
                            <p:stCondLst>
                              <p:cond delay="2000"/>
                            </p:stCondLst>
                            <p:childTnLst>
                              <p:par>
                                <p:cTn id="42" presetID="22" presetClass="entr" presetSubtype="8" fill="hold" nodeType="afterEffect">
                                  <p:stCondLst>
                                    <p:cond delay="0"/>
                                  </p:stCondLst>
                                  <p:childTnLst>
                                    <p:set>
                                      <p:cBhvr>
                                        <p:cTn id="43" dur="1" fill="hold">
                                          <p:stCondLst>
                                            <p:cond delay="0"/>
                                          </p:stCondLst>
                                        </p:cTn>
                                        <p:tgtEl>
                                          <p:spTgt spid="10">
                                            <p:txEl>
                                              <p:pRg st="4" end="4"/>
                                            </p:txEl>
                                          </p:spTgt>
                                        </p:tgtEl>
                                        <p:attrNameLst>
                                          <p:attrName>style.visibility</p:attrName>
                                        </p:attrNameLst>
                                      </p:cBhvr>
                                      <p:to>
                                        <p:strVal val="visible"/>
                                      </p:to>
                                    </p:set>
                                    <p:animEffect transition="in" filter="wipe(left)">
                                      <p:cBhvr>
                                        <p:cTn id="44" dur="500"/>
                                        <p:tgtEl>
                                          <p:spTgt spid="1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6" grpId="0" animBg="1"/>
      <p:bldP spid="10" grpId="0" build="p" bldLvl="3" autoUpdateAnimBg="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7" name="Slide Number Placeholder 3">
            <a:extLst>
              <a:ext uri="{FF2B5EF4-FFF2-40B4-BE49-F238E27FC236}">
                <a16:creationId xmlns:a16="http://schemas.microsoft.com/office/drawing/2014/main" id="{E6BE3B20-F9F4-8064-0DB6-5E7BA5104D8C}"/>
              </a:ext>
            </a:extLst>
          </p:cNvPr>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eaLnBrk="1" hangingPunct="1"/>
            <a:r>
              <a:rPr lang="en-US" altLang="en-US">
                <a:cs typeface="Times New Roman" panose="02020603050405020304" pitchFamily="18" charset="0"/>
              </a:rPr>
              <a:t>8–</a:t>
            </a:r>
            <a:fld id="{AEBBF325-0155-4B38-ADF1-F7E98E62F980}" type="slidenum">
              <a:rPr lang="en-US" altLang="en-US">
                <a:cs typeface="Times New Roman" panose="02020603050405020304" pitchFamily="18" charset="0"/>
              </a:rPr>
              <a:pPr eaLnBrk="1" hangingPunct="1"/>
              <a:t>20</a:t>
            </a:fld>
            <a:endParaRPr lang="en-US" altLang="en-US">
              <a:cs typeface="Times New Roman" panose="02020603050405020304" pitchFamily="18" charset="0"/>
            </a:endParaRPr>
          </a:p>
        </p:txBody>
      </p:sp>
      <p:sp>
        <p:nvSpPr>
          <p:cNvPr id="2743298" name="Rectangle 2">
            <a:extLst>
              <a:ext uri="{FF2B5EF4-FFF2-40B4-BE49-F238E27FC236}">
                <a16:creationId xmlns:a16="http://schemas.microsoft.com/office/drawing/2014/main" id="{F6FD6F28-4589-EAA1-1165-6BCACD0617C5}"/>
              </a:ext>
            </a:extLst>
          </p:cNvPr>
          <p:cNvSpPr>
            <a:spLocks noGrp="1" noChangeArrowheads="1"/>
          </p:cNvSpPr>
          <p:nvPr>
            <p:ph type="title"/>
          </p:nvPr>
        </p:nvSpPr>
        <p:spPr>
          <a:xfrm>
            <a:off x="3203996" y="588547"/>
            <a:ext cx="7127435" cy="1102141"/>
          </a:xfrm>
        </p:spPr>
        <p:txBody>
          <a:bodyPr>
            <a:normAutofit/>
          </a:bodyPr>
          <a:lstStyle/>
          <a:p>
            <a:pPr eaLnBrk="1" hangingPunct="1">
              <a:defRPr/>
            </a:pPr>
            <a:r>
              <a:rPr lang="en-US" sz="3600" dirty="0">
                <a:latin typeface="Times New Roman" panose="02020603050405020304" pitchFamily="18" charset="0"/>
                <a:cs typeface="Times New Roman" panose="02020603050405020304" pitchFamily="18" charset="0"/>
              </a:rPr>
              <a:t>Intelligent Tutoring Systems</a:t>
            </a:r>
          </a:p>
        </p:txBody>
      </p:sp>
      <p:sp>
        <p:nvSpPr>
          <p:cNvPr id="6" name="Rectangle: Rounded Corners 5">
            <a:extLst>
              <a:ext uri="{FF2B5EF4-FFF2-40B4-BE49-F238E27FC236}">
                <a16:creationId xmlns:a16="http://schemas.microsoft.com/office/drawing/2014/main" id="{6C2C3551-59BA-27AF-46C2-FAC1E6FF09F3}"/>
              </a:ext>
            </a:extLst>
          </p:cNvPr>
          <p:cNvSpPr/>
          <p:nvPr/>
        </p:nvSpPr>
        <p:spPr>
          <a:xfrm>
            <a:off x="662151" y="1690688"/>
            <a:ext cx="10736317" cy="4729521"/>
          </a:xfrm>
          <a:prstGeom prst="roundRect">
            <a:avLst/>
          </a:prstGeom>
          <a:ln w="28575">
            <a:solidFill>
              <a:srgbClr val="00B0F0"/>
            </a:solidFill>
          </a:ln>
        </p:spPr>
        <p:style>
          <a:lnRef idx="2">
            <a:schemeClr val="accent6"/>
          </a:lnRef>
          <a:fillRef idx="1">
            <a:schemeClr val="lt1"/>
          </a:fillRef>
          <a:effectRef idx="0">
            <a:schemeClr val="accent6"/>
          </a:effectRef>
          <a:fontRef idx="minor">
            <a:schemeClr val="dk1"/>
          </a:fontRef>
        </p:style>
        <p:txBody>
          <a:bodyPr rtlCol="0" anchor="ctr"/>
          <a:lstStyle/>
          <a:p>
            <a:pPr marL="228600" marR="0" lvl="0" indent="-228600" algn="l" defTabSz="914400" rtl="0" eaLnBrk="1" fontAlgn="auto" latinLnBrk="0" hangingPunct="1">
              <a:lnSpc>
                <a:spcPct val="90000"/>
              </a:lnSpc>
              <a:spcBef>
                <a:spcPct val="40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chemeClr val="tx1"/>
                </a:solidFill>
                <a:effectLst/>
                <a:uLnTx/>
                <a:uFillTx/>
                <a:latin typeface="Calibri" panose="020F0502020204030204"/>
                <a:ea typeface="+mn-ea"/>
                <a:cs typeface="+mn-cs"/>
              </a:rPr>
              <a:t>Advantages</a:t>
            </a:r>
          </a:p>
          <a:p>
            <a:pPr marL="685800" marR="0" lvl="1" indent="-228600" algn="l" defTabSz="914400" rtl="0" eaLnBrk="1" fontAlgn="auto" latinLnBrk="0" hangingPunct="1">
              <a:lnSpc>
                <a:spcPct val="90000"/>
              </a:lnSpc>
              <a:spcBef>
                <a:spcPct val="40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chemeClr val="tx1"/>
                </a:solidFill>
                <a:effectLst/>
                <a:uLnTx/>
                <a:uFillTx/>
                <a:latin typeface="Calibri" panose="020F0502020204030204"/>
                <a:ea typeface="+mn-ea"/>
                <a:cs typeface="+mn-cs"/>
              </a:rPr>
              <a:t>Reduced learning time</a:t>
            </a:r>
          </a:p>
          <a:p>
            <a:pPr marL="685800" marR="0" lvl="1" indent="-228600" algn="l" defTabSz="914400" rtl="0" eaLnBrk="1" fontAlgn="auto" latinLnBrk="0" hangingPunct="1">
              <a:lnSpc>
                <a:spcPct val="90000"/>
              </a:lnSpc>
              <a:spcBef>
                <a:spcPct val="40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chemeClr val="tx1"/>
                </a:solidFill>
                <a:effectLst/>
                <a:uLnTx/>
                <a:uFillTx/>
                <a:latin typeface="Calibri" panose="020F0502020204030204"/>
                <a:ea typeface="+mn-ea"/>
                <a:cs typeface="+mn-cs"/>
              </a:rPr>
              <a:t>Cost effectiveness</a:t>
            </a:r>
          </a:p>
          <a:p>
            <a:pPr marL="685800" marR="0" lvl="1" indent="-228600" algn="l" defTabSz="914400" rtl="0" eaLnBrk="1" fontAlgn="auto" latinLnBrk="0" hangingPunct="1">
              <a:lnSpc>
                <a:spcPct val="90000"/>
              </a:lnSpc>
              <a:spcBef>
                <a:spcPct val="40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chemeClr val="tx1"/>
                </a:solidFill>
                <a:effectLst/>
                <a:uLnTx/>
                <a:uFillTx/>
                <a:latin typeface="Calibri" panose="020F0502020204030204"/>
                <a:ea typeface="+mn-ea"/>
                <a:cs typeface="+mn-cs"/>
              </a:rPr>
              <a:t>Instructional consistency</a:t>
            </a:r>
          </a:p>
          <a:p>
            <a:pPr marL="228600" marR="0" lvl="0" indent="-228600" algn="l" defTabSz="914400" rtl="0" eaLnBrk="1" fontAlgn="auto" latinLnBrk="0" hangingPunct="1">
              <a:lnSpc>
                <a:spcPct val="90000"/>
              </a:lnSpc>
              <a:spcBef>
                <a:spcPct val="40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solidFill>
                  <a:schemeClr val="tx1"/>
                </a:solidFill>
                <a:effectLst/>
                <a:uLnTx/>
                <a:uFillTx/>
                <a:latin typeface="Calibri" panose="020F0502020204030204"/>
                <a:ea typeface="+mn-ea"/>
                <a:cs typeface="+mn-cs"/>
              </a:rPr>
              <a:t>Types of Programmed Learning</a:t>
            </a:r>
          </a:p>
          <a:p>
            <a:pPr marL="685800" marR="0" lvl="1" indent="-228600" algn="l" defTabSz="914400" rtl="0" eaLnBrk="1" fontAlgn="auto" latinLnBrk="0" hangingPunct="1">
              <a:lnSpc>
                <a:spcPct val="90000"/>
              </a:lnSpc>
              <a:spcBef>
                <a:spcPct val="40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chemeClr val="tx1"/>
                </a:solidFill>
                <a:effectLst/>
                <a:uLnTx/>
                <a:uFillTx/>
                <a:latin typeface="Calibri" panose="020F0502020204030204"/>
                <a:ea typeface="+mn-ea"/>
                <a:cs typeface="+mn-cs"/>
              </a:rPr>
              <a:t>Interactive multimedia training</a:t>
            </a:r>
          </a:p>
          <a:p>
            <a:pPr marL="685800" marR="0" lvl="1" indent="-228600" algn="l" defTabSz="914400" rtl="0" eaLnBrk="1" fontAlgn="auto" latinLnBrk="0" hangingPunct="1">
              <a:lnSpc>
                <a:spcPct val="90000"/>
              </a:lnSpc>
              <a:spcBef>
                <a:spcPct val="40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chemeClr val="tx1"/>
                </a:solidFill>
                <a:effectLst/>
                <a:uLnTx/>
                <a:uFillTx/>
                <a:latin typeface="Calibri" panose="020F0502020204030204"/>
                <a:ea typeface="+mn-ea"/>
                <a:cs typeface="+mn-cs"/>
              </a:rPr>
              <a:t>Virtual reality training</a:t>
            </a:r>
          </a:p>
          <a:p>
            <a:pPr marL="685800" marR="0" lvl="1" indent="-228600" algn="l" defTabSz="914400" rtl="0" eaLnBrk="1" fontAlgn="auto" latinLnBrk="0" hangingPunct="1">
              <a:lnSpc>
                <a:spcPct val="90000"/>
              </a:lnSpc>
              <a:spcBef>
                <a:spcPct val="40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solidFill>
                  <a:schemeClr val="tx1"/>
                </a:solidFill>
                <a:effectLst/>
                <a:uLnTx/>
                <a:uFillTx/>
                <a:latin typeface="Calibri" panose="020F0502020204030204"/>
                <a:ea typeface="+mn-ea"/>
                <a:cs typeface="+mn-cs"/>
              </a:rPr>
              <a:t>Virtual classroom</a:t>
            </a:r>
          </a:p>
        </p:txBody>
      </p:sp>
      <p:sp>
        <p:nvSpPr>
          <p:cNvPr id="24" name="TextBox 23">
            <a:extLst>
              <a:ext uri="{FF2B5EF4-FFF2-40B4-BE49-F238E27FC236}">
                <a16:creationId xmlns:a16="http://schemas.microsoft.com/office/drawing/2014/main" id="{C29BE9C4-7558-BAF0-425B-8EBEB6532D3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rgbClr val="00B0F0"/>
                </a:solidFill>
              </a:rPr>
              <a:t>www.midocean.ae</a:t>
            </a:r>
          </a:p>
        </p:txBody>
      </p:sp>
      <p:sp>
        <p:nvSpPr>
          <p:cNvPr id="25" name="Rectangle 24">
            <a:extLst>
              <a:ext uri="{FF2B5EF4-FFF2-40B4-BE49-F238E27FC236}">
                <a16:creationId xmlns:a16="http://schemas.microsoft.com/office/drawing/2014/main" id="{59B09EE0-8842-2006-0659-23A3DC4AD964}"/>
              </a:ext>
            </a:extLst>
          </p:cNvPr>
          <p:cNvSpPr/>
          <p:nvPr/>
        </p:nvSpPr>
        <p:spPr>
          <a:xfrm>
            <a:off x="1588698" y="58854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TextBox 25">
            <a:extLst>
              <a:ext uri="{FF2B5EF4-FFF2-40B4-BE49-F238E27FC236}">
                <a16:creationId xmlns:a16="http://schemas.microsoft.com/office/drawing/2014/main" id="{A49F9CF7-ACA9-E850-36B4-ABBEE4F1BDD0}"/>
              </a:ext>
            </a:extLst>
          </p:cNvPr>
          <p:cNvSpPr txBox="1"/>
          <p:nvPr/>
        </p:nvSpPr>
        <p:spPr>
          <a:xfrm>
            <a:off x="1799539" y="62912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7" name="TextBox 26">
            <a:extLst>
              <a:ext uri="{FF2B5EF4-FFF2-40B4-BE49-F238E27FC236}">
                <a16:creationId xmlns:a16="http://schemas.microsoft.com/office/drawing/2014/main" id="{2041F292-E113-3B42-89E7-2AE53F4DD2CE}"/>
              </a:ext>
            </a:extLst>
          </p:cNvPr>
          <p:cNvSpPr txBox="1"/>
          <p:nvPr/>
        </p:nvSpPr>
        <p:spPr>
          <a:xfrm>
            <a:off x="1860569" y="8849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4" descr="pe01045_">
            <a:extLst>
              <a:ext uri="{FF2B5EF4-FFF2-40B4-BE49-F238E27FC236}">
                <a16:creationId xmlns:a16="http://schemas.microsoft.com/office/drawing/2014/main" id="{A2FA820D-D383-8797-6742-D119B0CF593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flipH="1">
            <a:off x="7742242" y="2930694"/>
            <a:ext cx="3200400" cy="2806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9495221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55586" name="Rectangle 2">
            <a:extLst>
              <a:ext uri="{FF2B5EF4-FFF2-40B4-BE49-F238E27FC236}">
                <a16:creationId xmlns:a16="http://schemas.microsoft.com/office/drawing/2014/main" id="{FC314F99-0381-9196-0199-2FD229735C9D}"/>
              </a:ext>
            </a:extLst>
          </p:cNvPr>
          <p:cNvSpPr>
            <a:spLocks noGrp="1" noChangeArrowheads="1"/>
          </p:cNvSpPr>
          <p:nvPr>
            <p:ph type="title"/>
          </p:nvPr>
        </p:nvSpPr>
        <p:spPr>
          <a:xfrm>
            <a:off x="1229710" y="365125"/>
            <a:ext cx="8529145" cy="1325563"/>
          </a:xfrm>
        </p:spPr>
        <p:txBody>
          <a:bodyPr>
            <a:normAutofit/>
          </a:bodyPr>
          <a:lstStyle/>
          <a:p>
            <a:pPr algn="ctr" eaLnBrk="1" hangingPunct="1">
              <a:defRPr/>
            </a:pPr>
            <a:r>
              <a:rPr lang="en-US" sz="3600" dirty="0">
                <a:latin typeface="Times New Roman" panose="02020603050405020304" pitchFamily="18" charset="0"/>
                <a:cs typeface="Times New Roman" panose="02020603050405020304" pitchFamily="18" charset="0"/>
              </a:rPr>
              <a:t>Internet-Based Training</a:t>
            </a:r>
          </a:p>
        </p:txBody>
      </p:sp>
      <p:grpSp>
        <p:nvGrpSpPr>
          <p:cNvPr id="2" name="Group 33">
            <a:extLst>
              <a:ext uri="{FF2B5EF4-FFF2-40B4-BE49-F238E27FC236}">
                <a16:creationId xmlns:a16="http://schemas.microsoft.com/office/drawing/2014/main" id="{80AA876A-A8F5-950E-D82D-542FE809F25F}"/>
              </a:ext>
            </a:extLst>
          </p:cNvPr>
          <p:cNvGrpSpPr>
            <a:grpSpLocks/>
          </p:cNvGrpSpPr>
          <p:nvPr/>
        </p:nvGrpSpPr>
        <p:grpSpPr bwMode="auto">
          <a:xfrm>
            <a:off x="2044701" y="1782764"/>
            <a:ext cx="7161213" cy="3749675"/>
            <a:chOff x="152" y="1306"/>
            <a:chExt cx="4629" cy="1708"/>
          </a:xfrm>
        </p:grpSpPr>
        <p:sp>
          <p:nvSpPr>
            <p:cNvPr id="28678" name="AutoShape 24" descr="brownfill01">
              <a:extLst>
                <a:ext uri="{FF2B5EF4-FFF2-40B4-BE49-F238E27FC236}">
                  <a16:creationId xmlns:a16="http://schemas.microsoft.com/office/drawing/2014/main" id="{B8DAD74C-19F7-66AE-946A-2992067BF2D4}"/>
                </a:ext>
              </a:extLst>
            </p:cNvPr>
            <p:cNvSpPr>
              <a:spLocks noChangeArrowheads="1"/>
            </p:cNvSpPr>
            <p:nvPr/>
          </p:nvSpPr>
          <p:spPr bwMode="auto">
            <a:xfrm>
              <a:off x="2361" y="1306"/>
              <a:ext cx="2420" cy="280"/>
            </a:xfrm>
            <a:prstGeom prst="roundRect">
              <a:avLst>
                <a:gd name="adj" fmla="val 16667"/>
              </a:avLst>
            </a:prstGeom>
            <a:blipFill dpi="0" rotWithShape="1">
              <a:blip r:embed="rId3"/>
              <a:srcRect/>
              <a:stretch>
                <a:fillRect/>
              </a:stretch>
            </a:blipFill>
            <a:ln w="50800" algn="ctr">
              <a:solidFill>
                <a:srgbClr val="EB9F39"/>
              </a:solidFill>
              <a:round/>
              <a:headEnd/>
              <a:tailEnd/>
            </a:ln>
          </p:spPr>
          <p:txBody>
            <a:bodyPr lIns="0" tIns="0" rIns="0" bIns="0" anchor="ctr" anchorCtr="1"/>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Franklin Gothic Medium" panose="020B0603020102020204" pitchFamily="34" charset="0"/>
                </a:rPr>
                <a:t>Teletraining and Videoconferencing</a:t>
              </a:r>
            </a:p>
          </p:txBody>
        </p:sp>
        <p:sp>
          <p:nvSpPr>
            <p:cNvPr id="28679" name="AutoShape 25" descr="purplefill01">
              <a:extLst>
                <a:ext uri="{FF2B5EF4-FFF2-40B4-BE49-F238E27FC236}">
                  <a16:creationId xmlns:a16="http://schemas.microsoft.com/office/drawing/2014/main" id="{4B3DEB87-42D4-58B6-98BA-9A8FF272C675}"/>
                </a:ext>
              </a:extLst>
            </p:cNvPr>
            <p:cNvSpPr>
              <a:spLocks noChangeArrowheads="1"/>
            </p:cNvSpPr>
            <p:nvPr/>
          </p:nvSpPr>
          <p:spPr bwMode="auto">
            <a:xfrm>
              <a:off x="2361" y="1788"/>
              <a:ext cx="2420" cy="280"/>
            </a:xfrm>
            <a:prstGeom prst="roundRect">
              <a:avLst>
                <a:gd name="adj" fmla="val 16667"/>
              </a:avLst>
            </a:prstGeom>
            <a:blipFill dpi="0" rotWithShape="1">
              <a:blip r:embed="rId4"/>
              <a:srcRect/>
              <a:stretch>
                <a:fillRect/>
              </a:stretch>
            </a:blipFill>
            <a:ln w="50800" algn="ctr">
              <a:solidFill>
                <a:srgbClr val="AB439C"/>
              </a:solidFill>
              <a:round/>
              <a:headEnd/>
              <a:tailEnd/>
            </a:ln>
          </p:spPr>
          <p:txBody>
            <a:bodyPr lIns="0" tIns="0" rIns="0" bIns="0" anchor="ctr" anchorCtr="1"/>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Franklin Gothic Medium" panose="020B0603020102020204" pitchFamily="34" charset="0"/>
                </a:rPr>
                <a:t>Electronic Performance Support </a:t>
              </a:r>
              <a:br>
                <a:rPr lang="en-US" altLang="en-US" sz="1800">
                  <a:latin typeface="Franklin Gothic Medium" panose="020B0603020102020204" pitchFamily="34" charset="0"/>
                </a:rPr>
              </a:br>
              <a:r>
                <a:rPr lang="en-US" altLang="en-US" sz="1800">
                  <a:latin typeface="Franklin Gothic Medium" panose="020B0603020102020204" pitchFamily="34" charset="0"/>
                </a:rPr>
                <a:t>Systems (EPSS)</a:t>
              </a:r>
            </a:p>
          </p:txBody>
        </p:sp>
        <p:sp>
          <p:nvSpPr>
            <p:cNvPr id="28680" name="AutoShape 26" descr="greenfill01">
              <a:extLst>
                <a:ext uri="{FF2B5EF4-FFF2-40B4-BE49-F238E27FC236}">
                  <a16:creationId xmlns:a16="http://schemas.microsoft.com/office/drawing/2014/main" id="{1E21AE60-A09D-2818-B7D0-F59D5C5F2D37}"/>
                </a:ext>
              </a:extLst>
            </p:cNvPr>
            <p:cNvSpPr>
              <a:spLocks noChangeArrowheads="1"/>
            </p:cNvSpPr>
            <p:nvPr/>
          </p:nvSpPr>
          <p:spPr bwMode="auto">
            <a:xfrm>
              <a:off x="2361" y="2255"/>
              <a:ext cx="2420" cy="280"/>
            </a:xfrm>
            <a:prstGeom prst="roundRect">
              <a:avLst>
                <a:gd name="adj" fmla="val 16667"/>
              </a:avLst>
            </a:prstGeom>
            <a:blipFill dpi="0" rotWithShape="1">
              <a:blip r:embed="rId5"/>
              <a:srcRect/>
              <a:stretch>
                <a:fillRect/>
              </a:stretch>
            </a:blipFill>
            <a:ln w="50800" algn="ctr">
              <a:solidFill>
                <a:srgbClr val="65CD65"/>
              </a:solidFill>
              <a:round/>
              <a:headEnd/>
              <a:tailEnd/>
            </a:ln>
          </p:spPr>
          <p:txBody>
            <a:bodyPr lIns="0" tIns="0" rIns="0" bIns="0" anchor="ctr" anchorCtr="1"/>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Franklin Gothic Medium" panose="020B0603020102020204" pitchFamily="34" charset="0"/>
                </a:rPr>
                <a:t>Computer-Based Training</a:t>
              </a:r>
            </a:p>
          </p:txBody>
        </p:sp>
        <p:sp>
          <p:nvSpPr>
            <p:cNvPr id="28681" name="AutoShape 27" descr="bluefill01">
              <a:extLst>
                <a:ext uri="{FF2B5EF4-FFF2-40B4-BE49-F238E27FC236}">
                  <a16:creationId xmlns:a16="http://schemas.microsoft.com/office/drawing/2014/main" id="{D0BD0BAA-8D77-2F22-EACD-1811B04EA569}"/>
                </a:ext>
              </a:extLst>
            </p:cNvPr>
            <p:cNvSpPr>
              <a:spLocks noChangeArrowheads="1"/>
            </p:cNvSpPr>
            <p:nvPr/>
          </p:nvSpPr>
          <p:spPr bwMode="auto">
            <a:xfrm>
              <a:off x="2361" y="2734"/>
              <a:ext cx="2420" cy="280"/>
            </a:xfrm>
            <a:prstGeom prst="roundRect">
              <a:avLst>
                <a:gd name="adj" fmla="val 16667"/>
              </a:avLst>
            </a:prstGeom>
            <a:blipFill dpi="0" rotWithShape="1">
              <a:blip r:embed="rId6"/>
              <a:srcRect/>
              <a:stretch>
                <a:fillRect/>
              </a:stretch>
            </a:blipFill>
            <a:ln w="50800" algn="ctr">
              <a:solidFill>
                <a:srgbClr val="7DC1FF"/>
              </a:solidFill>
              <a:round/>
              <a:headEnd/>
              <a:tailEnd/>
            </a:ln>
          </p:spPr>
          <p:txBody>
            <a:bodyPr lIns="0" tIns="0" rIns="0" bIns="0" anchor="ctr" anchorCtr="1"/>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Franklin Gothic Medium" panose="020B0603020102020204" pitchFamily="34" charset="0"/>
                </a:rPr>
                <a:t>E-learning and learning portals</a:t>
              </a:r>
            </a:p>
          </p:txBody>
        </p:sp>
        <p:cxnSp>
          <p:nvCxnSpPr>
            <p:cNvPr id="28682" name="AutoShape 28">
              <a:extLst>
                <a:ext uri="{FF2B5EF4-FFF2-40B4-BE49-F238E27FC236}">
                  <a16:creationId xmlns:a16="http://schemas.microsoft.com/office/drawing/2014/main" id="{1B603592-0D8C-399A-F911-E1B929EF1429}"/>
                </a:ext>
              </a:extLst>
            </p:cNvPr>
            <p:cNvCxnSpPr>
              <a:cxnSpLocks noChangeShapeType="1"/>
              <a:stCxn id="28686" idx="0"/>
              <a:endCxn id="28678" idx="1"/>
            </p:cNvCxnSpPr>
            <p:nvPr/>
          </p:nvCxnSpPr>
          <p:spPr bwMode="auto">
            <a:xfrm rot="5400000" flipH="1" flipV="1">
              <a:off x="1517" y="1002"/>
              <a:ext cx="400" cy="1288"/>
            </a:xfrm>
            <a:prstGeom prst="bentConnector2">
              <a:avLst/>
            </a:prstGeom>
            <a:noFill/>
            <a:ln w="38100">
              <a:solidFill>
                <a:schemeClr val="tx1"/>
              </a:solidFill>
              <a:miter lim="800000"/>
              <a:headEnd/>
              <a:tailEnd type="stealth" w="lg" len="lg"/>
            </a:ln>
            <a:extLst>
              <a:ext uri="{909E8E84-426E-40DD-AFC4-6F175D3DCCD1}">
                <a14:hiddenFill xmlns:a14="http://schemas.microsoft.com/office/drawing/2010/main">
                  <a:noFill/>
                </a14:hiddenFill>
              </a:ext>
            </a:extLst>
          </p:spPr>
        </p:cxnSp>
        <p:cxnSp>
          <p:nvCxnSpPr>
            <p:cNvPr id="28683" name="AutoShape 29">
              <a:extLst>
                <a:ext uri="{FF2B5EF4-FFF2-40B4-BE49-F238E27FC236}">
                  <a16:creationId xmlns:a16="http://schemas.microsoft.com/office/drawing/2014/main" id="{0C08260E-F189-1822-8F2E-AA5988E617EE}"/>
                </a:ext>
              </a:extLst>
            </p:cNvPr>
            <p:cNvCxnSpPr>
              <a:cxnSpLocks noChangeShapeType="1"/>
              <a:stCxn id="28686" idx="1"/>
              <a:endCxn id="28679" idx="1"/>
            </p:cNvCxnSpPr>
            <p:nvPr/>
          </p:nvCxnSpPr>
          <p:spPr bwMode="auto">
            <a:xfrm rot="5400000" flipH="1" flipV="1">
              <a:off x="1384" y="966"/>
              <a:ext cx="15" cy="1940"/>
            </a:xfrm>
            <a:prstGeom prst="straightConnector1">
              <a:avLst/>
            </a:prstGeom>
            <a:noFill/>
            <a:ln w="38100">
              <a:solidFill>
                <a:schemeClr val="tx1"/>
              </a:solidFill>
              <a:round/>
              <a:headEnd/>
              <a:tailEnd type="stealth" w="lg" len="lg"/>
            </a:ln>
            <a:extLst>
              <a:ext uri="{909E8E84-426E-40DD-AFC4-6F175D3DCCD1}">
                <a14:hiddenFill xmlns:a14="http://schemas.microsoft.com/office/drawing/2010/main">
                  <a:noFill/>
                </a14:hiddenFill>
              </a:ext>
            </a:extLst>
          </p:spPr>
        </p:cxnSp>
        <p:cxnSp>
          <p:nvCxnSpPr>
            <p:cNvPr id="28684" name="AutoShape 30">
              <a:extLst>
                <a:ext uri="{FF2B5EF4-FFF2-40B4-BE49-F238E27FC236}">
                  <a16:creationId xmlns:a16="http://schemas.microsoft.com/office/drawing/2014/main" id="{F69A3B6C-1CDC-44B7-7319-7F51AF5B231D}"/>
                </a:ext>
              </a:extLst>
            </p:cNvPr>
            <p:cNvCxnSpPr>
              <a:cxnSpLocks noChangeShapeType="1"/>
              <a:stCxn id="28686" idx="3"/>
              <a:endCxn id="28680" idx="1"/>
            </p:cNvCxnSpPr>
            <p:nvPr/>
          </p:nvCxnSpPr>
          <p:spPr bwMode="auto">
            <a:xfrm rot="5400000" flipH="1" flipV="1">
              <a:off x="1383" y="1434"/>
              <a:ext cx="17" cy="1940"/>
            </a:xfrm>
            <a:prstGeom prst="straightConnector1">
              <a:avLst/>
            </a:prstGeom>
            <a:noFill/>
            <a:ln w="38100">
              <a:solidFill>
                <a:schemeClr val="tx1"/>
              </a:solidFill>
              <a:round/>
              <a:headEnd/>
              <a:tailEnd type="stealth" w="lg" len="lg"/>
            </a:ln>
            <a:extLst>
              <a:ext uri="{909E8E84-426E-40DD-AFC4-6F175D3DCCD1}">
                <a14:hiddenFill xmlns:a14="http://schemas.microsoft.com/office/drawing/2010/main">
                  <a:noFill/>
                </a14:hiddenFill>
              </a:ext>
            </a:extLst>
          </p:spPr>
        </p:cxnSp>
        <p:cxnSp>
          <p:nvCxnSpPr>
            <p:cNvPr id="28685" name="AutoShape 31">
              <a:extLst>
                <a:ext uri="{FF2B5EF4-FFF2-40B4-BE49-F238E27FC236}">
                  <a16:creationId xmlns:a16="http://schemas.microsoft.com/office/drawing/2014/main" id="{1B54F875-54E1-035D-1504-6C97E1725CE1}"/>
                </a:ext>
              </a:extLst>
            </p:cNvPr>
            <p:cNvCxnSpPr>
              <a:cxnSpLocks noChangeShapeType="1"/>
              <a:stCxn id="28686" idx="4"/>
              <a:endCxn id="28681" idx="1"/>
            </p:cNvCxnSpPr>
            <p:nvPr/>
          </p:nvCxnSpPr>
          <p:spPr bwMode="auto">
            <a:xfrm rot="16200000" flipH="1">
              <a:off x="1534" y="2047"/>
              <a:ext cx="365" cy="1288"/>
            </a:xfrm>
            <a:prstGeom prst="bentConnector2">
              <a:avLst/>
            </a:prstGeom>
            <a:noFill/>
            <a:ln w="38100">
              <a:solidFill>
                <a:schemeClr val="tx1"/>
              </a:solidFill>
              <a:miter lim="800000"/>
              <a:headEnd/>
              <a:tailEnd type="stealth" w="lg" len="lg"/>
            </a:ln>
            <a:extLst>
              <a:ext uri="{909E8E84-426E-40DD-AFC4-6F175D3DCCD1}">
                <a14:hiddenFill xmlns:a14="http://schemas.microsoft.com/office/drawing/2010/main">
                  <a:noFill/>
                </a14:hiddenFill>
              </a:ext>
            </a:extLst>
          </p:spPr>
        </p:cxnSp>
        <p:sp>
          <p:nvSpPr>
            <p:cNvPr id="28686" name="Oval 32">
              <a:extLst>
                <a:ext uri="{FF2B5EF4-FFF2-40B4-BE49-F238E27FC236}">
                  <a16:creationId xmlns:a16="http://schemas.microsoft.com/office/drawing/2014/main" id="{639E5F56-FAC2-608D-04B0-36F28FC0F6CF}"/>
                </a:ext>
              </a:extLst>
            </p:cNvPr>
            <p:cNvSpPr>
              <a:spLocks noChangeArrowheads="1"/>
            </p:cNvSpPr>
            <p:nvPr/>
          </p:nvSpPr>
          <p:spPr bwMode="auto">
            <a:xfrm>
              <a:off x="152" y="1846"/>
              <a:ext cx="1842" cy="663"/>
            </a:xfrm>
            <a:prstGeom prst="ellipse">
              <a:avLst/>
            </a:prstGeom>
            <a:gradFill rotWithShape="1">
              <a:gsLst>
                <a:gs pos="0">
                  <a:srgbClr val="EAD596"/>
                </a:gs>
                <a:gs pos="100000">
                  <a:srgbClr val="CC9900"/>
                </a:gs>
              </a:gsLst>
              <a:lin ang="5400000" scaled="1"/>
            </a:gradFill>
            <a:ln w="50800" algn="ctr">
              <a:solidFill>
                <a:srgbClr val="CC9900"/>
              </a:solidFill>
              <a:round/>
              <a:headEnd/>
              <a:tailEnd/>
            </a:ln>
          </p:spPr>
          <p:txBody>
            <a:bodyPr lIns="0" tIns="0" rIns="0" bIns="0" anchor="ctr" anchorCtr="1"/>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400">
                  <a:latin typeface="Franklin Gothic Medium" panose="020B0603020102020204" pitchFamily="34" charset="0"/>
                </a:rPr>
                <a:t>Distance Learning Methods</a:t>
              </a:r>
            </a:p>
          </p:txBody>
        </p:sp>
      </p:grpSp>
      <p:sp>
        <p:nvSpPr>
          <p:cNvPr id="3" name="Rectangle 2">
            <a:extLst>
              <a:ext uri="{FF2B5EF4-FFF2-40B4-BE49-F238E27FC236}">
                <a16:creationId xmlns:a16="http://schemas.microsoft.com/office/drawing/2014/main" id="{2237D713-B1E3-BDAA-632A-BA9E7C7FF5BF}"/>
              </a:ext>
            </a:extLst>
          </p:cNvPr>
          <p:cNvSpPr/>
          <p:nvPr/>
        </p:nvSpPr>
        <p:spPr>
          <a:xfrm>
            <a:off x="1383744" y="58854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7599CAAE-D0A0-6F40-1A68-E0E510192C3D}"/>
              </a:ext>
            </a:extLst>
          </p:cNvPr>
          <p:cNvSpPr txBox="1"/>
          <p:nvPr/>
        </p:nvSpPr>
        <p:spPr>
          <a:xfrm>
            <a:off x="1594585" y="62912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F4DD3A3F-2F0B-BD18-A01F-2BD4D872A8BE}"/>
              </a:ext>
            </a:extLst>
          </p:cNvPr>
          <p:cNvSpPr txBox="1"/>
          <p:nvPr/>
        </p:nvSpPr>
        <p:spPr>
          <a:xfrm>
            <a:off x="1655615" y="88494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C4063107-E21E-3221-C8F5-C3B253BC8D83}"/>
              </a:ext>
            </a:extLst>
          </p:cNvPr>
          <p:cNvSpPr txBox="1"/>
          <p:nvPr/>
        </p:nvSpPr>
        <p:spPr>
          <a:xfrm>
            <a:off x="4787900" y="6337702"/>
            <a:ext cx="2616200" cy="400110"/>
          </a:xfrm>
          <a:prstGeom prst="rect">
            <a:avLst/>
          </a:prstGeom>
          <a:noFill/>
        </p:spPr>
        <p:txBody>
          <a:bodyPr wrap="square" rtlCol="0">
            <a:spAutoFit/>
          </a:bodyPr>
          <a:lstStyle/>
          <a:p>
            <a:pPr algn="ctr"/>
            <a:r>
              <a:rPr lang="en-US" sz="2000" dirty="0">
                <a:solidFill>
                  <a:srgbClr val="00B0F0"/>
                </a:solidFill>
              </a:rPr>
              <a:t>www.midocean.ae</a:t>
            </a:r>
          </a:p>
        </p:txBody>
      </p:sp>
    </p:spTree>
    <p:extLst>
      <p:ext uri="{BB962C8B-B14F-4D97-AF65-F5344CB8AC3E}">
        <p14:creationId xmlns:p14="http://schemas.microsoft.com/office/powerpoint/2010/main" val="322721171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59682" name="Rectangle 2">
            <a:extLst>
              <a:ext uri="{FF2B5EF4-FFF2-40B4-BE49-F238E27FC236}">
                <a16:creationId xmlns:a16="http://schemas.microsoft.com/office/drawing/2014/main" id="{EDA6D40D-5BE6-A2A8-3114-69720E1C68F0}"/>
              </a:ext>
            </a:extLst>
          </p:cNvPr>
          <p:cNvSpPr>
            <a:spLocks noGrp="1" noChangeArrowheads="1"/>
          </p:cNvSpPr>
          <p:nvPr>
            <p:ph type="title"/>
          </p:nvPr>
        </p:nvSpPr>
        <p:spPr>
          <a:xfrm>
            <a:off x="2547285" y="508608"/>
            <a:ext cx="7286625" cy="1112837"/>
          </a:xfrm>
        </p:spPr>
        <p:txBody>
          <a:bodyPr>
            <a:noAutofit/>
          </a:bodyPr>
          <a:lstStyle/>
          <a:p>
            <a:pPr eaLnBrk="1" hangingPunct="1">
              <a:defRPr/>
            </a:pPr>
            <a:r>
              <a:rPr lang="en-US" sz="3600" dirty="0">
                <a:latin typeface="Times New Roman" panose="02020603050405020304" pitchFamily="18" charset="0"/>
                <a:cs typeface="Times New Roman" panose="02020603050405020304" pitchFamily="18" charset="0"/>
              </a:rPr>
              <a:t>Lifelong Learning and Literacy Training Techniques</a:t>
            </a:r>
          </a:p>
        </p:txBody>
      </p:sp>
      <p:grpSp>
        <p:nvGrpSpPr>
          <p:cNvPr id="2" name="Group 15">
            <a:extLst>
              <a:ext uri="{FF2B5EF4-FFF2-40B4-BE49-F238E27FC236}">
                <a16:creationId xmlns:a16="http://schemas.microsoft.com/office/drawing/2014/main" id="{1B79D2AE-C6AA-42AA-AA4A-04CB0557AB37}"/>
              </a:ext>
            </a:extLst>
          </p:cNvPr>
          <p:cNvGrpSpPr>
            <a:grpSpLocks/>
          </p:cNvGrpSpPr>
          <p:nvPr/>
        </p:nvGrpSpPr>
        <p:grpSpPr bwMode="auto">
          <a:xfrm>
            <a:off x="2628900" y="2047875"/>
            <a:ext cx="6934200" cy="3233738"/>
            <a:chOff x="696" y="1060"/>
            <a:chExt cx="4368" cy="2037"/>
          </a:xfrm>
        </p:grpSpPr>
        <p:sp>
          <p:nvSpPr>
            <p:cNvPr id="30726" name="AutoShape 10" descr="grayfill01">
              <a:extLst>
                <a:ext uri="{FF2B5EF4-FFF2-40B4-BE49-F238E27FC236}">
                  <a16:creationId xmlns:a16="http://schemas.microsoft.com/office/drawing/2014/main" id="{DC363E25-12A3-46B1-5978-13BF46E03F95}"/>
                </a:ext>
              </a:extLst>
            </p:cNvPr>
            <p:cNvSpPr>
              <a:spLocks noChangeArrowheads="1"/>
            </p:cNvSpPr>
            <p:nvPr/>
          </p:nvSpPr>
          <p:spPr bwMode="auto">
            <a:xfrm>
              <a:off x="696" y="2328"/>
              <a:ext cx="1954" cy="759"/>
            </a:xfrm>
            <a:prstGeom prst="roundRect">
              <a:avLst>
                <a:gd name="adj" fmla="val 16667"/>
              </a:avLst>
            </a:prstGeom>
            <a:blipFill dpi="0" rotWithShape="1">
              <a:blip r:embed="rId3"/>
              <a:srcRect/>
              <a:stretch>
                <a:fillRect/>
              </a:stretch>
            </a:blipFill>
            <a:ln w="76200" algn="ctr">
              <a:solidFill>
                <a:srgbClr val="C0C0C0"/>
              </a:solidFill>
              <a:round/>
              <a:headEnd/>
              <a:tailEnd/>
            </a:ln>
          </p:spPr>
          <p:txBody>
            <a:bodyPr lIns="0" tIns="0" rIns="0" bIns="0" anchor="ctr" anchorCtr="1"/>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000">
                  <a:latin typeface="Franklin Gothic Medium" panose="020B0603020102020204" pitchFamily="34" charset="0"/>
                </a:rPr>
                <a:t>Provide employees with lifelong educational and learning opportunities</a:t>
              </a:r>
            </a:p>
          </p:txBody>
        </p:sp>
        <p:sp>
          <p:nvSpPr>
            <p:cNvPr id="30727" name="AutoShape 11" descr="greenfill02">
              <a:extLst>
                <a:ext uri="{FF2B5EF4-FFF2-40B4-BE49-F238E27FC236}">
                  <a16:creationId xmlns:a16="http://schemas.microsoft.com/office/drawing/2014/main" id="{5BC78AA5-064A-1C93-615F-DBB2BAE3AC91}"/>
                </a:ext>
              </a:extLst>
            </p:cNvPr>
            <p:cNvSpPr>
              <a:spLocks noChangeArrowheads="1"/>
            </p:cNvSpPr>
            <p:nvPr/>
          </p:nvSpPr>
          <p:spPr bwMode="auto">
            <a:xfrm>
              <a:off x="3110" y="2338"/>
              <a:ext cx="1954" cy="759"/>
            </a:xfrm>
            <a:prstGeom prst="roundRect">
              <a:avLst>
                <a:gd name="adj" fmla="val 16667"/>
              </a:avLst>
            </a:prstGeom>
            <a:blipFill dpi="0" rotWithShape="1">
              <a:blip r:embed="rId4"/>
              <a:srcRect/>
              <a:stretch>
                <a:fillRect/>
              </a:stretch>
            </a:blipFill>
            <a:ln w="76200" algn="ctr">
              <a:solidFill>
                <a:srgbClr val="009999"/>
              </a:solidFill>
              <a:round/>
              <a:headEnd/>
              <a:tailEnd/>
            </a:ln>
          </p:spPr>
          <p:txBody>
            <a:bodyPr lIns="0" tIns="0" rIns="0" bIns="0" anchor="ctr" anchorCtr="1"/>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000">
                  <a:latin typeface="Franklin Gothic Medium" panose="020B0603020102020204" pitchFamily="34" charset="0"/>
                </a:rPr>
                <a:t>Instituting basic skills </a:t>
              </a:r>
              <a:br>
                <a:rPr lang="en-US" altLang="en-US" sz="2000">
                  <a:latin typeface="Franklin Gothic Medium" panose="020B0603020102020204" pitchFamily="34" charset="0"/>
                </a:rPr>
              </a:br>
              <a:r>
                <a:rPr lang="en-US" altLang="en-US" sz="2000">
                  <a:latin typeface="Franklin Gothic Medium" panose="020B0603020102020204" pitchFamily="34" charset="0"/>
                </a:rPr>
                <a:t>and literacy programs</a:t>
              </a:r>
            </a:p>
          </p:txBody>
        </p:sp>
        <p:cxnSp>
          <p:nvCxnSpPr>
            <p:cNvPr id="30728" name="AutoShape 12">
              <a:extLst>
                <a:ext uri="{FF2B5EF4-FFF2-40B4-BE49-F238E27FC236}">
                  <a16:creationId xmlns:a16="http://schemas.microsoft.com/office/drawing/2014/main" id="{AA34A9F2-33BD-B4CA-083C-DE92BC609BAD}"/>
                </a:ext>
              </a:extLst>
            </p:cNvPr>
            <p:cNvCxnSpPr>
              <a:cxnSpLocks noChangeShapeType="1"/>
              <a:stCxn id="30730" idx="0"/>
              <a:endCxn id="30726" idx="0"/>
            </p:cNvCxnSpPr>
            <p:nvPr/>
          </p:nvCxnSpPr>
          <p:spPr bwMode="auto">
            <a:xfrm rot="-5400000" flipH="1" flipV="1">
              <a:off x="1633" y="1101"/>
              <a:ext cx="1268" cy="1187"/>
            </a:xfrm>
            <a:prstGeom prst="straightConnector1">
              <a:avLst/>
            </a:prstGeom>
            <a:noFill/>
            <a:ln w="38100">
              <a:solidFill>
                <a:schemeClr val="tx1"/>
              </a:solidFill>
              <a:round/>
              <a:headEnd/>
              <a:tailEnd type="stealth" w="lg" len="lg"/>
            </a:ln>
            <a:extLst>
              <a:ext uri="{909E8E84-426E-40DD-AFC4-6F175D3DCCD1}">
                <a14:hiddenFill xmlns:a14="http://schemas.microsoft.com/office/drawing/2010/main">
                  <a:noFill/>
                </a14:hiddenFill>
              </a:ext>
            </a:extLst>
          </p:spPr>
        </p:cxnSp>
        <p:cxnSp>
          <p:nvCxnSpPr>
            <p:cNvPr id="30729" name="AutoShape 13">
              <a:extLst>
                <a:ext uri="{FF2B5EF4-FFF2-40B4-BE49-F238E27FC236}">
                  <a16:creationId xmlns:a16="http://schemas.microsoft.com/office/drawing/2014/main" id="{9A882A55-6794-532E-3663-869F6B59CA8A}"/>
                </a:ext>
              </a:extLst>
            </p:cNvPr>
            <p:cNvCxnSpPr>
              <a:cxnSpLocks noChangeShapeType="1"/>
              <a:stCxn id="30730" idx="0"/>
              <a:endCxn id="30727" idx="0"/>
            </p:cNvCxnSpPr>
            <p:nvPr/>
          </p:nvCxnSpPr>
          <p:spPr bwMode="auto">
            <a:xfrm rot="16200000" flipH="1">
              <a:off x="2834" y="1085"/>
              <a:ext cx="1278" cy="1227"/>
            </a:xfrm>
            <a:prstGeom prst="straightConnector1">
              <a:avLst/>
            </a:prstGeom>
            <a:noFill/>
            <a:ln w="38100">
              <a:solidFill>
                <a:schemeClr val="tx1"/>
              </a:solidFill>
              <a:round/>
              <a:headEnd/>
              <a:tailEnd type="stealth" w="lg" len="lg"/>
            </a:ln>
            <a:extLst>
              <a:ext uri="{909E8E84-426E-40DD-AFC4-6F175D3DCCD1}">
                <a14:hiddenFill xmlns:a14="http://schemas.microsoft.com/office/drawing/2010/main">
                  <a:noFill/>
                </a14:hiddenFill>
              </a:ext>
            </a:extLst>
          </p:spPr>
        </p:cxnSp>
        <p:sp>
          <p:nvSpPr>
            <p:cNvPr id="30730" name="AutoShape 14" descr="brownfill01">
              <a:extLst>
                <a:ext uri="{FF2B5EF4-FFF2-40B4-BE49-F238E27FC236}">
                  <a16:creationId xmlns:a16="http://schemas.microsoft.com/office/drawing/2014/main" id="{7FF93370-31C0-DB83-39DD-FF5F6E6E77AF}"/>
                </a:ext>
              </a:extLst>
            </p:cNvPr>
            <p:cNvSpPr>
              <a:spLocks noChangeArrowheads="1"/>
            </p:cNvSpPr>
            <p:nvPr/>
          </p:nvSpPr>
          <p:spPr bwMode="auto">
            <a:xfrm>
              <a:off x="1604" y="1060"/>
              <a:ext cx="2512" cy="661"/>
            </a:xfrm>
            <a:prstGeom prst="roundRect">
              <a:avLst>
                <a:gd name="adj" fmla="val 16667"/>
              </a:avLst>
            </a:prstGeom>
            <a:blipFill dpi="0" rotWithShape="1">
              <a:blip r:embed="rId5"/>
              <a:srcRect/>
              <a:stretch>
                <a:fillRect/>
              </a:stretch>
            </a:blipFill>
            <a:ln w="76200" algn="ctr">
              <a:solidFill>
                <a:srgbClr val="EB9F39"/>
              </a:solidFill>
              <a:round/>
              <a:headEnd/>
              <a:tailEnd/>
            </a:ln>
          </p:spPr>
          <p:txBody>
            <a:bodyPr lIns="0" tIns="0" rIns="0" bIns="0" anchor="ctr" anchorCtr="1"/>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400">
                  <a:latin typeface="Franklin Gothic Medium" panose="020B0603020102020204" pitchFamily="34" charset="0"/>
                </a:rPr>
                <a:t>Employer Responses to Employee Learning Needs</a:t>
              </a:r>
            </a:p>
          </p:txBody>
        </p:sp>
      </p:grpSp>
      <p:sp>
        <p:nvSpPr>
          <p:cNvPr id="3" name="TextBox 2">
            <a:extLst>
              <a:ext uri="{FF2B5EF4-FFF2-40B4-BE49-F238E27FC236}">
                <a16:creationId xmlns:a16="http://schemas.microsoft.com/office/drawing/2014/main" id="{620F2B91-12A4-B777-2399-BA5751DA5B14}"/>
              </a:ext>
            </a:extLst>
          </p:cNvPr>
          <p:cNvSpPr txBox="1"/>
          <p:nvPr/>
        </p:nvSpPr>
        <p:spPr>
          <a:xfrm>
            <a:off x="4787900" y="6337702"/>
            <a:ext cx="2616200" cy="400110"/>
          </a:xfrm>
          <a:prstGeom prst="rect">
            <a:avLst/>
          </a:prstGeom>
          <a:noFill/>
        </p:spPr>
        <p:txBody>
          <a:bodyPr wrap="square" rtlCol="0">
            <a:spAutoFit/>
          </a:bodyPr>
          <a:lstStyle/>
          <a:p>
            <a:pPr algn="ctr"/>
            <a:r>
              <a:rPr lang="en-US" sz="2000" dirty="0">
                <a:solidFill>
                  <a:srgbClr val="00B0F0"/>
                </a:solidFill>
              </a:rPr>
              <a:t>www.midocean.ae</a:t>
            </a:r>
          </a:p>
        </p:txBody>
      </p:sp>
      <p:sp>
        <p:nvSpPr>
          <p:cNvPr id="4" name="Rectangle 3">
            <a:extLst>
              <a:ext uri="{FF2B5EF4-FFF2-40B4-BE49-F238E27FC236}">
                <a16:creationId xmlns:a16="http://schemas.microsoft.com/office/drawing/2014/main" id="{85F8125E-7601-F3FA-63BE-706E0E83EB91}"/>
              </a:ext>
            </a:extLst>
          </p:cNvPr>
          <p:cNvSpPr/>
          <p:nvPr/>
        </p:nvSpPr>
        <p:spPr>
          <a:xfrm>
            <a:off x="1021136" y="49395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C0626E4A-7154-3529-939D-A8739CCB48A8}"/>
              </a:ext>
            </a:extLst>
          </p:cNvPr>
          <p:cNvSpPr txBox="1"/>
          <p:nvPr/>
        </p:nvSpPr>
        <p:spPr>
          <a:xfrm>
            <a:off x="1231977" y="53452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C9257E49-ADBE-E19C-7467-0EAB93ADFE58}"/>
              </a:ext>
            </a:extLst>
          </p:cNvPr>
          <p:cNvSpPr txBox="1"/>
          <p:nvPr/>
        </p:nvSpPr>
        <p:spPr>
          <a:xfrm>
            <a:off x="1293007" y="790344"/>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1860383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1"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99618" name="Rectangle 2">
            <a:extLst>
              <a:ext uri="{FF2B5EF4-FFF2-40B4-BE49-F238E27FC236}">
                <a16:creationId xmlns:a16="http://schemas.microsoft.com/office/drawing/2014/main" id="{49BC9292-8E10-DBB0-60E3-7244863FE7E0}"/>
              </a:ext>
            </a:extLst>
          </p:cNvPr>
          <p:cNvSpPr>
            <a:spLocks noGrp="1" noChangeArrowheads="1"/>
          </p:cNvSpPr>
          <p:nvPr>
            <p:ph type="title"/>
          </p:nvPr>
        </p:nvSpPr>
        <p:spPr>
          <a:xfrm>
            <a:off x="2554014" y="365125"/>
            <a:ext cx="7472855" cy="1325563"/>
          </a:xfrm>
        </p:spPr>
        <p:txBody>
          <a:bodyPr>
            <a:normAutofit/>
          </a:bodyPr>
          <a:lstStyle/>
          <a:p>
            <a:pPr eaLnBrk="1" hangingPunct="1">
              <a:defRPr/>
            </a:pPr>
            <a:r>
              <a:rPr lang="en-US" sz="3600" dirty="0">
                <a:latin typeface="Times New Roman" panose="02020603050405020304" pitchFamily="18" charset="0"/>
                <a:cs typeface="Times New Roman" panose="02020603050405020304" pitchFamily="18" charset="0"/>
              </a:rPr>
              <a:t>Creating Your Own Training Program</a:t>
            </a:r>
          </a:p>
        </p:txBody>
      </p:sp>
      <p:grpSp>
        <p:nvGrpSpPr>
          <p:cNvPr id="2" name="Group 3">
            <a:extLst>
              <a:ext uri="{FF2B5EF4-FFF2-40B4-BE49-F238E27FC236}">
                <a16:creationId xmlns:a16="http://schemas.microsoft.com/office/drawing/2014/main" id="{E25775EA-2C9E-74AB-1ED1-4C132032300B}"/>
              </a:ext>
            </a:extLst>
          </p:cNvPr>
          <p:cNvGrpSpPr>
            <a:grpSpLocks/>
          </p:cNvGrpSpPr>
          <p:nvPr/>
        </p:nvGrpSpPr>
        <p:grpSpPr bwMode="auto">
          <a:xfrm>
            <a:off x="3352800" y="1792289"/>
            <a:ext cx="966788" cy="1044575"/>
            <a:chOff x="576" y="1008"/>
            <a:chExt cx="403" cy="658"/>
          </a:xfrm>
        </p:grpSpPr>
        <p:sp>
          <p:nvSpPr>
            <p:cNvPr id="31768" name="Freeform 4">
              <a:extLst>
                <a:ext uri="{FF2B5EF4-FFF2-40B4-BE49-F238E27FC236}">
                  <a16:creationId xmlns:a16="http://schemas.microsoft.com/office/drawing/2014/main" id="{EA73F5D9-67D2-A035-AAF5-6EE33A465BDC}"/>
                </a:ext>
              </a:extLst>
            </p:cNvPr>
            <p:cNvSpPr>
              <a:spLocks/>
            </p:cNvSpPr>
            <p:nvPr/>
          </p:nvSpPr>
          <p:spPr bwMode="blackWhite">
            <a:xfrm>
              <a:off x="576" y="1008"/>
              <a:ext cx="403" cy="573"/>
            </a:xfrm>
            <a:custGeom>
              <a:avLst/>
              <a:gdLst>
                <a:gd name="T0" fmla="*/ 0 w 480"/>
                <a:gd name="T1" fmla="*/ 0 h 528"/>
                <a:gd name="T2" fmla="*/ 0 w 480"/>
                <a:gd name="T3" fmla="*/ 528 h 528"/>
                <a:gd name="T4" fmla="*/ 480 w 480"/>
                <a:gd name="T5" fmla="*/ 528 h 528"/>
                <a:gd name="T6" fmla="*/ 0 60000 65536"/>
                <a:gd name="T7" fmla="*/ 0 60000 65536"/>
                <a:gd name="T8" fmla="*/ 0 60000 65536"/>
                <a:gd name="T9" fmla="*/ 0 w 480"/>
                <a:gd name="T10" fmla="*/ 0 h 528"/>
                <a:gd name="T11" fmla="*/ 480 w 480"/>
                <a:gd name="T12" fmla="*/ 528 h 528"/>
              </a:gdLst>
              <a:ahLst/>
              <a:cxnLst>
                <a:cxn ang="T6">
                  <a:pos x="T0" y="T1"/>
                </a:cxn>
                <a:cxn ang="T7">
                  <a:pos x="T2" y="T3"/>
                </a:cxn>
                <a:cxn ang="T8">
                  <a:pos x="T4" y="T5"/>
                </a:cxn>
              </a:cxnLst>
              <a:rect l="T9" t="T10" r="T11" b="T12"/>
              <a:pathLst>
                <a:path w="480" h="528">
                  <a:moveTo>
                    <a:pt x="0" y="0"/>
                  </a:moveTo>
                  <a:lnTo>
                    <a:pt x="0" y="528"/>
                  </a:lnTo>
                  <a:lnTo>
                    <a:pt x="480" y="528"/>
                  </a:lnTo>
                </a:path>
              </a:pathLst>
            </a:custGeom>
            <a:noFill/>
            <a:ln w="57150" cap="flat" cmpd="sng">
              <a:solidFill>
                <a:srgbClr val="006699"/>
              </a:solidFill>
              <a:prstDash val="solid"/>
              <a:round/>
              <a:headEnd type="none" w="med" len="med"/>
              <a:tailEnd type="stealth" w="lg" len="lg"/>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31769" name="Oval 5">
              <a:extLst>
                <a:ext uri="{FF2B5EF4-FFF2-40B4-BE49-F238E27FC236}">
                  <a16:creationId xmlns:a16="http://schemas.microsoft.com/office/drawing/2014/main" id="{F604FE99-2405-2F7B-2578-F7232C05CA93}"/>
                </a:ext>
              </a:extLst>
            </p:cNvPr>
            <p:cNvSpPr>
              <a:spLocks noChangeArrowheads="1"/>
            </p:cNvSpPr>
            <p:nvPr/>
          </p:nvSpPr>
          <p:spPr bwMode="auto">
            <a:xfrm>
              <a:off x="634" y="1494"/>
              <a:ext cx="172" cy="172"/>
            </a:xfrm>
            <a:prstGeom prst="ellipse">
              <a:avLst/>
            </a:prstGeom>
            <a:solidFill>
              <a:schemeClr val="bg1"/>
            </a:solidFill>
            <a:ln w="3175">
              <a:solidFill>
                <a:srgbClr val="006699"/>
              </a:solidFill>
              <a:round/>
              <a:headEnd/>
              <a:tailEnd/>
            </a:ln>
          </p:spPr>
          <p:txBody>
            <a:bodyPr wrap="none" anchor="ctr"/>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b="1"/>
                <a:t>1</a:t>
              </a:r>
            </a:p>
          </p:txBody>
        </p:sp>
      </p:grpSp>
      <p:grpSp>
        <p:nvGrpSpPr>
          <p:cNvPr id="3" name="Group 6">
            <a:extLst>
              <a:ext uri="{FF2B5EF4-FFF2-40B4-BE49-F238E27FC236}">
                <a16:creationId xmlns:a16="http://schemas.microsoft.com/office/drawing/2014/main" id="{159193D6-E040-10E6-0E4E-3360785CFEFC}"/>
              </a:ext>
            </a:extLst>
          </p:cNvPr>
          <p:cNvGrpSpPr>
            <a:grpSpLocks/>
          </p:cNvGrpSpPr>
          <p:nvPr/>
        </p:nvGrpSpPr>
        <p:grpSpPr bwMode="auto">
          <a:xfrm>
            <a:off x="3352800" y="2438401"/>
            <a:ext cx="966788" cy="1044575"/>
            <a:chOff x="581" y="1757"/>
            <a:chExt cx="403" cy="658"/>
          </a:xfrm>
        </p:grpSpPr>
        <p:sp>
          <p:nvSpPr>
            <p:cNvPr id="31766" name="Freeform 7">
              <a:extLst>
                <a:ext uri="{FF2B5EF4-FFF2-40B4-BE49-F238E27FC236}">
                  <a16:creationId xmlns:a16="http://schemas.microsoft.com/office/drawing/2014/main" id="{1596D2FD-A542-D740-F8A7-2D4687BAEA60}"/>
                </a:ext>
              </a:extLst>
            </p:cNvPr>
            <p:cNvSpPr>
              <a:spLocks/>
            </p:cNvSpPr>
            <p:nvPr/>
          </p:nvSpPr>
          <p:spPr bwMode="blackWhite">
            <a:xfrm>
              <a:off x="581" y="1757"/>
              <a:ext cx="403" cy="573"/>
            </a:xfrm>
            <a:custGeom>
              <a:avLst/>
              <a:gdLst>
                <a:gd name="T0" fmla="*/ 0 w 480"/>
                <a:gd name="T1" fmla="*/ 0 h 528"/>
                <a:gd name="T2" fmla="*/ 0 w 480"/>
                <a:gd name="T3" fmla="*/ 528 h 528"/>
                <a:gd name="T4" fmla="*/ 480 w 480"/>
                <a:gd name="T5" fmla="*/ 528 h 528"/>
                <a:gd name="T6" fmla="*/ 0 60000 65536"/>
                <a:gd name="T7" fmla="*/ 0 60000 65536"/>
                <a:gd name="T8" fmla="*/ 0 60000 65536"/>
                <a:gd name="T9" fmla="*/ 0 w 480"/>
                <a:gd name="T10" fmla="*/ 0 h 528"/>
                <a:gd name="T11" fmla="*/ 480 w 480"/>
                <a:gd name="T12" fmla="*/ 528 h 528"/>
              </a:gdLst>
              <a:ahLst/>
              <a:cxnLst>
                <a:cxn ang="T6">
                  <a:pos x="T0" y="T1"/>
                </a:cxn>
                <a:cxn ang="T7">
                  <a:pos x="T2" y="T3"/>
                </a:cxn>
                <a:cxn ang="T8">
                  <a:pos x="T4" y="T5"/>
                </a:cxn>
              </a:cxnLst>
              <a:rect l="T9" t="T10" r="T11" b="T12"/>
              <a:pathLst>
                <a:path w="480" h="528">
                  <a:moveTo>
                    <a:pt x="0" y="0"/>
                  </a:moveTo>
                  <a:lnTo>
                    <a:pt x="0" y="528"/>
                  </a:lnTo>
                  <a:lnTo>
                    <a:pt x="480" y="528"/>
                  </a:lnTo>
                </a:path>
              </a:pathLst>
            </a:custGeom>
            <a:noFill/>
            <a:ln w="57150" cap="flat" cmpd="sng">
              <a:solidFill>
                <a:srgbClr val="006699"/>
              </a:solidFill>
              <a:prstDash val="solid"/>
              <a:round/>
              <a:headEnd type="none" w="med" len="med"/>
              <a:tailEnd type="stealth" w="lg" len="lg"/>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31767" name="Oval 8">
              <a:extLst>
                <a:ext uri="{FF2B5EF4-FFF2-40B4-BE49-F238E27FC236}">
                  <a16:creationId xmlns:a16="http://schemas.microsoft.com/office/drawing/2014/main" id="{E2284E66-1D48-AB1A-DEBE-F1EFC96839E3}"/>
                </a:ext>
              </a:extLst>
            </p:cNvPr>
            <p:cNvSpPr>
              <a:spLocks noChangeArrowheads="1"/>
            </p:cNvSpPr>
            <p:nvPr/>
          </p:nvSpPr>
          <p:spPr bwMode="auto">
            <a:xfrm>
              <a:off x="639" y="2243"/>
              <a:ext cx="172" cy="172"/>
            </a:xfrm>
            <a:prstGeom prst="ellipse">
              <a:avLst/>
            </a:prstGeom>
            <a:solidFill>
              <a:schemeClr val="bg1"/>
            </a:solidFill>
            <a:ln w="3175">
              <a:solidFill>
                <a:srgbClr val="006699"/>
              </a:solidFill>
              <a:round/>
              <a:headEnd/>
              <a:tailEnd/>
            </a:ln>
          </p:spPr>
          <p:txBody>
            <a:bodyPr wrap="none" anchor="ctr"/>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b="1"/>
                <a:t>2</a:t>
              </a:r>
            </a:p>
          </p:txBody>
        </p:sp>
      </p:grpSp>
      <p:grpSp>
        <p:nvGrpSpPr>
          <p:cNvPr id="4" name="Group 9">
            <a:extLst>
              <a:ext uri="{FF2B5EF4-FFF2-40B4-BE49-F238E27FC236}">
                <a16:creationId xmlns:a16="http://schemas.microsoft.com/office/drawing/2014/main" id="{D2117CE8-21A1-DCE5-D4E8-69730BEEBDBD}"/>
              </a:ext>
            </a:extLst>
          </p:cNvPr>
          <p:cNvGrpSpPr>
            <a:grpSpLocks/>
          </p:cNvGrpSpPr>
          <p:nvPr/>
        </p:nvGrpSpPr>
        <p:grpSpPr bwMode="auto">
          <a:xfrm>
            <a:off x="3352800" y="2451101"/>
            <a:ext cx="966788" cy="1725613"/>
            <a:chOff x="581" y="2045"/>
            <a:chExt cx="403" cy="1037"/>
          </a:xfrm>
        </p:grpSpPr>
        <p:sp>
          <p:nvSpPr>
            <p:cNvPr id="31764" name="Freeform 10">
              <a:extLst>
                <a:ext uri="{FF2B5EF4-FFF2-40B4-BE49-F238E27FC236}">
                  <a16:creationId xmlns:a16="http://schemas.microsoft.com/office/drawing/2014/main" id="{34E23FD3-2D52-46AE-CF9B-817225667D1C}"/>
                </a:ext>
              </a:extLst>
            </p:cNvPr>
            <p:cNvSpPr>
              <a:spLocks/>
            </p:cNvSpPr>
            <p:nvPr/>
          </p:nvSpPr>
          <p:spPr bwMode="blackWhite">
            <a:xfrm>
              <a:off x="581" y="2045"/>
              <a:ext cx="403" cy="952"/>
            </a:xfrm>
            <a:custGeom>
              <a:avLst/>
              <a:gdLst>
                <a:gd name="T0" fmla="*/ 0 w 480"/>
                <a:gd name="T1" fmla="*/ 0 h 528"/>
                <a:gd name="T2" fmla="*/ 0 w 480"/>
                <a:gd name="T3" fmla="*/ 528 h 528"/>
                <a:gd name="T4" fmla="*/ 480 w 480"/>
                <a:gd name="T5" fmla="*/ 528 h 528"/>
                <a:gd name="T6" fmla="*/ 0 60000 65536"/>
                <a:gd name="T7" fmla="*/ 0 60000 65536"/>
                <a:gd name="T8" fmla="*/ 0 60000 65536"/>
                <a:gd name="T9" fmla="*/ 0 w 480"/>
                <a:gd name="T10" fmla="*/ 0 h 528"/>
                <a:gd name="T11" fmla="*/ 480 w 480"/>
                <a:gd name="T12" fmla="*/ 528 h 528"/>
              </a:gdLst>
              <a:ahLst/>
              <a:cxnLst>
                <a:cxn ang="T6">
                  <a:pos x="T0" y="T1"/>
                </a:cxn>
                <a:cxn ang="T7">
                  <a:pos x="T2" y="T3"/>
                </a:cxn>
                <a:cxn ang="T8">
                  <a:pos x="T4" y="T5"/>
                </a:cxn>
              </a:cxnLst>
              <a:rect l="T9" t="T10" r="T11" b="T12"/>
              <a:pathLst>
                <a:path w="480" h="528">
                  <a:moveTo>
                    <a:pt x="0" y="0"/>
                  </a:moveTo>
                  <a:lnTo>
                    <a:pt x="0" y="528"/>
                  </a:lnTo>
                  <a:lnTo>
                    <a:pt x="480" y="528"/>
                  </a:lnTo>
                </a:path>
              </a:pathLst>
            </a:custGeom>
            <a:noFill/>
            <a:ln w="57150" cap="flat" cmpd="sng">
              <a:solidFill>
                <a:srgbClr val="006699"/>
              </a:solidFill>
              <a:prstDash val="solid"/>
              <a:round/>
              <a:headEnd type="none" w="med" len="med"/>
              <a:tailEnd type="stealth" w="lg" len="lg"/>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31765" name="Oval 11">
              <a:extLst>
                <a:ext uri="{FF2B5EF4-FFF2-40B4-BE49-F238E27FC236}">
                  <a16:creationId xmlns:a16="http://schemas.microsoft.com/office/drawing/2014/main" id="{F5B62744-85F2-F127-D3B5-92AE98F37F42}"/>
                </a:ext>
              </a:extLst>
            </p:cNvPr>
            <p:cNvSpPr>
              <a:spLocks noChangeArrowheads="1"/>
            </p:cNvSpPr>
            <p:nvPr/>
          </p:nvSpPr>
          <p:spPr bwMode="auto">
            <a:xfrm>
              <a:off x="639" y="2910"/>
              <a:ext cx="172" cy="172"/>
            </a:xfrm>
            <a:prstGeom prst="ellipse">
              <a:avLst/>
            </a:prstGeom>
            <a:solidFill>
              <a:schemeClr val="bg1"/>
            </a:solidFill>
            <a:ln w="3175">
              <a:solidFill>
                <a:srgbClr val="006699"/>
              </a:solidFill>
              <a:round/>
              <a:headEnd/>
              <a:tailEnd/>
            </a:ln>
          </p:spPr>
          <p:txBody>
            <a:bodyPr wrap="none" anchor="ctr"/>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b="1"/>
                <a:t>3</a:t>
              </a:r>
            </a:p>
          </p:txBody>
        </p:sp>
      </p:grpSp>
      <p:grpSp>
        <p:nvGrpSpPr>
          <p:cNvPr id="5" name="Group 12">
            <a:extLst>
              <a:ext uri="{FF2B5EF4-FFF2-40B4-BE49-F238E27FC236}">
                <a16:creationId xmlns:a16="http://schemas.microsoft.com/office/drawing/2014/main" id="{31BF736D-C8FA-767D-25D7-87E5E168FB87}"/>
              </a:ext>
            </a:extLst>
          </p:cNvPr>
          <p:cNvGrpSpPr>
            <a:grpSpLocks/>
          </p:cNvGrpSpPr>
          <p:nvPr/>
        </p:nvGrpSpPr>
        <p:grpSpPr bwMode="auto">
          <a:xfrm>
            <a:off x="3352800" y="3154363"/>
            <a:ext cx="966788" cy="1725612"/>
            <a:chOff x="581" y="2045"/>
            <a:chExt cx="403" cy="1037"/>
          </a:xfrm>
        </p:grpSpPr>
        <p:sp>
          <p:nvSpPr>
            <p:cNvPr id="31762" name="Freeform 13">
              <a:extLst>
                <a:ext uri="{FF2B5EF4-FFF2-40B4-BE49-F238E27FC236}">
                  <a16:creationId xmlns:a16="http://schemas.microsoft.com/office/drawing/2014/main" id="{FE2CDEC7-203D-3F98-BFE4-D695565BA7F6}"/>
                </a:ext>
              </a:extLst>
            </p:cNvPr>
            <p:cNvSpPr>
              <a:spLocks/>
            </p:cNvSpPr>
            <p:nvPr/>
          </p:nvSpPr>
          <p:spPr bwMode="blackWhite">
            <a:xfrm>
              <a:off x="581" y="2045"/>
              <a:ext cx="403" cy="952"/>
            </a:xfrm>
            <a:custGeom>
              <a:avLst/>
              <a:gdLst>
                <a:gd name="T0" fmla="*/ 0 w 480"/>
                <a:gd name="T1" fmla="*/ 0 h 528"/>
                <a:gd name="T2" fmla="*/ 0 w 480"/>
                <a:gd name="T3" fmla="*/ 528 h 528"/>
                <a:gd name="T4" fmla="*/ 480 w 480"/>
                <a:gd name="T5" fmla="*/ 528 h 528"/>
                <a:gd name="T6" fmla="*/ 0 60000 65536"/>
                <a:gd name="T7" fmla="*/ 0 60000 65536"/>
                <a:gd name="T8" fmla="*/ 0 60000 65536"/>
                <a:gd name="T9" fmla="*/ 0 w 480"/>
                <a:gd name="T10" fmla="*/ 0 h 528"/>
                <a:gd name="T11" fmla="*/ 480 w 480"/>
                <a:gd name="T12" fmla="*/ 528 h 528"/>
              </a:gdLst>
              <a:ahLst/>
              <a:cxnLst>
                <a:cxn ang="T6">
                  <a:pos x="T0" y="T1"/>
                </a:cxn>
                <a:cxn ang="T7">
                  <a:pos x="T2" y="T3"/>
                </a:cxn>
                <a:cxn ang="T8">
                  <a:pos x="T4" y="T5"/>
                </a:cxn>
              </a:cxnLst>
              <a:rect l="T9" t="T10" r="T11" b="T12"/>
              <a:pathLst>
                <a:path w="480" h="528">
                  <a:moveTo>
                    <a:pt x="0" y="0"/>
                  </a:moveTo>
                  <a:lnTo>
                    <a:pt x="0" y="528"/>
                  </a:lnTo>
                  <a:lnTo>
                    <a:pt x="480" y="528"/>
                  </a:lnTo>
                </a:path>
              </a:pathLst>
            </a:custGeom>
            <a:noFill/>
            <a:ln w="57150" cap="flat" cmpd="sng">
              <a:solidFill>
                <a:srgbClr val="006699"/>
              </a:solidFill>
              <a:prstDash val="solid"/>
              <a:round/>
              <a:headEnd type="none" w="med" len="med"/>
              <a:tailEnd type="stealth" w="lg" len="lg"/>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31763" name="Oval 14">
              <a:extLst>
                <a:ext uri="{FF2B5EF4-FFF2-40B4-BE49-F238E27FC236}">
                  <a16:creationId xmlns:a16="http://schemas.microsoft.com/office/drawing/2014/main" id="{CED20FFE-B4D4-273E-FB54-E3E9E1CC0274}"/>
                </a:ext>
              </a:extLst>
            </p:cNvPr>
            <p:cNvSpPr>
              <a:spLocks noChangeArrowheads="1"/>
            </p:cNvSpPr>
            <p:nvPr/>
          </p:nvSpPr>
          <p:spPr bwMode="auto">
            <a:xfrm>
              <a:off x="639" y="2910"/>
              <a:ext cx="172" cy="172"/>
            </a:xfrm>
            <a:prstGeom prst="ellipse">
              <a:avLst/>
            </a:prstGeom>
            <a:solidFill>
              <a:schemeClr val="bg1"/>
            </a:solidFill>
            <a:ln w="3175">
              <a:solidFill>
                <a:srgbClr val="006699"/>
              </a:solidFill>
              <a:round/>
              <a:headEnd/>
              <a:tailEnd/>
            </a:ln>
          </p:spPr>
          <p:txBody>
            <a:bodyPr wrap="none" anchor="ctr"/>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b="1"/>
                <a:t>4</a:t>
              </a:r>
            </a:p>
          </p:txBody>
        </p:sp>
      </p:grpSp>
      <p:sp>
        <p:nvSpPr>
          <p:cNvPr id="2799631" name="AutoShape 15" descr="bluefill01">
            <a:extLst>
              <a:ext uri="{FF2B5EF4-FFF2-40B4-BE49-F238E27FC236}">
                <a16:creationId xmlns:a16="http://schemas.microsoft.com/office/drawing/2014/main" id="{9ADB403F-5528-3D71-8AE1-D6D68063914A}"/>
              </a:ext>
            </a:extLst>
          </p:cNvPr>
          <p:cNvSpPr>
            <a:spLocks noChangeArrowheads="1"/>
          </p:cNvSpPr>
          <p:nvPr/>
        </p:nvSpPr>
        <p:spPr bwMode="auto">
          <a:xfrm>
            <a:off x="2940050" y="1741489"/>
            <a:ext cx="4344988" cy="498475"/>
          </a:xfrm>
          <a:prstGeom prst="roundRect">
            <a:avLst>
              <a:gd name="adj" fmla="val 16667"/>
            </a:avLst>
          </a:prstGeom>
          <a:blipFill dpi="0" rotWithShape="1">
            <a:blip r:embed="rId3"/>
            <a:srcRect/>
            <a:stretch>
              <a:fillRect/>
            </a:stretch>
          </a:blipFill>
          <a:ln w="57150" algn="ctr">
            <a:solidFill>
              <a:srgbClr val="7DC1FF"/>
            </a:solidFill>
            <a:round/>
            <a:headEnd/>
            <a:tailEnd/>
          </a:ln>
        </p:spPr>
        <p:txBody>
          <a:bodyPr lIns="0" tIns="0" rIns="0" bIns="0" anchor="ctr" anchorCtr="1"/>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400">
                <a:latin typeface="Franklin Gothic Medium" panose="020B0603020102020204" pitchFamily="34" charset="0"/>
              </a:rPr>
              <a:t>Creating a Training Program</a:t>
            </a:r>
          </a:p>
        </p:txBody>
      </p:sp>
      <p:sp>
        <p:nvSpPr>
          <p:cNvPr id="2799632" name="Rectangle 16">
            <a:extLst>
              <a:ext uri="{FF2B5EF4-FFF2-40B4-BE49-F238E27FC236}">
                <a16:creationId xmlns:a16="http://schemas.microsoft.com/office/drawing/2014/main" id="{0337A2CB-E660-97DA-5A9A-CD38A8683DD1}"/>
              </a:ext>
            </a:extLst>
          </p:cNvPr>
          <p:cNvSpPr>
            <a:spLocks noChangeArrowheads="1"/>
          </p:cNvSpPr>
          <p:nvPr/>
        </p:nvSpPr>
        <p:spPr bwMode="blackWhite">
          <a:xfrm>
            <a:off x="4337050" y="3117851"/>
            <a:ext cx="4502150" cy="428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anchor="ctr"/>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eaLnBrk="1" hangingPunct="1">
              <a:spcBef>
                <a:spcPct val="50000"/>
              </a:spcBef>
            </a:pPr>
            <a:r>
              <a:rPr lang="en-US" altLang="en-US" sz="2400"/>
              <a:t>Use a detailed job description</a:t>
            </a:r>
          </a:p>
        </p:txBody>
      </p:sp>
      <p:sp>
        <p:nvSpPr>
          <p:cNvPr id="2799633" name="Rectangle 17">
            <a:extLst>
              <a:ext uri="{FF2B5EF4-FFF2-40B4-BE49-F238E27FC236}">
                <a16:creationId xmlns:a16="http://schemas.microsoft.com/office/drawing/2014/main" id="{2F27483D-51C0-54FC-E092-16598054CF34}"/>
              </a:ext>
            </a:extLst>
          </p:cNvPr>
          <p:cNvSpPr>
            <a:spLocks noChangeArrowheads="1"/>
          </p:cNvSpPr>
          <p:nvPr/>
        </p:nvSpPr>
        <p:spPr bwMode="blackWhite">
          <a:xfrm>
            <a:off x="4337050" y="2516188"/>
            <a:ext cx="3697288" cy="385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anchor="ctr"/>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eaLnBrk="1" hangingPunct="1">
              <a:spcBef>
                <a:spcPct val="50000"/>
              </a:spcBef>
            </a:pPr>
            <a:r>
              <a:rPr lang="en-US" altLang="en-US" sz="2400" dirty="0"/>
              <a:t>Set training objectives</a:t>
            </a:r>
          </a:p>
        </p:txBody>
      </p:sp>
      <p:sp>
        <p:nvSpPr>
          <p:cNvPr id="2799634" name="Rectangle 18">
            <a:extLst>
              <a:ext uri="{FF2B5EF4-FFF2-40B4-BE49-F238E27FC236}">
                <a16:creationId xmlns:a16="http://schemas.microsoft.com/office/drawing/2014/main" id="{CE1E134B-D023-131D-97AD-FAEAA3C582AD}"/>
              </a:ext>
            </a:extLst>
          </p:cNvPr>
          <p:cNvSpPr>
            <a:spLocks noChangeArrowheads="1"/>
          </p:cNvSpPr>
          <p:nvPr/>
        </p:nvSpPr>
        <p:spPr bwMode="blackWhite">
          <a:xfrm>
            <a:off x="4337050" y="3824289"/>
            <a:ext cx="4044950" cy="427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anchor="ctr"/>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eaLnBrk="1" hangingPunct="1">
              <a:spcBef>
                <a:spcPct val="50000"/>
              </a:spcBef>
            </a:pPr>
            <a:r>
              <a:rPr lang="en-US" altLang="en-US" sz="2400" dirty="0"/>
              <a:t>Develop an abbreviated task analysis record form</a:t>
            </a:r>
          </a:p>
        </p:txBody>
      </p:sp>
      <p:sp>
        <p:nvSpPr>
          <p:cNvPr id="2799635" name="Rectangle 19">
            <a:extLst>
              <a:ext uri="{FF2B5EF4-FFF2-40B4-BE49-F238E27FC236}">
                <a16:creationId xmlns:a16="http://schemas.microsoft.com/office/drawing/2014/main" id="{9277EAEC-1534-CEDC-F559-1F44500E9C84}"/>
              </a:ext>
            </a:extLst>
          </p:cNvPr>
          <p:cNvSpPr>
            <a:spLocks noChangeArrowheads="1"/>
          </p:cNvSpPr>
          <p:nvPr/>
        </p:nvSpPr>
        <p:spPr bwMode="blackWhite">
          <a:xfrm>
            <a:off x="4332288" y="4524375"/>
            <a:ext cx="4506912" cy="427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anchor="ctr"/>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eaLnBrk="1" hangingPunct="1">
              <a:spcBef>
                <a:spcPct val="50000"/>
              </a:spcBef>
            </a:pPr>
            <a:r>
              <a:rPr lang="en-US" altLang="en-US" sz="2400"/>
              <a:t>Develop a job instruction sheet</a:t>
            </a:r>
          </a:p>
        </p:txBody>
      </p:sp>
      <p:grpSp>
        <p:nvGrpSpPr>
          <p:cNvPr id="6" name="Group 20">
            <a:extLst>
              <a:ext uri="{FF2B5EF4-FFF2-40B4-BE49-F238E27FC236}">
                <a16:creationId xmlns:a16="http://schemas.microsoft.com/office/drawing/2014/main" id="{FC6BC1B0-D2A5-EA0D-DD66-F7C21EF7BB26}"/>
              </a:ext>
            </a:extLst>
          </p:cNvPr>
          <p:cNvGrpSpPr>
            <a:grpSpLocks/>
          </p:cNvGrpSpPr>
          <p:nvPr/>
        </p:nvGrpSpPr>
        <p:grpSpPr bwMode="auto">
          <a:xfrm>
            <a:off x="3352800" y="3794126"/>
            <a:ext cx="966788" cy="1725613"/>
            <a:chOff x="581" y="2045"/>
            <a:chExt cx="403" cy="1037"/>
          </a:xfrm>
        </p:grpSpPr>
        <p:sp>
          <p:nvSpPr>
            <p:cNvPr id="31760" name="Freeform 21">
              <a:extLst>
                <a:ext uri="{FF2B5EF4-FFF2-40B4-BE49-F238E27FC236}">
                  <a16:creationId xmlns:a16="http://schemas.microsoft.com/office/drawing/2014/main" id="{4FF9E48C-4092-E0C4-21A9-D862BB0F54A9}"/>
                </a:ext>
              </a:extLst>
            </p:cNvPr>
            <p:cNvSpPr>
              <a:spLocks/>
            </p:cNvSpPr>
            <p:nvPr/>
          </p:nvSpPr>
          <p:spPr bwMode="blackWhite">
            <a:xfrm>
              <a:off x="581" y="2045"/>
              <a:ext cx="403" cy="952"/>
            </a:xfrm>
            <a:custGeom>
              <a:avLst/>
              <a:gdLst>
                <a:gd name="T0" fmla="*/ 0 w 480"/>
                <a:gd name="T1" fmla="*/ 0 h 528"/>
                <a:gd name="T2" fmla="*/ 0 w 480"/>
                <a:gd name="T3" fmla="*/ 528 h 528"/>
                <a:gd name="T4" fmla="*/ 480 w 480"/>
                <a:gd name="T5" fmla="*/ 528 h 528"/>
                <a:gd name="T6" fmla="*/ 0 60000 65536"/>
                <a:gd name="T7" fmla="*/ 0 60000 65536"/>
                <a:gd name="T8" fmla="*/ 0 60000 65536"/>
                <a:gd name="T9" fmla="*/ 0 w 480"/>
                <a:gd name="T10" fmla="*/ 0 h 528"/>
                <a:gd name="T11" fmla="*/ 480 w 480"/>
                <a:gd name="T12" fmla="*/ 528 h 528"/>
              </a:gdLst>
              <a:ahLst/>
              <a:cxnLst>
                <a:cxn ang="T6">
                  <a:pos x="T0" y="T1"/>
                </a:cxn>
                <a:cxn ang="T7">
                  <a:pos x="T2" y="T3"/>
                </a:cxn>
                <a:cxn ang="T8">
                  <a:pos x="T4" y="T5"/>
                </a:cxn>
              </a:cxnLst>
              <a:rect l="T9" t="T10" r="T11" b="T12"/>
              <a:pathLst>
                <a:path w="480" h="528">
                  <a:moveTo>
                    <a:pt x="0" y="0"/>
                  </a:moveTo>
                  <a:lnTo>
                    <a:pt x="0" y="528"/>
                  </a:lnTo>
                  <a:lnTo>
                    <a:pt x="480" y="528"/>
                  </a:lnTo>
                </a:path>
              </a:pathLst>
            </a:custGeom>
            <a:noFill/>
            <a:ln w="57150" cap="flat" cmpd="sng">
              <a:solidFill>
                <a:srgbClr val="006699"/>
              </a:solidFill>
              <a:prstDash val="solid"/>
              <a:round/>
              <a:headEnd type="none" w="med" len="med"/>
              <a:tailEnd type="stealth" w="lg" len="lg"/>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31761" name="Oval 22">
              <a:extLst>
                <a:ext uri="{FF2B5EF4-FFF2-40B4-BE49-F238E27FC236}">
                  <a16:creationId xmlns:a16="http://schemas.microsoft.com/office/drawing/2014/main" id="{EDCFD685-6D66-ECA2-8848-D711010C3034}"/>
                </a:ext>
              </a:extLst>
            </p:cNvPr>
            <p:cNvSpPr>
              <a:spLocks noChangeArrowheads="1"/>
            </p:cNvSpPr>
            <p:nvPr/>
          </p:nvSpPr>
          <p:spPr bwMode="auto">
            <a:xfrm>
              <a:off x="639" y="2910"/>
              <a:ext cx="172" cy="172"/>
            </a:xfrm>
            <a:prstGeom prst="ellipse">
              <a:avLst/>
            </a:prstGeom>
            <a:solidFill>
              <a:schemeClr val="bg1"/>
            </a:solidFill>
            <a:ln w="3175">
              <a:solidFill>
                <a:srgbClr val="006699"/>
              </a:solidFill>
              <a:round/>
              <a:headEnd/>
              <a:tailEnd/>
            </a:ln>
          </p:spPr>
          <p:txBody>
            <a:bodyPr wrap="none" anchor="ctr"/>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b="1"/>
                <a:t>5</a:t>
              </a:r>
            </a:p>
          </p:txBody>
        </p:sp>
      </p:grpSp>
      <p:sp>
        <p:nvSpPr>
          <p:cNvPr id="2799639" name="Rectangle 23">
            <a:extLst>
              <a:ext uri="{FF2B5EF4-FFF2-40B4-BE49-F238E27FC236}">
                <a16:creationId xmlns:a16="http://schemas.microsoft.com/office/drawing/2014/main" id="{3AFA615E-C678-6BF2-5332-1701EB472BCC}"/>
              </a:ext>
            </a:extLst>
          </p:cNvPr>
          <p:cNvSpPr>
            <a:spLocks noChangeArrowheads="1"/>
          </p:cNvSpPr>
          <p:nvPr/>
        </p:nvSpPr>
        <p:spPr bwMode="blackWhite">
          <a:xfrm>
            <a:off x="4332288" y="5162550"/>
            <a:ext cx="5238750" cy="427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anchor="ctr"/>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eaLnBrk="1" hangingPunct="1">
              <a:spcBef>
                <a:spcPct val="50000"/>
              </a:spcBef>
            </a:pPr>
            <a:r>
              <a:rPr lang="en-US" altLang="en-US" sz="2400"/>
              <a:t>Compile training program for the job</a:t>
            </a:r>
          </a:p>
        </p:txBody>
      </p:sp>
      <p:sp>
        <p:nvSpPr>
          <p:cNvPr id="7" name="Rectangle 6">
            <a:extLst>
              <a:ext uri="{FF2B5EF4-FFF2-40B4-BE49-F238E27FC236}">
                <a16:creationId xmlns:a16="http://schemas.microsoft.com/office/drawing/2014/main" id="{F86796E0-9407-4F59-82CC-E94DCCC80368}"/>
              </a:ext>
            </a:extLst>
          </p:cNvPr>
          <p:cNvSpPr/>
          <p:nvPr/>
        </p:nvSpPr>
        <p:spPr>
          <a:xfrm>
            <a:off x="1036900" y="50971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F0124578-454C-B299-332B-CAEA3D4B1C7E}"/>
              </a:ext>
            </a:extLst>
          </p:cNvPr>
          <p:cNvSpPr txBox="1"/>
          <p:nvPr/>
        </p:nvSpPr>
        <p:spPr>
          <a:xfrm>
            <a:off x="1247741" y="55029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9FD78667-2228-2B07-8E68-53B1F2D58826}"/>
              </a:ext>
            </a:extLst>
          </p:cNvPr>
          <p:cNvSpPr txBox="1"/>
          <p:nvPr/>
        </p:nvSpPr>
        <p:spPr>
          <a:xfrm>
            <a:off x="1308771" y="80611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D64C3008-AFE9-5563-AB9A-EA8F97BCCFB9}"/>
              </a:ext>
            </a:extLst>
          </p:cNvPr>
          <p:cNvSpPr txBox="1"/>
          <p:nvPr/>
        </p:nvSpPr>
        <p:spPr>
          <a:xfrm>
            <a:off x="4787900" y="6306170"/>
            <a:ext cx="2616200" cy="400110"/>
          </a:xfrm>
          <a:prstGeom prst="rect">
            <a:avLst/>
          </a:prstGeom>
          <a:noFill/>
        </p:spPr>
        <p:txBody>
          <a:bodyPr wrap="square" rtlCol="0">
            <a:spAutoFit/>
          </a:bodyPr>
          <a:lstStyle/>
          <a:p>
            <a:pPr algn="ctr"/>
            <a:r>
              <a:rPr lang="en-US" sz="2000" dirty="0">
                <a:solidFill>
                  <a:srgbClr val="00B0F0"/>
                </a:solidFill>
              </a:rPr>
              <a:t>www.midocean.ae</a:t>
            </a:r>
          </a:p>
        </p:txBody>
      </p:sp>
    </p:spTree>
    <p:extLst>
      <p:ext uri="{BB962C8B-B14F-4D97-AF65-F5344CB8AC3E}">
        <p14:creationId xmlns:p14="http://schemas.microsoft.com/office/powerpoint/2010/main" val="62962586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nodeType="clickEffect">
                                  <p:stCondLst>
                                    <p:cond delay="0"/>
                                  </p:stCondLst>
                                  <p:childTnLst>
                                    <p:set>
                                      <p:cBhvr>
                                        <p:cTn id="6" dur="1" fill="hold">
                                          <p:stCondLst>
                                            <p:cond delay="0"/>
                                          </p:stCondLst>
                                        </p:cTn>
                                        <p:tgtEl>
                                          <p:spTgt spid="2799631"/>
                                        </p:tgtEl>
                                        <p:attrNameLst>
                                          <p:attrName>style.visibility</p:attrName>
                                        </p:attrNameLst>
                                      </p:cBhvr>
                                      <p:to>
                                        <p:strVal val="visible"/>
                                      </p:to>
                                    </p:set>
                                    <p:animEffect transition="in" filter="wipe(left)">
                                      <p:cBhvr>
                                        <p:cTn id="7" dur="500"/>
                                        <p:tgtEl>
                                          <p:spTgt spid="2799631"/>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8" presetClass="entr" presetSubtype="6"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strips(downRight)">
                                      <p:cBhvr>
                                        <p:cTn id="12" dur="1000"/>
                                        <p:tgtEl>
                                          <p:spTgt spid="2"/>
                                        </p:tgtEl>
                                      </p:cBhvr>
                                    </p:animEffect>
                                  </p:childTnLst>
                                </p:cTn>
                              </p:par>
                            </p:childTnLst>
                          </p:cTn>
                        </p:par>
                        <p:par>
                          <p:cTn id="13" fill="hold" nodeType="afterGroup">
                            <p:stCondLst>
                              <p:cond delay="1000"/>
                            </p:stCondLst>
                            <p:childTnLst>
                              <p:par>
                                <p:cTn id="14" presetID="22" presetClass="entr" presetSubtype="8" fill="hold" nodeType="afterEffect">
                                  <p:stCondLst>
                                    <p:cond delay="0"/>
                                  </p:stCondLst>
                                  <p:childTnLst>
                                    <p:set>
                                      <p:cBhvr>
                                        <p:cTn id="15" dur="1" fill="hold">
                                          <p:stCondLst>
                                            <p:cond delay="0"/>
                                          </p:stCondLst>
                                        </p:cTn>
                                        <p:tgtEl>
                                          <p:spTgt spid="2799633"/>
                                        </p:tgtEl>
                                        <p:attrNameLst>
                                          <p:attrName>style.visibility</p:attrName>
                                        </p:attrNameLst>
                                      </p:cBhvr>
                                      <p:to>
                                        <p:strVal val="visible"/>
                                      </p:to>
                                    </p:set>
                                    <p:animEffect transition="in" filter="wipe(left)">
                                      <p:cBhvr>
                                        <p:cTn id="16" dur="500"/>
                                        <p:tgtEl>
                                          <p:spTgt spid="2799633"/>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18" presetClass="entr" presetSubtype="6" fill="hold" nodeType="clickEffect">
                                  <p:stCondLst>
                                    <p:cond delay="0"/>
                                  </p:stCondLst>
                                  <p:childTnLst>
                                    <p:set>
                                      <p:cBhvr>
                                        <p:cTn id="20" dur="1" fill="hold">
                                          <p:stCondLst>
                                            <p:cond delay="0"/>
                                          </p:stCondLst>
                                        </p:cTn>
                                        <p:tgtEl>
                                          <p:spTgt spid="3"/>
                                        </p:tgtEl>
                                        <p:attrNameLst>
                                          <p:attrName>style.visibility</p:attrName>
                                        </p:attrNameLst>
                                      </p:cBhvr>
                                      <p:to>
                                        <p:strVal val="visible"/>
                                      </p:to>
                                    </p:set>
                                    <p:animEffect transition="in" filter="strips(downRight)">
                                      <p:cBhvr>
                                        <p:cTn id="21" dur="1000"/>
                                        <p:tgtEl>
                                          <p:spTgt spid="3"/>
                                        </p:tgtEl>
                                      </p:cBhvr>
                                    </p:animEffect>
                                  </p:childTnLst>
                                </p:cTn>
                              </p:par>
                            </p:childTnLst>
                          </p:cTn>
                        </p:par>
                        <p:par>
                          <p:cTn id="22" fill="hold" nodeType="afterGroup">
                            <p:stCondLst>
                              <p:cond delay="1000"/>
                            </p:stCondLst>
                            <p:childTnLst>
                              <p:par>
                                <p:cTn id="23" presetID="22" presetClass="entr" presetSubtype="8" fill="hold" nodeType="afterEffect">
                                  <p:stCondLst>
                                    <p:cond delay="0"/>
                                  </p:stCondLst>
                                  <p:childTnLst>
                                    <p:set>
                                      <p:cBhvr>
                                        <p:cTn id="24" dur="1" fill="hold">
                                          <p:stCondLst>
                                            <p:cond delay="0"/>
                                          </p:stCondLst>
                                        </p:cTn>
                                        <p:tgtEl>
                                          <p:spTgt spid="2799632"/>
                                        </p:tgtEl>
                                        <p:attrNameLst>
                                          <p:attrName>style.visibility</p:attrName>
                                        </p:attrNameLst>
                                      </p:cBhvr>
                                      <p:to>
                                        <p:strVal val="visible"/>
                                      </p:to>
                                    </p:set>
                                    <p:animEffect transition="in" filter="wipe(left)">
                                      <p:cBhvr>
                                        <p:cTn id="25" dur="1000"/>
                                        <p:tgtEl>
                                          <p:spTgt spid="2799632"/>
                                        </p:tgtEl>
                                      </p:cBhvr>
                                    </p:animEffect>
                                  </p:childTnLst>
                                </p:cTn>
                              </p:par>
                            </p:childTnLst>
                          </p:cTn>
                        </p:par>
                      </p:childTnLst>
                    </p:cTn>
                  </p:par>
                  <p:par>
                    <p:cTn id="26" fill="hold" nodeType="clickPar">
                      <p:stCondLst>
                        <p:cond delay="indefinite"/>
                      </p:stCondLst>
                      <p:childTnLst>
                        <p:par>
                          <p:cTn id="27" fill="hold" nodeType="withGroup">
                            <p:stCondLst>
                              <p:cond delay="0"/>
                            </p:stCondLst>
                            <p:childTnLst>
                              <p:par>
                                <p:cTn id="28" presetID="18" presetClass="entr" presetSubtype="6" fill="hold" nodeType="clickEffect">
                                  <p:stCondLst>
                                    <p:cond delay="0"/>
                                  </p:stCondLst>
                                  <p:childTnLst>
                                    <p:set>
                                      <p:cBhvr>
                                        <p:cTn id="29" dur="1" fill="hold">
                                          <p:stCondLst>
                                            <p:cond delay="0"/>
                                          </p:stCondLst>
                                        </p:cTn>
                                        <p:tgtEl>
                                          <p:spTgt spid="4"/>
                                        </p:tgtEl>
                                        <p:attrNameLst>
                                          <p:attrName>style.visibility</p:attrName>
                                        </p:attrNameLst>
                                      </p:cBhvr>
                                      <p:to>
                                        <p:strVal val="visible"/>
                                      </p:to>
                                    </p:set>
                                    <p:animEffect transition="in" filter="strips(downRight)">
                                      <p:cBhvr>
                                        <p:cTn id="30" dur="1000"/>
                                        <p:tgtEl>
                                          <p:spTgt spid="4"/>
                                        </p:tgtEl>
                                      </p:cBhvr>
                                    </p:animEffect>
                                  </p:childTnLst>
                                </p:cTn>
                              </p:par>
                            </p:childTnLst>
                          </p:cTn>
                        </p:par>
                        <p:par>
                          <p:cTn id="31" fill="hold" nodeType="afterGroup">
                            <p:stCondLst>
                              <p:cond delay="1000"/>
                            </p:stCondLst>
                            <p:childTnLst>
                              <p:par>
                                <p:cTn id="32" presetID="22" presetClass="entr" presetSubtype="8" fill="hold" nodeType="afterEffect">
                                  <p:stCondLst>
                                    <p:cond delay="0"/>
                                  </p:stCondLst>
                                  <p:childTnLst>
                                    <p:set>
                                      <p:cBhvr>
                                        <p:cTn id="33" dur="1" fill="hold">
                                          <p:stCondLst>
                                            <p:cond delay="0"/>
                                          </p:stCondLst>
                                        </p:cTn>
                                        <p:tgtEl>
                                          <p:spTgt spid="2799634"/>
                                        </p:tgtEl>
                                        <p:attrNameLst>
                                          <p:attrName>style.visibility</p:attrName>
                                        </p:attrNameLst>
                                      </p:cBhvr>
                                      <p:to>
                                        <p:strVal val="visible"/>
                                      </p:to>
                                    </p:set>
                                    <p:animEffect transition="in" filter="wipe(left)">
                                      <p:cBhvr>
                                        <p:cTn id="34" dur="1000"/>
                                        <p:tgtEl>
                                          <p:spTgt spid="2799634"/>
                                        </p:tgtEl>
                                      </p:cBhvr>
                                    </p:animEffect>
                                  </p:childTnLst>
                                </p:cTn>
                              </p:par>
                            </p:childTnLst>
                          </p:cTn>
                        </p:par>
                      </p:childTnLst>
                    </p:cTn>
                  </p:par>
                  <p:par>
                    <p:cTn id="35" fill="hold" nodeType="clickPar">
                      <p:stCondLst>
                        <p:cond delay="indefinite"/>
                      </p:stCondLst>
                      <p:childTnLst>
                        <p:par>
                          <p:cTn id="36" fill="hold" nodeType="withGroup">
                            <p:stCondLst>
                              <p:cond delay="0"/>
                            </p:stCondLst>
                            <p:childTnLst>
                              <p:par>
                                <p:cTn id="37" presetID="18" presetClass="entr" presetSubtype="6" fill="hold" nodeType="clickEffect">
                                  <p:stCondLst>
                                    <p:cond delay="0"/>
                                  </p:stCondLst>
                                  <p:childTnLst>
                                    <p:set>
                                      <p:cBhvr>
                                        <p:cTn id="38" dur="1" fill="hold">
                                          <p:stCondLst>
                                            <p:cond delay="0"/>
                                          </p:stCondLst>
                                        </p:cTn>
                                        <p:tgtEl>
                                          <p:spTgt spid="5"/>
                                        </p:tgtEl>
                                        <p:attrNameLst>
                                          <p:attrName>style.visibility</p:attrName>
                                        </p:attrNameLst>
                                      </p:cBhvr>
                                      <p:to>
                                        <p:strVal val="visible"/>
                                      </p:to>
                                    </p:set>
                                    <p:animEffect transition="in" filter="strips(downRight)">
                                      <p:cBhvr>
                                        <p:cTn id="39" dur="1000"/>
                                        <p:tgtEl>
                                          <p:spTgt spid="5"/>
                                        </p:tgtEl>
                                      </p:cBhvr>
                                    </p:animEffect>
                                  </p:childTnLst>
                                </p:cTn>
                              </p:par>
                            </p:childTnLst>
                          </p:cTn>
                        </p:par>
                        <p:par>
                          <p:cTn id="40" fill="hold" nodeType="afterGroup">
                            <p:stCondLst>
                              <p:cond delay="1000"/>
                            </p:stCondLst>
                            <p:childTnLst>
                              <p:par>
                                <p:cTn id="41" presetID="22" presetClass="entr" presetSubtype="8" fill="hold" nodeType="afterEffect">
                                  <p:stCondLst>
                                    <p:cond delay="0"/>
                                  </p:stCondLst>
                                  <p:childTnLst>
                                    <p:set>
                                      <p:cBhvr>
                                        <p:cTn id="42" dur="1" fill="hold">
                                          <p:stCondLst>
                                            <p:cond delay="0"/>
                                          </p:stCondLst>
                                        </p:cTn>
                                        <p:tgtEl>
                                          <p:spTgt spid="2799635"/>
                                        </p:tgtEl>
                                        <p:attrNameLst>
                                          <p:attrName>style.visibility</p:attrName>
                                        </p:attrNameLst>
                                      </p:cBhvr>
                                      <p:to>
                                        <p:strVal val="visible"/>
                                      </p:to>
                                    </p:set>
                                    <p:animEffect transition="in" filter="wipe(left)">
                                      <p:cBhvr>
                                        <p:cTn id="43" dur="1000"/>
                                        <p:tgtEl>
                                          <p:spTgt spid="2799635"/>
                                        </p:tgtEl>
                                      </p:cBhvr>
                                    </p:animEffect>
                                  </p:childTnLst>
                                </p:cTn>
                              </p:par>
                            </p:childTnLst>
                          </p:cTn>
                        </p:par>
                      </p:childTnLst>
                    </p:cTn>
                  </p:par>
                  <p:par>
                    <p:cTn id="44" fill="hold" nodeType="clickPar">
                      <p:stCondLst>
                        <p:cond delay="indefinite"/>
                      </p:stCondLst>
                      <p:childTnLst>
                        <p:par>
                          <p:cTn id="45" fill="hold" nodeType="withGroup">
                            <p:stCondLst>
                              <p:cond delay="0"/>
                            </p:stCondLst>
                            <p:childTnLst>
                              <p:par>
                                <p:cTn id="46" presetID="18" presetClass="entr" presetSubtype="6" fill="hold" nodeType="clickEffect">
                                  <p:stCondLst>
                                    <p:cond delay="0"/>
                                  </p:stCondLst>
                                  <p:childTnLst>
                                    <p:set>
                                      <p:cBhvr>
                                        <p:cTn id="47" dur="1" fill="hold">
                                          <p:stCondLst>
                                            <p:cond delay="0"/>
                                          </p:stCondLst>
                                        </p:cTn>
                                        <p:tgtEl>
                                          <p:spTgt spid="6"/>
                                        </p:tgtEl>
                                        <p:attrNameLst>
                                          <p:attrName>style.visibility</p:attrName>
                                        </p:attrNameLst>
                                      </p:cBhvr>
                                      <p:to>
                                        <p:strVal val="visible"/>
                                      </p:to>
                                    </p:set>
                                    <p:animEffect transition="in" filter="strips(downRight)">
                                      <p:cBhvr>
                                        <p:cTn id="48" dur="1000"/>
                                        <p:tgtEl>
                                          <p:spTgt spid="6"/>
                                        </p:tgtEl>
                                      </p:cBhvr>
                                    </p:animEffect>
                                  </p:childTnLst>
                                </p:cTn>
                              </p:par>
                            </p:childTnLst>
                          </p:cTn>
                        </p:par>
                        <p:par>
                          <p:cTn id="49" fill="hold" nodeType="afterGroup">
                            <p:stCondLst>
                              <p:cond delay="1000"/>
                            </p:stCondLst>
                            <p:childTnLst>
                              <p:par>
                                <p:cTn id="50" presetID="22" presetClass="entr" presetSubtype="8" fill="hold" nodeType="afterEffect">
                                  <p:stCondLst>
                                    <p:cond delay="0"/>
                                  </p:stCondLst>
                                  <p:childTnLst>
                                    <p:set>
                                      <p:cBhvr>
                                        <p:cTn id="51" dur="1" fill="hold">
                                          <p:stCondLst>
                                            <p:cond delay="0"/>
                                          </p:stCondLst>
                                        </p:cTn>
                                        <p:tgtEl>
                                          <p:spTgt spid="2799639"/>
                                        </p:tgtEl>
                                        <p:attrNameLst>
                                          <p:attrName>style.visibility</p:attrName>
                                        </p:attrNameLst>
                                      </p:cBhvr>
                                      <p:to>
                                        <p:strVal val="visible"/>
                                      </p:to>
                                    </p:set>
                                    <p:animEffect transition="in" filter="wipe(left)">
                                      <p:cBhvr>
                                        <p:cTn id="52" dur="1000"/>
                                        <p:tgtEl>
                                          <p:spTgt spid="27996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99631" grpId="0" animBg="1" autoUpdateAnimBg="0"/>
      <p:bldP spid="2799632" grpId="0"/>
      <p:bldP spid="2799633" grpId="0"/>
      <p:bldP spid="2799634" grpId="0"/>
      <p:bldP spid="2799635" grpId="0"/>
      <p:bldP spid="2799639"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92450" name="Rectangle 2">
            <a:extLst>
              <a:ext uri="{FF2B5EF4-FFF2-40B4-BE49-F238E27FC236}">
                <a16:creationId xmlns:a16="http://schemas.microsoft.com/office/drawing/2014/main" id="{1967960E-BC32-0DDF-978B-4636FAC616FD}"/>
              </a:ext>
            </a:extLst>
          </p:cNvPr>
          <p:cNvSpPr>
            <a:spLocks noGrp="1" noChangeArrowheads="1"/>
          </p:cNvSpPr>
          <p:nvPr>
            <p:ph type="title"/>
          </p:nvPr>
        </p:nvSpPr>
        <p:spPr>
          <a:xfrm>
            <a:off x="2452689" y="562474"/>
            <a:ext cx="7463821" cy="1112837"/>
          </a:xfrm>
        </p:spPr>
        <p:txBody>
          <a:bodyPr>
            <a:noAutofit/>
          </a:bodyPr>
          <a:lstStyle/>
          <a:p>
            <a:pPr eaLnBrk="1" hangingPunct="1">
              <a:defRPr/>
            </a:pPr>
            <a:r>
              <a:rPr lang="en-US" sz="3600" dirty="0">
                <a:latin typeface="Times New Roman" panose="02020603050405020304" pitchFamily="18" charset="0"/>
                <a:cs typeface="Times New Roman" panose="02020603050405020304" pitchFamily="18" charset="0"/>
              </a:rPr>
              <a:t>Implementing Management Development Programs</a:t>
            </a:r>
          </a:p>
        </p:txBody>
      </p:sp>
      <p:grpSp>
        <p:nvGrpSpPr>
          <p:cNvPr id="2" name="Group 3">
            <a:extLst>
              <a:ext uri="{FF2B5EF4-FFF2-40B4-BE49-F238E27FC236}">
                <a16:creationId xmlns:a16="http://schemas.microsoft.com/office/drawing/2014/main" id="{09B86AA6-8939-4CAA-1121-E3125E7A4B9A}"/>
              </a:ext>
            </a:extLst>
          </p:cNvPr>
          <p:cNvGrpSpPr>
            <a:grpSpLocks/>
          </p:cNvGrpSpPr>
          <p:nvPr/>
        </p:nvGrpSpPr>
        <p:grpSpPr bwMode="auto">
          <a:xfrm>
            <a:off x="2163764" y="1965325"/>
            <a:ext cx="7864475" cy="3606800"/>
            <a:chOff x="403" y="1099"/>
            <a:chExt cx="4954" cy="2272"/>
          </a:xfrm>
        </p:grpSpPr>
        <p:sp>
          <p:nvSpPr>
            <p:cNvPr id="32774" name="AutoShape 4" descr="grayfill01">
              <a:extLst>
                <a:ext uri="{FF2B5EF4-FFF2-40B4-BE49-F238E27FC236}">
                  <a16:creationId xmlns:a16="http://schemas.microsoft.com/office/drawing/2014/main" id="{0757BDFA-1C45-4183-E54E-D787FB7DC0CE}"/>
                </a:ext>
              </a:extLst>
            </p:cNvPr>
            <p:cNvSpPr>
              <a:spLocks noChangeArrowheads="1"/>
            </p:cNvSpPr>
            <p:nvPr/>
          </p:nvSpPr>
          <p:spPr bwMode="auto">
            <a:xfrm>
              <a:off x="403" y="2473"/>
              <a:ext cx="1494" cy="898"/>
            </a:xfrm>
            <a:prstGeom prst="roundRect">
              <a:avLst>
                <a:gd name="adj" fmla="val 16667"/>
              </a:avLst>
            </a:prstGeom>
            <a:blipFill dpi="0" rotWithShape="1">
              <a:blip r:embed="rId3"/>
              <a:srcRect/>
              <a:stretch>
                <a:fillRect/>
              </a:stretch>
            </a:blipFill>
            <a:ln w="76200" algn="ctr">
              <a:solidFill>
                <a:srgbClr val="C0C0C0"/>
              </a:solidFill>
              <a:round/>
              <a:headEnd/>
              <a:tailEnd/>
            </a:ln>
          </p:spPr>
          <p:txBody>
            <a:bodyPr lIns="0" tIns="0" rIns="0" bIns="0" anchor="ctr" anchorCtr="1"/>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000">
                  <a:latin typeface="Franklin Gothic Medium" panose="020B0603020102020204" pitchFamily="34" charset="0"/>
                </a:rPr>
                <a:t>Assessing the company’s strategic needs</a:t>
              </a:r>
            </a:p>
          </p:txBody>
        </p:sp>
        <p:sp>
          <p:nvSpPr>
            <p:cNvPr id="32775" name="AutoShape 5" descr="greenfill02">
              <a:extLst>
                <a:ext uri="{FF2B5EF4-FFF2-40B4-BE49-F238E27FC236}">
                  <a16:creationId xmlns:a16="http://schemas.microsoft.com/office/drawing/2014/main" id="{C7758B0A-78AF-C8B3-693A-5EFB9FBBC184}"/>
                </a:ext>
              </a:extLst>
            </p:cNvPr>
            <p:cNvSpPr>
              <a:spLocks noChangeArrowheads="1"/>
            </p:cNvSpPr>
            <p:nvPr/>
          </p:nvSpPr>
          <p:spPr bwMode="auto">
            <a:xfrm>
              <a:off x="3863" y="2472"/>
              <a:ext cx="1494" cy="898"/>
            </a:xfrm>
            <a:prstGeom prst="roundRect">
              <a:avLst>
                <a:gd name="adj" fmla="val 16667"/>
              </a:avLst>
            </a:prstGeom>
            <a:blipFill dpi="0" rotWithShape="1">
              <a:blip r:embed="rId4"/>
              <a:srcRect/>
              <a:stretch>
                <a:fillRect/>
              </a:stretch>
            </a:blipFill>
            <a:ln w="76200" algn="ctr">
              <a:solidFill>
                <a:srgbClr val="009999"/>
              </a:solidFill>
              <a:round/>
              <a:headEnd/>
              <a:tailEnd/>
            </a:ln>
          </p:spPr>
          <p:txBody>
            <a:bodyPr lIns="0" tIns="0" rIns="0" bIns="0" anchor="ctr" anchorCtr="1"/>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000">
                  <a:latin typeface="Franklin Gothic Medium" panose="020B0603020102020204" pitchFamily="34" charset="0"/>
                </a:rPr>
                <a:t>Developing the managers and future managers</a:t>
              </a:r>
            </a:p>
          </p:txBody>
        </p:sp>
        <p:cxnSp>
          <p:nvCxnSpPr>
            <p:cNvPr id="32776" name="AutoShape 6">
              <a:extLst>
                <a:ext uri="{FF2B5EF4-FFF2-40B4-BE49-F238E27FC236}">
                  <a16:creationId xmlns:a16="http://schemas.microsoft.com/office/drawing/2014/main" id="{0F8C7D68-22C6-8DE5-1A09-543671B0168A}"/>
                </a:ext>
              </a:extLst>
            </p:cNvPr>
            <p:cNvCxnSpPr>
              <a:cxnSpLocks noChangeShapeType="1"/>
              <a:stCxn id="32778" idx="0"/>
              <a:endCxn id="32774" idx="0"/>
            </p:cNvCxnSpPr>
            <p:nvPr/>
          </p:nvCxnSpPr>
          <p:spPr bwMode="auto">
            <a:xfrm flipH="1">
              <a:off x="1150" y="1099"/>
              <a:ext cx="1729" cy="1350"/>
            </a:xfrm>
            <a:prstGeom prst="straightConnector1">
              <a:avLst/>
            </a:prstGeom>
            <a:noFill/>
            <a:ln w="38100">
              <a:solidFill>
                <a:schemeClr val="tx1"/>
              </a:solidFill>
              <a:round/>
              <a:headEnd/>
              <a:tailEnd type="stealth" w="lg" len="lg"/>
            </a:ln>
            <a:extLst>
              <a:ext uri="{909E8E84-426E-40DD-AFC4-6F175D3DCCD1}">
                <a14:hiddenFill xmlns:a14="http://schemas.microsoft.com/office/drawing/2010/main">
                  <a:noFill/>
                </a14:hiddenFill>
              </a:ext>
            </a:extLst>
          </p:spPr>
        </p:cxnSp>
        <p:cxnSp>
          <p:nvCxnSpPr>
            <p:cNvPr id="32777" name="AutoShape 7">
              <a:extLst>
                <a:ext uri="{FF2B5EF4-FFF2-40B4-BE49-F238E27FC236}">
                  <a16:creationId xmlns:a16="http://schemas.microsoft.com/office/drawing/2014/main" id="{1B9AAD6D-21E6-CB84-650A-CBC3F3CDA1F8}"/>
                </a:ext>
              </a:extLst>
            </p:cNvPr>
            <p:cNvCxnSpPr>
              <a:cxnSpLocks noChangeShapeType="1"/>
              <a:stCxn id="32778" idx="0"/>
              <a:endCxn id="32775" idx="0"/>
            </p:cNvCxnSpPr>
            <p:nvPr/>
          </p:nvCxnSpPr>
          <p:spPr bwMode="auto">
            <a:xfrm>
              <a:off x="2879" y="1099"/>
              <a:ext cx="1731" cy="1349"/>
            </a:xfrm>
            <a:prstGeom prst="straightConnector1">
              <a:avLst/>
            </a:prstGeom>
            <a:noFill/>
            <a:ln w="38100">
              <a:solidFill>
                <a:schemeClr val="tx1"/>
              </a:solidFill>
              <a:round/>
              <a:headEnd/>
              <a:tailEnd type="stealth" w="lg" len="lg"/>
            </a:ln>
            <a:extLst>
              <a:ext uri="{909E8E84-426E-40DD-AFC4-6F175D3DCCD1}">
                <a14:hiddenFill xmlns:a14="http://schemas.microsoft.com/office/drawing/2010/main">
                  <a:noFill/>
                </a14:hiddenFill>
              </a:ext>
            </a:extLst>
          </p:spPr>
        </p:cxnSp>
        <p:sp>
          <p:nvSpPr>
            <p:cNvPr id="32778" name="Oval 8" descr="brownfill01">
              <a:extLst>
                <a:ext uri="{FF2B5EF4-FFF2-40B4-BE49-F238E27FC236}">
                  <a16:creationId xmlns:a16="http://schemas.microsoft.com/office/drawing/2014/main" id="{26D74866-B636-7751-F0DD-5EFE934D08DA}"/>
                </a:ext>
              </a:extLst>
            </p:cNvPr>
            <p:cNvSpPr>
              <a:spLocks noChangeArrowheads="1"/>
            </p:cNvSpPr>
            <p:nvPr/>
          </p:nvSpPr>
          <p:spPr bwMode="auto">
            <a:xfrm>
              <a:off x="1094" y="1123"/>
              <a:ext cx="3570" cy="744"/>
            </a:xfrm>
            <a:prstGeom prst="ellipse">
              <a:avLst/>
            </a:prstGeom>
            <a:blipFill dpi="0" rotWithShape="1">
              <a:blip r:embed="rId5"/>
              <a:srcRect/>
              <a:stretch>
                <a:fillRect/>
              </a:stretch>
            </a:blipFill>
            <a:ln w="76200" algn="ctr">
              <a:solidFill>
                <a:srgbClr val="EB9F39"/>
              </a:solidFill>
              <a:round/>
              <a:headEnd/>
              <a:tailEnd/>
            </a:ln>
          </p:spPr>
          <p:txBody>
            <a:bodyPr lIns="0" tIns="0" rIns="0" bIns="0" anchor="ctr" anchorCtr="1"/>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400">
                  <a:latin typeface="Franklin Gothic Medium" panose="020B0603020102020204" pitchFamily="34" charset="0"/>
                </a:rPr>
                <a:t>Long-Term Focus of Management Development</a:t>
              </a:r>
            </a:p>
          </p:txBody>
        </p:sp>
        <p:cxnSp>
          <p:nvCxnSpPr>
            <p:cNvPr id="32779" name="AutoShape 9">
              <a:extLst>
                <a:ext uri="{FF2B5EF4-FFF2-40B4-BE49-F238E27FC236}">
                  <a16:creationId xmlns:a16="http://schemas.microsoft.com/office/drawing/2014/main" id="{AB4E8F7A-ADC3-E060-5660-E9EC9C9DF8BD}"/>
                </a:ext>
              </a:extLst>
            </p:cNvPr>
            <p:cNvCxnSpPr>
              <a:cxnSpLocks noChangeShapeType="1"/>
              <a:stCxn id="32778" idx="4"/>
              <a:endCxn id="32780" idx="0"/>
            </p:cNvCxnSpPr>
            <p:nvPr/>
          </p:nvCxnSpPr>
          <p:spPr bwMode="auto">
            <a:xfrm>
              <a:off x="2879" y="1891"/>
              <a:ext cx="0" cy="557"/>
            </a:xfrm>
            <a:prstGeom prst="straightConnector1">
              <a:avLst/>
            </a:prstGeom>
            <a:noFill/>
            <a:ln w="38100">
              <a:solidFill>
                <a:schemeClr val="tx1"/>
              </a:solidFill>
              <a:round/>
              <a:headEnd/>
              <a:tailEnd type="stealth" w="lg" len="lg"/>
            </a:ln>
            <a:extLst>
              <a:ext uri="{909E8E84-426E-40DD-AFC4-6F175D3DCCD1}">
                <a14:hiddenFill xmlns:a14="http://schemas.microsoft.com/office/drawing/2010/main">
                  <a:noFill/>
                </a14:hiddenFill>
              </a:ext>
            </a:extLst>
          </p:spPr>
        </p:cxnSp>
        <p:sp>
          <p:nvSpPr>
            <p:cNvPr id="32780" name="AutoShape 10" descr="purplefill01">
              <a:extLst>
                <a:ext uri="{FF2B5EF4-FFF2-40B4-BE49-F238E27FC236}">
                  <a16:creationId xmlns:a16="http://schemas.microsoft.com/office/drawing/2014/main" id="{5133732B-E9CA-E81A-134D-47DC02CDC24A}"/>
                </a:ext>
              </a:extLst>
            </p:cNvPr>
            <p:cNvSpPr>
              <a:spLocks noChangeArrowheads="1"/>
            </p:cNvSpPr>
            <p:nvPr/>
          </p:nvSpPr>
          <p:spPr bwMode="auto">
            <a:xfrm>
              <a:off x="2132" y="2472"/>
              <a:ext cx="1494" cy="898"/>
            </a:xfrm>
            <a:prstGeom prst="roundRect">
              <a:avLst>
                <a:gd name="adj" fmla="val 16667"/>
              </a:avLst>
            </a:prstGeom>
            <a:blipFill dpi="0" rotWithShape="1">
              <a:blip r:embed="rId6"/>
              <a:srcRect/>
              <a:stretch>
                <a:fillRect/>
              </a:stretch>
            </a:blipFill>
            <a:ln w="76200" algn="ctr">
              <a:solidFill>
                <a:srgbClr val="AB439C"/>
              </a:solidFill>
              <a:round/>
              <a:headEnd/>
              <a:tailEnd/>
            </a:ln>
          </p:spPr>
          <p:txBody>
            <a:bodyPr lIns="0" tIns="0" rIns="0" bIns="0" anchor="ctr" anchorCtr="1"/>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000">
                  <a:latin typeface="Franklin Gothic Medium" panose="020B0603020102020204" pitchFamily="34" charset="0"/>
                </a:rPr>
                <a:t>Appraising managers’ current performance</a:t>
              </a:r>
            </a:p>
          </p:txBody>
        </p:sp>
      </p:grpSp>
      <p:sp>
        <p:nvSpPr>
          <p:cNvPr id="3" name="TextBox 2">
            <a:extLst>
              <a:ext uri="{FF2B5EF4-FFF2-40B4-BE49-F238E27FC236}">
                <a16:creationId xmlns:a16="http://schemas.microsoft.com/office/drawing/2014/main" id="{8A7318D1-B0A3-BFE9-864C-716985D1406D}"/>
              </a:ext>
            </a:extLst>
          </p:cNvPr>
          <p:cNvSpPr txBox="1"/>
          <p:nvPr/>
        </p:nvSpPr>
        <p:spPr>
          <a:xfrm>
            <a:off x="4787900" y="6290404"/>
            <a:ext cx="2616200" cy="400110"/>
          </a:xfrm>
          <a:prstGeom prst="rect">
            <a:avLst/>
          </a:prstGeom>
          <a:noFill/>
        </p:spPr>
        <p:txBody>
          <a:bodyPr wrap="square" rtlCol="0">
            <a:spAutoFit/>
          </a:bodyPr>
          <a:lstStyle/>
          <a:p>
            <a:pPr algn="ctr"/>
            <a:r>
              <a:rPr lang="en-US" sz="2000" dirty="0">
                <a:solidFill>
                  <a:srgbClr val="00B0F0"/>
                </a:solidFill>
              </a:rPr>
              <a:t>www.midocean.ae</a:t>
            </a:r>
          </a:p>
        </p:txBody>
      </p:sp>
      <p:sp>
        <p:nvSpPr>
          <p:cNvPr id="4" name="Rectangle 3">
            <a:extLst>
              <a:ext uri="{FF2B5EF4-FFF2-40B4-BE49-F238E27FC236}">
                <a16:creationId xmlns:a16="http://schemas.microsoft.com/office/drawing/2014/main" id="{7200F7D7-BDE1-AE5D-250D-F6305602E7D9}"/>
              </a:ext>
            </a:extLst>
          </p:cNvPr>
          <p:cNvSpPr/>
          <p:nvPr/>
        </p:nvSpPr>
        <p:spPr>
          <a:xfrm>
            <a:off x="1005368" y="4624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28C83396-BFB6-9D0D-AF1C-342571BAB226}"/>
              </a:ext>
            </a:extLst>
          </p:cNvPr>
          <p:cNvSpPr txBox="1"/>
          <p:nvPr/>
        </p:nvSpPr>
        <p:spPr>
          <a:xfrm>
            <a:off x="1216209" y="50299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32E363AF-2D2B-2D0C-F634-E2E45E6F173F}"/>
              </a:ext>
            </a:extLst>
          </p:cNvPr>
          <p:cNvSpPr txBox="1"/>
          <p:nvPr/>
        </p:nvSpPr>
        <p:spPr>
          <a:xfrm>
            <a:off x="1277239" y="758812"/>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4036904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1"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3778" name="Rectangle 2">
            <a:extLst>
              <a:ext uri="{FF2B5EF4-FFF2-40B4-BE49-F238E27FC236}">
                <a16:creationId xmlns:a16="http://schemas.microsoft.com/office/drawing/2014/main" id="{433B5C94-3320-0866-A490-B82CA8B02E7E}"/>
              </a:ext>
            </a:extLst>
          </p:cNvPr>
          <p:cNvSpPr>
            <a:spLocks noGrp="1" noChangeArrowheads="1"/>
          </p:cNvSpPr>
          <p:nvPr>
            <p:ph type="title"/>
          </p:nvPr>
        </p:nvSpPr>
        <p:spPr>
          <a:xfrm>
            <a:off x="2585557" y="428189"/>
            <a:ext cx="7126014" cy="1325563"/>
          </a:xfrm>
        </p:spPr>
        <p:txBody>
          <a:bodyPr>
            <a:normAutofit/>
          </a:bodyPr>
          <a:lstStyle/>
          <a:p>
            <a:pPr eaLnBrk="1" hangingPunct="1">
              <a:defRPr/>
            </a:pPr>
            <a:r>
              <a:rPr lang="en-US" sz="3600" dirty="0">
                <a:latin typeface="Times New Roman" panose="02020603050405020304" pitchFamily="18" charset="0"/>
                <a:cs typeface="Times New Roman" panose="02020603050405020304" pitchFamily="18" charset="0"/>
              </a:rPr>
              <a:t>Succession Planning</a:t>
            </a:r>
          </a:p>
        </p:txBody>
      </p:sp>
      <p:grpSp>
        <p:nvGrpSpPr>
          <p:cNvPr id="2" name="Group 3">
            <a:extLst>
              <a:ext uri="{FF2B5EF4-FFF2-40B4-BE49-F238E27FC236}">
                <a16:creationId xmlns:a16="http://schemas.microsoft.com/office/drawing/2014/main" id="{2F5D959D-DF38-D788-58C9-39A4361D1615}"/>
              </a:ext>
            </a:extLst>
          </p:cNvPr>
          <p:cNvGrpSpPr>
            <a:grpSpLocks/>
          </p:cNvGrpSpPr>
          <p:nvPr/>
        </p:nvGrpSpPr>
        <p:grpSpPr bwMode="auto">
          <a:xfrm>
            <a:off x="2995613" y="1933576"/>
            <a:ext cx="639762" cy="1044575"/>
            <a:chOff x="576" y="1008"/>
            <a:chExt cx="403" cy="658"/>
          </a:xfrm>
        </p:grpSpPr>
        <p:sp>
          <p:nvSpPr>
            <p:cNvPr id="33812" name="Freeform 4">
              <a:extLst>
                <a:ext uri="{FF2B5EF4-FFF2-40B4-BE49-F238E27FC236}">
                  <a16:creationId xmlns:a16="http://schemas.microsoft.com/office/drawing/2014/main" id="{35962534-FE1A-DCE8-EBE4-5DA63782FC86}"/>
                </a:ext>
              </a:extLst>
            </p:cNvPr>
            <p:cNvSpPr>
              <a:spLocks/>
            </p:cNvSpPr>
            <p:nvPr/>
          </p:nvSpPr>
          <p:spPr bwMode="blackWhite">
            <a:xfrm>
              <a:off x="576" y="1008"/>
              <a:ext cx="403" cy="573"/>
            </a:xfrm>
            <a:custGeom>
              <a:avLst/>
              <a:gdLst>
                <a:gd name="T0" fmla="*/ 0 w 480"/>
                <a:gd name="T1" fmla="*/ 0 h 528"/>
                <a:gd name="T2" fmla="*/ 0 w 480"/>
                <a:gd name="T3" fmla="*/ 528 h 528"/>
                <a:gd name="T4" fmla="*/ 480 w 480"/>
                <a:gd name="T5" fmla="*/ 528 h 528"/>
                <a:gd name="T6" fmla="*/ 0 60000 65536"/>
                <a:gd name="T7" fmla="*/ 0 60000 65536"/>
                <a:gd name="T8" fmla="*/ 0 60000 65536"/>
                <a:gd name="T9" fmla="*/ 0 w 480"/>
                <a:gd name="T10" fmla="*/ 0 h 528"/>
                <a:gd name="T11" fmla="*/ 480 w 480"/>
                <a:gd name="T12" fmla="*/ 528 h 528"/>
              </a:gdLst>
              <a:ahLst/>
              <a:cxnLst>
                <a:cxn ang="T6">
                  <a:pos x="T0" y="T1"/>
                </a:cxn>
                <a:cxn ang="T7">
                  <a:pos x="T2" y="T3"/>
                </a:cxn>
                <a:cxn ang="T8">
                  <a:pos x="T4" y="T5"/>
                </a:cxn>
              </a:cxnLst>
              <a:rect l="T9" t="T10" r="T11" b="T12"/>
              <a:pathLst>
                <a:path w="480" h="528">
                  <a:moveTo>
                    <a:pt x="0" y="0"/>
                  </a:moveTo>
                  <a:lnTo>
                    <a:pt x="0" y="528"/>
                  </a:lnTo>
                  <a:lnTo>
                    <a:pt x="480" y="528"/>
                  </a:lnTo>
                </a:path>
              </a:pathLst>
            </a:custGeom>
            <a:noFill/>
            <a:ln w="38100" cap="flat" cmpd="sng">
              <a:solidFill>
                <a:srgbClr val="006699"/>
              </a:solidFill>
              <a:prstDash val="solid"/>
              <a:round/>
              <a:headEnd type="none" w="med" len="med"/>
              <a:tailEnd type="stealth" w="lg" len="lg"/>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33813" name="Oval 5">
              <a:extLst>
                <a:ext uri="{FF2B5EF4-FFF2-40B4-BE49-F238E27FC236}">
                  <a16:creationId xmlns:a16="http://schemas.microsoft.com/office/drawing/2014/main" id="{E79DE8C2-6ABF-93E4-F17E-F2E817E8F66F}"/>
                </a:ext>
              </a:extLst>
            </p:cNvPr>
            <p:cNvSpPr>
              <a:spLocks noChangeArrowheads="1"/>
            </p:cNvSpPr>
            <p:nvPr/>
          </p:nvSpPr>
          <p:spPr bwMode="auto">
            <a:xfrm>
              <a:off x="634" y="1494"/>
              <a:ext cx="172" cy="172"/>
            </a:xfrm>
            <a:prstGeom prst="ellipse">
              <a:avLst/>
            </a:prstGeom>
            <a:solidFill>
              <a:schemeClr val="bg1"/>
            </a:solidFill>
            <a:ln w="38100">
              <a:solidFill>
                <a:srgbClr val="006699"/>
              </a:solidFill>
              <a:round/>
              <a:headEnd/>
              <a:tailEnd/>
            </a:ln>
          </p:spPr>
          <p:txBody>
            <a:bodyPr wrap="none" anchor="ctr"/>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b="1"/>
                <a:t>1</a:t>
              </a:r>
            </a:p>
          </p:txBody>
        </p:sp>
      </p:grpSp>
      <p:sp>
        <p:nvSpPr>
          <p:cNvPr id="2763782" name="Rectangle 6" descr="Pink01">
            <a:extLst>
              <a:ext uri="{FF2B5EF4-FFF2-40B4-BE49-F238E27FC236}">
                <a16:creationId xmlns:a16="http://schemas.microsoft.com/office/drawing/2014/main" id="{1ABE3B1B-5874-0C00-0CCF-507D1176310E}"/>
              </a:ext>
            </a:extLst>
          </p:cNvPr>
          <p:cNvSpPr>
            <a:spLocks noChangeArrowheads="1"/>
          </p:cNvSpPr>
          <p:nvPr/>
        </p:nvSpPr>
        <p:spPr bwMode="blackWhite">
          <a:xfrm>
            <a:off x="3635375" y="4714875"/>
            <a:ext cx="5295900" cy="450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anchor="ctr"/>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eaLnBrk="1" hangingPunct="1">
              <a:spcBef>
                <a:spcPct val="50000"/>
              </a:spcBef>
            </a:pPr>
            <a:r>
              <a:rPr lang="en-US" altLang="en-US" sz="2400" dirty="0"/>
              <a:t>Begin management development</a:t>
            </a:r>
          </a:p>
        </p:txBody>
      </p:sp>
      <p:sp>
        <p:nvSpPr>
          <p:cNvPr id="2763783" name="Rectangle 7" descr="DKblue01">
            <a:extLst>
              <a:ext uri="{FF2B5EF4-FFF2-40B4-BE49-F238E27FC236}">
                <a16:creationId xmlns:a16="http://schemas.microsoft.com/office/drawing/2014/main" id="{7FC4D7DF-56B4-DA65-49DE-592174E70C42}"/>
              </a:ext>
            </a:extLst>
          </p:cNvPr>
          <p:cNvSpPr>
            <a:spLocks noChangeArrowheads="1"/>
          </p:cNvSpPr>
          <p:nvPr/>
        </p:nvSpPr>
        <p:spPr bwMode="blackWhite">
          <a:xfrm>
            <a:off x="3635376" y="3314700"/>
            <a:ext cx="6118225" cy="450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anchor="ctr"/>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eaLnBrk="1" hangingPunct="1">
              <a:spcBef>
                <a:spcPct val="50000"/>
              </a:spcBef>
            </a:pPr>
            <a:r>
              <a:rPr lang="en-US" altLang="en-US" sz="2400"/>
              <a:t>Review firm’s management skills inventory</a:t>
            </a:r>
          </a:p>
        </p:txBody>
      </p:sp>
      <p:sp>
        <p:nvSpPr>
          <p:cNvPr id="2763784" name="AutoShape 8" descr="bluefill01">
            <a:extLst>
              <a:ext uri="{FF2B5EF4-FFF2-40B4-BE49-F238E27FC236}">
                <a16:creationId xmlns:a16="http://schemas.microsoft.com/office/drawing/2014/main" id="{C0764959-F118-7376-6C1A-8862A1DD5556}"/>
              </a:ext>
            </a:extLst>
          </p:cNvPr>
          <p:cNvSpPr>
            <a:spLocks noChangeArrowheads="1"/>
          </p:cNvSpPr>
          <p:nvPr/>
        </p:nvSpPr>
        <p:spPr bwMode="auto">
          <a:xfrm>
            <a:off x="2713039" y="1636714"/>
            <a:ext cx="6218237" cy="611187"/>
          </a:xfrm>
          <a:prstGeom prst="roundRect">
            <a:avLst>
              <a:gd name="adj" fmla="val 16667"/>
            </a:avLst>
          </a:prstGeom>
          <a:blipFill dpi="0" rotWithShape="1">
            <a:blip r:embed="rId3"/>
            <a:srcRect/>
            <a:stretch>
              <a:fillRect/>
            </a:stretch>
          </a:blipFill>
          <a:ln w="57150" algn="ctr">
            <a:solidFill>
              <a:srgbClr val="7DC1FF"/>
            </a:solidFill>
            <a:round/>
            <a:headEnd/>
            <a:tailEnd/>
          </a:ln>
        </p:spPr>
        <p:txBody>
          <a:bodyPr lIns="0" tIns="0" rIns="0" bIns="0" anchor="ctr" anchorCtr="1"/>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400">
                <a:latin typeface="Franklin Gothic Medium" panose="020B0603020102020204" pitchFamily="34" charset="0"/>
              </a:rPr>
              <a:t>Steps in the Succession Planning Process</a:t>
            </a:r>
          </a:p>
        </p:txBody>
      </p:sp>
      <p:sp>
        <p:nvSpPr>
          <p:cNvPr id="2763785" name="Rectangle 9" descr="Brown01">
            <a:extLst>
              <a:ext uri="{FF2B5EF4-FFF2-40B4-BE49-F238E27FC236}">
                <a16:creationId xmlns:a16="http://schemas.microsoft.com/office/drawing/2014/main" id="{ED83C100-DD4B-09A0-9870-2D3815C44FCF}"/>
              </a:ext>
            </a:extLst>
          </p:cNvPr>
          <p:cNvSpPr>
            <a:spLocks noChangeArrowheads="1"/>
          </p:cNvSpPr>
          <p:nvPr/>
        </p:nvSpPr>
        <p:spPr bwMode="blackWhite">
          <a:xfrm>
            <a:off x="3635375" y="2592388"/>
            <a:ext cx="5295900" cy="450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anchor="ctr"/>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eaLnBrk="1" hangingPunct="1">
              <a:spcBef>
                <a:spcPct val="50000"/>
              </a:spcBef>
            </a:pPr>
            <a:r>
              <a:rPr lang="en-US" altLang="en-US" sz="2400"/>
              <a:t>Anticipate management needs</a:t>
            </a:r>
          </a:p>
        </p:txBody>
      </p:sp>
      <p:sp>
        <p:nvSpPr>
          <p:cNvPr id="2763786" name="Rectangle 10" descr="Tan01">
            <a:extLst>
              <a:ext uri="{FF2B5EF4-FFF2-40B4-BE49-F238E27FC236}">
                <a16:creationId xmlns:a16="http://schemas.microsoft.com/office/drawing/2014/main" id="{3B8C7EFE-7A4E-FBBD-9F4D-2EEE3621DE36}"/>
              </a:ext>
            </a:extLst>
          </p:cNvPr>
          <p:cNvSpPr>
            <a:spLocks noChangeArrowheads="1"/>
          </p:cNvSpPr>
          <p:nvPr/>
        </p:nvSpPr>
        <p:spPr bwMode="blackWhite">
          <a:xfrm>
            <a:off x="3635375" y="4000500"/>
            <a:ext cx="5295900" cy="450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anchor="ctr"/>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eaLnBrk="1" hangingPunct="1">
              <a:spcBef>
                <a:spcPct val="50000"/>
              </a:spcBef>
            </a:pPr>
            <a:r>
              <a:rPr lang="en-US" altLang="en-US" sz="2400" dirty="0"/>
              <a:t>Create replacement charts</a:t>
            </a:r>
          </a:p>
        </p:txBody>
      </p:sp>
      <p:grpSp>
        <p:nvGrpSpPr>
          <p:cNvPr id="3" name="Group 11">
            <a:extLst>
              <a:ext uri="{FF2B5EF4-FFF2-40B4-BE49-F238E27FC236}">
                <a16:creationId xmlns:a16="http://schemas.microsoft.com/office/drawing/2014/main" id="{B66C942E-09C7-D348-989D-6EEDC5C3FA15}"/>
              </a:ext>
            </a:extLst>
          </p:cNvPr>
          <p:cNvGrpSpPr>
            <a:grpSpLocks/>
          </p:cNvGrpSpPr>
          <p:nvPr/>
        </p:nvGrpSpPr>
        <p:grpSpPr bwMode="auto">
          <a:xfrm>
            <a:off x="2995613" y="2643189"/>
            <a:ext cx="639762" cy="1044575"/>
            <a:chOff x="576" y="1008"/>
            <a:chExt cx="403" cy="658"/>
          </a:xfrm>
        </p:grpSpPr>
        <p:sp>
          <p:nvSpPr>
            <p:cNvPr id="33810" name="Freeform 12">
              <a:extLst>
                <a:ext uri="{FF2B5EF4-FFF2-40B4-BE49-F238E27FC236}">
                  <a16:creationId xmlns:a16="http://schemas.microsoft.com/office/drawing/2014/main" id="{625FDFB7-8752-73F0-32A9-8DAC2A406588}"/>
                </a:ext>
              </a:extLst>
            </p:cNvPr>
            <p:cNvSpPr>
              <a:spLocks/>
            </p:cNvSpPr>
            <p:nvPr/>
          </p:nvSpPr>
          <p:spPr bwMode="blackWhite">
            <a:xfrm>
              <a:off x="576" y="1008"/>
              <a:ext cx="403" cy="573"/>
            </a:xfrm>
            <a:custGeom>
              <a:avLst/>
              <a:gdLst>
                <a:gd name="T0" fmla="*/ 0 w 480"/>
                <a:gd name="T1" fmla="*/ 0 h 528"/>
                <a:gd name="T2" fmla="*/ 0 w 480"/>
                <a:gd name="T3" fmla="*/ 528 h 528"/>
                <a:gd name="T4" fmla="*/ 480 w 480"/>
                <a:gd name="T5" fmla="*/ 528 h 528"/>
                <a:gd name="T6" fmla="*/ 0 60000 65536"/>
                <a:gd name="T7" fmla="*/ 0 60000 65536"/>
                <a:gd name="T8" fmla="*/ 0 60000 65536"/>
                <a:gd name="T9" fmla="*/ 0 w 480"/>
                <a:gd name="T10" fmla="*/ 0 h 528"/>
                <a:gd name="T11" fmla="*/ 480 w 480"/>
                <a:gd name="T12" fmla="*/ 528 h 528"/>
              </a:gdLst>
              <a:ahLst/>
              <a:cxnLst>
                <a:cxn ang="T6">
                  <a:pos x="T0" y="T1"/>
                </a:cxn>
                <a:cxn ang="T7">
                  <a:pos x="T2" y="T3"/>
                </a:cxn>
                <a:cxn ang="T8">
                  <a:pos x="T4" y="T5"/>
                </a:cxn>
              </a:cxnLst>
              <a:rect l="T9" t="T10" r="T11" b="T12"/>
              <a:pathLst>
                <a:path w="480" h="528">
                  <a:moveTo>
                    <a:pt x="0" y="0"/>
                  </a:moveTo>
                  <a:lnTo>
                    <a:pt x="0" y="528"/>
                  </a:lnTo>
                  <a:lnTo>
                    <a:pt x="480" y="528"/>
                  </a:lnTo>
                </a:path>
              </a:pathLst>
            </a:custGeom>
            <a:noFill/>
            <a:ln w="38100" cap="flat" cmpd="sng">
              <a:solidFill>
                <a:srgbClr val="006699"/>
              </a:solidFill>
              <a:prstDash val="solid"/>
              <a:round/>
              <a:headEnd type="none" w="med" len="med"/>
              <a:tailEnd type="stealth" w="lg" len="lg"/>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33811" name="Oval 13">
              <a:extLst>
                <a:ext uri="{FF2B5EF4-FFF2-40B4-BE49-F238E27FC236}">
                  <a16:creationId xmlns:a16="http://schemas.microsoft.com/office/drawing/2014/main" id="{83C7CE64-50BA-E1B7-321A-DDDD2F97E538}"/>
                </a:ext>
              </a:extLst>
            </p:cNvPr>
            <p:cNvSpPr>
              <a:spLocks noChangeArrowheads="1"/>
            </p:cNvSpPr>
            <p:nvPr/>
          </p:nvSpPr>
          <p:spPr bwMode="auto">
            <a:xfrm>
              <a:off x="634" y="1494"/>
              <a:ext cx="172" cy="172"/>
            </a:xfrm>
            <a:prstGeom prst="ellipse">
              <a:avLst/>
            </a:prstGeom>
            <a:solidFill>
              <a:schemeClr val="bg1"/>
            </a:solidFill>
            <a:ln w="38100">
              <a:solidFill>
                <a:srgbClr val="006699"/>
              </a:solidFill>
              <a:round/>
              <a:headEnd/>
              <a:tailEnd/>
            </a:ln>
          </p:spPr>
          <p:txBody>
            <a:bodyPr wrap="none" anchor="ctr"/>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b="1"/>
                <a:t>2</a:t>
              </a:r>
            </a:p>
          </p:txBody>
        </p:sp>
      </p:grpSp>
      <p:grpSp>
        <p:nvGrpSpPr>
          <p:cNvPr id="4" name="Group 14">
            <a:extLst>
              <a:ext uri="{FF2B5EF4-FFF2-40B4-BE49-F238E27FC236}">
                <a16:creationId xmlns:a16="http://schemas.microsoft.com/office/drawing/2014/main" id="{276FAF14-5A5F-3AAF-6D5D-5FB1344EC402}"/>
              </a:ext>
            </a:extLst>
          </p:cNvPr>
          <p:cNvGrpSpPr>
            <a:grpSpLocks/>
          </p:cNvGrpSpPr>
          <p:nvPr/>
        </p:nvGrpSpPr>
        <p:grpSpPr bwMode="auto">
          <a:xfrm>
            <a:off x="2995613" y="3314701"/>
            <a:ext cx="639762" cy="1044575"/>
            <a:chOff x="576" y="1008"/>
            <a:chExt cx="403" cy="658"/>
          </a:xfrm>
        </p:grpSpPr>
        <p:sp>
          <p:nvSpPr>
            <p:cNvPr id="33808" name="Freeform 15">
              <a:extLst>
                <a:ext uri="{FF2B5EF4-FFF2-40B4-BE49-F238E27FC236}">
                  <a16:creationId xmlns:a16="http://schemas.microsoft.com/office/drawing/2014/main" id="{18AD3D85-9A94-FBEA-D304-6152B418CA8F}"/>
                </a:ext>
              </a:extLst>
            </p:cNvPr>
            <p:cNvSpPr>
              <a:spLocks/>
            </p:cNvSpPr>
            <p:nvPr/>
          </p:nvSpPr>
          <p:spPr bwMode="blackWhite">
            <a:xfrm>
              <a:off x="576" y="1008"/>
              <a:ext cx="403" cy="573"/>
            </a:xfrm>
            <a:custGeom>
              <a:avLst/>
              <a:gdLst>
                <a:gd name="T0" fmla="*/ 0 w 480"/>
                <a:gd name="T1" fmla="*/ 0 h 528"/>
                <a:gd name="T2" fmla="*/ 0 w 480"/>
                <a:gd name="T3" fmla="*/ 528 h 528"/>
                <a:gd name="T4" fmla="*/ 480 w 480"/>
                <a:gd name="T5" fmla="*/ 528 h 528"/>
                <a:gd name="T6" fmla="*/ 0 60000 65536"/>
                <a:gd name="T7" fmla="*/ 0 60000 65536"/>
                <a:gd name="T8" fmla="*/ 0 60000 65536"/>
                <a:gd name="T9" fmla="*/ 0 w 480"/>
                <a:gd name="T10" fmla="*/ 0 h 528"/>
                <a:gd name="T11" fmla="*/ 480 w 480"/>
                <a:gd name="T12" fmla="*/ 528 h 528"/>
              </a:gdLst>
              <a:ahLst/>
              <a:cxnLst>
                <a:cxn ang="T6">
                  <a:pos x="T0" y="T1"/>
                </a:cxn>
                <a:cxn ang="T7">
                  <a:pos x="T2" y="T3"/>
                </a:cxn>
                <a:cxn ang="T8">
                  <a:pos x="T4" y="T5"/>
                </a:cxn>
              </a:cxnLst>
              <a:rect l="T9" t="T10" r="T11" b="T12"/>
              <a:pathLst>
                <a:path w="480" h="528">
                  <a:moveTo>
                    <a:pt x="0" y="0"/>
                  </a:moveTo>
                  <a:lnTo>
                    <a:pt x="0" y="528"/>
                  </a:lnTo>
                  <a:lnTo>
                    <a:pt x="480" y="528"/>
                  </a:lnTo>
                </a:path>
              </a:pathLst>
            </a:custGeom>
            <a:noFill/>
            <a:ln w="38100" cap="flat" cmpd="sng">
              <a:solidFill>
                <a:srgbClr val="006699"/>
              </a:solidFill>
              <a:prstDash val="solid"/>
              <a:round/>
              <a:headEnd type="none" w="med" len="med"/>
              <a:tailEnd type="stealth" w="lg" len="lg"/>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33809" name="Oval 16">
              <a:extLst>
                <a:ext uri="{FF2B5EF4-FFF2-40B4-BE49-F238E27FC236}">
                  <a16:creationId xmlns:a16="http://schemas.microsoft.com/office/drawing/2014/main" id="{274290F8-34B5-4531-7002-6485E6DF538F}"/>
                </a:ext>
              </a:extLst>
            </p:cNvPr>
            <p:cNvSpPr>
              <a:spLocks noChangeArrowheads="1"/>
            </p:cNvSpPr>
            <p:nvPr/>
          </p:nvSpPr>
          <p:spPr bwMode="auto">
            <a:xfrm>
              <a:off x="634" y="1494"/>
              <a:ext cx="172" cy="172"/>
            </a:xfrm>
            <a:prstGeom prst="ellipse">
              <a:avLst/>
            </a:prstGeom>
            <a:solidFill>
              <a:schemeClr val="bg1"/>
            </a:solidFill>
            <a:ln w="38100">
              <a:solidFill>
                <a:srgbClr val="006699"/>
              </a:solidFill>
              <a:round/>
              <a:headEnd/>
              <a:tailEnd/>
            </a:ln>
          </p:spPr>
          <p:txBody>
            <a:bodyPr wrap="none" anchor="ctr"/>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b="1"/>
                <a:t>3</a:t>
              </a:r>
            </a:p>
          </p:txBody>
        </p:sp>
      </p:grpSp>
      <p:grpSp>
        <p:nvGrpSpPr>
          <p:cNvPr id="5" name="Group 17">
            <a:extLst>
              <a:ext uri="{FF2B5EF4-FFF2-40B4-BE49-F238E27FC236}">
                <a16:creationId xmlns:a16="http://schemas.microsoft.com/office/drawing/2014/main" id="{4D1D6902-DFAE-49DB-9F68-44C0F8DDD2F3}"/>
              </a:ext>
            </a:extLst>
          </p:cNvPr>
          <p:cNvGrpSpPr>
            <a:grpSpLocks/>
          </p:cNvGrpSpPr>
          <p:nvPr/>
        </p:nvGrpSpPr>
        <p:grpSpPr bwMode="auto">
          <a:xfrm>
            <a:off x="2995613" y="4014789"/>
            <a:ext cx="639762" cy="1044575"/>
            <a:chOff x="576" y="1008"/>
            <a:chExt cx="403" cy="658"/>
          </a:xfrm>
        </p:grpSpPr>
        <p:sp>
          <p:nvSpPr>
            <p:cNvPr id="33806" name="Freeform 18">
              <a:extLst>
                <a:ext uri="{FF2B5EF4-FFF2-40B4-BE49-F238E27FC236}">
                  <a16:creationId xmlns:a16="http://schemas.microsoft.com/office/drawing/2014/main" id="{10932507-CBFC-D2CD-D038-AE30BACF5A26}"/>
                </a:ext>
              </a:extLst>
            </p:cNvPr>
            <p:cNvSpPr>
              <a:spLocks/>
            </p:cNvSpPr>
            <p:nvPr/>
          </p:nvSpPr>
          <p:spPr bwMode="blackWhite">
            <a:xfrm>
              <a:off x="576" y="1008"/>
              <a:ext cx="403" cy="573"/>
            </a:xfrm>
            <a:custGeom>
              <a:avLst/>
              <a:gdLst>
                <a:gd name="T0" fmla="*/ 0 w 480"/>
                <a:gd name="T1" fmla="*/ 0 h 528"/>
                <a:gd name="T2" fmla="*/ 0 w 480"/>
                <a:gd name="T3" fmla="*/ 528 h 528"/>
                <a:gd name="T4" fmla="*/ 480 w 480"/>
                <a:gd name="T5" fmla="*/ 528 h 528"/>
                <a:gd name="T6" fmla="*/ 0 60000 65536"/>
                <a:gd name="T7" fmla="*/ 0 60000 65536"/>
                <a:gd name="T8" fmla="*/ 0 60000 65536"/>
                <a:gd name="T9" fmla="*/ 0 w 480"/>
                <a:gd name="T10" fmla="*/ 0 h 528"/>
                <a:gd name="T11" fmla="*/ 480 w 480"/>
                <a:gd name="T12" fmla="*/ 528 h 528"/>
              </a:gdLst>
              <a:ahLst/>
              <a:cxnLst>
                <a:cxn ang="T6">
                  <a:pos x="T0" y="T1"/>
                </a:cxn>
                <a:cxn ang="T7">
                  <a:pos x="T2" y="T3"/>
                </a:cxn>
                <a:cxn ang="T8">
                  <a:pos x="T4" y="T5"/>
                </a:cxn>
              </a:cxnLst>
              <a:rect l="T9" t="T10" r="T11" b="T12"/>
              <a:pathLst>
                <a:path w="480" h="528">
                  <a:moveTo>
                    <a:pt x="0" y="0"/>
                  </a:moveTo>
                  <a:lnTo>
                    <a:pt x="0" y="528"/>
                  </a:lnTo>
                  <a:lnTo>
                    <a:pt x="480" y="528"/>
                  </a:lnTo>
                </a:path>
              </a:pathLst>
            </a:custGeom>
            <a:noFill/>
            <a:ln w="38100" cap="flat" cmpd="sng">
              <a:solidFill>
                <a:srgbClr val="006699"/>
              </a:solidFill>
              <a:prstDash val="solid"/>
              <a:round/>
              <a:headEnd type="none" w="med" len="med"/>
              <a:tailEnd type="stealth" w="lg" len="lg"/>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33807" name="Oval 19">
              <a:extLst>
                <a:ext uri="{FF2B5EF4-FFF2-40B4-BE49-F238E27FC236}">
                  <a16:creationId xmlns:a16="http://schemas.microsoft.com/office/drawing/2014/main" id="{7FDCF88C-14DB-4B3F-D2D7-0D9F12FC5EA9}"/>
                </a:ext>
              </a:extLst>
            </p:cNvPr>
            <p:cNvSpPr>
              <a:spLocks noChangeArrowheads="1"/>
            </p:cNvSpPr>
            <p:nvPr/>
          </p:nvSpPr>
          <p:spPr bwMode="auto">
            <a:xfrm>
              <a:off x="634" y="1494"/>
              <a:ext cx="172" cy="172"/>
            </a:xfrm>
            <a:prstGeom prst="ellipse">
              <a:avLst/>
            </a:prstGeom>
            <a:solidFill>
              <a:schemeClr val="bg1"/>
            </a:solidFill>
            <a:ln w="38100">
              <a:solidFill>
                <a:srgbClr val="006699"/>
              </a:solidFill>
              <a:round/>
              <a:headEnd/>
              <a:tailEnd/>
            </a:ln>
          </p:spPr>
          <p:txBody>
            <a:bodyPr wrap="none" anchor="ctr"/>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b="1"/>
                <a:t>4</a:t>
              </a:r>
            </a:p>
          </p:txBody>
        </p:sp>
      </p:grpSp>
      <p:sp>
        <p:nvSpPr>
          <p:cNvPr id="6" name="Rectangle 5">
            <a:extLst>
              <a:ext uri="{FF2B5EF4-FFF2-40B4-BE49-F238E27FC236}">
                <a16:creationId xmlns:a16="http://schemas.microsoft.com/office/drawing/2014/main" id="{583E478C-3706-F7BE-A2DB-3595DE4E1E3B}"/>
              </a:ext>
            </a:extLst>
          </p:cNvPr>
          <p:cNvSpPr/>
          <p:nvPr/>
        </p:nvSpPr>
        <p:spPr>
          <a:xfrm>
            <a:off x="1005368" y="44665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7" name="TextBox 6">
            <a:extLst>
              <a:ext uri="{FF2B5EF4-FFF2-40B4-BE49-F238E27FC236}">
                <a16:creationId xmlns:a16="http://schemas.microsoft.com/office/drawing/2014/main" id="{4C973A5E-9EBC-79CE-87EC-AE8B7206CD8F}"/>
              </a:ext>
            </a:extLst>
          </p:cNvPr>
          <p:cNvSpPr txBox="1"/>
          <p:nvPr/>
        </p:nvSpPr>
        <p:spPr>
          <a:xfrm>
            <a:off x="1216209" y="48723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B963E1C7-7CBE-89D6-727D-547B601D1FFB}"/>
              </a:ext>
            </a:extLst>
          </p:cNvPr>
          <p:cNvSpPr txBox="1"/>
          <p:nvPr/>
        </p:nvSpPr>
        <p:spPr>
          <a:xfrm>
            <a:off x="1277239" y="74304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16787FFD-D4F2-8954-A94A-348F7C5489BF}"/>
              </a:ext>
            </a:extLst>
          </p:cNvPr>
          <p:cNvSpPr txBox="1"/>
          <p:nvPr/>
        </p:nvSpPr>
        <p:spPr>
          <a:xfrm>
            <a:off x="4787900" y="6258872"/>
            <a:ext cx="2616200" cy="400110"/>
          </a:xfrm>
          <a:prstGeom prst="rect">
            <a:avLst/>
          </a:prstGeom>
          <a:noFill/>
        </p:spPr>
        <p:txBody>
          <a:bodyPr wrap="square" rtlCol="0">
            <a:spAutoFit/>
          </a:bodyPr>
          <a:lstStyle/>
          <a:p>
            <a:pPr algn="ctr"/>
            <a:r>
              <a:rPr lang="en-US" sz="2000" dirty="0">
                <a:solidFill>
                  <a:srgbClr val="00B0F0"/>
                </a:solidFill>
              </a:rPr>
              <a:t>www.midocean.ae</a:t>
            </a:r>
          </a:p>
        </p:txBody>
      </p:sp>
    </p:spTree>
    <p:extLst>
      <p:ext uri="{BB962C8B-B14F-4D97-AF65-F5344CB8AC3E}">
        <p14:creationId xmlns:p14="http://schemas.microsoft.com/office/powerpoint/2010/main" val="55572213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nodeType="clickEffect">
                                  <p:stCondLst>
                                    <p:cond delay="0"/>
                                  </p:stCondLst>
                                  <p:childTnLst>
                                    <p:set>
                                      <p:cBhvr>
                                        <p:cTn id="6" dur="1" fill="hold">
                                          <p:stCondLst>
                                            <p:cond delay="0"/>
                                          </p:stCondLst>
                                        </p:cTn>
                                        <p:tgtEl>
                                          <p:spTgt spid="2763784"/>
                                        </p:tgtEl>
                                        <p:attrNameLst>
                                          <p:attrName>style.visibility</p:attrName>
                                        </p:attrNameLst>
                                      </p:cBhvr>
                                      <p:to>
                                        <p:strVal val="visible"/>
                                      </p:to>
                                    </p:set>
                                    <p:animEffect transition="in" filter="wipe(left)">
                                      <p:cBhvr>
                                        <p:cTn id="7" dur="500"/>
                                        <p:tgtEl>
                                          <p:spTgt spid="276378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8" presetClass="entr" presetSubtype="6"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strips(downRight)">
                                      <p:cBhvr>
                                        <p:cTn id="12" dur="1000"/>
                                        <p:tgtEl>
                                          <p:spTgt spid="2"/>
                                        </p:tgtEl>
                                      </p:cBhvr>
                                    </p:animEffect>
                                  </p:childTnLst>
                                </p:cTn>
                              </p:par>
                            </p:childTnLst>
                          </p:cTn>
                        </p:par>
                        <p:par>
                          <p:cTn id="13" fill="hold" nodeType="afterGroup">
                            <p:stCondLst>
                              <p:cond delay="1000"/>
                            </p:stCondLst>
                            <p:childTnLst>
                              <p:par>
                                <p:cTn id="14" presetID="22" presetClass="entr" presetSubtype="8" fill="hold" nodeType="afterEffect">
                                  <p:stCondLst>
                                    <p:cond delay="0"/>
                                  </p:stCondLst>
                                  <p:childTnLst>
                                    <p:set>
                                      <p:cBhvr>
                                        <p:cTn id="15" dur="1" fill="hold">
                                          <p:stCondLst>
                                            <p:cond delay="0"/>
                                          </p:stCondLst>
                                        </p:cTn>
                                        <p:tgtEl>
                                          <p:spTgt spid="2763785"/>
                                        </p:tgtEl>
                                        <p:attrNameLst>
                                          <p:attrName>style.visibility</p:attrName>
                                        </p:attrNameLst>
                                      </p:cBhvr>
                                      <p:to>
                                        <p:strVal val="visible"/>
                                      </p:to>
                                    </p:set>
                                    <p:animEffect transition="in" filter="wipe(left)">
                                      <p:cBhvr>
                                        <p:cTn id="16" dur="500"/>
                                        <p:tgtEl>
                                          <p:spTgt spid="2763785"/>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18" presetClass="entr" presetSubtype="6" fill="hold" nodeType="clickEffect">
                                  <p:stCondLst>
                                    <p:cond delay="0"/>
                                  </p:stCondLst>
                                  <p:childTnLst>
                                    <p:set>
                                      <p:cBhvr>
                                        <p:cTn id="20" dur="1" fill="hold">
                                          <p:stCondLst>
                                            <p:cond delay="0"/>
                                          </p:stCondLst>
                                        </p:cTn>
                                        <p:tgtEl>
                                          <p:spTgt spid="3"/>
                                        </p:tgtEl>
                                        <p:attrNameLst>
                                          <p:attrName>style.visibility</p:attrName>
                                        </p:attrNameLst>
                                      </p:cBhvr>
                                      <p:to>
                                        <p:strVal val="visible"/>
                                      </p:to>
                                    </p:set>
                                    <p:animEffect transition="in" filter="strips(downRight)">
                                      <p:cBhvr>
                                        <p:cTn id="21" dur="1000"/>
                                        <p:tgtEl>
                                          <p:spTgt spid="3"/>
                                        </p:tgtEl>
                                      </p:cBhvr>
                                    </p:animEffect>
                                  </p:childTnLst>
                                </p:cTn>
                              </p:par>
                            </p:childTnLst>
                          </p:cTn>
                        </p:par>
                        <p:par>
                          <p:cTn id="22" fill="hold" nodeType="afterGroup">
                            <p:stCondLst>
                              <p:cond delay="1000"/>
                            </p:stCondLst>
                            <p:childTnLst>
                              <p:par>
                                <p:cTn id="23" presetID="22" presetClass="entr" presetSubtype="8" fill="hold" nodeType="afterEffect">
                                  <p:stCondLst>
                                    <p:cond delay="0"/>
                                  </p:stCondLst>
                                  <p:childTnLst>
                                    <p:set>
                                      <p:cBhvr>
                                        <p:cTn id="24" dur="1" fill="hold">
                                          <p:stCondLst>
                                            <p:cond delay="0"/>
                                          </p:stCondLst>
                                        </p:cTn>
                                        <p:tgtEl>
                                          <p:spTgt spid="2763783"/>
                                        </p:tgtEl>
                                        <p:attrNameLst>
                                          <p:attrName>style.visibility</p:attrName>
                                        </p:attrNameLst>
                                      </p:cBhvr>
                                      <p:to>
                                        <p:strVal val="visible"/>
                                      </p:to>
                                    </p:set>
                                    <p:animEffect transition="in" filter="wipe(left)">
                                      <p:cBhvr>
                                        <p:cTn id="25" dur="1000"/>
                                        <p:tgtEl>
                                          <p:spTgt spid="2763783"/>
                                        </p:tgtEl>
                                      </p:cBhvr>
                                    </p:animEffect>
                                  </p:childTnLst>
                                </p:cTn>
                              </p:par>
                            </p:childTnLst>
                          </p:cTn>
                        </p:par>
                      </p:childTnLst>
                    </p:cTn>
                  </p:par>
                  <p:par>
                    <p:cTn id="26" fill="hold" nodeType="clickPar">
                      <p:stCondLst>
                        <p:cond delay="indefinite"/>
                      </p:stCondLst>
                      <p:childTnLst>
                        <p:par>
                          <p:cTn id="27" fill="hold" nodeType="withGroup">
                            <p:stCondLst>
                              <p:cond delay="0"/>
                            </p:stCondLst>
                            <p:childTnLst>
                              <p:par>
                                <p:cTn id="28" presetID="18" presetClass="entr" presetSubtype="6" fill="hold" nodeType="clickEffect">
                                  <p:stCondLst>
                                    <p:cond delay="0"/>
                                  </p:stCondLst>
                                  <p:childTnLst>
                                    <p:set>
                                      <p:cBhvr>
                                        <p:cTn id="29" dur="1" fill="hold">
                                          <p:stCondLst>
                                            <p:cond delay="0"/>
                                          </p:stCondLst>
                                        </p:cTn>
                                        <p:tgtEl>
                                          <p:spTgt spid="4"/>
                                        </p:tgtEl>
                                        <p:attrNameLst>
                                          <p:attrName>style.visibility</p:attrName>
                                        </p:attrNameLst>
                                      </p:cBhvr>
                                      <p:to>
                                        <p:strVal val="visible"/>
                                      </p:to>
                                    </p:set>
                                    <p:animEffect transition="in" filter="strips(downRight)">
                                      <p:cBhvr>
                                        <p:cTn id="30" dur="1000"/>
                                        <p:tgtEl>
                                          <p:spTgt spid="4"/>
                                        </p:tgtEl>
                                      </p:cBhvr>
                                    </p:animEffect>
                                  </p:childTnLst>
                                </p:cTn>
                              </p:par>
                            </p:childTnLst>
                          </p:cTn>
                        </p:par>
                        <p:par>
                          <p:cTn id="31" fill="hold" nodeType="afterGroup">
                            <p:stCondLst>
                              <p:cond delay="1000"/>
                            </p:stCondLst>
                            <p:childTnLst>
                              <p:par>
                                <p:cTn id="32" presetID="22" presetClass="entr" presetSubtype="8" fill="hold" nodeType="afterEffect">
                                  <p:stCondLst>
                                    <p:cond delay="0"/>
                                  </p:stCondLst>
                                  <p:childTnLst>
                                    <p:set>
                                      <p:cBhvr>
                                        <p:cTn id="33" dur="1" fill="hold">
                                          <p:stCondLst>
                                            <p:cond delay="0"/>
                                          </p:stCondLst>
                                        </p:cTn>
                                        <p:tgtEl>
                                          <p:spTgt spid="2763786"/>
                                        </p:tgtEl>
                                        <p:attrNameLst>
                                          <p:attrName>style.visibility</p:attrName>
                                        </p:attrNameLst>
                                      </p:cBhvr>
                                      <p:to>
                                        <p:strVal val="visible"/>
                                      </p:to>
                                    </p:set>
                                    <p:animEffect transition="in" filter="wipe(left)">
                                      <p:cBhvr>
                                        <p:cTn id="34" dur="1000"/>
                                        <p:tgtEl>
                                          <p:spTgt spid="2763786"/>
                                        </p:tgtEl>
                                      </p:cBhvr>
                                    </p:animEffect>
                                  </p:childTnLst>
                                </p:cTn>
                              </p:par>
                            </p:childTnLst>
                          </p:cTn>
                        </p:par>
                      </p:childTnLst>
                    </p:cTn>
                  </p:par>
                  <p:par>
                    <p:cTn id="35" fill="hold" nodeType="clickPar">
                      <p:stCondLst>
                        <p:cond delay="indefinite"/>
                      </p:stCondLst>
                      <p:childTnLst>
                        <p:par>
                          <p:cTn id="36" fill="hold" nodeType="withGroup">
                            <p:stCondLst>
                              <p:cond delay="0"/>
                            </p:stCondLst>
                            <p:childTnLst>
                              <p:par>
                                <p:cTn id="37" presetID="18" presetClass="entr" presetSubtype="6" fill="hold" nodeType="clickEffect">
                                  <p:stCondLst>
                                    <p:cond delay="0"/>
                                  </p:stCondLst>
                                  <p:childTnLst>
                                    <p:set>
                                      <p:cBhvr>
                                        <p:cTn id="38" dur="1" fill="hold">
                                          <p:stCondLst>
                                            <p:cond delay="0"/>
                                          </p:stCondLst>
                                        </p:cTn>
                                        <p:tgtEl>
                                          <p:spTgt spid="5"/>
                                        </p:tgtEl>
                                        <p:attrNameLst>
                                          <p:attrName>style.visibility</p:attrName>
                                        </p:attrNameLst>
                                      </p:cBhvr>
                                      <p:to>
                                        <p:strVal val="visible"/>
                                      </p:to>
                                    </p:set>
                                    <p:animEffect transition="in" filter="strips(downRight)">
                                      <p:cBhvr>
                                        <p:cTn id="39" dur="1000"/>
                                        <p:tgtEl>
                                          <p:spTgt spid="5"/>
                                        </p:tgtEl>
                                      </p:cBhvr>
                                    </p:animEffect>
                                  </p:childTnLst>
                                </p:cTn>
                              </p:par>
                            </p:childTnLst>
                          </p:cTn>
                        </p:par>
                        <p:par>
                          <p:cTn id="40" fill="hold" nodeType="afterGroup">
                            <p:stCondLst>
                              <p:cond delay="1000"/>
                            </p:stCondLst>
                            <p:childTnLst>
                              <p:par>
                                <p:cTn id="41" presetID="22" presetClass="entr" presetSubtype="8" fill="hold" nodeType="afterEffect">
                                  <p:stCondLst>
                                    <p:cond delay="0"/>
                                  </p:stCondLst>
                                  <p:childTnLst>
                                    <p:set>
                                      <p:cBhvr>
                                        <p:cTn id="42" dur="1" fill="hold">
                                          <p:stCondLst>
                                            <p:cond delay="0"/>
                                          </p:stCondLst>
                                        </p:cTn>
                                        <p:tgtEl>
                                          <p:spTgt spid="2763782"/>
                                        </p:tgtEl>
                                        <p:attrNameLst>
                                          <p:attrName>style.visibility</p:attrName>
                                        </p:attrNameLst>
                                      </p:cBhvr>
                                      <p:to>
                                        <p:strVal val="visible"/>
                                      </p:to>
                                    </p:set>
                                    <p:animEffect transition="in" filter="wipe(left)">
                                      <p:cBhvr>
                                        <p:cTn id="43" dur="1000"/>
                                        <p:tgtEl>
                                          <p:spTgt spid="276378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3782" grpId="0"/>
      <p:bldP spid="2763783" grpId="0"/>
      <p:bldP spid="2763784" grpId="0" animBg="1" autoUpdateAnimBg="0"/>
      <p:bldP spid="2763785" grpId="0"/>
      <p:bldP spid="2763786"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826" name="Rectangle 2">
            <a:extLst>
              <a:ext uri="{FF2B5EF4-FFF2-40B4-BE49-F238E27FC236}">
                <a16:creationId xmlns:a16="http://schemas.microsoft.com/office/drawing/2014/main" id="{0E59B217-AA4E-3914-5659-66A00FEA098A}"/>
              </a:ext>
            </a:extLst>
          </p:cNvPr>
          <p:cNvSpPr>
            <a:spLocks noGrp="1" noChangeArrowheads="1"/>
          </p:cNvSpPr>
          <p:nvPr>
            <p:ph type="title"/>
          </p:nvPr>
        </p:nvSpPr>
        <p:spPr>
          <a:xfrm>
            <a:off x="2443655" y="491252"/>
            <a:ext cx="8024648" cy="1325563"/>
          </a:xfrm>
        </p:spPr>
        <p:txBody>
          <a:bodyPr>
            <a:normAutofit/>
          </a:bodyPr>
          <a:lstStyle/>
          <a:p>
            <a:pPr eaLnBrk="1" hangingPunct="1">
              <a:defRPr/>
            </a:pPr>
            <a:r>
              <a:rPr lang="en-US" sz="3600" dirty="0">
                <a:latin typeface="Times New Roman" panose="02020603050405020304" pitchFamily="18" charset="0"/>
                <a:cs typeface="Times New Roman" panose="02020603050405020304" pitchFamily="18" charset="0"/>
              </a:rPr>
              <a:t>Management Development Techniques</a:t>
            </a:r>
          </a:p>
        </p:txBody>
      </p:sp>
      <p:grpSp>
        <p:nvGrpSpPr>
          <p:cNvPr id="2" name="Group 19">
            <a:extLst>
              <a:ext uri="{FF2B5EF4-FFF2-40B4-BE49-F238E27FC236}">
                <a16:creationId xmlns:a16="http://schemas.microsoft.com/office/drawing/2014/main" id="{24EE53A7-1EBD-275B-1916-941DB5EC0ED3}"/>
              </a:ext>
            </a:extLst>
          </p:cNvPr>
          <p:cNvGrpSpPr>
            <a:grpSpLocks/>
          </p:cNvGrpSpPr>
          <p:nvPr/>
        </p:nvGrpSpPr>
        <p:grpSpPr bwMode="auto">
          <a:xfrm>
            <a:off x="2163764" y="2057400"/>
            <a:ext cx="7864475" cy="2432050"/>
            <a:chOff x="403" y="1296"/>
            <a:chExt cx="4954" cy="1532"/>
          </a:xfrm>
        </p:grpSpPr>
        <p:sp>
          <p:nvSpPr>
            <p:cNvPr id="34822" name="AutoShape 12" descr="brownfill01">
              <a:extLst>
                <a:ext uri="{FF2B5EF4-FFF2-40B4-BE49-F238E27FC236}">
                  <a16:creationId xmlns:a16="http://schemas.microsoft.com/office/drawing/2014/main" id="{58943D5C-7ADE-1206-F77E-2E8B39E16F36}"/>
                </a:ext>
              </a:extLst>
            </p:cNvPr>
            <p:cNvSpPr>
              <a:spLocks noChangeArrowheads="1"/>
            </p:cNvSpPr>
            <p:nvPr/>
          </p:nvSpPr>
          <p:spPr bwMode="auto">
            <a:xfrm>
              <a:off x="403" y="2260"/>
              <a:ext cx="1558" cy="568"/>
            </a:xfrm>
            <a:prstGeom prst="roundRect">
              <a:avLst>
                <a:gd name="adj" fmla="val 8361"/>
              </a:avLst>
            </a:prstGeom>
            <a:blipFill dpi="0" rotWithShape="1">
              <a:blip r:embed="rId3"/>
              <a:srcRect/>
              <a:stretch>
                <a:fillRect/>
              </a:stretch>
            </a:blipFill>
            <a:ln w="57150" algn="ctr">
              <a:solidFill>
                <a:srgbClr val="EB9F39"/>
              </a:solidFill>
              <a:round/>
              <a:headEnd/>
              <a:tailEnd/>
            </a:ln>
          </p:spPr>
          <p:txBody>
            <a:bodyPr lIns="0" tIns="0" rIns="0" bIns="0" anchor="ctr" anchorCtr="1"/>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400">
                  <a:latin typeface="Franklin Gothic Medium" panose="020B0603020102020204" pitchFamily="34" charset="0"/>
                </a:rPr>
                <a:t>Job </a:t>
              </a:r>
              <a:br>
                <a:rPr lang="en-US" altLang="en-US" sz="2400">
                  <a:latin typeface="Franklin Gothic Medium" panose="020B0603020102020204" pitchFamily="34" charset="0"/>
                </a:rPr>
              </a:br>
              <a:r>
                <a:rPr lang="en-US" altLang="en-US" sz="2400">
                  <a:latin typeface="Franklin Gothic Medium" panose="020B0603020102020204" pitchFamily="34" charset="0"/>
                </a:rPr>
                <a:t>rotation</a:t>
              </a:r>
              <a:endParaRPr lang="en-US" altLang="en-US" sz="2400" i="1">
                <a:latin typeface="Franklin Gothic Medium" panose="020B0603020102020204" pitchFamily="34" charset="0"/>
              </a:endParaRPr>
            </a:p>
          </p:txBody>
        </p:sp>
        <p:sp>
          <p:nvSpPr>
            <p:cNvPr id="34823" name="AutoShape 13" descr="greenfill01">
              <a:extLst>
                <a:ext uri="{FF2B5EF4-FFF2-40B4-BE49-F238E27FC236}">
                  <a16:creationId xmlns:a16="http://schemas.microsoft.com/office/drawing/2014/main" id="{0E1DED9A-25B3-5C52-D407-BF83C72237E8}"/>
                </a:ext>
              </a:extLst>
            </p:cNvPr>
            <p:cNvSpPr>
              <a:spLocks noChangeArrowheads="1"/>
            </p:cNvSpPr>
            <p:nvPr/>
          </p:nvSpPr>
          <p:spPr bwMode="auto">
            <a:xfrm>
              <a:off x="2102" y="2259"/>
              <a:ext cx="1558" cy="566"/>
            </a:xfrm>
            <a:prstGeom prst="roundRect">
              <a:avLst>
                <a:gd name="adj" fmla="val 7120"/>
              </a:avLst>
            </a:prstGeom>
            <a:blipFill dpi="0" rotWithShape="1">
              <a:blip r:embed="rId4"/>
              <a:srcRect/>
              <a:stretch>
                <a:fillRect/>
              </a:stretch>
            </a:blipFill>
            <a:ln w="57150" algn="ctr">
              <a:solidFill>
                <a:srgbClr val="65CD65"/>
              </a:solidFill>
              <a:round/>
              <a:headEnd/>
              <a:tailEnd/>
            </a:ln>
          </p:spPr>
          <p:txBody>
            <a:bodyPr lIns="0" tIns="0" rIns="0" bIns="0" anchor="ctr" anchorCtr="1"/>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400">
                  <a:latin typeface="Franklin Gothic Medium" panose="020B0603020102020204" pitchFamily="34" charset="0"/>
                </a:rPr>
                <a:t>Coaching and understudy</a:t>
              </a:r>
            </a:p>
          </p:txBody>
        </p:sp>
        <p:cxnSp>
          <p:nvCxnSpPr>
            <p:cNvPr id="34824" name="AutoShape 14">
              <a:extLst>
                <a:ext uri="{FF2B5EF4-FFF2-40B4-BE49-F238E27FC236}">
                  <a16:creationId xmlns:a16="http://schemas.microsoft.com/office/drawing/2014/main" id="{8F9CCC98-9FF7-17E5-1556-D19F452B233A}"/>
                </a:ext>
              </a:extLst>
            </p:cNvPr>
            <p:cNvCxnSpPr>
              <a:cxnSpLocks noChangeShapeType="1"/>
              <a:stCxn id="34825" idx="2"/>
              <a:endCxn id="34822" idx="0"/>
            </p:cNvCxnSpPr>
            <p:nvPr/>
          </p:nvCxnSpPr>
          <p:spPr bwMode="auto">
            <a:xfrm rot="5400000">
              <a:off x="1784" y="1147"/>
              <a:ext cx="493" cy="1698"/>
            </a:xfrm>
            <a:prstGeom prst="bentConnector3">
              <a:avLst>
                <a:gd name="adj1" fmla="val 49898"/>
              </a:avLst>
            </a:prstGeom>
            <a:noFill/>
            <a:ln w="31750">
              <a:solidFill>
                <a:schemeClr val="tx1"/>
              </a:solidFill>
              <a:miter lim="800000"/>
              <a:headEnd/>
              <a:tailEnd type="stealth" w="lg" len="lg"/>
            </a:ln>
            <a:extLst>
              <a:ext uri="{909E8E84-426E-40DD-AFC4-6F175D3DCCD1}">
                <a14:hiddenFill xmlns:a14="http://schemas.microsoft.com/office/drawing/2010/main">
                  <a:noFill/>
                </a14:hiddenFill>
              </a:ext>
            </a:extLst>
          </p:spPr>
        </p:cxnSp>
        <p:sp>
          <p:nvSpPr>
            <p:cNvPr id="34825" name="AutoShape 15">
              <a:extLst>
                <a:ext uri="{FF2B5EF4-FFF2-40B4-BE49-F238E27FC236}">
                  <a16:creationId xmlns:a16="http://schemas.microsoft.com/office/drawing/2014/main" id="{C365FB7C-B35B-A65E-6A90-38CA635E9D43}"/>
                </a:ext>
              </a:extLst>
            </p:cNvPr>
            <p:cNvSpPr>
              <a:spLocks noChangeArrowheads="1"/>
            </p:cNvSpPr>
            <p:nvPr/>
          </p:nvSpPr>
          <p:spPr bwMode="auto">
            <a:xfrm>
              <a:off x="1094" y="1296"/>
              <a:ext cx="3572" cy="435"/>
            </a:xfrm>
            <a:prstGeom prst="roundRect">
              <a:avLst>
                <a:gd name="adj" fmla="val 12259"/>
              </a:avLst>
            </a:prstGeom>
            <a:gradFill rotWithShape="1">
              <a:gsLst>
                <a:gs pos="0">
                  <a:srgbClr val="EAD596"/>
                </a:gs>
                <a:gs pos="100000">
                  <a:srgbClr val="CC9900"/>
                </a:gs>
              </a:gsLst>
              <a:lin ang="5400000" scaled="1"/>
            </a:gradFill>
            <a:ln w="57150">
              <a:solidFill>
                <a:srgbClr val="CC9900"/>
              </a:solidFill>
              <a:round/>
              <a:headEnd/>
              <a:tailEnd/>
            </a:ln>
          </p:spPr>
          <p:txBody>
            <a:bodyPr lIns="0" tIns="0" rIns="0" bIns="0" anchor="ctr" anchorCtr="1"/>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800">
                  <a:latin typeface="Franklin Gothic Medium" panose="020B0603020102020204" pitchFamily="34" charset="0"/>
                </a:rPr>
                <a:t>Managerial On-the-Job Training</a:t>
              </a:r>
            </a:p>
          </p:txBody>
        </p:sp>
        <p:cxnSp>
          <p:nvCxnSpPr>
            <p:cNvPr id="34826" name="AutoShape 16">
              <a:extLst>
                <a:ext uri="{FF2B5EF4-FFF2-40B4-BE49-F238E27FC236}">
                  <a16:creationId xmlns:a16="http://schemas.microsoft.com/office/drawing/2014/main" id="{E98B9DFE-BE49-E3FC-B2A5-2C8662953D75}"/>
                </a:ext>
              </a:extLst>
            </p:cNvPr>
            <p:cNvCxnSpPr>
              <a:cxnSpLocks noChangeShapeType="1"/>
              <a:stCxn id="34825" idx="2"/>
              <a:endCxn id="34823" idx="0"/>
            </p:cNvCxnSpPr>
            <p:nvPr/>
          </p:nvCxnSpPr>
          <p:spPr bwMode="auto">
            <a:xfrm rot="16200000" flipH="1">
              <a:off x="2635" y="1994"/>
              <a:ext cx="492" cy="1"/>
            </a:xfrm>
            <a:prstGeom prst="bentConnector3">
              <a:avLst>
                <a:gd name="adj1" fmla="val 49796"/>
              </a:avLst>
            </a:prstGeom>
            <a:noFill/>
            <a:ln w="31750">
              <a:solidFill>
                <a:schemeClr val="tx1"/>
              </a:solidFill>
              <a:miter lim="800000"/>
              <a:headEnd/>
              <a:tailEnd type="stealth" w="lg" len="lg"/>
            </a:ln>
            <a:extLst>
              <a:ext uri="{909E8E84-426E-40DD-AFC4-6F175D3DCCD1}">
                <a14:hiddenFill xmlns:a14="http://schemas.microsoft.com/office/drawing/2010/main">
                  <a:noFill/>
                </a14:hiddenFill>
              </a:ext>
            </a:extLst>
          </p:spPr>
        </p:cxnSp>
        <p:sp>
          <p:nvSpPr>
            <p:cNvPr id="34827" name="AutoShape 17" descr="bluefill01">
              <a:extLst>
                <a:ext uri="{FF2B5EF4-FFF2-40B4-BE49-F238E27FC236}">
                  <a16:creationId xmlns:a16="http://schemas.microsoft.com/office/drawing/2014/main" id="{EF58449E-C5F1-D48F-949C-3ED692CA72B8}"/>
                </a:ext>
              </a:extLst>
            </p:cNvPr>
            <p:cNvSpPr>
              <a:spLocks noChangeArrowheads="1"/>
            </p:cNvSpPr>
            <p:nvPr/>
          </p:nvSpPr>
          <p:spPr bwMode="auto">
            <a:xfrm>
              <a:off x="3799" y="2260"/>
              <a:ext cx="1558" cy="567"/>
            </a:xfrm>
            <a:prstGeom prst="roundRect">
              <a:avLst>
                <a:gd name="adj" fmla="val 7120"/>
              </a:avLst>
            </a:prstGeom>
            <a:blipFill dpi="0" rotWithShape="1">
              <a:blip r:embed="rId5"/>
              <a:srcRect/>
              <a:stretch>
                <a:fillRect/>
              </a:stretch>
            </a:blipFill>
            <a:ln w="57150" algn="ctr">
              <a:solidFill>
                <a:srgbClr val="7DC1FF"/>
              </a:solidFill>
              <a:round/>
              <a:headEnd/>
              <a:tailEnd/>
            </a:ln>
          </p:spPr>
          <p:txBody>
            <a:bodyPr lIns="0" tIns="0" rIns="0" bIns="0" anchor="ctr" anchorCtr="1"/>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400">
                  <a:latin typeface="Franklin Gothic Medium" panose="020B0603020102020204" pitchFamily="34" charset="0"/>
                </a:rPr>
                <a:t>Action </a:t>
              </a:r>
              <a:br>
                <a:rPr lang="en-US" altLang="en-US" sz="2400">
                  <a:latin typeface="Franklin Gothic Medium" panose="020B0603020102020204" pitchFamily="34" charset="0"/>
                </a:rPr>
              </a:br>
              <a:r>
                <a:rPr lang="en-US" altLang="en-US" sz="2400">
                  <a:latin typeface="Franklin Gothic Medium" panose="020B0603020102020204" pitchFamily="34" charset="0"/>
                </a:rPr>
                <a:t>learning</a:t>
              </a:r>
            </a:p>
          </p:txBody>
        </p:sp>
        <p:cxnSp>
          <p:nvCxnSpPr>
            <p:cNvPr id="34828" name="AutoShape 18">
              <a:extLst>
                <a:ext uri="{FF2B5EF4-FFF2-40B4-BE49-F238E27FC236}">
                  <a16:creationId xmlns:a16="http://schemas.microsoft.com/office/drawing/2014/main" id="{8DA0E45F-400F-57BD-7CD6-DDD0EFCCD639}"/>
                </a:ext>
              </a:extLst>
            </p:cNvPr>
            <p:cNvCxnSpPr>
              <a:cxnSpLocks noChangeShapeType="1"/>
              <a:stCxn id="34825" idx="2"/>
              <a:endCxn id="34827" idx="0"/>
            </p:cNvCxnSpPr>
            <p:nvPr/>
          </p:nvCxnSpPr>
          <p:spPr bwMode="auto">
            <a:xfrm rot="16200000" flipH="1">
              <a:off x="3482" y="1147"/>
              <a:ext cx="493" cy="1698"/>
            </a:xfrm>
            <a:prstGeom prst="bentConnector3">
              <a:avLst>
                <a:gd name="adj1" fmla="val 49898"/>
              </a:avLst>
            </a:prstGeom>
            <a:noFill/>
            <a:ln w="31750">
              <a:solidFill>
                <a:schemeClr val="tx1"/>
              </a:solidFill>
              <a:miter lim="800000"/>
              <a:headEnd/>
              <a:tailEnd type="stealth" w="lg" len="lg"/>
            </a:ln>
            <a:extLst>
              <a:ext uri="{909E8E84-426E-40DD-AFC4-6F175D3DCCD1}">
                <a14:hiddenFill xmlns:a14="http://schemas.microsoft.com/office/drawing/2010/main">
                  <a:noFill/>
                </a14:hiddenFill>
              </a:ext>
            </a:extLst>
          </p:spPr>
        </p:cxnSp>
      </p:grpSp>
      <p:sp>
        <p:nvSpPr>
          <p:cNvPr id="3" name="TextBox 2">
            <a:extLst>
              <a:ext uri="{FF2B5EF4-FFF2-40B4-BE49-F238E27FC236}">
                <a16:creationId xmlns:a16="http://schemas.microsoft.com/office/drawing/2014/main" id="{B8038119-863A-08BD-20F4-34823F65B735}"/>
              </a:ext>
            </a:extLst>
          </p:cNvPr>
          <p:cNvSpPr txBox="1"/>
          <p:nvPr/>
        </p:nvSpPr>
        <p:spPr>
          <a:xfrm>
            <a:off x="4787900" y="6290404"/>
            <a:ext cx="2616200" cy="400110"/>
          </a:xfrm>
          <a:prstGeom prst="rect">
            <a:avLst/>
          </a:prstGeom>
          <a:noFill/>
        </p:spPr>
        <p:txBody>
          <a:bodyPr wrap="square" rtlCol="0">
            <a:spAutoFit/>
          </a:bodyPr>
          <a:lstStyle/>
          <a:p>
            <a:pPr algn="ctr"/>
            <a:r>
              <a:rPr lang="en-US" sz="2000" dirty="0">
                <a:solidFill>
                  <a:srgbClr val="00B0F0"/>
                </a:solidFill>
              </a:rPr>
              <a:t>www.midocean.ae</a:t>
            </a:r>
          </a:p>
        </p:txBody>
      </p:sp>
      <p:sp>
        <p:nvSpPr>
          <p:cNvPr id="4" name="Rectangle 3">
            <a:extLst>
              <a:ext uri="{FF2B5EF4-FFF2-40B4-BE49-F238E27FC236}">
                <a16:creationId xmlns:a16="http://schemas.microsoft.com/office/drawing/2014/main" id="{3B0FB82C-23F3-2968-BA2B-3E2037F628A3}"/>
              </a:ext>
            </a:extLst>
          </p:cNvPr>
          <p:cNvSpPr/>
          <p:nvPr/>
        </p:nvSpPr>
        <p:spPr>
          <a:xfrm>
            <a:off x="958070" y="49395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123BF94E-3F1E-F2E5-AB9D-F7BF1265B8E9}"/>
              </a:ext>
            </a:extLst>
          </p:cNvPr>
          <p:cNvSpPr txBox="1"/>
          <p:nvPr/>
        </p:nvSpPr>
        <p:spPr>
          <a:xfrm>
            <a:off x="1168911" y="53452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6312E988-B533-B396-5591-924D56FB4DB2}"/>
              </a:ext>
            </a:extLst>
          </p:cNvPr>
          <p:cNvSpPr txBox="1"/>
          <p:nvPr/>
        </p:nvSpPr>
        <p:spPr>
          <a:xfrm>
            <a:off x="1229941" y="790344"/>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4173027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1"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748558"/>
            <a:ext cx="10812720" cy="46522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6675095" cy="584775"/>
          </a:xfrm>
          <a:prstGeom prst="rect">
            <a:avLst/>
          </a:prstGeom>
          <a:noFill/>
        </p:spPr>
        <p:txBody>
          <a:bodyPr wrap="square" rtlCol="0">
            <a:spAutoFit/>
          </a:bodyPr>
          <a:lstStyle/>
          <a:p>
            <a:r>
              <a:rPr lang="en-US" sz="3200" dirty="0">
                <a:solidFill>
                  <a:srgbClr val="00B0F0"/>
                </a:solidFill>
                <a:latin typeface="Times New Roman" panose="02020603050405020304" pitchFamily="18" charset="0"/>
                <a:cs typeface="Times New Roman" panose="02020603050405020304" pitchFamily="18" charset="0"/>
              </a:rPr>
              <a:t>Managerial On-the-Job Training</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73043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77101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02683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942308" y="2410934"/>
            <a:ext cx="10541000" cy="923330"/>
          </a:xfrm>
          <a:prstGeom prst="rect">
            <a:avLst/>
          </a:prstGeom>
          <a:noFill/>
        </p:spPr>
        <p:txBody>
          <a:bodyPr wrap="square" rtlCol="0">
            <a:spAutoFit/>
          </a:bodyPr>
          <a:lstStyle/>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rgbClr val="00B0F0"/>
                </a:solidFill>
              </a:rPr>
              <a:t>www.midocean.ae</a:t>
            </a:r>
          </a:p>
        </p:txBody>
      </p:sp>
      <p:sp>
        <p:nvSpPr>
          <p:cNvPr id="17" name="TextBox 16">
            <a:extLst>
              <a:ext uri="{FF2B5EF4-FFF2-40B4-BE49-F238E27FC236}">
                <a16:creationId xmlns:a16="http://schemas.microsoft.com/office/drawing/2014/main" id="{027511FC-E9EF-DB3C-EF96-D9FE92FA9F0C}"/>
              </a:ext>
            </a:extLst>
          </p:cNvPr>
          <p:cNvSpPr txBox="1"/>
          <p:nvPr/>
        </p:nvSpPr>
        <p:spPr>
          <a:xfrm>
            <a:off x="1214179" y="1956663"/>
            <a:ext cx="10035513" cy="3453253"/>
          </a:xfrm>
          <a:prstGeom prst="rect">
            <a:avLst/>
          </a:prstGeom>
          <a:noFill/>
        </p:spPr>
        <p:txBody>
          <a:bodyPr wrap="square">
            <a:spAutoFit/>
          </a:bodyPr>
          <a:lstStyle/>
          <a:p>
            <a:pPr marL="228600" marR="0" lvl="0" indent="-228600" algn="l" defTabSz="914400" rtl="0" eaLnBrk="1" fontAlgn="auto" latinLnBrk="0" hangingPunct="1">
              <a:lnSpc>
                <a:spcPct val="90000"/>
              </a:lnSpc>
              <a:spcBef>
                <a:spcPct val="50000"/>
              </a:spcBef>
              <a:spcAft>
                <a:spcPts val="0"/>
              </a:spcAft>
              <a:buClrTx/>
              <a:buSzTx/>
              <a:buFont typeface="Arial" panose="020B0604020202020204" pitchFamily="34" charset="0"/>
              <a:buChar char="•"/>
              <a:tabLst/>
              <a:defRPr/>
            </a:pPr>
            <a:r>
              <a:rPr lang="en-US" sz="2400" dirty="0">
                <a:latin typeface="Calibri" panose="020F0502020204030204"/>
              </a:rPr>
              <a:t>J</a:t>
            </a:r>
            <a:r>
              <a:rPr kumimoji="0" lang="en-US" sz="2400" b="0" i="0" u="none" strike="noStrike" kern="1200" cap="none" spc="0" normalizeH="0" baseline="0" noProof="0" dirty="0" err="1">
                <a:ln>
                  <a:noFill/>
                </a:ln>
                <a:effectLst/>
                <a:uLnTx/>
                <a:uFillTx/>
                <a:latin typeface="Calibri" panose="020F0502020204030204"/>
                <a:ea typeface="+mn-ea"/>
                <a:cs typeface="+mn-cs"/>
              </a:rPr>
              <a:t>ob</a:t>
            </a:r>
            <a:r>
              <a:rPr kumimoji="0" lang="en-US" sz="2400" b="0" i="0" u="none" strike="noStrike" kern="1200" cap="none" spc="0" normalizeH="0" baseline="0" noProof="0" dirty="0">
                <a:ln>
                  <a:noFill/>
                </a:ln>
                <a:effectLst/>
                <a:uLnTx/>
                <a:uFillTx/>
                <a:latin typeface="Calibri" panose="020F0502020204030204"/>
                <a:ea typeface="+mn-ea"/>
                <a:cs typeface="+mn-cs"/>
              </a:rPr>
              <a:t> rotation means moving managers from department to department to broaden their understanding of the business and to test their abilities. The trainee may be a recent college graduate, and spend several months in each department, learning the departments business by doing it.</a:t>
            </a:r>
          </a:p>
          <a:p>
            <a:pPr marL="228600" marR="0" lvl="0" indent="-228600" algn="l" defTabSz="914400" rtl="0" eaLnBrk="1" fontAlgn="auto" latinLnBrk="0" hangingPunct="1">
              <a:lnSpc>
                <a:spcPct val="90000"/>
              </a:lnSpc>
              <a:spcBef>
                <a:spcPct val="50000"/>
              </a:spcBef>
              <a:spcAft>
                <a:spcPts val="0"/>
              </a:spcAft>
              <a:buClrTx/>
              <a:buSzTx/>
              <a:buFont typeface="Arial" panose="020B0604020202020204" pitchFamily="34" charset="0"/>
              <a:buChar char="•"/>
              <a:tabLst/>
              <a:defRPr/>
            </a:pPr>
            <a:r>
              <a:rPr lang="en-US" sz="2400" dirty="0">
                <a:latin typeface="Calibri" panose="020F0502020204030204"/>
              </a:rPr>
              <a:t>C</a:t>
            </a:r>
            <a:r>
              <a:rPr kumimoji="0" lang="en-US" sz="2400" b="0" i="0" u="none" strike="noStrike" kern="1200" cap="none" spc="0" normalizeH="0" baseline="0" noProof="0" dirty="0" err="1">
                <a:ln>
                  <a:noFill/>
                </a:ln>
                <a:effectLst/>
                <a:uLnTx/>
                <a:uFillTx/>
                <a:latin typeface="Calibri" panose="020F0502020204030204"/>
                <a:ea typeface="+mn-ea"/>
                <a:cs typeface="+mn-cs"/>
              </a:rPr>
              <a:t>oaching</a:t>
            </a:r>
            <a:r>
              <a:rPr kumimoji="0" lang="en-US" sz="2400" b="0" i="0" u="none" strike="noStrike" kern="1200" cap="none" spc="0" normalizeH="0" baseline="0" noProof="0" dirty="0">
                <a:ln>
                  <a:noFill/>
                </a:ln>
                <a:effectLst/>
                <a:uLnTx/>
                <a:uFillTx/>
                <a:latin typeface="Calibri" panose="020F0502020204030204"/>
                <a:ea typeface="+mn-ea"/>
                <a:cs typeface="+mn-cs"/>
              </a:rPr>
              <a:t>/understudy approach Here the trainee works directly with a senior manager or with the person he or she is to replace; the latter is responsible for the trainee s coaching.</a:t>
            </a:r>
          </a:p>
          <a:p>
            <a:pPr marL="228600" marR="0" lvl="0" indent="-228600" algn="l" defTabSz="914400" rtl="0" eaLnBrk="1" fontAlgn="auto" latinLnBrk="0" hangingPunct="1">
              <a:lnSpc>
                <a:spcPct val="90000"/>
              </a:lnSpc>
              <a:spcBef>
                <a:spcPct val="50000"/>
              </a:spcBef>
              <a:spcAft>
                <a:spcPts val="0"/>
              </a:spcAft>
              <a:buClrTx/>
              <a:buSzTx/>
              <a:buFont typeface="Arial" panose="020B0604020202020204" pitchFamily="34" charset="0"/>
              <a:buChar char="•"/>
              <a:tabLst/>
              <a:defRPr/>
            </a:pPr>
            <a:r>
              <a:rPr lang="en-US" sz="2400" dirty="0"/>
              <a:t>Action learning programs give managers and others released time to work analyzing and solving problems in departments other than their own</a:t>
            </a:r>
            <a:r>
              <a:rPr lang="en-US" sz="2400" dirty="0">
                <a:latin typeface="Calibri" panose="020F0502020204030204"/>
              </a:rPr>
              <a:t>.</a:t>
            </a:r>
            <a:endParaRPr kumimoji="0" lang="en-US" sz="2400" b="0" i="0" u="none" strike="noStrike" kern="1200" cap="none" spc="0" normalizeH="0" baseline="0" noProof="0" dirty="0">
              <a:ln>
                <a:noFill/>
              </a:ln>
              <a:effectLst/>
              <a:uLnTx/>
              <a:uFillTx/>
              <a:latin typeface="Calibri" panose="020F0502020204030204"/>
              <a:ea typeface="+mn-ea"/>
              <a:cs typeface="+mn-cs"/>
            </a:endParaRPr>
          </a:p>
        </p:txBody>
      </p:sp>
    </p:spTree>
    <p:extLst>
      <p:ext uri="{BB962C8B-B14F-4D97-AF65-F5344CB8AC3E}">
        <p14:creationId xmlns:p14="http://schemas.microsoft.com/office/powerpoint/2010/main" val="171210979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7875" name="Freeform 3">
            <a:extLst>
              <a:ext uri="{FF2B5EF4-FFF2-40B4-BE49-F238E27FC236}">
                <a16:creationId xmlns:a16="http://schemas.microsoft.com/office/drawing/2014/main" id="{E13D60E6-7664-ED15-C58D-66E39D52D7F4}"/>
              </a:ext>
            </a:extLst>
          </p:cNvPr>
          <p:cNvSpPr>
            <a:spLocks/>
          </p:cNvSpPr>
          <p:nvPr/>
        </p:nvSpPr>
        <p:spPr bwMode="blackWhite">
          <a:xfrm>
            <a:off x="2446338" y="2549525"/>
            <a:ext cx="533400" cy="609600"/>
          </a:xfrm>
          <a:custGeom>
            <a:avLst/>
            <a:gdLst>
              <a:gd name="T0" fmla="*/ 0 w 480"/>
              <a:gd name="T1" fmla="*/ 0 h 528"/>
              <a:gd name="T2" fmla="*/ 0 w 480"/>
              <a:gd name="T3" fmla="*/ 528 h 528"/>
              <a:gd name="T4" fmla="*/ 480 w 480"/>
              <a:gd name="T5" fmla="*/ 528 h 528"/>
              <a:gd name="T6" fmla="*/ 0 60000 65536"/>
              <a:gd name="T7" fmla="*/ 0 60000 65536"/>
              <a:gd name="T8" fmla="*/ 0 60000 65536"/>
              <a:gd name="T9" fmla="*/ 0 w 480"/>
              <a:gd name="T10" fmla="*/ 0 h 528"/>
              <a:gd name="T11" fmla="*/ 480 w 480"/>
              <a:gd name="T12" fmla="*/ 528 h 528"/>
            </a:gdLst>
            <a:ahLst/>
            <a:cxnLst>
              <a:cxn ang="T6">
                <a:pos x="T0" y="T1"/>
              </a:cxn>
              <a:cxn ang="T7">
                <a:pos x="T2" y="T3"/>
              </a:cxn>
              <a:cxn ang="T8">
                <a:pos x="T4" y="T5"/>
              </a:cxn>
            </a:cxnLst>
            <a:rect l="T9" t="T10" r="T11" b="T12"/>
            <a:pathLst>
              <a:path w="480" h="528">
                <a:moveTo>
                  <a:pt x="0" y="0"/>
                </a:moveTo>
                <a:lnTo>
                  <a:pt x="0" y="528"/>
                </a:lnTo>
                <a:lnTo>
                  <a:pt x="480" y="528"/>
                </a:lnTo>
              </a:path>
            </a:pathLst>
          </a:custGeom>
          <a:noFill/>
          <a:ln w="57150" cap="flat" cmpd="sng">
            <a:solidFill>
              <a:srgbClr val="006699"/>
            </a:solidFill>
            <a:prstDash val="solid"/>
            <a:round/>
            <a:headEnd type="none" w="med" len="med"/>
            <a:tailEnd type="stealth" w="med" len="me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2767876" name="Rectangle 4">
            <a:extLst>
              <a:ext uri="{FF2B5EF4-FFF2-40B4-BE49-F238E27FC236}">
                <a16:creationId xmlns:a16="http://schemas.microsoft.com/office/drawing/2014/main" id="{CAE09A1F-1044-B7EC-EB94-F47E7087BB2E}"/>
              </a:ext>
            </a:extLst>
          </p:cNvPr>
          <p:cNvSpPr>
            <a:spLocks noChangeArrowheads="1"/>
          </p:cNvSpPr>
          <p:nvPr/>
        </p:nvSpPr>
        <p:spPr bwMode="blackWhite">
          <a:xfrm>
            <a:off x="2979739" y="4972051"/>
            <a:ext cx="3665537" cy="377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anchor="ctr"/>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eaLnBrk="1" hangingPunct="1">
              <a:spcBef>
                <a:spcPct val="50000"/>
              </a:spcBef>
            </a:pPr>
            <a:r>
              <a:rPr lang="en-US" altLang="en-US" sz="2000"/>
              <a:t>University-related programs</a:t>
            </a:r>
          </a:p>
        </p:txBody>
      </p:sp>
      <p:sp>
        <p:nvSpPr>
          <p:cNvPr id="2767877" name="Rectangle 5">
            <a:extLst>
              <a:ext uri="{FF2B5EF4-FFF2-40B4-BE49-F238E27FC236}">
                <a16:creationId xmlns:a16="http://schemas.microsoft.com/office/drawing/2014/main" id="{B79A9E08-40D4-225E-F88C-6B76912B7522}"/>
              </a:ext>
            </a:extLst>
          </p:cNvPr>
          <p:cNvSpPr>
            <a:spLocks noChangeArrowheads="1"/>
          </p:cNvSpPr>
          <p:nvPr/>
        </p:nvSpPr>
        <p:spPr bwMode="blackWhite">
          <a:xfrm>
            <a:off x="2979738" y="3652839"/>
            <a:ext cx="3116262" cy="377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anchor="ctr"/>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eaLnBrk="1" hangingPunct="1">
              <a:spcBef>
                <a:spcPct val="50000"/>
              </a:spcBef>
            </a:pPr>
            <a:r>
              <a:rPr lang="en-US" altLang="en-US" sz="2000"/>
              <a:t>Management games</a:t>
            </a:r>
          </a:p>
        </p:txBody>
      </p:sp>
      <p:sp>
        <p:nvSpPr>
          <p:cNvPr id="2767878" name="AutoShape 6" descr="bluefill01">
            <a:extLst>
              <a:ext uri="{FF2B5EF4-FFF2-40B4-BE49-F238E27FC236}">
                <a16:creationId xmlns:a16="http://schemas.microsoft.com/office/drawing/2014/main" id="{90F5A3AA-6D8E-152E-7472-E81549B1C868}"/>
              </a:ext>
            </a:extLst>
          </p:cNvPr>
          <p:cNvSpPr>
            <a:spLocks noChangeArrowheads="1"/>
          </p:cNvSpPr>
          <p:nvPr/>
        </p:nvSpPr>
        <p:spPr bwMode="auto">
          <a:xfrm>
            <a:off x="2163763" y="1600200"/>
            <a:ext cx="5486400" cy="966788"/>
          </a:xfrm>
          <a:prstGeom prst="roundRect">
            <a:avLst>
              <a:gd name="adj" fmla="val 16667"/>
            </a:avLst>
          </a:prstGeom>
          <a:blipFill dpi="0" rotWithShape="1">
            <a:blip r:embed="rId3"/>
            <a:srcRect/>
            <a:stretch>
              <a:fillRect/>
            </a:stretch>
          </a:blipFill>
          <a:ln w="57150" algn="ctr">
            <a:solidFill>
              <a:srgbClr val="7DC1FF"/>
            </a:solidFill>
            <a:round/>
            <a:headEnd/>
            <a:tailEnd/>
          </a:ln>
        </p:spPr>
        <p:txBody>
          <a:bodyPr lIns="0" tIns="0" rIns="0" bIns="0" anchor="ctr" anchorCtr="1"/>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400">
                <a:latin typeface="Franklin Gothic Medium" panose="020B0603020102020204" pitchFamily="34" charset="0"/>
              </a:rPr>
              <a:t>Off-the-Job Management Training </a:t>
            </a:r>
            <a:br>
              <a:rPr lang="en-US" altLang="en-US" sz="2400">
                <a:latin typeface="Franklin Gothic Medium" panose="020B0603020102020204" pitchFamily="34" charset="0"/>
              </a:rPr>
            </a:br>
            <a:r>
              <a:rPr lang="en-US" altLang="en-US" sz="2400">
                <a:latin typeface="Franklin Gothic Medium" panose="020B0603020102020204" pitchFamily="34" charset="0"/>
              </a:rPr>
              <a:t>and Development Techniques</a:t>
            </a:r>
          </a:p>
        </p:txBody>
      </p:sp>
      <p:sp>
        <p:nvSpPr>
          <p:cNvPr id="2767879" name="Rectangle 7">
            <a:extLst>
              <a:ext uri="{FF2B5EF4-FFF2-40B4-BE49-F238E27FC236}">
                <a16:creationId xmlns:a16="http://schemas.microsoft.com/office/drawing/2014/main" id="{058102CB-88C7-4A44-7ECD-8C4D5785BFE5}"/>
              </a:ext>
            </a:extLst>
          </p:cNvPr>
          <p:cNvSpPr>
            <a:spLocks noChangeArrowheads="1"/>
          </p:cNvSpPr>
          <p:nvPr/>
        </p:nvSpPr>
        <p:spPr bwMode="blackWhite">
          <a:xfrm>
            <a:off x="2979738" y="2962276"/>
            <a:ext cx="3116262" cy="377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anchor="ctr"/>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eaLnBrk="1" hangingPunct="1">
              <a:spcBef>
                <a:spcPct val="50000"/>
              </a:spcBef>
            </a:pPr>
            <a:r>
              <a:rPr lang="en-US" altLang="en-US" sz="2000" dirty="0"/>
              <a:t>The case study method</a:t>
            </a:r>
          </a:p>
        </p:txBody>
      </p:sp>
      <p:sp>
        <p:nvSpPr>
          <p:cNvPr id="2767880" name="Rectangle 8">
            <a:extLst>
              <a:ext uri="{FF2B5EF4-FFF2-40B4-BE49-F238E27FC236}">
                <a16:creationId xmlns:a16="http://schemas.microsoft.com/office/drawing/2014/main" id="{EF28D5A0-E3CF-318A-09B5-EFA69A495BF4}"/>
              </a:ext>
            </a:extLst>
          </p:cNvPr>
          <p:cNvSpPr>
            <a:spLocks noChangeArrowheads="1"/>
          </p:cNvSpPr>
          <p:nvPr/>
        </p:nvSpPr>
        <p:spPr bwMode="blackWhite">
          <a:xfrm>
            <a:off x="2979738" y="4340226"/>
            <a:ext cx="3116262" cy="377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anchor="ctr"/>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eaLnBrk="1" hangingPunct="1">
              <a:spcBef>
                <a:spcPct val="50000"/>
              </a:spcBef>
            </a:pPr>
            <a:r>
              <a:rPr lang="en-US" altLang="en-US" sz="2000"/>
              <a:t>Outside seminars</a:t>
            </a:r>
          </a:p>
        </p:txBody>
      </p:sp>
      <p:sp>
        <p:nvSpPr>
          <p:cNvPr id="2767881" name="Freeform 9">
            <a:extLst>
              <a:ext uri="{FF2B5EF4-FFF2-40B4-BE49-F238E27FC236}">
                <a16:creationId xmlns:a16="http://schemas.microsoft.com/office/drawing/2014/main" id="{691DA836-6B77-4E4E-C6BF-EDFC9E2D7E79}"/>
              </a:ext>
            </a:extLst>
          </p:cNvPr>
          <p:cNvSpPr>
            <a:spLocks/>
          </p:cNvSpPr>
          <p:nvPr/>
        </p:nvSpPr>
        <p:spPr bwMode="blackWhite">
          <a:xfrm>
            <a:off x="2446338" y="3009900"/>
            <a:ext cx="533400" cy="838200"/>
          </a:xfrm>
          <a:custGeom>
            <a:avLst/>
            <a:gdLst>
              <a:gd name="T0" fmla="*/ 0 w 480"/>
              <a:gd name="T1" fmla="*/ 0 h 528"/>
              <a:gd name="T2" fmla="*/ 0 w 480"/>
              <a:gd name="T3" fmla="*/ 528 h 528"/>
              <a:gd name="T4" fmla="*/ 480 w 480"/>
              <a:gd name="T5" fmla="*/ 528 h 528"/>
              <a:gd name="T6" fmla="*/ 0 60000 65536"/>
              <a:gd name="T7" fmla="*/ 0 60000 65536"/>
              <a:gd name="T8" fmla="*/ 0 60000 65536"/>
              <a:gd name="T9" fmla="*/ 0 w 480"/>
              <a:gd name="T10" fmla="*/ 0 h 528"/>
              <a:gd name="T11" fmla="*/ 480 w 480"/>
              <a:gd name="T12" fmla="*/ 528 h 528"/>
            </a:gdLst>
            <a:ahLst/>
            <a:cxnLst>
              <a:cxn ang="T6">
                <a:pos x="T0" y="T1"/>
              </a:cxn>
              <a:cxn ang="T7">
                <a:pos x="T2" y="T3"/>
              </a:cxn>
              <a:cxn ang="T8">
                <a:pos x="T4" y="T5"/>
              </a:cxn>
            </a:cxnLst>
            <a:rect l="T9" t="T10" r="T11" b="T12"/>
            <a:pathLst>
              <a:path w="480" h="528">
                <a:moveTo>
                  <a:pt x="0" y="0"/>
                </a:moveTo>
                <a:lnTo>
                  <a:pt x="0" y="528"/>
                </a:lnTo>
                <a:lnTo>
                  <a:pt x="480" y="528"/>
                </a:lnTo>
              </a:path>
            </a:pathLst>
          </a:custGeom>
          <a:noFill/>
          <a:ln w="57150" cap="flat" cmpd="sng">
            <a:solidFill>
              <a:srgbClr val="006699"/>
            </a:solidFill>
            <a:prstDash val="solid"/>
            <a:round/>
            <a:headEnd type="none" w="med" len="med"/>
            <a:tailEnd type="stealth" w="med" len="me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2767882" name="Freeform 10">
            <a:extLst>
              <a:ext uri="{FF2B5EF4-FFF2-40B4-BE49-F238E27FC236}">
                <a16:creationId xmlns:a16="http://schemas.microsoft.com/office/drawing/2014/main" id="{E2A92C57-BB0F-2877-1191-E565FD7BAE0E}"/>
              </a:ext>
            </a:extLst>
          </p:cNvPr>
          <p:cNvSpPr>
            <a:spLocks/>
          </p:cNvSpPr>
          <p:nvPr/>
        </p:nvSpPr>
        <p:spPr bwMode="blackWhite">
          <a:xfrm>
            <a:off x="2446338" y="3573463"/>
            <a:ext cx="533400" cy="952500"/>
          </a:xfrm>
          <a:custGeom>
            <a:avLst/>
            <a:gdLst>
              <a:gd name="T0" fmla="*/ 0 w 480"/>
              <a:gd name="T1" fmla="*/ 0 h 528"/>
              <a:gd name="T2" fmla="*/ 0 w 480"/>
              <a:gd name="T3" fmla="*/ 528 h 528"/>
              <a:gd name="T4" fmla="*/ 480 w 480"/>
              <a:gd name="T5" fmla="*/ 528 h 528"/>
              <a:gd name="T6" fmla="*/ 0 60000 65536"/>
              <a:gd name="T7" fmla="*/ 0 60000 65536"/>
              <a:gd name="T8" fmla="*/ 0 60000 65536"/>
              <a:gd name="T9" fmla="*/ 0 w 480"/>
              <a:gd name="T10" fmla="*/ 0 h 528"/>
              <a:gd name="T11" fmla="*/ 480 w 480"/>
              <a:gd name="T12" fmla="*/ 528 h 528"/>
            </a:gdLst>
            <a:ahLst/>
            <a:cxnLst>
              <a:cxn ang="T6">
                <a:pos x="T0" y="T1"/>
              </a:cxn>
              <a:cxn ang="T7">
                <a:pos x="T2" y="T3"/>
              </a:cxn>
              <a:cxn ang="T8">
                <a:pos x="T4" y="T5"/>
              </a:cxn>
            </a:cxnLst>
            <a:rect l="T9" t="T10" r="T11" b="T12"/>
            <a:pathLst>
              <a:path w="480" h="528">
                <a:moveTo>
                  <a:pt x="0" y="0"/>
                </a:moveTo>
                <a:lnTo>
                  <a:pt x="0" y="528"/>
                </a:lnTo>
                <a:lnTo>
                  <a:pt x="480" y="528"/>
                </a:lnTo>
              </a:path>
            </a:pathLst>
          </a:custGeom>
          <a:noFill/>
          <a:ln w="57150" cap="flat" cmpd="sng">
            <a:solidFill>
              <a:srgbClr val="006699"/>
            </a:solidFill>
            <a:prstDash val="solid"/>
            <a:round/>
            <a:headEnd type="none" w="med" len="med"/>
            <a:tailEnd type="stealth" w="med" len="me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2767883" name="Freeform 11">
            <a:extLst>
              <a:ext uri="{FF2B5EF4-FFF2-40B4-BE49-F238E27FC236}">
                <a16:creationId xmlns:a16="http://schemas.microsoft.com/office/drawing/2014/main" id="{66081C1F-8C51-461B-B78F-E88A71C43907}"/>
              </a:ext>
            </a:extLst>
          </p:cNvPr>
          <p:cNvSpPr>
            <a:spLocks/>
          </p:cNvSpPr>
          <p:nvPr/>
        </p:nvSpPr>
        <p:spPr bwMode="blackWhite">
          <a:xfrm>
            <a:off x="2446338" y="4095750"/>
            <a:ext cx="533400" cy="1066800"/>
          </a:xfrm>
          <a:custGeom>
            <a:avLst/>
            <a:gdLst>
              <a:gd name="T0" fmla="*/ 0 w 480"/>
              <a:gd name="T1" fmla="*/ 0 h 528"/>
              <a:gd name="T2" fmla="*/ 0 w 480"/>
              <a:gd name="T3" fmla="*/ 528 h 528"/>
              <a:gd name="T4" fmla="*/ 480 w 480"/>
              <a:gd name="T5" fmla="*/ 528 h 528"/>
              <a:gd name="T6" fmla="*/ 0 60000 65536"/>
              <a:gd name="T7" fmla="*/ 0 60000 65536"/>
              <a:gd name="T8" fmla="*/ 0 60000 65536"/>
              <a:gd name="T9" fmla="*/ 0 w 480"/>
              <a:gd name="T10" fmla="*/ 0 h 528"/>
              <a:gd name="T11" fmla="*/ 480 w 480"/>
              <a:gd name="T12" fmla="*/ 528 h 528"/>
            </a:gdLst>
            <a:ahLst/>
            <a:cxnLst>
              <a:cxn ang="T6">
                <a:pos x="T0" y="T1"/>
              </a:cxn>
              <a:cxn ang="T7">
                <a:pos x="T2" y="T3"/>
              </a:cxn>
              <a:cxn ang="T8">
                <a:pos x="T4" y="T5"/>
              </a:cxn>
            </a:cxnLst>
            <a:rect l="T9" t="T10" r="T11" b="T12"/>
            <a:pathLst>
              <a:path w="480" h="528">
                <a:moveTo>
                  <a:pt x="0" y="0"/>
                </a:moveTo>
                <a:lnTo>
                  <a:pt x="0" y="528"/>
                </a:lnTo>
                <a:lnTo>
                  <a:pt x="480" y="528"/>
                </a:lnTo>
              </a:path>
            </a:pathLst>
          </a:custGeom>
          <a:noFill/>
          <a:ln w="57150" cap="flat" cmpd="sng">
            <a:solidFill>
              <a:srgbClr val="006699"/>
            </a:solidFill>
            <a:prstDash val="solid"/>
            <a:round/>
            <a:headEnd type="none" w="med" len="med"/>
            <a:tailEnd type="stealth" w="med" len="me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2767884" name="Freeform 12">
            <a:extLst>
              <a:ext uri="{FF2B5EF4-FFF2-40B4-BE49-F238E27FC236}">
                <a16:creationId xmlns:a16="http://schemas.microsoft.com/office/drawing/2014/main" id="{B4FD021E-CA4E-A6D6-A2D7-2322DD1DA8C0}"/>
              </a:ext>
            </a:extLst>
          </p:cNvPr>
          <p:cNvSpPr>
            <a:spLocks/>
          </p:cNvSpPr>
          <p:nvPr/>
        </p:nvSpPr>
        <p:spPr bwMode="blackWhite">
          <a:xfrm>
            <a:off x="6735763" y="2568575"/>
            <a:ext cx="533400" cy="609600"/>
          </a:xfrm>
          <a:custGeom>
            <a:avLst/>
            <a:gdLst>
              <a:gd name="T0" fmla="*/ 0 w 480"/>
              <a:gd name="T1" fmla="*/ 0 h 528"/>
              <a:gd name="T2" fmla="*/ 0 w 480"/>
              <a:gd name="T3" fmla="*/ 528 h 528"/>
              <a:gd name="T4" fmla="*/ 480 w 480"/>
              <a:gd name="T5" fmla="*/ 528 h 528"/>
              <a:gd name="T6" fmla="*/ 0 60000 65536"/>
              <a:gd name="T7" fmla="*/ 0 60000 65536"/>
              <a:gd name="T8" fmla="*/ 0 60000 65536"/>
              <a:gd name="T9" fmla="*/ 0 w 480"/>
              <a:gd name="T10" fmla="*/ 0 h 528"/>
              <a:gd name="T11" fmla="*/ 480 w 480"/>
              <a:gd name="T12" fmla="*/ 528 h 528"/>
            </a:gdLst>
            <a:ahLst/>
            <a:cxnLst>
              <a:cxn ang="T6">
                <a:pos x="T0" y="T1"/>
              </a:cxn>
              <a:cxn ang="T7">
                <a:pos x="T2" y="T3"/>
              </a:cxn>
              <a:cxn ang="T8">
                <a:pos x="T4" y="T5"/>
              </a:cxn>
            </a:cxnLst>
            <a:rect l="T9" t="T10" r="T11" b="T12"/>
            <a:pathLst>
              <a:path w="480" h="528">
                <a:moveTo>
                  <a:pt x="0" y="0"/>
                </a:moveTo>
                <a:lnTo>
                  <a:pt x="0" y="528"/>
                </a:lnTo>
                <a:lnTo>
                  <a:pt x="480" y="528"/>
                </a:lnTo>
              </a:path>
            </a:pathLst>
          </a:custGeom>
          <a:noFill/>
          <a:ln w="57150" cap="flat" cmpd="sng">
            <a:solidFill>
              <a:srgbClr val="006699"/>
            </a:solidFill>
            <a:prstDash val="solid"/>
            <a:round/>
            <a:headEnd type="none" w="med" len="med"/>
            <a:tailEnd type="stealth" w="med" len="me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2767885" name="Rectangle 13">
            <a:extLst>
              <a:ext uri="{FF2B5EF4-FFF2-40B4-BE49-F238E27FC236}">
                <a16:creationId xmlns:a16="http://schemas.microsoft.com/office/drawing/2014/main" id="{CFAE6EA8-C91F-5ECD-B9F6-1A51343FBCB3}"/>
              </a:ext>
            </a:extLst>
          </p:cNvPr>
          <p:cNvSpPr>
            <a:spLocks noChangeArrowheads="1"/>
          </p:cNvSpPr>
          <p:nvPr/>
        </p:nvSpPr>
        <p:spPr bwMode="blackWhite">
          <a:xfrm>
            <a:off x="7269163" y="4975226"/>
            <a:ext cx="2849562" cy="377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anchor="ctr"/>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eaLnBrk="1" hangingPunct="1">
              <a:spcBef>
                <a:spcPct val="50000"/>
              </a:spcBef>
            </a:pPr>
            <a:r>
              <a:rPr lang="en-US" altLang="en-US" sz="2000"/>
              <a:t>Executive coaches</a:t>
            </a:r>
          </a:p>
        </p:txBody>
      </p:sp>
      <p:sp>
        <p:nvSpPr>
          <p:cNvPr id="2767886" name="Rectangle 14">
            <a:extLst>
              <a:ext uri="{FF2B5EF4-FFF2-40B4-BE49-F238E27FC236}">
                <a16:creationId xmlns:a16="http://schemas.microsoft.com/office/drawing/2014/main" id="{5C518D5A-B525-BED7-9D60-AF58C58F8DE0}"/>
              </a:ext>
            </a:extLst>
          </p:cNvPr>
          <p:cNvSpPr>
            <a:spLocks noChangeArrowheads="1"/>
          </p:cNvSpPr>
          <p:nvPr/>
        </p:nvSpPr>
        <p:spPr bwMode="blackWhite">
          <a:xfrm>
            <a:off x="7269163" y="3656014"/>
            <a:ext cx="2849562" cy="377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anchor="ctr"/>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eaLnBrk="1" hangingPunct="1">
              <a:spcBef>
                <a:spcPct val="50000"/>
              </a:spcBef>
            </a:pPr>
            <a:r>
              <a:rPr lang="en-US" altLang="en-US" sz="2000"/>
              <a:t>Behavior modeling</a:t>
            </a:r>
          </a:p>
        </p:txBody>
      </p:sp>
      <p:sp>
        <p:nvSpPr>
          <p:cNvPr id="2767887" name="Rectangle 15">
            <a:extLst>
              <a:ext uri="{FF2B5EF4-FFF2-40B4-BE49-F238E27FC236}">
                <a16:creationId xmlns:a16="http://schemas.microsoft.com/office/drawing/2014/main" id="{542E7FF3-C5C4-6898-31F7-FF77FE908C3C}"/>
              </a:ext>
            </a:extLst>
          </p:cNvPr>
          <p:cNvSpPr>
            <a:spLocks noChangeArrowheads="1"/>
          </p:cNvSpPr>
          <p:nvPr/>
        </p:nvSpPr>
        <p:spPr bwMode="blackWhite">
          <a:xfrm>
            <a:off x="7269163" y="2965451"/>
            <a:ext cx="2849562" cy="377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anchor="ctr"/>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eaLnBrk="1" hangingPunct="1">
              <a:spcBef>
                <a:spcPct val="50000"/>
              </a:spcBef>
            </a:pPr>
            <a:r>
              <a:rPr lang="en-US" altLang="en-US" sz="2000" dirty="0"/>
              <a:t>Role playing</a:t>
            </a:r>
          </a:p>
        </p:txBody>
      </p:sp>
      <p:sp>
        <p:nvSpPr>
          <p:cNvPr id="2767888" name="Rectangle 16">
            <a:extLst>
              <a:ext uri="{FF2B5EF4-FFF2-40B4-BE49-F238E27FC236}">
                <a16:creationId xmlns:a16="http://schemas.microsoft.com/office/drawing/2014/main" id="{77326731-6BDB-1EF7-F566-A7814A6A1073}"/>
              </a:ext>
            </a:extLst>
          </p:cNvPr>
          <p:cNvSpPr>
            <a:spLocks noChangeArrowheads="1"/>
          </p:cNvSpPr>
          <p:nvPr/>
        </p:nvSpPr>
        <p:spPr bwMode="blackWhite">
          <a:xfrm>
            <a:off x="7269163" y="4343401"/>
            <a:ext cx="2849562" cy="377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anchor="ctr"/>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eaLnBrk="1" hangingPunct="1">
              <a:spcBef>
                <a:spcPct val="50000"/>
              </a:spcBef>
            </a:pPr>
            <a:r>
              <a:rPr lang="en-US" altLang="en-US" sz="2000"/>
              <a:t>Corporate universities</a:t>
            </a:r>
          </a:p>
        </p:txBody>
      </p:sp>
      <p:sp>
        <p:nvSpPr>
          <p:cNvPr id="2767889" name="Freeform 17">
            <a:extLst>
              <a:ext uri="{FF2B5EF4-FFF2-40B4-BE49-F238E27FC236}">
                <a16:creationId xmlns:a16="http://schemas.microsoft.com/office/drawing/2014/main" id="{589EDB29-C693-436B-CED0-1D0EB853A7A0}"/>
              </a:ext>
            </a:extLst>
          </p:cNvPr>
          <p:cNvSpPr>
            <a:spLocks/>
          </p:cNvSpPr>
          <p:nvPr/>
        </p:nvSpPr>
        <p:spPr bwMode="blackWhite">
          <a:xfrm>
            <a:off x="6735763" y="3013075"/>
            <a:ext cx="533400" cy="838200"/>
          </a:xfrm>
          <a:custGeom>
            <a:avLst/>
            <a:gdLst>
              <a:gd name="T0" fmla="*/ 0 w 480"/>
              <a:gd name="T1" fmla="*/ 0 h 528"/>
              <a:gd name="T2" fmla="*/ 0 w 480"/>
              <a:gd name="T3" fmla="*/ 528 h 528"/>
              <a:gd name="T4" fmla="*/ 480 w 480"/>
              <a:gd name="T5" fmla="*/ 528 h 528"/>
              <a:gd name="T6" fmla="*/ 0 60000 65536"/>
              <a:gd name="T7" fmla="*/ 0 60000 65536"/>
              <a:gd name="T8" fmla="*/ 0 60000 65536"/>
              <a:gd name="T9" fmla="*/ 0 w 480"/>
              <a:gd name="T10" fmla="*/ 0 h 528"/>
              <a:gd name="T11" fmla="*/ 480 w 480"/>
              <a:gd name="T12" fmla="*/ 528 h 528"/>
            </a:gdLst>
            <a:ahLst/>
            <a:cxnLst>
              <a:cxn ang="T6">
                <a:pos x="T0" y="T1"/>
              </a:cxn>
              <a:cxn ang="T7">
                <a:pos x="T2" y="T3"/>
              </a:cxn>
              <a:cxn ang="T8">
                <a:pos x="T4" y="T5"/>
              </a:cxn>
            </a:cxnLst>
            <a:rect l="T9" t="T10" r="T11" b="T12"/>
            <a:pathLst>
              <a:path w="480" h="528">
                <a:moveTo>
                  <a:pt x="0" y="0"/>
                </a:moveTo>
                <a:lnTo>
                  <a:pt x="0" y="528"/>
                </a:lnTo>
                <a:lnTo>
                  <a:pt x="480" y="528"/>
                </a:lnTo>
              </a:path>
            </a:pathLst>
          </a:custGeom>
          <a:noFill/>
          <a:ln w="57150" cap="flat" cmpd="sng">
            <a:solidFill>
              <a:srgbClr val="006699"/>
            </a:solidFill>
            <a:prstDash val="solid"/>
            <a:round/>
            <a:headEnd type="none" w="med" len="med"/>
            <a:tailEnd type="stealth" w="med" len="me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2767890" name="Freeform 18">
            <a:extLst>
              <a:ext uri="{FF2B5EF4-FFF2-40B4-BE49-F238E27FC236}">
                <a16:creationId xmlns:a16="http://schemas.microsoft.com/office/drawing/2014/main" id="{7E700972-0401-5A8C-0721-10DFED2BB672}"/>
              </a:ext>
            </a:extLst>
          </p:cNvPr>
          <p:cNvSpPr>
            <a:spLocks/>
          </p:cNvSpPr>
          <p:nvPr/>
        </p:nvSpPr>
        <p:spPr bwMode="blackWhite">
          <a:xfrm>
            <a:off x="6735763" y="3576638"/>
            <a:ext cx="533400" cy="952500"/>
          </a:xfrm>
          <a:custGeom>
            <a:avLst/>
            <a:gdLst>
              <a:gd name="T0" fmla="*/ 0 w 480"/>
              <a:gd name="T1" fmla="*/ 0 h 528"/>
              <a:gd name="T2" fmla="*/ 0 w 480"/>
              <a:gd name="T3" fmla="*/ 528 h 528"/>
              <a:gd name="T4" fmla="*/ 480 w 480"/>
              <a:gd name="T5" fmla="*/ 528 h 528"/>
              <a:gd name="T6" fmla="*/ 0 60000 65536"/>
              <a:gd name="T7" fmla="*/ 0 60000 65536"/>
              <a:gd name="T8" fmla="*/ 0 60000 65536"/>
              <a:gd name="T9" fmla="*/ 0 w 480"/>
              <a:gd name="T10" fmla="*/ 0 h 528"/>
              <a:gd name="T11" fmla="*/ 480 w 480"/>
              <a:gd name="T12" fmla="*/ 528 h 528"/>
            </a:gdLst>
            <a:ahLst/>
            <a:cxnLst>
              <a:cxn ang="T6">
                <a:pos x="T0" y="T1"/>
              </a:cxn>
              <a:cxn ang="T7">
                <a:pos x="T2" y="T3"/>
              </a:cxn>
              <a:cxn ang="T8">
                <a:pos x="T4" y="T5"/>
              </a:cxn>
            </a:cxnLst>
            <a:rect l="T9" t="T10" r="T11" b="T12"/>
            <a:pathLst>
              <a:path w="480" h="528">
                <a:moveTo>
                  <a:pt x="0" y="0"/>
                </a:moveTo>
                <a:lnTo>
                  <a:pt x="0" y="528"/>
                </a:lnTo>
                <a:lnTo>
                  <a:pt x="480" y="528"/>
                </a:lnTo>
              </a:path>
            </a:pathLst>
          </a:custGeom>
          <a:noFill/>
          <a:ln w="57150" cap="flat" cmpd="sng">
            <a:solidFill>
              <a:srgbClr val="006699"/>
            </a:solidFill>
            <a:prstDash val="solid"/>
            <a:round/>
            <a:headEnd type="none" w="med" len="med"/>
            <a:tailEnd type="stealth" w="med" len="me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2767891" name="Freeform 19">
            <a:extLst>
              <a:ext uri="{FF2B5EF4-FFF2-40B4-BE49-F238E27FC236}">
                <a16:creationId xmlns:a16="http://schemas.microsoft.com/office/drawing/2014/main" id="{A362CBCE-EA1A-CE23-BB66-02D9BE37CBFC}"/>
              </a:ext>
            </a:extLst>
          </p:cNvPr>
          <p:cNvSpPr>
            <a:spLocks/>
          </p:cNvSpPr>
          <p:nvPr/>
        </p:nvSpPr>
        <p:spPr bwMode="blackWhite">
          <a:xfrm>
            <a:off x="6735763" y="4098925"/>
            <a:ext cx="533400" cy="1066800"/>
          </a:xfrm>
          <a:custGeom>
            <a:avLst/>
            <a:gdLst>
              <a:gd name="T0" fmla="*/ 0 w 480"/>
              <a:gd name="T1" fmla="*/ 0 h 528"/>
              <a:gd name="T2" fmla="*/ 0 w 480"/>
              <a:gd name="T3" fmla="*/ 528 h 528"/>
              <a:gd name="T4" fmla="*/ 480 w 480"/>
              <a:gd name="T5" fmla="*/ 528 h 528"/>
              <a:gd name="T6" fmla="*/ 0 60000 65536"/>
              <a:gd name="T7" fmla="*/ 0 60000 65536"/>
              <a:gd name="T8" fmla="*/ 0 60000 65536"/>
              <a:gd name="T9" fmla="*/ 0 w 480"/>
              <a:gd name="T10" fmla="*/ 0 h 528"/>
              <a:gd name="T11" fmla="*/ 480 w 480"/>
              <a:gd name="T12" fmla="*/ 528 h 528"/>
            </a:gdLst>
            <a:ahLst/>
            <a:cxnLst>
              <a:cxn ang="T6">
                <a:pos x="T0" y="T1"/>
              </a:cxn>
              <a:cxn ang="T7">
                <a:pos x="T2" y="T3"/>
              </a:cxn>
              <a:cxn ang="T8">
                <a:pos x="T4" y="T5"/>
              </a:cxn>
            </a:cxnLst>
            <a:rect l="T9" t="T10" r="T11" b="T12"/>
            <a:pathLst>
              <a:path w="480" h="528">
                <a:moveTo>
                  <a:pt x="0" y="0"/>
                </a:moveTo>
                <a:lnTo>
                  <a:pt x="0" y="528"/>
                </a:lnTo>
                <a:lnTo>
                  <a:pt x="480" y="528"/>
                </a:lnTo>
              </a:path>
            </a:pathLst>
          </a:custGeom>
          <a:noFill/>
          <a:ln w="57150" cap="flat" cmpd="sng">
            <a:solidFill>
              <a:srgbClr val="006699"/>
            </a:solidFill>
            <a:prstDash val="solid"/>
            <a:round/>
            <a:headEnd type="none" w="med" len="med"/>
            <a:tailEnd type="stealth" w="med" len="me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2767892" name="Rectangle 20">
            <a:extLst>
              <a:ext uri="{FF2B5EF4-FFF2-40B4-BE49-F238E27FC236}">
                <a16:creationId xmlns:a16="http://schemas.microsoft.com/office/drawing/2014/main" id="{B6D86A3D-5694-25FA-41AE-630708439EC8}"/>
              </a:ext>
            </a:extLst>
          </p:cNvPr>
          <p:cNvSpPr>
            <a:spLocks noGrp="1" noChangeArrowheads="1"/>
          </p:cNvSpPr>
          <p:nvPr>
            <p:ph type="title"/>
          </p:nvPr>
        </p:nvSpPr>
        <p:spPr>
          <a:xfrm>
            <a:off x="2163762" y="396657"/>
            <a:ext cx="7864475" cy="1325563"/>
          </a:xfrm>
        </p:spPr>
        <p:txBody>
          <a:bodyPr>
            <a:normAutofit/>
          </a:bodyPr>
          <a:lstStyle/>
          <a:p>
            <a:pPr eaLnBrk="1" hangingPunct="1">
              <a:defRPr/>
            </a:pPr>
            <a:r>
              <a:rPr lang="en-US" sz="3600" dirty="0">
                <a:latin typeface="Times New Roman" panose="02020603050405020304" pitchFamily="18" charset="0"/>
                <a:cs typeface="Times New Roman" panose="02020603050405020304" pitchFamily="18" charset="0"/>
              </a:rPr>
              <a:t>Other Management Training Techniques</a:t>
            </a:r>
          </a:p>
        </p:txBody>
      </p:sp>
      <p:sp>
        <p:nvSpPr>
          <p:cNvPr id="2" name="Rectangle 1">
            <a:extLst>
              <a:ext uri="{FF2B5EF4-FFF2-40B4-BE49-F238E27FC236}">
                <a16:creationId xmlns:a16="http://schemas.microsoft.com/office/drawing/2014/main" id="{F83A6191-AC7D-F6B7-7129-D7CEA5AE71DC}"/>
              </a:ext>
            </a:extLst>
          </p:cNvPr>
          <p:cNvSpPr/>
          <p:nvPr/>
        </p:nvSpPr>
        <p:spPr>
          <a:xfrm>
            <a:off x="674287" y="478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3" name="TextBox 2">
            <a:extLst>
              <a:ext uri="{FF2B5EF4-FFF2-40B4-BE49-F238E27FC236}">
                <a16:creationId xmlns:a16="http://schemas.microsoft.com/office/drawing/2014/main" id="{4F68725E-6626-42AB-77F8-63E45098AC51}"/>
              </a:ext>
            </a:extLst>
          </p:cNvPr>
          <p:cNvSpPr txBox="1"/>
          <p:nvPr/>
        </p:nvSpPr>
        <p:spPr>
          <a:xfrm>
            <a:off x="885128" y="51876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0519B292-58DD-2FC3-D245-91E1649FF626}"/>
              </a:ext>
            </a:extLst>
          </p:cNvPr>
          <p:cNvSpPr txBox="1"/>
          <p:nvPr/>
        </p:nvSpPr>
        <p:spPr>
          <a:xfrm>
            <a:off x="946158" y="774578"/>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D55BD650-0702-AD9B-7A37-2351DAD7511A}"/>
              </a:ext>
            </a:extLst>
          </p:cNvPr>
          <p:cNvSpPr txBox="1"/>
          <p:nvPr/>
        </p:nvSpPr>
        <p:spPr>
          <a:xfrm>
            <a:off x="4787900" y="6290404"/>
            <a:ext cx="2616200" cy="400110"/>
          </a:xfrm>
          <a:prstGeom prst="rect">
            <a:avLst/>
          </a:prstGeom>
          <a:noFill/>
        </p:spPr>
        <p:txBody>
          <a:bodyPr wrap="square" rtlCol="0">
            <a:spAutoFit/>
          </a:bodyPr>
          <a:lstStyle/>
          <a:p>
            <a:pPr algn="ctr"/>
            <a:r>
              <a:rPr lang="en-US" sz="2000" dirty="0">
                <a:solidFill>
                  <a:srgbClr val="00B0F0"/>
                </a:solidFill>
              </a:rPr>
              <a:t>www.midocean.ae</a:t>
            </a:r>
          </a:p>
        </p:txBody>
      </p:sp>
    </p:spTree>
    <p:extLst>
      <p:ext uri="{BB962C8B-B14F-4D97-AF65-F5344CB8AC3E}">
        <p14:creationId xmlns:p14="http://schemas.microsoft.com/office/powerpoint/2010/main" val="26002621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nodeType="clickEffect">
                                  <p:stCondLst>
                                    <p:cond delay="0"/>
                                  </p:stCondLst>
                                  <p:childTnLst>
                                    <p:set>
                                      <p:cBhvr>
                                        <p:cTn id="6" dur="1" fill="hold">
                                          <p:stCondLst>
                                            <p:cond delay="0"/>
                                          </p:stCondLst>
                                        </p:cTn>
                                        <p:tgtEl>
                                          <p:spTgt spid="2767878"/>
                                        </p:tgtEl>
                                        <p:attrNameLst>
                                          <p:attrName>style.visibility</p:attrName>
                                        </p:attrNameLst>
                                      </p:cBhvr>
                                      <p:to>
                                        <p:strVal val="visible"/>
                                      </p:to>
                                    </p:set>
                                    <p:animEffect transition="in" filter="wipe(left)">
                                      <p:cBhvr>
                                        <p:cTn id="7" dur="500"/>
                                        <p:tgtEl>
                                          <p:spTgt spid="2767878"/>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8" presetClass="entr" presetSubtype="6" fill="hold" nodeType="clickEffect">
                                  <p:stCondLst>
                                    <p:cond delay="0"/>
                                  </p:stCondLst>
                                  <p:childTnLst>
                                    <p:set>
                                      <p:cBhvr>
                                        <p:cTn id="11" dur="1" fill="hold">
                                          <p:stCondLst>
                                            <p:cond delay="0"/>
                                          </p:stCondLst>
                                        </p:cTn>
                                        <p:tgtEl>
                                          <p:spTgt spid="2767875"/>
                                        </p:tgtEl>
                                        <p:attrNameLst>
                                          <p:attrName>style.visibility</p:attrName>
                                        </p:attrNameLst>
                                      </p:cBhvr>
                                      <p:to>
                                        <p:strVal val="visible"/>
                                      </p:to>
                                    </p:set>
                                    <p:animEffect transition="in" filter="strips(downRight)">
                                      <p:cBhvr>
                                        <p:cTn id="12" dur="500"/>
                                        <p:tgtEl>
                                          <p:spTgt spid="2767875"/>
                                        </p:tgtEl>
                                      </p:cBhvr>
                                    </p:animEffect>
                                  </p:childTnLst>
                                </p:cTn>
                              </p:par>
                            </p:childTnLst>
                          </p:cTn>
                        </p:par>
                        <p:par>
                          <p:cTn id="13" fill="hold" nodeType="afterGroup">
                            <p:stCondLst>
                              <p:cond delay="500"/>
                            </p:stCondLst>
                            <p:childTnLst>
                              <p:par>
                                <p:cTn id="14" presetID="22" presetClass="entr" presetSubtype="8" fill="hold" nodeType="afterEffect">
                                  <p:stCondLst>
                                    <p:cond delay="0"/>
                                  </p:stCondLst>
                                  <p:childTnLst>
                                    <p:set>
                                      <p:cBhvr>
                                        <p:cTn id="15" dur="1" fill="hold">
                                          <p:stCondLst>
                                            <p:cond delay="0"/>
                                          </p:stCondLst>
                                        </p:cTn>
                                        <p:tgtEl>
                                          <p:spTgt spid="2767879"/>
                                        </p:tgtEl>
                                        <p:attrNameLst>
                                          <p:attrName>style.visibility</p:attrName>
                                        </p:attrNameLst>
                                      </p:cBhvr>
                                      <p:to>
                                        <p:strVal val="visible"/>
                                      </p:to>
                                    </p:set>
                                    <p:animEffect transition="in" filter="wipe(left)">
                                      <p:cBhvr>
                                        <p:cTn id="16" dur="500"/>
                                        <p:tgtEl>
                                          <p:spTgt spid="2767879"/>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18" presetClass="entr" presetSubtype="6" fill="hold" nodeType="clickEffect">
                                  <p:stCondLst>
                                    <p:cond delay="0"/>
                                  </p:stCondLst>
                                  <p:childTnLst>
                                    <p:set>
                                      <p:cBhvr>
                                        <p:cTn id="20" dur="1" fill="hold">
                                          <p:stCondLst>
                                            <p:cond delay="0"/>
                                          </p:stCondLst>
                                        </p:cTn>
                                        <p:tgtEl>
                                          <p:spTgt spid="2767881"/>
                                        </p:tgtEl>
                                        <p:attrNameLst>
                                          <p:attrName>style.visibility</p:attrName>
                                        </p:attrNameLst>
                                      </p:cBhvr>
                                      <p:to>
                                        <p:strVal val="visible"/>
                                      </p:to>
                                    </p:set>
                                    <p:animEffect transition="in" filter="strips(downRight)">
                                      <p:cBhvr>
                                        <p:cTn id="21" dur="500"/>
                                        <p:tgtEl>
                                          <p:spTgt spid="2767881"/>
                                        </p:tgtEl>
                                      </p:cBhvr>
                                    </p:animEffect>
                                  </p:childTnLst>
                                </p:cTn>
                              </p:par>
                            </p:childTnLst>
                          </p:cTn>
                        </p:par>
                        <p:par>
                          <p:cTn id="22" fill="hold" nodeType="afterGroup">
                            <p:stCondLst>
                              <p:cond delay="500"/>
                            </p:stCondLst>
                            <p:childTnLst>
                              <p:par>
                                <p:cTn id="23" presetID="22" presetClass="entr" presetSubtype="8" fill="hold" nodeType="afterEffect">
                                  <p:stCondLst>
                                    <p:cond delay="0"/>
                                  </p:stCondLst>
                                  <p:childTnLst>
                                    <p:set>
                                      <p:cBhvr>
                                        <p:cTn id="24" dur="1" fill="hold">
                                          <p:stCondLst>
                                            <p:cond delay="0"/>
                                          </p:stCondLst>
                                        </p:cTn>
                                        <p:tgtEl>
                                          <p:spTgt spid="2767877"/>
                                        </p:tgtEl>
                                        <p:attrNameLst>
                                          <p:attrName>style.visibility</p:attrName>
                                        </p:attrNameLst>
                                      </p:cBhvr>
                                      <p:to>
                                        <p:strVal val="visible"/>
                                      </p:to>
                                    </p:set>
                                    <p:animEffect transition="in" filter="wipe(left)">
                                      <p:cBhvr>
                                        <p:cTn id="25" dur="500"/>
                                        <p:tgtEl>
                                          <p:spTgt spid="2767877"/>
                                        </p:tgtEl>
                                      </p:cBhvr>
                                    </p:animEffect>
                                  </p:childTnLst>
                                </p:cTn>
                              </p:par>
                            </p:childTnLst>
                          </p:cTn>
                        </p:par>
                      </p:childTnLst>
                    </p:cTn>
                  </p:par>
                  <p:par>
                    <p:cTn id="26" fill="hold" nodeType="clickPar">
                      <p:stCondLst>
                        <p:cond delay="indefinite"/>
                      </p:stCondLst>
                      <p:childTnLst>
                        <p:par>
                          <p:cTn id="27" fill="hold" nodeType="withGroup">
                            <p:stCondLst>
                              <p:cond delay="0"/>
                            </p:stCondLst>
                            <p:childTnLst>
                              <p:par>
                                <p:cTn id="28" presetID="18" presetClass="entr" presetSubtype="6" fill="hold" nodeType="clickEffect">
                                  <p:stCondLst>
                                    <p:cond delay="0"/>
                                  </p:stCondLst>
                                  <p:childTnLst>
                                    <p:set>
                                      <p:cBhvr>
                                        <p:cTn id="29" dur="1" fill="hold">
                                          <p:stCondLst>
                                            <p:cond delay="0"/>
                                          </p:stCondLst>
                                        </p:cTn>
                                        <p:tgtEl>
                                          <p:spTgt spid="2767882"/>
                                        </p:tgtEl>
                                        <p:attrNameLst>
                                          <p:attrName>style.visibility</p:attrName>
                                        </p:attrNameLst>
                                      </p:cBhvr>
                                      <p:to>
                                        <p:strVal val="visible"/>
                                      </p:to>
                                    </p:set>
                                    <p:animEffect transition="in" filter="strips(downRight)">
                                      <p:cBhvr>
                                        <p:cTn id="30" dur="500"/>
                                        <p:tgtEl>
                                          <p:spTgt spid="2767882"/>
                                        </p:tgtEl>
                                      </p:cBhvr>
                                    </p:animEffect>
                                  </p:childTnLst>
                                </p:cTn>
                              </p:par>
                            </p:childTnLst>
                          </p:cTn>
                        </p:par>
                        <p:par>
                          <p:cTn id="31" fill="hold" nodeType="afterGroup">
                            <p:stCondLst>
                              <p:cond delay="500"/>
                            </p:stCondLst>
                            <p:childTnLst>
                              <p:par>
                                <p:cTn id="32" presetID="22" presetClass="entr" presetSubtype="8" fill="hold" nodeType="afterEffect">
                                  <p:stCondLst>
                                    <p:cond delay="0"/>
                                  </p:stCondLst>
                                  <p:childTnLst>
                                    <p:set>
                                      <p:cBhvr>
                                        <p:cTn id="33" dur="1" fill="hold">
                                          <p:stCondLst>
                                            <p:cond delay="0"/>
                                          </p:stCondLst>
                                        </p:cTn>
                                        <p:tgtEl>
                                          <p:spTgt spid="2767880"/>
                                        </p:tgtEl>
                                        <p:attrNameLst>
                                          <p:attrName>style.visibility</p:attrName>
                                        </p:attrNameLst>
                                      </p:cBhvr>
                                      <p:to>
                                        <p:strVal val="visible"/>
                                      </p:to>
                                    </p:set>
                                    <p:animEffect transition="in" filter="wipe(left)">
                                      <p:cBhvr>
                                        <p:cTn id="34" dur="500"/>
                                        <p:tgtEl>
                                          <p:spTgt spid="2767880"/>
                                        </p:tgtEl>
                                      </p:cBhvr>
                                    </p:animEffect>
                                  </p:childTnLst>
                                </p:cTn>
                              </p:par>
                            </p:childTnLst>
                          </p:cTn>
                        </p:par>
                      </p:childTnLst>
                    </p:cTn>
                  </p:par>
                  <p:par>
                    <p:cTn id="35" fill="hold" nodeType="clickPar">
                      <p:stCondLst>
                        <p:cond delay="indefinite"/>
                      </p:stCondLst>
                      <p:childTnLst>
                        <p:par>
                          <p:cTn id="36" fill="hold" nodeType="withGroup">
                            <p:stCondLst>
                              <p:cond delay="0"/>
                            </p:stCondLst>
                            <p:childTnLst>
                              <p:par>
                                <p:cTn id="37" presetID="18" presetClass="entr" presetSubtype="6" fill="hold" nodeType="clickEffect">
                                  <p:stCondLst>
                                    <p:cond delay="0"/>
                                  </p:stCondLst>
                                  <p:childTnLst>
                                    <p:set>
                                      <p:cBhvr>
                                        <p:cTn id="38" dur="1" fill="hold">
                                          <p:stCondLst>
                                            <p:cond delay="0"/>
                                          </p:stCondLst>
                                        </p:cTn>
                                        <p:tgtEl>
                                          <p:spTgt spid="2767883"/>
                                        </p:tgtEl>
                                        <p:attrNameLst>
                                          <p:attrName>style.visibility</p:attrName>
                                        </p:attrNameLst>
                                      </p:cBhvr>
                                      <p:to>
                                        <p:strVal val="visible"/>
                                      </p:to>
                                    </p:set>
                                    <p:animEffect transition="in" filter="strips(downRight)">
                                      <p:cBhvr>
                                        <p:cTn id="39" dur="500"/>
                                        <p:tgtEl>
                                          <p:spTgt spid="2767883"/>
                                        </p:tgtEl>
                                      </p:cBhvr>
                                    </p:animEffect>
                                  </p:childTnLst>
                                </p:cTn>
                              </p:par>
                            </p:childTnLst>
                          </p:cTn>
                        </p:par>
                        <p:par>
                          <p:cTn id="40" fill="hold" nodeType="afterGroup">
                            <p:stCondLst>
                              <p:cond delay="500"/>
                            </p:stCondLst>
                            <p:childTnLst>
                              <p:par>
                                <p:cTn id="41" presetID="22" presetClass="entr" presetSubtype="8" fill="hold" nodeType="afterEffect">
                                  <p:stCondLst>
                                    <p:cond delay="0"/>
                                  </p:stCondLst>
                                  <p:childTnLst>
                                    <p:set>
                                      <p:cBhvr>
                                        <p:cTn id="42" dur="1" fill="hold">
                                          <p:stCondLst>
                                            <p:cond delay="0"/>
                                          </p:stCondLst>
                                        </p:cTn>
                                        <p:tgtEl>
                                          <p:spTgt spid="2767876"/>
                                        </p:tgtEl>
                                        <p:attrNameLst>
                                          <p:attrName>style.visibility</p:attrName>
                                        </p:attrNameLst>
                                      </p:cBhvr>
                                      <p:to>
                                        <p:strVal val="visible"/>
                                      </p:to>
                                    </p:set>
                                    <p:animEffect transition="in" filter="wipe(left)">
                                      <p:cBhvr>
                                        <p:cTn id="43" dur="500"/>
                                        <p:tgtEl>
                                          <p:spTgt spid="2767876"/>
                                        </p:tgtEl>
                                      </p:cBhvr>
                                    </p:animEffect>
                                  </p:childTnLst>
                                </p:cTn>
                              </p:par>
                            </p:childTnLst>
                          </p:cTn>
                        </p:par>
                      </p:childTnLst>
                    </p:cTn>
                  </p:par>
                  <p:par>
                    <p:cTn id="44" fill="hold" nodeType="clickPar">
                      <p:stCondLst>
                        <p:cond delay="indefinite"/>
                      </p:stCondLst>
                      <p:childTnLst>
                        <p:par>
                          <p:cTn id="45" fill="hold" nodeType="withGroup">
                            <p:stCondLst>
                              <p:cond delay="0"/>
                            </p:stCondLst>
                            <p:childTnLst>
                              <p:par>
                                <p:cTn id="46" presetID="18" presetClass="entr" presetSubtype="6" fill="hold" nodeType="clickEffect">
                                  <p:stCondLst>
                                    <p:cond delay="0"/>
                                  </p:stCondLst>
                                  <p:childTnLst>
                                    <p:set>
                                      <p:cBhvr>
                                        <p:cTn id="47" dur="1" fill="hold">
                                          <p:stCondLst>
                                            <p:cond delay="0"/>
                                          </p:stCondLst>
                                        </p:cTn>
                                        <p:tgtEl>
                                          <p:spTgt spid="2767884"/>
                                        </p:tgtEl>
                                        <p:attrNameLst>
                                          <p:attrName>style.visibility</p:attrName>
                                        </p:attrNameLst>
                                      </p:cBhvr>
                                      <p:to>
                                        <p:strVal val="visible"/>
                                      </p:to>
                                    </p:set>
                                    <p:animEffect transition="in" filter="strips(downRight)">
                                      <p:cBhvr>
                                        <p:cTn id="48" dur="500"/>
                                        <p:tgtEl>
                                          <p:spTgt spid="2767884"/>
                                        </p:tgtEl>
                                      </p:cBhvr>
                                    </p:animEffect>
                                  </p:childTnLst>
                                </p:cTn>
                              </p:par>
                            </p:childTnLst>
                          </p:cTn>
                        </p:par>
                        <p:par>
                          <p:cTn id="49" fill="hold" nodeType="afterGroup">
                            <p:stCondLst>
                              <p:cond delay="500"/>
                            </p:stCondLst>
                            <p:childTnLst>
                              <p:par>
                                <p:cTn id="50" presetID="22" presetClass="entr" presetSubtype="8" fill="hold" nodeType="afterEffect">
                                  <p:stCondLst>
                                    <p:cond delay="0"/>
                                  </p:stCondLst>
                                  <p:childTnLst>
                                    <p:set>
                                      <p:cBhvr>
                                        <p:cTn id="51" dur="1" fill="hold">
                                          <p:stCondLst>
                                            <p:cond delay="0"/>
                                          </p:stCondLst>
                                        </p:cTn>
                                        <p:tgtEl>
                                          <p:spTgt spid="2767887"/>
                                        </p:tgtEl>
                                        <p:attrNameLst>
                                          <p:attrName>style.visibility</p:attrName>
                                        </p:attrNameLst>
                                      </p:cBhvr>
                                      <p:to>
                                        <p:strVal val="visible"/>
                                      </p:to>
                                    </p:set>
                                    <p:animEffect transition="in" filter="wipe(left)">
                                      <p:cBhvr>
                                        <p:cTn id="52" dur="500"/>
                                        <p:tgtEl>
                                          <p:spTgt spid="2767887"/>
                                        </p:tgtEl>
                                      </p:cBhvr>
                                    </p:animEffect>
                                  </p:childTnLst>
                                </p:cTn>
                              </p:par>
                            </p:childTnLst>
                          </p:cTn>
                        </p:par>
                      </p:childTnLst>
                    </p:cTn>
                  </p:par>
                  <p:par>
                    <p:cTn id="53" fill="hold" nodeType="clickPar">
                      <p:stCondLst>
                        <p:cond delay="indefinite"/>
                      </p:stCondLst>
                      <p:childTnLst>
                        <p:par>
                          <p:cTn id="54" fill="hold" nodeType="withGroup">
                            <p:stCondLst>
                              <p:cond delay="0"/>
                            </p:stCondLst>
                            <p:childTnLst>
                              <p:par>
                                <p:cTn id="55" presetID="18" presetClass="entr" presetSubtype="6" fill="hold" nodeType="clickEffect">
                                  <p:stCondLst>
                                    <p:cond delay="0"/>
                                  </p:stCondLst>
                                  <p:childTnLst>
                                    <p:set>
                                      <p:cBhvr>
                                        <p:cTn id="56" dur="1" fill="hold">
                                          <p:stCondLst>
                                            <p:cond delay="0"/>
                                          </p:stCondLst>
                                        </p:cTn>
                                        <p:tgtEl>
                                          <p:spTgt spid="2767889"/>
                                        </p:tgtEl>
                                        <p:attrNameLst>
                                          <p:attrName>style.visibility</p:attrName>
                                        </p:attrNameLst>
                                      </p:cBhvr>
                                      <p:to>
                                        <p:strVal val="visible"/>
                                      </p:to>
                                    </p:set>
                                    <p:animEffect transition="in" filter="strips(downRight)">
                                      <p:cBhvr>
                                        <p:cTn id="57" dur="500"/>
                                        <p:tgtEl>
                                          <p:spTgt spid="2767889"/>
                                        </p:tgtEl>
                                      </p:cBhvr>
                                    </p:animEffect>
                                  </p:childTnLst>
                                </p:cTn>
                              </p:par>
                            </p:childTnLst>
                          </p:cTn>
                        </p:par>
                        <p:par>
                          <p:cTn id="58" fill="hold" nodeType="afterGroup">
                            <p:stCondLst>
                              <p:cond delay="500"/>
                            </p:stCondLst>
                            <p:childTnLst>
                              <p:par>
                                <p:cTn id="59" presetID="22" presetClass="entr" presetSubtype="8" fill="hold" nodeType="afterEffect">
                                  <p:stCondLst>
                                    <p:cond delay="0"/>
                                  </p:stCondLst>
                                  <p:childTnLst>
                                    <p:set>
                                      <p:cBhvr>
                                        <p:cTn id="60" dur="1" fill="hold">
                                          <p:stCondLst>
                                            <p:cond delay="0"/>
                                          </p:stCondLst>
                                        </p:cTn>
                                        <p:tgtEl>
                                          <p:spTgt spid="2767886"/>
                                        </p:tgtEl>
                                        <p:attrNameLst>
                                          <p:attrName>style.visibility</p:attrName>
                                        </p:attrNameLst>
                                      </p:cBhvr>
                                      <p:to>
                                        <p:strVal val="visible"/>
                                      </p:to>
                                    </p:set>
                                    <p:animEffect transition="in" filter="wipe(left)">
                                      <p:cBhvr>
                                        <p:cTn id="61" dur="500"/>
                                        <p:tgtEl>
                                          <p:spTgt spid="2767886"/>
                                        </p:tgtEl>
                                      </p:cBhvr>
                                    </p:animEffect>
                                  </p:childTnLst>
                                </p:cTn>
                              </p:par>
                            </p:childTnLst>
                          </p:cTn>
                        </p:par>
                      </p:childTnLst>
                    </p:cTn>
                  </p:par>
                  <p:par>
                    <p:cTn id="62" fill="hold" nodeType="clickPar">
                      <p:stCondLst>
                        <p:cond delay="indefinite"/>
                      </p:stCondLst>
                      <p:childTnLst>
                        <p:par>
                          <p:cTn id="63" fill="hold" nodeType="withGroup">
                            <p:stCondLst>
                              <p:cond delay="0"/>
                            </p:stCondLst>
                            <p:childTnLst>
                              <p:par>
                                <p:cTn id="64" presetID="18" presetClass="entr" presetSubtype="6" fill="hold" nodeType="clickEffect">
                                  <p:stCondLst>
                                    <p:cond delay="0"/>
                                  </p:stCondLst>
                                  <p:childTnLst>
                                    <p:set>
                                      <p:cBhvr>
                                        <p:cTn id="65" dur="1" fill="hold">
                                          <p:stCondLst>
                                            <p:cond delay="0"/>
                                          </p:stCondLst>
                                        </p:cTn>
                                        <p:tgtEl>
                                          <p:spTgt spid="2767890"/>
                                        </p:tgtEl>
                                        <p:attrNameLst>
                                          <p:attrName>style.visibility</p:attrName>
                                        </p:attrNameLst>
                                      </p:cBhvr>
                                      <p:to>
                                        <p:strVal val="visible"/>
                                      </p:to>
                                    </p:set>
                                    <p:animEffect transition="in" filter="strips(downRight)">
                                      <p:cBhvr>
                                        <p:cTn id="66" dur="500"/>
                                        <p:tgtEl>
                                          <p:spTgt spid="2767890"/>
                                        </p:tgtEl>
                                      </p:cBhvr>
                                    </p:animEffect>
                                  </p:childTnLst>
                                </p:cTn>
                              </p:par>
                            </p:childTnLst>
                          </p:cTn>
                        </p:par>
                        <p:par>
                          <p:cTn id="67" fill="hold" nodeType="afterGroup">
                            <p:stCondLst>
                              <p:cond delay="500"/>
                            </p:stCondLst>
                            <p:childTnLst>
                              <p:par>
                                <p:cTn id="68" presetID="22" presetClass="entr" presetSubtype="8" fill="hold" nodeType="afterEffect">
                                  <p:stCondLst>
                                    <p:cond delay="0"/>
                                  </p:stCondLst>
                                  <p:childTnLst>
                                    <p:set>
                                      <p:cBhvr>
                                        <p:cTn id="69" dur="1" fill="hold">
                                          <p:stCondLst>
                                            <p:cond delay="0"/>
                                          </p:stCondLst>
                                        </p:cTn>
                                        <p:tgtEl>
                                          <p:spTgt spid="2767888"/>
                                        </p:tgtEl>
                                        <p:attrNameLst>
                                          <p:attrName>style.visibility</p:attrName>
                                        </p:attrNameLst>
                                      </p:cBhvr>
                                      <p:to>
                                        <p:strVal val="visible"/>
                                      </p:to>
                                    </p:set>
                                    <p:animEffect transition="in" filter="wipe(left)">
                                      <p:cBhvr>
                                        <p:cTn id="70" dur="500"/>
                                        <p:tgtEl>
                                          <p:spTgt spid="2767888"/>
                                        </p:tgtEl>
                                      </p:cBhvr>
                                    </p:animEffect>
                                  </p:childTnLst>
                                </p:cTn>
                              </p:par>
                            </p:childTnLst>
                          </p:cTn>
                        </p:par>
                      </p:childTnLst>
                    </p:cTn>
                  </p:par>
                  <p:par>
                    <p:cTn id="71" fill="hold" nodeType="clickPar">
                      <p:stCondLst>
                        <p:cond delay="indefinite"/>
                      </p:stCondLst>
                      <p:childTnLst>
                        <p:par>
                          <p:cTn id="72" fill="hold" nodeType="withGroup">
                            <p:stCondLst>
                              <p:cond delay="0"/>
                            </p:stCondLst>
                            <p:childTnLst>
                              <p:par>
                                <p:cTn id="73" presetID="18" presetClass="entr" presetSubtype="6" fill="hold" nodeType="clickEffect">
                                  <p:stCondLst>
                                    <p:cond delay="0"/>
                                  </p:stCondLst>
                                  <p:childTnLst>
                                    <p:set>
                                      <p:cBhvr>
                                        <p:cTn id="74" dur="1" fill="hold">
                                          <p:stCondLst>
                                            <p:cond delay="0"/>
                                          </p:stCondLst>
                                        </p:cTn>
                                        <p:tgtEl>
                                          <p:spTgt spid="2767891"/>
                                        </p:tgtEl>
                                        <p:attrNameLst>
                                          <p:attrName>style.visibility</p:attrName>
                                        </p:attrNameLst>
                                      </p:cBhvr>
                                      <p:to>
                                        <p:strVal val="visible"/>
                                      </p:to>
                                    </p:set>
                                    <p:animEffect transition="in" filter="strips(downRight)">
                                      <p:cBhvr>
                                        <p:cTn id="75" dur="500"/>
                                        <p:tgtEl>
                                          <p:spTgt spid="2767891"/>
                                        </p:tgtEl>
                                      </p:cBhvr>
                                    </p:animEffect>
                                  </p:childTnLst>
                                </p:cTn>
                              </p:par>
                            </p:childTnLst>
                          </p:cTn>
                        </p:par>
                        <p:par>
                          <p:cTn id="76" fill="hold" nodeType="afterGroup">
                            <p:stCondLst>
                              <p:cond delay="500"/>
                            </p:stCondLst>
                            <p:childTnLst>
                              <p:par>
                                <p:cTn id="77" presetID="22" presetClass="entr" presetSubtype="8" fill="hold" nodeType="afterEffect">
                                  <p:stCondLst>
                                    <p:cond delay="0"/>
                                  </p:stCondLst>
                                  <p:childTnLst>
                                    <p:set>
                                      <p:cBhvr>
                                        <p:cTn id="78" dur="1" fill="hold">
                                          <p:stCondLst>
                                            <p:cond delay="0"/>
                                          </p:stCondLst>
                                        </p:cTn>
                                        <p:tgtEl>
                                          <p:spTgt spid="2767885"/>
                                        </p:tgtEl>
                                        <p:attrNameLst>
                                          <p:attrName>style.visibility</p:attrName>
                                        </p:attrNameLst>
                                      </p:cBhvr>
                                      <p:to>
                                        <p:strVal val="visible"/>
                                      </p:to>
                                    </p:set>
                                    <p:animEffect transition="in" filter="wipe(left)">
                                      <p:cBhvr>
                                        <p:cTn id="79" dur="500"/>
                                        <p:tgtEl>
                                          <p:spTgt spid="276788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7876" grpId="0"/>
      <p:bldP spid="2767877" grpId="0"/>
      <p:bldP spid="2767878" grpId="0" animBg="1" autoUpdateAnimBg="0"/>
      <p:bldP spid="2767879" grpId="0"/>
      <p:bldP spid="2767880" grpId="0"/>
      <p:bldP spid="2767885" grpId="0"/>
      <p:bldP spid="2767886" grpId="0"/>
      <p:bldP spid="2767887" grpId="0"/>
      <p:bldP spid="2767888"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03716" name="Rectangle 4">
            <a:extLst>
              <a:ext uri="{FF2B5EF4-FFF2-40B4-BE49-F238E27FC236}">
                <a16:creationId xmlns:a16="http://schemas.microsoft.com/office/drawing/2014/main" id="{0C5D8903-E997-4D62-2363-C8E7AC212BA1}"/>
              </a:ext>
            </a:extLst>
          </p:cNvPr>
          <p:cNvSpPr>
            <a:spLocks noGrp="1" noChangeArrowheads="1"/>
          </p:cNvSpPr>
          <p:nvPr>
            <p:ph type="title"/>
          </p:nvPr>
        </p:nvSpPr>
        <p:spPr>
          <a:xfrm>
            <a:off x="2649974" y="459721"/>
            <a:ext cx="7455721" cy="1325563"/>
          </a:xfrm>
        </p:spPr>
        <p:txBody>
          <a:bodyPr>
            <a:normAutofit/>
          </a:bodyPr>
          <a:lstStyle/>
          <a:p>
            <a:pPr eaLnBrk="1" hangingPunct="1">
              <a:defRPr/>
            </a:pPr>
            <a:r>
              <a:rPr lang="en-US" sz="3600" dirty="0">
                <a:latin typeface="Times New Roman" panose="02020603050405020304" pitchFamily="18" charset="0"/>
                <a:cs typeface="Times New Roman" panose="02020603050405020304" pitchFamily="18" charset="0"/>
              </a:rPr>
              <a:t>Behavior Modeling</a:t>
            </a:r>
          </a:p>
        </p:txBody>
      </p:sp>
      <p:grpSp>
        <p:nvGrpSpPr>
          <p:cNvPr id="2" name="Group 5">
            <a:extLst>
              <a:ext uri="{FF2B5EF4-FFF2-40B4-BE49-F238E27FC236}">
                <a16:creationId xmlns:a16="http://schemas.microsoft.com/office/drawing/2014/main" id="{57F909F5-D157-C505-B236-72C6B4BD1D7B}"/>
              </a:ext>
            </a:extLst>
          </p:cNvPr>
          <p:cNvGrpSpPr>
            <a:grpSpLocks/>
          </p:cNvGrpSpPr>
          <p:nvPr/>
        </p:nvGrpSpPr>
        <p:grpSpPr bwMode="auto">
          <a:xfrm>
            <a:off x="2995613" y="1933576"/>
            <a:ext cx="639762" cy="1044575"/>
            <a:chOff x="576" y="1008"/>
            <a:chExt cx="403" cy="658"/>
          </a:xfrm>
        </p:grpSpPr>
        <p:sp>
          <p:nvSpPr>
            <p:cNvPr id="37908" name="Freeform 6">
              <a:extLst>
                <a:ext uri="{FF2B5EF4-FFF2-40B4-BE49-F238E27FC236}">
                  <a16:creationId xmlns:a16="http://schemas.microsoft.com/office/drawing/2014/main" id="{60FC00B4-8071-F26C-22D4-1B9C308989B0}"/>
                </a:ext>
              </a:extLst>
            </p:cNvPr>
            <p:cNvSpPr>
              <a:spLocks/>
            </p:cNvSpPr>
            <p:nvPr/>
          </p:nvSpPr>
          <p:spPr bwMode="blackWhite">
            <a:xfrm>
              <a:off x="576" y="1008"/>
              <a:ext cx="403" cy="573"/>
            </a:xfrm>
            <a:custGeom>
              <a:avLst/>
              <a:gdLst>
                <a:gd name="T0" fmla="*/ 0 w 480"/>
                <a:gd name="T1" fmla="*/ 0 h 528"/>
                <a:gd name="T2" fmla="*/ 0 w 480"/>
                <a:gd name="T3" fmla="*/ 528 h 528"/>
                <a:gd name="T4" fmla="*/ 480 w 480"/>
                <a:gd name="T5" fmla="*/ 528 h 528"/>
                <a:gd name="T6" fmla="*/ 0 60000 65536"/>
                <a:gd name="T7" fmla="*/ 0 60000 65536"/>
                <a:gd name="T8" fmla="*/ 0 60000 65536"/>
                <a:gd name="T9" fmla="*/ 0 w 480"/>
                <a:gd name="T10" fmla="*/ 0 h 528"/>
                <a:gd name="T11" fmla="*/ 480 w 480"/>
                <a:gd name="T12" fmla="*/ 528 h 528"/>
              </a:gdLst>
              <a:ahLst/>
              <a:cxnLst>
                <a:cxn ang="T6">
                  <a:pos x="T0" y="T1"/>
                </a:cxn>
                <a:cxn ang="T7">
                  <a:pos x="T2" y="T3"/>
                </a:cxn>
                <a:cxn ang="T8">
                  <a:pos x="T4" y="T5"/>
                </a:cxn>
              </a:cxnLst>
              <a:rect l="T9" t="T10" r="T11" b="T12"/>
              <a:pathLst>
                <a:path w="480" h="528">
                  <a:moveTo>
                    <a:pt x="0" y="0"/>
                  </a:moveTo>
                  <a:lnTo>
                    <a:pt x="0" y="528"/>
                  </a:lnTo>
                  <a:lnTo>
                    <a:pt x="480" y="528"/>
                  </a:lnTo>
                </a:path>
              </a:pathLst>
            </a:custGeom>
            <a:noFill/>
            <a:ln w="38100" cap="flat" cmpd="sng">
              <a:solidFill>
                <a:srgbClr val="006699"/>
              </a:solidFill>
              <a:prstDash val="solid"/>
              <a:round/>
              <a:headEnd type="none" w="med" len="med"/>
              <a:tailEnd type="stealth" w="lg" len="lg"/>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37909" name="Oval 7">
              <a:extLst>
                <a:ext uri="{FF2B5EF4-FFF2-40B4-BE49-F238E27FC236}">
                  <a16:creationId xmlns:a16="http://schemas.microsoft.com/office/drawing/2014/main" id="{1DF83FDC-2545-188D-31F5-781F1E60AB67}"/>
                </a:ext>
              </a:extLst>
            </p:cNvPr>
            <p:cNvSpPr>
              <a:spLocks noChangeArrowheads="1"/>
            </p:cNvSpPr>
            <p:nvPr/>
          </p:nvSpPr>
          <p:spPr bwMode="auto">
            <a:xfrm>
              <a:off x="634" y="1494"/>
              <a:ext cx="172" cy="172"/>
            </a:xfrm>
            <a:prstGeom prst="ellipse">
              <a:avLst/>
            </a:prstGeom>
            <a:solidFill>
              <a:schemeClr val="bg1"/>
            </a:solidFill>
            <a:ln w="38100">
              <a:solidFill>
                <a:srgbClr val="006699"/>
              </a:solidFill>
              <a:round/>
              <a:headEnd/>
              <a:tailEnd/>
            </a:ln>
          </p:spPr>
          <p:txBody>
            <a:bodyPr wrap="none" anchor="ctr"/>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b="1"/>
                <a:t>1</a:t>
              </a:r>
            </a:p>
          </p:txBody>
        </p:sp>
      </p:grpSp>
      <p:sp>
        <p:nvSpPr>
          <p:cNvPr id="2803720" name="Rectangle 8" descr="Pink01">
            <a:extLst>
              <a:ext uri="{FF2B5EF4-FFF2-40B4-BE49-F238E27FC236}">
                <a16:creationId xmlns:a16="http://schemas.microsoft.com/office/drawing/2014/main" id="{DC986D72-A160-883E-7D1F-5A5B337AE9FD}"/>
              </a:ext>
            </a:extLst>
          </p:cNvPr>
          <p:cNvSpPr>
            <a:spLocks noChangeArrowheads="1"/>
          </p:cNvSpPr>
          <p:nvPr/>
        </p:nvSpPr>
        <p:spPr bwMode="blackWhite">
          <a:xfrm>
            <a:off x="3635375" y="4702175"/>
            <a:ext cx="5295900" cy="450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anchor="ctr"/>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eaLnBrk="1" hangingPunct="1">
              <a:spcBef>
                <a:spcPct val="50000"/>
              </a:spcBef>
            </a:pPr>
            <a:r>
              <a:rPr lang="en-US" altLang="en-US" sz="2400"/>
              <a:t>Encourage transfer of training to job</a:t>
            </a:r>
          </a:p>
        </p:txBody>
      </p:sp>
      <p:sp>
        <p:nvSpPr>
          <p:cNvPr id="2803721" name="Rectangle 9" descr="DKblue01">
            <a:extLst>
              <a:ext uri="{FF2B5EF4-FFF2-40B4-BE49-F238E27FC236}">
                <a16:creationId xmlns:a16="http://schemas.microsoft.com/office/drawing/2014/main" id="{B98619A4-D83A-401F-99A7-5289F6DCA481}"/>
              </a:ext>
            </a:extLst>
          </p:cNvPr>
          <p:cNvSpPr>
            <a:spLocks noChangeArrowheads="1"/>
          </p:cNvSpPr>
          <p:nvPr/>
        </p:nvSpPr>
        <p:spPr bwMode="blackWhite">
          <a:xfrm>
            <a:off x="3635376" y="3314700"/>
            <a:ext cx="6118225" cy="450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anchor="ctr"/>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eaLnBrk="1" hangingPunct="1">
              <a:spcBef>
                <a:spcPct val="50000"/>
              </a:spcBef>
            </a:pPr>
            <a:r>
              <a:rPr lang="en-US" altLang="en-US" sz="2400"/>
              <a:t>Have trainees role play using behaviors</a:t>
            </a:r>
          </a:p>
        </p:txBody>
      </p:sp>
      <p:sp>
        <p:nvSpPr>
          <p:cNvPr id="2803722" name="AutoShape 10" descr="bluefill01">
            <a:extLst>
              <a:ext uri="{FF2B5EF4-FFF2-40B4-BE49-F238E27FC236}">
                <a16:creationId xmlns:a16="http://schemas.microsoft.com/office/drawing/2014/main" id="{2F986011-D03C-1D25-FB45-D36C89D272FD}"/>
              </a:ext>
            </a:extLst>
          </p:cNvPr>
          <p:cNvSpPr>
            <a:spLocks noChangeArrowheads="1"/>
          </p:cNvSpPr>
          <p:nvPr/>
        </p:nvSpPr>
        <p:spPr bwMode="auto">
          <a:xfrm>
            <a:off x="2713039" y="1636714"/>
            <a:ext cx="4205287" cy="611187"/>
          </a:xfrm>
          <a:prstGeom prst="roundRect">
            <a:avLst>
              <a:gd name="adj" fmla="val 16667"/>
            </a:avLst>
          </a:prstGeom>
          <a:blipFill dpi="0" rotWithShape="1">
            <a:blip r:embed="rId3"/>
            <a:srcRect/>
            <a:stretch>
              <a:fillRect/>
            </a:stretch>
          </a:blipFill>
          <a:ln w="57150" algn="ctr">
            <a:solidFill>
              <a:srgbClr val="7DC1FF"/>
            </a:solidFill>
            <a:round/>
            <a:headEnd/>
            <a:tailEnd/>
          </a:ln>
        </p:spPr>
        <p:txBody>
          <a:bodyPr lIns="0" tIns="0" rIns="0" bIns="0" anchor="ctr" anchorCtr="1"/>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400">
                <a:latin typeface="Franklin Gothic Medium" panose="020B0603020102020204" pitchFamily="34" charset="0"/>
              </a:rPr>
              <a:t>Behavior Modeling Training</a:t>
            </a:r>
          </a:p>
        </p:txBody>
      </p:sp>
      <p:sp>
        <p:nvSpPr>
          <p:cNvPr id="2803723" name="Rectangle 11" descr="Brown01">
            <a:extLst>
              <a:ext uri="{FF2B5EF4-FFF2-40B4-BE49-F238E27FC236}">
                <a16:creationId xmlns:a16="http://schemas.microsoft.com/office/drawing/2014/main" id="{D3E52C97-E07C-8B09-FB54-D0085345A63D}"/>
              </a:ext>
            </a:extLst>
          </p:cNvPr>
          <p:cNvSpPr>
            <a:spLocks noChangeArrowheads="1"/>
          </p:cNvSpPr>
          <p:nvPr/>
        </p:nvSpPr>
        <p:spPr bwMode="blackWhite">
          <a:xfrm>
            <a:off x="3635375" y="2592388"/>
            <a:ext cx="5295900" cy="450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anchor="ctr"/>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eaLnBrk="1" hangingPunct="1">
              <a:spcBef>
                <a:spcPct val="50000"/>
              </a:spcBef>
            </a:pPr>
            <a:r>
              <a:rPr lang="en-US" altLang="en-US" sz="2400" dirty="0"/>
              <a:t>Model the effective behaviors</a:t>
            </a:r>
          </a:p>
        </p:txBody>
      </p:sp>
      <p:sp>
        <p:nvSpPr>
          <p:cNvPr id="2803724" name="Rectangle 12" descr="Tan01">
            <a:extLst>
              <a:ext uri="{FF2B5EF4-FFF2-40B4-BE49-F238E27FC236}">
                <a16:creationId xmlns:a16="http://schemas.microsoft.com/office/drawing/2014/main" id="{C4EBDEBE-396E-23F1-6D06-D93576D4A0AE}"/>
              </a:ext>
            </a:extLst>
          </p:cNvPr>
          <p:cNvSpPr>
            <a:spLocks noChangeArrowheads="1"/>
          </p:cNvSpPr>
          <p:nvPr/>
        </p:nvSpPr>
        <p:spPr bwMode="blackWhite">
          <a:xfrm>
            <a:off x="3635376" y="3990975"/>
            <a:ext cx="6118225" cy="450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anchor="ctr"/>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eaLnBrk="1" hangingPunct="1">
              <a:spcBef>
                <a:spcPct val="50000"/>
              </a:spcBef>
            </a:pPr>
            <a:r>
              <a:rPr lang="en-US" altLang="en-US" sz="2400"/>
              <a:t>Provide social reinforcement and feedback</a:t>
            </a:r>
          </a:p>
        </p:txBody>
      </p:sp>
      <p:grpSp>
        <p:nvGrpSpPr>
          <p:cNvPr id="3" name="Group 13">
            <a:extLst>
              <a:ext uri="{FF2B5EF4-FFF2-40B4-BE49-F238E27FC236}">
                <a16:creationId xmlns:a16="http://schemas.microsoft.com/office/drawing/2014/main" id="{35EB97E5-2E3D-456F-C286-AEBF3189D361}"/>
              </a:ext>
            </a:extLst>
          </p:cNvPr>
          <p:cNvGrpSpPr>
            <a:grpSpLocks/>
          </p:cNvGrpSpPr>
          <p:nvPr/>
        </p:nvGrpSpPr>
        <p:grpSpPr bwMode="auto">
          <a:xfrm>
            <a:off x="2995613" y="2643189"/>
            <a:ext cx="639762" cy="1044575"/>
            <a:chOff x="576" y="1008"/>
            <a:chExt cx="403" cy="658"/>
          </a:xfrm>
        </p:grpSpPr>
        <p:sp>
          <p:nvSpPr>
            <p:cNvPr id="37906" name="Freeform 14">
              <a:extLst>
                <a:ext uri="{FF2B5EF4-FFF2-40B4-BE49-F238E27FC236}">
                  <a16:creationId xmlns:a16="http://schemas.microsoft.com/office/drawing/2014/main" id="{52ECC88B-1187-D9A8-2646-218526EC900B}"/>
                </a:ext>
              </a:extLst>
            </p:cNvPr>
            <p:cNvSpPr>
              <a:spLocks/>
            </p:cNvSpPr>
            <p:nvPr/>
          </p:nvSpPr>
          <p:spPr bwMode="blackWhite">
            <a:xfrm>
              <a:off x="576" y="1008"/>
              <a:ext cx="403" cy="573"/>
            </a:xfrm>
            <a:custGeom>
              <a:avLst/>
              <a:gdLst>
                <a:gd name="T0" fmla="*/ 0 w 480"/>
                <a:gd name="T1" fmla="*/ 0 h 528"/>
                <a:gd name="T2" fmla="*/ 0 w 480"/>
                <a:gd name="T3" fmla="*/ 528 h 528"/>
                <a:gd name="T4" fmla="*/ 480 w 480"/>
                <a:gd name="T5" fmla="*/ 528 h 528"/>
                <a:gd name="T6" fmla="*/ 0 60000 65536"/>
                <a:gd name="T7" fmla="*/ 0 60000 65536"/>
                <a:gd name="T8" fmla="*/ 0 60000 65536"/>
                <a:gd name="T9" fmla="*/ 0 w 480"/>
                <a:gd name="T10" fmla="*/ 0 h 528"/>
                <a:gd name="T11" fmla="*/ 480 w 480"/>
                <a:gd name="T12" fmla="*/ 528 h 528"/>
              </a:gdLst>
              <a:ahLst/>
              <a:cxnLst>
                <a:cxn ang="T6">
                  <a:pos x="T0" y="T1"/>
                </a:cxn>
                <a:cxn ang="T7">
                  <a:pos x="T2" y="T3"/>
                </a:cxn>
                <a:cxn ang="T8">
                  <a:pos x="T4" y="T5"/>
                </a:cxn>
              </a:cxnLst>
              <a:rect l="T9" t="T10" r="T11" b="T12"/>
              <a:pathLst>
                <a:path w="480" h="528">
                  <a:moveTo>
                    <a:pt x="0" y="0"/>
                  </a:moveTo>
                  <a:lnTo>
                    <a:pt x="0" y="528"/>
                  </a:lnTo>
                  <a:lnTo>
                    <a:pt x="480" y="528"/>
                  </a:lnTo>
                </a:path>
              </a:pathLst>
            </a:custGeom>
            <a:noFill/>
            <a:ln w="38100" cap="flat" cmpd="sng">
              <a:solidFill>
                <a:srgbClr val="006699"/>
              </a:solidFill>
              <a:prstDash val="solid"/>
              <a:round/>
              <a:headEnd type="none" w="med" len="med"/>
              <a:tailEnd type="stealth" w="lg" len="lg"/>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37907" name="Oval 15">
              <a:extLst>
                <a:ext uri="{FF2B5EF4-FFF2-40B4-BE49-F238E27FC236}">
                  <a16:creationId xmlns:a16="http://schemas.microsoft.com/office/drawing/2014/main" id="{F3D6D517-6ACB-5FE3-1963-B161FAA2030A}"/>
                </a:ext>
              </a:extLst>
            </p:cNvPr>
            <p:cNvSpPr>
              <a:spLocks noChangeArrowheads="1"/>
            </p:cNvSpPr>
            <p:nvPr/>
          </p:nvSpPr>
          <p:spPr bwMode="auto">
            <a:xfrm>
              <a:off x="634" y="1494"/>
              <a:ext cx="172" cy="172"/>
            </a:xfrm>
            <a:prstGeom prst="ellipse">
              <a:avLst/>
            </a:prstGeom>
            <a:solidFill>
              <a:schemeClr val="bg1"/>
            </a:solidFill>
            <a:ln w="38100">
              <a:solidFill>
                <a:srgbClr val="006699"/>
              </a:solidFill>
              <a:round/>
              <a:headEnd/>
              <a:tailEnd/>
            </a:ln>
          </p:spPr>
          <p:txBody>
            <a:bodyPr wrap="none" anchor="ctr"/>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b="1"/>
                <a:t>2</a:t>
              </a:r>
            </a:p>
          </p:txBody>
        </p:sp>
      </p:grpSp>
      <p:grpSp>
        <p:nvGrpSpPr>
          <p:cNvPr id="4" name="Group 16">
            <a:extLst>
              <a:ext uri="{FF2B5EF4-FFF2-40B4-BE49-F238E27FC236}">
                <a16:creationId xmlns:a16="http://schemas.microsoft.com/office/drawing/2014/main" id="{1A9E4585-3EF4-B9B5-2B81-9A21BF811E9C}"/>
              </a:ext>
            </a:extLst>
          </p:cNvPr>
          <p:cNvGrpSpPr>
            <a:grpSpLocks/>
          </p:cNvGrpSpPr>
          <p:nvPr/>
        </p:nvGrpSpPr>
        <p:grpSpPr bwMode="auto">
          <a:xfrm>
            <a:off x="2995613" y="3314701"/>
            <a:ext cx="639762" cy="1044575"/>
            <a:chOff x="576" y="1008"/>
            <a:chExt cx="403" cy="658"/>
          </a:xfrm>
        </p:grpSpPr>
        <p:sp>
          <p:nvSpPr>
            <p:cNvPr id="37904" name="Freeform 17">
              <a:extLst>
                <a:ext uri="{FF2B5EF4-FFF2-40B4-BE49-F238E27FC236}">
                  <a16:creationId xmlns:a16="http://schemas.microsoft.com/office/drawing/2014/main" id="{A79BC32F-9905-7030-9C1E-F1592A0B8E4C}"/>
                </a:ext>
              </a:extLst>
            </p:cNvPr>
            <p:cNvSpPr>
              <a:spLocks/>
            </p:cNvSpPr>
            <p:nvPr/>
          </p:nvSpPr>
          <p:spPr bwMode="blackWhite">
            <a:xfrm>
              <a:off x="576" y="1008"/>
              <a:ext cx="403" cy="573"/>
            </a:xfrm>
            <a:custGeom>
              <a:avLst/>
              <a:gdLst>
                <a:gd name="T0" fmla="*/ 0 w 480"/>
                <a:gd name="T1" fmla="*/ 0 h 528"/>
                <a:gd name="T2" fmla="*/ 0 w 480"/>
                <a:gd name="T3" fmla="*/ 528 h 528"/>
                <a:gd name="T4" fmla="*/ 480 w 480"/>
                <a:gd name="T5" fmla="*/ 528 h 528"/>
                <a:gd name="T6" fmla="*/ 0 60000 65536"/>
                <a:gd name="T7" fmla="*/ 0 60000 65536"/>
                <a:gd name="T8" fmla="*/ 0 60000 65536"/>
                <a:gd name="T9" fmla="*/ 0 w 480"/>
                <a:gd name="T10" fmla="*/ 0 h 528"/>
                <a:gd name="T11" fmla="*/ 480 w 480"/>
                <a:gd name="T12" fmla="*/ 528 h 528"/>
              </a:gdLst>
              <a:ahLst/>
              <a:cxnLst>
                <a:cxn ang="T6">
                  <a:pos x="T0" y="T1"/>
                </a:cxn>
                <a:cxn ang="T7">
                  <a:pos x="T2" y="T3"/>
                </a:cxn>
                <a:cxn ang="T8">
                  <a:pos x="T4" y="T5"/>
                </a:cxn>
              </a:cxnLst>
              <a:rect l="T9" t="T10" r="T11" b="T12"/>
              <a:pathLst>
                <a:path w="480" h="528">
                  <a:moveTo>
                    <a:pt x="0" y="0"/>
                  </a:moveTo>
                  <a:lnTo>
                    <a:pt x="0" y="528"/>
                  </a:lnTo>
                  <a:lnTo>
                    <a:pt x="480" y="528"/>
                  </a:lnTo>
                </a:path>
              </a:pathLst>
            </a:custGeom>
            <a:noFill/>
            <a:ln w="38100" cap="flat" cmpd="sng">
              <a:solidFill>
                <a:srgbClr val="006699"/>
              </a:solidFill>
              <a:prstDash val="solid"/>
              <a:round/>
              <a:headEnd type="none" w="med" len="med"/>
              <a:tailEnd type="stealth" w="lg" len="lg"/>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37905" name="Oval 18">
              <a:extLst>
                <a:ext uri="{FF2B5EF4-FFF2-40B4-BE49-F238E27FC236}">
                  <a16:creationId xmlns:a16="http://schemas.microsoft.com/office/drawing/2014/main" id="{4EEC8959-9D85-C0E9-6C5D-0683CB4E4D44}"/>
                </a:ext>
              </a:extLst>
            </p:cNvPr>
            <p:cNvSpPr>
              <a:spLocks noChangeArrowheads="1"/>
            </p:cNvSpPr>
            <p:nvPr/>
          </p:nvSpPr>
          <p:spPr bwMode="auto">
            <a:xfrm>
              <a:off x="634" y="1494"/>
              <a:ext cx="172" cy="172"/>
            </a:xfrm>
            <a:prstGeom prst="ellipse">
              <a:avLst/>
            </a:prstGeom>
            <a:solidFill>
              <a:schemeClr val="bg1"/>
            </a:solidFill>
            <a:ln w="38100">
              <a:solidFill>
                <a:srgbClr val="006699"/>
              </a:solidFill>
              <a:round/>
              <a:headEnd/>
              <a:tailEnd/>
            </a:ln>
          </p:spPr>
          <p:txBody>
            <a:bodyPr wrap="none" anchor="ctr"/>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b="1"/>
                <a:t>3</a:t>
              </a:r>
            </a:p>
          </p:txBody>
        </p:sp>
      </p:grpSp>
      <p:grpSp>
        <p:nvGrpSpPr>
          <p:cNvPr id="5" name="Group 19">
            <a:extLst>
              <a:ext uri="{FF2B5EF4-FFF2-40B4-BE49-F238E27FC236}">
                <a16:creationId xmlns:a16="http://schemas.microsoft.com/office/drawing/2014/main" id="{03184FBC-9A53-0B3E-4FA0-CA8E93A58C91}"/>
              </a:ext>
            </a:extLst>
          </p:cNvPr>
          <p:cNvGrpSpPr>
            <a:grpSpLocks/>
          </p:cNvGrpSpPr>
          <p:nvPr/>
        </p:nvGrpSpPr>
        <p:grpSpPr bwMode="auto">
          <a:xfrm>
            <a:off x="2995613" y="4014789"/>
            <a:ext cx="639762" cy="1044575"/>
            <a:chOff x="576" y="1008"/>
            <a:chExt cx="403" cy="658"/>
          </a:xfrm>
        </p:grpSpPr>
        <p:sp>
          <p:nvSpPr>
            <p:cNvPr id="37902" name="Freeform 20">
              <a:extLst>
                <a:ext uri="{FF2B5EF4-FFF2-40B4-BE49-F238E27FC236}">
                  <a16:creationId xmlns:a16="http://schemas.microsoft.com/office/drawing/2014/main" id="{AD0EBCDB-A782-E095-91BE-7CF8865332C9}"/>
                </a:ext>
              </a:extLst>
            </p:cNvPr>
            <p:cNvSpPr>
              <a:spLocks/>
            </p:cNvSpPr>
            <p:nvPr/>
          </p:nvSpPr>
          <p:spPr bwMode="blackWhite">
            <a:xfrm>
              <a:off x="576" y="1008"/>
              <a:ext cx="403" cy="573"/>
            </a:xfrm>
            <a:custGeom>
              <a:avLst/>
              <a:gdLst>
                <a:gd name="T0" fmla="*/ 0 w 480"/>
                <a:gd name="T1" fmla="*/ 0 h 528"/>
                <a:gd name="T2" fmla="*/ 0 w 480"/>
                <a:gd name="T3" fmla="*/ 528 h 528"/>
                <a:gd name="T4" fmla="*/ 480 w 480"/>
                <a:gd name="T5" fmla="*/ 528 h 528"/>
                <a:gd name="T6" fmla="*/ 0 60000 65536"/>
                <a:gd name="T7" fmla="*/ 0 60000 65536"/>
                <a:gd name="T8" fmla="*/ 0 60000 65536"/>
                <a:gd name="T9" fmla="*/ 0 w 480"/>
                <a:gd name="T10" fmla="*/ 0 h 528"/>
                <a:gd name="T11" fmla="*/ 480 w 480"/>
                <a:gd name="T12" fmla="*/ 528 h 528"/>
              </a:gdLst>
              <a:ahLst/>
              <a:cxnLst>
                <a:cxn ang="T6">
                  <a:pos x="T0" y="T1"/>
                </a:cxn>
                <a:cxn ang="T7">
                  <a:pos x="T2" y="T3"/>
                </a:cxn>
                <a:cxn ang="T8">
                  <a:pos x="T4" y="T5"/>
                </a:cxn>
              </a:cxnLst>
              <a:rect l="T9" t="T10" r="T11" b="T12"/>
              <a:pathLst>
                <a:path w="480" h="528">
                  <a:moveTo>
                    <a:pt x="0" y="0"/>
                  </a:moveTo>
                  <a:lnTo>
                    <a:pt x="0" y="528"/>
                  </a:lnTo>
                  <a:lnTo>
                    <a:pt x="480" y="528"/>
                  </a:lnTo>
                </a:path>
              </a:pathLst>
            </a:custGeom>
            <a:noFill/>
            <a:ln w="38100" cap="flat" cmpd="sng">
              <a:solidFill>
                <a:srgbClr val="006699"/>
              </a:solidFill>
              <a:prstDash val="solid"/>
              <a:round/>
              <a:headEnd type="none" w="med" len="med"/>
              <a:tailEnd type="stealth" w="lg" len="lg"/>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37903" name="Oval 21">
              <a:extLst>
                <a:ext uri="{FF2B5EF4-FFF2-40B4-BE49-F238E27FC236}">
                  <a16:creationId xmlns:a16="http://schemas.microsoft.com/office/drawing/2014/main" id="{62C16F88-6C94-3E26-C704-94771AFD1DE5}"/>
                </a:ext>
              </a:extLst>
            </p:cNvPr>
            <p:cNvSpPr>
              <a:spLocks noChangeArrowheads="1"/>
            </p:cNvSpPr>
            <p:nvPr/>
          </p:nvSpPr>
          <p:spPr bwMode="auto">
            <a:xfrm>
              <a:off x="634" y="1494"/>
              <a:ext cx="172" cy="172"/>
            </a:xfrm>
            <a:prstGeom prst="ellipse">
              <a:avLst/>
            </a:prstGeom>
            <a:solidFill>
              <a:schemeClr val="bg1"/>
            </a:solidFill>
            <a:ln w="38100">
              <a:solidFill>
                <a:srgbClr val="006699"/>
              </a:solidFill>
              <a:round/>
              <a:headEnd/>
              <a:tailEnd/>
            </a:ln>
          </p:spPr>
          <p:txBody>
            <a:bodyPr wrap="none" anchor="ctr"/>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b="1"/>
                <a:t>4</a:t>
              </a:r>
            </a:p>
          </p:txBody>
        </p:sp>
      </p:grpSp>
      <p:sp>
        <p:nvSpPr>
          <p:cNvPr id="6" name="TextBox 5">
            <a:extLst>
              <a:ext uri="{FF2B5EF4-FFF2-40B4-BE49-F238E27FC236}">
                <a16:creationId xmlns:a16="http://schemas.microsoft.com/office/drawing/2014/main" id="{B469FA09-AB02-F26A-24F9-91D8701CE783}"/>
              </a:ext>
            </a:extLst>
          </p:cNvPr>
          <p:cNvSpPr txBox="1"/>
          <p:nvPr/>
        </p:nvSpPr>
        <p:spPr>
          <a:xfrm>
            <a:off x="4913418" y="6203025"/>
            <a:ext cx="2616200" cy="400110"/>
          </a:xfrm>
          <a:prstGeom prst="rect">
            <a:avLst/>
          </a:prstGeom>
          <a:noFill/>
        </p:spPr>
        <p:txBody>
          <a:bodyPr wrap="square" rtlCol="0">
            <a:spAutoFit/>
          </a:bodyPr>
          <a:lstStyle/>
          <a:p>
            <a:pPr algn="ctr"/>
            <a:r>
              <a:rPr lang="en-US" sz="2000" dirty="0">
                <a:solidFill>
                  <a:srgbClr val="00B0F0"/>
                </a:solidFill>
              </a:rPr>
              <a:t>www.midocean.ae</a:t>
            </a:r>
          </a:p>
        </p:txBody>
      </p:sp>
      <p:sp>
        <p:nvSpPr>
          <p:cNvPr id="7" name="Rectangle 6">
            <a:extLst>
              <a:ext uri="{FF2B5EF4-FFF2-40B4-BE49-F238E27FC236}">
                <a16:creationId xmlns:a16="http://schemas.microsoft.com/office/drawing/2014/main" id="{39017B78-1025-19FD-43A2-BFDECF8AE62B}"/>
              </a:ext>
            </a:extLst>
          </p:cNvPr>
          <p:cNvSpPr/>
          <p:nvPr/>
        </p:nvSpPr>
        <p:spPr>
          <a:xfrm>
            <a:off x="942305" y="5254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33CC936D-49AF-560F-1BA1-4C19FCF0E0F1}"/>
              </a:ext>
            </a:extLst>
          </p:cNvPr>
          <p:cNvSpPr txBox="1"/>
          <p:nvPr/>
        </p:nvSpPr>
        <p:spPr>
          <a:xfrm>
            <a:off x="1153146" y="566061"/>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0A76090F-3239-A7C4-903B-8EFD3DC4B266}"/>
              </a:ext>
            </a:extLst>
          </p:cNvPr>
          <p:cNvSpPr txBox="1"/>
          <p:nvPr/>
        </p:nvSpPr>
        <p:spPr>
          <a:xfrm>
            <a:off x="1214176" y="821876"/>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85260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nodeType="clickEffect">
                                  <p:stCondLst>
                                    <p:cond delay="0"/>
                                  </p:stCondLst>
                                  <p:childTnLst>
                                    <p:set>
                                      <p:cBhvr>
                                        <p:cTn id="6" dur="1" fill="hold">
                                          <p:stCondLst>
                                            <p:cond delay="0"/>
                                          </p:stCondLst>
                                        </p:cTn>
                                        <p:tgtEl>
                                          <p:spTgt spid="2803722"/>
                                        </p:tgtEl>
                                        <p:attrNameLst>
                                          <p:attrName>style.visibility</p:attrName>
                                        </p:attrNameLst>
                                      </p:cBhvr>
                                      <p:to>
                                        <p:strVal val="visible"/>
                                      </p:to>
                                    </p:set>
                                    <p:animEffect transition="in" filter="wipe(left)">
                                      <p:cBhvr>
                                        <p:cTn id="7" dur="500"/>
                                        <p:tgtEl>
                                          <p:spTgt spid="280372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8" presetClass="entr" presetSubtype="6"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strips(downRight)">
                                      <p:cBhvr>
                                        <p:cTn id="12" dur="1000"/>
                                        <p:tgtEl>
                                          <p:spTgt spid="2"/>
                                        </p:tgtEl>
                                      </p:cBhvr>
                                    </p:animEffect>
                                  </p:childTnLst>
                                </p:cTn>
                              </p:par>
                            </p:childTnLst>
                          </p:cTn>
                        </p:par>
                        <p:par>
                          <p:cTn id="13" fill="hold" nodeType="afterGroup">
                            <p:stCondLst>
                              <p:cond delay="1000"/>
                            </p:stCondLst>
                            <p:childTnLst>
                              <p:par>
                                <p:cTn id="14" presetID="22" presetClass="entr" presetSubtype="8" fill="hold" nodeType="afterEffect">
                                  <p:stCondLst>
                                    <p:cond delay="0"/>
                                  </p:stCondLst>
                                  <p:childTnLst>
                                    <p:set>
                                      <p:cBhvr>
                                        <p:cTn id="15" dur="1" fill="hold">
                                          <p:stCondLst>
                                            <p:cond delay="0"/>
                                          </p:stCondLst>
                                        </p:cTn>
                                        <p:tgtEl>
                                          <p:spTgt spid="2803723"/>
                                        </p:tgtEl>
                                        <p:attrNameLst>
                                          <p:attrName>style.visibility</p:attrName>
                                        </p:attrNameLst>
                                      </p:cBhvr>
                                      <p:to>
                                        <p:strVal val="visible"/>
                                      </p:to>
                                    </p:set>
                                    <p:animEffect transition="in" filter="wipe(left)">
                                      <p:cBhvr>
                                        <p:cTn id="16" dur="500"/>
                                        <p:tgtEl>
                                          <p:spTgt spid="2803723"/>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18" presetClass="entr" presetSubtype="6" fill="hold" nodeType="clickEffect">
                                  <p:stCondLst>
                                    <p:cond delay="0"/>
                                  </p:stCondLst>
                                  <p:childTnLst>
                                    <p:set>
                                      <p:cBhvr>
                                        <p:cTn id="20" dur="1" fill="hold">
                                          <p:stCondLst>
                                            <p:cond delay="0"/>
                                          </p:stCondLst>
                                        </p:cTn>
                                        <p:tgtEl>
                                          <p:spTgt spid="3"/>
                                        </p:tgtEl>
                                        <p:attrNameLst>
                                          <p:attrName>style.visibility</p:attrName>
                                        </p:attrNameLst>
                                      </p:cBhvr>
                                      <p:to>
                                        <p:strVal val="visible"/>
                                      </p:to>
                                    </p:set>
                                    <p:animEffect transition="in" filter="strips(downRight)">
                                      <p:cBhvr>
                                        <p:cTn id="21" dur="1000"/>
                                        <p:tgtEl>
                                          <p:spTgt spid="3"/>
                                        </p:tgtEl>
                                      </p:cBhvr>
                                    </p:animEffect>
                                  </p:childTnLst>
                                </p:cTn>
                              </p:par>
                            </p:childTnLst>
                          </p:cTn>
                        </p:par>
                        <p:par>
                          <p:cTn id="22" fill="hold" nodeType="afterGroup">
                            <p:stCondLst>
                              <p:cond delay="1000"/>
                            </p:stCondLst>
                            <p:childTnLst>
                              <p:par>
                                <p:cTn id="23" presetID="22" presetClass="entr" presetSubtype="8" fill="hold" nodeType="afterEffect">
                                  <p:stCondLst>
                                    <p:cond delay="0"/>
                                  </p:stCondLst>
                                  <p:childTnLst>
                                    <p:set>
                                      <p:cBhvr>
                                        <p:cTn id="24" dur="1" fill="hold">
                                          <p:stCondLst>
                                            <p:cond delay="0"/>
                                          </p:stCondLst>
                                        </p:cTn>
                                        <p:tgtEl>
                                          <p:spTgt spid="2803721"/>
                                        </p:tgtEl>
                                        <p:attrNameLst>
                                          <p:attrName>style.visibility</p:attrName>
                                        </p:attrNameLst>
                                      </p:cBhvr>
                                      <p:to>
                                        <p:strVal val="visible"/>
                                      </p:to>
                                    </p:set>
                                    <p:animEffect transition="in" filter="wipe(left)">
                                      <p:cBhvr>
                                        <p:cTn id="25" dur="1000"/>
                                        <p:tgtEl>
                                          <p:spTgt spid="2803721"/>
                                        </p:tgtEl>
                                      </p:cBhvr>
                                    </p:animEffect>
                                  </p:childTnLst>
                                </p:cTn>
                              </p:par>
                            </p:childTnLst>
                          </p:cTn>
                        </p:par>
                      </p:childTnLst>
                    </p:cTn>
                  </p:par>
                  <p:par>
                    <p:cTn id="26" fill="hold" nodeType="clickPar">
                      <p:stCondLst>
                        <p:cond delay="indefinite"/>
                      </p:stCondLst>
                      <p:childTnLst>
                        <p:par>
                          <p:cTn id="27" fill="hold" nodeType="withGroup">
                            <p:stCondLst>
                              <p:cond delay="0"/>
                            </p:stCondLst>
                            <p:childTnLst>
                              <p:par>
                                <p:cTn id="28" presetID="18" presetClass="entr" presetSubtype="6" fill="hold" nodeType="clickEffect">
                                  <p:stCondLst>
                                    <p:cond delay="0"/>
                                  </p:stCondLst>
                                  <p:childTnLst>
                                    <p:set>
                                      <p:cBhvr>
                                        <p:cTn id="29" dur="1" fill="hold">
                                          <p:stCondLst>
                                            <p:cond delay="0"/>
                                          </p:stCondLst>
                                        </p:cTn>
                                        <p:tgtEl>
                                          <p:spTgt spid="4"/>
                                        </p:tgtEl>
                                        <p:attrNameLst>
                                          <p:attrName>style.visibility</p:attrName>
                                        </p:attrNameLst>
                                      </p:cBhvr>
                                      <p:to>
                                        <p:strVal val="visible"/>
                                      </p:to>
                                    </p:set>
                                    <p:animEffect transition="in" filter="strips(downRight)">
                                      <p:cBhvr>
                                        <p:cTn id="30" dur="1000"/>
                                        <p:tgtEl>
                                          <p:spTgt spid="4"/>
                                        </p:tgtEl>
                                      </p:cBhvr>
                                    </p:animEffect>
                                  </p:childTnLst>
                                </p:cTn>
                              </p:par>
                            </p:childTnLst>
                          </p:cTn>
                        </p:par>
                        <p:par>
                          <p:cTn id="31" fill="hold" nodeType="afterGroup">
                            <p:stCondLst>
                              <p:cond delay="1000"/>
                            </p:stCondLst>
                            <p:childTnLst>
                              <p:par>
                                <p:cTn id="32" presetID="22" presetClass="entr" presetSubtype="8" fill="hold" nodeType="afterEffect">
                                  <p:stCondLst>
                                    <p:cond delay="0"/>
                                  </p:stCondLst>
                                  <p:childTnLst>
                                    <p:set>
                                      <p:cBhvr>
                                        <p:cTn id="33" dur="1" fill="hold">
                                          <p:stCondLst>
                                            <p:cond delay="0"/>
                                          </p:stCondLst>
                                        </p:cTn>
                                        <p:tgtEl>
                                          <p:spTgt spid="2803724"/>
                                        </p:tgtEl>
                                        <p:attrNameLst>
                                          <p:attrName>style.visibility</p:attrName>
                                        </p:attrNameLst>
                                      </p:cBhvr>
                                      <p:to>
                                        <p:strVal val="visible"/>
                                      </p:to>
                                    </p:set>
                                    <p:animEffect transition="in" filter="wipe(left)">
                                      <p:cBhvr>
                                        <p:cTn id="34" dur="1000"/>
                                        <p:tgtEl>
                                          <p:spTgt spid="2803724"/>
                                        </p:tgtEl>
                                      </p:cBhvr>
                                    </p:animEffect>
                                  </p:childTnLst>
                                </p:cTn>
                              </p:par>
                            </p:childTnLst>
                          </p:cTn>
                        </p:par>
                      </p:childTnLst>
                    </p:cTn>
                  </p:par>
                  <p:par>
                    <p:cTn id="35" fill="hold" nodeType="clickPar">
                      <p:stCondLst>
                        <p:cond delay="indefinite"/>
                      </p:stCondLst>
                      <p:childTnLst>
                        <p:par>
                          <p:cTn id="36" fill="hold" nodeType="withGroup">
                            <p:stCondLst>
                              <p:cond delay="0"/>
                            </p:stCondLst>
                            <p:childTnLst>
                              <p:par>
                                <p:cTn id="37" presetID="18" presetClass="entr" presetSubtype="6" fill="hold" nodeType="clickEffect">
                                  <p:stCondLst>
                                    <p:cond delay="0"/>
                                  </p:stCondLst>
                                  <p:childTnLst>
                                    <p:set>
                                      <p:cBhvr>
                                        <p:cTn id="38" dur="1" fill="hold">
                                          <p:stCondLst>
                                            <p:cond delay="0"/>
                                          </p:stCondLst>
                                        </p:cTn>
                                        <p:tgtEl>
                                          <p:spTgt spid="5"/>
                                        </p:tgtEl>
                                        <p:attrNameLst>
                                          <p:attrName>style.visibility</p:attrName>
                                        </p:attrNameLst>
                                      </p:cBhvr>
                                      <p:to>
                                        <p:strVal val="visible"/>
                                      </p:to>
                                    </p:set>
                                    <p:animEffect transition="in" filter="strips(downRight)">
                                      <p:cBhvr>
                                        <p:cTn id="39" dur="1000"/>
                                        <p:tgtEl>
                                          <p:spTgt spid="5"/>
                                        </p:tgtEl>
                                      </p:cBhvr>
                                    </p:animEffect>
                                  </p:childTnLst>
                                </p:cTn>
                              </p:par>
                            </p:childTnLst>
                          </p:cTn>
                        </p:par>
                        <p:par>
                          <p:cTn id="40" fill="hold" nodeType="afterGroup">
                            <p:stCondLst>
                              <p:cond delay="1000"/>
                            </p:stCondLst>
                            <p:childTnLst>
                              <p:par>
                                <p:cTn id="41" presetID="22" presetClass="entr" presetSubtype="8" fill="hold" nodeType="afterEffect">
                                  <p:stCondLst>
                                    <p:cond delay="0"/>
                                  </p:stCondLst>
                                  <p:childTnLst>
                                    <p:set>
                                      <p:cBhvr>
                                        <p:cTn id="42" dur="1" fill="hold">
                                          <p:stCondLst>
                                            <p:cond delay="0"/>
                                          </p:stCondLst>
                                        </p:cTn>
                                        <p:tgtEl>
                                          <p:spTgt spid="2803720"/>
                                        </p:tgtEl>
                                        <p:attrNameLst>
                                          <p:attrName>style.visibility</p:attrName>
                                        </p:attrNameLst>
                                      </p:cBhvr>
                                      <p:to>
                                        <p:strVal val="visible"/>
                                      </p:to>
                                    </p:set>
                                    <p:animEffect transition="in" filter="wipe(left)">
                                      <p:cBhvr>
                                        <p:cTn id="43" dur="1000"/>
                                        <p:tgtEl>
                                          <p:spTgt spid="28037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03720" grpId="0"/>
      <p:bldP spid="2803721" grpId="0"/>
      <p:bldP spid="2803722" grpId="0" animBg="1" autoUpdateAnimBg="0"/>
      <p:bldP spid="2803723" grpId="0"/>
      <p:bldP spid="2803724"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9922" name="Rectangle 2">
            <a:extLst>
              <a:ext uri="{FF2B5EF4-FFF2-40B4-BE49-F238E27FC236}">
                <a16:creationId xmlns:a16="http://schemas.microsoft.com/office/drawing/2014/main" id="{C54764F9-00B1-3EE7-527F-9AC18C3A1584}"/>
              </a:ext>
            </a:extLst>
          </p:cNvPr>
          <p:cNvSpPr>
            <a:spLocks noGrp="1" noChangeArrowheads="1"/>
          </p:cNvSpPr>
          <p:nvPr>
            <p:ph type="title"/>
          </p:nvPr>
        </p:nvSpPr>
        <p:spPr>
          <a:xfrm>
            <a:off x="2524038" y="535485"/>
            <a:ext cx="7203285" cy="1112838"/>
          </a:xfrm>
        </p:spPr>
        <p:txBody>
          <a:bodyPr>
            <a:noAutofit/>
          </a:bodyPr>
          <a:lstStyle/>
          <a:p>
            <a:pPr eaLnBrk="1" hangingPunct="1">
              <a:defRPr/>
            </a:pPr>
            <a:r>
              <a:rPr lang="en-US" sz="3600" dirty="0">
                <a:latin typeface="Times New Roman" panose="02020603050405020304" pitchFamily="18" charset="0"/>
                <a:cs typeface="Times New Roman" panose="02020603050405020304" pitchFamily="18" charset="0"/>
              </a:rPr>
              <a:t>Managing Organizational Change Programs</a:t>
            </a:r>
          </a:p>
        </p:txBody>
      </p:sp>
      <p:sp>
        <p:nvSpPr>
          <p:cNvPr id="38917" name="AutoShape 4" descr="brownfill01">
            <a:extLst>
              <a:ext uri="{FF2B5EF4-FFF2-40B4-BE49-F238E27FC236}">
                <a16:creationId xmlns:a16="http://schemas.microsoft.com/office/drawing/2014/main" id="{A2FBBE5B-1959-BF1C-24FC-A603305AD1AF}"/>
              </a:ext>
            </a:extLst>
          </p:cNvPr>
          <p:cNvSpPr>
            <a:spLocks noChangeArrowheads="1"/>
          </p:cNvSpPr>
          <p:nvPr/>
        </p:nvSpPr>
        <p:spPr bwMode="auto">
          <a:xfrm>
            <a:off x="1981201" y="4068763"/>
            <a:ext cx="1470025" cy="914400"/>
          </a:xfrm>
          <a:prstGeom prst="roundRect">
            <a:avLst>
              <a:gd name="adj" fmla="val 16667"/>
            </a:avLst>
          </a:prstGeom>
          <a:blipFill dpi="0" rotWithShape="1">
            <a:blip r:embed="rId3"/>
            <a:srcRect/>
            <a:stretch>
              <a:fillRect/>
            </a:stretch>
          </a:blipFill>
          <a:ln w="57150" algn="ctr">
            <a:solidFill>
              <a:srgbClr val="EB9F39"/>
            </a:solidFill>
            <a:round/>
            <a:headEnd/>
            <a:tailEnd/>
          </a:ln>
        </p:spPr>
        <p:txBody>
          <a:bodyPr lIns="0" tIns="0" rIns="0" bIns="0" anchor="ctr" anchorCtr="1"/>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Franklin Gothic Medium" panose="020B0603020102020204" pitchFamily="34" charset="0"/>
              </a:rPr>
              <a:t>Strategy</a:t>
            </a:r>
          </a:p>
        </p:txBody>
      </p:sp>
      <p:sp>
        <p:nvSpPr>
          <p:cNvPr id="38918" name="AutoShape 5" descr="purplefill01">
            <a:extLst>
              <a:ext uri="{FF2B5EF4-FFF2-40B4-BE49-F238E27FC236}">
                <a16:creationId xmlns:a16="http://schemas.microsoft.com/office/drawing/2014/main" id="{AFE63C28-66B1-F5B3-C216-7CA797B029F4}"/>
              </a:ext>
            </a:extLst>
          </p:cNvPr>
          <p:cNvSpPr>
            <a:spLocks noChangeArrowheads="1"/>
          </p:cNvSpPr>
          <p:nvPr/>
        </p:nvSpPr>
        <p:spPr bwMode="auto">
          <a:xfrm>
            <a:off x="7062789" y="4068763"/>
            <a:ext cx="1470025" cy="914400"/>
          </a:xfrm>
          <a:prstGeom prst="roundRect">
            <a:avLst>
              <a:gd name="adj" fmla="val 16667"/>
            </a:avLst>
          </a:prstGeom>
          <a:blipFill dpi="0" rotWithShape="1">
            <a:blip r:embed="rId4"/>
            <a:srcRect/>
            <a:stretch>
              <a:fillRect/>
            </a:stretch>
          </a:blipFill>
          <a:ln w="57150" algn="ctr">
            <a:solidFill>
              <a:srgbClr val="AB439C"/>
            </a:solidFill>
            <a:round/>
            <a:headEnd/>
            <a:tailEnd/>
          </a:ln>
        </p:spPr>
        <p:txBody>
          <a:bodyPr lIns="0" tIns="0" rIns="0" bIns="0" anchor="ctr" anchorCtr="1"/>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Franklin Gothic Medium" panose="020B0603020102020204" pitchFamily="34" charset="0"/>
              </a:rPr>
              <a:t>Technologies</a:t>
            </a:r>
          </a:p>
        </p:txBody>
      </p:sp>
      <p:sp>
        <p:nvSpPr>
          <p:cNvPr id="38919" name="AutoShape 6" descr="greenfill01">
            <a:extLst>
              <a:ext uri="{FF2B5EF4-FFF2-40B4-BE49-F238E27FC236}">
                <a16:creationId xmlns:a16="http://schemas.microsoft.com/office/drawing/2014/main" id="{A367F292-6319-B99C-1117-90C0049FB726}"/>
              </a:ext>
            </a:extLst>
          </p:cNvPr>
          <p:cNvSpPr>
            <a:spLocks noChangeArrowheads="1"/>
          </p:cNvSpPr>
          <p:nvPr/>
        </p:nvSpPr>
        <p:spPr bwMode="auto">
          <a:xfrm>
            <a:off x="3675064" y="4068763"/>
            <a:ext cx="1470025" cy="914400"/>
          </a:xfrm>
          <a:prstGeom prst="roundRect">
            <a:avLst>
              <a:gd name="adj" fmla="val 16667"/>
            </a:avLst>
          </a:prstGeom>
          <a:blipFill dpi="0" rotWithShape="1">
            <a:blip r:embed="rId5"/>
            <a:srcRect/>
            <a:stretch>
              <a:fillRect/>
            </a:stretch>
          </a:blipFill>
          <a:ln w="57150" algn="ctr">
            <a:solidFill>
              <a:srgbClr val="65CD65"/>
            </a:solidFill>
            <a:round/>
            <a:headEnd/>
            <a:tailEnd/>
          </a:ln>
        </p:spPr>
        <p:txBody>
          <a:bodyPr lIns="0" tIns="0" rIns="0" bIns="0" anchor="ctr" anchorCtr="1"/>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Franklin Gothic Medium" panose="020B0603020102020204" pitchFamily="34" charset="0"/>
              </a:rPr>
              <a:t>Culture</a:t>
            </a:r>
          </a:p>
        </p:txBody>
      </p:sp>
      <p:sp>
        <p:nvSpPr>
          <p:cNvPr id="38920" name="Oval 7">
            <a:extLst>
              <a:ext uri="{FF2B5EF4-FFF2-40B4-BE49-F238E27FC236}">
                <a16:creationId xmlns:a16="http://schemas.microsoft.com/office/drawing/2014/main" id="{8DEA4128-2D75-5BD6-F185-F5745ED9DD1D}"/>
              </a:ext>
            </a:extLst>
          </p:cNvPr>
          <p:cNvSpPr>
            <a:spLocks noChangeArrowheads="1"/>
          </p:cNvSpPr>
          <p:nvPr/>
        </p:nvSpPr>
        <p:spPr bwMode="auto">
          <a:xfrm>
            <a:off x="4532314" y="2057401"/>
            <a:ext cx="3108325" cy="1052513"/>
          </a:xfrm>
          <a:prstGeom prst="ellipse">
            <a:avLst/>
          </a:prstGeom>
          <a:gradFill rotWithShape="1">
            <a:gsLst>
              <a:gs pos="0">
                <a:srgbClr val="EAD596"/>
              </a:gs>
              <a:gs pos="100000">
                <a:srgbClr val="CC9900"/>
              </a:gs>
            </a:gsLst>
            <a:lin ang="5400000" scaled="1"/>
          </a:gradFill>
          <a:ln w="57150" algn="ctr">
            <a:solidFill>
              <a:srgbClr val="CC9900"/>
            </a:solidFill>
            <a:round/>
            <a:headEnd/>
            <a:tailEnd/>
          </a:ln>
        </p:spPr>
        <p:txBody>
          <a:bodyPr lIns="0" tIns="0" rIns="0" bIns="0" anchor="ctr" anchorCtr="1"/>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400">
                <a:latin typeface="Franklin Gothic Medium" panose="020B0603020102020204" pitchFamily="34" charset="0"/>
              </a:rPr>
              <a:t>What to Change</a:t>
            </a:r>
          </a:p>
        </p:txBody>
      </p:sp>
      <p:sp>
        <p:nvSpPr>
          <p:cNvPr id="38921" name="AutoShape 8" descr="bluefill01">
            <a:extLst>
              <a:ext uri="{FF2B5EF4-FFF2-40B4-BE49-F238E27FC236}">
                <a16:creationId xmlns:a16="http://schemas.microsoft.com/office/drawing/2014/main" id="{EC3FDBF9-4753-7F8E-FB57-A3FB606DC264}"/>
              </a:ext>
            </a:extLst>
          </p:cNvPr>
          <p:cNvSpPr>
            <a:spLocks noChangeArrowheads="1"/>
          </p:cNvSpPr>
          <p:nvPr/>
        </p:nvSpPr>
        <p:spPr bwMode="auto">
          <a:xfrm>
            <a:off x="5353051" y="4068763"/>
            <a:ext cx="1470025" cy="914400"/>
          </a:xfrm>
          <a:prstGeom prst="roundRect">
            <a:avLst>
              <a:gd name="adj" fmla="val 16667"/>
            </a:avLst>
          </a:prstGeom>
          <a:blipFill dpi="0" rotWithShape="1">
            <a:blip r:embed="rId6"/>
            <a:srcRect/>
            <a:stretch>
              <a:fillRect/>
            </a:stretch>
          </a:blipFill>
          <a:ln w="57150" algn="ctr">
            <a:solidFill>
              <a:srgbClr val="7DC1FF"/>
            </a:solidFill>
            <a:round/>
            <a:headEnd/>
            <a:tailEnd/>
          </a:ln>
        </p:spPr>
        <p:txBody>
          <a:bodyPr lIns="0" tIns="0" rIns="0" bIns="0" anchor="ctr" anchorCtr="1"/>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Franklin Gothic Medium" panose="020B0603020102020204" pitchFamily="34" charset="0"/>
              </a:rPr>
              <a:t>Structure</a:t>
            </a:r>
          </a:p>
        </p:txBody>
      </p:sp>
      <p:cxnSp>
        <p:nvCxnSpPr>
          <p:cNvPr id="38922" name="AutoShape 9">
            <a:extLst>
              <a:ext uri="{FF2B5EF4-FFF2-40B4-BE49-F238E27FC236}">
                <a16:creationId xmlns:a16="http://schemas.microsoft.com/office/drawing/2014/main" id="{70DAB381-5FD9-8563-095A-52914D0FD0A9}"/>
              </a:ext>
            </a:extLst>
          </p:cNvPr>
          <p:cNvCxnSpPr>
            <a:cxnSpLocks noChangeShapeType="1"/>
            <a:stCxn id="38920" idx="4"/>
            <a:endCxn id="38917" idx="0"/>
          </p:cNvCxnSpPr>
          <p:nvPr/>
        </p:nvCxnSpPr>
        <p:spPr bwMode="auto">
          <a:xfrm rot="5400000">
            <a:off x="3950494" y="1904207"/>
            <a:ext cx="901700" cy="3370262"/>
          </a:xfrm>
          <a:prstGeom prst="bentConnector3">
            <a:avLst>
              <a:gd name="adj1" fmla="val 49824"/>
            </a:avLst>
          </a:prstGeom>
          <a:noFill/>
          <a:ln w="38100">
            <a:solidFill>
              <a:schemeClr val="tx1"/>
            </a:solidFill>
            <a:miter lim="800000"/>
            <a:headEnd/>
            <a:tailEnd type="stealth" w="lg" len="lg"/>
          </a:ln>
          <a:extLst>
            <a:ext uri="{909E8E84-426E-40DD-AFC4-6F175D3DCCD1}">
              <a14:hiddenFill xmlns:a14="http://schemas.microsoft.com/office/drawing/2010/main">
                <a:noFill/>
              </a14:hiddenFill>
            </a:ext>
          </a:extLst>
        </p:spPr>
      </p:cxnSp>
      <p:cxnSp>
        <p:nvCxnSpPr>
          <p:cNvPr id="38923" name="AutoShape 10">
            <a:extLst>
              <a:ext uri="{FF2B5EF4-FFF2-40B4-BE49-F238E27FC236}">
                <a16:creationId xmlns:a16="http://schemas.microsoft.com/office/drawing/2014/main" id="{38983003-24BA-27A3-C803-AB33458CEFA2}"/>
              </a:ext>
            </a:extLst>
          </p:cNvPr>
          <p:cNvCxnSpPr>
            <a:cxnSpLocks noChangeShapeType="1"/>
            <a:stCxn id="38920" idx="4"/>
            <a:endCxn id="38919" idx="0"/>
          </p:cNvCxnSpPr>
          <p:nvPr/>
        </p:nvCxnSpPr>
        <p:spPr bwMode="auto">
          <a:xfrm rot="5400000">
            <a:off x="4797425" y="2751138"/>
            <a:ext cx="901700" cy="1676400"/>
          </a:xfrm>
          <a:prstGeom prst="bentConnector3">
            <a:avLst>
              <a:gd name="adj1" fmla="val 49824"/>
            </a:avLst>
          </a:prstGeom>
          <a:noFill/>
          <a:ln w="38100">
            <a:solidFill>
              <a:schemeClr val="tx1"/>
            </a:solidFill>
            <a:miter lim="800000"/>
            <a:headEnd/>
            <a:tailEnd type="stealth" w="lg" len="lg"/>
          </a:ln>
          <a:extLst>
            <a:ext uri="{909E8E84-426E-40DD-AFC4-6F175D3DCCD1}">
              <a14:hiddenFill xmlns:a14="http://schemas.microsoft.com/office/drawing/2010/main">
                <a:noFill/>
              </a14:hiddenFill>
            </a:ext>
          </a:extLst>
        </p:spPr>
      </p:cxnSp>
      <p:cxnSp>
        <p:nvCxnSpPr>
          <p:cNvPr id="38924" name="AutoShape 11">
            <a:extLst>
              <a:ext uri="{FF2B5EF4-FFF2-40B4-BE49-F238E27FC236}">
                <a16:creationId xmlns:a16="http://schemas.microsoft.com/office/drawing/2014/main" id="{EB1E0B31-36DF-C9E4-CC10-98B476061946}"/>
              </a:ext>
            </a:extLst>
          </p:cNvPr>
          <p:cNvCxnSpPr>
            <a:cxnSpLocks noChangeShapeType="1"/>
            <a:stCxn id="38920" idx="4"/>
            <a:endCxn id="38918" idx="0"/>
          </p:cNvCxnSpPr>
          <p:nvPr/>
        </p:nvCxnSpPr>
        <p:spPr bwMode="auto">
          <a:xfrm rot="16200000" flipH="1">
            <a:off x="6491288" y="2733676"/>
            <a:ext cx="901700" cy="1711325"/>
          </a:xfrm>
          <a:prstGeom prst="bentConnector3">
            <a:avLst>
              <a:gd name="adj1" fmla="val 49824"/>
            </a:avLst>
          </a:prstGeom>
          <a:noFill/>
          <a:ln w="38100">
            <a:solidFill>
              <a:schemeClr val="tx1"/>
            </a:solidFill>
            <a:miter lim="800000"/>
            <a:headEnd/>
            <a:tailEnd type="stealth" w="lg" len="lg"/>
          </a:ln>
          <a:extLst>
            <a:ext uri="{909E8E84-426E-40DD-AFC4-6F175D3DCCD1}">
              <a14:hiddenFill xmlns:a14="http://schemas.microsoft.com/office/drawing/2010/main">
                <a:noFill/>
              </a14:hiddenFill>
            </a:ext>
          </a:extLst>
        </p:spPr>
      </p:cxnSp>
      <p:cxnSp>
        <p:nvCxnSpPr>
          <p:cNvPr id="38925" name="AutoShape 12">
            <a:extLst>
              <a:ext uri="{FF2B5EF4-FFF2-40B4-BE49-F238E27FC236}">
                <a16:creationId xmlns:a16="http://schemas.microsoft.com/office/drawing/2014/main" id="{75E7FBCC-CB04-023F-DA8F-198A3135DA4B}"/>
              </a:ext>
            </a:extLst>
          </p:cNvPr>
          <p:cNvCxnSpPr>
            <a:cxnSpLocks noChangeShapeType="1"/>
            <a:stCxn id="38920" idx="4"/>
            <a:endCxn id="38921" idx="0"/>
          </p:cNvCxnSpPr>
          <p:nvPr/>
        </p:nvCxnSpPr>
        <p:spPr bwMode="auto">
          <a:xfrm rot="16200000" flipH="1">
            <a:off x="5636419" y="3588544"/>
            <a:ext cx="901700" cy="1588"/>
          </a:xfrm>
          <a:prstGeom prst="bentConnector3">
            <a:avLst>
              <a:gd name="adj1" fmla="val 49824"/>
            </a:avLst>
          </a:prstGeom>
          <a:noFill/>
          <a:ln w="38100">
            <a:solidFill>
              <a:schemeClr val="tx1"/>
            </a:solidFill>
            <a:miter lim="800000"/>
            <a:headEnd/>
            <a:tailEnd type="stealth" w="lg" len="lg"/>
          </a:ln>
          <a:extLst>
            <a:ext uri="{909E8E84-426E-40DD-AFC4-6F175D3DCCD1}">
              <a14:hiddenFill xmlns:a14="http://schemas.microsoft.com/office/drawing/2010/main">
                <a:noFill/>
              </a14:hiddenFill>
            </a:ext>
          </a:extLst>
        </p:spPr>
      </p:cxnSp>
      <p:sp>
        <p:nvSpPr>
          <p:cNvPr id="38926" name="AutoShape 13" descr="redfill01">
            <a:extLst>
              <a:ext uri="{FF2B5EF4-FFF2-40B4-BE49-F238E27FC236}">
                <a16:creationId xmlns:a16="http://schemas.microsoft.com/office/drawing/2014/main" id="{AE32D443-5325-91BD-5991-7A0C756A1C91}"/>
              </a:ext>
            </a:extLst>
          </p:cNvPr>
          <p:cNvSpPr>
            <a:spLocks noChangeArrowheads="1"/>
          </p:cNvSpPr>
          <p:nvPr/>
        </p:nvSpPr>
        <p:spPr bwMode="auto">
          <a:xfrm>
            <a:off x="8756651" y="4068763"/>
            <a:ext cx="1470025" cy="914400"/>
          </a:xfrm>
          <a:prstGeom prst="roundRect">
            <a:avLst>
              <a:gd name="adj" fmla="val 16667"/>
            </a:avLst>
          </a:prstGeom>
          <a:blipFill dpi="0" rotWithShape="1">
            <a:blip r:embed="rId7"/>
            <a:srcRect/>
            <a:stretch>
              <a:fillRect/>
            </a:stretch>
          </a:blipFill>
          <a:ln w="57150" algn="ctr">
            <a:solidFill>
              <a:srgbClr val="CC6600"/>
            </a:solidFill>
            <a:round/>
            <a:headEnd/>
            <a:tailEnd/>
          </a:ln>
        </p:spPr>
        <p:txBody>
          <a:bodyPr lIns="0" tIns="0" rIns="0" bIns="0" anchor="ctr" anchorCtr="1"/>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800">
                <a:latin typeface="Franklin Gothic Medium" panose="020B0603020102020204" pitchFamily="34" charset="0"/>
              </a:rPr>
              <a:t>Employees</a:t>
            </a:r>
          </a:p>
        </p:txBody>
      </p:sp>
      <p:cxnSp>
        <p:nvCxnSpPr>
          <p:cNvPr id="38927" name="AutoShape 14">
            <a:extLst>
              <a:ext uri="{FF2B5EF4-FFF2-40B4-BE49-F238E27FC236}">
                <a16:creationId xmlns:a16="http://schemas.microsoft.com/office/drawing/2014/main" id="{0A48FB78-CCB4-126E-99C6-B6DA4FF10505}"/>
              </a:ext>
            </a:extLst>
          </p:cNvPr>
          <p:cNvCxnSpPr>
            <a:cxnSpLocks noChangeShapeType="1"/>
            <a:stCxn id="38920" idx="4"/>
            <a:endCxn id="38926" idx="0"/>
          </p:cNvCxnSpPr>
          <p:nvPr/>
        </p:nvCxnSpPr>
        <p:spPr bwMode="auto">
          <a:xfrm rot="16200000" flipH="1">
            <a:off x="7338219" y="1886744"/>
            <a:ext cx="901700" cy="3405188"/>
          </a:xfrm>
          <a:prstGeom prst="bentConnector3">
            <a:avLst>
              <a:gd name="adj1" fmla="val 49824"/>
            </a:avLst>
          </a:prstGeom>
          <a:noFill/>
          <a:ln w="38100">
            <a:solidFill>
              <a:schemeClr val="tx1"/>
            </a:solidFill>
            <a:miter lim="800000"/>
            <a:headEnd/>
            <a:tailEnd type="stealth" w="lg" len="lg"/>
          </a:ln>
          <a:extLst>
            <a:ext uri="{909E8E84-426E-40DD-AFC4-6F175D3DCCD1}">
              <a14:hiddenFill xmlns:a14="http://schemas.microsoft.com/office/drawing/2010/main">
                <a:noFill/>
              </a14:hiddenFill>
            </a:ext>
          </a:extLst>
        </p:spPr>
      </p:cxnSp>
      <p:sp>
        <p:nvSpPr>
          <p:cNvPr id="2" name="Rectangle 1">
            <a:extLst>
              <a:ext uri="{FF2B5EF4-FFF2-40B4-BE49-F238E27FC236}">
                <a16:creationId xmlns:a16="http://schemas.microsoft.com/office/drawing/2014/main" id="{57E113E4-8610-806A-0361-74C0E3C8B39D}"/>
              </a:ext>
            </a:extLst>
          </p:cNvPr>
          <p:cNvSpPr/>
          <p:nvPr/>
        </p:nvSpPr>
        <p:spPr>
          <a:xfrm>
            <a:off x="847711" y="478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3" name="TextBox 2">
            <a:extLst>
              <a:ext uri="{FF2B5EF4-FFF2-40B4-BE49-F238E27FC236}">
                <a16:creationId xmlns:a16="http://schemas.microsoft.com/office/drawing/2014/main" id="{6007A684-5390-225D-37CC-958CC8D79799}"/>
              </a:ext>
            </a:extLst>
          </p:cNvPr>
          <p:cNvSpPr txBox="1"/>
          <p:nvPr/>
        </p:nvSpPr>
        <p:spPr>
          <a:xfrm>
            <a:off x="1058552" y="51876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69DE0E8A-AFCF-E2F1-9347-643E6D2058F8}"/>
              </a:ext>
            </a:extLst>
          </p:cNvPr>
          <p:cNvSpPr txBox="1"/>
          <p:nvPr/>
        </p:nvSpPr>
        <p:spPr>
          <a:xfrm>
            <a:off x="1119582" y="774578"/>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DBFA86D1-71C1-AF59-DF5E-446AEFBE5E8C}"/>
              </a:ext>
            </a:extLst>
          </p:cNvPr>
          <p:cNvSpPr txBox="1"/>
          <p:nvPr/>
        </p:nvSpPr>
        <p:spPr>
          <a:xfrm>
            <a:off x="4913418" y="6203025"/>
            <a:ext cx="2616200" cy="400110"/>
          </a:xfrm>
          <a:prstGeom prst="rect">
            <a:avLst/>
          </a:prstGeom>
          <a:noFill/>
        </p:spPr>
        <p:txBody>
          <a:bodyPr wrap="square" rtlCol="0">
            <a:spAutoFit/>
          </a:bodyPr>
          <a:lstStyle/>
          <a:p>
            <a:pPr algn="ctr"/>
            <a:r>
              <a:rPr lang="en-US" sz="2000" dirty="0">
                <a:solidFill>
                  <a:srgbClr val="00B0F0"/>
                </a:solidFill>
              </a:rPr>
              <a:t>www.midocean.ae</a:t>
            </a:r>
          </a:p>
        </p:txBody>
      </p:sp>
    </p:spTree>
    <p:extLst>
      <p:ext uri="{BB962C8B-B14F-4D97-AF65-F5344CB8AC3E}">
        <p14:creationId xmlns:p14="http://schemas.microsoft.com/office/powerpoint/2010/main" val="99325240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71970" name="Rectangle 2">
            <a:extLst>
              <a:ext uri="{FF2B5EF4-FFF2-40B4-BE49-F238E27FC236}">
                <a16:creationId xmlns:a16="http://schemas.microsoft.com/office/drawing/2014/main" id="{ACE48CC6-6F7E-8CE6-2C81-74B6EFB5E9F8}"/>
              </a:ext>
            </a:extLst>
          </p:cNvPr>
          <p:cNvSpPr>
            <a:spLocks noGrp="1" noChangeArrowheads="1"/>
          </p:cNvSpPr>
          <p:nvPr>
            <p:ph type="title"/>
          </p:nvPr>
        </p:nvSpPr>
        <p:spPr>
          <a:xfrm>
            <a:off x="2490952" y="567017"/>
            <a:ext cx="7204841" cy="1112838"/>
          </a:xfrm>
        </p:spPr>
        <p:txBody>
          <a:bodyPr>
            <a:noAutofit/>
          </a:bodyPr>
          <a:lstStyle/>
          <a:p>
            <a:pPr eaLnBrk="1" hangingPunct="1">
              <a:defRPr/>
            </a:pPr>
            <a:r>
              <a:rPr lang="en-US" sz="3600" dirty="0">
                <a:latin typeface="Times New Roman" panose="02020603050405020304" pitchFamily="18" charset="0"/>
                <a:cs typeface="Times New Roman" panose="02020603050405020304" pitchFamily="18" charset="0"/>
              </a:rPr>
              <a:t>Managing Organizational Change and Development</a:t>
            </a:r>
          </a:p>
        </p:txBody>
      </p:sp>
      <p:grpSp>
        <p:nvGrpSpPr>
          <p:cNvPr id="2" name="Group 11">
            <a:extLst>
              <a:ext uri="{FF2B5EF4-FFF2-40B4-BE49-F238E27FC236}">
                <a16:creationId xmlns:a16="http://schemas.microsoft.com/office/drawing/2014/main" id="{8778B4AA-DD08-8B02-6361-635265F9D7C3}"/>
              </a:ext>
            </a:extLst>
          </p:cNvPr>
          <p:cNvGrpSpPr>
            <a:grpSpLocks/>
          </p:cNvGrpSpPr>
          <p:nvPr/>
        </p:nvGrpSpPr>
        <p:grpSpPr bwMode="auto">
          <a:xfrm>
            <a:off x="2163764" y="1955801"/>
            <a:ext cx="7864475" cy="3667125"/>
            <a:chOff x="403" y="1061"/>
            <a:chExt cx="4954" cy="2310"/>
          </a:xfrm>
        </p:grpSpPr>
        <p:sp>
          <p:nvSpPr>
            <p:cNvPr id="39942" name="AutoShape 12" descr="grayfill01">
              <a:extLst>
                <a:ext uri="{FF2B5EF4-FFF2-40B4-BE49-F238E27FC236}">
                  <a16:creationId xmlns:a16="http://schemas.microsoft.com/office/drawing/2014/main" id="{0E378C99-909A-ED8E-FF7C-6AD7600673AF}"/>
                </a:ext>
              </a:extLst>
            </p:cNvPr>
            <p:cNvSpPr>
              <a:spLocks noChangeArrowheads="1"/>
            </p:cNvSpPr>
            <p:nvPr/>
          </p:nvSpPr>
          <p:spPr bwMode="auto">
            <a:xfrm>
              <a:off x="403" y="2473"/>
              <a:ext cx="1494" cy="898"/>
            </a:xfrm>
            <a:prstGeom prst="roundRect">
              <a:avLst>
                <a:gd name="adj" fmla="val 16667"/>
              </a:avLst>
            </a:prstGeom>
            <a:blipFill dpi="0" rotWithShape="1">
              <a:blip r:embed="rId3"/>
              <a:srcRect/>
              <a:stretch>
                <a:fillRect/>
              </a:stretch>
            </a:blipFill>
            <a:ln w="76200" algn="ctr">
              <a:solidFill>
                <a:srgbClr val="C0C0C0"/>
              </a:solidFill>
              <a:round/>
              <a:headEnd/>
              <a:tailEnd/>
            </a:ln>
          </p:spPr>
          <p:txBody>
            <a:bodyPr lIns="0" tIns="0" rIns="0" bIns="0" anchor="ctr" anchorCtr="1"/>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000">
                  <a:latin typeface="Franklin Gothic Medium" panose="020B0603020102020204" pitchFamily="34" charset="0"/>
                </a:rPr>
                <a:t>Overcoming resistance to change</a:t>
              </a:r>
            </a:p>
          </p:txBody>
        </p:sp>
        <p:sp>
          <p:nvSpPr>
            <p:cNvPr id="39943" name="AutoShape 13" descr="greenfill02">
              <a:extLst>
                <a:ext uri="{FF2B5EF4-FFF2-40B4-BE49-F238E27FC236}">
                  <a16:creationId xmlns:a16="http://schemas.microsoft.com/office/drawing/2014/main" id="{90F4B21B-58D0-B552-6150-669EDA63EB5C}"/>
                </a:ext>
              </a:extLst>
            </p:cNvPr>
            <p:cNvSpPr>
              <a:spLocks noChangeArrowheads="1"/>
            </p:cNvSpPr>
            <p:nvPr/>
          </p:nvSpPr>
          <p:spPr bwMode="auto">
            <a:xfrm>
              <a:off x="3863" y="2472"/>
              <a:ext cx="1494" cy="898"/>
            </a:xfrm>
            <a:prstGeom prst="roundRect">
              <a:avLst>
                <a:gd name="adj" fmla="val 16667"/>
              </a:avLst>
            </a:prstGeom>
            <a:blipFill dpi="0" rotWithShape="1">
              <a:blip r:embed="rId4"/>
              <a:srcRect/>
              <a:stretch>
                <a:fillRect/>
              </a:stretch>
            </a:blipFill>
            <a:ln w="76200" algn="ctr">
              <a:solidFill>
                <a:srgbClr val="009999"/>
              </a:solidFill>
              <a:round/>
              <a:headEnd/>
              <a:tailEnd/>
            </a:ln>
          </p:spPr>
          <p:txBody>
            <a:bodyPr lIns="0" tIns="0" rIns="0" bIns="0" anchor="ctr" anchorCtr="1"/>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000">
                  <a:latin typeface="Franklin Gothic Medium" panose="020B0603020102020204" pitchFamily="34" charset="0"/>
                </a:rPr>
                <a:t>Effectively using organizational development practices</a:t>
              </a:r>
            </a:p>
          </p:txBody>
        </p:sp>
        <p:cxnSp>
          <p:nvCxnSpPr>
            <p:cNvPr id="39944" name="AutoShape 14">
              <a:extLst>
                <a:ext uri="{FF2B5EF4-FFF2-40B4-BE49-F238E27FC236}">
                  <a16:creationId xmlns:a16="http://schemas.microsoft.com/office/drawing/2014/main" id="{4B422CA6-B765-B1CA-FB63-C4AE3B25B88D}"/>
                </a:ext>
              </a:extLst>
            </p:cNvPr>
            <p:cNvCxnSpPr>
              <a:cxnSpLocks noChangeShapeType="1"/>
              <a:stCxn id="39946" idx="0"/>
              <a:endCxn id="39942" idx="0"/>
            </p:cNvCxnSpPr>
            <p:nvPr/>
          </p:nvCxnSpPr>
          <p:spPr bwMode="auto">
            <a:xfrm rot="-5400000" flipH="1" flipV="1">
              <a:off x="1303" y="908"/>
              <a:ext cx="1412" cy="1717"/>
            </a:xfrm>
            <a:prstGeom prst="straightConnector1">
              <a:avLst/>
            </a:prstGeom>
            <a:noFill/>
            <a:ln w="38100">
              <a:solidFill>
                <a:schemeClr val="tx1"/>
              </a:solidFill>
              <a:round/>
              <a:headEnd/>
              <a:tailEnd type="stealth" w="lg" len="lg"/>
            </a:ln>
            <a:extLst>
              <a:ext uri="{909E8E84-426E-40DD-AFC4-6F175D3DCCD1}">
                <a14:hiddenFill xmlns:a14="http://schemas.microsoft.com/office/drawing/2010/main">
                  <a:noFill/>
                </a14:hiddenFill>
              </a:ext>
            </a:extLst>
          </p:spPr>
        </p:cxnSp>
        <p:cxnSp>
          <p:nvCxnSpPr>
            <p:cNvPr id="39945" name="AutoShape 15">
              <a:extLst>
                <a:ext uri="{FF2B5EF4-FFF2-40B4-BE49-F238E27FC236}">
                  <a16:creationId xmlns:a16="http://schemas.microsoft.com/office/drawing/2014/main" id="{3AE79668-8BC6-A931-83B3-5DA0B4EF824D}"/>
                </a:ext>
              </a:extLst>
            </p:cNvPr>
            <p:cNvCxnSpPr>
              <a:cxnSpLocks noChangeShapeType="1"/>
              <a:stCxn id="39946" idx="0"/>
              <a:endCxn id="39943" idx="0"/>
            </p:cNvCxnSpPr>
            <p:nvPr/>
          </p:nvCxnSpPr>
          <p:spPr bwMode="auto">
            <a:xfrm rot="16200000" flipH="1">
              <a:off x="3033" y="895"/>
              <a:ext cx="1411" cy="1743"/>
            </a:xfrm>
            <a:prstGeom prst="straightConnector1">
              <a:avLst/>
            </a:prstGeom>
            <a:noFill/>
            <a:ln w="38100">
              <a:solidFill>
                <a:schemeClr val="tx1"/>
              </a:solidFill>
              <a:round/>
              <a:headEnd/>
              <a:tailEnd type="stealth" w="lg" len="lg"/>
            </a:ln>
            <a:extLst>
              <a:ext uri="{909E8E84-426E-40DD-AFC4-6F175D3DCCD1}">
                <a14:hiddenFill xmlns:a14="http://schemas.microsoft.com/office/drawing/2010/main">
                  <a:noFill/>
                </a14:hiddenFill>
              </a:ext>
            </a:extLst>
          </p:spPr>
        </p:cxnSp>
        <p:sp>
          <p:nvSpPr>
            <p:cNvPr id="39946" name="Oval 16" descr="brownfill01">
              <a:extLst>
                <a:ext uri="{FF2B5EF4-FFF2-40B4-BE49-F238E27FC236}">
                  <a16:creationId xmlns:a16="http://schemas.microsoft.com/office/drawing/2014/main" id="{C5E4E584-982F-B601-1F2E-DD47D3A4003E}"/>
                </a:ext>
              </a:extLst>
            </p:cNvPr>
            <p:cNvSpPr>
              <a:spLocks noChangeArrowheads="1"/>
            </p:cNvSpPr>
            <p:nvPr/>
          </p:nvSpPr>
          <p:spPr bwMode="auto">
            <a:xfrm>
              <a:off x="1082" y="1061"/>
              <a:ext cx="3570" cy="744"/>
            </a:xfrm>
            <a:prstGeom prst="ellipse">
              <a:avLst/>
            </a:prstGeom>
            <a:blipFill dpi="0" rotWithShape="1">
              <a:blip r:embed="rId5"/>
              <a:srcRect/>
              <a:stretch>
                <a:fillRect/>
              </a:stretch>
            </a:blipFill>
            <a:ln w="76200" algn="ctr">
              <a:solidFill>
                <a:srgbClr val="EB9F39"/>
              </a:solidFill>
              <a:round/>
              <a:headEnd/>
              <a:tailEnd/>
            </a:ln>
          </p:spPr>
          <p:txBody>
            <a:bodyPr lIns="0" tIns="0" rIns="0" bIns="0" anchor="ctr" anchorCtr="1"/>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400">
                  <a:latin typeface="Franklin Gothic Medium" panose="020B0603020102020204" pitchFamily="34" charset="0"/>
                </a:rPr>
                <a:t>The Human Resource Manager’s Role</a:t>
              </a:r>
            </a:p>
          </p:txBody>
        </p:sp>
        <p:cxnSp>
          <p:nvCxnSpPr>
            <p:cNvPr id="39947" name="AutoShape 17">
              <a:extLst>
                <a:ext uri="{FF2B5EF4-FFF2-40B4-BE49-F238E27FC236}">
                  <a16:creationId xmlns:a16="http://schemas.microsoft.com/office/drawing/2014/main" id="{E51E2329-823A-380D-DDE7-7AA1C2D134F0}"/>
                </a:ext>
              </a:extLst>
            </p:cNvPr>
            <p:cNvCxnSpPr>
              <a:cxnSpLocks noChangeShapeType="1"/>
              <a:stCxn id="39946" idx="4"/>
              <a:endCxn id="39948" idx="0"/>
            </p:cNvCxnSpPr>
            <p:nvPr/>
          </p:nvCxnSpPr>
          <p:spPr bwMode="auto">
            <a:xfrm rot="16200000" flipH="1">
              <a:off x="2540" y="2132"/>
              <a:ext cx="667" cy="12"/>
            </a:xfrm>
            <a:prstGeom prst="straightConnector1">
              <a:avLst/>
            </a:prstGeom>
            <a:noFill/>
            <a:ln w="38100">
              <a:solidFill>
                <a:schemeClr val="tx1"/>
              </a:solidFill>
              <a:round/>
              <a:headEnd/>
              <a:tailEnd type="stealth" w="lg" len="lg"/>
            </a:ln>
            <a:extLst>
              <a:ext uri="{909E8E84-426E-40DD-AFC4-6F175D3DCCD1}">
                <a14:hiddenFill xmlns:a14="http://schemas.microsoft.com/office/drawing/2010/main">
                  <a:noFill/>
                </a14:hiddenFill>
              </a:ext>
            </a:extLst>
          </p:spPr>
        </p:cxnSp>
        <p:sp>
          <p:nvSpPr>
            <p:cNvPr id="39948" name="AutoShape 18" descr="purplefill01">
              <a:extLst>
                <a:ext uri="{FF2B5EF4-FFF2-40B4-BE49-F238E27FC236}">
                  <a16:creationId xmlns:a16="http://schemas.microsoft.com/office/drawing/2014/main" id="{FC07151D-3C94-C1FF-7AE6-F5E762DDD030}"/>
                </a:ext>
              </a:extLst>
            </p:cNvPr>
            <p:cNvSpPr>
              <a:spLocks noChangeArrowheads="1"/>
            </p:cNvSpPr>
            <p:nvPr/>
          </p:nvSpPr>
          <p:spPr bwMode="auto">
            <a:xfrm>
              <a:off x="2132" y="2472"/>
              <a:ext cx="1494" cy="898"/>
            </a:xfrm>
            <a:prstGeom prst="roundRect">
              <a:avLst>
                <a:gd name="adj" fmla="val 16667"/>
              </a:avLst>
            </a:prstGeom>
            <a:blipFill dpi="0" rotWithShape="1">
              <a:blip r:embed="rId6"/>
              <a:srcRect/>
              <a:stretch>
                <a:fillRect/>
              </a:stretch>
            </a:blipFill>
            <a:ln w="76200" algn="ctr">
              <a:solidFill>
                <a:srgbClr val="AB439C"/>
              </a:solidFill>
              <a:round/>
              <a:headEnd/>
              <a:tailEnd/>
            </a:ln>
          </p:spPr>
          <p:txBody>
            <a:bodyPr lIns="0" tIns="0" rIns="0" bIns="0" anchor="ctr" anchorCtr="1"/>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000">
                  <a:latin typeface="Franklin Gothic Medium" panose="020B0603020102020204" pitchFamily="34" charset="0"/>
                </a:rPr>
                <a:t>Organizing </a:t>
              </a:r>
              <a:br>
                <a:rPr lang="en-US" altLang="en-US" sz="2000">
                  <a:latin typeface="Franklin Gothic Medium" panose="020B0603020102020204" pitchFamily="34" charset="0"/>
                </a:rPr>
              </a:br>
              <a:r>
                <a:rPr lang="en-US" altLang="en-US" sz="2000">
                  <a:latin typeface="Franklin Gothic Medium" panose="020B0603020102020204" pitchFamily="34" charset="0"/>
                </a:rPr>
                <a:t>and leading organizational change</a:t>
              </a:r>
            </a:p>
          </p:txBody>
        </p:sp>
      </p:grpSp>
      <p:sp>
        <p:nvSpPr>
          <p:cNvPr id="3" name="Rectangle 2">
            <a:extLst>
              <a:ext uri="{FF2B5EF4-FFF2-40B4-BE49-F238E27FC236}">
                <a16:creationId xmlns:a16="http://schemas.microsoft.com/office/drawing/2014/main" id="{A57EA396-6D94-519A-F78C-DABE66A10D7B}"/>
              </a:ext>
            </a:extLst>
          </p:cNvPr>
          <p:cNvSpPr/>
          <p:nvPr/>
        </p:nvSpPr>
        <p:spPr>
          <a:xfrm>
            <a:off x="674287" y="478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a:extLst>
              <a:ext uri="{FF2B5EF4-FFF2-40B4-BE49-F238E27FC236}">
                <a16:creationId xmlns:a16="http://schemas.microsoft.com/office/drawing/2014/main" id="{410CE607-1B95-5857-2D40-118277861D7B}"/>
              </a:ext>
            </a:extLst>
          </p:cNvPr>
          <p:cNvSpPr txBox="1"/>
          <p:nvPr/>
        </p:nvSpPr>
        <p:spPr>
          <a:xfrm>
            <a:off x="885128" y="51876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C83094BC-0373-8730-F283-8EEB160D3FC4}"/>
              </a:ext>
            </a:extLst>
          </p:cNvPr>
          <p:cNvSpPr txBox="1"/>
          <p:nvPr/>
        </p:nvSpPr>
        <p:spPr>
          <a:xfrm>
            <a:off x="946158" y="774578"/>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D49649FF-765D-FEB0-9859-5375403E1286}"/>
              </a:ext>
            </a:extLst>
          </p:cNvPr>
          <p:cNvSpPr txBox="1"/>
          <p:nvPr/>
        </p:nvSpPr>
        <p:spPr>
          <a:xfrm>
            <a:off x="4913418" y="6203025"/>
            <a:ext cx="2616200" cy="400110"/>
          </a:xfrm>
          <a:prstGeom prst="rect">
            <a:avLst/>
          </a:prstGeom>
          <a:noFill/>
        </p:spPr>
        <p:txBody>
          <a:bodyPr wrap="square" rtlCol="0">
            <a:spAutoFit/>
          </a:bodyPr>
          <a:lstStyle/>
          <a:p>
            <a:pPr algn="ctr"/>
            <a:r>
              <a:rPr lang="en-US" sz="2000" dirty="0">
                <a:solidFill>
                  <a:srgbClr val="00B0F0"/>
                </a:solidFill>
              </a:rPr>
              <a:t>www.midocean.ae</a:t>
            </a:r>
          </a:p>
        </p:txBody>
      </p:sp>
    </p:spTree>
    <p:extLst>
      <p:ext uri="{BB962C8B-B14F-4D97-AF65-F5344CB8AC3E}">
        <p14:creationId xmlns:p14="http://schemas.microsoft.com/office/powerpoint/2010/main" val="57917883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1"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80162" name="Rectangle 2">
            <a:extLst>
              <a:ext uri="{FF2B5EF4-FFF2-40B4-BE49-F238E27FC236}">
                <a16:creationId xmlns:a16="http://schemas.microsoft.com/office/drawing/2014/main" id="{8E2EF577-8DF6-61CA-8D09-823E4C590E13}"/>
              </a:ext>
            </a:extLst>
          </p:cNvPr>
          <p:cNvSpPr>
            <a:spLocks noGrp="1" noChangeArrowheads="1"/>
          </p:cNvSpPr>
          <p:nvPr>
            <p:ph type="title"/>
          </p:nvPr>
        </p:nvSpPr>
        <p:spPr>
          <a:xfrm>
            <a:off x="2163762" y="428189"/>
            <a:ext cx="7658155" cy="1325563"/>
          </a:xfrm>
        </p:spPr>
        <p:txBody>
          <a:bodyPr>
            <a:normAutofit/>
          </a:bodyPr>
          <a:lstStyle/>
          <a:p>
            <a:pPr eaLnBrk="1" hangingPunct="1">
              <a:defRPr/>
            </a:pPr>
            <a:r>
              <a:rPr lang="en-US" sz="3600" dirty="0">
                <a:latin typeface="Times New Roman" panose="02020603050405020304" pitchFamily="18" charset="0"/>
                <a:cs typeface="Times New Roman" panose="02020603050405020304" pitchFamily="18" charset="0"/>
              </a:rPr>
              <a:t>Using Organizational Development</a:t>
            </a:r>
          </a:p>
        </p:txBody>
      </p:sp>
      <p:grpSp>
        <p:nvGrpSpPr>
          <p:cNvPr id="2" name="Group 3">
            <a:extLst>
              <a:ext uri="{FF2B5EF4-FFF2-40B4-BE49-F238E27FC236}">
                <a16:creationId xmlns:a16="http://schemas.microsoft.com/office/drawing/2014/main" id="{5ABDE129-7995-5207-5949-66BA1D7613D6}"/>
              </a:ext>
            </a:extLst>
          </p:cNvPr>
          <p:cNvGrpSpPr>
            <a:grpSpLocks/>
          </p:cNvGrpSpPr>
          <p:nvPr/>
        </p:nvGrpSpPr>
        <p:grpSpPr bwMode="auto">
          <a:xfrm>
            <a:off x="2446338" y="1933576"/>
            <a:ext cx="639762" cy="1044575"/>
            <a:chOff x="576" y="1008"/>
            <a:chExt cx="403" cy="658"/>
          </a:xfrm>
        </p:grpSpPr>
        <p:sp>
          <p:nvSpPr>
            <p:cNvPr id="43024" name="Freeform 4">
              <a:extLst>
                <a:ext uri="{FF2B5EF4-FFF2-40B4-BE49-F238E27FC236}">
                  <a16:creationId xmlns:a16="http://schemas.microsoft.com/office/drawing/2014/main" id="{F936764E-A2E8-764C-4919-E22A9FCE1BBE}"/>
                </a:ext>
              </a:extLst>
            </p:cNvPr>
            <p:cNvSpPr>
              <a:spLocks/>
            </p:cNvSpPr>
            <p:nvPr/>
          </p:nvSpPr>
          <p:spPr bwMode="blackWhite">
            <a:xfrm>
              <a:off x="576" y="1008"/>
              <a:ext cx="403" cy="573"/>
            </a:xfrm>
            <a:custGeom>
              <a:avLst/>
              <a:gdLst>
                <a:gd name="T0" fmla="*/ 0 w 480"/>
                <a:gd name="T1" fmla="*/ 0 h 528"/>
                <a:gd name="T2" fmla="*/ 0 w 480"/>
                <a:gd name="T3" fmla="*/ 528 h 528"/>
                <a:gd name="T4" fmla="*/ 480 w 480"/>
                <a:gd name="T5" fmla="*/ 528 h 528"/>
                <a:gd name="T6" fmla="*/ 0 60000 65536"/>
                <a:gd name="T7" fmla="*/ 0 60000 65536"/>
                <a:gd name="T8" fmla="*/ 0 60000 65536"/>
                <a:gd name="T9" fmla="*/ 0 w 480"/>
                <a:gd name="T10" fmla="*/ 0 h 528"/>
                <a:gd name="T11" fmla="*/ 480 w 480"/>
                <a:gd name="T12" fmla="*/ 528 h 528"/>
              </a:gdLst>
              <a:ahLst/>
              <a:cxnLst>
                <a:cxn ang="T6">
                  <a:pos x="T0" y="T1"/>
                </a:cxn>
                <a:cxn ang="T7">
                  <a:pos x="T2" y="T3"/>
                </a:cxn>
                <a:cxn ang="T8">
                  <a:pos x="T4" y="T5"/>
                </a:cxn>
              </a:cxnLst>
              <a:rect l="T9" t="T10" r="T11" b="T12"/>
              <a:pathLst>
                <a:path w="480" h="528">
                  <a:moveTo>
                    <a:pt x="0" y="0"/>
                  </a:moveTo>
                  <a:lnTo>
                    <a:pt x="0" y="528"/>
                  </a:lnTo>
                  <a:lnTo>
                    <a:pt x="480" y="528"/>
                  </a:lnTo>
                </a:path>
              </a:pathLst>
            </a:custGeom>
            <a:noFill/>
            <a:ln w="38100" cap="flat" cmpd="sng">
              <a:solidFill>
                <a:srgbClr val="006699"/>
              </a:solidFill>
              <a:prstDash val="solid"/>
              <a:round/>
              <a:headEnd type="none" w="med" len="med"/>
              <a:tailEnd type="stealth" w="lg" len="lg"/>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43025" name="Oval 5">
              <a:extLst>
                <a:ext uri="{FF2B5EF4-FFF2-40B4-BE49-F238E27FC236}">
                  <a16:creationId xmlns:a16="http://schemas.microsoft.com/office/drawing/2014/main" id="{6BA6E3D8-F4F0-DE3A-FC79-6E0B96952D36}"/>
                </a:ext>
              </a:extLst>
            </p:cNvPr>
            <p:cNvSpPr>
              <a:spLocks noChangeArrowheads="1"/>
            </p:cNvSpPr>
            <p:nvPr/>
          </p:nvSpPr>
          <p:spPr bwMode="auto">
            <a:xfrm>
              <a:off x="634" y="1494"/>
              <a:ext cx="172" cy="172"/>
            </a:xfrm>
            <a:prstGeom prst="ellipse">
              <a:avLst/>
            </a:prstGeom>
            <a:solidFill>
              <a:schemeClr val="bg1"/>
            </a:solidFill>
            <a:ln w="38100">
              <a:solidFill>
                <a:srgbClr val="006699"/>
              </a:solidFill>
              <a:round/>
              <a:headEnd/>
              <a:tailEnd/>
            </a:ln>
          </p:spPr>
          <p:txBody>
            <a:bodyPr wrap="none" anchor="ctr"/>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b="1"/>
                <a:t>1</a:t>
              </a:r>
            </a:p>
          </p:txBody>
        </p:sp>
      </p:grpSp>
      <p:sp>
        <p:nvSpPr>
          <p:cNvPr id="2780166" name="Rectangle 6" descr="DKblue01">
            <a:extLst>
              <a:ext uri="{FF2B5EF4-FFF2-40B4-BE49-F238E27FC236}">
                <a16:creationId xmlns:a16="http://schemas.microsoft.com/office/drawing/2014/main" id="{5FDE0E83-CEBC-D508-0633-21D538D299F3}"/>
              </a:ext>
            </a:extLst>
          </p:cNvPr>
          <p:cNvSpPr>
            <a:spLocks noChangeArrowheads="1"/>
          </p:cNvSpPr>
          <p:nvPr/>
        </p:nvSpPr>
        <p:spPr bwMode="blackWhite">
          <a:xfrm>
            <a:off x="3086101" y="3314700"/>
            <a:ext cx="6392863" cy="450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anchor="ctr"/>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eaLnBrk="1" hangingPunct="1">
              <a:spcBef>
                <a:spcPct val="50000"/>
              </a:spcBef>
            </a:pPr>
            <a:r>
              <a:rPr lang="en-US" altLang="en-US" sz="2400"/>
              <a:t>Applies behavioral science knowledge</a:t>
            </a:r>
          </a:p>
        </p:txBody>
      </p:sp>
      <p:sp>
        <p:nvSpPr>
          <p:cNvPr id="2780167" name="AutoShape 7" descr="bluefill01">
            <a:extLst>
              <a:ext uri="{FF2B5EF4-FFF2-40B4-BE49-F238E27FC236}">
                <a16:creationId xmlns:a16="http://schemas.microsoft.com/office/drawing/2014/main" id="{ABB99255-F458-3273-B530-7DD899690730}"/>
              </a:ext>
            </a:extLst>
          </p:cNvPr>
          <p:cNvSpPr>
            <a:spLocks noChangeArrowheads="1"/>
          </p:cNvSpPr>
          <p:nvPr/>
        </p:nvSpPr>
        <p:spPr bwMode="auto">
          <a:xfrm>
            <a:off x="2163763" y="1636714"/>
            <a:ext cx="5211762" cy="611187"/>
          </a:xfrm>
          <a:prstGeom prst="roundRect">
            <a:avLst>
              <a:gd name="adj" fmla="val 16667"/>
            </a:avLst>
          </a:prstGeom>
          <a:blipFill dpi="0" rotWithShape="1">
            <a:blip r:embed="rId3"/>
            <a:srcRect/>
            <a:stretch>
              <a:fillRect/>
            </a:stretch>
          </a:blipFill>
          <a:ln w="57150" algn="ctr">
            <a:solidFill>
              <a:srgbClr val="7DC1FF"/>
            </a:solidFill>
            <a:round/>
            <a:headEnd/>
            <a:tailEnd/>
          </a:ln>
        </p:spPr>
        <p:txBody>
          <a:bodyPr lIns="0" tIns="0" rIns="0" bIns="0" anchor="ctr" anchorCtr="1"/>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2400">
                <a:latin typeface="Franklin Gothic Medium" panose="020B0603020102020204" pitchFamily="34" charset="0"/>
              </a:rPr>
              <a:t>Organizational Development (OD)</a:t>
            </a:r>
          </a:p>
        </p:txBody>
      </p:sp>
      <p:sp>
        <p:nvSpPr>
          <p:cNvPr id="2780168" name="Rectangle 8" descr="Brown01">
            <a:extLst>
              <a:ext uri="{FF2B5EF4-FFF2-40B4-BE49-F238E27FC236}">
                <a16:creationId xmlns:a16="http://schemas.microsoft.com/office/drawing/2014/main" id="{7CDCFD35-E773-6DD9-7CE6-2C3ED4C43243}"/>
              </a:ext>
            </a:extLst>
          </p:cNvPr>
          <p:cNvSpPr>
            <a:spLocks noChangeArrowheads="1"/>
          </p:cNvSpPr>
          <p:nvPr/>
        </p:nvSpPr>
        <p:spPr bwMode="blackWhite">
          <a:xfrm>
            <a:off x="3086100" y="2592388"/>
            <a:ext cx="5295900" cy="450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anchor="ctr"/>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eaLnBrk="1" hangingPunct="1">
              <a:spcBef>
                <a:spcPct val="50000"/>
              </a:spcBef>
            </a:pPr>
            <a:r>
              <a:rPr lang="en-US" altLang="en-US" sz="2400"/>
              <a:t>Usually involves action research</a:t>
            </a:r>
          </a:p>
        </p:txBody>
      </p:sp>
      <p:sp>
        <p:nvSpPr>
          <p:cNvPr id="2780169" name="Rectangle 9" descr="Tan01">
            <a:extLst>
              <a:ext uri="{FF2B5EF4-FFF2-40B4-BE49-F238E27FC236}">
                <a16:creationId xmlns:a16="http://schemas.microsoft.com/office/drawing/2014/main" id="{A677B671-F68E-D6AE-340D-71D2CB13B8DE}"/>
              </a:ext>
            </a:extLst>
          </p:cNvPr>
          <p:cNvSpPr>
            <a:spLocks noChangeArrowheads="1"/>
          </p:cNvSpPr>
          <p:nvPr/>
        </p:nvSpPr>
        <p:spPr bwMode="blackWhite">
          <a:xfrm>
            <a:off x="3086100" y="4011613"/>
            <a:ext cx="6942138" cy="450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anchor="ctr"/>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eaLnBrk="1" hangingPunct="1">
              <a:spcBef>
                <a:spcPct val="50000"/>
              </a:spcBef>
            </a:pPr>
            <a:r>
              <a:rPr lang="en-US" altLang="en-US" sz="2400"/>
              <a:t>Changes the organization in a particular direction</a:t>
            </a:r>
          </a:p>
        </p:txBody>
      </p:sp>
      <p:grpSp>
        <p:nvGrpSpPr>
          <p:cNvPr id="3" name="Group 10">
            <a:extLst>
              <a:ext uri="{FF2B5EF4-FFF2-40B4-BE49-F238E27FC236}">
                <a16:creationId xmlns:a16="http://schemas.microsoft.com/office/drawing/2014/main" id="{8182CE60-AC0E-579E-7B29-240AE26252A6}"/>
              </a:ext>
            </a:extLst>
          </p:cNvPr>
          <p:cNvGrpSpPr>
            <a:grpSpLocks/>
          </p:cNvGrpSpPr>
          <p:nvPr/>
        </p:nvGrpSpPr>
        <p:grpSpPr bwMode="auto">
          <a:xfrm>
            <a:off x="2446338" y="2643189"/>
            <a:ext cx="639762" cy="1044575"/>
            <a:chOff x="576" y="1008"/>
            <a:chExt cx="403" cy="658"/>
          </a:xfrm>
        </p:grpSpPr>
        <p:sp>
          <p:nvSpPr>
            <p:cNvPr id="43022" name="Freeform 11">
              <a:extLst>
                <a:ext uri="{FF2B5EF4-FFF2-40B4-BE49-F238E27FC236}">
                  <a16:creationId xmlns:a16="http://schemas.microsoft.com/office/drawing/2014/main" id="{6034B4DC-507F-3FC0-EA07-0F8114B07692}"/>
                </a:ext>
              </a:extLst>
            </p:cNvPr>
            <p:cNvSpPr>
              <a:spLocks/>
            </p:cNvSpPr>
            <p:nvPr/>
          </p:nvSpPr>
          <p:spPr bwMode="blackWhite">
            <a:xfrm>
              <a:off x="576" y="1008"/>
              <a:ext cx="403" cy="573"/>
            </a:xfrm>
            <a:custGeom>
              <a:avLst/>
              <a:gdLst>
                <a:gd name="T0" fmla="*/ 0 w 480"/>
                <a:gd name="T1" fmla="*/ 0 h 528"/>
                <a:gd name="T2" fmla="*/ 0 w 480"/>
                <a:gd name="T3" fmla="*/ 528 h 528"/>
                <a:gd name="T4" fmla="*/ 480 w 480"/>
                <a:gd name="T5" fmla="*/ 528 h 528"/>
                <a:gd name="T6" fmla="*/ 0 60000 65536"/>
                <a:gd name="T7" fmla="*/ 0 60000 65536"/>
                <a:gd name="T8" fmla="*/ 0 60000 65536"/>
                <a:gd name="T9" fmla="*/ 0 w 480"/>
                <a:gd name="T10" fmla="*/ 0 h 528"/>
                <a:gd name="T11" fmla="*/ 480 w 480"/>
                <a:gd name="T12" fmla="*/ 528 h 528"/>
              </a:gdLst>
              <a:ahLst/>
              <a:cxnLst>
                <a:cxn ang="T6">
                  <a:pos x="T0" y="T1"/>
                </a:cxn>
                <a:cxn ang="T7">
                  <a:pos x="T2" y="T3"/>
                </a:cxn>
                <a:cxn ang="T8">
                  <a:pos x="T4" y="T5"/>
                </a:cxn>
              </a:cxnLst>
              <a:rect l="T9" t="T10" r="T11" b="T12"/>
              <a:pathLst>
                <a:path w="480" h="528">
                  <a:moveTo>
                    <a:pt x="0" y="0"/>
                  </a:moveTo>
                  <a:lnTo>
                    <a:pt x="0" y="528"/>
                  </a:lnTo>
                  <a:lnTo>
                    <a:pt x="480" y="528"/>
                  </a:lnTo>
                </a:path>
              </a:pathLst>
            </a:custGeom>
            <a:noFill/>
            <a:ln w="38100" cap="flat" cmpd="sng">
              <a:solidFill>
                <a:srgbClr val="006699"/>
              </a:solidFill>
              <a:prstDash val="solid"/>
              <a:round/>
              <a:headEnd type="none" w="med" len="med"/>
              <a:tailEnd type="stealth" w="lg" len="lg"/>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43023" name="Oval 12">
              <a:extLst>
                <a:ext uri="{FF2B5EF4-FFF2-40B4-BE49-F238E27FC236}">
                  <a16:creationId xmlns:a16="http://schemas.microsoft.com/office/drawing/2014/main" id="{C7707420-DC53-D2AD-B839-F3209B4125F4}"/>
                </a:ext>
              </a:extLst>
            </p:cNvPr>
            <p:cNvSpPr>
              <a:spLocks noChangeArrowheads="1"/>
            </p:cNvSpPr>
            <p:nvPr/>
          </p:nvSpPr>
          <p:spPr bwMode="auto">
            <a:xfrm>
              <a:off x="634" y="1494"/>
              <a:ext cx="172" cy="172"/>
            </a:xfrm>
            <a:prstGeom prst="ellipse">
              <a:avLst/>
            </a:prstGeom>
            <a:solidFill>
              <a:schemeClr val="bg1"/>
            </a:solidFill>
            <a:ln w="38100">
              <a:solidFill>
                <a:srgbClr val="006699"/>
              </a:solidFill>
              <a:round/>
              <a:headEnd/>
              <a:tailEnd/>
            </a:ln>
          </p:spPr>
          <p:txBody>
            <a:bodyPr wrap="none" anchor="ctr"/>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b="1"/>
                <a:t>2</a:t>
              </a:r>
            </a:p>
          </p:txBody>
        </p:sp>
      </p:grpSp>
      <p:grpSp>
        <p:nvGrpSpPr>
          <p:cNvPr id="4" name="Group 13">
            <a:extLst>
              <a:ext uri="{FF2B5EF4-FFF2-40B4-BE49-F238E27FC236}">
                <a16:creationId xmlns:a16="http://schemas.microsoft.com/office/drawing/2014/main" id="{C1AA02F1-0B8E-2139-DE3C-BA2F92B0C603}"/>
              </a:ext>
            </a:extLst>
          </p:cNvPr>
          <p:cNvGrpSpPr>
            <a:grpSpLocks/>
          </p:cNvGrpSpPr>
          <p:nvPr/>
        </p:nvGrpSpPr>
        <p:grpSpPr bwMode="auto">
          <a:xfrm>
            <a:off x="2446338" y="3314701"/>
            <a:ext cx="639762" cy="1044575"/>
            <a:chOff x="576" y="1008"/>
            <a:chExt cx="403" cy="658"/>
          </a:xfrm>
        </p:grpSpPr>
        <p:sp>
          <p:nvSpPr>
            <p:cNvPr id="43020" name="Freeform 14">
              <a:extLst>
                <a:ext uri="{FF2B5EF4-FFF2-40B4-BE49-F238E27FC236}">
                  <a16:creationId xmlns:a16="http://schemas.microsoft.com/office/drawing/2014/main" id="{FAED37EF-9D6B-566D-A1B7-253431030295}"/>
                </a:ext>
              </a:extLst>
            </p:cNvPr>
            <p:cNvSpPr>
              <a:spLocks/>
            </p:cNvSpPr>
            <p:nvPr/>
          </p:nvSpPr>
          <p:spPr bwMode="blackWhite">
            <a:xfrm>
              <a:off x="576" y="1008"/>
              <a:ext cx="403" cy="573"/>
            </a:xfrm>
            <a:custGeom>
              <a:avLst/>
              <a:gdLst>
                <a:gd name="T0" fmla="*/ 0 w 480"/>
                <a:gd name="T1" fmla="*/ 0 h 528"/>
                <a:gd name="T2" fmla="*/ 0 w 480"/>
                <a:gd name="T3" fmla="*/ 528 h 528"/>
                <a:gd name="T4" fmla="*/ 480 w 480"/>
                <a:gd name="T5" fmla="*/ 528 h 528"/>
                <a:gd name="T6" fmla="*/ 0 60000 65536"/>
                <a:gd name="T7" fmla="*/ 0 60000 65536"/>
                <a:gd name="T8" fmla="*/ 0 60000 65536"/>
                <a:gd name="T9" fmla="*/ 0 w 480"/>
                <a:gd name="T10" fmla="*/ 0 h 528"/>
                <a:gd name="T11" fmla="*/ 480 w 480"/>
                <a:gd name="T12" fmla="*/ 528 h 528"/>
              </a:gdLst>
              <a:ahLst/>
              <a:cxnLst>
                <a:cxn ang="T6">
                  <a:pos x="T0" y="T1"/>
                </a:cxn>
                <a:cxn ang="T7">
                  <a:pos x="T2" y="T3"/>
                </a:cxn>
                <a:cxn ang="T8">
                  <a:pos x="T4" y="T5"/>
                </a:cxn>
              </a:cxnLst>
              <a:rect l="T9" t="T10" r="T11" b="T12"/>
              <a:pathLst>
                <a:path w="480" h="528">
                  <a:moveTo>
                    <a:pt x="0" y="0"/>
                  </a:moveTo>
                  <a:lnTo>
                    <a:pt x="0" y="528"/>
                  </a:lnTo>
                  <a:lnTo>
                    <a:pt x="480" y="528"/>
                  </a:lnTo>
                </a:path>
              </a:pathLst>
            </a:custGeom>
            <a:noFill/>
            <a:ln w="38100" cap="flat" cmpd="sng">
              <a:solidFill>
                <a:srgbClr val="006699"/>
              </a:solidFill>
              <a:prstDash val="solid"/>
              <a:round/>
              <a:headEnd type="none" w="med" len="med"/>
              <a:tailEnd type="stealth" w="lg" len="lg"/>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43021" name="Oval 15">
              <a:extLst>
                <a:ext uri="{FF2B5EF4-FFF2-40B4-BE49-F238E27FC236}">
                  <a16:creationId xmlns:a16="http://schemas.microsoft.com/office/drawing/2014/main" id="{70B67CAC-5ED5-35DD-CE37-468540BDB18B}"/>
                </a:ext>
              </a:extLst>
            </p:cNvPr>
            <p:cNvSpPr>
              <a:spLocks noChangeArrowheads="1"/>
            </p:cNvSpPr>
            <p:nvPr/>
          </p:nvSpPr>
          <p:spPr bwMode="auto">
            <a:xfrm>
              <a:off x="634" y="1494"/>
              <a:ext cx="172" cy="172"/>
            </a:xfrm>
            <a:prstGeom prst="ellipse">
              <a:avLst/>
            </a:prstGeom>
            <a:solidFill>
              <a:schemeClr val="bg1"/>
            </a:solidFill>
            <a:ln w="38100">
              <a:solidFill>
                <a:srgbClr val="006699"/>
              </a:solidFill>
              <a:round/>
              <a:headEnd/>
              <a:tailEnd/>
            </a:ln>
          </p:spPr>
          <p:txBody>
            <a:bodyPr wrap="none" anchor="ctr"/>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algn="ctr" eaLnBrk="1" hangingPunct="1"/>
              <a:r>
                <a:rPr lang="en-US" altLang="en-US" sz="1600" b="1"/>
                <a:t>3</a:t>
              </a:r>
            </a:p>
          </p:txBody>
        </p:sp>
      </p:grpSp>
      <p:sp>
        <p:nvSpPr>
          <p:cNvPr id="5" name="TextBox 4">
            <a:extLst>
              <a:ext uri="{FF2B5EF4-FFF2-40B4-BE49-F238E27FC236}">
                <a16:creationId xmlns:a16="http://schemas.microsoft.com/office/drawing/2014/main" id="{E077434E-417D-8945-2FBD-A3297C07BDB1}"/>
              </a:ext>
            </a:extLst>
          </p:cNvPr>
          <p:cNvSpPr txBox="1"/>
          <p:nvPr/>
        </p:nvSpPr>
        <p:spPr>
          <a:xfrm>
            <a:off x="4913418" y="6203033"/>
            <a:ext cx="2616200" cy="400110"/>
          </a:xfrm>
          <a:prstGeom prst="rect">
            <a:avLst/>
          </a:prstGeom>
          <a:noFill/>
        </p:spPr>
        <p:txBody>
          <a:bodyPr wrap="square" rtlCol="0">
            <a:spAutoFit/>
          </a:bodyPr>
          <a:lstStyle/>
          <a:p>
            <a:pPr algn="ctr"/>
            <a:r>
              <a:rPr lang="en-US" sz="2000" dirty="0">
                <a:solidFill>
                  <a:srgbClr val="00B0F0"/>
                </a:solidFill>
              </a:rPr>
              <a:t>www.midocean.ae</a:t>
            </a:r>
          </a:p>
        </p:txBody>
      </p:sp>
      <p:sp>
        <p:nvSpPr>
          <p:cNvPr id="6" name="Rectangle 5">
            <a:extLst>
              <a:ext uri="{FF2B5EF4-FFF2-40B4-BE49-F238E27FC236}">
                <a16:creationId xmlns:a16="http://schemas.microsoft.com/office/drawing/2014/main" id="{60AD0B0D-E296-FCCE-374C-3E4A648B1437}"/>
              </a:ext>
            </a:extLst>
          </p:cNvPr>
          <p:cNvSpPr/>
          <p:nvPr/>
        </p:nvSpPr>
        <p:spPr>
          <a:xfrm>
            <a:off x="674287" y="478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7" name="TextBox 6">
            <a:extLst>
              <a:ext uri="{FF2B5EF4-FFF2-40B4-BE49-F238E27FC236}">
                <a16:creationId xmlns:a16="http://schemas.microsoft.com/office/drawing/2014/main" id="{658FA9E9-E7E0-D0FD-D753-E6DB4416271F}"/>
              </a:ext>
            </a:extLst>
          </p:cNvPr>
          <p:cNvSpPr txBox="1"/>
          <p:nvPr/>
        </p:nvSpPr>
        <p:spPr>
          <a:xfrm>
            <a:off x="885128" y="51876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8A08412F-2F28-80AD-6ECD-6746E43D2550}"/>
              </a:ext>
            </a:extLst>
          </p:cNvPr>
          <p:cNvSpPr txBox="1"/>
          <p:nvPr/>
        </p:nvSpPr>
        <p:spPr>
          <a:xfrm>
            <a:off x="946158" y="774578"/>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3753506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nodeType="clickEffect">
                                  <p:stCondLst>
                                    <p:cond delay="0"/>
                                  </p:stCondLst>
                                  <p:childTnLst>
                                    <p:set>
                                      <p:cBhvr>
                                        <p:cTn id="6" dur="1" fill="hold">
                                          <p:stCondLst>
                                            <p:cond delay="0"/>
                                          </p:stCondLst>
                                        </p:cTn>
                                        <p:tgtEl>
                                          <p:spTgt spid="2780167"/>
                                        </p:tgtEl>
                                        <p:attrNameLst>
                                          <p:attrName>style.visibility</p:attrName>
                                        </p:attrNameLst>
                                      </p:cBhvr>
                                      <p:to>
                                        <p:strVal val="visible"/>
                                      </p:to>
                                    </p:set>
                                    <p:animEffect transition="in" filter="wipe(left)">
                                      <p:cBhvr>
                                        <p:cTn id="7" dur="500"/>
                                        <p:tgtEl>
                                          <p:spTgt spid="2780167"/>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8" presetClass="entr" presetSubtype="6"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strips(downRight)">
                                      <p:cBhvr>
                                        <p:cTn id="12" dur="1000"/>
                                        <p:tgtEl>
                                          <p:spTgt spid="2"/>
                                        </p:tgtEl>
                                      </p:cBhvr>
                                    </p:animEffect>
                                  </p:childTnLst>
                                </p:cTn>
                              </p:par>
                            </p:childTnLst>
                          </p:cTn>
                        </p:par>
                        <p:par>
                          <p:cTn id="13" fill="hold" nodeType="afterGroup">
                            <p:stCondLst>
                              <p:cond delay="1000"/>
                            </p:stCondLst>
                            <p:childTnLst>
                              <p:par>
                                <p:cTn id="14" presetID="22" presetClass="entr" presetSubtype="8" fill="hold" nodeType="afterEffect">
                                  <p:stCondLst>
                                    <p:cond delay="0"/>
                                  </p:stCondLst>
                                  <p:childTnLst>
                                    <p:set>
                                      <p:cBhvr>
                                        <p:cTn id="15" dur="1" fill="hold">
                                          <p:stCondLst>
                                            <p:cond delay="0"/>
                                          </p:stCondLst>
                                        </p:cTn>
                                        <p:tgtEl>
                                          <p:spTgt spid="2780168"/>
                                        </p:tgtEl>
                                        <p:attrNameLst>
                                          <p:attrName>style.visibility</p:attrName>
                                        </p:attrNameLst>
                                      </p:cBhvr>
                                      <p:to>
                                        <p:strVal val="visible"/>
                                      </p:to>
                                    </p:set>
                                    <p:animEffect transition="in" filter="wipe(left)">
                                      <p:cBhvr>
                                        <p:cTn id="16" dur="500"/>
                                        <p:tgtEl>
                                          <p:spTgt spid="2780168"/>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18" presetClass="entr" presetSubtype="6" fill="hold" nodeType="clickEffect">
                                  <p:stCondLst>
                                    <p:cond delay="0"/>
                                  </p:stCondLst>
                                  <p:childTnLst>
                                    <p:set>
                                      <p:cBhvr>
                                        <p:cTn id="20" dur="1" fill="hold">
                                          <p:stCondLst>
                                            <p:cond delay="0"/>
                                          </p:stCondLst>
                                        </p:cTn>
                                        <p:tgtEl>
                                          <p:spTgt spid="3"/>
                                        </p:tgtEl>
                                        <p:attrNameLst>
                                          <p:attrName>style.visibility</p:attrName>
                                        </p:attrNameLst>
                                      </p:cBhvr>
                                      <p:to>
                                        <p:strVal val="visible"/>
                                      </p:to>
                                    </p:set>
                                    <p:animEffect transition="in" filter="strips(downRight)">
                                      <p:cBhvr>
                                        <p:cTn id="21" dur="1000"/>
                                        <p:tgtEl>
                                          <p:spTgt spid="3"/>
                                        </p:tgtEl>
                                      </p:cBhvr>
                                    </p:animEffect>
                                  </p:childTnLst>
                                </p:cTn>
                              </p:par>
                            </p:childTnLst>
                          </p:cTn>
                        </p:par>
                        <p:par>
                          <p:cTn id="22" fill="hold" nodeType="afterGroup">
                            <p:stCondLst>
                              <p:cond delay="1000"/>
                            </p:stCondLst>
                            <p:childTnLst>
                              <p:par>
                                <p:cTn id="23" presetID="22" presetClass="entr" presetSubtype="8" fill="hold" nodeType="afterEffect">
                                  <p:stCondLst>
                                    <p:cond delay="0"/>
                                  </p:stCondLst>
                                  <p:childTnLst>
                                    <p:set>
                                      <p:cBhvr>
                                        <p:cTn id="24" dur="1" fill="hold">
                                          <p:stCondLst>
                                            <p:cond delay="0"/>
                                          </p:stCondLst>
                                        </p:cTn>
                                        <p:tgtEl>
                                          <p:spTgt spid="2780166"/>
                                        </p:tgtEl>
                                        <p:attrNameLst>
                                          <p:attrName>style.visibility</p:attrName>
                                        </p:attrNameLst>
                                      </p:cBhvr>
                                      <p:to>
                                        <p:strVal val="visible"/>
                                      </p:to>
                                    </p:set>
                                    <p:animEffect transition="in" filter="wipe(left)">
                                      <p:cBhvr>
                                        <p:cTn id="25" dur="1000"/>
                                        <p:tgtEl>
                                          <p:spTgt spid="2780166"/>
                                        </p:tgtEl>
                                      </p:cBhvr>
                                    </p:animEffect>
                                  </p:childTnLst>
                                </p:cTn>
                              </p:par>
                            </p:childTnLst>
                          </p:cTn>
                        </p:par>
                      </p:childTnLst>
                    </p:cTn>
                  </p:par>
                  <p:par>
                    <p:cTn id="26" fill="hold" nodeType="clickPar">
                      <p:stCondLst>
                        <p:cond delay="indefinite"/>
                      </p:stCondLst>
                      <p:childTnLst>
                        <p:par>
                          <p:cTn id="27" fill="hold" nodeType="withGroup">
                            <p:stCondLst>
                              <p:cond delay="0"/>
                            </p:stCondLst>
                            <p:childTnLst>
                              <p:par>
                                <p:cTn id="28" presetID="18" presetClass="entr" presetSubtype="6" fill="hold" nodeType="clickEffect">
                                  <p:stCondLst>
                                    <p:cond delay="0"/>
                                  </p:stCondLst>
                                  <p:childTnLst>
                                    <p:set>
                                      <p:cBhvr>
                                        <p:cTn id="29" dur="1" fill="hold">
                                          <p:stCondLst>
                                            <p:cond delay="0"/>
                                          </p:stCondLst>
                                        </p:cTn>
                                        <p:tgtEl>
                                          <p:spTgt spid="4"/>
                                        </p:tgtEl>
                                        <p:attrNameLst>
                                          <p:attrName>style.visibility</p:attrName>
                                        </p:attrNameLst>
                                      </p:cBhvr>
                                      <p:to>
                                        <p:strVal val="visible"/>
                                      </p:to>
                                    </p:set>
                                    <p:animEffect transition="in" filter="strips(downRight)">
                                      <p:cBhvr>
                                        <p:cTn id="30" dur="1000"/>
                                        <p:tgtEl>
                                          <p:spTgt spid="4"/>
                                        </p:tgtEl>
                                      </p:cBhvr>
                                    </p:animEffect>
                                  </p:childTnLst>
                                </p:cTn>
                              </p:par>
                            </p:childTnLst>
                          </p:cTn>
                        </p:par>
                        <p:par>
                          <p:cTn id="31" fill="hold" nodeType="afterGroup">
                            <p:stCondLst>
                              <p:cond delay="1000"/>
                            </p:stCondLst>
                            <p:childTnLst>
                              <p:par>
                                <p:cTn id="32" presetID="22" presetClass="entr" presetSubtype="8" fill="hold" nodeType="afterEffect">
                                  <p:stCondLst>
                                    <p:cond delay="0"/>
                                  </p:stCondLst>
                                  <p:childTnLst>
                                    <p:set>
                                      <p:cBhvr>
                                        <p:cTn id="33" dur="1" fill="hold">
                                          <p:stCondLst>
                                            <p:cond delay="0"/>
                                          </p:stCondLst>
                                        </p:cTn>
                                        <p:tgtEl>
                                          <p:spTgt spid="2780169"/>
                                        </p:tgtEl>
                                        <p:attrNameLst>
                                          <p:attrName>style.visibility</p:attrName>
                                        </p:attrNameLst>
                                      </p:cBhvr>
                                      <p:to>
                                        <p:strVal val="visible"/>
                                      </p:to>
                                    </p:set>
                                    <p:animEffect transition="in" filter="wipe(left)">
                                      <p:cBhvr>
                                        <p:cTn id="34" dur="1000"/>
                                        <p:tgtEl>
                                          <p:spTgt spid="27801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80166" grpId="0"/>
      <p:bldP spid="2780167" grpId="0" animBg="1" autoUpdateAnimBg="0"/>
      <p:bldP spid="2780168" grpId="0"/>
      <p:bldP spid="2780169"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748558"/>
            <a:ext cx="10812720" cy="46522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6675095" cy="584775"/>
          </a:xfrm>
          <a:prstGeom prst="rect">
            <a:avLst/>
          </a:prstGeom>
          <a:noFill/>
        </p:spPr>
        <p:txBody>
          <a:bodyPr wrap="square" rtlCol="0">
            <a:spAutoFit/>
          </a:bodyPr>
          <a:lstStyle/>
          <a:p>
            <a:r>
              <a:rPr lang="en-US" sz="3200" dirty="0">
                <a:solidFill>
                  <a:srgbClr val="00B0F0"/>
                </a:solidFill>
                <a:latin typeface="Times New Roman" panose="02020603050405020304" pitchFamily="18" charset="0"/>
                <a:cs typeface="Times New Roman" panose="02020603050405020304" pitchFamily="18" charset="0"/>
              </a:rPr>
              <a:t>Evaluating the Training Effort</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73043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77101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026831"/>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942308" y="2410934"/>
            <a:ext cx="10541000" cy="923330"/>
          </a:xfrm>
          <a:prstGeom prst="rect">
            <a:avLst/>
          </a:prstGeom>
          <a:noFill/>
        </p:spPr>
        <p:txBody>
          <a:bodyPr wrap="square" rtlCol="0">
            <a:spAutoFit/>
          </a:bodyPr>
          <a:lstStyle/>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rgbClr val="00B0F0"/>
                </a:solidFill>
              </a:rPr>
              <a:t>www.midocean.ae</a:t>
            </a:r>
          </a:p>
        </p:txBody>
      </p:sp>
      <p:sp>
        <p:nvSpPr>
          <p:cNvPr id="17" name="TextBox 16">
            <a:extLst>
              <a:ext uri="{FF2B5EF4-FFF2-40B4-BE49-F238E27FC236}">
                <a16:creationId xmlns:a16="http://schemas.microsoft.com/office/drawing/2014/main" id="{027511FC-E9EF-DB3C-EF96-D9FE92FA9F0C}"/>
              </a:ext>
            </a:extLst>
          </p:cNvPr>
          <p:cNvSpPr txBox="1"/>
          <p:nvPr/>
        </p:nvSpPr>
        <p:spPr>
          <a:xfrm>
            <a:off x="1214179" y="1956663"/>
            <a:ext cx="10035513" cy="4185761"/>
          </a:xfrm>
          <a:prstGeom prst="rect">
            <a:avLst/>
          </a:prstGeom>
          <a:noFill/>
        </p:spPr>
        <p:txBody>
          <a:bodyPr wrap="square">
            <a:spAutoFit/>
          </a:bodyPr>
          <a:lstStyle/>
          <a:p>
            <a:pPr marL="228600" marR="0" lvl="0" indent="-228600" algn="l" defTabSz="914400" rtl="0" eaLnBrk="1" fontAlgn="auto" latinLnBrk="0" hangingPunct="1">
              <a:lnSpc>
                <a:spcPct val="90000"/>
              </a:lnSpc>
              <a:spcBef>
                <a:spcPct val="50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effectLst/>
                <a:uLnTx/>
                <a:uFillTx/>
                <a:latin typeface="Calibri" panose="020F0502020204030204"/>
                <a:ea typeface="+mn-ea"/>
                <a:cs typeface="+mn-cs"/>
              </a:rPr>
              <a:t>Designing the Evaluation Study</a:t>
            </a:r>
          </a:p>
          <a:p>
            <a:pPr marL="685800" marR="0" lvl="1" indent="-228600" algn="l" defTabSz="914400" rtl="0" eaLnBrk="1" fontAlgn="auto" latinLnBrk="0" hangingPunct="1">
              <a:lnSpc>
                <a:spcPct val="90000"/>
              </a:lnSpc>
              <a:spcBef>
                <a:spcPct val="50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effectLst/>
                <a:uLnTx/>
                <a:uFillTx/>
                <a:latin typeface="Calibri" panose="020F0502020204030204"/>
                <a:ea typeface="+mn-ea"/>
                <a:cs typeface="+mn-cs"/>
              </a:rPr>
              <a:t>Time series design</a:t>
            </a:r>
          </a:p>
          <a:p>
            <a:pPr marL="685800" marR="0" lvl="1" indent="-228600" algn="l" defTabSz="914400" rtl="0" eaLnBrk="1" fontAlgn="auto" latinLnBrk="0" hangingPunct="1">
              <a:lnSpc>
                <a:spcPct val="90000"/>
              </a:lnSpc>
              <a:spcBef>
                <a:spcPct val="50000"/>
              </a:spcBef>
              <a:spcAft>
                <a:spcPts val="0"/>
              </a:spcAft>
              <a:buClrTx/>
              <a:buSzTx/>
              <a:buFont typeface="Arial" panose="020B0604020202020204" pitchFamily="34" charset="0"/>
              <a:buChar char="•"/>
              <a:tabLst/>
              <a:defRPr/>
            </a:pPr>
            <a:r>
              <a:rPr kumimoji="0" lang="en-US" sz="2400" b="0" i="0" u="none" strike="noStrike" kern="1200" cap="none" spc="0" normalizeH="0" baseline="0" noProof="0" dirty="0">
                <a:ln>
                  <a:noFill/>
                </a:ln>
                <a:effectLst/>
                <a:uLnTx/>
                <a:uFillTx/>
                <a:latin typeface="Calibri" panose="020F0502020204030204"/>
                <a:ea typeface="+mn-ea"/>
                <a:cs typeface="+mn-cs"/>
              </a:rPr>
              <a:t>Controlled experimentation </a:t>
            </a:r>
          </a:p>
          <a:p>
            <a:pPr marL="228600" marR="0" lvl="0" indent="-228600" algn="l" defTabSz="914400" rtl="0" eaLnBrk="1" fontAlgn="auto" latinLnBrk="0" hangingPunct="1">
              <a:lnSpc>
                <a:spcPct val="90000"/>
              </a:lnSpc>
              <a:spcBef>
                <a:spcPct val="50000"/>
              </a:spcBef>
              <a:spcAft>
                <a:spcPts val="0"/>
              </a:spcAft>
              <a:buClrTx/>
              <a:buSzTx/>
              <a:buFont typeface="Arial" panose="020B0604020202020204" pitchFamily="34" charset="0"/>
              <a:buChar char="•"/>
              <a:tabLst/>
              <a:defRPr/>
            </a:pPr>
            <a:r>
              <a:rPr kumimoji="0" lang="en-US" sz="2800" b="0" i="0" u="none" strike="noStrike" kern="1200" cap="none" spc="0" normalizeH="0" baseline="0" noProof="0" dirty="0">
                <a:ln>
                  <a:noFill/>
                </a:ln>
                <a:effectLst/>
                <a:uLnTx/>
                <a:uFillTx/>
                <a:latin typeface="Calibri" panose="020F0502020204030204"/>
                <a:ea typeface="+mn-ea"/>
                <a:cs typeface="+mn-cs"/>
              </a:rPr>
              <a:t>Choosing Which Training Effects to Measure</a:t>
            </a:r>
          </a:p>
          <a:p>
            <a:pPr marL="685800" marR="0" lvl="1" indent="-228600" algn="l" defTabSz="914400" rtl="0" eaLnBrk="1" fontAlgn="auto" latinLnBrk="0" hangingPunct="1">
              <a:lnSpc>
                <a:spcPct val="90000"/>
              </a:lnSpc>
              <a:spcBef>
                <a:spcPct val="50000"/>
              </a:spcBef>
              <a:spcAft>
                <a:spcPts val="0"/>
              </a:spcAft>
              <a:buClrTx/>
              <a:buSzTx/>
              <a:buFont typeface="Arial" panose="020B0604020202020204" pitchFamily="34" charset="0"/>
              <a:buChar char="•"/>
              <a:tabLst/>
              <a:defRPr/>
            </a:pPr>
            <a:r>
              <a:rPr kumimoji="0" lang="en-US" sz="2400" b="0" i="1" u="none" strike="noStrike" kern="1200" cap="none" spc="0" normalizeH="0" baseline="0" noProof="0" dirty="0">
                <a:ln>
                  <a:noFill/>
                </a:ln>
                <a:effectLst/>
                <a:uLnTx/>
                <a:uFillTx/>
                <a:latin typeface="Calibri" panose="020F0502020204030204"/>
                <a:ea typeface="+mn-ea"/>
                <a:cs typeface="+mn-cs"/>
              </a:rPr>
              <a:t>Reaction</a:t>
            </a:r>
            <a:r>
              <a:rPr kumimoji="0" lang="en-US" sz="2400" b="0" i="0" u="none" strike="noStrike" kern="1200" cap="none" spc="0" normalizeH="0" baseline="0" noProof="0" dirty="0">
                <a:ln>
                  <a:noFill/>
                </a:ln>
                <a:effectLst/>
                <a:uLnTx/>
                <a:uFillTx/>
                <a:latin typeface="Calibri" panose="020F0502020204030204"/>
                <a:ea typeface="+mn-ea"/>
                <a:cs typeface="+mn-cs"/>
              </a:rPr>
              <a:t> of trainees to the program</a:t>
            </a:r>
          </a:p>
          <a:p>
            <a:pPr marL="685800" marR="0" lvl="1" indent="-228600" algn="l" defTabSz="914400" rtl="0" eaLnBrk="1" fontAlgn="auto" latinLnBrk="0" hangingPunct="1">
              <a:lnSpc>
                <a:spcPct val="90000"/>
              </a:lnSpc>
              <a:spcBef>
                <a:spcPct val="50000"/>
              </a:spcBef>
              <a:spcAft>
                <a:spcPts val="0"/>
              </a:spcAft>
              <a:buClrTx/>
              <a:buSzTx/>
              <a:buFont typeface="Arial" panose="020B0604020202020204" pitchFamily="34" charset="0"/>
              <a:buChar char="•"/>
              <a:tabLst/>
              <a:defRPr/>
            </a:pPr>
            <a:r>
              <a:rPr kumimoji="0" lang="en-US" sz="2400" b="0" i="1" u="none" strike="noStrike" kern="1200" cap="none" spc="0" normalizeH="0" baseline="0" noProof="0" dirty="0">
                <a:ln>
                  <a:noFill/>
                </a:ln>
                <a:effectLst/>
                <a:uLnTx/>
                <a:uFillTx/>
                <a:latin typeface="Calibri" panose="020F0502020204030204"/>
                <a:ea typeface="+mn-ea"/>
                <a:cs typeface="+mn-cs"/>
              </a:rPr>
              <a:t>Learning</a:t>
            </a:r>
            <a:r>
              <a:rPr kumimoji="0" lang="en-US" sz="2400" b="0" i="0" u="none" strike="noStrike" kern="1200" cap="none" spc="0" normalizeH="0" baseline="0" noProof="0" dirty="0">
                <a:ln>
                  <a:noFill/>
                </a:ln>
                <a:effectLst/>
                <a:uLnTx/>
                <a:uFillTx/>
                <a:latin typeface="Calibri" panose="020F0502020204030204"/>
                <a:ea typeface="+mn-ea"/>
                <a:cs typeface="+mn-cs"/>
              </a:rPr>
              <a:t> that actually took place</a:t>
            </a:r>
          </a:p>
          <a:p>
            <a:pPr marL="685800" marR="0" lvl="1" indent="-228600" algn="l" defTabSz="914400" rtl="0" eaLnBrk="1" fontAlgn="auto" latinLnBrk="0" hangingPunct="1">
              <a:lnSpc>
                <a:spcPct val="90000"/>
              </a:lnSpc>
              <a:spcBef>
                <a:spcPct val="50000"/>
              </a:spcBef>
              <a:spcAft>
                <a:spcPts val="0"/>
              </a:spcAft>
              <a:buClrTx/>
              <a:buSzTx/>
              <a:buFont typeface="Arial" panose="020B0604020202020204" pitchFamily="34" charset="0"/>
              <a:buChar char="•"/>
              <a:tabLst/>
              <a:defRPr/>
            </a:pPr>
            <a:r>
              <a:rPr kumimoji="0" lang="en-US" sz="2400" b="0" i="1" u="none" strike="noStrike" kern="1200" cap="none" spc="0" normalizeH="0" baseline="0" noProof="0" dirty="0">
                <a:ln>
                  <a:noFill/>
                </a:ln>
                <a:effectLst/>
                <a:uLnTx/>
                <a:uFillTx/>
                <a:latin typeface="Calibri" panose="020F0502020204030204"/>
                <a:ea typeface="+mn-ea"/>
                <a:cs typeface="+mn-cs"/>
              </a:rPr>
              <a:t>Behavior</a:t>
            </a:r>
            <a:r>
              <a:rPr kumimoji="0" lang="en-US" sz="2400" b="0" i="0" u="none" strike="noStrike" kern="1200" cap="none" spc="0" normalizeH="0" baseline="0" noProof="0" dirty="0">
                <a:ln>
                  <a:noFill/>
                </a:ln>
                <a:effectLst/>
                <a:uLnTx/>
                <a:uFillTx/>
                <a:latin typeface="Calibri" panose="020F0502020204030204"/>
                <a:ea typeface="+mn-ea"/>
                <a:cs typeface="+mn-cs"/>
              </a:rPr>
              <a:t> that changed on the job</a:t>
            </a:r>
          </a:p>
          <a:p>
            <a:pPr marL="685800" marR="0" lvl="1" indent="-228600" algn="l" defTabSz="914400" rtl="0" eaLnBrk="1" fontAlgn="auto" latinLnBrk="0" hangingPunct="1">
              <a:lnSpc>
                <a:spcPct val="90000"/>
              </a:lnSpc>
              <a:spcBef>
                <a:spcPct val="50000"/>
              </a:spcBef>
              <a:spcAft>
                <a:spcPts val="0"/>
              </a:spcAft>
              <a:buClrTx/>
              <a:buSzTx/>
              <a:buFont typeface="Arial" panose="020B0604020202020204" pitchFamily="34" charset="0"/>
              <a:buChar char="•"/>
              <a:tabLst/>
              <a:defRPr/>
            </a:pPr>
            <a:r>
              <a:rPr kumimoji="0" lang="en-US" sz="2400" b="0" i="1" u="none" strike="noStrike" kern="1200" cap="none" spc="0" normalizeH="0" baseline="0" noProof="0" dirty="0">
                <a:ln>
                  <a:noFill/>
                </a:ln>
                <a:effectLst/>
                <a:uLnTx/>
                <a:uFillTx/>
                <a:latin typeface="Calibri" panose="020F0502020204030204"/>
                <a:ea typeface="+mn-ea"/>
                <a:cs typeface="+mn-cs"/>
              </a:rPr>
              <a:t>Results</a:t>
            </a:r>
            <a:r>
              <a:rPr kumimoji="0" lang="en-US" sz="2400" b="0" i="0" u="none" strike="noStrike" kern="1200" cap="none" spc="0" normalizeH="0" baseline="0" noProof="0" dirty="0">
                <a:ln>
                  <a:noFill/>
                </a:ln>
                <a:effectLst/>
                <a:uLnTx/>
                <a:uFillTx/>
                <a:latin typeface="Calibri" panose="020F0502020204030204"/>
                <a:ea typeface="+mn-ea"/>
                <a:cs typeface="+mn-cs"/>
              </a:rPr>
              <a:t> achieved as a result of the training</a:t>
            </a:r>
          </a:p>
        </p:txBody>
      </p:sp>
    </p:spTree>
    <p:extLst>
      <p:ext uri="{BB962C8B-B14F-4D97-AF65-F5344CB8AC3E}">
        <p14:creationId xmlns:p14="http://schemas.microsoft.com/office/powerpoint/2010/main" val="4600209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Footer Placeholder 1">
            <a:extLst>
              <a:ext uri="{FF2B5EF4-FFF2-40B4-BE49-F238E27FC236}">
                <a16:creationId xmlns:a16="http://schemas.microsoft.com/office/drawing/2014/main" id="{51903DE2-73C8-53B6-BBF8-37185B93E7A4}"/>
              </a:ext>
            </a:extLst>
          </p:cNvPr>
          <p:cNvSpPr>
            <a:spLocks noGrp="1"/>
          </p:cNvSpPr>
          <p:nvPr>
            <p:ph type="ftr"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eaLnBrk="1" hangingPunct="1"/>
            <a:r>
              <a:rPr lang="en-US" altLang="en-US"/>
              <a:t>Copyright © 2011 Pearson Education</a:t>
            </a:r>
          </a:p>
        </p:txBody>
      </p:sp>
      <p:sp>
        <p:nvSpPr>
          <p:cNvPr id="46083" name="Slide Number Placeholder 2">
            <a:extLst>
              <a:ext uri="{FF2B5EF4-FFF2-40B4-BE49-F238E27FC236}">
                <a16:creationId xmlns:a16="http://schemas.microsoft.com/office/drawing/2014/main" id="{61DD1565-6BCA-C50D-3FF7-7084D00E77D9}"/>
              </a:ext>
            </a:extLst>
          </p:cNvPr>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eaLnBrk="1" hangingPunct="1"/>
            <a:r>
              <a:rPr lang="en-US" altLang="en-US">
                <a:cs typeface="Times New Roman" panose="02020603050405020304" pitchFamily="18" charset="0"/>
              </a:rPr>
              <a:t>8–</a:t>
            </a:r>
            <a:fld id="{0960F740-7238-4924-ACAE-B11F43497D3C}" type="slidenum">
              <a:rPr lang="en-US" altLang="en-US">
                <a:cs typeface="Times New Roman" panose="02020603050405020304" pitchFamily="18" charset="0"/>
              </a:rPr>
              <a:pPr eaLnBrk="1" hangingPunct="1"/>
              <a:t>34</a:t>
            </a:fld>
            <a:endParaRPr lang="en-US" altLang="en-US">
              <a:cs typeface="Times New Roman" panose="02020603050405020304" pitchFamily="18" charset="0"/>
            </a:endParaRPr>
          </a:p>
        </p:txBody>
      </p:sp>
      <p:sp>
        <p:nvSpPr>
          <p:cNvPr id="46084" name="Line 2">
            <a:extLst>
              <a:ext uri="{FF2B5EF4-FFF2-40B4-BE49-F238E27FC236}">
                <a16:creationId xmlns:a16="http://schemas.microsoft.com/office/drawing/2014/main" id="{E10A2415-872E-9601-59B1-A30F8FD8CC61}"/>
              </a:ext>
            </a:extLst>
          </p:cNvPr>
          <p:cNvSpPr>
            <a:spLocks noChangeShapeType="1"/>
          </p:cNvSpPr>
          <p:nvPr/>
        </p:nvSpPr>
        <p:spPr bwMode="auto">
          <a:xfrm>
            <a:off x="2106613" y="685800"/>
            <a:ext cx="7954962" cy="0"/>
          </a:xfrm>
          <a:prstGeom prst="line">
            <a:avLst/>
          </a:prstGeom>
          <a:noFill/>
          <a:ln w="28575">
            <a:solidFill>
              <a:srgbClr val="3366CC"/>
            </a:solidFill>
            <a:round/>
            <a:headEnd/>
            <a:tailEnd/>
          </a:ln>
          <a:extLst>
            <a:ext uri="{909E8E84-426E-40DD-AFC4-6F175D3DCCD1}">
              <a14:hiddenFill xmlns:a14="http://schemas.microsoft.com/office/drawing/2010/main">
                <a:noFill/>
              </a14:hiddenFill>
            </a:ext>
          </a:extLst>
        </p:spPr>
        <p:txBody>
          <a:bodyPr wrap="none"/>
          <a:lstStyle/>
          <a:p>
            <a:endParaRPr lang="en-US"/>
          </a:p>
        </p:txBody>
      </p:sp>
      <p:sp>
        <p:nvSpPr>
          <p:cNvPr id="46085" name="Text Box 3">
            <a:extLst>
              <a:ext uri="{FF2B5EF4-FFF2-40B4-BE49-F238E27FC236}">
                <a16:creationId xmlns:a16="http://schemas.microsoft.com/office/drawing/2014/main" id="{8E586FF6-67D0-EDD8-548C-6C91EF09E7C3}"/>
              </a:ext>
            </a:extLst>
          </p:cNvPr>
          <p:cNvSpPr txBox="1">
            <a:spLocks noChangeArrowheads="1"/>
          </p:cNvSpPr>
          <p:nvPr/>
        </p:nvSpPr>
        <p:spPr bwMode="auto">
          <a:xfrm>
            <a:off x="2014539" y="315913"/>
            <a:ext cx="8137525" cy="33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1376363" indent="-1376363"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eaLnBrk="1" hangingPunct="1">
              <a:spcBef>
                <a:spcPct val="50000"/>
              </a:spcBef>
            </a:pPr>
            <a:r>
              <a:rPr lang="en-US" altLang="en-US" sz="1600" dirty="0">
                <a:cs typeface="Arial" panose="020B0604020202020204" pitchFamily="34" charset="0"/>
              </a:rPr>
              <a:t>	Using a Time Series Graph to Assess a Training Program’s Effects</a:t>
            </a:r>
          </a:p>
        </p:txBody>
      </p:sp>
      <p:pic>
        <p:nvPicPr>
          <p:cNvPr id="46086" name="Picture 4" descr="0807">
            <a:extLst>
              <a:ext uri="{FF2B5EF4-FFF2-40B4-BE49-F238E27FC236}">
                <a16:creationId xmlns:a16="http://schemas.microsoft.com/office/drawing/2014/main" id="{1F8F434E-E7F8-5116-1BCB-EAB2F7B93E1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41639" y="960439"/>
            <a:ext cx="6307137" cy="5456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6911805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Footer Placeholder 1">
            <a:extLst>
              <a:ext uri="{FF2B5EF4-FFF2-40B4-BE49-F238E27FC236}">
                <a16:creationId xmlns:a16="http://schemas.microsoft.com/office/drawing/2014/main" id="{2E0BB4D4-F4F3-5D20-73E7-590A710D0417}"/>
              </a:ext>
            </a:extLst>
          </p:cNvPr>
          <p:cNvSpPr>
            <a:spLocks noGrp="1"/>
          </p:cNvSpPr>
          <p:nvPr>
            <p:ph type="ftr" sz="quarter" idx="10"/>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eaLnBrk="1" hangingPunct="1"/>
            <a:r>
              <a:rPr lang="en-US" altLang="en-US"/>
              <a:t>Copyright © 2011 Pearson Education</a:t>
            </a:r>
          </a:p>
        </p:txBody>
      </p:sp>
      <p:sp>
        <p:nvSpPr>
          <p:cNvPr id="47107" name="Slide Number Placeholder 2">
            <a:extLst>
              <a:ext uri="{FF2B5EF4-FFF2-40B4-BE49-F238E27FC236}">
                <a16:creationId xmlns:a16="http://schemas.microsoft.com/office/drawing/2014/main" id="{57C348F0-C98A-4AF6-AF77-9497DEA99BE4}"/>
              </a:ext>
            </a:extLst>
          </p:cNvPr>
          <p:cNvSpPr>
            <a:spLocks noGrp="1"/>
          </p:cNvSpPr>
          <p:nvPr>
            <p:ph type="sldNum" sz="quarter" idx="1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eaLnBrk="1" hangingPunct="1"/>
            <a:r>
              <a:rPr lang="en-US" altLang="en-US">
                <a:cs typeface="Times New Roman" panose="02020603050405020304" pitchFamily="18" charset="0"/>
              </a:rPr>
              <a:t>8–</a:t>
            </a:r>
            <a:fld id="{1A7C35A3-A667-498E-AB3E-B330B64B28E8}" type="slidenum">
              <a:rPr lang="en-US" altLang="en-US">
                <a:cs typeface="Times New Roman" panose="02020603050405020304" pitchFamily="18" charset="0"/>
              </a:rPr>
              <a:pPr eaLnBrk="1" hangingPunct="1"/>
              <a:t>35</a:t>
            </a:fld>
            <a:endParaRPr lang="en-US" altLang="en-US">
              <a:cs typeface="Times New Roman" panose="02020603050405020304" pitchFamily="18" charset="0"/>
            </a:endParaRPr>
          </a:p>
        </p:txBody>
      </p:sp>
      <p:sp>
        <p:nvSpPr>
          <p:cNvPr id="47108" name="Line 2">
            <a:extLst>
              <a:ext uri="{FF2B5EF4-FFF2-40B4-BE49-F238E27FC236}">
                <a16:creationId xmlns:a16="http://schemas.microsoft.com/office/drawing/2014/main" id="{72A66BDA-E56F-F168-0DEE-4C53CFCFA51A}"/>
              </a:ext>
            </a:extLst>
          </p:cNvPr>
          <p:cNvSpPr>
            <a:spLocks noChangeShapeType="1"/>
          </p:cNvSpPr>
          <p:nvPr/>
        </p:nvSpPr>
        <p:spPr bwMode="auto">
          <a:xfrm>
            <a:off x="2106614" y="1325563"/>
            <a:ext cx="1703387" cy="0"/>
          </a:xfrm>
          <a:prstGeom prst="line">
            <a:avLst/>
          </a:prstGeom>
          <a:noFill/>
          <a:ln w="28575">
            <a:solidFill>
              <a:srgbClr val="3366CC"/>
            </a:solidFill>
            <a:round/>
            <a:headEnd/>
            <a:tailEnd/>
          </a:ln>
          <a:extLst>
            <a:ext uri="{909E8E84-426E-40DD-AFC4-6F175D3DCCD1}">
              <a14:hiddenFill xmlns:a14="http://schemas.microsoft.com/office/drawing/2010/main">
                <a:noFill/>
              </a14:hiddenFill>
            </a:ext>
          </a:extLst>
        </p:spPr>
        <p:txBody>
          <a:bodyPr wrap="none"/>
          <a:lstStyle/>
          <a:p>
            <a:endParaRPr lang="en-US"/>
          </a:p>
        </p:txBody>
      </p:sp>
      <p:sp>
        <p:nvSpPr>
          <p:cNvPr id="47109" name="Text Box 3">
            <a:extLst>
              <a:ext uri="{FF2B5EF4-FFF2-40B4-BE49-F238E27FC236}">
                <a16:creationId xmlns:a16="http://schemas.microsoft.com/office/drawing/2014/main" id="{2055B6CE-BC00-6237-5D57-1B106BBBFE16}"/>
              </a:ext>
            </a:extLst>
          </p:cNvPr>
          <p:cNvSpPr txBox="1">
            <a:spLocks noChangeArrowheads="1"/>
          </p:cNvSpPr>
          <p:nvPr/>
        </p:nvSpPr>
        <p:spPr bwMode="auto">
          <a:xfrm>
            <a:off x="2014539" y="315914"/>
            <a:ext cx="1978025" cy="947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900">
                <a:solidFill>
                  <a:schemeClr val="tx1"/>
                </a:solidFill>
                <a:latin typeface="Arial" panose="020B0604020202020204" pitchFamily="34" charset="0"/>
                <a:cs typeface="Tahoma" panose="020B0604030504040204" pitchFamily="34" charset="0"/>
              </a:defRPr>
            </a:lvl1pPr>
            <a:lvl2pPr marL="742950" indent="-285750" eaLnBrk="0" hangingPunct="0">
              <a:defRPr sz="900">
                <a:solidFill>
                  <a:schemeClr val="tx1"/>
                </a:solidFill>
                <a:latin typeface="Arial" panose="020B0604020202020204" pitchFamily="34" charset="0"/>
                <a:cs typeface="Tahoma" panose="020B0604030504040204" pitchFamily="34" charset="0"/>
              </a:defRPr>
            </a:lvl2pPr>
            <a:lvl3pPr marL="1143000" indent="-228600" eaLnBrk="0" hangingPunct="0">
              <a:defRPr sz="900">
                <a:solidFill>
                  <a:schemeClr val="tx1"/>
                </a:solidFill>
                <a:latin typeface="Arial" panose="020B0604020202020204" pitchFamily="34" charset="0"/>
                <a:cs typeface="Tahoma" panose="020B0604030504040204" pitchFamily="34" charset="0"/>
              </a:defRPr>
            </a:lvl3pPr>
            <a:lvl4pPr marL="1600200" indent="-228600" eaLnBrk="0" hangingPunct="0">
              <a:defRPr sz="900">
                <a:solidFill>
                  <a:schemeClr val="tx1"/>
                </a:solidFill>
                <a:latin typeface="Arial" panose="020B0604020202020204" pitchFamily="34" charset="0"/>
                <a:cs typeface="Tahoma" panose="020B0604030504040204" pitchFamily="34" charset="0"/>
              </a:defRPr>
            </a:lvl4pPr>
            <a:lvl5pPr marL="2057400" indent="-228600" eaLnBrk="0" hangingPunct="0">
              <a:defRPr sz="900">
                <a:solidFill>
                  <a:schemeClr val="tx1"/>
                </a:solidFill>
                <a:latin typeface="Arial" panose="020B0604020202020204" pitchFamily="34" charset="0"/>
                <a:cs typeface="Tahoma" panose="020B0604030504040204" pitchFamily="34" charset="0"/>
              </a:defRPr>
            </a:lvl5pPr>
            <a:lvl6pPr marL="25146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6pPr>
            <a:lvl7pPr marL="29718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7pPr>
            <a:lvl8pPr marL="34290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8pPr>
            <a:lvl9pPr marL="3886200" indent="-228600" eaLnBrk="0" fontAlgn="base" hangingPunct="0">
              <a:spcBef>
                <a:spcPct val="0"/>
              </a:spcBef>
              <a:spcAft>
                <a:spcPct val="0"/>
              </a:spcAft>
              <a:defRPr sz="900">
                <a:solidFill>
                  <a:schemeClr val="tx1"/>
                </a:solidFill>
                <a:latin typeface="Arial" panose="020B0604020202020204" pitchFamily="34" charset="0"/>
                <a:cs typeface="Tahoma" panose="020B0604030504040204" pitchFamily="34" charset="0"/>
              </a:defRPr>
            </a:lvl9pPr>
          </a:lstStyle>
          <a:p>
            <a:pPr eaLnBrk="1" hangingPunct="1">
              <a:spcBef>
                <a:spcPct val="50000"/>
              </a:spcBef>
            </a:pPr>
            <a:endParaRPr lang="en-US" altLang="en-US" sz="1600" b="1" dirty="0">
              <a:solidFill>
                <a:srgbClr val="3366CC"/>
              </a:solidFill>
              <a:cs typeface="Arial" panose="020B0604020202020204" pitchFamily="34" charset="0"/>
            </a:endParaRPr>
          </a:p>
          <a:p>
            <a:pPr eaLnBrk="1" hangingPunct="1">
              <a:spcBef>
                <a:spcPct val="50000"/>
              </a:spcBef>
            </a:pPr>
            <a:r>
              <a:rPr lang="en-US" altLang="en-US" sz="1600" dirty="0">
                <a:cs typeface="Arial" panose="020B0604020202020204" pitchFamily="34" charset="0"/>
              </a:rPr>
              <a:t>A Sample Training</a:t>
            </a:r>
            <a:br>
              <a:rPr lang="en-US" altLang="en-US" sz="1600" dirty="0">
                <a:cs typeface="Arial" panose="020B0604020202020204" pitchFamily="34" charset="0"/>
              </a:rPr>
            </a:br>
            <a:r>
              <a:rPr lang="en-US" altLang="en-US" sz="1600" dirty="0">
                <a:cs typeface="Arial" panose="020B0604020202020204" pitchFamily="34" charset="0"/>
              </a:rPr>
              <a:t>Evaluation Form</a:t>
            </a:r>
          </a:p>
        </p:txBody>
      </p:sp>
      <p:pic>
        <p:nvPicPr>
          <p:cNvPr id="47110" name="Picture 4" descr="0808">
            <a:extLst>
              <a:ext uri="{FF2B5EF4-FFF2-40B4-BE49-F238E27FC236}">
                <a16:creationId xmlns:a16="http://schemas.microsoft.com/office/drawing/2014/main" id="{748DD9E7-46ED-5CB4-FE68-23C70FADD27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05301" y="354014"/>
            <a:ext cx="4625975" cy="6092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6313501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88235" y="1212844"/>
            <a:ext cx="4128422" cy="529831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434828"/>
            <a:ext cx="9345750" cy="50763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181061" y="1555104"/>
            <a:ext cx="9345749" cy="5016758"/>
          </a:xfrm>
          <a:prstGeom prst="rect">
            <a:avLst/>
          </a:prstGeom>
          <a:noFill/>
        </p:spPr>
        <p:txBody>
          <a:bodyPr wrap="square" rtlCol="0">
            <a:spAutoFit/>
          </a:bodyPr>
          <a:lstStyle/>
          <a:p>
            <a:r>
              <a:rPr lang="en-US" sz="2000" dirty="0"/>
              <a:t>1. Employee orientation means providing new employees with the information they need to function, and helping them start being emotionally attached to the firm. This may simply involve providing them with brief written orientation materials and an employee handbook, but sometimes involves a formal process aimed at instilling in the employee the company s cherished values. The four-step training process includes needs analysis, instructional design, implementation, and evaluation. Trainees need to be motivated to learn. Ensuring that they are motivated involves making the learning meaningful, making skills transfers easy, and reinforcing the learning.</a:t>
            </a:r>
          </a:p>
          <a:p>
            <a:r>
              <a:rPr lang="en-US" sz="2000" dirty="0"/>
              <a:t>2. With this in place, you can turn to implementing the training program. Specific training methods include on-the-job training, apprenticeship training, informal learning, job instruction training, lectures, programmed learning, audiovisual-based training, vestibule training, videoconferencing, electronic performance support systems, and computer-based training. Computerized training is increasingly popular, with many packaged programs available. Frequently, programs today are Internet-based, with employees accessing packaged online programs, backed up by learning management systems, through their company s learning portals.</a:t>
            </a:r>
            <a:endParaRPr lang="en-US" sz="2000" dirty="0">
              <a:solidFill>
                <a:srgbClr val="2D3956"/>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rgbClr val="00B0F0"/>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1387366" y="583331"/>
            <a:ext cx="7755727" cy="56344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b="1" dirty="0">
                <a:solidFill>
                  <a:srgbClr val="00B0F0"/>
                </a:solidFill>
                <a:latin typeface="Times New Roman" panose="02020603050405020304" pitchFamily="18" charset="0"/>
                <a:cs typeface="Times New Roman" panose="02020603050405020304" pitchFamily="18" charset="0"/>
              </a:rPr>
              <a:t>CHAPTER SUMMARY</a:t>
            </a:r>
          </a:p>
        </p:txBody>
      </p:sp>
    </p:spTree>
    <p:extLst>
      <p:ext uri="{BB962C8B-B14F-4D97-AF65-F5344CB8AC3E}">
        <p14:creationId xmlns:p14="http://schemas.microsoft.com/office/powerpoint/2010/main" val="152124971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308298" y="1549486"/>
            <a:ext cx="4222539" cy="2727863"/>
          </a:xfrm>
          <a:prstGeom prst="rect">
            <a:avLst/>
          </a:prstGeom>
        </p:spPr>
        <p:txBody>
          <a:bodyPr wrap="square">
            <a:spAutoFit/>
          </a:bodyPr>
          <a:lstStyle/>
          <a:p>
            <a:pPr marL="342900" indent="-342900">
              <a:lnSpc>
                <a:spcPct val="120000"/>
              </a:lnSpc>
              <a:buAutoNum type="arabicPeriod"/>
            </a:pPr>
            <a:r>
              <a:rPr lang="en-US" dirty="0"/>
              <a:t>What are some typical on-the-job training techniques? What do you think are some of the main drawbacks of relying on informal on-the-job training for breaking new employees into their jobs? </a:t>
            </a:r>
          </a:p>
          <a:p>
            <a:pPr marL="342900" indent="-342900">
              <a:lnSpc>
                <a:spcPct val="120000"/>
              </a:lnSpc>
              <a:buAutoNum type="arabicPeriod"/>
            </a:pPr>
            <a:r>
              <a:rPr lang="en-US" dirty="0"/>
              <a:t>Describe the pros and cons of five management development methods</a:t>
            </a:r>
            <a:endParaRPr lang="en-US" dirty="0">
              <a:solidFill>
                <a:srgbClr val="000000"/>
              </a:solidFill>
              <a:latin typeface="Times New Roman" panose="02020603050405020304" pitchFamily="18" charset="0"/>
              <a:cs typeface="Times New Roman" panose="02020603050405020304" pitchFamily="18" charset="0"/>
            </a:endParaRPr>
          </a:p>
        </p:txBody>
      </p:sp>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113898" cy="461665"/>
          </a:xfrm>
          <a:prstGeom prst="rect">
            <a:avLst/>
          </a:prstGeom>
          <a:noFill/>
        </p:spPr>
        <p:txBody>
          <a:bodyPr wrap="square" rtlCol="0">
            <a:spAutoFit/>
          </a:bodyPr>
          <a:lstStyle/>
          <a:p>
            <a:r>
              <a:rPr lang="en-US" sz="2400" b="1" dirty="0">
                <a:solidFill>
                  <a:srgbClr val="00B0F0"/>
                </a:solidFill>
                <a:latin typeface="Times New Roman" panose="02020603050405020304" pitchFamily="18" charset="0"/>
                <a:cs typeface="Times New Roman" panose="02020603050405020304" pitchFamily="18" charset="0"/>
              </a:rPr>
              <a:t>DISCUSSION QUESTIONS</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5692422" y="349956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53239" y="376989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1133854" y="441434"/>
            <a:ext cx="8009239" cy="11471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rgbClr val="00B0F0"/>
                </a:solidFill>
              </a:rPr>
              <a:t>www.midocean.ae</a:t>
            </a:r>
          </a:p>
        </p:txBody>
      </p:sp>
    </p:spTree>
    <p:extLst>
      <p:ext uri="{BB962C8B-B14F-4D97-AF65-F5344CB8AC3E}">
        <p14:creationId xmlns:p14="http://schemas.microsoft.com/office/powerpoint/2010/main" val="1426506827"/>
      </p:ext>
    </p:extLst>
  </p:cSld>
  <p:clrMapOvr>
    <a:masterClrMapping/>
  </p:clrMapOvr>
  <p:transition spd="slow">
    <p:comb/>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1" y="1056290"/>
            <a:ext cx="10068910" cy="511591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4341243" y="1401033"/>
            <a:ext cx="3509515" cy="1656492"/>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rgbClr val="00B0F0"/>
                </a:solidFill>
              </a:rPr>
              <a:t>www.midocean.ae</a:t>
            </a:r>
          </a:p>
        </p:txBody>
      </p:sp>
    </p:spTree>
    <p:extLst>
      <p:ext uri="{BB962C8B-B14F-4D97-AF65-F5344CB8AC3E}">
        <p14:creationId xmlns:p14="http://schemas.microsoft.com/office/powerpoint/2010/main" val="82060829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503</TotalTime>
  <Words>3330</Words>
  <Application>Microsoft Office PowerPoint</Application>
  <PresentationFormat>Widescreen</PresentationFormat>
  <Paragraphs>482</Paragraphs>
  <Slides>39</Slides>
  <Notes>34</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39</vt:i4>
      </vt:variant>
    </vt:vector>
  </HeadingPairs>
  <TitlesOfParts>
    <vt:vector size="46" baseType="lpstr">
      <vt:lpstr>Arial</vt:lpstr>
      <vt:lpstr>Calibri</vt:lpstr>
      <vt:lpstr>Calibri Light</vt:lpstr>
      <vt:lpstr>Franklin Gothic Medium</vt:lpstr>
      <vt:lpstr>Times New Roman</vt:lpstr>
      <vt:lpstr>Wingdings</vt:lpstr>
      <vt:lpstr>Office Theme</vt:lpstr>
      <vt:lpstr>PowerPoint Presentation</vt:lpstr>
      <vt:lpstr>PowerPoint Presentation</vt:lpstr>
      <vt:lpstr>PowerPoint Presentation</vt:lpstr>
      <vt:lpstr>PowerPoint Presentation</vt:lpstr>
      <vt:lpstr>Purpose of Orientation</vt:lpstr>
      <vt:lpstr>The Orientation Process</vt:lpstr>
      <vt:lpstr>PowerPoint Presentation</vt:lpstr>
      <vt:lpstr>PowerPoint Presentation</vt:lpstr>
      <vt:lpstr>PowerPoint Presentation</vt:lpstr>
      <vt:lpstr>PowerPoint Presentation</vt:lpstr>
      <vt:lpstr>PowerPoint Presentation</vt:lpstr>
      <vt:lpstr>Analyzing Training Needs</vt:lpstr>
      <vt:lpstr>Performance Analysis: Assessing Current Employees’ Training Needs</vt:lpstr>
      <vt:lpstr>PowerPoint Presentation</vt:lpstr>
      <vt:lpstr>PowerPoint Presentation</vt:lpstr>
      <vt:lpstr>On-the-Job Training</vt:lpstr>
      <vt:lpstr>PowerPoint Presentation</vt:lpstr>
      <vt:lpstr>Delivering Effective Lectures</vt:lpstr>
      <vt:lpstr>Programmed Learning</vt:lpstr>
      <vt:lpstr>Intelligent Tutoring Systems</vt:lpstr>
      <vt:lpstr>Internet-Based Training</vt:lpstr>
      <vt:lpstr>Lifelong Learning and Literacy Training Techniques</vt:lpstr>
      <vt:lpstr>Creating Your Own Training Program</vt:lpstr>
      <vt:lpstr>Implementing Management Development Programs</vt:lpstr>
      <vt:lpstr>Succession Planning</vt:lpstr>
      <vt:lpstr>Management Development Techniques</vt:lpstr>
      <vt:lpstr>PowerPoint Presentation</vt:lpstr>
      <vt:lpstr>Other Management Training Techniques</vt:lpstr>
      <vt:lpstr>Behavior Modeling</vt:lpstr>
      <vt:lpstr>Managing Organizational Change Programs</vt:lpstr>
      <vt:lpstr>Managing Organizational Change and Development</vt:lpstr>
      <vt:lpstr>Using Organizational Development</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Anas M. Bashayreh</dc:creator>
  <cp:lastModifiedBy>Anas M. Bashayreh</cp:lastModifiedBy>
  <cp:revision>12</cp:revision>
  <dcterms:modified xsi:type="dcterms:W3CDTF">2023-11-04T11:15:06Z</dcterms:modified>
</cp:coreProperties>
</file>