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22"/>
  </p:notesMasterIdLst>
  <p:sldIdLst>
    <p:sldId id="480" r:id="rId6"/>
    <p:sldId id="303" r:id="rId7"/>
    <p:sldId id="531" r:id="rId8"/>
    <p:sldId id="509" r:id="rId9"/>
    <p:sldId id="530" r:id="rId10"/>
    <p:sldId id="508" r:id="rId11"/>
    <p:sldId id="507" r:id="rId12"/>
    <p:sldId id="506" r:id="rId13"/>
    <p:sldId id="505" r:id="rId14"/>
    <p:sldId id="504" r:id="rId15"/>
    <p:sldId id="503" r:id="rId16"/>
    <p:sldId id="502" r:id="rId17"/>
    <p:sldId id="501" r:id="rId18"/>
    <p:sldId id="494" r:id="rId19"/>
    <p:sldId id="500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31"/>
            <p14:sldId id="509"/>
            <p14:sldId id="530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  <p14:sldId id="494"/>
            <p14:sldId id="500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74" d="100"/>
          <a:sy n="74" d="100"/>
        </p:scale>
        <p:origin x="-979" y="-23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57146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5956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6306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217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171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1704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737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169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43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035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7041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7493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8806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6936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059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54309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54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Metwally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Introductory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203"/>
    </mc:Choice>
    <mc:Fallback xmlns="">
      <p:transition spd="slow" advTm="5920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Introductory Lecture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Hoda Metwally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76"/>
          <a:stretch/>
        </p:blipFill>
        <p:spPr>
          <a:xfrm>
            <a:off x="9264625" y="248508"/>
            <a:ext cx="2470340" cy="9342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2"/>
    </mc:Choice>
    <mc:Fallback xmlns="">
      <p:transition spd="slow" advTm="500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D8A37602-8DA4-6912-D6C5-0455480525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CF021D6-7251-E2A6-18E6-7AB3B372FEAF}"/>
              </a:ext>
            </a:extLst>
          </p:cNvPr>
          <p:cNvSpPr txBox="1"/>
          <p:nvPr/>
        </p:nvSpPr>
        <p:spPr>
          <a:xfrm>
            <a:off x="4015409" y="2564296"/>
            <a:ext cx="7911547" cy="2471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Hoda Metwally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PhD Degree in   Accounting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Faculty of Business- Ain Shams University.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Experience in teaching Accounting.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92E6C4A4-E1D3-A53E-92EF-F8FE6B77FC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3617843" cy="35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76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5"/>
    </mc:Choice>
    <mc:Fallback xmlns="">
      <p:transition spd="slow" advTm="131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C746FB4-09D8-A4EA-17FC-E65E26E4DB93}"/>
              </a:ext>
            </a:extLst>
          </p:cNvPr>
          <p:cNvSpPr txBox="1"/>
          <p:nvPr/>
        </p:nvSpPr>
        <p:spPr>
          <a:xfrm>
            <a:off x="1222514" y="2544417"/>
            <a:ext cx="8766312" cy="30592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The environment  of Accounting: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 Accountants: 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Not just counters’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  –Varied and interesting work in a variety of roles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 –More focus on analytical and communication skills.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F287EBE-A577-7FCE-EFDA-503FF3139ADC}"/>
              </a:ext>
            </a:extLst>
          </p:cNvPr>
          <p:cNvSpPr txBox="1"/>
          <p:nvPr/>
        </p:nvSpPr>
        <p:spPr>
          <a:xfrm>
            <a:off x="2203175" y="1242391"/>
            <a:ext cx="694330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090"/>
    </mc:Choice>
    <mc:Fallback xmlns="">
      <p:transition spd="slow" advTm="59609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93D9716-7C29-21C7-9B59-7902859740DF}"/>
              </a:ext>
            </a:extLst>
          </p:cNvPr>
          <p:cNvSpPr txBox="1"/>
          <p:nvPr/>
        </p:nvSpPr>
        <p:spPr>
          <a:xfrm>
            <a:off x="864704" y="1351722"/>
            <a:ext cx="828178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Non-accountants: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–Benefits of basic understanding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–Engineers: product design; costs and prices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–Marketing: maximize sales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–HR: major organizational cost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–Managers: Planning and measuring performance.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2383"/>
    </mc:Choice>
    <mc:Fallback xmlns="">
      <p:transition spd="slow" advTm="432383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9453C03-3462-8887-DD92-BC1F8A6E1A6F}"/>
              </a:ext>
            </a:extLst>
          </p:cNvPr>
          <p:cNvSpPr txBox="1"/>
          <p:nvPr/>
        </p:nvSpPr>
        <p:spPr>
          <a:xfrm>
            <a:off x="586409" y="1506357"/>
            <a:ext cx="817244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Accounting evolves as society and business changes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•Some of these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changes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include: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–rapid developments in information and communication technologies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–increasing demand for information about organizational impact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–globalization of business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–development of international regulations and standards</a:t>
            </a:r>
          </a:p>
        </p:txBody>
      </p:sp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801"/>
    </mc:Choice>
    <mc:Fallback xmlns="">
      <p:transition spd="slow" advTm="11980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6155738-B14B-7018-FFA2-1460167EE1B7}"/>
              </a:ext>
            </a:extLst>
          </p:cNvPr>
          <p:cNvSpPr txBox="1"/>
          <p:nvPr/>
        </p:nvSpPr>
        <p:spPr>
          <a:xfrm>
            <a:off x="1282147" y="1510747"/>
            <a:ext cx="9521687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1–Course Description: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This course introduces accounting in general, then covers the basics of financial accounting through the accounting cycle for service and merchandising 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The main objective of this course is to introduce the theoretical foundation of financial accounting (concepts, assumptions , and principles) and the financial statements of a profit seeking enterprise.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The course prepares the student to be capable of performing the different steps of the accounting cycle for service and merchandising businesses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26"/>
    </mc:Choice>
    <mc:Fallback xmlns="">
      <p:transition spd="slow" advTm="6552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BFD64B2-E0DC-CBC7-580E-BB9AA52A8150}"/>
              </a:ext>
            </a:extLst>
          </p:cNvPr>
          <p:cNvSpPr txBox="1"/>
          <p:nvPr/>
        </p:nvSpPr>
        <p:spPr>
          <a:xfrm>
            <a:off x="1252330" y="1441174"/>
            <a:ext cx="9561444" cy="391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+mj-lt"/>
              <a:buAutoNum type="arabicPeriod" startAt="2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Course Objectives: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Upon completion of this course, students should be able to: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A. Introduce accounting in general.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B. Identify the basics of financial accounting through the accounting cycle for service and merchandise 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C. Apply the theoretical foundation of financial accounting (concepts, assumptions, and principles) and the financial statements of a profit seeking enterprise.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D. Perform the different steps of the accounting cycle for service and    merchandising businesses</a:t>
            </a:r>
            <a:endParaRPr kumimoji="0" lang="ar-EG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05"/>
    </mc:Choice>
    <mc:Fallback xmlns="">
      <p:transition spd="slow" advTm="54105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BCA2E81-2C75-F60C-5F70-0A9D557F5AD3}"/>
              </a:ext>
            </a:extLst>
          </p:cNvPr>
          <p:cNvSpPr txBox="1"/>
          <p:nvPr/>
        </p:nvSpPr>
        <p:spPr>
          <a:xfrm>
            <a:off x="1133061" y="1431234"/>
            <a:ext cx="10704443" cy="3737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3- Intended Learning Outcomes of the Course: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(A)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Through knowledge and understanding, students will be able to: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* Identify the basis of measurement, presentation, and disclosure issues related to items presented in income statements and balance sheets 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* Define journal and ledger.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* Specify the significance of alternative accounting procedures.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* List the appropriate theories, principles, and concepts relevant to financial accounting. </a:t>
            </a:r>
          </a:p>
        </p:txBody>
      </p:sp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047"/>
    </mc:Choice>
    <mc:Fallback xmlns="">
      <p:transition spd="slow" advTm="95047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7981CD3-93C8-B38B-568C-27A6041DECE5}"/>
              </a:ext>
            </a:extLst>
          </p:cNvPr>
          <p:cNvSpPr txBox="1"/>
          <p:nvPr/>
        </p:nvSpPr>
        <p:spPr>
          <a:xfrm>
            <a:off x="964096" y="1459038"/>
            <a:ext cx="9799982" cy="2436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3- Intended Learning Outcomes of the Course: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B)Through intellectual skills, students will be able to: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*Apply an appropriate judgment in selecting and presenting information using various methods relevant to financial accounting.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*Discuss a reasonable argument to solve familiar and unfamiliar problems relevant to financial accounting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40"/>
    </mc:Choice>
    <mc:Fallback xmlns="">
      <p:transition spd="slow" advTm="2264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4542BF7-1A61-DC84-A018-9C00E450F9A5}"/>
              </a:ext>
            </a:extLst>
          </p:cNvPr>
          <p:cNvSpPr txBox="1"/>
          <p:nvPr/>
        </p:nvSpPr>
        <p:spPr>
          <a:xfrm>
            <a:off x="924339" y="720374"/>
            <a:ext cx="8222145" cy="391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3- Intended Learning Outcomes of the Course: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(c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)Through general and transferable skills, students will be able to: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*Articulate appropriate effective written and oral communication skills relevant to accounting.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*Demonstrate the ability to work effectively as part of a group, Involving leadership, group dynamics and interpersonal skills relevant to financial accounting.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* Show how to solve problems relevant to financial accounting using ideas and techniques .</a:t>
            </a:r>
          </a:p>
        </p:txBody>
      </p:sp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14"/>
    </mc:Choice>
    <mc:Fallback xmlns="">
      <p:transition spd="slow" advTm="57814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F1F669F-D91A-2C50-868A-E49D2055EE46}"/>
              </a:ext>
            </a:extLst>
          </p:cNvPr>
          <p:cNvSpPr txBox="1"/>
          <p:nvPr/>
        </p:nvSpPr>
        <p:spPr>
          <a:xfrm>
            <a:off x="1341783" y="1611323"/>
            <a:ext cx="7804701" cy="32401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4 – Course Outline: 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1: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Accounting is the Language of Business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2: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Who uses Accounting Data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3: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Recording Process Using Accounting Equation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4: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Recording Process Using the double entry system </a:t>
            </a:r>
          </a:p>
        </p:txBody>
      </p:sp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73"/>
    </mc:Choice>
    <mc:Fallback xmlns="">
      <p:transition spd="slow" advTm="30673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495708A-FE98-21A1-8D5C-93BE01DD48A5}"/>
              </a:ext>
            </a:extLst>
          </p:cNvPr>
          <p:cNvSpPr txBox="1"/>
          <p:nvPr/>
        </p:nvSpPr>
        <p:spPr>
          <a:xfrm>
            <a:off x="1073426" y="2057792"/>
            <a:ext cx="8073058" cy="1952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5: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Financial Statements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6: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Income statement and the Balance sheet.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7: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Adjusting the Accounts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8: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Completing the Accounting Cycle</a:t>
            </a:r>
          </a:p>
        </p:txBody>
      </p:sp>
    </p:spTree>
    <p:extLst>
      <p:ext uri="{BB962C8B-B14F-4D97-AF65-F5344CB8AC3E}">
        <p14:creationId xmlns:p14="http://schemas.microsoft.com/office/powerpoint/2010/main" val="314073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3"/>
    </mc:Choice>
    <mc:Fallback xmlns="">
      <p:transition spd="slow" advTm="24003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7BB084B-2FA4-AFA5-1CF2-7E6ED42D58B4}"/>
              </a:ext>
            </a:extLst>
          </p:cNvPr>
          <p:cNvSpPr txBox="1"/>
          <p:nvPr/>
        </p:nvSpPr>
        <p:spPr>
          <a:xfrm>
            <a:off x="3048828" y="1707663"/>
            <a:ext cx="6097656" cy="3442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9: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The closing entries and Post-Closing Trial Balance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10: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Summary of the Accounting Cycle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11: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Recording purchases &amp; sales periodic /perpetual Systems Week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12: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Accounting for merchandising operations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13: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Purchase and sales returns, discount, and allowance </a:t>
            </a:r>
          </a:p>
        </p:txBody>
      </p:sp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35"/>
    </mc:Choice>
    <mc:Fallback xmlns="">
      <p:transition spd="slow" advTm="48435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AEB8473-C853-B4AC-010C-781C6DE57FB6}"/>
              </a:ext>
            </a:extLst>
          </p:cNvPr>
          <p:cNvSpPr txBox="1"/>
          <p:nvPr/>
        </p:nvSpPr>
        <p:spPr>
          <a:xfrm>
            <a:off x="993913" y="2139577"/>
            <a:ext cx="8152571" cy="1920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5- List of References: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- Meigs, R, , Williams J., Haka S. and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Bettner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M., Accounting the Basis For Business Decisions, Irwin McGraw-Hill , 11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th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Edition,1999.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-Weygandt, J.,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Kieso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, D., and Kimmel, P., Accounting Principles, Wiley &amp; Sons, Inc., 7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th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Edition, 2004. </a:t>
            </a:r>
          </a:p>
        </p:txBody>
      </p:sp>
    </p:spTree>
    <p:extLst>
      <p:ext uri="{BB962C8B-B14F-4D97-AF65-F5344CB8AC3E}">
        <p14:creationId xmlns:p14="http://schemas.microsoft.com/office/powerpoint/2010/main" val="63692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518"/>
    </mc:Choice>
    <mc:Fallback xmlns="">
      <p:transition spd="slow" advTm="199518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43394606-9178-4563-81E7-AA206DE2F7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d13aca44-ef33-4cf4-9980-7f0b00e6ee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49100919-8a76-4266-be0c-7dc583902cb4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717</Words>
  <Application>Microsoft Office PowerPoint</Application>
  <PresentationFormat>Custom</PresentationFormat>
  <Paragraphs>85</Paragraphs>
  <Slides>16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Asmaa Hussin</cp:lastModifiedBy>
  <cp:revision>35</cp:revision>
  <dcterms:created xsi:type="dcterms:W3CDTF">2023-04-29T09:08:00Z</dcterms:created>
  <dcterms:modified xsi:type="dcterms:W3CDTF">2024-09-25T19:04:30Z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