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313" r:id="rId7"/>
    <p:sldId id="276" r:id="rId8"/>
    <p:sldId id="571" r:id="rId9"/>
    <p:sldId id="572" r:id="rId10"/>
    <p:sldId id="501" r:id="rId11"/>
    <p:sldId id="502" r:id="rId12"/>
    <p:sldId id="573" r:id="rId13"/>
    <p:sldId id="574" r:id="rId14"/>
    <p:sldId id="575" r:id="rId15"/>
    <p:sldId id="559" r:id="rId16"/>
    <p:sldId id="577" r:id="rId17"/>
    <p:sldId id="561" r:id="rId18"/>
    <p:sldId id="560" r:id="rId19"/>
    <p:sldId id="578" r:id="rId20"/>
    <p:sldId id="562" r:id="rId21"/>
    <p:sldId id="579" r:id="rId22"/>
    <p:sldId id="563" r:id="rId23"/>
    <p:sldId id="564" r:id="rId24"/>
    <p:sldId id="496" r:id="rId25"/>
    <p:sldId id="499" r:id="rId26"/>
    <p:sldId id="550" r:id="rId27"/>
    <p:sldId id="551" r:id="rId28"/>
    <p:sldId id="552" r:id="rId29"/>
    <p:sldId id="553" r:id="rId30"/>
    <p:sldId id="554" r:id="rId31"/>
    <p:sldId id="556" r:id="rId32"/>
    <p:sldId id="557" r:id="rId33"/>
    <p:sldId id="558" r:id="rId34"/>
    <p:sldId id="580" r:id="rId35"/>
    <p:sldId id="581" r:id="rId36"/>
    <p:sldId id="565" r:id="rId37"/>
    <p:sldId id="582" r:id="rId38"/>
    <p:sldId id="566" r:id="rId39"/>
    <p:sldId id="567" r:id="rId40"/>
    <p:sldId id="583" r:id="rId41"/>
    <p:sldId id="584" r:id="rId42"/>
    <p:sldId id="585" r:id="rId43"/>
    <p:sldId id="570" r:id="rId44"/>
    <p:sldId id="53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71"/>
            <p14:sldId id="572"/>
            <p14:sldId id="501"/>
            <p14:sldId id="502"/>
            <p14:sldId id="573"/>
            <p14:sldId id="574"/>
            <p14:sldId id="575"/>
            <p14:sldId id="559"/>
            <p14:sldId id="577"/>
            <p14:sldId id="561"/>
            <p14:sldId id="560"/>
            <p14:sldId id="578"/>
            <p14:sldId id="562"/>
            <p14:sldId id="579"/>
            <p14:sldId id="563"/>
            <p14:sldId id="564"/>
            <p14:sldId id="496"/>
            <p14:sldId id="499"/>
            <p14:sldId id="550"/>
            <p14:sldId id="551"/>
            <p14:sldId id="552"/>
            <p14:sldId id="553"/>
            <p14:sldId id="554"/>
            <p14:sldId id="556"/>
            <p14:sldId id="557"/>
            <p14:sldId id="558"/>
            <p14:sldId id="580"/>
            <p14:sldId id="581"/>
            <p14:sldId id="565"/>
            <p14:sldId id="582"/>
            <p14:sldId id="566"/>
            <p14:sldId id="567"/>
            <p14:sldId id="583"/>
            <p14:sldId id="584"/>
            <p14:sldId id="585"/>
            <p14:sldId id="570"/>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90D85-3EF8-A241-6696-84134F7828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525261-563A-61EB-CDBD-6C8D09F31A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6F93B4-6A17-0CB1-8B3C-4413CB79E9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2A31-8B11-6C45-600C-813F035F253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935334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58F21-B43D-73FC-83FD-1076BBFFAD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AF8328-ACA1-8288-8092-067C64A8DD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E59E3D-84AE-47DD-0EA1-7CE7326C18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A031A6-B89D-615B-83BF-08B01DE0B28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94592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66634-6E7E-1040-DF6F-A00C565EF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F86406-C6CB-8EE4-B826-03F9E7404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DB3E3-E3C7-3C38-3191-05AB3868A5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4D37C0-1CBC-C2BF-6B32-78E1C69F221E}"/>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03532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02BF0-195D-00B3-CDDD-1ECBE5338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5F32A3-447F-4DDA-23AC-6214E25FBE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257D98-5BBD-E5F2-19CD-76EA5225F1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31F781-AEC8-DD05-B5B1-A45A71238AB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33110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CA85F-A183-AF82-55AB-E0D9A83B0D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3D9A72-874B-41BA-6325-A8BDD911A3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54344F-D544-BD3E-76CA-07BD6C193C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A7D6B1-4DBE-7377-FE98-0D35CB56974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6846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686C2-3637-BF60-0D94-1BC876F651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CF3271-2F59-26E0-EF4A-1D54EADD8E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0B3F73-A9E0-0AC7-B45B-3FFCF112BB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84CC2E-23F3-F040-858A-4A7CF6D8BF9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255749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AB244-6AAE-187E-4D57-DA72D34D6F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D7B9BE-1F0D-1231-E4EA-1C0D87727A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8130B7-E495-D492-BC55-03ECF9DC94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9A6B11-3F56-0199-15F1-0934DE41BC3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66413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E0BDB-CBBE-D026-03D5-A480BC6230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614F52-2FEF-C477-9EA1-09452110E3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9BACF7-F5ED-05CD-0998-E84F05CDD0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91F50F-AE07-B8CD-6E4E-FED57B8CF62C}"/>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980804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C02C3-984F-8C10-7B6A-94DC5F4090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9BBD7C-F6A5-F74B-CC76-D294CF39F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26E686-71D6-5122-73A2-AD83F0EF36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C109BD-75D4-740C-E25A-AF14A621FC3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4141185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056DC-2875-F340-8671-B9F6EA95B7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C410FE-0D98-3852-47DF-DAFE314F4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80ADEB-7278-B240-D042-E669E70C66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AFAFBA-BAA4-D9B7-F0F3-942BFBCA7C2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491845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D1812-D415-2865-B41A-334D41480F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2B35A6-1277-9005-7D9C-B3A201CE43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EE0393-D6EF-6A8C-AA55-4217A5B8B2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F31CD1-A90B-4D17-2414-3B59C9A5C5F0}"/>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043048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92A9F-F21F-476D-DCEA-E3A4C47B0D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3A2FC4-6156-B3EA-55B5-7A00004D6F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0741A5-E04A-FC62-8E07-C79A68729F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6974D3-9E63-F3AB-2953-04B572784AB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94119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EF0D9-76C9-2F6F-058D-9432628206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5C29F-70A9-CBD2-BF02-7307071EE7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AFF29D-06C1-2A30-7A4E-2D10345C2B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CF9FE3-B2CB-46F4-018A-D696CB32E8E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34514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2F3D8A-47CC-3DFF-0793-15FB53D821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6BDFFE-89C7-F10C-A0AC-225670CB9E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B86895-7E3A-9215-4340-D4B5BFB8B2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23DAB6-21F9-6D87-EEC4-80236831E879}"/>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17371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3FEEF-93D1-1622-7B18-F5620CDEA4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0B5986-F9E0-FD94-1847-5A97F752A5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7091B1-A2CF-F6D7-A100-A43C5E397B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406E81-8DC0-57A4-6666-78FE21231D0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96958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FDB30-C8ED-3F85-7DF9-3EFF8B3AFF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506DB-D996-01FE-5C38-6687724ACA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4CE152-FAF6-95BF-1C69-ABC21F304F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46A295-6C0A-16F7-7666-F166D2A29C6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453179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89F88-AB76-B6B8-1406-3E75746509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245B4F-5FFF-79F5-4772-2B3C507B6D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C4B6BB-47BC-F5A3-3A61-D1C0CC86AA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EE987B-2C46-DFA7-0564-951C717F953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649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EF202-B72C-35A7-AE4D-179DB5D11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45311C-0536-9F70-5113-C7D739EB9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B2672D-2F8A-BEF3-7307-03F90D4398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34E2EE-7841-E785-825D-4D1EFE43243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614899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5A03B-EDF6-9470-FFD5-51DDEF8966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47213D-2BD1-5B12-5C2A-1B5E9C1FF2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F44B2C-65B4-EBE9-612A-2868105A07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BB3E9F-6A59-DCBA-F643-31A18380AEA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5961191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0FAAC-417F-7F6B-21C8-097536747F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EFC5B5-E694-E462-7B55-DE36CF83FB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A7D11B-F1F7-7D42-877D-2AFA6DFA83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F99302-683A-8442-660E-5727DE30BAD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442278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4EFE4-92C2-8E2A-54A0-B25D50C9F9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8C56F6-76A3-EB48-6F10-FA9A90896B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7047DC-D104-6B85-F36F-15DC738AB7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C55AC3-31CE-5FFA-B711-49DA9245C64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312432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F193B-6E38-8EF5-5215-4CC8185113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1779BF-4798-4084-760C-5932F72CEE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C58476-1E02-0FF6-AD82-2921D2D54E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99A784-DAB5-7C0B-663A-7435138FC66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79462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197CD-42E3-5D0E-B248-BD70627281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EC3BD0-702B-33AC-F719-C3BF444A9A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51EF3D-50E9-F12E-121E-7EC157C983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B65C07-F89A-F084-B734-14B8A9E0DCA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980905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887A4-672D-1A0D-7A8E-34482AE417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65C4EC-2128-F726-472B-37655C314F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285A79-89B0-1F50-12FC-6FFD0D3B05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FDE0F6-AC8E-98FD-2E72-2F8BFE78934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987314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A6AB3-8AAD-8409-D791-38855B8153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DBBC5F-4895-0878-6CF1-B3F7C9A10A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18FCB4-E6E9-35FA-518D-A7D976EA5C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02BAF7-868F-F6D7-E449-26E343804FF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649681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32809-7386-5E13-4C79-FFFBAF83E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194A65-176E-F281-93C2-8EF96F5D3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471788-AF7B-252C-CA53-25EE0B4283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53A69F-E5D9-190F-AC6C-EC234D3C79D9}"/>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715114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46728-1A92-3B31-C1E0-8488F0DC50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E6D47E-D2EA-4AF3-2A70-F18D30DED6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BFCDA-D117-6F51-5D64-B52991A2BD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C62CD0-D8F0-50E7-5FDC-FE8E1FB10DB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7562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4A4C6-8264-F816-9EAC-201759EC51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A24D10-4F7C-5C21-6242-5383A31818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9CC225-D913-3368-EFEF-7BB1603CD9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9350CE-A727-17D0-D4CB-BEFC1009128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656482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9A1EE-2ACB-71E8-DB4E-50029A9ABD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401A4C-D623-9FEC-07DA-73C9550D9A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10C6FB-C4D7-61DE-8EAC-8E30F560D2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7B214-42CE-750E-3961-D7E0AABD0713}"/>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682699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38C7E-3991-BC73-38CA-9921BCD09D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30FA4E-840C-44BC-FDF0-318EF1B78C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315211-DBAF-0440-3FCC-CA039A419C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6AFDF8-A98F-1236-CD7A-E7DA21C717E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699028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987AC-594A-E97C-E118-4924AFAFE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28B5C5-2BCC-CA52-6BD8-165D098832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5FA3FB-9C53-B4AE-E2A3-A13307610F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76EC21-7938-BEE3-763A-45A2663ABA0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766473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1E6C-9FE6-2D06-FCFB-9D6F86E67F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50F6A1-E888-2AA5-0430-B27C768B8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3D885-ADD7-8D28-57CC-0761CE7D5F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37D4F5-5177-C8C2-F83C-16EA7B10AE6B}"/>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9075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0082" y="2931849"/>
            <a:ext cx="5458722" cy="1384995"/>
          </a:xfrm>
          <a:prstGeom prst="rect">
            <a:avLst/>
          </a:prstGeom>
          <a:noFill/>
        </p:spPr>
        <p:txBody>
          <a:bodyPr wrap="square" rtlCol="0">
            <a:spAutoFit/>
          </a:bodyPr>
          <a:lstStyle/>
          <a:p>
            <a:pPr algn="ctr"/>
            <a:r>
              <a:rPr lang="en-US" sz="2800" b="1" dirty="0">
                <a:solidFill>
                  <a:srgbClr val="00B0F0"/>
                </a:solidFill>
                <a:latin typeface="Alexandria" charset="0"/>
              </a:rPr>
              <a:t>Introduction to the Internet of Things (IoT)-Part2</a:t>
            </a:r>
          </a:p>
          <a:p>
            <a:pPr algn="ctr"/>
            <a:endParaRPr lang="en-US" sz="2800" b="1" dirty="0">
              <a:solidFill>
                <a:srgbClr val="00B0F0"/>
              </a:solidFill>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4434868"/>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marR="20920">
              <a:lnSpc>
                <a:spcPct val="25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Recognize disadvantages in IoT implementation</a:t>
            </a:r>
          </a:p>
          <a:p>
            <a:pPr marR="20920">
              <a:lnSpc>
                <a:spcPct val="25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Define IoT Characteristics</a:t>
            </a:r>
          </a:p>
          <a:p>
            <a:pPr>
              <a:lnSpc>
                <a:spcPct val="250000"/>
              </a:lnSpc>
            </a:pPr>
            <a:r>
              <a:rPr lang="en-US" sz="2400" b="1" dirty="0">
                <a:solidFill>
                  <a:srgbClr val="00B0F0"/>
                </a:solidFill>
                <a:latin typeface="Alexandria" charset="0"/>
              </a:rPr>
              <a:t>1.3</a:t>
            </a:r>
            <a:r>
              <a:rPr lang="en-US" sz="2400" dirty="0">
                <a:latin typeface="Times New Roman" panose="02020603050405020304" pitchFamily="18" charset="0"/>
                <a:cs typeface="Times New Roman" panose="02020603050405020304" pitchFamily="18" charset="0"/>
              </a:rPr>
              <a:t> Identify Industrial IoT use case</a:t>
            </a:r>
          </a:p>
          <a:p>
            <a:pPr>
              <a:lnSpc>
                <a:spcPct val="250000"/>
              </a:lnSpc>
            </a:pPr>
            <a:endParaRPr lang="en-US" sz="2400" dirty="0">
              <a:latin typeface="Times New Roman" panose="02020603050405020304" pitchFamily="18" charset="0"/>
              <a:cs typeface="Times New Roman" panose="02020603050405020304" pitchFamily="18" charset="0"/>
            </a:endParaRPr>
          </a:p>
          <a:p>
            <a:pPr marR="9940" algn="l">
              <a:lnSpc>
                <a:spcPct val="150000"/>
              </a:lnSpc>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p:cNvSpPr txBox="1"/>
          <p:nvPr/>
        </p:nvSpPr>
        <p:spPr>
          <a:xfrm>
            <a:off x="2346764" y="971892"/>
            <a:ext cx="6917816" cy="677108"/>
          </a:xfrm>
          <a:prstGeom prst="rect">
            <a:avLst/>
          </a:prstGeom>
          <a:noFill/>
        </p:spPr>
        <p:txBody>
          <a:bodyPr wrap="square" rtlCol="0">
            <a:spAutoFit/>
          </a:bodyPr>
          <a:lstStyle/>
          <a:p>
            <a:endParaRPr lang="en-US" dirty="0"/>
          </a:p>
          <a:p>
            <a:r>
              <a:rPr lang="en-US" sz="2000" b="1" dirty="0">
                <a:latin typeface="Alexandria" charset="0"/>
              </a:rPr>
              <a:t>Disadvantages of IoT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617280" y="1649000"/>
            <a:ext cx="10812720" cy="3715633"/>
          </a:xfrm>
          <a:prstGeom prst="rect">
            <a:avLst/>
          </a:prstGeom>
          <a:noFill/>
        </p:spPr>
        <p:txBody>
          <a:bodyPr wrap="square" rtlCol="0">
            <a:spAutoFit/>
          </a:bodyPr>
          <a:lstStyle/>
          <a:p>
            <a:pPr>
              <a:lnSpc>
                <a:spcPct val="150000"/>
              </a:lnSpc>
            </a:pPr>
            <a:endParaRPr lang="en-US" dirty="0"/>
          </a:p>
          <a:p>
            <a:pPr marL="285750" indent="-285750" algn="just">
              <a:lnSpc>
                <a:spcPct val="150000"/>
              </a:lnSpc>
              <a:buFont typeface="Arial" panose="020B0604020202020204" pitchFamily="34" charset="0"/>
              <a:buChar char="•"/>
            </a:pPr>
            <a:r>
              <a:rPr lang="en-US" dirty="0">
                <a:solidFill>
                  <a:srgbClr val="FF0000"/>
                </a:solidFill>
                <a:latin typeface="Times LT Std"/>
              </a:rPr>
              <a:t>Network security:  </a:t>
            </a:r>
            <a:r>
              <a:rPr lang="en-US" dirty="0">
                <a:latin typeface="Times LT Std"/>
              </a:rPr>
              <a:t>IoT creates an ecosystem of </a:t>
            </a:r>
            <a:r>
              <a:rPr lang="en-US" dirty="0">
                <a:solidFill>
                  <a:srgbClr val="FF0000"/>
                </a:solidFill>
                <a:latin typeface="Times LT Std"/>
              </a:rPr>
              <a:t>connected devices communicating over networks </a:t>
            </a:r>
            <a:r>
              <a:rPr lang="en-US" dirty="0">
                <a:latin typeface="Times LT Std"/>
              </a:rPr>
              <a:t>which leave users exposed to various kinds of security attacks. </a:t>
            </a:r>
            <a:r>
              <a:rPr lang="en-US" u="sng" dirty="0">
                <a:solidFill>
                  <a:srgbClr val="FF0000"/>
                </a:solidFill>
                <a:latin typeface="Times LT Std"/>
              </a:rPr>
              <a:t>Example :</a:t>
            </a:r>
            <a:r>
              <a:rPr lang="en-US" dirty="0">
                <a:latin typeface="Times LT Std"/>
              </a:rPr>
              <a:t> If a hacker breaks into a smart home’s connected light bulb, they could potentially access the home’s Wi-Fi network and steal personal information.</a:t>
            </a:r>
          </a:p>
          <a:p>
            <a:pPr marL="285750" indent="-285750" algn="just">
              <a:lnSpc>
                <a:spcPct val="150000"/>
              </a:lnSpc>
              <a:buFont typeface="Arial" panose="020B0604020202020204" pitchFamily="34" charset="0"/>
              <a:buChar char="•"/>
            </a:pPr>
            <a:endParaRPr lang="en-US" sz="1000" dirty="0">
              <a:latin typeface="Times LT Std"/>
            </a:endParaRPr>
          </a:p>
          <a:p>
            <a:pPr algn="just">
              <a:lnSpc>
                <a:spcPct val="150000"/>
              </a:lnSpc>
            </a:pPr>
            <a:endParaRPr lang="en-US" sz="1100" dirty="0">
              <a:latin typeface="Times LT Std"/>
            </a:endParaRPr>
          </a:p>
          <a:p>
            <a:pPr marL="285750" indent="-285750" algn="just">
              <a:lnSpc>
                <a:spcPct val="150000"/>
              </a:lnSpc>
              <a:buFont typeface="Arial" panose="020B0604020202020204" pitchFamily="34" charset="0"/>
              <a:buChar char="•"/>
            </a:pPr>
            <a:r>
              <a:rPr lang="en-US" dirty="0">
                <a:solidFill>
                  <a:srgbClr val="FF0000"/>
                </a:solidFill>
                <a:latin typeface="Times LT Std"/>
              </a:rPr>
              <a:t>Flexibility: </a:t>
            </a:r>
            <a:r>
              <a:rPr lang="en-US" dirty="0">
                <a:latin typeface="Times LT Std"/>
              </a:rPr>
              <a:t>IoT systems are flexible in integrating easily with each other, which </a:t>
            </a:r>
            <a:r>
              <a:rPr lang="en-US" dirty="0">
                <a:solidFill>
                  <a:srgbClr val="FF0000"/>
                </a:solidFill>
                <a:latin typeface="Times LT Std"/>
              </a:rPr>
              <a:t>may cause conflicts between </a:t>
            </a:r>
            <a:r>
              <a:rPr lang="en-US" dirty="0">
                <a:latin typeface="Times LT Std"/>
              </a:rPr>
              <a:t>different vendors or locked systems.  </a:t>
            </a:r>
            <a:r>
              <a:rPr lang="en-US" u="sng" dirty="0">
                <a:solidFill>
                  <a:srgbClr val="FF0000"/>
                </a:solidFill>
                <a:latin typeface="Times LT Std"/>
              </a:rPr>
              <a:t>Example: </a:t>
            </a:r>
            <a:r>
              <a:rPr lang="en-US" dirty="0"/>
              <a:t>A smart fridge from </a:t>
            </a:r>
            <a:r>
              <a:rPr lang="en-US" dirty="0">
                <a:solidFill>
                  <a:srgbClr val="C00000"/>
                </a:solidFill>
              </a:rPr>
              <a:t>one company </a:t>
            </a:r>
            <a:r>
              <a:rPr lang="en-US" dirty="0"/>
              <a:t>might not communicate properly with a </a:t>
            </a:r>
            <a:r>
              <a:rPr lang="en-US" dirty="0">
                <a:solidFill>
                  <a:srgbClr val="C00000"/>
                </a:solidFill>
              </a:rPr>
              <a:t>smart oven </a:t>
            </a:r>
            <a:r>
              <a:rPr lang="en-US" dirty="0"/>
              <a:t>from another if they use </a:t>
            </a:r>
            <a:r>
              <a:rPr lang="en-US" dirty="0">
                <a:solidFill>
                  <a:srgbClr val="C00000"/>
                </a:solidFill>
              </a:rPr>
              <a:t>different communication standards.</a:t>
            </a:r>
            <a:endParaRPr lang="en-US" dirty="0">
              <a:solidFill>
                <a:srgbClr val="C00000"/>
              </a:solidFill>
              <a:latin typeface="Times LT Std"/>
            </a:endParaRPr>
          </a:p>
          <a:p>
            <a:pPr algn="just">
              <a:lnSpc>
                <a:spcPct val="150000"/>
              </a:lnSpc>
            </a:pPr>
            <a:endParaRPr lang="en-US" sz="1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C532F-1AE5-4B8D-CE7D-E2FAD5E9BA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42411-649B-F748-6EAB-8A3BEFA35E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D76F92D1-93EA-95E8-3933-D3AAC3EF462F}"/>
              </a:ext>
            </a:extLst>
          </p:cNvPr>
          <p:cNvSpPr txBox="1"/>
          <p:nvPr/>
        </p:nvSpPr>
        <p:spPr>
          <a:xfrm>
            <a:off x="2346764" y="971892"/>
            <a:ext cx="6917816" cy="677108"/>
          </a:xfrm>
          <a:prstGeom prst="rect">
            <a:avLst/>
          </a:prstGeom>
          <a:noFill/>
        </p:spPr>
        <p:txBody>
          <a:bodyPr wrap="square" rtlCol="0">
            <a:spAutoFit/>
          </a:bodyPr>
          <a:lstStyle/>
          <a:p>
            <a:endParaRPr lang="en-US" dirty="0"/>
          </a:p>
          <a:p>
            <a:r>
              <a:rPr lang="en-US" sz="2000" b="1" dirty="0">
                <a:latin typeface="Alexandria" charset="0"/>
              </a:rPr>
              <a:t>Disadvantages of IoT</a:t>
            </a:r>
          </a:p>
        </p:txBody>
      </p:sp>
      <p:sp>
        <p:nvSpPr>
          <p:cNvPr id="5" name="Rectangle 4">
            <a:extLst>
              <a:ext uri="{FF2B5EF4-FFF2-40B4-BE49-F238E27FC236}">
                <a16:creationId xmlns:a16="http://schemas.microsoft.com/office/drawing/2014/main" id="{6C256248-8634-A1EE-3435-EFC8C7A14E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32EEE63-8ADC-B3E8-3C29-4BFA963A6B2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06029687-E9EA-C9DB-8E62-AD4D25629ADA}"/>
              </a:ext>
            </a:extLst>
          </p:cNvPr>
          <p:cNvSpPr txBox="1"/>
          <p:nvPr/>
        </p:nvSpPr>
        <p:spPr>
          <a:xfrm>
            <a:off x="617280" y="1779182"/>
            <a:ext cx="10812720" cy="5355312"/>
          </a:xfrm>
          <a:prstGeom prst="rect">
            <a:avLst/>
          </a:prstGeom>
          <a:noFill/>
        </p:spPr>
        <p:txBody>
          <a:bodyPr wrap="square" rtlCol="0">
            <a:spAutoFit/>
          </a:bodyPr>
          <a:lstStyle/>
          <a:p>
            <a:endParaRPr lang="en-US" dirty="0"/>
          </a:p>
          <a:p>
            <a:pPr algn="just">
              <a:lnSpc>
                <a:spcPct val="150000"/>
              </a:lnSpc>
            </a:pPr>
            <a:r>
              <a:rPr lang="en-US" dirty="0">
                <a:solidFill>
                  <a:srgbClr val="FF0000"/>
                </a:solidFill>
              </a:rPr>
              <a:t>Complexity:  </a:t>
            </a:r>
            <a:r>
              <a:rPr lang="en-US" dirty="0"/>
              <a:t>IoT systems are </a:t>
            </a:r>
            <a:r>
              <a:rPr lang="en-US" dirty="0">
                <a:solidFill>
                  <a:srgbClr val="FF0000"/>
                </a:solidFill>
              </a:rPr>
              <a:t>complicated in terms of design, deployment, and maintenance </a:t>
            </a:r>
            <a:r>
              <a:rPr lang="en-US" dirty="0"/>
              <a:t>and IoT often uses </a:t>
            </a:r>
            <a:r>
              <a:rPr lang="en-US" dirty="0">
                <a:solidFill>
                  <a:srgbClr val="FF0000"/>
                </a:solidFill>
              </a:rPr>
              <a:t>multiple technologies </a:t>
            </a:r>
            <a:r>
              <a:rPr lang="en-US" dirty="0"/>
              <a:t>and a large set of new enabling technologies. </a:t>
            </a:r>
            <a:r>
              <a:rPr lang="en-US" u="sng" dirty="0">
                <a:solidFill>
                  <a:srgbClr val="FF0000"/>
                </a:solidFill>
              </a:rPr>
              <a:t>Example: </a:t>
            </a:r>
            <a:r>
              <a:rPr lang="en-US" dirty="0"/>
              <a:t>In a smart factory, hundreds of sensors and machines must communicate in real-time. Managing updates or diagnosing issues across that network is complex and requires specialized expertise.</a:t>
            </a:r>
            <a:endParaRPr lang="en-US" u="sng" dirty="0">
              <a:solidFill>
                <a:srgbClr val="FF0000"/>
              </a:solidFill>
            </a:endParaRPr>
          </a:p>
          <a:p>
            <a:pPr algn="just">
              <a:lnSpc>
                <a:spcPct val="150000"/>
              </a:lnSpc>
            </a:pPr>
            <a:endParaRPr lang="en-US" sz="600" dirty="0"/>
          </a:p>
          <a:p>
            <a:pPr algn="just">
              <a:lnSpc>
                <a:spcPct val="150000"/>
              </a:lnSpc>
            </a:pPr>
            <a:r>
              <a:rPr lang="en-US" dirty="0">
                <a:solidFill>
                  <a:srgbClr val="FF0000"/>
                </a:solidFill>
              </a:rPr>
              <a:t>Unemployment: </a:t>
            </a:r>
            <a:r>
              <a:rPr lang="en-US" dirty="0"/>
              <a:t>The wide-use of IoT will result </a:t>
            </a:r>
            <a:r>
              <a:rPr lang="en-US" dirty="0">
                <a:solidFill>
                  <a:srgbClr val="FF0000"/>
                </a:solidFill>
              </a:rPr>
              <a:t>in a significant loss of mundane jobs</a:t>
            </a:r>
            <a:r>
              <a:rPr lang="en-US" dirty="0"/>
              <a:t> and IoT will have a devastating impact on the </a:t>
            </a:r>
            <a:r>
              <a:rPr lang="en-US" dirty="0">
                <a:solidFill>
                  <a:srgbClr val="FF0000"/>
                </a:solidFill>
              </a:rPr>
              <a:t>employment </a:t>
            </a:r>
            <a:r>
              <a:rPr lang="en-US" dirty="0"/>
              <a:t>prospects of less-educated workers. </a:t>
            </a:r>
            <a:r>
              <a:rPr lang="en-US" u="sng" dirty="0">
                <a:solidFill>
                  <a:srgbClr val="FF0000"/>
                </a:solidFill>
              </a:rPr>
              <a:t>Example: </a:t>
            </a:r>
            <a:r>
              <a:rPr lang="en-US" dirty="0"/>
              <a:t>A smart warehouse using IoT-enabled robots to track, pick, and ship items might eliminate many human labor roles previously required for these tasks.</a:t>
            </a:r>
            <a:endParaRPr lang="en-US" u="sng" dirty="0">
              <a:solidFill>
                <a:srgbClr val="FF0000"/>
              </a:solidFill>
            </a:endParaRPr>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8381062-A59A-FDA6-DE87-EE545BA4F7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6007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EA5FC-A7F8-1EA7-12EC-530BFF0932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4F9E5D-F62D-1B31-4E8D-CCCA0B1848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E1B251D5-18D3-90B9-D886-12522A634D1E}"/>
              </a:ext>
            </a:extLst>
          </p:cNvPr>
          <p:cNvSpPr txBox="1"/>
          <p:nvPr/>
        </p:nvSpPr>
        <p:spPr>
          <a:xfrm>
            <a:off x="2346764" y="971892"/>
            <a:ext cx="6917816" cy="677108"/>
          </a:xfrm>
          <a:prstGeom prst="rect">
            <a:avLst/>
          </a:prstGeom>
          <a:noFill/>
        </p:spPr>
        <p:txBody>
          <a:bodyPr wrap="square" rtlCol="0">
            <a:spAutoFit/>
          </a:bodyPr>
          <a:lstStyle/>
          <a:p>
            <a:endParaRPr lang="en-US" dirty="0"/>
          </a:p>
          <a:p>
            <a:r>
              <a:rPr lang="en-US" sz="2000" b="1" dirty="0">
                <a:latin typeface="Alexandria" charset="0"/>
              </a:rPr>
              <a:t>Disadvantages of IoT</a:t>
            </a:r>
          </a:p>
        </p:txBody>
      </p:sp>
      <p:sp>
        <p:nvSpPr>
          <p:cNvPr id="5" name="Rectangle 4">
            <a:extLst>
              <a:ext uri="{FF2B5EF4-FFF2-40B4-BE49-F238E27FC236}">
                <a16:creationId xmlns:a16="http://schemas.microsoft.com/office/drawing/2014/main" id="{F7D38586-CC4B-1679-1E7D-8CBCDC171E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12EBE7A-B032-F4EF-4E70-0224595A73E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72431334-39D5-50C2-44C7-DE3EE46862DF}"/>
              </a:ext>
            </a:extLst>
          </p:cNvPr>
          <p:cNvSpPr txBox="1"/>
          <p:nvPr/>
        </p:nvSpPr>
        <p:spPr>
          <a:xfrm>
            <a:off x="617280" y="1779182"/>
            <a:ext cx="10812720" cy="1477328"/>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EAFA953-5323-2D8B-C07B-66CCA8BDBA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99781D0-4667-1706-040A-24FE0AECD98B}"/>
              </a:ext>
            </a:extLst>
          </p:cNvPr>
          <p:cNvPicPr>
            <a:picLocks noChangeAspect="1"/>
          </p:cNvPicPr>
          <p:nvPr/>
        </p:nvPicPr>
        <p:blipFill>
          <a:blip r:embed="rId4"/>
          <a:stretch>
            <a:fillRect/>
          </a:stretch>
        </p:blipFill>
        <p:spPr>
          <a:xfrm>
            <a:off x="871642" y="2019969"/>
            <a:ext cx="10086975" cy="3914775"/>
          </a:xfrm>
          <a:prstGeom prst="rect">
            <a:avLst/>
          </a:prstGeom>
        </p:spPr>
      </p:pic>
    </p:spTree>
    <p:extLst>
      <p:ext uri="{BB962C8B-B14F-4D97-AF65-F5344CB8AC3E}">
        <p14:creationId xmlns:p14="http://schemas.microsoft.com/office/powerpoint/2010/main" val="2621329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06DE2-BD82-7E4B-D2D2-4845F40181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71F77-4FF5-60C5-B8F7-AABCE9D6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FA44056-0417-02D1-044D-A4CECAC52BCF}"/>
              </a:ext>
            </a:extLst>
          </p:cNvPr>
          <p:cNvSpPr txBox="1"/>
          <p:nvPr/>
        </p:nvSpPr>
        <p:spPr>
          <a:xfrm>
            <a:off x="2346764" y="101083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EB025456-B80C-402C-6C5F-543E436A47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7C3BA5C-52B5-61BB-9089-57C4D6037A0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8B8C9572-6B21-A568-2F5B-91B064C78086}"/>
              </a:ext>
            </a:extLst>
          </p:cNvPr>
          <p:cNvSpPr txBox="1"/>
          <p:nvPr/>
        </p:nvSpPr>
        <p:spPr>
          <a:xfrm>
            <a:off x="617280" y="1854618"/>
            <a:ext cx="10541000" cy="1231106"/>
          </a:xfrm>
          <a:prstGeom prst="rect">
            <a:avLst/>
          </a:prstGeom>
          <a:noFill/>
        </p:spPr>
        <p:txBody>
          <a:bodyPr wrap="square" rtlCol="0">
            <a:spAutoFit/>
          </a:bodyPr>
          <a:lstStyle/>
          <a:p>
            <a:endParaRPr lang="en-US" dirty="0"/>
          </a:p>
          <a:p>
            <a:pPr algn="just"/>
            <a:r>
              <a:rPr lang="en-US" dirty="0"/>
              <a:t>Considering all </a:t>
            </a:r>
            <a:r>
              <a:rPr lang="en-US" dirty="0">
                <a:solidFill>
                  <a:srgbClr val="C00000"/>
                </a:solidFill>
              </a:rPr>
              <a:t>perspectives of modern‐day IoT systems</a:t>
            </a:r>
            <a:r>
              <a:rPr lang="en-US" dirty="0"/>
              <a:t>, a few generic and vital characteristics are shown in Figure 2.1.</a:t>
            </a:r>
          </a:p>
          <a:p>
            <a:pPr algn="just"/>
            <a:endParaRPr lang="en-US" sz="2000" dirty="0">
              <a:solidFill>
                <a:srgbClr val="FF0000"/>
              </a:solidFill>
            </a:endParaRPr>
          </a:p>
        </p:txBody>
      </p:sp>
      <p:pic>
        <p:nvPicPr>
          <p:cNvPr id="7" name="Graphic 21">
            <a:extLst>
              <a:ext uri="{FF2B5EF4-FFF2-40B4-BE49-F238E27FC236}">
                <a16:creationId xmlns:a16="http://schemas.microsoft.com/office/drawing/2014/main" id="{F8CC5591-3DA6-4995-C846-0A07F03C6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818D77C-33C1-2D43-8666-CA4707F4016E}"/>
              </a:ext>
            </a:extLst>
          </p:cNvPr>
          <p:cNvPicPr>
            <a:picLocks noChangeAspect="1"/>
          </p:cNvPicPr>
          <p:nvPr/>
        </p:nvPicPr>
        <p:blipFill>
          <a:blip r:embed="rId4"/>
          <a:stretch>
            <a:fillRect/>
          </a:stretch>
        </p:blipFill>
        <p:spPr>
          <a:xfrm>
            <a:off x="3275764" y="2690261"/>
            <a:ext cx="4702628" cy="3209023"/>
          </a:xfrm>
          <a:prstGeom prst="rect">
            <a:avLst/>
          </a:prstGeom>
        </p:spPr>
      </p:pic>
      <p:sp>
        <p:nvSpPr>
          <p:cNvPr id="6" name="TextBox 5">
            <a:extLst>
              <a:ext uri="{FF2B5EF4-FFF2-40B4-BE49-F238E27FC236}">
                <a16:creationId xmlns:a16="http://schemas.microsoft.com/office/drawing/2014/main" id="{DB40702F-CE2E-5409-4DA0-E2015A986398}"/>
              </a:ext>
            </a:extLst>
          </p:cNvPr>
          <p:cNvSpPr txBox="1"/>
          <p:nvPr/>
        </p:nvSpPr>
        <p:spPr>
          <a:xfrm>
            <a:off x="8206491" y="3971606"/>
            <a:ext cx="2624929" cy="646331"/>
          </a:xfrm>
          <a:prstGeom prst="rect">
            <a:avLst/>
          </a:prstGeom>
          <a:noFill/>
        </p:spPr>
        <p:txBody>
          <a:bodyPr wrap="square" rtlCol="0">
            <a:spAutoFit/>
          </a:bodyPr>
          <a:lstStyle/>
          <a:p>
            <a:pPr algn="just"/>
            <a:r>
              <a:rPr lang="en-US" dirty="0"/>
              <a:t>Figure 2.1:  Fundamental IoT characteristics</a:t>
            </a:r>
          </a:p>
        </p:txBody>
      </p:sp>
    </p:spTree>
    <p:extLst>
      <p:ext uri="{BB962C8B-B14F-4D97-AF65-F5344CB8AC3E}">
        <p14:creationId xmlns:p14="http://schemas.microsoft.com/office/powerpoint/2010/main" val="2854999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48A34-57CF-AD4C-6025-268FE7FE96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BDC4B1-2DEB-D439-3E7A-5FE71DF3C4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D1E8F8C8-6C82-1299-901C-9FFD9082072A}"/>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2CA87B07-CDB9-2ACF-5DDB-C739E5450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FFA3A99-37D5-3C19-38DA-62BCCD0CA82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EBD9BAE6-270A-0B9E-15B6-8B6A4FEED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4DFF2F8-B18C-C7CB-7B51-C4418E4A096F}"/>
              </a:ext>
            </a:extLst>
          </p:cNvPr>
          <p:cNvSpPr txBox="1"/>
          <p:nvPr/>
        </p:nvSpPr>
        <p:spPr>
          <a:xfrm>
            <a:off x="637516" y="1989189"/>
            <a:ext cx="10792484" cy="520463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dirty="0">
                <a:solidFill>
                  <a:srgbClr val="FF0000"/>
                </a:solidFill>
              </a:rPr>
              <a:t>Sensor Data Acquisition, Storage, Filtering and Analysis : </a:t>
            </a:r>
            <a:r>
              <a:rPr lang="en-US" dirty="0"/>
              <a:t>The plethora of </a:t>
            </a:r>
            <a:r>
              <a:rPr lang="en-US" dirty="0">
                <a:solidFill>
                  <a:srgbClr val="C00000"/>
                </a:solidFill>
              </a:rPr>
              <a:t>distributed Sensors (or smart things</a:t>
            </a:r>
            <a:r>
              <a:rPr lang="en-US" dirty="0"/>
              <a:t>) gather </a:t>
            </a:r>
            <a:r>
              <a:rPr lang="en-US" dirty="0">
                <a:solidFill>
                  <a:srgbClr val="C00000"/>
                </a:solidFill>
              </a:rPr>
              <a:t>observation of physical environment/entity </a:t>
            </a:r>
            <a:r>
              <a:rPr lang="en-US" dirty="0"/>
              <a:t>and </a:t>
            </a:r>
            <a:r>
              <a:rPr lang="en-US" dirty="0">
                <a:solidFill>
                  <a:srgbClr val="C00000"/>
                </a:solidFill>
              </a:rPr>
              <a:t>direct to Cloud for storage and analytics </a:t>
            </a:r>
            <a:r>
              <a:rPr lang="en-US" dirty="0"/>
              <a:t>with an ultimate objective to improve business workflow</a:t>
            </a:r>
            <a:r>
              <a:rPr lang="en-US" dirty="0">
                <a:solidFill>
                  <a:srgbClr val="C00000"/>
                </a:solidFill>
              </a:rPr>
              <a:t>. </a:t>
            </a:r>
          </a:p>
          <a:p>
            <a:pPr marL="285750" indent="-285750" algn="just">
              <a:lnSpc>
                <a:spcPct val="200000"/>
              </a:lnSpc>
              <a:buFont typeface="Wingdings" panose="05000000000000000000" pitchFamily="2" charset="2"/>
              <a:buChar char="Ø"/>
            </a:pPr>
            <a:r>
              <a:rPr lang="en-US" b="1" dirty="0">
                <a:solidFill>
                  <a:srgbClr val="C00000"/>
                </a:solidFill>
              </a:rPr>
              <a:t>Purpose: </a:t>
            </a:r>
            <a:r>
              <a:rPr lang="en-US" dirty="0"/>
              <a:t>The main goal is to transform </a:t>
            </a:r>
            <a:r>
              <a:rPr lang="en-US" dirty="0">
                <a:solidFill>
                  <a:srgbClr val="C00000"/>
                </a:solidFill>
              </a:rPr>
              <a:t>raw data</a:t>
            </a:r>
            <a:r>
              <a:rPr lang="en-US" dirty="0"/>
              <a:t> into </a:t>
            </a:r>
            <a:r>
              <a:rPr lang="en-US" dirty="0">
                <a:solidFill>
                  <a:srgbClr val="C00000"/>
                </a:solidFill>
              </a:rPr>
              <a:t>meaningful insights </a:t>
            </a:r>
            <a:r>
              <a:rPr lang="en-US" dirty="0"/>
              <a:t>that help improve business operations, efficiency, and decision-making.</a:t>
            </a:r>
          </a:p>
          <a:p>
            <a:pPr marL="285750" indent="-285750" algn="just">
              <a:lnSpc>
                <a:spcPct val="200000"/>
              </a:lnSpc>
              <a:buFont typeface="Wingdings" panose="05000000000000000000" pitchFamily="2" charset="2"/>
              <a:buChar char="Ø"/>
            </a:pPr>
            <a:r>
              <a:rPr lang="en-US" dirty="0">
                <a:solidFill>
                  <a:srgbClr val="C00000"/>
                </a:solidFill>
              </a:rPr>
              <a:t>Example : </a:t>
            </a:r>
            <a:r>
              <a:rPr lang="en-US" dirty="0"/>
              <a:t>In a </a:t>
            </a:r>
            <a:r>
              <a:rPr lang="en-US" dirty="0">
                <a:solidFill>
                  <a:srgbClr val="C00000"/>
                </a:solidFill>
              </a:rPr>
              <a:t>smart agriculture system</a:t>
            </a:r>
            <a:r>
              <a:rPr lang="en-US" dirty="0"/>
              <a:t>, soil moisture sensors send data to the cloud, where it’s analyzed to determine the best time to irrigate crops — saving water and improving yield.</a:t>
            </a:r>
            <a:endParaRPr lang="en-US" dirty="0">
              <a:solidFill>
                <a:srgbClr val="C00000"/>
              </a:solidFill>
            </a:endParaRPr>
          </a:p>
          <a:p>
            <a:pPr marL="285750" indent="-285750" algn="just">
              <a:lnSpc>
                <a:spcPct val="200000"/>
              </a:lnSpc>
              <a:buFont typeface="Arial" panose="020B0604020202020204" pitchFamily="34" charset="0"/>
              <a:buChar char="•"/>
            </a:pPr>
            <a:endParaRPr lang="en-US" dirty="0">
              <a:solidFill>
                <a:srgbClr val="C00000"/>
              </a:solidFill>
            </a:endParaRPr>
          </a:p>
          <a:p>
            <a:pPr marL="171450" indent="-171450" algn="just">
              <a:lnSpc>
                <a:spcPct val="200000"/>
              </a:lnSpc>
              <a:buFont typeface="Arial" panose="020B0604020202020204" pitchFamily="34" charset="0"/>
              <a:buChar char="•"/>
            </a:pPr>
            <a:endParaRPr lang="en-US" sz="1000" dirty="0"/>
          </a:p>
          <a:p>
            <a:pPr algn="just">
              <a:lnSpc>
                <a:spcPct val="150000"/>
              </a:lnSpc>
            </a:pPr>
            <a:endParaRPr lang="en-US" dirty="0"/>
          </a:p>
        </p:txBody>
      </p:sp>
    </p:spTree>
    <p:extLst>
      <p:ext uri="{BB962C8B-B14F-4D97-AF65-F5344CB8AC3E}">
        <p14:creationId xmlns:p14="http://schemas.microsoft.com/office/powerpoint/2010/main" val="1180351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23647-07EF-FE25-0003-314AE5669E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36CCC6-290E-9DD8-7F55-84A93034EF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ED714824-6862-A3E2-FE8A-F629F8D5948C}"/>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8C7EBAE4-AC86-7EF5-051C-316F1481C9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D5099C-50F5-1028-0DCB-F32B849EFAA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7B6A021-FE11-98CB-77E2-76B2622CA6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73B9A0-5CF3-E25A-BEF1-A8F43487EB62}"/>
              </a:ext>
            </a:extLst>
          </p:cNvPr>
          <p:cNvSpPr txBox="1"/>
          <p:nvPr/>
        </p:nvSpPr>
        <p:spPr>
          <a:xfrm>
            <a:off x="617280" y="1854618"/>
            <a:ext cx="10792484" cy="4389022"/>
          </a:xfrm>
          <a:prstGeom prst="rect">
            <a:avLst/>
          </a:prstGeom>
          <a:noFill/>
        </p:spPr>
        <p:txBody>
          <a:bodyPr wrap="square" rtlCol="0">
            <a:spAutoFit/>
          </a:bodyPr>
          <a:lstStyle/>
          <a:p>
            <a:pPr marL="171450" indent="-171450" algn="just">
              <a:buFont typeface="Arial" panose="020B0604020202020204" pitchFamily="34" charset="0"/>
              <a:buChar char="•"/>
            </a:pPr>
            <a:endParaRPr lang="en-US" sz="1000" dirty="0"/>
          </a:p>
          <a:p>
            <a:pPr marL="285750" indent="-285750" algn="just">
              <a:lnSpc>
                <a:spcPct val="150000"/>
              </a:lnSpc>
              <a:buFont typeface="Arial" panose="020B0604020202020204" pitchFamily="34" charset="0"/>
              <a:buChar char="•"/>
            </a:pPr>
            <a:r>
              <a:rPr lang="en-US" dirty="0">
                <a:solidFill>
                  <a:srgbClr val="FF0000"/>
                </a:solidFill>
              </a:rPr>
              <a:t>Connectivity : </a:t>
            </a:r>
            <a:r>
              <a:rPr lang="en-US" dirty="0"/>
              <a:t>IoT has made possible the </a:t>
            </a:r>
            <a:r>
              <a:rPr lang="en-US" dirty="0">
                <a:solidFill>
                  <a:srgbClr val="C00000"/>
                </a:solidFill>
              </a:rPr>
              <a:t>interconnectivity of Physical and Virtual things </a:t>
            </a:r>
            <a:r>
              <a:rPr lang="en-US" dirty="0"/>
              <a:t>with the help of the Internet and global communication infrastructure (that is built using wired and wireless technologies).</a:t>
            </a:r>
          </a:p>
          <a:p>
            <a:pPr marL="285750" indent="-285750">
              <a:lnSpc>
                <a:spcPct val="150000"/>
              </a:lnSpc>
              <a:buFont typeface="Wingdings" panose="05000000000000000000" pitchFamily="2" charset="2"/>
              <a:buChar char="Ø"/>
            </a:pPr>
            <a:r>
              <a:rPr lang="en-US" b="1" dirty="0">
                <a:solidFill>
                  <a:srgbClr val="C00000"/>
                </a:solidFill>
              </a:rPr>
              <a:t>Purpose: </a:t>
            </a:r>
            <a:r>
              <a:rPr lang="en-US" dirty="0"/>
              <a:t>Connectivity ensures that devices can </a:t>
            </a:r>
            <a:r>
              <a:rPr lang="en-US" b="1" dirty="0"/>
              <a:t>communicate, share data, and work together</a:t>
            </a:r>
            <a:r>
              <a:rPr lang="en-US" dirty="0"/>
              <a:t>, regardless of distance.</a:t>
            </a:r>
          </a:p>
          <a:p>
            <a:pPr marL="285750" indent="-285750">
              <a:lnSpc>
                <a:spcPct val="150000"/>
              </a:lnSpc>
              <a:buFont typeface="Wingdings" panose="05000000000000000000" pitchFamily="2" charset="2"/>
              <a:buChar char="Ø"/>
            </a:pPr>
            <a:r>
              <a:rPr lang="en-US" b="1" dirty="0">
                <a:solidFill>
                  <a:srgbClr val="C00000"/>
                </a:solidFill>
              </a:rPr>
              <a:t>Example: </a:t>
            </a:r>
            <a:r>
              <a:rPr lang="en-US" dirty="0">
                <a:solidFill>
                  <a:srgbClr val="C00000"/>
                </a:solidFill>
              </a:rPr>
              <a:t>A smartwatch connects to a smartphone via Bluetooth </a:t>
            </a:r>
            <a:r>
              <a:rPr lang="en-US" dirty="0"/>
              <a:t>and syncs data to the cloud through mobile internet, allowing users to view health stats anywhere.</a:t>
            </a:r>
          </a:p>
          <a:p>
            <a:pPr marL="171450" indent="-171450" algn="just">
              <a:buFont typeface="Arial" panose="020B0604020202020204" pitchFamily="34" charset="0"/>
              <a:buChar char="•"/>
            </a:pPr>
            <a:endParaRPr lang="en-US" sz="1100" dirty="0"/>
          </a:p>
          <a:p>
            <a:pPr marL="285750" indent="-285750" algn="just">
              <a:buFont typeface="Arial" panose="020B0604020202020204" pitchFamily="34" charset="0"/>
              <a:buChar char="•"/>
            </a:pPr>
            <a:r>
              <a:rPr lang="en-US" dirty="0">
                <a:solidFill>
                  <a:srgbClr val="FF0000"/>
                </a:solidFill>
              </a:rPr>
              <a:t>Device Heterogeneity and Intelligence: </a:t>
            </a:r>
            <a:r>
              <a:rPr lang="en-US" dirty="0"/>
              <a:t>The interoperability of devices (based on different hardware and  network platforms) with the provisioning of ambient intelligence at the hardware/software level supports intelligent interactions. Many IoT systems are designed with </a:t>
            </a:r>
            <a:r>
              <a:rPr lang="en-US" b="1" dirty="0"/>
              <a:t>intelligence</a:t>
            </a:r>
            <a:r>
              <a:rPr lang="en-US" dirty="0"/>
              <a:t> (using AI or machine learning) that enables </a:t>
            </a:r>
            <a:r>
              <a:rPr lang="en-US" b="1" dirty="0"/>
              <a:t>autonomous interactions</a:t>
            </a:r>
            <a:r>
              <a:rPr lang="en-US" dirty="0"/>
              <a:t>.</a:t>
            </a:r>
          </a:p>
          <a:p>
            <a:pPr algn="just">
              <a:lnSpc>
                <a:spcPct val="150000"/>
              </a:lnSpc>
            </a:pPr>
            <a:endParaRPr lang="en-US" dirty="0"/>
          </a:p>
        </p:txBody>
      </p:sp>
    </p:spTree>
    <p:extLst>
      <p:ext uri="{BB962C8B-B14F-4D97-AF65-F5344CB8AC3E}">
        <p14:creationId xmlns:p14="http://schemas.microsoft.com/office/powerpoint/2010/main" val="907251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D0068-EBE7-70CB-758A-0089233C0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63260-7523-3D93-F230-3633166FBD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ED88FA3D-90B5-77FE-A750-1D26F6FFBC0B}"/>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D14BA4A6-1823-7757-5325-FF10A7BF58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B98B9AA-CDB5-52AA-6117-545DACBCE2E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EA594E78-C602-7F36-08F9-09A446525E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66E0B58-B3A4-93C8-6D96-119BB29626D9}"/>
              </a:ext>
            </a:extLst>
          </p:cNvPr>
          <p:cNvSpPr txBox="1"/>
          <p:nvPr/>
        </p:nvSpPr>
        <p:spPr>
          <a:xfrm>
            <a:off x="637516" y="1898478"/>
            <a:ext cx="10792484" cy="4832092"/>
          </a:xfrm>
          <a:prstGeom prst="rect">
            <a:avLst/>
          </a:prstGeom>
          <a:noFill/>
        </p:spPr>
        <p:txBody>
          <a:bodyPr wrap="square" rtlCol="0">
            <a:spAutoFit/>
          </a:bodyPr>
          <a:lstStyle/>
          <a:p>
            <a:pPr marL="171450" indent="-171450" algn="just">
              <a:buFont typeface="Arial" panose="020B0604020202020204" pitchFamily="34" charset="0"/>
              <a:buChar char="•"/>
            </a:pPr>
            <a:endParaRPr lang="en-US" sz="1000" dirty="0"/>
          </a:p>
          <a:p>
            <a:pPr marL="285750" indent="-285750" algn="just">
              <a:buFont typeface="Arial" panose="020B0604020202020204" pitchFamily="34" charset="0"/>
              <a:buChar char="•"/>
            </a:pPr>
            <a:r>
              <a:rPr lang="en-US" dirty="0">
                <a:solidFill>
                  <a:srgbClr val="FF0000"/>
                </a:solidFill>
              </a:rPr>
              <a:t>Device Heterogeneity and Intelligence: </a:t>
            </a:r>
            <a:endParaRPr lang="en-US" sz="1100" dirty="0">
              <a:solidFill>
                <a:srgbClr val="FF0000"/>
              </a:solidFill>
            </a:endParaRPr>
          </a:p>
          <a:p>
            <a:pPr marL="285750" indent="-285750" algn="just">
              <a:buFont typeface="Wingdings" panose="05000000000000000000" pitchFamily="2" charset="2"/>
              <a:buChar char="Ø"/>
            </a:pPr>
            <a:r>
              <a:rPr lang="en-US" b="1" dirty="0">
                <a:solidFill>
                  <a:srgbClr val="C00000"/>
                </a:solidFill>
              </a:rPr>
              <a:t>Purpose: </a:t>
            </a:r>
            <a:r>
              <a:rPr lang="en-US" dirty="0"/>
              <a:t>To ensure that devices can </a:t>
            </a:r>
            <a:r>
              <a:rPr lang="en-US" b="1" dirty="0">
                <a:solidFill>
                  <a:srgbClr val="C00000"/>
                </a:solidFill>
              </a:rPr>
              <a:t>work together intelligently</a:t>
            </a:r>
            <a:r>
              <a:rPr lang="en-US" dirty="0"/>
              <a:t>, even if they’re built on different technologies or platforms.</a:t>
            </a:r>
            <a:endParaRPr lang="en-US" sz="1000" dirty="0"/>
          </a:p>
          <a:p>
            <a:pPr marL="285750" indent="-285750" algn="just">
              <a:buFont typeface="Wingdings" panose="05000000000000000000" pitchFamily="2" charset="2"/>
              <a:buChar char="Ø"/>
            </a:pPr>
            <a:r>
              <a:rPr lang="en-US" b="1" dirty="0">
                <a:solidFill>
                  <a:srgbClr val="C00000"/>
                </a:solidFill>
              </a:rPr>
              <a:t>Example: </a:t>
            </a:r>
            <a:r>
              <a:rPr lang="en-US" dirty="0"/>
              <a:t>A </a:t>
            </a:r>
            <a:r>
              <a:rPr lang="en-US" dirty="0">
                <a:solidFill>
                  <a:srgbClr val="C00000"/>
                </a:solidFill>
              </a:rPr>
              <a:t>smart home system</a:t>
            </a:r>
            <a:r>
              <a:rPr lang="en-US" dirty="0"/>
              <a:t> where lights, thermostat, and security cameras from different brands coordinate automatically — </a:t>
            </a:r>
            <a:r>
              <a:rPr lang="en-US" dirty="0">
                <a:solidFill>
                  <a:srgbClr val="C00000"/>
                </a:solidFill>
              </a:rPr>
              <a:t>turning off lights and locking doors when the user leaves home.</a:t>
            </a:r>
          </a:p>
          <a:p>
            <a:endParaRPr lang="en-US" sz="1000" dirty="0"/>
          </a:p>
          <a:p>
            <a:pPr marL="285750" indent="-285750">
              <a:buFont typeface="Arial" panose="020B0604020202020204" pitchFamily="34" charset="0"/>
              <a:buChar char="•"/>
            </a:pPr>
            <a:r>
              <a:rPr lang="en-US" dirty="0">
                <a:solidFill>
                  <a:srgbClr val="FF0000"/>
                </a:solidFill>
              </a:rPr>
              <a:t>Scalability: </a:t>
            </a:r>
            <a:r>
              <a:rPr lang="en-US" dirty="0"/>
              <a:t>The plethora of IoT devices connectivity shifts human interactions to device interactions Security . IoT systems must be </a:t>
            </a:r>
            <a:r>
              <a:rPr lang="en-US" b="1" dirty="0"/>
              <a:t>scalable</a:t>
            </a:r>
            <a:r>
              <a:rPr lang="en-US" dirty="0"/>
              <a:t> — able to handle large increases in connected devices, data, and users without performance issues.</a:t>
            </a:r>
          </a:p>
          <a:p>
            <a:pPr marL="285750" indent="-285750" algn="just">
              <a:lnSpc>
                <a:spcPct val="150000"/>
              </a:lnSpc>
              <a:buFont typeface="Wingdings" panose="05000000000000000000" pitchFamily="2" charset="2"/>
              <a:buChar char="Ø"/>
            </a:pPr>
            <a:r>
              <a:rPr lang="en-US" b="1" dirty="0">
                <a:solidFill>
                  <a:srgbClr val="C00000"/>
                </a:solidFill>
              </a:rPr>
              <a:t>Purpose: </a:t>
            </a:r>
            <a:r>
              <a:rPr lang="en-US" dirty="0"/>
              <a:t>Scalability ensures that IoT networks remain </a:t>
            </a:r>
            <a:r>
              <a:rPr lang="en-US" b="1" dirty="0"/>
              <a:t>efficient, reliable, and responsive</a:t>
            </a:r>
            <a:r>
              <a:rPr lang="en-US" dirty="0"/>
              <a:t> even as they expand.</a:t>
            </a:r>
          </a:p>
          <a:p>
            <a:pPr marL="285750" indent="-285750" algn="just">
              <a:lnSpc>
                <a:spcPct val="150000"/>
              </a:lnSpc>
              <a:buFont typeface="Wingdings" panose="05000000000000000000" pitchFamily="2" charset="2"/>
              <a:buChar char="Ø"/>
            </a:pPr>
            <a:r>
              <a:rPr lang="en-US" b="1" dirty="0">
                <a:solidFill>
                  <a:srgbClr val="C00000"/>
                </a:solidFill>
              </a:rPr>
              <a:t>Example: </a:t>
            </a:r>
            <a:r>
              <a:rPr lang="en-US" dirty="0">
                <a:solidFill>
                  <a:srgbClr val="C00000"/>
                </a:solidFill>
              </a:rPr>
              <a:t>A smart city system </a:t>
            </a:r>
            <a:r>
              <a:rPr lang="en-US" dirty="0"/>
              <a:t>must scale from a few hundred traffic sensors to thousands of connected streetlights, cameras, and vehicles </a:t>
            </a:r>
            <a:r>
              <a:rPr lang="en-US" dirty="0">
                <a:solidFill>
                  <a:srgbClr val="C00000"/>
                </a:solidFill>
              </a:rPr>
              <a:t>without breakdowns or delays.</a:t>
            </a:r>
          </a:p>
          <a:p>
            <a:pPr marL="285750" indent="-285750" algn="just">
              <a:lnSpc>
                <a:spcPct val="150000"/>
              </a:lnSpc>
              <a:buFont typeface="Wingdings" panose="05000000000000000000" pitchFamily="2" charset="2"/>
              <a:buChar char="Ø"/>
            </a:pPr>
            <a:endParaRPr lang="en-US" dirty="0">
              <a:solidFill>
                <a:srgbClr val="C00000"/>
              </a:solidFill>
            </a:endParaRPr>
          </a:p>
          <a:p>
            <a:pPr algn="just"/>
            <a:br>
              <a:rPr lang="en-US" dirty="0"/>
            </a:br>
            <a:endParaRPr lang="en-US" dirty="0"/>
          </a:p>
        </p:txBody>
      </p:sp>
    </p:spTree>
    <p:extLst>
      <p:ext uri="{BB962C8B-B14F-4D97-AF65-F5344CB8AC3E}">
        <p14:creationId xmlns:p14="http://schemas.microsoft.com/office/powerpoint/2010/main" val="388572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277DF-881C-9A52-9C85-0F2699A209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D4783-0978-E58F-9CFB-305B32583B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98A596F3-779C-F171-C6B2-108B0A7576F5}"/>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FA1E4FB1-BE4B-7739-4DD1-00009043B5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0E9D074-5F7A-78FF-040A-30FA219F7EB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95B361D-8F4F-DE03-72FE-C939FB7085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34D153-3937-9463-459C-8ED46D2A8AF3}"/>
              </a:ext>
            </a:extLst>
          </p:cNvPr>
          <p:cNvSpPr txBox="1"/>
          <p:nvPr/>
        </p:nvSpPr>
        <p:spPr>
          <a:xfrm>
            <a:off x="617280" y="1518396"/>
            <a:ext cx="10792484" cy="5370701"/>
          </a:xfrm>
          <a:prstGeom prst="rect">
            <a:avLst/>
          </a:prstGeom>
          <a:noFill/>
        </p:spPr>
        <p:txBody>
          <a:bodyPr wrap="square" rtlCol="0">
            <a:spAutoFit/>
          </a:bodyPr>
          <a:lstStyle/>
          <a:p>
            <a:pPr marL="171450" indent="-171450" algn="just">
              <a:buFont typeface="Arial" panose="020B0604020202020204" pitchFamily="34" charset="0"/>
              <a:buChar char="•"/>
            </a:pPr>
            <a:endParaRPr lang="en-US" sz="1000" dirty="0"/>
          </a:p>
          <a:p>
            <a:endParaRPr lang="en-US" dirty="0"/>
          </a:p>
          <a:p>
            <a:pPr marL="285750" indent="-285750" algn="just">
              <a:lnSpc>
                <a:spcPct val="200000"/>
              </a:lnSpc>
              <a:buFont typeface="Arial" panose="020B0604020202020204" pitchFamily="34" charset="0"/>
              <a:buChar char="•"/>
            </a:pPr>
            <a:r>
              <a:rPr lang="en-US" dirty="0">
                <a:solidFill>
                  <a:srgbClr val="FF0000"/>
                </a:solidFill>
              </a:rPr>
              <a:t>The security paradigm : </a:t>
            </a:r>
            <a:r>
              <a:rPr lang="en-US" dirty="0"/>
              <a:t>is required to be implemented at the network level as well as the end‐devices level to ensure the security of data.</a:t>
            </a:r>
          </a:p>
          <a:p>
            <a:pPr marL="285750" indent="-285750" algn="just">
              <a:lnSpc>
                <a:spcPct val="200000"/>
              </a:lnSpc>
              <a:buFont typeface="Wingdings" panose="05000000000000000000" pitchFamily="2" charset="2"/>
              <a:buChar char="Ø"/>
            </a:pPr>
            <a:r>
              <a:rPr lang="en-US" b="1" dirty="0">
                <a:solidFill>
                  <a:srgbClr val="C00000"/>
                </a:solidFill>
              </a:rPr>
              <a:t>Purpose: </a:t>
            </a:r>
            <a:r>
              <a:rPr lang="en-US" dirty="0"/>
              <a:t>To ensure </a:t>
            </a:r>
            <a:r>
              <a:rPr lang="en-US" b="1" dirty="0">
                <a:solidFill>
                  <a:srgbClr val="FF0000"/>
                </a:solidFill>
              </a:rPr>
              <a:t>data confidentiality, integrity, and availability</a:t>
            </a:r>
            <a:r>
              <a:rPr lang="en-US" dirty="0"/>
              <a:t>, preventing unauthorized access or cyberattacks.</a:t>
            </a:r>
          </a:p>
          <a:p>
            <a:pPr marL="285750" indent="-285750" algn="just">
              <a:lnSpc>
                <a:spcPct val="200000"/>
              </a:lnSpc>
              <a:buFont typeface="Wingdings" panose="05000000000000000000" pitchFamily="2" charset="2"/>
              <a:buChar char="Ø"/>
            </a:pPr>
            <a:r>
              <a:rPr lang="en-US" b="1" dirty="0">
                <a:solidFill>
                  <a:srgbClr val="C00000"/>
                </a:solidFill>
              </a:rPr>
              <a:t>Example: </a:t>
            </a:r>
            <a:r>
              <a:rPr lang="en-US" dirty="0"/>
              <a:t>Encrypting communication between </a:t>
            </a:r>
            <a:r>
              <a:rPr lang="en-US" b="1" dirty="0">
                <a:solidFill>
                  <a:srgbClr val="FF0000"/>
                </a:solidFill>
              </a:rPr>
              <a:t>a smart door lock and the user’s smartphone </a:t>
            </a:r>
            <a:r>
              <a:rPr lang="en-US" dirty="0"/>
              <a:t>prevents hackers from intercepting access codes.</a:t>
            </a:r>
          </a:p>
          <a:p>
            <a:pPr marL="285750" indent="-285750" algn="just">
              <a:lnSpc>
                <a:spcPct val="20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solidFill>
                <a:srgbClr val="C00000"/>
              </a:solidFill>
            </a:endParaRPr>
          </a:p>
          <a:p>
            <a:pPr algn="just"/>
            <a:br>
              <a:rPr lang="en-US" dirty="0"/>
            </a:br>
            <a:endParaRPr lang="en-US" dirty="0"/>
          </a:p>
        </p:txBody>
      </p:sp>
    </p:spTree>
    <p:extLst>
      <p:ext uri="{BB962C8B-B14F-4D97-AF65-F5344CB8AC3E}">
        <p14:creationId xmlns:p14="http://schemas.microsoft.com/office/powerpoint/2010/main" val="1075117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8C436-10C7-9949-28BB-17D93CE114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05BA83-E04A-5F6D-EE4F-8B125244D2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4F3408B7-EC41-44D1-05E9-DAFF5217FDA1}"/>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F7F5FFC2-66CB-CF05-877C-95D0E4D737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A3E1E17-83FE-0B57-DADA-5C19D97FDF8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90D13D17-565F-83AC-BF68-DD9FB6E50F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F647DC6-8370-134C-BAA3-7D436680B708}"/>
              </a:ext>
            </a:extLst>
          </p:cNvPr>
          <p:cNvSpPr txBox="1"/>
          <p:nvPr/>
        </p:nvSpPr>
        <p:spPr>
          <a:xfrm>
            <a:off x="617280" y="2058310"/>
            <a:ext cx="10812720" cy="3788858"/>
          </a:xfrm>
          <a:prstGeom prst="rect">
            <a:avLst/>
          </a:prstGeom>
          <a:noFill/>
        </p:spPr>
        <p:txBody>
          <a:bodyPr wrap="square" rtlCol="0">
            <a:spAutoFit/>
          </a:bodyPr>
          <a:lstStyle/>
          <a:p>
            <a:pPr algn="just">
              <a:lnSpc>
                <a:spcPct val="150000"/>
              </a:lnSpc>
            </a:pPr>
            <a:r>
              <a:rPr lang="en-US" b="1" dirty="0">
                <a:solidFill>
                  <a:srgbClr val="FF0000"/>
                </a:solidFill>
              </a:rPr>
              <a:t>Unique Identity: </a:t>
            </a:r>
            <a:r>
              <a:rPr lang="en-US" dirty="0"/>
              <a:t>For effective </a:t>
            </a:r>
            <a:r>
              <a:rPr lang="en-US" dirty="0">
                <a:solidFill>
                  <a:srgbClr val="FF0000"/>
                </a:solidFill>
              </a:rPr>
              <a:t>coordination between the “things” in IoT applications</a:t>
            </a:r>
            <a:r>
              <a:rPr lang="en-US" dirty="0"/>
              <a:t>, </a:t>
            </a:r>
            <a:r>
              <a:rPr lang="en-US" dirty="0">
                <a:solidFill>
                  <a:srgbClr val="FF0000"/>
                </a:solidFill>
              </a:rPr>
              <a:t>all the “things” are assigned (deployed) with a unique identity </a:t>
            </a:r>
            <a:r>
              <a:rPr lang="en-US" dirty="0"/>
              <a:t>. </a:t>
            </a:r>
            <a:r>
              <a:rPr lang="en-US" b="1" u="sng" dirty="0">
                <a:solidFill>
                  <a:srgbClr val="FF0000"/>
                </a:solidFill>
              </a:rPr>
              <a:t>So, a “thing” can be monitored, updated, and controlled remotely due to its unique identity.</a:t>
            </a:r>
            <a:r>
              <a:rPr lang="en-US" dirty="0"/>
              <a:t> </a:t>
            </a:r>
            <a:r>
              <a:rPr lang="en-US" dirty="0">
                <a:solidFill>
                  <a:srgbClr val="FF0000"/>
                </a:solidFill>
              </a:rPr>
              <a:t>Identity is the unique characteristic of a person, group, place, or thing</a:t>
            </a:r>
            <a:r>
              <a:rPr lang="en-US" dirty="0"/>
              <a:t>. </a:t>
            </a:r>
            <a:r>
              <a:rPr lang="en-US" u="sng" dirty="0">
                <a:solidFill>
                  <a:srgbClr val="FF0000"/>
                </a:solidFill>
              </a:rPr>
              <a:t>Every identity has a name and an identification number. </a:t>
            </a:r>
            <a:r>
              <a:rPr lang="en-US" dirty="0"/>
              <a:t>The combination of the name and number makes up the identity. This is what helps identify people and things on the internet. Identity is a concept that is found in many aspects of IoT. Device identity is the one thing that makes an IoT device unique and identifiable</a:t>
            </a:r>
            <a:r>
              <a:rPr lang="en-US" dirty="0">
                <a:solidFill>
                  <a:srgbClr val="FF0000"/>
                </a:solidFill>
              </a:rPr>
              <a:t>. Identity can be used to distinguish between different devices, give them a name, and allow them to be controlled.</a:t>
            </a:r>
            <a:r>
              <a:rPr lang="en-US" dirty="0"/>
              <a:t> </a:t>
            </a:r>
            <a:r>
              <a:rPr lang="en-US" dirty="0">
                <a:solidFill>
                  <a:srgbClr val="FF0000"/>
                </a:solidFill>
              </a:rPr>
              <a:t>For Example, An IP address of a device is a unique identifier that represents a device in a network. </a:t>
            </a:r>
          </a:p>
          <a:p>
            <a:pPr algn="just">
              <a:lnSpc>
                <a:spcPct val="150000"/>
              </a:lnSpc>
            </a:pPr>
            <a:endParaRPr lang="en-US" dirty="0"/>
          </a:p>
        </p:txBody>
      </p:sp>
    </p:spTree>
    <p:extLst>
      <p:ext uri="{BB962C8B-B14F-4D97-AF65-F5344CB8AC3E}">
        <p14:creationId xmlns:p14="http://schemas.microsoft.com/office/powerpoint/2010/main" val="2622508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C9990-06B8-6515-74A7-5B0E52EF97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4152EC-65A6-297B-7088-05FFFFA33F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C740F909-C8DF-6C07-B17A-9B74180DF658}"/>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0476056D-4781-473A-A84E-41C37AF58A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767E334-D936-ABBA-2AE0-0993EEFC244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365FDC1-AD76-5A7B-DE36-1398F128B3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4E010DA-876B-A3CC-6992-E1F7D8FCEDFB}"/>
              </a:ext>
            </a:extLst>
          </p:cNvPr>
          <p:cNvSpPr txBox="1"/>
          <p:nvPr/>
        </p:nvSpPr>
        <p:spPr>
          <a:xfrm>
            <a:off x="617280" y="2058310"/>
            <a:ext cx="10812720" cy="3096360"/>
          </a:xfrm>
          <a:prstGeom prst="rect">
            <a:avLst/>
          </a:prstGeom>
          <a:noFill/>
        </p:spPr>
        <p:txBody>
          <a:bodyPr wrap="square" rtlCol="0">
            <a:spAutoFit/>
          </a:bodyPr>
          <a:lstStyle/>
          <a:p>
            <a:pPr algn="just">
              <a:lnSpc>
                <a:spcPct val="150000"/>
              </a:lnSpc>
            </a:pPr>
            <a:r>
              <a:rPr lang="en-US" b="1" dirty="0">
                <a:solidFill>
                  <a:srgbClr val="FF0000"/>
                </a:solidFill>
              </a:rPr>
              <a:t>Unique Identity:</a:t>
            </a:r>
          </a:p>
          <a:p>
            <a:pPr marL="285750" indent="-285750">
              <a:lnSpc>
                <a:spcPct val="200000"/>
              </a:lnSpc>
              <a:buFont typeface="Wingdings" panose="05000000000000000000" pitchFamily="2" charset="2"/>
              <a:buChar char="Ø"/>
            </a:pPr>
            <a:r>
              <a:rPr lang="en-US" u="sng" dirty="0">
                <a:solidFill>
                  <a:srgbClr val="C00000"/>
                </a:solidFill>
              </a:rPr>
              <a:t>Real-World Example:</a:t>
            </a:r>
          </a:p>
          <a:p>
            <a:pPr marL="285750" indent="-285750" algn="just">
              <a:lnSpc>
                <a:spcPct val="200000"/>
              </a:lnSpc>
              <a:buFont typeface="Arial" panose="020B0604020202020204" pitchFamily="34" charset="0"/>
              <a:buChar char="•"/>
            </a:pPr>
            <a:r>
              <a:rPr lang="en-US" dirty="0"/>
              <a:t>Consider a smart home system:  Each smart device (</a:t>
            </a:r>
            <a:r>
              <a:rPr lang="en-US" dirty="0">
                <a:solidFill>
                  <a:srgbClr val="C00000"/>
                </a:solidFill>
              </a:rPr>
              <a:t>e.g., smart bulb, thermostat, door lock) </a:t>
            </a:r>
            <a:r>
              <a:rPr lang="en-US" dirty="0"/>
              <a:t>has a unique identity.  When a user opens the mobile app to turn off the living room light, the system uses the light’s unique </a:t>
            </a:r>
            <a:r>
              <a:rPr lang="en-US" dirty="0">
                <a:solidFill>
                  <a:srgbClr val="C00000"/>
                </a:solidFill>
              </a:rPr>
              <a:t>ID (like its IP or MAC address) </a:t>
            </a:r>
            <a:r>
              <a:rPr lang="en-US" dirty="0"/>
              <a:t>to send the command to </a:t>
            </a:r>
            <a:r>
              <a:rPr lang="en-US" dirty="0">
                <a:solidFill>
                  <a:srgbClr val="C00000"/>
                </a:solidFill>
              </a:rPr>
              <a:t>the correct device </a:t>
            </a:r>
            <a:r>
              <a:rPr lang="en-US" dirty="0"/>
              <a:t>— not to another bulb in the kitchen.</a:t>
            </a:r>
          </a:p>
          <a:p>
            <a:pPr algn="just">
              <a:lnSpc>
                <a:spcPct val="150000"/>
              </a:lnSpc>
            </a:pPr>
            <a:endParaRPr lang="en-US" dirty="0"/>
          </a:p>
        </p:txBody>
      </p:sp>
    </p:spTree>
    <p:extLst>
      <p:ext uri="{BB962C8B-B14F-4D97-AF65-F5344CB8AC3E}">
        <p14:creationId xmlns:p14="http://schemas.microsoft.com/office/powerpoint/2010/main" val="797595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8D12B-9D16-EF20-B2FF-1BB675A52F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A5879C-BE2A-5E3B-0E82-DBBAA7D44B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4B1DF2D4-6A2A-7FCE-CBC3-D471BB13CD42}"/>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BBECA89F-F612-FBEC-C230-68AFB2BDAAA8}"/>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A883A97-59FD-6A81-6F1C-31134D8B552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D332F06-DE6F-E3E3-60D8-C9DF0F6555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60498E5-B932-C039-7581-8E3C28B1D513}"/>
              </a:ext>
            </a:extLst>
          </p:cNvPr>
          <p:cNvSpPr txBox="1"/>
          <p:nvPr/>
        </p:nvSpPr>
        <p:spPr>
          <a:xfrm>
            <a:off x="617280" y="1855909"/>
            <a:ext cx="10812720" cy="4619854"/>
          </a:xfrm>
          <a:prstGeom prst="rect">
            <a:avLst/>
          </a:prstGeom>
          <a:noFill/>
        </p:spPr>
        <p:txBody>
          <a:bodyPr wrap="square" rtlCol="0">
            <a:spAutoFit/>
          </a:bodyPr>
          <a:lstStyle/>
          <a:p>
            <a:pPr algn="just">
              <a:lnSpc>
                <a:spcPct val="150000"/>
              </a:lnSpc>
            </a:pPr>
            <a:r>
              <a:rPr lang="en-US" b="1" dirty="0">
                <a:solidFill>
                  <a:srgbClr val="FF0000"/>
                </a:solidFill>
              </a:rPr>
              <a:t>Interoperable Communication Protocol: </a:t>
            </a:r>
            <a:r>
              <a:rPr lang="en-US" dirty="0"/>
              <a:t>In IoT applications, all the “things” are deployed in the network of communication. </a:t>
            </a:r>
            <a:r>
              <a:rPr lang="en-US" dirty="0">
                <a:solidFill>
                  <a:srgbClr val="C00000"/>
                </a:solidFill>
              </a:rPr>
              <a:t>Various protocols are available for device to device and device to communication network</a:t>
            </a:r>
            <a:r>
              <a:rPr lang="en-US" dirty="0"/>
              <a:t>. IoT </a:t>
            </a:r>
            <a:r>
              <a:rPr lang="en-US" dirty="0">
                <a:solidFill>
                  <a:srgbClr val="C00000"/>
                </a:solidFill>
              </a:rPr>
              <a:t>interoperability is the capacity for multiple components within an IoT deployment to effectively communicate, share data, and perform together to achieve a shared outcome </a:t>
            </a:r>
            <a:r>
              <a:rPr lang="en-US" dirty="0"/>
              <a:t>.Organizations must be able to transmit and understand data throughout all the connections from devices to the cloud. Since the emergence of IoT, </a:t>
            </a:r>
            <a:r>
              <a:rPr lang="en-US" dirty="0">
                <a:solidFill>
                  <a:srgbClr val="C00000"/>
                </a:solidFill>
              </a:rPr>
              <a:t>different communities developed different proprietary protocols which may not be interoperable across different devices</a:t>
            </a:r>
            <a:r>
              <a:rPr lang="en-US" dirty="0"/>
              <a:t>. </a:t>
            </a:r>
            <a:r>
              <a:rPr lang="en-US" u="sng" dirty="0"/>
              <a:t>In simple terms, interoperability allows devices to </a:t>
            </a:r>
            <a:r>
              <a:rPr lang="en-US" b="1" u="sng" dirty="0"/>
              <a:t>“speak the same language”</a:t>
            </a:r>
            <a:r>
              <a:rPr lang="en-US" u="sng" dirty="0"/>
              <a:t>, even if they come from different vendors or use different hardware and software architectures. </a:t>
            </a:r>
            <a:r>
              <a:rPr lang="en-US" dirty="0"/>
              <a:t>These protocols are being standardized so that they </a:t>
            </a:r>
            <a:r>
              <a:rPr lang="en-US" dirty="0">
                <a:solidFill>
                  <a:srgbClr val="C00000"/>
                </a:solidFill>
              </a:rPr>
              <a:t>can be used across different devices</a:t>
            </a:r>
            <a:r>
              <a:rPr lang="en-US" dirty="0"/>
              <a:t>. Some of the interoperable or standardized protocols are </a:t>
            </a:r>
            <a:r>
              <a:rPr lang="en-US" dirty="0">
                <a:solidFill>
                  <a:srgbClr val="C00000"/>
                </a:solidFill>
              </a:rPr>
              <a:t>Transmission Control Protocol (TCP), User Datagram Protocol (UDP), IEEE 802.15.4, 6LoWPAN, etc. </a:t>
            </a:r>
          </a:p>
          <a:p>
            <a:pPr algn="just">
              <a:lnSpc>
                <a:spcPct val="150000"/>
              </a:lnSpc>
            </a:pPr>
            <a:endParaRPr lang="en-US" dirty="0"/>
          </a:p>
        </p:txBody>
      </p:sp>
    </p:spTree>
    <p:extLst>
      <p:ext uri="{BB962C8B-B14F-4D97-AF65-F5344CB8AC3E}">
        <p14:creationId xmlns:p14="http://schemas.microsoft.com/office/powerpoint/2010/main" val="1842224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15E3A5-EE13-69CF-54F4-4FDA9AEE79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9A02A3-088D-54C5-0005-F3663A2FAD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6D64C731-639B-C5B2-59D1-92F8CAD346EE}"/>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E373EF7C-C1C5-3919-FC1F-BCB538DF8D84}"/>
              </a:ext>
            </a:extLst>
          </p:cNvPr>
          <p:cNvSpPr/>
          <p:nvPr/>
        </p:nvSpPr>
        <p:spPr>
          <a:xfrm>
            <a:off x="942307" y="634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2798174-C3AA-CAF0-1527-49951E915A5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AF8EE415-9F8C-71E2-F2CE-AC65C2297B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E1D4B0E-961A-70C0-2B87-625F9AF1E444}"/>
              </a:ext>
            </a:extLst>
          </p:cNvPr>
          <p:cNvSpPr txBox="1"/>
          <p:nvPr/>
        </p:nvSpPr>
        <p:spPr>
          <a:xfrm>
            <a:off x="653705" y="1836844"/>
            <a:ext cx="10776295" cy="3892732"/>
          </a:xfrm>
          <a:prstGeom prst="rect">
            <a:avLst/>
          </a:prstGeom>
          <a:noFill/>
        </p:spPr>
        <p:txBody>
          <a:bodyPr wrap="square" rtlCol="0">
            <a:spAutoFit/>
          </a:bodyPr>
          <a:lstStyle/>
          <a:p>
            <a:pPr algn="just">
              <a:lnSpc>
                <a:spcPct val="200000"/>
              </a:lnSpc>
            </a:pPr>
            <a:r>
              <a:rPr lang="en-US" b="1" dirty="0">
                <a:solidFill>
                  <a:srgbClr val="C00000"/>
                </a:solidFill>
              </a:rPr>
              <a:t>Dynamic and Self-Adapting: </a:t>
            </a:r>
            <a:r>
              <a:rPr lang="en-US" dirty="0"/>
              <a:t>IoT-based applications and devices are made aware of the environment in such a way that changes in parameters of their surroundings change the context and the IoT applications can accommodate such changes based on user’s context. </a:t>
            </a:r>
            <a:r>
              <a:rPr lang="en-US" dirty="0">
                <a:solidFill>
                  <a:srgbClr val="C00000"/>
                </a:solidFill>
              </a:rPr>
              <a:t>Such intelligent systems can be designed and are called self-adapting IoT applications. </a:t>
            </a:r>
            <a:r>
              <a:rPr lang="en-US" dirty="0"/>
              <a:t>In the context of the IoT, </a:t>
            </a:r>
            <a:r>
              <a:rPr lang="en-US" dirty="0">
                <a:solidFill>
                  <a:srgbClr val="C00000"/>
                </a:solidFill>
              </a:rPr>
              <a:t>self-adaptation is a salient property of smart objects. It allows them to be self-configured and adapted to extreme conditions while ensuring the target system objectives such as comfort, automation, security and safety goals .  </a:t>
            </a:r>
            <a:r>
              <a:rPr lang="en-US" dirty="0"/>
              <a:t>In IoT, </a:t>
            </a:r>
            <a:r>
              <a:rPr lang="en-US" dirty="0">
                <a:solidFill>
                  <a:srgbClr val="C00000"/>
                </a:solidFill>
              </a:rPr>
              <a:t>the sensors or devices respond to dynamic events </a:t>
            </a:r>
            <a:r>
              <a:rPr lang="en-US" dirty="0"/>
              <a:t>and have the ability to adapt to the change in the environment.</a:t>
            </a:r>
          </a:p>
        </p:txBody>
      </p:sp>
    </p:spTree>
    <p:extLst>
      <p:ext uri="{BB962C8B-B14F-4D97-AF65-F5344CB8AC3E}">
        <p14:creationId xmlns:p14="http://schemas.microsoft.com/office/powerpoint/2010/main" val="3996199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EAFF1-43E9-7B00-4691-63546DBE24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A7B6F-5272-7A5E-0EF3-B164F35B7A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8485CEA1-CE84-70E7-9124-2D6646C8C79F}"/>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E76C4FDD-5373-1ABA-4E6E-D3E6D7105D65}"/>
              </a:ext>
            </a:extLst>
          </p:cNvPr>
          <p:cNvSpPr/>
          <p:nvPr/>
        </p:nvSpPr>
        <p:spPr>
          <a:xfrm>
            <a:off x="942307" y="634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47E8C5B-304C-9AD2-DBD0-DA505A96E0B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75F2FBD-25D8-BB75-C1A8-40E350CA7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CB0B301-AE67-F120-C691-36F9CE28A4DD}"/>
              </a:ext>
            </a:extLst>
          </p:cNvPr>
          <p:cNvSpPr txBox="1"/>
          <p:nvPr/>
        </p:nvSpPr>
        <p:spPr>
          <a:xfrm>
            <a:off x="617280" y="1736807"/>
            <a:ext cx="10776295" cy="4619854"/>
          </a:xfrm>
          <a:prstGeom prst="rect">
            <a:avLst/>
          </a:prstGeom>
          <a:noFill/>
        </p:spPr>
        <p:txBody>
          <a:bodyPr wrap="square" rtlCol="0">
            <a:spAutoFit/>
          </a:bodyPr>
          <a:lstStyle/>
          <a:p>
            <a:pPr algn="just">
              <a:lnSpc>
                <a:spcPct val="200000"/>
              </a:lnSpc>
            </a:pPr>
            <a:r>
              <a:rPr lang="en-US" b="1" dirty="0">
                <a:solidFill>
                  <a:srgbClr val="C00000"/>
                </a:solidFill>
              </a:rPr>
              <a:t>Dynamic and Self-Adapting: </a:t>
            </a:r>
            <a:r>
              <a:rPr lang="en-US" b="1" u="sng" dirty="0">
                <a:solidFill>
                  <a:srgbClr val="C00000"/>
                </a:solidFill>
              </a:rPr>
              <a:t>Dynamic</a:t>
            </a:r>
            <a:r>
              <a:rPr lang="en-US" dirty="0"/>
              <a:t> refers to the ability of an IoT system to </a:t>
            </a:r>
            <a:r>
              <a:rPr lang="en-US" b="1" dirty="0"/>
              <a:t>respond in real time</a:t>
            </a:r>
            <a:r>
              <a:rPr lang="en-US" dirty="0"/>
              <a:t> to changes in the environment or operating conditions. </a:t>
            </a:r>
            <a:r>
              <a:rPr lang="en-US" b="1" dirty="0">
                <a:solidFill>
                  <a:srgbClr val="C00000"/>
                </a:solidFill>
              </a:rPr>
              <a:t>Self-adapting</a:t>
            </a:r>
            <a:r>
              <a:rPr lang="en-US" dirty="0"/>
              <a:t> means that the system can </a:t>
            </a:r>
            <a:r>
              <a:rPr lang="en-US" b="1" dirty="0"/>
              <a:t>reconfigure or modify its behavior automatically</a:t>
            </a:r>
            <a:r>
              <a:rPr lang="en-US" dirty="0"/>
              <a:t> without the need for manual intervention.</a:t>
            </a:r>
          </a:p>
          <a:p>
            <a:pPr algn="just">
              <a:lnSpc>
                <a:spcPct val="150000"/>
              </a:lnSpc>
            </a:pPr>
            <a:r>
              <a:rPr lang="en-US" dirty="0">
                <a:solidFill>
                  <a:srgbClr val="C00000"/>
                </a:solidFill>
              </a:rPr>
              <a:t>Consider a surveillance system</a:t>
            </a:r>
            <a:r>
              <a:rPr lang="en-US" dirty="0"/>
              <a:t> whereby cameras are installed for monitoring a location. Whenever </a:t>
            </a:r>
            <a:r>
              <a:rPr lang="en-US" dirty="0">
                <a:solidFill>
                  <a:srgbClr val="C00000"/>
                </a:solidFill>
              </a:rPr>
              <a:t>there are no objects in front of the camera, the camera will be in a low power mode. </a:t>
            </a:r>
            <a:r>
              <a:rPr lang="en-US" dirty="0"/>
              <a:t>Whenever </a:t>
            </a:r>
            <a:r>
              <a:rPr lang="en-US" dirty="0">
                <a:solidFill>
                  <a:srgbClr val="C00000"/>
                </a:solidFill>
              </a:rPr>
              <a:t>an object is detected</a:t>
            </a:r>
            <a:r>
              <a:rPr lang="en-US" dirty="0"/>
              <a:t>, </a:t>
            </a:r>
            <a:r>
              <a:rPr lang="en-US" dirty="0">
                <a:solidFill>
                  <a:srgbClr val="C00000"/>
                </a:solidFill>
              </a:rPr>
              <a:t>the camera resumes its activity of monitoring that object</a:t>
            </a:r>
            <a:r>
              <a:rPr lang="en-US" dirty="0"/>
              <a:t>. This is the </a:t>
            </a:r>
            <a:r>
              <a:rPr lang="en-US" dirty="0">
                <a:solidFill>
                  <a:srgbClr val="C00000"/>
                </a:solidFill>
              </a:rPr>
              <a:t>dynamic </a:t>
            </a:r>
            <a:r>
              <a:rPr lang="en-US" dirty="0"/>
              <a:t>behavior. The cameras also respond to changes in the environment. </a:t>
            </a:r>
            <a:r>
              <a:rPr lang="en-US" dirty="0">
                <a:solidFill>
                  <a:srgbClr val="C00000"/>
                </a:solidFill>
              </a:rPr>
              <a:t>If it is night time, the cameras might shift </a:t>
            </a:r>
            <a:r>
              <a:rPr lang="en-US" dirty="0"/>
              <a:t>to </a:t>
            </a:r>
            <a:r>
              <a:rPr lang="en-US" dirty="0">
                <a:solidFill>
                  <a:srgbClr val="C00000"/>
                </a:solidFill>
              </a:rPr>
              <a:t>infrared mode </a:t>
            </a:r>
            <a:r>
              <a:rPr lang="en-US" dirty="0"/>
              <a:t>and vice versa during day time. Also, </a:t>
            </a:r>
            <a:r>
              <a:rPr lang="en-US" dirty="0">
                <a:solidFill>
                  <a:srgbClr val="C00000"/>
                </a:solidFill>
              </a:rPr>
              <a:t>the cameras can adjust their picture clarity </a:t>
            </a:r>
            <a:r>
              <a:rPr lang="en-US" dirty="0"/>
              <a:t>based on the environment. Thus, </a:t>
            </a:r>
            <a:r>
              <a:rPr lang="en-US" dirty="0">
                <a:solidFill>
                  <a:srgbClr val="C00000"/>
                </a:solidFill>
              </a:rPr>
              <a:t>IoT devices can self-adapt to changes in the environment. </a:t>
            </a:r>
          </a:p>
          <a:p>
            <a:pPr algn="just">
              <a:lnSpc>
                <a:spcPct val="150000"/>
              </a:lnSpc>
            </a:pPr>
            <a:endParaRPr lang="en-US" dirty="0">
              <a:solidFill>
                <a:srgbClr val="C00000"/>
              </a:solidFill>
            </a:endParaRPr>
          </a:p>
        </p:txBody>
      </p:sp>
    </p:spTree>
    <p:extLst>
      <p:ext uri="{BB962C8B-B14F-4D97-AF65-F5344CB8AC3E}">
        <p14:creationId xmlns:p14="http://schemas.microsoft.com/office/powerpoint/2010/main" val="241590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8C45D-0FAA-D3ED-B877-66AF6BED7F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0B13B3-5AE2-59AD-453A-D8C10065FE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C76BC460-FF17-516F-970C-1D998747571E}"/>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6F8D3552-310A-E708-9078-BD1FC21A4B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1367D9C-9D35-DB80-BF07-732DADD26E5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5DD14A0-C005-1EFE-579D-3435105564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B2F1778-2053-BC78-70C7-9A1EB78D740E}"/>
              </a:ext>
            </a:extLst>
          </p:cNvPr>
          <p:cNvSpPr txBox="1"/>
          <p:nvPr/>
        </p:nvSpPr>
        <p:spPr>
          <a:xfrm>
            <a:off x="635492" y="1960334"/>
            <a:ext cx="10776295" cy="3892732"/>
          </a:xfrm>
          <a:prstGeom prst="rect">
            <a:avLst/>
          </a:prstGeom>
          <a:noFill/>
        </p:spPr>
        <p:txBody>
          <a:bodyPr wrap="square" rtlCol="0">
            <a:spAutoFit/>
          </a:bodyPr>
          <a:lstStyle/>
          <a:p>
            <a:pPr algn="just">
              <a:lnSpc>
                <a:spcPct val="200000"/>
              </a:lnSpc>
            </a:pPr>
            <a:r>
              <a:rPr lang="en-US" b="1" dirty="0">
                <a:solidFill>
                  <a:srgbClr val="C00000"/>
                </a:solidFill>
              </a:rPr>
              <a:t>Self-Configurable: (sometimes referred to as reconfiguration</a:t>
            </a:r>
            <a:r>
              <a:rPr lang="en-US" dirty="0"/>
              <a:t>) and </a:t>
            </a:r>
            <a:r>
              <a:rPr lang="en-US" dirty="0">
                <a:solidFill>
                  <a:srgbClr val="C00000"/>
                </a:solidFill>
              </a:rPr>
              <a:t>adaptive coordination </a:t>
            </a:r>
            <a:r>
              <a:rPr lang="en-US" dirty="0"/>
              <a:t>(sometimes referred to as </a:t>
            </a:r>
            <a:r>
              <a:rPr lang="en-US" dirty="0">
                <a:solidFill>
                  <a:srgbClr val="C00000"/>
                </a:solidFill>
              </a:rPr>
              <a:t>adaptation</a:t>
            </a:r>
            <a:r>
              <a:rPr lang="en-US" dirty="0"/>
              <a:t>) refer to the spectrum of changes that a system makes to itself in response to occurrences in its environment and internally. </a:t>
            </a:r>
            <a:r>
              <a:rPr lang="en-US" dirty="0">
                <a:solidFill>
                  <a:srgbClr val="C00000"/>
                </a:solidFill>
              </a:rPr>
              <a:t>Most of the small IoT devices such as sensors, actuators, etc., once deployed have much less direct user interaction.</a:t>
            </a:r>
            <a:r>
              <a:rPr lang="en-US" dirty="0"/>
              <a:t> Due to this, </a:t>
            </a:r>
            <a:r>
              <a:rPr lang="en-US" dirty="0">
                <a:solidFill>
                  <a:srgbClr val="C00000"/>
                </a:solidFill>
              </a:rPr>
              <a:t>many such devices are capable of fetching the latest software updates and setting up basic networking and status checks themselves or with very little user intervention. </a:t>
            </a:r>
          </a:p>
          <a:p>
            <a:pPr algn="just">
              <a:lnSpc>
                <a:spcPct val="200000"/>
              </a:lnSpc>
            </a:pPr>
            <a:r>
              <a:rPr lang="en-US" u="sng" dirty="0"/>
              <a:t>In IoT, self-configurable means that devices (like sensors or actuators) can set themselves up automatically, make changes to their settings, or update their software on their own — without needing a person to do it manually.</a:t>
            </a:r>
          </a:p>
        </p:txBody>
      </p:sp>
    </p:spTree>
    <p:extLst>
      <p:ext uri="{BB962C8B-B14F-4D97-AF65-F5344CB8AC3E}">
        <p14:creationId xmlns:p14="http://schemas.microsoft.com/office/powerpoint/2010/main" val="1969031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28E00-4B30-F1BD-2D5E-15185B9A15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013E97-FB79-62A7-6F09-37B936E6FE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962A046F-18F2-559A-B9CC-1B001C02F25B}"/>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4D8FE8BD-F91B-18BD-4EB9-E54457F43C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3913432-79BE-5C60-E0C7-4D9321958C1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6DEF9069-4DB2-15C6-565E-62667A451C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47B7A70-D1E5-A91D-76E7-4255C7CE83FB}"/>
              </a:ext>
            </a:extLst>
          </p:cNvPr>
          <p:cNvSpPr txBox="1"/>
          <p:nvPr/>
        </p:nvSpPr>
        <p:spPr>
          <a:xfrm>
            <a:off x="635492" y="1854618"/>
            <a:ext cx="10776295" cy="3788858"/>
          </a:xfrm>
          <a:prstGeom prst="rect">
            <a:avLst/>
          </a:prstGeom>
          <a:noFill/>
        </p:spPr>
        <p:txBody>
          <a:bodyPr wrap="square" rtlCol="0">
            <a:spAutoFit/>
          </a:bodyPr>
          <a:lstStyle/>
          <a:p>
            <a:pPr algn="just">
              <a:lnSpc>
                <a:spcPct val="200000"/>
              </a:lnSpc>
            </a:pPr>
            <a:r>
              <a:rPr lang="en-US" dirty="0"/>
              <a:t>The IoT sensors or devices have the capability to </a:t>
            </a:r>
            <a:r>
              <a:rPr lang="en-US" u="sng" dirty="0">
                <a:solidFill>
                  <a:srgbClr val="C00000"/>
                </a:solidFill>
              </a:rPr>
              <a:t>obtain the instructions from a remote location for installing, updating, or other management-related tasks .</a:t>
            </a:r>
            <a:r>
              <a:rPr lang="en-US" dirty="0"/>
              <a:t>These nodes from time to time </a:t>
            </a:r>
            <a:r>
              <a:rPr lang="en-US" dirty="0">
                <a:solidFill>
                  <a:srgbClr val="C00000"/>
                </a:solidFill>
              </a:rPr>
              <a:t>receive updates or instructions from a remote management server to update the firmware, or remote startup and shutdown</a:t>
            </a:r>
            <a:r>
              <a:rPr lang="en-US" dirty="0"/>
              <a:t>. In a weather monitoring system, several sensor nodes or </a:t>
            </a:r>
            <a:r>
              <a:rPr lang="en-US" dirty="0">
                <a:solidFill>
                  <a:srgbClr val="C00000"/>
                </a:solidFill>
              </a:rPr>
              <a:t>devices will be placed at different locations in a vast area.</a:t>
            </a:r>
          </a:p>
          <a:p>
            <a:pPr algn="just">
              <a:lnSpc>
                <a:spcPct val="200000"/>
              </a:lnSpc>
            </a:pPr>
            <a:endParaRPr lang="en-US" dirty="0">
              <a:solidFill>
                <a:srgbClr val="C00000"/>
              </a:solidFill>
            </a:endParaRPr>
          </a:p>
          <a:p>
            <a:pPr algn="just">
              <a:lnSpc>
                <a:spcPct val="200000"/>
              </a:lnSpc>
            </a:pPr>
            <a:endParaRPr lang="en-US" dirty="0">
              <a:solidFill>
                <a:srgbClr val="C00000"/>
              </a:solidFill>
            </a:endParaRPr>
          </a:p>
          <a:p>
            <a:pPr algn="just">
              <a:lnSpc>
                <a:spcPct val="150000"/>
              </a:lnSpc>
            </a:pPr>
            <a:endParaRPr lang="en-US" dirty="0"/>
          </a:p>
        </p:txBody>
      </p:sp>
      <p:sp>
        <p:nvSpPr>
          <p:cNvPr id="8" name="Rectangle 3">
            <a:extLst>
              <a:ext uri="{FF2B5EF4-FFF2-40B4-BE49-F238E27FC236}">
                <a16:creationId xmlns:a16="http://schemas.microsoft.com/office/drawing/2014/main" id="{6127143D-971C-0703-0DC9-11C59B34A3EC}"/>
              </a:ext>
            </a:extLst>
          </p:cNvPr>
          <p:cNvSpPr>
            <a:spLocks noChangeArrowheads="1"/>
          </p:cNvSpPr>
          <p:nvPr/>
        </p:nvSpPr>
        <p:spPr bwMode="auto">
          <a:xfrm>
            <a:off x="623569" y="3854015"/>
            <a:ext cx="11078033" cy="2230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altLang="en-US" dirty="0"/>
              <a:t>These sensors can </a:t>
            </a:r>
            <a:r>
              <a:rPr lang="en-US" altLang="en-US" u="sng" dirty="0">
                <a:solidFill>
                  <a:srgbClr val="C00000"/>
                </a:solidFill>
              </a:rPr>
              <a:t>automatically connect </a:t>
            </a:r>
            <a:r>
              <a:rPr lang="en-US" altLang="en-US" dirty="0"/>
              <a:t>to the central server when powered on.</a:t>
            </a:r>
          </a:p>
          <a:p>
            <a:pPr marL="285750" marR="0" lvl="0" indent="-28575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altLang="en-US" dirty="0"/>
              <a:t>The server can </a:t>
            </a:r>
            <a:r>
              <a:rPr lang="en-US" altLang="en-US" u="sng" dirty="0"/>
              <a:t>send updates or new instructions</a:t>
            </a:r>
            <a:r>
              <a:rPr lang="en-US" altLang="en-US" dirty="0"/>
              <a:t>: for example, to change how frequently the sensors collect data  </a:t>
            </a:r>
          </a:p>
          <a:p>
            <a:pPr marR="0" lvl="0" algn="just" defTabSz="914400" rtl="0" eaLnBrk="0" fontAlgn="base" latinLnBrk="0" hangingPunct="0">
              <a:lnSpc>
                <a:spcPct val="200000"/>
              </a:lnSpc>
              <a:spcBef>
                <a:spcPct val="0"/>
              </a:spcBef>
              <a:spcAft>
                <a:spcPct val="0"/>
              </a:spcAft>
              <a:buClrTx/>
              <a:buSzTx/>
              <a:tabLst/>
            </a:pPr>
            <a:r>
              <a:rPr lang="en-US" altLang="en-US" dirty="0"/>
              <a:t>or to restart them after maintenance.</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altLang="en-US" dirty="0"/>
              <a:t>All this happens remotely, </a:t>
            </a:r>
            <a:r>
              <a:rPr lang="en-US" altLang="en-US" u="sng" dirty="0">
                <a:solidFill>
                  <a:srgbClr val="C00000"/>
                </a:solidFill>
              </a:rPr>
              <a:t>without a technician physically handling each sensor.</a:t>
            </a:r>
          </a:p>
        </p:txBody>
      </p:sp>
    </p:spTree>
    <p:extLst>
      <p:ext uri="{BB962C8B-B14F-4D97-AF65-F5344CB8AC3E}">
        <p14:creationId xmlns:p14="http://schemas.microsoft.com/office/powerpoint/2010/main" val="3942095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99182-5A44-3B0F-2034-1FA4FEE039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63C3E8-E41C-A326-CE26-50164DFD37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EEA6008C-F64A-5894-E70C-69E80828A0EE}"/>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1778FAD1-B072-8735-8508-9583244A82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4E2600B-580B-3026-BA33-4D9C1FC8FA9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63F93053-1160-C633-F74A-55A1C15A13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FEF209D-C5A4-BA5B-7CC2-60A1CB557BF1}"/>
              </a:ext>
            </a:extLst>
          </p:cNvPr>
          <p:cNvSpPr txBox="1"/>
          <p:nvPr/>
        </p:nvSpPr>
        <p:spPr>
          <a:xfrm>
            <a:off x="653705" y="2029872"/>
            <a:ext cx="10776295" cy="3892732"/>
          </a:xfrm>
          <a:prstGeom prst="rect">
            <a:avLst/>
          </a:prstGeom>
          <a:noFill/>
        </p:spPr>
        <p:txBody>
          <a:bodyPr wrap="square" rtlCol="0">
            <a:spAutoFit/>
          </a:bodyPr>
          <a:lstStyle/>
          <a:p>
            <a:pPr algn="just">
              <a:lnSpc>
                <a:spcPct val="200000"/>
              </a:lnSpc>
            </a:pPr>
            <a:r>
              <a:rPr lang="en-US" b="1" dirty="0">
                <a:solidFill>
                  <a:srgbClr val="C00000"/>
                </a:solidFill>
              </a:rPr>
              <a:t>Integrated into an Information Network: </a:t>
            </a:r>
            <a:r>
              <a:rPr lang="en-US" dirty="0"/>
              <a:t>IoT devices are typically configured in such a way that they can communicate between other devices </a:t>
            </a:r>
            <a:r>
              <a:rPr lang="en-US" dirty="0">
                <a:solidFill>
                  <a:srgbClr val="C00000"/>
                </a:solidFill>
              </a:rPr>
              <a:t>in the IoT-based environment to create an information network . </a:t>
            </a:r>
            <a:r>
              <a:rPr lang="en-US" dirty="0"/>
              <a:t>IoT devices can describe themselves using </a:t>
            </a:r>
            <a:r>
              <a:rPr lang="en-US" dirty="0">
                <a:solidFill>
                  <a:srgbClr val="C00000"/>
                </a:solidFill>
              </a:rPr>
              <a:t>the unique identity</a:t>
            </a:r>
            <a:r>
              <a:rPr lang="en-US" dirty="0"/>
              <a:t> to other devices or to a network, and are dynamically discovered in the network </a:t>
            </a:r>
            <a:r>
              <a:rPr lang="en-US" dirty="0">
                <a:solidFill>
                  <a:srgbClr val="C00000"/>
                </a:solidFill>
              </a:rPr>
              <a:t>by other devices and/or network. </a:t>
            </a:r>
            <a:r>
              <a:rPr lang="en-US" dirty="0"/>
              <a:t>All the sensors or different devices in IoT are connected to the internet or other communication pathway. </a:t>
            </a:r>
            <a:r>
              <a:rPr lang="en-US" dirty="0">
                <a:solidFill>
                  <a:srgbClr val="C00000"/>
                </a:solidFill>
              </a:rPr>
              <a:t>The data from sensors is aggregated and pre-processed at the local site or in the cloud. Information can be extracted from the data and appropriate decision can be made. </a:t>
            </a:r>
          </a:p>
        </p:txBody>
      </p:sp>
    </p:spTree>
    <p:extLst>
      <p:ext uri="{BB962C8B-B14F-4D97-AF65-F5344CB8AC3E}">
        <p14:creationId xmlns:p14="http://schemas.microsoft.com/office/powerpoint/2010/main" val="4271382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DCF30-E18B-9845-9AFD-7EF18AC5DE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8FA969-7CAA-85BD-F11C-99E49625D6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1.1</a:t>
            </a:r>
          </a:p>
        </p:txBody>
      </p:sp>
      <p:sp>
        <p:nvSpPr>
          <p:cNvPr id="3" name="TextBox 2">
            <a:extLst>
              <a:ext uri="{FF2B5EF4-FFF2-40B4-BE49-F238E27FC236}">
                <a16:creationId xmlns:a16="http://schemas.microsoft.com/office/drawing/2014/main" id="{8C29006B-4643-882B-2BD9-A4CA61C1164E}"/>
              </a:ext>
            </a:extLst>
          </p:cNvPr>
          <p:cNvSpPr txBox="1"/>
          <p:nvPr/>
        </p:nvSpPr>
        <p:spPr>
          <a:xfrm>
            <a:off x="2428872" y="971892"/>
            <a:ext cx="6917816" cy="677108"/>
          </a:xfrm>
          <a:prstGeom prst="rect">
            <a:avLst/>
          </a:prstGeom>
          <a:noFill/>
        </p:spPr>
        <p:txBody>
          <a:bodyPr wrap="square" rtlCol="0">
            <a:spAutoFit/>
          </a:bodyPr>
          <a:lstStyle/>
          <a:p>
            <a:endParaRPr lang="en-US" dirty="0"/>
          </a:p>
          <a:p>
            <a:r>
              <a:rPr lang="en-US" sz="2000" b="1" dirty="0">
                <a:latin typeface="Alexandria" charset="0"/>
              </a:rPr>
              <a:t>IoT Basic Characteristics</a:t>
            </a:r>
          </a:p>
        </p:txBody>
      </p:sp>
      <p:sp>
        <p:nvSpPr>
          <p:cNvPr id="5" name="Rectangle 4">
            <a:extLst>
              <a:ext uri="{FF2B5EF4-FFF2-40B4-BE49-F238E27FC236}">
                <a16:creationId xmlns:a16="http://schemas.microsoft.com/office/drawing/2014/main" id="{12AB79AD-969F-8D9C-3768-D4F577CF9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AA6437F-7669-6A14-D8DB-5973BCFBC5B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92BC3724-817B-5847-A642-CF351D2C4A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30F050-17EC-44E3-B05C-660FF2DB0314}"/>
              </a:ext>
            </a:extLst>
          </p:cNvPr>
          <p:cNvSpPr txBox="1"/>
          <p:nvPr/>
        </p:nvSpPr>
        <p:spPr>
          <a:xfrm>
            <a:off x="617280" y="1924335"/>
            <a:ext cx="10776295" cy="3788858"/>
          </a:xfrm>
          <a:prstGeom prst="rect">
            <a:avLst/>
          </a:prstGeom>
          <a:noFill/>
        </p:spPr>
        <p:txBody>
          <a:bodyPr wrap="square" rtlCol="0">
            <a:spAutoFit/>
          </a:bodyPr>
          <a:lstStyle/>
          <a:p>
            <a:pPr algn="just">
              <a:lnSpc>
                <a:spcPct val="150000"/>
              </a:lnSpc>
            </a:pPr>
            <a:r>
              <a:rPr lang="en-US" u="sng" dirty="0">
                <a:solidFill>
                  <a:srgbClr val="C00000"/>
                </a:solidFill>
              </a:rPr>
              <a:t>As an example</a:t>
            </a:r>
            <a:r>
              <a:rPr lang="en-US" dirty="0"/>
              <a:t>, consider a fire monitoring system in which different sensors are spread across the trees in a forest. These sensors send the data to a local sink node which is connected to the internet. </a:t>
            </a:r>
            <a:r>
              <a:rPr lang="en-US" dirty="0">
                <a:solidFill>
                  <a:srgbClr val="C00000"/>
                </a:solidFill>
              </a:rPr>
              <a:t>This data is analyzed and alerts are generated which are taken care of by the appropriate personnel.</a:t>
            </a:r>
          </a:p>
          <a:p>
            <a:pPr algn="just">
              <a:lnSpc>
                <a:spcPct val="150000"/>
              </a:lnSpc>
            </a:pPr>
            <a:r>
              <a:rPr lang="en-US" u="sng" dirty="0">
                <a:solidFill>
                  <a:srgbClr val="C00000"/>
                </a:solidFill>
              </a:rPr>
              <a:t>Being “integrated into an information network” means all IoT devices are </a:t>
            </a:r>
            <a:r>
              <a:rPr lang="en-US" b="1" u="sng" dirty="0">
                <a:solidFill>
                  <a:srgbClr val="C00000"/>
                </a:solidFill>
              </a:rPr>
              <a:t>connected, communicating, and cooperating</a:t>
            </a:r>
            <a:r>
              <a:rPr lang="en-US" u="sng" dirty="0">
                <a:solidFill>
                  <a:srgbClr val="C00000"/>
                </a:solidFill>
              </a:rPr>
              <a:t>. They </a:t>
            </a:r>
            <a:r>
              <a:rPr lang="en-US" b="1" u="sng" dirty="0">
                <a:solidFill>
                  <a:srgbClr val="C00000"/>
                </a:solidFill>
              </a:rPr>
              <a:t>collect data</a:t>
            </a:r>
            <a:r>
              <a:rPr lang="en-US" u="sng" dirty="0">
                <a:solidFill>
                  <a:srgbClr val="C00000"/>
                </a:solidFill>
              </a:rPr>
              <a:t>, </a:t>
            </a:r>
            <a:r>
              <a:rPr lang="en-US" b="1" u="sng" dirty="0">
                <a:solidFill>
                  <a:srgbClr val="C00000"/>
                </a:solidFill>
              </a:rPr>
              <a:t>share it</a:t>
            </a:r>
            <a:r>
              <a:rPr lang="en-US" u="sng" dirty="0">
                <a:solidFill>
                  <a:srgbClr val="C00000"/>
                </a:solidFill>
              </a:rPr>
              <a:t>, and </a:t>
            </a:r>
            <a:r>
              <a:rPr lang="en-US" b="1" u="sng" dirty="0">
                <a:solidFill>
                  <a:srgbClr val="C00000"/>
                </a:solidFill>
              </a:rPr>
              <a:t>use it</a:t>
            </a:r>
            <a:r>
              <a:rPr lang="en-US" u="sng" dirty="0">
                <a:solidFill>
                  <a:srgbClr val="C00000"/>
                </a:solidFill>
              </a:rPr>
              <a:t> to make smart decisions — creating a system that can think, adapt, and respond automatically. </a:t>
            </a:r>
            <a:r>
              <a:rPr lang="en-US" dirty="0"/>
              <a:t>IoT devices are becoming a part of the mainstream electronics culture and people are adopting smart devices into their homes faster than ever .The more data that IoT devices collect, the smarter they will become. The future seems ripe with a host of endless possibilities which only go to show that the evolution of IoT and the growth of IoT technologies have gone past the point of no return.</a:t>
            </a:r>
          </a:p>
        </p:txBody>
      </p:sp>
    </p:spTree>
    <p:extLst>
      <p:ext uri="{BB962C8B-B14F-4D97-AF65-F5344CB8AC3E}">
        <p14:creationId xmlns:p14="http://schemas.microsoft.com/office/powerpoint/2010/main" val="1425112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FA63B-24CC-F4F8-0D10-4A957151C6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94B993-5D18-44E6-EC4C-7E09B4DC9C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B9182AC-CD2D-6364-CBB6-45FEC9E43630}"/>
              </a:ext>
            </a:extLst>
          </p:cNvPr>
          <p:cNvSpPr txBox="1"/>
          <p:nvPr/>
        </p:nvSpPr>
        <p:spPr>
          <a:xfrm>
            <a:off x="2346764" y="1192395"/>
            <a:ext cx="6546027" cy="400110"/>
          </a:xfrm>
          <a:prstGeom prst="rect">
            <a:avLst/>
          </a:prstGeom>
          <a:noFill/>
        </p:spPr>
        <p:txBody>
          <a:bodyPr wrap="square" rtlCol="0">
            <a:spAutoFit/>
          </a:bodyPr>
          <a:lstStyle/>
          <a:p>
            <a:r>
              <a:rPr lang="en-US" sz="2000" b="1" dirty="0">
                <a:latin typeface="Alexandria" charset="0"/>
              </a:rPr>
              <a:t>Is IoT The future?</a:t>
            </a:r>
          </a:p>
        </p:txBody>
      </p:sp>
      <p:sp>
        <p:nvSpPr>
          <p:cNvPr id="5" name="Rectangle 4">
            <a:extLst>
              <a:ext uri="{FF2B5EF4-FFF2-40B4-BE49-F238E27FC236}">
                <a16:creationId xmlns:a16="http://schemas.microsoft.com/office/drawing/2014/main" id="{4E3C97E8-B5AE-5797-CC43-AC6830DCC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251941B-AD1D-AA60-302B-662CD7E30B5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E49F73E7-8A3E-F44F-8D36-B442A5AE2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8D545A-5889-34F1-FD01-8A5989819CE0}"/>
              </a:ext>
            </a:extLst>
          </p:cNvPr>
          <p:cNvSpPr txBox="1"/>
          <p:nvPr/>
        </p:nvSpPr>
        <p:spPr>
          <a:xfrm>
            <a:off x="617280" y="1932694"/>
            <a:ext cx="10812720" cy="3788858"/>
          </a:xfrm>
          <a:prstGeom prst="rect">
            <a:avLst/>
          </a:prstGeom>
          <a:noFill/>
        </p:spPr>
        <p:txBody>
          <a:bodyPr wrap="square" rtlCol="0">
            <a:spAutoFit/>
          </a:bodyPr>
          <a:lstStyle/>
          <a:p>
            <a:pPr algn="just">
              <a:lnSpc>
                <a:spcPct val="150000"/>
              </a:lnSpc>
            </a:pPr>
            <a:r>
              <a:rPr lang="en-US" dirty="0"/>
              <a:t>Technology today not only pushes past barricades we once thought insurmountable but also moves us toward a world where equal access to the internet and its resulting technological marvels will be available to everyone</a:t>
            </a:r>
            <a:r>
              <a:rPr lang="en-US" dirty="0">
                <a:solidFill>
                  <a:srgbClr val="C00000"/>
                </a:solidFill>
              </a:rPr>
              <a:t>. IoT will continue to evolve in many ways which will amaze and astound us, </a:t>
            </a:r>
            <a:r>
              <a:rPr lang="en-US" dirty="0"/>
              <a:t>ultimately creating a truly limitless potential for everyone. </a:t>
            </a:r>
            <a:r>
              <a:rPr lang="en-US" u="sng" dirty="0">
                <a:solidFill>
                  <a:srgbClr val="C00000"/>
                </a:solidFill>
              </a:rPr>
              <a:t>IoT is considered one of the most promising and rapidly evolving technologies of the future. </a:t>
            </a:r>
            <a:r>
              <a:rPr lang="en-US" dirty="0"/>
              <a:t>The </a:t>
            </a:r>
            <a:r>
              <a:rPr lang="en-US" dirty="0">
                <a:solidFill>
                  <a:srgbClr val="C00000"/>
                </a:solidFill>
              </a:rPr>
              <a:t>number of IoT devices is expected to grow exponentially in the Internet of Things coming year</a:t>
            </a:r>
            <a:r>
              <a:rPr lang="en-US" dirty="0"/>
              <a:t>s, with an </a:t>
            </a:r>
            <a:r>
              <a:rPr lang="en-US" dirty="0">
                <a:solidFill>
                  <a:srgbClr val="C00000"/>
                </a:solidFill>
              </a:rPr>
              <a:t>estimated 41.6 billion devices projected to be in use by 2025, according to a report by IDC .</a:t>
            </a:r>
          </a:p>
          <a:p>
            <a:pPr algn="just">
              <a:lnSpc>
                <a:spcPct val="150000"/>
              </a:lnSpc>
            </a:pPr>
            <a:r>
              <a:rPr lang="en-US" dirty="0"/>
              <a:t>This growth is being driven by the increasing demand for automation, optimization, and data insights across a range of industries and use cases</a:t>
            </a:r>
            <a:r>
              <a:rPr lang="en-US" u="sng" dirty="0">
                <a:solidFill>
                  <a:srgbClr val="C00000"/>
                </a:solidFill>
              </a:rPr>
              <a:t>. IoT has the potential to transform industries such as healthcare, transportation, manufacturing, and agriculture, among others.</a:t>
            </a:r>
          </a:p>
        </p:txBody>
      </p:sp>
    </p:spTree>
    <p:extLst>
      <p:ext uri="{BB962C8B-B14F-4D97-AF65-F5344CB8AC3E}">
        <p14:creationId xmlns:p14="http://schemas.microsoft.com/office/powerpoint/2010/main" val="593410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7D190-90A8-270D-E7B5-72EFD49412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4DC46-0AC8-C393-B47F-D544CB1F13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674907A-8A3B-532F-DACA-15F5D445490B}"/>
              </a:ext>
            </a:extLst>
          </p:cNvPr>
          <p:cNvSpPr txBox="1"/>
          <p:nvPr/>
        </p:nvSpPr>
        <p:spPr>
          <a:xfrm>
            <a:off x="2346764" y="937844"/>
            <a:ext cx="5202171" cy="677108"/>
          </a:xfrm>
          <a:prstGeom prst="rect">
            <a:avLst/>
          </a:prstGeom>
          <a:noFill/>
        </p:spPr>
        <p:txBody>
          <a:bodyPr wrap="square" rtlCol="0">
            <a:spAutoFit/>
          </a:bodyPr>
          <a:lstStyle/>
          <a:p>
            <a:endParaRPr lang="en-US" dirty="0"/>
          </a:p>
          <a:p>
            <a:r>
              <a:rPr lang="en-US" sz="2000" b="1" dirty="0">
                <a:latin typeface="Alexandria" charset="0"/>
              </a:rPr>
              <a:t>Is IoT The future?</a:t>
            </a:r>
          </a:p>
        </p:txBody>
      </p:sp>
      <p:sp>
        <p:nvSpPr>
          <p:cNvPr id="5" name="Rectangle 4">
            <a:extLst>
              <a:ext uri="{FF2B5EF4-FFF2-40B4-BE49-F238E27FC236}">
                <a16:creationId xmlns:a16="http://schemas.microsoft.com/office/drawing/2014/main" id="{DF2E4FA9-91C7-1E0D-7B25-FE92BC2F2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A2BDD5-B37C-B551-76E4-EB60C8E619B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6C0BBED5-6A54-00F3-AE7E-386080700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97BE3C9-7166-6F58-8F1B-7BB3B0F932DB}"/>
              </a:ext>
            </a:extLst>
          </p:cNvPr>
          <p:cNvSpPr txBox="1"/>
          <p:nvPr/>
        </p:nvSpPr>
        <p:spPr>
          <a:xfrm>
            <a:off x="617280" y="1922094"/>
            <a:ext cx="10812720" cy="4204356"/>
          </a:xfrm>
          <a:prstGeom prst="rect">
            <a:avLst/>
          </a:prstGeom>
          <a:noFill/>
        </p:spPr>
        <p:txBody>
          <a:bodyPr wrap="square" rtlCol="0">
            <a:spAutoFit/>
          </a:bodyPr>
          <a:lstStyle/>
          <a:p>
            <a:pPr algn="just">
              <a:lnSpc>
                <a:spcPct val="150000"/>
              </a:lnSpc>
            </a:pPr>
            <a:r>
              <a:rPr lang="en-US" dirty="0"/>
              <a:t>It can </a:t>
            </a:r>
            <a:r>
              <a:rPr lang="en-US" u="sng" dirty="0">
                <a:solidFill>
                  <a:srgbClr val="C00000"/>
                </a:solidFill>
              </a:rPr>
              <a:t>help businesses and organizations to collect valuable data insights, optimize processes, and reduce costs, leading to increased productivity and efficiency. </a:t>
            </a:r>
            <a:r>
              <a:rPr lang="en-US" dirty="0"/>
              <a:t>Moreover, IoT technology is evolving at a rapid pace, with advancements being made in areas such as edge computing, AI, and 5G (fifth-generation technology cellular) networks, among others .These advancements are expected to further expand the capabilities and applications of IoT technology, making it even more essential in the future. </a:t>
            </a:r>
            <a:r>
              <a:rPr lang="en-US" dirty="0">
                <a:solidFill>
                  <a:srgbClr val="C00000"/>
                </a:solidFill>
              </a:rPr>
              <a:t>The future of the IoT is expected to be a major disruptive force in the years to come, transforming the way we live, work, and interact with technology. </a:t>
            </a:r>
            <a:r>
              <a:rPr lang="en-US" dirty="0"/>
              <a:t>IoT refers to the interconnected network of physical devices, vehicles, home appliances, and other items embedded with electronics, software, sensors, and connectivity, allowing these objects to collect and exchange data. The number of IoT devices is projected to continue to grow rapidly in the future. </a:t>
            </a:r>
            <a:r>
              <a:rPr lang="en-US" dirty="0">
                <a:solidFill>
                  <a:srgbClr val="C00000"/>
                </a:solidFill>
              </a:rPr>
              <a:t>As more devices are connected, there will be an even greater amount of data generated, which can be used to optimize processes and make better decisions </a:t>
            </a:r>
            <a:r>
              <a:rPr lang="en-US" dirty="0"/>
              <a:t>.</a:t>
            </a:r>
          </a:p>
        </p:txBody>
      </p:sp>
    </p:spTree>
    <p:extLst>
      <p:ext uri="{BB962C8B-B14F-4D97-AF65-F5344CB8AC3E}">
        <p14:creationId xmlns:p14="http://schemas.microsoft.com/office/powerpoint/2010/main" val="120690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F49BC-A845-3478-9353-6F03F4FF95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CC2677-3647-44B2-FF95-E435C7967A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CDF56FB1-B10C-35BB-C2C6-5170BC6BCC25}"/>
              </a:ext>
            </a:extLst>
          </p:cNvPr>
          <p:cNvSpPr txBox="1"/>
          <p:nvPr/>
        </p:nvSpPr>
        <p:spPr>
          <a:xfrm>
            <a:off x="2346764" y="937844"/>
            <a:ext cx="5202171" cy="677108"/>
          </a:xfrm>
          <a:prstGeom prst="rect">
            <a:avLst/>
          </a:prstGeom>
          <a:noFill/>
        </p:spPr>
        <p:txBody>
          <a:bodyPr wrap="square" rtlCol="0">
            <a:spAutoFit/>
          </a:bodyPr>
          <a:lstStyle/>
          <a:p>
            <a:endParaRPr lang="en-US" dirty="0"/>
          </a:p>
          <a:p>
            <a:r>
              <a:rPr lang="en-US" sz="2000" b="1" dirty="0">
                <a:latin typeface="Alexandria" charset="0"/>
              </a:rPr>
              <a:t>Is IoT The future?</a:t>
            </a:r>
          </a:p>
        </p:txBody>
      </p:sp>
      <p:sp>
        <p:nvSpPr>
          <p:cNvPr id="5" name="Rectangle 4">
            <a:extLst>
              <a:ext uri="{FF2B5EF4-FFF2-40B4-BE49-F238E27FC236}">
                <a16:creationId xmlns:a16="http://schemas.microsoft.com/office/drawing/2014/main" id="{4F43123B-C3AC-E4AE-2F47-6DD92D2CF2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B4110A0-78A4-C598-1A16-D5C9DA8FC4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7146216C-9E38-8DD7-EDFB-C7C8C8FE1461}"/>
              </a:ext>
            </a:extLst>
          </p:cNvPr>
          <p:cNvSpPr txBox="1"/>
          <p:nvPr/>
        </p:nvSpPr>
        <p:spPr>
          <a:xfrm>
            <a:off x="708692" y="1976474"/>
            <a:ext cx="10541000" cy="4204356"/>
          </a:xfrm>
          <a:prstGeom prst="rect">
            <a:avLst/>
          </a:prstGeom>
          <a:noFill/>
        </p:spPr>
        <p:txBody>
          <a:bodyPr wrap="square" rtlCol="0">
            <a:spAutoFit/>
          </a:bodyPr>
          <a:lstStyle/>
          <a:p>
            <a:pPr algn="just">
              <a:lnSpc>
                <a:spcPct val="150000"/>
              </a:lnSpc>
            </a:pPr>
            <a:r>
              <a:rPr lang="en-US" u="sng" dirty="0">
                <a:solidFill>
                  <a:srgbClr val="C00000"/>
                </a:solidFill>
              </a:rPr>
              <a:t>As IoT continues to grow, there will be an increasing focus on integrating AI and machine learning into IoT systems, allowing for even more powerful insights and decision-making</a:t>
            </a:r>
            <a:r>
              <a:rPr lang="en-US" dirty="0"/>
              <a:t>. 5G networks promise to deliver higher speeds, lower latency, and greater capacity than previous wireless networks .This will be particularly important for IoT applications, which require reliable and fast connections. </a:t>
            </a:r>
            <a:r>
              <a:rPr lang="en-US" dirty="0">
                <a:solidFill>
                  <a:srgbClr val="C00000"/>
                </a:solidFill>
              </a:rPr>
              <a:t>The adoption of 5G networks</a:t>
            </a:r>
            <a:r>
              <a:rPr lang="en-US" dirty="0"/>
              <a:t> is expected to accelerate the growth of IoT devices and applications. </a:t>
            </a:r>
            <a:r>
              <a:rPr lang="en-US" dirty="0">
                <a:solidFill>
                  <a:srgbClr val="C00000"/>
                </a:solidFill>
              </a:rPr>
              <a:t>As the number of IoT devices grows, there will be an increasing focus on security and privacy. </a:t>
            </a:r>
            <a:r>
              <a:rPr lang="en-US" dirty="0"/>
              <a:t>IoT devices can collect sensitive data, and any security breaches could have serious consequences. Therefore, there will be a greater focus on securing IoT devices and ensuring that user data is protected. In summary, </a:t>
            </a:r>
            <a:r>
              <a:rPr lang="en-US" u="sng" dirty="0">
                <a:solidFill>
                  <a:srgbClr val="C00000"/>
                </a:solidFill>
              </a:rPr>
              <a:t>the future of IoT is likely to be characterized by the growth of devices, the integration of AI and machine learning, the development of edge computing, the adoption of 5G networks, and a greater focus on security and privacy .</a:t>
            </a:r>
          </a:p>
        </p:txBody>
      </p:sp>
      <p:pic>
        <p:nvPicPr>
          <p:cNvPr id="7" name="Graphic 21">
            <a:extLst>
              <a:ext uri="{FF2B5EF4-FFF2-40B4-BE49-F238E27FC236}">
                <a16:creationId xmlns:a16="http://schemas.microsoft.com/office/drawing/2014/main" id="{C9BD13E2-A3AB-DD26-E7BC-7A58EC5EE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4058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3FDED-C966-75E6-950B-691AFB6D0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109DD9-35E8-3F42-14C9-1A081F7187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2E4D34C5-8892-3E04-EEF5-715CBF1E1053}"/>
              </a:ext>
            </a:extLst>
          </p:cNvPr>
          <p:cNvSpPr txBox="1"/>
          <p:nvPr/>
        </p:nvSpPr>
        <p:spPr>
          <a:xfrm>
            <a:off x="2346764" y="937844"/>
            <a:ext cx="5202171" cy="677108"/>
          </a:xfrm>
          <a:prstGeom prst="rect">
            <a:avLst/>
          </a:prstGeom>
          <a:noFill/>
        </p:spPr>
        <p:txBody>
          <a:bodyPr wrap="square" rtlCol="0">
            <a:spAutoFit/>
          </a:bodyPr>
          <a:lstStyle/>
          <a:p>
            <a:endParaRPr lang="en-US" dirty="0"/>
          </a:p>
          <a:p>
            <a:r>
              <a:rPr lang="en-US" sz="2000" b="1" dirty="0">
                <a:latin typeface="Alexandria" charset="0"/>
              </a:rPr>
              <a:t>Is IoT The future?</a:t>
            </a:r>
          </a:p>
        </p:txBody>
      </p:sp>
      <p:sp>
        <p:nvSpPr>
          <p:cNvPr id="5" name="Rectangle 4">
            <a:extLst>
              <a:ext uri="{FF2B5EF4-FFF2-40B4-BE49-F238E27FC236}">
                <a16:creationId xmlns:a16="http://schemas.microsoft.com/office/drawing/2014/main" id="{57A5F29E-DFF4-122D-A6D7-3AF771DEFD30}"/>
              </a:ext>
            </a:extLst>
          </p:cNvPr>
          <p:cNvSpPr/>
          <p:nvPr/>
        </p:nvSpPr>
        <p:spPr>
          <a:xfrm>
            <a:off x="942307" y="6496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C195763-1EDB-356E-3403-565A4636F94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24A15ACE-A227-FF42-DC94-F9AB30F74BA6}"/>
              </a:ext>
            </a:extLst>
          </p:cNvPr>
          <p:cNvSpPr txBox="1"/>
          <p:nvPr/>
        </p:nvSpPr>
        <p:spPr>
          <a:xfrm>
            <a:off x="708693" y="1833589"/>
            <a:ext cx="10541000" cy="4435189"/>
          </a:xfrm>
          <a:prstGeom prst="rect">
            <a:avLst/>
          </a:prstGeom>
          <a:noFill/>
        </p:spPr>
        <p:txBody>
          <a:bodyPr wrap="square" rtlCol="0">
            <a:spAutoFit/>
          </a:bodyPr>
          <a:lstStyle/>
          <a:p>
            <a:pPr algn="just">
              <a:lnSpc>
                <a:spcPct val="150000"/>
              </a:lnSpc>
            </a:pPr>
            <a:r>
              <a:rPr lang="en-US" dirty="0"/>
              <a:t>Some of </a:t>
            </a:r>
            <a:r>
              <a:rPr lang="en-US" u="sng" dirty="0">
                <a:solidFill>
                  <a:srgbClr val="C00000"/>
                </a:solidFill>
              </a:rPr>
              <a:t>the key trends and advancements expected in the future of IoT include the following :</a:t>
            </a:r>
          </a:p>
          <a:p>
            <a:pPr algn="just">
              <a:lnSpc>
                <a:spcPct val="150000"/>
              </a:lnSpc>
            </a:pPr>
            <a:endParaRPr lang="en-US" sz="700" dirty="0"/>
          </a:p>
          <a:p>
            <a:pPr marL="342900" indent="-342900" algn="just">
              <a:buAutoNum type="arabicPeriod"/>
            </a:pPr>
            <a:r>
              <a:rPr lang="en-US" u="sng" dirty="0">
                <a:solidFill>
                  <a:srgbClr val="C00000"/>
                </a:solidFill>
              </a:rPr>
              <a:t>Increased Connectivity: </a:t>
            </a:r>
            <a:r>
              <a:rPr lang="en-US" dirty="0"/>
              <a:t>The number of </a:t>
            </a:r>
            <a:r>
              <a:rPr lang="en-US" dirty="0">
                <a:solidFill>
                  <a:srgbClr val="C00000"/>
                </a:solidFill>
              </a:rPr>
              <a:t>connected devices is expected to continue to grow</a:t>
            </a:r>
            <a:r>
              <a:rPr lang="en-US" dirty="0"/>
              <a:t>, resulting in a more connected and integrated world. </a:t>
            </a:r>
            <a:r>
              <a:rPr lang="en-US" b="1" dirty="0"/>
              <a:t>Example:</a:t>
            </a:r>
            <a:r>
              <a:rPr lang="en-US" dirty="0"/>
              <a:t> </a:t>
            </a:r>
            <a:r>
              <a:rPr lang="en-US" dirty="0">
                <a:solidFill>
                  <a:srgbClr val="C00000"/>
                </a:solidFill>
              </a:rPr>
              <a:t>In smart cities</a:t>
            </a:r>
            <a:r>
              <a:rPr lang="en-US" dirty="0"/>
              <a:t>, traffic lights, surveillance cameras, and public transportation systems will all be interconnected, working together to improve traffic flow and public safety.</a:t>
            </a:r>
          </a:p>
          <a:p>
            <a:pPr marL="342900" indent="-342900" algn="just">
              <a:buAutoNum type="arabicPeriod"/>
            </a:pPr>
            <a:r>
              <a:rPr lang="en-US" u="sng" dirty="0">
                <a:solidFill>
                  <a:srgbClr val="C00000"/>
                </a:solidFill>
              </a:rPr>
              <a:t>Edge Computing: </a:t>
            </a:r>
            <a:r>
              <a:rPr lang="en-US" dirty="0"/>
              <a:t>Edge computing will become increasingly important as </a:t>
            </a:r>
            <a:r>
              <a:rPr lang="en-US" dirty="0">
                <a:solidFill>
                  <a:srgbClr val="C00000"/>
                </a:solidFill>
              </a:rPr>
              <a:t>more devices are added to the IoT network, allowing for faster data processing and reducing the need for data to be sent to centralized servers. </a:t>
            </a:r>
            <a:r>
              <a:rPr lang="en-US" dirty="0"/>
              <a:t>Edge computing solves this problem by allowing data to be processed closer to where it is generated — </a:t>
            </a:r>
            <a:r>
              <a:rPr lang="en-US" u="sng" dirty="0">
                <a:solidFill>
                  <a:srgbClr val="C00000"/>
                </a:solidFill>
              </a:rPr>
              <a:t>that is, at the “edge” of the network (such as on local gateways or IoT devices themselves).</a:t>
            </a:r>
          </a:p>
          <a:p>
            <a:pPr algn="just"/>
            <a:endParaRPr lang="en-US" dirty="0"/>
          </a:p>
          <a:p>
            <a:pPr marL="341313" indent="-341313" algn="just"/>
            <a:r>
              <a:rPr lang="en-US" dirty="0"/>
              <a:t>3.   </a:t>
            </a:r>
            <a:r>
              <a:rPr lang="en-US" u="sng" dirty="0">
                <a:solidFill>
                  <a:srgbClr val="C00000"/>
                </a:solidFill>
              </a:rPr>
              <a:t>5G Technology: </a:t>
            </a:r>
            <a:r>
              <a:rPr lang="en-US" dirty="0"/>
              <a:t>The rollout of </a:t>
            </a:r>
            <a:r>
              <a:rPr lang="en-US" dirty="0">
                <a:solidFill>
                  <a:srgbClr val="C00000"/>
                </a:solidFill>
              </a:rPr>
              <a:t>5G networks </a:t>
            </a:r>
            <a:r>
              <a:rPr lang="en-US" dirty="0"/>
              <a:t>will enable faster and more reliable connectivity, leading to new and improved IoT applications. Example: In healthcare, 5G-enabled IoT devices can transmit patient data instantly to doctors, enabling real-time monitoring and emergency response.</a:t>
            </a:r>
          </a:p>
          <a:p>
            <a:pPr algn="just">
              <a:lnSpc>
                <a:spcPct val="150000"/>
              </a:lnSpc>
            </a:pPr>
            <a:endParaRPr lang="en-US" dirty="0"/>
          </a:p>
        </p:txBody>
      </p:sp>
      <p:pic>
        <p:nvPicPr>
          <p:cNvPr id="7" name="Graphic 21">
            <a:extLst>
              <a:ext uri="{FF2B5EF4-FFF2-40B4-BE49-F238E27FC236}">
                <a16:creationId xmlns:a16="http://schemas.microsoft.com/office/drawing/2014/main" id="{8D521682-6A4A-E90A-45D8-792913C9BA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3456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8753D-E3D4-6998-D979-086DC677CF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EBA76E-269D-5CAB-24CC-B25CD91B08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3C9B6771-F39C-4EF0-58B3-F3A3C63AFF78}"/>
              </a:ext>
            </a:extLst>
          </p:cNvPr>
          <p:cNvSpPr txBox="1"/>
          <p:nvPr/>
        </p:nvSpPr>
        <p:spPr>
          <a:xfrm>
            <a:off x="2346764" y="937844"/>
            <a:ext cx="5202171" cy="677108"/>
          </a:xfrm>
          <a:prstGeom prst="rect">
            <a:avLst/>
          </a:prstGeom>
          <a:noFill/>
        </p:spPr>
        <p:txBody>
          <a:bodyPr wrap="square" rtlCol="0">
            <a:spAutoFit/>
          </a:bodyPr>
          <a:lstStyle/>
          <a:p>
            <a:endParaRPr lang="en-US" dirty="0"/>
          </a:p>
          <a:p>
            <a:r>
              <a:rPr lang="en-US" sz="2000" b="1" dirty="0">
                <a:latin typeface="Alexandria" charset="0"/>
              </a:rPr>
              <a:t>Is IoT The future?</a:t>
            </a:r>
          </a:p>
        </p:txBody>
      </p:sp>
      <p:sp>
        <p:nvSpPr>
          <p:cNvPr id="5" name="Rectangle 4">
            <a:extLst>
              <a:ext uri="{FF2B5EF4-FFF2-40B4-BE49-F238E27FC236}">
                <a16:creationId xmlns:a16="http://schemas.microsoft.com/office/drawing/2014/main" id="{10CC6A02-8BF4-3A22-A75D-235EE67D26E8}"/>
              </a:ext>
            </a:extLst>
          </p:cNvPr>
          <p:cNvSpPr/>
          <p:nvPr/>
        </p:nvSpPr>
        <p:spPr>
          <a:xfrm>
            <a:off x="942307" y="7141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3D8B213-EF0F-64D1-673A-933AAFD5303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39437FB-B642-968F-BB40-28F30F8258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4C8EC2-4C94-0621-E4AB-FC3C8BCDEFF1}"/>
              </a:ext>
            </a:extLst>
          </p:cNvPr>
          <p:cNvSpPr txBox="1"/>
          <p:nvPr/>
        </p:nvSpPr>
        <p:spPr>
          <a:xfrm>
            <a:off x="617280" y="1685495"/>
            <a:ext cx="10389995" cy="4801314"/>
          </a:xfrm>
          <a:prstGeom prst="rect">
            <a:avLst/>
          </a:prstGeom>
          <a:noFill/>
        </p:spPr>
        <p:txBody>
          <a:bodyPr wrap="square" rtlCol="0">
            <a:spAutoFit/>
          </a:bodyPr>
          <a:lstStyle/>
          <a:p>
            <a:pPr algn="just">
              <a:lnSpc>
                <a:spcPct val="200000"/>
              </a:lnSpc>
            </a:pPr>
            <a:r>
              <a:rPr lang="en-US" dirty="0"/>
              <a:t>4</a:t>
            </a:r>
            <a:r>
              <a:rPr lang="en-US" dirty="0">
                <a:solidFill>
                  <a:srgbClr val="FF0000"/>
                </a:solidFill>
              </a:rPr>
              <a:t>. Artificial Intelligence: </a:t>
            </a:r>
            <a:r>
              <a:rPr lang="en-US" dirty="0"/>
              <a:t>The </a:t>
            </a:r>
            <a:r>
              <a:rPr lang="en-US" dirty="0">
                <a:solidFill>
                  <a:srgbClr val="C00000"/>
                </a:solidFill>
              </a:rPr>
              <a:t>integration of AI into IoT devices </a:t>
            </a:r>
            <a:r>
              <a:rPr lang="en-US" dirty="0"/>
              <a:t>will enable more advanced capabilities such as </a:t>
            </a:r>
            <a:r>
              <a:rPr lang="en-US" u="sng" dirty="0">
                <a:solidFill>
                  <a:srgbClr val="C00000"/>
                </a:solidFill>
              </a:rPr>
              <a:t>predictive maintenance, enhanced security, and more efficient energy use. </a:t>
            </a:r>
          </a:p>
          <a:p>
            <a:pPr algn="just">
              <a:lnSpc>
                <a:spcPct val="200000"/>
              </a:lnSpc>
            </a:pPr>
            <a:r>
              <a:rPr lang="en-US" dirty="0"/>
              <a:t>5. </a:t>
            </a:r>
            <a:r>
              <a:rPr lang="en-US" u="sng" dirty="0">
                <a:solidFill>
                  <a:srgbClr val="FF0000"/>
                </a:solidFill>
              </a:rPr>
              <a:t>Cyber-Security:</a:t>
            </a:r>
            <a:r>
              <a:rPr lang="en-US" dirty="0">
                <a:solidFill>
                  <a:srgbClr val="FF0000"/>
                </a:solidFill>
              </a:rPr>
              <a:t> </a:t>
            </a:r>
            <a:r>
              <a:rPr lang="en-US" dirty="0"/>
              <a:t>As the number of connected devices grows, </a:t>
            </a:r>
            <a:r>
              <a:rPr lang="en-US" dirty="0">
                <a:solidFill>
                  <a:srgbClr val="C00000"/>
                </a:solidFill>
              </a:rPr>
              <a:t>the importance of securing IoT networks will become even more critical,</a:t>
            </a:r>
            <a:r>
              <a:rPr lang="en-US" dirty="0"/>
              <a:t> and new technologies and protocols will emerge to address these challenges. </a:t>
            </a:r>
          </a:p>
          <a:p>
            <a:pPr algn="just">
              <a:lnSpc>
                <a:spcPct val="200000"/>
              </a:lnSpc>
            </a:pPr>
            <a:r>
              <a:rPr lang="en-US" dirty="0"/>
              <a:t>6</a:t>
            </a:r>
            <a:r>
              <a:rPr lang="en-US" u="sng" dirty="0"/>
              <a:t>. </a:t>
            </a:r>
            <a:r>
              <a:rPr lang="en-US" u="sng" dirty="0">
                <a:solidFill>
                  <a:srgbClr val="FF0000"/>
                </a:solidFill>
              </a:rPr>
              <a:t>Smart Homes and Cities: </a:t>
            </a:r>
            <a:r>
              <a:rPr lang="en-US" dirty="0"/>
              <a:t>IoT will play a key role in creating smart homes and cities, with connected devices improving </a:t>
            </a:r>
            <a:r>
              <a:rPr lang="en-US" dirty="0">
                <a:solidFill>
                  <a:srgbClr val="C00000"/>
                </a:solidFill>
              </a:rPr>
              <a:t>energy efficiency, reducing waste, and making our living spaces more convenient and comfortable</a:t>
            </a:r>
            <a:r>
              <a:rPr lang="en-US" dirty="0"/>
              <a:t>. </a:t>
            </a:r>
          </a:p>
          <a:p>
            <a:pPr algn="just">
              <a:lnSpc>
                <a:spcPct val="200000"/>
              </a:lnSpc>
            </a:pPr>
            <a:r>
              <a:rPr lang="en-US" dirty="0"/>
              <a:t>7. </a:t>
            </a:r>
            <a:r>
              <a:rPr lang="en-US" u="sng" dirty="0">
                <a:solidFill>
                  <a:srgbClr val="FF0000"/>
                </a:solidFill>
              </a:rPr>
              <a:t>Wearables:</a:t>
            </a:r>
            <a:r>
              <a:rPr lang="en-US" dirty="0">
                <a:solidFill>
                  <a:srgbClr val="FF0000"/>
                </a:solidFill>
              </a:rPr>
              <a:t> </a:t>
            </a:r>
            <a:r>
              <a:rPr lang="en-US" dirty="0"/>
              <a:t>The rise of wearable technology will lead to an </a:t>
            </a:r>
            <a:r>
              <a:rPr lang="en-US" dirty="0">
                <a:solidFill>
                  <a:srgbClr val="C00000"/>
                </a:solidFill>
              </a:rPr>
              <a:t>increased demand for connected devices</a:t>
            </a:r>
            <a:r>
              <a:rPr lang="en-US" dirty="0"/>
              <a:t>, such as </a:t>
            </a:r>
            <a:r>
              <a:rPr lang="en-US" dirty="0">
                <a:solidFill>
                  <a:srgbClr val="C00000"/>
                </a:solidFill>
              </a:rPr>
              <a:t>fitness trackers, smartwatches, and medical devices.</a:t>
            </a:r>
          </a:p>
          <a:p>
            <a:endParaRPr lang="en-US" dirty="0"/>
          </a:p>
        </p:txBody>
      </p:sp>
    </p:spTree>
    <p:extLst>
      <p:ext uri="{BB962C8B-B14F-4D97-AF65-F5344CB8AC3E}">
        <p14:creationId xmlns:p14="http://schemas.microsoft.com/office/powerpoint/2010/main" val="3547600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1B487-A3D9-A3E1-4445-34F53FD343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0FDAEF-DD31-5A39-4AFA-F8EF136DAF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A474B916-2BED-13AA-4B8C-06C0F0900BAB}"/>
              </a:ext>
            </a:extLst>
          </p:cNvPr>
          <p:cNvSpPr txBox="1"/>
          <p:nvPr/>
        </p:nvSpPr>
        <p:spPr>
          <a:xfrm>
            <a:off x="2346764" y="728658"/>
            <a:ext cx="6636463" cy="1015663"/>
          </a:xfrm>
          <a:prstGeom prst="rect">
            <a:avLst/>
          </a:prstGeom>
          <a:noFill/>
        </p:spPr>
        <p:txBody>
          <a:bodyPr wrap="square" rtlCol="0">
            <a:spAutoFit/>
          </a:bodyPr>
          <a:lstStyle/>
          <a:p>
            <a:endParaRPr lang="en-US" dirty="0"/>
          </a:p>
          <a:p>
            <a:endParaRPr lang="en-US" dirty="0"/>
          </a:p>
          <a:p>
            <a:r>
              <a:rPr lang="en-US" sz="2400" b="1" dirty="0"/>
              <a:t>History of IoT</a:t>
            </a:r>
            <a:endParaRPr lang="en-US" sz="2400" dirty="0"/>
          </a:p>
        </p:txBody>
      </p:sp>
      <p:sp>
        <p:nvSpPr>
          <p:cNvPr id="5" name="Rectangle 4">
            <a:extLst>
              <a:ext uri="{FF2B5EF4-FFF2-40B4-BE49-F238E27FC236}">
                <a16:creationId xmlns:a16="http://schemas.microsoft.com/office/drawing/2014/main" id="{F9898039-DEE1-C21C-0F06-1A5DF6D96F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FA7255A-2C01-200A-B8FE-F02FB366468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3842054-0332-8F35-7D2F-AC6D51B475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DEC8597-E61E-6463-7994-8F9570C390E1}"/>
              </a:ext>
            </a:extLst>
          </p:cNvPr>
          <p:cNvSpPr txBox="1"/>
          <p:nvPr/>
        </p:nvSpPr>
        <p:spPr>
          <a:xfrm>
            <a:off x="617280" y="2095405"/>
            <a:ext cx="10812720" cy="3373359"/>
          </a:xfrm>
          <a:prstGeom prst="rect">
            <a:avLst/>
          </a:prstGeom>
          <a:noFill/>
        </p:spPr>
        <p:txBody>
          <a:bodyPr wrap="square" rtlCol="0">
            <a:spAutoFit/>
          </a:bodyPr>
          <a:lstStyle/>
          <a:p>
            <a:pPr algn="just">
              <a:lnSpc>
                <a:spcPct val="150000"/>
              </a:lnSpc>
            </a:pPr>
            <a:r>
              <a:rPr lang="en-US" dirty="0"/>
              <a:t>The IoT is a term used to describe the interconnected network of physical devices, vehicles, home appliances, and other </a:t>
            </a:r>
            <a:r>
              <a:rPr lang="en-US" u="sng" dirty="0">
                <a:solidFill>
                  <a:srgbClr val="C00000"/>
                </a:solidFill>
              </a:rPr>
              <a:t>items embedded with electronics, software, sensors, and connectivity which enables these objects to connect and exchange data with each other. </a:t>
            </a:r>
            <a:r>
              <a:rPr lang="en-US" dirty="0"/>
              <a:t>The concept of the IoT </a:t>
            </a:r>
            <a:r>
              <a:rPr lang="en-US" dirty="0">
                <a:solidFill>
                  <a:srgbClr val="C00000"/>
                </a:solidFill>
              </a:rPr>
              <a:t>can be traced back to the late 1990s and early 2000</a:t>
            </a:r>
            <a:r>
              <a:rPr lang="en-US" dirty="0"/>
              <a:t>s, when researchers and technology experts first started exploring the idea of connecting everyday devices to the internet . One of the earliest examples of </a:t>
            </a:r>
            <a:r>
              <a:rPr lang="en-US" dirty="0">
                <a:solidFill>
                  <a:srgbClr val="C00000"/>
                </a:solidFill>
              </a:rPr>
              <a:t>IoT technology was a Coca-Cola machine </a:t>
            </a:r>
            <a:r>
              <a:rPr lang="en-US" dirty="0"/>
              <a:t>at Carnegie Mellon University, which was connected to the internet in 1982 and </a:t>
            </a:r>
            <a:r>
              <a:rPr lang="en-US" dirty="0">
                <a:solidFill>
                  <a:srgbClr val="C00000"/>
                </a:solidFill>
              </a:rPr>
              <a:t>allowed users to check the availability of drinks remotely </a:t>
            </a:r>
            <a:r>
              <a:rPr lang="en-US" dirty="0"/>
              <a:t>. Over the </a:t>
            </a:r>
            <a:r>
              <a:rPr lang="en-US" u="sng" dirty="0"/>
              <a:t>next few years, </a:t>
            </a:r>
            <a:r>
              <a:rPr lang="en-US" dirty="0"/>
              <a:t>the development of </a:t>
            </a:r>
            <a:r>
              <a:rPr lang="en-US" dirty="0">
                <a:solidFill>
                  <a:srgbClr val="C00000"/>
                </a:solidFill>
              </a:rPr>
              <a:t>wireless networks, advancements in miniaturization, and the growth of the internet paved the way for the development of the IoT. </a:t>
            </a:r>
          </a:p>
        </p:txBody>
      </p:sp>
    </p:spTree>
    <p:extLst>
      <p:ext uri="{BB962C8B-B14F-4D97-AF65-F5344CB8AC3E}">
        <p14:creationId xmlns:p14="http://schemas.microsoft.com/office/powerpoint/2010/main" val="3948566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22239-3415-B832-CA91-03C89C6D76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9F385E-BD58-F789-4C7C-DE8CB2E0CC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4DC630EC-FEEB-4298-2C43-07A88A739C36}"/>
              </a:ext>
            </a:extLst>
          </p:cNvPr>
          <p:cNvSpPr txBox="1"/>
          <p:nvPr/>
        </p:nvSpPr>
        <p:spPr>
          <a:xfrm>
            <a:off x="2346764" y="728658"/>
            <a:ext cx="6636463" cy="1015663"/>
          </a:xfrm>
          <a:prstGeom prst="rect">
            <a:avLst/>
          </a:prstGeom>
          <a:noFill/>
        </p:spPr>
        <p:txBody>
          <a:bodyPr wrap="square" rtlCol="0">
            <a:spAutoFit/>
          </a:bodyPr>
          <a:lstStyle/>
          <a:p>
            <a:endParaRPr lang="en-US" dirty="0"/>
          </a:p>
          <a:p>
            <a:endParaRPr lang="en-US" dirty="0"/>
          </a:p>
          <a:p>
            <a:r>
              <a:rPr lang="en-US" sz="2400" b="1" dirty="0"/>
              <a:t>History of IoT</a:t>
            </a:r>
            <a:endParaRPr lang="en-US" sz="2400" dirty="0"/>
          </a:p>
        </p:txBody>
      </p:sp>
      <p:sp>
        <p:nvSpPr>
          <p:cNvPr id="5" name="Rectangle 4">
            <a:extLst>
              <a:ext uri="{FF2B5EF4-FFF2-40B4-BE49-F238E27FC236}">
                <a16:creationId xmlns:a16="http://schemas.microsoft.com/office/drawing/2014/main" id="{1E9E6B35-B087-DAF4-49CE-467BA4F03A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25E95D9-3271-7BF9-C5A8-9CB55DDF5E0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E2A268D-9039-4119-E77C-FFBC4AB84A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B4AC87-A80B-9D63-BF7F-D3175E322AFB}"/>
              </a:ext>
            </a:extLst>
          </p:cNvPr>
          <p:cNvSpPr txBox="1"/>
          <p:nvPr/>
        </p:nvSpPr>
        <p:spPr>
          <a:xfrm>
            <a:off x="617280" y="2119371"/>
            <a:ext cx="10420141" cy="3373359"/>
          </a:xfrm>
          <a:prstGeom prst="rect">
            <a:avLst/>
          </a:prstGeom>
          <a:noFill/>
        </p:spPr>
        <p:txBody>
          <a:bodyPr wrap="square" rtlCol="0">
            <a:spAutoFit/>
          </a:bodyPr>
          <a:lstStyle/>
          <a:p>
            <a:pPr algn="just">
              <a:lnSpc>
                <a:spcPct val="150000"/>
              </a:lnSpc>
            </a:pPr>
            <a:r>
              <a:rPr lang="en-US" dirty="0">
                <a:solidFill>
                  <a:srgbClr val="C00000"/>
                </a:solidFill>
              </a:rPr>
              <a:t>In 1999, Kevin Ashton, </a:t>
            </a:r>
            <a:r>
              <a:rPr lang="en-US" dirty="0"/>
              <a:t>a British technology pioneer, </a:t>
            </a:r>
            <a:r>
              <a:rPr lang="en-US" u="sng" dirty="0">
                <a:solidFill>
                  <a:srgbClr val="C00000"/>
                </a:solidFill>
              </a:rPr>
              <a:t>coined the term “IoT” to describe the interconnected network of devices and objects . </a:t>
            </a:r>
            <a:r>
              <a:rPr lang="en-US" dirty="0"/>
              <a:t>In the </a:t>
            </a:r>
            <a:r>
              <a:rPr lang="en-US" dirty="0">
                <a:solidFill>
                  <a:srgbClr val="C00000"/>
                </a:solidFill>
              </a:rPr>
              <a:t>early 2000s, the IoT began to gain momentum</a:t>
            </a:r>
            <a:r>
              <a:rPr lang="en-US" dirty="0"/>
              <a:t>, with the introduction of </a:t>
            </a:r>
            <a:r>
              <a:rPr lang="en-US" dirty="0">
                <a:solidFill>
                  <a:srgbClr val="C00000"/>
                </a:solidFill>
              </a:rPr>
              <a:t>smartphones and the growth of home automation systems</a:t>
            </a:r>
            <a:r>
              <a:rPr lang="en-US" dirty="0"/>
              <a:t>. In </a:t>
            </a:r>
            <a:r>
              <a:rPr lang="en-US" dirty="0">
                <a:solidFill>
                  <a:srgbClr val="C00000"/>
                </a:solidFill>
              </a:rPr>
              <a:t>2006, Amazon introduced the Amazon Echo</a:t>
            </a:r>
            <a:r>
              <a:rPr lang="en-US" dirty="0"/>
              <a:t>, </a:t>
            </a:r>
            <a:r>
              <a:rPr lang="en-US" u="sng" dirty="0">
                <a:solidFill>
                  <a:srgbClr val="C00000"/>
                </a:solidFill>
              </a:rPr>
              <a:t>a smart speaker that uses voice commands to control smart home devices and access information from the internet</a:t>
            </a:r>
            <a:r>
              <a:rPr lang="en-US" dirty="0"/>
              <a:t> . Since then, the IoT has continued to grow and evolve, with an increasing number of devices being connected to the internet. </a:t>
            </a:r>
            <a:r>
              <a:rPr lang="en-US" dirty="0">
                <a:solidFill>
                  <a:srgbClr val="C00000"/>
                </a:solidFill>
              </a:rPr>
              <a:t>Today, the IoT is being used in a wide range of applications, from smart homes and cities to industrial systems and healthcare</a:t>
            </a:r>
            <a:r>
              <a:rPr lang="en-US" dirty="0"/>
              <a:t>. Figure 1.4 gives insight into the history of the IoT, showing how the term IoT has evolved in the technological world over the period of last three decades.</a:t>
            </a:r>
          </a:p>
        </p:txBody>
      </p:sp>
    </p:spTree>
    <p:extLst>
      <p:ext uri="{BB962C8B-B14F-4D97-AF65-F5344CB8AC3E}">
        <p14:creationId xmlns:p14="http://schemas.microsoft.com/office/powerpoint/2010/main" val="487983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13332-EAEC-0B05-4A04-DB0DF01FBF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98CC47-64C6-3778-9D35-1C8CF6BE61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F3264AB8-C881-8C9A-2DB8-BD622E83030F}"/>
              </a:ext>
            </a:extLst>
          </p:cNvPr>
          <p:cNvSpPr txBox="1"/>
          <p:nvPr/>
        </p:nvSpPr>
        <p:spPr>
          <a:xfrm>
            <a:off x="2346764" y="728658"/>
            <a:ext cx="6636463" cy="1015663"/>
          </a:xfrm>
          <a:prstGeom prst="rect">
            <a:avLst/>
          </a:prstGeom>
          <a:noFill/>
        </p:spPr>
        <p:txBody>
          <a:bodyPr wrap="square" rtlCol="0">
            <a:spAutoFit/>
          </a:bodyPr>
          <a:lstStyle/>
          <a:p>
            <a:endParaRPr lang="en-US" dirty="0"/>
          </a:p>
          <a:p>
            <a:endParaRPr lang="en-US" dirty="0"/>
          </a:p>
          <a:p>
            <a:r>
              <a:rPr lang="en-US" sz="2400" b="1" dirty="0"/>
              <a:t>History of IoT</a:t>
            </a:r>
            <a:endParaRPr lang="en-US" sz="2400" dirty="0"/>
          </a:p>
        </p:txBody>
      </p:sp>
      <p:sp>
        <p:nvSpPr>
          <p:cNvPr id="5" name="Rectangle 4">
            <a:extLst>
              <a:ext uri="{FF2B5EF4-FFF2-40B4-BE49-F238E27FC236}">
                <a16:creationId xmlns:a16="http://schemas.microsoft.com/office/drawing/2014/main" id="{CD96D877-B11B-FA2E-0FEA-6886284BEA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C4A6569-E96C-DB67-15FB-546DD4B2F00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E02EB43-4D9F-5FD3-9DA5-CFB7F3CD2D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6B02A4-A01E-BB0A-354F-0DD3E0688FF7}"/>
              </a:ext>
            </a:extLst>
          </p:cNvPr>
          <p:cNvSpPr txBox="1"/>
          <p:nvPr/>
        </p:nvSpPr>
        <p:spPr>
          <a:xfrm>
            <a:off x="617280" y="2066550"/>
            <a:ext cx="10420141" cy="3788858"/>
          </a:xfrm>
          <a:prstGeom prst="rect">
            <a:avLst/>
          </a:prstGeom>
          <a:noFill/>
        </p:spPr>
        <p:txBody>
          <a:bodyPr wrap="square" rtlCol="0">
            <a:spAutoFit/>
          </a:bodyPr>
          <a:lstStyle/>
          <a:p>
            <a:pPr algn="just">
              <a:lnSpc>
                <a:spcPct val="150000"/>
              </a:lnSpc>
            </a:pPr>
            <a:r>
              <a:rPr lang="en-US" u="sng" dirty="0">
                <a:solidFill>
                  <a:srgbClr val="C00000"/>
                </a:solidFill>
              </a:rPr>
              <a:t>LG announced the first smart refrigerator in 2000</a:t>
            </a:r>
            <a:r>
              <a:rPr lang="en-US" dirty="0"/>
              <a:t>, the </a:t>
            </a:r>
            <a:r>
              <a:rPr lang="en-US" dirty="0">
                <a:solidFill>
                  <a:srgbClr val="C00000"/>
                </a:solidFill>
              </a:rPr>
              <a:t>first iPhone was launched in 2007</a:t>
            </a:r>
            <a:r>
              <a:rPr lang="en-US" dirty="0"/>
              <a:t>, and by </a:t>
            </a:r>
            <a:r>
              <a:rPr lang="en-US" dirty="0">
                <a:solidFill>
                  <a:srgbClr val="C00000"/>
                </a:solidFill>
              </a:rPr>
              <a:t>2008,</a:t>
            </a:r>
            <a:r>
              <a:rPr lang="en-US" dirty="0"/>
              <a:t> the number of connected devices exceeded the number of people on the planet </a:t>
            </a:r>
            <a:r>
              <a:rPr lang="en-US" dirty="0">
                <a:solidFill>
                  <a:srgbClr val="C00000"/>
                </a:solidFill>
              </a:rPr>
              <a:t>.In 2009, Google started testing driverless cars,</a:t>
            </a:r>
            <a:r>
              <a:rPr lang="en-US" dirty="0"/>
              <a:t> and in </a:t>
            </a:r>
            <a:r>
              <a:rPr lang="en-US" dirty="0">
                <a:solidFill>
                  <a:srgbClr val="C00000"/>
                </a:solidFill>
              </a:rPr>
              <a:t>2011, Google’s Nest smart thermostat hit the market</a:t>
            </a:r>
            <a:r>
              <a:rPr lang="en-US" dirty="0"/>
              <a:t>, allowing remote control of central heating and cooling. </a:t>
            </a:r>
            <a:r>
              <a:rPr lang="en-US" dirty="0">
                <a:solidFill>
                  <a:srgbClr val="C00000"/>
                </a:solidFill>
              </a:rPr>
              <a:t>The concept of IoT started to gain some popularity in the summer of 2010. </a:t>
            </a:r>
            <a:r>
              <a:rPr lang="en-US" dirty="0"/>
              <a:t>Information leaked that Google’s </a:t>
            </a:r>
            <a:r>
              <a:rPr lang="en-US" dirty="0" err="1"/>
              <a:t>StreetView</a:t>
            </a:r>
            <a:r>
              <a:rPr lang="en-US" dirty="0"/>
              <a:t> service had not only </a:t>
            </a:r>
            <a:r>
              <a:rPr lang="en-US" dirty="0">
                <a:solidFill>
                  <a:srgbClr val="C00000"/>
                </a:solidFill>
              </a:rPr>
              <a:t>made 360-degree pictures but had also stored tons of data of people’s Wi-Fi networks .</a:t>
            </a:r>
          </a:p>
          <a:p>
            <a:pPr algn="just">
              <a:lnSpc>
                <a:spcPct val="150000"/>
              </a:lnSpc>
            </a:pPr>
            <a:r>
              <a:rPr lang="en-US" dirty="0"/>
              <a:t>People were debating whether this was the start of a new Google strategy to not only index the internet but also index the physical world. The same year, the Chinese government announced it would make the IoT a strategic priority in its updated Five-Year Plan. </a:t>
            </a:r>
          </a:p>
        </p:txBody>
      </p:sp>
    </p:spTree>
    <p:extLst>
      <p:ext uri="{BB962C8B-B14F-4D97-AF65-F5344CB8AC3E}">
        <p14:creationId xmlns:p14="http://schemas.microsoft.com/office/powerpoint/2010/main" val="2573991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DCA85-C559-3B28-80F4-6852C39361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532CE-9374-76AE-EF06-1F8A263097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338624C0-34D3-B894-78D4-6241B3607BB5}"/>
              </a:ext>
            </a:extLst>
          </p:cNvPr>
          <p:cNvSpPr txBox="1"/>
          <p:nvPr/>
        </p:nvSpPr>
        <p:spPr>
          <a:xfrm>
            <a:off x="2346764" y="728658"/>
            <a:ext cx="6636463" cy="1015663"/>
          </a:xfrm>
          <a:prstGeom prst="rect">
            <a:avLst/>
          </a:prstGeom>
          <a:noFill/>
        </p:spPr>
        <p:txBody>
          <a:bodyPr wrap="square" rtlCol="0">
            <a:spAutoFit/>
          </a:bodyPr>
          <a:lstStyle/>
          <a:p>
            <a:endParaRPr lang="en-US" dirty="0"/>
          </a:p>
          <a:p>
            <a:endParaRPr lang="en-US" dirty="0"/>
          </a:p>
          <a:p>
            <a:r>
              <a:rPr lang="en-US" sz="2400" b="1" dirty="0"/>
              <a:t>History of IoT</a:t>
            </a:r>
            <a:endParaRPr lang="en-US" sz="2400" dirty="0"/>
          </a:p>
        </p:txBody>
      </p:sp>
      <p:sp>
        <p:nvSpPr>
          <p:cNvPr id="5" name="Rectangle 4">
            <a:extLst>
              <a:ext uri="{FF2B5EF4-FFF2-40B4-BE49-F238E27FC236}">
                <a16:creationId xmlns:a16="http://schemas.microsoft.com/office/drawing/2014/main" id="{7B7186E6-6647-2939-E81B-E5028450ED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10452FC-C2DB-0B69-0366-7C0DB2B5173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BCD8754-E7F5-404D-767C-D90BA42E8C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BA5F9E-B83B-34FC-06DF-F7D1CB647A6B}"/>
              </a:ext>
            </a:extLst>
          </p:cNvPr>
          <p:cNvSpPr txBox="1"/>
          <p:nvPr/>
        </p:nvSpPr>
        <p:spPr>
          <a:xfrm>
            <a:off x="617280" y="1951059"/>
            <a:ext cx="10812720" cy="4204356"/>
          </a:xfrm>
          <a:prstGeom prst="rect">
            <a:avLst/>
          </a:prstGeom>
          <a:noFill/>
        </p:spPr>
        <p:txBody>
          <a:bodyPr wrap="square" rtlCol="0">
            <a:spAutoFit/>
          </a:bodyPr>
          <a:lstStyle/>
          <a:p>
            <a:pPr algn="just">
              <a:lnSpc>
                <a:spcPct val="150000"/>
              </a:lnSpc>
            </a:pPr>
            <a:r>
              <a:rPr lang="en-US" dirty="0">
                <a:solidFill>
                  <a:srgbClr val="C00000"/>
                </a:solidFill>
              </a:rPr>
              <a:t>In 2011, </a:t>
            </a:r>
            <a:r>
              <a:rPr lang="en-US" dirty="0"/>
              <a:t>Gartner—the market research company that invented the </a:t>
            </a:r>
            <a:r>
              <a:rPr lang="en-US" dirty="0">
                <a:solidFill>
                  <a:srgbClr val="C00000"/>
                </a:solidFill>
              </a:rPr>
              <a:t>famous “hype-cycle for emerging technologies</a:t>
            </a:r>
            <a:r>
              <a:rPr lang="en-US" dirty="0"/>
              <a:t>”—included a new emerging phenomenon on its list: “The Internet of Things” . The next year, the theme of Europe’s biggest internet conference </a:t>
            </a:r>
            <a:r>
              <a:rPr lang="en-US" dirty="0" err="1"/>
              <a:t>LeWeb</a:t>
            </a:r>
            <a:r>
              <a:rPr lang="en-US" dirty="0"/>
              <a:t> was the “Internet of Things.” At the same time, popular tech-focused magazines like </a:t>
            </a:r>
            <a:r>
              <a:rPr lang="en-US" i="1" dirty="0"/>
              <a:t>Forbes</a:t>
            </a:r>
            <a:r>
              <a:rPr lang="en-US" dirty="0"/>
              <a:t>, </a:t>
            </a:r>
            <a:r>
              <a:rPr lang="en-US" i="1" dirty="0"/>
              <a:t>Fast Company</a:t>
            </a:r>
            <a:r>
              <a:rPr lang="en-US" dirty="0"/>
              <a:t>, and </a:t>
            </a:r>
            <a:r>
              <a:rPr lang="en-US" i="1" dirty="0"/>
              <a:t>Wired </a:t>
            </a:r>
            <a:r>
              <a:rPr lang="en-US" dirty="0"/>
              <a:t>starting using IoT as their vocabulary to describe the phenomenon. </a:t>
            </a:r>
            <a:r>
              <a:rPr lang="en-US" dirty="0">
                <a:solidFill>
                  <a:srgbClr val="C00000"/>
                </a:solidFill>
              </a:rPr>
              <a:t>In October of 2013, </a:t>
            </a:r>
            <a:r>
              <a:rPr lang="en-US" dirty="0"/>
              <a:t>IDC published a report stating that the IoT would be a $8.9 trillion market in 2020 . The term IoT reached mass market awareness when in January 2014, Google announced the purchase of Nest for US$3.2 billion. At the same time, the Consumer Electronics Show (CES) in Las Vegas was held under the theme of IoT. Despite its tremendous growth, </a:t>
            </a:r>
            <a:r>
              <a:rPr lang="en-US" u="sng" dirty="0">
                <a:solidFill>
                  <a:srgbClr val="C00000"/>
                </a:solidFill>
              </a:rPr>
              <a:t>the IoT is still in its early stages and is expected to continue to evolve and grow in the coming years, with the development of new technologies and increasing demand for connected devices.</a:t>
            </a:r>
          </a:p>
        </p:txBody>
      </p:sp>
    </p:spTree>
    <p:extLst>
      <p:ext uri="{BB962C8B-B14F-4D97-AF65-F5344CB8AC3E}">
        <p14:creationId xmlns:p14="http://schemas.microsoft.com/office/powerpoint/2010/main" val="1698055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8447C-16A2-745F-24AA-70230BF03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5BAEC7-90CA-DAFA-438A-A5066C93B2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051FE29E-4443-9E28-4B67-29BA56E6CADB}"/>
              </a:ext>
            </a:extLst>
          </p:cNvPr>
          <p:cNvSpPr txBox="1"/>
          <p:nvPr/>
        </p:nvSpPr>
        <p:spPr>
          <a:xfrm>
            <a:off x="2346764" y="728658"/>
            <a:ext cx="6636463" cy="1015663"/>
          </a:xfrm>
          <a:prstGeom prst="rect">
            <a:avLst/>
          </a:prstGeom>
          <a:noFill/>
        </p:spPr>
        <p:txBody>
          <a:bodyPr wrap="square" rtlCol="0">
            <a:spAutoFit/>
          </a:bodyPr>
          <a:lstStyle/>
          <a:p>
            <a:endParaRPr lang="en-US" dirty="0"/>
          </a:p>
          <a:p>
            <a:endParaRPr lang="en-US" dirty="0"/>
          </a:p>
          <a:p>
            <a:r>
              <a:rPr lang="en-US" sz="2400" b="1" dirty="0"/>
              <a:t>History of IoT</a:t>
            </a:r>
            <a:endParaRPr lang="en-US" sz="2400" dirty="0"/>
          </a:p>
        </p:txBody>
      </p:sp>
      <p:sp>
        <p:nvSpPr>
          <p:cNvPr id="5" name="Rectangle 4">
            <a:extLst>
              <a:ext uri="{FF2B5EF4-FFF2-40B4-BE49-F238E27FC236}">
                <a16:creationId xmlns:a16="http://schemas.microsoft.com/office/drawing/2014/main" id="{2B045746-A4CD-73BB-61FB-E4E85E6E39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0049EA8-C5B6-22AD-E43E-6EACC8A389A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E9CBCCD5-0882-1595-44FB-6B05C465C1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3E39289-1202-8BD7-17F7-706B9E7E3F45}"/>
              </a:ext>
            </a:extLst>
          </p:cNvPr>
          <p:cNvPicPr>
            <a:picLocks noChangeAspect="1"/>
          </p:cNvPicPr>
          <p:nvPr/>
        </p:nvPicPr>
        <p:blipFill>
          <a:blip r:embed="rId4"/>
          <a:stretch>
            <a:fillRect/>
          </a:stretch>
        </p:blipFill>
        <p:spPr>
          <a:xfrm>
            <a:off x="2346764" y="1744321"/>
            <a:ext cx="6525932" cy="4241846"/>
          </a:xfrm>
          <a:prstGeom prst="rect">
            <a:avLst/>
          </a:prstGeom>
        </p:spPr>
      </p:pic>
      <p:sp>
        <p:nvSpPr>
          <p:cNvPr id="8" name="TextBox 7">
            <a:extLst>
              <a:ext uri="{FF2B5EF4-FFF2-40B4-BE49-F238E27FC236}">
                <a16:creationId xmlns:a16="http://schemas.microsoft.com/office/drawing/2014/main" id="{A81E51D3-E2CD-A344-DF0D-925BC7728708}"/>
              </a:ext>
            </a:extLst>
          </p:cNvPr>
          <p:cNvSpPr txBox="1"/>
          <p:nvPr/>
        </p:nvSpPr>
        <p:spPr>
          <a:xfrm>
            <a:off x="9179171" y="3155182"/>
            <a:ext cx="2250829" cy="923330"/>
          </a:xfrm>
          <a:prstGeom prst="rect">
            <a:avLst/>
          </a:prstGeom>
          <a:noFill/>
        </p:spPr>
        <p:txBody>
          <a:bodyPr wrap="square" rtlCol="0">
            <a:spAutoFit/>
          </a:bodyPr>
          <a:lstStyle/>
          <a:p>
            <a:r>
              <a:rPr lang="en-US" dirty="0"/>
              <a:t>Figure 2.4  The history of the Internet of Things</a:t>
            </a:r>
          </a:p>
        </p:txBody>
      </p:sp>
    </p:spTree>
    <p:extLst>
      <p:ext uri="{BB962C8B-B14F-4D97-AF65-F5344CB8AC3E}">
        <p14:creationId xmlns:p14="http://schemas.microsoft.com/office/powerpoint/2010/main" val="2914246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03BBB-72A9-880E-DC43-8A8A6BE92B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F526F2-DFD7-443E-B4CE-2B19868319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5EE11734-5AD6-DC53-4ABC-C00BAC5CDB58}"/>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73300F7C-59E7-C562-B018-F595CEB4940A}"/>
              </a:ext>
            </a:extLst>
          </p:cNvPr>
          <p:cNvSpPr/>
          <p:nvPr/>
        </p:nvSpPr>
        <p:spPr>
          <a:xfrm>
            <a:off x="942307" y="7651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41CFD1-96E2-4F7E-5667-F4F45DD2DC3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EFD50CE-E5AE-B1AB-98FE-3927B73980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A1A15F6-E7DC-0B43-B237-74044AA7F215}"/>
              </a:ext>
            </a:extLst>
          </p:cNvPr>
          <p:cNvSpPr txBox="1"/>
          <p:nvPr/>
        </p:nvSpPr>
        <p:spPr>
          <a:xfrm>
            <a:off x="617280" y="1897656"/>
            <a:ext cx="10812720" cy="4204356"/>
          </a:xfrm>
          <a:prstGeom prst="rect">
            <a:avLst/>
          </a:prstGeom>
          <a:noFill/>
        </p:spPr>
        <p:txBody>
          <a:bodyPr wrap="square" rtlCol="0">
            <a:spAutoFit/>
          </a:bodyPr>
          <a:lstStyle/>
          <a:p>
            <a:pPr algn="just">
              <a:lnSpc>
                <a:spcPct val="150000"/>
              </a:lnSpc>
            </a:pPr>
            <a:r>
              <a:rPr lang="en-US" b="1" dirty="0">
                <a:solidFill>
                  <a:srgbClr val="C00000"/>
                </a:solidFill>
              </a:rPr>
              <a:t>Industry 4.0 </a:t>
            </a:r>
            <a:r>
              <a:rPr lang="en-US" dirty="0"/>
              <a:t>refers to a new phase in the Industrial Revolution that focuses heavily on interconnectivity, </a:t>
            </a:r>
            <a:r>
              <a:rPr lang="en-US" dirty="0">
                <a:solidFill>
                  <a:srgbClr val="C00000"/>
                </a:solidFill>
              </a:rPr>
              <a:t>automation, machine learning, and real-time data</a:t>
            </a:r>
            <a:r>
              <a:rPr lang="en-US" dirty="0"/>
              <a:t>. </a:t>
            </a:r>
            <a:r>
              <a:rPr lang="en-US" b="1" u="sng" dirty="0"/>
              <a:t>Industry 4.0</a:t>
            </a:r>
            <a:r>
              <a:rPr lang="en-US" dirty="0"/>
              <a:t>, also sometimes referred to as </a:t>
            </a:r>
            <a:r>
              <a:rPr lang="en-US" u="sng" dirty="0" err="1">
                <a:solidFill>
                  <a:srgbClr val="C00000"/>
                </a:solidFill>
              </a:rPr>
              <a:t>IIoT</a:t>
            </a:r>
            <a:r>
              <a:rPr lang="en-US" u="sng" dirty="0">
                <a:solidFill>
                  <a:srgbClr val="C00000"/>
                </a:solidFill>
              </a:rPr>
              <a:t>(Industrial Internet of Things) or smart manufacturing </a:t>
            </a:r>
            <a:r>
              <a:rPr lang="en-US" dirty="0"/>
              <a:t>which provides physical production and operations with </a:t>
            </a:r>
            <a:r>
              <a:rPr lang="en-US" u="sng" dirty="0">
                <a:solidFill>
                  <a:srgbClr val="C00000"/>
                </a:solidFill>
              </a:rPr>
              <a:t>smart digital technology, machine learning and big data</a:t>
            </a:r>
            <a:r>
              <a:rPr lang="en-US" dirty="0"/>
              <a:t> to create a more holistic and better connected ecosystem for companies that focus on manufacturing and supply chain management.  </a:t>
            </a:r>
            <a:r>
              <a:rPr lang="en-US" dirty="0">
                <a:solidFill>
                  <a:srgbClr val="C00000"/>
                </a:solidFill>
              </a:rPr>
              <a:t>The Industrial Internet of Things (</a:t>
            </a:r>
            <a:r>
              <a:rPr lang="en-US" dirty="0" err="1">
                <a:solidFill>
                  <a:srgbClr val="C00000"/>
                </a:solidFill>
              </a:rPr>
              <a:t>IIoT</a:t>
            </a:r>
            <a:r>
              <a:rPr lang="en-US" dirty="0"/>
              <a:t>) describes the IoT </a:t>
            </a:r>
            <a:r>
              <a:rPr lang="en-US" dirty="0">
                <a:solidFill>
                  <a:srgbClr val="C00000"/>
                </a:solidFill>
              </a:rPr>
              <a:t>as used in industries </a:t>
            </a:r>
            <a:r>
              <a:rPr lang="en-US" dirty="0"/>
              <a:t>such as </a:t>
            </a:r>
            <a:r>
              <a:rPr lang="en-US" dirty="0">
                <a:solidFill>
                  <a:srgbClr val="C00000"/>
                </a:solidFill>
              </a:rPr>
              <a:t>manufacturing, logistics, oil and gas, transportation, energy/utilities, mining and metals, aviation and others. </a:t>
            </a:r>
            <a:r>
              <a:rPr lang="en-US" dirty="0"/>
              <a:t>These industries </a:t>
            </a:r>
            <a:r>
              <a:rPr lang="en-US" dirty="0">
                <a:solidFill>
                  <a:srgbClr val="FF0000"/>
                </a:solidFill>
              </a:rPr>
              <a:t>represent the majority of gross domestic </a:t>
            </a:r>
            <a:r>
              <a:rPr lang="en-US" dirty="0">
                <a:solidFill>
                  <a:srgbClr val="C00000"/>
                </a:solidFill>
              </a:rPr>
              <a:t>product among the G20 nations</a:t>
            </a:r>
            <a:r>
              <a:rPr lang="en-US" dirty="0"/>
              <a:t>. </a:t>
            </a:r>
            <a:r>
              <a:rPr lang="en-US" dirty="0">
                <a:solidFill>
                  <a:srgbClr val="C00000"/>
                </a:solidFill>
              </a:rPr>
              <a:t>The </a:t>
            </a:r>
            <a:r>
              <a:rPr lang="en-US" dirty="0" err="1">
                <a:solidFill>
                  <a:srgbClr val="C00000"/>
                </a:solidFill>
              </a:rPr>
              <a:t>IIoT</a:t>
            </a:r>
            <a:r>
              <a:rPr lang="en-US" dirty="0">
                <a:solidFill>
                  <a:srgbClr val="C00000"/>
                </a:solidFill>
              </a:rPr>
              <a:t> is still at an early stage, similar to where the Internet was in the late 1990s</a:t>
            </a:r>
            <a:r>
              <a:rPr lang="en-US" dirty="0"/>
              <a:t>. While the evolution of the consumer Internet over the last two decades provides some important lessons, it is unclear how much of this learning is applicable to the </a:t>
            </a:r>
            <a:r>
              <a:rPr lang="en-US" dirty="0" err="1"/>
              <a:t>IIoT</a:t>
            </a:r>
            <a:r>
              <a:rPr lang="en-US" dirty="0"/>
              <a:t>, given its unique scope and requirements. </a:t>
            </a:r>
          </a:p>
        </p:txBody>
      </p:sp>
    </p:spTree>
    <p:extLst>
      <p:ext uri="{BB962C8B-B14F-4D97-AF65-F5344CB8AC3E}">
        <p14:creationId xmlns:p14="http://schemas.microsoft.com/office/powerpoint/2010/main" val="3950686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D1ACF-B096-C613-E451-AC75DA920C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11DB5F-232D-A0BB-525A-2E03363C14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47B8AA2B-1D4A-C9A4-82DE-E2A7843E3D96}"/>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19BB99DA-252F-C04C-711D-ACB7EE0A0205}"/>
              </a:ext>
            </a:extLst>
          </p:cNvPr>
          <p:cNvSpPr/>
          <p:nvPr/>
        </p:nvSpPr>
        <p:spPr>
          <a:xfrm>
            <a:off x="948912" y="6720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0816C82-03DB-E013-D328-4D3B36C0B801}"/>
              </a:ext>
            </a:extLst>
          </p:cNvPr>
          <p:cNvSpPr txBox="1"/>
          <p:nvPr/>
        </p:nvSpPr>
        <p:spPr>
          <a:xfrm>
            <a:off x="1168027" y="91714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FD70F4F3-A324-AF05-3E61-43D7CFEEEF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2889E47-1A6B-B48F-B6B0-87163C688ED1}"/>
              </a:ext>
            </a:extLst>
          </p:cNvPr>
          <p:cNvSpPr txBox="1"/>
          <p:nvPr/>
        </p:nvSpPr>
        <p:spPr>
          <a:xfrm>
            <a:off x="617280" y="1838010"/>
            <a:ext cx="10812720" cy="3788858"/>
          </a:xfrm>
          <a:prstGeom prst="rect">
            <a:avLst/>
          </a:prstGeom>
          <a:noFill/>
        </p:spPr>
        <p:txBody>
          <a:bodyPr wrap="square" rtlCol="0">
            <a:spAutoFit/>
          </a:bodyPr>
          <a:lstStyle/>
          <a:p>
            <a:pPr algn="just">
              <a:lnSpc>
                <a:spcPct val="150000"/>
              </a:lnSpc>
            </a:pPr>
            <a:r>
              <a:rPr lang="en-US" dirty="0">
                <a:solidFill>
                  <a:srgbClr val="C00000"/>
                </a:solidFill>
              </a:rPr>
              <a:t>Industry 4.0 </a:t>
            </a:r>
            <a:r>
              <a:rPr lang="en-US" dirty="0"/>
              <a:t>refers to the use of </a:t>
            </a:r>
            <a:r>
              <a:rPr lang="en-US" dirty="0">
                <a:solidFill>
                  <a:srgbClr val="C00000"/>
                </a:solidFill>
              </a:rPr>
              <a:t>automation and data exchange in manufacturing</a:t>
            </a:r>
            <a:r>
              <a:rPr lang="en-US" dirty="0"/>
              <a:t>. According to the Boston Consulting Group there are nine principal technologies that </a:t>
            </a:r>
            <a:r>
              <a:rPr lang="en-US" u="sng" dirty="0">
                <a:solidFill>
                  <a:srgbClr val="C00000"/>
                </a:solidFill>
              </a:rPr>
              <a:t>make up Industry 4.0: Autonomous Robots, Simulation, Horizontal and Vertical System Integration, the Industrial Internet of Things, Cybersecurity, The Cloud, Additive Manufacturing, Data and Analytics, and Augmented Reality. </a:t>
            </a:r>
            <a:r>
              <a:rPr lang="en-US" dirty="0"/>
              <a:t>These technologies are used to </a:t>
            </a:r>
            <a:r>
              <a:rPr lang="en-US" dirty="0">
                <a:solidFill>
                  <a:srgbClr val="C00000"/>
                </a:solidFill>
              </a:rPr>
              <a:t>create a “smart factory” where machines, systems, and humans communicate with each other in order to coordinate and monitor progress along the assembly line.</a:t>
            </a:r>
            <a:r>
              <a:rPr lang="en-US" dirty="0"/>
              <a:t> </a:t>
            </a:r>
          </a:p>
          <a:p>
            <a:pPr marL="285750" indent="-285750">
              <a:lnSpc>
                <a:spcPct val="150000"/>
              </a:lnSpc>
              <a:buFont typeface="Wingdings" panose="05000000000000000000" pitchFamily="2" charset="2"/>
              <a:buChar char="Ø"/>
            </a:pPr>
            <a:r>
              <a:rPr lang="en-US" dirty="0"/>
              <a:t>Example:  A car manufacturing factory uses </a:t>
            </a:r>
            <a:r>
              <a:rPr lang="en-US" u="sng" dirty="0">
                <a:solidFill>
                  <a:srgbClr val="C00000"/>
                </a:solidFill>
              </a:rPr>
              <a:t>hundreds of sensors on machines and robots</a:t>
            </a:r>
            <a:r>
              <a:rPr lang="en-US" dirty="0"/>
              <a:t>. These sensors send </a:t>
            </a:r>
            <a:r>
              <a:rPr lang="en-US" dirty="0">
                <a:solidFill>
                  <a:srgbClr val="C00000"/>
                </a:solidFill>
              </a:rPr>
              <a:t>real-time data about temperature, vibration, and energy use to a central system. </a:t>
            </a:r>
            <a:r>
              <a:rPr lang="en-US" dirty="0"/>
              <a:t>The system </a:t>
            </a:r>
            <a:r>
              <a:rPr lang="en-US" dirty="0">
                <a:solidFill>
                  <a:srgbClr val="C00000"/>
                </a:solidFill>
              </a:rPr>
              <a:t>analyzes the data </a:t>
            </a:r>
            <a:r>
              <a:rPr lang="en-US" b="1" u="sng" dirty="0">
                <a:solidFill>
                  <a:srgbClr val="C00000"/>
                </a:solidFill>
              </a:rPr>
              <a:t>to predict when a machine might fail, </a:t>
            </a:r>
            <a:r>
              <a:rPr lang="en-US" dirty="0"/>
              <a:t>allowing maintenance to happen before breakdowns occur. </a:t>
            </a:r>
            <a:endParaRPr lang="en-US" u="sng" dirty="0">
              <a:solidFill>
                <a:srgbClr val="C00000"/>
              </a:solidFill>
            </a:endParaRPr>
          </a:p>
        </p:txBody>
      </p:sp>
    </p:spTree>
    <p:extLst>
      <p:ext uri="{BB962C8B-B14F-4D97-AF65-F5344CB8AC3E}">
        <p14:creationId xmlns:p14="http://schemas.microsoft.com/office/powerpoint/2010/main" val="15920826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7B344-0992-BE07-05D3-AD58106019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96EDDA-68AF-9393-926E-A52D7BB98D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4C2FB192-3CD3-E878-D308-3C58FED97A87}"/>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149EB73D-E724-A33B-C72A-A7254EF9A3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C33145C-E96D-FA07-27CD-190B608A87D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E2419E2-D35A-5A10-DE23-EBC6C42D65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F0B1D03-A242-D288-27A4-C5FF948DFE07}"/>
              </a:ext>
            </a:extLst>
          </p:cNvPr>
          <p:cNvSpPr txBox="1"/>
          <p:nvPr/>
        </p:nvSpPr>
        <p:spPr>
          <a:xfrm>
            <a:off x="546942" y="1950921"/>
            <a:ext cx="10812720" cy="4619854"/>
          </a:xfrm>
          <a:prstGeom prst="rect">
            <a:avLst/>
          </a:prstGeom>
          <a:noFill/>
        </p:spPr>
        <p:txBody>
          <a:bodyPr wrap="square" rtlCol="0">
            <a:spAutoFit/>
          </a:bodyPr>
          <a:lstStyle/>
          <a:p>
            <a:pPr algn="just">
              <a:lnSpc>
                <a:spcPct val="150000"/>
              </a:lnSpc>
            </a:pPr>
            <a:r>
              <a:rPr lang="en-US" dirty="0"/>
              <a:t>Networked devices provide sensor data and are digitally controlled. The net effect is the ability to rapidly design, modify, create, and customize things in the real world, while lowering costs and reacting to changes in consumer preferences, </a:t>
            </a:r>
            <a:r>
              <a:rPr lang="en-US" dirty="0" err="1"/>
              <a:t>demand,the</a:t>
            </a:r>
            <a:r>
              <a:rPr lang="en-US" dirty="0"/>
              <a:t> supply chain and technology.  The goal is to enable </a:t>
            </a:r>
            <a:r>
              <a:rPr lang="en-US" u="sng" dirty="0">
                <a:solidFill>
                  <a:srgbClr val="C00000"/>
                </a:solidFill>
              </a:rPr>
              <a:t>autonomous decision-making processes, monitor assets and processes in real-time, and enable equally real-time connected value creation networks through early involvement of stakeholders. </a:t>
            </a:r>
          </a:p>
          <a:p>
            <a:pPr algn="just">
              <a:lnSpc>
                <a:spcPct val="150000"/>
              </a:lnSpc>
            </a:pPr>
            <a:r>
              <a:rPr lang="en-US" dirty="0"/>
              <a:t>For example, </a:t>
            </a:r>
            <a:r>
              <a:rPr lang="en-US" dirty="0">
                <a:solidFill>
                  <a:srgbClr val="FF0000"/>
                </a:solidFill>
              </a:rPr>
              <a:t>real-time responses are often critical in manufacturing, energy, transportation and healthcare</a:t>
            </a:r>
            <a:r>
              <a:rPr lang="en-US" dirty="0"/>
              <a:t>:</a:t>
            </a:r>
          </a:p>
          <a:p>
            <a:pPr marL="285750" indent="-285750" algn="just">
              <a:lnSpc>
                <a:spcPct val="150000"/>
              </a:lnSpc>
              <a:buFont typeface="Arial" panose="020B0604020202020204" pitchFamily="34" charset="0"/>
              <a:buChar char="•"/>
            </a:pPr>
            <a:r>
              <a:rPr lang="en-US" dirty="0"/>
              <a:t>real time for today’s Internet usually means a </a:t>
            </a:r>
            <a:r>
              <a:rPr lang="en-US" dirty="0">
                <a:solidFill>
                  <a:srgbClr val="C00000"/>
                </a:solidFill>
              </a:rPr>
              <a:t>few seconds ,whereas real time for industrial machines involves sub-millisecond scales. Another important consideration is reliability. </a:t>
            </a:r>
            <a:r>
              <a:rPr lang="en-US" dirty="0"/>
              <a:t>For example: </a:t>
            </a:r>
            <a:r>
              <a:rPr lang="en-US" u="sng" dirty="0">
                <a:solidFill>
                  <a:srgbClr val="C00000"/>
                </a:solidFill>
              </a:rPr>
              <a:t>In a smart factory</a:t>
            </a:r>
            <a:r>
              <a:rPr lang="en-US" dirty="0"/>
              <a:t>, production managers can see </a:t>
            </a:r>
            <a:r>
              <a:rPr lang="en-US" u="sng" dirty="0">
                <a:solidFill>
                  <a:srgbClr val="C00000"/>
                </a:solidFill>
              </a:rPr>
              <a:t>the exact status of every machine and material in real time</a:t>
            </a:r>
            <a:r>
              <a:rPr lang="en-US" dirty="0"/>
              <a:t>. If there’s a delay in one stage, the system can </a:t>
            </a:r>
            <a:r>
              <a:rPr lang="en-US" u="sng" dirty="0">
                <a:solidFill>
                  <a:srgbClr val="C00000"/>
                </a:solidFill>
              </a:rPr>
              <a:t>automatically adjust other processes or notify workers</a:t>
            </a:r>
            <a:r>
              <a:rPr lang="en-US" dirty="0"/>
              <a:t>.</a:t>
            </a:r>
            <a:endParaRPr lang="en-US" dirty="0">
              <a:solidFill>
                <a:srgbClr val="C00000"/>
              </a:solidFill>
            </a:endParaRPr>
          </a:p>
          <a:p>
            <a:pPr marL="285750" indent="-285750" algn="just">
              <a:lnSpc>
                <a:spcPct val="150000"/>
              </a:lnSpc>
              <a:buFont typeface="Arial" panose="020B0604020202020204" pitchFamily="34" charset="0"/>
              <a:buChar char="•"/>
            </a:pPr>
            <a:endParaRPr lang="en-US" dirty="0">
              <a:solidFill>
                <a:srgbClr val="C00000"/>
              </a:solidFill>
            </a:endParaRPr>
          </a:p>
        </p:txBody>
      </p:sp>
    </p:spTree>
    <p:extLst>
      <p:ext uri="{BB962C8B-B14F-4D97-AF65-F5344CB8AC3E}">
        <p14:creationId xmlns:p14="http://schemas.microsoft.com/office/powerpoint/2010/main" val="3375216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786D2-D992-11B6-EC68-3A730C16AB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667365-9AE0-B508-90EC-D648A6CE22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40DA0A0E-9066-4198-CC04-B0C144EDE3F6}"/>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0C4D7BBD-C9FF-A1A5-6F4E-521B58FCABA0}"/>
              </a:ext>
            </a:extLst>
          </p:cNvPr>
          <p:cNvSpPr/>
          <p:nvPr/>
        </p:nvSpPr>
        <p:spPr>
          <a:xfrm>
            <a:off x="942307" y="583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7D50093-B959-14E9-5C2F-C8F424D65EA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BC6F2DC-30A8-670D-B11F-635721BA4A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33D38E9-FD18-2F80-C583-D56DD10640E5}"/>
              </a:ext>
            </a:extLst>
          </p:cNvPr>
          <p:cNvSpPr txBox="1"/>
          <p:nvPr/>
        </p:nvSpPr>
        <p:spPr>
          <a:xfrm>
            <a:off x="617280" y="1651988"/>
            <a:ext cx="10812720" cy="5897127"/>
          </a:xfrm>
          <a:prstGeom prst="rect">
            <a:avLst/>
          </a:prstGeom>
          <a:noFill/>
        </p:spPr>
        <p:txBody>
          <a:bodyPr wrap="square" rtlCol="0">
            <a:spAutoFit/>
          </a:bodyPr>
          <a:lstStyle/>
          <a:p>
            <a:pPr algn="just">
              <a:lnSpc>
                <a:spcPct val="200000"/>
              </a:lnSpc>
            </a:pPr>
            <a:r>
              <a:rPr lang="en-US" dirty="0"/>
              <a:t>Suppliers, manufacturers, and distributors can all share data instantly, </a:t>
            </a:r>
            <a:r>
              <a:rPr lang="en-US" u="sng" dirty="0">
                <a:solidFill>
                  <a:srgbClr val="C00000"/>
                </a:solidFill>
              </a:rPr>
              <a:t>making the entire supply chain more responsive. </a:t>
            </a:r>
            <a:r>
              <a:rPr lang="en-US" dirty="0"/>
              <a:t>This creates a connected ecosystem where every stakeholder — </a:t>
            </a:r>
            <a:r>
              <a:rPr lang="en-US" dirty="0">
                <a:solidFill>
                  <a:srgbClr val="C00000"/>
                </a:solidFill>
              </a:rPr>
              <a:t>from suppliers to customers </a:t>
            </a:r>
            <a:r>
              <a:rPr lang="en-US" dirty="0"/>
              <a:t>— is involved early and can react immediately to changes in demand, design, or supply.</a:t>
            </a:r>
          </a:p>
          <a:p>
            <a:pPr algn="just">
              <a:lnSpc>
                <a:spcPct val="200000"/>
              </a:lnSpc>
            </a:pPr>
            <a:endParaRPr lang="en-US" sz="900" dirty="0"/>
          </a:p>
          <a:p>
            <a:pPr marL="285750" indent="-285750">
              <a:buFont typeface="Wingdings" panose="05000000000000000000" pitchFamily="2" charset="2"/>
              <a:buChar char="Ø"/>
            </a:pPr>
            <a:r>
              <a:rPr lang="en-US" u="sng" dirty="0">
                <a:solidFill>
                  <a:srgbClr val="C00000"/>
                </a:solidFill>
              </a:rPr>
              <a:t>Example</a:t>
            </a:r>
          </a:p>
          <a:p>
            <a:pPr marL="285750" indent="-285750">
              <a:lnSpc>
                <a:spcPct val="200000"/>
              </a:lnSpc>
              <a:buFont typeface="Arial" panose="020B0604020202020204" pitchFamily="34" charset="0"/>
              <a:buChar char="•"/>
            </a:pPr>
            <a:r>
              <a:rPr lang="en-US" dirty="0"/>
              <a:t>A supplier provides raw materials (like steel, plastic, or microchips).</a:t>
            </a:r>
          </a:p>
          <a:p>
            <a:pPr marL="285750" indent="-285750">
              <a:lnSpc>
                <a:spcPct val="200000"/>
              </a:lnSpc>
              <a:buFont typeface="Arial" panose="020B0604020202020204" pitchFamily="34" charset="0"/>
              <a:buChar char="•"/>
            </a:pPr>
            <a:r>
              <a:rPr lang="en-US" dirty="0"/>
              <a:t>IoT sensors on the supplier’s inventory system track stock levels, delivery status, and quality in real time.</a:t>
            </a:r>
          </a:p>
          <a:p>
            <a:pPr marL="285750" indent="-285750">
              <a:lnSpc>
                <a:spcPct val="200000"/>
              </a:lnSpc>
              <a:buFont typeface="Arial" panose="020B0604020202020204" pitchFamily="34" charset="0"/>
              <a:buChar char="•"/>
            </a:pPr>
            <a:r>
              <a:rPr lang="en-US" dirty="0"/>
              <a:t>This data is automatically uploaded to a shared cloud platform that the manufacturer can access.</a:t>
            </a:r>
          </a:p>
          <a:p>
            <a:pPr marL="285750" indent="-285750" algn="just">
              <a:lnSpc>
                <a:spcPct val="200000"/>
              </a:lnSpc>
              <a:buFont typeface="Arial" panose="020B0604020202020204" pitchFamily="34" charset="0"/>
              <a:buChar char="•"/>
            </a:pPr>
            <a:endParaRPr lang="en-US" dirty="0"/>
          </a:p>
          <a:p>
            <a:pPr marL="285750" indent="-285750" algn="just">
              <a:lnSpc>
                <a:spcPct val="20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dirty="0">
              <a:solidFill>
                <a:srgbClr val="C00000"/>
              </a:solidFill>
            </a:endParaRPr>
          </a:p>
          <a:p>
            <a:pPr marL="285750" indent="-285750" algn="just">
              <a:lnSpc>
                <a:spcPct val="150000"/>
              </a:lnSpc>
              <a:buFont typeface="Arial" panose="020B0604020202020204" pitchFamily="34" charset="0"/>
              <a:buChar char="•"/>
            </a:pPr>
            <a:endParaRPr lang="en-US" dirty="0">
              <a:solidFill>
                <a:srgbClr val="C00000"/>
              </a:solidFill>
            </a:endParaRPr>
          </a:p>
        </p:txBody>
      </p:sp>
    </p:spTree>
    <p:extLst>
      <p:ext uri="{BB962C8B-B14F-4D97-AF65-F5344CB8AC3E}">
        <p14:creationId xmlns:p14="http://schemas.microsoft.com/office/powerpoint/2010/main" val="3169753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DABF5-5306-F3B8-DF4F-F66902A9A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8B848E-3D8D-948D-8937-D7A3C46C1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83F08274-6E9A-97F9-14BB-00E70B5A8744}"/>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27F0ECDC-4283-6877-4FE8-BDC1D7A9E6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68E2019-E20F-5DCA-CCC0-E954B13EF7E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E8B1F9EC-6F74-CD36-E225-BC92D8284F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B0E45D5-D2A8-5215-F5E1-343714331E00}"/>
              </a:ext>
            </a:extLst>
          </p:cNvPr>
          <p:cNvSpPr txBox="1"/>
          <p:nvPr/>
        </p:nvSpPr>
        <p:spPr>
          <a:xfrm>
            <a:off x="617280" y="1951059"/>
            <a:ext cx="10812720" cy="4385816"/>
          </a:xfrm>
          <a:prstGeom prst="rect">
            <a:avLst/>
          </a:prstGeom>
          <a:noFill/>
        </p:spPr>
        <p:txBody>
          <a:bodyPr wrap="square" rtlCol="0">
            <a:spAutoFit/>
          </a:bodyPr>
          <a:lstStyle/>
          <a:p>
            <a:pPr algn="just">
              <a:lnSpc>
                <a:spcPct val="150000"/>
              </a:lnSpc>
            </a:pPr>
            <a:r>
              <a:rPr lang="en-US" dirty="0"/>
              <a:t>Much attention has been given to the efforts of large companies such as </a:t>
            </a:r>
            <a:r>
              <a:rPr lang="en-US" u="sng" dirty="0" err="1">
                <a:solidFill>
                  <a:srgbClr val="C00000"/>
                </a:solidFill>
              </a:rPr>
              <a:t>Cisco,GE</a:t>
            </a:r>
            <a:r>
              <a:rPr lang="en-US" u="sng" dirty="0">
                <a:solidFill>
                  <a:srgbClr val="C00000"/>
                </a:solidFill>
              </a:rPr>
              <a:t>, </a:t>
            </a:r>
            <a:r>
              <a:rPr lang="en-US" u="sng" dirty="0" err="1">
                <a:solidFill>
                  <a:srgbClr val="C00000"/>
                </a:solidFill>
              </a:rPr>
              <a:t>andHuawei</a:t>
            </a:r>
            <a:r>
              <a:rPr lang="en-US" u="sng" dirty="0">
                <a:solidFill>
                  <a:srgbClr val="C00000"/>
                </a:solidFill>
              </a:rPr>
              <a:t>, and government initiatives such as Industrie 4.0 in Germany. </a:t>
            </a:r>
          </a:p>
          <a:p>
            <a:pPr algn="just">
              <a:lnSpc>
                <a:spcPct val="150000"/>
              </a:lnSpc>
            </a:pPr>
            <a:r>
              <a:rPr lang="en-US" dirty="0"/>
              <a:t>For example:</a:t>
            </a:r>
          </a:p>
          <a:p>
            <a:pPr lvl="1" indent="-285750" algn="just">
              <a:lnSpc>
                <a:spcPct val="200000"/>
              </a:lnSpc>
              <a:buFont typeface="Arial" panose="020B0604020202020204" pitchFamily="34" charset="0"/>
              <a:buChar char="•"/>
            </a:pPr>
            <a:r>
              <a:rPr lang="en-US" dirty="0">
                <a:solidFill>
                  <a:srgbClr val="C00000"/>
                </a:solidFill>
              </a:rPr>
              <a:t>GE announced </a:t>
            </a:r>
            <a:r>
              <a:rPr lang="en-US" dirty="0"/>
              <a:t>that it realized more than $1 billion in incremental revenues in 2014 by helping customers improve asset performance and business operations through </a:t>
            </a:r>
            <a:r>
              <a:rPr lang="en-US" u="sng" dirty="0" err="1">
                <a:solidFill>
                  <a:srgbClr val="C00000"/>
                </a:solidFill>
              </a:rPr>
              <a:t>IIoT</a:t>
            </a:r>
            <a:r>
              <a:rPr lang="en-US" u="sng" dirty="0">
                <a:solidFill>
                  <a:srgbClr val="C00000"/>
                </a:solidFill>
              </a:rPr>
              <a:t> capabilities and services.</a:t>
            </a:r>
          </a:p>
          <a:p>
            <a:pPr lvl="1" indent="-285750" algn="just">
              <a:lnSpc>
                <a:spcPct val="200000"/>
              </a:lnSpc>
              <a:buFont typeface="Arial" panose="020B0604020202020204" pitchFamily="34" charset="0"/>
              <a:buChar char="•"/>
            </a:pPr>
            <a:r>
              <a:rPr lang="en-US" dirty="0"/>
              <a:t>The German government is sponsoring </a:t>
            </a:r>
            <a:r>
              <a:rPr lang="en-US" u="sng" dirty="0">
                <a:solidFill>
                  <a:srgbClr val="C00000"/>
                </a:solidFill>
              </a:rPr>
              <a:t>“Industrie 4.0”, </a:t>
            </a:r>
            <a:r>
              <a:rPr lang="en-US" dirty="0"/>
              <a:t>a multi-year strategic initiative that brings together leaders from the public and private sectors as well as from academia to create </a:t>
            </a:r>
            <a:r>
              <a:rPr lang="en-US" u="sng" dirty="0">
                <a:solidFill>
                  <a:srgbClr val="C00000"/>
                </a:solidFill>
              </a:rPr>
              <a:t>a comprehensive vision and action plan for applying digital technologies to the German industrial sector.</a:t>
            </a:r>
          </a:p>
          <a:p>
            <a:endParaRPr lang="en-US" dirty="0"/>
          </a:p>
        </p:txBody>
      </p:sp>
    </p:spTree>
    <p:extLst>
      <p:ext uri="{BB962C8B-B14F-4D97-AF65-F5344CB8AC3E}">
        <p14:creationId xmlns:p14="http://schemas.microsoft.com/office/powerpoint/2010/main" val="3483999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3072B-F849-EBD2-C9D7-830C740772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8D9BB2-B053-5D2A-C0F7-CC2E4641C1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A131ABC5-6CF7-4236-5A2F-A987CE6B5D35}"/>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4EBE927C-761E-4714-778D-D453C9B4DC59}"/>
              </a:ext>
            </a:extLst>
          </p:cNvPr>
          <p:cNvSpPr/>
          <p:nvPr/>
        </p:nvSpPr>
        <p:spPr>
          <a:xfrm>
            <a:off x="948912" y="7991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B237EDF-394A-9706-C379-DE38ADE5BB9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81E0C5C-C3CA-54D6-428B-0ED23EEE1C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FBE473-7B04-0E2A-5389-A64B75852D7B}"/>
              </a:ext>
            </a:extLst>
          </p:cNvPr>
          <p:cNvSpPr txBox="1"/>
          <p:nvPr/>
        </p:nvSpPr>
        <p:spPr>
          <a:xfrm>
            <a:off x="689640" y="1691232"/>
            <a:ext cx="10812720" cy="4446730"/>
          </a:xfrm>
          <a:prstGeom prst="rect">
            <a:avLst/>
          </a:prstGeom>
          <a:noFill/>
        </p:spPr>
        <p:txBody>
          <a:bodyPr wrap="square" rtlCol="0">
            <a:spAutoFit/>
          </a:bodyPr>
          <a:lstStyle/>
          <a:p>
            <a:pPr>
              <a:lnSpc>
                <a:spcPct val="200000"/>
              </a:lnSpc>
            </a:pPr>
            <a:r>
              <a:rPr lang="en-US" dirty="0"/>
              <a:t>The </a:t>
            </a:r>
            <a:r>
              <a:rPr lang="en-US" dirty="0" err="1"/>
              <a:t>IIoT’s</a:t>
            </a:r>
            <a:r>
              <a:rPr lang="en-US" dirty="0"/>
              <a:t> potential payoff is enormous. </a:t>
            </a:r>
            <a:r>
              <a:rPr lang="en-US" dirty="0">
                <a:solidFill>
                  <a:srgbClr val="C00000"/>
                </a:solidFill>
              </a:rPr>
              <a:t>Operational efficiency is one of its key attractions</a:t>
            </a:r>
            <a:r>
              <a:rPr lang="en-US" dirty="0"/>
              <a:t>, and early adopters are focused on these benefits. By introducing automation and more flexible production techniques. </a:t>
            </a:r>
          </a:p>
          <a:p>
            <a:pPr marL="285750" indent="-285750">
              <a:lnSpc>
                <a:spcPct val="200000"/>
              </a:lnSpc>
              <a:buFont typeface="Wingdings" panose="05000000000000000000" pitchFamily="2" charset="2"/>
              <a:buChar char="Ø"/>
            </a:pPr>
            <a:r>
              <a:rPr lang="en-US" u="sng" dirty="0">
                <a:solidFill>
                  <a:srgbClr val="C00000"/>
                </a:solidFill>
              </a:rPr>
              <a:t>For example, in manufacturing, by using </a:t>
            </a:r>
            <a:r>
              <a:rPr lang="en-US" u="sng" dirty="0" err="1">
                <a:solidFill>
                  <a:srgbClr val="C00000"/>
                </a:solidFill>
              </a:rPr>
              <a:t>IIoT</a:t>
            </a:r>
            <a:r>
              <a:rPr lang="en-US" u="sng" dirty="0">
                <a:solidFill>
                  <a:srgbClr val="C00000"/>
                </a:solidFill>
              </a:rPr>
              <a:t>:</a:t>
            </a:r>
          </a:p>
          <a:p>
            <a:pPr marL="285750" indent="-285750">
              <a:lnSpc>
                <a:spcPct val="200000"/>
              </a:lnSpc>
              <a:buFont typeface="Arial" panose="020B0604020202020204" pitchFamily="34" charset="0"/>
              <a:buChar char="•"/>
            </a:pPr>
            <a:r>
              <a:rPr lang="en-US" dirty="0"/>
              <a:t>Machines can self-monitor for signs of wear or failure.</a:t>
            </a:r>
          </a:p>
          <a:p>
            <a:pPr marL="285750" indent="-285750">
              <a:lnSpc>
                <a:spcPct val="200000"/>
              </a:lnSpc>
              <a:buFont typeface="Arial" panose="020B0604020202020204" pitchFamily="34" charset="0"/>
              <a:buChar char="•"/>
            </a:pPr>
            <a:r>
              <a:rPr lang="en-US" dirty="0"/>
              <a:t>Production lines can adjust automatically to demand changes.</a:t>
            </a:r>
          </a:p>
          <a:p>
            <a:pPr marL="285750" indent="-285750">
              <a:lnSpc>
                <a:spcPct val="200000"/>
              </a:lnSpc>
              <a:buFont typeface="Arial" panose="020B0604020202020204" pitchFamily="34" charset="0"/>
              <a:buChar char="•"/>
            </a:pPr>
            <a:r>
              <a:rPr lang="en-US" dirty="0"/>
              <a:t>Workers receive real-time alerts about performance issues.</a:t>
            </a:r>
          </a:p>
          <a:p>
            <a:pPr algn="just">
              <a:lnSpc>
                <a:spcPct val="200000"/>
              </a:lnSpc>
            </a:pPr>
            <a:r>
              <a:rPr lang="en-US" dirty="0"/>
              <a:t>As a result, factories can </a:t>
            </a:r>
            <a:r>
              <a:rPr lang="en-US" u="sng" dirty="0">
                <a:solidFill>
                  <a:srgbClr val="C00000"/>
                </a:solidFill>
              </a:rPr>
              <a:t>increase productivity by up to 30%, </a:t>
            </a:r>
            <a:r>
              <a:rPr lang="en-US" dirty="0"/>
              <a:t>while reducing downtime, maintenance costs, and energy consumption.</a:t>
            </a:r>
          </a:p>
        </p:txBody>
      </p:sp>
    </p:spTree>
    <p:extLst>
      <p:ext uri="{BB962C8B-B14F-4D97-AF65-F5344CB8AC3E}">
        <p14:creationId xmlns:p14="http://schemas.microsoft.com/office/powerpoint/2010/main" val="3204837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97515-5704-35A5-FA02-261A910A44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698CF4-40FF-E30C-A177-0865FE4ADE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74ECF232-B748-BCBC-EE2F-EB4EB02C0495}"/>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4597DF52-BD3E-640F-C86C-EFB4698AC67B}"/>
              </a:ext>
            </a:extLst>
          </p:cNvPr>
          <p:cNvSpPr/>
          <p:nvPr/>
        </p:nvSpPr>
        <p:spPr>
          <a:xfrm>
            <a:off x="948912" y="7991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DB7976-8931-0824-05C4-1A15AB868BF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90A2F59-0F14-930D-E8A5-302E51F59E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EA07CB1-AC83-B415-B544-F822EB6805B7}"/>
              </a:ext>
            </a:extLst>
          </p:cNvPr>
          <p:cNvSpPr txBox="1"/>
          <p:nvPr/>
        </p:nvSpPr>
        <p:spPr>
          <a:xfrm>
            <a:off x="689640" y="1544296"/>
            <a:ext cx="10812720" cy="5312352"/>
          </a:xfrm>
          <a:prstGeom prst="rect">
            <a:avLst/>
          </a:prstGeom>
          <a:noFill/>
        </p:spPr>
        <p:txBody>
          <a:bodyPr wrap="square" rtlCol="0">
            <a:spAutoFit/>
          </a:bodyPr>
          <a:lstStyle/>
          <a:p>
            <a:pPr algn="just">
              <a:lnSpc>
                <a:spcPct val="150000"/>
              </a:lnSpc>
            </a:pPr>
            <a:endParaRPr lang="en-US" dirty="0"/>
          </a:p>
          <a:p>
            <a:pPr algn="just">
              <a:lnSpc>
                <a:spcPct val="150000"/>
              </a:lnSpc>
            </a:pPr>
            <a:r>
              <a:rPr lang="en-US" dirty="0"/>
              <a:t>In this context, </a:t>
            </a:r>
            <a:r>
              <a:rPr lang="en-US" u="sng" dirty="0">
                <a:solidFill>
                  <a:srgbClr val="C00000"/>
                </a:solidFill>
              </a:rPr>
              <a:t>three </a:t>
            </a:r>
            <a:r>
              <a:rPr lang="en-US" u="sng" dirty="0" err="1">
                <a:solidFill>
                  <a:srgbClr val="C00000"/>
                </a:solidFill>
              </a:rPr>
              <a:t>IIoT</a:t>
            </a:r>
            <a:r>
              <a:rPr lang="en-US" u="sng" dirty="0">
                <a:solidFill>
                  <a:srgbClr val="C00000"/>
                </a:solidFill>
              </a:rPr>
              <a:t> capabilities must be mastered:</a:t>
            </a:r>
          </a:p>
          <a:p>
            <a:pPr algn="just">
              <a:lnSpc>
                <a:spcPct val="150000"/>
              </a:lnSpc>
            </a:pPr>
            <a:r>
              <a:rPr lang="en-US" dirty="0"/>
              <a:t>1.</a:t>
            </a:r>
            <a:r>
              <a:rPr lang="en-US" dirty="0">
                <a:solidFill>
                  <a:srgbClr val="C00000"/>
                </a:solidFill>
              </a:rPr>
              <a:t> sensor-driven computing: </a:t>
            </a:r>
            <a:r>
              <a:rPr lang="en-US" dirty="0"/>
              <a:t>converting sensed data into insights that operators and systems can act on.</a:t>
            </a:r>
          </a:p>
          <a:p>
            <a:pPr marL="285750" indent="-285750">
              <a:lnSpc>
                <a:spcPct val="150000"/>
              </a:lnSpc>
              <a:buFont typeface="Wingdings" panose="05000000000000000000" pitchFamily="2" charset="2"/>
              <a:buChar char="Ø"/>
            </a:pPr>
            <a:r>
              <a:rPr lang="en-US" u="sng" dirty="0">
                <a:solidFill>
                  <a:srgbClr val="C00000"/>
                </a:solidFill>
              </a:rPr>
              <a:t>Example: </a:t>
            </a:r>
            <a:r>
              <a:rPr lang="en-US" dirty="0"/>
              <a:t>In </a:t>
            </a:r>
            <a:r>
              <a:rPr lang="en-US" u="sng" dirty="0">
                <a:solidFill>
                  <a:srgbClr val="C00000"/>
                </a:solidFill>
              </a:rPr>
              <a:t>a chemical plant, </a:t>
            </a:r>
            <a:r>
              <a:rPr lang="en-US" dirty="0"/>
              <a:t>sensors monitor the pressure and temperature inside a reactor.</a:t>
            </a:r>
            <a:br>
              <a:rPr lang="en-US" dirty="0"/>
            </a:br>
            <a:r>
              <a:rPr lang="en-US" dirty="0"/>
              <a:t>If readings exceed safe limits, the system automatically:</a:t>
            </a:r>
          </a:p>
          <a:p>
            <a:pPr marL="461963" indent="49213">
              <a:lnSpc>
                <a:spcPct val="150000"/>
              </a:lnSpc>
              <a:buFont typeface="Arial" panose="020B0604020202020204" pitchFamily="34" charset="0"/>
              <a:buChar char="•"/>
            </a:pPr>
            <a:r>
              <a:rPr lang="en-US" dirty="0"/>
              <a:t> Adjusts the input valves, or</a:t>
            </a:r>
          </a:p>
          <a:p>
            <a:pPr marL="461963" indent="49213">
              <a:lnSpc>
                <a:spcPct val="150000"/>
              </a:lnSpc>
              <a:buFont typeface="Arial" panose="020B0604020202020204" pitchFamily="34" charset="0"/>
              <a:buChar char="•"/>
            </a:pPr>
            <a:r>
              <a:rPr lang="en-US" dirty="0"/>
              <a:t> Sends an alert to engineers to </a:t>
            </a:r>
            <a:r>
              <a:rPr lang="en-US" dirty="0">
                <a:solidFill>
                  <a:srgbClr val="C00000"/>
                </a:solidFill>
              </a:rPr>
              <a:t>take corrective action.</a:t>
            </a:r>
          </a:p>
          <a:p>
            <a:pPr algn="just">
              <a:lnSpc>
                <a:spcPct val="150000"/>
              </a:lnSpc>
            </a:pPr>
            <a:r>
              <a:rPr lang="en-US" dirty="0"/>
              <a:t> 2. </a:t>
            </a:r>
            <a:r>
              <a:rPr lang="en-US" dirty="0">
                <a:solidFill>
                  <a:srgbClr val="C00000"/>
                </a:solidFill>
              </a:rPr>
              <a:t>industrial analytics: </a:t>
            </a:r>
            <a:r>
              <a:rPr lang="en-US" dirty="0"/>
              <a:t>turning data from sensors and other sources into </a:t>
            </a:r>
            <a:r>
              <a:rPr lang="en-US" dirty="0">
                <a:solidFill>
                  <a:srgbClr val="C00000"/>
                </a:solidFill>
              </a:rPr>
              <a:t>actionable insights.</a:t>
            </a:r>
          </a:p>
          <a:p>
            <a:pPr marL="285750" indent="-285750">
              <a:buFont typeface="Wingdings" panose="05000000000000000000" pitchFamily="2" charset="2"/>
              <a:buChar char="Ø"/>
            </a:pPr>
            <a:r>
              <a:rPr lang="en-US" dirty="0"/>
              <a:t>Example: </a:t>
            </a:r>
            <a:r>
              <a:rPr lang="en-US" dirty="0">
                <a:solidFill>
                  <a:srgbClr val="C00000"/>
                </a:solidFill>
              </a:rPr>
              <a:t>In a car manufacturing plant, industrial analytics can:</a:t>
            </a:r>
          </a:p>
          <a:p>
            <a:pPr marL="512763" indent="-285750">
              <a:buFont typeface="Arial" panose="020B0604020202020204" pitchFamily="34" charset="0"/>
              <a:buChar char="•"/>
            </a:pPr>
            <a:r>
              <a:rPr lang="en-US" dirty="0"/>
              <a:t>Predict when a robotic arm is about to fail based on its vibration and movement data.</a:t>
            </a:r>
          </a:p>
          <a:p>
            <a:pPr marL="512763" indent="-285750">
              <a:buFont typeface="Arial" panose="020B0604020202020204" pitchFamily="34" charset="0"/>
              <a:buChar char="•"/>
            </a:pPr>
            <a:r>
              <a:rPr lang="en-US" dirty="0"/>
              <a:t>Suggest preventive maintenance before it breaks down.</a:t>
            </a:r>
          </a:p>
          <a:p>
            <a:pPr marL="512763" indent="-285750">
              <a:buFont typeface="Arial" panose="020B0604020202020204" pitchFamily="34" charset="0"/>
              <a:buChar char="•"/>
            </a:pPr>
            <a:r>
              <a:rPr lang="en-US" dirty="0"/>
              <a:t>Optimize production speed by identifying slow points in the assembly line.</a:t>
            </a:r>
          </a:p>
          <a:p>
            <a:pPr marL="342900" indent="-342900" algn="just">
              <a:lnSpc>
                <a:spcPct val="150000"/>
              </a:lnSpc>
              <a:buFont typeface="+mj-lt"/>
              <a:buAutoNum type="arabicPeriod"/>
            </a:pPr>
            <a:endParaRPr lang="en-US" dirty="0"/>
          </a:p>
          <a:p>
            <a:pPr marL="342900" indent="-342900" algn="just">
              <a:lnSpc>
                <a:spcPct val="150000"/>
              </a:lnSpc>
              <a:buFont typeface="+mj-lt"/>
              <a:buAutoNum type="arabicPeriod"/>
            </a:pPr>
            <a:endParaRPr lang="en-US" dirty="0"/>
          </a:p>
        </p:txBody>
      </p:sp>
    </p:spTree>
    <p:extLst>
      <p:ext uri="{BB962C8B-B14F-4D97-AF65-F5344CB8AC3E}">
        <p14:creationId xmlns:p14="http://schemas.microsoft.com/office/powerpoint/2010/main" val="2830591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865DD-B869-C669-7DF4-043DB657DC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026474-1894-7512-37E8-F7E2314C0F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CEEF658F-1652-27CA-C1D5-E48155B3B416}"/>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5135BB3C-1528-56A3-5927-F9C4712ECC49}"/>
              </a:ext>
            </a:extLst>
          </p:cNvPr>
          <p:cNvSpPr/>
          <p:nvPr/>
        </p:nvSpPr>
        <p:spPr>
          <a:xfrm>
            <a:off x="948912" y="7991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575BA6D-A13E-D570-C0D5-D9E1778150D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D3336FD-0CC3-7FD6-D950-8BAB78C3D1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445489-CF06-1DC1-1CE1-9F2BBD9BBFD8}"/>
              </a:ext>
            </a:extLst>
          </p:cNvPr>
          <p:cNvSpPr txBox="1"/>
          <p:nvPr/>
        </p:nvSpPr>
        <p:spPr>
          <a:xfrm>
            <a:off x="689640" y="1544296"/>
            <a:ext cx="10812720" cy="4758354"/>
          </a:xfrm>
          <a:prstGeom prst="rect">
            <a:avLst/>
          </a:prstGeom>
          <a:noFill/>
        </p:spPr>
        <p:txBody>
          <a:bodyPr wrap="square" rtlCol="0">
            <a:spAutoFit/>
          </a:bodyPr>
          <a:lstStyle/>
          <a:p>
            <a:pPr algn="just">
              <a:lnSpc>
                <a:spcPct val="150000"/>
              </a:lnSpc>
            </a:pPr>
            <a:endParaRPr lang="en-US" dirty="0"/>
          </a:p>
          <a:p>
            <a:pPr algn="just">
              <a:lnSpc>
                <a:spcPct val="200000"/>
              </a:lnSpc>
            </a:pPr>
            <a:r>
              <a:rPr lang="en-US" dirty="0"/>
              <a:t>In this context, </a:t>
            </a:r>
            <a:r>
              <a:rPr lang="en-US" u="sng" dirty="0">
                <a:solidFill>
                  <a:srgbClr val="C00000"/>
                </a:solidFill>
              </a:rPr>
              <a:t>three </a:t>
            </a:r>
            <a:r>
              <a:rPr lang="en-US" u="sng" dirty="0" err="1">
                <a:solidFill>
                  <a:srgbClr val="C00000"/>
                </a:solidFill>
              </a:rPr>
              <a:t>IIoT</a:t>
            </a:r>
            <a:r>
              <a:rPr lang="en-US" u="sng" dirty="0">
                <a:solidFill>
                  <a:srgbClr val="C00000"/>
                </a:solidFill>
              </a:rPr>
              <a:t> capabilities must be mastered:</a:t>
            </a:r>
          </a:p>
          <a:p>
            <a:pPr algn="just">
              <a:lnSpc>
                <a:spcPct val="200000"/>
              </a:lnSpc>
            </a:pPr>
            <a:r>
              <a:rPr lang="en-US" dirty="0"/>
              <a:t>3. intelligent machine applications: integrating sensing devices and </a:t>
            </a:r>
            <a:r>
              <a:rPr lang="en-US" dirty="0">
                <a:solidFill>
                  <a:srgbClr val="C00000"/>
                </a:solidFill>
              </a:rPr>
              <a:t>intelligent components into machines.</a:t>
            </a:r>
          </a:p>
          <a:p>
            <a:pPr marL="285750" indent="-285750">
              <a:lnSpc>
                <a:spcPct val="200000"/>
              </a:lnSpc>
              <a:buFont typeface="Wingdings" panose="05000000000000000000" pitchFamily="2" charset="2"/>
              <a:buChar char="Ø"/>
            </a:pPr>
            <a:r>
              <a:rPr lang="en-US" b="1" dirty="0"/>
              <a:t>Example: </a:t>
            </a:r>
            <a:r>
              <a:rPr lang="en-US" dirty="0"/>
              <a:t>In a </a:t>
            </a:r>
            <a:r>
              <a:rPr lang="en-US" b="1" dirty="0"/>
              <a:t>smart factory</a:t>
            </a:r>
            <a:r>
              <a:rPr lang="en-US" dirty="0"/>
              <a:t>, a production robot:</a:t>
            </a:r>
          </a:p>
          <a:p>
            <a:pPr marL="285750" indent="-285750">
              <a:lnSpc>
                <a:spcPct val="200000"/>
              </a:lnSpc>
              <a:buFont typeface="Arial" panose="020B0604020202020204" pitchFamily="34" charset="0"/>
              <a:buChar char="•"/>
            </a:pPr>
            <a:r>
              <a:rPr lang="en-US" dirty="0"/>
              <a:t>Detects a problem in one part of the assembly line.</a:t>
            </a:r>
          </a:p>
          <a:p>
            <a:pPr marL="285750" indent="-285750">
              <a:lnSpc>
                <a:spcPct val="200000"/>
              </a:lnSpc>
              <a:buFont typeface="Arial" panose="020B0604020202020204" pitchFamily="34" charset="0"/>
              <a:buChar char="•"/>
            </a:pPr>
            <a:r>
              <a:rPr lang="en-US" dirty="0"/>
              <a:t>Automatically slows its speed.</a:t>
            </a:r>
          </a:p>
          <a:p>
            <a:pPr marL="285750" indent="-285750">
              <a:lnSpc>
                <a:spcPct val="200000"/>
              </a:lnSpc>
              <a:buFont typeface="Arial" panose="020B0604020202020204" pitchFamily="34" charset="0"/>
              <a:buChar char="•"/>
            </a:pPr>
            <a:r>
              <a:rPr lang="en-US" dirty="0"/>
              <a:t>Sends a signal to other machines to adjust their timing to avoid defects.</a:t>
            </a:r>
          </a:p>
          <a:p>
            <a:pPr marL="285750" indent="-285750">
              <a:lnSpc>
                <a:spcPct val="200000"/>
              </a:lnSpc>
              <a:buFont typeface="Arial" panose="020B0604020202020204" pitchFamily="34" charset="0"/>
              <a:buChar char="•"/>
            </a:pPr>
            <a:endParaRPr lang="en-US" dirty="0"/>
          </a:p>
          <a:p>
            <a:pPr algn="just">
              <a:lnSpc>
                <a:spcPct val="150000"/>
              </a:lnSpc>
            </a:pPr>
            <a:endParaRPr lang="en-US" dirty="0">
              <a:solidFill>
                <a:srgbClr val="C00000"/>
              </a:solidFill>
            </a:endParaRPr>
          </a:p>
        </p:txBody>
      </p:sp>
    </p:spTree>
    <p:extLst>
      <p:ext uri="{BB962C8B-B14F-4D97-AF65-F5344CB8AC3E}">
        <p14:creationId xmlns:p14="http://schemas.microsoft.com/office/powerpoint/2010/main" val="10341936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43A6A-2D24-586E-55F6-9373E59D31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3D5A12-E75E-D877-3EA3-DA6011517E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8FD2C425-2840-085F-0DF1-E6A0B6CD4595}"/>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7C65DB60-850B-9FA4-2410-75CB15082D6E}"/>
              </a:ext>
            </a:extLst>
          </p:cNvPr>
          <p:cNvSpPr/>
          <p:nvPr/>
        </p:nvSpPr>
        <p:spPr>
          <a:xfrm>
            <a:off x="948912" y="7991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AC16360-5FD6-C611-B18B-35EE6A151E4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4889466-9A7C-0ED6-D87E-C07834E8B4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127C70-7029-F9BA-DA7F-6A88C926C6E9}"/>
              </a:ext>
            </a:extLst>
          </p:cNvPr>
          <p:cNvSpPr txBox="1"/>
          <p:nvPr/>
        </p:nvSpPr>
        <p:spPr>
          <a:xfrm>
            <a:off x="689640" y="1544296"/>
            <a:ext cx="10812720" cy="880369"/>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solidFill>
                <a:srgbClr val="C00000"/>
              </a:solidFill>
            </a:endParaRPr>
          </a:p>
        </p:txBody>
      </p:sp>
      <p:pic>
        <p:nvPicPr>
          <p:cNvPr id="6" name="Picture 5">
            <a:extLst>
              <a:ext uri="{FF2B5EF4-FFF2-40B4-BE49-F238E27FC236}">
                <a16:creationId xmlns:a16="http://schemas.microsoft.com/office/drawing/2014/main" id="{E5BA5C7A-D636-5C58-9A4C-FDD86D718C1C}"/>
              </a:ext>
            </a:extLst>
          </p:cNvPr>
          <p:cNvPicPr>
            <a:picLocks noChangeAspect="1"/>
          </p:cNvPicPr>
          <p:nvPr/>
        </p:nvPicPr>
        <p:blipFill>
          <a:blip r:embed="rId4"/>
          <a:stretch>
            <a:fillRect/>
          </a:stretch>
        </p:blipFill>
        <p:spPr>
          <a:xfrm>
            <a:off x="1085850" y="2623655"/>
            <a:ext cx="10020300" cy="3223513"/>
          </a:xfrm>
          <a:prstGeom prst="rect">
            <a:avLst/>
          </a:prstGeom>
        </p:spPr>
      </p:pic>
      <p:sp>
        <p:nvSpPr>
          <p:cNvPr id="4" name="TextBox 3">
            <a:extLst>
              <a:ext uri="{FF2B5EF4-FFF2-40B4-BE49-F238E27FC236}">
                <a16:creationId xmlns:a16="http://schemas.microsoft.com/office/drawing/2014/main" id="{962F5CA1-1705-6918-0673-D3205B1D1C8E}"/>
              </a:ext>
            </a:extLst>
          </p:cNvPr>
          <p:cNvSpPr txBox="1"/>
          <p:nvPr/>
        </p:nvSpPr>
        <p:spPr>
          <a:xfrm>
            <a:off x="876552" y="1999058"/>
            <a:ext cx="8416152" cy="369332"/>
          </a:xfrm>
          <a:prstGeom prst="rect">
            <a:avLst/>
          </a:prstGeom>
          <a:noFill/>
        </p:spPr>
        <p:txBody>
          <a:bodyPr wrap="square" rtlCol="0">
            <a:spAutoFit/>
          </a:bodyPr>
          <a:lstStyle/>
          <a:p>
            <a:r>
              <a:rPr lang="en-US" b="1" dirty="0">
                <a:solidFill>
                  <a:srgbClr val="C00000"/>
                </a:solidFill>
              </a:rPr>
              <a:t>How These Three Capabilities Work Together</a:t>
            </a:r>
          </a:p>
        </p:txBody>
      </p:sp>
    </p:spTree>
    <p:extLst>
      <p:ext uri="{BB962C8B-B14F-4D97-AF65-F5344CB8AC3E}">
        <p14:creationId xmlns:p14="http://schemas.microsoft.com/office/powerpoint/2010/main" val="20511036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3EBDA-ED4B-41DB-741C-5B5E8AE2EA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EE5269-0876-0979-38FF-73D5C1253D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Gorry and Scott-Morton (1971) proposed a framework that is a 3-by-3 matrix</a:t>
            </a:r>
          </a:p>
        </p:txBody>
      </p:sp>
      <p:sp>
        <p:nvSpPr>
          <p:cNvPr id="3" name="TextBox 2">
            <a:extLst>
              <a:ext uri="{FF2B5EF4-FFF2-40B4-BE49-F238E27FC236}">
                <a16:creationId xmlns:a16="http://schemas.microsoft.com/office/drawing/2014/main" id="{8D77A458-3118-2898-6CCB-BE240F40DF36}"/>
              </a:ext>
            </a:extLst>
          </p:cNvPr>
          <p:cNvSpPr txBox="1"/>
          <p:nvPr/>
        </p:nvSpPr>
        <p:spPr>
          <a:xfrm>
            <a:off x="2346764" y="728658"/>
            <a:ext cx="6636463" cy="923330"/>
          </a:xfrm>
          <a:prstGeom prst="rect">
            <a:avLst/>
          </a:prstGeom>
          <a:noFill/>
        </p:spPr>
        <p:txBody>
          <a:bodyPr wrap="square" rtlCol="0">
            <a:spAutoFit/>
          </a:bodyPr>
          <a:lstStyle/>
          <a:p>
            <a:endParaRPr lang="en-US" dirty="0"/>
          </a:p>
          <a:p>
            <a:endParaRPr lang="en-US" dirty="0"/>
          </a:p>
          <a:p>
            <a:r>
              <a:rPr lang="en-US" b="1" dirty="0"/>
              <a:t>Industrial IoT</a:t>
            </a:r>
            <a:endParaRPr lang="en-US" sz="2400" dirty="0"/>
          </a:p>
        </p:txBody>
      </p:sp>
      <p:sp>
        <p:nvSpPr>
          <p:cNvPr id="5" name="Rectangle 4">
            <a:extLst>
              <a:ext uri="{FF2B5EF4-FFF2-40B4-BE49-F238E27FC236}">
                <a16:creationId xmlns:a16="http://schemas.microsoft.com/office/drawing/2014/main" id="{C98CC41B-73A0-8208-5CAB-7EEB167649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06015CF-2995-36A4-5EB3-65B84EF55C8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CF6CD18-8A4E-8954-D774-4DABE20087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BC5F00D-E64F-9271-52A6-FD28853CE86C}"/>
              </a:ext>
            </a:extLst>
          </p:cNvPr>
          <p:cNvSpPr txBox="1"/>
          <p:nvPr/>
        </p:nvSpPr>
        <p:spPr>
          <a:xfrm>
            <a:off x="617280" y="1951059"/>
            <a:ext cx="10812720" cy="464871"/>
          </a:xfrm>
          <a:prstGeom prst="rect">
            <a:avLst/>
          </a:prstGeom>
          <a:noFill/>
        </p:spPr>
        <p:txBody>
          <a:bodyPr wrap="square" rtlCol="0">
            <a:spAutoFit/>
          </a:bodyPr>
          <a:lstStyle/>
          <a:p>
            <a:pPr algn="just">
              <a:lnSpc>
                <a:spcPct val="150000"/>
              </a:lnSpc>
            </a:pPr>
            <a:r>
              <a:rPr lang="en-US" dirty="0"/>
              <a:t>.</a:t>
            </a:r>
          </a:p>
        </p:txBody>
      </p:sp>
      <p:pic>
        <p:nvPicPr>
          <p:cNvPr id="6" name="Picture 5">
            <a:extLst>
              <a:ext uri="{FF2B5EF4-FFF2-40B4-BE49-F238E27FC236}">
                <a16:creationId xmlns:a16="http://schemas.microsoft.com/office/drawing/2014/main" id="{0F212087-D105-7858-8CE2-318652498E04}"/>
              </a:ext>
            </a:extLst>
          </p:cNvPr>
          <p:cNvPicPr>
            <a:picLocks noChangeAspect="1"/>
          </p:cNvPicPr>
          <p:nvPr/>
        </p:nvPicPr>
        <p:blipFill>
          <a:blip r:embed="rId4"/>
          <a:stretch>
            <a:fillRect/>
          </a:stretch>
        </p:blipFill>
        <p:spPr>
          <a:xfrm>
            <a:off x="3460611" y="1952607"/>
            <a:ext cx="4065605" cy="3539528"/>
          </a:xfrm>
          <a:prstGeom prst="rect">
            <a:avLst/>
          </a:prstGeom>
        </p:spPr>
      </p:pic>
      <p:sp>
        <p:nvSpPr>
          <p:cNvPr id="8" name="TextBox 7">
            <a:extLst>
              <a:ext uri="{FF2B5EF4-FFF2-40B4-BE49-F238E27FC236}">
                <a16:creationId xmlns:a16="http://schemas.microsoft.com/office/drawing/2014/main" id="{82819D49-B4F4-ABE6-D098-8722751DE360}"/>
              </a:ext>
            </a:extLst>
          </p:cNvPr>
          <p:cNvSpPr txBox="1"/>
          <p:nvPr/>
        </p:nvSpPr>
        <p:spPr>
          <a:xfrm>
            <a:off x="8531051" y="2843684"/>
            <a:ext cx="2733151" cy="646331"/>
          </a:xfrm>
          <a:prstGeom prst="rect">
            <a:avLst/>
          </a:prstGeom>
          <a:noFill/>
        </p:spPr>
        <p:txBody>
          <a:bodyPr wrap="square" rtlCol="0">
            <a:spAutoFit/>
          </a:bodyPr>
          <a:lstStyle/>
          <a:p>
            <a:r>
              <a:rPr lang="en-US"/>
              <a:t>            Figure </a:t>
            </a:r>
            <a:r>
              <a:rPr lang="en-US" dirty="0"/>
              <a:t>2.5 </a:t>
            </a:r>
          </a:p>
          <a:p>
            <a:r>
              <a:rPr lang="en-US" dirty="0"/>
              <a:t>The applications of </a:t>
            </a:r>
            <a:r>
              <a:rPr lang="en-US" dirty="0" err="1"/>
              <a:t>IIoT</a:t>
            </a:r>
            <a:endParaRPr lang="en-US" dirty="0"/>
          </a:p>
        </p:txBody>
      </p:sp>
    </p:spTree>
    <p:extLst>
      <p:ext uri="{BB962C8B-B14F-4D97-AF65-F5344CB8AC3E}">
        <p14:creationId xmlns:p14="http://schemas.microsoft.com/office/powerpoint/2010/main" val="220659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359AC-E9A6-D080-029C-8CDB12DF0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A6841-D63E-729C-5B29-EC524FFB13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0334B67-6747-8D04-26ED-D2B3B998119A}"/>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Summary</a:t>
            </a:r>
            <a:endParaRPr lang="en-US" b="1" dirty="0">
              <a:latin typeface="Alexandria"/>
            </a:endParaRPr>
          </a:p>
        </p:txBody>
      </p:sp>
      <p:sp>
        <p:nvSpPr>
          <p:cNvPr id="5" name="Rectangle 4">
            <a:extLst>
              <a:ext uri="{FF2B5EF4-FFF2-40B4-BE49-F238E27FC236}">
                <a16:creationId xmlns:a16="http://schemas.microsoft.com/office/drawing/2014/main" id="{D9131196-BA91-CC5D-4E25-CC794DE561C1}"/>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1AD14DD-8F1B-038B-7A31-9C243C2D8628}"/>
              </a:ext>
            </a:extLst>
          </p:cNvPr>
          <p:cNvSpPr txBox="1"/>
          <p:nvPr/>
        </p:nvSpPr>
        <p:spPr>
          <a:xfrm>
            <a:off x="1108432" y="102124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B8E3D900-B0CF-1FE4-7516-73573FD4DEB0}"/>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0908B1DC-840F-6713-AAC2-298A6697F6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4CC1C6-7FF2-C64B-93A7-C5D534BBAB1B}"/>
              </a:ext>
            </a:extLst>
          </p:cNvPr>
          <p:cNvSpPr txBox="1"/>
          <p:nvPr/>
        </p:nvSpPr>
        <p:spPr>
          <a:xfrm>
            <a:off x="762000" y="1839375"/>
            <a:ext cx="9944755" cy="3636060"/>
          </a:xfrm>
          <a:prstGeom prst="rect">
            <a:avLst/>
          </a:prstGeom>
          <a:noFill/>
        </p:spPr>
        <p:txBody>
          <a:bodyPr wrap="square" rtlCol="0">
            <a:spAutoFit/>
          </a:bodyPr>
          <a:lstStyle/>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Disadvantages of IoT</a:t>
            </a:r>
            <a:endParaRPr lang="en-US" sz="2400" dirty="0"/>
          </a:p>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Characteristics of IoT</a:t>
            </a:r>
          </a:p>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History of IoT </a:t>
            </a:r>
          </a:p>
          <a:p>
            <a:pPr marL="457200" indent="-4572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Industrial IoT</a:t>
            </a:r>
          </a:p>
        </p:txBody>
      </p:sp>
    </p:spTree>
    <p:extLst>
      <p:ext uri="{BB962C8B-B14F-4D97-AF65-F5344CB8AC3E}">
        <p14:creationId xmlns:p14="http://schemas.microsoft.com/office/powerpoint/2010/main" val="2309472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http://purl.org/dc/elements/1.1/"/>
    <ds:schemaRef ds:uri="http://purl.org/dc/terms/"/>
    <ds:schemaRef ds:uri="http://schemas.microsoft.com/office/2006/metadata/properties"/>
    <ds:schemaRef ds:uri="http://purl.org/dc/dcmitype/"/>
    <ds:schemaRef ds:uri="688354b5-287c-4cda-825e-1d7935aea40e"/>
    <ds:schemaRef ds:uri="http://schemas.microsoft.com/office/2006/documentManagement/type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1111</TotalTime>
  <Words>5101</Words>
  <Application>Microsoft Office PowerPoint</Application>
  <PresentationFormat>Widescreen</PresentationFormat>
  <Paragraphs>366</Paragraphs>
  <Slides>42</Slides>
  <Notes>36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Times LT Std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362</cp:revision>
  <dcterms:created xsi:type="dcterms:W3CDTF">2023-04-29T09:08:00Z</dcterms:created>
  <dcterms:modified xsi:type="dcterms:W3CDTF">2025-10-10T09:41:59Z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