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slideLayouts/slideLayout37.xml" ContentType="application/vnd.openxmlformats-officedocument.presentationml.slideLayout+xml"/>
  <Override PartName="/ppt/theme/theme2.xml" ContentType="application/vnd.openxmlformats-officedocument.theme+xml"/>
  <Override PartName="/ppt/slideLayouts/slideLayout38.xml" ContentType="application/vnd.openxmlformats-officedocument.presentationml.slideLayout+xml"/>
  <Override PartName="/ppt/slideLayouts/slideLayout39.xml" ContentType="application/vnd.openxmlformats-officedocument.presentationml.slideLayout+xml"/>
  <Override PartName="/ppt/slideLayouts/slideLayout40.xml" ContentType="application/vnd.openxmlformats-officedocument.presentationml.slideLayout+xml"/>
  <Override PartName="/ppt/slideLayouts/slideLayout41.xml" ContentType="application/vnd.openxmlformats-officedocument.presentationml.slideLayout+xml"/>
  <Override PartName="/ppt/slideLayouts/slideLayout42.xml" ContentType="application/vnd.openxmlformats-officedocument.presentationml.slideLayout+xml"/>
  <Override PartName="/ppt/slideLayouts/slideLayout43.xml" ContentType="application/vnd.openxmlformats-officedocument.presentationml.slideLayout+xml"/>
  <Override PartName="/ppt/slideLayouts/slideLayout44.xml" ContentType="application/vnd.openxmlformats-officedocument.presentationml.slideLayout+xml"/>
  <Override PartName="/ppt/slideLayouts/slideLayout45.xml" ContentType="application/vnd.openxmlformats-officedocument.presentationml.slideLayout+xml"/>
  <Override PartName="/ppt/slideLayouts/slideLayout46.xml" ContentType="application/vnd.openxmlformats-officedocument.presentationml.slideLayout+xml"/>
  <Override PartName="/ppt/slideLayouts/slideLayout47.xml" ContentType="application/vnd.openxmlformats-officedocument.presentationml.slideLayout+xml"/>
  <Override PartName="/ppt/slideLayouts/slideLayout48.xml" ContentType="application/vnd.openxmlformats-officedocument.presentationml.slideLayout+xml"/>
  <Override PartName="/ppt/theme/theme3.xml" ContentType="application/vnd.openxmlformats-officedocument.theme+xml"/>
  <Override PartName="/ppt/theme/theme4.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65" r:id="rId1"/>
    <p:sldMasterId id="2147483683" r:id="rId2"/>
    <p:sldMasterId id="2147483701" r:id="rId3"/>
  </p:sldMasterIdLst>
  <p:notesMasterIdLst>
    <p:notesMasterId r:id="rId44"/>
  </p:notesMasterIdLst>
  <p:sldIdLst>
    <p:sldId id="480" r:id="rId4"/>
    <p:sldId id="303" r:id="rId5"/>
    <p:sldId id="575" r:id="rId6"/>
    <p:sldId id="276" r:id="rId7"/>
    <p:sldId id="508" r:id="rId8"/>
    <p:sldId id="680" r:id="rId9"/>
    <p:sldId id="514" r:id="rId10"/>
    <p:sldId id="554" r:id="rId11"/>
    <p:sldId id="663" r:id="rId12"/>
    <p:sldId id="667" r:id="rId13"/>
    <p:sldId id="669" r:id="rId14"/>
    <p:sldId id="668" r:id="rId15"/>
    <p:sldId id="509" r:id="rId16"/>
    <p:sldId id="516" r:id="rId17"/>
    <p:sldId id="670" r:id="rId18"/>
    <p:sldId id="553" r:id="rId19"/>
    <p:sldId id="518" r:id="rId20"/>
    <p:sldId id="557" r:id="rId21"/>
    <p:sldId id="671" r:id="rId22"/>
    <p:sldId id="672" r:id="rId23"/>
    <p:sldId id="673" r:id="rId24"/>
    <p:sldId id="682" r:id="rId25"/>
    <p:sldId id="683" r:id="rId26"/>
    <p:sldId id="537" r:id="rId27"/>
    <p:sldId id="540" r:id="rId28"/>
    <p:sldId id="541" r:id="rId29"/>
    <p:sldId id="679" r:id="rId30"/>
    <p:sldId id="543" r:id="rId31"/>
    <p:sldId id="662" r:id="rId32"/>
    <p:sldId id="684" r:id="rId33"/>
    <p:sldId id="545" r:id="rId34"/>
    <p:sldId id="546" r:id="rId35"/>
    <p:sldId id="661" r:id="rId36"/>
    <p:sldId id="660" r:id="rId37"/>
    <p:sldId id="659" r:id="rId38"/>
    <p:sldId id="658" r:id="rId39"/>
    <p:sldId id="548" r:id="rId40"/>
    <p:sldId id="551" r:id="rId41"/>
    <p:sldId id="559" r:id="rId42"/>
    <p:sldId id="549" r:id="rId43"/>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303"/>
            <p14:sldId id="575"/>
            <p14:sldId id="276"/>
            <p14:sldId id="508"/>
            <p14:sldId id="680"/>
            <p14:sldId id="514"/>
            <p14:sldId id="554"/>
            <p14:sldId id="663"/>
            <p14:sldId id="667"/>
            <p14:sldId id="669"/>
            <p14:sldId id="668"/>
            <p14:sldId id="509"/>
            <p14:sldId id="516"/>
            <p14:sldId id="670"/>
            <p14:sldId id="553"/>
            <p14:sldId id="518"/>
            <p14:sldId id="557"/>
            <p14:sldId id="671"/>
            <p14:sldId id="672"/>
            <p14:sldId id="673"/>
            <p14:sldId id="682"/>
            <p14:sldId id="683"/>
            <p14:sldId id="537"/>
            <p14:sldId id="540"/>
            <p14:sldId id="541"/>
            <p14:sldId id="679"/>
            <p14:sldId id="543"/>
            <p14:sldId id="662"/>
            <p14:sldId id="684"/>
            <p14:sldId id="545"/>
            <p14:sldId id="546"/>
            <p14:sldId id="661"/>
            <p14:sldId id="660"/>
            <p14:sldId id="659"/>
            <p14:sldId id="658"/>
            <p14:sldId id="548"/>
            <p14:sldId id="551"/>
            <p14:sldId id="559"/>
            <p14:sldId id="549"/>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0000"/>
    <a:srgbClr val="669BBC"/>
    <a:srgbClr val="2D3956"/>
    <a:srgbClr val="8E5A6D"/>
    <a:srgbClr val="FAC748"/>
    <a:srgbClr val="852F4A"/>
    <a:srgbClr val="FFFFFF"/>
    <a:srgbClr val="4472C4"/>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3738" autoAdjust="0"/>
  </p:normalViewPr>
  <p:slideViewPr>
    <p:cSldViewPr snapToGrid="0">
      <p:cViewPr varScale="1">
        <p:scale>
          <a:sx n="49" d="100"/>
          <a:sy n="49" d="100"/>
        </p:scale>
        <p:origin x="36" y="25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0.xml"/><Relationship Id="rId18" Type="http://schemas.openxmlformats.org/officeDocument/2006/relationships/slide" Target="slides/slide15.xml"/><Relationship Id="rId26" Type="http://schemas.openxmlformats.org/officeDocument/2006/relationships/slide" Target="slides/slide23.xml"/><Relationship Id="rId39" Type="http://schemas.openxmlformats.org/officeDocument/2006/relationships/slide" Target="slides/slide36.xml"/><Relationship Id="rId21" Type="http://schemas.openxmlformats.org/officeDocument/2006/relationships/slide" Target="slides/slide18.xml"/><Relationship Id="rId34" Type="http://schemas.openxmlformats.org/officeDocument/2006/relationships/slide" Target="slides/slide31.xml"/><Relationship Id="rId42" Type="http://schemas.openxmlformats.org/officeDocument/2006/relationships/slide" Target="slides/slide39.xml"/><Relationship Id="rId47" Type="http://schemas.openxmlformats.org/officeDocument/2006/relationships/theme" Target="theme/theme1.xml"/><Relationship Id="rId7" Type="http://schemas.openxmlformats.org/officeDocument/2006/relationships/slide" Target="slides/slide4.xml"/><Relationship Id="rId2" Type="http://schemas.openxmlformats.org/officeDocument/2006/relationships/slideMaster" Target="slideMasters/slideMaster2.xml"/><Relationship Id="rId16" Type="http://schemas.openxmlformats.org/officeDocument/2006/relationships/slide" Target="slides/slide13.xml"/><Relationship Id="rId29" Type="http://schemas.openxmlformats.org/officeDocument/2006/relationships/slide" Target="slides/slide26.xml"/><Relationship Id="rId1" Type="http://schemas.openxmlformats.org/officeDocument/2006/relationships/slideMaster" Target="slideMasters/slideMaster1.xml"/><Relationship Id="rId6" Type="http://schemas.openxmlformats.org/officeDocument/2006/relationships/slide" Target="slides/slide3.xml"/><Relationship Id="rId11" Type="http://schemas.openxmlformats.org/officeDocument/2006/relationships/slide" Target="slides/slide8.xml"/><Relationship Id="rId24" Type="http://schemas.openxmlformats.org/officeDocument/2006/relationships/slide" Target="slides/slide21.xml"/><Relationship Id="rId32" Type="http://schemas.openxmlformats.org/officeDocument/2006/relationships/slide" Target="slides/slide29.xml"/><Relationship Id="rId37" Type="http://schemas.openxmlformats.org/officeDocument/2006/relationships/slide" Target="slides/slide34.xml"/><Relationship Id="rId40" Type="http://schemas.openxmlformats.org/officeDocument/2006/relationships/slide" Target="slides/slide37.xml"/><Relationship Id="rId45" Type="http://schemas.openxmlformats.org/officeDocument/2006/relationships/presProps" Target="presProps.xml"/><Relationship Id="rId5" Type="http://schemas.openxmlformats.org/officeDocument/2006/relationships/slide" Target="slides/slide2.xml"/><Relationship Id="rId15" Type="http://schemas.openxmlformats.org/officeDocument/2006/relationships/slide" Target="slides/slide12.xml"/><Relationship Id="rId23" Type="http://schemas.openxmlformats.org/officeDocument/2006/relationships/slide" Target="slides/slide20.xml"/><Relationship Id="rId28" Type="http://schemas.openxmlformats.org/officeDocument/2006/relationships/slide" Target="slides/slide25.xml"/><Relationship Id="rId36" Type="http://schemas.openxmlformats.org/officeDocument/2006/relationships/slide" Target="slides/slide33.xml"/><Relationship Id="rId10" Type="http://schemas.openxmlformats.org/officeDocument/2006/relationships/slide" Target="slides/slide7.xml"/><Relationship Id="rId19" Type="http://schemas.openxmlformats.org/officeDocument/2006/relationships/slide" Target="slides/slide16.xml"/><Relationship Id="rId31" Type="http://schemas.openxmlformats.org/officeDocument/2006/relationships/slide" Target="slides/slide28.xml"/><Relationship Id="rId44" Type="http://schemas.openxmlformats.org/officeDocument/2006/relationships/notesMaster" Target="notesMasters/notesMaster1.xml"/><Relationship Id="rId4" Type="http://schemas.openxmlformats.org/officeDocument/2006/relationships/slide" Target="slides/slide1.xml"/><Relationship Id="rId9" Type="http://schemas.openxmlformats.org/officeDocument/2006/relationships/slide" Target="slides/slide6.xml"/><Relationship Id="rId14" Type="http://schemas.openxmlformats.org/officeDocument/2006/relationships/slide" Target="slides/slide11.xml"/><Relationship Id="rId22" Type="http://schemas.openxmlformats.org/officeDocument/2006/relationships/slide" Target="slides/slide19.xml"/><Relationship Id="rId27" Type="http://schemas.openxmlformats.org/officeDocument/2006/relationships/slide" Target="slides/slide24.xml"/><Relationship Id="rId30" Type="http://schemas.openxmlformats.org/officeDocument/2006/relationships/slide" Target="slides/slide27.xml"/><Relationship Id="rId35" Type="http://schemas.openxmlformats.org/officeDocument/2006/relationships/slide" Target="slides/slide32.xml"/><Relationship Id="rId43" Type="http://schemas.openxmlformats.org/officeDocument/2006/relationships/slide" Target="slides/slide40.xml"/><Relationship Id="rId48" Type="http://schemas.openxmlformats.org/officeDocument/2006/relationships/tableStyles" Target="tableStyles.xml"/><Relationship Id="rId8" Type="http://schemas.openxmlformats.org/officeDocument/2006/relationships/slide" Target="slides/slide5.xml"/><Relationship Id="rId3" Type="http://schemas.openxmlformats.org/officeDocument/2006/relationships/slideMaster" Target="slideMasters/slideMaster3.xml"/><Relationship Id="rId12" Type="http://schemas.openxmlformats.org/officeDocument/2006/relationships/slide" Target="slides/slide9.xml"/><Relationship Id="rId17" Type="http://schemas.openxmlformats.org/officeDocument/2006/relationships/slide" Target="slides/slide14.xml"/><Relationship Id="rId25" Type="http://schemas.openxmlformats.org/officeDocument/2006/relationships/slide" Target="slides/slide22.xml"/><Relationship Id="rId33" Type="http://schemas.openxmlformats.org/officeDocument/2006/relationships/slide" Target="slides/slide30.xml"/><Relationship Id="rId38" Type="http://schemas.openxmlformats.org/officeDocument/2006/relationships/slide" Target="slides/slide35.xml"/><Relationship Id="rId46" Type="http://schemas.openxmlformats.org/officeDocument/2006/relationships/viewProps" Target="viewProps.xml"/><Relationship Id="rId20" Type="http://schemas.openxmlformats.org/officeDocument/2006/relationships/slide" Target="slides/slide17.xml"/><Relationship Id="rId41" Type="http://schemas.openxmlformats.org/officeDocument/2006/relationships/slide" Target="slides/slide38.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4.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6/15/2024</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6/15/2024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50743323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6/15/2024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1456839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6/15/2024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37041264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6/15/2024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82729849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6/15/2024</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4102400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6/15/2024</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15240578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6/15/2024</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12458728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6/15/2024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97632294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6/15/2024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69083946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6/15/2024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358783032"/>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6/15/2024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54245858"/>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r>
              <a:rPr lang="en-US"/>
              <a:t>Click icon to add picture</a:t>
            </a:r>
          </a:p>
        </p:txBody>
      </p:sp>
    </p:spTree>
    <p:extLst>
      <p:ext uri="{BB962C8B-B14F-4D97-AF65-F5344CB8AC3E}">
        <p14:creationId xmlns:p14="http://schemas.microsoft.com/office/powerpoint/2010/main" val="4064794206"/>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r>
              <a:rPr lang="en-US"/>
              <a:t>Click icon to add picture</a:t>
            </a:r>
            <a:endParaRPr lang="id-ID"/>
          </a:p>
        </p:txBody>
      </p:sp>
    </p:spTree>
    <p:extLst>
      <p:ext uri="{BB962C8B-B14F-4D97-AF65-F5344CB8AC3E}">
        <p14:creationId xmlns:p14="http://schemas.microsoft.com/office/powerpoint/2010/main" val="357135076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p:cSld name="3_Title Slide">
    <p:spTree>
      <p:nvGrpSpPr>
        <p:cNvPr id="1" name=""/>
        <p:cNvGrpSpPr/>
        <p:nvPr/>
      </p:nvGrpSpPr>
      <p:grpSpPr>
        <a:xfrm>
          <a:off x="0" y="0"/>
          <a:ext cx="0" cy="0"/>
          <a:chOff x="0" y="0"/>
          <a:chExt cx="0" cy="0"/>
        </a:xfrm>
      </p:grpSpPr>
      <p:sp>
        <p:nvSpPr>
          <p:cNvPr id="3" name="Picture Placeholder 3"/>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r>
              <a:rPr lang="en-US"/>
              <a:t>Click icon to add picture</a:t>
            </a:r>
            <a:endParaRPr lang="id-ID"/>
          </a:p>
        </p:txBody>
      </p:sp>
    </p:spTree>
    <p:extLst>
      <p:ext uri="{BB962C8B-B14F-4D97-AF65-F5344CB8AC3E}">
        <p14:creationId xmlns:p14="http://schemas.microsoft.com/office/powerpoint/2010/main" val="93575693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r>
              <a:rPr lang="en-US"/>
              <a:t>Click icon to add picture</a:t>
            </a:r>
            <a:endParaRPr lang="id-ID"/>
          </a:p>
        </p:txBody>
      </p:sp>
    </p:spTree>
    <p:extLst>
      <p:ext uri="{BB962C8B-B14F-4D97-AF65-F5344CB8AC3E}">
        <p14:creationId xmlns:p14="http://schemas.microsoft.com/office/powerpoint/2010/main" val="1066293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p:cSld name="25_Title Slide">
    <p:spTree>
      <p:nvGrpSpPr>
        <p:cNvPr id="1" name=""/>
        <p:cNvGrpSpPr/>
        <p:nvPr/>
      </p:nvGrpSpPr>
      <p:grpSpPr>
        <a:xfrm>
          <a:off x="0" y="0"/>
          <a:ext cx="0" cy="0"/>
          <a:chOff x="0" y="0"/>
          <a:chExt cx="0" cy="0"/>
        </a:xfrm>
      </p:grpSpPr>
      <p:sp>
        <p:nvSpPr>
          <p:cNvPr id="3" name="Picture Placeholder 2"/>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r>
              <a:rPr lang="en-US"/>
              <a:t>Click icon to add picture</a:t>
            </a:r>
            <a:endParaRPr lang="id-ID"/>
          </a:p>
        </p:txBody>
      </p:sp>
    </p:spTree>
    <p:extLst>
      <p:ext uri="{BB962C8B-B14F-4D97-AF65-F5344CB8AC3E}">
        <p14:creationId xmlns:p14="http://schemas.microsoft.com/office/powerpoint/2010/main" val="111842487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7.xml><?xml version="1.0" encoding="utf-8"?>
<p:sldLayout xmlns:a="http://schemas.openxmlformats.org/drawingml/2006/main" xmlns:r="http://schemas.openxmlformats.org/officeDocument/2006/relationships" xmlns:p="http://schemas.openxmlformats.org/presentationml/2006/main" userDrawn="1">
  <p:cSld name="9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userDrawn="1">
  <p:cSld name="24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9.xml><?xml version="1.0" encoding="utf-8"?>
<p:sldLayout xmlns:a="http://schemas.openxmlformats.org/drawingml/2006/main" xmlns:r="http://schemas.openxmlformats.org/officeDocument/2006/relationships" xmlns:p="http://schemas.openxmlformats.org/presentationml/2006/main" userDrawn="1">
  <p:cSld name="34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20.xml><?xml version="1.0" encoding="utf-8"?>
<p:sldLayout xmlns:a="http://schemas.openxmlformats.org/drawingml/2006/main" xmlns:r="http://schemas.openxmlformats.org/officeDocument/2006/relationships" xmlns:p="http://schemas.openxmlformats.org/presentationml/2006/main" userDrawn="1">
  <p:cSld name="4_Title Slide">
    <p:spTree>
      <p:nvGrpSpPr>
        <p:cNvPr id="1" name=""/>
        <p:cNvGrpSpPr/>
        <p:nvPr/>
      </p:nvGrpSpPr>
      <p:grpSpPr>
        <a:xfrm>
          <a:off x="0" y="0"/>
          <a:ext cx="0" cy="0"/>
          <a:chOff x="0" y="0"/>
          <a:chExt cx="0" cy="0"/>
        </a:xfrm>
      </p:grpSpPr>
      <p:sp>
        <p:nvSpPr>
          <p:cNvPr id="3" name="Picture Placeholder 3"/>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2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7AD86B2E-B702-4422-B277-3A08C7449694}" type="datetimeFigureOut">
              <a:rPr kumimoji="0" lang="en-US" sz="1200" b="0" i="0" u="none" strike="noStrike" kern="1200" cap="none" spc="0" normalizeH="0" baseline="0" noProof="0" smtClean="0">
                <a:ln>
                  <a:noFill/>
                </a:ln>
                <a:solidFill>
                  <a:prstClr val="black">
                    <a:tint val="75000"/>
                  </a:prstClr>
                </a:solidFill>
                <a:effectLst/>
                <a:uLnTx/>
                <a:uFillTx/>
                <a:latin typeface="Calibri"/>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6/15/2024</a:t>
            </a:fld>
            <a:endParaRPr kumimoji="0" lang="en-US" sz="1200" b="0" i="0" u="none" strike="noStrike" kern="1200" cap="none" spc="0" normalizeH="0" baseline="0" noProof="0">
              <a:ln>
                <a:noFill/>
              </a:ln>
              <a:solidFill>
                <a:prstClr val="black">
                  <a:tint val="75000"/>
                </a:prstClr>
              </a:solidFill>
              <a:effectLst/>
              <a:uLnTx/>
              <a:uFillTx/>
              <a:latin typeface="Calibri"/>
              <a:ea typeface="+mn-ea"/>
              <a:cs typeface="+mn-cs"/>
            </a:endParaRPr>
          </a:p>
        </p:txBody>
      </p:sp>
      <p:sp>
        <p:nvSpPr>
          <p:cNvPr id="5" name="Footer Placeholder 4"/>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a:ln>
                <a:noFill/>
              </a:ln>
              <a:solidFill>
                <a:prstClr val="black">
                  <a:tint val="75000"/>
                </a:prstClr>
              </a:solidFill>
              <a:effectLst/>
              <a:uLnTx/>
              <a:uFillTx/>
              <a:latin typeface="Calibri"/>
              <a:ea typeface="+mn-ea"/>
              <a:cs typeface="+mn-cs"/>
            </a:endParaRPr>
          </a:p>
        </p:txBody>
      </p:sp>
      <p:sp>
        <p:nvSpPr>
          <p:cNvPr id="6" name="Slide Number Placeholder 5"/>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7542ADD-394E-41F3-B704-951748884AEE}" type="slidenum">
              <a:rPr kumimoji="0" lang="en-US" sz="1200" b="0" i="0" u="none" strike="noStrike" kern="1200" cap="none" spc="0" normalizeH="0" baseline="0" noProof="0" smtClean="0">
                <a:ln>
                  <a:noFill/>
                </a:ln>
                <a:solidFill>
                  <a:prstClr val="black">
                    <a:tint val="75000"/>
                  </a:prstClr>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1200" b="0" i="0" u="none" strike="noStrike" kern="1200" cap="none" spc="0" normalizeH="0" baseline="0" noProof="0">
              <a:ln>
                <a:noFill/>
              </a:ln>
              <a:solidFill>
                <a:prstClr val="black">
                  <a:tint val="75000"/>
                </a:prstClr>
              </a:solidFill>
              <a:effectLst/>
              <a:uLnTx/>
              <a:uFillTx/>
              <a:latin typeface="Calibri"/>
              <a:ea typeface="+mn-ea"/>
              <a:cs typeface="+mn-cs"/>
            </a:endParaRPr>
          </a:p>
        </p:txBody>
      </p:sp>
    </p:spTree>
    <p:extLst>
      <p:ext uri="{BB962C8B-B14F-4D97-AF65-F5344CB8AC3E}">
        <p14:creationId xmlns:p14="http://schemas.microsoft.com/office/powerpoint/2010/main" val="3789881856"/>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7AD86B2E-B702-4422-B277-3A08C7449694}" type="datetimeFigureOut">
              <a:rPr kumimoji="0" lang="en-US" sz="1200" b="0" i="0" u="none" strike="noStrike" kern="1200" cap="none" spc="0" normalizeH="0" baseline="0" noProof="0" smtClean="0">
                <a:ln>
                  <a:noFill/>
                </a:ln>
                <a:solidFill>
                  <a:prstClr val="black">
                    <a:tint val="75000"/>
                  </a:prstClr>
                </a:solidFill>
                <a:effectLst/>
                <a:uLnTx/>
                <a:uFillTx/>
                <a:latin typeface="Calibri"/>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6/15/2024</a:t>
            </a:fld>
            <a:endParaRPr kumimoji="0" lang="en-US" sz="1200" b="0" i="0" u="none" strike="noStrike" kern="1200" cap="none" spc="0" normalizeH="0" baseline="0" noProof="0">
              <a:ln>
                <a:noFill/>
              </a:ln>
              <a:solidFill>
                <a:prstClr val="black">
                  <a:tint val="75000"/>
                </a:prstClr>
              </a:solidFill>
              <a:effectLst/>
              <a:uLnTx/>
              <a:uFillTx/>
              <a:latin typeface="Calibri"/>
              <a:ea typeface="+mn-ea"/>
              <a:cs typeface="+mn-cs"/>
            </a:endParaRPr>
          </a:p>
        </p:txBody>
      </p:sp>
      <p:sp>
        <p:nvSpPr>
          <p:cNvPr id="5" name="Footer Placeholder 4"/>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a:ln>
                <a:noFill/>
              </a:ln>
              <a:solidFill>
                <a:prstClr val="black">
                  <a:tint val="75000"/>
                </a:prstClr>
              </a:solidFill>
              <a:effectLst/>
              <a:uLnTx/>
              <a:uFillTx/>
              <a:latin typeface="Calibri"/>
              <a:ea typeface="+mn-ea"/>
              <a:cs typeface="+mn-cs"/>
            </a:endParaRPr>
          </a:p>
        </p:txBody>
      </p:sp>
      <p:sp>
        <p:nvSpPr>
          <p:cNvPr id="6" name="Slide Number Placeholder 5"/>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7542ADD-394E-41F3-B704-951748884AEE}" type="slidenum">
              <a:rPr kumimoji="0" lang="en-US" sz="1200" b="0" i="0" u="none" strike="noStrike" kern="1200" cap="none" spc="0" normalizeH="0" baseline="0" noProof="0" smtClean="0">
                <a:ln>
                  <a:noFill/>
                </a:ln>
                <a:solidFill>
                  <a:prstClr val="black">
                    <a:tint val="75000"/>
                  </a:prstClr>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1200" b="0" i="0" u="none" strike="noStrike" kern="1200" cap="none" spc="0" normalizeH="0" baseline="0" noProof="0">
              <a:ln>
                <a:noFill/>
              </a:ln>
              <a:solidFill>
                <a:prstClr val="black">
                  <a:tint val="75000"/>
                </a:prstClr>
              </a:solidFill>
              <a:effectLst/>
              <a:uLnTx/>
              <a:uFillTx/>
              <a:latin typeface="Calibri"/>
              <a:ea typeface="+mn-ea"/>
              <a:cs typeface="+mn-cs"/>
            </a:endParaRPr>
          </a:p>
        </p:txBody>
      </p:sp>
    </p:spTree>
    <p:extLst>
      <p:ext uri="{BB962C8B-B14F-4D97-AF65-F5344CB8AC3E}">
        <p14:creationId xmlns:p14="http://schemas.microsoft.com/office/powerpoint/2010/main" val="1565741080"/>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7AD86B2E-B702-4422-B277-3A08C7449694}" type="datetimeFigureOut">
              <a:rPr kumimoji="0" lang="en-US" sz="1200" b="0" i="0" u="none" strike="noStrike" kern="1200" cap="none" spc="0" normalizeH="0" baseline="0" noProof="0" smtClean="0">
                <a:ln>
                  <a:noFill/>
                </a:ln>
                <a:solidFill>
                  <a:prstClr val="black">
                    <a:tint val="75000"/>
                  </a:prstClr>
                </a:solidFill>
                <a:effectLst/>
                <a:uLnTx/>
                <a:uFillTx/>
                <a:latin typeface="Calibri"/>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6/15/2024</a:t>
            </a:fld>
            <a:endParaRPr kumimoji="0" lang="en-US" sz="1200" b="0" i="0" u="none" strike="noStrike" kern="1200" cap="none" spc="0" normalizeH="0" baseline="0" noProof="0">
              <a:ln>
                <a:noFill/>
              </a:ln>
              <a:solidFill>
                <a:prstClr val="black">
                  <a:tint val="75000"/>
                </a:prstClr>
              </a:solidFill>
              <a:effectLst/>
              <a:uLnTx/>
              <a:uFillTx/>
              <a:latin typeface="Calibri"/>
              <a:ea typeface="+mn-ea"/>
              <a:cs typeface="+mn-cs"/>
            </a:endParaRPr>
          </a:p>
        </p:txBody>
      </p:sp>
      <p:sp>
        <p:nvSpPr>
          <p:cNvPr id="5" name="Footer Placeholder 4"/>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a:ln>
                <a:noFill/>
              </a:ln>
              <a:solidFill>
                <a:prstClr val="black">
                  <a:tint val="75000"/>
                </a:prstClr>
              </a:solidFill>
              <a:effectLst/>
              <a:uLnTx/>
              <a:uFillTx/>
              <a:latin typeface="Calibri"/>
              <a:ea typeface="+mn-ea"/>
              <a:cs typeface="+mn-cs"/>
            </a:endParaRPr>
          </a:p>
        </p:txBody>
      </p:sp>
      <p:sp>
        <p:nvSpPr>
          <p:cNvPr id="6" name="Slide Number Placeholder 5"/>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7542ADD-394E-41F3-B704-951748884AEE}" type="slidenum">
              <a:rPr kumimoji="0" lang="en-US" sz="1200" b="0" i="0" u="none" strike="noStrike" kern="1200" cap="none" spc="0" normalizeH="0" baseline="0" noProof="0" smtClean="0">
                <a:ln>
                  <a:noFill/>
                </a:ln>
                <a:solidFill>
                  <a:prstClr val="black">
                    <a:tint val="75000"/>
                  </a:prstClr>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1200" b="0" i="0" u="none" strike="noStrike" kern="1200" cap="none" spc="0" normalizeH="0" baseline="0" noProof="0">
              <a:ln>
                <a:noFill/>
              </a:ln>
              <a:solidFill>
                <a:prstClr val="black">
                  <a:tint val="75000"/>
                </a:prstClr>
              </a:solidFill>
              <a:effectLst/>
              <a:uLnTx/>
              <a:uFillTx/>
              <a:latin typeface="Calibri"/>
              <a:ea typeface="+mn-ea"/>
              <a:cs typeface="+mn-cs"/>
            </a:endParaRPr>
          </a:p>
        </p:txBody>
      </p:sp>
    </p:spTree>
    <p:extLst>
      <p:ext uri="{BB962C8B-B14F-4D97-AF65-F5344CB8AC3E}">
        <p14:creationId xmlns:p14="http://schemas.microsoft.com/office/powerpoint/2010/main" val="892152601"/>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7AD86B2E-B702-4422-B277-3A08C7449694}" type="datetimeFigureOut">
              <a:rPr kumimoji="0" lang="en-US" sz="1200" b="0" i="0" u="none" strike="noStrike" kern="1200" cap="none" spc="0" normalizeH="0" baseline="0" noProof="0" smtClean="0">
                <a:ln>
                  <a:noFill/>
                </a:ln>
                <a:solidFill>
                  <a:prstClr val="black">
                    <a:tint val="75000"/>
                  </a:prstClr>
                </a:solidFill>
                <a:effectLst/>
                <a:uLnTx/>
                <a:uFillTx/>
                <a:latin typeface="Calibri"/>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6/15/2024</a:t>
            </a:fld>
            <a:endParaRPr kumimoji="0" lang="en-US" sz="1200" b="0" i="0" u="none" strike="noStrike" kern="1200" cap="none" spc="0" normalizeH="0" baseline="0" noProof="0">
              <a:ln>
                <a:noFill/>
              </a:ln>
              <a:solidFill>
                <a:prstClr val="black">
                  <a:tint val="75000"/>
                </a:prstClr>
              </a:solidFill>
              <a:effectLst/>
              <a:uLnTx/>
              <a:uFillTx/>
              <a:latin typeface="Calibri"/>
              <a:ea typeface="+mn-ea"/>
              <a:cs typeface="+mn-cs"/>
            </a:endParaRPr>
          </a:p>
        </p:txBody>
      </p:sp>
      <p:sp>
        <p:nvSpPr>
          <p:cNvPr id="6" name="Footer Placeholder 5"/>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a:ln>
                <a:noFill/>
              </a:ln>
              <a:solidFill>
                <a:prstClr val="black">
                  <a:tint val="75000"/>
                </a:prstClr>
              </a:solidFill>
              <a:effectLst/>
              <a:uLnTx/>
              <a:uFillTx/>
              <a:latin typeface="Calibri"/>
              <a:ea typeface="+mn-ea"/>
              <a:cs typeface="+mn-cs"/>
            </a:endParaRPr>
          </a:p>
        </p:txBody>
      </p:sp>
      <p:sp>
        <p:nvSpPr>
          <p:cNvPr id="7" name="Slide Number Placeholder 6"/>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7542ADD-394E-41F3-B704-951748884AEE}" type="slidenum">
              <a:rPr kumimoji="0" lang="en-US" sz="1200" b="0" i="0" u="none" strike="noStrike" kern="1200" cap="none" spc="0" normalizeH="0" baseline="0" noProof="0" smtClean="0">
                <a:ln>
                  <a:noFill/>
                </a:ln>
                <a:solidFill>
                  <a:prstClr val="black">
                    <a:tint val="75000"/>
                  </a:prstClr>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1200" b="0" i="0" u="none" strike="noStrike" kern="1200" cap="none" spc="0" normalizeH="0" baseline="0" noProof="0">
              <a:ln>
                <a:noFill/>
              </a:ln>
              <a:solidFill>
                <a:prstClr val="black">
                  <a:tint val="75000"/>
                </a:prstClr>
              </a:solidFill>
              <a:effectLst/>
              <a:uLnTx/>
              <a:uFillTx/>
              <a:latin typeface="Calibri"/>
              <a:ea typeface="+mn-ea"/>
              <a:cs typeface="+mn-cs"/>
            </a:endParaRPr>
          </a:p>
        </p:txBody>
      </p:sp>
    </p:spTree>
    <p:extLst>
      <p:ext uri="{BB962C8B-B14F-4D97-AF65-F5344CB8AC3E}">
        <p14:creationId xmlns:p14="http://schemas.microsoft.com/office/powerpoint/2010/main" val="4223277825"/>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7AD86B2E-B702-4422-B277-3A08C7449694}" type="datetimeFigureOut">
              <a:rPr kumimoji="0" lang="en-US" sz="1200" b="0" i="0" u="none" strike="noStrike" kern="1200" cap="none" spc="0" normalizeH="0" baseline="0" noProof="0" smtClean="0">
                <a:ln>
                  <a:noFill/>
                </a:ln>
                <a:solidFill>
                  <a:prstClr val="black">
                    <a:tint val="75000"/>
                  </a:prstClr>
                </a:solidFill>
                <a:effectLst/>
                <a:uLnTx/>
                <a:uFillTx/>
                <a:latin typeface="Calibri"/>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6/15/2024</a:t>
            </a:fld>
            <a:endParaRPr kumimoji="0" lang="en-US" sz="1200" b="0" i="0" u="none" strike="noStrike" kern="1200" cap="none" spc="0" normalizeH="0" baseline="0" noProof="0">
              <a:ln>
                <a:noFill/>
              </a:ln>
              <a:solidFill>
                <a:prstClr val="black">
                  <a:tint val="75000"/>
                </a:prstClr>
              </a:solidFill>
              <a:effectLst/>
              <a:uLnTx/>
              <a:uFillTx/>
              <a:latin typeface="Calibri"/>
              <a:ea typeface="+mn-ea"/>
              <a:cs typeface="+mn-cs"/>
            </a:endParaRPr>
          </a:p>
        </p:txBody>
      </p:sp>
      <p:sp>
        <p:nvSpPr>
          <p:cNvPr id="8" name="Footer Placeholder 7"/>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a:ln>
                <a:noFill/>
              </a:ln>
              <a:solidFill>
                <a:prstClr val="black">
                  <a:tint val="75000"/>
                </a:prstClr>
              </a:solidFill>
              <a:effectLst/>
              <a:uLnTx/>
              <a:uFillTx/>
              <a:latin typeface="Calibri"/>
              <a:ea typeface="+mn-ea"/>
              <a:cs typeface="+mn-cs"/>
            </a:endParaRPr>
          </a:p>
        </p:txBody>
      </p:sp>
      <p:sp>
        <p:nvSpPr>
          <p:cNvPr id="9" name="Slide Number Placeholder 8"/>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7542ADD-394E-41F3-B704-951748884AEE}" type="slidenum">
              <a:rPr kumimoji="0" lang="en-US" sz="1200" b="0" i="0" u="none" strike="noStrike" kern="1200" cap="none" spc="0" normalizeH="0" baseline="0" noProof="0" smtClean="0">
                <a:ln>
                  <a:noFill/>
                </a:ln>
                <a:solidFill>
                  <a:prstClr val="black">
                    <a:tint val="75000"/>
                  </a:prstClr>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1200" b="0" i="0" u="none" strike="noStrike" kern="1200" cap="none" spc="0" normalizeH="0" baseline="0" noProof="0">
              <a:ln>
                <a:noFill/>
              </a:ln>
              <a:solidFill>
                <a:prstClr val="black">
                  <a:tint val="75000"/>
                </a:prstClr>
              </a:solidFill>
              <a:effectLst/>
              <a:uLnTx/>
              <a:uFillTx/>
              <a:latin typeface="Calibri"/>
              <a:ea typeface="+mn-ea"/>
              <a:cs typeface="+mn-cs"/>
            </a:endParaRPr>
          </a:p>
        </p:txBody>
      </p:sp>
    </p:spTree>
    <p:extLst>
      <p:ext uri="{BB962C8B-B14F-4D97-AF65-F5344CB8AC3E}">
        <p14:creationId xmlns:p14="http://schemas.microsoft.com/office/powerpoint/2010/main" val="1444242551"/>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7AD86B2E-B702-4422-B277-3A08C7449694}" type="datetimeFigureOut">
              <a:rPr kumimoji="0" lang="en-US" sz="1200" b="0" i="0" u="none" strike="noStrike" kern="1200" cap="none" spc="0" normalizeH="0" baseline="0" noProof="0" smtClean="0">
                <a:ln>
                  <a:noFill/>
                </a:ln>
                <a:solidFill>
                  <a:prstClr val="black">
                    <a:tint val="75000"/>
                  </a:prstClr>
                </a:solidFill>
                <a:effectLst/>
                <a:uLnTx/>
                <a:uFillTx/>
                <a:latin typeface="Calibri"/>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6/15/2024</a:t>
            </a:fld>
            <a:endParaRPr kumimoji="0" lang="en-US" sz="1200" b="0" i="0" u="none" strike="noStrike" kern="1200" cap="none" spc="0" normalizeH="0" baseline="0" noProof="0">
              <a:ln>
                <a:noFill/>
              </a:ln>
              <a:solidFill>
                <a:prstClr val="black">
                  <a:tint val="75000"/>
                </a:prstClr>
              </a:solidFill>
              <a:effectLst/>
              <a:uLnTx/>
              <a:uFillTx/>
              <a:latin typeface="Calibri"/>
              <a:ea typeface="+mn-ea"/>
              <a:cs typeface="+mn-cs"/>
            </a:endParaRPr>
          </a:p>
        </p:txBody>
      </p:sp>
      <p:sp>
        <p:nvSpPr>
          <p:cNvPr id="4" name="Footer Placeholder 3"/>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a:ln>
                <a:noFill/>
              </a:ln>
              <a:solidFill>
                <a:prstClr val="black">
                  <a:tint val="75000"/>
                </a:prstClr>
              </a:solidFill>
              <a:effectLst/>
              <a:uLnTx/>
              <a:uFillTx/>
              <a:latin typeface="Calibri"/>
              <a:ea typeface="+mn-ea"/>
              <a:cs typeface="+mn-cs"/>
            </a:endParaRPr>
          </a:p>
        </p:txBody>
      </p:sp>
      <p:sp>
        <p:nvSpPr>
          <p:cNvPr id="5" name="Slide Number Placeholder 4"/>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7542ADD-394E-41F3-B704-951748884AEE}" type="slidenum">
              <a:rPr kumimoji="0" lang="en-US" sz="1200" b="0" i="0" u="none" strike="noStrike" kern="1200" cap="none" spc="0" normalizeH="0" baseline="0" noProof="0" smtClean="0">
                <a:ln>
                  <a:noFill/>
                </a:ln>
                <a:solidFill>
                  <a:prstClr val="black">
                    <a:tint val="75000"/>
                  </a:prstClr>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1200" b="0" i="0" u="none" strike="noStrike" kern="1200" cap="none" spc="0" normalizeH="0" baseline="0" noProof="0">
              <a:ln>
                <a:noFill/>
              </a:ln>
              <a:solidFill>
                <a:prstClr val="black">
                  <a:tint val="75000"/>
                </a:prstClr>
              </a:solidFill>
              <a:effectLst/>
              <a:uLnTx/>
              <a:uFillTx/>
              <a:latin typeface="Calibri"/>
              <a:ea typeface="+mn-ea"/>
              <a:cs typeface="+mn-cs"/>
            </a:endParaRPr>
          </a:p>
        </p:txBody>
      </p:sp>
    </p:spTree>
    <p:extLst>
      <p:ext uri="{BB962C8B-B14F-4D97-AF65-F5344CB8AC3E}">
        <p14:creationId xmlns:p14="http://schemas.microsoft.com/office/powerpoint/2010/main" val="3021564117"/>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7AD86B2E-B702-4422-B277-3A08C7449694}" type="datetimeFigureOut">
              <a:rPr kumimoji="0" lang="en-US" sz="1200" b="0" i="0" u="none" strike="noStrike" kern="1200" cap="none" spc="0" normalizeH="0" baseline="0" noProof="0" smtClean="0">
                <a:ln>
                  <a:noFill/>
                </a:ln>
                <a:solidFill>
                  <a:prstClr val="black">
                    <a:tint val="75000"/>
                  </a:prstClr>
                </a:solidFill>
                <a:effectLst/>
                <a:uLnTx/>
                <a:uFillTx/>
                <a:latin typeface="Calibri"/>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6/15/2024</a:t>
            </a:fld>
            <a:endParaRPr kumimoji="0" lang="en-US" sz="1200" b="0" i="0" u="none" strike="noStrike" kern="1200" cap="none" spc="0" normalizeH="0" baseline="0" noProof="0">
              <a:ln>
                <a:noFill/>
              </a:ln>
              <a:solidFill>
                <a:prstClr val="black">
                  <a:tint val="75000"/>
                </a:prstClr>
              </a:solidFill>
              <a:effectLst/>
              <a:uLnTx/>
              <a:uFillTx/>
              <a:latin typeface="Calibri"/>
              <a:ea typeface="+mn-ea"/>
              <a:cs typeface="+mn-cs"/>
            </a:endParaRPr>
          </a:p>
        </p:txBody>
      </p:sp>
      <p:sp>
        <p:nvSpPr>
          <p:cNvPr id="3" name="Footer Placeholder 2"/>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a:ln>
                <a:noFill/>
              </a:ln>
              <a:solidFill>
                <a:prstClr val="black">
                  <a:tint val="75000"/>
                </a:prstClr>
              </a:solidFill>
              <a:effectLst/>
              <a:uLnTx/>
              <a:uFillTx/>
              <a:latin typeface="Calibri"/>
              <a:ea typeface="+mn-ea"/>
              <a:cs typeface="+mn-cs"/>
            </a:endParaRPr>
          </a:p>
        </p:txBody>
      </p:sp>
      <p:sp>
        <p:nvSpPr>
          <p:cNvPr id="4" name="Slide Number Placeholder 3"/>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7542ADD-394E-41F3-B704-951748884AEE}" type="slidenum">
              <a:rPr kumimoji="0" lang="en-US" sz="1200" b="0" i="0" u="none" strike="noStrike" kern="1200" cap="none" spc="0" normalizeH="0" baseline="0" noProof="0" smtClean="0">
                <a:ln>
                  <a:noFill/>
                </a:ln>
                <a:solidFill>
                  <a:prstClr val="black">
                    <a:tint val="75000"/>
                  </a:prstClr>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1200" b="0" i="0" u="none" strike="noStrike" kern="1200" cap="none" spc="0" normalizeH="0" baseline="0" noProof="0">
              <a:ln>
                <a:noFill/>
              </a:ln>
              <a:solidFill>
                <a:prstClr val="black">
                  <a:tint val="75000"/>
                </a:prstClr>
              </a:solidFill>
              <a:effectLst/>
              <a:uLnTx/>
              <a:uFillTx/>
              <a:latin typeface="Calibri"/>
              <a:ea typeface="+mn-ea"/>
              <a:cs typeface="+mn-cs"/>
            </a:endParaRPr>
          </a:p>
        </p:txBody>
      </p:sp>
    </p:spTree>
    <p:extLst>
      <p:ext uri="{BB962C8B-B14F-4D97-AF65-F5344CB8AC3E}">
        <p14:creationId xmlns:p14="http://schemas.microsoft.com/office/powerpoint/2010/main" val="2860787153"/>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7AD86B2E-B702-4422-B277-3A08C7449694}" type="datetimeFigureOut">
              <a:rPr kumimoji="0" lang="en-US" sz="1200" b="0" i="0" u="none" strike="noStrike" kern="1200" cap="none" spc="0" normalizeH="0" baseline="0" noProof="0" smtClean="0">
                <a:ln>
                  <a:noFill/>
                </a:ln>
                <a:solidFill>
                  <a:prstClr val="black">
                    <a:tint val="75000"/>
                  </a:prstClr>
                </a:solidFill>
                <a:effectLst/>
                <a:uLnTx/>
                <a:uFillTx/>
                <a:latin typeface="Calibri"/>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6/15/2024</a:t>
            </a:fld>
            <a:endParaRPr kumimoji="0" lang="en-US" sz="1200" b="0" i="0" u="none" strike="noStrike" kern="1200" cap="none" spc="0" normalizeH="0" baseline="0" noProof="0">
              <a:ln>
                <a:noFill/>
              </a:ln>
              <a:solidFill>
                <a:prstClr val="black">
                  <a:tint val="75000"/>
                </a:prstClr>
              </a:solidFill>
              <a:effectLst/>
              <a:uLnTx/>
              <a:uFillTx/>
              <a:latin typeface="Calibri"/>
              <a:ea typeface="+mn-ea"/>
              <a:cs typeface="+mn-cs"/>
            </a:endParaRPr>
          </a:p>
        </p:txBody>
      </p:sp>
      <p:sp>
        <p:nvSpPr>
          <p:cNvPr id="6" name="Footer Placeholder 5"/>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a:ln>
                <a:noFill/>
              </a:ln>
              <a:solidFill>
                <a:prstClr val="black">
                  <a:tint val="75000"/>
                </a:prstClr>
              </a:solidFill>
              <a:effectLst/>
              <a:uLnTx/>
              <a:uFillTx/>
              <a:latin typeface="Calibri"/>
              <a:ea typeface="+mn-ea"/>
              <a:cs typeface="+mn-cs"/>
            </a:endParaRPr>
          </a:p>
        </p:txBody>
      </p:sp>
      <p:sp>
        <p:nvSpPr>
          <p:cNvPr id="7" name="Slide Number Placeholder 6"/>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7542ADD-394E-41F3-B704-951748884AEE}" type="slidenum">
              <a:rPr kumimoji="0" lang="en-US" sz="1200" b="0" i="0" u="none" strike="noStrike" kern="1200" cap="none" spc="0" normalizeH="0" baseline="0" noProof="0" smtClean="0">
                <a:ln>
                  <a:noFill/>
                </a:ln>
                <a:solidFill>
                  <a:prstClr val="black">
                    <a:tint val="75000"/>
                  </a:prstClr>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1200" b="0" i="0" u="none" strike="noStrike" kern="1200" cap="none" spc="0" normalizeH="0" baseline="0" noProof="0">
              <a:ln>
                <a:noFill/>
              </a:ln>
              <a:solidFill>
                <a:prstClr val="black">
                  <a:tint val="75000"/>
                </a:prstClr>
              </a:solidFill>
              <a:effectLst/>
              <a:uLnTx/>
              <a:uFillTx/>
              <a:latin typeface="Calibri"/>
              <a:ea typeface="+mn-ea"/>
              <a:cs typeface="+mn-cs"/>
            </a:endParaRPr>
          </a:p>
        </p:txBody>
      </p:sp>
    </p:spTree>
    <p:extLst>
      <p:ext uri="{BB962C8B-B14F-4D97-AF65-F5344CB8AC3E}">
        <p14:creationId xmlns:p14="http://schemas.microsoft.com/office/powerpoint/2010/main" val="568029396"/>
      </p:ext>
    </p:extLst>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7AD86B2E-B702-4422-B277-3A08C7449694}" type="datetimeFigureOut">
              <a:rPr kumimoji="0" lang="en-US" sz="1200" b="0" i="0" u="none" strike="noStrike" kern="1200" cap="none" spc="0" normalizeH="0" baseline="0" noProof="0" smtClean="0">
                <a:ln>
                  <a:noFill/>
                </a:ln>
                <a:solidFill>
                  <a:prstClr val="black">
                    <a:tint val="75000"/>
                  </a:prstClr>
                </a:solidFill>
                <a:effectLst/>
                <a:uLnTx/>
                <a:uFillTx/>
                <a:latin typeface="Calibri"/>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6/15/2024</a:t>
            </a:fld>
            <a:endParaRPr kumimoji="0" lang="en-US" sz="1200" b="0" i="0" u="none" strike="noStrike" kern="1200" cap="none" spc="0" normalizeH="0" baseline="0" noProof="0">
              <a:ln>
                <a:noFill/>
              </a:ln>
              <a:solidFill>
                <a:prstClr val="black">
                  <a:tint val="75000"/>
                </a:prstClr>
              </a:solidFill>
              <a:effectLst/>
              <a:uLnTx/>
              <a:uFillTx/>
              <a:latin typeface="Calibri"/>
              <a:ea typeface="+mn-ea"/>
              <a:cs typeface="+mn-cs"/>
            </a:endParaRPr>
          </a:p>
        </p:txBody>
      </p:sp>
      <p:sp>
        <p:nvSpPr>
          <p:cNvPr id="6" name="Footer Placeholder 5"/>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a:ln>
                <a:noFill/>
              </a:ln>
              <a:solidFill>
                <a:prstClr val="black">
                  <a:tint val="75000"/>
                </a:prstClr>
              </a:solidFill>
              <a:effectLst/>
              <a:uLnTx/>
              <a:uFillTx/>
              <a:latin typeface="Calibri"/>
              <a:ea typeface="+mn-ea"/>
              <a:cs typeface="+mn-cs"/>
            </a:endParaRPr>
          </a:p>
        </p:txBody>
      </p:sp>
      <p:sp>
        <p:nvSpPr>
          <p:cNvPr id="7" name="Slide Number Placeholder 6"/>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7542ADD-394E-41F3-B704-951748884AEE}" type="slidenum">
              <a:rPr kumimoji="0" lang="en-US" sz="1200" b="0" i="0" u="none" strike="noStrike" kern="1200" cap="none" spc="0" normalizeH="0" baseline="0" noProof="0" smtClean="0">
                <a:ln>
                  <a:noFill/>
                </a:ln>
                <a:solidFill>
                  <a:prstClr val="black">
                    <a:tint val="75000"/>
                  </a:prstClr>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1200" b="0" i="0" u="none" strike="noStrike" kern="1200" cap="none" spc="0" normalizeH="0" baseline="0" noProof="0">
              <a:ln>
                <a:noFill/>
              </a:ln>
              <a:solidFill>
                <a:prstClr val="black">
                  <a:tint val="75000"/>
                </a:prstClr>
              </a:solidFill>
              <a:effectLst/>
              <a:uLnTx/>
              <a:uFillTx/>
              <a:latin typeface="Calibri"/>
              <a:ea typeface="+mn-ea"/>
              <a:cs typeface="+mn-cs"/>
            </a:endParaRPr>
          </a:p>
        </p:txBody>
      </p:sp>
    </p:spTree>
    <p:extLst>
      <p:ext uri="{BB962C8B-B14F-4D97-AF65-F5344CB8AC3E}">
        <p14:creationId xmlns:p14="http://schemas.microsoft.com/office/powerpoint/2010/main" val="1359005678"/>
      </p:ext>
    </p:extLst>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7AD86B2E-B702-4422-B277-3A08C7449694}" type="datetimeFigureOut">
              <a:rPr kumimoji="0" lang="en-US" sz="1200" b="0" i="0" u="none" strike="noStrike" kern="1200" cap="none" spc="0" normalizeH="0" baseline="0" noProof="0" smtClean="0">
                <a:ln>
                  <a:noFill/>
                </a:ln>
                <a:solidFill>
                  <a:prstClr val="black">
                    <a:tint val="75000"/>
                  </a:prstClr>
                </a:solidFill>
                <a:effectLst/>
                <a:uLnTx/>
                <a:uFillTx/>
                <a:latin typeface="Calibri"/>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6/15/2024</a:t>
            </a:fld>
            <a:endParaRPr kumimoji="0" lang="en-US" sz="1200" b="0" i="0" u="none" strike="noStrike" kern="1200" cap="none" spc="0" normalizeH="0" baseline="0" noProof="0">
              <a:ln>
                <a:noFill/>
              </a:ln>
              <a:solidFill>
                <a:prstClr val="black">
                  <a:tint val="75000"/>
                </a:prstClr>
              </a:solidFill>
              <a:effectLst/>
              <a:uLnTx/>
              <a:uFillTx/>
              <a:latin typeface="Calibri"/>
              <a:ea typeface="+mn-ea"/>
              <a:cs typeface="+mn-cs"/>
            </a:endParaRPr>
          </a:p>
        </p:txBody>
      </p:sp>
      <p:sp>
        <p:nvSpPr>
          <p:cNvPr id="5" name="Footer Placeholder 4"/>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a:ln>
                <a:noFill/>
              </a:ln>
              <a:solidFill>
                <a:prstClr val="black">
                  <a:tint val="75000"/>
                </a:prstClr>
              </a:solidFill>
              <a:effectLst/>
              <a:uLnTx/>
              <a:uFillTx/>
              <a:latin typeface="Calibri"/>
              <a:ea typeface="+mn-ea"/>
              <a:cs typeface="+mn-cs"/>
            </a:endParaRPr>
          </a:p>
        </p:txBody>
      </p:sp>
      <p:sp>
        <p:nvSpPr>
          <p:cNvPr id="6" name="Slide Number Placeholder 5"/>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7542ADD-394E-41F3-B704-951748884AEE}" type="slidenum">
              <a:rPr kumimoji="0" lang="en-US" sz="1200" b="0" i="0" u="none" strike="noStrike" kern="1200" cap="none" spc="0" normalizeH="0" baseline="0" noProof="0" smtClean="0">
                <a:ln>
                  <a:noFill/>
                </a:ln>
                <a:solidFill>
                  <a:prstClr val="black">
                    <a:tint val="75000"/>
                  </a:prstClr>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1200" b="0" i="0" u="none" strike="noStrike" kern="1200" cap="none" spc="0" normalizeH="0" baseline="0" noProof="0">
              <a:ln>
                <a:noFill/>
              </a:ln>
              <a:solidFill>
                <a:prstClr val="black">
                  <a:tint val="75000"/>
                </a:prstClr>
              </a:solidFill>
              <a:effectLst/>
              <a:uLnTx/>
              <a:uFillTx/>
              <a:latin typeface="Calibri"/>
              <a:ea typeface="+mn-ea"/>
              <a:cs typeface="+mn-cs"/>
            </a:endParaRPr>
          </a:p>
        </p:txBody>
      </p:sp>
    </p:spTree>
    <p:extLst>
      <p:ext uri="{BB962C8B-B14F-4D97-AF65-F5344CB8AC3E}">
        <p14:creationId xmlns:p14="http://schemas.microsoft.com/office/powerpoint/2010/main" val="4245750095"/>
      </p:ext>
    </p:extLst>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7AD86B2E-B702-4422-B277-3A08C7449694}" type="datetimeFigureOut">
              <a:rPr kumimoji="0" lang="en-US" sz="1200" b="0" i="0" u="none" strike="noStrike" kern="1200" cap="none" spc="0" normalizeH="0" baseline="0" noProof="0" smtClean="0">
                <a:ln>
                  <a:noFill/>
                </a:ln>
                <a:solidFill>
                  <a:prstClr val="black">
                    <a:tint val="75000"/>
                  </a:prstClr>
                </a:solidFill>
                <a:effectLst/>
                <a:uLnTx/>
                <a:uFillTx/>
                <a:latin typeface="Calibri"/>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6/15/2024</a:t>
            </a:fld>
            <a:endParaRPr kumimoji="0" lang="en-US" sz="1200" b="0" i="0" u="none" strike="noStrike" kern="1200" cap="none" spc="0" normalizeH="0" baseline="0" noProof="0">
              <a:ln>
                <a:noFill/>
              </a:ln>
              <a:solidFill>
                <a:prstClr val="black">
                  <a:tint val="75000"/>
                </a:prstClr>
              </a:solidFill>
              <a:effectLst/>
              <a:uLnTx/>
              <a:uFillTx/>
              <a:latin typeface="Calibri"/>
              <a:ea typeface="+mn-ea"/>
              <a:cs typeface="+mn-cs"/>
            </a:endParaRPr>
          </a:p>
        </p:txBody>
      </p:sp>
      <p:sp>
        <p:nvSpPr>
          <p:cNvPr id="5" name="Footer Placeholder 4"/>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a:ln>
                <a:noFill/>
              </a:ln>
              <a:solidFill>
                <a:prstClr val="black">
                  <a:tint val="75000"/>
                </a:prstClr>
              </a:solidFill>
              <a:effectLst/>
              <a:uLnTx/>
              <a:uFillTx/>
              <a:latin typeface="Calibri"/>
              <a:ea typeface="+mn-ea"/>
              <a:cs typeface="+mn-cs"/>
            </a:endParaRPr>
          </a:p>
        </p:txBody>
      </p:sp>
      <p:sp>
        <p:nvSpPr>
          <p:cNvPr id="6" name="Slide Number Placeholder 5"/>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7542ADD-394E-41F3-B704-951748884AEE}" type="slidenum">
              <a:rPr kumimoji="0" lang="en-US" sz="1200" b="0" i="0" u="none" strike="noStrike" kern="1200" cap="none" spc="0" normalizeH="0" baseline="0" noProof="0" smtClean="0">
                <a:ln>
                  <a:noFill/>
                </a:ln>
                <a:solidFill>
                  <a:prstClr val="black">
                    <a:tint val="75000"/>
                  </a:prstClr>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1200" b="0" i="0" u="none" strike="noStrike" kern="1200" cap="none" spc="0" normalizeH="0" baseline="0" noProof="0">
              <a:ln>
                <a:noFill/>
              </a:ln>
              <a:solidFill>
                <a:prstClr val="black">
                  <a:tint val="75000"/>
                </a:prstClr>
              </a:solidFill>
              <a:effectLst/>
              <a:uLnTx/>
              <a:uFillTx/>
              <a:latin typeface="Calibri"/>
              <a:ea typeface="+mn-ea"/>
              <a:cs typeface="+mn-cs"/>
            </a:endParaRPr>
          </a:p>
        </p:txBody>
      </p:sp>
    </p:spTree>
    <p:extLst>
      <p:ext uri="{BB962C8B-B14F-4D97-AF65-F5344CB8AC3E}">
        <p14:creationId xmlns:p14="http://schemas.microsoft.com/office/powerpoint/2010/main" val="3185272236"/>
      </p:ext>
    </p:extLst>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2068352290"/>
      </p:ext>
    </p:extLst>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415268554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34.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405835447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35.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extLst>
      <p:ext uri="{BB962C8B-B14F-4D97-AF65-F5344CB8AC3E}">
        <p14:creationId xmlns:p14="http://schemas.microsoft.com/office/powerpoint/2010/main" val="73409348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36.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278983759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37.xml><?xml version="1.0" encoding="utf-8"?>
<p:sldLayout xmlns:a="http://schemas.openxmlformats.org/drawingml/2006/main" xmlns:r="http://schemas.openxmlformats.org/officeDocument/2006/relationships" xmlns:p="http://schemas.openxmlformats.org/presentationml/2006/main" userDrawn="1">
  <p:cSld name="25_Title Slide">
    <p:spTree>
      <p:nvGrpSpPr>
        <p:cNvPr id="1" name=""/>
        <p:cNvGrpSpPr/>
        <p:nvPr/>
      </p:nvGrpSpPr>
      <p:grpSpPr>
        <a:xfrm>
          <a:off x="0" y="0"/>
          <a:ext cx="0" cy="0"/>
          <a:chOff x="0" y="0"/>
          <a:chExt cx="0" cy="0"/>
        </a:xfrm>
      </p:grpSpPr>
      <p:sp>
        <p:nvSpPr>
          <p:cNvPr id="3" name="Picture Placeholder 2"/>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207346075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38.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71A0BF8-6686-4F02-AB36-9614142B369E}"/>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a:extLst>
              <a:ext uri="{FF2B5EF4-FFF2-40B4-BE49-F238E27FC236}">
                <a16:creationId xmlns:a16="http://schemas.microsoft.com/office/drawing/2014/main" id="{93B406FE-1165-421C-8D35-96F0CFEA6D51}"/>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DA7B22AA-13F6-430C-B5C3-3ED6A1325F28}"/>
              </a:ext>
            </a:extLst>
          </p:cNvPr>
          <p:cNvSpPr>
            <a:spLocks noGrp="1"/>
          </p:cNvSpPr>
          <p:nvPr>
            <p:ph type="dt" sz="half" idx="10"/>
          </p:nvPr>
        </p:nvSpPr>
        <p:spPr/>
        <p:txBody>
          <a:bodyPr/>
          <a:lstStyle/>
          <a:p>
            <a:fld id="{1661375A-C223-44C8-917C-F7C3A1BCD50F}" type="datetimeFigureOut">
              <a:rPr lang="en-GB" smtClean="0"/>
              <a:t>15/06/2024</a:t>
            </a:fld>
            <a:endParaRPr lang="en-GB"/>
          </a:p>
        </p:txBody>
      </p:sp>
      <p:sp>
        <p:nvSpPr>
          <p:cNvPr id="5" name="Footer Placeholder 4">
            <a:extLst>
              <a:ext uri="{FF2B5EF4-FFF2-40B4-BE49-F238E27FC236}">
                <a16:creationId xmlns:a16="http://schemas.microsoft.com/office/drawing/2014/main" id="{12FB799C-1B8A-42C0-AD53-6DBEF2EC7EF6}"/>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8D8C035E-958A-44D5-9920-E77375E90336}"/>
              </a:ext>
            </a:extLst>
          </p:cNvPr>
          <p:cNvSpPr>
            <a:spLocks noGrp="1"/>
          </p:cNvSpPr>
          <p:nvPr>
            <p:ph type="sldNum" sz="quarter" idx="12"/>
          </p:nvPr>
        </p:nvSpPr>
        <p:spPr/>
        <p:txBody>
          <a:bodyPr/>
          <a:lstStyle/>
          <a:p>
            <a:fld id="{6983841B-0DB4-4C99-B5E5-79625F01DBF7}" type="slidenum">
              <a:rPr lang="en-GB" smtClean="0"/>
              <a:t>‹#›</a:t>
            </a:fld>
            <a:endParaRPr lang="en-GB"/>
          </a:p>
        </p:txBody>
      </p:sp>
    </p:spTree>
    <p:extLst>
      <p:ext uri="{BB962C8B-B14F-4D97-AF65-F5344CB8AC3E}">
        <p14:creationId xmlns:p14="http://schemas.microsoft.com/office/powerpoint/2010/main" val="1399978715"/>
      </p:ext>
    </p:extLst>
  </p:cSld>
  <p:clrMapOvr>
    <a:masterClrMapping/>
  </p:clrMapOvr>
</p:sldLayout>
</file>

<file path=ppt/slideLayouts/slideLayout39.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1628C7A-67F3-4CAD-9852-569FF656AD4E}"/>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1D1E717F-25DD-4AF6-8E4C-C3F0B7258767}"/>
              </a:ext>
            </a:extLst>
          </p:cNvPr>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5EB9BF79-C6C8-4A28-B317-36AB52011BBD}"/>
              </a:ext>
            </a:extLst>
          </p:cNvPr>
          <p:cNvSpPr>
            <a:spLocks noGrp="1"/>
          </p:cNvSpPr>
          <p:nvPr>
            <p:ph type="dt" sz="half" idx="10"/>
          </p:nvPr>
        </p:nvSpPr>
        <p:spPr/>
        <p:txBody>
          <a:bodyPr/>
          <a:lstStyle/>
          <a:p>
            <a:fld id="{1661375A-C223-44C8-917C-F7C3A1BCD50F}" type="datetimeFigureOut">
              <a:rPr lang="en-GB" smtClean="0"/>
              <a:t>15/06/2024</a:t>
            </a:fld>
            <a:endParaRPr lang="en-GB"/>
          </a:p>
        </p:txBody>
      </p:sp>
      <p:sp>
        <p:nvSpPr>
          <p:cNvPr id="5" name="Footer Placeholder 4">
            <a:extLst>
              <a:ext uri="{FF2B5EF4-FFF2-40B4-BE49-F238E27FC236}">
                <a16:creationId xmlns:a16="http://schemas.microsoft.com/office/drawing/2014/main" id="{A052C1D1-F1BF-42DD-A7C6-2ED272DF8AF6}"/>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B05916BF-016F-4056-985B-466516E68445}"/>
              </a:ext>
            </a:extLst>
          </p:cNvPr>
          <p:cNvSpPr>
            <a:spLocks noGrp="1"/>
          </p:cNvSpPr>
          <p:nvPr>
            <p:ph type="sldNum" sz="quarter" idx="12"/>
          </p:nvPr>
        </p:nvSpPr>
        <p:spPr/>
        <p:txBody>
          <a:bodyPr/>
          <a:lstStyle/>
          <a:p>
            <a:fld id="{6983841B-0DB4-4C99-B5E5-79625F01DBF7}" type="slidenum">
              <a:rPr lang="en-GB" smtClean="0"/>
              <a:t>‹#›</a:t>
            </a:fld>
            <a:endParaRPr lang="en-GB"/>
          </a:p>
        </p:txBody>
      </p:sp>
    </p:spTree>
    <p:extLst>
      <p:ext uri="{BB962C8B-B14F-4D97-AF65-F5344CB8AC3E}">
        <p14:creationId xmlns:p14="http://schemas.microsoft.com/office/powerpoint/2010/main" val="924468623"/>
      </p:ext>
    </p:extLst>
  </p:cSld>
  <p:clrMapOvr>
    <a:masterClrMapping/>
  </p:clrMapOvr>
</p:sldLayout>
</file>

<file path=ppt/slideLayouts/slideLayout40.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39FAECB-6827-4D91-8EB5-800DD8EA28F3}"/>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a:extLst>
              <a:ext uri="{FF2B5EF4-FFF2-40B4-BE49-F238E27FC236}">
                <a16:creationId xmlns:a16="http://schemas.microsoft.com/office/drawing/2014/main" id="{73CEBD6D-8344-4937-9A0D-E2DBE531B3F1}"/>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a:extLst>
              <a:ext uri="{FF2B5EF4-FFF2-40B4-BE49-F238E27FC236}">
                <a16:creationId xmlns:a16="http://schemas.microsoft.com/office/drawing/2014/main" id="{40598055-7F4B-4E57-92A1-C43CE07ED7D1}"/>
              </a:ext>
            </a:extLst>
          </p:cNvPr>
          <p:cNvSpPr>
            <a:spLocks noGrp="1"/>
          </p:cNvSpPr>
          <p:nvPr>
            <p:ph type="dt" sz="half" idx="10"/>
          </p:nvPr>
        </p:nvSpPr>
        <p:spPr/>
        <p:txBody>
          <a:bodyPr/>
          <a:lstStyle/>
          <a:p>
            <a:fld id="{1661375A-C223-44C8-917C-F7C3A1BCD50F}" type="datetimeFigureOut">
              <a:rPr lang="en-GB" smtClean="0"/>
              <a:t>15/06/2024</a:t>
            </a:fld>
            <a:endParaRPr lang="en-GB"/>
          </a:p>
        </p:txBody>
      </p:sp>
      <p:sp>
        <p:nvSpPr>
          <p:cNvPr id="5" name="Footer Placeholder 4">
            <a:extLst>
              <a:ext uri="{FF2B5EF4-FFF2-40B4-BE49-F238E27FC236}">
                <a16:creationId xmlns:a16="http://schemas.microsoft.com/office/drawing/2014/main" id="{0BC8293C-337A-46B9-801C-405BA28F919C}"/>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77FE3A87-6EF6-4E32-958D-D3BDE968EC61}"/>
              </a:ext>
            </a:extLst>
          </p:cNvPr>
          <p:cNvSpPr>
            <a:spLocks noGrp="1"/>
          </p:cNvSpPr>
          <p:nvPr>
            <p:ph type="sldNum" sz="quarter" idx="12"/>
          </p:nvPr>
        </p:nvSpPr>
        <p:spPr/>
        <p:txBody>
          <a:bodyPr/>
          <a:lstStyle/>
          <a:p>
            <a:fld id="{6983841B-0DB4-4C99-B5E5-79625F01DBF7}" type="slidenum">
              <a:rPr lang="en-GB" smtClean="0"/>
              <a:t>‹#›</a:t>
            </a:fld>
            <a:endParaRPr lang="en-GB"/>
          </a:p>
        </p:txBody>
      </p:sp>
    </p:spTree>
    <p:extLst>
      <p:ext uri="{BB962C8B-B14F-4D97-AF65-F5344CB8AC3E}">
        <p14:creationId xmlns:p14="http://schemas.microsoft.com/office/powerpoint/2010/main" val="210914256"/>
      </p:ext>
    </p:extLst>
  </p:cSld>
  <p:clrMapOvr>
    <a:masterClrMapping/>
  </p:clrMapOvr>
</p:sldLayout>
</file>

<file path=ppt/slideLayouts/slideLayout41.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39C1E4F-8411-4152-A040-45E4E38D465B}"/>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0C93C882-D441-40BC-AAB7-FB3EF79F6F5C}"/>
              </a:ext>
            </a:extLst>
          </p:cNvPr>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a:extLst>
              <a:ext uri="{FF2B5EF4-FFF2-40B4-BE49-F238E27FC236}">
                <a16:creationId xmlns:a16="http://schemas.microsoft.com/office/drawing/2014/main" id="{880FF742-A50B-4EB6-86AE-E67F120A5B68}"/>
              </a:ext>
            </a:extLst>
          </p:cNvPr>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a:extLst>
              <a:ext uri="{FF2B5EF4-FFF2-40B4-BE49-F238E27FC236}">
                <a16:creationId xmlns:a16="http://schemas.microsoft.com/office/drawing/2014/main" id="{5ACB9172-F4DE-4657-A074-EF8778EE7E7D}"/>
              </a:ext>
            </a:extLst>
          </p:cNvPr>
          <p:cNvSpPr>
            <a:spLocks noGrp="1"/>
          </p:cNvSpPr>
          <p:nvPr>
            <p:ph type="dt" sz="half" idx="10"/>
          </p:nvPr>
        </p:nvSpPr>
        <p:spPr/>
        <p:txBody>
          <a:bodyPr/>
          <a:lstStyle/>
          <a:p>
            <a:fld id="{1661375A-C223-44C8-917C-F7C3A1BCD50F}" type="datetimeFigureOut">
              <a:rPr lang="en-GB" smtClean="0"/>
              <a:t>15/06/2024</a:t>
            </a:fld>
            <a:endParaRPr lang="en-GB"/>
          </a:p>
        </p:txBody>
      </p:sp>
      <p:sp>
        <p:nvSpPr>
          <p:cNvPr id="6" name="Footer Placeholder 5">
            <a:extLst>
              <a:ext uri="{FF2B5EF4-FFF2-40B4-BE49-F238E27FC236}">
                <a16:creationId xmlns:a16="http://schemas.microsoft.com/office/drawing/2014/main" id="{77507DBE-C8F7-423C-9124-EE7B3D22E368}"/>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D881AC0B-71D5-43A5-AD86-9668B4D92263}"/>
              </a:ext>
            </a:extLst>
          </p:cNvPr>
          <p:cNvSpPr>
            <a:spLocks noGrp="1"/>
          </p:cNvSpPr>
          <p:nvPr>
            <p:ph type="sldNum" sz="quarter" idx="12"/>
          </p:nvPr>
        </p:nvSpPr>
        <p:spPr/>
        <p:txBody>
          <a:bodyPr/>
          <a:lstStyle/>
          <a:p>
            <a:fld id="{6983841B-0DB4-4C99-B5E5-79625F01DBF7}" type="slidenum">
              <a:rPr lang="en-GB" smtClean="0"/>
              <a:t>‹#›</a:t>
            </a:fld>
            <a:endParaRPr lang="en-GB"/>
          </a:p>
        </p:txBody>
      </p:sp>
    </p:spTree>
    <p:extLst>
      <p:ext uri="{BB962C8B-B14F-4D97-AF65-F5344CB8AC3E}">
        <p14:creationId xmlns:p14="http://schemas.microsoft.com/office/powerpoint/2010/main" val="1187609640"/>
      </p:ext>
    </p:extLst>
  </p:cSld>
  <p:clrMapOvr>
    <a:masterClrMapping/>
  </p:clrMapOvr>
</p:sldLayout>
</file>

<file path=ppt/slideLayouts/slideLayout42.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8C204D3-549C-4770-B620-7E3D4678A946}"/>
              </a:ext>
            </a:extLst>
          </p:cNvPr>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a:extLst>
              <a:ext uri="{FF2B5EF4-FFF2-40B4-BE49-F238E27FC236}">
                <a16:creationId xmlns:a16="http://schemas.microsoft.com/office/drawing/2014/main" id="{54306D22-9474-474E-A4DD-36D304E57648}"/>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a:extLst>
              <a:ext uri="{FF2B5EF4-FFF2-40B4-BE49-F238E27FC236}">
                <a16:creationId xmlns:a16="http://schemas.microsoft.com/office/drawing/2014/main" id="{AD9ED9F3-E75B-4CB6-9C20-44656AF0159D}"/>
              </a:ext>
            </a:extLst>
          </p:cNvPr>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a:extLst>
              <a:ext uri="{FF2B5EF4-FFF2-40B4-BE49-F238E27FC236}">
                <a16:creationId xmlns:a16="http://schemas.microsoft.com/office/drawing/2014/main" id="{82AB8604-4E78-4EF6-AF81-B832751C756A}"/>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a:extLst>
              <a:ext uri="{FF2B5EF4-FFF2-40B4-BE49-F238E27FC236}">
                <a16:creationId xmlns:a16="http://schemas.microsoft.com/office/drawing/2014/main" id="{14C7266C-4F95-4B63-B8A4-5D430A6FCB51}"/>
              </a:ext>
            </a:extLst>
          </p:cNvPr>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a:extLst>
              <a:ext uri="{FF2B5EF4-FFF2-40B4-BE49-F238E27FC236}">
                <a16:creationId xmlns:a16="http://schemas.microsoft.com/office/drawing/2014/main" id="{8DA605C0-AC58-49C3-BFDA-E7ADCFC7B8CA}"/>
              </a:ext>
            </a:extLst>
          </p:cNvPr>
          <p:cNvSpPr>
            <a:spLocks noGrp="1"/>
          </p:cNvSpPr>
          <p:nvPr>
            <p:ph type="dt" sz="half" idx="10"/>
          </p:nvPr>
        </p:nvSpPr>
        <p:spPr/>
        <p:txBody>
          <a:bodyPr/>
          <a:lstStyle/>
          <a:p>
            <a:fld id="{1661375A-C223-44C8-917C-F7C3A1BCD50F}" type="datetimeFigureOut">
              <a:rPr lang="en-GB" smtClean="0"/>
              <a:t>15/06/2024</a:t>
            </a:fld>
            <a:endParaRPr lang="en-GB"/>
          </a:p>
        </p:txBody>
      </p:sp>
      <p:sp>
        <p:nvSpPr>
          <p:cNvPr id="8" name="Footer Placeholder 7">
            <a:extLst>
              <a:ext uri="{FF2B5EF4-FFF2-40B4-BE49-F238E27FC236}">
                <a16:creationId xmlns:a16="http://schemas.microsoft.com/office/drawing/2014/main" id="{A8CDB99B-8E2F-47DA-B6C3-50842D8C3DD2}"/>
              </a:ext>
            </a:extLst>
          </p:cNvPr>
          <p:cNvSpPr>
            <a:spLocks noGrp="1"/>
          </p:cNvSpPr>
          <p:nvPr>
            <p:ph type="ftr" sz="quarter" idx="11"/>
          </p:nvPr>
        </p:nvSpPr>
        <p:spPr/>
        <p:txBody>
          <a:bodyPr/>
          <a:lstStyle/>
          <a:p>
            <a:endParaRPr lang="en-GB"/>
          </a:p>
        </p:txBody>
      </p:sp>
      <p:sp>
        <p:nvSpPr>
          <p:cNvPr id="9" name="Slide Number Placeholder 8">
            <a:extLst>
              <a:ext uri="{FF2B5EF4-FFF2-40B4-BE49-F238E27FC236}">
                <a16:creationId xmlns:a16="http://schemas.microsoft.com/office/drawing/2014/main" id="{900ACA83-753D-4AEE-B568-755DCF5ED7F7}"/>
              </a:ext>
            </a:extLst>
          </p:cNvPr>
          <p:cNvSpPr>
            <a:spLocks noGrp="1"/>
          </p:cNvSpPr>
          <p:nvPr>
            <p:ph type="sldNum" sz="quarter" idx="12"/>
          </p:nvPr>
        </p:nvSpPr>
        <p:spPr/>
        <p:txBody>
          <a:bodyPr/>
          <a:lstStyle/>
          <a:p>
            <a:fld id="{6983841B-0DB4-4C99-B5E5-79625F01DBF7}" type="slidenum">
              <a:rPr lang="en-GB" smtClean="0"/>
              <a:t>‹#›</a:t>
            </a:fld>
            <a:endParaRPr lang="en-GB"/>
          </a:p>
        </p:txBody>
      </p:sp>
    </p:spTree>
    <p:extLst>
      <p:ext uri="{BB962C8B-B14F-4D97-AF65-F5344CB8AC3E}">
        <p14:creationId xmlns:p14="http://schemas.microsoft.com/office/powerpoint/2010/main" val="484855278"/>
      </p:ext>
    </p:extLst>
  </p:cSld>
  <p:clrMapOvr>
    <a:masterClrMapping/>
  </p:clrMapOvr>
</p:sldLayout>
</file>

<file path=ppt/slideLayouts/slideLayout43.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0738EDC-8D44-427B-90E0-FBD0FBAC9691}"/>
              </a:ext>
            </a:extLst>
          </p:cNvPr>
          <p:cNvSpPr>
            <a:spLocks noGrp="1"/>
          </p:cNvSpPr>
          <p:nvPr>
            <p:ph type="title"/>
          </p:nvPr>
        </p:nvSpPr>
        <p:spPr/>
        <p:txBody>
          <a:bodyPr/>
          <a:lstStyle/>
          <a:p>
            <a:r>
              <a:rPr lang="en-US"/>
              <a:t>Click to edit Master title style</a:t>
            </a:r>
            <a:endParaRPr lang="en-GB"/>
          </a:p>
        </p:txBody>
      </p:sp>
      <p:sp>
        <p:nvSpPr>
          <p:cNvPr id="3" name="Date Placeholder 2">
            <a:extLst>
              <a:ext uri="{FF2B5EF4-FFF2-40B4-BE49-F238E27FC236}">
                <a16:creationId xmlns:a16="http://schemas.microsoft.com/office/drawing/2014/main" id="{A8AE544B-A36F-473A-86AF-50F02429182D}"/>
              </a:ext>
            </a:extLst>
          </p:cNvPr>
          <p:cNvSpPr>
            <a:spLocks noGrp="1"/>
          </p:cNvSpPr>
          <p:nvPr>
            <p:ph type="dt" sz="half" idx="10"/>
          </p:nvPr>
        </p:nvSpPr>
        <p:spPr/>
        <p:txBody>
          <a:bodyPr/>
          <a:lstStyle/>
          <a:p>
            <a:fld id="{1661375A-C223-44C8-917C-F7C3A1BCD50F}" type="datetimeFigureOut">
              <a:rPr lang="en-GB" smtClean="0"/>
              <a:t>15/06/2024</a:t>
            </a:fld>
            <a:endParaRPr lang="en-GB"/>
          </a:p>
        </p:txBody>
      </p:sp>
      <p:sp>
        <p:nvSpPr>
          <p:cNvPr id="4" name="Footer Placeholder 3">
            <a:extLst>
              <a:ext uri="{FF2B5EF4-FFF2-40B4-BE49-F238E27FC236}">
                <a16:creationId xmlns:a16="http://schemas.microsoft.com/office/drawing/2014/main" id="{3E6F2748-531A-4318-A370-27EDE490E8C2}"/>
              </a:ext>
            </a:extLst>
          </p:cNvPr>
          <p:cNvSpPr>
            <a:spLocks noGrp="1"/>
          </p:cNvSpPr>
          <p:nvPr>
            <p:ph type="ftr" sz="quarter" idx="11"/>
          </p:nvPr>
        </p:nvSpPr>
        <p:spPr/>
        <p:txBody>
          <a:bodyPr/>
          <a:lstStyle/>
          <a:p>
            <a:endParaRPr lang="en-GB"/>
          </a:p>
        </p:txBody>
      </p:sp>
      <p:sp>
        <p:nvSpPr>
          <p:cNvPr id="5" name="Slide Number Placeholder 4">
            <a:extLst>
              <a:ext uri="{FF2B5EF4-FFF2-40B4-BE49-F238E27FC236}">
                <a16:creationId xmlns:a16="http://schemas.microsoft.com/office/drawing/2014/main" id="{A5AD6E57-F20B-43D2-A268-2449E7D4ADF8}"/>
              </a:ext>
            </a:extLst>
          </p:cNvPr>
          <p:cNvSpPr>
            <a:spLocks noGrp="1"/>
          </p:cNvSpPr>
          <p:nvPr>
            <p:ph type="sldNum" sz="quarter" idx="12"/>
          </p:nvPr>
        </p:nvSpPr>
        <p:spPr/>
        <p:txBody>
          <a:bodyPr/>
          <a:lstStyle/>
          <a:p>
            <a:fld id="{6983841B-0DB4-4C99-B5E5-79625F01DBF7}" type="slidenum">
              <a:rPr lang="en-GB" smtClean="0"/>
              <a:t>‹#›</a:t>
            </a:fld>
            <a:endParaRPr lang="en-GB"/>
          </a:p>
        </p:txBody>
      </p:sp>
    </p:spTree>
    <p:extLst>
      <p:ext uri="{BB962C8B-B14F-4D97-AF65-F5344CB8AC3E}">
        <p14:creationId xmlns:p14="http://schemas.microsoft.com/office/powerpoint/2010/main" val="2844084278"/>
      </p:ext>
    </p:extLst>
  </p:cSld>
  <p:clrMapOvr>
    <a:masterClrMapping/>
  </p:clrMapOvr>
</p:sldLayout>
</file>

<file path=ppt/slideLayouts/slideLayout44.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CCEC2F6E-BB8D-4A07-B873-A379FEAE4F53}"/>
              </a:ext>
            </a:extLst>
          </p:cNvPr>
          <p:cNvSpPr>
            <a:spLocks noGrp="1"/>
          </p:cNvSpPr>
          <p:nvPr>
            <p:ph type="dt" sz="half" idx="10"/>
          </p:nvPr>
        </p:nvSpPr>
        <p:spPr/>
        <p:txBody>
          <a:bodyPr/>
          <a:lstStyle/>
          <a:p>
            <a:fld id="{1661375A-C223-44C8-917C-F7C3A1BCD50F}" type="datetimeFigureOut">
              <a:rPr lang="en-GB" smtClean="0"/>
              <a:t>15/06/2024</a:t>
            </a:fld>
            <a:endParaRPr lang="en-GB"/>
          </a:p>
        </p:txBody>
      </p:sp>
      <p:sp>
        <p:nvSpPr>
          <p:cNvPr id="3" name="Footer Placeholder 2">
            <a:extLst>
              <a:ext uri="{FF2B5EF4-FFF2-40B4-BE49-F238E27FC236}">
                <a16:creationId xmlns:a16="http://schemas.microsoft.com/office/drawing/2014/main" id="{29C64672-2E28-45BB-AB1E-9CA10E90883B}"/>
              </a:ext>
            </a:extLst>
          </p:cNvPr>
          <p:cNvSpPr>
            <a:spLocks noGrp="1"/>
          </p:cNvSpPr>
          <p:nvPr>
            <p:ph type="ftr" sz="quarter" idx="11"/>
          </p:nvPr>
        </p:nvSpPr>
        <p:spPr/>
        <p:txBody>
          <a:bodyPr/>
          <a:lstStyle/>
          <a:p>
            <a:endParaRPr lang="en-GB"/>
          </a:p>
        </p:txBody>
      </p:sp>
      <p:sp>
        <p:nvSpPr>
          <p:cNvPr id="4" name="Slide Number Placeholder 3">
            <a:extLst>
              <a:ext uri="{FF2B5EF4-FFF2-40B4-BE49-F238E27FC236}">
                <a16:creationId xmlns:a16="http://schemas.microsoft.com/office/drawing/2014/main" id="{433CCF35-5028-4E4D-8F6E-2E2DF0FB4299}"/>
              </a:ext>
            </a:extLst>
          </p:cNvPr>
          <p:cNvSpPr>
            <a:spLocks noGrp="1"/>
          </p:cNvSpPr>
          <p:nvPr>
            <p:ph type="sldNum" sz="quarter" idx="12"/>
          </p:nvPr>
        </p:nvSpPr>
        <p:spPr/>
        <p:txBody>
          <a:bodyPr/>
          <a:lstStyle/>
          <a:p>
            <a:fld id="{6983841B-0DB4-4C99-B5E5-79625F01DBF7}" type="slidenum">
              <a:rPr lang="en-GB" smtClean="0"/>
              <a:t>‹#›</a:t>
            </a:fld>
            <a:endParaRPr lang="en-GB"/>
          </a:p>
        </p:txBody>
      </p:sp>
    </p:spTree>
    <p:extLst>
      <p:ext uri="{BB962C8B-B14F-4D97-AF65-F5344CB8AC3E}">
        <p14:creationId xmlns:p14="http://schemas.microsoft.com/office/powerpoint/2010/main" val="1271743264"/>
      </p:ext>
    </p:extLst>
  </p:cSld>
  <p:clrMapOvr>
    <a:masterClrMapping/>
  </p:clrMapOvr>
</p:sldLayout>
</file>

<file path=ppt/slideLayouts/slideLayout45.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760471D-7A64-4A50-B9A6-0F3A78088AB3}"/>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a:extLst>
              <a:ext uri="{FF2B5EF4-FFF2-40B4-BE49-F238E27FC236}">
                <a16:creationId xmlns:a16="http://schemas.microsoft.com/office/drawing/2014/main" id="{C16427B1-871E-4C56-AF97-3F78ADBFA9C8}"/>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a:extLst>
              <a:ext uri="{FF2B5EF4-FFF2-40B4-BE49-F238E27FC236}">
                <a16:creationId xmlns:a16="http://schemas.microsoft.com/office/drawing/2014/main" id="{6CF52702-EC0A-4FBA-9939-DCF10E412D80}"/>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a:extLst>
              <a:ext uri="{FF2B5EF4-FFF2-40B4-BE49-F238E27FC236}">
                <a16:creationId xmlns:a16="http://schemas.microsoft.com/office/drawing/2014/main" id="{A1EDDBB8-93FE-4585-A97D-0E391EE246F7}"/>
              </a:ext>
            </a:extLst>
          </p:cNvPr>
          <p:cNvSpPr>
            <a:spLocks noGrp="1"/>
          </p:cNvSpPr>
          <p:nvPr>
            <p:ph type="dt" sz="half" idx="10"/>
          </p:nvPr>
        </p:nvSpPr>
        <p:spPr/>
        <p:txBody>
          <a:bodyPr/>
          <a:lstStyle/>
          <a:p>
            <a:fld id="{1661375A-C223-44C8-917C-F7C3A1BCD50F}" type="datetimeFigureOut">
              <a:rPr lang="en-GB" smtClean="0"/>
              <a:t>15/06/2024</a:t>
            </a:fld>
            <a:endParaRPr lang="en-GB"/>
          </a:p>
        </p:txBody>
      </p:sp>
      <p:sp>
        <p:nvSpPr>
          <p:cNvPr id="6" name="Footer Placeholder 5">
            <a:extLst>
              <a:ext uri="{FF2B5EF4-FFF2-40B4-BE49-F238E27FC236}">
                <a16:creationId xmlns:a16="http://schemas.microsoft.com/office/drawing/2014/main" id="{2CB77A2A-D97D-4B06-A029-77A3A88DA3E4}"/>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9BF4E011-48A8-486A-BF53-E7C085173F29}"/>
              </a:ext>
            </a:extLst>
          </p:cNvPr>
          <p:cNvSpPr>
            <a:spLocks noGrp="1"/>
          </p:cNvSpPr>
          <p:nvPr>
            <p:ph type="sldNum" sz="quarter" idx="12"/>
          </p:nvPr>
        </p:nvSpPr>
        <p:spPr/>
        <p:txBody>
          <a:bodyPr/>
          <a:lstStyle/>
          <a:p>
            <a:fld id="{6983841B-0DB4-4C99-B5E5-79625F01DBF7}" type="slidenum">
              <a:rPr lang="en-GB" smtClean="0"/>
              <a:t>‹#›</a:t>
            </a:fld>
            <a:endParaRPr lang="en-GB"/>
          </a:p>
        </p:txBody>
      </p:sp>
    </p:spTree>
    <p:extLst>
      <p:ext uri="{BB962C8B-B14F-4D97-AF65-F5344CB8AC3E}">
        <p14:creationId xmlns:p14="http://schemas.microsoft.com/office/powerpoint/2010/main" val="1057332438"/>
      </p:ext>
    </p:extLst>
  </p:cSld>
  <p:clrMapOvr>
    <a:masterClrMapping/>
  </p:clrMapOvr>
</p:sldLayout>
</file>

<file path=ppt/slideLayouts/slideLayout46.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8EA2B76-0D50-4AE7-8E70-B69B2F112A49}"/>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a:extLst>
              <a:ext uri="{FF2B5EF4-FFF2-40B4-BE49-F238E27FC236}">
                <a16:creationId xmlns:a16="http://schemas.microsoft.com/office/drawing/2014/main" id="{6E700288-1A1C-45A8-B99A-68E661D708A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a:extLst>
              <a:ext uri="{FF2B5EF4-FFF2-40B4-BE49-F238E27FC236}">
                <a16:creationId xmlns:a16="http://schemas.microsoft.com/office/drawing/2014/main" id="{C8D19D42-4449-4938-BE9F-F8A026382E85}"/>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a:extLst>
              <a:ext uri="{FF2B5EF4-FFF2-40B4-BE49-F238E27FC236}">
                <a16:creationId xmlns:a16="http://schemas.microsoft.com/office/drawing/2014/main" id="{715CB693-3AD5-4FB5-9BD7-DDA6EA895AA0}"/>
              </a:ext>
            </a:extLst>
          </p:cNvPr>
          <p:cNvSpPr>
            <a:spLocks noGrp="1"/>
          </p:cNvSpPr>
          <p:nvPr>
            <p:ph type="dt" sz="half" idx="10"/>
          </p:nvPr>
        </p:nvSpPr>
        <p:spPr/>
        <p:txBody>
          <a:bodyPr/>
          <a:lstStyle/>
          <a:p>
            <a:fld id="{1661375A-C223-44C8-917C-F7C3A1BCD50F}" type="datetimeFigureOut">
              <a:rPr lang="en-GB" smtClean="0"/>
              <a:t>15/06/2024</a:t>
            </a:fld>
            <a:endParaRPr lang="en-GB"/>
          </a:p>
        </p:txBody>
      </p:sp>
      <p:sp>
        <p:nvSpPr>
          <p:cNvPr id="6" name="Footer Placeholder 5">
            <a:extLst>
              <a:ext uri="{FF2B5EF4-FFF2-40B4-BE49-F238E27FC236}">
                <a16:creationId xmlns:a16="http://schemas.microsoft.com/office/drawing/2014/main" id="{BB28CAAB-378F-4646-836D-6723AF22695B}"/>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E08A5F22-2F00-4B7E-95E3-D4E37EE6F9BD}"/>
              </a:ext>
            </a:extLst>
          </p:cNvPr>
          <p:cNvSpPr>
            <a:spLocks noGrp="1"/>
          </p:cNvSpPr>
          <p:nvPr>
            <p:ph type="sldNum" sz="quarter" idx="12"/>
          </p:nvPr>
        </p:nvSpPr>
        <p:spPr/>
        <p:txBody>
          <a:bodyPr/>
          <a:lstStyle/>
          <a:p>
            <a:fld id="{6983841B-0DB4-4C99-B5E5-79625F01DBF7}" type="slidenum">
              <a:rPr lang="en-GB" smtClean="0"/>
              <a:t>‹#›</a:t>
            </a:fld>
            <a:endParaRPr lang="en-GB"/>
          </a:p>
        </p:txBody>
      </p:sp>
    </p:spTree>
    <p:extLst>
      <p:ext uri="{BB962C8B-B14F-4D97-AF65-F5344CB8AC3E}">
        <p14:creationId xmlns:p14="http://schemas.microsoft.com/office/powerpoint/2010/main" val="2975387636"/>
      </p:ext>
    </p:extLst>
  </p:cSld>
  <p:clrMapOvr>
    <a:masterClrMapping/>
  </p:clrMapOvr>
</p:sldLayout>
</file>

<file path=ppt/slideLayouts/slideLayout47.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1BE3A36-A7B5-4AED-90CE-DAABE341C72C}"/>
              </a:ext>
            </a:extLst>
          </p:cNvPr>
          <p:cNvSpPr>
            <a:spLocks noGrp="1"/>
          </p:cNvSpPr>
          <p:nvPr>
            <p:ph type="title"/>
          </p:nvPr>
        </p:nvSpPr>
        <p:spPr/>
        <p:txBody>
          <a:bodyPr/>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626DD818-2AC6-4AD8-ADB0-757AE6DE1FE6}"/>
              </a:ext>
            </a:extLst>
          </p:cNvPr>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1AB561BE-2670-413D-B85D-350DC6A08AAC}"/>
              </a:ext>
            </a:extLst>
          </p:cNvPr>
          <p:cNvSpPr>
            <a:spLocks noGrp="1"/>
          </p:cNvSpPr>
          <p:nvPr>
            <p:ph type="dt" sz="half" idx="10"/>
          </p:nvPr>
        </p:nvSpPr>
        <p:spPr/>
        <p:txBody>
          <a:bodyPr/>
          <a:lstStyle/>
          <a:p>
            <a:fld id="{1661375A-C223-44C8-917C-F7C3A1BCD50F}" type="datetimeFigureOut">
              <a:rPr lang="en-GB" smtClean="0"/>
              <a:t>15/06/2024</a:t>
            </a:fld>
            <a:endParaRPr lang="en-GB"/>
          </a:p>
        </p:txBody>
      </p:sp>
      <p:sp>
        <p:nvSpPr>
          <p:cNvPr id="5" name="Footer Placeholder 4">
            <a:extLst>
              <a:ext uri="{FF2B5EF4-FFF2-40B4-BE49-F238E27FC236}">
                <a16:creationId xmlns:a16="http://schemas.microsoft.com/office/drawing/2014/main" id="{8A7469BC-9B02-4F1D-9332-C52CAA6CD686}"/>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B8F37A4D-841D-4B35-BD23-CCB82FC1C5BF}"/>
              </a:ext>
            </a:extLst>
          </p:cNvPr>
          <p:cNvSpPr>
            <a:spLocks noGrp="1"/>
          </p:cNvSpPr>
          <p:nvPr>
            <p:ph type="sldNum" sz="quarter" idx="12"/>
          </p:nvPr>
        </p:nvSpPr>
        <p:spPr/>
        <p:txBody>
          <a:bodyPr/>
          <a:lstStyle/>
          <a:p>
            <a:fld id="{6983841B-0DB4-4C99-B5E5-79625F01DBF7}" type="slidenum">
              <a:rPr lang="en-GB" smtClean="0"/>
              <a:t>‹#›</a:t>
            </a:fld>
            <a:endParaRPr lang="en-GB"/>
          </a:p>
        </p:txBody>
      </p:sp>
    </p:spTree>
    <p:extLst>
      <p:ext uri="{BB962C8B-B14F-4D97-AF65-F5344CB8AC3E}">
        <p14:creationId xmlns:p14="http://schemas.microsoft.com/office/powerpoint/2010/main" val="1983376548"/>
      </p:ext>
    </p:extLst>
  </p:cSld>
  <p:clrMapOvr>
    <a:masterClrMapping/>
  </p:clrMapOvr>
</p:sldLayout>
</file>

<file path=ppt/slideLayouts/slideLayout48.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24028CB-78B2-414A-9948-C32EA4A46C81}"/>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852AA2E1-9030-407F-A8FB-98BCFFFDF775}"/>
              </a:ext>
            </a:extLst>
          </p:cNvPr>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80722082-BED4-46DC-B1C0-9696140EF480}"/>
              </a:ext>
            </a:extLst>
          </p:cNvPr>
          <p:cNvSpPr>
            <a:spLocks noGrp="1"/>
          </p:cNvSpPr>
          <p:nvPr>
            <p:ph type="dt" sz="half" idx="10"/>
          </p:nvPr>
        </p:nvSpPr>
        <p:spPr/>
        <p:txBody>
          <a:bodyPr/>
          <a:lstStyle/>
          <a:p>
            <a:fld id="{1661375A-C223-44C8-917C-F7C3A1BCD50F}" type="datetimeFigureOut">
              <a:rPr lang="en-GB" smtClean="0"/>
              <a:t>15/06/2024</a:t>
            </a:fld>
            <a:endParaRPr lang="en-GB"/>
          </a:p>
        </p:txBody>
      </p:sp>
      <p:sp>
        <p:nvSpPr>
          <p:cNvPr id="5" name="Footer Placeholder 4">
            <a:extLst>
              <a:ext uri="{FF2B5EF4-FFF2-40B4-BE49-F238E27FC236}">
                <a16:creationId xmlns:a16="http://schemas.microsoft.com/office/drawing/2014/main" id="{F9485038-E165-45A4-8C75-C8A3CA8177EC}"/>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C79D7943-C606-446E-B743-3AB1AE587BA9}"/>
              </a:ext>
            </a:extLst>
          </p:cNvPr>
          <p:cNvSpPr>
            <a:spLocks noGrp="1"/>
          </p:cNvSpPr>
          <p:nvPr>
            <p:ph type="sldNum" sz="quarter" idx="12"/>
          </p:nvPr>
        </p:nvSpPr>
        <p:spPr/>
        <p:txBody>
          <a:bodyPr/>
          <a:lstStyle/>
          <a:p>
            <a:fld id="{6983841B-0DB4-4C99-B5E5-79625F01DBF7}" type="slidenum">
              <a:rPr lang="en-GB" smtClean="0"/>
              <a:t>‹#›</a:t>
            </a:fld>
            <a:endParaRPr lang="en-GB"/>
          </a:p>
        </p:txBody>
      </p:sp>
    </p:spTree>
    <p:extLst>
      <p:ext uri="{BB962C8B-B14F-4D97-AF65-F5344CB8AC3E}">
        <p14:creationId xmlns:p14="http://schemas.microsoft.com/office/powerpoint/2010/main" val="878703562"/>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3" Type="http://schemas.openxmlformats.org/officeDocument/2006/relationships/slideLayout" Target="../slideLayouts/slideLayout3.xml"/><Relationship Id="rId21" Type="http://schemas.openxmlformats.org/officeDocument/2006/relationships/theme" Target="../theme/theme1.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slideLayout" Target="../slideLayouts/slideLayout20.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slideLayout" Target="../slideLayouts/slideLayout19.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 Id="rId22" Type="http://schemas.openxmlformats.org/officeDocument/2006/relationships/image" Target="../media/image1.png"/></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28.xml"/><Relationship Id="rId13" Type="http://schemas.openxmlformats.org/officeDocument/2006/relationships/slideLayout" Target="../slideLayouts/slideLayout33.xml"/><Relationship Id="rId18" Type="http://schemas.openxmlformats.org/officeDocument/2006/relationships/theme" Target="../theme/theme2.xml"/><Relationship Id="rId3" Type="http://schemas.openxmlformats.org/officeDocument/2006/relationships/slideLayout" Target="../slideLayouts/slideLayout23.xml"/><Relationship Id="rId7" Type="http://schemas.openxmlformats.org/officeDocument/2006/relationships/slideLayout" Target="../slideLayouts/slideLayout27.xml"/><Relationship Id="rId12" Type="http://schemas.openxmlformats.org/officeDocument/2006/relationships/slideLayout" Target="../slideLayouts/slideLayout32.xml"/><Relationship Id="rId17" Type="http://schemas.openxmlformats.org/officeDocument/2006/relationships/slideLayout" Target="../slideLayouts/slideLayout37.xml"/><Relationship Id="rId2" Type="http://schemas.openxmlformats.org/officeDocument/2006/relationships/slideLayout" Target="../slideLayouts/slideLayout22.xml"/><Relationship Id="rId16" Type="http://schemas.openxmlformats.org/officeDocument/2006/relationships/slideLayout" Target="../slideLayouts/slideLayout36.xml"/><Relationship Id="rId1" Type="http://schemas.openxmlformats.org/officeDocument/2006/relationships/slideLayout" Target="../slideLayouts/slideLayout21.xml"/><Relationship Id="rId6" Type="http://schemas.openxmlformats.org/officeDocument/2006/relationships/slideLayout" Target="../slideLayouts/slideLayout26.xml"/><Relationship Id="rId11" Type="http://schemas.openxmlformats.org/officeDocument/2006/relationships/slideLayout" Target="../slideLayouts/slideLayout31.xml"/><Relationship Id="rId5" Type="http://schemas.openxmlformats.org/officeDocument/2006/relationships/slideLayout" Target="../slideLayouts/slideLayout25.xml"/><Relationship Id="rId15" Type="http://schemas.openxmlformats.org/officeDocument/2006/relationships/slideLayout" Target="../slideLayouts/slideLayout35.xml"/><Relationship Id="rId10" Type="http://schemas.openxmlformats.org/officeDocument/2006/relationships/slideLayout" Target="../slideLayouts/slideLayout30.xml"/><Relationship Id="rId19" Type="http://schemas.openxmlformats.org/officeDocument/2006/relationships/image" Target="../media/image1.png"/><Relationship Id="rId4" Type="http://schemas.openxmlformats.org/officeDocument/2006/relationships/slideLayout" Target="../slideLayouts/slideLayout24.xml"/><Relationship Id="rId9" Type="http://schemas.openxmlformats.org/officeDocument/2006/relationships/slideLayout" Target="../slideLayouts/slideLayout29.xml"/><Relationship Id="rId14" Type="http://schemas.openxmlformats.org/officeDocument/2006/relationships/slideLayout" Target="../slideLayouts/slideLayout34.xml"/></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45.xml"/><Relationship Id="rId3" Type="http://schemas.openxmlformats.org/officeDocument/2006/relationships/slideLayout" Target="../slideLayouts/slideLayout40.xml"/><Relationship Id="rId7" Type="http://schemas.openxmlformats.org/officeDocument/2006/relationships/slideLayout" Target="../slideLayouts/slideLayout44.xml"/><Relationship Id="rId12" Type="http://schemas.openxmlformats.org/officeDocument/2006/relationships/theme" Target="../theme/theme3.xml"/><Relationship Id="rId2" Type="http://schemas.openxmlformats.org/officeDocument/2006/relationships/slideLayout" Target="../slideLayouts/slideLayout39.xml"/><Relationship Id="rId1" Type="http://schemas.openxmlformats.org/officeDocument/2006/relationships/slideLayout" Target="../slideLayouts/slideLayout38.xml"/><Relationship Id="rId6" Type="http://schemas.openxmlformats.org/officeDocument/2006/relationships/slideLayout" Target="../slideLayouts/slideLayout43.xml"/><Relationship Id="rId11" Type="http://schemas.openxmlformats.org/officeDocument/2006/relationships/slideLayout" Target="../slideLayouts/slideLayout48.xml"/><Relationship Id="rId5" Type="http://schemas.openxmlformats.org/officeDocument/2006/relationships/slideLayout" Target="../slideLayouts/slideLayout42.xml"/><Relationship Id="rId10" Type="http://schemas.openxmlformats.org/officeDocument/2006/relationships/slideLayout" Target="../slideLayouts/slideLayout47.xml"/><Relationship Id="rId4" Type="http://schemas.openxmlformats.org/officeDocument/2006/relationships/slideLayout" Target="../slideLayouts/slideLayout41.xml"/><Relationship Id="rId9" Type="http://schemas.openxmlformats.org/officeDocument/2006/relationships/slideLayout" Target="../slideLayouts/slideLayout46.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22">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6/15/2024</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2245603266"/>
      </p:ext>
    </p:extLst>
  </p:cSld>
  <p:clrMap bg1="lt1" tx1="dk1" bg2="lt2" tx2="dk2" accent1="accent1" accent2="accent2" accent3="accent3" accent4="accent4" accent5="accent5" accent6="accent6" hlink="hlink" folHlink="folHlink"/>
  <p:sldLayoutIdLst>
    <p:sldLayoutId id="2147483666" r:id="rId1"/>
    <p:sldLayoutId id="2147483667" r:id="rId2"/>
    <p:sldLayoutId id="2147483668" r:id="rId3"/>
    <p:sldLayoutId id="2147483669" r:id="rId4"/>
    <p:sldLayoutId id="2147483670" r:id="rId5"/>
    <p:sldLayoutId id="2147483671" r:id="rId6"/>
    <p:sldLayoutId id="2147483672" r:id="rId7"/>
    <p:sldLayoutId id="2147483673" r:id="rId8"/>
    <p:sldLayoutId id="2147483674" r:id="rId9"/>
    <p:sldLayoutId id="2147483675" r:id="rId10"/>
    <p:sldLayoutId id="2147483676" r:id="rId11"/>
    <p:sldLayoutId id="2147483677" r:id="rId12"/>
    <p:sldLayoutId id="2147483678" r:id="rId13"/>
    <p:sldLayoutId id="2147483680" r:id="rId14"/>
    <p:sldLayoutId id="2147483681" r:id="rId15"/>
    <p:sldLayoutId id="2147483682" r:id="rId16"/>
    <p:sldLayoutId id="2147483660" r:id="rId17"/>
    <p:sldLayoutId id="2147483661" r:id="rId18"/>
    <p:sldLayoutId id="2147483663" r:id="rId19"/>
    <p:sldLayoutId id="2147483664" r:id="rId20"/>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blipFill dpi="0" rotWithShape="1">
          <a:blip r:embed="rId19">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pPr marL="0" marR="0" lvl="0" indent="0" algn="l" defTabSz="914400" rtl="0" eaLnBrk="1" fontAlgn="auto" latinLnBrk="0" hangingPunct="1">
              <a:lnSpc>
                <a:spcPct val="100000"/>
              </a:lnSpc>
              <a:spcBef>
                <a:spcPts val="0"/>
              </a:spcBef>
              <a:spcAft>
                <a:spcPts val="0"/>
              </a:spcAft>
              <a:buClrTx/>
              <a:buSzTx/>
              <a:buFontTx/>
              <a:buNone/>
              <a:tabLst/>
              <a:defRPr/>
            </a:pPr>
            <a:fld id="{7AD86B2E-B702-4422-B277-3A08C7449694}" type="datetimeFigureOut">
              <a:rPr kumimoji="0" lang="en-US" sz="1200" b="0" i="0" u="none" strike="noStrike" kern="1200" cap="none" spc="0" normalizeH="0" baseline="0" noProof="0" smtClean="0">
                <a:ln>
                  <a:noFill/>
                </a:ln>
                <a:solidFill>
                  <a:prstClr val="black">
                    <a:tint val="75000"/>
                  </a:prstClr>
                </a:solidFill>
                <a:effectLst/>
                <a:uLnTx/>
                <a:uFillTx/>
                <a:latin typeface="Calibri"/>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6/15/2024</a:t>
            </a:fld>
            <a:endParaRPr kumimoji="0" lang="en-US" sz="1200" b="0" i="0" u="none" strike="noStrike" kern="1200" cap="none" spc="0" normalizeH="0" baseline="0" noProof="0">
              <a:ln>
                <a:noFill/>
              </a:ln>
              <a:solidFill>
                <a:prstClr val="black">
                  <a:tint val="75000"/>
                </a:prstClr>
              </a:solidFill>
              <a:effectLst/>
              <a:uLnTx/>
              <a:uFillTx/>
              <a:latin typeface="Calibri"/>
              <a:ea typeface="+mn-ea"/>
              <a:cs typeface="+mn-cs"/>
            </a:endParaRPr>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a:ln>
                <a:noFill/>
              </a:ln>
              <a:solidFill>
                <a:prstClr val="black">
                  <a:tint val="75000"/>
                </a:prstClr>
              </a:solidFill>
              <a:effectLst/>
              <a:uLnTx/>
              <a:uFillTx/>
              <a:latin typeface="Calibri"/>
              <a:ea typeface="+mn-ea"/>
              <a:cs typeface="+mn-cs"/>
            </a:endParaRPr>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pPr marL="0" marR="0" lvl="0" indent="0" algn="r" defTabSz="914400" rtl="0" eaLnBrk="1" fontAlgn="auto" latinLnBrk="0" hangingPunct="1">
              <a:lnSpc>
                <a:spcPct val="100000"/>
              </a:lnSpc>
              <a:spcBef>
                <a:spcPts val="0"/>
              </a:spcBef>
              <a:spcAft>
                <a:spcPts val="0"/>
              </a:spcAft>
              <a:buClrTx/>
              <a:buSzTx/>
              <a:buFontTx/>
              <a:buNone/>
              <a:tabLst/>
              <a:defRPr/>
            </a:pPr>
            <a:fld id="{F7542ADD-394E-41F3-B704-951748884AEE}" type="slidenum">
              <a:rPr kumimoji="0" lang="en-US" sz="1200" b="0" i="0" u="none" strike="noStrike" kern="1200" cap="none" spc="0" normalizeH="0" baseline="0" noProof="0" smtClean="0">
                <a:ln>
                  <a:noFill/>
                </a:ln>
                <a:solidFill>
                  <a:prstClr val="black">
                    <a:tint val="75000"/>
                  </a:prstClr>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1200" b="0" i="0" u="none" strike="noStrike" kern="1200" cap="none" spc="0" normalizeH="0" baseline="0" noProof="0">
              <a:ln>
                <a:noFill/>
              </a:ln>
              <a:solidFill>
                <a:prstClr val="black">
                  <a:tint val="75000"/>
                </a:prstClr>
              </a:solidFill>
              <a:effectLst/>
              <a:uLnTx/>
              <a:uFillTx/>
              <a:latin typeface="Calibri"/>
              <a:ea typeface="+mn-ea"/>
              <a:cs typeface="+mn-cs"/>
            </a:endParaRPr>
          </a:p>
        </p:txBody>
      </p:sp>
    </p:spTree>
    <p:extLst>
      <p:ext uri="{BB962C8B-B14F-4D97-AF65-F5344CB8AC3E}">
        <p14:creationId xmlns:p14="http://schemas.microsoft.com/office/powerpoint/2010/main" val="253879725"/>
      </p:ext>
    </p:extLst>
  </p:cSld>
  <p:clrMap bg1="lt1" tx1="dk1" bg2="lt2" tx2="dk2" accent1="accent1" accent2="accent2" accent3="accent3" accent4="accent4" accent5="accent5" accent6="accent6" hlink="hlink" folHlink="folHlink"/>
  <p:sldLayoutIdLst>
    <p:sldLayoutId id="2147483684" r:id="rId1"/>
    <p:sldLayoutId id="2147483685" r:id="rId2"/>
    <p:sldLayoutId id="2147483686" r:id="rId3"/>
    <p:sldLayoutId id="2147483687" r:id="rId4"/>
    <p:sldLayoutId id="2147483688" r:id="rId5"/>
    <p:sldLayoutId id="2147483689" r:id="rId6"/>
    <p:sldLayoutId id="2147483690" r:id="rId7"/>
    <p:sldLayoutId id="2147483691" r:id="rId8"/>
    <p:sldLayoutId id="2147483692" r:id="rId9"/>
    <p:sldLayoutId id="2147483693" r:id="rId10"/>
    <p:sldLayoutId id="2147483694" r:id="rId11"/>
    <p:sldLayoutId id="2147483695" r:id="rId12"/>
    <p:sldLayoutId id="2147483696" r:id="rId13"/>
    <p:sldLayoutId id="2147483697" r:id="rId14"/>
    <p:sldLayoutId id="2147483698" r:id="rId15"/>
    <p:sldLayoutId id="2147483699" r:id="rId16"/>
    <p:sldLayoutId id="2147483700" r:id="rId17"/>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EC73493B-E27E-4DC0-A41A-7E254FDDD4F9}"/>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id="{6B619A8B-408B-4DCB-AC39-AC640BF8562E}"/>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A4A87CC5-FBB1-4FE5-893F-7BD071C75E0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1661375A-C223-44C8-917C-F7C3A1BCD50F}" type="datetimeFigureOut">
              <a:rPr lang="en-GB" smtClean="0"/>
              <a:t>15/06/2024</a:t>
            </a:fld>
            <a:endParaRPr lang="en-GB"/>
          </a:p>
        </p:txBody>
      </p:sp>
      <p:sp>
        <p:nvSpPr>
          <p:cNvPr id="5" name="Footer Placeholder 4">
            <a:extLst>
              <a:ext uri="{FF2B5EF4-FFF2-40B4-BE49-F238E27FC236}">
                <a16:creationId xmlns:a16="http://schemas.microsoft.com/office/drawing/2014/main" id="{068E1BCB-E2F2-4D1B-BCFC-521169C8EA83}"/>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a:extLst>
              <a:ext uri="{FF2B5EF4-FFF2-40B4-BE49-F238E27FC236}">
                <a16:creationId xmlns:a16="http://schemas.microsoft.com/office/drawing/2014/main" id="{E111173B-B48E-4DCF-8715-580539054913}"/>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6983841B-0DB4-4C99-B5E5-79625F01DBF7}" type="slidenum">
              <a:rPr lang="en-GB" smtClean="0"/>
              <a:t>‹#›</a:t>
            </a:fld>
            <a:endParaRPr lang="en-GB"/>
          </a:p>
        </p:txBody>
      </p:sp>
    </p:spTree>
    <p:extLst>
      <p:ext uri="{BB962C8B-B14F-4D97-AF65-F5344CB8AC3E}">
        <p14:creationId xmlns:p14="http://schemas.microsoft.com/office/powerpoint/2010/main" val="3173277112"/>
      </p:ext>
    </p:extLst>
  </p:cSld>
  <p:clrMap bg1="lt1" tx1="dk1" bg2="lt2" tx2="dk2" accent1="accent1" accent2="accent2" accent3="accent3" accent4="accent4" accent5="accent5" accent6="accent6" hlink="hlink" folHlink="folHlink"/>
  <p:sldLayoutIdLst>
    <p:sldLayoutId id="2147483702" r:id="rId1"/>
    <p:sldLayoutId id="2147483703" r:id="rId2"/>
    <p:sldLayoutId id="2147483704" r:id="rId3"/>
    <p:sldLayoutId id="2147483705" r:id="rId4"/>
    <p:sldLayoutId id="2147483706" r:id="rId5"/>
    <p:sldLayoutId id="2147483707" r:id="rId6"/>
    <p:sldLayoutId id="2147483708" r:id="rId7"/>
    <p:sldLayoutId id="2147483709" r:id="rId8"/>
    <p:sldLayoutId id="2147483710" r:id="rId9"/>
    <p:sldLayoutId id="2147483711" r:id="rId10"/>
    <p:sldLayoutId id="2147483712"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7" Type="http://schemas.openxmlformats.org/officeDocument/2006/relationships/image" Target="../media/image8.png"/><Relationship Id="rId2" Type="http://schemas.openxmlformats.org/officeDocument/2006/relationships/notesSlide" Target="../notesSlides/notesSlide2.xml"/><Relationship Id="rId1" Type="http://schemas.openxmlformats.org/officeDocument/2006/relationships/slideLayout" Target="../slideLayouts/slideLayout13.xml"/><Relationship Id="rId6" Type="http://schemas.openxmlformats.org/officeDocument/2006/relationships/image" Target="../media/image7.svg"/><Relationship Id="rId5" Type="http://schemas.openxmlformats.org/officeDocument/2006/relationships/image" Target="../media/image6.png"/><Relationship Id="rId4" Type="http://schemas.openxmlformats.org/officeDocument/2006/relationships/image" Target="../media/image5.jpeg"/></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38.xml"/></Relationships>
</file>

<file path=ppt/slides/_rels/slide4.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4.xml"/></Relationships>
</file>

<file path=ppt/slides/_rels/slide5.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4.xml"/></Relationships>
</file>

<file path=ppt/slides/_rels/slide6.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png"/><Relationship Id="rId1" Type="http://schemas.openxmlformats.org/officeDocument/2006/relationships/slideLayout" Target="../slideLayouts/slideLayout14.xml"/></Relationships>
</file>

<file path=ppt/slides/_rels/slide7.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4.xml"/></Relationships>
</file>

<file path=ppt/slides/_rels/slide8.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8.png"/><Relationship Id="rId1" Type="http://schemas.openxmlformats.org/officeDocument/2006/relationships/slideLayout" Target="../slideLayouts/slideLayout14.xml"/></Relationships>
</file>

<file path=ppt/slides/_rels/slide9.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8.png"/><Relationship Id="rId1" Type="http://schemas.openxmlformats.org/officeDocument/2006/relationships/slideLayout" Target="../slideLayouts/slideLayout14.xml"/></Relationships>
</file>

<file path=ppt/slides/_rels/slide10.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4.xml"/></Relationships>
</file>

<file path=ppt/slides/_rels/slide11.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4.xml"/></Relationships>
</file>

<file path=ppt/slides/_rels/slide12.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8.png"/><Relationship Id="rId1" Type="http://schemas.openxmlformats.org/officeDocument/2006/relationships/slideLayout" Target="../slideLayouts/slideLayout14.xml"/></Relationships>
</file>

<file path=ppt/slides/_rels/slide13.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8.png"/><Relationship Id="rId1" Type="http://schemas.openxmlformats.org/officeDocument/2006/relationships/slideLayout" Target="../slideLayouts/slideLayout14.xml"/></Relationships>
</file>

<file path=ppt/slides/_rels/slide14.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8.png"/><Relationship Id="rId1" Type="http://schemas.openxmlformats.org/officeDocument/2006/relationships/slideLayout" Target="../slideLayouts/slideLayout14.xml"/></Relationships>
</file>

<file path=ppt/slides/_rels/slide15.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8.png"/><Relationship Id="rId1" Type="http://schemas.openxmlformats.org/officeDocument/2006/relationships/slideLayout" Target="../slideLayouts/slideLayout14.xml"/></Relationships>
</file>

<file path=ppt/slides/_rels/slide16.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8.png"/><Relationship Id="rId1" Type="http://schemas.openxmlformats.org/officeDocument/2006/relationships/slideLayout" Target="../slideLayouts/slideLayout14.xml"/></Relationships>
</file>

<file path=ppt/slides/_rels/slide17.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4.xml"/></Relationships>
</file>

<file path=ppt/slides/_rels/slide18.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4.xml"/></Relationships>
</file>

<file path=ppt/slides/_rels/slide19.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image" Target="../media/image8.png"/><Relationship Id="rId1" Type="http://schemas.openxmlformats.org/officeDocument/2006/relationships/slideLayout" Target="../slideLayouts/slideLayout14.xml"/></Relationships>
</file>

<file path=ppt/slides/_rels/slide20.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4.xml"/></Relationships>
</file>

<file path=ppt/slides/_rels/slide21.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image" Target="../media/image8.png"/><Relationship Id="rId1" Type="http://schemas.openxmlformats.org/officeDocument/2006/relationships/slideLayout" Target="../slideLayouts/slideLayout14.xml"/></Relationships>
</file>

<file path=ppt/slides/_rels/slide22.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4.xml"/></Relationships>
</file>

<file path=ppt/slides/_rels/slide23.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image" Target="../media/image8.png"/><Relationship Id="rId1" Type="http://schemas.openxmlformats.org/officeDocument/2006/relationships/slideLayout" Target="../slideLayouts/slideLayout14.xml"/></Relationships>
</file>

<file path=ppt/slides/_rels/slide24.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image" Target="../media/image8.png"/><Relationship Id="rId1" Type="http://schemas.openxmlformats.org/officeDocument/2006/relationships/slideLayout" Target="../slideLayouts/slideLayout14.xml"/></Relationships>
</file>

<file path=ppt/slides/_rels/slide25.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4.xml"/></Relationships>
</file>

<file path=ppt/slides/_rels/slide26.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4.xml"/></Relationships>
</file>

<file path=ppt/slides/_rels/slide27.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4.xml"/></Relationships>
</file>

<file path=ppt/slides/_rels/slide28.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image" Target="../media/image8.png"/><Relationship Id="rId1" Type="http://schemas.openxmlformats.org/officeDocument/2006/relationships/slideLayout" Target="../slideLayouts/slideLayout14.xml"/></Relationships>
</file>

<file path=ppt/slides/_rels/slide29.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image" Target="../media/image8.png"/><Relationship Id="rId1" Type="http://schemas.openxmlformats.org/officeDocument/2006/relationships/slideLayout" Target="../slideLayouts/slideLayout14.xml"/></Relationships>
</file>

<file path=ppt/slides/_rels/slide30.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4.xml"/></Relationships>
</file>

<file path=ppt/slides/_rels/slide31.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4.xml"/></Relationships>
</file>

<file path=ppt/slides/_rels/slide32.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4.xml"/></Relationships>
</file>

<file path=ppt/slides/_rels/slide33.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image" Target="../media/image8.png"/><Relationship Id="rId1" Type="http://schemas.openxmlformats.org/officeDocument/2006/relationships/slideLayout" Target="../slideLayouts/slideLayout14.xml"/></Relationships>
</file>

<file path=ppt/slides/_rels/slide34.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image" Target="../media/image8.png"/><Relationship Id="rId1" Type="http://schemas.openxmlformats.org/officeDocument/2006/relationships/slideLayout" Target="../slideLayouts/slideLayout14.xml"/></Relationships>
</file>

<file path=ppt/slides/_rels/slide35.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image" Target="../media/image8.png"/><Relationship Id="rId1" Type="http://schemas.openxmlformats.org/officeDocument/2006/relationships/slideLayout" Target="../slideLayouts/slideLayout14.xml"/></Relationships>
</file>

<file path=ppt/slides/_rels/slide36.xml.rels><?xml version="1.0" encoding="UTF-8" standalone="yes"?>
<Relationships xmlns="http://schemas.openxmlformats.org/package/2006/relationships"><Relationship Id="rId3" Type="http://schemas.openxmlformats.org/officeDocument/2006/relationships/image" Target="../media/image26.png"/><Relationship Id="rId2" Type="http://schemas.openxmlformats.org/officeDocument/2006/relationships/image" Target="../media/image8.png"/><Relationship Id="rId1" Type="http://schemas.openxmlformats.org/officeDocument/2006/relationships/slideLayout" Target="../slideLayouts/slideLayout14.xml"/></Relationships>
</file>

<file path=ppt/slides/_rels/slide37.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4.xml"/></Relationships>
</file>

<file path=ppt/slides/_rels/slide38.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4.xml"/></Relationships>
</file>

<file path=ppt/slides/_rels/slide39.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4.xml"/></Relationships>
</file>

<file path=ppt/slides/_rels/slide40.xml.rels><?xml version="1.0" encoding="UTF-8" standalone="yes"?>
<Relationships xmlns="http://schemas.openxmlformats.org/package/2006/relationships"><Relationship Id="rId3" Type="http://schemas.openxmlformats.org/officeDocument/2006/relationships/image" Target="../media/image28.png"/><Relationship Id="rId7" Type="http://schemas.openxmlformats.org/officeDocument/2006/relationships/image" Target="../media/image7.svg"/><Relationship Id="rId2" Type="http://schemas.openxmlformats.org/officeDocument/2006/relationships/image" Target="../media/image27.jpeg"/><Relationship Id="rId1" Type="http://schemas.openxmlformats.org/officeDocument/2006/relationships/slideLayout" Target="../slideLayouts/slideLayout36.xml"/><Relationship Id="rId6" Type="http://schemas.openxmlformats.org/officeDocument/2006/relationships/image" Target="../media/image6.png"/><Relationship Id="rId5" Type="http://schemas.openxmlformats.org/officeDocument/2006/relationships/image" Target="../media/image30.png"/><Relationship Id="rId4" Type="http://schemas.openxmlformats.org/officeDocument/2006/relationships/image" Target="../media/image29.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p:cNvSpPr txBox="1"/>
          <p:nvPr/>
        </p:nvSpPr>
        <p:spPr>
          <a:xfrm>
            <a:off x="194618" y="3794396"/>
            <a:ext cx="5797042" cy="338554"/>
          </a:xfrm>
          <a:prstGeom prst="rect">
            <a:avLst/>
          </a:prstGeom>
          <a:noFill/>
        </p:spPr>
        <p:txBody>
          <a:bodyPr wrap="square" rtlCol="0">
            <a:spAutoFit/>
          </a:bodyPr>
          <a:lstStyle/>
          <a:p>
            <a:r>
              <a:rPr lang="ar-EG" sz="1600" b="1" dirty="0">
                <a:latin typeface="Alexandria" pitchFamily="2" charset="-78"/>
                <a:cs typeface="Alexandria" pitchFamily="2" charset="-78"/>
              </a:rPr>
              <a:t>إعداد د/ميرهان محسن </a:t>
            </a:r>
            <a:endParaRPr lang="en-US" sz="1600" b="1" dirty="0">
              <a:latin typeface="Alexandria" pitchFamily="2" charset="-78"/>
              <a:cs typeface="Alexandria" pitchFamily="2" charset="-78"/>
            </a:endParaRPr>
          </a:p>
        </p:txBody>
      </p:sp>
      <p:sp>
        <p:nvSpPr>
          <p:cNvPr id="31" name="TextBox 30"/>
          <p:cNvSpPr txBox="1"/>
          <p:nvPr/>
        </p:nvSpPr>
        <p:spPr>
          <a:xfrm>
            <a:off x="475302" y="2497454"/>
            <a:ext cx="5620698" cy="400110"/>
          </a:xfrm>
          <a:prstGeom prst="rect">
            <a:avLst/>
          </a:prstGeom>
          <a:noFill/>
        </p:spPr>
        <p:txBody>
          <a:bodyPr wrap="square" rtlCol="0">
            <a:spAutoFit/>
          </a:bodyPr>
          <a:lstStyle/>
          <a:p>
            <a:r>
              <a:rPr lang="ar-BH" sz="2000" b="1" dirty="0">
                <a:latin typeface="Alexandria" pitchFamily="2" charset="-78"/>
                <a:cs typeface="Alexandria" pitchFamily="2" charset="-78"/>
              </a:rPr>
              <a:t>نظريات </a:t>
            </a:r>
            <a:r>
              <a:rPr lang="ar-BH" sz="2000" b="1">
                <a:latin typeface="Alexandria" pitchFamily="2" charset="-78"/>
                <a:cs typeface="Alexandria" pitchFamily="2" charset="-78"/>
              </a:rPr>
              <a:t>العلاقات العامة. </a:t>
            </a:r>
            <a:endParaRPr lang="en-US" sz="2000" b="1" dirty="0">
              <a:latin typeface="Alexandria" pitchFamily="2" charset="-78"/>
              <a:cs typeface="Alexandria" pitchFamily="2" charset="-78"/>
            </a:endParaRPr>
          </a:p>
        </p:txBody>
      </p:sp>
      <p:sp>
        <p:nvSpPr>
          <p:cNvPr id="34" name="Rectangle: Rounded Corners 33"/>
          <p:cNvSpPr/>
          <p:nvPr/>
        </p:nvSpPr>
        <p:spPr>
          <a:xfrm>
            <a:off x="475302" y="5638696"/>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000" b="1" dirty="0">
                <a:solidFill>
                  <a:schemeClr val="bg1"/>
                </a:solidFill>
                <a:latin typeface="Alexandria" pitchFamily="2" charset="-78"/>
                <a:cs typeface="Alexandria" pitchFamily="2" charset="-78"/>
              </a:rPr>
              <a:t>Lecture 3</a:t>
            </a:r>
          </a:p>
        </p:txBody>
      </p:sp>
      <p:sp>
        <p:nvSpPr>
          <p:cNvPr id="46" name="TextBox 45"/>
          <p:cNvSpPr txBox="1"/>
          <p:nvPr/>
        </p:nvSpPr>
        <p:spPr>
          <a:xfrm>
            <a:off x="538246" y="6167863"/>
            <a:ext cx="1128835" cy="400110"/>
          </a:xfrm>
          <a:prstGeom prst="rect">
            <a:avLst/>
          </a:prstGeom>
          <a:noFill/>
        </p:spPr>
        <p:txBody>
          <a:bodyPr wrap="none" rtlCol="0">
            <a:spAutoFit/>
          </a:bodyPr>
          <a:lstStyle/>
          <a:p>
            <a:r>
              <a:rPr lang="en-US" sz="2000" b="1" dirty="0">
                <a:latin typeface="Alexandria" pitchFamily="2" charset="-78"/>
                <a:cs typeface="Alexandria" pitchFamily="2" charset="-78"/>
              </a:rPr>
              <a:t>PRL </a:t>
            </a:r>
            <a:r>
              <a:rPr lang="ar-BH" sz="2000" b="1" dirty="0">
                <a:latin typeface="Alexandria" pitchFamily="2" charset="-78"/>
                <a:cs typeface="Alexandria" pitchFamily="2" charset="-78"/>
              </a:rPr>
              <a:t>611</a:t>
            </a:r>
            <a:endParaRPr lang="en-US" sz="2000" b="1" dirty="0">
              <a:latin typeface="Alexandria" pitchFamily="2" charset="-78"/>
              <a:cs typeface="Alexandria" pitchFamily="2" charset="-78"/>
            </a:endParaRPr>
          </a:p>
        </p:txBody>
      </p:sp>
      <p:sp>
        <p:nvSpPr>
          <p:cNvPr id="14" name="Oval 13"/>
          <p:cNvSpPr/>
          <p:nvPr/>
        </p:nvSpPr>
        <p:spPr>
          <a:xfrm>
            <a:off x="6200343" y="-320675"/>
            <a:ext cx="7410450" cy="741045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4617" y="269653"/>
            <a:ext cx="2954655" cy="1379622"/>
          </a:xfrm>
          <a:prstGeom prst="rect">
            <a:avLst/>
          </a:prstGeom>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4175" r="4175"/>
          <a:stretch>
            <a:fillRect/>
          </a:stretch>
        </p:blipFill>
        <p:spPr>
          <a:xfrm>
            <a:off x="0" y="-43542"/>
            <a:ext cx="8659664" cy="5300798"/>
          </a:xfrm>
        </p:spPr>
      </p:pic>
      <p:sp>
        <p:nvSpPr>
          <p:cNvPr id="9" name="TextBox 8"/>
          <p:cNvSpPr txBox="1"/>
          <p:nvPr/>
        </p:nvSpPr>
        <p:spPr>
          <a:xfrm>
            <a:off x="6483734" y="2635679"/>
            <a:ext cx="5708264" cy="707886"/>
          </a:xfrm>
          <a:prstGeom prst="rect">
            <a:avLst/>
          </a:prstGeom>
          <a:noFill/>
        </p:spPr>
        <p:txBody>
          <a:bodyPr wrap="square" rtlCol="0">
            <a:spAutoFit/>
          </a:bodyPr>
          <a:lstStyle/>
          <a:p>
            <a:pPr algn="ctr"/>
            <a:r>
              <a:rPr lang="ar-BH" sz="2000" b="1" i="1" u="sng" dirty="0">
                <a:latin typeface="Alexandria" pitchFamily="2" charset="-78"/>
                <a:cs typeface="Alexandria" pitchFamily="2" charset="-78"/>
              </a:rPr>
              <a:t>نماذج ونظريات تشكل التصورات عن المنظمةوالعاملين </a:t>
            </a:r>
          </a:p>
        </p:txBody>
      </p:sp>
      <p:sp>
        <p:nvSpPr>
          <p:cNvPr id="10" name="Rectangle: Rounded Corners 9"/>
          <p:cNvSpPr/>
          <p:nvPr/>
        </p:nvSpPr>
        <p:spPr>
          <a:xfrm>
            <a:off x="6384738" y="4232260"/>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b="1" dirty="0">
                <a:solidFill>
                  <a:schemeClr val="tx1"/>
                </a:solidFill>
                <a:latin typeface="Times New Roman" panose="02020603050405020304" pitchFamily="18" charset="0"/>
                <a:cs typeface="Times New Roman" panose="02020603050405020304" pitchFamily="18" charset="0"/>
              </a:rPr>
              <a:t>Lecture 3</a:t>
            </a:r>
          </a:p>
        </p:txBody>
      </p:sp>
      <p:sp>
        <p:nvSpPr>
          <p:cNvPr id="11" name="TextBox 10"/>
          <p:cNvSpPr txBox="1"/>
          <p:nvPr/>
        </p:nvSpPr>
        <p:spPr>
          <a:xfrm>
            <a:off x="6370224" y="4802552"/>
            <a:ext cx="1103187" cy="400110"/>
          </a:xfrm>
          <a:prstGeom prst="rect">
            <a:avLst/>
          </a:prstGeom>
          <a:noFill/>
        </p:spPr>
        <p:txBody>
          <a:bodyPr wrap="none" rtlCol="0">
            <a:spAutoFit/>
          </a:bodyPr>
          <a:lstStyle/>
          <a:p>
            <a:r>
              <a:rPr lang="en-US" sz="2000" dirty="0">
                <a:latin typeface="Alexandria" pitchFamily="2" charset="-78"/>
                <a:cs typeface="Alexandria" pitchFamily="2" charset="-78"/>
              </a:rPr>
              <a:t>PRL </a:t>
            </a:r>
            <a:r>
              <a:rPr lang="ar-BH" sz="2000" dirty="0">
                <a:latin typeface="Alexandria" pitchFamily="2" charset="-78"/>
                <a:cs typeface="Alexandria" pitchFamily="2" charset="-78"/>
              </a:rPr>
              <a:t>611</a:t>
            </a:r>
            <a:endParaRPr lang="en-US" sz="2000" dirty="0">
              <a:latin typeface="Alexandria" pitchFamily="2" charset="-78"/>
              <a:cs typeface="Alexandria" pitchFamily="2" charset="-78"/>
            </a:endParaRPr>
          </a:p>
        </p:txBody>
      </p:sp>
      <p:sp>
        <p:nvSpPr>
          <p:cNvPr id="13" name="TextBox 12"/>
          <p:cNvSpPr txBox="1"/>
          <p:nvPr/>
        </p:nvSpPr>
        <p:spPr>
          <a:xfrm>
            <a:off x="459185" y="5830966"/>
            <a:ext cx="4886463" cy="369332"/>
          </a:xfrm>
          <a:prstGeom prst="rect">
            <a:avLst/>
          </a:prstGeom>
          <a:noFill/>
        </p:spPr>
        <p:txBody>
          <a:bodyPr wrap="square" rtlCol="0">
            <a:spAutoFit/>
          </a:bodyPr>
          <a:lstStyle/>
          <a:p>
            <a:r>
              <a:rPr lang="ar-EG" dirty="0">
                <a:solidFill>
                  <a:srgbClr val="00B0F0"/>
                </a:solidFill>
                <a:latin typeface="Alexandria" pitchFamily="2" charset="-78"/>
                <a:cs typeface="Alexandria" pitchFamily="2" charset="-78"/>
              </a:rPr>
              <a:t>إ</a:t>
            </a:r>
            <a:r>
              <a:rPr lang="ar-EG" b="1" dirty="0">
                <a:solidFill>
                  <a:srgbClr val="00B0F0"/>
                </a:solidFill>
                <a:latin typeface="Alexandria" pitchFamily="2" charset="-78"/>
                <a:cs typeface="Alexandria" pitchFamily="2" charset="-78"/>
              </a:rPr>
              <a:t>عداد / د.ميرهان محسن</a:t>
            </a:r>
            <a:r>
              <a:rPr lang="ar-EG" dirty="0">
                <a:solidFill>
                  <a:srgbClr val="00B0F0"/>
                </a:solidFill>
                <a:latin typeface="Alexandria" pitchFamily="2" charset="-78"/>
                <a:cs typeface="Alexandria" pitchFamily="2" charset="-78"/>
              </a:rPr>
              <a:t> </a:t>
            </a:r>
            <a:endParaRPr lang="en-US" dirty="0">
              <a:solidFill>
                <a:srgbClr val="00B0F0"/>
              </a:solidFill>
              <a:latin typeface="Alexandria" pitchFamily="2" charset="-78"/>
              <a:cs typeface="Alexandria" pitchFamily="2" charset="-78"/>
            </a:endParaRPr>
          </a:p>
        </p:txBody>
      </p:sp>
      <p:pic>
        <p:nvPicPr>
          <p:cNvPr id="22" name="Graphic 21"/>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313679" y="372325"/>
            <a:ext cx="2457656" cy="670874"/>
          </a:xfrm>
          <a:prstGeom prst="rect">
            <a:avLst/>
          </a:prstGeom>
        </p:spPr>
      </p:pic>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solidFill>
                  <a:schemeClr val="bg1"/>
                </a:solidFill>
              </a:rPr>
              <a:t>www.midocean.ae</a:t>
            </a:r>
          </a:p>
        </p:txBody>
      </p:sp>
      <p:pic>
        <p:nvPicPr>
          <p:cNvPr id="6" name="Graphic 21"/>
          <p:cNvPicPr>
            <a:picLocks noChangeAspect="1"/>
          </p:cNvPicPr>
          <p:nvPr/>
        </p:nvPicPr>
        <p:blipFill rotWithShape="1">
          <a:blip r:embed="rId7"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grpSp>
        <p:nvGrpSpPr>
          <p:cNvPr id="22" name="Group 21">
            <a:extLst>
              <a:ext uri="{FF2B5EF4-FFF2-40B4-BE49-F238E27FC236}">
                <a16:creationId xmlns:a16="http://schemas.microsoft.com/office/drawing/2014/main" id="{6F1D9846-746B-4E8E-B35C-FB7BFF440607}"/>
              </a:ext>
            </a:extLst>
          </p:cNvPr>
          <p:cNvGrpSpPr/>
          <p:nvPr/>
        </p:nvGrpSpPr>
        <p:grpSpPr>
          <a:xfrm>
            <a:off x="815011" y="3134259"/>
            <a:ext cx="4047455" cy="1119298"/>
            <a:chOff x="4137226" y="4377856"/>
            <a:chExt cx="3565005" cy="1301781"/>
          </a:xfrm>
          <a:solidFill>
            <a:srgbClr val="F58221"/>
          </a:solidFill>
        </p:grpSpPr>
        <p:sp>
          <p:nvSpPr>
            <p:cNvPr id="23" name="Flowchart: Decision 22">
              <a:extLst>
                <a:ext uri="{FF2B5EF4-FFF2-40B4-BE49-F238E27FC236}">
                  <a16:creationId xmlns:a16="http://schemas.microsoft.com/office/drawing/2014/main" id="{58F2C9E4-EB3E-4E43-9C97-CAC085E60C51}"/>
                </a:ext>
              </a:extLst>
            </p:cNvPr>
            <p:cNvSpPr/>
            <p:nvPr/>
          </p:nvSpPr>
          <p:spPr>
            <a:xfrm>
              <a:off x="4137226" y="4377856"/>
              <a:ext cx="3565002" cy="587495"/>
            </a:xfrm>
            <a:prstGeom prst="flowChartDecision">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Calibri" panose="020F0502020204030204"/>
                <a:ea typeface="+mn-ea"/>
                <a:cs typeface="+mn-cs"/>
              </a:endParaRPr>
            </a:p>
          </p:txBody>
        </p:sp>
        <p:sp>
          <p:nvSpPr>
            <p:cNvPr id="24" name="Parallelogram 23">
              <a:extLst>
                <a:ext uri="{FF2B5EF4-FFF2-40B4-BE49-F238E27FC236}">
                  <a16:creationId xmlns:a16="http://schemas.microsoft.com/office/drawing/2014/main" id="{597E1619-36C7-483B-840B-D1FA11853C3C}"/>
                </a:ext>
              </a:extLst>
            </p:cNvPr>
            <p:cNvSpPr/>
            <p:nvPr/>
          </p:nvSpPr>
          <p:spPr>
            <a:xfrm rot="5400000">
              <a:off x="4524461" y="4284371"/>
              <a:ext cx="1008031" cy="1782501"/>
            </a:xfrm>
            <a:prstGeom prst="parallelogram">
              <a:avLst>
                <a:gd name="adj" fmla="val 29132"/>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Calibri" panose="020F0502020204030204"/>
                <a:ea typeface="+mn-ea"/>
                <a:cs typeface="+mn-cs"/>
              </a:endParaRPr>
            </a:p>
          </p:txBody>
        </p:sp>
        <p:sp>
          <p:nvSpPr>
            <p:cNvPr id="25" name="Parallelogram 24">
              <a:extLst>
                <a:ext uri="{FF2B5EF4-FFF2-40B4-BE49-F238E27FC236}">
                  <a16:creationId xmlns:a16="http://schemas.microsoft.com/office/drawing/2014/main" id="{62C452ED-CED1-44FB-B720-28DE4619F21B}"/>
                </a:ext>
              </a:extLst>
            </p:cNvPr>
            <p:cNvSpPr/>
            <p:nvPr/>
          </p:nvSpPr>
          <p:spPr>
            <a:xfrm rot="5400000" flipV="1">
              <a:off x="6306965" y="4284371"/>
              <a:ext cx="1008032" cy="1782500"/>
            </a:xfrm>
            <a:prstGeom prst="parallelogram">
              <a:avLst>
                <a:gd name="adj" fmla="val 29179"/>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a:ea typeface="+mn-ea"/>
                <a:cs typeface="+mn-cs"/>
              </a:endParaRPr>
            </a:p>
          </p:txBody>
        </p:sp>
      </p:grpSp>
      <p:grpSp>
        <p:nvGrpSpPr>
          <p:cNvPr id="26" name="Group 25">
            <a:extLst>
              <a:ext uri="{FF2B5EF4-FFF2-40B4-BE49-F238E27FC236}">
                <a16:creationId xmlns:a16="http://schemas.microsoft.com/office/drawing/2014/main" id="{26956502-1750-4934-A5D2-F85268575FA9}"/>
              </a:ext>
            </a:extLst>
          </p:cNvPr>
          <p:cNvGrpSpPr/>
          <p:nvPr/>
        </p:nvGrpSpPr>
        <p:grpSpPr>
          <a:xfrm>
            <a:off x="1105786" y="2548816"/>
            <a:ext cx="3449281" cy="691662"/>
            <a:chOff x="4137226" y="4377856"/>
            <a:chExt cx="3565005" cy="1301781"/>
          </a:xfrm>
          <a:solidFill>
            <a:srgbClr val="00AEEF"/>
          </a:solidFill>
        </p:grpSpPr>
        <p:sp>
          <p:nvSpPr>
            <p:cNvPr id="27" name="Flowchart: Decision 26">
              <a:extLst>
                <a:ext uri="{FF2B5EF4-FFF2-40B4-BE49-F238E27FC236}">
                  <a16:creationId xmlns:a16="http://schemas.microsoft.com/office/drawing/2014/main" id="{37D70F86-AA74-46B5-B452-B1099CA8C04F}"/>
                </a:ext>
              </a:extLst>
            </p:cNvPr>
            <p:cNvSpPr/>
            <p:nvPr/>
          </p:nvSpPr>
          <p:spPr>
            <a:xfrm>
              <a:off x="4137226" y="4377856"/>
              <a:ext cx="3565002" cy="587495"/>
            </a:xfrm>
            <a:prstGeom prst="flowChartDecision">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Calibri" panose="020F0502020204030204"/>
                <a:ea typeface="+mn-ea"/>
                <a:cs typeface="+mn-cs"/>
              </a:endParaRPr>
            </a:p>
          </p:txBody>
        </p:sp>
        <p:sp>
          <p:nvSpPr>
            <p:cNvPr id="28" name="Parallelogram 27">
              <a:extLst>
                <a:ext uri="{FF2B5EF4-FFF2-40B4-BE49-F238E27FC236}">
                  <a16:creationId xmlns:a16="http://schemas.microsoft.com/office/drawing/2014/main" id="{F5DE0881-6230-4217-AA2B-ED3E4F6FAE3D}"/>
                </a:ext>
              </a:extLst>
            </p:cNvPr>
            <p:cNvSpPr/>
            <p:nvPr/>
          </p:nvSpPr>
          <p:spPr>
            <a:xfrm rot="5400000">
              <a:off x="4524461" y="4284371"/>
              <a:ext cx="1008031" cy="1782501"/>
            </a:xfrm>
            <a:prstGeom prst="parallelogram">
              <a:avLst>
                <a:gd name="adj" fmla="val 29132"/>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Calibri" panose="020F0502020204030204"/>
                <a:ea typeface="+mn-ea"/>
                <a:cs typeface="+mn-cs"/>
              </a:endParaRPr>
            </a:p>
          </p:txBody>
        </p:sp>
        <p:sp>
          <p:nvSpPr>
            <p:cNvPr id="29" name="Parallelogram 28">
              <a:extLst>
                <a:ext uri="{FF2B5EF4-FFF2-40B4-BE49-F238E27FC236}">
                  <a16:creationId xmlns:a16="http://schemas.microsoft.com/office/drawing/2014/main" id="{5D7597C3-7616-45E3-9921-E80728A2E2E3}"/>
                </a:ext>
              </a:extLst>
            </p:cNvPr>
            <p:cNvSpPr/>
            <p:nvPr/>
          </p:nvSpPr>
          <p:spPr>
            <a:xfrm rot="5400000" flipV="1">
              <a:off x="6306965" y="4284371"/>
              <a:ext cx="1008032" cy="1782500"/>
            </a:xfrm>
            <a:prstGeom prst="parallelogram">
              <a:avLst>
                <a:gd name="adj" fmla="val 29179"/>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a:ea typeface="+mn-ea"/>
                <a:cs typeface="+mn-cs"/>
              </a:endParaRPr>
            </a:p>
          </p:txBody>
        </p:sp>
      </p:grpSp>
      <p:grpSp>
        <p:nvGrpSpPr>
          <p:cNvPr id="30" name="Group 29">
            <a:extLst>
              <a:ext uri="{FF2B5EF4-FFF2-40B4-BE49-F238E27FC236}">
                <a16:creationId xmlns:a16="http://schemas.microsoft.com/office/drawing/2014/main" id="{FCADD52A-5E48-41AF-8C6F-BBE579259625}"/>
              </a:ext>
            </a:extLst>
          </p:cNvPr>
          <p:cNvGrpSpPr/>
          <p:nvPr/>
        </p:nvGrpSpPr>
        <p:grpSpPr>
          <a:xfrm>
            <a:off x="1352018" y="1655598"/>
            <a:ext cx="2973437" cy="893218"/>
            <a:chOff x="4137226" y="4377856"/>
            <a:chExt cx="3565005" cy="1301781"/>
          </a:xfrm>
          <a:solidFill>
            <a:srgbClr val="FFCC00"/>
          </a:solidFill>
        </p:grpSpPr>
        <p:sp>
          <p:nvSpPr>
            <p:cNvPr id="31" name="Flowchart: Decision 30">
              <a:extLst>
                <a:ext uri="{FF2B5EF4-FFF2-40B4-BE49-F238E27FC236}">
                  <a16:creationId xmlns:a16="http://schemas.microsoft.com/office/drawing/2014/main" id="{B08E9880-039A-40D3-AB88-0F3B7B9AE611}"/>
                </a:ext>
              </a:extLst>
            </p:cNvPr>
            <p:cNvSpPr/>
            <p:nvPr/>
          </p:nvSpPr>
          <p:spPr>
            <a:xfrm>
              <a:off x="4137226" y="4377856"/>
              <a:ext cx="3565002" cy="587495"/>
            </a:xfrm>
            <a:prstGeom prst="flowChartDecision">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Calibri" panose="020F0502020204030204"/>
                <a:ea typeface="+mn-ea"/>
                <a:cs typeface="+mn-cs"/>
              </a:endParaRPr>
            </a:p>
          </p:txBody>
        </p:sp>
        <p:sp>
          <p:nvSpPr>
            <p:cNvPr id="32" name="Parallelogram 31">
              <a:extLst>
                <a:ext uri="{FF2B5EF4-FFF2-40B4-BE49-F238E27FC236}">
                  <a16:creationId xmlns:a16="http://schemas.microsoft.com/office/drawing/2014/main" id="{3C20715F-64C0-4FE4-8D05-2E338AA5471C}"/>
                </a:ext>
              </a:extLst>
            </p:cNvPr>
            <p:cNvSpPr/>
            <p:nvPr/>
          </p:nvSpPr>
          <p:spPr>
            <a:xfrm rot="5400000">
              <a:off x="4524461" y="4284371"/>
              <a:ext cx="1008031" cy="1782501"/>
            </a:xfrm>
            <a:prstGeom prst="parallelogram">
              <a:avLst>
                <a:gd name="adj" fmla="val 29132"/>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Calibri" panose="020F0502020204030204"/>
                <a:ea typeface="+mn-ea"/>
                <a:cs typeface="+mn-cs"/>
              </a:endParaRPr>
            </a:p>
          </p:txBody>
        </p:sp>
        <p:sp>
          <p:nvSpPr>
            <p:cNvPr id="33" name="Parallelogram 32">
              <a:extLst>
                <a:ext uri="{FF2B5EF4-FFF2-40B4-BE49-F238E27FC236}">
                  <a16:creationId xmlns:a16="http://schemas.microsoft.com/office/drawing/2014/main" id="{6F8F47A8-C5DD-4AC0-9BB7-8167FDC6D44D}"/>
                </a:ext>
              </a:extLst>
            </p:cNvPr>
            <p:cNvSpPr/>
            <p:nvPr/>
          </p:nvSpPr>
          <p:spPr>
            <a:xfrm rot="5400000" flipV="1">
              <a:off x="6306965" y="4284371"/>
              <a:ext cx="1008032" cy="1782500"/>
            </a:xfrm>
            <a:prstGeom prst="parallelogram">
              <a:avLst>
                <a:gd name="adj" fmla="val 29179"/>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a:ea typeface="+mn-ea"/>
                <a:cs typeface="+mn-cs"/>
              </a:endParaRPr>
            </a:p>
          </p:txBody>
        </p:sp>
      </p:grpSp>
      <p:sp>
        <p:nvSpPr>
          <p:cNvPr id="40" name="TextBox 39">
            <a:extLst>
              <a:ext uri="{FF2B5EF4-FFF2-40B4-BE49-F238E27FC236}">
                <a16:creationId xmlns:a16="http://schemas.microsoft.com/office/drawing/2014/main" id="{F381B375-2743-4386-80B8-1FA1E80F7E9D}"/>
              </a:ext>
            </a:extLst>
          </p:cNvPr>
          <p:cNvSpPr txBox="1"/>
          <p:nvPr/>
        </p:nvSpPr>
        <p:spPr>
          <a:xfrm>
            <a:off x="7478722" y="1632545"/>
            <a:ext cx="3397727" cy="369332"/>
          </a:xfrm>
          <a:prstGeom prst="rect">
            <a:avLst/>
          </a:prstGeom>
          <a:noFill/>
        </p:spPr>
        <p:txBody>
          <a:bodyPr wrap="square" rtlCol="0">
            <a:spAutoFit/>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kumimoji="0" lang="ar-BH" sz="1800" b="0" i="0" u="none" strike="noStrike" kern="1200" cap="none" spc="0" normalizeH="0" baseline="0" noProof="0" dirty="0">
                <a:ln>
                  <a:noFill/>
                </a:ln>
                <a:solidFill>
                  <a:srgbClr val="282F39"/>
                </a:solidFill>
                <a:effectLst/>
                <a:uLnTx/>
                <a:uFillTx/>
                <a:latin typeface="Alexandria" pitchFamily="2" charset="-78"/>
                <a:ea typeface="+mn-ea"/>
                <a:cs typeface="Alexandria" pitchFamily="2" charset="-78"/>
              </a:rPr>
              <a:t>نموذج إدارة الإنطباع </a:t>
            </a:r>
            <a:r>
              <a:rPr kumimoji="0" lang="en-US" sz="1500" b="0" i="0" u="none" strike="noStrike" kern="1200" cap="none" spc="0" normalizeH="0" baseline="0" noProof="0" dirty="0">
                <a:ln>
                  <a:noFill/>
                </a:ln>
                <a:solidFill>
                  <a:srgbClr val="282F39"/>
                </a:solidFill>
                <a:effectLst/>
                <a:uLnTx/>
                <a:uFillTx/>
                <a:latin typeface="Open Sans" panose="020B0606030504020204" pitchFamily="34" charset="0"/>
                <a:ea typeface="+mn-ea"/>
                <a:cs typeface="+mn-cs"/>
              </a:rPr>
              <a:t>. </a:t>
            </a:r>
            <a:endParaRPr kumimoji="0" lang="en-GB" sz="1500" b="0" i="0" u="none" strike="noStrike" kern="1200" cap="none" spc="0" normalizeH="0" baseline="0" noProof="0" dirty="0">
              <a:ln>
                <a:noFill/>
              </a:ln>
              <a:solidFill>
                <a:srgbClr val="282F39"/>
              </a:solidFill>
              <a:effectLst/>
              <a:uLnTx/>
              <a:uFillTx/>
              <a:latin typeface="Noto Sans" panose="020B0502040504020204" pitchFamily="34"/>
              <a:ea typeface="Noto Sans" panose="020B0502040504020204" pitchFamily="34"/>
              <a:cs typeface="Noto Sans" panose="020B0502040504020204" pitchFamily="34"/>
            </a:endParaRPr>
          </a:p>
        </p:txBody>
      </p:sp>
      <p:sp>
        <p:nvSpPr>
          <p:cNvPr id="41" name="Oval 40">
            <a:extLst>
              <a:ext uri="{FF2B5EF4-FFF2-40B4-BE49-F238E27FC236}">
                <a16:creationId xmlns:a16="http://schemas.microsoft.com/office/drawing/2014/main" id="{7A83825E-1EE2-4E27-B7C1-4EF0FD2D4D4A}"/>
              </a:ext>
            </a:extLst>
          </p:cNvPr>
          <p:cNvSpPr/>
          <p:nvPr/>
        </p:nvSpPr>
        <p:spPr>
          <a:xfrm>
            <a:off x="6615442" y="1643986"/>
            <a:ext cx="506366" cy="506366"/>
          </a:xfrm>
          <a:prstGeom prst="ellipse">
            <a:avLst/>
          </a:prstGeom>
          <a:solidFill>
            <a:srgbClr val="FFC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1" i="0" u="none" strike="noStrike" kern="1200" cap="none" spc="0" normalizeH="0" baseline="0" noProof="0" dirty="0">
                <a:ln>
                  <a:noFill/>
                </a:ln>
                <a:solidFill>
                  <a:srgbClr val="FFFFFF"/>
                </a:solidFill>
                <a:effectLst/>
                <a:uLnTx/>
                <a:uFillTx/>
                <a:latin typeface="Calibri" panose="020F0502020204030204"/>
                <a:ea typeface="+mn-ea"/>
                <a:cs typeface="+mn-cs"/>
              </a:rPr>
              <a:t>1</a:t>
            </a:r>
          </a:p>
        </p:txBody>
      </p:sp>
      <p:sp>
        <p:nvSpPr>
          <p:cNvPr id="42" name="Oval 41">
            <a:extLst>
              <a:ext uri="{FF2B5EF4-FFF2-40B4-BE49-F238E27FC236}">
                <a16:creationId xmlns:a16="http://schemas.microsoft.com/office/drawing/2014/main" id="{1DC9CB7D-F47F-41EA-B7FF-319D97A7F478}"/>
              </a:ext>
            </a:extLst>
          </p:cNvPr>
          <p:cNvSpPr/>
          <p:nvPr/>
        </p:nvSpPr>
        <p:spPr>
          <a:xfrm>
            <a:off x="6615442" y="2481770"/>
            <a:ext cx="506366" cy="506366"/>
          </a:xfrm>
          <a:prstGeom prst="ellipse">
            <a:avLst/>
          </a:prstGeom>
          <a:solidFill>
            <a:srgbClr val="00AEE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1" i="0" u="none" strike="noStrike" kern="1200" cap="none" spc="0" normalizeH="0" baseline="0" noProof="0" dirty="0">
                <a:ln>
                  <a:noFill/>
                </a:ln>
                <a:solidFill>
                  <a:srgbClr val="FFFFFF"/>
                </a:solidFill>
                <a:effectLst/>
                <a:uLnTx/>
                <a:uFillTx/>
                <a:latin typeface="Calibri" panose="020F0502020204030204"/>
                <a:ea typeface="+mn-ea"/>
                <a:cs typeface="+mn-cs"/>
              </a:rPr>
              <a:t>2</a:t>
            </a:r>
          </a:p>
        </p:txBody>
      </p:sp>
      <p:sp>
        <p:nvSpPr>
          <p:cNvPr id="43" name="Oval 42">
            <a:extLst>
              <a:ext uri="{FF2B5EF4-FFF2-40B4-BE49-F238E27FC236}">
                <a16:creationId xmlns:a16="http://schemas.microsoft.com/office/drawing/2014/main" id="{5CBEA206-30A3-4EC0-B498-D8EF0D8F27C0}"/>
              </a:ext>
            </a:extLst>
          </p:cNvPr>
          <p:cNvSpPr/>
          <p:nvPr/>
        </p:nvSpPr>
        <p:spPr>
          <a:xfrm>
            <a:off x="6615442" y="3352410"/>
            <a:ext cx="506366" cy="506366"/>
          </a:xfrm>
          <a:prstGeom prst="ellipse">
            <a:avLst/>
          </a:prstGeom>
          <a:solidFill>
            <a:srgbClr val="F5822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1" i="0" u="none" strike="noStrike" kern="1200" cap="none" spc="0" normalizeH="0" baseline="0" noProof="0" dirty="0">
                <a:ln>
                  <a:noFill/>
                </a:ln>
                <a:solidFill>
                  <a:srgbClr val="FFFFFF"/>
                </a:solidFill>
                <a:effectLst/>
                <a:uLnTx/>
                <a:uFillTx/>
                <a:latin typeface="Calibri" panose="020F0502020204030204"/>
                <a:ea typeface="+mn-ea"/>
                <a:cs typeface="+mn-cs"/>
              </a:rPr>
              <a:t>3</a:t>
            </a:r>
          </a:p>
        </p:txBody>
      </p:sp>
      <p:sp>
        <p:nvSpPr>
          <p:cNvPr id="44" name="TextBox 43">
            <a:extLst>
              <a:ext uri="{FF2B5EF4-FFF2-40B4-BE49-F238E27FC236}">
                <a16:creationId xmlns:a16="http://schemas.microsoft.com/office/drawing/2014/main" id="{86F59546-50F5-4584-ACAB-55B35DAFCB48}"/>
              </a:ext>
            </a:extLst>
          </p:cNvPr>
          <p:cNvSpPr txBox="1"/>
          <p:nvPr/>
        </p:nvSpPr>
        <p:spPr>
          <a:xfrm>
            <a:off x="7478721" y="2548815"/>
            <a:ext cx="3397727" cy="369332"/>
          </a:xfrm>
          <a:prstGeom prst="rect">
            <a:avLst/>
          </a:prstGeom>
          <a:noFill/>
        </p:spPr>
        <p:txBody>
          <a:bodyPr wrap="square" rtlCol="0">
            <a:spAutoFit/>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kumimoji="0" lang="ar-BH" sz="1800" b="0" i="0" u="none" strike="noStrike" kern="1200" cap="none" spc="0" normalizeH="0" baseline="0" noProof="0" dirty="0">
                <a:ln>
                  <a:noFill/>
                </a:ln>
                <a:solidFill>
                  <a:srgbClr val="282F39"/>
                </a:solidFill>
                <a:effectLst/>
                <a:uLnTx/>
                <a:uFillTx/>
                <a:latin typeface="Alexandria" pitchFamily="2" charset="-78"/>
                <a:ea typeface="+mn-ea"/>
                <a:cs typeface="Alexandria" pitchFamily="2" charset="-78"/>
              </a:rPr>
              <a:t>نموذج صورة المنظمات </a:t>
            </a:r>
            <a:endParaRPr kumimoji="0" lang="en-GB" sz="1800" b="0" i="0" u="none" strike="noStrike" kern="1200" cap="none" spc="0" normalizeH="0" baseline="0" noProof="0" dirty="0">
              <a:ln>
                <a:noFill/>
              </a:ln>
              <a:solidFill>
                <a:srgbClr val="282F39"/>
              </a:solidFill>
              <a:effectLst/>
              <a:uLnTx/>
              <a:uFillTx/>
              <a:latin typeface="Alexandria" pitchFamily="2" charset="-78"/>
              <a:ea typeface="Noto Sans" panose="020B0502040504020204" pitchFamily="34"/>
              <a:cs typeface="Alexandria" pitchFamily="2" charset="-78"/>
            </a:endParaRPr>
          </a:p>
        </p:txBody>
      </p:sp>
      <p:sp>
        <p:nvSpPr>
          <p:cNvPr id="49" name="TextBox 48">
            <a:extLst>
              <a:ext uri="{FF2B5EF4-FFF2-40B4-BE49-F238E27FC236}">
                <a16:creationId xmlns:a16="http://schemas.microsoft.com/office/drawing/2014/main" id="{A30B8A6C-97BE-4A44-AA7D-66F2A443C897}"/>
              </a:ext>
            </a:extLst>
          </p:cNvPr>
          <p:cNvSpPr txBox="1"/>
          <p:nvPr/>
        </p:nvSpPr>
        <p:spPr>
          <a:xfrm>
            <a:off x="7443469" y="3523463"/>
            <a:ext cx="3397727" cy="369332"/>
          </a:xfrm>
          <a:prstGeom prst="rect">
            <a:avLst/>
          </a:prstGeom>
          <a:noFill/>
        </p:spPr>
        <p:txBody>
          <a:bodyPr wrap="square" rtlCol="0">
            <a:spAutoFit/>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kumimoji="0" lang="ar-BH" sz="1800" b="0" i="0" u="none" strike="noStrike" kern="1200" cap="none" spc="0" normalizeH="0" baseline="0" noProof="0" dirty="0">
                <a:ln>
                  <a:noFill/>
                </a:ln>
                <a:solidFill>
                  <a:srgbClr val="282F39"/>
                </a:solidFill>
                <a:effectLst/>
                <a:uLnTx/>
                <a:uFillTx/>
                <a:latin typeface="Alexandria" pitchFamily="2" charset="-78"/>
                <a:ea typeface="+mn-ea"/>
                <a:cs typeface="Alexandria" pitchFamily="2" charset="-78"/>
              </a:rPr>
              <a:t>نظرية إصلاح الصورة </a:t>
            </a:r>
            <a:endParaRPr kumimoji="0" lang="en-GB" sz="1800" b="0" i="0" u="none" strike="noStrike" kern="1200" cap="none" spc="0" normalizeH="0" baseline="0" noProof="0" dirty="0">
              <a:ln>
                <a:noFill/>
              </a:ln>
              <a:solidFill>
                <a:srgbClr val="282F39"/>
              </a:solidFill>
              <a:effectLst/>
              <a:uLnTx/>
              <a:uFillTx/>
              <a:latin typeface="Alexandria" pitchFamily="2" charset="-78"/>
              <a:ea typeface="Noto Sans" panose="020B0502040504020204" pitchFamily="34"/>
              <a:cs typeface="Alexandria" pitchFamily="2" charset="-78"/>
            </a:endParaRPr>
          </a:p>
        </p:txBody>
      </p:sp>
      <p:sp>
        <p:nvSpPr>
          <p:cNvPr id="6" name="TextBox 5">
            <a:extLst>
              <a:ext uri="{FF2B5EF4-FFF2-40B4-BE49-F238E27FC236}">
                <a16:creationId xmlns:a16="http://schemas.microsoft.com/office/drawing/2014/main" id="{0C73ACDB-E341-2768-F5F1-55591E7F7145}"/>
              </a:ext>
            </a:extLst>
          </p:cNvPr>
          <p:cNvSpPr txBox="1"/>
          <p:nvPr/>
        </p:nvSpPr>
        <p:spPr>
          <a:xfrm>
            <a:off x="2365744" y="443966"/>
            <a:ext cx="6092456" cy="400110"/>
          </a:xfrm>
          <a:prstGeom prst="rect">
            <a:avLst/>
          </a:prstGeom>
          <a:noFill/>
        </p:spPr>
        <p:txBody>
          <a:bodyPr wrap="square">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BH" sz="2000" b="1" i="1" u="sng" strike="noStrike" kern="1200" cap="none" spc="0" normalizeH="0" baseline="0" noProof="0" dirty="0">
                <a:ln>
                  <a:noFill/>
                </a:ln>
                <a:solidFill>
                  <a:prstClr val="black"/>
                </a:solidFill>
                <a:effectLst/>
                <a:uLnTx/>
                <a:uFillTx/>
                <a:latin typeface="Alexandria" pitchFamily="2" charset="-78"/>
                <a:ea typeface="+mn-ea"/>
                <a:cs typeface="Alexandria" pitchFamily="2" charset="-78"/>
              </a:rPr>
              <a:t>محتوى المحاضرة </a:t>
            </a:r>
          </a:p>
        </p:txBody>
      </p:sp>
    </p:spTree>
    <p:extLst>
      <p:ext uri="{BB962C8B-B14F-4D97-AF65-F5344CB8AC3E}">
        <p14:creationId xmlns:p14="http://schemas.microsoft.com/office/powerpoint/2010/main" val="2275899427"/>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89640" y="1922219"/>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1028700" y="1082540"/>
            <a:ext cx="7829550" cy="400110"/>
          </a:xfrm>
          <a:prstGeom prst="rect">
            <a:avLst/>
          </a:prstGeom>
          <a:noFill/>
        </p:spPr>
        <p:txBody>
          <a:bodyPr wrap="square" rtlCol="0">
            <a:spAutoFit/>
          </a:bodyPr>
          <a:lstStyle/>
          <a:p>
            <a:pPr algn="ctr" rtl="1"/>
            <a:r>
              <a:rPr lang="ar-BH" sz="2000" b="1" u="sng" dirty="0">
                <a:latin typeface="Alexandria" pitchFamily="2" charset="-78"/>
                <a:cs typeface="Alexandria" pitchFamily="2" charset="-78"/>
              </a:rPr>
              <a:t>إدارة الإنطباع </a:t>
            </a:r>
            <a:r>
              <a:rPr lang="en-US" sz="2000" b="1" u="sng" dirty="0">
                <a:latin typeface="Alexandria" pitchFamily="2" charset="-78"/>
                <a:cs typeface="Alexandria" pitchFamily="2" charset="-78"/>
              </a:rPr>
              <a:t>Impression Management </a:t>
            </a:r>
          </a:p>
        </p:txBody>
      </p:sp>
      <p:sp>
        <p:nvSpPr>
          <p:cNvPr id="48" name="TextBox 47"/>
          <p:cNvSpPr txBox="1"/>
          <p:nvPr/>
        </p:nvSpPr>
        <p:spPr>
          <a:xfrm>
            <a:off x="935877" y="2182673"/>
            <a:ext cx="10320246" cy="4072397"/>
          </a:xfrm>
          <a:prstGeom prst="rect">
            <a:avLst/>
          </a:prstGeom>
          <a:noFill/>
        </p:spPr>
        <p:txBody>
          <a:bodyPr wrap="square" rtlCol="0">
            <a:spAutoFit/>
          </a:bodyPr>
          <a:lstStyle/>
          <a:p>
            <a:pPr algn="just" rtl="1">
              <a:lnSpc>
                <a:spcPct val="150000"/>
              </a:lnSpc>
            </a:pPr>
            <a:r>
              <a:rPr lang="ar-EG" sz="1600" dirty="0">
                <a:latin typeface="Alexandria" pitchFamily="2" charset="-78"/>
                <a:cs typeface="Alexandria" pitchFamily="2" charset="-78"/>
              </a:rPr>
              <a:t>يعتبر بناء الانطباعات الإيجابية أمراً مهماً ليس فقط للأشخاص ولكنه يمتد ليشمل المنظمات والأعمال وحتى الدول، ويُعد عالم الاجتماع الشهير "إيرفنج جوفمان" هو أول من تطرق لهذا المصطلح، وكان هذا في أواخر خمسينات القرن الماضي، في كتابه "تقديم الذات في حياة كل شخص" </a:t>
            </a:r>
            <a:r>
              <a:rPr lang="ar-EG" sz="1600" b="1" dirty="0">
                <a:latin typeface="Alexandria" pitchFamily="2" charset="-78"/>
                <a:cs typeface="Alexandria" pitchFamily="2" charset="-78"/>
              </a:rPr>
              <a:t>وعرفه على أنه عملية يحاول بها الأفراد التأثير على تصورات الآخرين عنهم، والهدف من إدارة الانطباع هوالتحكم في نوعية الصورة المتكونة عن الشخص أو المؤسسة لدى الآخرين، مفترضاً أن الأشخاص لديهم السيطرة على الطريقة التي ينظر بها الآخرين إليهم. </a:t>
            </a:r>
            <a:endParaRPr lang="ar-BH" sz="1600" b="1" dirty="0">
              <a:latin typeface="Alexandria" pitchFamily="2" charset="-78"/>
              <a:cs typeface="Alexandria" pitchFamily="2" charset="-78"/>
            </a:endParaRPr>
          </a:p>
          <a:p>
            <a:pPr algn="just" rtl="1">
              <a:lnSpc>
                <a:spcPct val="150000"/>
              </a:lnSpc>
            </a:pPr>
            <a:r>
              <a:rPr lang="ar-EG" sz="1600" dirty="0">
                <a:latin typeface="Alexandria" pitchFamily="2" charset="-78"/>
                <a:cs typeface="Alexandria" pitchFamily="2" charset="-78"/>
              </a:rPr>
              <a:t>إدارة الانطباع، عملية قد تكون شعورية أو لا شعورية يحاول الأفراد بموجبها التأثير على آراء الآخرين بخصوص شخصياتهم أو شيءٍ ما أو حدثٍ ما من خلال تنظيم وضبط المعطيات في التواصل الاجتماعي. </a:t>
            </a:r>
            <a:endParaRPr lang="ar-BH" sz="1600" dirty="0">
              <a:latin typeface="Alexandria" pitchFamily="2" charset="-78"/>
              <a:cs typeface="Alexandria" pitchFamily="2" charset="-78"/>
            </a:endParaRPr>
          </a:p>
          <a:p>
            <a:pPr algn="just" rtl="1">
              <a:lnSpc>
                <a:spcPct val="150000"/>
              </a:lnSpc>
            </a:pPr>
            <a:r>
              <a:rPr lang="ar-EG" sz="1600" dirty="0">
                <a:latin typeface="Alexandria" pitchFamily="2" charset="-78"/>
                <a:cs typeface="Alexandria" pitchFamily="2" charset="-78"/>
              </a:rPr>
              <a:t>يُستعمل مفهوم إدارة الانطباع أحياناً بشكلٍ مماثلٍ لتقديم الذات أو تسويقها، وهو في جوهره محاولة الفرد التأثير على فكرة الآخرين عنه. في بدايات تطبيق المفهوم، نُفّذ على التفاعل المباشر وجهاً لوجه، ثم جرى توسيعه ليشمل التواصل عبر الكمبيوتر. </a:t>
            </a:r>
            <a:endParaRPr lang="ar-BH" sz="1600" dirty="0">
              <a:latin typeface="Alexandria" pitchFamily="2" charset="-78"/>
              <a:cs typeface="Alexandria" pitchFamily="2" charset="-78"/>
            </a:endParaRPr>
          </a:p>
          <a:p>
            <a:pPr algn="just" rtl="1">
              <a:lnSpc>
                <a:spcPct val="150000"/>
              </a:lnSpc>
            </a:pPr>
            <a:endParaRPr lang="ar-EG" sz="1400" dirty="0">
              <a:latin typeface="Alexandria" pitchFamily="2" charset="-78"/>
              <a:cs typeface="Alexandria" pitchFamily="2" charset="-78"/>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48" name="TextBox 47"/>
          <p:cNvSpPr txBox="1"/>
          <p:nvPr/>
        </p:nvSpPr>
        <p:spPr>
          <a:xfrm>
            <a:off x="967408" y="2167195"/>
            <a:ext cx="10257183" cy="3005310"/>
          </a:xfrm>
          <a:prstGeom prst="rect">
            <a:avLst/>
          </a:prstGeom>
          <a:noFill/>
        </p:spPr>
        <p:txBody>
          <a:bodyPr wrap="square" rtlCol="0">
            <a:spAutoFit/>
          </a:bodyPr>
          <a:lstStyle/>
          <a:p>
            <a:pPr lvl="0" algn="just" rtl="1">
              <a:lnSpc>
                <a:spcPct val="150000"/>
              </a:lnSpc>
            </a:pPr>
            <a:r>
              <a:rPr lang="ar-EG" sz="1600" dirty="0">
                <a:solidFill>
                  <a:prstClr val="black"/>
                </a:solidFill>
                <a:latin typeface="Alexandria" pitchFamily="2" charset="-78"/>
                <a:cs typeface="Alexandria" pitchFamily="2" charset="-78"/>
              </a:rPr>
              <a:t>ناقش "جوفمان" العملية التي يقوم بها الأفراد للتأثير على انطباعات الآخرين عنهم خلال</a:t>
            </a:r>
            <a:r>
              <a:rPr lang="ar-BH" sz="1600" dirty="0">
                <a:solidFill>
                  <a:prstClr val="black"/>
                </a:solidFill>
                <a:latin typeface="Alexandria" pitchFamily="2" charset="-78"/>
                <a:cs typeface="Alexandria" pitchFamily="2" charset="-78"/>
              </a:rPr>
              <a:t> </a:t>
            </a:r>
            <a:r>
              <a:rPr lang="ar-EG" sz="1600" dirty="0">
                <a:solidFill>
                  <a:prstClr val="black"/>
                </a:solidFill>
                <a:latin typeface="Alexandria" pitchFamily="2" charset="-78"/>
                <a:cs typeface="Alexandria" pitchFamily="2" charset="-78"/>
              </a:rPr>
              <a:t>الحياة اليومية، في عملية مكونة من أربعة عناصر، </a:t>
            </a:r>
            <a:r>
              <a:rPr lang="ar-EG" sz="1600" b="1" dirty="0">
                <a:solidFill>
                  <a:prstClr val="black"/>
                </a:solidFill>
                <a:latin typeface="Alexandria" pitchFamily="2" charset="-78"/>
                <a:cs typeface="Alexandria" pitchFamily="2" charset="-78"/>
              </a:rPr>
              <a:t>تبدأ </a:t>
            </a:r>
            <a:r>
              <a:rPr lang="ar-BH" sz="1600" b="1" dirty="0">
                <a:solidFill>
                  <a:prstClr val="black"/>
                </a:solidFill>
                <a:latin typeface="Alexandria" pitchFamily="2" charset="-78"/>
                <a:cs typeface="Alexandria" pitchFamily="2" charset="-78"/>
              </a:rPr>
              <a:t>ب:</a:t>
            </a:r>
          </a:p>
          <a:p>
            <a:pPr lvl="0" algn="just" rtl="1">
              <a:lnSpc>
                <a:spcPct val="150000"/>
              </a:lnSpc>
            </a:pPr>
            <a:r>
              <a:rPr lang="ar-EG" sz="1600" dirty="0">
                <a:solidFill>
                  <a:prstClr val="black"/>
                </a:solidFill>
                <a:latin typeface="Alexandria" pitchFamily="2" charset="-78"/>
                <a:cs typeface="Alexandria" pitchFamily="2" charset="-78"/>
              </a:rPr>
              <a:t>بالأشخاص حين يقوم أحد "الفاعلين" "</a:t>
            </a:r>
            <a:r>
              <a:rPr lang="en-US" sz="1600" dirty="0">
                <a:solidFill>
                  <a:prstClr val="black"/>
                </a:solidFill>
                <a:latin typeface="Alexandria" pitchFamily="2" charset="-78"/>
                <a:cs typeface="Alexandria" pitchFamily="2" charset="-78"/>
              </a:rPr>
              <a:t>Actors" </a:t>
            </a:r>
            <a:r>
              <a:rPr lang="ar-EG" sz="1600" dirty="0">
                <a:solidFill>
                  <a:prstClr val="black"/>
                </a:solidFill>
                <a:latin typeface="Alexandria" pitchFamily="2" charset="-78"/>
                <a:cs typeface="Alexandria" pitchFamily="2" charset="-78"/>
              </a:rPr>
              <a:t>بأداء مجموعة من السلوكيات لإدارة الانطباع، ليتفاعل الجمهور"</a:t>
            </a:r>
            <a:r>
              <a:rPr lang="en-US" sz="1600" dirty="0">
                <a:solidFill>
                  <a:prstClr val="black"/>
                </a:solidFill>
                <a:latin typeface="Alexandria" pitchFamily="2" charset="-78"/>
                <a:cs typeface="Alexandria" pitchFamily="2" charset="-78"/>
              </a:rPr>
              <a:t>Audience" </a:t>
            </a:r>
            <a:r>
              <a:rPr lang="ar-EG" sz="1600" dirty="0">
                <a:solidFill>
                  <a:prstClr val="black"/>
                </a:solidFill>
                <a:latin typeface="Alexandria" pitchFamily="2" charset="-78"/>
                <a:cs typeface="Alexandria" pitchFamily="2" charset="-78"/>
              </a:rPr>
              <a:t>مع هؤلاء الفاعلين تحت ظروف بيئية محددة في مواضع مختلفة "</a:t>
            </a:r>
            <a:r>
              <a:rPr lang="en-US" sz="1600" dirty="0">
                <a:solidFill>
                  <a:prstClr val="black"/>
                </a:solidFill>
                <a:latin typeface="Alexandria" pitchFamily="2" charset="-78"/>
                <a:cs typeface="Alexandria" pitchFamily="2" charset="-78"/>
              </a:rPr>
              <a:t>Setting"، </a:t>
            </a:r>
            <a:r>
              <a:rPr lang="ar-EG" sz="1600" dirty="0">
                <a:solidFill>
                  <a:prstClr val="black"/>
                </a:solidFill>
                <a:latin typeface="Alexandria" pitchFamily="2" charset="-78"/>
                <a:cs typeface="Alexandria" pitchFamily="2" charset="-78"/>
              </a:rPr>
              <a:t>وحينما يتواصلون مع الآخرين يكون لهم دور محدد يقومون به وهوما يسمى بالأداء "</a:t>
            </a:r>
            <a:r>
              <a:rPr lang="en-US" sz="1600" dirty="0">
                <a:solidFill>
                  <a:prstClr val="black"/>
                </a:solidFill>
                <a:latin typeface="Alexandria" pitchFamily="2" charset="-78"/>
                <a:cs typeface="Alexandria" pitchFamily="2" charset="-78"/>
              </a:rPr>
              <a:t>Performance" </a:t>
            </a:r>
            <a:r>
              <a:rPr lang="ar-EG" sz="1600" dirty="0">
                <a:solidFill>
                  <a:prstClr val="black"/>
                </a:solidFill>
                <a:latin typeface="Alexandria" pitchFamily="2" charset="-78"/>
                <a:cs typeface="Alexandria" pitchFamily="2" charset="-78"/>
              </a:rPr>
              <a:t>من أجل الآخرين يفترضون انطباع معين عنهم، أي يقوم الأشخاص كفاعلين مؤثرين بالتفاعل مع الجمهور من خلال سياق معين للأحداث تندمج فيه صفات وسلوكيات الفاعلين مع البيئة المحيطة بالموقف لإنتاج محفزات للسلوك بطريقة محددة. </a:t>
            </a:r>
            <a:endParaRPr lang="en-US" sz="1600" dirty="0">
              <a:solidFill>
                <a:prstClr val="black"/>
              </a:solidFill>
              <a:latin typeface="Alexandria" pitchFamily="2" charset="-78"/>
              <a:cs typeface="Alexandria" pitchFamily="2" charset="-78"/>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69942001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48" name="TextBox 47"/>
          <p:cNvSpPr txBox="1"/>
          <p:nvPr/>
        </p:nvSpPr>
        <p:spPr>
          <a:xfrm>
            <a:off x="5541264" y="2055051"/>
            <a:ext cx="5610967" cy="2266646"/>
          </a:xfrm>
          <a:prstGeom prst="rect">
            <a:avLst/>
          </a:prstGeom>
          <a:noFill/>
        </p:spPr>
        <p:txBody>
          <a:bodyPr wrap="square" rtlCol="0">
            <a:spAutoFit/>
          </a:bodyPr>
          <a:lstStyle/>
          <a:p>
            <a:pPr marL="0" marR="0" lvl="0" indent="0" algn="just" defTabSz="914400" rtl="1" eaLnBrk="1" fontAlgn="auto" latinLnBrk="0" hangingPunct="1">
              <a:lnSpc>
                <a:spcPct val="150000"/>
              </a:lnSpc>
              <a:spcBef>
                <a:spcPts val="0"/>
              </a:spcBef>
              <a:spcAft>
                <a:spcPts val="0"/>
              </a:spcAft>
              <a:buClrTx/>
              <a:buSzTx/>
              <a:buFontTx/>
              <a:buNone/>
              <a:tabLst/>
              <a:defRPr/>
            </a:pPr>
            <a:r>
              <a:rPr kumimoji="0" lang="ar-EG" sz="1600" b="1"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وتؤكد نظرية إدارة الانطباع، التي وضعها " </a:t>
            </a:r>
            <a:r>
              <a:rPr kumimoji="0" lang="ar-EG" sz="16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جوفمان"، أن كل فرد أو منظمة ينشئ هويته الاجتماعية ويحافظ عليها لتلائم التصورات التي يعرضها على جمهوره.وتتضمن الهوية التقييم الذاتي لمجموعة متنوعة من السمات مثل  القدرات البدنية والمعرفية والسمات الشخصية والدوافع، وتعدد الأدوار الاجتماعية داخل العمل والأسرة. </a:t>
            </a:r>
          </a:p>
        </p:txBody>
      </p:sp>
      <p:sp>
        <p:nvSpPr>
          <p:cNvPr id="4" name="TextBox 3"/>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2" name="Picture 1">
            <a:extLst>
              <a:ext uri="{FF2B5EF4-FFF2-40B4-BE49-F238E27FC236}">
                <a16:creationId xmlns:a16="http://schemas.microsoft.com/office/drawing/2014/main" id="{2E140B78-99DC-4180-DBDD-8D2EC23A7342}"/>
              </a:ext>
            </a:extLst>
          </p:cNvPr>
          <p:cNvPicPr>
            <a:picLocks noChangeAspect="1"/>
          </p:cNvPicPr>
          <p:nvPr/>
        </p:nvPicPr>
        <p:blipFill>
          <a:blip r:embed="rId3"/>
          <a:stretch>
            <a:fillRect/>
          </a:stretch>
        </p:blipFill>
        <p:spPr>
          <a:xfrm>
            <a:off x="1330512" y="2055051"/>
            <a:ext cx="3497520" cy="3870261"/>
          </a:xfrm>
          <a:prstGeom prst="rect">
            <a:avLst/>
          </a:prstGeom>
        </p:spPr>
      </p:pic>
    </p:spTree>
    <p:extLst>
      <p:ext uri="{BB962C8B-B14F-4D97-AF65-F5344CB8AC3E}">
        <p14:creationId xmlns:p14="http://schemas.microsoft.com/office/powerpoint/2010/main" val="48228242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48" name="TextBox 47"/>
          <p:cNvSpPr txBox="1"/>
          <p:nvPr/>
        </p:nvSpPr>
        <p:spPr>
          <a:xfrm>
            <a:off x="617280" y="1942601"/>
            <a:ext cx="10812720" cy="4113306"/>
          </a:xfrm>
          <a:prstGeom prst="rect">
            <a:avLst/>
          </a:prstGeom>
          <a:noFill/>
        </p:spPr>
        <p:txBody>
          <a:bodyPr wrap="square" rtlCol="0">
            <a:spAutoFit/>
          </a:bodyPr>
          <a:lstStyle/>
          <a:p>
            <a:pPr lvl="0" algn="just" rtl="1">
              <a:lnSpc>
                <a:spcPct val="150000"/>
              </a:lnSpc>
            </a:pPr>
            <a:r>
              <a:rPr kumimoji="0" lang="ar-EG" sz="1600" b="1" i="1" u="sng" strike="noStrike" kern="1200" cap="none" spc="0" normalizeH="0" baseline="0" noProof="0" dirty="0">
                <a:ln>
                  <a:noFill/>
                </a:ln>
                <a:solidFill>
                  <a:prstClr val="black"/>
                </a:solidFill>
                <a:effectLst/>
                <a:uLnTx/>
                <a:uFillTx/>
                <a:latin typeface="Alexandria" pitchFamily="2" charset="-78"/>
                <a:cs typeface="Alexandria" pitchFamily="2" charset="-78"/>
              </a:rPr>
              <a:t>ووفقاً لجوفمان هنا</a:t>
            </a:r>
            <a:r>
              <a:rPr lang="ar-BH" sz="1600" b="1" i="1" u="sng" dirty="0">
                <a:solidFill>
                  <a:prstClr val="black"/>
                </a:solidFill>
                <a:latin typeface="Alexandria" pitchFamily="2" charset="-78"/>
                <a:cs typeface="Alexandria" pitchFamily="2" charset="-78"/>
              </a:rPr>
              <a:t>ك عدة </a:t>
            </a:r>
            <a:r>
              <a:rPr kumimoji="0" lang="ar-EG" sz="1600" b="1" i="1" u="sng" strike="noStrike" kern="1200" cap="none" spc="0" normalizeH="0" baseline="0" noProof="0" dirty="0">
                <a:ln>
                  <a:noFill/>
                </a:ln>
                <a:solidFill>
                  <a:prstClr val="black"/>
                </a:solidFill>
                <a:effectLst/>
                <a:uLnTx/>
                <a:uFillTx/>
                <a:latin typeface="Alexandria" pitchFamily="2" charset="-78"/>
                <a:cs typeface="Alexandria" pitchFamily="2" charset="-78"/>
              </a:rPr>
              <a:t>عوامل رئيسية لإدارة الانطباع: </a:t>
            </a:r>
            <a:endParaRPr kumimoji="0" lang="ar-BH" sz="1600" b="1" i="1" u="sng" strike="noStrike" kern="1200" cap="none" spc="0" normalizeH="0" baseline="0" noProof="0" dirty="0">
              <a:ln>
                <a:noFill/>
              </a:ln>
              <a:solidFill>
                <a:prstClr val="black"/>
              </a:solidFill>
              <a:effectLst/>
              <a:uLnTx/>
              <a:uFillTx/>
              <a:latin typeface="Alexandria" pitchFamily="2" charset="-78"/>
              <a:cs typeface="Alexandria" pitchFamily="2" charset="-78"/>
            </a:endParaRPr>
          </a:p>
          <a:p>
            <a:pPr lvl="0" algn="just" rtl="1">
              <a:lnSpc>
                <a:spcPct val="150000"/>
              </a:lnSpc>
            </a:pPr>
            <a:endParaRPr kumimoji="0" lang="ar-EG" sz="1600" b="1" i="1" u="none" strike="noStrike" kern="1200" cap="none" spc="0" normalizeH="0" baseline="0" noProof="0" dirty="0">
              <a:ln>
                <a:noFill/>
              </a:ln>
              <a:solidFill>
                <a:prstClr val="black"/>
              </a:solidFill>
              <a:effectLst/>
              <a:uLnTx/>
              <a:uFillTx/>
              <a:latin typeface="Alexandria" pitchFamily="2" charset="-78"/>
              <a:cs typeface="Alexandria" pitchFamily="2" charset="-78"/>
            </a:endParaRPr>
          </a:p>
          <a:p>
            <a:pPr lvl="0" algn="just" rtl="1">
              <a:lnSpc>
                <a:spcPct val="150000"/>
              </a:lnSpc>
            </a:pPr>
            <a:r>
              <a:rPr kumimoji="0" lang="ar-EG" sz="1600" b="1" i="1" u="none" strike="noStrike" kern="1200" cap="none" spc="0" normalizeH="0" baseline="0" noProof="0" dirty="0">
                <a:ln>
                  <a:noFill/>
                </a:ln>
                <a:solidFill>
                  <a:prstClr val="black"/>
                </a:solidFill>
                <a:effectLst/>
                <a:uLnTx/>
                <a:uFillTx/>
                <a:latin typeface="Alexandria" pitchFamily="2" charset="-78"/>
                <a:cs typeface="Alexandria" pitchFamily="2" charset="-78"/>
              </a:rPr>
              <a:t>الانطباع</a:t>
            </a:r>
            <a:r>
              <a:rPr kumimoji="0" lang="ar-EG" sz="1600" i="0" u="none" strike="noStrike" kern="1200" cap="none" spc="0" normalizeH="0" baseline="0" noProof="0" dirty="0">
                <a:ln>
                  <a:noFill/>
                </a:ln>
                <a:solidFill>
                  <a:prstClr val="black"/>
                </a:solidFill>
                <a:effectLst/>
                <a:uLnTx/>
                <a:uFillTx/>
                <a:latin typeface="Alexandria" pitchFamily="2" charset="-78"/>
                <a:cs typeface="Alexandria" pitchFamily="2" charset="-78"/>
              </a:rPr>
              <a:t>: هو عملية  يحاول الأفراد من خلالها خلق تأثيرات معينة عنهم في عيون الآخرين والتحكم بها، وهناك نوعان من الأدوار، "الفاعل" وهو الذي يترك الانطباع لدى الجمهور</a:t>
            </a:r>
            <a:r>
              <a:rPr lang="ar-BH" sz="1600" dirty="0">
                <a:solidFill>
                  <a:prstClr val="black"/>
                </a:solidFill>
                <a:latin typeface="Alexandria" pitchFamily="2" charset="-78"/>
                <a:cs typeface="Alexandria" pitchFamily="2" charset="-78"/>
              </a:rPr>
              <a:t>.</a:t>
            </a:r>
          </a:p>
          <a:p>
            <a:pPr lvl="0" algn="just" rtl="1">
              <a:lnSpc>
                <a:spcPct val="150000"/>
              </a:lnSpc>
            </a:pPr>
            <a:r>
              <a:rPr kumimoji="0" lang="ar-EG" sz="1600" i="0" u="none" strike="noStrike" kern="1200" cap="none" spc="0" normalizeH="0" baseline="0" noProof="0" dirty="0">
                <a:ln>
                  <a:noFill/>
                </a:ln>
                <a:solidFill>
                  <a:prstClr val="black"/>
                </a:solidFill>
                <a:effectLst/>
                <a:uLnTx/>
                <a:uFillTx/>
                <a:latin typeface="Alexandria" pitchFamily="2" charset="-78"/>
                <a:cs typeface="Alexandria" pitchFamily="2" charset="-78"/>
              </a:rPr>
              <a:t> </a:t>
            </a:r>
            <a:r>
              <a:rPr kumimoji="0" lang="ar-EG" sz="1600" b="1" i="1" u="none" strike="noStrike" kern="1200" cap="none" spc="0" normalizeH="0" baseline="0" noProof="0" dirty="0">
                <a:ln>
                  <a:noFill/>
                </a:ln>
                <a:solidFill>
                  <a:prstClr val="black"/>
                </a:solidFill>
                <a:effectLst/>
                <a:uLnTx/>
                <a:uFillTx/>
                <a:latin typeface="Alexandria" pitchFamily="2" charset="-78"/>
                <a:cs typeface="Alexandria" pitchFamily="2" charset="-78"/>
              </a:rPr>
              <a:t>"الجمهور</a:t>
            </a:r>
            <a:r>
              <a:rPr kumimoji="0" lang="ar-EG" sz="1600" i="0" u="none" strike="noStrike" kern="1200" cap="none" spc="0" normalizeH="0" baseline="0" noProof="0" dirty="0">
                <a:ln>
                  <a:noFill/>
                </a:ln>
                <a:solidFill>
                  <a:prstClr val="black"/>
                </a:solidFill>
                <a:effectLst/>
                <a:uLnTx/>
                <a:uFillTx/>
                <a:latin typeface="Alexandria" pitchFamily="2" charset="-78"/>
                <a:cs typeface="Alexandria" pitchFamily="2" charset="-78"/>
              </a:rPr>
              <a:t>" الذي يتكون لديه الانطباع. </a:t>
            </a:r>
            <a:endParaRPr kumimoji="0" lang="ar-BH" sz="1600" i="0" u="none" strike="noStrike" kern="1200" cap="none" spc="0" normalizeH="0" baseline="0" noProof="0" dirty="0">
              <a:ln>
                <a:noFill/>
              </a:ln>
              <a:solidFill>
                <a:prstClr val="black"/>
              </a:solidFill>
              <a:effectLst/>
              <a:uLnTx/>
              <a:uFillTx/>
              <a:latin typeface="Alexandria" pitchFamily="2" charset="-78"/>
              <a:cs typeface="Alexandria" pitchFamily="2" charset="-78"/>
            </a:endParaRPr>
          </a:p>
          <a:p>
            <a:pPr lvl="0" algn="just" rtl="1">
              <a:lnSpc>
                <a:spcPct val="150000"/>
              </a:lnSpc>
            </a:pPr>
            <a:endParaRPr kumimoji="0" lang="ar-BH" sz="1600" i="0" u="none" strike="noStrike" kern="1200" cap="none" spc="0" normalizeH="0" baseline="0" noProof="0" dirty="0">
              <a:ln>
                <a:noFill/>
              </a:ln>
              <a:solidFill>
                <a:prstClr val="black"/>
              </a:solidFill>
              <a:effectLst/>
              <a:uLnTx/>
              <a:uFillTx/>
              <a:latin typeface="Alexandria" pitchFamily="2" charset="-78"/>
              <a:cs typeface="Alexandria" pitchFamily="2" charset="-78"/>
            </a:endParaRPr>
          </a:p>
          <a:p>
            <a:pPr lvl="0" algn="just" rtl="1">
              <a:lnSpc>
                <a:spcPct val="150000"/>
              </a:lnSpc>
            </a:pPr>
            <a:r>
              <a:rPr kumimoji="0" lang="ar-BH" sz="1600" b="1" i="1" u="none" strike="noStrike" kern="1200" cap="none" spc="0" normalizeH="0" baseline="0" noProof="0" dirty="0">
                <a:ln>
                  <a:noFill/>
                </a:ln>
                <a:solidFill>
                  <a:prstClr val="black"/>
                </a:solidFill>
                <a:effectLst/>
                <a:uLnTx/>
                <a:uFillTx/>
                <a:latin typeface="Alexandria" pitchFamily="2" charset="-78"/>
                <a:cs typeface="Alexandria" pitchFamily="2" charset="-78"/>
              </a:rPr>
              <a:t>"ا</a:t>
            </a:r>
            <a:r>
              <a:rPr kumimoji="0" lang="ar-EG" sz="1600" b="1" i="1" u="none" strike="noStrike" kern="1200" cap="none" spc="0" normalizeH="0" baseline="0" noProof="0" dirty="0">
                <a:ln>
                  <a:noFill/>
                </a:ln>
                <a:solidFill>
                  <a:prstClr val="black"/>
                </a:solidFill>
                <a:effectLst/>
                <a:uLnTx/>
                <a:uFillTx/>
                <a:latin typeface="Alexandria" pitchFamily="2" charset="-78"/>
                <a:cs typeface="Alexandria" pitchFamily="2" charset="-78"/>
              </a:rPr>
              <a:t>لصدى</a:t>
            </a:r>
            <a:r>
              <a:rPr kumimoji="0" lang="ar-BH" sz="1600" b="1" i="1" u="none" strike="noStrike" kern="1200" cap="none" spc="0" normalizeH="0" baseline="0" noProof="0" dirty="0">
                <a:ln>
                  <a:noFill/>
                </a:ln>
                <a:solidFill>
                  <a:prstClr val="black"/>
                </a:solidFill>
                <a:effectLst/>
                <a:uLnTx/>
                <a:uFillTx/>
                <a:latin typeface="Alexandria" pitchFamily="2" charset="-78"/>
                <a:cs typeface="Alexandria" pitchFamily="2" charset="-78"/>
              </a:rPr>
              <a:t>"</a:t>
            </a:r>
            <a:r>
              <a:rPr kumimoji="0" lang="ar-EG" sz="1600" b="1" i="1" u="none" strike="noStrike" kern="1200" cap="none" spc="0" normalizeH="0" baseline="0" noProof="0" dirty="0">
                <a:ln>
                  <a:noFill/>
                </a:ln>
                <a:solidFill>
                  <a:prstClr val="black"/>
                </a:solidFill>
                <a:effectLst/>
                <a:uLnTx/>
                <a:uFillTx/>
                <a:latin typeface="Alexandria" pitchFamily="2" charset="-78"/>
                <a:cs typeface="Alexandria" pitchFamily="2" charset="-78"/>
              </a:rPr>
              <a:t>التنافر: </a:t>
            </a:r>
            <a:r>
              <a:rPr kumimoji="0" lang="ar-EG" sz="1600" i="0" u="none" strike="noStrike" kern="1200" cap="none" spc="0" normalizeH="0" baseline="0" noProof="0" dirty="0">
                <a:ln>
                  <a:noFill/>
                </a:ln>
                <a:solidFill>
                  <a:prstClr val="black"/>
                </a:solidFill>
                <a:effectLst/>
                <a:uLnTx/>
                <a:uFillTx/>
                <a:latin typeface="Alexandria" pitchFamily="2" charset="-78"/>
                <a:cs typeface="Alexandria" pitchFamily="2" charset="-78"/>
              </a:rPr>
              <a:t>تهدف عملية إدارة الانطباع لخلق انطباع غير متنافر بل متوافق مع الأهداف المرجوة من الفاعلين وكذلك مع الجمهور، أي خلق الانسجام الإيجابي والمعرفي للتفاعلات الاجتماعية. </a:t>
            </a:r>
            <a:endParaRPr kumimoji="0" lang="ar-BH" sz="1600" i="0" u="none" strike="noStrike" kern="1200" cap="none" spc="0" normalizeH="0" baseline="0" noProof="0" dirty="0">
              <a:ln>
                <a:noFill/>
              </a:ln>
              <a:solidFill>
                <a:prstClr val="black"/>
              </a:solidFill>
              <a:effectLst/>
              <a:uLnTx/>
              <a:uFillTx/>
              <a:latin typeface="Alexandria" pitchFamily="2" charset="-78"/>
              <a:cs typeface="Alexandria" pitchFamily="2" charset="-78"/>
            </a:endParaRPr>
          </a:p>
          <a:p>
            <a:pPr lvl="0" algn="just" rtl="1">
              <a:lnSpc>
                <a:spcPct val="150000"/>
              </a:lnSpc>
            </a:pPr>
            <a:endParaRPr kumimoji="0" lang="ar-BH" sz="1600" i="0" u="none" strike="noStrike" kern="1200" cap="none" spc="0" normalizeH="0" baseline="0" noProof="0" dirty="0">
              <a:ln>
                <a:noFill/>
              </a:ln>
              <a:solidFill>
                <a:prstClr val="black"/>
              </a:solidFill>
              <a:effectLst/>
              <a:uLnTx/>
              <a:uFillTx/>
              <a:latin typeface="Alexandria" pitchFamily="2" charset="-78"/>
              <a:cs typeface="Alexandria" pitchFamily="2" charset="-78"/>
            </a:endParaRPr>
          </a:p>
          <a:p>
            <a:pPr lvl="0" algn="just" rtl="1">
              <a:lnSpc>
                <a:spcPct val="150000"/>
              </a:lnSpc>
            </a:pPr>
            <a:r>
              <a:rPr kumimoji="0" lang="ar-EG" sz="1600" b="1" i="1" u="sng" strike="noStrike" kern="1200" cap="none" spc="0" normalizeH="0" baseline="0" noProof="0" dirty="0">
                <a:ln>
                  <a:noFill/>
                </a:ln>
                <a:solidFill>
                  <a:prstClr val="black"/>
                </a:solidFill>
                <a:effectLst/>
                <a:uLnTx/>
                <a:uFillTx/>
                <a:latin typeface="Alexandria" pitchFamily="2" charset="-78"/>
                <a:cs typeface="Alexandria" pitchFamily="2" charset="-78"/>
              </a:rPr>
              <a:t>الواقع (الحقائق) المدرك</a:t>
            </a:r>
            <a:r>
              <a:rPr kumimoji="0" lang="ar-EG" sz="1600" i="0" u="none" strike="noStrike" kern="1200" cap="none" spc="0" normalizeH="0" baseline="0" noProof="0" dirty="0">
                <a:ln>
                  <a:noFill/>
                </a:ln>
                <a:solidFill>
                  <a:prstClr val="black"/>
                </a:solidFill>
                <a:effectLst/>
                <a:uLnTx/>
                <a:uFillTx/>
                <a:latin typeface="Alexandria" pitchFamily="2" charset="-78"/>
                <a:cs typeface="Alexandria" pitchFamily="2" charset="-78"/>
              </a:rPr>
              <a:t>: يحدث هذا في عملية الاتصال لتكوين الانطباع الحقيقي الذي </a:t>
            </a:r>
            <a:endParaRPr kumimoji="0" lang="ar-BH" sz="1600" i="0" u="none" strike="noStrike" kern="1200" cap="none" spc="0" normalizeH="0" baseline="0" noProof="0" dirty="0">
              <a:ln>
                <a:noFill/>
              </a:ln>
              <a:solidFill>
                <a:prstClr val="black"/>
              </a:solidFill>
              <a:effectLst/>
              <a:uLnTx/>
              <a:uFillTx/>
              <a:latin typeface="Alexandria" pitchFamily="2" charset="-78"/>
              <a:cs typeface="Alexandria" pitchFamily="2" charset="-78"/>
            </a:endParaRPr>
          </a:p>
          <a:p>
            <a:pPr lvl="0" algn="just" rtl="1">
              <a:lnSpc>
                <a:spcPct val="150000"/>
              </a:lnSpc>
            </a:pPr>
            <a:r>
              <a:rPr kumimoji="0" lang="ar-EG" sz="1600" i="0" u="none" strike="noStrike" kern="1200" cap="none" spc="0" normalizeH="0" baseline="0" noProof="0" dirty="0">
                <a:ln>
                  <a:noFill/>
                </a:ln>
                <a:solidFill>
                  <a:prstClr val="black"/>
                </a:solidFill>
                <a:effectLst/>
                <a:uLnTx/>
                <a:uFillTx/>
                <a:latin typeface="Alexandria" pitchFamily="2" charset="-78"/>
                <a:cs typeface="Alexandria" pitchFamily="2" charset="-78"/>
              </a:rPr>
              <a:t>يتركه الفاعل. فالدافع وراء الهدف يستند إلى افتراض أن انطباعات الجمهور المستهدف عن الفاعل ستصبح حقيقة عنده. </a:t>
            </a:r>
          </a:p>
        </p:txBody>
      </p:sp>
      <p:sp>
        <p:nvSpPr>
          <p:cNvPr id="4" name="TextBox 3"/>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153667412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48" name="TextBox 47"/>
          <p:cNvSpPr txBox="1"/>
          <p:nvPr/>
        </p:nvSpPr>
        <p:spPr>
          <a:xfrm>
            <a:off x="988930" y="2167195"/>
            <a:ext cx="10214140" cy="3005310"/>
          </a:xfrm>
          <a:prstGeom prst="rect">
            <a:avLst/>
          </a:prstGeom>
          <a:noFill/>
        </p:spPr>
        <p:txBody>
          <a:bodyPr wrap="square" rtlCol="0">
            <a:spAutoFit/>
          </a:bodyPr>
          <a:lstStyle/>
          <a:p>
            <a:pPr marL="0" marR="0" lvl="0" indent="0" algn="just" defTabSz="914400" rtl="1" eaLnBrk="1" fontAlgn="auto" latinLnBrk="0" hangingPunct="1">
              <a:lnSpc>
                <a:spcPct val="150000"/>
              </a:lnSpc>
              <a:spcBef>
                <a:spcPts val="0"/>
              </a:spcBef>
              <a:spcAft>
                <a:spcPts val="0"/>
              </a:spcAft>
              <a:buClrTx/>
              <a:buSzTx/>
              <a:buFontTx/>
              <a:buNone/>
              <a:tabLst/>
              <a:defRPr/>
            </a:pPr>
            <a:r>
              <a:rPr kumimoji="0" lang="ar-EG" sz="1600" b="0" i="0" u="none" strike="noStrike" kern="1200" cap="none" spc="0" normalizeH="0" baseline="0" noProof="0" dirty="0">
                <a:ln>
                  <a:noFill/>
                </a:ln>
                <a:solidFill>
                  <a:prstClr val="black"/>
                </a:solidFill>
                <a:effectLst/>
                <a:uLnTx/>
                <a:uFillTx/>
                <a:latin typeface="Alexandria" pitchFamily="2" charset="-78"/>
                <a:cs typeface="Alexandria" pitchFamily="2" charset="-78"/>
              </a:rPr>
              <a:t>ويتم إدارة الانطباع في اتجاهين، الأول يعزز الصور الإيجابية والثاني يحد من وجود صورة سلبية أو يعمل على إصلاح الأضرار التي لحقت بالصورة، ويعتبر تقديم المعلومات الصادقة عن الشخص أو المنظمة وتوضيح أوجه التميز والإنجازات والقدرات أحد التكتيكات المباشرة لإدارة الانطباع مقابل التكتيكات غير المباشرة التي تعمل على إثبات ما هو عكس الصورة السلبية.</a:t>
            </a:r>
          </a:p>
          <a:p>
            <a:pPr marL="0" marR="0" lvl="0" indent="0" algn="just" defTabSz="914400" rtl="1" eaLnBrk="1" fontAlgn="auto" latinLnBrk="0" hangingPunct="1">
              <a:lnSpc>
                <a:spcPct val="150000"/>
              </a:lnSpc>
              <a:spcBef>
                <a:spcPts val="0"/>
              </a:spcBef>
              <a:spcAft>
                <a:spcPts val="0"/>
              </a:spcAft>
              <a:buClrTx/>
              <a:buSzTx/>
              <a:buFontTx/>
              <a:buNone/>
              <a:tabLst/>
              <a:defRPr/>
            </a:pPr>
            <a:r>
              <a:rPr kumimoji="0" lang="ar-EG" sz="1600" b="1" i="0" u="none" strike="noStrike" kern="1200" cap="none" spc="0" normalizeH="0" baseline="0" noProof="0" dirty="0">
                <a:ln>
                  <a:noFill/>
                </a:ln>
                <a:solidFill>
                  <a:prstClr val="black"/>
                </a:solidFill>
                <a:effectLst/>
                <a:uLnTx/>
                <a:uFillTx/>
                <a:latin typeface="Alexandria" pitchFamily="2" charset="-78"/>
                <a:cs typeface="Alexandria" pitchFamily="2" charset="-78"/>
              </a:rPr>
              <a:t>وتعتبر عملية إدار</a:t>
            </a:r>
            <a:r>
              <a:rPr kumimoji="0" lang="ar-BH" sz="1600" b="1" i="0" u="none" strike="noStrike" kern="1200" cap="none" spc="0" normalizeH="0" baseline="0" noProof="0" dirty="0">
                <a:ln>
                  <a:noFill/>
                </a:ln>
                <a:solidFill>
                  <a:prstClr val="black"/>
                </a:solidFill>
                <a:effectLst/>
                <a:uLnTx/>
                <a:uFillTx/>
                <a:latin typeface="Alexandria" pitchFamily="2" charset="-78"/>
                <a:cs typeface="Alexandria" pitchFamily="2" charset="-78"/>
              </a:rPr>
              <a:t>ة </a:t>
            </a:r>
            <a:r>
              <a:rPr kumimoji="0" lang="ar-EG" sz="1600" b="1" i="0" u="none" strike="noStrike" kern="1200" cap="none" spc="0" normalizeH="0" baseline="0" noProof="0" dirty="0">
                <a:ln>
                  <a:noFill/>
                </a:ln>
                <a:solidFill>
                  <a:prstClr val="black"/>
                </a:solidFill>
                <a:effectLst/>
                <a:uLnTx/>
                <a:uFillTx/>
                <a:latin typeface="Alexandria" pitchFamily="2" charset="-78"/>
                <a:cs typeface="Alexandria" pitchFamily="2" charset="-78"/>
              </a:rPr>
              <a:t>الانطبا ع مهمة جداً لأنها تخلق جسور من الثقة والتوافق والتعاطف مع الآخرين، والملاحظ في عملية الانطباع أن جزء كبير منها يعتمد على خلفيات الأشخاص وتجاربهم وتوصراتهم المسبقة لذا من المحتمل جداً أن يصدروا أحكام متحيزة، ونظراً لأن الأشخاص يعتمدون على انطباعاتهم ويثقون بها عبر تاريخهم وتجاربهم الحياتية فهم يرونها</a:t>
            </a:r>
          </a:p>
        </p:txBody>
      </p:sp>
      <p:sp>
        <p:nvSpPr>
          <p:cNvPr id="4" name="TextBox 3"/>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2" name="Picture 1">
            <a:extLst>
              <a:ext uri="{FF2B5EF4-FFF2-40B4-BE49-F238E27FC236}">
                <a16:creationId xmlns:a16="http://schemas.microsoft.com/office/drawing/2014/main" id="{7BF2B97B-7CE7-F7FB-68D9-965C9199DEDD}"/>
              </a:ext>
            </a:extLst>
          </p:cNvPr>
          <p:cNvPicPr>
            <a:picLocks noChangeAspect="1"/>
          </p:cNvPicPr>
          <p:nvPr/>
        </p:nvPicPr>
        <p:blipFill>
          <a:blip r:embed="rId3"/>
          <a:stretch>
            <a:fillRect/>
          </a:stretch>
        </p:blipFill>
        <p:spPr>
          <a:xfrm>
            <a:off x="617280" y="4818386"/>
            <a:ext cx="3129643" cy="1671637"/>
          </a:xfrm>
          <a:prstGeom prst="rect">
            <a:avLst/>
          </a:prstGeom>
        </p:spPr>
      </p:pic>
    </p:spTree>
    <p:extLst>
      <p:ext uri="{BB962C8B-B14F-4D97-AF65-F5344CB8AC3E}">
        <p14:creationId xmlns:p14="http://schemas.microsoft.com/office/powerpoint/2010/main" val="236336707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48" name="TextBox 47"/>
          <p:cNvSpPr txBox="1"/>
          <p:nvPr/>
        </p:nvSpPr>
        <p:spPr>
          <a:xfrm>
            <a:off x="916570" y="2059431"/>
            <a:ext cx="10214140" cy="3374642"/>
          </a:xfrm>
          <a:prstGeom prst="rect">
            <a:avLst/>
          </a:prstGeom>
          <a:noFill/>
        </p:spPr>
        <p:txBody>
          <a:bodyPr wrap="square" rtlCol="0">
            <a:spAutoFit/>
          </a:bodyPr>
          <a:lstStyle/>
          <a:p>
            <a:pPr marL="0" marR="0" lvl="0" indent="0" algn="just" defTabSz="914400" rtl="1" eaLnBrk="1" fontAlgn="auto" latinLnBrk="0" hangingPunct="1">
              <a:lnSpc>
                <a:spcPct val="150000"/>
              </a:lnSpc>
              <a:spcBef>
                <a:spcPts val="0"/>
              </a:spcBef>
              <a:spcAft>
                <a:spcPts val="0"/>
              </a:spcAft>
              <a:buClrTx/>
              <a:buSzTx/>
              <a:buFontTx/>
              <a:buNone/>
              <a:tabLst/>
              <a:defRPr/>
            </a:pPr>
            <a:r>
              <a:rPr kumimoji="0" lang="ar-EG" sz="160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ربطت دراسات متعددة بين وجود علاقة بين العوامل الجسدية (كالسن والنوع)، ونوعية الصور المتكونة الناتجة عن الانطباعات لدى الجمهور، أي أن هناك علاقة إيجابية بين جاذبية أو مظهر أو سلطة أو إمكانيات الفاعلين ونوعية ومقدار الانطباعات المتكونة عنهم، وهناك ارتباط إيجابي بين الإدراك الذاتي للفاعلين وبين تصرفاتهم وسلوكيات إدارة الانطباع، وأن سلوكيات الأفراد أو المنظمة "كأحد الفاعلين" لإدارة الانطباع ستتناسق مع الصور المتوقع إنتاجها. </a:t>
            </a:r>
            <a:endParaRPr kumimoji="0" lang="ar-BH" sz="160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endParaRPr>
          </a:p>
          <a:p>
            <a:pPr marL="0" marR="0" lvl="0" indent="0" algn="just" defTabSz="914400" rtl="1" eaLnBrk="1" fontAlgn="auto" latinLnBrk="0" hangingPunct="1">
              <a:lnSpc>
                <a:spcPct val="150000"/>
              </a:lnSpc>
              <a:spcBef>
                <a:spcPts val="0"/>
              </a:spcBef>
              <a:spcAft>
                <a:spcPts val="0"/>
              </a:spcAft>
              <a:buClrTx/>
              <a:buSzTx/>
              <a:buFontTx/>
              <a:buNone/>
              <a:tabLst/>
              <a:defRPr/>
            </a:pPr>
            <a:r>
              <a:rPr kumimoji="0" lang="ar-EG" sz="160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كما أكد جوفمان أن العاملين بالمنظمة يخلقون صوراً ليس لأنفسهم فقط، ولكن لتقديم واجهة إيجابية عن المنظمة، فالمنظمات تسعى للتركيز على رسالة متسقة لإدارة المواقف على نحو فعال، وقد شدد على أهمية اللقاءات الجماعية، والحفاظ على وضع المنظمة في الأزمات. </a:t>
            </a:r>
            <a:endParaRPr kumimoji="0" lang="ar-BH" sz="160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endParaRPr>
          </a:p>
          <a:p>
            <a:pPr marL="0" marR="0" lvl="0" indent="0" algn="just" defTabSz="914400" rtl="1" eaLnBrk="1" fontAlgn="auto" latinLnBrk="0" hangingPunct="1">
              <a:lnSpc>
                <a:spcPct val="150000"/>
              </a:lnSpc>
              <a:spcBef>
                <a:spcPts val="0"/>
              </a:spcBef>
              <a:spcAft>
                <a:spcPts val="0"/>
              </a:spcAft>
              <a:buClrTx/>
              <a:buSzTx/>
              <a:buFontTx/>
              <a:buNone/>
              <a:tabLst/>
              <a:defRPr/>
            </a:pPr>
            <a:endParaRPr kumimoji="0" lang="ar-EG" sz="160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15521983-D583-015A-4A03-9FC281AD6D22}"/>
              </a:ext>
            </a:extLst>
          </p:cNvPr>
          <p:cNvSpPr txBox="1"/>
          <p:nvPr/>
        </p:nvSpPr>
        <p:spPr>
          <a:xfrm>
            <a:off x="1873704" y="632816"/>
            <a:ext cx="6098720" cy="400110"/>
          </a:xfrm>
          <a:prstGeom prst="rect">
            <a:avLst/>
          </a:prstGeom>
          <a:noFill/>
        </p:spPr>
        <p:txBody>
          <a:bodyPr wrap="square">
            <a:spAutoFit/>
          </a:bodyPr>
          <a:lstStyle/>
          <a:p>
            <a:pPr marL="0" marR="0" indent="245110" algn="ctr" rtl="1">
              <a:spcBef>
                <a:spcPts val="600"/>
              </a:spcBef>
              <a:spcAft>
                <a:spcPts val="0"/>
              </a:spcAft>
            </a:pPr>
            <a:r>
              <a:rPr lang="ar-EG" sz="2000" b="1" u="sng" dirty="0">
                <a:effectLst/>
                <a:latin typeface="Alexandria" pitchFamily="2" charset="-78"/>
                <a:ea typeface="Times New Roman" panose="02020603050405020304" pitchFamily="18" charset="0"/>
                <a:cs typeface="Alexandria" pitchFamily="2" charset="-78"/>
              </a:rPr>
              <a:t>إدارة الانطباع للأفراد</a:t>
            </a:r>
            <a:endParaRPr lang="en-US" sz="2000" u="sng" dirty="0">
              <a:effectLst/>
              <a:latin typeface="Alexandria" pitchFamily="2" charset="-78"/>
              <a:ea typeface="Times New Roman" panose="02020603050405020304" pitchFamily="18" charset="0"/>
              <a:cs typeface="Alexandria" pitchFamily="2" charset="-78"/>
            </a:endParaRPr>
          </a:p>
        </p:txBody>
      </p:sp>
      <p:pic>
        <p:nvPicPr>
          <p:cNvPr id="5" name="Picture 4">
            <a:extLst>
              <a:ext uri="{FF2B5EF4-FFF2-40B4-BE49-F238E27FC236}">
                <a16:creationId xmlns:a16="http://schemas.microsoft.com/office/drawing/2014/main" id="{37DCE98B-116F-81DD-332B-92CDB8C2376C}"/>
              </a:ext>
            </a:extLst>
          </p:cNvPr>
          <p:cNvPicPr>
            <a:picLocks noChangeAspect="1"/>
          </p:cNvPicPr>
          <p:nvPr/>
        </p:nvPicPr>
        <p:blipFill>
          <a:blip r:embed="rId3"/>
          <a:stretch>
            <a:fillRect/>
          </a:stretch>
        </p:blipFill>
        <p:spPr>
          <a:xfrm>
            <a:off x="762000" y="4912907"/>
            <a:ext cx="3390900" cy="1143000"/>
          </a:xfrm>
          <a:prstGeom prst="rect">
            <a:avLst/>
          </a:prstGeom>
        </p:spPr>
      </p:pic>
    </p:spTree>
    <p:extLst>
      <p:ext uri="{BB962C8B-B14F-4D97-AF65-F5344CB8AC3E}">
        <p14:creationId xmlns:p14="http://schemas.microsoft.com/office/powerpoint/2010/main" val="428215645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48" name="TextBox 47"/>
          <p:cNvSpPr txBox="1"/>
          <p:nvPr/>
        </p:nvSpPr>
        <p:spPr>
          <a:xfrm>
            <a:off x="988930" y="1850710"/>
            <a:ext cx="10214140" cy="4113306"/>
          </a:xfrm>
          <a:prstGeom prst="rect">
            <a:avLst/>
          </a:prstGeom>
          <a:noFill/>
        </p:spPr>
        <p:txBody>
          <a:bodyPr wrap="square" rtlCol="0">
            <a:spAutoFit/>
          </a:bodyPr>
          <a:lstStyle/>
          <a:p>
            <a:pPr marL="0" marR="0" lvl="0" indent="0" algn="just" defTabSz="914400" rtl="1" eaLnBrk="1" fontAlgn="auto" latinLnBrk="0" hangingPunct="1">
              <a:lnSpc>
                <a:spcPct val="150000"/>
              </a:lnSpc>
              <a:spcBef>
                <a:spcPts val="0"/>
              </a:spcBef>
              <a:spcAft>
                <a:spcPts val="0"/>
              </a:spcAft>
              <a:buClrTx/>
              <a:buSzTx/>
              <a:buFontTx/>
              <a:buNone/>
              <a:tabLst/>
              <a:defRPr/>
            </a:pPr>
            <a:r>
              <a:rPr kumimoji="0" lang="ar-EG" sz="1600" b="1" i="0" u="sng" strike="noStrike" kern="1200" cap="none" spc="0" normalizeH="0" baseline="0" noProof="0" dirty="0">
                <a:ln>
                  <a:noFill/>
                </a:ln>
                <a:solidFill>
                  <a:prstClr val="black"/>
                </a:solidFill>
                <a:effectLst/>
                <a:uLnTx/>
                <a:uFillTx/>
                <a:latin typeface="Alexandria" pitchFamily="2" charset="-78"/>
                <a:ea typeface="+mn-ea"/>
                <a:cs typeface="Alexandria" pitchFamily="2" charset="-78"/>
              </a:rPr>
              <a:t>وهناك عدة أدوات يمتلكها كل شخص (خاصة العاملين في المؤسسات) تمكنهم من إدارة انطباع جيد، منها</a:t>
            </a:r>
            <a:r>
              <a:rPr kumimoji="0" lang="ar-BH" sz="1600" b="1" i="0" u="sng" strike="noStrike" kern="1200" cap="none" spc="0" normalizeH="0" baseline="0" noProof="0" dirty="0">
                <a:ln>
                  <a:noFill/>
                </a:ln>
                <a:solidFill>
                  <a:prstClr val="black"/>
                </a:solidFill>
                <a:effectLst/>
                <a:uLnTx/>
                <a:uFillTx/>
                <a:latin typeface="Alexandria" pitchFamily="2" charset="-78"/>
                <a:ea typeface="+mn-ea"/>
                <a:cs typeface="Alexandria" pitchFamily="2" charset="-78"/>
              </a:rPr>
              <a:t>:</a:t>
            </a:r>
          </a:p>
          <a:p>
            <a:pPr marL="0" marR="0" lvl="0" indent="0" algn="just" defTabSz="914400" rtl="1" eaLnBrk="1" fontAlgn="auto" latinLnBrk="0" hangingPunct="1">
              <a:lnSpc>
                <a:spcPct val="150000"/>
              </a:lnSpc>
              <a:spcBef>
                <a:spcPts val="0"/>
              </a:spcBef>
              <a:spcAft>
                <a:spcPts val="0"/>
              </a:spcAft>
              <a:buClrTx/>
              <a:buSzTx/>
              <a:buFontTx/>
              <a:buNone/>
              <a:tabLst/>
              <a:defRPr/>
            </a:pPr>
            <a:r>
              <a:rPr kumimoji="0" lang="ar-EG" sz="1600" b="1"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 </a:t>
            </a:r>
            <a:r>
              <a:rPr kumimoji="0" lang="ar-EG" sz="1600" b="1" i="0" u="none" strike="noStrike" kern="1200" cap="none" spc="0" normalizeH="0" baseline="0" noProof="0" dirty="0">
                <a:ln>
                  <a:noFill/>
                </a:ln>
                <a:solidFill>
                  <a:prstClr val="black"/>
                </a:solidFill>
                <a:effectLst/>
                <a:highlight>
                  <a:srgbClr val="FFFF00"/>
                </a:highlight>
                <a:uLnTx/>
                <a:uFillTx/>
                <a:latin typeface="Alexandria" pitchFamily="2" charset="-78"/>
                <a:ea typeface="+mn-ea"/>
                <a:cs typeface="Alexandria" pitchFamily="2" charset="-78"/>
              </a:rPr>
              <a:t>المظهر الخارجي </a:t>
            </a:r>
            <a:r>
              <a:rPr kumimoji="0" lang="ar-EG" sz="1600" b="1"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ولغة الجسد والاتصال غير اللفظي ونبرة الصوت وأسلوب الكلام ومضمونه ثم الأفعال وأخيرا السياق العام. </a:t>
            </a:r>
          </a:p>
          <a:p>
            <a:pPr marL="0" marR="0" lvl="0" indent="0" algn="just" defTabSz="914400" rtl="1" eaLnBrk="1" fontAlgn="auto" latinLnBrk="0" hangingPunct="1">
              <a:lnSpc>
                <a:spcPct val="150000"/>
              </a:lnSpc>
              <a:spcBef>
                <a:spcPts val="0"/>
              </a:spcBef>
              <a:spcAft>
                <a:spcPts val="0"/>
              </a:spcAft>
              <a:buClrTx/>
              <a:buSzTx/>
              <a:buFontTx/>
              <a:buNone/>
              <a:tabLst/>
              <a:defRPr/>
            </a:pPr>
            <a:r>
              <a:rPr kumimoji="0" lang="ar-EG" sz="160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أو هذه الأدوات هي المظهر الخارجي أو كيف يبدو الشخص ومن الملاحظ أن المغالاة في الاهتمام بالمظهر الخارجي قد تثير الريبة كما أن إهماله يثير عدم الاهتمام.</a:t>
            </a:r>
          </a:p>
          <a:p>
            <a:pPr marL="0" marR="0" lvl="0" indent="0" algn="just" defTabSz="914400" rtl="1" eaLnBrk="1" fontAlgn="auto" latinLnBrk="0" hangingPunct="1">
              <a:lnSpc>
                <a:spcPct val="150000"/>
              </a:lnSpc>
              <a:spcBef>
                <a:spcPts val="0"/>
              </a:spcBef>
              <a:spcAft>
                <a:spcPts val="0"/>
              </a:spcAft>
              <a:buClrTx/>
              <a:buSzTx/>
              <a:buFontTx/>
              <a:buNone/>
              <a:tabLst/>
              <a:defRPr/>
            </a:pPr>
            <a:r>
              <a:rPr kumimoji="0" lang="ar-EG" sz="1600" b="1" i="0" u="none" strike="noStrike" kern="1200" cap="none" spc="0" normalizeH="0" baseline="0" noProof="0" dirty="0">
                <a:ln>
                  <a:noFill/>
                </a:ln>
                <a:solidFill>
                  <a:prstClr val="black"/>
                </a:solidFill>
                <a:effectLst/>
                <a:highlight>
                  <a:srgbClr val="FFFF00"/>
                </a:highlight>
                <a:uLnTx/>
                <a:uFillTx/>
                <a:latin typeface="Alexandria" pitchFamily="2" charset="-78"/>
                <a:ea typeface="+mn-ea"/>
                <a:cs typeface="Alexandria" pitchFamily="2" charset="-78"/>
              </a:rPr>
              <a:t>الأداة الثانية </a:t>
            </a:r>
            <a:r>
              <a:rPr kumimoji="0" lang="ar-EG" sz="160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هي الاتصال غير اللفظي ولغة الجسد حيث يتواصل الشخص مع الآخرين بدون كلمات بل يستخدم طريقتين، ا</a:t>
            </a:r>
            <a:r>
              <a:rPr kumimoji="0" lang="ar-EG" sz="1600" i="0" u="none" strike="noStrike" kern="1200" cap="none" spc="0" normalizeH="0" baseline="0" noProof="0" dirty="0">
                <a:ln>
                  <a:noFill/>
                </a:ln>
                <a:solidFill>
                  <a:prstClr val="black"/>
                </a:solidFill>
                <a:effectLst/>
                <a:highlight>
                  <a:srgbClr val="FFFF00"/>
                </a:highlight>
                <a:uLnTx/>
                <a:uFillTx/>
                <a:latin typeface="Alexandria" pitchFamily="2" charset="-78"/>
                <a:ea typeface="+mn-ea"/>
                <a:cs typeface="Alexandria" pitchFamily="2" charset="-78"/>
              </a:rPr>
              <a:t>لأول</a:t>
            </a:r>
            <a:r>
              <a:rPr kumimoji="0" lang="ar-EG" sz="160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 هي لغة الجسد مثل تعبيرات الوجه، حركة العينين والحاجبين، اتجاه وطريقة النظر، حركة ووضع اليدين والكفين، حركة ووضع الرأس، حركة ووضع الأرجل، حركة ووضع الشفاه والفم واللسان، </a:t>
            </a:r>
            <a:r>
              <a:rPr kumimoji="0" lang="ar-EG" sz="1600" i="0" u="none" strike="noStrike" kern="1200" cap="none" spc="0" normalizeH="0" baseline="0" noProof="0" dirty="0">
                <a:ln>
                  <a:noFill/>
                </a:ln>
                <a:solidFill>
                  <a:prstClr val="black"/>
                </a:solidFill>
                <a:effectLst/>
                <a:highlight>
                  <a:srgbClr val="FFFF00"/>
                </a:highlight>
                <a:uLnTx/>
                <a:uFillTx/>
                <a:latin typeface="Alexandria" pitchFamily="2" charset="-78"/>
                <a:ea typeface="+mn-ea"/>
                <a:cs typeface="Alexandria" pitchFamily="2" charset="-78"/>
              </a:rPr>
              <a:t>والثاني</a:t>
            </a:r>
            <a:r>
              <a:rPr kumimoji="0" lang="ar-EG" sz="160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 هو الاتصال الرمزي لتوصيل القيم والأحاسيس للمتلقي من خلال نوع وألوان الملابس، مكان الجلوس، المسافة مع الآخرين، والاتصال اللفظي عنصر حاسم وقوي في التواصل لأنه يساهم في تكوين الانطباعات بنسبة </a:t>
            </a:r>
            <a:r>
              <a:rPr kumimoji="0" lang="ar-BH" sz="160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كبيرة.</a:t>
            </a:r>
            <a:endParaRPr kumimoji="0" lang="ar-EG" sz="160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219408934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48" name="TextBox 47"/>
          <p:cNvSpPr txBox="1"/>
          <p:nvPr/>
        </p:nvSpPr>
        <p:spPr>
          <a:xfrm>
            <a:off x="988930" y="1850710"/>
            <a:ext cx="10214140" cy="3743974"/>
          </a:xfrm>
          <a:prstGeom prst="rect">
            <a:avLst/>
          </a:prstGeom>
          <a:noFill/>
        </p:spPr>
        <p:txBody>
          <a:bodyPr wrap="square" rtlCol="0">
            <a:spAutoFit/>
          </a:bodyPr>
          <a:lstStyle/>
          <a:p>
            <a:pPr marL="0" marR="0" lvl="0" indent="0" algn="just" defTabSz="914400" rtl="1" eaLnBrk="1" fontAlgn="auto" latinLnBrk="0" hangingPunct="1">
              <a:lnSpc>
                <a:spcPct val="150000"/>
              </a:lnSpc>
              <a:spcBef>
                <a:spcPts val="0"/>
              </a:spcBef>
              <a:spcAft>
                <a:spcPts val="0"/>
              </a:spcAft>
              <a:buClrTx/>
              <a:buSzTx/>
              <a:buFontTx/>
              <a:buNone/>
              <a:tabLst/>
              <a:defRPr/>
            </a:pPr>
            <a:r>
              <a:rPr kumimoji="0" lang="ar-EG" sz="1600" b="0" i="0" u="none" strike="noStrike" kern="1200" cap="none" spc="0" normalizeH="0" baseline="0" noProof="0" dirty="0">
                <a:ln>
                  <a:noFill/>
                </a:ln>
                <a:solidFill>
                  <a:prstClr val="black"/>
                </a:solidFill>
                <a:effectLst/>
                <a:highlight>
                  <a:srgbClr val="FFFF00"/>
                </a:highlight>
                <a:uLnTx/>
                <a:uFillTx/>
                <a:latin typeface="Alexandria" pitchFamily="2" charset="-78"/>
                <a:ea typeface="+mn-ea"/>
                <a:cs typeface="Alexandria" pitchFamily="2" charset="-78"/>
              </a:rPr>
              <a:t>الإداة الثالثة </a:t>
            </a:r>
            <a:r>
              <a:rPr kumimoji="0" lang="ar-EG" sz="16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هي نبرة الصوت لأنها تتأثر بالحالة النفسية لصاحبها. وتنقل مشاعر الشخص هل هومتوترأم حزين أو سعيد. فالتغيير في الصوت بالارتفاع والانخفاض، وكذلك الوقفات التي تتخلل بعض العبارات، ودرجة الخشونة والليونة، ورتابة الصوت على نمط واحد. كلها تؤثر في تكوين الانطباع. </a:t>
            </a:r>
          </a:p>
          <a:p>
            <a:pPr marL="0" marR="0" lvl="0" indent="0" algn="just" defTabSz="914400" rtl="1" eaLnBrk="1" fontAlgn="auto" latinLnBrk="0" hangingPunct="1">
              <a:lnSpc>
                <a:spcPct val="150000"/>
              </a:lnSpc>
              <a:spcBef>
                <a:spcPts val="0"/>
              </a:spcBef>
              <a:spcAft>
                <a:spcPts val="0"/>
              </a:spcAft>
              <a:buClrTx/>
              <a:buSzTx/>
              <a:buFontTx/>
              <a:buNone/>
              <a:tabLst/>
              <a:defRPr/>
            </a:pPr>
            <a:r>
              <a:rPr kumimoji="0" lang="ar-EG" sz="1600" b="0" i="0" u="none" strike="noStrike" kern="1200" cap="none" spc="0" normalizeH="0" baseline="0" noProof="0" dirty="0">
                <a:ln>
                  <a:noFill/>
                </a:ln>
                <a:solidFill>
                  <a:prstClr val="black"/>
                </a:solidFill>
                <a:effectLst/>
                <a:highlight>
                  <a:srgbClr val="FFFF00"/>
                </a:highlight>
                <a:uLnTx/>
                <a:uFillTx/>
                <a:latin typeface="Alexandria" pitchFamily="2" charset="-78"/>
                <a:ea typeface="+mn-ea"/>
                <a:cs typeface="Alexandria" pitchFamily="2" charset="-78"/>
              </a:rPr>
              <a:t>الأداة الرابعة </a:t>
            </a:r>
            <a:r>
              <a:rPr kumimoji="0" lang="ar-EG" sz="16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هي أسلوب الكلام، هل يصغي الشخص أم يتحدث بسرعة؟ هل يجيب قبل أن يُسأل؟ وهل يستفسر دائما؟ وكذلك نوعية الألفاظ التي يستخدمها هل تتمل معنيين؟ هل فيها كلام مزدود (</a:t>
            </a:r>
            <a:r>
              <a:rPr kumimoji="0" lang="en-US" sz="16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double speak) </a:t>
            </a:r>
            <a:r>
              <a:rPr kumimoji="0" lang="ar-EG" sz="16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هل يراوغ في شرح الأمور؟ </a:t>
            </a:r>
          </a:p>
          <a:p>
            <a:pPr marL="0" marR="0" lvl="0" indent="0" algn="just" defTabSz="914400" rtl="1" eaLnBrk="1" fontAlgn="auto" latinLnBrk="0" hangingPunct="1">
              <a:lnSpc>
                <a:spcPct val="150000"/>
              </a:lnSpc>
              <a:spcBef>
                <a:spcPts val="0"/>
              </a:spcBef>
              <a:spcAft>
                <a:spcPts val="0"/>
              </a:spcAft>
              <a:buClrTx/>
              <a:buSzTx/>
              <a:buFontTx/>
              <a:buNone/>
              <a:tabLst/>
              <a:defRPr/>
            </a:pPr>
            <a:r>
              <a:rPr kumimoji="0" lang="ar-EG" sz="1600" b="0" i="0" u="none" strike="noStrike" kern="1200" cap="none" spc="0" normalizeH="0" baseline="0" noProof="0" dirty="0">
                <a:ln>
                  <a:noFill/>
                </a:ln>
                <a:solidFill>
                  <a:prstClr val="black"/>
                </a:solidFill>
                <a:effectLst/>
                <a:highlight>
                  <a:srgbClr val="FFFF00"/>
                </a:highlight>
                <a:uLnTx/>
                <a:uFillTx/>
                <a:latin typeface="Alexandria" pitchFamily="2" charset="-78"/>
                <a:ea typeface="+mn-ea"/>
                <a:cs typeface="Alexandria" pitchFamily="2" charset="-78"/>
              </a:rPr>
              <a:t>الأداة الخامسة </a:t>
            </a:r>
            <a:r>
              <a:rPr kumimoji="0" lang="ar-EG" sz="16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هي مضمون الكلام ومحتواه، ومدى انتقاء الألفاظ المناسبة، وهل يستخدم الفرد شعارات رنانة؟ فالأشخاص الذين لا يستطيعون انتقاء الألفاظ المناسبة، ليست لديهم أصواتاً مسموعةً في عالمهم.</a:t>
            </a:r>
          </a:p>
          <a:p>
            <a:pPr marL="0" marR="0" lvl="0" indent="0" algn="just" defTabSz="914400" rtl="1" eaLnBrk="1" fontAlgn="auto" latinLnBrk="0" hangingPunct="1">
              <a:lnSpc>
                <a:spcPct val="150000"/>
              </a:lnSpc>
              <a:spcBef>
                <a:spcPts val="0"/>
              </a:spcBef>
              <a:spcAft>
                <a:spcPts val="0"/>
              </a:spcAft>
              <a:buClrTx/>
              <a:buSzTx/>
              <a:buFontTx/>
              <a:buNone/>
              <a:tabLst/>
              <a:defRPr/>
            </a:pPr>
            <a:r>
              <a:rPr kumimoji="0" lang="ar-EG" sz="1600" b="0" i="0" u="none" strike="noStrike" kern="1200" cap="none" spc="0" normalizeH="0" baseline="0" noProof="0" dirty="0">
                <a:ln>
                  <a:noFill/>
                </a:ln>
                <a:solidFill>
                  <a:prstClr val="black"/>
                </a:solidFill>
                <a:effectLst/>
                <a:highlight>
                  <a:srgbClr val="FFFF00"/>
                </a:highlight>
                <a:uLnTx/>
                <a:uFillTx/>
                <a:latin typeface="Alexandria" pitchFamily="2" charset="-78"/>
                <a:ea typeface="+mn-ea"/>
                <a:cs typeface="Alexandria" pitchFamily="2" charset="-78"/>
              </a:rPr>
              <a:t>الأداة السادسة </a:t>
            </a:r>
            <a:r>
              <a:rPr kumimoji="0" lang="ar-EG" sz="16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هي الأفعال أو ما يفعله الشخص في المواقف المختلفة؟ وكيف يتصرف في الأزمات؟ </a:t>
            </a:r>
            <a:endParaRPr kumimoji="0" lang="ar-BH" sz="16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endParaRPr>
          </a:p>
          <a:p>
            <a:pPr marL="0" marR="0" lvl="0" indent="0" algn="just" defTabSz="914400" rtl="1" eaLnBrk="1" fontAlgn="auto" latinLnBrk="0" hangingPunct="1">
              <a:lnSpc>
                <a:spcPct val="150000"/>
              </a:lnSpc>
              <a:spcBef>
                <a:spcPts val="0"/>
              </a:spcBef>
              <a:spcAft>
                <a:spcPts val="0"/>
              </a:spcAft>
              <a:buClrTx/>
              <a:buSzTx/>
              <a:buFontTx/>
              <a:buNone/>
              <a:tabLst/>
              <a:defRPr/>
            </a:pPr>
            <a:r>
              <a:rPr kumimoji="0" lang="ar-EG" sz="1600" b="0" i="0" u="none" strike="noStrike" kern="1200" cap="none" spc="0" normalizeH="0" baseline="0" noProof="0" dirty="0">
                <a:ln>
                  <a:noFill/>
                </a:ln>
                <a:solidFill>
                  <a:prstClr val="black"/>
                </a:solidFill>
                <a:effectLst/>
                <a:highlight>
                  <a:srgbClr val="FFFF00"/>
                </a:highlight>
                <a:uLnTx/>
                <a:uFillTx/>
                <a:latin typeface="Alexandria" pitchFamily="2" charset="-78"/>
                <a:ea typeface="+mn-ea"/>
                <a:cs typeface="Alexandria" pitchFamily="2" charset="-78"/>
              </a:rPr>
              <a:t>الأداة السابعة</a:t>
            </a:r>
            <a:r>
              <a:rPr kumimoji="0" lang="ar-EG" sz="16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 وهي السياق العام للموقف، </a:t>
            </a:r>
            <a:endParaRPr kumimoji="0" lang="ar-BH" sz="16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258153851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48" name="TextBox 47"/>
          <p:cNvSpPr txBox="1"/>
          <p:nvPr/>
        </p:nvSpPr>
        <p:spPr>
          <a:xfrm>
            <a:off x="988930" y="2167195"/>
            <a:ext cx="10214140" cy="1158651"/>
          </a:xfrm>
          <a:prstGeom prst="rect">
            <a:avLst/>
          </a:prstGeom>
          <a:noFill/>
        </p:spPr>
        <p:txBody>
          <a:bodyPr wrap="square" rtlCol="0">
            <a:spAutoFit/>
          </a:bodyPr>
          <a:lstStyle/>
          <a:p>
            <a:pPr marL="0" marR="0" lvl="0" indent="0" algn="just" defTabSz="914400" rtl="1" eaLnBrk="1" fontAlgn="auto" latinLnBrk="0" hangingPunct="1">
              <a:lnSpc>
                <a:spcPct val="150000"/>
              </a:lnSpc>
              <a:spcBef>
                <a:spcPts val="0"/>
              </a:spcBef>
              <a:spcAft>
                <a:spcPts val="0"/>
              </a:spcAft>
              <a:buClrTx/>
              <a:buSzTx/>
              <a:buFontTx/>
              <a:buNone/>
              <a:tabLst/>
              <a:defRPr/>
            </a:pPr>
            <a:r>
              <a:rPr kumimoji="0" lang="ar-EG" sz="1600" b="1" i="1"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إدارة هذه الانطباعات هدفها الأول والأخير هو التأثير في الأشخاص وليس خداعهم، وإذا تمت بشكل متوازن ستدوم الانطباعات، أما الإبهار والخداع واستخدام أسلحة التخدير العاطفي فسريعاً ما تكشفه المواقف الحقيقية.</a:t>
            </a:r>
          </a:p>
        </p:txBody>
      </p:sp>
      <p:sp>
        <p:nvSpPr>
          <p:cNvPr id="4" name="TextBox 3"/>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2" name="Picture 1">
            <a:extLst>
              <a:ext uri="{FF2B5EF4-FFF2-40B4-BE49-F238E27FC236}">
                <a16:creationId xmlns:a16="http://schemas.microsoft.com/office/drawing/2014/main" id="{29BE3126-E561-8E8D-5B60-63DAAF6E0858}"/>
              </a:ext>
            </a:extLst>
          </p:cNvPr>
          <p:cNvPicPr>
            <a:picLocks noChangeAspect="1"/>
          </p:cNvPicPr>
          <p:nvPr/>
        </p:nvPicPr>
        <p:blipFill>
          <a:blip r:embed="rId3"/>
          <a:stretch>
            <a:fillRect/>
          </a:stretch>
        </p:blipFill>
        <p:spPr>
          <a:xfrm>
            <a:off x="617280" y="3532155"/>
            <a:ext cx="4673177" cy="2497600"/>
          </a:xfrm>
          <a:prstGeom prst="rect">
            <a:avLst/>
          </a:prstGeom>
        </p:spPr>
      </p:pic>
    </p:spTree>
    <p:extLst>
      <p:ext uri="{BB962C8B-B14F-4D97-AF65-F5344CB8AC3E}">
        <p14:creationId xmlns:p14="http://schemas.microsoft.com/office/powerpoint/2010/main" val="396173956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48" name="TextBox 47"/>
          <p:cNvSpPr txBox="1"/>
          <p:nvPr/>
        </p:nvSpPr>
        <p:spPr>
          <a:xfrm>
            <a:off x="3657599" y="2521059"/>
            <a:ext cx="7215533" cy="2635978"/>
          </a:xfrm>
          <a:prstGeom prst="rect">
            <a:avLst/>
          </a:prstGeom>
          <a:noFill/>
        </p:spPr>
        <p:txBody>
          <a:bodyPr wrap="square" rtlCol="0">
            <a:spAutoFit/>
          </a:bodyPr>
          <a:lstStyle/>
          <a:p>
            <a:pPr lvl="0" algn="just" rtl="1">
              <a:lnSpc>
                <a:spcPct val="150000"/>
              </a:lnSpc>
              <a:defRPr/>
            </a:pPr>
            <a:r>
              <a:rPr lang="ar-EG" sz="1600" dirty="0">
                <a:solidFill>
                  <a:prstClr val="black"/>
                </a:solidFill>
                <a:latin typeface="Alexandria" pitchFamily="2" charset="-78"/>
                <a:cs typeface="Alexandria" pitchFamily="2" charset="-78"/>
              </a:rPr>
              <a:t>إدارة انطباع المنظمة </a:t>
            </a:r>
            <a:r>
              <a:rPr lang="en-US" sz="1600" dirty="0">
                <a:solidFill>
                  <a:prstClr val="black"/>
                </a:solidFill>
                <a:latin typeface="Alexandria" pitchFamily="2" charset="-78"/>
                <a:cs typeface="Alexandria" pitchFamily="2" charset="-78"/>
              </a:rPr>
              <a:t>OIM </a:t>
            </a:r>
            <a:r>
              <a:rPr lang="ar-EG" sz="1600" dirty="0">
                <a:solidFill>
                  <a:prstClr val="black"/>
                </a:solidFill>
                <a:latin typeface="Alexandria" pitchFamily="2" charset="-78"/>
                <a:cs typeface="Alexandria" pitchFamily="2" charset="-78"/>
              </a:rPr>
              <a:t>مصطلح يشير لاستخدام المنظمات تكتيكات الاتصال للتأثير على صورة المنظمة والعلامة التجارية لدى الرأي العام، وتأتي محاولات خلق انطباعات جيدة عن المنظمة من خلال التقارير السنوية والنشرات الصحفية، والإعلانات، والمواقع على شبكة الإنترنت، وكذلك الإعلانات، ورعاية الأحداث الخاصة، وتعزيز المبيعات والاتصال بالمساهمين، وصفحاتها عبر مواقع التواصل الاجتماعي والمنتديات والمدونات وغرف الدردشة والبريد الإلكتروني بين المستهلكين، وتحسين خدمة العملاء مما يوفرمنصة كبيرة للتواصل. </a:t>
            </a:r>
          </a:p>
        </p:txBody>
      </p:sp>
      <p:sp>
        <p:nvSpPr>
          <p:cNvPr id="4" name="TextBox 3"/>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0960853A-2DB3-8CE8-734F-2086A888297B}"/>
              </a:ext>
            </a:extLst>
          </p:cNvPr>
          <p:cNvSpPr txBox="1"/>
          <p:nvPr/>
        </p:nvSpPr>
        <p:spPr>
          <a:xfrm>
            <a:off x="1828800" y="898381"/>
            <a:ext cx="7677150" cy="707886"/>
          </a:xfrm>
          <a:prstGeom prst="rect">
            <a:avLst/>
          </a:prstGeom>
          <a:noFill/>
        </p:spPr>
        <p:txBody>
          <a:bodyPr wrap="square">
            <a:spAutoFit/>
          </a:bodyPr>
          <a:lstStyle/>
          <a:p>
            <a:pPr algn="ctr"/>
            <a:r>
              <a:rPr lang="ar-BH" sz="1600" b="1" u="sng" dirty="0">
                <a:latin typeface="Alexandria" pitchFamily="2" charset="-78"/>
                <a:cs typeface="Alexandria" pitchFamily="2" charset="-78"/>
              </a:rPr>
              <a:t>إدا</a:t>
            </a:r>
            <a:r>
              <a:rPr lang="ar-BH" sz="2000" b="1" u="sng" dirty="0">
                <a:latin typeface="Alexandria" pitchFamily="2" charset="-78"/>
                <a:cs typeface="Alexandria" pitchFamily="2" charset="-78"/>
              </a:rPr>
              <a:t>رة الانطباع للمنظمات</a:t>
            </a:r>
          </a:p>
          <a:p>
            <a:pPr algn="ctr"/>
            <a:r>
              <a:rPr lang="en-US" sz="2000" b="1" u="sng" dirty="0">
                <a:latin typeface="Alexandria" pitchFamily="2" charset="-78"/>
                <a:cs typeface="Alexandria" pitchFamily="2" charset="-78"/>
              </a:rPr>
              <a:t>Organization Impression Management</a:t>
            </a:r>
          </a:p>
        </p:txBody>
      </p:sp>
      <p:pic>
        <p:nvPicPr>
          <p:cNvPr id="2" name="Picture 1">
            <a:extLst>
              <a:ext uri="{FF2B5EF4-FFF2-40B4-BE49-F238E27FC236}">
                <a16:creationId xmlns:a16="http://schemas.microsoft.com/office/drawing/2014/main" id="{3DED427A-9AD0-2F2C-C33C-55464AA2F9DD}"/>
              </a:ext>
            </a:extLst>
          </p:cNvPr>
          <p:cNvPicPr>
            <a:picLocks noChangeAspect="1"/>
          </p:cNvPicPr>
          <p:nvPr/>
        </p:nvPicPr>
        <p:blipFill>
          <a:blip r:embed="rId3"/>
          <a:stretch>
            <a:fillRect/>
          </a:stretch>
        </p:blipFill>
        <p:spPr>
          <a:xfrm>
            <a:off x="1061358" y="1823345"/>
            <a:ext cx="2529568" cy="4136274"/>
          </a:xfrm>
          <a:prstGeom prst="rect">
            <a:avLst/>
          </a:prstGeom>
        </p:spPr>
      </p:pic>
    </p:spTree>
    <p:extLst>
      <p:ext uri="{BB962C8B-B14F-4D97-AF65-F5344CB8AC3E}">
        <p14:creationId xmlns:p14="http://schemas.microsoft.com/office/powerpoint/2010/main" val="337560357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48" name="TextBox 47"/>
          <p:cNvSpPr txBox="1"/>
          <p:nvPr/>
        </p:nvSpPr>
        <p:spPr>
          <a:xfrm>
            <a:off x="937867" y="2368046"/>
            <a:ext cx="6382776" cy="3005310"/>
          </a:xfrm>
          <a:prstGeom prst="rect">
            <a:avLst/>
          </a:prstGeom>
          <a:noFill/>
        </p:spPr>
        <p:txBody>
          <a:bodyPr wrap="square" rtlCol="0">
            <a:spAutoFit/>
          </a:bodyPr>
          <a:lstStyle/>
          <a:p>
            <a:pPr lvl="0" algn="just" rtl="1">
              <a:lnSpc>
                <a:spcPct val="150000"/>
              </a:lnSpc>
              <a:defRPr/>
            </a:pPr>
            <a:r>
              <a:rPr lang="ar-EG" sz="1600" dirty="0">
                <a:solidFill>
                  <a:prstClr val="black"/>
                </a:solidFill>
                <a:latin typeface="Alexandria Light" pitchFamily="2" charset="-78"/>
                <a:cs typeface="Alexandria Light" pitchFamily="2" charset="-78"/>
              </a:rPr>
              <a:t>المنظمات تستخدم وسائل التواصل الاجتماعي كعنصر له دور مكمل ليخدم إستراتيجيات العامة لتوسيع أعمال المنظمة، فهي تعتمد بشكل كبير على وسائل التواصل كأدوات للتواصل ولعرض أنشطتها ثم لإضفاء الطابع المهني لأعمالها، وللتسويق ثم لخدمة وزيادة رضا العملاء، ما يساهم بدوره في بناء انطباع إيجابي عنها .</a:t>
            </a:r>
          </a:p>
          <a:p>
            <a:pPr lvl="0" algn="just" rtl="1">
              <a:lnSpc>
                <a:spcPct val="150000"/>
              </a:lnSpc>
              <a:defRPr/>
            </a:pPr>
            <a:r>
              <a:rPr lang="ar-EG" sz="1600" b="1" dirty="0">
                <a:solidFill>
                  <a:prstClr val="black"/>
                </a:solidFill>
                <a:latin typeface="Alexandria" pitchFamily="2" charset="-78"/>
                <a:cs typeface="Alexandria" pitchFamily="2" charset="-78"/>
              </a:rPr>
              <a:t>فإدارة انطباع إيجابي </a:t>
            </a:r>
            <a:r>
              <a:rPr lang="ar-EG" sz="1600" dirty="0">
                <a:solidFill>
                  <a:prstClr val="black"/>
                </a:solidFill>
                <a:latin typeface="Alexandria" pitchFamily="2" charset="-78"/>
                <a:cs typeface="Alexandria" pitchFamily="2" charset="-78"/>
              </a:rPr>
              <a:t>عن المنظمة هو الدافع الأساسي لإعطاء انطباع بالكفاءة في الأداء، مع إعطاء الأهمية لاستراتيجيات العرض والتقديم التي يستخدمها المدراء التنفيذيين كأحد أشكال إدارة الانطباع </a:t>
            </a:r>
          </a:p>
        </p:txBody>
      </p:sp>
      <p:sp>
        <p:nvSpPr>
          <p:cNvPr id="4" name="TextBox 3"/>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2" name="Picture 1">
            <a:extLst>
              <a:ext uri="{FF2B5EF4-FFF2-40B4-BE49-F238E27FC236}">
                <a16:creationId xmlns:a16="http://schemas.microsoft.com/office/drawing/2014/main" id="{83FB7114-E81F-6C23-CF66-CFA58581D510}"/>
              </a:ext>
            </a:extLst>
          </p:cNvPr>
          <p:cNvPicPr>
            <a:picLocks noChangeAspect="1"/>
          </p:cNvPicPr>
          <p:nvPr/>
        </p:nvPicPr>
        <p:blipFill>
          <a:blip r:embed="rId3"/>
          <a:stretch>
            <a:fillRect/>
          </a:stretch>
        </p:blipFill>
        <p:spPr>
          <a:xfrm flipH="1">
            <a:off x="7854043" y="2311709"/>
            <a:ext cx="2977377" cy="3005310"/>
          </a:xfrm>
          <a:prstGeom prst="rect">
            <a:avLst/>
          </a:prstGeom>
        </p:spPr>
      </p:pic>
    </p:spTree>
    <p:extLst>
      <p:ext uri="{BB962C8B-B14F-4D97-AF65-F5344CB8AC3E}">
        <p14:creationId xmlns:p14="http://schemas.microsoft.com/office/powerpoint/2010/main" val="97950494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48" name="TextBox 47"/>
          <p:cNvSpPr txBox="1"/>
          <p:nvPr/>
        </p:nvSpPr>
        <p:spPr>
          <a:xfrm>
            <a:off x="4751614" y="1982704"/>
            <a:ext cx="6121921" cy="3416320"/>
          </a:xfrm>
          <a:prstGeom prst="rect">
            <a:avLst/>
          </a:prstGeom>
          <a:noFill/>
        </p:spPr>
        <p:txBody>
          <a:bodyPr wrap="square" rtlCol="0">
            <a:spAutoFit/>
          </a:bodyPr>
          <a:lstStyle/>
          <a:p>
            <a:pPr marL="0" marR="0" lvl="0" indent="0" algn="just" defTabSz="914400" rtl="1" eaLnBrk="1" fontAlgn="auto" latinLnBrk="0" hangingPunct="1">
              <a:lnSpc>
                <a:spcPct val="150000"/>
              </a:lnSpc>
              <a:spcBef>
                <a:spcPts val="0"/>
              </a:spcBef>
              <a:spcAft>
                <a:spcPts val="0"/>
              </a:spcAft>
              <a:buClrTx/>
              <a:buSzTx/>
              <a:buFontTx/>
              <a:buNone/>
              <a:tabLst/>
              <a:defRPr/>
            </a:pPr>
            <a:r>
              <a:rPr kumimoji="0" lang="ar-EG" sz="1600" b="0" i="0" u="none" strike="noStrike" kern="1200" cap="none" spc="0" normalizeH="0" baseline="0" noProof="0" dirty="0">
                <a:ln>
                  <a:noFill/>
                </a:ln>
                <a:solidFill>
                  <a:prstClr val="black"/>
                </a:solidFill>
                <a:effectLst/>
                <a:uLnTx/>
                <a:uFillTx/>
                <a:latin typeface="Alexandria Light" pitchFamily="2" charset="-78"/>
                <a:ea typeface="+mn-ea"/>
                <a:cs typeface="Alexandria Light" pitchFamily="2" charset="-78"/>
              </a:rPr>
              <a:t>قدم (يالينغ وشينبي) نموذج لفحص ديناميكيات إدارة الانطباع على مواقع الشبكات الاجتماعي من أجل جذب المستخدمين والاحتفاظ بهم، وكيف يدير مقدمي الخدمات انطباع إيجابي عن صفحاتهم، وقدما نموذج من أربع مراحل لإدارة الانطباع عن الخدمة التي تقدمها المنظمة عبر صفحات وسائل التواصل الاجتماعي</a:t>
            </a:r>
            <a:endParaRPr kumimoji="0" lang="en-US" sz="1600" b="0" i="0" u="none" strike="noStrike" kern="1200" cap="none" spc="0" normalizeH="0" baseline="0" noProof="0" dirty="0">
              <a:ln>
                <a:noFill/>
              </a:ln>
              <a:solidFill>
                <a:prstClr val="black"/>
              </a:solidFill>
              <a:effectLst/>
              <a:uLnTx/>
              <a:uFillTx/>
              <a:latin typeface="Alexandria Light" pitchFamily="2" charset="-78"/>
              <a:ea typeface="+mn-ea"/>
              <a:cs typeface="Alexandria Light" pitchFamily="2" charset="-78"/>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en-US" sz="1600" b="0" i="0" u="none" strike="noStrike" kern="1200" cap="none" spc="0" normalizeH="0" baseline="0" noProof="0" dirty="0">
              <a:ln>
                <a:noFill/>
              </a:ln>
              <a:solidFill>
                <a:prstClr val="black"/>
              </a:solidFill>
              <a:effectLst/>
              <a:uLnTx/>
              <a:uFillTx/>
              <a:latin typeface="Alexandria Light" pitchFamily="2" charset="-78"/>
              <a:ea typeface="+mn-ea"/>
              <a:cs typeface="Alexandria Light" pitchFamily="2" charset="-78"/>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en-US" sz="1600" b="0" i="0" u="none" strike="noStrike" kern="1200" cap="none" spc="0" normalizeH="0" baseline="0" noProof="0" dirty="0">
              <a:ln>
                <a:noFill/>
              </a:ln>
              <a:solidFill>
                <a:prstClr val="black"/>
              </a:solidFill>
              <a:effectLst/>
              <a:uLnTx/>
              <a:uFillTx/>
              <a:latin typeface="Alexandria Light" pitchFamily="2" charset="-78"/>
              <a:ea typeface="+mn-ea"/>
              <a:cs typeface="Alexandria Light" pitchFamily="2" charset="-78"/>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en-US" sz="1600" b="0" i="0" u="none" strike="noStrike" kern="1200" cap="none" spc="0" normalizeH="0" baseline="0" noProof="0" dirty="0">
              <a:ln>
                <a:noFill/>
              </a:ln>
              <a:solidFill>
                <a:prstClr val="black"/>
              </a:solidFill>
              <a:effectLst/>
              <a:uLnTx/>
              <a:uFillTx/>
              <a:latin typeface="Alexandria Light" pitchFamily="2" charset="-78"/>
              <a:ea typeface="+mn-ea"/>
              <a:cs typeface="Alexandria Light" pitchFamily="2" charset="-78"/>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en-US" sz="1600" b="0" i="0" u="none" strike="noStrike" kern="1200" cap="none" spc="0" normalizeH="0" baseline="0" noProof="0" dirty="0">
              <a:ln>
                <a:noFill/>
              </a:ln>
              <a:solidFill>
                <a:prstClr val="black"/>
              </a:solidFill>
              <a:effectLst/>
              <a:uLnTx/>
              <a:uFillTx/>
              <a:latin typeface="Alexandria Light" pitchFamily="2" charset="-78"/>
              <a:ea typeface="+mn-ea"/>
              <a:cs typeface="Alexandria Light" pitchFamily="2" charset="-78"/>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en-US" sz="1600" b="0" i="0" u="none" strike="noStrike" kern="1200" cap="none" spc="0" normalizeH="0" baseline="0" noProof="0" dirty="0">
              <a:ln>
                <a:noFill/>
              </a:ln>
              <a:solidFill>
                <a:prstClr val="black"/>
              </a:solidFill>
              <a:effectLst/>
              <a:uLnTx/>
              <a:uFillTx/>
              <a:latin typeface="Alexandria Light" pitchFamily="2" charset="-78"/>
              <a:ea typeface="+mn-ea"/>
              <a:cs typeface="Alexandria Light" pitchFamily="2" charset="-78"/>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1600" b="0" i="0" u="none" strike="noStrike" kern="1200" cap="none" spc="0" normalizeH="0" baseline="0" noProof="0" dirty="0">
              <a:ln>
                <a:noFill/>
              </a:ln>
              <a:solidFill>
                <a:prstClr val="black"/>
              </a:solidFill>
              <a:effectLst/>
              <a:uLnTx/>
              <a:uFillTx/>
              <a:latin typeface="Alexandria Light" pitchFamily="2" charset="-78"/>
              <a:ea typeface="+mn-ea"/>
              <a:cs typeface="Alexandria Light" pitchFamily="2" charset="-78"/>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3" name="Picture 2">
            <a:extLst>
              <a:ext uri="{FF2B5EF4-FFF2-40B4-BE49-F238E27FC236}">
                <a16:creationId xmlns:a16="http://schemas.microsoft.com/office/drawing/2014/main" id="{435196D7-88B7-6165-994A-822C350401B7}"/>
              </a:ext>
            </a:extLst>
          </p:cNvPr>
          <p:cNvPicPr>
            <a:picLocks noChangeAspect="1"/>
          </p:cNvPicPr>
          <p:nvPr/>
        </p:nvPicPr>
        <p:blipFill>
          <a:blip r:embed="rId3"/>
          <a:stretch>
            <a:fillRect/>
          </a:stretch>
        </p:blipFill>
        <p:spPr>
          <a:xfrm>
            <a:off x="960180" y="3690863"/>
            <a:ext cx="3791434" cy="2236407"/>
          </a:xfrm>
          <a:prstGeom prst="rect">
            <a:avLst/>
          </a:prstGeom>
        </p:spPr>
      </p:pic>
    </p:spTree>
    <p:extLst>
      <p:ext uri="{BB962C8B-B14F-4D97-AF65-F5344CB8AC3E}">
        <p14:creationId xmlns:p14="http://schemas.microsoft.com/office/powerpoint/2010/main" val="89147367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48" name="TextBox 47"/>
          <p:cNvSpPr txBox="1"/>
          <p:nvPr/>
        </p:nvSpPr>
        <p:spPr>
          <a:xfrm>
            <a:off x="6433457" y="1982704"/>
            <a:ext cx="4440078" cy="1569660"/>
          </a:xfrm>
          <a:prstGeom prst="rect">
            <a:avLst/>
          </a:prstGeom>
          <a:noFill/>
        </p:spPr>
        <p:txBody>
          <a:bodyPr wrap="square" rtlCol="0">
            <a:spAutoFit/>
          </a:bodyPr>
          <a:lstStyle/>
          <a:p>
            <a:pPr marL="0" marR="0" lvl="0" indent="0" algn="just" defTabSz="914400" rtl="1" eaLnBrk="1" fontAlgn="auto" latinLnBrk="0" hangingPunct="1">
              <a:lnSpc>
                <a:spcPct val="100000"/>
              </a:lnSpc>
              <a:spcBef>
                <a:spcPts val="0"/>
              </a:spcBef>
              <a:spcAft>
                <a:spcPts val="0"/>
              </a:spcAft>
              <a:buClrTx/>
              <a:buSzTx/>
              <a:buFontTx/>
              <a:buNone/>
              <a:tabLst/>
              <a:defRPr/>
            </a:pPr>
            <a:endParaRPr lang="en-US" sz="1600" dirty="0">
              <a:solidFill>
                <a:prstClr val="black"/>
              </a:solidFill>
              <a:latin typeface="Alexandria Light" pitchFamily="2" charset="-78"/>
              <a:cs typeface="Alexandria Light" pitchFamily="2" charset="-78"/>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en-US" sz="1600" b="0" i="0" u="none" strike="noStrike" kern="1200" cap="none" spc="0" normalizeH="0" baseline="0" noProof="0" dirty="0">
              <a:ln>
                <a:noFill/>
              </a:ln>
              <a:solidFill>
                <a:prstClr val="black"/>
              </a:solidFill>
              <a:effectLst/>
              <a:uLnTx/>
              <a:uFillTx/>
              <a:latin typeface="Alexandria Light" pitchFamily="2" charset="-78"/>
              <a:cs typeface="Alexandria Light" pitchFamily="2" charset="-78"/>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lang="en-US" sz="1600" dirty="0">
              <a:solidFill>
                <a:prstClr val="black"/>
              </a:solidFill>
              <a:latin typeface="Alexandria Light" pitchFamily="2" charset="-78"/>
              <a:cs typeface="Alexandria Light" pitchFamily="2" charset="-78"/>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en-US" sz="1600" b="0" i="0" u="none" strike="noStrike" kern="1200" cap="none" spc="0" normalizeH="0" baseline="0" noProof="0" dirty="0">
              <a:ln>
                <a:noFill/>
              </a:ln>
              <a:solidFill>
                <a:prstClr val="black"/>
              </a:solidFill>
              <a:effectLst/>
              <a:uLnTx/>
              <a:uFillTx/>
              <a:latin typeface="Alexandria Light" pitchFamily="2" charset="-78"/>
              <a:cs typeface="Alexandria Light" pitchFamily="2" charset="-78"/>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lang="en-US" sz="1600" dirty="0">
              <a:solidFill>
                <a:prstClr val="black"/>
              </a:solidFill>
              <a:latin typeface="Alexandria Light" pitchFamily="2" charset="-78"/>
              <a:cs typeface="Alexandria Light" pitchFamily="2" charset="-78"/>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1600" b="0" i="0" u="none" strike="noStrike" kern="1200" cap="none" spc="0" normalizeH="0" baseline="0" noProof="0" dirty="0">
              <a:ln>
                <a:noFill/>
              </a:ln>
              <a:solidFill>
                <a:prstClr val="black"/>
              </a:solidFill>
              <a:effectLst/>
              <a:uLnTx/>
              <a:uFillTx/>
              <a:latin typeface="Alexandria Light" pitchFamily="2" charset="-78"/>
              <a:cs typeface="Alexandria Light" pitchFamily="2" charset="-78"/>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3" name="Picture 2">
            <a:extLst>
              <a:ext uri="{FF2B5EF4-FFF2-40B4-BE49-F238E27FC236}">
                <a16:creationId xmlns:a16="http://schemas.microsoft.com/office/drawing/2014/main" id="{650FD3E3-5ECB-D8EC-0F16-9CCE5002C534}"/>
              </a:ext>
            </a:extLst>
          </p:cNvPr>
          <p:cNvPicPr>
            <a:picLocks noChangeAspect="1"/>
          </p:cNvPicPr>
          <p:nvPr/>
        </p:nvPicPr>
        <p:blipFill rotWithShape="1">
          <a:blip r:embed="rId3"/>
          <a:srcRect t="2619"/>
          <a:stretch/>
        </p:blipFill>
        <p:spPr>
          <a:xfrm>
            <a:off x="617279" y="1582031"/>
            <a:ext cx="10812719" cy="4502732"/>
          </a:xfrm>
          <a:prstGeom prst="rect">
            <a:avLst/>
          </a:prstGeom>
        </p:spPr>
      </p:pic>
    </p:spTree>
    <p:extLst>
      <p:ext uri="{BB962C8B-B14F-4D97-AF65-F5344CB8AC3E}">
        <p14:creationId xmlns:p14="http://schemas.microsoft.com/office/powerpoint/2010/main" val="362295331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48" name="TextBox 47"/>
          <p:cNvSpPr txBox="1"/>
          <p:nvPr/>
        </p:nvSpPr>
        <p:spPr>
          <a:xfrm>
            <a:off x="1017270" y="1905506"/>
            <a:ext cx="9928223" cy="3743974"/>
          </a:xfrm>
          <a:prstGeom prst="rect">
            <a:avLst/>
          </a:prstGeom>
          <a:noFill/>
        </p:spPr>
        <p:txBody>
          <a:bodyPr wrap="square" rtlCol="0">
            <a:spAutoFit/>
          </a:bodyPr>
          <a:lstStyle/>
          <a:p>
            <a:pPr lvl="0" algn="just" rtl="1">
              <a:lnSpc>
                <a:spcPct val="150000"/>
              </a:lnSpc>
              <a:defRPr/>
            </a:pPr>
            <a:r>
              <a:rPr lang="ar-EG" sz="1600" b="1" i="1" dirty="0">
                <a:solidFill>
                  <a:prstClr val="black"/>
                </a:solidFill>
                <a:latin typeface="Alexandria" pitchFamily="2" charset="-78"/>
                <a:cs typeface="Alexandria" pitchFamily="2" charset="-78"/>
              </a:rPr>
              <a:t>المرحلة الأولى</a:t>
            </a:r>
            <a:r>
              <a:rPr lang="ar-EG" sz="1600" b="1" i="1" dirty="0">
                <a:solidFill>
                  <a:prstClr val="black"/>
                </a:solidFill>
                <a:latin typeface="Alexandria Light" pitchFamily="2" charset="-78"/>
                <a:cs typeface="Alexandria Light" pitchFamily="2" charset="-78"/>
              </a:rPr>
              <a:t>: </a:t>
            </a:r>
            <a:r>
              <a:rPr lang="ar-EG" sz="1600" dirty="0">
                <a:solidFill>
                  <a:prstClr val="black"/>
                </a:solidFill>
                <a:latin typeface="Alexandria Light" pitchFamily="2" charset="-78"/>
                <a:cs typeface="Alexandria Light" pitchFamily="2" charset="-78"/>
              </a:rPr>
              <a:t>إنشاء قاعدة الجمهور، وفيها يتم اختبار الاحتياجات المحتملة للمستخدمين النشطين والمشاهدين</a:t>
            </a:r>
            <a:r>
              <a:rPr lang="ar-BH" sz="1600" dirty="0">
                <a:solidFill>
                  <a:prstClr val="black"/>
                </a:solidFill>
                <a:latin typeface="Alexandria Light" pitchFamily="2" charset="-78"/>
                <a:cs typeface="Alexandria Light" pitchFamily="2" charset="-78"/>
              </a:rPr>
              <a:t> ، </a:t>
            </a:r>
            <a:r>
              <a:rPr lang="ar-EG" sz="1600" dirty="0">
                <a:solidFill>
                  <a:prstClr val="black"/>
                </a:solidFill>
                <a:latin typeface="Alexandria Light" pitchFamily="2" charset="-78"/>
                <a:cs typeface="Alexandria Light" pitchFamily="2" charset="-78"/>
              </a:rPr>
              <a:t> وتعديل الخدمات لتلبية احتياجاتهم، وعادة  ما يبذل مقدمو الخدمات جهداً في استخدام المحتوى الأكثر ثراء بصور وفيديوهات وروابط ونصوص للحصول على المزيد من المشاهدين، وينصب التركيز على إنشاء قاعدة جماهيرية ويمكن قياس هذا بسهولة من خلال متابعة عدد الزوار والتعليقات. </a:t>
            </a:r>
            <a:endParaRPr lang="ar-BH" sz="1600" dirty="0">
              <a:solidFill>
                <a:prstClr val="black"/>
              </a:solidFill>
              <a:latin typeface="Alexandria Light" pitchFamily="2" charset="-78"/>
              <a:cs typeface="Alexandria Light" pitchFamily="2" charset="-78"/>
            </a:endParaRPr>
          </a:p>
          <a:p>
            <a:pPr lvl="0" algn="just" rtl="1">
              <a:lnSpc>
                <a:spcPct val="150000"/>
              </a:lnSpc>
              <a:defRPr/>
            </a:pPr>
            <a:endParaRPr lang="ar-EG" sz="1600" dirty="0">
              <a:solidFill>
                <a:prstClr val="black"/>
              </a:solidFill>
              <a:latin typeface="Alexandria Light" pitchFamily="2" charset="-78"/>
              <a:cs typeface="Alexandria Light" pitchFamily="2" charset="-78"/>
            </a:endParaRPr>
          </a:p>
          <a:p>
            <a:pPr lvl="0" algn="just" rtl="1">
              <a:lnSpc>
                <a:spcPct val="150000"/>
              </a:lnSpc>
              <a:defRPr/>
            </a:pPr>
            <a:r>
              <a:rPr lang="ar-EG" sz="1600" b="1" i="1" dirty="0">
                <a:solidFill>
                  <a:prstClr val="black"/>
                </a:solidFill>
                <a:latin typeface="Alexandria" pitchFamily="2" charset="-78"/>
                <a:cs typeface="Alexandria" pitchFamily="2" charset="-78"/>
              </a:rPr>
              <a:t>المرحلة الثانية</a:t>
            </a:r>
            <a:r>
              <a:rPr lang="ar-EG" sz="1600" dirty="0">
                <a:solidFill>
                  <a:prstClr val="black"/>
                </a:solidFill>
                <a:latin typeface="Alexandria" pitchFamily="2" charset="-78"/>
                <a:cs typeface="Alexandria" pitchFamily="2" charset="-78"/>
              </a:rPr>
              <a:t>: </a:t>
            </a:r>
            <a:r>
              <a:rPr lang="ar-EG" sz="1600" dirty="0">
                <a:solidFill>
                  <a:prstClr val="black"/>
                </a:solidFill>
                <a:latin typeface="Alexandria Light" pitchFamily="2" charset="-78"/>
                <a:cs typeface="Alexandria Light" pitchFamily="2" charset="-78"/>
              </a:rPr>
              <a:t>بناء الانطباع ، وهنا يميل عدد المشاركين إلى الزيادة بسرعة أكبر مما كان عليه في المرحلة السابقة، وكذلك  ينمو معدل المشاهدين، ويحاول مقدمو الخدمة مساعدة المستخدمين في التعبير عن أنفسهم بطريقة ملائمة، وتعزيز مناقشة الموضوعات حول المنتجات من أجل المزيد من الحوار، أو حتى لإنشاء جمهور زائف ينشر آراء مؤيدة أو معارضة. في هذه المرحلة أدوار الفاعلين والجمهور تكون قابلة للتبادل، فالتغذية الراجعة قد تكون بمزيد من التعليقات ليس فقط عن المنتج ولكن في المجال الخاص به.</a:t>
            </a:r>
          </a:p>
        </p:txBody>
      </p:sp>
      <p:sp>
        <p:nvSpPr>
          <p:cNvPr id="4" name="TextBox 3"/>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328798587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48" name="TextBox 47"/>
          <p:cNvSpPr txBox="1"/>
          <p:nvPr/>
        </p:nvSpPr>
        <p:spPr>
          <a:xfrm>
            <a:off x="1153604" y="2167195"/>
            <a:ext cx="9740071" cy="3005310"/>
          </a:xfrm>
          <a:prstGeom prst="rect">
            <a:avLst/>
          </a:prstGeom>
          <a:noFill/>
        </p:spPr>
        <p:txBody>
          <a:bodyPr wrap="square" rtlCol="0">
            <a:spAutoFit/>
          </a:bodyPr>
          <a:lstStyle/>
          <a:p>
            <a:pPr marL="0" marR="0" lvl="0" indent="0" algn="just" defTabSz="914400" rtl="1" eaLnBrk="1" fontAlgn="auto" latinLnBrk="0" hangingPunct="1">
              <a:lnSpc>
                <a:spcPct val="150000"/>
              </a:lnSpc>
              <a:spcBef>
                <a:spcPts val="0"/>
              </a:spcBef>
              <a:spcAft>
                <a:spcPts val="0"/>
              </a:spcAft>
              <a:buClrTx/>
              <a:buSzTx/>
              <a:buFontTx/>
              <a:buNone/>
              <a:tabLst/>
              <a:defRPr/>
            </a:pPr>
            <a:r>
              <a:rPr kumimoji="0" lang="ar-EG" sz="1600" b="1" i="1" u="none" strike="noStrike" kern="1200" cap="none" spc="0" normalizeH="0" baseline="0" noProof="0" dirty="0">
                <a:ln>
                  <a:noFill/>
                </a:ln>
                <a:solidFill>
                  <a:prstClr val="black"/>
                </a:solidFill>
                <a:effectLst/>
                <a:uLnTx/>
                <a:uFillTx/>
                <a:latin typeface="Alexandria" pitchFamily="2" charset="-78"/>
                <a:cs typeface="Alexandria" pitchFamily="2" charset="-78"/>
              </a:rPr>
              <a:t>المرحلة الثالثة: </a:t>
            </a:r>
            <a:r>
              <a:rPr kumimoji="0" lang="ar-EG" sz="1600" b="0" i="0" u="none" strike="noStrike" kern="1200" cap="none" spc="0" normalizeH="0" baseline="0" noProof="0" dirty="0">
                <a:ln>
                  <a:noFill/>
                </a:ln>
                <a:solidFill>
                  <a:prstClr val="black"/>
                </a:solidFill>
                <a:effectLst/>
                <a:uLnTx/>
                <a:uFillTx/>
                <a:latin typeface="Alexandria Light" pitchFamily="2" charset="-78"/>
                <a:cs typeface="Alexandria Light" pitchFamily="2" charset="-78"/>
              </a:rPr>
              <a:t>بناء الانطباع داخل المجتمع، السمة المميزة لهذه المرحلة هي النمو السريع للمشاركة والتعليق مما قد يدخلها في مواجهة العديد من المشاكل الناجمة عن قصور آليات الرقابة على التعليقات غير الملائمة، ومن ثم يقوم مقدمي الخدمة بالعمل على تمكين بناء انطباع جماعي موثوق، يقللوا فيه من التنافر، أو التعليقات غير المتسقة أو المتضاربة للحفاظ على الانطباع الأصلي. </a:t>
            </a:r>
            <a:endParaRPr kumimoji="0" lang="ar-BH" sz="1600" b="0" i="0" u="none" strike="noStrike" kern="1200" cap="none" spc="0" normalizeH="0" baseline="0" noProof="0" dirty="0">
              <a:ln>
                <a:noFill/>
              </a:ln>
              <a:solidFill>
                <a:prstClr val="black"/>
              </a:solidFill>
              <a:effectLst/>
              <a:uLnTx/>
              <a:uFillTx/>
              <a:latin typeface="Alexandria Light" pitchFamily="2" charset="-78"/>
              <a:cs typeface="Alexandria Light" pitchFamily="2" charset="-78"/>
            </a:endParaRPr>
          </a:p>
          <a:p>
            <a:pPr marL="0" marR="0" lvl="0" indent="0" algn="just" defTabSz="914400" rtl="1" eaLnBrk="1" fontAlgn="auto" latinLnBrk="0" hangingPunct="1">
              <a:lnSpc>
                <a:spcPct val="150000"/>
              </a:lnSpc>
              <a:spcBef>
                <a:spcPts val="0"/>
              </a:spcBef>
              <a:spcAft>
                <a:spcPts val="0"/>
              </a:spcAft>
              <a:buClrTx/>
              <a:buSzTx/>
              <a:buFontTx/>
              <a:buNone/>
              <a:tabLst/>
              <a:defRPr/>
            </a:pPr>
            <a:endParaRPr kumimoji="0" lang="ar-EG" sz="1600" b="0" i="0" u="none" strike="noStrike" kern="1200" cap="none" spc="0" normalizeH="0" baseline="0" noProof="0" dirty="0">
              <a:ln>
                <a:noFill/>
              </a:ln>
              <a:solidFill>
                <a:prstClr val="black"/>
              </a:solidFill>
              <a:effectLst/>
              <a:uLnTx/>
              <a:uFillTx/>
              <a:latin typeface="Alexandria Light" pitchFamily="2" charset="-78"/>
              <a:cs typeface="Alexandria Light" pitchFamily="2" charset="-78"/>
            </a:endParaRPr>
          </a:p>
          <a:p>
            <a:pPr marL="0" marR="0" lvl="0" indent="0" algn="just" defTabSz="914400" rtl="1" eaLnBrk="1" fontAlgn="auto" latinLnBrk="0" hangingPunct="1">
              <a:lnSpc>
                <a:spcPct val="150000"/>
              </a:lnSpc>
              <a:spcBef>
                <a:spcPts val="0"/>
              </a:spcBef>
              <a:spcAft>
                <a:spcPts val="0"/>
              </a:spcAft>
              <a:buClrTx/>
              <a:buSzTx/>
              <a:buFontTx/>
              <a:buNone/>
              <a:tabLst/>
              <a:defRPr/>
            </a:pPr>
            <a:r>
              <a:rPr kumimoji="0" lang="ar-EG" sz="1600" b="0" i="0" u="none" strike="noStrike" kern="1200" cap="none" spc="0" normalizeH="0" baseline="0" noProof="0" dirty="0">
                <a:ln>
                  <a:noFill/>
                </a:ln>
                <a:solidFill>
                  <a:prstClr val="black"/>
                </a:solidFill>
                <a:effectLst/>
                <a:uLnTx/>
                <a:uFillTx/>
                <a:latin typeface="Alexandria Light" pitchFamily="2" charset="-78"/>
                <a:cs typeface="Alexandria Light" pitchFamily="2" charset="-78"/>
              </a:rPr>
              <a:t> </a:t>
            </a:r>
            <a:r>
              <a:rPr kumimoji="0" lang="ar-EG" sz="1600" b="1" i="1" u="none" strike="noStrike" kern="1200" cap="none" spc="0" normalizeH="0" baseline="0" noProof="0" dirty="0">
                <a:ln>
                  <a:noFill/>
                </a:ln>
                <a:solidFill>
                  <a:prstClr val="black"/>
                </a:solidFill>
                <a:effectLst/>
                <a:uLnTx/>
                <a:uFillTx/>
                <a:latin typeface="Alexandria" pitchFamily="2" charset="-78"/>
                <a:cs typeface="Alexandria" pitchFamily="2" charset="-78"/>
              </a:rPr>
              <a:t>المرحلة الرابعة: </a:t>
            </a:r>
            <a:r>
              <a:rPr kumimoji="0" lang="ar-EG" sz="1600" b="0" i="0" u="none" strike="noStrike" kern="1200" cap="none" spc="0" normalizeH="0" baseline="0" noProof="0" dirty="0">
                <a:ln>
                  <a:noFill/>
                </a:ln>
                <a:solidFill>
                  <a:prstClr val="black"/>
                </a:solidFill>
                <a:effectLst/>
                <a:uLnTx/>
                <a:uFillTx/>
                <a:latin typeface="Alexandria Light" pitchFamily="2" charset="-78"/>
                <a:cs typeface="Alexandria Light" pitchFamily="2" charset="-78"/>
              </a:rPr>
              <a:t>توسيع الصدى (الانتشار)،مرحلة تتسع فيها معرفة الجمهور بالصفحات وزيادة وظائفها وتزويد المستخدمين بخدمات جديدة، وغالباً ما تواجه الصفحات في هذه المرحلة مشاكل تتعلق بتناقص التعاطف أو المشاركة ومن ثم يحتاج مقدمو الخدمة إلى إنشاء نماذج خدمة جديدة باستمرار لزيادة المستخدمين </a:t>
            </a:r>
          </a:p>
        </p:txBody>
      </p:sp>
      <p:sp>
        <p:nvSpPr>
          <p:cNvPr id="4" name="TextBox 3"/>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161359720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48" name="TextBox 47"/>
          <p:cNvSpPr txBox="1"/>
          <p:nvPr/>
        </p:nvSpPr>
        <p:spPr>
          <a:xfrm>
            <a:off x="4600637" y="1748651"/>
            <a:ext cx="6441497" cy="4113306"/>
          </a:xfrm>
          <a:prstGeom prst="rect">
            <a:avLst/>
          </a:prstGeom>
          <a:noFill/>
        </p:spPr>
        <p:txBody>
          <a:bodyPr wrap="square" rtlCol="0">
            <a:spAutoFit/>
          </a:bodyPr>
          <a:lstStyle/>
          <a:p>
            <a:pPr marL="0" marR="0" lvl="0" indent="0" algn="just" defTabSz="914400" rtl="1" eaLnBrk="1" fontAlgn="auto" latinLnBrk="0" hangingPunct="1">
              <a:lnSpc>
                <a:spcPct val="150000"/>
              </a:lnSpc>
              <a:spcBef>
                <a:spcPts val="0"/>
              </a:spcBef>
              <a:spcAft>
                <a:spcPts val="0"/>
              </a:spcAft>
              <a:buClrTx/>
              <a:buSzTx/>
              <a:buFontTx/>
              <a:buNone/>
              <a:tabLst/>
              <a:defRPr/>
            </a:pPr>
            <a:r>
              <a:rPr kumimoji="0" lang="ar-EG" sz="1600" b="1" i="0" u="none" strike="noStrike" kern="1200" cap="none" spc="0" normalizeH="0" baseline="0" noProof="0" dirty="0">
                <a:ln>
                  <a:noFill/>
                </a:ln>
                <a:solidFill>
                  <a:prstClr val="black"/>
                </a:solidFill>
                <a:effectLst/>
                <a:uLnTx/>
                <a:uFillTx/>
                <a:latin typeface="Alexandria" pitchFamily="2" charset="-78"/>
                <a:cs typeface="Alexandria" pitchFamily="2" charset="-78"/>
              </a:rPr>
              <a:t>ترويح الذات </a:t>
            </a:r>
            <a:r>
              <a:rPr kumimoji="0" lang="en-US" sz="1600" b="1" i="0" u="none" strike="noStrike" kern="1200" cap="none" spc="0" normalizeH="0" baseline="0" noProof="0" dirty="0">
                <a:ln>
                  <a:noFill/>
                </a:ln>
                <a:solidFill>
                  <a:prstClr val="black"/>
                </a:solidFill>
                <a:effectLst/>
                <a:uLnTx/>
                <a:uFillTx/>
                <a:latin typeface="Alexandria" pitchFamily="2" charset="-78"/>
                <a:cs typeface="Alexandria" pitchFamily="2" charset="-78"/>
              </a:rPr>
              <a:t>Self-Promotion: </a:t>
            </a:r>
          </a:p>
          <a:p>
            <a:pPr marL="0" marR="0" lvl="0" indent="0" algn="just" defTabSz="914400" rtl="1" eaLnBrk="1" fontAlgn="auto" latinLnBrk="0" hangingPunct="1">
              <a:lnSpc>
                <a:spcPct val="150000"/>
              </a:lnSpc>
              <a:spcBef>
                <a:spcPts val="0"/>
              </a:spcBef>
              <a:spcAft>
                <a:spcPts val="0"/>
              </a:spcAft>
              <a:buClrTx/>
              <a:buSzTx/>
              <a:buFontTx/>
              <a:buNone/>
              <a:tabLst/>
              <a:defRPr/>
            </a:pPr>
            <a:r>
              <a:rPr kumimoji="0" lang="ar-EG" sz="1600" b="0" i="0" u="none" strike="noStrike" kern="1200" cap="none" spc="0" normalizeH="0" baseline="0" noProof="0" dirty="0">
                <a:ln>
                  <a:noFill/>
                </a:ln>
                <a:solidFill>
                  <a:prstClr val="black"/>
                </a:solidFill>
                <a:effectLst/>
                <a:uLnTx/>
                <a:uFillTx/>
                <a:latin typeface="Alexandria" pitchFamily="2" charset="-78"/>
                <a:cs typeface="Alexandria" pitchFamily="2" charset="-78"/>
              </a:rPr>
              <a:t>حيث تظهر المنظمة نفسها من خلال هذه الإستراتيجية على إنها تفعل الأمور بنجاح وكفاءة، وتستخدم هذه الاستراتيجية للفت الانتباه إلى قدراتها أو إنجازاتها، وهي إستراتيجية لإقناع الآخرين إنها متخصصة فيما تقوم به وأدائها إيجابي. </a:t>
            </a:r>
          </a:p>
          <a:p>
            <a:pPr marL="0" marR="0" lvl="0" indent="0" algn="just" defTabSz="914400" rtl="1" eaLnBrk="1" fontAlgn="auto" latinLnBrk="0" hangingPunct="1">
              <a:lnSpc>
                <a:spcPct val="150000"/>
              </a:lnSpc>
              <a:spcBef>
                <a:spcPts val="0"/>
              </a:spcBef>
              <a:spcAft>
                <a:spcPts val="0"/>
              </a:spcAft>
              <a:buClrTx/>
              <a:buSzTx/>
              <a:buFontTx/>
              <a:buNone/>
              <a:tabLst/>
              <a:defRPr/>
            </a:pPr>
            <a:r>
              <a:rPr kumimoji="0" lang="ar-EG" sz="1600" b="0" i="0" u="none" strike="noStrike" kern="1200" cap="none" spc="0" normalizeH="0" baseline="0" noProof="0" dirty="0">
                <a:ln>
                  <a:noFill/>
                </a:ln>
                <a:solidFill>
                  <a:prstClr val="black"/>
                </a:solidFill>
                <a:effectLst/>
                <a:uLnTx/>
                <a:uFillTx/>
                <a:latin typeface="Alexandria" pitchFamily="2" charset="-78"/>
                <a:cs typeface="Alexandria" pitchFamily="2" charset="-78"/>
              </a:rPr>
              <a:t>واتضح إنها الأكثر استخداماً على المواقع الإلكترونية للمنظمات حيث أكدت المواقع مرارا وتكرارا على كفاءة عمل المنظمات ولكن بعض الباحثون أكد أن هناك أخطاراً كامنةً وراء الإكثار من استخدام هذه الإستراتيجية فكلما زاد حديث المنظمة عن نفسها قد يقلل هذا من حب الجمهور لها، أو قد يعرضها لاتهام البعض لها بالغرور والتعجرف مما يهدد صورتها. </a:t>
            </a:r>
          </a:p>
        </p:txBody>
      </p:sp>
      <p:sp>
        <p:nvSpPr>
          <p:cNvPr id="4" name="TextBox 3"/>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7711AB1F-5772-69AF-7BF2-D6AF28EA919A}"/>
              </a:ext>
            </a:extLst>
          </p:cNvPr>
          <p:cNvSpPr txBox="1"/>
          <p:nvPr/>
        </p:nvSpPr>
        <p:spPr>
          <a:xfrm>
            <a:off x="910137" y="829038"/>
            <a:ext cx="7650114" cy="501932"/>
          </a:xfrm>
          <a:prstGeom prst="rect">
            <a:avLst/>
          </a:prstGeom>
          <a:noFill/>
        </p:spPr>
        <p:txBody>
          <a:bodyPr wrap="square">
            <a:spAutoFit/>
          </a:bodyPr>
          <a:lstStyle/>
          <a:p>
            <a:pPr marL="0" marR="0" lvl="0" indent="0" algn="just" defTabSz="914400" rtl="1" eaLnBrk="1" fontAlgn="auto" latinLnBrk="0" hangingPunct="1">
              <a:lnSpc>
                <a:spcPct val="150000"/>
              </a:lnSpc>
              <a:spcBef>
                <a:spcPts val="0"/>
              </a:spcBef>
              <a:spcAft>
                <a:spcPts val="0"/>
              </a:spcAft>
              <a:buClrTx/>
              <a:buSzTx/>
              <a:buFontTx/>
              <a:buNone/>
              <a:tabLst/>
              <a:defRPr/>
            </a:pPr>
            <a:r>
              <a:rPr kumimoji="0" lang="ar-EG" sz="2000" b="1" i="0" strike="noStrike" kern="1200" cap="none" spc="0" normalizeH="0" baseline="0" noProof="0" dirty="0">
                <a:ln>
                  <a:noFill/>
                </a:ln>
                <a:solidFill>
                  <a:prstClr val="black"/>
                </a:solidFill>
                <a:effectLst/>
                <a:uLnTx/>
                <a:uFillTx/>
                <a:latin typeface="Alexandria" pitchFamily="2" charset="-78"/>
                <a:cs typeface="Alexandria" pitchFamily="2" charset="-78"/>
              </a:rPr>
              <a:t>إستراتيجيات إدارة الانطباع</a:t>
            </a:r>
            <a:r>
              <a:rPr kumimoji="0" lang="ar-BH" sz="2000" b="1" i="0" strike="noStrike" kern="1200" cap="none" spc="0" normalizeH="0" baseline="0" noProof="0" dirty="0">
                <a:ln>
                  <a:noFill/>
                </a:ln>
                <a:solidFill>
                  <a:prstClr val="black"/>
                </a:solidFill>
                <a:effectLst/>
                <a:uLnTx/>
                <a:uFillTx/>
                <a:latin typeface="Alexandria" pitchFamily="2" charset="-78"/>
                <a:cs typeface="Alexandria" pitchFamily="2" charset="-78"/>
              </a:rPr>
              <a:t> </a:t>
            </a:r>
            <a:r>
              <a:rPr kumimoji="0" lang="en-US" sz="2000" b="1" i="0" strike="noStrike" kern="1200" cap="none" spc="0" normalizeH="0" baseline="0" noProof="0" dirty="0">
                <a:ln>
                  <a:noFill/>
                </a:ln>
                <a:solidFill>
                  <a:prstClr val="black"/>
                </a:solidFill>
                <a:effectLst/>
                <a:uLnTx/>
                <a:uFillTx/>
                <a:latin typeface="Alexandria" pitchFamily="2" charset="-78"/>
                <a:cs typeface="Alexandria" pitchFamily="2" charset="-78"/>
              </a:rPr>
              <a:t>IM </a:t>
            </a:r>
            <a:r>
              <a:rPr kumimoji="0" lang="en-US" sz="2000" b="1" i="0" u="sng" strike="noStrike" kern="1200" cap="none" spc="0" normalizeH="0" baseline="0" noProof="0" dirty="0">
                <a:ln>
                  <a:noFill/>
                </a:ln>
                <a:solidFill>
                  <a:prstClr val="black"/>
                </a:solidFill>
                <a:effectLst/>
                <a:uLnTx/>
                <a:uFillTx/>
                <a:latin typeface="Alexandria" pitchFamily="2" charset="-78"/>
                <a:cs typeface="Alexandria" pitchFamily="2" charset="-78"/>
              </a:rPr>
              <a:t>Strategies</a:t>
            </a:r>
          </a:p>
        </p:txBody>
      </p:sp>
      <p:pic>
        <p:nvPicPr>
          <p:cNvPr id="5" name="Picture 4">
            <a:extLst>
              <a:ext uri="{FF2B5EF4-FFF2-40B4-BE49-F238E27FC236}">
                <a16:creationId xmlns:a16="http://schemas.microsoft.com/office/drawing/2014/main" id="{CBB1E4CB-91FE-650F-338C-1650363E88A5}"/>
              </a:ext>
            </a:extLst>
          </p:cNvPr>
          <p:cNvPicPr>
            <a:picLocks noChangeAspect="1"/>
          </p:cNvPicPr>
          <p:nvPr/>
        </p:nvPicPr>
        <p:blipFill>
          <a:blip r:embed="rId3"/>
          <a:stretch>
            <a:fillRect/>
          </a:stretch>
        </p:blipFill>
        <p:spPr>
          <a:xfrm>
            <a:off x="617280" y="1748651"/>
            <a:ext cx="3595491" cy="4307256"/>
          </a:xfrm>
          <a:prstGeom prst="rect">
            <a:avLst/>
          </a:prstGeom>
        </p:spPr>
      </p:pic>
    </p:spTree>
    <p:extLst>
      <p:ext uri="{BB962C8B-B14F-4D97-AF65-F5344CB8AC3E}">
        <p14:creationId xmlns:p14="http://schemas.microsoft.com/office/powerpoint/2010/main" val="188736108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48" name="TextBox 47"/>
          <p:cNvSpPr txBox="1"/>
          <p:nvPr/>
        </p:nvSpPr>
        <p:spPr>
          <a:xfrm>
            <a:off x="1191986" y="1809994"/>
            <a:ext cx="9774049" cy="3374642"/>
          </a:xfrm>
          <a:prstGeom prst="rect">
            <a:avLst/>
          </a:prstGeom>
          <a:noFill/>
        </p:spPr>
        <p:txBody>
          <a:bodyPr wrap="square" rtlCol="0">
            <a:spAutoFit/>
          </a:bodyPr>
          <a:lstStyle/>
          <a:p>
            <a:pPr marL="0" marR="0" lvl="0" indent="0" algn="just" defTabSz="914400" rtl="1" eaLnBrk="1" fontAlgn="auto" latinLnBrk="0" hangingPunct="1">
              <a:lnSpc>
                <a:spcPct val="150000"/>
              </a:lnSpc>
              <a:spcBef>
                <a:spcPts val="0"/>
              </a:spcBef>
              <a:spcAft>
                <a:spcPts val="0"/>
              </a:spcAft>
              <a:buClrTx/>
              <a:buSzTx/>
              <a:buFontTx/>
              <a:buNone/>
              <a:tabLst/>
              <a:defRPr/>
            </a:pPr>
            <a:r>
              <a:rPr kumimoji="0" lang="ar-EG" sz="1600" b="1" i="1" u="none" strike="noStrike" kern="1200" cap="none" spc="0" normalizeH="0" baseline="0" noProof="0" dirty="0">
                <a:ln>
                  <a:noFill/>
                </a:ln>
                <a:solidFill>
                  <a:prstClr val="black"/>
                </a:solidFill>
                <a:effectLst/>
                <a:uLnTx/>
                <a:uFillTx/>
                <a:latin typeface="Alexandria" pitchFamily="2" charset="-78"/>
                <a:cs typeface="Alexandria" pitchFamily="2" charset="-78"/>
              </a:rPr>
              <a:t>التكامل :</a:t>
            </a:r>
            <a:r>
              <a:rPr kumimoji="0" lang="en-US" sz="1600" b="1" i="1" u="none" strike="noStrike" kern="1200" cap="none" spc="0" normalizeH="0" baseline="0" noProof="0" dirty="0">
                <a:ln>
                  <a:noFill/>
                </a:ln>
                <a:solidFill>
                  <a:prstClr val="black"/>
                </a:solidFill>
                <a:effectLst/>
                <a:uLnTx/>
                <a:uFillTx/>
                <a:latin typeface="Alexandria" pitchFamily="2" charset="-78"/>
                <a:cs typeface="Alexandria" pitchFamily="2" charset="-78"/>
              </a:rPr>
              <a:t>Ingratiation</a:t>
            </a:r>
          </a:p>
          <a:p>
            <a:pPr marL="0" marR="0" lvl="0" indent="0" algn="just" defTabSz="914400" rtl="1" eaLnBrk="1" fontAlgn="auto" latinLnBrk="0" hangingPunct="1">
              <a:lnSpc>
                <a:spcPct val="150000"/>
              </a:lnSpc>
              <a:spcBef>
                <a:spcPts val="0"/>
              </a:spcBef>
              <a:spcAft>
                <a:spcPts val="0"/>
              </a:spcAft>
              <a:buClrTx/>
              <a:buSzTx/>
              <a:buFontTx/>
              <a:buNone/>
              <a:tabLst/>
              <a:defRPr/>
            </a:pPr>
            <a:r>
              <a:rPr kumimoji="0" lang="ar-EG" sz="1600" b="0" i="0" u="none" strike="noStrike" kern="1200" cap="none" spc="0" normalizeH="0" baseline="0" noProof="0" dirty="0">
                <a:ln>
                  <a:noFill/>
                </a:ln>
                <a:solidFill>
                  <a:prstClr val="black"/>
                </a:solidFill>
                <a:effectLst/>
                <a:uLnTx/>
                <a:uFillTx/>
                <a:latin typeface="Alexandria" pitchFamily="2" charset="-78"/>
                <a:cs typeface="Alexandria" pitchFamily="2" charset="-78"/>
              </a:rPr>
              <a:t>وهي إستراتيجية محاولة إبراز المنظمة بشكل محبوب من خلال تشجيع جمهورها بمشاعر إيجابية والإشادة بهم ومجاملتهم، وإستراتيجية التكامل تسهل التفاعلات الإيجابية والعلاقات وتزيد الانسجام بين المنظمة وجمهورها سواء الداخلي أو الخارجي، ويحذر الباحثون من مخاطر الإفراط في استعمال التكامل كاستراتيجية لإدارة الانطباع حيث قد يعتبر الجمهور المنظمة مخادعة أو متملقة. </a:t>
            </a:r>
          </a:p>
          <a:p>
            <a:pPr marL="0" marR="0" lvl="0" indent="0" algn="just" defTabSz="914400" rtl="1" eaLnBrk="1" fontAlgn="auto" latinLnBrk="0" hangingPunct="1">
              <a:lnSpc>
                <a:spcPct val="150000"/>
              </a:lnSpc>
              <a:spcBef>
                <a:spcPts val="0"/>
              </a:spcBef>
              <a:spcAft>
                <a:spcPts val="0"/>
              </a:spcAft>
              <a:buClrTx/>
              <a:buSzTx/>
              <a:buFontTx/>
              <a:buNone/>
              <a:tabLst/>
              <a:defRPr/>
            </a:pPr>
            <a:r>
              <a:rPr kumimoji="0" lang="ar-EG" sz="1600" b="1" i="1" u="none" strike="noStrike" kern="1200" cap="none" spc="0" normalizeH="0" baseline="0" noProof="0" dirty="0">
                <a:ln>
                  <a:noFill/>
                </a:ln>
                <a:solidFill>
                  <a:prstClr val="black"/>
                </a:solidFill>
                <a:effectLst/>
                <a:uLnTx/>
                <a:uFillTx/>
                <a:latin typeface="Alexandria" pitchFamily="2" charset="-78"/>
                <a:cs typeface="Alexandria" pitchFamily="2" charset="-78"/>
              </a:rPr>
              <a:t>إستراتيجية التمثيل :</a:t>
            </a:r>
            <a:r>
              <a:rPr kumimoji="0" lang="en-US" sz="1600" b="1" i="1" u="none" strike="noStrike" kern="1200" cap="none" spc="0" normalizeH="0" baseline="0" noProof="0" dirty="0">
                <a:ln>
                  <a:noFill/>
                </a:ln>
                <a:solidFill>
                  <a:prstClr val="black"/>
                </a:solidFill>
                <a:effectLst/>
                <a:uLnTx/>
                <a:uFillTx/>
                <a:latin typeface="Alexandria" pitchFamily="2" charset="-78"/>
                <a:cs typeface="Alexandria" pitchFamily="2" charset="-78"/>
              </a:rPr>
              <a:t>Exemplification</a:t>
            </a:r>
          </a:p>
          <a:p>
            <a:pPr marL="0" marR="0" lvl="0" indent="0" algn="just" defTabSz="914400" rtl="1" eaLnBrk="1" fontAlgn="auto" latinLnBrk="0" hangingPunct="1">
              <a:lnSpc>
                <a:spcPct val="150000"/>
              </a:lnSpc>
              <a:spcBef>
                <a:spcPts val="0"/>
              </a:spcBef>
              <a:spcAft>
                <a:spcPts val="0"/>
              </a:spcAft>
              <a:buClrTx/>
              <a:buSzTx/>
              <a:buFontTx/>
              <a:buNone/>
              <a:tabLst/>
              <a:defRPr/>
            </a:pPr>
            <a:r>
              <a:rPr kumimoji="0" lang="ar-EG" sz="1600" b="0" i="0" u="none" strike="noStrike" kern="1200" cap="none" spc="0" normalizeH="0" baseline="0" noProof="0" dirty="0">
                <a:ln>
                  <a:noFill/>
                </a:ln>
                <a:solidFill>
                  <a:prstClr val="black"/>
                </a:solidFill>
                <a:effectLst/>
                <a:uLnTx/>
                <a:uFillTx/>
                <a:latin typeface="Alexandria" pitchFamily="2" charset="-78"/>
                <a:cs typeface="Alexandria" pitchFamily="2" charset="-78"/>
              </a:rPr>
              <a:t>تسعى المنظمة لخلق انطباع عنها إنها ملتزمة بالقيم والمُثل العُليا وتتفانى في أداء عملها وتضحي من أجل المجتمع، وتستخدم هذه الإستراتيجية في محاولة لإدارة الانطباع لتظهر المنظمة إنها على استعداد للمعاناة من أجل قضية. </a:t>
            </a:r>
          </a:p>
        </p:txBody>
      </p:sp>
      <p:sp>
        <p:nvSpPr>
          <p:cNvPr id="4" name="TextBox 3"/>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355610008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48" name="TextBox 47"/>
          <p:cNvSpPr txBox="1"/>
          <p:nvPr/>
        </p:nvSpPr>
        <p:spPr>
          <a:xfrm>
            <a:off x="4773168" y="2167195"/>
            <a:ext cx="6120507" cy="3374642"/>
          </a:xfrm>
          <a:prstGeom prst="rect">
            <a:avLst/>
          </a:prstGeom>
          <a:noFill/>
        </p:spPr>
        <p:txBody>
          <a:bodyPr wrap="square" rtlCol="0">
            <a:spAutoFit/>
          </a:bodyPr>
          <a:lstStyle/>
          <a:p>
            <a:pPr marL="0" marR="0" lvl="0" indent="0" algn="just" defTabSz="914400" rtl="1" eaLnBrk="1" fontAlgn="auto" latinLnBrk="0" hangingPunct="1">
              <a:lnSpc>
                <a:spcPct val="150000"/>
              </a:lnSpc>
              <a:spcBef>
                <a:spcPts val="0"/>
              </a:spcBef>
              <a:spcAft>
                <a:spcPts val="0"/>
              </a:spcAft>
              <a:buClrTx/>
              <a:buSzTx/>
              <a:buFontTx/>
              <a:buNone/>
              <a:tabLst/>
              <a:defRPr/>
            </a:pPr>
            <a:r>
              <a:rPr kumimoji="0" lang="ar-EG" sz="1600" b="1" i="1" u="none" strike="noStrike" kern="1200" cap="none" spc="0" normalizeH="0" baseline="0" noProof="0" dirty="0">
                <a:ln>
                  <a:noFill/>
                </a:ln>
                <a:solidFill>
                  <a:prstClr val="black"/>
                </a:solidFill>
                <a:effectLst/>
                <a:uLnTx/>
                <a:uFillTx/>
                <a:latin typeface="Alexandria" pitchFamily="2" charset="-78"/>
                <a:cs typeface="Alexandria" pitchFamily="2" charset="-78"/>
              </a:rPr>
              <a:t>الترهيب :</a:t>
            </a:r>
            <a:r>
              <a:rPr kumimoji="0" lang="en-US" sz="1600" b="1" i="1" u="none" strike="noStrike" kern="1200" cap="none" spc="0" normalizeH="0" baseline="0" noProof="0" dirty="0">
                <a:ln>
                  <a:noFill/>
                </a:ln>
                <a:solidFill>
                  <a:prstClr val="black"/>
                </a:solidFill>
                <a:effectLst/>
                <a:uLnTx/>
                <a:uFillTx/>
                <a:latin typeface="Alexandria" pitchFamily="2" charset="-78"/>
                <a:cs typeface="Alexandria" pitchFamily="2" charset="-78"/>
              </a:rPr>
              <a:t>Intimidation</a:t>
            </a:r>
          </a:p>
          <a:p>
            <a:pPr marL="0" marR="0" lvl="0" indent="0" algn="just" defTabSz="914400" rtl="1" eaLnBrk="1" fontAlgn="auto" latinLnBrk="0" hangingPunct="1">
              <a:lnSpc>
                <a:spcPct val="150000"/>
              </a:lnSpc>
              <a:spcBef>
                <a:spcPts val="0"/>
              </a:spcBef>
              <a:spcAft>
                <a:spcPts val="0"/>
              </a:spcAft>
              <a:buClrTx/>
              <a:buSzTx/>
              <a:buFontTx/>
              <a:buNone/>
              <a:tabLst/>
              <a:defRPr/>
            </a:pPr>
            <a:r>
              <a:rPr kumimoji="0" lang="ar-EG" sz="1600" b="0" i="0" u="none" strike="noStrike" kern="1200" cap="none" spc="0" normalizeH="0" baseline="0" noProof="0" dirty="0">
                <a:ln>
                  <a:noFill/>
                </a:ln>
                <a:solidFill>
                  <a:prstClr val="black"/>
                </a:solidFill>
                <a:effectLst/>
                <a:uLnTx/>
                <a:uFillTx/>
                <a:latin typeface="Alexandria Light" pitchFamily="2" charset="-78"/>
                <a:ea typeface="+mn-ea"/>
                <a:cs typeface="Alexandria Light" pitchFamily="2" charset="-78"/>
              </a:rPr>
              <a:t>تستخدم المنظمة الترهيب وأحياناً التصريحات الغاضبة وهي عكس إستراتيجية التكامل، فتسعى لتهديد كل من يؤثر سلباً على المنظمة وتهدد الموظفين بإجراءات تأديبية. </a:t>
            </a:r>
          </a:p>
          <a:p>
            <a:pPr marL="0" marR="0" lvl="0" indent="0" algn="just" defTabSz="914400" rtl="1" eaLnBrk="1" fontAlgn="auto" latinLnBrk="0" hangingPunct="1">
              <a:lnSpc>
                <a:spcPct val="150000"/>
              </a:lnSpc>
              <a:spcBef>
                <a:spcPts val="0"/>
              </a:spcBef>
              <a:spcAft>
                <a:spcPts val="0"/>
              </a:spcAft>
              <a:buClrTx/>
              <a:buSzTx/>
              <a:buFontTx/>
              <a:buNone/>
              <a:tabLst/>
              <a:defRPr/>
            </a:pPr>
            <a:r>
              <a:rPr kumimoji="0" lang="ar-EG" sz="1600" b="1" i="1" u="none" strike="noStrike" kern="1200" cap="none" spc="0" normalizeH="0" baseline="0" noProof="0" dirty="0">
                <a:ln>
                  <a:noFill/>
                </a:ln>
                <a:solidFill>
                  <a:prstClr val="black"/>
                </a:solidFill>
                <a:effectLst/>
                <a:uLnTx/>
                <a:uFillTx/>
                <a:latin typeface="Alexandria Light" pitchFamily="2" charset="-78"/>
                <a:ea typeface="+mn-ea"/>
                <a:cs typeface="Alexandria Light" pitchFamily="2" charset="-78"/>
              </a:rPr>
              <a:t>طلب المساعدة :</a:t>
            </a:r>
            <a:r>
              <a:rPr kumimoji="0" lang="en-US" sz="1600" b="1" i="1" u="none" strike="noStrike" kern="1200" cap="none" spc="0" normalizeH="0" baseline="0" noProof="0" dirty="0">
                <a:ln>
                  <a:noFill/>
                </a:ln>
                <a:solidFill>
                  <a:prstClr val="black"/>
                </a:solidFill>
                <a:effectLst/>
                <a:uLnTx/>
                <a:uFillTx/>
                <a:latin typeface="Alexandria Light" pitchFamily="2" charset="-78"/>
                <a:ea typeface="+mn-ea"/>
                <a:cs typeface="Alexandria Light" pitchFamily="2" charset="-78"/>
              </a:rPr>
              <a:t>Supplication</a:t>
            </a:r>
          </a:p>
          <a:p>
            <a:pPr marL="0" marR="0" lvl="0" indent="0" algn="just" defTabSz="914400" rtl="1" eaLnBrk="1" fontAlgn="auto" latinLnBrk="0" hangingPunct="1">
              <a:lnSpc>
                <a:spcPct val="150000"/>
              </a:lnSpc>
              <a:spcBef>
                <a:spcPts val="0"/>
              </a:spcBef>
              <a:spcAft>
                <a:spcPts val="0"/>
              </a:spcAft>
              <a:buClrTx/>
              <a:buSzTx/>
              <a:buFontTx/>
              <a:buNone/>
              <a:tabLst/>
              <a:defRPr/>
            </a:pPr>
            <a:r>
              <a:rPr kumimoji="0" lang="ar-EG" sz="1600" b="0" i="0" u="none" strike="noStrike" kern="1200" cap="none" spc="0" normalizeH="0" baseline="0" noProof="0" dirty="0">
                <a:ln>
                  <a:noFill/>
                </a:ln>
                <a:solidFill>
                  <a:prstClr val="black"/>
                </a:solidFill>
                <a:effectLst/>
                <a:uLnTx/>
                <a:uFillTx/>
                <a:latin typeface="Alexandria Light" pitchFamily="2" charset="-78"/>
                <a:ea typeface="+mn-ea"/>
                <a:cs typeface="Alexandria Light" pitchFamily="2" charset="-78"/>
              </a:rPr>
              <a:t>يشير البعض إلى أن المنظمة تستخدم هذه الإستراتيجية كملاذ أخير لمواجهة الأزمات حيث تطلب من جمهورها مساعدتها والتعاطف معها باسم المسئولية الاجتماعية، ولكنه قد يؤثر على صورة المنظمة إذ تظهر بمظهر الضعف وطلب المساعدة. </a:t>
            </a:r>
          </a:p>
        </p:txBody>
      </p:sp>
      <p:sp>
        <p:nvSpPr>
          <p:cNvPr id="4" name="TextBox 3"/>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2" name="Picture 1">
            <a:extLst>
              <a:ext uri="{FF2B5EF4-FFF2-40B4-BE49-F238E27FC236}">
                <a16:creationId xmlns:a16="http://schemas.microsoft.com/office/drawing/2014/main" id="{D30CB3F4-C4AB-B2CF-74F9-FF1637B5CC2C}"/>
              </a:ext>
            </a:extLst>
          </p:cNvPr>
          <p:cNvPicPr>
            <a:picLocks noChangeAspect="1"/>
          </p:cNvPicPr>
          <p:nvPr/>
        </p:nvPicPr>
        <p:blipFill>
          <a:blip r:embed="rId3"/>
          <a:stretch>
            <a:fillRect/>
          </a:stretch>
        </p:blipFill>
        <p:spPr>
          <a:xfrm>
            <a:off x="1078992" y="2203826"/>
            <a:ext cx="2724912" cy="3333750"/>
          </a:xfrm>
          <a:prstGeom prst="rect">
            <a:avLst/>
          </a:prstGeom>
        </p:spPr>
      </p:pic>
    </p:spTree>
    <p:extLst>
      <p:ext uri="{BB962C8B-B14F-4D97-AF65-F5344CB8AC3E}">
        <p14:creationId xmlns:p14="http://schemas.microsoft.com/office/powerpoint/2010/main" val="6056586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48" name="TextBox 47"/>
          <p:cNvSpPr txBox="1"/>
          <p:nvPr/>
        </p:nvSpPr>
        <p:spPr>
          <a:xfrm>
            <a:off x="883676" y="1942601"/>
            <a:ext cx="9947744" cy="4113306"/>
          </a:xfrm>
          <a:prstGeom prst="rect">
            <a:avLst/>
          </a:prstGeom>
          <a:noFill/>
        </p:spPr>
        <p:txBody>
          <a:bodyPr wrap="square" rtlCol="0">
            <a:spAutoFit/>
          </a:bodyPr>
          <a:lstStyle/>
          <a:p>
            <a:pPr marL="0" marR="0" lvl="0" indent="0" algn="just" defTabSz="914400" rtl="1" eaLnBrk="1" fontAlgn="auto" latinLnBrk="0" hangingPunct="1">
              <a:lnSpc>
                <a:spcPct val="150000"/>
              </a:lnSpc>
              <a:spcBef>
                <a:spcPts val="0"/>
              </a:spcBef>
              <a:spcAft>
                <a:spcPts val="0"/>
              </a:spcAft>
              <a:buClrTx/>
              <a:buSzTx/>
              <a:buFontTx/>
              <a:buNone/>
              <a:tabLst/>
              <a:defRPr/>
            </a:pPr>
            <a:r>
              <a:rPr kumimoji="0" lang="ar-EG" sz="1600" b="1" i="0" u="none" strike="noStrike" kern="1200" cap="none" spc="0" normalizeH="0" baseline="0" noProof="0" dirty="0">
                <a:ln>
                  <a:noFill/>
                </a:ln>
                <a:solidFill>
                  <a:prstClr val="black"/>
                </a:solidFill>
                <a:effectLst/>
                <a:uLnTx/>
                <a:uFillTx/>
                <a:latin typeface="Alexandria" pitchFamily="2" charset="-78"/>
                <a:cs typeface="Alexandria" pitchFamily="2" charset="-78"/>
              </a:rPr>
              <a:t>أما الإستراتيجيات غير المباشرة </a:t>
            </a:r>
            <a:r>
              <a:rPr kumimoji="0" lang="ar-EG" sz="1600" b="0" i="0" u="none" strike="noStrike" kern="1200" cap="none" spc="0" normalizeH="0" baseline="0" noProof="0" dirty="0">
                <a:ln>
                  <a:noFill/>
                </a:ln>
                <a:solidFill>
                  <a:prstClr val="black"/>
                </a:solidFill>
                <a:effectLst/>
                <a:uLnTx/>
                <a:uFillTx/>
                <a:latin typeface="Alexandria" pitchFamily="2" charset="-78"/>
                <a:cs typeface="Alexandria" pitchFamily="2" charset="-78"/>
              </a:rPr>
              <a:t>فتشمل التفاخر بالاشتراك مع منظمات تهدف لدعم الإنسانية وتحملها لمسئوليتها الاجتماعية. </a:t>
            </a:r>
          </a:p>
          <a:p>
            <a:pPr marL="0" marR="0" lvl="0" indent="0" algn="just" defTabSz="914400" rtl="1" eaLnBrk="1" fontAlgn="auto" latinLnBrk="0" hangingPunct="1">
              <a:lnSpc>
                <a:spcPct val="150000"/>
              </a:lnSpc>
              <a:spcBef>
                <a:spcPts val="0"/>
              </a:spcBef>
              <a:spcAft>
                <a:spcPts val="0"/>
              </a:spcAft>
              <a:buClrTx/>
              <a:buSzTx/>
              <a:buFontTx/>
              <a:buNone/>
              <a:tabLst/>
              <a:defRPr/>
            </a:pPr>
            <a:r>
              <a:rPr kumimoji="0" lang="ar-BH" sz="1600" b="0" i="0" u="none" strike="noStrike" kern="1200" cap="none" spc="0" normalizeH="0" baseline="0" noProof="0" dirty="0">
                <a:ln>
                  <a:noFill/>
                </a:ln>
                <a:solidFill>
                  <a:prstClr val="black"/>
                </a:solidFill>
                <a:effectLst/>
                <a:uLnTx/>
                <a:uFillTx/>
                <a:latin typeface="Alexandria" pitchFamily="2" charset="-78"/>
                <a:cs typeface="Alexandria" pitchFamily="2" charset="-78"/>
              </a:rPr>
              <a:t>و</a:t>
            </a:r>
            <a:r>
              <a:rPr kumimoji="0" lang="ar-EG" sz="1600" b="0" i="0" u="none" strike="noStrike" kern="1200" cap="none" spc="0" normalizeH="0" baseline="0" noProof="0" dirty="0">
                <a:ln>
                  <a:noFill/>
                </a:ln>
                <a:solidFill>
                  <a:prstClr val="black"/>
                </a:solidFill>
                <a:effectLst/>
                <a:uLnTx/>
                <a:uFillTx/>
                <a:latin typeface="Alexandria" pitchFamily="2" charset="-78"/>
                <a:cs typeface="Alexandria" pitchFamily="2" charset="-78"/>
              </a:rPr>
              <a:t>قسم بعض الباحثين إدارة انطباع المنظمات إلى تكتيكات مباشرة وهي تكنيك "التأكيد" على حالتها، وتكتيكات غير مباشرة تتخذ موقف "الدفاع". الأولى لتعزيز صورتها والثانية للحد من أو إصلاح الأضرار التي لحقت بصورتها، حيث تستخدم المنظمات التكتيكات المباشرة عند تقديم معلومات خاصة بها وتوضيح ما تتميز به وقدراتها وإنجازاتها أما التكتيكات غير المباشرة فلتعزيز أو حماية صورهم عن طريق إدارة المعلومات عن الأشخاص والموضوعات التي ترتبط بالمنظمة. </a:t>
            </a:r>
          </a:p>
          <a:p>
            <a:pPr marL="0" marR="0" lvl="0" indent="0" algn="just" defTabSz="914400" rtl="1" eaLnBrk="1" fontAlgn="auto" latinLnBrk="0" hangingPunct="1">
              <a:lnSpc>
                <a:spcPct val="150000"/>
              </a:lnSpc>
              <a:spcBef>
                <a:spcPts val="0"/>
              </a:spcBef>
              <a:spcAft>
                <a:spcPts val="0"/>
              </a:spcAft>
              <a:buClrTx/>
              <a:buSzTx/>
              <a:buFontTx/>
              <a:buNone/>
              <a:tabLst/>
              <a:defRPr/>
            </a:pPr>
            <a:r>
              <a:rPr kumimoji="0" lang="ar-EG" sz="1600" b="0" i="0" u="none" strike="noStrike" kern="1200" cap="none" spc="0" normalizeH="0" baseline="0" noProof="0" dirty="0">
                <a:ln>
                  <a:noFill/>
                </a:ln>
                <a:solidFill>
                  <a:prstClr val="black"/>
                </a:solidFill>
                <a:effectLst/>
                <a:uLnTx/>
                <a:uFillTx/>
                <a:latin typeface="Alexandria" pitchFamily="2" charset="-78"/>
                <a:cs typeface="Alexandria" pitchFamily="2" charset="-78"/>
              </a:rPr>
              <a:t>فالغرض من إستراتيجيات التوكيد "</a:t>
            </a:r>
            <a:r>
              <a:rPr kumimoji="0" lang="en-US" sz="1600" b="0" i="0" u="none" strike="noStrike" kern="1200" cap="none" spc="0" normalizeH="0" baseline="0" noProof="0" dirty="0">
                <a:ln>
                  <a:noFill/>
                </a:ln>
                <a:solidFill>
                  <a:prstClr val="black"/>
                </a:solidFill>
                <a:effectLst/>
                <a:uLnTx/>
                <a:uFillTx/>
                <a:latin typeface="Alexandria" pitchFamily="2" charset="-78"/>
                <a:cs typeface="Alexandria" pitchFamily="2" charset="-78"/>
              </a:rPr>
              <a:t>assertive strategies" </a:t>
            </a:r>
            <a:r>
              <a:rPr kumimoji="0" lang="ar-EG" sz="1600" b="0" i="0" u="none" strike="noStrike" kern="1200" cap="none" spc="0" normalizeH="0" baseline="0" noProof="0" dirty="0">
                <a:ln>
                  <a:noFill/>
                </a:ln>
                <a:solidFill>
                  <a:prstClr val="black"/>
                </a:solidFill>
                <a:effectLst/>
                <a:uLnTx/>
                <a:uFillTx/>
                <a:latin typeface="Alexandria" pitchFamily="2" charset="-78"/>
                <a:cs typeface="Alexandria" pitchFamily="2" charset="-78"/>
              </a:rPr>
              <a:t>إنشاء وتعزيز الصور المرغوب فيها من خلال تقديم المعلومات التي ترتبط ارتباطاً مباشراً بالمنظمة إلى الجماهير المستهدفة، </a:t>
            </a:r>
            <a:endParaRPr kumimoji="0" lang="ar-BH" sz="1600" b="0" i="0" u="none" strike="noStrike" kern="1200" cap="none" spc="0" normalizeH="0" baseline="0" noProof="0" dirty="0">
              <a:ln>
                <a:noFill/>
              </a:ln>
              <a:solidFill>
                <a:prstClr val="black"/>
              </a:solidFill>
              <a:effectLst/>
              <a:uLnTx/>
              <a:uFillTx/>
              <a:latin typeface="Alexandria" pitchFamily="2" charset="-78"/>
              <a:cs typeface="Alexandria" pitchFamily="2" charset="-78"/>
            </a:endParaRPr>
          </a:p>
          <a:p>
            <a:pPr marL="0" marR="0" lvl="0" indent="0" algn="just" defTabSz="914400" rtl="1" eaLnBrk="1" fontAlgn="auto" latinLnBrk="0" hangingPunct="1">
              <a:lnSpc>
                <a:spcPct val="150000"/>
              </a:lnSpc>
              <a:spcBef>
                <a:spcPts val="0"/>
              </a:spcBef>
              <a:spcAft>
                <a:spcPts val="0"/>
              </a:spcAft>
              <a:buClrTx/>
              <a:buSzTx/>
              <a:buFontTx/>
              <a:buNone/>
              <a:tabLst/>
              <a:defRPr/>
            </a:pPr>
            <a:r>
              <a:rPr kumimoji="0" lang="ar-EG" sz="1600" b="0" i="0" u="none" strike="noStrike" kern="1200" cap="none" spc="0" normalizeH="0" baseline="0" noProof="0" dirty="0">
                <a:ln>
                  <a:noFill/>
                </a:ln>
                <a:solidFill>
                  <a:prstClr val="black"/>
                </a:solidFill>
                <a:effectLst/>
                <a:uLnTx/>
                <a:uFillTx/>
                <a:latin typeface="Alexandria" pitchFamily="2" charset="-78"/>
                <a:cs typeface="Alexandria" pitchFamily="2" charset="-78"/>
              </a:rPr>
              <a:t>والغرض من إستراتيجية الدفاع والحماية "</a:t>
            </a:r>
            <a:r>
              <a:rPr kumimoji="0" lang="en-US" sz="1600" b="0" i="0" u="none" strike="noStrike" kern="1200" cap="none" spc="0" normalizeH="0" baseline="0" noProof="0" dirty="0">
                <a:ln>
                  <a:noFill/>
                </a:ln>
                <a:solidFill>
                  <a:prstClr val="black"/>
                </a:solidFill>
                <a:effectLst/>
                <a:uLnTx/>
                <a:uFillTx/>
                <a:latin typeface="Alexandria" pitchFamily="2" charset="-78"/>
                <a:cs typeface="Alexandria" pitchFamily="2" charset="-78"/>
              </a:rPr>
              <a:t>defensive/protective strategies" </a:t>
            </a:r>
            <a:r>
              <a:rPr kumimoji="0" lang="ar-EG" sz="1600" b="0" i="0" u="none" strike="noStrike" kern="1200" cap="none" spc="0" normalizeH="0" baseline="0" noProof="0" dirty="0">
                <a:ln>
                  <a:noFill/>
                </a:ln>
                <a:solidFill>
                  <a:prstClr val="black"/>
                </a:solidFill>
                <a:effectLst/>
                <a:uLnTx/>
                <a:uFillTx/>
                <a:latin typeface="Alexandria" pitchFamily="2" charset="-78"/>
                <a:cs typeface="Alexandria" pitchFamily="2" charset="-78"/>
              </a:rPr>
              <a:t>إصلاح الهوية والانطباع المشوه لدى الجمهور باستخدام الأعذار والتبريرات. </a:t>
            </a:r>
            <a:endParaRPr kumimoji="0" lang="en-US" sz="1600" b="0" i="0" u="none" strike="noStrike" kern="1200" cap="none" spc="0" normalizeH="0" baseline="0" noProof="0" dirty="0">
              <a:ln>
                <a:noFill/>
              </a:ln>
              <a:solidFill>
                <a:prstClr val="black"/>
              </a:solidFill>
              <a:effectLst/>
              <a:uLnTx/>
              <a:uFillTx/>
              <a:latin typeface="Alexandria" pitchFamily="2" charset="-78"/>
              <a:cs typeface="Alexandria" pitchFamily="2" charset="-78"/>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362091384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48" name="TextBox 47"/>
          <p:cNvSpPr txBox="1"/>
          <p:nvPr/>
        </p:nvSpPr>
        <p:spPr>
          <a:xfrm>
            <a:off x="2798064" y="1946981"/>
            <a:ext cx="8503920" cy="3743974"/>
          </a:xfrm>
          <a:prstGeom prst="rect">
            <a:avLst/>
          </a:prstGeom>
          <a:noFill/>
        </p:spPr>
        <p:txBody>
          <a:bodyPr wrap="square" rtlCol="0">
            <a:spAutoFit/>
          </a:bodyPr>
          <a:lstStyle/>
          <a:p>
            <a:pPr marL="0" marR="0" lvl="0" indent="0" algn="just" defTabSz="914400" rtl="1" eaLnBrk="1" fontAlgn="auto" latinLnBrk="0" hangingPunct="1">
              <a:lnSpc>
                <a:spcPct val="150000"/>
              </a:lnSpc>
              <a:spcBef>
                <a:spcPts val="0"/>
              </a:spcBef>
              <a:spcAft>
                <a:spcPts val="0"/>
              </a:spcAft>
              <a:buClrTx/>
              <a:buSzTx/>
              <a:buFontTx/>
              <a:buNone/>
              <a:tabLst/>
              <a:defRPr/>
            </a:pPr>
            <a:r>
              <a:rPr kumimoji="0" lang="ar-EG" sz="16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مع هذه الاستراتيجيات تستخدم المنظمة تكتيكات مباشرة ودفاعية لحماية الانطباعات المتشكلة والتي تكون صورة المنظمة مثل: </a:t>
            </a:r>
          </a:p>
          <a:p>
            <a:pPr marL="0" marR="0" lvl="0" indent="0" algn="just" defTabSz="914400" rtl="1" eaLnBrk="1" fontAlgn="auto" latinLnBrk="0" hangingPunct="1">
              <a:lnSpc>
                <a:spcPct val="150000"/>
              </a:lnSpc>
              <a:spcBef>
                <a:spcPts val="0"/>
              </a:spcBef>
              <a:spcAft>
                <a:spcPts val="0"/>
              </a:spcAft>
              <a:buClrTx/>
              <a:buSzTx/>
              <a:buFontTx/>
              <a:buNone/>
              <a:tabLst/>
              <a:defRPr/>
            </a:pPr>
            <a:r>
              <a:rPr kumimoji="0" lang="ar-EG" sz="1600" b="1"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المحاسبة </a:t>
            </a:r>
            <a:r>
              <a:rPr kumimoji="0" lang="ar-EG" sz="16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حيث تسعى المنظمة لتعليل أزمة بمحاولة الحد من خطورتها والاهتمام بمعرفة أسبابها.</a:t>
            </a:r>
          </a:p>
          <a:p>
            <a:pPr marL="0" marR="0" lvl="0" indent="0" algn="just" defTabSz="914400" rtl="1" eaLnBrk="1" fontAlgn="auto" latinLnBrk="0" hangingPunct="1">
              <a:lnSpc>
                <a:spcPct val="150000"/>
              </a:lnSpc>
              <a:spcBef>
                <a:spcPts val="0"/>
              </a:spcBef>
              <a:spcAft>
                <a:spcPts val="0"/>
              </a:spcAft>
              <a:buClrTx/>
              <a:buSzTx/>
              <a:buFontTx/>
              <a:buNone/>
              <a:tabLst/>
              <a:defRPr/>
            </a:pPr>
            <a:r>
              <a:rPr kumimoji="0" lang="ar-EG" sz="1600" b="1"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وتكنيك التبريرات </a:t>
            </a:r>
            <a:r>
              <a:rPr kumimoji="0" lang="ar-EG" sz="16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وذلك بعرض الجهود التي تبذلها المنظمة كبيرة ولكن نجاح مهمتها أمر غير محتمل مما يوفر أعذار لها حين تفشل في أداء أدوارها. </a:t>
            </a:r>
          </a:p>
          <a:p>
            <a:pPr marL="0" marR="0" lvl="0" indent="0" algn="just" defTabSz="914400" rtl="1" eaLnBrk="1" fontAlgn="auto" latinLnBrk="0" hangingPunct="1">
              <a:lnSpc>
                <a:spcPct val="150000"/>
              </a:lnSpc>
              <a:spcBef>
                <a:spcPts val="0"/>
              </a:spcBef>
              <a:spcAft>
                <a:spcPts val="0"/>
              </a:spcAft>
              <a:buClrTx/>
              <a:buSzTx/>
              <a:buFontTx/>
              <a:buNone/>
              <a:tabLst/>
              <a:defRPr/>
            </a:pPr>
            <a:r>
              <a:rPr kumimoji="0" lang="ar-EG" sz="1600" b="1"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تكنيك الاعتذار </a:t>
            </a:r>
            <a:r>
              <a:rPr kumimoji="0" lang="ar-EG" sz="16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للجماهير والتعبير عن الندم تجاه أمر خاطئ قامت المؤسسة به. </a:t>
            </a:r>
          </a:p>
          <a:p>
            <a:pPr marL="0" marR="0" lvl="0" indent="0" algn="just" defTabSz="914400" rtl="1" eaLnBrk="1" fontAlgn="auto" latinLnBrk="0" hangingPunct="1">
              <a:lnSpc>
                <a:spcPct val="150000"/>
              </a:lnSpc>
              <a:spcBef>
                <a:spcPts val="0"/>
              </a:spcBef>
              <a:spcAft>
                <a:spcPts val="0"/>
              </a:spcAft>
              <a:buClrTx/>
              <a:buSzTx/>
              <a:buFontTx/>
              <a:buNone/>
              <a:tabLst/>
              <a:defRPr/>
            </a:pPr>
            <a:r>
              <a:rPr kumimoji="0" lang="ar-EG" sz="1600" b="1"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تكنيك التعويض </a:t>
            </a:r>
            <a:r>
              <a:rPr kumimoji="0" lang="ar-EG" sz="16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الذي تقدمه المنظمة للمصابين والمتضررين من جمهور. </a:t>
            </a:r>
          </a:p>
          <a:p>
            <a:pPr marL="0" marR="0" lvl="0" indent="0" algn="just" defTabSz="914400" rtl="1" eaLnBrk="1" fontAlgn="auto" latinLnBrk="0" hangingPunct="1">
              <a:lnSpc>
                <a:spcPct val="150000"/>
              </a:lnSpc>
              <a:spcBef>
                <a:spcPts val="0"/>
              </a:spcBef>
              <a:spcAft>
                <a:spcPts val="0"/>
              </a:spcAft>
              <a:buClrTx/>
              <a:buSzTx/>
              <a:buFontTx/>
              <a:buNone/>
              <a:tabLst/>
              <a:defRPr/>
            </a:pPr>
            <a:r>
              <a:rPr kumimoji="0" lang="ar-EG" sz="1600" b="1"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تكنيك الحركات الاجتماعية </a:t>
            </a:r>
            <a:r>
              <a:rPr kumimoji="0" lang="ar-EG" sz="16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وذلك بالانخراط في الأعمال المؤيدة لفئات معينة وإقناع الجمهور بمزايا تمثيلها لهم. </a:t>
            </a:r>
          </a:p>
        </p:txBody>
      </p:sp>
      <p:sp>
        <p:nvSpPr>
          <p:cNvPr id="4" name="TextBox 3"/>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19AD011E-E882-4C8B-8FBF-84D4690FC174}"/>
              </a:ext>
            </a:extLst>
          </p:cNvPr>
          <p:cNvSpPr txBox="1"/>
          <p:nvPr/>
        </p:nvSpPr>
        <p:spPr>
          <a:xfrm>
            <a:off x="1643555" y="753109"/>
            <a:ext cx="6093372" cy="501932"/>
          </a:xfrm>
          <a:prstGeom prst="rect">
            <a:avLst/>
          </a:prstGeom>
          <a:noFill/>
        </p:spPr>
        <p:txBody>
          <a:bodyPr wrap="square">
            <a:spAutoFit/>
          </a:bodyPr>
          <a:lstStyle/>
          <a:p>
            <a:pPr marL="0" marR="0" lvl="0" indent="0" algn="ctr" defTabSz="914400" rtl="1" eaLnBrk="1" fontAlgn="auto" latinLnBrk="0" hangingPunct="1">
              <a:lnSpc>
                <a:spcPct val="150000"/>
              </a:lnSpc>
              <a:spcBef>
                <a:spcPts val="0"/>
              </a:spcBef>
              <a:spcAft>
                <a:spcPts val="0"/>
              </a:spcAft>
              <a:buClrTx/>
              <a:buSzTx/>
              <a:buFontTx/>
              <a:buNone/>
              <a:tabLst/>
              <a:defRPr/>
            </a:pPr>
            <a:r>
              <a:rPr kumimoji="0" lang="ar-EG" sz="2000" b="1" i="0" u="sng" strike="noStrike" kern="1200" cap="none" spc="0" normalizeH="0" baseline="0" noProof="0" dirty="0">
                <a:ln>
                  <a:noFill/>
                </a:ln>
                <a:solidFill>
                  <a:prstClr val="black"/>
                </a:solidFill>
                <a:effectLst/>
                <a:uLnTx/>
                <a:uFillTx/>
                <a:latin typeface="Alexandria" pitchFamily="2" charset="-78"/>
                <a:ea typeface="+mn-ea"/>
                <a:cs typeface="Alexandria" pitchFamily="2" charset="-78"/>
              </a:rPr>
              <a:t>تكنيكات إدارة الانطباع</a:t>
            </a:r>
          </a:p>
        </p:txBody>
      </p:sp>
      <p:pic>
        <p:nvPicPr>
          <p:cNvPr id="2" name="Picture 1">
            <a:extLst>
              <a:ext uri="{FF2B5EF4-FFF2-40B4-BE49-F238E27FC236}">
                <a16:creationId xmlns:a16="http://schemas.microsoft.com/office/drawing/2014/main" id="{98E1D06B-1512-0F23-EE02-E3E1862DEFE1}"/>
              </a:ext>
            </a:extLst>
          </p:cNvPr>
          <p:cNvPicPr>
            <a:picLocks noChangeAspect="1"/>
          </p:cNvPicPr>
          <p:nvPr/>
        </p:nvPicPr>
        <p:blipFill>
          <a:blip r:embed="rId3"/>
          <a:stretch>
            <a:fillRect/>
          </a:stretch>
        </p:blipFill>
        <p:spPr>
          <a:xfrm>
            <a:off x="617280" y="2357023"/>
            <a:ext cx="1924752" cy="3027355"/>
          </a:xfrm>
          <a:prstGeom prst="rect">
            <a:avLst/>
          </a:prstGeom>
        </p:spPr>
      </p:pic>
    </p:spTree>
    <p:extLst>
      <p:ext uri="{BB962C8B-B14F-4D97-AF65-F5344CB8AC3E}">
        <p14:creationId xmlns:p14="http://schemas.microsoft.com/office/powerpoint/2010/main" val="126447230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48" name="TextBox 47"/>
          <p:cNvSpPr txBox="1"/>
          <p:nvPr/>
        </p:nvSpPr>
        <p:spPr>
          <a:xfrm>
            <a:off x="1174147" y="2118002"/>
            <a:ext cx="9698986" cy="2431435"/>
          </a:xfrm>
          <a:prstGeom prst="rect">
            <a:avLst/>
          </a:prstGeom>
          <a:noFill/>
        </p:spPr>
        <p:txBody>
          <a:bodyPr wrap="square" rtlCol="0">
            <a:spAutoFit/>
          </a:bodyPr>
          <a:lstStyle/>
          <a:p>
            <a:pPr lvl="0" algn="just" rtl="1">
              <a:lnSpc>
                <a:spcPct val="150000"/>
              </a:lnSpc>
              <a:defRPr/>
            </a:pPr>
            <a:r>
              <a:rPr kumimoji="0" lang="ar-EG" sz="1600" i="0" u="none" strike="noStrike" kern="1200" cap="none" spc="0" normalizeH="0" baseline="0" noProof="0" dirty="0">
                <a:ln>
                  <a:noFill/>
                </a:ln>
                <a:solidFill>
                  <a:prstClr val="black"/>
                </a:solidFill>
                <a:effectLst/>
                <a:uLnTx/>
                <a:uFillTx/>
                <a:latin typeface="Alexandria Light" pitchFamily="2" charset="-78"/>
                <a:cs typeface="Alexandria Light" pitchFamily="2" charset="-78"/>
              </a:rPr>
              <a:t>تسعى المنظمات لتكوين صورة إيجابية والحفاظ عليها فالمنظمة بحاجة لان تدير صورتها طوال الوقت.</a:t>
            </a:r>
          </a:p>
          <a:p>
            <a:pPr lvl="0" algn="just" rtl="1">
              <a:lnSpc>
                <a:spcPct val="150000"/>
              </a:lnSpc>
              <a:defRPr/>
            </a:pPr>
            <a:r>
              <a:rPr kumimoji="0" lang="ar-EG" sz="1600" i="0" u="none" strike="noStrike" kern="1200" cap="none" spc="0" normalizeH="0" baseline="0" noProof="0" dirty="0">
                <a:ln>
                  <a:noFill/>
                </a:ln>
                <a:solidFill>
                  <a:prstClr val="black"/>
                </a:solidFill>
                <a:effectLst/>
                <a:uLnTx/>
                <a:uFillTx/>
                <a:latin typeface="Alexandria Light" pitchFamily="2" charset="-78"/>
                <a:cs typeface="Alexandria Light" pitchFamily="2" charset="-78"/>
              </a:rPr>
              <a:t>والصورة عبارة عن تصور أصحاب المصالح عن المنظمة ،لذا فالحوار والاتصال ضروري لخلقها وتكوينها.</a:t>
            </a:r>
          </a:p>
          <a:p>
            <a:pPr lvl="0" algn="just" rtl="1">
              <a:lnSpc>
                <a:spcPct val="150000"/>
              </a:lnSpc>
              <a:defRPr/>
            </a:pPr>
            <a:r>
              <a:rPr kumimoji="0" lang="ar-EG" sz="1600" i="0" u="none" strike="noStrike" kern="1200" cap="none" spc="0" normalizeH="0" baseline="0" noProof="0" dirty="0">
                <a:ln>
                  <a:noFill/>
                </a:ln>
                <a:solidFill>
                  <a:prstClr val="black"/>
                </a:solidFill>
                <a:effectLst/>
                <a:uLnTx/>
                <a:uFillTx/>
                <a:latin typeface="Alexandria Light" pitchFamily="2" charset="-78"/>
                <a:cs typeface="Alexandria Light" pitchFamily="2" charset="-78"/>
              </a:rPr>
              <a:t>فالمنظمات تحتاج لتكوين صورة عن نفسها مع مختلف المتعاملون معها من أصحاب المصالح، وبينما تقوم المنظمات بالتواصل بشكل إستراتيجي مع أصحاب المصالح من أجل التأثير على تصوراتهم ،يقومون بتشكيل أفكارهم الخاصة حول صورتها ،وفي حال فشلت المنظمة في ذلك فصورتها تكون مهددة .</a:t>
            </a:r>
            <a:endParaRPr kumimoji="0" lang="ar-BH" sz="1600" i="0" u="none" strike="noStrike" kern="1200" cap="none" spc="0" normalizeH="0" baseline="0" noProof="0" dirty="0">
              <a:ln>
                <a:noFill/>
              </a:ln>
              <a:solidFill>
                <a:prstClr val="black"/>
              </a:solidFill>
              <a:effectLst/>
              <a:uLnTx/>
              <a:uFillTx/>
              <a:latin typeface="Alexandria Light" pitchFamily="2" charset="-78"/>
              <a:cs typeface="Alexandria Light" pitchFamily="2" charset="-78"/>
            </a:endParaRPr>
          </a:p>
          <a:p>
            <a:pPr lvl="0" algn="just" rtl="1">
              <a:defRPr/>
            </a:pPr>
            <a:endParaRPr kumimoji="0" lang="ar-BH" sz="1600" i="0" u="none" strike="noStrike" kern="1200" cap="none" spc="0" normalizeH="0" baseline="0" noProof="0" dirty="0">
              <a:ln>
                <a:noFill/>
              </a:ln>
              <a:solidFill>
                <a:prstClr val="black"/>
              </a:solidFill>
              <a:effectLst/>
              <a:uLnTx/>
              <a:uFillTx/>
              <a:latin typeface="Alexandria Light" pitchFamily="2" charset="-78"/>
              <a:cs typeface="Alexandria Light" pitchFamily="2" charset="-78"/>
            </a:endParaRPr>
          </a:p>
          <a:p>
            <a:pPr lvl="0" algn="just" rtl="1">
              <a:defRPr/>
            </a:pPr>
            <a:endParaRPr kumimoji="0" lang="ar-EG" sz="1600" i="0" u="none" strike="noStrike" kern="1200" cap="none" spc="0" normalizeH="0" baseline="0" noProof="0" dirty="0">
              <a:ln>
                <a:noFill/>
              </a:ln>
              <a:solidFill>
                <a:prstClr val="black"/>
              </a:solidFill>
              <a:effectLst/>
              <a:uLnTx/>
              <a:uFillTx/>
              <a:latin typeface="Alexandria Light" pitchFamily="2" charset="-78"/>
              <a:cs typeface="Alexandria Light" pitchFamily="2" charset="-78"/>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71E58F4E-5771-65F3-3B7C-7AD5022E7938}"/>
              </a:ext>
            </a:extLst>
          </p:cNvPr>
          <p:cNvSpPr txBox="1"/>
          <p:nvPr/>
        </p:nvSpPr>
        <p:spPr>
          <a:xfrm>
            <a:off x="2088107" y="915244"/>
            <a:ext cx="6096000" cy="369332"/>
          </a:xfrm>
          <a:prstGeom prst="rect">
            <a:avLst/>
          </a:prstGeom>
          <a:noFill/>
        </p:spPr>
        <p:txBody>
          <a:bodyPr wrap="square">
            <a:spAutoFit/>
          </a:bodyPr>
          <a:lstStyle/>
          <a:p>
            <a:pPr algn="ctr" rtl="1"/>
            <a:r>
              <a:rPr lang="ar-BH" dirty="0"/>
              <a:t> </a:t>
            </a:r>
            <a:r>
              <a:rPr lang="ar-BH" sz="1600" b="1" u="sng" dirty="0">
                <a:latin typeface="Alexandria" pitchFamily="2" charset="-78"/>
                <a:cs typeface="Alexandria" pitchFamily="2" charset="-78"/>
              </a:rPr>
              <a:t>نموذج صورة المنظمات</a:t>
            </a:r>
            <a:r>
              <a:rPr lang="en-US" sz="1600" b="1" u="sng" dirty="0">
                <a:latin typeface="Alexandria" pitchFamily="2" charset="-78"/>
                <a:cs typeface="Alexandria" pitchFamily="2" charset="-78"/>
              </a:rPr>
              <a:t>Organization Image Model </a:t>
            </a:r>
          </a:p>
        </p:txBody>
      </p:sp>
      <p:pic>
        <p:nvPicPr>
          <p:cNvPr id="2" name="Picture 1">
            <a:extLst>
              <a:ext uri="{FF2B5EF4-FFF2-40B4-BE49-F238E27FC236}">
                <a16:creationId xmlns:a16="http://schemas.microsoft.com/office/drawing/2014/main" id="{D66F0DB1-39B8-6C70-E47F-A632046EC30C}"/>
              </a:ext>
            </a:extLst>
          </p:cNvPr>
          <p:cNvPicPr>
            <a:picLocks noChangeAspect="1"/>
          </p:cNvPicPr>
          <p:nvPr/>
        </p:nvPicPr>
        <p:blipFill>
          <a:blip r:embed="rId3"/>
          <a:stretch>
            <a:fillRect/>
          </a:stretch>
        </p:blipFill>
        <p:spPr>
          <a:xfrm>
            <a:off x="617280" y="4300967"/>
            <a:ext cx="4754820" cy="1743075"/>
          </a:xfrm>
          <a:prstGeom prst="rect">
            <a:avLst/>
          </a:prstGeom>
        </p:spPr>
      </p:pic>
    </p:spTree>
    <p:extLst>
      <p:ext uri="{BB962C8B-B14F-4D97-AF65-F5344CB8AC3E}">
        <p14:creationId xmlns:p14="http://schemas.microsoft.com/office/powerpoint/2010/main" val="271370436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48" name="TextBox 47"/>
          <p:cNvSpPr txBox="1"/>
          <p:nvPr/>
        </p:nvSpPr>
        <p:spPr>
          <a:xfrm>
            <a:off x="695978" y="1773064"/>
            <a:ext cx="10655323" cy="3743974"/>
          </a:xfrm>
          <a:prstGeom prst="rect">
            <a:avLst/>
          </a:prstGeom>
          <a:noFill/>
        </p:spPr>
        <p:txBody>
          <a:bodyPr wrap="square" rtlCol="0">
            <a:spAutoFit/>
          </a:bodyPr>
          <a:lstStyle/>
          <a:p>
            <a:pPr lvl="0" algn="just" rtl="1">
              <a:lnSpc>
                <a:spcPct val="150000"/>
              </a:lnSpc>
              <a:defRPr/>
            </a:pPr>
            <a:r>
              <a:rPr lang="ar-BH" sz="1600" dirty="0">
                <a:solidFill>
                  <a:prstClr val="black"/>
                </a:solidFill>
                <a:latin typeface="Alexandria" pitchFamily="2" charset="-78"/>
                <a:cs typeface="Alexandria" pitchFamily="2" charset="-78"/>
              </a:rPr>
              <a:t>يستغرق بناء الصورة الذهنية للمنظمة سنوات طويلة وقد تفقد السمعه في لحظات، والصورة الذهنية هي شبكة من المعاني المخزنة في الذاكرة ، وتتراوح من صور إجمالية إلى صور تفصيلية ،وصورة المنظمة هي النتيجة النهائية لجميع الخبرات والإنطباعات والمعتقدات والمشاعر والمعرفة التي يكونها الأشخاص حول المنظمة .</a:t>
            </a:r>
          </a:p>
          <a:p>
            <a:pPr lvl="0" algn="just" rtl="1">
              <a:lnSpc>
                <a:spcPct val="150000"/>
              </a:lnSpc>
              <a:defRPr/>
            </a:pPr>
            <a:endParaRPr lang="ar-BH" sz="1600" dirty="0">
              <a:solidFill>
                <a:prstClr val="black"/>
              </a:solidFill>
              <a:latin typeface="Alexandria" pitchFamily="2" charset="-78"/>
              <a:cs typeface="Alexandria" pitchFamily="2" charset="-78"/>
            </a:endParaRPr>
          </a:p>
          <a:p>
            <a:pPr lvl="0" algn="just" rtl="1">
              <a:lnSpc>
                <a:spcPct val="150000"/>
              </a:lnSpc>
              <a:defRPr/>
            </a:pPr>
            <a:r>
              <a:rPr lang="ar-BH" sz="1600" b="1" dirty="0">
                <a:solidFill>
                  <a:prstClr val="black"/>
                </a:solidFill>
                <a:latin typeface="Alexandria" pitchFamily="2" charset="-78"/>
                <a:cs typeface="Alexandria" pitchFamily="2" charset="-78"/>
              </a:rPr>
              <a:t>ويشمل النموذج المفاهيمي لعملية تكوين صورة المنظمة 7 أبعاد </a:t>
            </a:r>
            <a:r>
              <a:rPr lang="ar-BH" sz="1600" dirty="0">
                <a:solidFill>
                  <a:prstClr val="black"/>
                </a:solidFill>
                <a:latin typeface="Alexandria" pitchFamily="2" charset="-78"/>
                <a:cs typeface="Alexandria" pitchFamily="2" charset="-78"/>
              </a:rPr>
              <a:t>تتضمن الجوانب الملموسة وغير الملموسة ،فالإتصال المؤسسي تترجم إلى صورة المنظمة التي تخلق سمعة ، وتتكون من خمسة مستويات مختلفة تشمل الوعي والألفة والتفضيل والثقة والدعوة .</a:t>
            </a:r>
          </a:p>
          <a:p>
            <a:pPr lvl="0" algn="just" rtl="1">
              <a:lnSpc>
                <a:spcPct val="150000"/>
              </a:lnSpc>
              <a:defRPr/>
            </a:pPr>
            <a:endParaRPr lang="ar-BH" sz="1600" dirty="0">
              <a:solidFill>
                <a:prstClr val="black"/>
              </a:solidFill>
              <a:latin typeface="Alexandria" pitchFamily="2" charset="-78"/>
              <a:cs typeface="Alexandria" pitchFamily="2" charset="-78"/>
            </a:endParaRPr>
          </a:p>
          <a:p>
            <a:pPr lvl="0" algn="just" rtl="1">
              <a:lnSpc>
                <a:spcPct val="150000"/>
              </a:lnSpc>
              <a:defRPr/>
            </a:pPr>
            <a:r>
              <a:rPr lang="ar-BH" sz="1600" b="1" dirty="0">
                <a:solidFill>
                  <a:prstClr val="black"/>
                </a:solidFill>
                <a:latin typeface="Alexandria" pitchFamily="2" charset="-78"/>
                <a:cs typeface="Alexandria" pitchFamily="2" charset="-78"/>
              </a:rPr>
              <a:t>الأبعاد المؤثرة على هذه العملية تشمل :</a:t>
            </a:r>
            <a:endParaRPr lang="en-US" sz="1600" b="1" dirty="0">
              <a:solidFill>
                <a:prstClr val="black"/>
              </a:solidFill>
              <a:latin typeface="Alexandria" pitchFamily="2" charset="-78"/>
              <a:cs typeface="Alexandria" pitchFamily="2" charset="-78"/>
            </a:endParaRPr>
          </a:p>
          <a:p>
            <a:pPr lvl="0" algn="just" rtl="1">
              <a:lnSpc>
                <a:spcPct val="150000"/>
              </a:lnSpc>
              <a:defRPr/>
            </a:pPr>
            <a:endParaRPr kumimoji="0" lang="en-US" sz="1600" b="0" i="0" u="none" strike="noStrike" kern="1200" cap="none" spc="0" normalizeH="0" baseline="0" noProof="0" dirty="0">
              <a:ln>
                <a:noFill/>
              </a:ln>
              <a:solidFill>
                <a:prstClr val="black"/>
              </a:solidFill>
              <a:effectLst/>
              <a:uLnTx/>
              <a:uFillTx/>
              <a:latin typeface="Alexandria Light" pitchFamily="2" charset="-78"/>
              <a:cs typeface="Alexandria Light" pitchFamily="2" charset="-78"/>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315F0FE5-2224-D593-8E26-6C2E68781D75}"/>
              </a:ext>
            </a:extLst>
          </p:cNvPr>
          <p:cNvSpPr txBox="1"/>
          <p:nvPr/>
        </p:nvSpPr>
        <p:spPr>
          <a:xfrm>
            <a:off x="3048000" y="961403"/>
            <a:ext cx="6096000" cy="338554"/>
          </a:xfrm>
          <a:prstGeom prst="rect">
            <a:avLst/>
          </a:prstGeom>
          <a:noFill/>
        </p:spPr>
        <p:txBody>
          <a:bodyPr wrap="square">
            <a:spAutoFit/>
          </a:bodyPr>
          <a:lstStyle/>
          <a:p>
            <a:r>
              <a:rPr lang="ar-BH" sz="1600" b="1" u="sng" dirty="0">
                <a:latin typeface="Alexandria" pitchFamily="2" charset="-78"/>
                <a:cs typeface="Alexandria" pitchFamily="2" charset="-78"/>
              </a:rPr>
              <a:t>مكونات صورة المنظمة </a:t>
            </a:r>
          </a:p>
        </p:txBody>
      </p:sp>
    </p:spTree>
    <p:extLst>
      <p:ext uri="{BB962C8B-B14F-4D97-AF65-F5344CB8AC3E}">
        <p14:creationId xmlns:p14="http://schemas.microsoft.com/office/powerpoint/2010/main" val="304861364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48" name="TextBox 47"/>
          <p:cNvSpPr txBox="1"/>
          <p:nvPr/>
        </p:nvSpPr>
        <p:spPr>
          <a:xfrm>
            <a:off x="1372127" y="1957903"/>
            <a:ext cx="9303026" cy="3416320"/>
          </a:xfrm>
          <a:prstGeom prst="rect">
            <a:avLst/>
          </a:prstGeom>
          <a:noFill/>
        </p:spPr>
        <p:txBody>
          <a:bodyPr wrap="square" rtlCol="0">
            <a:spAutoFit/>
          </a:bodyPr>
          <a:lstStyle/>
          <a:p>
            <a:pPr lvl="0" algn="just" rtl="1">
              <a:lnSpc>
                <a:spcPct val="150000"/>
              </a:lnSpc>
              <a:defRPr/>
            </a:pPr>
            <a:r>
              <a:rPr lang="ar-EG" sz="1600" b="1" i="1" u="sng" dirty="0">
                <a:solidFill>
                  <a:prstClr val="black"/>
                </a:solidFill>
                <a:latin typeface="Alexandria" pitchFamily="2" charset="-78"/>
                <a:cs typeface="Alexandria" pitchFamily="2" charset="-78"/>
              </a:rPr>
              <a:t>1- المظهر المرئي </a:t>
            </a:r>
            <a:r>
              <a:rPr lang="ar-EG" sz="1600" dirty="0">
                <a:solidFill>
                  <a:prstClr val="black"/>
                </a:solidFill>
                <a:latin typeface="Alexandria" pitchFamily="2" charset="-78"/>
                <a:cs typeface="Alexandria" pitchFamily="2" charset="-78"/>
              </a:rPr>
              <a:t>: هو أحد أبعاد صورة المنظمة ، حيث تساهم الرموز المرئية مثل الشعار المرسوم والرموز والشعار المكتوب في تشكيل صورة المنظمة .</a:t>
            </a:r>
          </a:p>
          <a:p>
            <a:pPr lvl="0" algn="just" rtl="1">
              <a:lnSpc>
                <a:spcPct val="150000"/>
              </a:lnSpc>
              <a:defRPr/>
            </a:pPr>
            <a:r>
              <a:rPr lang="ar-EG" sz="1600" b="1" i="1" u="sng" dirty="0">
                <a:solidFill>
                  <a:prstClr val="black"/>
                </a:solidFill>
                <a:latin typeface="Alexandria" pitchFamily="2" charset="-78"/>
                <a:cs typeface="Alexandria" pitchFamily="2" charset="-78"/>
              </a:rPr>
              <a:t>2-المشاعر الإيجابية: </a:t>
            </a:r>
            <a:r>
              <a:rPr lang="ar-EG" sz="1600" dirty="0">
                <a:solidFill>
                  <a:prstClr val="black"/>
                </a:solidFill>
                <a:latin typeface="Alexandria" pitchFamily="2" charset="-78"/>
                <a:cs typeface="Alexandria" pitchFamily="2" charset="-78"/>
              </a:rPr>
              <a:t>لتوليد مشاعر إيجابية ،يجب ان تهدف المنظمة لزيادة ثقة أصحاب المصالح وتتضمن الثقة والإدراك والتفسير والإعتقاد ،مما يؤدي لنيى شراء عالية.</a:t>
            </a:r>
          </a:p>
          <a:p>
            <a:pPr lvl="0" algn="just" rtl="1">
              <a:lnSpc>
                <a:spcPct val="150000"/>
              </a:lnSpc>
              <a:defRPr/>
            </a:pPr>
            <a:r>
              <a:rPr lang="ar-EG" sz="1600" b="1" i="1" u="sng" dirty="0">
                <a:solidFill>
                  <a:prstClr val="black"/>
                </a:solidFill>
                <a:latin typeface="Alexandria" pitchFamily="2" charset="-78"/>
                <a:cs typeface="Alexandria" pitchFamily="2" charset="-78"/>
              </a:rPr>
              <a:t>3-البيئة: </a:t>
            </a:r>
            <a:r>
              <a:rPr lang="ar-EG" sz="1600" dirty="0">
                <a:solidFill>
                  <a:prstClr val="black"/>
                </a:solidFill>
                <a:latin typeface="Alexandria" pitchFamily="2" charset="-78"/>
                <a:cs typeface="Alexandria" pitchFamily="2" charset="-78"/>
              </a:rPr>
              <a:t>تؤثر السياقات والإعدادات المختلفة على كيفية إدراك صورة وكيفية تكوينها ،وتسعى المنظمات لتوفير بيئة جذابة تتماشى مع صورة المنظمة ، وتتعلق صورة المنظمة بالإحترام والإعجاب مما يؤثر على الجودة والشهرة المدركة ويدعم الكلام الشفهي بناء صورة المنظمة .</a:t>
            </a:r>
            <a:endParaRPr lang="ar-BH" sz="1600" dirty="0">
              <a:solidFill>
                <a:prstClr val="black"/>
              </a:solidFill>
              <a:latin typeface="Alexandria" pitchFamily="2" charset="-78"/>
              <a:cs typeface="Alexandria" pitchFamily="2" charset="-78"/>
            </a:endParaRPr>
          </a:p>
          <a:p>
            <a:pPr lvl="0" algn="just" rtl="1">
              <a:defRPr/>
            </a:pPr>
            <a:endParaRPr lang="ar-BH" sz="1600" dirty="0">
              <a:solidFill>
                <a:prstClr val="black"/>
              </a:solidFill>
              <a:latin typeface="Alexandria Light" pitchFamily="2" charset="-78"/>
              <a:cs typeface="Alexandria Light" pitchFamily="2" charset="-78"/>
            </a:endParaRPr>
          </a:p>
          <a:p>
            <a:pPr lvl="0" algn="just" rtl="1">
              <a:defRPr/>
            </a:pPr>
            <a:r>
              <a:rPr lang="ar-EG" sz="1600" dirty="0">
                <a:solidFill>
                  <a:prstClr val="black"/>
                </a:solidFill>
                <a:latin typeface="Alexandria Light" pitchFamily="2" charset="-78"/>
                <a:cs typeface="Alexandria Light" pitchFamily="2" charset="-78"/>
              </a:rPr>
              <a:t>.</a:t>
            </a:r>
          </a:p>
          <a:p>
            <a:pPr lvl="0" algn="just" rtl="1">
              <a:defRPr/>
            </a:pPr>
            <a:endParaRPr lang="ar-EG" sz="1600" dirty="0">
              <a:solidFill>
                <a:prstClr val="black"/>
              </a:solidFill>
              <a:latin typeface="Alexandria Light" pitchFamily="2" charset="-78"/>
              <a:cs typeface="Alexandria Light" pitchFamily="2" charset="-78"/>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5" name="TextBox 4">
            <a:extLst>
              <a:ext uri="{FF2B5EF4-FFF2-40B4-BE49-F238E27FC236}">
                <a16:creationId xmlns:a16="http://schemas.microsoft.com/office/drawing/2014/main" id="{9826D5A9-ED68-4A43-D5B0-8A112B40FFBA}"/>
              </a:ext>
            </a:extLst>
          </p:cNvPr>
          <p:cNvSpPr txBox="1"/>
          <p:nvPr/>
        </p:nvSpPr>
        <p:spPr>
          <a:xfrm>
            <a:off x="2108182" y="551127"/>
            <a:ext cx="6098720" cy="501932"/>
          </a:xfrm>
          <a:prstGeom prst="rect">
            <a:avLst/>
          </a:prstGeom>
          <a:noFill/>
        </p:spPr>
        <p:txBody>
          <a:bodyPr wrap="square">
            <a:spAutoFit/>
          </a:bodyPr>
          <a:lstStyle/>
          <a:p>
            <a:pPr marL="0" marR="0" lvl="0" indent="0" algn="just" defTabSz="914400" rtl="1" eaLnBrk="1" fontAlgn="auto" latinLnBrk="0" hangingPunct="1">
              <a:lnSpc>
                <a:spcPct val="150000"/>
              </a:lnSpc>
              <a:spcBef>
                <a:spcPts val="0"/>
              </a:spcBef>
              <a:spcAft>
                <a:spcPts val="0"/>
              </a:spcAft>
              <a:buClrTx/>
              <a:buSzTx/>
              <a:buFontTx/>
              <a:buNone/>
              <a:tabLst/>
              <a:defRPr/>
            </a:pPr>
            <a:r>
              <a:rPr kumimoji="0" lang="ar-BH" sz="2000" b="1" i="0" u="sng" strike="noStrike" kern="1200" cap="none" spc="0" normalizeH="0" baseline="0" noProof="0" dirty="0">
                <a:ln>
                  <a:noFill/>
                </a:ln>
                <a:solidFill>
                  <a:prstClr val="black"/>
                </a:solidFill>
                <a:effectLst/>
                <a:uLnTx/>
                <a:uFillTx/>
                <a:latin typeface="Alexandria" pitchFamily="2" charset="-78"/>
                <a:cs typeface="Alexandria" pitchFamily="2" charset="-78"/>
              </a:rPr>
              <a:t>الأبعاد المؤثرة على هذه العملية تشمل </a:t>
            </a:r>
            <a:r>
              <a:rPr kumimoji="0" lang="ar-BH" sz="1600" b="0" i="0" u="none" strike="noStrike" kern="1200" cap="none" spc="0" normalizeH="0" baseline="0" noProof="0" dirty="0">
                <a:ln>
                  <a:noFill/>
                </a:ln>
                <a:solidFill>
                  <a:prstClr val="black"/>
                </a:solidFill>
                <a:effectLst/>
                <a:uLnTx/>
                <a:uFillTx/>
                <a:latin typeface="Alexandria Light" pitchFamily="2" charset="-78"/>
                <a:ea typeface="+mn-ea"/>
                <a:cs typeface="Alexandria Light" pitchFamily="2" charset="-78"/>
              </a:rPr>
              <a:t>:</a:t>
            </a:r>
            <a:endParaRPr kumimoji="0" lang="en-US" sz="1600" b="0" i="0" u="none" strike="noStrike" kern="1200" cap="none" spc="0" normalizeH="0" baseline="0" noProof="0" dirty="0">
              <a:ln>
                <a:noFill/>
              </a:ln>
              <a:solidFill>
                <a:prstClr val="black"/>
              </a:solidFill>
              <a:effectLst/>
              <a:uLnTx/>
              <a:uFillTx/>
              <a:latin typeface="Alexandria Light" pitchFamily="2" charset="-78"/>
              <a:ea typeface="+mn-ea"/>
              <a:cs typeface="Alexandria Light" pitchFamily="2" charset="-78"/>
            </a:endParaRPr>
          </a:p>
        </p:txBody>
      </p:sp>
    </p:spTree>
    <p:extLst>
      <p:ext uri="{BB962C8B-B14F-4D97-AF65-F5344CB8AC3E}">
        <p14:creationId xmlns:p14="http://schemas.microsoft.com/office/powerpoint/2010/main" val="248007312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48" name="TextBox 47"/>
          <p:cNvSpPr txBox="1"/>
          <p:nvPr/>
        </p:nvSpPr>
        <p:spPr>
          <a:xfrm>
            <a:off x="762000" y="1957903"/>
            <a:ext cx="9913153" cy="3662541"/>
          </a:xfrm>
          <a:prstGeom prst="rect">
            <a:avLst/>
          </a:prstGeom>
          <a:noFill/>
        </p:spPr>
        <p:txBody>
          <a:bodyPr wrap="square" rtlCol="0">
            <a:spAutoFit/>
          </a:bodyPr>
          <a:lstStyle/>
          <a:p>
            <a:pPr marL="0" marR="0" lvl="0" indent="0" algn="just" defTabSz="914400" rtl="1" eaLnBrk="1" fontAlgn="auto" latinLnBrk="0" hangingPunct="1">
              <a:lnSpc>
                <a:spcPct val="150000"/>
              </a:lnSpc>
              <a:spcBef>
                <a:spcPts val="0"/>
              </a:spcBef>
              <a:spcAft>
                <a:spcPts val="0"/>
              </a:spcAft>
              <a:buClrTx/>
              <a:buSzTx/>
              <a:buFontTx/>
              <a:buNone/>
              <a:tabLst/>
              <a:defRPr/>
            </a:pPr>
            <a:r>
              <a:rPr kumimoji="0" lang="ar-EG" sz="1600" b="1" i="1" u="none" strike="noStrike" kern="1200" cap="none" spc="0" normalizeH="0" baseline="0" noProof="0" dirty="0">
                <a:ln>
                  <a:noFill/>
                </a:ln>
                <a:solidFill>
                  <a:prstClr val="black"/>
                </a:solidFill>
                <a:effectLst/>
                <a:uLnTx/>
                <a:uFillTx/>
                <a:latin typeface="Alexandria" pitchFamily="2" charset="-78"/>
                <a:cs typeface="Alexandria" pitchFamily="2" charset="-78"/>
              </a:rPr>
              <a:t>4- الظهور على الانترنت </a:t>
            </a:r>
            <a:r>
              <a:rPr kumimoji="0" lang="ar-EG" sz="1600" i="0" u="none" strike="noStrike" kern="1200" cap="none" spc="0" normalizeH="0" baseline="0" noProof="0" dirty="0">
                <a:ln>
                  <a:noFill/>
                </a:ln>
                <a:solidFill>
                  <a:prstClr val="black"/>
                </a:solidFill>
                <a:effectLst/>
                <a:uLnTx/>
                <a:uFillTx/>
                <a:latin typeface="Alexandria" pitchFamily="2" charset="-78"/>
                <a:cs typeface="Alexandria" pitchFamily="2" charset="-78"/>
              </a:rPr>
              <a:t>: من المهم بناء الثقه مع المستهلكين لاسيما في الإعلانات المقدمة ومقاطع الفيديو والصور واللافتات والمحتوى التفاعلي وموقعها وصفحاتها الرسمية عبر وسائل التواصل الإجتماعية المختلفة .</a:t>
            </a:r>
          </a:p>
          <a:p>
            <a:pPr marL="0" marR="0" lvl="0" indent="0" algn="just" defTabSz="914400" rtl="1" eaLnBrk="1" fontAlgn="auto" latinLnBrk="0" hangingPunct="1">
              <a:lnSpc>
                <a:spcPct val="150000"/>
              </a:lnSpc>
              <a:spcBef>
                <a:spcPts val="0"/>
              </a:spcBef>
              <a:spcAft>
                <a:spcPts val="0"/>
              </a:spcAft>
              <a:buClrTx/>
              <a:buSzTx/>
              <a:buFontTx/>
              <a:buNone/>
              <a:tabLst/>
              <a:defRPr/>
            </a:pPr>
            <a:r>
              <a:rPr kumimoji="0" lang="ar-EG" sz="1600" b="1" i="1" u="none" strike="noStrike" kern="1200" cap="none" spc="0" normalizeH="0" baseline="0" noProof="0" dirty="0">
                <a:ln>
                  <a:noFill/>
                </a:ln>
                <a:solidFill>
                  <a:prstClr val="black"/>
                </a:solidFill>
                <a:effectLst/>
                <a:uLnTx/>
                <a:uFillTx/>
                <a:latin typeface="Alexandria" pitchFamily="2" charset="-78"/>
                <a:cs typeface="Alexandria" pitchFamily="2" charset="-78"/>
              </a:rPr>
              <a:t>5-مظهر الموظفين </a:t>
            </a:r>
            <a:r>
              <a:rPr kumimoji="0" lang="ar-EG" sz="1600" i="0" u="none" strike="noStrike" kern="1200" cap="none" spc="0" normalizeH="0" baseline="0" noProof="0" dirty="0">
                <a:ln>
                  <a:noFill/>
                </a:ln>
                <a:solidFill>
                  <a:prstClr val="black"/>
                </a:solidFill>
                <a:effectLst/>
                <a:uLnTx/>
                <a:uFillTx/>
                <a:latin typeface="Alexandria" pitchFamily="2" charset="-78"/>
                <a:cs typeface="Alexandria" pitchFamily="2" charset="-78"/>
              </a:rPr>
              <a:t>:يؤثر الموظفون على الارتباطات التي يصنعها العميل مع صورة المنظمة ليس فقط من خلال ما يفعلونه وكيف يتصرفون ، ولكن ايضاً من خلال طيفية ظهورهم للعميل بما في ذلك طريقة تقديمهم لأنفسهم ومظهرهم .</a:t>
            </a:r>
          </a:p>
          <a:p>
            <a:pPr marL="0" marR="0" lvl="0" indent="0" algn="just" defTabSz="914400" rtl="1" eaLnBrk="1" fontAlgn="auto" latinLnBrk="0" hangingPunct="1">
              <a:lnSpc>
                <a:spcPct val="150000"/>
              </a:lnSpc>
              <a:spcBef>
                <a:spcPts val="0"/>
              </a:spcBef>
              <a:spcAft>
                <a:spcPts val="0"/>
              </a:spcAft>
              <a:buClrTx/>
              <a:buSzTx/>
              <a:buFontTx/>
              <a:buNone/>
              <a:tabLst/>
              <a:defRPr/>
            </a:pPr>
            <a:r>
              <a:rPr kumimoji="0" lang="ar-EG" sz="1600" b="1" i="1" u="none" strike="noStrike" kern="1200" cap="none" spc="0" normalizeH="0" baseline="0" noProof="0" dirty="0">
                <a:ln>
                  <a:noFill/>
                </a:ln>
                <a:solidFill>
                  <a:prstClr val="black"/>
                </a:solidFill>
                <a:effectLst/>
                <a:uLnTx/>
                <a:uFillTx/>
                <a:latin typeface="Alexandria" pitchFamily="2" charset="-78"/>
                <a:cs typeface="Alexandria" pitchFamily="2" charset="-78"/>
              </a:rPr>
              <a:t>6-الموقف والسلوك : </a:t>
            </a:r>
            <a:r>
              <a:rPr kumimoji="0" lang="ar-EG" sz="1600" i="0" u="none" strike="noStrike" kern="1200" cap="none" spc="0" normalizeH="0" baseline="0" noProof="0" dirty="0">
                <a:ln>
                  <a:noFill/>
                </a:ln>
                <a:solidFill>
                  <a:prstClr val="black"/>
                </a:solidFill>
                <a:effectLst/>
                <a:uLnTx/>
                <a:uFillTx/>
                <a:latin typeface="Alexandria" pitchFamily="2" charset="-78"/>
                <a:cs typeface="Alexandria" pitchFamily="2" charset="-78"/>
              </a:rPr>
              <a:t>من المهم التأكيد على أن مواقف وسلوكيات المنظمة تتوافق مع وضع المنظمة داخليا ً وخارجياً مثل المسؤولية الإجتماعية وتدل على ان المنظمة تهتم بأكثر من مجرد القيمة المالية للأعمال ومواقفها التي تشجع على الولاء.</a:t>
            </a: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1600" b="0" i="0" u="none" strike="noStrike" kern="1200" cap="none" spc="0" normalizeH="0" baseline="0" noProof="0" dirty="0">
              <a:ln>
                <a:noFill/>
              </a:ln>
              <a:solidFill>
                <a:prstClr val="black"/>
              </a:solidFill>
              <a:effectLst/>
              <a:uLnTx/>
              <a:uFillTx/>
              <a:latin typeface="Alexandria Light" pitchFamily="2" charset="-78"/>
              <a:ea typeface="+mn-ea"/>
              <a:cs typeface="Alexandria Light" pitchFamily="2" charset="-78"/>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224791889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BH" sz="1800" b="0" i="0" u="none" strike="noStrike" kern="1200" cap="none" spc="0" normalizeH="0" baseline="0" noProof="0">
                <a:ln>
                  <a:noFill/>
                </a:ln>
                <a:solidFill>
                  <a:prstClr val="white"/>
                </a:solidFill>
                <a:effectLst/>
                <a:uLnTx/>
                <a:uFillTx/>
                <a:latin typeface="Calibri"/>
                <a:ea typeface="+mn-ea"/>
                <a:cs typeface="+mn-cs"/>
              </a:rPr>
              <a:t>شكل يوضح مكونات صورة المنظمة </a:t>
            </a:r>
            <a:endParaRPr kumimoji="0" lang="ar-BH"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3" name="Picture 2">
            <a:extLst>
              <a:ext uri="{FF2B5EF4-FFF2-40B4-BE49-F238E27FC236}">
                <a16:creationId xmlns:a16="http://schemas.microsoft.com/office/drawing/2014/main" id="{25C92165-647F-059D-CA3D-44F7E886C869}"/>
              </a:ext>
            </a:extLst>
          </p:cNvPr>
          <p:cNvPicPr>
            <a:picLocks noChangeAspect="1"/>
          </p:cNvPicPr>
          <p:nvPr/>
        </p:nvPicPr>
        <p:blipFill rotWithShape="1">
          <a:blip r:embed="rId3"/>
          <a:srcRect t="15241" b="7623"/>
          <a:stretch/>
        </p:blipFill>
        <p:spPr>
          <a:xfrm>
            <a:off x="617279" y="1685494"/>
            <a:ext cx="10812719" cy="4370412"/>
          </a:xfrm>
          <a:prstGeom prst="rect">
            <a:avLst/>
          </a:prstGeom>
        </p:spPr>
      </p:pic>
      <p:sp>
        <p:nvSpPr>
          <p:cNvPr id="8" name="TextBox 7">
            <a:extLst>
              <a:ext uri="{FF2B5EF4-FFF2-40B4-BE49-F238E27FC236}">
                <a16:creationId xmlns:a16="http://schemas.microsoft.com/office/drawing/2014/main" id="{22D6866A-C009-BEBF-A98B-F38DF844F3A9}"/>
              </a:ext>
            </a:extLst>
          </p:cNvPr>
          <p:cNvSpPr txBox="1"/>
          <p:nvPr/>
        </p:nvSpPr>
        <p:spPr>
          <a:xfrm>
            <a:off x="3165905" y="684288"/>
            <a:ext cx="6098720" cy="400110"/>
          </a:xfrm>
          <a:prstGeom prst="rect">
            <a:avLst/>
          </a:prstGeom>
          <a:noFill/>
        </p:spPr>
        <p:txBody>
          <a:bodyPr wrap="square">
            <a:spAutoFit/>
          </a:bodyPr>
          <a:lstStyle/>
          <a:p>
            <a:r>
              <a:rPr lang="ar-BH" sz="2000" b="1" u="sng" dirty="0">
                <a:latin typeface="Alexandria" pitchFamily="2" charset="-78"/>
                <a:cs typeface="Alexandria" pitchFamily="2" charset="-78"/>
              </a:rPr>
              <a:t>شكل يوضح مكونات صورة المنظمة </a:t>
            </a:r>
          </a:p>
        </p:txBody>
      </p:sp>
    </p:spTree>
    <p:extLst>
      <p:ext uri="{BB962C8B-B14F-4D97-AF65-F5344CB8AC3E}">
        <p14:creationId xmlns:p14="http://schemas.microsoft.com/office/powerpoint/2010/main" val="388618364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48" name="TextBox 47"/>
          <p:cNvSpPr txBox="1"/>
          <p:nvPr/>
        </p:nvSpPr>
        <p:spPr>
          <a:xfrm>
            <a:off x="914400" y="1871781"/>
            <a:ext cx="10263352" cy="1527982"/>
          </a:xfrm>
          <a:prstGeom prst="rect">
            <a:avLst/>
          </a:prstGeom>
          <a:noFill/>
        </p:spPr>
        <p:txBody>
          <a:bodyPr wrap="square" rtlCol="0">
            <a:spAutoFit/>
          </a:bodyPr>
          <a:lstStyle/>
          <a:p>
            <a:pPr lvl="0" algn="just" rtl="1">
              <a:lnSpc>
                <a:spcPct val="150000"/>
              </a:lnSpc>
              <a:defRPr/>
            </a:pPr>
            <a:r>
              <a:rPr lang="ar-BH" sz="1600" dirty="0">
                <a:solidFill>
                  <a:prstClr val="black"/>
                </a:solidFill>
                <a:latin typeface="Alexandria" pitchFamily="2" charset="-78"/>
                <a:cs typeface="Alexandria" pitchFamily="2" charset="-78"/>
              </a:rPr>
              <a:t>وجدت المنظمات أنه حينما يلحق بسمعتها أو صورتها الذهنية الضرر، فمفتاح التعامل مع مثل هذه الأزمات  هو السيطرة على تدفق المعلومات إلى وسائل الإعلام وجمهور المنظمة، فمن خلال  وسائل التواصل االجتماعي يمكن للمنظمة التحدث بشكل مباشر مع جمهورها وتوصيل الرسائل بشكل فوري مع تجاوز الحدود</a:t>
            </a:r>
            <a:r>
              <a:rPr lang="en-US" sz="1600" dirty="0">
                <a:solidFill>
                  <a:prstClr val="black"/>
                </a:solidFill>
                <a:latin typeface="Alexandria" pitchFamily="2" charset="-78"/>
                <a:cs typeface="Alexandria" pitchFamily="2" charset="-78"/>
              </a:rPr>
              <a:t> </a:t>
            </a:r>
            <a:r>
              <a:rPr lang="ar-BH" sz="1600" dirty="0">
                <a:solidFill>
                  <a:prstClr val="black"/>
                </a:solidFill>
                <a:latin typeface="Alexandria" pitchFamily="2" charset="-78"/>
                <a:cs typeface="Alexandria" pitchFamily="2" charset="-78"/>
              </a:rPr>
              <a:t>الجغرافية ، فالرسائل على تويتر أو الفيسبوك لا تتعدى ثوان معدودة فالرسائل تذهب مباشرة الي الجمهور بدون تداخل</a:t>
            </a:r>
            <a:r>
              <a:rPr lang="en-US" sz="1600" dirty="0">
                <a:solidFill>
                  <a:prstClr val="black"/>
                </a:solidFill>
                <a:latin typeface="Alexandria" pitchFamily="2" charset="-78"/>
                <a:cs typeface="Alexandria" pitchFamily="2" charset="-78"/>
              </a:rPr>
              <a:t>.</a:t>
            </a:r>
            <a:endParaRPr lang="ar-BH" sz="1600" dirty="0">
              <a:solidFill>
                <a:prstClr val="black"/>
              </a:solidFill>
              <a:latin typeface="Alexandria" pitchFamily="2" charset="-78"/>
              <a:cs typeface="Alexandria" pitchFamily="2" charset="-78"/>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F9783FCF-ED7A-5016-F92C-6FA15E31D7B2}"/>
              </a:ext>
            </a:extLst>
          </p:cNvPr>
          <p:cNvSpPr txBox="1"/>
          <p:nvPr/>
        </p:nvSpPr>
        <p:spPr>
          <a:xfrm>
            <a:off x="2457450" y="703397"/>
            <a:ext cx="6096000" cy="400110"/>
          </a:xfrm>
          <a:prstGeom prst="rect">
            <a:avLst/>
          </a:prstGeom>
          <a:noFill/>
        </p:spPr>
        <p:txBody>
          <a:bodyPr wrap="square">
            <a:spAutoFit/>
          </a:bodyPr>
          <a:lstStyle/>
          <a:p>
            <a:pPr algn="r" rtl="1"/>
            <a:r>
              <a:rPr lang="ar-BH" sz="2000" u="sng" dirty="0">
                <a:latin typeface="Alexandria" pitchFamily="2" charset="-78"/>
                <a:cs typeface="Alexandria" pitchFamily="2" charset="-78"/>
              </a:rPr>
              <a:t>نظرية إصلاح الصورة </a:t>
            </a:r>
            <a:r>
              <a:rPr lang="en-US" sz="2000" u="sng" dirty="0">
                <a:latin typeface="Alexandria" pitchFamily="2" charset="-78"/>
                <a:cs typeface="Alexandria" pitchFamily="2" charset="-78"/>
              </a:rPr>
              <a:t>Image Restoration Theory</a:t>
            </a:r>
          </a:p>
        </p:txBody>
      </p:sp>
      <p:pic>
        <p:nvPicPr>
          <p:cNvPr id="2" name="Picture 1">
            <a:extLst>
              <a:ext uri="{FF2B5EF4-FFF2-40B4-BE49-F238E27FC236}">
                <a16:creationId xmlns:a16="http://schemas.microsoft.com/office/drawing/2014/main" id="{5E4806F1-48C4-8CA6-230E-46E7C6D951DF}"/>
              </a:ext>
            </a:extLst>
          </p:cNvPr>
          <p:cNvPicPr>
            <a:picLocks noChangeAspect="1"/>
          </p:cNvPicPr>
          <p:nvPr/>
        </p:nvPicPr>
        <p:blipFill>
          <a:blip r:embed="rId3"/>
          <a:stretch>
            <a:fillRect/>
          </a:stretch>
        </p:blipFill>
        <p:spPr>
          <a:xfrm>
            <a:off x="617280" y="4109284"/>
            <a:ext cx="3418692" cy="1897314"/>
          </a:xfrm>
          <a:prstGeom prst="rect">
            <a:avLst/>
          </a:prstGeom>
        </p:spPr>
      </p:pic>
    </p:spTree>
    <p:extLst>
      <p:ext uri="{BB962C8B-B14F-4D97-AF65-F5344CB8AC3E}">
        <p14:creationId xmlns:p14="http://schemas.microsoft.com/office/powerpoint/2010/main" val="19676933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48" name="TextBox 47"/>
          <p:cNvSpPr txBox="1"/>
          <p:nvPr/>
        </p:nvSpPr>
        <p:spPr>
          <a:xfrm>
            <a:off x="1008993" y="2039430"/>
            <a:ext cx="10152993" cy="3662541"/>
          </a:xfrm>
          <a:prstGeom prst="rect">
            <a:avLst/>
          </a:prstGeom>
          <a:noFill/>
        </p:spPr>
        <p:txBody>
          <a:bodyPr wrap="square" rtlCol="0">
            <a:spAutoFit/>
          </a:bodyPr>
          <a:lstStyle/>
          <a:p>
            <a:pPr marL="0" marR="0" lvl="0" indent="0" algn="just" defTabSz="914400" rtl="1" eaLnBrk="1" fontAlgn="auto" latinLnBrk="0" hangingPunct="1">
              <a:lnSpc>
                <a:spcPct val="150000"/>
              </a:lnSpc>
              <a:spcBef>
                <a:spcPts val="0"/>
              </a:spcBef>
              <a:spcAft>
                <a:spcPts val="0"/>
              </a:spcAft>
              <a:buClrTx/>
              <a:buSzTx/>
              <a:buFontTx/>
              <a:buNone/>
              <a:tabLst/>
              <a:defRPr/>
            </a:pPr>
            <a:r>
              <a:rPr kumimoji="0" lang="ar-EG" sz="1600" b="0" i="0" u="none" strike="noStrike" kern="1200" cap="none" spc="0" normalizeH="0" baseline="0" noProof="0" dirty="0">
                <a:ln>
                  <a:noFill/>
                </a:ln>
                <a:solidFill>
                  <a:prstClr val="black"/>
                </a:solidFill>
                <a:effectLst/>
                <a:uLnTx/>
                <a:uFillTx/>
                <a:latin typeface="Alexandria" pitchFamily="2" charset="-78"/>
                <a:cs typeface="Alexandria" pitchFamily="2" charset="-78"/>
              </a:rPr>
              <a:t>تقدم نظرية إصلاح الصورة خيارات لمحاولة فهم طبيعة الاستجابات في موقف الأزمة. وكيف يتم اتخاذ موقف دفاعي مقنع لإصلاح الصورة سواء كانت عن منظمة أو سلامة منتج </a:t>
            </a:r>
            <a:endParaRPr kumimoji="0" lang="ar-BH" sz="1600" b="0" i="0" u="none" strike="noStrike" kern="1200" cap="none" spc="0" normalizeH="0" baseline="0" noProof="0" dirty="0">
              <a:ln>
                <a:noFill/>
              </a:ln>
              <a:solidFill>
                <a:prstClr val="black"/>
              </a:solidFill>
              <a:effectLst/>
              <a:uLnTx/>
              <a:uFillTx/>
              <a:latin typeface="Alexandria" pitchFamily="2" charset="-78"/>
              <a:cs typeface="Alexandria" pitchFamily="2" charset="-78"/>
            </a:endParaRPr>
          </a:p>
          <a:p>
            <a:pPr marL="0" marR="0" lvl="0" indent="0" algn="just" defTabSz="914400" rtl="1" eaLnBrk="1" fontAlgn="auto" latinLnBrk="0" hangingPunct="1">
              <a:lnSpc>
                <a:spcPct val="150000"/>
              </a:lnSpc>
              <a:spcBef>
                <a:spcPts val="0"/>
              </a:spcBef>
              <a:spcAft>
                <a:spcPts val="0"/>
              </a:spcAft>
              <a:buClrTx/>
              <a:buSzTx/>
              <a:buFontTx/>
              <a:buNone/>
              <a:tabLst/>
              <a:defRPr/>
            </a:pPr>
            <a:endParaRPr lang="ar-BH" sz="1600" dirty="0">
              <a:solidFill>
                <a:prstClr val="black"/>
              </a:solidFill>
              <a:latin typeface="Alexandria" pitchFamily="2" charset="-78"/>
              <a:cs typeface="Alexandria" pitchFamily="2" charset="-78"/>
            </a:endParaRPr>
          </a:p>
          <a:p>
            <a:pPr marL="0" marR="0" lvl="0" indent="0" algn="just" defTabSz="914400" rtl="1" eaLnBrk="1" fontAlgn="auto" latinLnBrk="0" hangingPunct="1">
              <a:lnSpc>
                <a:spcPct val="150000"/>
              </a:lnSpc>
              <a:spcBef>
                <a:spcPts val="0"/>
              </a:spcBef>
              <a:spcAft>
                <a:spcPts val="0"/>
              </a:spcAft>
              <a:buClrTx/>
              <a:buSzTx/>
              <a:buFontTx/>
              <a:buNone/>
              <a:tabLst/>
              <a:defRPr/>
            </a:pPr>
            <a:r>
              <a:rPr kumimoji="0" lang="ar-EG" sz="1600" b="0" i="0" u="none" strike="noStrike" kern="1200" cap="none" spc="0" normalizeH="0" baseline="0" noProof="0" dirty="0">
                <a:ln>
                  <a:noFill/>
                </a:ln>
                <a:solidFill>
                  <a:prstClr val="black"/>
                </a:solidFill>
                <a:effectLst/>
                <a:uLnTx/>
                <a:uFillTx/>
                <a:latin typeface="Alexandria" pitchFamily="2" charset="-78"/>
                <a:cs typeface="Alexandria" pitchFamily="2" charset="-78"/>
              </a:rPr>
              <a:t>نظرية استعادة الصورة، المعروفة أيضًا باسم نظرية إصلاح الصورة، </a:t>
            </a:r>
            <a:r>
              <a:rPr kumimoji="0" lang="ar-BH" sz="1600" b="0" i="0" u="none" strike="noStrike" kern="1200" cap="none" spc="0" normalizeH="0" baseline="0" noProof="0" dirty="0">
                <a:ln>
                  <a:noFill/>
                </a:ln>
                <a:solidFill>
                  <a:prstClr val="black"/>
                </a:solidFill>
                <a:effectLst/>
                <a:uLnTx/>
                <a:uFillTx/>
                <a:latin typeface="Alexandria" pitchFamily="2" charset="-78"/>
                <a:cs typeface="Alexandria" pitchFamily="2" charset="-78"/>
              </a:rPr>
              <a:t>قدمها الباحث </a:t>
            </a:r>
            <a:r>
              <a:rPr kumimoji="0" lang="ar-EG" sz="1600" b="0" i="0" u="none" strike="noStrike" kern="1200" cap="none" spc="0" normalizeH="0" baseline="0" noProof="0" dirty="0">
                <a:ln>
                  <a:noFill/>
                </a:ln>
                <a:solidFill>
                  <a:prstClr val="black"/>
                </a:solidFill>
                <a:effectLst/>
                <a:uLnTx/>
                <a:uFillTx/>
                <a:latin typeface="Alexandria" pitchFamily="2" charset="-78"/>
                <a:cs typeface="Alexandria" pitchFamily="2" charset="-78"/>
              </a:rPr>
              <a:t>ويليام بينويت، وتحدد استراتيجيات يمكن استخدامها لاستعادة صورة الفرد في حالة تلف سمعته. يمكن تطبيق نظرية استعادة الصورة كنهج لفهم الحالات الأزمة الشخصية والتنظيمية على حد سواء. وتعتبر جزءًا من تواصل الأزمات، الذي يعتبر فرعًا خاصًا من علم العلاقات العامة. الهدف منها هو حماية الفرد أو الشركة أو المنظمة التي تواجه تحديًا عامًا لسمعتها.</a:t>
            </a:r>
          </a:p>
          <a:p>
            <a:pPr marL="0" marR="0" lvl="0" indent="0" algn="just" defTabSz="914400" rtl="1" eaLnBrk="1" fontAlgn="auto" latinLnBrk="0" hangingPunct="1">
              <a:lnSpc>
                <a:spcPct val="150000"/>
              </a:lnSpc>
              <a:spcBef>
                <a:spcPts val="0"/>
              </a:spcBef>
              <a:spcAft>
                <a:spcPts val="0"/>
              </a:spcAft>
              <a:buClrTx/>
              <a:buSzTx/>
              <a:buFontTx/>
              <a:buNone/>
              <a:tabLst/>
              <a:defRPr/>
            </a:pPr>
            <a:endParaRPr kumimoji="0" lang="ar-EG" sz="1600" b="0" i="0" u="none" strike="noStrike" kern="1200" cap="none" spc="0" normalizeH="0" baseline="0" noProof="0" dirty="0">
              <a:ln>
                <a:noFill/>
              </a:ln>
              <a:solidFill>
                <a:prstClr val="black"/>
              </a:solidFill>
              <a:effectLst/>
              <a:uLnTx/>
              <a:uFillTx/>
              <a:latin typeface="Alexandria" pitchFamily="2" charset="-78"/>
              <a:cs typeface="Alexandria" pitchFamily="2" charset="-78"/>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1600" b="0" i="0" u="none" strike="noStrike" kern="1200" cap="none" spc="0" normalizeH="0" baseline="0" noProof="0" dirty="0">
              <a:ln>
                <a:noFill/>
              </a:ln>
              <a:solidFill>
                <a:prstClr val="black"/>
              </a:solidFill>
              <a:effectLst/>
              <a:uLnTx/>
              <a:uFillTx/>
              <a:latin typeface="Alexandria Light" pitchFamily="2" charset="-78"/>
              <a:ea typeface="+mn-ea"/>
              <a:cs typeface="Alexandria Light" pitchFamily="2" charset="-78"/>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282917849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48" name="TextBox 47"/>
          <p:cNvSpPr txBox="1"/>
          <p:nvPr/>
        </p:nvSpPr>
        <p:spPr>
          <a:xfrm>
            <a:off x="1314450" y="1871781"/>
            <a:ext cx="9258275" cy="3293209"/>
          </a:xfrm>
          <a:prstGeom prst="rect">
            <a:avLst/>
          </a:prstGeom>
          <a:noFill/>
        </p:spPr>
        <p:txBody>
          <a:bodyPr wrap="square" rtlCol="0">
            <a:spAutoFit/>
          </a:bodyPr>
          <a:lstStyle/>
          <a:p>
            <a:pPr lvl="0" algn="just" rtl="1">
              <a:lnSpc>
                <a:spcPct val="150000"/>
              </a:lnSpc>
              <a:defRPr/>
            </a:pPr>
            <a:endParaRPr lang="ar-BH" sz="1600" dirty="0">
              <a:solidFill>
                <a:prstClr val="black"/>
              </a:solidFill>
              <a:latin typeface="Alexandria Light" pitchFamily="2" charset="-78"/>
              <a:cs typeface="Alexandria Light" pitchFamily="2" charset="-78"/>
            </a:endParaRPr>
          </a:p>
          <a:p>
            <a:pPr lvl="0" algn="just" rtl="1">
              <a:lnSpc>
                <a:spcPct val="150000"/>
              </a:lnSpc>
              <a:defRPr/>
            </a:pPr>
            <a:r>
              <a:rPr lang="ar-EG" sz="1600" dirty="0">
                <a:solidFill>
                  <a:prstClr val="black"/>
                </a:solidFill>
                <a:latin typeface="Alexandria Light" pitchFamily="2" charset="-78"/>
                <a:cs typeface="Alexandria Light" pitchFamily="2" charset="-78"/>
              </a:rPr>
              <a:t>والنظرية يمكن تطبيقها على إصلاح صورة المنظمات والمنظمات والحكومات، والرياضيين، والشخصيات العامة، والعلامات التجارية، مع إمكانية استخدام الاستراتيجيات بشكل منفرد أو معاً، التي قد تكون قاصرة لمعالجة بعض المواقف والتخفيف من حدة الضرر الذي وقع. </a:t>
            </a:r>
          </a:p>
          <a:p>
            <a:pPr lvl="0" algn="just" rtl="1">
              <a:lnSpc>
                <a:spcPct val="150000"/>
              </a:lnSpc>
              <a:defRPr/>
            </a:pPr>
            <a:r>
              <a:rPr lang="ar-EG" sz="1600" dirty="0">
                <a:solidFill>
                  <a:prstClr val="black"/>
                </a:solidFill>
                <a:latin typeface="Alexandria Light" pitchFamily="2" charset="-78"/>
                <a:cs typeface="Alexandria Light" pitchFamily="2" charset="-78"/>
              </a:rPr>
              <a:t>ويؤكد بينوا على أن المفتاح لفهم إستراتيجيات إصلاح الصورة هو النظر في طبيعة الهجمات أو الشكاوى باستجابات سريعة. ولأن تكوين الصورة مهم للأفراد والمؤسسات في مجال العلاقات العامة فالمنظمات والقادة والسياسيين في حاجة لاتخاذ الإجراءات الوقائية أو الإصلاحية للتعامل مع المشكلات التي تواجه وتهدد صورتهم. </a:t>
            </a:r>
          </a:p>
          <a:p>
            <a:pPr lvl="0" algn="just" rtl="1">
              <a:defRPr/>
            </a:pPr>
            <a:endParaRPr lang="ar-EG" sz="1600" dirty="0">
              <a:solidFill>
                <a:prstClr val="black"/>
              </a:solidFill>
              <a:latin typeface="Alexandria Light" pitchFamily="2" charset="-78"/>
              <a:cs typeface="Alexandria Light" pitchFamily="2" charset="-78"/>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290825411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48" name="TextBox 47"/>
          <p:cNvSpPr txBox="1"/>
          <p:nvPr/>
        </p:nvSpPr>
        <p:spPr>
          <a:xfrm>
            <a:off x="919882" y="2220302"/>
            <a:ext cx="10207516" cy="2635978"/>
          </a:xfrm>
          <a:prstGeom prst="rect">
            <a:avLst/>
          </a:prstGeom>
          <a:noFill/>
        </p:spPr>
        <p:txBody>
          <a:bodyPr wrap="square" rtlCol="0">
            <a:spAutoFit/>
          </a:bodyPr>
          <a:lstStyle/>
          <a:p>
            <a:pPr lvl="0" algn="just" rtl="1">
              <a:lnSpc>
                <a:spcPct val="150000"/>
              </a:lnSpc>
              <a:defRPr/>
            </a:pPr>
            <a:r>
              <a:rPr lang="ar-EG" sz="1600" dirty="0">
                <a:solidFill>
                  <a:prstClr val="black"/>
                </a:solidFill>
                <a:latin typeface="Alexandria Light" pitchFamily="2" charset="-78"/>
                <a:cs typeface="Alexandria Light" pitchFamily="2" charset="-78"/>
              </a:rPr>
              <a:t>وعندما تعمل المنظمة على إصلاح صورتها لابد أن تستعرض نوعية الرسائل المرسلة لجمهورها للحد من تضرر صورتها وبالتالي يكون أمامها بديلين إما أن تعترف بسهولة بخطاها أو أن تعلن عدم مسئوليتها عن الأزمة ولابد أخذ هذا المنحى بحذر إذ قد يؤدي إلى نتائج عكسية تشكل خطراً بارزاً على المنظمة.</a:t>
            </a:r>
          </a:p>
          <a:p>
            <a:pPr lvl="0" algn="just" rtl="1">
              <a:lnSpc>
                <a:spcPct val="150000"/>
              </a:lnSpc>
              <a:defRPr/>
            </a:pPr>
            <a:endParaRPr lang="ar-EG" sz="1600" dirty="0">
              <a:solidFill>
                <a:prstClr val="black"/>
              </a:solidFill>
              <a:latin typeface="Alexandria Light" pitchFamily="2" charset="-78"/>
              <a:cs typeface="Alexandria Light" pitchFamily="2" charset="-78"/>
            </a:endParaRPr>
          </a:p>
          <a:p>
            <a:pPr lvl="0" algn="just" rtl="1">
              <a:lnSpc>
                <a:spcPct val="150000"/>
              </a:lnSpc>
              <a:defRPr/>
            </a:pPr>
            <a:r>
              <a:rPr lang="ar-EG" sz="1600" dirty="0">
                <a:solidFill>
                  <a:prstClr val="black"/>
                </a:solidFill>
                <a:latin typeface="Alexandria Light" pitchFamily="2" charset="-78"/>
                <a:cs typeface="Alexandria Light" pitchFamily="2" charset="-78"/>
              </a:rPr>
              <a:t>وحينما تتهدد الصورة الإيجابية تضطر المنظمات للرد كمحاولة لاستعادة ثقة الجمهور، والحد من الدعاية السلبية، والعودة لتحقيق الاستقرار الاقتصادي. ويمكن أن نلخص نظرية إصلاح الصورة في نوعية الصورة، مكونات الهجوم على الصورة، وإستراتيجيات إصلاح الصورة </a:t>
            </a:r>
          </a:p>
        </p:txBody>
      </p:sp>
      <p:sp>
        <p:nvSpPr>
          <p:cNvPr id="4" name="TextBox 3"/>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311376719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48" name="TextBox 47"/>
          <p:cNvSpPr txBox="1"/>
          <p:nvPr/>
        </p:nvSpPr>
        <p:spPr>
          <a:xfrm>
            <a:off x="1132434" y="1891426"/>
            <a:ext cx="9698986" cy="707886"/>
          </a:xfrm>
          <a:prstGeom prst="rect">
            <a:avLst/>
          </a:prstGeom>
          <a:noFill/>
        </p:spPr>
        <p:txBody>
          <a:bodyPr wrap="square" rtlCol="0">
            <a:spAutoFit/>
          </a:bodyPr>
          <a:lstStyle/>
          <a:p>
            <a:pPr marL="0" marR="0" lvl="0" indent="0" algn="just" defTabSz="914400" rtl="1" eaLnBrk="1" fontAlgn="auto" latinLnBrk="0" hangingPunct="1">
              <a:lnSpc>
                <a:spcPct val="150000"/>
              </a:lnSpc>
              <a:spcBef>
                <a:spcPts val="0"/>
              </a:spcBef>
              <a:spcAft>
                <a:spcPts val="0"/>
              </a:spcAft>
              <a:buClrTx/>
              <a:buSzTx/>
              <a:buFontTx/>
              <a:buNone/>
              <a:tabLst/>
              <a:defRPr/>
            </a:pPr>
            <a:r>
              <a:rPr kumimoji="0" lang="ar-BH" sz="1600" b="0" i="0" u="none" strike="noStrike" kern="1200" cap="none" spc="0" normalizeH="0" baseline="0" noProof="0" dirty="0">
                <a:ln>
                  <a:noFill/>
                </a:ln>
                <a:solidFill>
                  <a:prstClr val="black"/>
                </a:solidFill>
                <a:effectLst/>
                <a:uLnTx/>
                <a:uFillTx/>
                <a:latin typeface="Alexandria Light" pitchFamily="2" charset="-78"/>
                <a:ea typeface="+mn-ea"/>
                <a:cs typeface="Alexandria Light" pitchFamily="2" charset="-78"/>
              </a:rPr>
              <a:t>. </a:t>
            </a: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BH" sz="1600" b="0" i="0" u="none" strike="noStrike" kern="1200" cap="none" spc="0" normalizeH="0" baseline="0" noProof="0" dirty="0">
              <a:ln>
                <a:noFill/>
              </a:ln>
              <a:solidFill>
                <a:prstClr val="black"/>
              </a:solidFill>
              <a:effectLst/>
              <a:uLnTx/>
              <a:uFillTx/>
              <a:latin typeface="Alexandria Light" pitchFamily="2" charset="-78"/>
              <a:ea typeface="+mn-ea"/>
              <a:cs typeface="Alexandria Light" pitchFamily="2" charset="-78"/>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2" name="Picture 1">
            <a:extLst>
              <a:ext uri="{FF2B5EF4-FFF2-40B4-BE49-F238E27FC236}">
                <a16:creationId xmlns:a16="http://schemas.microsoft.com/office/drawing/2014/main" id="{7C4ADE6E-A151-F9D1-791E-B4473DE76BD7}"/>
              </a:ext>
            </a:extLst>
          </p:cNvPr>
          <p:cNvPicPr>
            <a:picLocks noChangeAspect="1"/>
          </p:cNvPicPr>
          <p:nvPr/>
        </p:nvPicPr>
        <p:blipFill rotWithShape="1">
          <a:blip r:embed="rId3"/>
          <a:srcRect l="4004" t="23975" r="8254" b="11242"/>
          <a:stretch/>
        </p:blipFill>
        <p:spPr>
          <a:xfrm>
            <a:off x="617280" y="1685495"/>
            <a:ext cx="10812720" cy="4370412"/>
          </a:xfrm>
          <a:prstGeom prst="rect">
            <a:avLst/>
          </a:prstGeom>
        </p:spPr>
      </p:pic>
    </p:spTree>
    <p:extLst>
      <p:ext uri="{BB962C8B-B14F-4D97-AF65-F5344CB8AC3E}">
        <p14:creationId xmlns:p14="http://schemas.microsoft.com/office/powerpoint/2010/main" val="316984747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2" name="Picture 1">
            <a:extLst>
              <a:ext uri="{FF2B5EF4-FFF2-40B4-BE49-F238E27FC236}">
                <a16:creationId xmlns:a16="http://schemas.microsoft.com/office/drawing/2014/main" id="{73434153-2B15-4C94-CC8F-E5C4C7F091F1}"/>
              </a:ext>
            </a:extLst>
          </p:cNvPr>
          <p:cNvPicPr>
            <a:picLocks noChangeAspect="1"/>
          </p:cNvPicPr>
          <p:nvPr/>
        </p:nvPicPr>
        <p:blipFill rotWithShape="1">
          <a:blip r:embed="rId3"/>
          <a:srcRect l="3817" t="24957" r="7691" b="11336"/>
          <a:stretch/>
        </p:blipFill>
        <p:spPr>
          <a:xfrm>
            <a:off x="617280" y="1685495"/>
            <a:ext cx="10812720" cy="4370412"/>
          </a:xfrm>
          <a:prstGeom prst="rect">
            <a:avLst/>
          </a:prstGeom>
        </p:spPr>
      </p:pic>
    </p:spTree>
    <p:extLst>
      <p:ext uri="{BB962C8B-B14F-4D97-AF65-F5344CB8AC3E}">
        <p14:creationId xmlns:p14="http://schemas.microsoft.com/office/powerpoint/2010/main" val="304676120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2" name="Picture 1">
            <a:extLst>
              <a:ext uri="{FF2B5EF4-FFF2-40B4-BE49-F238E27FC236}">
                <a16:creationId xmlns:a16="http://schemas.microsoft.com/office/drawing/2014/main" id="{5383D44B-77BC-0783-3D31-4DE6B9060F61}"/>
              </a:ext>
            </a:extLst>
          </p:cNvPr>
          <p:cNvPicPr>
            <a:picLocks noChangeAspect="1"/>
          </p:cNvPicPr>
          <p:nvPr/>
        </p:nvPicPr>
        <p:blipFill rotWithShape="1">
          <a:blip r:embed="rId3"/>
          <a:srcRect l="4566" t="23151" r="8254" b="11337"/>
          <a:stretch/>
        </p:blipFill>
        <p:spPr>
          <a:xfrm>
            <a:off x="617280" y="1685495"/>
            <a:ext cx="10812720" cy="4370412"/>
          </a:xfrm>
          <a:prstGeom prst="rect">
            <a:avLst/>
          </a:prstGeom>
        </p:spPr>
      </p:pic>
    </p:spTree>
    <p:extLst>
      <p:ext uri="{BB962C8B-B14F-4D97-AF65-F5344CB8AC3E}">
        <p14:creationId xmlns:p14="http://schemas.microsoft.com/office/powerpoint/2010/main" val="179468078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2" name="Picture 1">
            <a:extLst>
              <a:ext uri="{FF2B5EF4-FFF2-40B4-BE49-F238E27FC236}">
                <a16:creationId xmlns:a16="http://schemas.microsoft.com/office/drawing/2014/main" id="{228E18D1-1B05-F5C5-22B1-4B2B1B7061D2}"/>
              </a:ext>
            </a:extLst>
          </p:cNvPr>
          <p:cNvPicPr>
            <a:picLocks noChangeAspect="1"/>
          </p:cNvPicPr>
          <p:nvPr/>
        </p:nvPicPr>
        <p:blipFill rotWithShape="1">
          <a:blip r:embed="rId3"/>
          <a:srcRect l="3629" t="24956" r="8066" b="15036"/>
          <a:stretch/>
        </p:blipFill>
        <p:spPr>
          <a:xfrm>
            <a:off x="617280" y="1685496"/>
            <a:ext cx="10812720" cy="4370412"/>
          </a:xfrm>
          <a:prstGeom prst="rect">
            <a:avLst/>
          </a:prstGeom>
        </p:spPr>
      </p:pic>
    </p:spTree>
    <p:extLst>
      <p:ext uri="{BB962C8B-B14F-4D97-AF65-F5344CB8AC3E}">
        <p14:creationId xmlns:p14="http://schemas.microsoft.com/office/powerpoint/2010/main" val="184740121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48" name="TextBox 47"/>
          <p:cNvSpPr txBox="1"/>
          <p:nvPr/>
        </p:nvSpPr>
        <p:spPr>
          <a:xfrm>
            <a:off x="1132434" y="1891426"/>
            <a:ext cx="9698986" cy="4031873"/>
          </a:xfrm>
          <a:prstGeom prst="rect">
            <a:avLst/>
          </a:prstGeom>
          <a:noFill/>
        </p:spPr>
        <p:txBody>
          <a:bodyPr wrap="square" rtlCol="0">
            <a:spAutoFit/>
          </a:bodyPr>
          <a:lstStyle/>
          <a:p>
            <a:pPr lvl="0" algn="just" rtl="1">
              <a:lnSpc>
                <a:spcPct val="150000"/>
              </a:lnSpc>
              <a:defRPr/>
            </a:pPr>
            <a:r>
              <a:rPr lang="ar-BH" sz="1600" dirty="0">
                <a:solidFill>
                  <a:prstClr val="black"/>
                </a:solidFill>
                <a:latin typeface="Alexandria Light" pitchFamily="2" charset="-78"/>
                <a:cs typeface="Alexandria Light" pitchFamily="2" charset="-78"/>
              </a:rPr>
              <a:t>هناك عددا من الاستراتيجيات الاتصالية التي يمكن للمنظمات الاعتماد عليها في بناء الرسائل الاتصالية في إطار بناء ودعم والمحافظة علي صورة وسمعة المنظمة،وتشكل تلك الاستراتيجيات قواعد عامة تحكم عملية الاتصال الفعال بين المنظمة وجمهورها، وحتى تصبح الإستفادة من هذه الاستراتيجيات أكثر واقعية وفاعلية.</a:t>
            </a:r>
          </a:p>
          <a:p>
            <a:pPr lvl="0" algn="just" rtl="1">
              <a:lnSpc>
                <a:spcPct val="150000"/>
              </a:lnSpc>
              <a:defRPr/>
            </a:pPr>
            <a:r>
              <a:rPr lang="ar-BH" sz="1600" dirty="0">
                <a:solidFill>
                  <a:prstClr val="black"/>
                </a:solidFill>
                <a:latin typeface="Alexandria Light" pitchFamily="2" charset="-78"/>
                <a:cs typeface="Alexandria Light" pitchFamily="2" charset="-78"/>
              </a:rPr>
              <a:t>وهناك دراسات التي تناولت إصلاح الصورة كانت في ثلاث محاور، المحور الأول يناقش دراسات إصلاح صورة دول وأماكن. والمحور الثاني يناقش الدراسات التي تناولت إصلاح صورة المنظمة، أما الثالث فيستعرض إصلاح صور أشخاص كالسياسيين والمشاهير. </a:t>
            </a:r>
          </a:p>
          <a:p>
            <a:pPr lvl="0" algn="just" rtl="1">
              <a:lnSpc>
                <a:spcPct val="150000"/>
              </a:lnSpc>
              <a:defRPr/>
            </a:pPr>
            <a:r>
              <a:rPr lang="ar-BH" sz="1600" dirty="0">
                <a:solidFill>
                  <a:prstClr val="black"/>
                </a:solidFill>
                <a:latin typeface="Alexandria Light" pitchFamily="2" charset="-78"/>
                <a:cs typeface="Alexandria Light" pitchFamily="2" charset="-78"/>
              </a:rPr>
              <a:t>ركزت دراسات إصلاح صورة الدول والأماكن على إصلاح الأماكن السياحية أو بعد الأزمات والحروب والإرهاب والكوارث الطبيعية، حيث نجحت الأحداث الخاصة الرياضية والثقافية؛ واستضافة المشاهير والمؤتمرات في تحسين الصورة، وبرز دور وسائل التواصل الاجتماعي جنباً إلى جنب مع وسائل الإعلام. كما برزت إستراتيجية الإنكار والنوايا الحسنة حينما يكون الأمر متعلقاً بظروف خارجة عن الدولة. </a:t>
            </a:r>
          </a:p>
          <a:p>
            <a:pPr lvl="0" algn="just" rtl="1">
              <a:defRPr/>
            </a:pPr>
            <a:endParaRPr lang="ar-BH" sz="1600" dirty="0">
              <a:solidFill>
                <a:prstClr val="black"/>
              </a:solidFill>
              <a:latin typeface="Alexandria Light" pitchFamily="2" charset="-78"/>
              <a:cs typeface="Alexandria Light" pitchFamily="2" charset="-78"/>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338906253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48" name="TextBox 47"/>
          <p:cNvSpPr txBox="1"/>
          <p:nvPr/>
        </p:nvSpPr>
        <p:spPr>
          <a:xfrm>
            <a:off x="1013791" y="1885542"/>
            <a:ext cx="10098827" cy="2635978"/>
          </a:xfrm>
          <a:prstGeom prst="rect">
            <a:avLst/>
          </a:prstGeom>
          <a:noFill/>
        </p:spPr>
        <p:txBody>
          <a:bodyPr wrap="square" rtlCol="0">
            <a:spAutoFit/>
          </a:bodyPr>
          <a:lstStyle/>
          <a:p>
            <a:pPr marL="0" marR="0" lvl="0" indent="0" algn="just" defTabSz="914400" rtl="1" eaLnBrk="1" fontAlgn="auto" latinLnBrk="0" hangingPunct="1">
              <a:lnSpc>
                <a:spcPct val="150000"/>
              </a:lnSpc>
              <a:spcBef>
                <a:spcPts val="0"/>
              </a:spcBef>
              <a:spcAft>
                <a:spcPts val="0"/>
              </a:spcAft>
              <a:buClrTx/>
              <a:buSzTx/>
              <a:buFontTx/>
              <a:buNone/>
              <a:tabLst/>
              <a:defRPr/>
            </a:pPr>
            <a:r>
              <a:rPr kumimoji="0" lang="ar-BH" sz="1600" b="0" i="0" u="none" strike="noStrike" kern="1200" cap="none" spc="0" normalizeH="0" baseline="0" noProof="0" dirty="0">
                <a:ln>
                  <a:noFill/>
                </a:ln>
                <a:solidFill>
                  <a:prstClr val="black"/>
                </a:solidFill>
                <a:effectLst/>
                <a:uLnTx/>
                <a:uFillTx/>
                <a:latin typeface="Alexandria Light" pitchFamily="2" charset="-78"/>
                <a:cs typeface="Alexandria Light" pitchFamily="2" charset="-78"/>
              </a:rPr>
              <a:t>أما دراسات إصلاح صورة المنظمات،  فقد برز استخدام إستراتيجيات محددة مرتبطة بما حدث، فمثلاً ربط سوء الأحوال الجوية باعتباره خطأ خارجي لا دخل للمنظمة فيه على أنه كبش الفداء، واستخدمت إستراتيجية التعويض عند الضرورة ولكنها لم تكن الإستراتيجية الأولى التي استخدمتها، وفي كل الأحوال سعت المنظمات لوضع الجمهور أمام معلومات صادقة وموضوعية مستخدمة إستراتيجيات الرسالة المقنعة والاستخدام الفعال للغة. </a:t>
            </a:r>
          </a:p>
          <a:p>
            <a:pPr marL="0" marR="0" lvl="0" indent="0" algn="just" defTabSz="914400" rtl="1" eaLnBrk="1" fontAlgn="auto" latinLnBrk="0" hangingPunct="1">
              <a:lnSpc>
                <a:spcPct val="150000"/>
              </a:lnSpc>
              <a:spcBef>
                <a:spcPts val="0"/>
              </a:spcBef>
              <a:spcAft>
                <a:spcPts val="0"/>
              </a:spcAft>
              <a:buClrTx/>
              <a:buSzTx/>
              <a:buFontTx/>
              <a:buNone/>
              <a:tabLst/>
              <a:defRPr/>
            </a:pPr>
            <a:r>
              <a:rPr kumimoji="0" lang="ar-BH" sz="1600" b="0" i="0" u="none" strike="noStrike" kern="1200" cap="none" spc="0" normalizeH="0" baseline="0" noProof="0" dirty="0">
                <a:ln>
                  <a:noFill/>
                </a:ln>
                <a:solidFill>
                  <a:prstClr val="black"/>
                </a:solidFill>
                <a:effectLst/>
                <a:uLnTx/>
                <a:uFillTx/>
                <a:latin typeface="Alexandria Light" pitchFamily="2" charset="-78"/>
                <a:cs typeface="Alexandria Light" pitchFamily="2" charset="-78"/>
              </a:rPr>
              <a:t>أما دراسات إصلاح صورة الأشخاص (كالسياسيين والمشاهير)، فقد استعانت بوسائل التواصل الاجتماعي كجبهة رئيسية لإصلاح الصور واستخدمت الاستراتيجيات المختلفة  وأحياناً حذفت بعض التفاصيل أو لم تعلق عليها مع التركيز على الصفات الإيجابية. </a:t>
            </a:r>
          </a:p>
        </p:txBody>
      </p:sp>
      <p:sp>
        <p:nvSpPr>
          <p:cNvPr id="4" name="TextBox 3"/>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61675442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48" name="TextBox 47"/>
          <p:cNvSpPr txBox="1"/>
          <p:nvPr/>
        </p:nvSpPr>
        <p:spPr>
          <a:xfrm>
            <a:off x="1246507" y="2521059"/>
            <a:ext cx="9698986" cy="1158651"/>
          </a:xfrm>
          <a:prstGeom prst="rect">
            <a:avLst/>
          </a:prstGeom>
          <a:noFill/>
        </p:spPr>
        <p:txBody>
          <a:bodyPr wrap="square" rtlCol="0">
            <a:spAutoFit/>
          </a:bodyPr>
          <a:lstStyle/>
          <a:p>
            <a:pPr marL="0" marR="0" lvl="0" indent="0" algn="just" defTabSz="914400" rtl="1" eaLnBrk="1" fontAlgn="auto" latinLnBrk="0" hangingPunct="1">
              <a:lnSpc>
                <a:spcPct val="150000"/>
              </a:lnSpc>
              <a:spcBef>
                <a:spcPts val="0"/>
              </a:spcBef>
              <a:spcAft>
                <a:spcPts val="0"/>
              </a:spcAft>
              <a:buClrTx/>
              <a:buSzTx/>
              <a:buFontTx/>
              <a:buNone/>
              <a:tabLst/>
              <a:defRPr/>
            </a:pPr>
            <a:r>
              <a:rPr kumimoji="0" lang="ar-BH" sz="1600" b="0" i="0" u="none" strike="noStrike" kern="1200" cap="none" spc="0" normalizeH="0" baseline="0" noProof="0" dirty="0">
                <a:ln>
                  <a:noFill/>
                </a:ln>
                <a:solidFill>
                  <a:prstClr val="black"/>
                </a:solidFill>
                <a:effectLst/>
                <a:uLnTx/>
                <a:uFillTx/>
                <a:latin typeface="Alexandria" pitchFamily="2" charset="-78"/>
                <a:cs typeface="Alexandria" pitchFamily="2" charset="-78"/>
              </a:rPr>
              <a:t>وختاماً نؤكد على أهمية كل نظرية من النظريات التي تم طرحها للمنظمات او للأفراد .</a:t>
            </a:r>
          </a:p>
          <a:p>
            <a:pPr marL="0" marR="0" lvl="0" indent="0" algn="just" defTabSz="914400" rtl="1" eaLnBrk="1" fontAlgn="auto" latinLnBrk="0" hangingPunct="1">
              <a:lnSpc>
                <a:spcPct val="150000"/>
              </a:lnSpc>
              <a:spcBef>
                <a:spcPts val="0"/>
              </a:spcBef>
              <a:spcAft>
                <a:spcPts val="0"/>
              </a:spcAft>
              <a:buClrTx/>
              <a:buSzTx/>
              <a:buFontTx/>
              <a:buNone/>
              <a:tabLst/>
              <a:defRPr/>
            </a:pPr>
            <a:r>
              <a:rPr kumimoji="0" lang="ar-BH" sz="1600" b="0" i="0" u="none" strike="noStrike" kern="1200" cap="none" spc="0" normalizeH="0" baseline="0" noProof="0" dirty="0">
                <a:ln>
                  <a:noFill/>
                </a:ln>
                <a:solidFill>
                  <a:prstClr val="black"/>
                </a:solidFill>
                <a:effectLst/>
                <a:uLnTx/>
                <a:uFillTx/>
                <a:latin typeface="Alexandria" pitchFamily="2" charset="-78"/>
                <a:cs typeface="Alexandria" pitchFamily="2" charset="-78"/>
              </a:rPr>
              <a:t>ومن الأهمية بمكان أن يستفيد ممارسي العلاقات العامة من نظريات إدارة الإنطباع ، ونظرية صورة المنظمات وإصلاح الصورة وتأثير الهالة ...في مجال أعمالهم بكفاءة وفاعلية .</a:t>
            </a:r>
          </a:p>
        </p:txBody>
      </p:sp>
      <p:sp>
        <p:nvSpPr>
          <p:cNvPr id="4" name="TextBox 3"/>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67220139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a:ea typeface="+mn-ea"/>
              <a:cs typeface="+mn-cs"/>
            </a:endParaRPr>
          </a:p>
        </p:txBody>
      </p:sp>
      <p:sp>
        <p:nvSpPr>
          <p:cNvPr id="10" name="TextBox 9"/>
          <p:cNvSpPr txBox="1"/>
          <p:nvPr/>
        </p:nvSpPr>
        <p:spPr>
          <a:xfrm>
            <a:off x="582006" y="5707075"/>
            <a:ext cx="4524565" cy="9233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54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Thank You</a:t>
            </a:r>
          </a:p>
        </p:txBody>
      </p:sp>
      <p:pic>
        <p:nvPicPr>
          <p:cNvPr id="13" name="Graphic 12"/>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srgbClr val="669BBC"/>
              </a:solidFill>
              <a:effectLst/>
              <a:uLnTx/>
              <a:uFillTx/>
              <a:latin typeface="Calibri"/>
              <a:ea typeface="+mn-ea"/>
              <a:cs typeface="+mn-cs"/>
            </a:endParaRPr>
          </a:p>
        </p:txBody>
      </p:sp>
      <p:pic>
        <p:nvPicPr>
          <p:cNvPr id="22"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pic>
        <p:nvPicPr>
          <p:cNvPr id="23" name="Graphic 22"/>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367466" y="542565"/>
            <a:ext cx="2758843" cy="753090"/>
          </a:xfrm>
          <a:prstGeom prst="rect">
            <a:avLst/>
          </a:prstGeom>
        </p:spPr>
      </p:pic>
    </p:spTree>
    <p:extLst>
      <p:ext uri="{BB962C8B-B14F-4D97-AF65-F5344CB8AC3E}">
        <p14:creationId xmlns:p14="http://schemas.microsoft.com/office/powerpoint/2010/main" val="3077866691"/>
      </p:ext>
    </p:extLst>
  </p:cSld>
  <p:clrMapOvr>
    <a:masterClrMapping/>
  </p:clrMapOvr>
</p:sld>
</file>

<file path=ppt/theme/theme1.xml><?xml version="1.0" encoding="utf-8"?>
<a:theme xmlns:a="http://schemas.openxmlformats.org/drawingml/2006/main" name="1">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1_Office Theme">
  <a:themeElements>
    <a:clrScheme name="Custom 5">
      <a:dk1>
        <a:srgbClr val="282F39"/>
      </a:dk1>
      <a:lt1>
        <a:srgbClr val="FFFFFF"/>
      </a:lt1>
      <a:dk2>
        <a:srgbClr val="000000"/>
      </a:dk2>
      <a:lt2>
        <a:srgbClr val="EEEEEE"/>
      </a:lt2>
      <a:accent1>
        <a:srgbClr val="C2C923"/>
      </a:accent1>
      <a:accent2>
        <a:srgbClr val="42AFB6"/>
      </a:accent2>
      <a:accent3>
        <a:srgbClr val="074D67"/>
      </a:accent3>
      <a:accent4>
        <a:srgbClr val="CB1B4A"/>
      </a:accent4>
      <a:accent5>
        <a:srgbClr val="FCB414"/>
      </a:accent5>
      <a:accent6>
        <a:srgbClr val="007A7D"/>
      </a:accent6>
      <a:hlink>
        <a:srgbClr val="1EB7EF"/>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4.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
  <TotalTime>1206</TotalTime>
  <Words>3263</Words>
  <Application>Microsoft Office PowerPoint</Application>
  <PresentationFormat>Widescreen</PresentationFormat>
  <Paragraphs>169</Paragraphs>
  <Slides>40</Slides>
  <Notes>2</Notes>
  <HiddenSlides>0</HiddenSlides>
  <MMClips>0</MMClips>
  <ScaleCrop>false</ScaleCrop>
  <HeadingPairs>
    <vt:vector size="6" baseType="variant">
      <vt:variant>
        <vt:lpstr>Fonts Used</vt:lpstr>
      </vt:variant>
      <vt:variant>
        <vt:i4>8</vt:i4>
      </vt:variant>
      <vt:variant>
        <vt:lpstr>Theme</vt:lpstr>
      </vt:variant>
      <vt:variant>
        <vt:i4>3</vt:i4>
      </vt:variant>
      <vt:variant>
        <vt:lpstr>Slide Titles</vt:lpstr>
      </vt:variant>
      <vt:variant>
        <vt:i4>40</vt:i4>
      </vt:variant>
    </vt:vector>
  </HeadingPairs>
  <TitlesOfParts>
    <vt:vector size="51" baseType="lpstr">
      <vt:lpstr>Alexandria</vt:lpstr>
      <vt:lpstr>Alexandria Light</vt:lpstr>
      <vt:lpstr>Arial</vt:lpstr>
      <vt:lpstr>Calibri</vt:lpstr>
      <vt:lpstr>Calibri Light</vt:lpstr>
      <vt:lpstr>Noto Sans</vt:lpstr>
      <vt:lpstr>Open Sans</vt:lpstr>
      <vt:lpstr>Times New Roman</vt:lpstr>
      <vt:lpstr>1</vt:lpstr>
      <vt:lpstr>Office Theme</vt:lpstr>
      <vt:lpstr>1_Office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Dr. Merhan Mohsan Mohammed</cp:lastModifiedBy>
  <cp:revision>88</cp:revision>
  <dcterms:created xsi:type="dcterms:W3CDTF">2023-04-29T09:08:00Z</dcterms:created>
  <dcterms:modified xsi:type="dcterms:W3CDTF">2024-06-15T19:33:57Z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1033-12.2.0.13306</vt:lpwstr>
  </property>
</Properties>
</file>