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0" r:id="rId2"/>
    <p:sldId id="306" r:id="rId3"/>
    <p:sldId id="276" r:id="rId4"/>
    <p:sldId id="505" r:id="rId5"/>
    <p:sldId id="506" r:id="rId6"/>
    <p:sldId id="507" r:id="rId7"/>
    <p:sldId id="508" r:id="rId8"/>
    <p:sldId id="509" r:id="rId9"/>
    <p:sldId id="510" r:id="rId10"/>
    <p:sldId id="504" r:id="rId11"/>
    <p:sldId id="497" r:id="rId12"/>
    <p:sldId id="502" r:id="rId13"/>
    <p:sldId id="496" r:id="rId14"/>
    <p:sldId id="500" r:id="rId15"/>
    <p:sldId id="495" r:id="rId16"/>
    <p:sldId id="503" r:id="rId17"/>
    <p:sldId id="494" r:id="rId18"/>
    <p:sldId id="501" r:id="rId19"/>
    <p:sldId id="493" r:id="rId20"/>
    <p:sldId id="499" r:id="rId21"/>
    <p:sldId id="498"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05"/>
            <p14:sldId id="506"/>
            <p14:sldId id="507"/>
            <p14:sldId id="508"/>
            <p14:sldId id="509"/>
            <p14:sldId id="510"/>
            <p14:sldId id="504"/>
            <p14:sldId id="497"/>
            <p14:sldId id="502"/>
            <p14:sldId id="496"/>
            <p14:sldId id="500"/>
            <p14:sldId id="495"/>
            <p14:sldId id="503"/>
            <p14:sldId id="494"/>
            <p14:sldId id="501"/>
            <p14:sldId id="493"/>
            <p14:sldId id="499"/>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0FD7FC9D-2482-4ACF-8AE4-0566F8397374}"/>
    <pc:docChg chg="modSld">
      <pc:chgData name="Abdelfattah Nabil" userId="77a49ace32e08614" providerId="LiveId" clId="{0FD7FC9D-2482-4ACF-8AE4-0566F8397374}" dt="2023-05-18T21:41:42.521" v="11" actId="20577"/>
      <pc:docMkLst>
        <pc:docMk/>
      </pc:docMkLst>
      <pc:sldChg chg="modSp mod">
        <pc:chgData name="Abdelfattah Nabil" userId="77a49ace32e08614" providerId="LiveId" clId="{0FD7FC9D-2482-4ACF-8AE4-0566F8397374}" dt="2023-05-18T21:13:01.674" v="10" actId="20577"/>
        <pc:sldMkLst>
          <pc:docMk/>
          <pc:sldMk cId="3774984797" sldId="480"/>
        </pc:sldMkLst>
        <pc:spChg chg="mod">
          <ac:chgData name="Abdelfattah Nabil" userId="77a49ace32e08614" providerId="LiveId" clId="{0FD7FC9D-2482-4ACF-8AE4-0566F8397374}" dt="2023-05-18T21:13:01.674" v="10" actId="20577"/>
          <ac:spMkLst>
            <pc:docMk/>
            <pc:sldMk cId="3774984797" sldId="480"/>
            <ac:spMk id="34" creationId="{15C30772-0DD8-7BE1-E943-20DE696CFBEA}"/>
          </ac:spMkLst>
        </pc:spChg>
      </pc:sldChg>
      <pc:sldChg chg="modSp mod">
        <pc:chgData name="Abdelfattah Nabil" userId="77a49ace32e08614" providerId="LiveId" clId="{0FD7FC9D-2482-4ACF-8AE4-0566F8397374}" dt="2023-05-18T21:41:42.521" v="11" actId="20577"/>
        <pc:sldMkLst>
          <pc:docMk/>
          <pc:sldMk cId="3557517195" sldId="495"/>
        </pc:sldMkLst>
        <pc:spChg chg="mod">
          <ac:chgData name="Abdelfattah Nabil" userId="77a49ace32e08614" providerId="LiveId" clId="{0FD7FC9D-2482-4ACF-8AE4-0566F8397374}" dt="2023-05-18T21:41:42.521" v="11" actId="20577"/>
          <ac:spMkLst>
            <pc:docMk/>
            <pc:sldMk cId="3557517195" sldId="495"/>
            <ac:spMk id="48" creationId="{050976E4-0CF2-BA00-34CA-2F9419409B9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f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fif"/><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fif"/><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التعريفية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87C0879-36E7-43BD-B0A1-A59A8A869D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353" y="327094"/>
            <a:ext cx="1627828" cy="90367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663150" y="2366506"/>
            <a:ext cx="4955591" cy="2289858"/>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وصف مقرر مادة الكتابة الإعلامية </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مخرجات التعلم </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موضوعات المقرر </a:t>
            </a:r>
            <a:endParaRPr lang="en-US" sz="2400" b="1" dirty="0">
              <a:solidFill>
                <a:schemeClr val="bg1"/>
              </a:solidFill>
              <a:latin typeface="Simplified Arabic" panose="02020603050405020304" pitchFamily="18" charset="-78"/>
              <a:cs typeface="Simplified Arabic" panose="02020603050405020304" pitchFamily="18" charset="-78"/>
            </a:endParaRP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التعريفية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5860" y="5938340"/>
            <a:ext cx="1627828" cy="90367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5274264"/>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وصف المقرر </a:t>
            </a:r>
          </a:p>
          <a:p>
            <a:pPr marR="0" algn="just" rtl="1">
              <a:lnSpc>
                <a:spcPct val="107000"/>
              </a:lnSpc>
              <a:spcBef>
                <a:spcPts val="0"/>
              </a:spcBef>
              <a:spcAft>
                <a:spcPts val="800"/>
              </a:spcAft>
            </a:pPr>
            <a:r>
              <a:rPr lang="ar-EG" sz="3200" dirty="0" err="1">
                <a:effectLst/>
                <a:latin typeface="Simplified Arabic" panose="02020603050405020304" pitchFamily="18" charset="-78"/>
                <a:ea typeface="Calibri" panose="020F0502020204030204" pitchFamily="34" charset="0"/>
                <a:cs typeface="Simplified Arabic" panose="02020603050405020304" pitchFamily="18" charset="-78"/>
              </a:rPr>
              <a:t>یتناول</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مقرر الكتابة الإعلامية عددًا من الموضوعات الأساسية المرتبطة بالكتابة الإعلامية والتحرير الإعلامي في الصحافة أو التليفزيون أو العلاقات العامة، والتعرف على مفهوم التحرير الإعلامي، ورصد دور اللغة الإعلامية ومدى تأثيرها على عملية التحرير، وكذلك رصد تأثير السياسة التحريرية للمؤسسة الإعلامية على التحرير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570007"/>
            <a:ext cx="8417320" cy="352500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ورصد الفروق بين مبادئ التحرير الصحفي، والتحرير الإذاعي، والتحرير التليفزيوني، والتحرير الإلكتروني، والكتابة للعلاقات العامة، والتعرف على قوالب بناء الفنون التحريرية، ودور المحرر الإعلامي في العملية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4184465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170725"/>
            <a:ext cx="8417320" cy="4462312"/>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latin typeface="Simplified Arabic" panose="02020603050405020304" pitchFamily="18" charset="-78"/>
                <a:ea typeface="Calibri" panose="020F0502020204030204" pitchFamily="34" charset="0"/>
                <a:cs typeface="Simplified Arabic" panose="02020603050405020304" pitchFamily="18" charset="-78"/>
              </a:rPr>
              <a:t>مخرجات التعلم</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في </a:t>
            </a:r>
            <a:r>
              <a:rPr lang="ar-SA" sz="3200" kern="100" dirty="0" err="1">
                <a:effectLst/>
                <a:latin typeface="Simplified Arabic" panose="02020603050405020304" pitchFamily="18" charset="-78"/>
                <a:ea typeface="Calibri" panose="020F0502020204030204" pitchFamily="34" charset="0"/>
                <a:cs typeface="Simplified Arabic" panose="02020603050405020304" pitchFamily="18" charset="-78"/>
              </a:rPr>
              <a:t>نھایة</a:t>
            </a: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kern="100" dirty="0" err="1">
                <a:effectLst/>
                <a:latin typeface="Simplified Arabic" panose="02020603050405020304" pitchFamily="18" charset="-78"/>
                <a:ea typeface="Calibri" panose="020F0502020204030204" pitchFamily="34" charset="0"/>
                <a:cs typeface="Simplified Arabic" panose="02020603050405020304" pitchFamily="18" charset="-78"/>
              </a:rPr>
              <a:t>ھذا</a:t>
            </a: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المقرر، </a:t>
            </a:r>
            <a:r>
              <a:rPr lang="ar-EG" sz="3200" kern="100" dirty="0">
                <a:effectLst/>
                <a:latin typeface="Simplified Arabic" panose="02020603050405020304" pitchFamily="18" charset="-78"/>
                <a:ea typeface="Calibri" panose="020F0502020204030204" pitchFamily="34" charset="0"/>
                <a:cs typeface="Simplified Arabic" panose="02020603050405020304" pitchFamily="18" charset="-78"/>
              </a:rPr>
              <a:t>سيكون </a:t>
            </a: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الطلاب قادرون على ما يلي: </a:t>
            </a:r>
            <a:endParaRPr lang="en-US" sz="3200" kern="1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مفهوم التحرير الإعلامي.</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عناصر العملية الإعلامية والتحرير الإعلامي.</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خصائص التحرير الإعلامي.</a:t>
            </a:r>
          </a:p>
          <a:p>
            <a:pPr marL="0" marR="0" algn="r" rtl="1">
              <a:lnSpc>
                <a:spcPct val="107000"/>
              </a:lnSpc>
              <a:spcBef>
                <a:spcPts val="0"/>
              </a:spcBef>
              <a:spcAft>
                <a:spcPts val="800"/>
              </a:spcAft>
            </a:pPr>
            <a:r>
              <a:rPr lang="ar-SA" sz="3200" kern="1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kern="1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ctr" rtl="1">
              <a:lnSpc>
                <a:spcPct val="107000"/>
              </a:lnSpc>
              <a:spcBef>
                <a:spcPts val="0"/>
              </a:spcBef>
              <a:spcAft>
                <a:spcPts val="800"/>
              </a:spcAft>
            </a:pPr>
            <a:endParaRPr lang="en-US" sz="36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6002" y="5954320"/>
            <a:ext cx="1627828" cy="903678"/>
          </a:xfrm>
          <a:prstGeom prst="rect">
            <a:avLst/>
          </a:prstGeom>
        </p:spPr>
      </p:pic>
    </p:spTree>
    <p:extLst>
      <p:ext uri="{BB962C8B-B14F-4D97-AF65-F5344CB8AC3E}">
        <p14:creationId xmlns:p14="http://schemas.microsoft.com/office/powerpoint/2010/main" val="1637978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170725"/>
            <a:ext cx="8417320" cy="3137397"/>
          </a:xfrm>
          <a:prstGeom prst="rect">
            <a:avLst/>
          </a:prstGeom>
          <a:noFill/>
        </p:spPr>
        <p:txBody>
          <a:bodyPr wrap="square" rtlCol="0">
            <a:spAutoFit/>
          </a:bodyPr>
          <a:lstStyle/>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العوامل المؤثرة على التحرير الإعلامي.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رصد تأثير اللغة الإعلامية على التحرير الإعلامي.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تأثير السياسة التحريرية للمؤسسة على التحرير الإعلامي.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الصحفي.</a:t>
            </a:r>
          </a:p>
          <a:p>
            <a:pPr marL="0" marR="0" algn="r"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466" y="5954320"/>
            <a:ext cx="1627828" cy="903678"/>
          </a:xfrm>
          <a:prstGeom prst="rect">
            <a:avLst/>
          </a:prstGeom>
        </p:spPr>
      </p:pic>
    </p:spTree>
    <p:extLst>
      <p:ext uri="{BB962C8B-B14F-4D97-AF65-F5344CB8AC3E}">
        <p14:creationId xmlns:p14="http://schemas.microsoft.com/office/powerpoint/2010/main" val="2878873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404326"/>
            <a:ext cx="8417320" cy="2507866"/>
          </a:xfrm>
          <a:prstGeom prst="rect">
            <a:avLst/>
          </a:prstGeom>
          <a:noFill/>
        </p:spPr>
        <p:txBody>
          <a:bodyPr wrap="square" rtlCol="0">
            <a:spAutoFit/>
          </a:bodyPr>
          <a:lstStyle/>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الإذاعي.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التليفزيوني.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مبادئ التحرير الإلكتروني.</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طرق الكتابة للعلاقات العامة.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80986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404326"/>
            <a:ext cx="8417320" cy="2405274"/>
          </a:xfrm>
          <a:prstGeom prst="rect">
            <a:avLst/>
          </a:prstGeom>
          <a:noFill/>
        </p:spPr>
        <p:txBody>
          <a:bodyPr wrap="square" rtlCol="0">
            <a:spAutoFit/>
          </a:bodyPr>
          <a:lstStyle/>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التعرف على قوالب بناء الفنون التحريرية.</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دور المحرر الإعلامي في العملية التحريرية.</a:t>
            </a:r>
          </a:p>
          <a:p>
            <a:pPr marL="0" marR="0" algn="r"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 الكتابة للتليفزيون والصحافة الورقية والإلكترونية وللعلاقات العامة والإذاعة.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9512" y="5912691"/>
            <a:ext cx="1627828" cy="903678"/>
          </a:xfrm>
          <a:prstGeom prst="rect">
            <a:avLst/>
          </a:prstGeom>
        </p:spPr>
      </p:pic>
    </p:spTree>
    <p:extLst>
      <p:ext uri="{BB962C8B-B14F-4D97-AF65-F5344CB8AC3E}">
        <p14:creationId xmlns:p14="http://schemas.microsoft.com/office/powerpoint/2010/main" val="3538885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3296293"/>
            <a:ext cx="8417320"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latin typeface="Simplified Arabic" panose="02020603050405020304" pitchFamily="18" charset="-78"/>
                <a:ea typeface="Calibri" panose="020F0502020204030204" pitchFamily="34" charset="0"/>
                <a:cs typeface="Simplified Arabic" panose="02020603050405020304" pitchFamily="18" charset="-78"/>
              </a:rPr>
              <a:t>موضوعات المقرر </a:t>
            </a:r>
            <a:endParaRPr lang="ar-SY"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118081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964483"/>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مقدمة في التحرير الإعلامي</a:t>
            </a:r>
          </a:p>
          <a:p>
            <a:pPr marL="0" marR="0" algn="just" rtl="1">
              <a:lnSpc>
                <a:spcPct val="107000"/>
              </a:lnSpc>
              <a:spcBef>
                <a:spcPts val="0"/>
              </a:spcBef>
              <a:spcAft>
                <a:spcPts val="800"/>
              </a:spcAft>
            </a:pPr>
            <a:endParaRPr lang="ar-EG" sz="3600" b="1" dirty="0">
              <a:latin typeface="Simplified Arabic" panose="02020603050405020304" pitchFamily="18" charset="-78"/>
              <a:ea typeface="Calibri" panose="020F0502020204030204" pitchFamily="34" charset="0"/>
              <a:cs typeface="Simplified Arabic" panose="02020603050405020304" pitchFamily="18" charset="-78"/>
            </a:endParaRPr>
          </a:p>
          <a:p>
            <a:pPr marL="571500" marR="0" indent="-5715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تعريف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marR="0" indent="-5715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العلاقة بين عناصر العملية الاتصالية والتحرير الإعلامي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marR="0" indent="-5715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خصائص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6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6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466" y="5954320"/>
            <a:ext cx="1627828" cy="903678"/>
          </a:xfrm>
          <a:prstGeom prst="rect">
            <a:avLst/>
          </a:prstGeom>
        </p:spPr>
      </p:pic>
    </p:spTree>
    <p:extLst>
      <p:ext uri="{BB962C8B-B14F-4D97-AF65-F5344CB8AC3E}">
        <p14:creationId xmlns:p14="http://schemas.microsoft.com/office/powerpoint/2010/main" val="131563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27729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التحرير الإعلامي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المنافسة بين وسائل الإعلام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تأثير المنافسة بين وسائل الإعلام في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2876596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27729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التحرير الإعلامي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تأثير نوع الوسيلة الإعلامية في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تأثير ثقافة المحرر وشخصيته في التحرير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2"/>
            <a:ext cx="1627828" cy="903678"/>
          </a:xfrm>
          <a:prstGeom prst="rect">
            <a:avLst/>
          </a:prstGeom>
        </p:spPr>
      </p:pic>
    </p:spTree>
    <p:extLst>
      <p:ext uri="{BB962C8B-B14F-4D97-AF65-F5344CB8AC3E}">
        <p14:creationId xmlns:p14="http://schemas.microsoft.com/office/powerpoint/2010/main" val="395140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916971"/>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اللغة الإعلامية وتأثيرها في التحرير الإعلامي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الصحافة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الإذاعة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التليفزيون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2581038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اللغة الإعلامية وتأثيرها في التحرير الإعلامي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الصحافة الإلكترونية </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لغة الكتابة للعلاقات العامة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54320"/>
            <a:ext cx="1627828" cy="903678"/>
          </a:xfrm>
          <a:prstGeom prst="rect">
            <a:avLst/>
          </a:prstGeom>
        </p:spPr>
      </p:pic>
    </p:spTree>
    <p:extLst>
      <p:ext uri="{BB962C8B-B14F-4D97-AF65-F5344CB8AC3E}">
        <p14:creationId xmlns:p14="http://schemas.microsoft.com/office/powerpoint/2010/main" val="181038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السياسة التحريرية وتأثيرها في التحرير الإعلامي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السياسة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الأيديولوجيا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2"/>
            <a:ext cx="1627828" cy="903678"/>
          </a:xfrm>
          <a:prstGeom prst="rect">
            <a:avLst/>
          </a:prstGeom>
        </p:spPr>
      </p:pic>
    </p:spTree>
    <p:extLst>
      <p:ext uri="{BB962C8B-B14F-4D97-AF65-F5344CB8AC3E}">
        <p14:creationId xmlns:p14="http://schemas.microsoft.com/office/powerpoint/2010/main" val="355751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السياسة التحريرية وتأثيرها في التحرير الإعلامي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العوامل غير المباشرة المؤثرة في السياسة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الجهاز التحريري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54562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الإعلامي</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الصحفي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التليفزيوني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780" y="5954320"/>
            <a:ext cx="1627828" cy="903678"/>
          </a:xfrm>
          <a:prstGeom prst="rect">
            <a:avLst/>
          </a:prstGeom>
        </p:spPr>
      </p:pic>
    </p:spTree>
    <p:extLst>
      <p:ext uri="{BB962C8B-B14F-4D97-AF65-F5344CB8AC3E}">
        <p14:creationId xmlns:p14="http://schemas.microsoft.com/office/powerpoint/2010/main" val="3488788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507866"/>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الإعلامي</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a:effectLst/>
                <a:latin typeface="Simplified Arabic" panose="02020603050405020304" pitchFamily="18" charset="-78"/>
                <a:ea typeface="Calibri" panose="020F0502020204030204" pitchFamily="34" charset="0"/>
                <a:cs typeface="Simplified Arabic" panose="02020603050405020304" pitchFamily="18" charset="-78"/>
              </a:rPr>
              <a:t>مبادئ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الإلكتروني</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مبادئ الكتابة للعلاقات العامة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14666"/>
            <a:ext cx="1627828" cy="903678"/>
          </a:xfrm>
          <a:prstGeom prst="rect">
            <a:avLst/>
          </a:prstGeom>
        </p:spPr>
      </p:pic>
    </p:spTree>
    <p:extLst>
      <p:ext uri="{BB962C8B-B14F-4D97-AF65-F5344CB8AC3E}">
        <p14:creationId xmlns:p14="http://schemas.microsoft.com/office/powerpoint/2010/main" val="2720763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2"/>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3"/>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2"/>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88"/>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قوالب بناء الفنون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تعريف الفنون التعريفية</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أنواع الفنون التحريرية</a:t>
            </a: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خصائص ومميزات الفنون التحريرية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78"/>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6"/>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22851"/>
            <a:ext cx="1627828" cy="903678"/>
          </a:xfrm>
          <a:prstGeom prst="rect">
            <a:avLst/>
          </a:prstGeom>
        </p:spPr>
      </p:pic>
    </p:spTree>
    <p:extLst>
      <p:ext uri="{BB962C8B-B14F-4D97-AF65-F5344CB8AC3E}">
        <p14:creationId xmlns:p14="http://schemas.microsoft.com/office/powerpoint/2010/main" val="67306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13739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الكتابة للعلاقات العامة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latin typeface="Simplified Arabic" panose="02020603050405020304" pitchFamily="18" charset="-78"/>
                <a:ea typeface="Calibri" panose="020F0502020204030204" pitchFamily="34" charset="0"/>
                <a:cs typeface="Simplified Arabic" panose="02020603050405020304" pitchFamily="18" charset="-78"/>
              </a:rPr>
              <a:t>تعريف الكتابة للعلاقات العامة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طرق الكتابة للعلاقات العامة </a:t>
            </a: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أشكال الكتابة للعلاقات العامة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206" y="5954320"/>
            <a:ext cx="1627828" cy="903678"/>
          </a:xfrm>
          <a:prstGeom prst="rect">
            <a:avLst/>
          </a:prstGeom>
        </p:spPr>
      </p:pic>
    </p:spTree>
    <p:extLst>
      <p:ext uri="{BB962C8B-B14F-4D97-AF65-F5344CB8AC3E}">
        <p14:creationId xmlns:p14="http://schemas.microsoft.com/office/powerpoint/2010/main" val="334313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المحرر الإعلامي ودوره في التحرير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مهام المحرر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طرق تأهيل المحرر الصحفي والتليفزيوني والإلكتروني والإذاعي وكاتب العلاقات العامة.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0"/>
            <a:ext cx="1627828" cy="903678"/>
          </a:xfrm>
          <a:prstGeom prst="rect">
            <a:avLst/>
          </a:prstGeom>
        </p:spPr>
      </p:pic>
    </p:spTree>
    <p:extLst>
      <p:ext uri="{BB962C8B-B14F-4D97-AF65-F5344CB8AC3E}">
        <p14:creationId xmlns:p14="http://schemas.microsoft.com/office/powerpoint/2010/main" val="3744537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B87C0879-36E7-43BD-B0A1-A59A8A869DA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0530" y="379669"/>
            <a:ext cx="1627828" cy="90367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492</TotalTime>
  <Words>472</Words>
  <Application>Microsoft Office PowerPoint</Application>
  <PresentationFormat>Widescreen</PresentationFormat>
  <Paragraphs>130</Paragraphs>
  <Slides>22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22</cp:revision>
  <dcterms:created xsi:type="dcterms:W3CDTF">2023-04-29T09:08:23Z</dcterms:created>
  <dcterms:modified xsi:type="dcterms:W3CDTF">2024-05-14T19:42:42Z</dcterms:modified>
</cp:coreProperties>
</file>