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484" r:id="rId2"/>
    <p:sldId id="303" r:id="rId3"/>
    <p:sldId id="276" r:id="rId4"/>
    <p:sldId id="521" r:id="rId5"/>
    <p:sldId id="558" r:id="rId6"/>
    <p:sldId id="591" r:id="rId7"/>
    <p:sldId id="562" r:id="rId8"/>
    <p:sldId id="588" r:id="rId9"/>
    <p:sldId id="580" r:id="rId10"/>
    <p:sldId id="564" r:id="rId11"/>
    <p:sldId id="589" r:id="rId12"/>
    <p:sldId id="565" r:id="rId13"/>
    <p:sldId id="566" r:id="rId14"/>
    <p:sldId id="567" r:id="rId15"/>
    <p:sldId id="568" r:id="rId16"/>
    <p:sldId id="569" r:id="rId17"/>
    <p:sldId id="570" r:id="rId18"/>
    <p:sldId id="581" r:id="rId19"/>
    <p:sldId id="582" r:id="rId20"/>
    <p:sldId id="584" r:id="rId21"/>
    <p:sldId id="585" r:id="rId22"/>
    <p:sldId id="586" r:id="rId23"/>
    <p:sldId id="587" r:id="rId24"/>
    <p:sldId id="572" r:id="rId25"/>
    <p:sldId id="573" r:id="rId26"/>
    <p:sldId id="590" r:id="rId27"/>
    <p:sldId id="574" r:id="rId28"/>
    <p:sldId id="575" r:id="rId29"/>
    <p:sldId id="576" r:id="rId30"/>
    <p:sldId id="592" r:id="rId31"/>
    <p:sldId id="577" r:id="rId32"/>
    <p:sldId id="579" r:id="rId33"/>
    <p:sldId id="578" r:id="rId34"/>
    <p:sldId id="561" r:id="rId35"/>
    <p:sldId id="349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276"/>
            <p14:sldId id="521"/>
            <p14:sldId id="558"/>
            <p14:sldId id="591"/>
            <p14:sldId id="562"/>
            <p14:sldId id="588"/>
            <p14:sldId id="580"/>
            <p14:sldId id="564"/>
            <p14:sldId id="589"/>
            <p14:sldId id="565"/>
            <p14:sldId id="566"/>
            <p14:sldId id="567"/>
            <p14:sldId id="568"/>
            <p14:sldId id="569"/>
            <p14:sldId id="570"/>
            <p14:sldId id="581"/>
            <p14:sldId id="582"/>
            <p14:sldId id="584"/>
            <p14:sldId id="585"/>
            <p14:sldId id="586"/>
            <p14:sldId id="587"/>
            <p14:sldId id="572"/>
            <p14:sldId id="573"/>
            <p14:sldId id="590"/>
            <p14:sldId id="574"/>
            <p14:sldId id="575"/>
            <p14:sldId id="576"/>
            <p14:sldId id="592"/>
            <p14:sldId id="577"/>
            <p14:sldId id="579"/>
            <p14:sldId id="578"/>
            <p14:sldId id="561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291E5-0BD8-EA9E-1BB4-6A8A163CDEDB}" v="667" dt="2023-08-29T16:10:11.462"/>
    <p1510:client id="{05A17F0D-DD91-242D-6088-3D66914F2012}" v="1660" dt="2023-09-12T18:14:47.057"/>
    <p1510:client id="{1176E7FB-7952-BDDE-1BF3-CF8344E9990C}" v="443" dt="2023-09-12T17:18:43.502"/>
    <p1510:client id="{17AA0ED1-A0DA-3F13-CDFB-3A31D3DBC440}" v="923" dt="2023-09-12T11:16:06.740"/>
    <p1510:client id="{21C58AA7-73FF-876F-BA96-56C7D98867FF}" v="35" dt="2023-09-08T20:31:26.322"/>
    <p1510:client id="{2284D4EA-F7CD-2E14-3743-1591894FFC75}" v="84" dt="2023-09-12T19:35:42.124"/>
    <p1510:client id="{232B9E7E-0570-CA3D-EAF9-2E561350A64E}" v="62" dt="2023-09-12T19:54:20.119"/>
    <p1510:client id="{379558C3-21EC-EBF9-CED9-A6513BF4E4E5}" v="110" dt="2023-09-25T08:57:48.926"/>
    <p1510:client id="{3F9A7881-86C8-AF81-9086-6EBBE67B0D96}" v="185" dt="2023-09-12T18:29:42.029"/>
    <p1510:client id="{46CB2493-4DD4-6EA3-99EE-01D1C2FC8003}" v="3414" dt="2023-08-31T16:22:27.629"/>
    <p1510:client id="{506804B1-B4A9-6FB6-68D8-E3F0DEF6ED08}" v="5" dt="2023-09-24T11:03:38.764"/>
    <p1510:client id="{54CDB028-AF69-D2BC-9E87-C0085B888BD2}" v="4" dt="2023-10-05T18:11:42.757"/>
    <p1510:client id="{57910821-4839-E1BD-2750-0DF33731EECC}" v="3214" dt="2023-08-31T09:37:19.792"/>
    <p1510:client id="{5EA41550-3138-B522-E536-5D89A4E1D701}" v="4983" dt="2023-08-31T12:10:09.432"/>
    <p1510:client id="{749713F8-C72F-8F6D-DFCD-EFFFD3370699}" v="234" dt="2023-09-12T19:47:16.808"/>
    <p1510:client id="{7E49A461-0E87-FCF9-0046-038196C3BBD9}" v="524" dt="2023-09-08T20:46:26.638"/>
    <p1510:client id="{878B5414-2B7C-1BBA-D173-562788A1EAD8}" v="280" dt="2023-08-29T15:17:31.020"/>
    <p1510:client id="{93B27F12-8DF8-5135-EB83-95C732A60885}" v="1908" dt="2023-09-12T19:31:34.673"/>
    <p1510:client id="{9974AAA3-8226-2AEF-CE4E-AA5B2D54117B}" v="1393" dt="2023-09-04T12:38:58.344"/>
    <p1510:client id="{A6C1051E-C54E-2F8F-08A2-49090BDF0A4F}" v="67" dt="2023-11-28T19:59:27.237"/>
    <p1510:client id="{A736CF25-36F6-2F48-4926-33E5C867502E}" v="1297" dt="2023-11-25T18:46:48.886"/>
    <p1510:client id="{B6A54FEA-2BD7-404F-FFED-2632075DB03E}" v="937" dt="2023-11-28T20:50:09.050"/>
    <p1510:client id="{BB44D990-3789-D892-A808-85EED76AA05C}" v="374" dt="2023-08-29T15:35:40.226"/>
    <p1510:client id="{BB723FAD-1C93-E73A-CA62-0AFE81A0AC6F}" v="2824" dt="2023-08-30T15:38:17.740"/>
    <p1510:client id="{D4C8152E-31B3-D59A-F086-D6D72784B865}" v="275" dt="2023-09-04T12:46:47.182"/>
    <p1510:client id="{D932AD42-0DDB-A44F-8ABF-1CDB06878786}" v="484" dt="2023-09-12T11:35:49.618"/>
    <p1510:client id="{DE832326-2AC0-0026-2233-9D09B1E2BEBD}" v="9" dt="2023-09-12T19:37:32.053"/>
    <p1510:client id="{E00F0F0D-72BF-078F-AD30-2EAD1004C057}" v="1183" dt="2023-09-04T13:35:08.583"/>
    <p1510:client id="{E0DA5CCC-CA86-8A82-B0E6-C44523B939AB}" v="60" dt="2023-11-29T13:50:56.070"/>
    <p1510:client id="{F462C6C5-AE28-8ECA-54C0-45534B44DFD3}" v="270" dt="2023-11-28T17:32:48.6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hamada_mbsoft@yahoo.com" TargetMode="External"/><Relationship Id="rId2" Type="http://schemas.openxmlformats.org/officeDocument/2006/relationships/hyperlink" Target="mailto:session.sendemail(%22hamada@esu.ae.ac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support.google.com/accounts/answer/6010255?hl=en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hamada.mbsoft@gmail.com" TargetMode="External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699474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Network 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in Python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0000"/>
                </a:solidFill>
                <a:latin typeface="Times New Roman"/>
                <a:cs typeface="Times New Roman"/>
              </a:rPr>
              <a:t>Lecture 9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18426" y="2785710"/>
            <a:ext cx="3849131" cy="738664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200" b="1">
                <a:solidFill>
                  <a:srgbClr val="00B0F0"/>
                </a:solidFill>
                <a:latin typeface="Times New Roman"/>
                <a:cs typeface="Times New Roman"/>
              </a:rPr>
              <a:t>Email Handling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/>
                <a:cs typeface="Times New Roman"/>
              </a:rPr>
              <a:t>Lecture 9</a:t>
            </a:r>
            <a:endParaRPr lang="en-US" sz="28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RECAP: LECTURE 8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Email Messages.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E-mail Construction in Python.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5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Email Protocols.</a:t>
            </a:r>
            <a:endParaRPr lang="en-US">
              <a:cs typeface="Calibri"/>
            </a:endParaRP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Sending Emails.</a:t>
            </a:r>
            <a:endParaRPr lang="en-US"/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Securing Emails.</a:t>
            </a:r>
            <a:endParaRPr lang="en-US"/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Retrieving Emails.</a:t>
            </a:r>
            <a:endParaRPr lang="en-US"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Simple Mail Transfer Protocol (SMTP):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It can only be used by the MTA for sending e-mails from one host to another.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Post Office Protocol 3 (POP3):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It provides a simple and standardized way for the users to gain access to the mailboxes and then download the messages.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Internet Message Access Protocol (IMAP):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It provides a simple and standardized way for accessing your e-mail. It requires only a small data transfer; this scheme works well even over a slow connection.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EMAIL PROTOCOLS</a:t>
            </a:r>
          </a:p>
        </p:txBody>
      </p:sp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With IMAP:</a:t>
            </a:r>
            <a:endParaRPr lang="en-US"/>
          </a:p>
          <a:p>
            <a:pPr marL="742950" lvl="1" indent="-28575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All your mail stays on the server in multiple folders. 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You can connect to any computer and see all your mail and mail folders.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If you have a dedicated connection to the Internet or you like to check your mail from various locations. 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With POP3: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You only have one folder, the Inbox folder. 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When you open your mailbox, new mail is moved from the host server and saved on your computer.</a:t>
            </a:r>
            <a:endParaRPr lang="en-US" sz="2400">
              <a:solidFill>
                <a:srgbClr val="2D3956"/>
              </a:solidFill>
              <a:latin typeface="Times New Roman"/>
              <a:ea typeface="Calibri" panose="020F0502020204030204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POP3 VS. IMAP</a:t>
            </a:r>
          </a:p>
        </p:txBody>
      </p:sp>
    </p:spTree>
    <p:extLst>
      <p:ext uri="{BB962C8B-B14F-4D97-AF65-F5344CB8AC3E}">
        <p14:creationId xmlns:p14="http://schemas.microsoft.com/office/powerpoint/2010/main" val="372862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Python has three modules: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smtplib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for SMTP protocol.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poplib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for POP3 protocol.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imaplib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for IMAP protocol.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Each module has options for transmitting the information securely by using the Transport Layer Security (TLS) protocol.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Each protocol also uses some form of authentication for ensuring the  confidentiality of the data.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EMAIL MODULES</a:t>
            </a:r>
          </a:p>
        </p:txBody>
      </p:sp>
    </p:spTree>
    <p:extLst>
      <p:ext uri="{BB962C8B-B14F-4D97-AF65-F5344CB8AC3E}">
        <p14:creationId xmlns:p14="http://schemas.microsoft.com/office/powerpoint/2010/main" val="2770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SMTP():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returns an object of SMTP class.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ehlo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identifies the client to the server. An extended hello message will be sent by the client to the server.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starttls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starts unsecured SMTP connection with encryption for the traffic.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login():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takes username and password arguments to login to SMTP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SMPTLIB METHODS</a:t>
            </a:r>
          </a:p>
        </p:txBody>
      </p:sp>
    </p:spTree>
    <p:extLst>
      <p:ext uri="{BB962C8B-B14F-4D97-AF65-F5344CB8AC3E}">
        <p14:creationId xmlns:p14="http://schemas.microsoft.com/office/powerpoint/2010/main" val="326904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sendmail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performs an entire mail transaction.</a:t>
            </a:r>
            <a:endParaRPr lang="en-US"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quit():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terminates SMTP session.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SMPTLIB METHODS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70043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Python comes with simple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smtpd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module which allows you to run a simple SMTP server easily.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When doing email debugging, 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smtpd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has extreme useful 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DebuggingServer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feature making it dump all relayed email to 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stdout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instead of relaying them forward for email delivery. </a:t>
            </a:r>
            <a:endParaRPr lang="en-US"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Running a local debugging server means it’s not necessary to deal with encryption of messages or use credentials to log in to an email server.</a:t>
            </a:r>
            <a:endParaRPr lang="en-US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LOCAL SMTP SERVER</a:t>
            </a:r>
          </a:p>
        </p:txBody>
      </p:sp>
    </p:spTree>
    <p:extLst>
      <p:ext uri="{BB962C8B-B14F-4D97-AF65-F5344CB8AC3E}">
        <p14:creationId xmlns:p14="http://schemas.microsoft.com/office/powerpoint/2010/main" val="262575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import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smtplib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session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smtplib.SMTP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('localhost', 1025)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subject = 'Test'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body = "A test message to check the email sending using STMP"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msg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f"Subject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: {subject} \n\n{body}"</a:t>
            </a:r>
          </a:p>
          <a:p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session.sendmail("hamada@esu.ae.ac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", "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hamada_mbsoft@yahoo.com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", msg)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LOCAL SMTP SERVER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68272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LOCAL SMTP SERVER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A52FA791-55B2-870E-11B3-9C0EDA2CE8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0287" y="2100313"/>
            <a:ext cx="7387086" cy="3764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77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import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smtplib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imghdr</a:t>
            </a: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from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email.message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import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EmailMessage</a:t>
            </a: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from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email.utils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import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make_msgid</a:t>
            </a: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sender = input("Enter sender email address: 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recipient = input("Enter recipient email address: 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msg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EmailMessage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msg['subject'] = 'A new message with attachment'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msg['from'] = sender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msg['to'] = recipient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EMAIL CLIENT APP</a:t>
            </a:r>
          </a:p>
        </p:txBody>
      </p:sp>
    </p:spTree>
    <p:extLst>
      <p:ext uri="{BB962C8B-B14F-4D97-AF65-F5344CB8AC3E}">
        <p14:creationId xmlns:p14="http://schemas.microsoft.com/office/powerpoint/2010/main" val="281789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msg['Message-ID']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make_msgid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msg.set_content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("Image attached ...")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with open('image.jpg', '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rb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') as f: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file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f.read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fileType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imghdr.what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(f.name)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print(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fileType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endParaRPr lang="en-US"/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fileName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f.name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msg.add_attachment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(file,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maintype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='image', subtype=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fileType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filename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fileName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EMAIL CLIENT APP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90207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</a:p>
          <a:p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mailserver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'smtp.gmail.com'</a:t>
            </a:r>
            <a:endParaRPr lang="en-US">
              <a:ea typeface="Calibri"/>
              <a:cs typeface="Calibri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mailport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587</a:t>
            </a:r>
            <a:endParaRPr lang="en-US">
              <a:cs typeface="Calibri" panose="020F0502020204030204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session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smtplib.SMTP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mailserver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mailport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session.ehlo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session.sendmail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(sender, recipient,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msg.as_string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f"You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email is sent to {recipient}.")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session.quit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EMAIL CLIENT APP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1F744190-A5E9-5203-7294-EB46B64E5C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022" y="1772390"/>
            <a:ext cx="5963728" cy="1717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35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EMAIL CLIENT APP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AD9D5B5D-8E49-7DDD-6357-D9BC548823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3267" y="2362491"/>
            <a:ext cx="8839199" cy="336947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3E91D4F-AE6A-F20A-AD1D-5C07783655B8}"/>
              </a:ext>
            </a:extLst>
          </p:cNvPr>
          <p:cNvSpPr/>
          <p:nvPr/>
        </p:nvSpPr>
        <p:spPr>
          <a:xfrm>
            <a:off x="1696527" y="5204604"/>
            <a:ext cx="8770188" cy="53196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41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An App Password gives permission to a non-Google app to access Google's SMTP server. </a:t>
            </a:r>
            <a:endParaRPr lang="en-US"/>
          </a:p>
          <a:p>
            <a:pPr marL="342900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App Passwords can only be used with accounts that have 2-step verification turned on.</a:t>
            </a:r>
          </a:p>
          <a:p>
            <a:pPr marL="342900" indent="-342900" algn="just">
              <a:buFont typeface="Arial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Visit: 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https://support.google.com/accounts/answer/6010255?hl=en</a:t>
            </a: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LESS SECURE APPS</a:t>
            </a:r>
          </a:p>
        </p:txBody>
      </p:sp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A73BCC89-8E11-2020-7AC1-7D91442057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01" y="3966847"/>
            <a:ext cx="5647426" cy="1656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85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To use Google's SMTP server for sending email with Automation Workshop, follow the very simple set-up process: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Open Google Account Security settings. 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Select 2-Step Verification option from the How to sign in to Google section.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Select App passwords option (at the very bottom of the page).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Click on the Select App field, and choose the Other (Custom name) option.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Enter an easily recognizable name, and click the Generate button.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Write down the generated App password. 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From now on, for the SMTP settings use this 16-character password (without spaces) along with your complete Gmail address.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LESS SECURE APPS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750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LESS SECURE APPS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D972775F-FBCE-0F2E-985F-7032526A05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6038" y="1852532"/>
            <a:ext cx="6843622" cy="4087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10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LESS SECURE APPS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D972775F-FBCE-0F2E-985F-7032526A05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7205" y="1852532"/>
            <a:ext cx="6821287" cy="4087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31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LESS SECURE APPS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D972775F-FBCE-0F2E-985F-7032526A05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7205" y="1861379"/>
            <a:ext cx="6821287" cy="4069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48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LESS SECURE APPS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D972775F-FBCE-0F2E-985F-7032526A05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0189" y="1861379"/>
            <a:ext cx="6815318" cy="4069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01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LESS SECURE APPS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D972775F-FBCE-0F2E-985F-7032526A05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812" y="1793457"/>
            <a:ext cx="6987845" cy="4104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95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import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getpass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session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smtplib.SMTP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mailserver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mailport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session.ehlo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session.starttls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session.ehlo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       </a:t>
            </a:r>
            <a:r>
              <a:rPr lang="en-US" sz="2400" dirty="0">
                <a:solidFill>
                  <a:srgbClr val="FFC000"/>
                </a:solidFill>
                <a:latin typeface="Times New Roman"/>
                <a:cs typeface="Times New Roman"/>
              </a:rPr>
              <a:t># re-identify themselves as encrypted connection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# 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tgrjnuccuhsjjzji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password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getpass.getpass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(prompt="Enter you email password: ")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session.login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(sender, password)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EMAIL CLIENT APP</a:t>
            </a:r>
          </a:p>
        </p:txBody>
      </p:sp>
    </p:spTree>
    <p:extLst>
      <p:ext uri="{BB962C8B-B14F-4D97-AF65-F5344CB8AC3E}">
        <p14:creationId xmlns:p14="http://schemas.microsoft.com/office/powerpoint/2010/main" val="100513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POP3():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creates a POP3 object.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POP3_SSL():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creates a secured POP3 object.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user():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sets the username to get the mailbox.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pass_():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sets the password for the username.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stat():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returns mailbox status in a tuple format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(message count, mailbox size)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POP3 METHODS</a:t>
            </a:r>
          </a:p>
        </p:txBody>
      </p:sp>
    </p:spTree>
    <p:extLst>
      <p:ext uri="{BB962C8B-B14F-4D97-AF65-F5344CB8AC3E}">
        <p14:creationId xmlns:p14="http://schemas.microsoft.com/office/powerpoint/2010/main" val="40885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list():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Retrieves a list of messages.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Returns a tuple of: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lvl="1"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responsecode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msglist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sizeofresponse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endParaRPr lang="en-US">
              <a:solidFill>
                <a:srgbClr val="00B0F0"/>
              </a:solidFill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retr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Retrieves a single message.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Returns a tuple of: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lvl="1"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responsecode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lines, size)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Marks the Email as read.</a:t>
            </a:r>
            <a:endParaRPr lang="en-US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POP3 METHODS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799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import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getpass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poplib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popserver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 'pop.gmail.com'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popport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 = 995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username = input("Enter your email user ID: 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# 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tgrjnuccuhsjjzji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password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getpass.getpass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(prompt="Enter your email password: ")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mailbox = poplib.POP3_SSL(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popserver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,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popport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mailbox.user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(username)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mailbox.pass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_(password)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EMAIL ACCESS CLIENT APP</a:t>
            </a:r>
          </a:p>
        </p:txBody>
      </p:sp>
    </p:spTree>
    <p:extLst>
      <p:ext uri="{BB962C8B-B14F-4D97-AF65-F5344CB8AC3E}">
        <p14:creationId xmlns:p14="http://schemas.microsoft.com/office/powerpoint/2010/main" val="326801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num_messages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len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mailbox.list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()[1])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f"Total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emails: {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num_messages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}")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print("Getting last message")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for msg in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mailbox.retr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num_messages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)[1]: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print(msg)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mailbox.quit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EMAIL ACCESS CLIENT APP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67792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IMAP4_SSL():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creates a secure IMAP object.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login():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logins to the server.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list():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Lists the folders present in mailbox. 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Returns a tuple of: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lvl="1"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('Ok', [list])</a:t>
            </a:r>
            <a:endParaRPr lang="en-US">
              <a:solidFill>
                <a:srgbClr val="00B0F0"/>
              </a:solidFill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IMAP METHODS</a:t>
            </a:r>
          </a:p>
        </p:txBody>
      </p:sp>
    </p:spTree>
    <p:extLst>
      <p:ext uri="{BB962C8B-B14F-4D97-AF65-F5344CB8AC3E}">
        <p14:creationId xmlns:p14="http://schemas.microsoft.com/office/powerpoint/2010/main" val="211931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select():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Selects a specific mail folder to get messages from it. 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Returns a tuple of: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lvl="1"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('Ok', [list of one item specify number of emails in this folder])</a:t>
            </a:r>
            <a:endParaRPr lang="en-US">
              <a:solidFill>
                <a:srgbClr val="00B0F0"/>
              </a:solidFill>
              <a:ea typeface="Calibri"/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b="1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fetch():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Returns a particular message. 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 1st argument is the number of message, the second is the parsing format.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Returns a tuple of:</a:t>
            </a:r>
            <a:endParaRPr lang="en-US">
              <a:solidFill>
                <a:srgbClr val="000000"/>
              </a:solidFill>
              <a:latin typeface="Calibri" panose="020F0502020204030204"/>
              <a:ea typeface="Calibri"/>
              <a:cs typeface="Calibri"/>
            </a:endParaRPr>
          </a:p>
          <a:p>
            <a:pPr lvl="1"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 ('Ok', [list of message header]).</a:t>
            </a:r>
            <a:endParaRPr lang="en-US">
              <a:solidFill>
                <a:srgbClr val="00B0F0"/>
              </a:solidFill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IMAP METHODS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29322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import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imaplib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 email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imapServer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 'imap.gmail.com'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sender = '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hamada.mbsoft@gmail.com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'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password = '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tgrjnuccuhsjjzji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'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conn = imaplib.IMAP4_SSL(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imapServer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conn.login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(sender, password)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conn.list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conn.select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('INBOX'))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EMAIL ACCESS CLIENT APP</a:t>
            </a:r>
          </a:p>
        </p:txBody>
      </p:sp>
    </p:spTree>
    <p:extLst>
      <p:ext uri="{BB962C8B-B14F-4D97-AF65-F5344CB8AC3E}">
        <p14:creationId xmlns:p14="http://schemas.microsoft.com/office/powerpoint/2010/main" val="298358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conn.select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('INBOX')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typ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data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conn.fetch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(b'6433','(RFC822)')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print(data[0])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print(data[0][1])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# convert data into email message object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msg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email.message_from_string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(data[0][1].decode('utf-8'))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print("To:", msg['to'])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print("From:", msg['from'])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EMAIL ACCESS CLIENT APP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90578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print("Subject: ", msg['subject'])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# use walk() to get message parts and check its content type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for p in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msg.walk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if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p.get_content_type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 == 'text/plain':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           body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p.get_payload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print(body)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EMAIL ACCESS CLIENT APP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5694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09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84665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Write a program to create your own Mail Client and use it to send e-mail with attachment to "hamada@esu.ac.ae". 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35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18</cp:revision>
  <dcterms:created xsi:type="dcterms:W3CDTF">2023-04-29T09:08:23Z</dcterms:created>
  <dcterms:modified xsi:type="dcterms:W3CDTF">2023-11-29T17:03:30Z</dcterms:modified>
</cp:coreProperties>
</file>