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06162-3D8D-0F86-EE49-4F3A2B8BD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062963-FA06-69C4-35F7-81C6ED12B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026FC-8104-4A01-BE6F-E16A1EFAD20B}" type="datetimeFigureOut">
              <a:rPr lang="en-MY" smtClean="0"/>
              <a:t>29/10/2024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532F0E-0229-A2E0-2411-A04D893A7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2BFA14-E54A-5889-7BE2-C078FE06C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F111-9F8C-4DDB-B31B-0B01BBFF55B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404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1DDA22-2351-DF7B-2300-5DE0BDC44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A0603B-14AD-3AAD-4812-6478FF84F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64189-7BDF-C417-AB37-9438D1E22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D026FC-8104-4A01-BE6F-E16A1EFAD20B}" type="datetimeFigureOut">
              <a:rPr lang="en-MY" smtClean="0"/>
              <a:t>29/10/2024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2E8AA-D480-1C7B-0565-57B25C5E38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70DC81-BB08-9FD5-9995-615929CD34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32F111-9F8C-4DDB-B31B-0B01BBFF55B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6876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F910B-55B1-974D-9DFA-1DD5AA5AB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8CC91-F360-3799-BECA-232D1E22E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1387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8226">
        <p159:morph option="byObject"/>
      </p:transition>
    </mc:Choice>
    <mc:Fallback>
      <p:transition spd="slow" advTm="18226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2FDFA-3152-6746-D6A2-B589F9351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05994-4CB9-5420-C874-118CFAC035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567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1091">
        <p159:morph option="byObject"/>
      </p:transition>
    </mc:Choice>
    <mc:Fallback>
      <p:transition spd="slow" advTm="1109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455B4-75F9-A007-A45E-4BA3C2E33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31D097-E569-A1B9-1B14-3E50D1E85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057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51151">
        <p159:morph option="byObject"/>
      </p:transition>
    </mc:Choice>
    <mc:Fallback>
      <p:transition spd="slow" advTm="5115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E562D5-CB51-94FD-5A5A-7B4CE0377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>
                <a:latin typeface="Roboto" panose="02000000000000000000" pitchFamily="2" charset="0"/>
              </a:rPr>
              <a:t>Confusion and Diffusion</a:t>
            </a:r>
            <a:endParaRPr lang="en-MY" dirty="0">
              <a:latin typeface="Roboto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0FCEE-972C-F522-1EC3-6E335D5163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3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1947">
        <p159:morph option="byObject"/>
      </p:transition>
    </mc:Choice>
    <mc:Fallback>
      <p:transition spd="slow" advTm="15194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F8EF81-3D59-A837-ABD4-DACBDFC8D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Stream Cipher vs Block Cipher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0428E-D7C0-BBB9-D7A8-2068631E56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516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83463">
        <p159:morph option="byObject"/>
      </p:transition>
    </mc:Choice>
    <mc:Fallback>
      <p:transition spd="slow" advTm="183463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526E19-91D4-37F3-BF41-A108D1203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Stream Cipher vs Block Cipher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02926-7F88-123E-7BBB-9FDEC77F1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429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2647">
        <p159:morph option="byObject"/>
      </p:transition>
    </mc:Choice>
    <mc:Fallback>
      <p:transition spd="slow" advTm="7264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9F73B-4917-AEB8-C9FB-D068B0612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Keystream in Stream Ciphers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80AD4A-90F8-EED6-66C3-CEE7841F7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919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45193">
        <p159:morph option="byObject"/>
      </p:transition>
    </mc:Choice>
    <mc:Fallback>
      <p:transition spd="slow" advTm="245193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F9D488-0E1F-D200-E9B5-5E13B1B4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Example: XOR-Based Stream Cipher</a:t>
            </a:r>
            <a:endParaRPr lang="en-MY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ED20D4-EA30-2E74-630B-CB60F90FB5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642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4397">
        <p159:morph option="byObject"/>
      </p:transition>
    </mc:Choice>
    <mc:Fallback>
      <p:transition spd="slow" advTm="74397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EE955-DD2A-42BA-1624-9BBCBA687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Random Numbers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BB8C4-B5A8-F632-0A49-93744B9AF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3325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41588">
        <p159:morph option="byObject"/>
      </p:transition>
    </mc:Choice>
    <mc:Fallback>
      <p:transition spd="slow" advTm="141588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B4A825-F15E-B60C-D035-0FAA282F7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Randomness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F129E3-E9EC-C050-3DB1-ABFAD8322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178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8493">
        <p159:morph option="byObject"/>
      </p:transition>
    </mc:Choice>
    <mc:Fallback>
      <p:transition spd="slow" advTm="158493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DC6CD4-78B5-40A8-4E89-6F091620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Unpredictability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BDD581-D183-348E-82CD-BFAF82AB2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046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8947">
        <p159:morph option="byObject"/>
      </p:transition>
    </mc:Choice>
    <mc:Fallback>
      <p:transition spd="slow" advTm="158947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34AD2-92F0-A589-CE91-54DCD8D1A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Pseudorandom Numbers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0BA323-A569-0092-7A3C-67536D1F4B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718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10735">
        <p159:morph option="byObject"/>
      </p:transition>
    </mc:Choice>
    <mc:Fallback>
      <p:transition spd="slow" advTm="110735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6272A-BAE1-2E63-5D77-510EB3EE3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80F84E-0F2A-2505-8989-5CE9607A5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231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88340">
        <p159:morph option="byObject"/>
      </p:transition>
    </mc:Choice>
    <mc:Fallback>
      <p:transition spd="slow" advTm="8834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E31B80-3705-0159-874E-92C825137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True Random Number Generator (TRNG)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672A7-6F5C-E133-5D0F-EABF0DAB5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587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33182">
        <p159:morph option="byObject"/>
      </p:transition>
    </mc:Choice>
    <mc:Fallback>
      <p:transition spd="slow" advTm="133182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3AAA8-494E-DBCC-1646-EA167F3AE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Pseudorandom Number Generator (PRNG)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64CA8-B182-45D4-800D-319CF8A569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5468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92240">
        <p159:morph option="byObject"/>
      </p:transition>
    </mc:Choice>
    <mc:Fallback>
      <p:transition spd="slow" advTm="29224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C1D77A-1818-068E-D27C-1BE33E31C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PRNG/PRF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51F75B-1D83-599A-17A8-1A30248F6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690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69442">
        <p159:morph option="byObject"/>
      </p:transition>
    </mc:Choice>
    <mc:Fallback>
      <p:transition spd="slow" advTm="169442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A56F2-81DF-C7F0-C020-4B9D7A192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Randomness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690B56-D033-B296-F329-9919CC50C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6383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03416">
        <p159:morph option="byObject"/>
      </p:transition>
    </mc:Choice>
    <mc:Fallback>
      <p:transition spd="slow" advTm="203416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EEB9DC-C329-7270-E9EC-15483EE1A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Randomness Tests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E5FE7F-2257-74EA-B7F7-F85F283217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597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37407">
        <p159:morph option="byObject"/>
      </p:transition>
    </mc:Choice>
    <mc:Fallback>
      <p:transition spd="slow" advTm="237407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A6D6AB-31DA-15B8-3F64-799CDB86E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Unpredictability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FC7561-B7A7-64B6-A940-9FBD3207E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73195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97766">
        <p159:morph option="byObject"/>
      </p:transition>
    </mc:Choice>
    <mc:Fallback>
      <p:transition spd="slow" advTm="197766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52506E-EE7E-7E33-1FEA-5C4FA11C4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Seed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C866C-69B5-4EAC-4EC5-2B5CACE66B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1464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89038">
        <p159:morph option="byObject"/>
      </p:transition>
    </mc:Choice>
    <mc:Fallback>
      <p:transition spd="slow" advTm="89038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4A8D29-0B5D-6EB3-E425-BF3D4B49A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1DB502-5FCC-0022-B756-9A141E1AC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253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37725">
        <p159:morph option="byObject"/>
      </p:transition>
    </mc:Choice>
    <mc:Fallback>
      <p:transition spd="slow" advTm="237725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500C3-D9CA-94FB-A936-F78D486EE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 Design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193DF2-697A-33D6-58A2-4CAEEC3B1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081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34463">
        <p159:morph option="byObject"/>
      </p:transition>
    </mc:Choice>
    <mc:Fallback>
      <p:transition spd="slow" advTm="134463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E90C39-6618-FBDF-75D3-28E885A66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Linear Congruential Generator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271686-5E41-3DF6-7A2C-7A2084416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230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0766">
        <p159:morph option="byObject"/>
      </p:transition>
    </mc:Choice>
    <mc:Fallback>
      <p:transition spd="slow" advTm="60766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0550B-70F4-8CEF-5780-9DCD38EB6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Linear Congruential Generator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F97E3-4990-3D56-F1D8-2259868567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5021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4489">
        <p159:morph option="byObject"/>
      </p:transition>
    </mc:Choice>
    <mc:Fallback>
      <p:transition spd="slow" advTm="154489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D892F-CF1D-6A2C-181E-E452F0733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Blum Blum Shub (BBS) Generator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4E854-0675-04C2-975C-7E72E2CED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499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3787">
        <p159:morph option="byObject"/>
      </p:transition>
    </mc:Choice>
    <mc:Fallback>
      <p:transition spd="slow" advTm="73787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CFB1E-80B2-AF6F-6643-BCC16F222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70BA7-3BCD-79D0-B57D-992603EEEE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2329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1353">
        <p159:morph option="byObject"/>
      </p:transition>
    </mc:Choice>
    <mc:Fallback>
      <p:transition spd="slow" advTm="61353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71A0C-F54C-1AE4-BA72-FC3B4513A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2BCD7-6B76-43FA-DF5A-6BEF4752B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070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98968">
        <p159:morph option="byObject"/>
      </p:transition>
    </mc:Choice>
    <mc:Fallback>
      <p:transition spd="slow" advTm="98968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D693D2-12A1-1E83-8939-BE981555C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PRNG Using Block Cipher Modes of Operation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6D255-5419-52E9-8840-5CFAC83C98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4684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1482">
        <p159:morph option="byObject"/>
      </p:transition>
    </mc:Choice>
    <mc:Fallback>
      <p:transition spd="slow" advTm="61482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C3E6A-1085-2021-A380-F2F205672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64BF4-F562-FA8E-2A0A-7E59CA6C8C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0370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69375">
        <p159:morph option="byObject"/>
      </p:transition>
    </mc:Choice>
    <mc:Fallback>
      <p:transition spd="slow" advTm="69375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8803E3-96B8-50CE-20A1-FDAC253F2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40DC4-24E9-564F-CA74-B3887348D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3859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09726">
        <p159:morph option="byObject"/>
      </p:transition>
    </mc:Choice>
    <mc:Fallback>
      <p:transition spd="slow" advTm="109726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6C4EE3-E3C2-4C53-C8C9-305D13909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A05560-DA26-D1C9-1F00-27E94F96C8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4882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9659">
        <p159:morph option="byObject"/>
      </p:transition>
    </mc:Choice>
    <mc:Fallback>
      <p:transition spd="slow" advTm="29659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40C551-EA23-8461-D908-86B95F016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NIST CTR_DRBG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B0EF4-BC87-3874-8278-75F957880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0780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46366">
        <p159:morph option="byObject"/>
      </p:transition>
    </mc:Choice>
    <mc:Fallback>
      <p:transition spd="slow" advTm="246366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CF512F-9F2F-EBC3-2E31-C646F60E0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Table 8.4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5E925F-B11F-6587-3AB3-3E255B6C33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9572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2347">
        <p159:morph option="byObject"/>
      </p:transition>
    </mc:Choice>
    <mc:Fallback>
      <p:transition spd="slow" advTm="72347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3536B8-D9BF-C397-3568-71DA975EE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EC865C-98B4-1619-3893-8E144E6BE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6760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65050">
        <p159:morph option="byObject"/>
      </p:transition>
    </mc:Choice>
    <mc:Fallback>
      <p:transition spd="slow" advTm="16505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DEAABE-A117-A255-A570-E8337B2B8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4AB954-F401-9574-1E0B-3D3CFC69C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846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39479">
        <p159:morph option="byObject"/>
      </p:transition>
    </mc:Choice>
    <mc:Fallback>
      <p:transition spd="slow" advTm="139479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89FD79-D846-39D9-ED3A-2A6E67293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Stream Cipher Design Considerations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30837-D475-1056-43F7-B59AE3E93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8744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5310">
        <p159:morph option="byObject"/>
      </p:transition>
    </mc:Choice>
    <mc:Fallback>
      <p:transition spd="slow" advTm="15531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92C974-2665-E350-1402-36BA70A2D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RC4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A24E28-5B71-B342-3AF4-13BA6209C7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894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52751">
        <p159:morph option="byObject"/>
      </p:transition>
    </mc:Choice>
    <mc:Fallback>
      <p:transition spd="slow" advTm="152751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0592D-E6CC-AB1A-D7DF-899E0A727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RC4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922C3-A562-6DA4-5AC9-80E7A5DC87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203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11198">
        <p159:morph option="byObject"/>
      </p:transition>
    </mc:Choice>
    <mc:Fallback>
      <p:transition spd="slow" advTm="211198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31F566-A2EA-CD27-3FD0-CBA8A08BC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RC4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548F9-95CB-0C38-B249-8BA953221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624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21251">
        <p159:morph option="byObject"/>
      </p:transition>
    </mc:Choice>
    <mc:Fallback>
      <p:transition spd="slow" advTm="121251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8DCD85-746C-0723-868B-ED03B638B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RC4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7941F-493F-B3E0-57FE-BBCAFFF7D4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7699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49192">
        <p159:morph option="byObject"/>
      </p:transition>
    </mc:Choice>
    <mc:Fallback>
      <p:transition spd="slow" advTm="49192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A3732A-BB85-38CB-5488-E0F77319E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Strength of RC4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3D7454-8909-8562-5753-AB70EC92F5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18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91204">
        <p159:morph option="byObject"/>
      </p:transition>
    </mc:Choice>
    <mc:Fallback>
      <p:transition spd="slow" advTm="91204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421442-9C4F-48B9-0594-F309BA676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Modern Stream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4214C-0CD4-2843-4F40-12A8F2EEA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761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41537">
        <p159:morph option="byObject"/>
      </p:transition>
    </mc:Choice>
    <mc:Fallback>
      <p:transition spd="slow" advTm="141537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323DF-9159-A2DA-104D-6F3FB0C7D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noProof="0"/>
              <a:t>Summary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12BF6-6C37-887A-F33A-A1CCD0AA7E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5362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72454">
        <p159:morph option="byObject"/>
      </p:transition>
    </mc:Choice>
    <mc:Fallback>
      <p:transition spd="slow" advTm="172454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ED2B8-E358-FC4D-1C4F-B248D2D8C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92ACA-56D4-0D7E-D276-50D77B28E8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514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0721">
        <p159:morph option="byObject"/>
      </p:transition>
    </mc:Choice>
    <mc:Fallback>
      <p:transition spd="slow" advTm="20721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33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Aptos</vt:lpstr>
      <vt:lpstr>Aptos Display</vt:lpstr>
      <vt:lpstr>Arial</vt:lpstr>
      <vt:lpstr>Roboto</vt:lpstr>
      <vt:lpstr>Office Theme</vt:lpstr>
      <vt:lpstr>PowerPoint Presentation</vt:lpstr>
      <vt:lpstr>Course content</vt:lpstr>
      <vt:lpstr>Agenda/Outline</vt:lpstr>
      <vt:lpstr>Confusion and Diffusion</vt:lpstr>
      <vt:lpstr>Stream Cipher vs Block Cipher</vt:lpstr>
      <vt:lpstr>Stream Cipher vs Block Cipher</vt:lpstr>
      <vt:lpstr>Understanding Keystream in Stream Ciphers</vt:lpstr>
      <vt:lpstr>Example: XOR-Based Stream Cipher</vt:lpstr>
      <vt:lpstr>Random Numbers</vt:lpstr>
      <vt:lpstr>Randomness</vt:lpstr>
      <vt:lpstr>Unpredictability</vt:lpstr>
      <vt:lpstr>Pseudorandom Numbers</vt:lpstr>
      <vt:lpstr>PowerPoint Presentation</vt:lpstr>
      <vt:lpstr>True Random Number Generator (TRNG)</vt:lpstr>
      <vt:lpstr>Pseudorandom Number Generator (PRNG)</vt:lpstr>
      <vt:lpstr>PRNG/PRF Requirements</vt:lpstr>
      <vt:lpstr>Randomness </vt:lpstr>
      <vt:lpstr>Randomness Tests</vt:lpstr>
      <vt:lpstr>Unpredictability </vt:lpstr>
      <vt:lpstr>Seed Requirements</vt:lpstr>
      <vt:lpstr>PowerPoint Presentation</vt:lpstr>
      <vt:lpstr>Algorithm Design</vt:lpstr>
      <vt:lpstr>Linear Congruential Generator</vt:lpstr>
      <vt:lpstr>Linear Congruential Generator</vt:lpstr>
      <vt:lpstr>Blum Blum Shub (BBS) Generator</vt:lpstr>
      <vt:lpstr>PowerPoint Presentation</vt:lpstr>
      <vt:lpstr>PowerPoint Presentation</vt:lpstr>
      <vt:lpstr>PRNG Using Block Cipher Modes of Operation</vt:lpstr>
      <vt:lpstr>PowerPoint Presentation</vt:lpstr>
      <vt:lpstr>PowerPoint Presentation</vt:lpstr>
      <vt:lpstr>PowerPoint Presentation</vt:lpstr>
      <vt:lpstr>NIST CTR_DRBG</vt:lpstr>
      <vt:lpstr>Table 8.4</vt:lpstr>
      <vt:lpstr>PowerPoint Presentation</vt:lpstr>
      <vt:lpstr>PowerPoint Presentation</vt:lpstr>
      <vt:lpstr>Stream Cipher Design Considerations</vt:lpstr>
      <vt:lpstr>RC4</vt:lpstr>
      <vt:lpstr>RC4</vt:lpstr>
      <vt:lpstr>RC4</vt:lpstr>
      <vt:lpstr>RC4</vt:lpstr>
      <vt:lpstr>Strength of RC4</vt:lpstr>
      <vt:lpstr>Modern Stream Ciphers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2024-10-29T11:41:48Z</dcterms:created>
  <dcterms:modified xsi:type="dcterms:W3CDTF">2024-10-29T11:41:48Z</dcterms:modified>
</cp:coreProperties>
</file>