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8" r:id="rId2"/>
    <p:sldId id="266" r:id="rId3"/>
    <p:sldId id="369" r:id="rId4"/>
    <p:sldId id="374" r:id="rId5"/>
    <p:sldId id="375" r:id="rId6"/>
    <p:sldId id="373" r:id="rId7"/>
    <p:sldId id="376" r:id="rId8"/>
    <p:sldId id="377" r:id="rId9"/>
    <p:sldId id="378" r:id="rId10"/>
    <p:sldId id="379" r:id="rId11"/>
    <p:sldId id="380" r:id="rId12"/>
    <p:sldId id="381" r:id="rId13"/>
    <p:sldId id="382" r:id="rId14"/>
    <p:sldId id="383" r:id="rId15"/>
    <p:sldId id="384" r:id="rId16"/>
    <p:sldId id="385" r:id="rId17"/>
    <p:sldId id="386" r:id="rId18"/>
    <p:sldId id="387" r:id="rId19"/>
    <p:sldId id="388" r:id="rId20"/>
    <p:sldId id="389" r:id="rId21"/>
    <p:sldId id="390" r:id="rId22"/>
    <p:sldId id="391" r:id="rId23"/>
    <p:sldId id="392" r:id="rId24"/>
    <p:sldId id="393" r:id="rId25"/>
    <p:sldId id="394" r:id="rId26"/>
    <p:sldId id="395" r:id="rId27"/>
    <p:sldId id="396" r:id="rId28"/>
    <p:sldId id="397" r:id="rId29"/>
    <p:sldId id="398" r:id="rId30"/>
    <p:sldId id="399" r:id="rId31"/>
    <p:sldId id="400" r:id="rId32"/>
    <p:sldId id="401" r:id="rId33"/>
    <p:sldId id="402" r:id="rId34"/>
    <p:sldId id="403" r:id="rId35"/>
    <p:sldId id="404" r:id="rId36"/>
    <p:sldId id="405" r:id="rId37"/>
    <p:sldId id="406" r:id="rId38"/>
    <p:sldId id="407" r:id="rId39"/>
    <p:sldId id="408" r:id="rId40"/>
    <p:sldId id="35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0A1F61"/>
    <a:srgbClr val="FF95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84" autoAdjust="0"/>
    <p:restoredTop sz="91400" autoAdjust="0"/>
  </p:normalViewPr>
  <p:slideViewPr>
    <p:cSldViewPr snapToGrid="0">
      <p:cViewPr varScale="1">
        <p:scale>
          <a:sx n="60" d="100"/>
          <a:sy n="60" d="100"/>
        </p:scale>
        <p:origin x="684" y="2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E5318-FA18-4ACF-86FE-7B6FCF1F202A}" type="datetimeFigureOut">
              <a:rPr lang="en-US" smtClean="0"/>
              <a:t>12/6/2022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DF6AD1-BAE9-4C65-82CB-714C360FBA62}" type="slidenum">
              <a:rPr lang="en-US" smtClean="0"/>
              <a:t>‹#›</a:t>
            </a:fld>
            <a:endParaRPr lang="en-US"/>
          </a:p>
        </p:txBody>
      </p:sp>
    </p:spTree>
    <p:extLst>
      <p:ext uri="{BB962C8B-B14F-4D97-AF65-F5344CB8AC3E}">
        <p14:creationId xmlns:p14="http://schemas.microsoft.com/office/powerpoint/2010/main" val="850142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1</a:t>
            </a:fld>
            <a:endParaRPr lang="en-US"/>
          </a:p>
        </p:txBody>
      </p:sp>
    </p:spTree>
    <p:extLst>
      <p:ext uri="{BB962C8B-B14F-4D97-AF65-F5344CB8AC3E}">
        <p14:creationId xmlns:p14="http://schemas.microsoft.com/office/powerpoint/2010/main" val="285630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2</a:t>
            </a:fld>
            <a:endParaRPr lang="en-US"/>
          </a:p>
        </p:txBody>
      </p:sp>
    </p:spTree>
    <p:extLst>
      <p:ext uri="{BB962C8B-B14F-4D97-AF65-F5344CB8AC3E}">
        <p14:creationId xmlns:p14="http://schemas.microsoft.com/office/powerpoint/2010/main" val="3232495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40</a:t>
            </a:fld>
            <a:endParaRPr lang="en-US"/>
          </a:p>
        </p:txBody>
      </p:sp>
    </p:spTree>
    <p:extLst>
      <p:ext uri="{BB962C8B-B14F-4D97-AF65-F5344CB8AC3E}">
        <p14:creationId xmlns:p14="http://schemas.microsoft.com/office/powerpoint/2010/main" val="2795610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7CC32DF-BCD6-4954-AD79-7003A457903E}" type="datetime1">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578ED8-4120-45A7-B02E-4AB12BB77009}" type="datetime1">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E2E8848-9A1C-443F-A287-836317E634F7}" type="datetime1">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100C99-593E-4D51-82F2-740D1BDFA164}" type="datetime1">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1006B02-30E6-4703-9564-5EF862166D19}" type="datetime1">
              <a:rPr lang="en-US" smtClean="0"/>
              <a:t>12/6/2022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75E7D2-6EA5-4BB3-B8E0-5C56EF8FE71E}" type="datetime1">
              <a:rPr lang="en-US" smtClean="0"/>
              <a:t>12/6/2022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3617A4-1FE8-4743-9355-49C65BB30991}" type="datetime1">
              <a:rPr lang="en-US" smtClean="0"/>
              <a:t>12/6/2022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20BEA6-EC64-411E-A689-E513DDC7943C}" type="datetime1">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0449E0-0302-46C0-991E-5CA0EB96BC40}" type="datetime1">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721217-6B64-4C3D-8FBE-A48FA404F599}" type="datetime1">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3D9AC8-C475-45E4-8E89-474B612FF80A}" type="datetime1">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9A8FB-BFB7-4189-B263-395CC21C2A59}" type="datetime1">
              <a:rPr lang="en-US" smtClean="0"/>
              <a:t>12/6/2022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ChangeAspect="1"/>
          </p:cNvPicPr>
          <p:nvPr/>
        </p:nvPicPr>
        <p:blipFill>
          <a:blip r:embed="rId4"/>
          <a:stretch>
            <a:fillRect/>
          </a:stretch>
        </p:blipFill>
        <p:spPr>
          <a:xfrm>
            <a:off x="1940421" y="201269"/>
            <a:ext cx="8195762" cy="1579793"/>
          </a:xfrm>
          <a:prstGeom prst="rect">
            <a:avLst/>
          </a:prstGeom>
        </p:spPr>
      </p:pic>
      <p:sp>
        <p:nvSpPr>
          <p:cNvPr id="14" name="TextBox 13"/>
          <p:cNvSpPr txBox="1"/>
          <p:nvPr/>
        </p:nvSpPr>
        <p:spPr>
          <a:xfrm>
            <a:off x="2057080" y="201269"/>
            <a:ext cx="7268664" cy="1384995"/>
          </a:xfrm>
          <a:prstGeom prst="rect">
            <a:avLst/>
          </a:prstGeom>
          <a:noFill/>
        </p:spPr>
        <p:txBody>
          <a:bodyPr wrap="square" rtlCol="0">
            <a:spAutoFit/>
          </a:bodyPr>
          <a:lstStyle/>
          <a:p>
            <a:r>
              <a:rPr lang="en-US" sz="2800" b="1" dirty="0">
                <a:solidFill>
                  <a:schemeClr val="bg1"/>
                </a:solidFill>
                <a:ea typeface="Tahoma" panose="020B0604030504040204" pitchFamily="34" charset="0"/>
                <a:cs typeface="Tahoma" panose="020B0604030504040204" pitchFamily="34" charset="0"/>
              </a:rPr>
              <a:t>CYB650</a:t>
            </a:r>
          </a:p>
          <a:p>
            <a:pPr algn="ctr"/>
            <a:r>
              <a:rPr lang="en-US" sz="2800" b="1" dirty="0">
                <a:solidFill>
                  <a:schemeClr val="bg1"/>
                </a:solidFill>
                <a:ea typeface="Tahoma" panose="020B0604030504040204" pitchFamily="34" charset="0"/>
                <a:cs typeface="Tahoma" panose="020B0604030504040204" pitchFamily="34" charset="0"/>
              </a:rPr>
              <a:t>Introduction to Cryptography</a:t>
            </a:r>
            <a:endParaRPr lang="en-US" sz="2800" b="1" dirty="0">
              <a:solidFill>
                <a:schemeClr val="bg1"/>
              </a:solidFill>
              <a:cs typeface="Tajawal Medium" panose="00000600000000000000" pitchFamily="2" charset="-78"/>
            </a:endParaRPr>
          </a:p>
          <a:p>
            <a:pPr algn="ctr"/>
            <a:r>
              <a:rPr lang="en-US" sz="2800" b="1" i="1" dirty="0">
                <a:solidFill>
                  <a:schemeClr val="accent2">
                    <a:lumMod val="75000"/>
                  </a:schemeClr>
                </a:solidFill>
                <a:latin typeface="Arial" panose="020B0604020202020204" pitchFamily="34" charset="0"/>
                <a:cs typeface="Arial" panose="020B0604020202020204" pitchFamily="34" charset="0"/>
              </a:rPr>
              <a:t>Public Key Algorithms</a:t>
            </a:r>
            <a:endParaRPr lang="en-US" sz="4000" b="1" dirty="0">
              <a:solidFill>
                <a:schemeClr val="accent1">
                  <a:lumMod val="60000"/>
                  <a:lumOff val="40000"/>
                </a:schemeClr>
              </a:solidFill>
              <a:latin typeface="Tajawal Medium" panose="00000600000000000000" pitchFamily="2" charset="-78"/>
              <a:cs typeface="Tajawal Medium" panose="00000600000000000000" pitchFamily="2" charset="-78"/>
            </a:endParaRPr>
          </a:p>
        </p:txBody>
      </p:sp>
      <p:pic>
        <p:nvPicPr>
          <p:cNvPr id="13" name="Picture 12"/>
          <p:cNvPicPr>
            <a:picLocks noChangeAspect="1"/>
          </p:cNvPicPr>
          <p:nvPr/>
        </p:nvPicPr>
        <p:blipFill>
          <a:blip r:embed="rId5"/>
          <a:stretch>
            <a:fillRect/>
          </a:stretch>
        </p:blipFill>
        <p:spPr>
          <a:xfrm rot="10800000">
            <a:off x="2699328" y="4720158"/>
            <a:ext cx="6334944" cy="1034667"/>
          </a:xfrm>
          <a:prstGeom prst="rect">
            <a:avLst/>
          </a:prstGeom>
        </p:spPr>
      </p:pic>
      <p:sp>
        <p:nvSpPr>
          <p:cNvPr id="16" name="TextBox 15"/>
          <p:cNvSpPr txBox="1"/>
          <p:nvPr/>
        </p:nvSpPr>
        <p:spPr>
          <a:xfrm>
            <a:off x="2614941" y="4809093"/>
            <a:ext cx="6292401" cy="830997"/>
          </a:xfrm>
          <a:prstGeom prst="rect">
            <a:avLst/>
          </a:prstGeom>
          <a:noFill/>
        </p:spPr>
        <p:txBody>
          <a:bodyPr wrap="square" rtlCol="0">
            <a:spAutoFit/>
          </a:bodyPr>
          <a:lstStyle/>
          <a:p>
            <a:pPr algn="ctr"/>
            <a:r>
              <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rPr>
              <a:t>Prepared by Dr. </a:t>
            </a:r>
            <a:r>
              <a:rPr lang="en-US" sz="2400" b="1" dirty="0" err="1">
                <a:solidFill>
                  <a:schemeClr val="bg1"/>
                </a:solidFill>
                <a:latin typeface="Tahoma" panose="020B0604030504040204" pitchFamily="34" charset="0"/>
                <a:ea typeface="Tahoma" panose="020B0604030504040204" pitchFamily="34" charset="0"/>
                <a:cs typeface="Tahoma" panose="020B0604030504040204" pitchFamily="34" charset="0"/>
              </a:rPr>
              <a:t>Esraa</a:t>
            </a:r>
            <a:r>
              <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rPr>
              <a:t> Saleh </a:t>
            </a:r>
            <a:r>
              <a:rPr lang="en-US" sz="2400" b="1" dirty="0" err="1">
                <a:solidFill>
                  <a:schemeClr val="bg1"/>
                </a:solidFill>
                <a:latin typeface="Tahoma" panose="020B0604030504040204" pitchFamily="34" charset="0"/>
                <a:ea typeface="Tahoma" panose="020B0604030504040204" pitchFamily="34" charset="0"/>
                <a:cs typeface="Tahoma" panose="020B0604030504040204" pitchFamily="34" charset="0"/>
              </a:rPr>
              <a:t>Alomari</a:t>
            </a:r>
            <a:endParaRPr lang="en-US" sz="24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algn="ctr"/>
            <a:r>
              <a:rPr lang="en-US" sz="2400" b="1" dirty="0">
                <a:solidFill>
                  <a:srgbClr val="0A1F61"/>
                </a:solidFill>
                <a:latin typeface="Tajawal Medium" panose="00000600000000000000" pitchFamily="2" charset="-78"/>
                <a:cs typeface="Tajawal Medium" panose="00000600000000000000" pitchFamily="2" charset="-78"/>
              </a:rPr>
              <a:t>Lecture #10</a:t>
            </a:r>
          </a:p>
        </p:txBody>
      </p:sp>
      <p:pic>
        <p:nvPicPr>
          <p:cNvPr id="2" name="Picture 1"/>
          <p:cNvPicPr>
            <a:picLocks noChangeAspect="1"/>
          </p:cNvPicPr>
          <p:nvPr/>
        </p:nvPicPr>
        <p:blipFill>
          <a:blip r:embed="rId6"/>
          <a:stretch>
            <a:fillRect/>
          </a:stretch>
        </p:blipFill>
        <p:spPr>
          <a:xfrm>
            <a:off x="-530365" y="-117903"/>
            <a:ext cx="3138493" cy="7137043"/>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4097" y="4230827"/>
            <a:ext cx="1699476" cy="1524000"/>
          </a:xfrm>
          <a:prstGeom prst="rect">
            <a:avLst/>
          </a:prstGeom>
        </p:spPr>
      </p:pic>
      <p:sp>
        <p:nvSpPr>
          <p:cNvPr id="4" name="Slide Number Placeholder 3"/>
          <p:cNvSpPr>
            <a:spLocks noGrp="1"/>
          </p:cNvSpPr>
          <p:nvPr>
            <p:ph type="sldNum" sz="quarter" idx="12"/>
          </p:nvPr>
        </p:nvSpPr>
        <p:spPr/>
        <p:txBody>
          <a:bodyPr/>
          <a:lstStyle/>
          <a:p>
            <a:fld id="{FDED41F8-FC0F-4085-8150-313B6CF05213}" type="slidenum">
              <a:rPr lang="en-US" smtClean="0"/>
              <a:t>1</a:t>
            </a:fld>
            <a:endParaRPr lang="en-US" dirty="0"/>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5080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8264"/>
            <a:ext cx="11533239" cy="1610200"/>
          </a:xfrm>
          <a:prstGeom prst="rect">
            <a:avLst/>
          </a:prstGeom>
        </p:spPr>
      </p:pic>
      <p:sp>
        <p:nvSpPr>
          <p:cNvPr id="7" name="TextBox 6"/>
          <p:cNvSpPr txBox="1"/>
          <p:nvPr/>
        </p:nvSpPr>
        <p:spPr>
          <a:xfrm>
            <a:off x="5577618" y="402358"/>
            <a:ext cx="2129109" cy="769441"/>
          </a:xfrm>
          <a:prstGeom prst="rect">
            <a:avLst/>
          </a:prstGeom>
          <a:noFill/>
        </p:spPr>
        <p:txBody>
          <a:bodyPr wrap="none" rtlCol="0">
            <a:spAutoFit/>
          </a:bodyPr>
          <a:lstStyle/>
          <a:p>
            <a:pPr algn="ctr"/>
            <a:r>
              <a:rPr lang="en-US" sz="4400" b="1" dirty="0">
                <a:solidFill>
                  <a:schemeClr val="bg1"/>
                </a:solidFill>
                <a:latin typeface="Tajawal Medium" panose="00000600000000000000" pitchFamily="2" charset="-78"/>
                <a:cs typeface="Tajawal Medium" panose="00000600000000000000" pitchFamily="2" charset="-78"/>
              </a:rPr>
              <a:t>Outline</a:t>
            </a:r>
            <a:endParaRPr lang="en-US" sz="44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45377" y="236724"/>
            <a:ext cx="2013031" cy="1261884"/>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Module</a:t>
            </a:r>
          </a:p>
          <a:p>
            <a:pPr algn="ctr"/>
            <a:r>
              <a:rPr lang="en-US" sz="2800" b="1" dirty="0">
                <a:solidFill>
                  <a:schemeClr val="bg1"/>
                </a:solidFill>
                <a:latin typeface="Tajawal Medium" panose="00000600000000000000" pitchFamily="2" charset="-78"/>
                <a:cs typeface="Tajawal Medium" panose="00000600000000000000" pitchFamily="2" charset="-78"/>
              </a:rPr>
              <a:t>05</a:t>
            </a:r>
          </a:p>
          <a:p>
            <a:pPr algn="ctr"/>
            <a:r>
              <a:rPr lang="en-US" sz="2000" b="1" dirty="0">
                <a:solidFill>
                  <a:schemeClr val="bg1"/>
                </a:solidFill>
                <a:latin typeface="Tajawal Medium" panose="00000600000000000000" pitchFamily="2" charset="-78"/>
                <a:cs typeface="Tajawal Medium" panose="00000600000000000000" pitchFamily="2" charset="-78"/>
              </a:rPr>
              <a:t>Lecture # 10</a:t>
            </a:r>
            <a:endParaRPr lang="en-US" sz="20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14366" y="1538661"/>
            <a:ext cx="10860642" cy="3655616"/>
          </a:xfrm>
          <a:prstGeom prst="rect">
            <a:avLst/>
          </a:prstGeom>
          <a:noFill/>
        </p:spPr>
        <p:txBody>
          <a:bodyPr wrap="square" rtlCol="0">
            <a:spAutoFit/>
          </a:bodyPr>
          <a:lstStyle/>
          <a:p>
            <a:pPr>
              <a:lnSpc>
                <a:spcPct val="150000"/>
              </a:lnSpc>
            </a:pPr>
            <a:r>
              <a:rPr lang="en-US" sz="2000" b="1" i="1" dirty="0">
                <a:solidFill>
                  <a:schemeClr val="accent2">
                    <a:lumMod val="75000"/>
                  </a:schemeClr>
                </a:solidFill>
                <a:latin typeface="Arial" panose="020B0604020202020204" pitchFamily="34" charset="0"/>
                <a:cs typeface="Arial" panose="020B0604020202020204" pitchFamily="34" charset="0"/>
              </a:rPr>
              <a:t>The Part 2 of the module 5 covers the Public-Key Algorithms are as follows:</a:t>
            </a:r>
          </a:p>
          <a:p>
            <a:pPr>
              <a:lnSpc>
                <a:spcPct val="150000"/>
              </a:lnSpc>
            </a:pPr>
            <a:endParaRPr lang="en-US" sz="2000" b="1" i="1" dirty="0">
              <a:solidFill>
                <a:schemeClr val="accent2">
                  <a:lumMod val="75000"/>
                </a:schemeClr>
              </a:solidFill>
              <a:latin typeface="Arial" panose="020B0604020202020204" pitchFamily="34" charset="0"/>
              <a:cs typeface="Arial" panose="020B0604020202020204" pitchFamily="34" charset="0"/>
            </a:endParaRPr>
          </a:p>
          <a:p>
            <a:pPr marL="285750" indent="-285750" algn="l">
              <a:lnSpc>
                <a:spcPct val="200000"/>
              </a:lnSpc>
              <a:buFont typeface="Wingdings" panose="05000000000000000000" pitchFamily="2" charset="2"/>
              <a:buChar char="Ø"/>
            </a:pPr>
            <a:r>
              <a:rPr lang="en-US" sz="2400" b="1" i="1" dirty="0">
                <a:solidFill>
                  <a:schemeClr val="accent1">
                    <a:lumMod val="50000"/>
                  </a:schemeClr>
                </a:solidFill>
                <a:latin typeface="Arial" panose="020B0604020202020204" pitchFamily="34" charset="0"/>
                <a:cs typeface="Arial" panose="020B0604020202020204" pitchFamily="34" charset="0"/>
              </a:rPr>
              <a:t> </a:t>
            </a:r>
            <a:r>
              <a:rPr lang="en-US" sz="2800" b="1" i="1" dirty="0">
                <a:solidFill>
                  <a:schemeClr val="accent1">
                    <a:lumMod val="50000"/>
                  </a:schemeClr>
                </a:solidFill>
                <a:latin typeface="Arial" panose="020B0604020202020204" pitchFamily="34" charset="0"/>
                <a:cs typeface="Arial" panose="020B0604020202020204" pitchFamily="34" charset="0"/>
              </a:rPr>
              <a:t>Digital Signature Algorithm (DSA)</a:t>
            </a:r>
          </a:p>
          <a:p>
            <a:pPr algn="l">
              <a:lnSpc>
                <a:spcPct val="200000"/>
              </a:lnSpc>
            </a:pPr>
            <a:endParaRPr lang="en-US" sz="2400" b="1" i="1" dirty="0">
              <a:solidFill>
                <a:schemeClr val="accent1">
                  <a:lumMod val="50000"/>
                </a:schemeClr>
              </a:solidFill>
              <a:latin typeface="Arial" panose="020B0604020202020204" pitchFamily="34" charset="0"/>
              <a:cs typeface="Arial" panose="020B0604020202020204" pitchFamily="34" charset="0"/>
            </a:endParaRPr>
          </a:p>
          <a:p>
            <a:pPr marL="688975" indent="57150" algn="just">
              <a:lnSpc>
                <a:spcPct val="150000"/>
              </a:lnSpc>
              <a:buFont typeface="Wingdings" panose="05000000000000000000" pitchFamily="2" charset="2"/>
              <a:buChar char="Ø"/>
            </a:pPr>
            <a:endParaRPr lang="en-US" sz="2400" b="1" i="1" dirty="0">
              <a:solidFill>
                <a:schemeClr val="accent1">
                  <a:lumMod val="50000"/>
                </a:schemeClr>
              </a:solidFill>
              <a:latin typeface="Arial" panose="020B0604020202020204" pitchFamily="34" charset="0"/>
              <a:cs typeface="Arial" panose="020B0604020202020204" pitchFamily="34" charset="0"/>
            </a:endParaRPr>
          </a:p>
          <a:p>
            <a:pPr marL="558800">
              <a:lnSpc>
                <a:spcPct val="150000"/>
              </a:lnSpc>
            </a:pPr>
            <a:endParaRPr lang="en-US" sz="2400" dirty="0">
              <a:solidFill>
                <a:srgbClr val="0070C0"/>
              </a:solidFill>
              <a:latin typeface="Arial" panose="020B0604020202020204" pitchFamily="34" charset="0"/>
              <a:cs typeface="Arial" panose="020B0604020202020204" pitchFamily="34" charset="0"/>
            </a:endParaRPr>
          </a:p>
        </p:txBody>
      </p:sp>
      <p:sp>
        <p:nvSpPr>
          <p:cNvPr id="10" name="Slide Number Placeholder 9"/>
          <p:cNvSpPr>
            <a:spLocks noGrp="1"/>
          </p:cNvSpPr>
          <p:nvPr>
            <p:ph type="sldNum" sz="quarter" idx="12"/>
          </p:nvPr>
        </p:nvSpPr>
        <p:spPr/>
        <p:txBody>
          <a:bodyPr/>
          <a:lstStyle/>
          <a:p>
            <a:fld id="{FDED41F8-FC0F-4085-8150-313B6CF05213}" type="slidenum">
              <a:rPr lang="en-US" smtClean="0"/>
              <a:t>2</a:t>
            </a:fld>
            <a:endParaRPr lang="en-US"/>
          </a:p>
        </p:txBody>
      </p:sp>
      <p:sp>
        <p:nvSpPr>
          <p:cNvPr id="11" name="Rectangle 10"/>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Tree>
    <p:extLst>
      <p:ext uri="{BB962C8B-B14F-4D97-AF65-F5344CB8AC3E}">
        <p14:creationId xmlns:p14="http://schemas.microsoft.com/office/powerpoint/2010/main" val="3877120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5147694" y="370157"/>
            <a:ext cx="1159292"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DSA</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790970" y="2044247"/>
            <a:ext cx="10373727" cy="1998047"/>
          </a:xfrm>
          <a:prstGeom prst="rect">
            <a:avLst/>
          </a:prstGeom>
          <a:noFill/>
        </p:spPr>
        <p:txBody>
          <a:bodyPr wrap="square">
            <a:spAutoFit/>
          </a:bodyPr>
          <a:lstStyle/>
          <a:p>
            <a:pPr algn="ctr">
              <a:lnSpc>
                <a:spcPct val="200000"/>
              </a:lnSpc>
            </a:pPr>
            <a:r>
              <a:rPr lang="en-US" sz="7200" b="1" dirty="0">
                <a:solidFill>
                  <a:srgbClr val="002060"/>
                </a:solidFill>
              </a:rPr>
              <a:t>Introduction</a:t>
            </a:r>
          </a:p>
        </p:txBody>
      </p:sp>
    </p:spTree>
    <p:extLst>
      <p:ext uri="{BB962C8B-B14F-4D97-AF65-F5344CB8AC3E}">
        <p14:creationId xmlns:p14="http://schemas.microsoft.com/office/powerpoint/2010/main" val="3181021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5147697" y="370157"/>
            <a:ext cx="1159292"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DSA</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3408112"/>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800" dirty="0">
                <a:solidFill>
                  <a:srgbClr val="002060"/>
                </a:solidFill>
                <a:latin typeface="Times New Roman" panose="02020603050405020304" pitchFamily="18" charset="0"/>
              </a:rPr>
              <a:t>The most important development from the work on public-key cryptography is the digital signature. The digital signature provides a set of security capabilities that would be difficult to implement in any other way.</a:t>
            </a:r>
          </a:p>
        </p:txBody>
      </p:sp>
    </p:spTree>
    <p:extLst>
      <p:ext uri="{BB962C8B-B14F-4D97-AF65-F5344CB8AC3E}">
        <p14:creationId xmlns:p14="http://schemas.microsoft.com/office/powerpoint/2010/main" val="3457491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5147697" y="370157"/>
            <a:ext cx="1159292"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DSA</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231799"/>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300" dirty="0">
                <a:solidFill>
                  <a:srgbClr val="002060"/>
                </a:solidFill>
                <a:latin typeface="Times New Roman" panose="02020603050405020304" pitchFamily="18" charset="0"/>
              </a:rPr>
              <a:t>Figure 13.1 is a generic model of the process of making and using digital signatures. Bob can sign a message using a digital signature generation algorithm. The inputs to the algorithm are the message and Bob’s private key. Any other user, say Alice, can verify the signature using a verification algorithm, whose inputs are the message, the signature, and Bob’s public key. In simplified terms, the essence of the digital signature mechanism is shown in Figure 13.2.</a:t>
            </a:r>
          </a:p>
        </p:txBody>
      </p:sp>
    </p:spTree>
    <p:extLst>
      <p:ext uri="{BB962C8B-B14F-4D97-AF65-F5344CB8AC3E}">
        <p14:creationId xmlns:p14="http://schemas.microsoft.com/office/powerpoint/2010/main" val="1751562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5147697" y="370157"/>
            <a:ext cx="1159292"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DSA</a:t>
            </a:r>
          </a:p>
        </p:txBody>
      </p:sp>
      <p:pic>
        <p:nvPicPr>
          <p:cNvPr id="10" name="صورة 9">
            <a:extLst>
              <a:ext uri="{FF2B5EF4-FFF2-40B4-BE49-F238E27FC236}">
                <a16:creationId xmlns:a16="http://schemas.microsoft.com/office/drawing/2014/main" id="{59BB73C7-9608-CBAE-16AE-2F00051E7331}"/>
              </a:ext>
            </a:extLst>
          </p:cNvPr>
          <p:cNvPicPr>
            <a:picLocks noChangeAspect="1"/>
          </p:cNvPicPr>
          <p:nvPr/>
        </p:nvPicPr>
        <p:blipFill rotWithShape="1">
          <a:blip r:embed="rId6"/>
          <a:srcRect l="37064" t="18371" r="28314" b="27675"/>
          <a:stretch/>
        </p:blipFill>
        <p:spPr>
          <a:xfrm>
            <a:off x="2153980" y="1353409"/>
            <a:ext cx="7884040" cy="4593265"/>
          </a:xfrm>
          <a:prstGeom prst="rect">
            <a:avLst/>
          </a:prstGeom>
        </p:spPr>
      </p:pic>
    </p:spTree>
    <p:extLst>
      <p:ext uri="{BB962C8B-B14F-4D97-AF65-F5344CB8AC3E}">
        <p14:creationId xmlns:p14="http://schemas.microsoft.com/office/powerpoint/2010/main" val="2915470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518777" y="370157"/>
            <a:ext cx="6417141"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Digital Signature- Properties</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3408112"/>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800" dirty="0">
                <a:solidFill>
                  <a:srgbClr val="002060"/>
                </a:solidFill>
                <a:latin typeface="Times New Roman" panose="02020603050405020304" pitchFamily="18" charset="0"/>
              </a:rPr>
              <a:t>Message authentication protects two parties who exchange messages from any third party. However, it does not protect the two parties against each other. Several forms of dispute between the two are possible.</a:t>
            </a:r>
          </a:p>
        </p:txBody>
      </p:sp>
    </p:spTree>
    <p:extLst>
      <p:ext uri="{BB962C8B-B14F-4D97-AF65-F5344CB8AC3E}">
        <p14:creationId xmlns:p14="http://schemas.microsoft.com/office/powerpoint/2010/main" val="2233048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518777" y="370157"/>
            <a:ext cx="6417141"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Digital Signature- Properties</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276042"/>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US" sz="2300" dirty="0">
                <a:solidFill>
                  <a:srgbClr val="002060"/>
                </a:solidFill>
                <a:latin typeface="Times New Roman" panose="02020603050405020304" pitchFamily="18" charset="0"/>
              </a:rPr>
              <a:t>For example, suppose that John sends an authenticated message to Mary, using one of the schemes of Figure 12.1. Consider the following disputes that could arise.</a:t>
            </a:r>
          </a:p>
          <a:p>
            <a:pPr algn="just">
              <a:lnSpc>
                <a:spcPct val="150000"/>
              </a:lnSpc>
            </a:pPr>
            <a:r>
              <a:rPr lang="en-US" sz="2300" dirty="0">
                <a:solidFill>
                  <a:srgbClr val="002060"/>
                </a:solidFill>
                <a:latin typeface="Times New Roman" panose="02020603050405020304" pitchFamily="18" charset="0"/>
              </a:rPr>
              <a:t>  1. Mary may forge a different message and claim that it came from John. Mary would simply have to create a message and append an authentication code using the key that John and Mary share.</a:t>
            </a:r>
          </a:p>
          <a:p>
            <a:pPr algn="just">
              <a:lnSpc>
                <a:spcPct val="150000"/>
              </a:lnSpc>
            </a:pPr>
            <a:r>
              <a:rPr lang="en-US" sz="2300" dirty="0">
                <a:solidFill>
                  <a:srgbClr val="002060"/>
                </a:solidFill>
                <a:latin typeface="Times New Roman" panose="02020603050405020304" pitchFamily="18" charset="0"/>
              </a:rPr>
              <a:t>  2. John can deny sending the message. Because it is possible for Mary to forge a message, there is no way to prove that John did in fact send the message.</a:t>
            </a:r>
          </a:p>
        </p:txBody>
      </p:sp>
    </p:spTree>
    <p:extLst>
      <p:ext uri="{BB962C8B-B14F-4D97-AF65-F5344CB8AC3E}">
        <p14:creationId xmlns:p14="http://schemas.microsoft.com/office/powerpoint/2010/main" val="20759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518777" y="370157"/>
            <a:ext cx="6417141"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Digital Signature- Properties</a:t>
            </a:r>
          </a:p>
        </p:txBody>
      </p:sp>
      <p:pic>
        <p:nvPicPr>
          <p:cNvPr id="10" name="صورة 9">
            <a:extLst>
              <a:ext uri="{FF2B5EF4-FFF2-40B4-BE49-F238E27FC236}">
                <a16:creationId xmlns:a16="http://schemas.microsoft.com/office/drawing/2014/main" id="{B24AE559-85FB-5589-8993-E0FFAB1A36F8}"/>
              </a:ext>
            </a:extLst>
          </p:cNvPr>
          <p:cNvPicPr>
            <a:picLocks noChangeAspect="1"/>
          </p:cNvPicPr>
          <p:nvPr/>
        </p:nvPicPr>
        <p:blipFill rotWithShape="1">
          <a:blip r:embed="rId6"/>
          <a:srcRect l="34361" t="21705" r="26352" b="15582"/>
          <a:stretch/>
        </p:blipFill>
        <p:spPr>
          <a:xfrm>
            <a:off x="1823484" y="1488558"/>
            <a:ext cx="7814930" cy="4300870"/>
          </a:xfrm>
          <a:prstGeom prst="rect">
            <a:avLst/>
          </a:prstGeom>
        </p:spPr>
      </p:pic>
    </p:spTree>
    <p:extLst>
      <p:ext uri="{BB962C8B-B14F-4D97-AF65-F5344CB8AC3E}">
        <p14:creationId xmlns:p14="http://schemas.microsoft.com/office/powerpoint/2010/main" val="1631350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518777" y="370157"/>
            <a:ext cx="6417141"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Digital Signature- Properties</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231799"/>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300" dirty="0">
                <a:solidFill>
                  <a:srgbClr val="002060"/>
                </a:solidFill>
                <a:latin typeface="Times New Roman" panose="02020603050405020304" pitchFamily="18" charset="0"/>
              </a:rPr>
              <a:t>Both scenarios are of legitimate concern. Here is an example of the first scenario: An electronic funds transfer takes place, and the receiver increases the amount of funds transferred and claims that the larger amount had arrived from the sender. An example of the second scenario is that an electronic mail message contains instructions to a stockbroker for a transaction that subsequently turns out badly. The sender pretends that the message was never sent.</a:t>
            </a:r>
          </a:p>
        </p:txBody>
      </p:sp>
    </p:spTree>
    <p:extLst>
      <p:ext uri="{BB962C8B-B14F-4D97-AF65-F5344CB8AC3E}">
        <p14:creationId xmlns:p14="http://schemas.microsoft.com/office/powerpoint/2010/main" val="2329302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518777" y="370157"/>
            <a:ext cx="6417141" cy="820674"/>
          </a:xfrm>
          <a:prstGeom prst="rect">
            <a:avLst/>
          </a:prstGeom>
          <a:noFill/>
        </p:spPr>
        <p:txBody>
          <a:bodyPr wrap="none" rtlCol="0">
            <a:spAutoFit/>
          </a:bodyPr>
          <a:lstStyle/>
          <a:p>
            <a:pPr algn="just">
              <a:lnSpc>
                <a:spcPct val="150000"/>
              </a:lnSpc>
            </a:pPr>
            <a:r>
              <a:rPr lang="en-US" sz="3600" b="1" i="1" dirty="0">
                <a:solidFill>
                  <a:schemeClr val="bg1"/>
                </a:solidFill>
                <a:latin typeface="Arial" panose="020B0604020202020204" pitchFamily="34" charset="0"/>
                <a:cs typeface="Arial" panose="020B0604020202020204" pitchFamily="34" charset="0"/>
              </a:rPr>
              <a:t>Digital Signature- Properties</a:t>
            </a: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368375"/>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US" sz="2400" dirty="0">
                <a:solidFill>
                  <a:srgbClr val="002060"/>
                </a:solidFill>
                <a:latin typeface="Times New Roman" panose="02020603050405020304" pitchFamily="18" charset="0"/>
              </a:rPr>
              <a:t>In situations where there is not complete trust between sender and receiver, something more than authentication is needed. The most attractive solution to this problem is the digital signature. The digital signature must have the following properties:</a:t>
            </a:r>
          </a:p>
          <a:p>
            <a:pPr algn="just">
              <a:lnSpc>
                <a:spcPct val="150000"/>
              </a:lnSpc>
            </a:pPr>
            <a:r>
              <a:rPr lang="en-US" sz="2300" dirty="0">
                <a:solidFill>
                  <a:srgbClr val="002060"/>
                </a:solidFill>
                <a:latin typeface="Times New Roman" panose="02020603050405020304" pitchFamily="18" charset="0"/>
              </a:rPr>
              <a:t>	• It must verify the author and the date and time of the signature.</a:t>
            </a:r>
          </a:p>
          <a:p>
            <a:pPr algn="just">
              <a:lnSpc>
                <a:spcPct val="150000"/>
              </a:lnSpc>
            </a:pPr>
            <a:r>
              <a:rPr lang="en-US" sz="2300" dirty="0">
                <a:solidFill>
                  <a:srgbClr val="002060"/>
                </a:solidFill>
                <a:latin typeface="Times New Roman" panose="02020603050405020304" pitchFamily="18" charset="0"/>
              </a:rPr>
              <a:t>	• It must authenticate the contents at the time of the signature.</a:t>
            </a:r>
          </a:p>
          <a:p>
            <a:pPr algn="just">
              <a:lnSpc>
                <a:spcPct val="150000"/>
              </a:lnSpc>
            </a:pPr>
            <a:r>
              <a:rPr lang="en-US" sz="2300" dirty="0">
                <a:solidFill>
                  <a:srgbClr val="002060"/>
                </a:solidFill>
                <a:latin typeface="Times New Roman" panose="02020603050405020304" pitchFamily="18" charset="0"/>
              </a:rPr>
              <a:t>	• It must be verifiable by third parties, to resolve disputes.</a:t>
            </a:r>
          </a:p>
          <a:p>
            <a:pPr algn="just">
              <a:lnSpc>
                <a:spcPct val="150000"/>
              </a:lnSpc>
            </a:pPr>
            <a:r>
              <a:rPr lang="en-US" sz="2300" dirty="0">
                <a:solidFill>
                  <a:srgbClr val="002060"/>
                </a:solidFill>
                <a:latin typeface="Times New Roman" panose="02020603050405020304" pitchFamily="18" charset="0"/>
              </a:rPr>
              <a:t>Thus, the digital signature function includes the authentication function.</a:t>
            </a:r>
          </a:p>
        </p:txBody>
      </p:sp>
    </p:spTree>
    <p:extLst>
      <p:ext uri="{BB962C8B-B14F-4D97-AF65-F5344CB8AC3E}">
        <p14:creationId xmlns:p14="http://schemas.microsoft.com/office/powerpoint/2010/main" val="2545138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420837" y="457328"/>
            <a:ext cx="7123553"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Attacks and Forgeries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411785"/>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400" b="1" i="1" dirty="0">
                <a:solidFill>
                  <a:srgbClr val="002060"/>
                </a:solidFill>
                <a:latin typeface="Times New Roman" panose="02020603050405020304" pitchFamily="18" charset="0"/>
              </a:rPr>
              <a:t>GOLD88] lists the following types of attacks, in order of increasing severity. Here A denotes the user whose signature method is being attacked, and C denotes the attacker.</a:t>
            </a:r>
          </a:p>
          <a:p>
            <a:pPr algn="just">
              <a:lnSpc>
                <a:spcPct val="200000"/>
              </a:lnSpc>
            </a:pPr>
            <a:r>
              <a:rPr lang="en-US" sz="2400" dirty="0">
                <a:solidFill>
                  <a:srgbClr val="002060"/>
                </a:solidFill>
                <a:latin typeface="Times New Roman" panose="02020603050405020304" pitchFamily="18" charset="0"/>
              </a:rPr>
              <a:t> • Key-only attack: C only knows A’s public key.</a:t>
            </a:r>
          </a:p>
          <a:p>
            <a:pPr algn="just">
              <a:lnSpc>
                <a:spcPct val="200000"/>
              </a:lnSpc>
            </a:pPr>
            <a:r>
              <a:rPr lang="en-US" sz="2400" dirty="0">
                <a:solidFill>
                  <a:srgbClr val="002060"/>
                </a:solidFill>
                <a:latin typeface="Times New Roman" panose="02020603050405020304" pitchFamily="18" charset="0"/>
              </a:rPr>
              <a:t> • Known message attack: C is given access to a set of messages and their signatures.</a:t>
            </a:r>
            <a:endParaRPr lang="en-US" sz="2300" dirty="0">
              <a:solidFill>
                <a:srgbClr val="002060"/>
              </a:solidFill>
              <a:latin typeface="Times New Roman" panose="02020603050405020304" pitchFamily="18" charset="0"/>
            </a:endParaRPr>
          </a:p>
        </p:txBody>
      </p:sp>
    </p:spTree>
    <p:extLst>
      <p:ext uri="{BB962C8B-B14F-4D97-AF65-F5344CB8AC3E}">
        <p14:creationId xmlns:p14="http://schemas.microsoft.com/office/powerpoint/2010/main" val="264034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420837" y="457328"/>
            <a:ext cx="7123553"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Attacks and Forgeries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411785"/>
          </a:xfrm>
          <a:prstGeom prst="rect">
            <a:avLst/>
          </a:prstGeom>
          <a:noFill/>
        </p:spPr>
        <p:txBody>
          <a:bodyPr wrap="square">
            <a:spAutoFit/>
          </a:bodyPr>
          <a:lstStyle/>
          <a:p>
            <a:pPr marL="457200" indent="-457200" algn="just">
              <a:lnSpc>
                <a:spcPct val="200000"/>
              </a:lnSpc>
              <a:buFont typeface="Wingdings" panose="05000000000000000000" pitchFamily="2" charset="2"/>
              <a:buChar char="q"/>
            </a:pPr>
            <a:r>
              <a:rPr lang="en-US" sz="2400" dirty="0">
                <a:solidFill>
                  <a:srgbClr val="002060"/>
                </a:solidFill>
                <a:latin typeface="Times New Roman" panose="02020603050405020304" pitchFamily="18" charset="0"/>
              </a:rPr>
              <a:t>Generic chosen message attack: C chooses a list of messages before attempting to breaks A’s signature scheme, independent of A’s public key. C then obtains from A valid signatures for the chosen messages. The attack is generic, because it does not depend on A’s public key; the same attack is used against everyone.</a:t>
            </a:r>
          </a:p>
          <a:p>
            <a:pPr marL="457200" indent="-457200" algn="just">
              <a:lnSpc>
                <a:spcPct val="200000"/>
              </a:lnSpc>
              <a:buFont typeface="Wingdings" panose="05000000000000000000" pitchFamily="2" charset="2"/>
              <a:buChar char="q"/>
            </a:pPr>
            <a:r>
              <a:rPr lang="en-US" sz="2400" dirty="0">
                <a:solidFill>
                  <a:srgbClr val="002060"/>
                </a:solidFill>
                <a:latin typeface="Times New Roman" panose="02020603050405020304" pitchFamily="18" charset="0"/>
              </a:rPr>
              <a:t>	 </a:t>
            </a:r>
            <a:endParaRPr lang="en-US" sz="2300" dirty="0">
              <a:solidFill>
                <a:srgbClr val="002060"/>
              </a:solidFill>
              <a:latin typeface="Times New Roman" panose="02020603050405020304" pitchFamily="18" charset="0"/>
            </a:endParaRPr>
          </a:p>
        </p:txBody>
      </p:sp>
    </p:spTree>
    <p:extLst>
      <p:ext uri="{BB962C8B-B14F-4D97-AF65-F5344CB8AC3E}">
        <p14:creationId xmlns:p14="http://schemas.microsoft.com/office/powerpoint/2010/main" val="3582312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420837" y="457328"/>
            <a:ext cx="7123553"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Attacks and Forgeries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411785"/>
          </a:xfrm>
          <a:prstGeom prst="rect">
            <a:avLst/>
          </a:prstGeom>
          <a:noFill/>
        </p:spPr>
        <p:txBody>
          <a:bodyPr wrap="square">
            <a:spAutoFit/>
          </a:bodyPr>
          <a:lstStyle/>
          <a:p>
            <a:pPr algn="just">
              <a:lnSpc>
                <a:spcPct val="200000"/>
              </a:lnSpc>
            </a:pPr>
            <a:r>
              <a:rPr lang="en-US" sz="2400" dirty="0">
                <a:solidFill>
                  <a:srgbClr val="002060"/>
                </a:solidFill>
                <a:latin typeface="Times New Roman" panose="02020603050405020304" pitchFamily="18" charset="0"/>
              </a:rPr>
              <a:t> • Directed chosen message attack: Similar to the generic attack, except that the list of messages to be signed is chosen after C knows A’s public key but before any signatures are seen.</a:t>
            </a:r>
          </a:p>
          <a:p>
            <a:pPr algn="just">
              <a:lnSpc>
                <a:spcPct val="200000"/>
              </a:lnSpc>
            </a:pPr>
            <a:r>
              <a:rPr lang="en-US" sz="2400" dirty="0">
                <a:solidFill>
                  <a:srgbClr val="002060"/>
                </a:solidFill>
                <a:latin typeface="Times New Roman" panose="02020603050405020304" pitchFamily="18" charset="0"/>
              </a:rPr>
              <a:t> • Adaptive chosen message attack: C is allowed to use A as an “oracle.” This means that C may request from A signatures of messages that depend on previously obtained message-signature pairs.</a:t>
            </a:r>
            <a:endParaRPr lang="en-US" sz="2300" dirty="0">
              <a:solidFill>
                <a:srgbClr val="002060"/>
              </a:solidFill>
              <a:latin typeface="Times New Roman" panose="02020603050405020304" pitchFamily="18" charset="0"/>
            </a:endParaRPr>
          </a:p>
        </p:txBody>
      </p:sp>
    </p:spTree>
    <p:extLst>
      <p:ext uri="{BB962C8B-B14F-4D97-AF65-F5344CB8AC3E}">
        <p14:creationId xmlns:p14="http://schemas.microsoft.com/office/powerpoint/2010/main" val="3735841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4025" y="562526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420837" y="457328"/>
            <a:ext cx="7123553"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Attacks and Forgeries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5150449"/>
          </a:xfrm>
          <a:prstGeom prst="rect">
            <a:avLst/>
          </a:prstGeom>
          <a:noFill/>
        </p:spPr>
        <p:txBody>
          <a:bodyPr wrap="square">
            <a:spAutoFit/>
          </a:bodyPr>
          <a:lstStyle/>
          <a:p>
            <a:pPr algn="just">
              <a:lnSpc>
                <a:spcPct val="200000"/>
              </a:lnSpc>
            </a:pPr>
            <a:r>
              <a:rPr lang="en-US" sz="2400" dirty="0">
                <a:solidFill>
                  <a:srgbClr val="002060"/>
                </a:solidFill>
                <a:latin typeface="Times New Roman" panose="02020603050405020304" pitchFamily="18" charset="0"/>
              </a:rPr>
              <a:t> </a:t>
            </a:r>
            <a:r>
              <a:rPr lang="en-US" sz="2400" b="1" i="1" dirty="0">
                <a:solidFill>
                  <a:srgbClr val="002060"/>
                </a:solidFill>
                <a:latin typeface="Times New Roman" panose="02020603050405020304" pitchFamily="18" charset="0"/>
              </a:rPr>
              <a:t>• [GOLD88] then defines success at breaking a signature scheme as an outcome in which C can do any of the following with a non-negligible probability:</a:t>
            </a:r>
          </a:p>
          <a:p>
            <a:pPr algn="just">
              <a:lnSpc>
                <a:spcPct val="200000"/>
              </a:lnSpc>
            </a:pPr>
            <a:r>
              <a:rPr lang="en-US" sz="2400" dirty="0">
                <a:solidFill>
                  <a:srgbClr val="002060"/>
                </a:solidFill>
                <a:latin typeface="Times New Roman" panose="02020603050405020304" pitchFamily="18" charset="0"/>
              </a:rPr>
              <a:t> • Total break: C determines A’s private key.</a:t>
            </a:r>
          </a:p>
          <a:p>
            <a:pPr algn="just">
              <a:lnSpc>
                <a:spcPct val="200000"/>
              </a:lnSpc>
            </a:pPr>
            <a:r>
              <a:rPr lang="en-US" sz="2400" dirty="0">
                <a:solidFill>
                  <a:srgbClr val="002060"/>
                </a:solidFill>
                <a:latin typeface="Times New Roman" panose="02020603050405020304" pitchFamily="18" charset="0"/>
              </a:rPr>
              <a:t> • Universal forgery: C finds an efficient signing algorithm that provides  an equivalent way of constructing signatures on arbitrary messages.</a:t>
            </a:r>
          </a:p>
          <a:p>
            <a:pPr algn="just">
              <a:lnSpc>
                <a:spcPct val="200000"/>
              </a:lnSpc>
            </a:pPr>
            <a:r>
              <a:rPr lang="en-US" sz="2400" dirty="0">
                <a:solidFill>
                  <a:srgbClr val="002060"/>
                </a:solidFill>
                <a:latin typeface="Times New Roman" panose="02020603050405020304" pitchFamily="18" charset="0"/>
              </a:rPr>
              <a:t>	 </a:t>
            </a:r>
            <a:endParaRPr lang="en-US" sz="2300" dirty="0">
              <a:solidFill>
                <a:srgbClr val="002060"/>
              </a:solidFill>
              <a:latin typeface="Times New Roman" panose="02020603050405020304" pitchFamily="18" charset="0"/>
            </a:endParaRPr>
          </a:p>
        </p:txBody>
      </p:sp>
    </p:spTree>
    <p:extLst>
      <p:ext uri="{BB962C8B-B14F-4D97-AF65-F5344CB8AC3E}">
        <p14:creationId xmlns:p14="http://schemas.microsoft.com/office/powerpoint/2010/main" val="374255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2420837" y="457328"/>
            <a:ext cx="7123553"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Attacks and Forgeries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269887"/>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 • Selective forgery: C forges a signature for a particular message chosen by C.</a:t>
            </a:r>
          </a:p>
          <a:p>
            <a:pPr algn="just">
              <a:lnSpc>
                <a:spcPct val="200000"/>
              </a:lnSpc>
            </a:pPr>
            <a:r>
              <a:rPr lang="en-US" sz="2800" dirty="0">
                <a:solidFill>
                  <a:srgbClr val="002060"/>
                </a:solidFill>
                <a:latin typeface="Times New Roman" panose="02020603050405020304" pitchFamily="18" charset="0"/>
              </a:rPr>
              <a:t> • Existential forgery: C forges a signature for at least one message. C has no control over the message. Consequently, this forgery may only be a minor nuisance to A.</a:t>
            </a:r>
          </a:p>
        </p:txBody>
      </p:sp>
    </p:spTree>
    <p:extLst>
      <p:ext uri="{BB962C8B-B14F-4D97-AF65-F5344CB8AC3E}">
        <p14:creationId xmlns:p14="http://schemas.microsoft.com/office/powerpoint/2010/main" val="4093127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04264" y="457328"/>
            <a:ext cx="5756704"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Requirements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3796232"/>
          </a:xfrm>
          <a:prstGeom prst="rect">
            <a:avLst/>
          </a:prstGeom>
          <a:noFill/>
        </p:spPr>
        <p:txBody>
          <a:bodyPr wrap="square">
            <a:spAutoFit/>
          </a:bodyPr>
          <a:lstStyle/>
          <a:p>
            <a:pPr algn="just">
              <a:lnSpc>
                <a:spcPct val="200000"/>
              </a:lnSpc>
            </a:pPr>
            <a:r>
              <a:rPr lang="en-US" sz="2400" b="1" i="1" dirty="0">
                <a:solidFill>
                  <a:srgbClr val="002060"/>
                </a:solidFill>
                <a:latin typeface="Times New Roman" panose="02020603050405020304" pitchFamily="18" charset="0"/>
              </a:rPr>
              <a:t>On the basis of the properties and attacks just discussed, we can formulate the following requirements for a digital signature.</a:t>
            </a:r>
          </a:p>
          <a:p>
            <a:pPr algn="just">
              <a:lnSpc>
                <a:spcPct val="200000"/>
              </a:lnSpc>
            </a:pPr>
            <a:r>
              <a:rPr lang="en-US" sz="2800" dirty="0">
                <a:solidFill>
                  <a:srgbClr val="002060"/>
                </a:solidFill>
                <a:latin typeface="Times New Roman" panose="02020603050405020304" pitchFamily="18" charset="0"/>
              </a:rPr>
              <a:t> • </a:t>
            </a:r>
            <a:r>
              <a:rPr lang="en-US" sz="2400" dirty="0">
                <a:solidFill>
                  <a:srgbClr val="002060"/>
                </a:solidFill>
                <a:latin typeface="Times New Roman" panose="02020603050405020304" pitchFamily="18" charset="0"/>
              </a:rPr>
              <a:t>The signature must be a bit pattern that depends on the message being signed.</a:t>
            </a:r>
          </a:p>
          <a:p>
            <a:pPr algn="just">
              <a:lnSpc>
                <a:spcPct val="200000"/>
              </a:lnSpc>
            </a:pPr>
            <a:r>
              <a:rPr lang="en-US" sz="2400" dirty="0">
                <a:solidFill>
                  <a:srgbClr val="002060"/>
                </a:solidFill>
                <a:latin typeface="Times New Roman" panose="02020603050405020304" pitchFamily="18" charset="0"/>
              </a:rPr>
              <a:t> • The signature must use some information unique to the sender to prevent both forgery and denial.</a:t>
            </a:r>
          </a:p>
        </p:txBody>
      </p:sp>
    </p:spTree>
    <p:extLst>
      <p:ext uri="{BB962C8B-B14F-4D97-AF65-F5344CB8AC3E}">
        <p14:creationId xmlns:p14="http://schemas.microsoft.com/office/powerpoint/2010/main" val="33429348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04264" y="457328"/>
            <a:ext cx="5756704"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Requirements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411785"/>
          </a:xfrm>
          <a:prstGeom prst="rect">
            <a:avLst/>
          </a:prstGeom>
          <a:noFill/>
        </p:spPr>
        <p:txBody>
          <a:bodyPr wrap="square">
            <a:spAutoFit/>
          </a:bodyPr>
          <a:lstStyle/>
          <a:p>
            <a:pPr algn="just">
              <a:lnSpc>
                <a:spcPct val="200000"/>
              </a:lnSpc>
            </a:pPr>
            <a:r>
              <a:rPr lang="en-US" sz="2400" dirty="0">
                <a:solidFill>
                  <a:srgbClr val="002060"/>
                </a:solidFill>
                <a:latin typeface="Times New Roman" panose="02020603050405020304" pitchFamily="18" charset="0"/>
              </a:rPr>
              <a:t> • It must be relatively easy to produce the digital signature.</a:t>
            </a:r>
          </a:p>
          <a:p>
            <a:pPr algn="just">
              <a:lnSpc>
                <a:spcPct val="200000"/>
              </a:lnSpc>
            </a:pPr>
            <a:r>
              <a:rPr lang="en-US" sz="2400" dirty="0">
                <a:solidFill>
                  <a:srgbClr val="002060"/>
                </a:solidFill>
                <a:latin typeface="Times New Roman" panose="02020603050405020304" pitchFamily="18" charset="0"/>
              </a:rPr>
              <a:t> • It must be relatively easy to recognize and verify the digital signature.</a:t>
            </a:r>
          </a:p>
          <a:p>
            <a:pPr algn="just">
              <a:lnSpc>
                <a:spcPct val="200000"/>
              </a:lnSpc>
            </a:pPr>
            <a:r>
              <a:rPr lang="en-US" sz="2400" dirty="0">
                <a:solidFill>
                  <a:srgbClr val="002060"/>
                </a:solidFill>
                <a:latin typeface="Times New Roman" panose="02020603050405020304" pitchFamily="18" charset="0"/>
              </a:rPr>
              <a:t> • It must be computationally infeasible to forge a digital signature, either by constructing a new message for an existing digital signature or by constructing a fraudulent digital signature for a given message.</a:t>
            </a:r>
          </a:p>
          <a:p>
            <a:pPr algn="just">
              <a:lnSpc>
                <a:spcPct val="200000"/>
              </a:lnSpc>
            </a:pPr>
            <a:r>
              <a:rPr lang="en-US" sz="2400" dirty="0">
                <a:solidFill>
                  <a:srgbClr val="002060"/>
                </a:solidFill>
                <a:latin typeface="Times New Roman" panose="02020603050405020304" pitchFamily="18" charset="0"/>
              </a:rPr>
              <a:t> • It must be practical to retain a copy of the digital signature in storage.</a:t>
            </a:r>
          </a:p>
        </p:txBody>
      </p:sp>
    </p:spTree>
    <p:extLst>
      <p:ext uri="{BB962C8B-B14F-4D97-AF65-F5344CB8AC3E}">
        <p14:creationId xmlns:p14="http://schemas.microsoft.com/office/powerpoint/2010/main" val="2424961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19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04264" y="457328"/>
            <a:ext cx="5756704"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Digital Signature - Requirements</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2546338"/>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A secure hash function, embedded in a scheme such as that of Figure 13.2, provides a basis for satisfying these requirements. However, care must be taken in the design of the details of the scheme.</a:t>
            </a:r>
          </a:p>
        </p:txBody>
      </p:sp>
    </p:spTree>
    <p:extLst>
      <p:ext uri="{BB962C8B-B14F-4D97-AF65-F5344CB8AC3E}">
        <p14:creationId xmlns:p14="http://schemas.microsoft.com/office/powerpoint/2010/main" val="1984214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903361" y="457328"/>
            <a:ext cx="4158511"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Direct Digital Signature</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1318437" y="1352510"/>
            <a:ext cx="10226787" cy="4269887"/>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The term direct digital signature refers to a digital signature scheme that involves only the communicating parties (source, destination). It is assumed that the destination knows the public key of the source. Confidentiality can be provided by encrypting the entire message plus signature with a shared secret key (symmetric encryption). </a:t>
            </a:r>
          </a:p>
        </p:txBody>
      </p:sp>
    </p:spTree>
    <p:extLst>
      <p:ext uri="{BB962C8B-B14F-4D97-AF65-F5344CB8AC3E}">
        <p14:creationId xmlns:p14="http://schemas.microsoft.com/office/powerpoint/2010/main" val="2207559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903361" y="457328"/>
            <a:ext cx="4158511"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Direct Digital Signature</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903767" y="1352510"/>
            <a:ext cx="10641457" cy="4231799"/>
          </a:xfrm>
          <a:prstGeom prst="rect">
            <a:avLst/>
          </a:prstGeom>
          <a:noFill/>
        </p:spPr>
        <p:txBody>
          <a:bodyPr wrap="square">
            <a:spAutoFit/>
          </a:bodyPr>
          <a:lstStyle/>
          <a:p>
            <a:pPr algn="just">
              <a:lnSpc>
                <a:spcPct val="200000"/>
              </a:lnSpc>
            </a:pPr>
            <a:r>
              <a:rPr lang="en-US" sz="2300" dirty="0">
                <a:solidFill>
                  <a:srgbClr val="002060"/>
                </a:solidFill>
                <a:latin typeface="Times New Roman" panose="02020603050405020304" pitchFamily="18" charset="0"/>
              </a:rPr>
              <a:t>Note that it is important to perform the signature function first and then an outer confidentiality function. In case of dispute, some third party must view the message and its signature. If the signature is calculated on an encrypted message, then the third party also needs access to the decryption key to read the original message. However, if the signature is the inner operation, then the recipient can store the plaintext message and its signature for later use in dispute resolution.</a:t>
            </a:r>
          </a:p>
        </p:txBody>
      </p:sp>
    </p:spTree>
    <p:extLst>
      <p:ext uri="{BB962C8B-B14F-4D97-AF65-F5344CB8AC3E}">
        <p14:creationId xmlns:p14="http://schemas.microsoft.com/office/powerpoint/2010/main" val="314124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903361" y="457328"/>
            <a:ext cx="4158511"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Direct Digital Signature</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903767" y="1352510"/>
            <a:ext cx="10641457" cy="4411785"/>
          </a:xfrm>
          <a:prstGeom prst="rect">
            <a:avLst/>
          </a:prstGeom>
          <a:noFill/>
        </p:spPr>
        <p:txBody>
          <a:bodyPr wrap="square">
            <a:spAutoFit/>
          </a:bodyPr>
          <a:lstStyle/>
          <a:p>
            <a:pPr algn="just">
              <a:lnSpc>
                <a:spcPct val="200000"/>
              </a:lnSpc>
            </a:pPr>
            <a:r>
              <a:rPr lang="en-US" sz="2400" dirty="0">
                <a:solidFill>
                  <a:srgbClr val="002060"/>
                </a:solidFill>
                <a:latin typeface="Times New Roman" panose="02020603050405020304" pitchFamily="18" charset="0"/>
              </a:rPr>
              <a:t>The validity of the scheme just described depends on the security of the sender’s private key. If a sender later wishes to deny sending a particular message, the sender can claim that the private key was lost or stolen and that someone else forged his or her signature. Administrative controls relating to the security of private keys can be employed to thwart or at least weaken this ploy, but the threat is still there, at least to some degree. </a:t>
            </a:r>
          </a:p>
        </p:txBody>
      </p:sp>
    </p:spTree>
    <p:extLst>
      <p:ext uri="{BB962C8B-B14F-4D97-AF65-F5344CB8AC3E}">
        <p14:creationId xmlns:p14="http://schemas.microsoft.com/office/powerpoint/2010/main" val="117006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903361" y="457328"/>
            <a:ext cx="4158511"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Direct Digital Signature</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5" name="مربع نص 14">
            <a:extLst>
              <a:ext uri="{FF2B5EF4-FFF2-40B4-BE49-F238E27FC236}">
                <a16:creationId xmlns:a16="http://schemas.microsoft.com/office/drawing/2014/main" id="{386BCFF5-614C-10BA-024D-BFD9776DEC70}"/>
              </a:ext>
            </a:extLst>
          </p:cNvPr>
          <p:cNvSpPr txBox="1"/>
          <p:nvPr/>
        </p:nvSpPr>
        <p:spPr>
          <a:xfrm>
            <a:off x="903767" y="1352510"/>
            <a:ext cx="10641457" cy="3673121"/>
          </a:xfrm>
          <a:prstGeom prst="rect">
            <a:avLst/>
          </a:prstGeom>
          <a:noFill/>
        </p:spPr>
        <p:txBody>
          <a:bodyPr wrap="square">
            <a:spAutoFit/>
          </a:bodyPr>
          <a:lstStyle/>
          <a:p>
            <a:pPr algn="just">
              <a:lnSpc>
                <a:spcPct val="200000"/>
              </a:lnSpc>
            </a:pPr>
            <a:r>
              <a:rPr lang="en-US" sz="2400" dirty="0">
                <a:solidFill>
                  <a:srgbClr val="002060"/>
                </a:solidFill>
                <a:latin typeface="Times New Roman" panose="02020603050405020304" pitchFamily="18" charset="0"/>
              </a:rPr>
              <a:t>One example is to require every signed message to include a timestamp (date and time) and to require prompt reporting of compromised keys to a central authority.</a:t>
            </a:r>
          </a:p>
          <a:p>
            <a:pPr algn="just">
              <a:lnSpc>
                <a:spcPct val="200000"/>
              </a:lnSpc>
            </a:pPr>
            <a:r>
              <a:rPr lang="en-US" sz="2400" dirty="0">
                <a:solidFill>
                  <a:srgbClr val="002060"/>
                </a:solidFill>
                <a:latin typeface="Times New Roman" panose="02020603050405020304" pitchFamily="18" charset="0"/>
              </a:rPr>
              <a:t>Another threat is that some private key might actually be stolen from X at time T. The opponent can then send a message signed with X’s signature and stamped with a time before or equal to T.</a:t>
            </a:r>
          </a:p>
        </p:txBody>
      </p:sp>
    </p:spTree>
    <p:extLst>
      <p:ext uri="{BB962C8B-B14F-4D97-AF65-F5344CB8AC3E}">
        <p14:creationId xmlns:p14="http://schemas.microsoft.com/office/powerpoint/2010/main" val="2707324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13341" y="457328"/>
            <a:ext cx="5738559"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NIST Digital Signature Algorithm</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3903954"/>
          </a:xfrm>
          <a:prstGeom prst="rect">
            <a:avLst/>
          </a:prstGeom>
          <a:noFill/>
        </p:spPr>
        <p:txBody>
          <a:bodyPr wrap="square">
            <a:spAutoFit/>
          </a:bodyPr>
          <a:lstStyle/>
          <a:p>
            <a:pPr algn="just">
              <a:lnSpc>
                <a:spcPct val="150000"/>
              </a:lnSpc>
            </a:pPr>
            <a:r>
              <a:rPr lang="en-US" sz="2400" dirty="0">
                <a:solidFill>
                  <a:srgbClr val="002060"/>
                </a:solidFill>
                <a:latin typeface="Times New Roman" panose="02020603050405020304" pitchFamily="18" charset="0"/>
              </a:rPr>
              <a:t>Federal Information Processing Standard FIPS 186, known as the Digital Signature Algorithm (DSA). The DSA makes use of the Secure Hash Algorithm (SHA). The DSA was originally proposed in 1991 and revised in 1993 in response to public feedback concerning the security of the scheme. There was a further minor revision in 1996. In 2000, an expanded version of the standard was issued as FIPS 186-2, subsequently updated to FIPS 186-3 in 2009. This latest version also incorporates digital signature algorithms based on RSA and on elliptic curve cryptography. </a:t>
            </a:r>
          </a:p>
        </p:txBody>
      </p:sp>
    </p:spTree>
    <p:extLst>
      <p:ext uri="{BB962C8B-B14F-4D97-AF65-F5344CB8AC3E}">
        <p14:creationId xmlns:p14="http://schemas.microsoft.com/office/powerpoint/2010/main" val="1412247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4269887"/>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The DSA uses an algorithm that is designed to provide only the digital signature function. Unlike RSA, it cannot be used for encryption or key exchange. Nevertheless, it is a public-key technique.</a:t>
            </a:r>
          </a:p>
          <a:p>
            <a:pPr algn="just">
              <a:lnSpc>
                <a:spcPct val="200000"/>
              </a:lnSpc>
            </a:pPr>
            <a:r>
              <a:rPr lang="en-US" sz="2800" dirty="0">
                <a:solidFill>
                  <a:srgbClr val="002060"/>
                </a:solidFill>
                <a:latin typeface="Times New Roman" panose="02020603050405020304" pitchFamily="18" charset="0"/>
              </a:rPr>
              <a:t>Figure 13.3 contrasts the DSA approach for generating digital signatures to that used with RSA. </a:t>
            </a:r>
          </a:p>
        </p:txBody>
      </p:sp>
    </p:spTree>
    <p:extLst>
      <p:ext uri="{BB962C8B-B14F-4D97-AF65-F5344CB8AC3E}">
        <p14:creationId xmlns:p14="http://schemas.microsoft.com/office/powerpoint/2010/main" val="971013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3408112"/>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In the RSA approach, the message to be signed is input to a hash function that produces a secure hash code of fixed length. This hash code is then encrypted using the sender’s private key to form the signature. Both the message and the signature are then transmitted. </a:t>
            </a:r>
          </a:p>
        </p:txBody>
      </p:sp>
    </p:spTree>
    <p:extLst>
      <p:ext uri="{BB962C8B-B14F-4D97-AF65-F5344CB8AC3E}">
        <p14:creationId xmlns:p14="http://schemas.microsoft.com/office/powerpoint/2010/main" val="2632369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4269887"/>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The recipient takes the message and produces a hash code. The recipient also decrypts the signature using the sender’s public key. If the calculated hash code matches the decrypted signature, the signature is accepted as valid. Because only the sender knows the private key, only the sender could have produced a valid signature.</a:t>
            </a:r>
          </a:p>
        </p:txBody>
      </p:sp>
    </p:spTree>
    <p:extLst>
      <p:ext uri="{BB962C8B-B14F-4D97-AF65-F5344CB8AC3E}">
        <p14:creationId xmlns:p14="http://schemas.microsoft.com/office/powerpoint/2010/main" val="3031740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B064AA5D-8A5A-37EA-FE3C-2FA0B220BFB9}"/>
              </a:ext>
            </a:extLst>
          </p:cNvPr>
          <p:cNvPicPr>
            <a:picLocks noChangeAspect="1"/>
          </p:cNvPicPr>
          <p:nvPr/>
        </p:nvPicPr>
        <p:blipFill rotWithShape="1">
          <a:blip r:embed="rId6"/>
          <a:srcRect l="37414" t="32150" r="26177" b="29535"/>
          <a:stretch/>
        </p:blipFill>
        <p:spPr>
          <a:xfrm>
            <a:off x="2073350" y="1387549"/>
            <a:ext cx="8307780" cy="4738331"/>
          </a:xfrm>
          <a:prstGeom prst="rect">
            <a:avLst/>
          </a:prstGeom>
        </p:spPr>
      </p:pic>
    </p:spTree>
    <p:extLst>
      <p:ext uri="{BB962C8B-B14F-4D97-AF65-F5344CB8AC3E}">
        <p14:creationId xmlns:p14="http://schemas.microsoft.com/office/powerpoint/2010/main" val="3489947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29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1B28F0B2-027D-F8AF-05B9-751CA936D238}"/>
              </a:ext>
            </a:extLst>
          </p:cNvPr>
          <p:cNvPicPr>
            <a:picLocks noChangeAspect="1"/>
          </p:cNvPicPr>
          <p:nvPr/>
        </p:nvPicPr>
        <p:blipFill rotWithShape="1">
          <a:blip r:embed="rId6"/>
          <a:srcRect l="34491" t="36124" r="25000" b="50152"/>
          <a:stretch/>
        </p:blipFill>
        <p:spPr>
          <a:xfrm>
            <a:off x="322790" y="1643398"/>
            <a:ext cx="11378340" cy="3717905"/>
          </a:xfrm>
          <a:prstGeom prst="rect">
            <a:avLst/>
          </a:prstGeom>
        </p:spPr>
      </p:pic>
    </p:spTree>
    <p:extLst>
      <p:ext uri="{BB962C8B-B14F-4D97-AF65-F5344CB8AC3E}">
        <p14:creationId xmlns:p14="http://schemas.microsoft.com/office/powerpoint/2010/main" val="2677105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30</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4266161" y="457328"/>
            <a:ext cx="3432927" cy="146700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DSA Approach</a:t>
            </a:r>
          </a:p>
          <a:p>
            <a:pPr algn="just">
              <a:lnSpc>
                <a:spcPct val="150000"/>
              </a:lnSpc>
            </a:pP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1B28F0B2-027D-F8AF-05B9-751CA936D238}"/>
              </a:ext>
            </a:extLst>
          </p:cNvPr>
          <p:cNvPicPr>
            <a:picLocks noChangeAspect="1"/>
          </p:cNvPicPr>
          <p:nvPr/>
        </p:nvPicPr>
        <p:blipFill rotWithShape="1">
          <a:blip r:embed="rId6"/>
          <a:srcRect l="33968" t="50171" r="25611" b="35671"/>
          <a:stretch/>
        </p:blipFill>
        <p:spPr>
          <a:xfrm>
            <a:off x="600739" y="1846924"/>
            <a:ext cx="11111023" cy="3363029"/>
          </a:xfrm>
          <a:prstGeom prst="rect">
            <a:avLst/>
          </a:prstGeom>
        </p:spPr>
      </p:pic>
    </p:spTree>
    <p:extLst>
      <p:ext uri="{BB962C8B-B14F-4D97-AF65-F5344CB8AC3E}">
        <p14:creationId xmlns:p14="http://schemas.microsoft.com/office/powerpoint/2010/main" val="1477451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31</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4269887"/>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The DSA is based on the difficulty of computing discrete logarithms and is based on schemes originally presented by </a:t>
            </a:r>
            <a:r>
              <a:rPr lang="en-US" sz="2800" dirty="0" err="1">
                <a:solidFill>
                  <a:srgbClr val="002060"/>
                </a:solidFill>
                <a:latin typeface="Times New Roman" panose="02020603050405020304" pitchFamily="18" charset="0"/>
              </a:rPr>
              <a:t>Elgamal</a:t>
            </a:r>
            <a:r>
              <a:rPr lang="en-US" sz="2800" dirty="0">
                <a:solidFill>
                  <a:srgbClr val="002060"/>
                </a:solidFill>
                <a:latin typeface="Times New Roman" panose="02020603050405020304" pitchFamily="18" charset="0"/>
              </a:rPr>
              <a:t> . Figure 13.4 summarizes the algorithm. There are three parameters that are public and can be common to a group of users. An N-bit prime number q is chosen.</a:t>
            </a:r>
          </a:p>
        </p:txBody>
      </p:sp>
    </p:spTree>
    <p:extLst>
      <p:ext uri="{BB962C8B-B14F-4D97-AF65-F5344CB8AC3E}">
        <p14:creationId xmlns:p14="http://schemas.microsoft.com/office/powerpoint/2010/main" val="28275647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32</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sp>
        <p:nvSpPr>
          <p:cNvPr id="10" name="مربع نص 9">
            <a:extLst>
              <a:ext uri="{FF2B5EF4-FFF2-40B4-BE49-F238E27FC236}">
                <a16:creationId xmlns:a16="http://schemas.microsoft.com/office/drawing/2014/main" id="{E8B9CB29-8F2A-0ACD-8295-97EB028AF7B3}"/>
              </a:ext>
            </a:extLst>
          </p:cNvPr>
          <p:cNvSpPr txBox="1"/>
          <p:nvPr/>
        </p:nvSpPr>
        <p:spPr>
          <a:xfrm>
            <a:off x="1095153" y="1446434"/>
            <a:ext cx="10356111" cy="5993436"/>
          </a:xfrm>
          <a:prstGeom prst="rect">
            <a:avLst/>
          </a:prstGeom>
          <a:noFill/>
        </p:spPr>
        <p:txBody>
          <a:bodyPr wrap="square">
            <a:spAutoFit/>
          </a:bodyPr>
          <a:lstStyle/>
          <a:p>
            <a:pPr algn="just">
              <a:lnSpc>
                <a:spcPct val="200000"/>
              </a:lnSpc>
            </a:pPr>
            <a:r>
              <a:rPr lang="en-US" sz="2800" dirty="0">
                <a:solidFill>
                  <a:srgbClr val="002060"/>
                </a:solidFill>
                <a:latin typeface="Times New Roman" panose="02020603050405020304" pitchFamily="18" charset="0"/>
              </a:rPr>
              <a:t>Next, a prime number p is selected with a length between 512 and 1024 bits such that q divides (p-1). Finally g is chosen to be of form hp-1)/q mod p where h is an integer between 1 and (p-1) with the restriction that must be greater than 1.2  Thus, the global public-key components of DSA are the same as in the </a:t>
            </a:r>
            <a:r>
              <a:rPr lang="en-US" sz="2800" dirty="0" err="1">
                <a:solidFill>
                  <a:srgbClr val="002060"/>
                </a:solidFill>
                <a:latin typeface="Times New Roman" panose="02020603050405020304" pitchFamily="18" charset="0"/>
              </a:rPr>
              <a:t>Schnorr</a:t>
            </a:r>
            <a:r>
              <a:rPr lang="en-US" sz="2800" dirty="0">
                <a:solidFill>
                  <a:srgbClr val="002060"/>
                </a:solidFill>
                <a:latin typeface="Times New Roman" panose="02020603050405020304" pitchFamily="18" charset="0"/>
              </a:rPr>
              <a:t> signature scheme</a:t>
            </a:r>
            <a:r>
              <a:rPr lang="en-US" sz="2800" dirty="0">
                <a:solidFill>
                  <a:srgbClr val="000000"/>
                </a:solidFill>
                <a:effectLst/>
                <a:latin typeface="TimesTenLTStdRoman"/>
              </a:rPr>
              <a:t>.</a:t>
            </a:r>
            <a:endParaRPr lang="en-US" sz="2800" dirty="0"/>
          </a:p>
          <a:p>
            <a:pPr algn="just">
              <a:lnSpc>
                <a:spcPct val="200000"/>
              </a:lnSpc>
            </a:pPr>
            <a:endParaRPr lang="en-US" sz="2800" dirty="0">
              <a:solidFill>
                <a:srgbClr val="002060"/>
              </a:solidFill>
              <a:latin typeface="Times New Roman" panose="02020603050405020304" pitchFamily="18" charset="0"/>
            </a:endParaRPr>
          </a:p>
          <a:p>
            <a:pPr algn="just">
              <a:lnSpc>
                <a:spcPct val="200000"/>
              </a:lnSpc>
            </a:pPr>
            <a:r>
              <a:rPr lang="en-US" sz="2800" dirty="0">
                <a:solidFill>
                  <a:srgbClr val="002060"/>
                </a:solidFill>
                <a:latin typeface="Times New Roman" panose="02020603050405020304" pitchFamily="18" charset="0"/>
              </a:rPr>
              <a:t> </a:t>
            </a:r>
          </a:p>
        </p:txBody>
      </p:sp>
    </p:spTree>
    <p:extLst>
      <p:ext uri="{BB962C8B-B14F-4D97-AF65-F5344CB8AC3E}">
        <p14:creationId xmlns:p14="http://schemas.microsoft.com/office/powerpoint/2010/main" val="2832287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33</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D39DF0A9-3685-C4D3-8212-71D50C33118C}"/>
              </a:ext>
            </a:extLst>
          </p:cNvPr>
          <p:cNvPicPr>
            <a:picLocks noChangeAspect="1"/>
          </p:cNvPicPr>
          <p:nvPr/>
        </p:nvPicPr>
        <p:blipFill rotWithShape="1">
          <a:blip r:embed="rId6"/>
          <a:srcRect l="32835" t="34311" r="21380" b="51008"/>
          <a:stretch/>
        </p:blipFill>
        <p:spPr>
          <a:xfrm>
            <a:off x="654752" y="1846923"/>
            <a:ext cx="11195233" cy="3243413"/>
          </a:xfrm>
          <a:prstGeom prst="rect">
            <a:avLst/>
          </a:prstGeom>
        </p:spPr>
      </p:pic>
    </p:spTree>
    <p:extLst>
      <p:ext uri="{BB962C8B-B14F-4D97-AF65-F5344CB8AC3E}">
        <p14:creationId xmlns:p14="http://schemas.microsoft.com/office/powerpoint/2010/main" val="3558827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34</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0" name="صورة 9">
            <a:extLst>
              <a:ext uri="{FF2B5EF4-FFF2-40B4-BE49-F238E27FC236}">
                <a16:creationId xmlns:a16="http://schemas.microsoft.com/office/drawing/2014/main" id="{8470EF78-1EC5-2CF2-48FA-5CF2EED3400F}"/>
              </a:ext>
            </a:extLst>
          </p:cNvPr>
          <p:cNvPicPr>
            <a:picLocks noChangeAspect="1"/>
          </p:cNvPicPr>
          <p:nvPr/>
        </p:nvPicPr>
        <p:blipFill rotWithShape="1">
          <a:blip r:embed="rId6"/>
          <a:srcRect l="32485" t="48449" r="20640" b="29148"/>
          <a:stretch/>
        </p:blipFill>
        <p:spPr>
          <a:xfrm>
            <a:off x="1057941" y="1744081"/>
            <a:ext cx="10649678" cy="3827379"/>
          </a:xfrm>
          <a:prstGeom prst="rect">
            <a:avLst/>
          </a:prstGeom>
        </p:spPr>
      </p:pic>
    </p:spTree>
    <p:extLst>
      <p:ext uri="{BB962C8B-B14F-4D97-AF65-F5344CB8AC3E}">
        <p14:creationId xmlns:p14="http://schemas.microsoft.com/office/powerpoint/2010/main" val="5240496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35</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B54753DA-7F61-D133-4BE7-BAB4A5930D40}"/>
              </a:ext>
            </a:extLst>
          </p:cNvPr>
          <p:cNvPicPr>
            <a:picLocks noChangeAspect="1"/>
          </p:cNvPicPr>
          <p:nvPr/>
        </p:nvPicPr>
        <p:blipFill rotWithShape="1">
          <a:blip r:embed="rId6"/>
          <a:srcRect l="27296" t="17364" r="21250" b="22714"/>
          <a:stretch/>
        </p:blipFill>
        <p:spPr>
          <a:xfrm>
            <a:off x="1759687" y="1446434"/>
            <a:ext cx="9696893" cy="4710239"/>
          </a:xfrm>
          <a:prstGeom prst="rect">
            <a:avLst/>
          </a:prstGeom>
        </p:spPr>
      </p:pic>
    </p:spTree>
    <p:extLst>
      <p:ext uri="{BB962C8B-B14F-4D97-AF65-F5344CB8AC3E}">
        <p14:creationId xmlns:p14="http://schemas.microsoft.com/office/powerpoint/2010/main" val="2746902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36</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E677B58C-4ADA-49CB-A77B-3F109C76BB0E}"/>
              </a:ext>
            </a:extLst>
          </p:cNvPr>
          <p:cNvPicPr>
            <a:picLocks noChangeAspect="1"/>
          </p:cNvPicPr>
          <p:nvPr/>
        </p:nvPicPr>
        <p:blipFill rotWithShape="1">
          <a:blip r:embed="rId6"/>
          <a:srcRect l="33596" t="33023" r="23110" b="41318"/>
          <a:stretch/>
        </p:blipFill>
        <p:spPr>
          <a:xfrm>
            <a:off x="871870" y="1792189"/>
            <a:ext cx="10722935" cy="3929072"/>
          </a:xfrm>
          <a:prstGeom prst="rect">
            <a:avLst/>
          </a:prstGeom>
        </p:spPr>
      </p:pic>
    </p:spTree>
    <p:extLst>
      <p:ext uri="{BB962C8B-B14F-4D97-AF65-F5344CB8AC3E}">
        <p14:creationId xmlns:p14="http://schemas.microsoft.com/office/powerpoint/2010/main" val="1379329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37</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0" name="صورة 9">
            <a:extLst>
              <a:ext uri="{FF2B5EF4-FFF2-40B4-BE49-F238E27FC236}">
                <a16:creationId xmlns:a16="http://schemas.microsoft.com/office/drawing/2014/main" id="{E612E381-6ED1-4C59-0558-2BD4AE2FDB43}"/>
              </a:ext>
            </a:extLst>
          </p:cNvPr>
          <p:cNvPicPr>
            <a:picLocks noChangeAspect="1"/>
          </p:cNvPicPr>
          <p:nvPr/>
        </p:nvPicPr>
        <p:blipFill rotWithShape="1">
          <a:blip r:embed="rId6"/>
          <a:srcRect l="32790" t="58527" r="21381" b="16589"/>
          <a:stretch/>
        </p:blipFill>
        <p:spPr>
          <a:xfrm>
            <a:off x="1079205" y="1643399"/>
            <a:ext cx="10643189" cy="4220457"/>
          </a:xfrm>
          <a:prstGeom prst="rect">
            <a:avLst/>
          </a:prstGeom>
        </p:spPr>
      </p:pic>
    </p:spTree>
    <p:extLst>
      <p:ext uri="{BB962C8B-B14F-4D97-AF65-F5344CB8AC3E}">
        <p14:creationId xmlns:p14="http://schemas.microsoft.com/office/powerpoint/2010/main" val="19120997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38</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3" name="صورة 12">
            <a:extLst>
              <a:ext uri="{FF2B5EF4-FFF2-40B4-BE49-F238E27FC236}">
                <a16:creationId xmlns:a16="http://schemas.microsoft.com/office/drawing/2014/main" id="{B8A17E71-6F63-4463-82CF-7D505E1BBDA7}"/>
              </a:ext>
            </a:extLst>
          </p:cNvPr>
          <p:cNvPicPr>
            <a:picLocks noChangeAspect="1"/>
          </p:cNvPicPr>
          <p:nvPr/>
        </p:nvPicPr>
        <p:blipFill rotWithShape="1">
          <a:blip r:embed="rId6"/>
          <a:srcRect l="30916" t="16072" r="25392" b="44419"/>
          <a:stretch/>
        </p:blipFill>
        <p:spPr>
          <a:xfrm>
            <a:off x="1164160" y="1588811"/>
            <a:ext cx="10095720" cy="4251270"/>
          </a:xfrm>
          <a:prstGeom prst="rect">
            <a:avLst/>
          </a:prstGeom>
        </p:spPr>
      </p:pic>
    </p:spTree>
    <p:extLst>
      <p:ext uri="{BB962C8B-B14F-4D97-AF65-F5344CB8AC3E}">
        <p14:creationId xmlns:p14="http://schemas.microsoft.com/office/powerpoint/2010/main" val="2483097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152" y="5761794"/>
            <a:ext cx="1222425" cy="1096206"/>
          </a:xfrm>
          <a:prstGeom prst="rect">
            <a:avLst/>
          </a:prstGeom>
        </p:spPr>
      </p:pic>
      <p:pic>
        <p:nvPicPr>
          <p:cNvPr id="3" name="Picture 2"/>
          <p:cNvPicPr>
            <a:picLocks noChangeAspect="1"/>
          </p:cNvPicPr>
          <p:nvPr/>
        </p:nvPicPr>
        <p:blipFill>
          <a:blip r:embed="rId3"/>
          <a:stretch>
            <a:fillRect/>
          </a:stretch>
        </p:blipFill>
        <p:spPr>
          <a:xfrm>
            <a:off x="2313779" y="609943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8879"/>
            <a:ext cx="9533101" cy="1610200"/>
          </a:xfrm>
          <a:prstGeom prst="rect">
            <a:avLst/>
          </a:prstGeom>
        </p:spPr>
      </p:pic>
      <p:sp>
        <p:nvSpPr>
          <p:cNvPr id="8" name="TextBox 7"/>
          <p:cNvSpPr txBox="1"/>
          <p:nvPr/>
        </p:nvSpPr>
        <p:spPr>
          <a:xfrm>
            <a:off x="341746" y="236724"/>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39</a:t>
            </a:fld>
            <a:endParaRPr lang="en-US"/>
          </a:p>
        </p:txBody>
      </p:sp>
      <p:sp>
        <p:nvSpPr>
          <p:cNvPr id="9" name="Rectangle 10">
            <a:extLst>
              <a:ext uri="{FF2B5EF4-FFF2-40B4-BE49-F238E27FC236}">
                <a16:creationId xmlns:a16="http://schemas.microsoft.com/office/drawing/2014/main" id="{B0273E47-063B-07C1-44E1-385073677DBA}"/>
              </a:ext>
            </a:extLst>
          </p:cNvPr>
          <p:cNvSpPr/>
          <p:nvPr/>
        </p:nvSpPr>
        <p:spPr>
          <a:xfrm>
            <a:off x="3380684" y="64570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2" name="TextBox 6">
            <a:extLst>
              <a:ext uri="{FF2B5EF4-FFF2-40B4-BE49-F238E27FC236}">
                <a16:creationId xmlns:a16="http://schemas.microsoft.com/office/drawing/2014/main" id="{388870FF-7D2D-CE14-97CF-6C708E0ACE7D}"/>
              </a:ext>
            </a:extLst>
          </p:cNvPr>
          <p:cNvSpPr txBox="1"/>
          <p:nvPr/>
        </p:nvSpPr>
        <p:spPr>
          <a:xfrm>
            <a:off x="3142203" y="457328"/>
            <a:ext cx="5680851" cy="658835"/>
          </a:xfrm>
          <a:prstGeom prst="rect">
            <a:avLst/>
          </a:prstGeom>
          <a:noFill/>
        </p:spPr>
        <p:txBody>
          <a:bodyPr wrap="none" rtlCol="0">
            <a:spAutoFit/>
          </a:bodyPr>
          <a:lstStyle/>
          <a:p>
            <a:pPr algn="just">
              <a:lnSpc>
                <a:spcPct val="150000"/>
              </a:lnSpc>
            </a:pPr>
            <a:r>
              <a:rPr lang="en-US" sz="2800" b="1" i="1" dirty="0">
                <a:solidFill>
                  <a:schemeClr val="bg1"/>
                </a:solidFill>
                <a:latin typeface="Arial" panose="020B0604020202020204" pitchFamily="34" charset="0"/>
                <a:cs typeface="Arial" panose="020B0604020202020204" pitchFamily="34" charset="0"/>
              </a:rPr>
              <a:t>The Digital Signature Algorithm</a:t>
            </a:r>
            <a:endParaRPr lang="en-US" sz="3600" b="1" i="1" dirty="0">
              <a:solidFill>
                <a:schemeClr val="bg1"/>
              </a:solidFill>
              <a:latin typeface="Arial" panose="020B0604020202020204" pitchFamily="34" charset="0"/>
              <a:cs typeface="Arial" panose="020B0604020202020204" pitchFamily="34" charset="0"/>
            </a:endParaRPr>
          </a:p>
        </p:txBody>
      </p:sp>
      <p:pic>
        <p:nvPicPr>
          <p:cNvPr id="10" name="صورة 9">
            <a:extLst>
              <a:ext uri="{FF2B5EF4-FFF2-40B4-BE49-F238E27FC236}">
                <a16:creationId xmlns:a16="http://schemas.microsoft.com/office/drawing/2014/main" id="{5BB9652A-F169-57B0-3852-D5718F11237B}"/>
              </a:ext>
            </a:extLst>
          </p:cNvPr>
          <p:cNvPicPr>
            <a:picLocks noChangeAspect="1"/>
          </p:cNvPicPr>
          <p:nvPr/>
        </p:nvPicPr>
        <p:blipFill rotWithShape="1">
          <a:blip r:embed="rId6"/>
          <a:srcRect l="35848" t="27206" r="26129" b="30888"/>
          <a:stretch/>
        </p:blipFill>
        <p:spPr>
          <a:xfrm>
            <a:off x="1738424" y="1405672"/>
            <a:ext cx="9037674" cy="4432844"/>
          </a:xfrm>
          <a:prstGeom prst="rect">
            <a:avLst/>
          </a:prstGeom>
        </p:spPr>
      </p:pic>
    </p:spTree>
    <p:extLst>
      <p:ext uri="{BB962C8B-B14F-4D97-AF65-F5344CB8AC3E}">
        <p14:creationId xmlns:p14="http://schemas.microsoft.com/office/powerpoint/2010/main" val="12074230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627213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1289" y="-57612"/>
            <a:ext cx="10905472" cy="1610200"/>
          </a:xfrm>
          <a:prstGeom prst="rect">
            <a:avLst/>
          </a:prstGeom>
        </p:spPr>
      </p:pic>
      <p:sp>
        <p:nvSpPr>
          <p:cNvPr id="13" name="Slide Number Placeholder 12"/>
          <p:cNvSpPr>
            <a:spLocks noGrp="1"/>
          </p:cNvSpPr>
          <p:nvPr>
            <p:ph type="sldNum" sz="quarter" idx="12"/>
          </p:nvPr>
        </p:nvSpPr>
        <p:spPr/>
        <p:txBody>
          <a:bodyPr/>
          <a:lstStyle/>
          <a:p>
            <a:fld id="{FDED41F8-FC0F-4085-8150-313B6CF05213}" type="slidenum">
              <a:rPr lang="en-US" smtClean="0"/>
              <a:t>40</a:t>
            </a:fld>
            <a:endParaRPr lang="en-US"/>
          </a:p>
        </p:txBody>
      </p:sp>
      <p:sp>
        <p:nvSpPr>
          <p:cNvPr id="9" name="Rectangle 10">
            <a:extLst>
              <a:ext uri="{FF2B5EF4-FFF2-40B4-BE49-F238E27FC236}">
                <a16:creationId xmlns:a16="http://schemas.microsoft.com/office/drawing/2014/main" id="{D5F67B24-3A19-E913-3546-A67E2AAF7C91}"/>
              </a:ext>
            </a:extLst>
          </p:cNvPr>
          <p:cNvSpPr/>
          <p:nvPr/>
        </p:nvSpPr>
        <p:spPr>
          <a:xfrm>
            <a:off x="3581401"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Introduction to Cryptography ,  Dr.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Esraa</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Saleh </a:t>
            </a:r>
            <a:r>
              <a:rPr lang="en-US" sz="1200" i="1" dirty="0" err="1">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Alomari</a:t>
            </a:r>
            <a:r>
              <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Autumn 2022</a:t>
            </a:r>
          </a:p>
        </p:txBody>
      </p:sp>
      <p:sp>
        <p:nvSpPr>
          <p:cNvPr id="15" name="Content Placeholder 2">
            <a:extLst>
              <a:ext uri="{FF2B5EF4-FFF2-40B4-BE49-F238E27FC236}">
                <a16:creationId xmlns:a16="http://schemas.microsoft.com/office/drawing/2014/main" id="{46763079-3918-FE88-494C-AACE06552BC5}"/>
              </a:ext>
            </a:extLst>
          </p:cNvPr>
          <p:cNvSpPr>
            <a:spLocks noGrp="1"/>
          </p:cNvSpPr>
          <p:nvPr/>
        </p:nvSpPr>
        <p:spPr>
          <a:xfrm>
            <a:off x="1001038" y="486743"/>
            <a:ext cx="10352762" cy="820334"/>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6000" b="1" dirty="0">
                <a:solidFill>
                  <a:schemeClr val="bg2"/>
                </a:solidFill>
                <a:latin typeface="Tempus Sans ITC" panose="04020404030D07020202" pitchFamily="82" charset="0"/>
              </a:rPr>
              <a:t>Thank You</a:t>
            </a:r>
            <a:endParaRPr lang="en-US" sz="2400" b="1" dirty="0">
              <a:solidFill>
                <a:schemeClr val="bg2"/>
              </a:solidFill>
              <a:latin typeface="TimesTenLTStd"/>
            </a:endParaRPr>
          </a:p>
          <a:p>
            <a:pPr marL="0" indent="0">
              <a:buNone/>
            </a:pPr>
            <a:endParaRPr lang="en-US" sz="2400" b="1" dirty="0">
              <a:solidFill>
                <a:srgbClr val="000000"/>
              </a:solidFill>
              <a:latin typeface="TimesTenLTStd"/>
            </a:endParaRPr>
          </a:p>
          <a:p>
            <a:pPr>
              <a:buFont typeface="Wingdings" panose="05000000000000000000" pitchFamily="2" charset="2"/>
              <a:buChar char="q"/>
            </a:pPr>
            <a:endParaRPr lang="en-US" sz="2800" b="1" dirty="0">
              <a:solidFill>
                <a:srgbClr val="000000"/>
              </a:solidFill>
              <a:latin typeface="TimesTenLTStd"/>
            </a:endParaRPr>
          </a:p>
          <a:p>
            <a:pPr>
              <a:buFont typeface="Wingdings" panose="05000000000000000000" pitchFamily="2" charset="2"/>
              <a:buChar char="q"/>
            </a:pPr>
            <a:endParaRPr lang="en-US" sz="2800" b="1" dirty="0">
              <a:solidFill>
                <a:srgbClr val="000000"/>
              </a:solidFill>
              <a:latin typeface="TimesTenLTStd"/>
            </a:endParaRPr>
          </a:p>
          <a:p>
            <a:endParaRPr lang="en-US" sz="2800" dirty="0"/>
          </a:p>
          <a:p>
            <a:pPr marL="0" indent="0" algn="just">
              <a:lnSpc>
                <a:spcPct val="200000"/>
              </a:lnSpc>
              <a:buNone/>
            </a:pPr>
            <a:endParaRPr lang="en-US" sz="2800" dirty="0"/>
          </a:p>
          <a:p>
            <a:pPr marL="0" indent="0" algn="just">
              <a:buNone/>
            </a:pPr>
            <a:endParaRPr lang="en-US" sz="2800" dirty="0"/>
          </a:p>
          <a:p>
            <a:pPr algn="just">
              <a:buFont typeface="Abadi" panose="020B0604020104020204" pitchFamily="34" charset="0"/>
              <a:buChar char="@"/>
            </a:pPr>
            <a:endParaRPr lang="en-US" sz="2800" dirty="0"/>
          </a:p>
          <a:p>
            <a:pPr marL="0" indent="0" algn="just">
              <a:buNone/>
            </a:pPr>
            <a:endParaRPr lang="en-US" sz="2800" dirty="0"/>
          </a:p>
        </p:txBody>
      </p:sp>
      <p:pic>
        <p:nvPicPr>
          <p:cNvPr id="14" name="صورة 13">
            <a:extLst>
              <a:ext uri="{FF2B5EF4-FFF2-40B4-BE49-F238E27FC236}">
                <a16:creationId xmlns:a16="http://schemas.microsoft.com/office/drawing/2014/main" id="{27AE1948-2A8A-CEE2-E910-92B20CC133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54663" y="1694868"/>
            <a:ext cx="7970028" cy="3468264"/>
          </a:xfrm>
          <a:prstGeom prst="rect">
            <a:avLst/>
          </a:prstGeom>
        </p:spPr>
      </p:pic>
      <p:sp>
        <p:nvSpPr>
          <p:cNvPr id="7" name="TextBox 7">
            <a:extLst>
              <a:ext uri="{FF2B5EF4-FFF2-40B4-BE49-F238E27FC236}">
                <a16:creationId xmlns:a16="http://schemas.microsoft.com/office/drawing/2014/main" id="{2A154213-B90B-F8C2-C030-B960CBFCAC1B}"/>
              </a:ext>
            </a:extLst>
          </p:cNvPr>
          <p:cNvSpPr txBox="1"/>
          <p:nvPr/>
        </p:nvSpPr>
        <p:spPr>
          <a:xfrm>
            <a:off x="528924" y="241232"/>
            <a:ext cx="1345241" cy="954107"/>
          </a:xfrm>
          <a:prstGeom prst="rect">
            <a:avLst/>
          </a:prstGeom>
          <a:noFill/>
        </p:spPr>
        <p:txBody>
          <a:bodyPr wrap="none" rtlCol="0">
            <a:spAutoFit/>
          </a:bodyPr>
          <a:lstStyle/>
          <a:p>
            <a:pPr algn="ctr"/>
            <a:r>
              <a:rPr lang="en-US" sz="2800" b="1" dirty="0">
                <a:solidFill>
                  <a:schemeClr val="bg1"/>
                </a:solidFill>
                <a:cs typeface="Tajawal Medium" panose="00000600000000000000" pitchFamily="2" charset="-78"/>
              </a:rPr>
              <a:t>Module</a:t>
            </a:r>
          </a:p>
          <a:p>
            <a:pPr algn="ctr"/>
            <a:r>
              <a:rPr lang="en-US" sz="2800" b="1" dirty="0">
                <a:solidFill>
                  <a:schemeClr val="bg1"/>
                </a:solidFill>
                <a:cs typeface="Tajawal Medium" panose="00000600000000000000" pitchFamily="2" charset="-78"/>
              </a:rPr>
              <a:t>05</a:t>
            </a:r>
            <a:endParaRPr lang="en-US" sz="2800" b="1" dirty="0">
              <a:solidFill>
                <a:srgbClr val="FF9518"/>
              </a:solidFill>
              <a:cs typeface="Tajawal Medium" panose="00000600000000000000" pitchFamily="2" charset="-78"/>
            </a:endParaRPr>
          </a:p>
        </p:txBody>
      </p:sp>
    </p:spTree>
    <p:extLst>
      <p:ext uri="{BB962C8B-B14F-4D97-AF65-F5344CB8AC3E}">
        <p14:creationId xmlns:p14="http://schemas.microsoft.com/office/powerpoint/2010/main" val="652046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64176</TotalTime>
  <Words>2394</Words>
  <Application>Microsoft Office PowerPoint</Application>
  <PresentationFormat>شاشة عريضة</PresentationFormat>
  <Paragraphs>263</Paragraphs>
  <Slides>40</Slides>
  <Notes>3</Notes>
  <HiddenSlides>0</HiddenSlides>
  <MMClips>0</MMClips>
  <ScaleCrop>false</ScaleCrop>
  <HeadingPairs>
    <vt:vector size="6" baseType="variant">
      <vt:variant>
        <vt:lpstr>الخطوط المستخدمة</vt:lpstr>
      </vt:variant>
      <vt:variant>
        <vt:i4>12</vt:i4>
      </vt:variant>
      <vt:variant>
        <vt:lpstr>نسق</vt:lpstr>
      </vt:variant>
      <vt:variant>
        <vt:i4>1</vt:i4>
      </vt:variant>
      <vt:variant>
        <vt:lpstr>عناوين الشرائح</vt:lpstr>
      </vt:variant>
      <vt:variant>
        <vt:i4>40</vt:i4>
      </vt:variant>
    </vt:vector>
  </HeadingPairs>
  <TitlesOfParts>
    <vt:vector size="53" baseType="lpstr">
      <vt:lpstr>Abadi</vt:lpstr>
      <vt:lpstr>Arial</vt:lpstr>
      <vt:lpstr>Calibri</vt:lpstr>
      <vt:lpstr>Calibri Light</vt:lpstr>
      <vt:lpstr>Tahoma</vt:lpstr>
      <vt:lpstr>Tajawal Medium</vt:lpstr>
      <vt:lpstr>Tempus Sans ITC</vt:lpstr>
      <vt:lpstr>Times New Roman</vt:lpstr>
      <vt:lpstr>TimesTenLTStd</vt:lpstr>
      <vt:lpstr>TimesTenLTStdRoman</vt:lpstr>
      <vt:lpstr>Wingdings</vt:lpstr>
      <vt:lpstr>Wingdings 3</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9647832915814</cp:lastModifiedBy>
  <cp:revision>346</cp:revision>
  <dcterms:created xsi:type="dcterms:W3CDTF">2021-08-03T13:03:26Z</dcterms:created>
  <dcterms:modified xsi:type="dcterms:W3CDTF">2022-12-07T21:59:14Z</dcterms:modified>
</cp:coreProperties>
</file>