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Masters/slideMaster1.xml" ContentType="application/vnd.openxmlformats-officedocument.presentationml.slideMaster+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460" r:id="rId2"/>
    <p:sldId id="262" r:id="rId3"/>
    <p:sldId id="439" r:id="rId4"/>
    <p:sldId id="348" r:id="rId5"/>
    <p:sldId id="298" r:id="rId6"/>
    <p:sldId id="305" r:id="rId7"/>
    <p:sldId id="462" r:id="rId8"/>
    <p:sldId id="463" r:id="rId9"/>
    <p:sldId id="464" r:id="rId10"/>
    <p:sldId id="465" r:id="rId11"/>
    <p:sldId id="466" r:id="rId12"/>
    <p:sldId id="468" r:id="rId13"/>
    <p:sldId id="470" r:id="rId14"/>
    <p:sldId id="471" r:id="rId15"/>
    <p:sldId id="476" r:id="rId16"/>
    <p:sldId id="480" r:id="rId17"/>
    <p:sldId id="481" r:id="rId18"/>
    <p:sldId id="487" r:id="rId19"/>
    <p:sldId id="488" r:id="rId20"/>
    <p:sldId id="491" r:id="rId21"/>
    <p:sldId id="492" r:id="rId22"/>
    <p:sldId id="499" r:id="rId23"/>
    <p:sldId id="501" r:id="rId24"/>
    <p:sldId id="504" r:id="rId25"/>
    <p:sldId id="509" r:id="rId26"/>
    <p:sldId id="511" r:id="rId27"/>
    <p:sldId id="512" r:id="rId28"/>
    <p:sldId id="514" r:id="rId29"/>
    <p:sldId id="515" r:id="rId30"/>
    <p:sldId id="520" r:id="rId31"/>
    <p:sldId id="526" r:id="rId32"/>
    <p:sldId id="527" r:id="rId33"/>
    <p:sldId id="530" r:id="rId34"/>
    <p:sldId id="533" r:id="rId35"/>
    <p:sldId id="538" r:id="rId36"/>
    <p:sldId id="541" r:id="rId37"/>
    <p:sldId id="547" r:id="rId38"/>
    <p:sldId id="554" r:id="rId39"/>
    <p:sldId id="555" r:id="rId40"/>
    <p:sldId id="559" r:id="rId41"/>
    <p:sldId id="563" r:id="rId42"/>
    <p:sldId id="565" r:id="rId43"/>
    <p:sldId id="570" r:id="rId44"/>
    <p:sldId id="572" r:id="rId45"/>
    <p:sldId id="574" r:id="rId46"/>
    <p:sldId id="575" r:id="rId47"/>
    <p:sldId id="576" r:id="rId48"/>
    <p:sldId id="584" r:id="rId49"/>
    <p:sldId id="585" r:id="rId50"/>
    <p:sldId id="590" r:id="rId51"/>
    <p:sldId id="591" r:id="rId52"/>
    <p:sldId id="34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8C01"/>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6" d="100"/>
          <a:sy n="56" d="100"/>
        </p:scale>
        <p:origin x="1000" y="4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customXml" Target="../customXml/item3.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1</a:t>
            </a:fld>
            <a:endParaRPr lang="en-US"/>
          </a:p>
        </p:txBody>
      </p:sp>
    </p:spTree>
    <p:extLst>
      <p:ext uri="{BB962C8B-B14F-4D97-AF65-F5344CB8AC3E}">
        <p14:creationId xmlns:p14="http://schemas.microsoft.com/office/powerpoint/2010/main" val="4077624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64CDE-0D7B-AED6-A13B-AA10C071DD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725985-771A-D5A0-CE94-67A8FB3246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D3E172-3D74-05B0-3773-2B38E623766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845F010-A1E1-0B21-CF7B-E5E52D5AFDBB}"/>
              </a:ext>
            </a:extLst>
          </p:cNvPr>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283419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83337130"/>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402724181"/>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JPG"/><Relationship Id="rId1" Type="http://schemas.openxmlformats.org/officeDocument/2006/relationships/slideLayout" Target="../slideLayouts/slideLayout7.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12.png"/></Relationships>
</file>

<file path=ppt/slides/_rels/slide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13.png"/></Relationships>
</file>

<file path=ppt/slides/_rels/slide3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JPG"/><Relationship Id="rId1" Type="http://schemas.openxmlformats.org/officeDocument/2006/relationships/slideLayout" Target="../slideLayouts/slideLayout7.xml"/><Relationship Id="rId4" Type="http://schemas.microsoft.com/office/2007/relationships/hdphoto" Target="../media/hdphoto4.wdp"/></Relationships>
</file>

<file path=ppt/slides/_rels/slide5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16.png"/><Relationship Id="rId4" Type="http://schemas.openxmlformats.org/officeDocument/2006/relationships/hyperlink" Target="http://www.enhow.com/"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3.xml"/><Relationship Id="rId5" Type="http://schemas.openxmlformats.org/officeDocument/2006/relationships/image" Target="../media/image20.png"/><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obot touching a glass&#10;&#10;Description automatically generated">
            <a:extLst>
              <a:ext uri="{FF2B5EF4-FFF2-40B4-BE49-F238E27FC236}">
                <a16:creationId xmlns:a16="http://schemas.microsoft.com/office/drawing/2014/main" id="{173B8B10-8DB7-7AC8-73E8-8867FC3A5F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430"/>
            <a:ext cx="12192000" cy="6858000"/>
          </a:xfrm>
          <a:prstGeom prst="rect">
            <a:avLst/>
          </a:prstGeom>
        </p:spPr>
      </p:pic>
      <p:sp>
        <p:nvSpPr>
          <p:cNvPr id="14" name="TextBox 13"/>
          <p:cNvSpPr txBox="1"/>
          <p:nvPr/>
        </p:nvSpPr>
        <p:spPr>
          <a:xfrm>
            <a:off x="188383" y="5907670"/>
            <a:ext cx="3069815" cy="400110"/>
          </a:xfrm>
          <a:prstGeom prst="rect">
            <a:avLst/>
          </a:prstGeom>
          <a:noFill/>
        </p:spPr>
        <p:txBody>
          <a:bodyPr wrap="none" rtlCol="0">
            <a:spAutoFit/>
          </a:bodyPr>
          <a:lstStyle/>
          <a:p>
            <a:r>
              <a:rPr lang="en-US" sz="2000" b="1" dirty="0">
                <a:solidFill>
                  <a:schemeClr val="bg1"/>
                </a:solidFill>
                <a:cs typeface="Tajawal Medium" panose="00000600000000000000" pitchFamily="2" charset="-78"/>
              </a:rPr>
              <a:t>Management &amp; Leadership</a:t>
            </a:r>
          </a:p>
        </p:txBody>
      </p:sp>
      <p:sp>
        <p:nvSpPr>
          <p:cNvPr id="8" name="TextBox 7">
            <a:extLst>
              <a:ext uri="{FF2B5EF4-FFF2-40B4-BE49-F238E27FC236}">
                <a16:creationId xmlns:a16="http://schemas.microsoft.com/office/drawing/2014/main" id="{A5C6F50D-7938-E6AF-2A0E-D6BE7A29AFE1}"/>
              </a:ext>
            </a:extLst>
          </p:cNvPr>
          <p:cNvSpPr txBox="1"/>
          <p:nvPr/>
        </p:nvSpPr>
        <p:spPr>
          <a:xfrm>
            <a:off x="491891" y="5425910"/>
            <a:ext cx="1162819" cy="400110"/>
          </a:xfrm>
          <a:prstGeom prst="rect">
            <a:avLst/>
          </a:prstGeom>
          <a:noFill/>
        </p:spPr>
        <p:txBody>
          <a:bodyPr wrap="none" rtlCol="0">
            <a:spAutoFit/>
          </a:bodyPr>
          <a:lstStyle/>
          <a:p>
            <a:r>
              <a:rPr lang="en-US" sz="2000" b="1" dirty="0">
                <a:cs typeface="Tajawal Medium" panose="00000600000000000000" pitchFamily="2" charset="-78"/>
              </a:rPr>
              <a:t>Lecture 1</a:t>
            </a:r>
          </a:p>
        </p:txBody>
      </p:sp>
    </p:spTree>
    <p:extLst>
      <p:ext uri="{BB962C8B-B14F-4D97-AF65-F5344CB8AC3E}">
        <p14:creationId xmlns:p14="http://schemas.microsoft.com/office/powerpoint/2010/main" val="2556837427"/>
      </p:ext>
    </p:extLst>
  </p:cSld>
  <p:clrMapOvr>
    <a:masterClrMapping/>
  </p:clrMapOvr>
  <mc:AlternateContent xmlns:mc="http://schemas.openxmlformats.org/markup-compatibility/2006" xmlns:p14="http://schemas.microsoft.com/office/powerpoint/2010/main">
    <mc:Choice Requires="p14">
      <p:transition spd="slow" p14:dur="2000" advTm="16800"/>
    </mc:Choice>
    <mc:Fallback xmlns="">
      <p:transition spd="slow" advTm="168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holding a computer&#10;&#10;Description automatically generated">
            <a:extLst>
              <a:ext uri="{FF2B5EF4-FFF2-40B4-BE49-F238E27FC236}">
                <a16:creationId xmlns:a16="http://schemas.microsoft.com/office/drawing/2014/main" id="{F2E22235-F712-69B4-94FA-9967377107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461336" y="149308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11" name="TextBox 10">
            <a:extLst>
              <a:ext uri="{FF2B5EF4-FFF2-40B4-BE49-F238E27FC236}">
                <a16:creationId xmlns:a16="http://schemas.microsoft.com/office/drawing/2014/main" id="{DC8778B0-6D9D-2657-EAE7-40EE4C886EE8}"/>
              </a:ext>
            </a:extLst>
          </p:cNvPr>
          <p:cNvSpPr txBox="1"/>
          <p:nvPr/>
        </p:nvSpPr>
        <p:spPr>
          <a:xfrm>
            <a:off x="3762270" y="2241631"/>
            <a:ext cx="7370549" cy="3030381"/>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Previous Lecture</a:t>
            </a:r>
          </a:p>
          <a:p>
            <a:pPr algn="just">
              <a:lnSpc>
                <a:spcPct val="200000"/>
              </a:lnSpc>
            </a:pPr>
            <a:endParaRPr lang="en-US" sz="2400" b="1" u="sng" dirty="0">
              <a:solidFill>
                <a:srgbClr val="FF8C01"/>
              </a:solidFill>
              <a:latin typeface="Tajawal ExtraBold" panose="00000800000000000000" pitchFamily="2" charset="-78"/>
              <a:cs typeface="Tajawal ExtraBold" panose="00000800000000000000" pitchFamily="2" charset="-78"/>
            </a:endParaRP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Introduction about Leadership &amp;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Managers vs. Leaders</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Values, Attitude &amp; Behavior</a:t>
            </a:r>
          </a:p>
        </p:txBody>
      </p:sp>
    </p:spTree>
    <p:extLst>
      <p:ext uri="{BB962C8B-B14F-4D97-AF65-F5344CB8AC3E}">
        <p14:creationId xmlns:p14="http://schemas.microsoft.com/office/powerpoint/2010/main" val="563077321"/>
      </p:ext>
    </p:extLst>
  </p:cSld>
  <p:clrMapOvr>
    <a:masterClrMapping/>
  </p:clrMapOvr>
  <mc:AlternateContent xmlns:mc="http://schemas.openxmlformats.org/markup-compatibility/2006" xmlns:p14="http://schemas.microsoft.com/office/powerpoint/2010/main">
    <mc:Choice Requires="p14">
      <p:transition spd="slow" p14:dur="2000" advTm="18149"/>
    </mc:Choice>
    <mc:Fallback xmlns="">
      <p:transition spd="slow" advTm="1814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person holding a computer&#10;&#10;Description automatically generated">
            <a:extLst>
              <a:ext uri="{FF2B5EF4-FFF2-40B4-BE49-F238E27FC236}">
                <a16:creationId xmlns:a16="http://schemas.microsoft.com/office/drawing/2014/main" id="{8394960C-1BB3-947D-D841-B02FFCCB1B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88D4065D-E00B-A86C-3B98-81BF5424DAB4}"/>
              </a:ext>
            </a:extLst>
          </p:cNvPr>
          <p:cNvSpPr txBox="1"/>
          <p:nvPr/>
        </p:nvSpPr>
        <p:spPr>
          <a:xfrm>
            <a:off x="3461336" y="149308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343298" y="748762"/>
            <a:ext cx="7848702" cy="5846537"/>
          </a:xfrm>
          <a:prstGeom prst="rect">
            <a:avLst/>
          </a:prstGeom>
          <a:noFill/>
        </p:spPr>
        <p:txBody>
          <a:bodyPr wrap="square" rtlCol="0">
            <a:spAutoFit/>
          </a:bodyPr>
          <a:lstStyle/>
          <a:p>
            <a:pPr algn="just">
              <a:lnSpc>
                <a:spcPct val="200000"/>
              </a:lnSpc>
            </a:pPr>
            <a:r>
              <a:rPr lang="en-US" sz="2400" b="1" dirty="0">
                <a:solidFill>
                  <a:srgbClr val="FF8C01"/>
                </a:solidFill>
                <a:latin typeface="Tajawal ExtraBold" panose="00000800000000000000" pitchFamily="2" charset="-78"/>
                <a:cs typeface="Tajawal ExtraBold" panose="00000800000000000000" pitchFamily="2" charset="-78"/>
              </a:rPr>
              <a:t>      Lecture outline</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is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Why management is important?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Levels of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Management Functions </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Organizational Performance</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are Management Roles?</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Qualities of Successful Managers</a:t>
            </a:r>
          </a:p>
          <a:p>
            <a:pPr marL="682625" indent="-165100">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is Leadership and Digital Leadership?</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Leadership Functions</a:t>
            </a:r>
          </a:p>
          <a:p>
            <a:pPr marL="682625" indent="-165100">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Comparison Bet. Mangers &amp; Leaders Activities</a:t>
            </a:r>
          </a:p>
        </p:txBody>
      </p:sp>
    </p:spTree>
    <p:extLst>
      <p:ext uri="{BB962C8B-B14F-4D97-AF65-F5344CB8AC3E}">
        <p14:creationId xmlns:p14="http://schemas.microsoft.com/office/powerpoint/2010/main" val="3813809186"/>
      </p:ext>
    </p:extLst>
  </p:cSld>
  <p:clrMapOvr>
    <a:masterClrMapping/>
  </p:clrMapOvr>
  <mc:AlternateContent xmlns:mc="http://schemas.openxmlformats.org/markup-compatibility/2006" xmlns:p14="http://schemas.microsoft.com/office/powerpoint/2010/main">
    <mc:Choice Requires="p14">
      <p:transition spd="slow" p14:dur="2000" advTm="32903"/>
    </mc:Choice>
    <mc:Fallback xmlns="">
      <p:transition spd="slow" advTm="3290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holding a computer&#10;&#10;Description automatically generated">
            <a:extLst>
              <a:ext uri="{FF2B5EF4-FFF2-40B4-BE49-F238E27FC236}">
                <a16:creationId xmlns:a16="http://schemas.microsoft.com/office/drawing/2014/main" id="{B8931C90-C151-EFD3-2F3E-D39B5763F7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8EE0ADD5-2241-4EC3-2FCD-271E73A70BF5}"/>
              </a:ext>
            </a:extLst>
          </p:cNvPr>
          <p:cNvSpPr txBox="1"/>
          <p:nvPr/>
        </p:nvSpPr>
        <p:spPr>
          <a:xfrm>
            <a:off x="3461336" y="149308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684982" y="1362516"/>
            <a:ext cx="6684960" cy="5159554"/>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Learning Outcomes</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This lecture aims to understand management &amp; leadership definitions and functions with examples in media industry.</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It aims to compare between Mangers &amp; Leaders Activities </a:t>
            </a:r>
          </a:p>
          <a:p>
            <a:pPr marL="342900" indent="-342900" algn="just">
              <a:lnSpc>
                <a:spcPct val="200000"/>
              </a:lnSpc>
              <a:buFont typeface="Wingdings" panose="05000000000000000000" pitchFamily="2" charset="2"/>
              <a:buChar char="q"/>
            </a:pPr>
            <a:endParaRPr lang="en-US" sz="2400" b="1"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3556345536"/>
      </p:ext>
    </p:extLst>
  </p:cSld>
  <p:clrMapOvr>
    <a:masterClrMapping/>
  </p:clrMapOvr>
  <mc:AlternateContent xmlns:mc="http://schemas.openxmlformats.org/markup-compatibility/2006" xmlns:p14="http://schemas.microsoft.com/office/powerpoint/2010/main">
    <mc:Choice Requires="p14">
      <p:transition spd="slow" p14:dur="2000" advTm="16352"/>
    </mc:Choice>
    <mc:Fallback xmlns="">
      <p:transition spd="slow" advTm="1635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1D7796CE-0830-D57E-2131-863A9B2127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p:cNvPicPr>
            <a:picLocks noChangeAspect="1"/>
          </p:cNvPicPr>
          <p:nvPr/>
        </p:nvPicPr>
        <p:blipFill>
          <a:blip r:embed="rId3"/>
          <a:stretch>
            <a:fillRect/>
          </a:stretch>
        </p:blipFill>
        <p:spPr>
          <a:xfrm>
            <a:off x="2798782" y="2630679"/>
            <a:ext cx="221078" cy="2503561"/>
          </a:xfrm>
          <a:prstGeom prst="rect">
            <a:avLst/>
          </a:prstGeom>
        </p:spPr>
      </p:pic>
      <p:pic>
        <p:nvPicPr>
          <p:cNvPr id="5" name="Picture 4"/>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3295240" y="2914788"/>
            <a:ext cx="6097978" cy="1028423"/>
          </a:xfrm>
          <a:prstGeom prst="rect">
            <a:avLst/>
          </a:prstGeom>
          <a:noFill/>
        </p:spPr>
        <p:txBody>
          <a:bodyPr wrap="square">
            <a:spAutoFit/>
          </a:bodyPr>
          <a:lstStyle/>
          <a:p>
            <a:pPr marL="517525" algn="just">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What is Management?</a:t>
            </a:r>
          </a:p>
        </p:txBody>
      </p:sp>
      <p:sp>
        <p:nvSpPr>
          <p:cNvPr id="9" name="TextBox 8">
            <a:extLst>
              <a:ext uri="{FF2B5EF4-FFF2-40B4-BE49-F238E27FC236}">
                <a16:creationId xmlns:a16="http://schemas.microsoft.com/office/drawing/2014/main" id="{AE69A16F-23A4-E79A-850A-3F55D840472F}"/>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Tree>
    <p:extLst>
      <p:ext uri="{BB962C8B-B14F-4D97-AF65-F5344CB8AC3E}">
        <p14:creationId xmlns:p14="http://schemas.microsoft.com/office/powerpoint/2010/main" val="2476451285"/>
      </p:ext>
    </p:extLst>
  </p:cSld>
  <p:clrMapOvr>
    <a:masterClrMapping/>
  </p:clrMapOvr>
  <mc:AlternateContent xmlns:mc="http://schemas.openxmlformats.org/markup-compatibility/2006" xmlns:p14="http://schemas.microsoft.com/office/powerpoint/2010/main">
    <mc:Choice Requires="p14">
      <p:transition spd="slow" p14:dur="2000" advTm="28301"/>
    </mc:Choice>
    <mc:Fallback xmlns="">
      <p:transition spd="slow" advTm="2830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AF8C64BE-5E34-234D-C0A2-1DADADA48A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373162AE-ABC7-CAC5-6FD8-BB5BD2E482DC}"/>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p:cNvSpPr txBox="1"/>
          <p:nvPr/>
        </p:nvSpPr>
        <p:spPr>
          <a:xfrm>
            <a:off x="2490357" y="1139291"/>
            <a:ext cx="39805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What is Management?</a:t>
            </a:r>
          </a:p>
        </p:txBody>
      </p:sp>
      <p:sp>
        <p:nvSpPr>
          <p:cNvPr id="9" name="TextBox 8"/>
          <p:cNvSpPr txBox="1"/>
          <p:nvPr/>
        </p:nvSpPr>
        <p:spPr>
          <a:xfrm>
            <a:off x="354330" y="2091643"/>
            <a:ext cx="10904219" cy="3671005"/>
          </a:xfrm>
          <a:prstGeom prst="rect">
            <a:avLst/>
          </a:prstGeom>
          <a:noFill/>
        </p:spPr>
        <p:txBody>
          <a:bodyPr wrap="square" rtlCol="0">
            <a:spAutoFit/>
          </a:bodyPr>
          <a:lstStyle/>
          <a:p>
            <a:pPr marL="682625"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Management is a process which exists to get results by making the best use of the human, financial &amp; material resources available.</a:t>
            </a:r>
          </a:p>
          <a:p>
            <a:pPr marL="682625"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The planning, organizing, leading, and controlling of human and other resources to achieve organizational goals effectively and efficiently.</a:t>
            </a:r>
          </a:p>
        </p:txBody>
      </p:sp>
    </p:spTree>
    <p:extLst>
      <p:ext uri="{BB962C8B-B14F-4D97-AF65-F5344CB8AC3E}">
        <p14:creationId xmlns:p14="http://schemas.microsoft.com/office/powerpoint/2010/main" val="1273723658"/>
      </p:ext>
    </p:extLst>
  </p:cSld>
  <p:clrMapOvr>
    <a:masterClrMapping/>
  </p:clrMapOvr>
  <mc:AlternateContent xmlns:mc="http://schemas.openxmlformats.org/markup-compatibility/2006" xmlns:p14="http://schemas.microsoft.com/office/powerpoint/2010/main">
    <mc:Choice Requires="p14">
      <p:transition spd="slow" p14:dur="2000" advTm="72307"/>
    </mc:Choice>
    <mc:Fallback xmlns="">
      <p:transition spd="slow" advTm="7230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154BA1-A4EE-266E-C212-291E4AE824EE}"/>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8F0FB3B4-83AA-250F-F064-2F252871C7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8734D1C3-FB77-B468-55BC-096222D4E1BC}"/>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5F9C0E74-72EC-A436-BF17-E5768D8D4270}"/>
              </a:ext>
            </a:extLst>
          </p:cNvPr>
          <p:cNvSpPr txBox="1"/>
          <p:nvPr/>
        </p:nvSpPr>
        <p:spPr>
          <a:xfrm>
            <a:off x="2490357" y="1139291"/>
            <a:ext cx="39805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What is Management?</a:t>
            </a:r>
          </a:p>
        </p:txBody>
      </p:sp>
      <p:sp>
        <p:nvSpPr>
          <p:cNvPr id="2" name="TextBox 1">
            <a:extLst>
              <a:ext uri="{FF2B5EF4-FFF2-40B4-BE49-F238E27FC236}">
                <a16:creationId xmlns:a16="http://schemas.microsoft.com/office/drawing/2014/main" id="{559F2D9D-1966-2297-E2E9-8B087DB3FB7E}"/>
              </a:ext>
            </a:extLst>
          </p:cNvPr>
          <p:cNvSpPr txBox="1"/>
          <p:nvPr/>
        </p:nvSpPr>
        <p:spPr>
          <a:xfrm>
            <a:off x="704857" y="2065759"/>
            <a:ext cx="10442246" cy="3699731"/>
          </a:xfrm>
          <a:prstGeom prst="rect">
            <a:avLst/>
          </a:prstGeom>
          <a:noFill/>
        </p:spPr>
        <p:txBody>
          <a:bodyPr wrap="square" rtlCol="0">
            <a:spAutoFit/>
          </a:bodyPr>
          <a:lstStyle/>
          <a:p>
            <a:pPr marL="682625"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Resources include people, skills, know-how and experience, machinery, raw materials, computers and IT, patents, financial capital, and loyal customers and employees.</a:t>
            </a:r>
            <a:endParaRPr lang="en-US" sz="2000" b="1" dirty="0">
              <a:solidFill>
                <a:srgbClr val="0A1F61"/>
              </a:solidFill>
              <a:latin typeface="Tajawal ExtraBold" panose="00000800000000000000" pitchFamily="2" charset="-78"/>
              <a:cs typeface="Tajawal ExtraBold" panose="00000800000000000000" pitchFamily="2" charset="-78"/>
            </a:endParaRPr>
          </a:p>
          <a:p>
            <a:pPr marL="517525" algn="just">
              <a:lnSpc>
                <a:spcPct val="200000"/>
              </a:lnSpc>
            </a:pPr>
            <a:r>
              <a:rPr lang="en-US" sz="3000" b="1" dirty="0">
                <a:solidFill>
                  <a:srgbClr val="C00000"/>
                </a:solidFill>
                <a:latin typeface="Tajawal ExtraBold" panose="00000800000000000000" pitchFamily="2" charset="-78"/>
                <a:cs typeface="Tajawal ExtraBold" panose="00000800000000000000" pitchFamily="2" charset="-78"/>
              </a:rPr>
              <a:t>“It is the art of getting things done through others.”</a:t>
            </a:r>
          </a:p>
          <a:p>
            <a:pPr marL="517525" algn="r">
              <a:lnSpc>
                <a:spcPct val="200000"/>
              </a:lnSpc>
            </a:pPr>
            <a:r>
              <a:rPr lang="en-US" b="1" i="1" dirty="0">
                <a:solidFill>
                  <a:srgbClr val="0A1F61"/>
                </a:solidFill>
                <a:latin typeface="Tajawal ExtraBold" panose="00000800000000000000" pitchFamily="2" charset="-78"/>
                <a:cs typeface="Tajawal ExtraBold" panose="00000800000000000000" pitchFamily="2" charset="-78"/>
              </a:rPr>
              <a:t>(Mary Parker Follet)</a:t>
            </a:r>
          </a:p>
        </p:txBody>
      </p:sp>
    </p:spTree>
    <p:extLst>
      <p:ext uri="{BB962C8B-B14F-4D97-AF65-F5344CB8AC3E}">
        <p14:creationId xmlns:p14="http://schemas.microsoft.com/office/powerpoint/2010/main" val="4022526003"/>
      </p:ext>
    </p:extLst>
  </p:cSld>
  <p:clrMapOvr>
    <a:masterClrMapping/>
  </p:clrMapOvr>
  <mc:AlternateContent xmlns:mc="http://schemas.openxmlformats.org/markup-compatibility/2006" xmlns:p14="http://schemas.microsoft.com/office/powerpoint/2010/main">
    <mc:Choice Requires="p14">
      <p:transition spd="slow" p14:dur="2000" advTm="80250"/>
    </mc:Choice>
    <mc:Fallback xmlns="">
      <p:transition spd="slow" advTm="8025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8921E-8AB9-4467-8DAB-F9E3BD25ED11}"/>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E7F8B96A-60F2-F39C-7906-15EDED0AA9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9AF336B2-FDBC-06DE-28B3-F9283FC683BE}"/>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B3997C9F-83E6-F27B-91F9-B5A1357816F0}"/>
              </a:ext>
            </a:extLst>
          </p:cNvPr>
          <p:cNvSpPr txBox="1"/>
          <p:nvPr/>
        </p:nvSpPr>
        <p:spPr>
          <a:xfrm>
            <a:off x="2490357" y="1139291"/>
            <a:ext cx="5636479"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Why management is important?</a:t>
            </a:r>
          </a:p>
        </p:txBody>
      </p:sp>
      <p:sp>
        <p:nvSpPr>
          <p:cNvPr id="3" name="TextBox 2">
            <a:extLst>
              <a:ext uri="{FF2B5EF4-FFF2-40B4-BE49-F238E27FC236}">
                <a16:creationId xmlns:a16="http://schemas.microsoft.com/office/drawing/2014/main" id="{BF2A35AA-9FFE-A8E4-1519-C2F128CA1293}"/>
              </a:ext>
            </a:extLst>
          </p:cNvPr>
          <p:cNvSpPr txBox="1"/>
          <p:nvPr/>
        </p:nvSpPr>
        <p:spPr>
          <a:xfrm>
            <a:off x="776787" y="1953616"/>
            <a:ext cx="10442246" cy="3671005"/>
          </a:xfrm>
          <a:prstGeom prst="rect">
            <a:avLst/>
          </a:prstGeom>
          <a:noFill/>
        </p:spPr>
        <p:txBody>
          <a:bodyPr wrap="square" rtlCol="0">
            <a:spAutoFit/>
          </a:bodyPr>
          <a:lstStyle/>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1.	The more efficient and effective use of resources that organizations make of those resources, the greater the relative well-being and prosperity of people in that society</a:t>
            </a:r>
          </a:p>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2.	Helps people deal with their bosses and coworkers</a:t>
            </a:r>
          </a:p>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3.	Opens a path to a well-paying job and a satisfying career</a:t>
            </a:r>
          </a:p>
        </p:txBody>
      </p:sp>
    </p:spTree>
    <p:extLst>
      <p:ext uri="{BB962C8B-B14F-4D97-AF65-F5344CB8AC3E}">
        <p14:creationId xmlns:p14="http://schemas.microsoft.com/office/powerpoint/2010/main" val="2369337924"/>
      </p:ext>
    </p:extLst>
  </p:cSld>
  <p:clrMapOvr>
    <a:masterClrMapping/>
  </p:clrMapOvr>
  <mc:AlternateContent xmlns:mc="http://schemas.openxmlformats.org/markup-compatibility/2006" xmlns:p14="http://schemas.microsoft.com/office/powerpoint/2010/main">
    <mc:Choice Requires="p14">
      <p:transition spd="slow" p14:dur="2000" advTm="78780"/>
    </mc:Choice>
    <mc:Fallback xmlns="">
      <p:transition spd="slow" advTm="7878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08F688-C4DD-3019-A0D5-B69EC065472A}"/>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FC338A1C-4EC8-E0E4-EC16-0375A0F830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51459476-7103-EC41-1DF8-D7D22AD89D3A}"/>
              </a:ext>
            </a:extLst>
          </p:cNvPr>
          <p:cNvPicPr>
            <a:picLocks noChangeAspect="1"/>
          </p:cNvPicPr>
          <p:nvPr/>
        </p:nvPicPr>
        <p:blipFill>
          <a:blip r:embed="rId3"/>
          <a:stretch>
            <a:fillRect/>
          </a:stretch>
        </p:blipFill>
        <p:spPr>
          <a:xfrm>
            <a:off x="2798782" y="2630679"/>
            <a:ext cx="221078" cy="2503561"/>
          </a:xfrm>
          <a:prstGeom prst="rect">
            <a:avLst/>
          </a:prstGeom>
        </p:spPr>
      </p:pic>
      <p:pic>
        <p:nvPicPr>
          <p:cNvPr id="5" name="Picture 4">
            <a:extLst>
              <a:ext uri="{FF2B5EF4-FFF2-40B4-BE49-F238E27FC236}">
                <a16:creationId xmlns:a16="http://schemas.microsoft.com/office/drawing/2014/main" id="{40F9E98A-7EF9-751F-E31D-990F5995A3D4}"/>
              </a:ext>
            </a:extLst>
          </p:cNvPr>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527FF877-FEE4-329E-F094-C692451E7AB2}"/>
              </a:ext>
            </a:extLst>
          </p:cNvPr>
          <p:cNvSpPr txBox="1"/>
          <p:nvPr/>
        </p:nvSpPr>
        <p:spPr>
          <a:xfrm>
            <a:off x="2909321" y="3154818"/>
            <a:ext cx="6373358" cy="872355"/>
          </a:xfrm>
          <a:prstGeom prst="rect">
            <a:avLst/>
          </a:prstGeom>
          <a:noFill/>
        </p:spPr>
        <p:txBody>
          <a:bodyPr wrap="square">
            <a:spAutoFit/>
          </a:bodyPr>
          <a:lstStyle/>
          <a:p>
            <a:pPr marL="517525" algn="ctr">
              <a:lnSpc>
                <a:spcPct val="200000"/>
              </a:lnSpc>
            </a:pPr>
            <a:r>
              <a:rPr lang="en-US" sz="3000" b="1" dirty="0">
                <a:solidFill>
                  <a:srgbClr val="0A1F61"/>
                </a:solidFill>
                <a:latin typeface="Tajawal ExtraBold" panose="00000800000000000000" pitchFamily="2" charset="-78"/>
                <a:cs typeface="Tajawal ExtraBold" panose="00000800000000000000" pitchFamily="2" charset="-78"/>
              </a:rPr>
              <a:t>What are Management Levels?</a:t>
            </a:r>
          </a:p>
        </p:txBody>
      </p:sp>
      <p:sp>
        <p:nvSpPr>
          <p:cNvPr id="9" name="TextBox 8">
            <a:extLst>
              <a:ext uri="{FF2B5EF4-FFF2-40B4-BE49-F238E27FC236}">
                <a16:creationId xmlns:a16="http://schemas.microsoft.com/office/drawing/2014/main" id="{75FB42A6-BEF9-8EDE-1704-DA8592A0A350}"/>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Tree>
    <p:extLst>
      <p:ext uri="{BB962C8B-B14F-4D97-AF65-F5344CB8AC3E}">
        <p14:creationId xmlns:p14="http://schemas.microsoft.com/office/powerpoint/2010/main" val="3707406306"/>
      </p:ext>
    </p:extLst>
  </p:cSld>
  <p:clrMapOvr>
    <a:masterClrMapping/>
  </p:clrMapOvr>
  <mc:AlternateContent xmlns:mc="http://schemas.openxmlformats.org/markup-compatibility/2006" xmlns:p14="http://schemas.microsoft.com/office/powerpoint/2010/main">
    <mc:Choice Requires="p14">
      <p:transition spd="slow" p14:dur="2000" advTm="4830"/>
    </mc:Choice>
    <mc:Fallback xmlns="">
      <p:transition spd="slow" advTm="483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B3E14-9A10-C1E9-C6EF-1627F3D98685}"/>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34F378A8-86A6-3BC3-781C-E2498DF661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D707B974-824F-737A-F849-D5661841E49B}"/>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737FB4F0-9500-2F0C-91F0-639740950C53}"/>
              </a:ext>
            </a:extLst>
          </p:cNvPr>
          <p:cNvSpPr txBox="1"/>
          <p:nvPr/>
        </p:nvSpPr>
        <p:spPr>
          <a:xfrm>
            <a:off x="2490357" y="1139291"/>
            <a:ext cx="4043094"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Levels of Management</a:t>
            </a:r>
          </a:p>
        </p:txBody>
      </p:sp>
      <p:pic>
        <p:nvPicPr>
          <p:cNvPr id="2" name="Picture 1">
            <a:extLst>
              <a:ext uri="{FF2B5EF4-FFF2-40B4-BE49-F238E27FC236}">
                <a16:creationId xmlns:a16="http://schemas.microsoft.com/office/drawing/2014/main" id="{6B7C781A-69FD-2DA0-2985-80F4B9CD7E8B}"/>
              </a:ext>
            </a:extLst>
          </p:cNvPr>
          <p:cNvPicPr>
            <a:picLocks noChangeAspect="1"/>
          </p:cNvPicPr>
          <p:nvPr/>
        </p:nvPicPr>
        <p:blipFill>
          <a:blip r:embed="rId3">
            <a:lum bright="-12000" contrast="34000"/>
            <a:extLst>
              <a:ext uri="{28A0092B-C50C-407E-A947-70E740481C1C}">
                <a14:useLocalDpi xmlns:a14="http://schemas.microsoft.com/office/drawing/2010/main" val="0"/>
              </a:ext>
            </a:extLst>
          </a:blip>
          <a:srcRect/>
          <a:stretch>
            <a:fillRect/>
          </a:stretch>
        </p:blipFill>
        <p:spPr bwMode="auto">
          <a:xfrm>
            <a:off x="5998033" y="1756599"/>
            <a:ext cx="5411499" cy="3725609"/>
          </a:xfrm>
          <a:prstGeom prst="rect">
            <a:avLst/>
          </a:prstGeom>
          <a:noFill/>
          <a:ln>
            <a:noFill/>
          </a:ln>
        </p:spPr>
      </p:pic>
      <p:sp>
        <p:nvSpPr>
          <p:cNvPr id="4" name="TextBox 3">
            <a:extLst>
              <a:ext uri="{FF2B5EF4-FFF2-40B4-BE49-F238E27FC236}">
                <a16:creationId xmlns:a16="http://schemas.microsoft.com/office/drawing/2014/main" id="{292FC9C0-4D6A-13BB-09AD-BDDFB426E64D}"/>
              </a:ext>
            </a:extLst>
          </p:cNvPr>
          <p:cNvSpPr txBox="1"/>
          <p:nvPr/>
        </p:nvSpPr>
        <p:spPr>
          <a:xfrm>
            <a:off x="569108" y="2077700"/>
            <a:ext cx="5526892" cy="3901837"/>
          </a:xfrm>
          <a:prstGeom prst="rect">
            <a:avLst/>
          </a:prstGeom>
          <a:noFill/>
        </p:spPr>
        <p:txBody>
          <a:bodyPr wrap="square" rtlCol="0">
            <a:spAutoFit/>
          </a:bodyPr>
          <a:lstStyle/>
          <a:p>
            <a:pPr marL="344488" indent="-225425" algn="just">
              <a:lnSpc>
                <a:spcPct val="1500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Areas of Managers</a:t>
            </a:r>
          </a:p>
          <a:p>
            <a:pPr marL="461963"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Department</a:t>
            </a:r>
          </a:p>
          <a:p>
            <a:pPr marL="576263" lvl="1">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A group of managers and employees who work together and possess similar skills or use the same knowledge, tools,</a:t>
            </a:r>
            <a:r>
              <a:rPr lang="ar-EG"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or techniques</a:t>
            </a:r>
          </a:p>
        </p:txBody>
      </p:sp>
    </p:spTree>
    <p:extLst>
      <p:ext uri="{BB962C8B-B14F-4D97-AF65-F5344CB8AC3E}">
        <p14:creationId xmlns:p14="http://schemas.microsoft.com/office/powerpoint/2010/main" val="757187182"/>
      </p:ext>
    </p:extLst>
  </p:cSld>
  <p:clrMapOvr>
    <a:masterClrMapping/>
  </p:clrMapOvr>
  <mc:AlternateContent xmlns:mc="http://schemas.openxmlformats.org/markup-compatibility/2006" xmlns:p14="http://schemas.microsoft.com/office/powerpoint/2010/main">
    <mc:Choice Requires="p14">
      <p:transition spd="slow" p14:dur="2000" advTm="88460"/>
    </mc:Choice>
    <mc:Fallback xmlns="">
      <p:transition spd="slow" advTm="8846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5000D-C19A-BCE0-1522-628ED46C5EC1}"/>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2F3E8983-2942-8FBB-3C54-2AB3C44147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D9E68A9C-D02B-74B0-E732-BEFD73B3F300}"/>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FEC86369-4455-F551-A639-7D74D97289E6}"/>
              </a:ext>
            </a:extLst>
          </p:cNvPr>
          <p:cNvSpPr txBox="1"/>
          <p:nvPr/>
        </p:nvSpPr>
        <p:spPr>
          <a:xfrm>
            <a:off x="2490357" y="1139291"/>
            <a:ext cx="4043094"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Levels of Management</a:t>
            </a:r>
          </a:p>
        </p:txBody>
      </p:sp>
      <p:sp>
        <p:nvSpPr>
          <p:cNvPr id="3" name="TextBox 2">
            <a:extLst>
              <a:ext uri="{FF2B5EF4-FFF2-40B4-BE49-F238E27FC236}">
                <a16:creationId xmlns:a16="http://schemas.microsoft.com/office/drawing/2014/main" id="{C391343A-D501-5FFC-BB29-98688D981BA5}"/>
              </a:ext>
            </a:extLst>
          </p:cNvPr>
          <p:cNvSpPr txBox="1"/>
          <p:nvPr/>
        </p:nvSpPr>
        <p:spPr>
          <a:xfrm>
            <a:off x="874877" y="1756599"/>
            <a:ext cx="10442246" cy="3901837"/>
          </a:xfrm>
          <a:prstGeom prst="rect">
            <a:avLst/>
          </a:prstGeom>
          <a:noFill/>
        </p:spPr>
        <p:txBody>
          <a:bodyPr wrap="square" rtlCol="0">
            <a:spAutoFit/>
          </a:bodyPr>
          <a:lstStyle/>
          <a:p>
            <a:pPr marL="119063" algn="just">
              <a:lnSpc>
                <a:spcPct val="150000"/>
              </a:lnSpc>
              <a:tabLst>
                <a:tab pos="403225" algn="l"/>
              </a:tabLst>
            </a:pPr>
            <a:endParaRPr lang="en-US" sz="2400" b="1" dirty="0">
              <a:solidFill>
                <a:srgbClr val="0A1F61"/>
              </a:solidFill>
              <a:latin typeface="Tajawal ExtraBold" panose="00000800000000000000" pitchFamily="2" charset="-78"/>
              <a:cs typeface="Tajawal ExtraBold" panose="00000800000000000000" pitchFamily="2" charset="-78"/>
            </a:endParaRPr>
          </a:p>
          <a:p>
            <a:pPr marL="461963"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First line managers - Responsible for daily supervision of the non-managerial employees who perform many of the specific activities necessary to produce goods and services</a:t>
            </a:r>
          </a:p>
          <a:p>
            <a:pPr marL="461963"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Middle managers - Supervise first-line managers. Responsible for finding the best way to organize human and other resources to achieve organizational goals</a:t>
            </a:r>
          </a:p>
        </p:txBody>
      </p:sp>
    </p:spTree>
    <p:extLst>
      <p:ext uri="{BB962C8B-B14F-4D97-AF65-F5344CB8AC3E}">
        <p14:creationId xmlns:p14="http://schemas.microsoft.com/office/powerpoint/2010/main" val="1447256955"/>
      </p:ext>
    </p:extLst>
  </p:cSld>
  <p:clrMapOvr>
    <a:masterClrMapping/>
  </p:clrMapOvr>
  <mc:AlternateContent xmlns:mc="http://schemas.openxmlformats.org/markup-compatibility/2006" xmlns:p14="http://schemas.microsoft.com/office/powerpoint/2010/main">
    <mc:Choice Requires="p14">
      <p:transition spd="slow" p14:dur="2000" advTm="45370"/>
    </mc:Choice>
    <mc:Fallback xmlns="">
      <p:transition spd="slow" advTm="4537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F6645E-D8B6-3030-A02C-CDE3DA5E6C13}"/>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C655026A-EAB9-709D-C81A-F709774A7D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8B0E73E4-6FC7-B683-52E2-E2A380A19E85}"/>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83BFE22C-0C0A-B9A7-F6E6-DDED0B515168}"/>
              </a:ext>
            </a:extLst>
          </p:cNvPr>
          <p:cNvSpPr txBox="1"/>
          <p:nvPr/>
        </p:nvSpPr>
        <p:spPr>
          <a:xfrm>
            <a:off x="2490357" y="1139291"/>
            <a:ext cx="4043094"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Levels of Management</a:t>
            </a:r>
          </a:p>
        </p:txBody>
      </p:sp>
      <p:sp>
        <p:nvSpPr>
          <p:cNvPr id="2" name="TextBox 1">
            <a:extLst>
              <a:ext uri="{FF2B5EF4-FFF2-40B4-BE49-F238E27FC236}">
                <a16:creationId xmlns:a16="http://schemas.microsoft.com/office/drawing/2014/main" id="{7EE228C8-9EEB-BEC1-4B38-BE910EB58A8B}"/>
              </a:ext>
            </a:extLst>
          </p:cNvPr>
          <p:cNvSpPr txBox="1"/>
          <p:nvPr/>
        </p:nvSpPr>
        <p:spPr>
          <a:xfrm>
            <a:off x="638440" y="2103303"/>
            <a:ext cx="10677259" cy="3743141"/>
          </a:xfrm>
          <a:prstGeom prst="rect">
            <a:avLst/>
          </a:prstGeom>
          <a:noFill/>
        </p:spPr>
        <p:txBody>
          <a:bodyPr wrap="square" rtlCol="0">
            <a:spAutoFit/>
          </a:bodyPr>
          <a:lstStyle/>
          <a:p>
            <a:pPr marL="461963" indent="-342900" algn="just">
              <a:lnSpc>
                <a:spcPct val="150000"/>
              </a:lnSpc>
              <a:buFont typeface="Arial" panose="020B0604020202020204" pitchFamily="34" charset="0"/>
              <a:buChar char="•"/>
              <a:tabLst>
                <a:tab pos="403225" algn="l"/>
              </a:tabLst>
            </a:pPr>
            <a:r>
              <a:rPr lang="en-US" sz="2300" b="1" dirty="0">
                <a:solidFill>
                  <a:srgbClr val="0A1F61"/>
                </a:solidFill>
                <a:latin typeface="Tajawal ExtraBold" panose="00000800000000000000" pitchFamily="2" charset="-78"/>
                <a:cs typeface="Tajawal ExtraBold" panose="00000800000000000000" pitchFamily="2" charset="-78"/>
              </a:rPr>
              <a:t>Top managers – Responsible for the performance of all departments and have cross-departmental responsibility. </a:t>
            </a:r>
          </a:p>
          <a:p>
            <a:pPr marL="919163" lvl="1" indent="-342900" algn="just">
              <a:lnSpc>
                <a:spcPct val="150000"/>
              </a:lnSpc>
              <a:buFont typeface="Arial" panose="020B0604020202020204" pitchFamily="34" charset="0"/>
              <a:buChar char="•"/>
              <a:tabLst>
                <a:tab pos="403225" algn="l"/>
              </a:tabLst>
            </a:pPr>
            <a:r>
              <a:rPr lang="en-US" sz="2300" b="1" dirty="0">
                <a:solidFill>
                  <a:srgbClr val="0A1F61"/>
                </a:solidFill>
                <a:latin typeface="Tajawal ExtraBold" panose="00000800000000000000" pitchFamily="2" charset="-78"/>
                <a:cs typeface="Tajawal ExtraBold" panose="00000800000000000000" pitchFamily="2" charset="-78"/>
              </a:rPr>
              <a:t>Establish organizational goals and monitor middle managers</a:t>
            </a:r>
          </a:p>
          <a:p>
            <a:pPr marL="919163" lvl="1" indent="-342900" algn="just">
              <a:lnSpc>
                <a:spcPct val="150000"/>
              </a:lnSpc>
              <a:buFont typeface="Arial" panose="020B0604020202020204" pitchFamily="34" charset="0"/>
              <a:buChar char="•"/>
              <a:tabLst>
                <a:tab pos="403225" algn="l"/>
              </a:tabLst>
            </a:pPr>
            <a:r>
              <a:rPr lang="en-US" sz="2300" b="1" dirty="0">
                <a:solidFill>
                  <a:srgbClr val="0A1F61"/>
                </a:solidFill>
                <a:latin typeface="Tajawal ExtraBold" panose="00000800000000000000" pitchFamily="2" charset="-78"/>
                <a:cs typeface="Tajawal ExtraBold" panose="00000800000000000000" pitchFamily="2" charset="-78"/>
              </a:rPr>
              <a:t>Decide how different departments should interact</a:t>
            </a:r>
          </a:p>
          <a:p>
            <a:pPr marL="919163" lvl="1" indent="-342900" algn="just">
              <a:lnSpc>
                <a:spcPct val="150000"/>
              </a:lnSpc>
              <a:buFont typeface="Arial" panose="020B0604020202020204" pitchFamily="34" charset="0"/>
              <a:buChar char="•"/>
              <a:tabLst>
                <a:tab pos="403225" algn="l"/>
              </a:tabLst>
            </a:pPr>
            <a:r>
              <a:rPr lang="en-US" sz="2300" b="1" dirty="0">
                <a:solidFill>
                  <a:srgbClr val="0A1F61"/>
                </a:solidFill>
                <a:latin typeface="Tajawal ExtraBold" panose="00000800000000000000" pitchFamily="2" charset="-78"/>
                <a:cs typeface="Tajawal ExtraBold" panose="00000800000000000000" pitchFamily="2" charset="-78"/>
              </a:rPr>
              <a:t>Ultimately responsible for the success or failure of an organization</a:t>
            </a:r>
          </a:p>
          <a:p>
            <a:pPr marL="344488" indent="-225425" algn="just">
              <a:lnSpc>
                <a:spcPct val="150000"/>
              </a:lnSpc>
              <a:buFont typeface="Wingdings" panose="05000000000000000000" pitchFamily="2" charset="2"/>
              <a:buChar char="q"/>
              <a:tabLst>
                <a:tab pos="403225" algn="l"/>
              </a:tabLst>
            </a:pPr>
            <a:r>
              <a:rPr lang="en-US" sz="2300" b="1" dirty="0">
                <a:solidFill>
                  <a:srgbClr val="0A1F61"/>
                </a:solidFill>
                <a:latin typeface="Tajawal ExtraBold" panose="00000800000000000000" pitchFamily="2" charset="-78"/>
                <a:cs typeface="Tajawal ExtraBold" panose="00000800000000000000" pitchFamily="2" charset="-78"/>
              </a:rPr>
              <a:t>Chief executive officer (CEO) is company’s most senior and important manager</a:t>
            </a:r>
          </a:p>
        </p:txBody>
      </p:sp>
    </p:spTree>
    <p:extLst>
      <p:ext uri="{BB962C8B-B14F-4D97-AF65-F5344CB8AC3E}">
        <p14:creationId xmlns:p14="http://schemas.microsoft.com/office/powerpoint/2010/main" val="1229986041"/>
      </p:ext>
    </p:extLst>
  </p:cSld>
  <p:clrMapOvr>
    <a:masterClrMapping/>
  </p:clrMapOvr>
  <mc:AlternateContent xmlns:mc="http://schemas.openxmlformats.org/markup-compatibility/2006" xmlns:p14="http://schemas.microsoft.com/office/powerpoint/2010/main">
    <mc:Choice Requires="p14">
      <p:transition spd="slow" p14:dur="2000" advTm="29020"/>
    </mc:Choice>
    <mc:Fallback xmlns="">
      <p:transition spd="slow" advTm="2902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B1EA7A-312E-82D6-7220-35638E5A817C}"/>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6EA810E8-6B5B-3BD4-8799-BCB0D717BE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A2A77F35-8AEF-8CFB-AF51-A8564DEE26F1}"/>
              </a:ext>
            </a:extLst>
          </p:cNvPr>
          <p:cNvPicPr>
            <a:picLocks noChangeAspect="1"/>
          </p:cNvPicPr>
          <p:nvPr/>
        </p:nvPicPr>
        <p:blipFill>
          <a:blip r:embed="rId3"/>
          <a:stretch>
            <a:fillRect/>
          </a:stretch>
        </p:blipFill>
        <p:spPr>
          <a:xfrm>
            <a:off x="2798782" y="2630679"/>
            <a:ext cx="221078" cy="2503561"/>
          </a:xfrm>
          <a:prstGeom prst="rect">
            <a:avLst/>
          </a:prstGeom>
        </p:spPr>
      </p:pic>
      <p:pic>
        <p:nvPicPr>
          <p:cNvPr id="5" name="Picture 4">
            <a:extLst>
              <a:ext uri="{FF2B5EF4-FFF2-40B4-BE49-F238E27FC236}">
                <a16:creationId xmlns:a16="http://schemas.microsoft.com/office/drawing/2014/main" id="{16C0FF91-026F-1B09-43A6-D68ADCD2BD81}"/>
              </a:ext>
            </a:extLst>
          </p:cNvPr>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A61DA379-95DD-91AF-8580-D445C7C9099B}"/>
              </a:ext>
            </a:extLst>
          </p:cNvPr>
          <p:cNvSpPr txBox="1"/>
          <p:nvPr/>
        </p:nvSpPr>
        <p:spPr>
          <a:xfrm>
            <a:off x="2909321" y="3154818"/>
            <a:ext cx="6373358" cy="872355"/>
          </a:xfrm>
          <a:prstGeom prst="rect">
            <a:avLst/>
          </a:prstGeom>
          <a:noFill/>
        </p:spPr>
        <p:txBody>
          <a:bodyPr wrap="square">
            <a:spAutoFit/>
          </a:bodyPr>
          <a:lstStyle/>
          <a:p>
            <a:pPr marL="517525" algn="ctr">
              <a:lnSpc>
                <a:spcPct val="200000"/>
              </a:lnSpc>
            </a:pPr>
            <a:r>
              <a:rPr lang="en-US" sz="3000" b="1" dirty="0">
                <a:solidFill>
                  <a:srgbClr val="0A1F61"/>
                </a:solidFill>
                <a:latin typeface="Tajawal ExtraBold" panose="00000800000000000000" pitchFamily="2" charset="-78"/>
                <a:cs typeface="Tajawal ExtraBold" panose="00000800000000000000" pitchFamily="2" charset="-78"/>
              </a:rPr>
              <a:t>Management Functions </a:t>
            </a:r>
          </a:p>
        </p:txBody>
      </p:sp>
      <p:sp>
        <p:nvSpPr>
          <p:cNvPr id="9" name="TextBox 8">
            <a:extLst>
              <a:ext uri="{FF2B5EF4-FFF2-40B4-BE49-F238E27FC236}">
                <a16:creationId xmlns:a16="http://schemas.microsoft.com/office/drawing/2014/main" id="{59FFB0C9-C144-CD02-15FE-C80B2F1D9CE4}"/>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Tree>
    <p:extLst>
      <p:ext uri="{BB962C8B-B14F-4D97-AF65-F5344CB8AC3E}">
        <p14:creationId xmlns:p14="http://schemas.microsoft.com/office/powerpoint/2010/main" val="1173892137"/>
      </p:ext>
    </p:extLst>
  </p:cSld>
  <p:clrMapOvr>
    <a:masterClrMapping/>
  </p:clrMapOvr>
  <mc:AlternateContent xmlns:mc="http://schemas.openxmlformats.org/markup-compatibility/2006" xmlns:p14="http://schemas.microsoft.com/office/powerpoint/2010/main">
    <mc:Choice Requires="p14">
      <p:transition spd="slow" p14:dur="2000" advTm="6240"/>
    </mc:Choice>
    <mc:Fallback xmlns="">
      <p:transition spd="slow" advTm="624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81461F-695E-9428-3958-EEC9FE15315B}"/>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D48CC578-0567-F4B1-A825-A134FD835E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6C220F8F-B379-A878-F41A-3A72AEDFD6CE}"/>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8178FE5F-860B-CD6F-3AE6-B48B76396AD6}"/>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3" name="TextBox 2">
            <a:extLst>
              <a:ext uri="{FF2B5EF4-FFF2-40B4-BE49-F238E27FC236}">
                <a16:creationId xmlns:a16="http://schemas.microsoft.com/office/drawing/2014/main" id="{2CA5F072-F765-F371-87E5-F39FEE3BE795}"/>
              </a:ext>
            </a:extLst>
          </p:cNvPr>
          <p:cNvSpPr txBox="1"/>
          <p:nvPr/>
        </p:nvSpPr>
        <p:spPr>
          <a:xfrm>
            <a:off x="874877" y="1954944"/>
            <a:ext cx="10442246" cy="3997954"/>
          </a:xfrm>
          <a:prstGeom prst="rect">
            <a:avLst/>
          </a:prstGeom>
          <a:noFill/>
        </p:spPr>
        <p:txBody>
          <a:bodyPr wrap="square" rtlCol="0">
            <a:spAutoFit/>
          </a:bodyPr>
          <a:lstStyle/>
          <a:p>
            <a:pPr marL="517525" algn="just">
              <a:lnSpc>
                <a:spcPct val="200000"/>
              </a:lnSpc>
            </a:pPr>
            <a:r>
              <a:rPr lang="en-US" sz="2000" b="1" dirty="0">
                <a:solidFill>
                  <a:srgbClr val="0A1F61"/>
                </a:solidFill>
                <a:latin typeface="Tajawal ExtraBold" panose="00000800000000000000" pitchFamily="2" charset="-78"/>
                <a:cs typeface="Tajawal ExtraBold" panose="00000800000000000000" pitchFamily="2" charset="-78"/>
              </a:rPr>
              <a:t>•	Managers at all levels in all organizations perform each of the four essential managerial tasks of planning, organizing, leading, and controlling.</a:t>
            </a:r>
          </a:p>
          <a:p>
            <a:pPr marL="517525" algn="just">
              <a:lnSpc>
                <a:spcPct val="200000"/>
              </a:lnSpc>
            </a:pPr>
            <a:endParaRPr lang="en-US" sz="1000" b="1" dirty="0">
              <a:solidFill>
                <a:srgbClr val="0A1F61"/>
              </a:solidFill>
              <a:latin typeface="Tajawal ExtraBold" panose="00000800000000000000" pitchFamily="2" charset="-78"/>
              <a:cs typeface="Tajawal ExtraBold" panose="00000800000000000000" pitchFamily="2" charset="-78"/>
            </a:endParaRPr>
          </a:p>
          <a:p>
            <a:pPr marL="860425" indent="-342900" algn="just">
              <a:lnSpc>
                <a:spcPct val="200000"/>
              </a:lnSpc>
              <a:buFontTx/>
              <a:buChar char="–"/>
            </a:pPr>
            <a:r>
              <a:rPr lang="en-US" sz="2000" b="1" dirty="0">
                <a:solidFill>
                  <a:srgbClr val="0A1F61"/>
                </a:solidFill>
                <a:latin typeface="Tajawal ExtraBold" panose="00000800000000000000" pitchFamily="2" charset="-78"/>
                <a:cs typeface="Tajawal ExtraBold" panose="00000800000000000000" pitchFamily="2" charset="-78"/>
              </a:rPr>
              <a:t>Lower – Closely supervise work of subordinates. </a:t>
            </a:r>
          </a:p>
          <a:p>
            <a:pPr marL="860425" indent="-342900" algn="just">
              <a:lnSpc>
                <a:spcPct val="200000"/>
              </a:lnSpc>
              <a:buFontTx/>
              <a:buChar char="–"/>
            </a:pPr>
            <a:r>
              <a:rPr lang="en-US" sz="2000" b="1" dirty="0">
                <a:solidFill>
                  <a:srgbClr val="0A1F61"/>
                </a:solidFill>
                <a:latin typeface="Tajawal ExtraBold" panose="00000800000000000000" pitchFamily="2" charset="-78"/>
                <a:cs typeface="Tajawal ExtraBold" panose="00000800000000000000" pitchFamily="2" charset="-78"/>
              </a:rPr>
              <a:t>Middle – Carry out activities to further goals of organization. (ex.: heads of sales, programming, marketing, etc.)</a:t>
            </a:r>
          </a:p>
          <a:p>
            <a:pPr marL="860425" indent="-342900" algn="just">
              <a:lnSpc>
                <a:spcPct val="200000"/>
              </a:lnSpc>
              <a:buFontTx/>
              <a:buChar char="–"/>
            </a:pPr>
            <a:r>
              <a:rPr lang="en-US" sz="2000" b="1" dirty="0">
                <a:solidFill>
                  <a:srgbClr val="0A1F61"/>
                </a:solidFill>
                <a:latin typeface="Tajawal ExtraBold" panose="00000800000000000000" pitchFamily="2" charset="-78"/>
                <a:cs typeface="Tajawal ExtraBold" panose="00000800000000000000" pitchFamily="2" charset="-78"/>
              </a:rPr>
              <a:t>Top – Coordinate company’s activities and provide overall direction. </a:t>
            </a:r>
          </a:p>
        </p:txBody>
      </p:sp>
    </p:spTree>
    <p:extLst>
      <p:ext uri="{BB962C8B-B14F-4D97-AF65-F5344CB8AC3E}">
        <p14:creationId xmlns:p14="http://schemas.microsoft.com/office/powerpoint/2010/main" val="2164182357"/>
      </p:ext>
    </p:extLst>
  </p:cSld>
  <p:clrMapOvr>
    <a:masterClrMapping/>
  </p:clrMapOvr>
  <mc:AlternateContent xmlns:mc="http://schemas.openxmlformats.org/markup-compatibility/2006" xmlns:p14="http://schemas.microsoft.com/office/powerpoint/2010/main">
    <mc:Choice Requires="p14">
      <p:transition spd="slow" p14:dur="2000" advTm="46230"/>
    </mc:Choice>
    <mc:Fallback xmlns="">
      <p:transition spd="slow" advTm="4623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C627B-8F23-78B6-B87E-B04D7CAB75FB}"/>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CF9C8DEE-1285-0C82-7D9D-675D05992C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0BC2C416-FD1B-EF16-5AA7-41EBA9871D23}"/>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pic>
        <p:nvPicPr>
          <p:cNvPr id="2" name="Picture 1" descr="Table&#10;&#10;Description automatically generated">
            <a:extLst>
              <a:ext uri="{FF2B5EF4-FFF2-40B4-BE49-F238E27FC236}">
                <a16:creationId xmlns:a16="http://schemas.microsoft.com/office/drawing/2014/main" id="{BE51E657-E2C5-AC85-545C-A64481D87B3E}"/>
              </a:ext>
            </a:extLst>
          </p:cNvPr>
          <p:cNvPicPr>
            <a:picLocks noChangeAspect="1"/>
          </p:cNvPicPr>
          <p:nvPr/>
        </p:nvPicPr>
        <p:blipFill rotWithShape="1">
          <a:blip r:embed="rId3">
            <a:extLst>
              <a:ext uri="{28A0092B-C50C-407E-A947-70E740481C1C}">
                <a14:useLocalDpi xmlns:a14="http://schemas.microsoft.com/office/drawing/2010/main" val="0"/>
              </a:ext>
            </a:extLst>
          </a:blip>
          <a:srcRect l="3829" t="5688" r="13593" b="7924"/>
          <a:stretch/>
        </p:blipFill>
        <p:spPr>
          <a:xfrm>
            <a:off x="2241650" y="913338"/>
            <a:ext cx="7576720" cy="5944661"/>
          </a:xfrm>
          <a:prstGeom prst="rect">
            <a:avLst/>
          </a:prstGeom>
        </p:spPr>
      </p:pic>
    </p:spTree>
    <p:extLst>
      <p:ext uri="{BB962C8B-B14F-4D97-AF65-F5344CB8AC3E}">
        <p14:creationId xmlns:p14="http://schemas.microsoft.com/office/powerpoint/2010/main" val="1865415424"/>
      </p:ext>
    </p:extLst>
  </p:cSld>
  <p:clrMapOvr>
    <a:masterClrMapping/>
  </p:clrMapOvr>
  <mc:AlternateContent xmlns:mc="http://schemas.openxmlformats.org/markup-compatibility/2006" xmlns:p14="http://schemas.microsoft.com/office/powerpoint/2010/main">
    <mc:Choice Requires="p14">
      <p:transition spd="slow" p14:dur="2000" advTm="102070"/>
    </mc:Choice>
    <mc:Fallback xmlns="">
      <p:transition spd="slow" advTm="10207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1CBBD-0142-9AEC-E88C-FF82B0D1967B}"/>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5A613353-D004-1734-6603-BD61BE579A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F1F23736-13C1-B736-7247-3C6579B6C189}"/>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169B5D2A-47DE-F2B7-933B-ECE72BAB4F4C}"/>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2" name="TextBox 1">
            <a:extLst>
              <a:ext uri="{FF2B5EF4-FFF2-40B4-BE49-F238E27FC236}">
                <a16:creationId xmlns:a16="http://schemas.microsoft.com/office/drawing/2014/main" id="{6D8E9B4D-7CB4-EACC-BED4-573C6D5B8B1C}"/>
              </a:ext>
            </a:extLst>
          </p:cNvPr>
          <p:cNvSpPr txBox="1"/>
          <p:nvPr/>
        </p:nvSpPr>
        <p:spPr>
          <a:xfrm>
            <a:off x="434339" y="2137824"/>
            <a:ext cx="10561321" cy="3728649"/>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Four Functions of Management Includes defining goals, establishing strategy, and developing plans to coordinate activities.</a:t>
            </a:r>
          </a:p>
          <a:p>
            <a:pPr marL="860425" indent="-3429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Determining what tasks are to be done, who is to do them, how the tasks are to be grouped, who reports to whom, and where decisions are to be made.</a:t>
            </a:r>
          </a:p>
          <a:p>
            <a:pPr marL="860425" indent="-3429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Includes motivating subordinates, directing others, selecting the most effective communication channels, and resolving conflicts.</a:t>
            </a:r>
          </a:p>
          <a:p>
            <a:pPr marL="860425" indent="-3429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Monitoring activities to ensure they are being accomplished as planned and correcting any significant deviations.</a:t>
            </a:r>
          </a:p>
        </p:txBody>
      </p:sp>
    </p:spTree>
    <p:extLst>
      <p:ext uri="{BB962C8B-B14F-4D97-AF65-F5344CB8AC3E}">
        <p14:creationId xmlns:p14="http://schemas.microsoft.com/office/powerpoint/2010/main" val="3055566602"/>
      </p:ext>
    </p:extLst>
  </p:cSld>
  <p:clrMapOvr>
    <a:masterClrMapping/>
  </p:clrMapOvr>
  <mc:AlternateContent xmlns:mc="http://schemas.openxmlformats.org/markup-compatibility/2006" xmlns:p14="http://schemas.microsoft.com/office/powerpoint/2010/main">
    <mc:Choice Requires="p14">
      <p:transition spd="slow" p14:dur="2000" advTm="113790"/>
    </mc:Choice>
    <mc:Fallback xmlns="">
      <p:transition spd="slow" advTm="11379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86282-9740-BFE9-8BC0-C7E4240111C4}"/>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01A75765-080B-F9C2-AFA6-151E11206B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8305E125-3EF5-63B9-B34C-1DCF32D06CC6}"/>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AB2718FC-25E4-E2AC-B774-C42ED6F89E28}"/>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pic>
        <p:nvPicPr>
          <p:cNvPr id="3" name="Picture 2">
            <a:extLst>
              <a:ext uri="{FF2B5EF4-FFF2-40B4-BE49-F238E27FC236}">
                <a16:creationId xmlns:a16="http://schemas.microsoft.com/office/drawing/2014/main" id="{2178DC17-5322-5F65-FF4E-EFC43FC494EE}"/>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l="3086" r="6479"/>
          <a:stretch/>
        </p:blipFill>
        <p:spPr>
          <a:xfrm>
            <a:off x="2634304" y="1736678"/>
            <a:ext cx="7595546" cy="5085084"/>
          </a:xfrm>
          <a:prstGeom prst="rect">
            <a:avLst/>
          </a:prstGeom>
        </p:spPr>
      </p:pic>
    </p:spTree>
    <p:extLst>
      <p:ext uri="{BB962C8B-B14F-4D97-AF65-F5344CB8AC3E}">
        <p14:creationId xmlns:p14="http://schemas.microsoft.com/office/powerpoint/2010/main" val="1999936751"/>
      </p:ext>
    </p:extLst>
  </p:cSld>
  <p:clrMapOvr>
    <a:masterClrMapping/>
  </p:clrMapOvr>
  <mc:AlternateContent xmlns:mc="http://schemas.openxmlformats.org/markup-compatibility/2006" xmlns:p14="http://schemas.microsoft.com/office/powerpoint/2010/main">
    <mc:Choice Requires="p14">
      <p:transition spd="slow" p14:dur="2000" advTm="46780"/>
    </mc:Choice>
    <mc:Fallback xmlns="">
      <p:transition spd="slow" advTm="4678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9AE3F-29A3-5040-E6DD-6745882DCBE5}"/>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F7ACF7F6-6CAA-FA0F-FE22-4A282ACA74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6743E8D2-873E-5119-0489-1EB4C2B2D880}"/>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FEB06700-E8F2-2452-7BBD-93AE2556101B}"/>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3" name="TextBox 2">
            <a:extLst>
              <a:ext uri="{FF2B5EF4-FFF2-40B4-BE49-F238E27FC236}">
                <a16:creationId xmlns:a16="http://schemas.microsoft.com/office/drawing/2014/main" id="{8290902B-66F4-9FAB-816F-045557F78997}"/>
              </a:ext>
            </a:extLst>
          </p:cNvPr>
          <p:cNvSpPr txBox="1"/>
          <p:nvPr/>
        </p:nvSpPr>
        <p:spPr>
          <a:xfrm>
            <a:off x="1920240" y="1662511"/>
            <a:ext cx="9510956" cy="4282647"/>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Planning is the process of identifying and selecting appropriate organizational goals and courses of action</a:t>
            </a:r>
          </a:p>
          <a:p>
            <a:pPr marL="860425" indent="-3429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Steps in the Planning Process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Deciding which goals, the organization will pursue</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Deciding what courses of action to adopt to attain those goals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Deciding how to allocate organizational resources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Complex, difficult activity</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Strategy to adopt is not always immediately clear</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Done under uncertainty</a:t>
            </a:r>
          </a:p>
        </p:txBody>
      </p:sp>
    </p:spTree>
    <p:extLst>
      <p:ext uri="{BB962C8B-B14F-4D97-AF65-F5344CB8AC3E}">
        <p14:creationId xmlns:p14="http://schemas.microsoft.com/office/powerpoint/2010/main" val="132381415"/>
      </p:ext>
    </p:extLst>
  </p:cSld>
  <p:clrMapOvr>
    <a:masterClrMapping/>
  </p:clrMapOvr>
  <mc:AlternateContent xmlns:mc="http://schemas.openxmlformats.org/markup-compatibility/2006" xmlns:p14="http://schemas.microsoft.com/office/powerpoint/2010/main">
    <mc:Choice Requires="p14">
      <p:transition spd="slow" p14:dur="2000" advTm="173170"/>
    </mc:Choice>
    <mc:Fallback xmlns="">
      <p:transition spd="slow" advTm="17317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B5A55-ED8B-DB69-EFB1-35822531479E}"/>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A8905F2A-5BC0-5896-BF70-7692581C4D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4DD52A65-BFB5-3CFD-C7EA-15F187317FFF}"/>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C06892C6-E2F4-0893-FF56-F53CBE9C7F04}"/>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2" name="TextBox 1">
            <a:extLst>
              <a:ext uri="{FF2B5EF4-FFF2-40B4-BE49-F238E27FC236}">
                <a16:creationId xmlns:a16="http://schemas.microsoft.com/office/drawing/2014/main" id="{6C1F40FE-EDD9-E511-F0A1-F27F66595EA5}"/>
              </a:ext>
            </a:extLst>
          </p:cNvPr>
          <p:cNvSpPr txBox="1"/>
          <p:nvPr/>
        </p:nvSpPr>
        <p:spPr>
          <a:xfrm>
            <a:off x="251460" y="2028271"/>
            <a:ext cx="11104733" cy="3901774"/>
          </a:xfrm>
          <a:prstGeom prst="rect">
            <a:avLst/>
          </a:prstGeom>
          <a:noFill/>
        </p:spPr>
        <p:txBody>
          <a:bodyPr wrap="square" rtlCol="0">
            <a:spAutoFit/>
          </a:bodyPr>
          <a:lstStyle/>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Organizing is a task that managers perform to create a structure of working relationships that allow organizational members to interact and cooperate to achieve organizational goals</a:t>
            </a:r>
          </a:p>
          <a:p>
            <a:pPr marL="1317625" lvl="1" indent="-342900" algn="just">
              <a:lnSpc>
                <a:spcPts val="3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Involves grouping people into departments according to the kinds of job-specific tasks they perform</a:t>
            </a:r>
          </a:p>
          <a:p>
            <a:pPr marL="1317625" lvl="1" indent="-342900" algn="just">
              <a:lnSpc>
                <a:spcPts val="3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Managers lay out lines of authority and responsibility</a:t>
            </a:r>
          </a:p>
          <a:p>
            <a:pPr marL="1317625" lvl="1" indent="-342900" algn="just">
              <a:lnSpc>
                <a:spcPts val="3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Decide how to coordinate organizational resources</a:t>
            </a:r>
          </a:p>
          <a:p>
            <a:pPr marL="855663" lvl="1" indent="-344488" algn="just">
              <a:lnSpc>
                <a:spcPts val="3000"/>
              </a:lnSpc>
              <a:buFont typeface="Wingdings" panose="05000000000000000000" pitchFamily="2" charset="2"/>
              <a:buChar char="q"/>
              <a:tabLst>
                <a:tab pos="914400" algn="l"/>
              </a:tabLst>
            </a:pPr>
            <a:r>
              <a:rPr lang="en-US" sz="2000" b="1" dirty="0">
                <a:solidFill>
                  <a:srgbClr val="0A1F61"/>
                </a:solidFill>
                <a:latin typeface="Tajawal ExtraBold" panose="00000800000000000000" pitchFamily="2" charset="-78"/>
                <a:cs typeface="Tajawal ExtraBold" panose="00000800000000000000" pitchFamily="2" charset="-78"/>
              </a:rPr>
              <a:t>Organizational Structure</a:t>
            </a:r>
          </a:p>
          <a:p>
            <a:pPr marL="974725" lvl="1" algn="just">
              <a:lnSpc>
                <a:spcPts val="3000"/>
              </a:lnSpc>
            </a:pPr>
            <a:r>
              <a:rPr lang="en-US" sz="2000" b="1" dirty="0">
                <a:solidFill>
                  <a:srgbClr val="0A1F61"/>
                </a:solidFill>
                <a:latin typeface="Tajawal ExtraBold" panose="00000800000000000000" pitchFamily="2" charset="-78"/>
                <a:cs typeface="Tajawal ExtraBold" panose="00000800000000000000" pitchFamily="2" charset="-78"/>
              </a:rPr>
              <a:t>A formal system of task and reporting relationships that coordinates and motivates members so that they work together to achieve organizational goals</a:t>
            </a:r>
          </a:p>
        </p:txBody>
      </p:sp>
    </p:spTree>
    <p:extLst>
      <p:ext uri="{BB962C8B-B14F-4D97-AF65-F5344CB8AC3E}">
        <p14:creationId xmlns:p14="http://schemas.microsoft.com/office/powerpoint/2010/main" val="1624874070"/>
      </p:ext>
    </p:extLst>
  </p:cSld>
  <p:clrMapOvr>
    <a:masterClrMapping/>
  </p:clrMapOvr>
  <mc:AlternateContent xmlns:mc="http://schemas.openxmlformats.org/markup-compatibility/2006" xmlns:p14="http://schemas.microsoft.com/office/powerpoint/2010/main">
    <mc:Choice Requires="p14">
      <p:transition spd="slow" p14:dur="2000" advTm="106000"/>
    </mc:Choice>
    <mc:Fallback xmlns="">
      <p:transition spd="slow" advTm="106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E9CB8-FEA9-8991-6EEF-9BDF3A8BEF34}"/>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AEF1611C-5EA5-A2F6-D6BF-A0D2A7E29C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23E9E9BD-DE1A-CE12-35EA-9E99521E2AFB}"/>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17CE32A4-2980-1BA4-317F-2EE5A6D9F8F2}"/>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3" name="TextBox 2">
            <a:extLst>
              <a:ext uri="{FF2B5EF4-FFF2-40B4-BE49-F238E27FC236}">
                <a16:creationId xmlns:a16="http://schemas.microsoft.com/office/drawing/2014/main" id="{1B71D20E-6A4F-697E-0FBB-13E832638718}"/>
              </a:ext>
            </a:extLst>
          </p:cNvPr>
          <p:cNvSpPr txBox="1"/>
          <p:nvPr/>
        </p:nvSpPr>
        <p:spPr>
          <a:xfrm>
            <a:off x="5598326" y="3556168"/>
            <a:ext cx="4735285" cy="989823"/>
          </a:xfrm>
          <a:prstGeom prst="rect">
            <a:avLst/>
          </a:prstGeom>
          <a:noFill/>
        </p:spPr>
        <p:txBody>
          <a:bodyPr wrap="square">
            <a:spAutoFit/>
          </a:bodyPr>
          <a:lstStyle/>
          <a:p>
            <a:pPr algn="ctr" eaLnBrk="1" hangingPunct="1">
              <a:lnSpc>
                <a:spcPct val="80000"/>
              </a:lnSpc>
            </a:pPr>
            <a:r>
              <a:rPr lang="en-US" altLang="en-US" sz="3600" b="1" dirty="0">
                <a:solidFill>
                  <a:srgbClr val="C00000"/>
                </a:solidFill>
              </a:rPr>
              <a:t>Organizing process </a:t>
            </a:r>
          </a:p>
          <a:p>
            <a:pPr algn="ctr" eaLnBrk="1" hangingPunct="1">
              <a:lnSpc>
                <a:spcPct val="80000"/>
              </a:lnSpc>
            </a:pPr>
            <a:r>
              <a:rPr lang="en-US" altLang="en-US" sz="3600" b="1" dirty="0">
                <a:solidFill>
                  <a:srgbClr val="C00000"/>
                </a:solidFill>
              </a:rPr>
              <a:t>in Media Organization</a:t>
            </a:r>
          </a:p>
        </p:txBody>
      </p:sp>
      <p:pic>
        <p:nvPicPr>
          <p:cNvPr id="4" name="Picture 3" descr="Logo, arrow&#10;&#10;Description automatically generated with medium confidence">
            <a:extLst>
              <a:ext uri="{FF2B5EF4-FFF2-40B4-BE49-F238E27FC236}">
                <a16:creationId xmlns:a16="http://schemas.microsoft.com/office/drawing/2014/main" id="{42946CDA-93CD-EBE2-C108-676DAEAF039F}"/>
              </a:ext>
            </a:extLst>
          </p:cNvPr>
          <p:cNvPicPr>
            <a:picLocks noChangeAspect="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515259" y="2286006"/>
            <a:ext cx="4270337" cy="3530145"/>
          </a:xfrm>
          <a:prstGeom prst="rect">
            <a:avLst/>
          </a:prstGeom>
        </p:spPr>
      </p:pic>
    </p:spTree>
    <p:extLst>
      <p:ext uri="{BB962C8B-B14F-4D97-AF65-F5344CB8AC3E}">
        <p14:creationId xmlns:p14="http://schemas.microsoft.com/office/powerpoint/2010/main" val="1843631108"/>
      </p:ext>
    </p:extLst>
  </p:cSld>
  <p:clrMapOvr>
    <a:masterClrMapping/>
  </p:clrMapOvr>
  <mc:AlternateContent xmlns:mc="http://schemas.openxmlformats.org/markup-compatibility/2006" xmlns:p14="http://schemas.microsoft.com/office/powerpoint/2010/main">
    <mc:Choice Requires="p14">
      <p:transition spd="slow" p14:dur="2000" advTm="8800"/>
    </mc:Choice>
    <mc:Fallback xmlns="">
      <p:transition spd="slow" advTm="88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F5ECD-F146-53FF-71B7-2B4C76B63C6A}"/>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3EA4125D-9710-5FB5-0DA8-507E4F3B2E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755AE3DC-AF50-18BD-3C6A-911D6A33C9F4}"/>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193635A9-27E0-0600-B0F5-C912D2ED46D1}"/>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3" name="TextBox 2">
            <a:extLst>
              <a:ext uri="{FF2B5EF4-FFF2-40B4-BE49-F238E27FC236}">
                <a16:creationId xmlns:a16="http://schemas.microsoft.com/office/drawing/2014/main" id="{3655D8E1-1F0B-48F0-C6AF-92F2BCB20873}"/>
              </a:ext>
            </a:extLst>
          </p:cNvPr>
          <p:cNvSpPr txBox="1"/>
          <p:nvPr/>
        </p:nvSpPr>
        <p:spPr>
          <a:xfrm>
            <a:off x="548641" y="1859469"/>
            <a:ext cx="10847070" cy="4130361"/>
          </a:xfrm>
          <a:prstGeom prst="rect">
            <a:avLst/>
          </a:prstGeom>
          <a:noFill/>
        </p:spPr>
        <p:txBody>
          <a:bodyPr wrap="square" rtlCol="0">
            <a:spAutoFit/>
          </a:bodyPr>
          <a:lstStyle/>
          <a:p>
            <a:pPr eaLnBrk="1" hangingPunct="1">
              <a:lnSpc>
                <a:spcPct val="80000"/>
              </a:lnSpc>
            </a:pPr>
            <a:r>
              <a:rPr lang="en-US" altLang="en-US" sz="2800" b="1" dirty="0">
                <a:solidFill>
                  <a:srgbClr val="C00000"/>
                </a:solidFill>
              </a:rPr>
              <a:t>		Organizing process in Media Organization</a:t>
            </a:r>
            <a:endParaRPr lang="en-US" altLang="en-US" sz="2800" b="1" dirty="0">
              <a:solidFill>
                <a:srgbClr val="002060"/>
              </a:solidFill>
            </a:endParaRPr>
          </a:p>
          <a:p>
            <a:pPr marL="800100" lvl="1" indent="-342900" eaLnBrk="1" hangingPunct="1">
              <a:buFont typeface="Wingdings" panose="05000000000000000000" pitchFamily="2" charset="2"/>
              <a:buChar char="q"/>
            </a:pPr>
            <a:r>
              <a:rPr lang="en-US" altLang="en-US" sz="2400" b="1" dirty="0">
                <a:solidFill>
                  <a:srgbClr val="002060"/>
                </a:solidFill>
              </a:rPr>
              <a:t>Sales department – sale of time to advertisers, principal source of revenue for broadcast stations. Subdivided to national sales, local or regional sales</a:t>
            </a:r>
          </a:p>
          <a:p>
            <a:pPr marL="800100" lvl="1" indent="-342900" eaLnBrk="1" hangingPunct="1">
              <a:buFont typeface="Wingdings" panose="05000000000000000000" pitchFamily="2" charset="2"/>
              <a:buChar char="q"/>
            </a:pPr>
            <a:r>
              <a:rPr lang="en-US" altLang="en-US" sz="2400" b="1" dirty="0">
                <a:solidFill>
                  <a:srgbClr val="002060"/>
                </a:solidFill>
              </a:rPr>
              <a:t>Program department – Headed by program manager/director. Plans, selects, schedules and monitors programming, provides content for website</a:t>
            </a:r>
          </a:p>
          <a:p>
            <a:pPr marL="800100" lvl="1" indent="-342900" eaLnBrk="1" hangingPunct="1">
              <a:buFont typeface="Wingdings" panose="05000000000000000000" pitchFamily="2" charset="2"/>
              <a:buChar char="q"/>
            </a:pPr>
            <a:r>
              <a:rPr lang="en-US" altLang="en-US" sz="2400" b="1" dirty="0">
                <a:solidFill>
                  <a:srgbClr val="002060"/>
                </a:solidFill>
              </a:rPr>
              <a:t>Promotion and Marketing department – Attract and maintain audiences</a:t>
            </a:r>
          </a:p>
          <a:p>
            <a:pPr marL="800100" lvl="1" indent="-342900" eaLnBrk="1" hangingPunct="1">
              <a:buFont typeface="Wingdings" panose="05000000000000000000" pitchFamily="2" charset="2"/>
              <a:buChar char="q"/>
            </a:pPr>
            <a:r>
              <a:rPr lang="en-US" altLang="en-US" sz="2400" b="1" dirty="0">
                <a:solidFill>
                  <a:srgbClr val="002060"/>
                </a:solidFill>
              </a:rPr>
              <a:t>News department – Usually kept separate from entertainment function, supervised by news director. </a:t>
            </a:r>
          </a:p>
          <a:p>
            <a:pPr marL="800100" lvl="1" indent="-342900">
              <a:buFont typeface="Wingdings" panose="05000000000000000000" pitchFamily="2" charset="2"/>
              <a:buChar char="q"/>
            </a:pPr>
            <a:r>
              <a:rPr lang="en-US" altLang="en-US" sz="2400" b="1" dirty="0">
                <a:solidFill>
                  <a:srgbClr val="002060"/>
                </a:solidFill>
              </a:rPr>
              <a:t>Production department – Headed by production or creative director. Writes and produces commercials, technical support for newscast production, master control.</a:t>
            </a:r>
          </a:p>
        </p:txBody>
      </p:sp>
    </p:spTree>
    <p:extLst>
      <p:ext uri="{BB962C8B-B14F-4D97-AF65-F5344CB8AC3E}">
        <p14:creationId xmlns:p14="http://schemas.microsoft.com/office/powerpoint/2010/main" val="2345005071"/>
      </p:ext>
    </p:extLst>
  </p:cSld>
  <p:clrMapOvr>
    <a:masterClrMapping/>
  </p:clrMapOvr>
  <mc:AlternateContent xmlns:mc="http://schemas.openxmlformats.org/markup-compatibility/2006" xmlns:p14="http://schemas.microsoft.com/office/powerpoint/2010/main">
    <mc:Choice Requires="p14">
      <p:transition spd="slow" p14:dur="2000" advTm="45090"/>
    </mc:Choice>
    <mc:Fallback xmlns="">
      <p:transition spd="slow" advTm="4509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1B109-8C2C-6474-1BB7-7B8EA4B775FC}"/>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7FE5B717-A25B-7637-7212-8E87DE1891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64F545FC-6C48-036E-681F-51D97445E4F8}"/>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72A7E826-3246-946C-0BE6-9B1924733140}"/>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3" name="TextBox 2">
            <a:extLst>
              <a:ext uri="{FF2B5EF4-FFF2-40B4-BE49-F238E27FC236}">
                <a16:creationId xmlns:a16="http://schemas.microsoft.com/office/drawing/2014/main" id="{DEEBA098-C5A1-2B51-CA60-9AFE85038901}"/>
              </a:ext>
            </a:extLst>
          </p:cNvPr>
          <p:cNvSpPr txBox="1"/>
          <p:nvPr/>
        </p:nvSpPr>
        <p:spPr>
          <a:xfrm>
            <a:off x="548641" y="1859469"/>
            <a:ext cx="10847070" cy="3761030"/>
          </a:xfrm>
          <a:prstGeom prst="rect">
            <a:avLst/>
          </a:prstGeom>
          <a:noFill/>
        </p:spPr>
        <p:txBody>
          <a:bodyPr wrap="square" rtlCol="0">
            <a:spAutoFit/>
          </a:bodyPr>
          <a:lstStyle/>
          <a:p>
            <a:pPr eaLnBrk="1" hangingPunct="1">
              <a:lnSpc>
                <a:spcPct val="80000"/>
              </a:lnSpc>
            </a:pPr>
            <a:r>
              <a:rPr lang="en-US" altLang="en-US" sz="2800" b="1" dirty="0">
                <a:solidFill>
                  <a:srgbClr val="C00000"/>
                </a:solidFill>
              </a:rPr>
              <a:t>		Organizing process in Media Organization</a:t>
            </a:r>
            <a:endParaRPr lang="en-US" altLang="en-US" sz="2800" b="1" dirty="0">
              <a:solidFill>
                <a:srgbClr val="002060"/>
              </a:solidFill>
            </a:endParaRPr>
          </a:p>
          <a:p>
            <a:pPr marL="800100" lvl="1" indent="-342900" eaLnBrk="1" hangingPunct="1">
              <a:buFont typeface="Wingdings" panose="05000000000000000000" pitchFamily="2" charset="2"/>
              <a:buChar char="q"/>
            </a:pPr>
            <a:r>
              <a:rPr lang="en-US" altLang="en-US" sz="2400" b="1" dirty="0">
                <a:solidFill>
                  <a:srgbClr val="002060"/>
                </a:solidFill>
              </a:rPr>
              <a:t>Engineering department – Headed by chief engineer. Selects, operates, maintains studio, control room, transmitting equipment, computers.</a:t>
            </a:r>
          </a:p>
          <a:p>
            <a:pPr marL="800100" lvl="1" indent="-342900" eaLnBrk="1" hangingPunct="1">
              <a:buFont typeface="Wingdings" panose="05000000000000000000" pitchFamily="2" charset="2"/>
              <a:buChar char="q"/>
            </a:pPr>
            <a:r>
              <a:rPr lang="en-US" altLang="en-US" sz="2400" b="1" dirty="0">
                <a:solidFill>
                  <a:srgbClr val="002060"/>
                </a:solidFill>
              </a:rPr>
              <a:t>Business department – Accounting, secretarial, billing, payroll, HR</a:t>
            </a:r>
          </a:p>
          <a:p>
            <a:pPr marL="800100" lvl="1" indent="-342900" eaLnBrk="1" hangingPunct="1">
              <a:buFont typeface="Wingdings" panose="05000000000000000000" pitchFamily="2" charset="2"/>
              <a:buChar char="q"/>
            </a:pPr>
            <a:r>
              <a:rPr lang="en-US" altLang="en-US" sz="2400" b="1" dirty="0">
                <a:solidFill>
                  <a:srgbClr val="002060"/>
                </a:solidFill>
              </a:rPr>
              <a:t>[Sometimes] Traffic – Daily scheduling of all content to be aired, compiles availability sheet for times available for purchase by advertisers, monitoring of ad content to ensure compliance with contracts. Sometimes with Sales department.</a:t>
            </a:r>
          </a:p>
          <a:p>
            <a:pPr marL="800100" lvl="1" indent="-342900" eaLnBrk="1" hangingPunct="1">
              <a:buFont typeface="Wingdings" panose="05000000000000000000" pitchFamily="2" charset="2"/>
              <a:buChar char="q"/>
            </a:pPr>
            <a:r>
              <a:rPr lang="en-US" altLang="en-US" sz="2400" b="1" dirty="0">
                <a:solidFill>
                  <a:srgbClr val="002060"/>
                </a:solidFill>
              </a:rPr>
              <a:t>[Sometimes] Continuity – Writing of commercial copy, often with Sales department.</a:t>
            </a:r>
          </a:p>
        </p:txBody>
      </p:sp>
    </p:spTree>
    <p:extLst>
      <p:ext uri="{BB962C8B-B14F-4D97-AF65-F5344CB8AC3E}">
        <p14:creationId xmlns:p14="http://schemas.microsoft.com/office/powerpoint/2010/main" val="3404404247"/>
      </p:ext>
    </p:extLst>
  </p:cSld>
  <p:clrMapOvr>
    <a:masterClrMapping/>
  </p:clrMapOvr>
  <mc:AlternateContent xmlns:mc="http://schemas.openxmlformats.org/markup-compatibility/2006" xmlns:p14="http://schemas.microsoft.com/office/powerpoint/2010/main">
    <mc:Choice Requires="p14">
      <p:transition spd="slow" p14:dur="2000" advTm="50810"/>
    </mc:Choice>
    <mc:Fallback xmlns="">
      <p:transition spd="slow" advTm="5081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E1F49-921C-BCB5-4502-9E92AC195D32}"/>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5D42833F-67BD-3505-BE65-D308EEB19F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15E999C6-83A0-3ED1-56FC-597BBD6AEACA}"/>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E27D846F-C8E9-1687-6AF0-4E3FE5FF60A3}"/>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2" name="TextBox 1">
            <a:extLst>
              <a:ext uri="{FF2B5EF4-FFF2-40B4-BE49-F238E27FC236}">
                <a16:creationId xmlns:a16="http://schemas.microsoft.com/office/drawing/2014/main" id="{7956CF72-2B29-8148-DB81-D8B7F6C51088}"/>
              </a:ext>
            </a:extLst>
          </p:cNvPr>
          <p:cNvSpPr txBox="1"/>
          <p:nvPr/>
        </p:nvSpPr>
        <p:spPr>
          <a:xfrm>
            <a:off x="194310" y="2023524"/>
            <a:ext cx="11047583" cy="3901837"/>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Leading is articulating a clear organizational vision for its members to accomplish, and energize and enable employees so that everyone understands the part they play in achieving organizational goals</a:t>
            </a:r>
          </a:p>
          <a:p>
            <a:pPr marL="1317625" lvl="1" indent="-342900" algn="just">
              <a:lnSpc>
                <a:spcPct val="150000"/>
              </a:lnSpc>
              <a:buFont typeface="Arial" panose="020B0604020202020204" pitchFamily="34" charset="0"/>
              <a:buChar char="•"/>
            </a:pPr>
            <a:r>
              <a:rPr lang="en-US" sz="2400" b="1" dirty="0">
                <a:solidFill>
                  <a:srgbClr val="0A1F61"/>
                </a:solidFill>
                <a:latin typeface="Tajawal ExtraBold" panose="00000800000000000000" pitchFamily="2" charset="-78"/>
                <a:cs typeface="Tajawal ExtraBold" panose="00000800000000000000" pitchFamily="2" charset="-78"/>
              </a:rPr>
              <a:t>Leadership involves using power, personality, and influence, persuasion, and communication skills</a:t>
            </a:r>
          </a:p>
          <a:p>
            <a:pPr marL="1317625" lvl="1" indent="-342900" algn="just">
              <a:lnSpc>
                <a:spcPct val="150000"/>
              </a:lnSpc>
              <a:buFont typeface="Arial" panose="020B0604020202020204" pitchFamily="34" charset="0"/>
              <a:buChar char="•"/>
            </a:pPr>
            <a:r>
              <a:rPr lang="en-US" sz="2400" b="1" dirty="0">
                <a:solidFill>
                  <a:srgbClr val="0A1F61"/>
                </a:solidFill>
                <a:latin typeface="Tajawal ExtraBold" panose="00000800000000000000" pitchFamily="2" charset="-78"/>
                <a:cs typeface="Tajawal ExtraBold" panose="00000800000000000000" pitchFamily="2" charset="-78"/>
              </a:rPr>
              <a:t>Outcome of leadership is highly motivated and committed workforce</a:t>
            </a:r>
          </a:p>
        </p:txBody>
      </p:sp>
    </p:spTree>
    <p:extLst>
      <p:ext uri="{BB962C8B-B14F-4D97-AF65-F5344CB8AC3E}">
        <p14:creationId xmlns:p14="http://schemas.microsoft.com/office/powerpoint/2010/main" val="1742475015"/>
      </p:ext>
    </p:extLst>
  </p:cSld>
  <p:clrMapOvr>
    <a:masterClrMapping/>
  </p:clrMapOvr>
  <mc:AlternateContent xmlns:mc="http://schemas.openxmlformats.org/markup-compatibility/2006" xmlns:p14="http://schemas.microsoft.com/office/powerpoint/2010/main">
    <mc:Choice Requires="p14">
      <p:transition spd="slow" p14:dur="2000" advTm="31690"/>
    </mc:Choice>
    <mc:Fallback xmlns="">
      <p:transition spd="slow" advTm="3169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06106E-8639-6033-64D5-E02D829D23F3}"/>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104AB31F-DA57-3CCD-8FEC-800B118B1A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3295BF24-F8B4-2524-26D1-FE4EB46C1EBF}"/>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7E6318B0-E6D7-2975-219E-34C3B58CEB61}"/>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3" name="TextBox 2">
            <a:extLst>
              <a:ext uri="{FF2B5EF4-FFF2-40B4-BE49-F238E27FC236}">
                <a16:creationId xmlns:a16="http://schemas.microsoft.com/office/drawing/2014/main" id="{413620E8-C06D-0E5B-93AF-76DF8801D0E8}"/>
              </a:ext>
            </a:extLst>
          </p:cNvPr>
          <p:cNvSpPr txBox="1"/>
          <p:nvPr/>
        </p:nvSpPr>
        <p:spPr>
          <a:xfrm>
            <a:off x="342447" y="2104683"/>
            <a:ext cx="11098984" cy="3856569"/>
          </a:xfrm>
          <a:prstGeom prst="rect">
            <a:avLst/>
          </a:prstGeom>
          <a:noFill/>
        </p:spPr>
        <p:txBody>
          <a:bodyPr wrap="square" rtlCol="0">
            <a:spAutoFit/>
          </a:bodyPr>
          <a:lstStyle/>
          <a:p>
            <a:pPr marL="860425" indent="-342900" algn="just">
              <a:lnSpc>
                <a:spcPts val="33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Leading/Influencing/Directing: Getting employees to carry out their responsibilities with enthusiasm and effectiveness.</a:t>
            </a:r>
          </a:p>
          <a:p>
            <a:pPr marL="860425" indent="-342900" algn="just">
              <a:lnSpc>
                <a:spcPts val="33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Motivation – basic “hygiene” needs, then motivators</a:t>
            </a:r>
          </a:p>
          <a:p>
            <a:pPr marL="860425" indent="-342900" algn="just">
              <a:lnSpc>
                <a:spcPts val="33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Communication – Top-down, and bottom-up</a:t>
            </a:r>
          </a:p>
          <a:p>
            <a:pPr marL="860425" indent="-342900" algn="just">
              <a:lnSpc>
                <a:spcPts val="33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Training – Must make certain employees have opportunities to gain the skills they need. Make sure it is directly related to employee’s responsibilities.</a:t>
            </a:r>
          </a:p>
          <a:p>
            <a:pPr marL="860425" indent="-342900" algn="just">
              <a:lnSpc>
                <a:spcPts val="33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Personal influence – Must command respect, loyalty</a:t>
            </a:r>
          </a:p>
          <a:p>
            <a:pPr marL="860425" indent="-342900" algn="just">
              <a:lnSpc>
                <a:spcPts val="33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Related to competence, willingness to listen and act on employee complaints, honesty, integrity, etc.</a:t>
            </a:r>
          </a:p>
        </p:txBody>
      </p:sp>
    </p:spTree>
    <p:extLst>
      <p:ext uri="{BB962C8B-B14F-4D97-AF65-F5344CB8AC3E}">
        <p14:creationId xmlns:p14="http://schemas.microsoft.com/office/powerpoint/2010/main" val="1465781985"/>
      </p:ext>
    </p:extLst>
  </p:cSld>
  <p:clrMapOvr>
    <a:masterClrMapping/>
  </p:clrMapOvr>
  <mc:AlternateContent xmlns:mc="http://schemas.openxmlformats.org/markup-compatibility/2006" xmlns:p14="http://schemas.microsoft.com/office/powerpoint/2010/main">
    <mc:Choice Requires="p14">
      <p:transition spd="slow" p14:dur="2000" advTm="46320"/>
    </mc:Choice>
    <mc:Fallback xmlns="">
      <p:transition spd="slow" advTm="4632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C6E61-56F3-E936-5B10-1446C66D711E}"/>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7827B7E2-6FBD-4990-7AFD-05E0418165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EC4B6C45-DF0A-07F9-E14F-406CBAC8CF51}"/>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2EAAE90D-D0F6-C9E2-62C1-57F435560703}"/>
              </a:ext>
            </a:extLst>
          </p:cNvPr>
          <p:cNvSpPr txBox="1"/>
          <p:nvPr/>
        </p:nvSpPr>
        <p:spPr>
          <a:xfrm>
            <a:off x="2490357" y="1139291"/>
            <a:ext cx="430117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t>
            </a:r>
          </a:p>
        </p:txBody>
      </p:sp>
      <p:sp>
        <p:nvSpPr>
          <p:cNvPr id="2" name="TextBox 1">
            <a:extLst>
              <a:ext uri="{FF2B5EF4-FFF2-40B4-BE49-F238E27FC236}">
                <a16:creationId xmlns:a16="http://schemas.microsoft.com/office/drawing/2014/main" id="{6953E796-FB0B-880C-F9BF-7F17AC75614F}"/>
              </a:ext>
            </a:extLst>
          </p:cNvPr>
          <p:cNvSpPr txBox="1"/>
          <p:nvPr/>
        </p:nvSpPr>
        <p:spPr>
          <a:xfrm>
            <a:off x="503629" y="2149254"/>
            <a:ext cx="10880652" cy="3747244"/>
          </a:xfrm>
          <a:prstGeom prst="rect">
            <a:avLst/>
          </a:prstGeom>
          <a:noFill/>
        </p:spPr>
        <p:txBody>
          <a:bodyPr wrap="square" rtlCol="0">
            <a:spAutoFit/>
          </a:bodyPr>
          <a:lstStyle/>
          <a:p>
            <a:pPr marL="344488" indent="-225425" algn="just">
              <a:lnSpc>
                <a:spcPts val="32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Controlling is determining degree to which objectives are being achieved.</a:t>
            </a:r>
          </a:p>
          <a:p>
            <a:pPr marL="860425" indent="-342900" algn="just">
              <a:lnSpc>
                <a:spcPts val="32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Task of managers is to evaluate how well an organization has achieved its goals and to take any corrective actions needed to maintain or improve performance</a:t>
            </a:r>
          </a:p>
          <a:p>
            <a:pPr marL="860425" indent="-342900" algn="just">
              <a:lnSpc>
                <a:spcPts val="32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The outcome of the control process is the ability to measure performance accurately and regulate organizational efficiency and effectiveness</a:t>
            </a:r>
          </a:p>
          <a:p>
            <a:pPr marL="860425" indent="-342900" algn="just">
              <a:lnSpc>
                <a:spcPts val="32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Periodic evaluations of individuals and departments</a:t>
            </a:r>
          </a:p>
          <a:p>
            <a:pPr marL="860425" indent="-342900" algn="just">
              <a:lnSpc>
                <a:spcPts val="32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Based on objective, measurable, known criteria.</a:t>
            </a:r>
          </a:p>
        </p:txBody>
      </p:sp>
    </p:spTree>
    <p:extLst>
      <p:ext uri="{BB962C8B-B14F-4D97-AF65-F5344CB8AC3E}">
        <p14:creationId xmlns:p14="http://schemas.microsoft.com/office/powerpoint/2010/main" val="528943529"/>
      </p:ext>
    </p:extLst>
  </p:cSld>
  <p:clrMapOvr>
    <a:masterClrMapping/>
  </p:clrMapOvr>
  <mc:AlternateContent xmlns:mc="http://schemas.openxmlformats.org/markup-compatibility/2006" xmlns:p14="http://schemas.microsoft.com/office/powerpoint/2010/main">
    <mc:Choice Requires="p14">
      <p:transition spd="slow" p14:dur="2000" advTm="19330"/>
    </mc:Choice>
    <mc:Fallback xmlns="">
      <p:transition spd="slow" advTm="1933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5207FB-7FF9-D2E1-1D3F-5E79F70F0466}"/>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5647F0A3-C066-1F12-1DD0-51A3FF2FA3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673A0FE3-48ED-D4AB-D278-F8D50898BF98}"/>
              </a:ext>
            </a:extLst>
          </p:cNvPr>
          <p:cNvPicPr>
            <a:picLocks noChangeAspect="1"/>
          </p:cNvPicPr>
          <p:nvPr/>
        </p:nvPicPr>
        <p:blipFill>
          <a:blip r:embed="rId3"/>
          <a:stretch>
            <a:fillRect/>
          </a:stretch>
        </p:blipFill>
        <p:spPr>
          <a:xfrm>
            <a:off x="2798782" y="2630679"/>
            <a:ext cx="221078" cy="2503561"/>
          </a:xfrm>
          <a:prstGeom prst="rect">
            <a:avLst/>
          </a:prstGeom>
        </p:spPr>
      </p:pic>
      <p:pic>
        <p:nvPicPr>
          <p:cNvPr id="5" name="Picture 4">
            <a:extLst>
              <a:ext uri="{FF2B5EF4-FFF2-40B4-BE49-F238E27FC236}">
                <a16:creationId xmlns:a16="http://schemas.microsoft.com/office/drawing/2014/main" id="{515D8DCC-4D82-DA09-6C06-F1D2F8BE2D80}"/>
              </a:ext>
            </a:extLst>
          </p:cNvPr>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90F7AFC4-1992-3616-36FC-093427909CBE}"/>
              </a:ext>
            </a:extLst>
          </p:cNvPr>
          <p:cNvSpPr txBox="1"/>
          <p:nvPr/>
        </p:nvSpPr>
        <p:spPr>
          <a:xfrm>
            <a:off x="2909321" y="3154818"/>
            <a:ext cx="6373358" cy="1391728"/>
          </a:xfrm>
          <a:prstGeom prst="rect">
            <a:avLst/>
          </a:prstGeom>
          <a:noFill/>
        </p:spPr>
        <p:txBody>
          <a:bodyPr wrap="square">
            <a:spAutoFit/>
          </a:bodyPr>
          <a:lstStyle/>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Management Functions &amp; </a:t>
            </a:r>
          </a:p>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Levels of Management</a:t>
            </a:r>
          </a:p>
        </p:txBody>
      </p:sp>
      <p:sp>
        <p:nvSpPr>
          <p:cNvPr id="9" name="TextBox 8">
            <a:extLst>
              <a:ext uri="{FF2B5EF4-FFF2-40B4-BE49-F238E27FC236}">
                <a16:creationId xmlns:a16="http://schemas.microsoft.com/office/drawing/2014/main" id="{6E7C2BD2-5816-BC48-B77C-A65A07DB22B7}"/>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Tree>
    <p:extLst>
      <p:ext uri="{BB962C8B-B14F-4D97-AF65-F5344CB8AC3E}">
        <p14:creationId xmlns:p14="http://schemas.microsoft.com/office/powerpoint/2010/main" val="3625716850"/>
      </p:ext>
    </p:extLst>
  </p:cSld>
  <p:clrMapOvr>
    <a:masterClrMapping/>
  </p:clrMapOvr>
  <mc:AlternateContent xmlns:mc="http://schemas.openxmlformats.org/markup-compatibility/2006" xmlns:p14="http://schemas.microsoft.com/office/powerpoint/2010/main">
    <mc:Choice Requires="p14">
      <p:transition spd="slow" p14:dur="2000" advTm="8530"/>
    </mc:Choice>
    <mc:Fallback xmlns="">
      <p:transition spd="slow" advTm="853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68D78-EAEF-C175-AF48-2CA7FB1FA4F7}"/>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1408510D-62DE-D15D-45CC-496118ADE1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E6373163-B2E7-EB8A-1F02-8B2AC7C7A18C}"/>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E4860041-2692-6CA4-E569-2D4D108D4FEF}"/>
              </a:ext>
            </a:extLst>
          </p:cNvPr>
          <p:cNvSpPr txBox="1"/>
          <p:nvPr/>
        </p:nvSpPr>
        <p:spPr>
          <a:xfrm>
            <a:off x="2490356" y="1139291"/>
            <a:ext cx="8699613" cy="523220"/>
          </a:xfrm>
          <a:prstGeom prst="rect">
            <a:avLst/>
          </a:prstGeom>
          <a:noFill/>
        </p:spPr>
        <p:txBody>
          <a:bodyPr wrap="squar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Functions &amp; Levels of Management</a:t>
            </a:r>
          </a:p>
        </p:txBody>
      </p:sp>
      <p:pic>
        <p:nvPicPr>
          <p:cNvPr id="3" name="Picture 2">
            <a:extLst>
              <a:ext uri="{FF2B5EF4-FFF2-40B4-BE49-F238E27FC236}">
                <a16:creationId xmlns:a16="http://schemas.microsoft.com/office/drawing/2014/main" id="{C6339F1E-E822-D60A-B00E-60373220087C}"/>
              </a:ext>
            </a:extLst>
          </p:cNvPr>
          <p:cNvPicPr>
            <a:picLocks noChangeAspect="1"/>
          </p:cNvPicPr>
          <p:nvPr/>
        </p:nvPicPr>
        <p:blipFill rotWithShape="1">
          <a:blip r:embed="rId3">
            <a:lum bright="-16000" contrast="36000"/>
            <a:extLst>
              <a:ext uri="{28A0092B-C50C-407E-A947-70E740481C1C}">
                <a14:useLocalDpi xmlns:a14="http://schemas.microsoft.com/office/drawing/2010/main" val="0"/>
              </a:ext>
            </a:extLst>
          </a:blip>
          <a:srcRect t="6137" b="9417"/>
          <a:stretch/>
        </p:blipFill>
        <p:spPr bwMode="auto">
          <a:xfrm>
            <a:off x="2913266" y="2043686"/>
            <a:ext cx="6973684" cy="4433139"/>
          </a:xfrm>
          <a:prstGeom prst="rect">
            <a:avLst/>
          </a:prstGeom>
          <a:noFill/>
          <a:ln>
            <a:noFill/>
          </a:ln>
        </p:spPr>
      </p:pic>
    </p:spTree>
    <p:extLst>
      <p:ext uri="{BB962C8B-B14F-4D97-AF65-F5344CB8AC3E}">
        <p14:creationId xmlns:p14="http://schemas.microsoft.com/office/powerpoint/2010/main" val="3771937378"/>
      </p:ext>
    </p:extLst>
  </p:cSld>
  <p:clrMapOvr>
    <a:masterClrMapping/>
  </p:clrMapOvr>
  <mc:AlternateContent xmlns:mc="http://schemas.openxmlformats.org/markup-compatibility/2006" xmlns:p14="http://schemas.microsoft.com/office/powerpoint/2010/main">
    <mc:Choice Requires="p14">
      <p:transition spd="slow" p14:dur="2000" advTm="19810"/>
    </mc:Choice>
    <mc:Fallback xmlns="">
      <p:transition spd="slow" advTm="1981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76250F-9BE5-7455-9DD9-518CD483D1B8}"/>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8F8AD703-FCE1-139D-A42D-1D7704F976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A05F5B2F-4BF0-C921-E112-95FF1B5D80E1}"/>
              </a:ext>
            </a:extLst>
          </p:cNvPr>
          <p:cNvPicPr>
            <a:picLocks noChangeAspect="1"/>
          </p:cNvPicPr>
          <p:nvPr/>
        </p:nvPicPr>
        <p:blipFill>
          <a:blip r:embed="rId3"/>
          <a:stretch>
            <a:fillRect/>
          </a:stretch>
        </p:blipFill>
        <p:spPr>
          <a:xfrm>
            <a:off x="2798782" y="2630679"/>
            <a:ext cx="221078" cy="2503561"/>
          </a:xfrm>
          <a:prstGeom prst="rect">
            <a:avLst/>
          </a:prstGeom>
        </p:spPr>
      </p:pic>
      <p:pic>
        <p:nvPicPr>
          <p:cNvPr id="5" name="Picture 4">
            <a:extLst>
              <a:ext uri="{FF2B5EF4-FFF2-40B4-BE49-F238E27FC236}">
                <a16:creationId xmlns:a16="http://schemas.microsoft.com/office/drawing/2014/main" id="{D9CFE7B7-21C4-1F1D-D669-2C04E17D4975}"/>
              </a:ext>
            </a:extLst>
          </p:cNvPr>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B90707FB-D855-FC56-A1F9-E64DEEC9ADCC}"/>
              </a:ext>
            </a:extLst>
          </p:cNvPr>
          <p:cNvSpPr txBox="1"/>
          <p:nvPr/>
        </p:nvSpPr>
        <p:spPr>
          <a:xfrm>
            <a:off x="2909321" y="3154818"/>
            <a:ext cx="6373358" cy="1391728"/>
          </a:xfrm>
          <a:prstGeom prst="rect">
            <a:avLst/>
          </a:prstGeom>
          <a:noFill/>
        </p:spPr>
        <p:txBody>
          <a:bodyPr wrap="square">
            <a:spAutoFit/>
          </a:bodyPr>
          <a:lstStyle/>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What is </a:t>
            </a:r>
          </a:p>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Organizational Performance?</a:t>
            </a:r>
          </a:p>
        </p:txBody>
      </p:sp>
      <p:sp>
        <p:nvSpPr>
          <p:cNvPr id="9" name="TextBox 8">
            <a:extLst>
              <a:ext uri="{FF2B5EF4-FFF2-40B4-BE49-F238E27FC236}">
                <a16:creationId xmlns:a16="http://schemas.microsoft.com/office/drawing/2014/main" id="{4A833AB3-BF32-FA5C-D785-3AE26C58E79F}"/>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Tree>
    <p:extLst>
      <p:ext uri="{BB962C8B-B14F-4D97-AF65-F5344CB8AC3E}">
        <p14:creationId xmlns:p14="http://schemas.microsoft.com/office/powerpoint/2010/main" val="3041032531"/>
      </p:ext>
    </p:extLst>
  </p:cSld>
  <p:clrMapOvr>
    <a:masterClrMapping/>
  </p:clrMapOvr>
  <mc:AlternateContent xmlns:mc="http://schemas.openxmlformats.org/markup-compatibility/2006" xmlns:p14="http://schemas.microsoft.com/office/powerpoint/2010/main">
    <mc:Choice Requires="p14">
      <p:transition spd="slow" p14:dur="2000" advTm="8890"/>
    </mc:Choice>
    <mc:Fallback xmlns="">
      <p:transition spd="slow" advTm="889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9A857-08A6-E990-4FF7-3C418B7A9021}"/>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466F7922-56D2-4300-2F00-49F648F099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B7D51C64-3972-0A59-24A7-7A3EC989ED42}"/>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EFDD79CC-0B6A-1552-187B-1918903F4429}"/>
              </a:ext>
            </a:extLst>
          </p:cNvPr>
          <p:cNvSpPr txBox="1"/>
          <p:nvPr/>
        </p:nvSpPr>
        <p:spPr>
          <a:xfrm>
            <a:off x="2490357" y="1139291"/>
            <a:ext cx="4977645"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Organizational Performance</a:t>
            </a:r>
          </a:p>
        </p:txBody>
      </p:sp>
      <p:sp>
        <p:nvSpPr>
          <p:cNvPr id="2" name="TextBox 1">
            <a:extLst>
              <a:ext uri="{FF2B5EF4-FFF2-40B4-BE49-F238E27FC236}">
                <a16:creationId xmlns:a16="http://schemas.microsoft.com/office/drawing/2014/main" id="{7E0764DC-1B89-B201-18BE-683A7F9580C5}"/>
              </a:ext>
            </a:extLst>
          </p:cNvPr>
          <p:cNvSpPr txBox="1"/>
          <p:nvPr/>
        </p:nvSpPr>
        <p:spPr>
          <a:xfrm>
            <a:off x="549349" y="1708231"/>
            <a:ext cx="10880652" cy="4314130"/>
          </a:xfrm>
          <a:prstGeom prst="rect">
            <a:avLst/>
          </a:prstGeom>
          <a:noFill/>
        </p:spPr>
        <p:txBody>
          <a:bodyPr wrap="square" rtlCol="0">
            <a:spAutoFit/>
          </a:bodyPr>
          <a:lstStyle/>
          <a:p>
            <a:pPr marL="2290763" lvl="4" indent="-342900" algn="just">
              <a:lnSpc>
                <a:spcPts val="37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Organizational Performance</a:t>
            </a:r>
          </a:p>
          <a:p>
            <a:pPr marL="119063" algn="just">
              <a:lnSpc>
                <a:spcPts val="37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how efficiently and effectively managers use available resources to satisfy customers and achieve organizational goals.</a:t>
            </a:r>
          </a:p>
          <a:p>
            <a:pPr marL="461963" indent="-342900" algn="just">
              <a:lnSpc>
                <a:spcPts val="3700"/>
              </a:lnSpc>
              <a:buFont typeface="Wingdings" panose="05000000000000000000" pitchFamily="2" charset="2"/>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Efficiency </a:t>
            </a:r>
          </a:p>
          <a:p>
            <a:pPr marL="576263" lvl="1" algn="just">
              <a:lnSpc>
                <a:spcPts val="37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how well or how productively resources are used to achieve a goal</a:t>
            </a:r>
          </a:p>
          <a:p>
            <a:pPr marL="461963" indent="-342900" algn="just">
              <a:lnSpc>
                <a:spcPts val="3700"/>
              </a:lnSpc>
              <a:buFont typeface="Wingdings" panose="05000000000000000000" pitchFamily="2" charset="2"/>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Effectiveness</a:t>
            </a:r>
          </a:p>
          <a:p>
            <a:pPr marL="576263" lvl="1" algn="just">
              <a:lnSpc>
                <a:spcPts val="37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the appropriateness of the goals an organization is pursuing and the degree to which they are achieved.</a:t>
            </a:r>
          </a:p>
        </p:txBody>
      </p:sp>
    </p:spTree>
    <p:extLst>
      <p:ext uri="{BB962C8B-B14F-4D97-AF65-F5344CB8AC3E}">
        <p14:creationId xmlns:p14="http://schemas.microsoft.com/office/powerpoint/2010/main" val="1642780328"/>
      </p:ext>
    </p:extLst>
  </p:cSld>
  <p:clrMapOvr>
    <a:masterClrMapping/>
  </p:clrMapOvr>
  <mc:AlternateContent xmlns:mc="http://schemas.openxmlformats.org/markup-compatibility/2006" xmlns:p14="http://schemas.microsoft.com/office/powerpoint/2010/main">
    <mc:Choice Requires="p14">
      <p:transition spd="slow" p14:dur="2000" advTm="21030"/>
    </mc:Choice>
    <mc:Fallback xmlns="">
      <p:transition spd="slow" advTm="2103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12E612-82B0-8607-7470-0AE292DD47D8}"/>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4747B772-5EBD-0814-A87D-76F739BA01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025F0140-0514-926F-8822-301F4CCA8A27}"/>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E2FE0970-13DE-F3CE-969D-0AC770865038}"/>
              </a:ext>
            </a:extLst>
          </p:cNvPr>
          <p:cNvSpPr txBox="1"/>
          <p:nvPr/>
        </p:nvSpPr>
        <p:spPr>
          <a:xfrm>
            <a:off x="2490356" y="1139291"/>
            <a:ext cx="8699613" cy="523220"/>
          </a:xfrm>
          <a:prstGeom prst="rect">
            <a:avLst/>
          </a:prstGeom>
          <a:noFill/>
        </p:spPr>
        <p:txBody>
          <a:bodyPr wrap="squar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Organizational Performance</a:t>
            </a:r>
          </a:p>
        </p:txBody>
      </p:sp>
      <p:pic>
        <p:nvPicPr>
          <p:cNvPr id="2" name="Picture 1" descr="Timeline&#10;&#10;Description automatically generated">
            <a:extLst>
              <a:ext uri="{FF2B5EF4-FFF2-40B4-BE49-F238E27FC236}">
                <a16:creationId xmlns:a16="http://schemas.microsoft.com/office/drawing/2014/main" id="{AC3A001E-87D1-FC0B-46BA-F0F54A87D1A4}"/>
              </a:ext>
            </a:extLst>
          </p:cNvPr>
          <p:cNvPicPr>
            <a:picLocks noChangeAspect="1"/>
          </p:cNvPicPr>
          <p:nvPr/>
        </p:nvPicPr>
        <p:blipFill rotWithShape="1">
          <a:blip r:embed="rId3"/>
          <a:srcRect t="842" r="3525"/>
          <a:stretch/>
        </p:blipFill>
        <p:spPr bwMode="auto">
          <a:xfrm>
            <a:off x="2780002" y="1662511"/>
            <a:ext cx="6631995" cy="518808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35456321"/>
      </p:ext>
    </p:extLst>
  </p:cSld>
  <p:clrMapOvr>
    <a:masterClrMapping/>
  </p:clrMapOvr>
  <mc:AlternateContent xmlns:mc="http://schemas.openxmlformats.org/markup-compatibility/2006" xmlns:p14="http://schemas.microsoft.com/office/powerpoint/2010/main">
    <mc:Choice Requires="p14">
      <p:transition spd="slow" p14:dur="2000" advTm="28510"/>
    </mc:Choice>
    <mc:Fallback xmlns="">
      <p:transition spd="slow" advTm="2851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52018C-102F-4861-0559-ECFDAFC10148}"/>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72082BFB-E0D0-D8CC-1D85-32808DF4EE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8A3F8A07-3ADB-5B24-AE06-341814E9AFCC}"/>
              </a:ext>
            </a:extLst>
          </p:cNvPr>
          <p:cNvPicPr>
            <a:picLocks noChangeAspect="1"/>
          </p:cNvPicPr>
          <p:nvPr/>
        </p:nvPicPr>
        <p:blipFill>
          <a:blip r:embed="rId3"/>
          <a:stretch>
            <a:fillRect/>
          </a:stretch>
        </p:blipFill>
        <p:spPr>
          <a:xfrm>
            <a:off x="2798782" y="2630679"/>
            <a:ext cx="221078" cy="2503561"/>
          </a:xfrm>
          <a:prstGeom prst="rect">
            <a:avLst/>
          </a:prstGeom>
        </p:spPr>
      </p:pic>
      <p:pic>
        <p:nvPicPr>
          <p:cNvPr id="5" name="Picture 4">
            <a:extLst>
              <a:ext uri="{FF2B5EF4-FFF2-40B4-BE49-F238E27FC236}">
                <a16:creationId xmlns:a16="http://schemas.microsoft.com/office/drawing/2014/main" id="{24DBCA14-298A-AC04-8D02-6363BD0E2D70}"/>
              </a:ext>
            </a:extLst>
          </p:cNvPr>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372781EC-45D7-6F16-6861-6052A685CE72}"/>
              </a:ext>
            </a:extLst>
          </p:cNvPr>
          <p:cNvSpPr txBox="1"/>
          <p:nvPr/>
        </p:nvSpPr>
        <p:spPr>
          <a:xfrm>
            <a:off x="3019860" y="2436369"/>
            <a:ext cx="6373358" cy="699230"/>
          </a:xfrm>
          <a:prstGeom prst="rect">
            <a:avLst/>
          </a:prstGeom>
          <a:noFill/>
        </p:spPr>
        <p:txBody>
          <a:bodyPr wrap="square">
            <a:spAutoFit/>
          </a:bodyPr>
          <a:lstStyle/>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What are Management Roles?</a:t>
            </a:r>
          </a:p>
        </p:txBody>
      </p:sp>
      <p:sp>
        <p:nvSpPr>
          <p:cNvPr id="9" name="TextBox 8">
            <a:extLst>
              <a:ext uri="{FF2B5EF4-FFF2-40B4-BE49-F238E27FC236}">
                <a16:creationId xmlns:a16="http://schemas.microsoft.com/office/drawing/2014/main" id="{827C68B8-4D7C-B307-29CA-EFFB795F8B3D}"/>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pic>
        <p:nvPicPr>
          <p:cNvPr id="2" name="Picture 1" descr="Diagram&#10;&#10;Description automatically generated">
            <a:extLst>
              <a:ext uri="{FF2B5EF4-FFF2-40B4-BE49-F238E27FC236}">
                <a16:creationId xmlns:a16="http://schemas.microsoft.com/office/drawing/2014/main" id="{F2D8E8E0-BD75-335A-371D-41A14982AA4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11041" y="3120329"/>
            <a:ext cx="5483959" cy="2783109"/>
          </a:xfrm>
          <a:prstGeom prst="rect">
            <a:avLst/>
          </a:prstGeom>
        </p:spPr>
      </p:pic>
    </p:spTree>
    <p:extLst>
      <p:ext uri="{BB962C8B-B14F-4D97-AF65-F5344CB8AC3E}">
        <p14:creationId xmlns:p14="http://schemas.microsoft.com/office/powerpoint/2010/main" val="212840877"/>
      </p:ext>
    </p:extLst>
  </p:cSld>
  <p:clrMapOvr>
    <a:masterClrMapping/>
  </p:clrMapOvr>
  <mc:AlternateContent xmlns:mc="http://schemas.openxmlformats.org/markup-compatibility/2006" xmlns:p14="http://schemas.microsoft.com/office/powerpoint/2010/main">
    <mc:Choice Requires="p14">
      <p:transition spd="slow" p14:dur="2000" advTm="8890"/>
    </mc:Choice>
    <mc:Fallback xmlns="">
      <p:transition spd="slow" advTm="889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238CF-CB43-CBD1-1227-B7159B61364D}"/>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DD7EA7FD-9BAF-550B-05B9-D54432BE1B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2809356F-97F5-0411-EC10-7A1941C0523C}"/>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A668C0DB-E245-A112-DCF8-5082236128A2}"/>
              </a:ext>
            </a:extLst>
          </p:cNvPr>
          <p:cNvSpPr txBox="1"/>
          <p:nvPr/>
        </p:nvSpPr>
        <p:spPr>
          <a:xfrm>
            <a:off x="2490357" y="1139291"/>
            <a:ext cx="346280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Roles</a:t>
            </a:r>
          </a:p>
        </p:txBody>
      </p:sp>
      <p:sp>
        <p:nvSpPr>
          <p:cNvPr id="2" name="TextBox 1">
            <a:extLst>
              <a:ext uri="{FF2B5EF4-FFF2-40B4-BE49-F238E27FC236}">
                <a16:creationId xmlns:a16="http://schemas.microsoft.com/office/drawing/2014/main" id="{3E7E97FD-0227-AB47-367A-64EC9386FD09}"/>
              </a:ext>
            </a:extLst>
          </p:cNvPr>
          <p:cNvSpPr txBox="1"/>
          <p:nvPr/>
        </p:nvSpPr>
        <p:spPr>
          <a:xfrm>
            <a:off x="547128" y="2234011"/>
            <a:ext cx="10880652" cy="3293209"/>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0A1F61"/>
                </a:solidFill>
              </a:rPr>
              <a:t>Interpersonal Roles that managers assume to provide direction and supervision to both employees and the organization as a whole.</a:t>
            </a:r>
          </a:p>
          <a:p>
            <a:pPr eaLnBrk="1" fontAlgn="auto" hangingPunct="1">
              <a:spcAft>
                <a:spcPts val="0"/>
              </a:spcAft>
              <a:tabLst>
                <a:tab pos="5711825" algn="l"/>
              </a:tabLst>
              <a:defRPr/>
            </a:pPr>
            <a:endParaRPr lang="en-US" sz="2600" b="1" dirty="0">
              <a:solidFill>
                <a:srgbClr val="0A1F61"/>
              </a:solidFill>
            </a:endParaRPr>
          </a:p>
          <a:p>
            <a:pPr marL="640080" lvl="1" indent="-274320" eaLnBrk="1" fontAlgn="auto" hangingPunct="1">
              <a:spcAft>
                <a:spcPts val="0"/>
              </a:spcAft>
              <a:buFont typeface="Wingdings 2"/>
              <a:buChar char=""/>
              <a:defRPr/>
            </a:pPr>
            <a:r>
              <a:rPr lang="en-US" sz="2600" b="1" dirty="0">
                <a:solidFill>
                  <a:srgbClr val="0A1F61"/>
                </a:solidFill>
              </a:rPr>
              <a:t>	Figurehead</a:t>
            </a:r>
            <a:r>
              <a:rPr lang="en-US" sz="2600" dirty="0">
                <a:solidFill>
                  <a:srgbClr val="0A1F61"/>
                </a:solidFill>
              </a:rPr>
              <a:t>—symbolizing the organization’s mission and what it is seeking to achieve.</a:t>
            </a:r>
          </a:p>
          <a:p>
            <a:pPr marL="640080" lvl="1" indent="-274320">
              <a:buFont typeface="Wingdings 2"/>
              <a:buChar char=""/>
              <a:defRPr/>
            </a:pPr>
            <a:r>
              <a:rPr lang="en-US" sz="2600" dirty="0">
                <a:solidFill>
                  <a:srgbClr val="0A1F61"/>
                </a:solidFill>
              </a:rPr>
              <a:t> </a:t>
            </a:r>
            <a:r>
              <a:rPr lang="en-US" sz="2600" b="1" dirty="0">
                <a:solidFill>
                  <a:srgbClr val="0A1F61"/>
                </a:solidFill>
              </a:rPr>
              <a:t>Leader</a:t>
            </a:r>
            <a:r>
              <a:rPr lang="en-US" sz="2600" dirty="0">
                <a:solidFill>
                  <a:srgbClr val="0A1F61"/>
                </a:solidFill>
              </a:rPr>
              <a:t>—training, counseling, and mentoring high employee performance.</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Liaison</a:t>
            </a:r>
            <a:r>
              <a:rPr lang="en-US" sz="2600" dirty="0">
                <a:solidFill>
                  <a:srgbClr val="0A1F61"/>
                </a:solidFill>
              </a:rPr>
              <a:t>—linking and coordinating the activities of people and groups both inside and outside the organization (owners and employees).</a:t>
            </a:r>
            <a:r>
              <a:rPr lang="en-US" sz="2600" b="1" dirty="0">
                <a:solidFill>
                  <a:srgbClr val="0A1F61"/>
                </a:solidFill>
              </a:rPr>
              <a:t>	</a:t>
            </a:r>
          </a:p>
        </p:txBody>
      </p:sp>
    </p:spTree>
    <p:extLst>
      <p:ext uri="{BB962C8B-B14F-4D97-AF65-F5344CB8AC3E}">
        <p14:creationId xmlns:p14="http://schemas.microsoft.com/office/powerpoint/2010/main" val="1901976037"/>
      </p:ext>
    </p:extLst>
  </p:cSld>
  <p:clrMapOvr>
    <a:masterClrMapping/>
  </p:clrMapOvr>
  <mc:AlternateContent xmlns:mc="http://schemas.openxmlformats.org/markup-compatibility/2006" xmlns:p14="http://schemas.microsoft.com/office/powerpoint/2010/main">
    <mc:Choice Requires="p14">
      <p:transition spd="slow" p14:dur="2000" advTm="36770"/>
    </mc:Choice>
    <mc:Fallback xmlns="">
      <p:transition spd="slow" advTm="3677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C57BD-4308-EBB7-5ED1-1E8208203D8A}"/>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F065D405-A7B1-7E4D-8A63-E62C15E37E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BE669439-6AC8-4377-65C0-7EBA0F6654CC}"/>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603EE996-D0CD-F47B-44A4-E1ED7FE765A3}"/>
              </a:ext>
            </a:extLst>
          </p:cNvPr>
          <p:cNvSpPr txBox="1"/>
          <p:nvPr/>
        </p:nvSpPr>
        <p:spPr>
          <a:xfrm>
            <a:off x="2490357" y="1139291"/>
            <a:ext cx="346280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Roles</a:t>
            </a:r>
          </a:p>
        </p:txBody>
      </p:sp>
      <p:sp>
        <p:nvSpPr>
          <p:cNvPr id="2" name="TextBox 1">
            <a:extLst>
              <a:ext uri="{FF2B5EF4-FFF2-40B4-BE49-F238E27FC236}">
                <a16:creationId xmlns:a16="http://schemas.microsoft.com/office/drawing/2014/main" id="{49D15923-C587-DA26-33D8-70DD67C932B1}"/>
              </a:ext>
            </a:extLst>
          </p:cNvPr>
          <p:cNvSpPr txBox="1"/>
          <p:nvPr/>
        </p:nvSpPr>
        <p:spPr>
          <a:xfrm>
            <a:off x="547128" y="2234011"/>
            <a:ext cx="10880652" cy="3693319"/>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0A1F61"/>
                </a:solidFill>
              </a:rPr>
              <a:t>Informational Roles associated with the tasks needed to obtain and transmit information in the process of managing the organization.</a:t>
            </a:r>
          </a:p>
          <a:p>
            <a:pPr eaLnBrk="1" fontAlgn="auto" hangingPunct="1">
              <a:spcAft>
                <a:spcPts val="0"/>
              </a:spcAft>
              <a:tabLst>
                <a:tab pos="5711825" algn="l"/>
              </a:tabLst>
              <a:defRPr/>
            </a:pPr>
            <a:endParaRPr lang="en-US" sz="2600" b="1" dirty="0">
              <a:solidFill>
                <a:srgbClr val="0A1F61"/>
              </a:solidFill>
            </a:endParaRP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Monitor</a:t>
            </a:r>
            <a:r>
              <a:rPr lang="en-US" sz="2600" dirty="0">
                <a:solidFill>
                  <a:srgbClr val="0A1F61"/>
                </a:solidFill>
              </a:rPr>
              <a:t>—analyzing information from both the internal and external environment.</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Disseminator</a:t>
            </a:r>
            <a:r>
              <a:rPr lang="en-US" sz="2600" dirty="0">
                <a:solidFill>
                  <a:srgbClr val="0A1F61"/>
                </a:solidFill>
              </a:rPr>
              <a:t>—transmitting information to influence the attitudes and behavior of employees.</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Spokesperson</a:t>
            </a:r>
            <a:r>
              <a:rPr lang="en-US" sz="2600" dirty="0">
                <a:solidFill>
                  <a:srgbClr val="0A1F61"/>
                </a:solidFill>
              </a:rPr>
              <a:t>—using information to positively influence the way people in and out of the organization respond to it.</a:t>
            </a:r>
          </a:p>
        </p:txBody>
      </p:sp>
    </p:spTree>
    <p:extLst>
      <p:ext uri="{BB962C8B-B14F-4D97-AF65-F5344CB8AC3E}">
        <p14:creationId xmlns:p14="http://schemas.microsoft.com/office/powerpoint/2010/main" val="3807395064"/>
      </p:ext>
    </p:extLst>
  </p:cSld>
  <p:clrMapOvr>
    <a:masterClrMapping/>
  </p:clrMapOvr>
  <mc:AlternateContent xmlns:mc="http://schemas.openxmlformats.org/markup-compatibility/2006" xmlns:p14="http://schemas.microsoft.com/office/powerpoint/2010/main">
    <mc:Choice Requires="p14">
      <p:transition spd="slow" p14:dur="2000" advTm="81130"/>
    </mc:Choice>
    <mc:Fallback xmlns="">
      <p:transition spd="slow" advTm="8113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9E3A48-20AC-F4A6-1B0B-4E405826ABE5}"/>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AF5A9137-B606-7D25-B863-350873FC41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9C160F41-FF30-9DF1-11DB-F74E9FF670BB}"/>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8D5C6E07-A292-170C-5ABF-B6A70163F07D}"/>
              </a:ext>
            </a:extLst>
          </p:cNvPr>
          <p:cNvSpPr txBox="1"/>
          <p:nvPr/>
        </p:nvSpPr>
        <p:spPr>
          <a:xfrm>
            <a:off x="2490357" y="1139291"/>
            <a:ext cx="3462807"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Management Roles</a:t>
            </a:r>
          </a:p>
        </p:txBody>
      </p:sp>
      <p:sp>
        <p:nvSpPr>
          <p:cNvPr id="2" name="TextBox 1">
            <a:extLst>
              <a:ext uri="{FF2B5EF4-FFF2-40B4-BE49-F238E27FC236}">
                <a16:creationId xmlns:a16="http://schemas.microsoft.com/office/drawing/2014/main" id="{D2FE11FC-DD9D-DF8D-5FB1-69493B3C4DFA}"/>
              </a:ext>
            </a:extLst>
          </p:cNvPr>
          <p:cNvSpPr txBox="1"/>
          <p:nvPr/>
        </p:nvSpPr>
        <p:spPr>
          <a:xfrm>
            <a:off x="655674" y="2070636"/>
            <a:ext cx="10880652" cy="4042132"/>
          </a:xfrm>
          <a:prstGeom prst="rect">
            <a:avLst/>
          </a:prstGeom>
          <a:noFill/>
        </p:spPr>
        <p:txBody>
          <a:bodyPr wrap="square" rtlCol="0">
            <a:spAutoFit/>
          </a:bodyPr>
          <a:lstStyle/>
          <a:p>
            <a:pPr marL="457200" indent="-457200" eaLnBrk="1" fontAlgn="auto" hangingPunct="1">
              <a:lnSpc>
                <a:spcPts val="2800"/>
              </a:lnSpc>
              <a:spcAft>
                <a:spcPts val="0"/>
              </a:spcAft>
              <a:buFont typeface="Wingdings" panose="05000000000000000000" pitchFamily="2" charset="2"/>
              <a:buChar char="q"/>
              <a:tabLst>
                <a:tab pos="5711825" algn="l"/>
              </a:tabLst>
              <a:defRPr/>
            </a:pPr>
            <a:r>
              <a:rPr lang="en-US" sz="2600" b="1" dirty="0">
                <a:solidFill>
                  <a:srgbClr val="0A1F61"/>
                </a:solidFill>
              </a:rPr>
              <a:t>Decisional Roles associated with methods managers use in planning strategy and utilizing resources. associated with the tasks needed to obtain and transmit information in the process of managing the organization.</a:t>
            </a:r>
          </a:p>
          <a:p>
            <a:pPr marL="640080" lvl="1" indent="-274320" eaLnBrk="1" fontAlgn="auto" hangingPunct="1">
              <a:lnSpc>
                <a:spcPts val="2800"/>
              </a:lnSpc>
              <a:spcAft>
                <a:spcPts val="0"/>
              </a:spcAft>
              <a:buFont typeface="Wingdings 2"/>
              <a:buChar char=""/>
              <a:defRPr/>
            </a:pPr>
            <a:r>
              <a:rPr lang="en-US" sz="2600" b="1" dirty="0">
                <a:solidFill>
                  <a:srgbClr val="0A1F61"/>
                </a:solidFill>
              </a:rPr>
              <a:t> 	Entrepreneur</a:t>
            </a:r>
            <a:r>
              <a:rPr lang="en-US" sz="2600" dirty="0">
                <a:solidFill>
                  <a:srgbClr val="0A1F61"/>
                </a:solidFill>
              </a:rPr>
              <a:t>—deciding which new projects or programs to initiate and to invest resources in. </a:t>
            </a:r>
          </a:p>
          <a:p>
            <a:pPr marL="640080" lvl="1" indent="-274320" eaLnBrk="1" fontAlgn="auto" hangingPunct="1">
              <a:lnSpc>
                <a:spcPts val="2800"/>
              </a:lnSpc>
              <a:spcAft>
                <a:spcPts val="0"/>
              </a:spcAft>
              <a:buFont typeface="Wingdings 2"/>
              <a:buChar char=""/>
              <a:defRPr/>
            </a:pPr>
            <a:r>
              <a:rPr lang="en-US" sz="2600" dirty="0">
                <a:solidFill>
                  <a:srgbClr val="0A1F61"/>
                </a:solidFill>
              </a:rPr>
              <a:t>	</a:t>
            </a:r>
            <a:r>
              <a:rPr lang="en-US" sz="2600" b="1" dirty="0">
                <a:solidFill>
                  <a:srgbClr val="0A1F61"/>
                </a:solidFill>
              </a:rPr>
              <a:t>Disturbance handler</a:t>
            </a:r>
            <a:r>
              <a:rPr lang="en-US" sz="2600" dirty="0">
                <a:solidFill>
                  <a:srgbClr val="0A1F61"/>
                </a:solidFill>
              </a:rPr>
              <a:t>—managing an unexpected event or crisis.</a:t>
            </a:r>
          </a:p>
          <a:p>
            <a:pPr marL="640080" lvl="1" indent="-274320" eaLnBrk="1" fontAlgn="auto" hangingPunct="1">
              <a:lnSpc>
                <a:spcPts val="2800"/>
              </a:lnSpc>
              <a:spcAft>
                <a:spcPts val="0"/>
              </a:spcAft>
              <a:buFont typeface="Wingdings 2"/>
              <a:buChar char=""/>
              <a:defRPr/>
            </a:pPr>
            <a:r>
              <a:rPr lang="en-US" sz="2600" dirty="0">
                <a:solidFill>
                  <a:srgbClr val="0A1F61"/>
                </a:solidFill>
              </a:rPr>
              <a:t>	</a:t>
            </a:r>
            <a:r>
              <a:rPr lang="en-US" sz="2600" b="1" dirty="0">
                <a:solidFill>
                  <a:srgbClr val="0A1F61"/>
                </a:solidFill>
              </a:rPr>
              <a:t>Resource allocator</a:t>
            </a:r>
            <a:r>
              <a:rPr lang="en-US" sz="2600" dirty="0">
                <a:solidFill>
                  <a:srgbClr val="0A1F61"/>
                </a:solidFill>
              </a:rPr>
              <a:t>—assigning resources between functions and divisions, setting the budgets of lower managers.</a:t>
            </a:r>
          </a:p>
          <a:p>
            <a:pPr marL="640080" lvl="1" indent="-274320" eaLnBrk="1" fontAlgn="auto" hangingPunct="1">
              <a:lnSpc>
                <a:spcPts val="2800"/>
              </a:lnSpc>
              <a:spcAft>
                <a:spcPts val="0"/>
              </a:spcAft>
              <a:buFont typeface="Wingdings 2"/>
              <a:buChar char=""/>
              <a:defRPr/>
            </a:pPr>
            <a:r>
              <a:rPr lang="en-US" sz="2600" dirty="0">
                <a:solidFill>
                  <a:srgbClr val="0A1F61"/>
                </a:solidFill>
              </a:rPr>
              <a:t>	</a:t>
            </a:r>
            <a:r>
              <a:rPr lang="en-US" sz="2600" b="1" dirty="0">
                <a:solidFill>
                  <a:srgbClr val="0A1F61"/>
                </a:solidFill>
              </a:rPr>
              <a:t>Negotiator</a:t>
            </a:r>
            <a:r>
              <a:rPr lang="en-US" sz="2600" dirty="0">
                <a:solidFill>
                  <a:srgbClr val="0A1F61"/>
                </a:solidFill>
              </a:rPr>
              <a:t>—reaching agreements between other managers, unions, customers, or shareholders.</a:t>
            </a:r>
          </a:p>
        </p:txBody>
      </p:sp>
    </p:spTree>
    <p:extLst>
      <p:ext uri="{BB962C8B-B14F-4D97-AF65-F5344CB8AC3E}">
        <p14:creationId xmlns:p14="http://schemas.microsoft.com/office/powerpoint/2010/main" val="2893850457"/>
      </p:ext>
    </p:extLst>
  </p:cSld>
  <p:clrMapOvr>
    <a:masterClrMapping/>
  </p:clrMapOvr>
  <mc:AlternateContent xmlns:mc="http://schemas.openxmlformats.org/markup-compatibility/2006" xmlns:p14="http://schemas.microsoft.com/office/powerpoint/2010/main">
    <mc:Choice Requires="p14">
      <p:transition spd="slow" p14:dur="2000" advTm="122710"/>
    </mc:Choice>
    <mc:Fallback xmlns="">
      <p:transition spd="slow" advTm="12271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74B659-4598-0607-248F-66754CCC4F62}"/>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BE4B4875-6D0C-41D3-622A-1E05FCCA32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4758F8AB-7F08-7A33-D3F5-72C885498F89}"/>
              </a:ext>
            </a:extLst>
          </p:cNvPr>
          <p:cNvPicPr>
            <a:picLocks noChangeAspect="1"/>
          </p:cNvPicPr>
          <p:nvPr/>
        </p:nvPicPr>
        <p:blipFill>
          <a:blip r:embed="rId3"/>
          <a:stretch>
            <a:fillRect/>
          </a:stretch>
        </p:blipFill>
        <p:spPr>
          <a:xfrm>
            <a:off x="2798782" y="2630679"/>
            <a:ext cx="221078" cy="2503561"/>
          </a:xfrm>
          <a:prstGeom prst="rect">
            <a:avLst/>
          </a:prstGeom>
        </p:spPr>
      </p:pic>
      <p:pic>
        <p:nvPicPr>
          <p:cNvPr id="5" name="Picture 4">
            <a:extLst>
              <a:ext uri="{FF2B5EF4-FFF2-40B4-BE49-F238E27FC236}">
                <a16:creationId xmlns:a16="http://schemas.microsoft.com/office/drawing/2014/main" id="{4E3E2FCB-CC73-3CA5-11F7-4FF1C7587337}"/>
              </a:ext>
            </a:extLst>
          </p:cNvPr>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3275EE1A-DE73-C8B7-0F4C-84BB4457BA32}"/>
              </a:ext>
            </a:extLst>
          </p:cNvPr>
          <p:cNvSpPr txBox="1"/>
          <p:nvPr/>
        </p:nvSpPr>
        <p:spPr>
          <a:xfrm>
            <a:off x="3019860" y="1756599"/>
            <a:ext cx="6373358" cy="954107"/>
          </a:xfrm>
          <a:prstGeom prst="rect">
            <a:avLst/>
          </a:prstGeom>
          <a:noFill/>
        </p:spPr>
        <p:txBody>
          <a:bodyPr wrap="square">
            <a:spAutoFit/>
          </a:bodyPr>
          <a:lstStyle/>
          <a:p>
            <a:pPr algn="ctr"/>
            <a:r>
              <a:rPr lang="en-US" sz="2800" b="1" dirty="0">
                <a:solidFill>
                  <a:srgbClr val="0A1F61"/>
                </a:solidFill>
                <a:latin typeface="Tajawal Medium" panose="00000600000000000000" pitchFamily="2" charset="-78"/>
                <a:cs typeface="Tajawal Medium" panose="00000600000000000000" pitchFamily="2" charset="-78"/>
              </a:rPr>
              <a:t>Qualities of </a:t>
            </a:r>
          </a:p>
          <a:p>
            <a:pPr algn="ctr"/>
            <a:r>
              <a:rPr lang="en-US" sz="2800" b="1" dirty="0">
                <a:solidFill>
                  <a:srgbClr val="0A1F61"/>
                </a:solidFill>
                <a:latin typeface="Tajawal Medium" panose="00000600000000000000" pitchFamily="2" charset="-78"/>
                <a:cs typeface="Tajawal Medium" panose="00000600000000000000" pitchFamily="2" charset="-78"/>
              </a:rPr>
              <a:t>Successful Managers</a:t>
            </a:r>
          </a:p>
        </p:txBody>
      </p:sp>
      <p:sp>
        <p:nvSpPr>
          <p:cNvPr id="9" name="TextBox 8">
            <a:extLst>
              <a:ext uri="{FF2B5EF4-FFF2-40B4-BE49-F238E27FC236}">
                <a16:creationId xmlns:a16="http://schemas.microsoft.com/office/drawing/2014/main" id="{697D9D47-91FA-B5E5-8CC9-5B11895348A2}"/>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pic>
        <p:nvPicPr>
          <p:cNvPr id="3" name="Picture 2" descr="Graphical user interface&#10;&#10;Description automatically generated">
            <a:extLst>
              <a:ext uri="{FF2B5EF4-FFF2-40B4-BE49-F238E27FC236}">
                <a16:creationId xmlns:a16="http://schemas.microsoft.com/office/drawing/2014/main" id="{423409C9-B028-D943-8D64-4A0461A13F05}"/>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33000"/>
                    </a14:imgEffect>
                    <a14:imgEffect>
                      <a14:brightnessContrast contrast="40000"/>
                    </a14:imgEffect>
                  </a14:imgLayer>
                </a14:imgProps>
              </a:ext>
              <a:ext uri="{28A0092B-C50C-407E-A947-70E740481C1C}">
                <a14:useLocalDpi xmlns:a14="http://schemas.microsoft.com/office/drawing/2010/main" val="0"/>
              </a:ext>
            </a:extLst>
          </a:blip>
          <a:srcRect l="44148" t="14709" r="7884" b="11341"/>
          <a:stretch/>
        </p:blipFill>
        <p:spPr>
          <a:xfrm>
            <a:off x="4546836" y="2964283"/>
            <a:ext cx="3456443" cy="296037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430562975"/>
      </p:ext>
    </p:extLst>
  </p:cSld>
  <p:clrMapOvr>
    <a:masterClrMapping/>
  </p:clrMapOvr>
  <mc:AlternateContent xmlns:mc="http://schemas.openxmlformats.org/markup-compatibility/2006" xmlns:p14="http://schemas.microsoft.com/office/powerpoint/2010/main">
    <mc:Choice Requires="p14">
      <p:transition spd="slow" p14:dur="2000" advTm="8050"/>
    </mc:Choice>
    <mc:Fallback xmlns="">
      <p:transition spd="slow" advTm="805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C354C-6195-E913-A1CC-6515894CFAB2}"/>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0CA28DDD-5DE0-520A-766F-07795978D6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228E3F39-19AD-ED46-2159-FCB137638A5E}"/>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B2AF379B-3F13-6F12-8157-54CD38DC6D23}"/>
              </a:ext>
            </a:extLst>
          </p:cNvPr>
          <p:cNvSpPr txBox="1"/>
          <p:nvPr/>
        </p:nvSpPr>
        <p:spPr>
          <a:xfrm>
            <a:off x="2490357" y="1139291"/>
            <a:ext cx="5920210"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Qualities of Successful Managers</a:t>
            </a:r>
          </a:p>
        </p:txBody>
      </p:sp>
      <p:sp>
        <p:nvSpPr>
          <p:cNvPr id="2" name="TextBox 1">
            <a:extLst>
              <a:ext uri="{FF2B5EF4-FFF2-40B4-BE49-F238E27FC236}">
                <a16:creationId xmlns:a16="http://schemas.microsoft.com/office/drawing/2014/main" id="{2CE7161A-C35A-EABF-CA03-545D7184AC85}"/>
              </a:ext>
            </a:extLst>
          </p:cNvPr>
          <p:cNvSpPr txBox="1"/>
          <p:nvPr/>
        </p:nvSpPr>
        <p:spPr>
          <a:xfrm>
            <a:off x="2663190" y="1842036"/>
            <a:ext cx="7258050" cy="4042132"/>
          </a:xfrm>
          <a:prstGeom prst="rect">
            <a:avLst/>
          </a:prstGeom>
          <a:noFill/>
        </p:spPr>
        <p:txBody>
          <a:bodyPr wrap="square" rtlCol="0">
            <a:spAutoFit/>
          </a:bodyPr>
          <a:lstStyle/>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Willingness to work hard--Passion</a:t>
            </a: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Perseverance &amp; determination</a:t>
            </a: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Willingness to take risk</a:t>
            </a: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Ability to inspire enthusiasm</a:t>
            </a: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Toughness yet Empathetic</a:t>
            </a:r>
          </a:p>
        </p:txBody>
      </p:sp>
    </p:spTree>
    <p:extLst>
      <p:ext uri="{BB962C8B-B14F-4D97-AF65-F5344CB8AC3E}">
        <p14:creationId xmlns:p14="http://schemas.microsoft.com/office/powerpoint/2010/main" val="3096427503"/>
      </p:ext>
    </p:extLst>
  </p:cSld>
  <p:clrMapOvr>
    <a:masterClrMapping/>
  </p:clrMapOvr>
  <mc:AlternateContent xmlns:mc="http://schemas.openxmlformats.org/markup-compatibility/2006" xmlns:p14="http://schemas.microsoft.com/office/powerpoint/2010/main">
    <mc:Choice Requires="p14">
      <p:transition spd="slow" p14:dur="2000" advTm="42360"/>
    </mc:Choice>
    <mc:Fallback xmlns="">
      <p:transition spd="slow" advTm="4236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F6DBB6-C6EA-5DAF-E1F9-DA4A3A4C2A50}"/>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3670AF73-0B28-618E-8A6A-4C3F893B85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D0276029-21D6-20B6-911C-F4F59455AE66}"/>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4361C4C7-1E34-EDE7-03A2-F305A46E686F}"/>
              </a:ext>
            </a:extLst>
          </p:cNvPr>
          <p:cNvSpPr txBox="1"/>
          <p:nvPr/>
        </p:nvSpPr>
        <p:spPr>
          <a:xfrm>
            <a:off x="2490357" y="1139291"/>
            <a:ext cx="5920210"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Qualities of Successful Managers</a:t>
            </a:r>
          </a:p>
        </p:txBody>
      </p:sp>
      <p:sp>
        <p:nvSpPr>
          <p:cNvPr id="2" name="TextBox 1">
            <a:extLst>
              <a:ext uri="{FF2B5EF4-FFF2-40B4-BE49-F238E27FC236}">
                <a16:creationId xmlns:a16="http://schemas.microsoft.com/office/drawing/2014/main" id="{8F00F791-AC55-9B67-8353-F59BD7CBBAC3}"/>
              </a:ext>
            </a:extLst>
          </p:cNvPr>
          <p:cNvSpPr txBox="1"/>
          <p:nvPr/>
        </p:nvSpPr>
        <p:spPr>
          <a:xfrm>
            <a:off x="2663190" y="1647726"/>
            <a:ext cx="7258050" cy="4493538"/>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0A1F61"/>
                </a:solidFill>
              </a:rPr>
              <a:t>10 Most Common Managerial Behaviors</a:t>
            </a:r>
          </a:p>
          <a:p>
            <a:pPr marL="822960" lvl="2">
              <a:defRPr/>
            </a:pPr>
            <a:r>
              <a:rPr lang="en-US" sz="2600" b="1" dirty="0">
                <a:solidFill>
                  <a:srgbClr val="0A1F61"/>
                </a:solidFill>
              </a:rPr>
              <a:t>1.Communication</a:t>
            </a:r>
          </a:p>
          <a:p>
            <a:pPr marL="822960" lvl="2">
              <a:defRPr/>
            </a:pPr>
            <a:r>
              <a:rPr lang="en-US" sz="2600" b="1" dirty="0">
                <a:solidFill>
                  <a:srgbClr val="0A1F61"/>
                </a:solidFill>
              </a:rPr>
              <a:t>2.Achievement Result Orientation</a:t>
            </a:r>
          </a:p>
          <a:p>
            <a:pPr marL="822960" lvl="2">
              <a:defRPr/>
            </a:pPr>
            <a:r>
              <a:rPr lang="en-US" sz="2600" b="1" dirty="0">
                <a:solidFill>
                  <a:srgbClr val="0A1F61"/>
                </a:solidFill>
              </a:rPr>
              <a:t>3.Customer Focus</a:t>
            </a:r>
          </a:p>
          <a:p>
            <a:pPr marL="822960" lvl="2">
              <a:defRPr/>
            </a:pPr>
            <a:r>
              <a:rPr lang="en-US" sz="2600" b="1" dirty="0">
                <a:solidFill>
                  <a:srgbClr val="0A1F61"/>
                </a:solidFill>
              </a:rPr>
              <a:t>4.Teamwork</a:t>
            </a:r>
          </a:p>
          <a:p>
            <a:pPr marL="822960" lvl="2">
              <a:defRPr/>
            </a:pPr>
            <a:r>
              <a:rPr lang="en-US" sz="2600" b="1" dirty="0">
                <a:solidFill>
                  <a:srgbClr val="0A1F61"/>
                </a:solidFill>
              </a:rPr>
              <a:t>5.Leadership</a:t>
            </a:r>
          </a:p>
          <a:p>
            <a:pPr marL="822960" lvl="2">
              <a:defRPr/>
            </a:pPr>
            <a:r>
              <a:rPr lang="en-US" sz="2600" b="1" dirty="0">
                <a:solidFill>
                  <a:srgbClr val="0A1F61"/>
                </a:solidFill>
              </a:rPr>
              <a:t>6.Planning &amp; Organizing</a:t>
            </a:r>
          </a:p>
          <a:p>
            <a:pPr marL="822960" lvl="2">
              <a:defRPr/>
            </a:pPr>
            <a:r>
              <a:rPr lang="en-US" sz="2600" b="1" dirty="0">
                <a:solidFill>
                  <a:srgbClr val="0A1F61"/>
                </a:solidFill>
              </a:rPr>
              <a:t>7.Commercial/Business Awareness</a:t>
            </a:r>
          </a:p>
          <a:p>
            <a:pPr marL="822960" lvl="2">
              <a:defRPr/>
            </a:pPr>
            <a:r>
              <a:rPr lang="en-US" sz="2600" b="1" dirty="0">
                <a:solidFill>
                  <a:srgbClr val="0A1F61"/>
                </a:solidFill>
              </a:rPr>
              <a:t>8.Flexibility/Adaptability</a:t>
            </a:r>
          </a:p>
          <a:p>
            <a:pPr marL="822960" lvl="2">
              <a:defRPr/>
            </a:pPr>
            <a:r>
              <a:rPr lang="en-US" sz="2600" b="1" dirty="0">
                <a:solidFill>
                  <a:srgbClr val="0A1F61"/>
                </a:solidFill>
              </a:rPr>
              <a:t>9.Developing Others</a:t>
            </a:r>
          </a:p>
          <a:p>
            <a:pPr marL="822960" lvl="2">
              <a:defRPr/>
            </a:pPr>
            <a:r>
              <a:rPr lang="en-US" sz="2600" b="1" dirty="0">
                <a:solidFill>
                  <a:srgbClr val="0A1F61"/>
                </a:solidFill>
              </a:rPr>
              <a:t>10.Problem Solving</a:t>
            </a:r>
          </a:p>
        </p:txBody>
      </p:sp>
    </p:spTree>
    <p:extLst>
      <p:ext uri="{BB962C8B-B14F-4D97-AF65-F5344CB8AC3E}">
        <p14:creationId xmlns:p14="http://schemas.microsoft.com/office/powerpoint/2010/main" val="2319052040"/>
      </p:ext>
    </p:extLst>
  </p:cSld>
  <p:clrMapOvr>
    <a:masterClrMapping/>
  </p:clrMapOvr>
  <mc:AlternateContent xmlns:mc="http://schemas.openxmlformats.org/markup-compatibility/2006" xmlns:p14="http://schemas.microsoft.com/office/powerpoint/2010/main">
    <mc:Choice Requires="p14">
      <p:transition spd="slow" p14:dur="2000" advTm="54450"/>
    </mc:Choice>
    <mc:Fallback xmlns="">
      <p:transition spd="slow" advTm="5445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EE75F8-E085-B5C2-2DB0-8590FA7343F2}"/>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34EFCFA2-C93A-D9E0-E7A6-2E1C140809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9A95B92E-06FC-3842-A7F6-41D4F86EAD5D}"/>
              </a:ext>
            </a:extLst>
          </p:cNvPr>
          <p:cNvPicPr>
            <a:picLocks noChangeAspect="1"/>
          </p:cNvPicPr>
          <p:nvPr/>
        </p:nvPicPr>
        <p:blipFill>
          <a:blip r:embed="rId3"/>
          <a:stretch>
            <a:fillRect/>
          </a:stretch>
        </p:blipFill>
        <p:spPr>
          <a:xfrm>
            <a:off x="2798782" y="2630679"/>
            <a:ext cx="221078" cy="2503561"/>
          </a:xfrm>
          <a:prstGeom prst="rect">
            <a:avLst/>
          </a:prstGeom>
        </p:spPr>
      </p:pic>
      <p:pic>
        <p:nvPicPr>
          <p:cNvPr id="5" name="Picture 4">
            <a:extLst>
              <a:ext uri="{FF2B5EF4-FFF2-40B4-BE49-F238E27FC236}">
                <a16:creationId xmlns:a16="http://schemas.microsoft.com/office/drawing/2014/main" id="{6C084D69-A552-66EC-2B0C-4A045768651E}"/>
              </a:ext>
            </a:extLst>
          </p:cNvPr>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A0B58D94-92B3-6D07-D4B3-BF98CAD6079A}"/>
              </a:ext>
            </a:extLst>
          </p:cNvPr>
          <p:cNvSpPr txBox="1"/>
          <p:nvPr/>
        </p:nvSpPr>
        <p:spPr>
          <a:xfrm>
            <a:off x="3019860" y="1756599"/>
            <a:ext cx="6373358" cy="523220"/>
          </a:xfrm>
          <a:prstGeom prst="rect">
            <a:avLst/>
          </a:prstGeom>
          <a:noFill/>
        </p:spPr>
        <p:txBody>
          <a:bodyPr wrap="square">
            <a:spAutoFit/>
          </a:bodyPr>
          <a:lstStyle/>
          <a:p>
            <a:pPr algn="ctr"/>
            <a:r>
              <a:rPr lang="en-US" sz="2800" b="1" dirty="0">
                <a:solidFill>
                  <a:srgbClr val="0A1F61"/>
                </a:solidFill>
                <a:latin typeface="Tajawal Medium" panose="00000600000000000000" pitchFamily="2" charset="-78"/>
                <a:cs typeface="Tajawal Medium" panose="00000600000000000000" pitchFamily="2" charset="-78"/>
              </a:rPr>
              <a:t>What is Leadership?</a:t>
            </a:r>
          </a:p>
        </p:txBody>
      </p:sp>
      <p:sp>
        <p:nvSpPr>
          <p:cNvPr id="9" name="TextBox 8">
            <a:extLst>
              <a:ext uri="{FF2B5EF4-FFF2-40B4-BE49-F238E27FC236}">
                <a16:creationId xmlns:a16="http://schemas.microsoft.com/office/drawing/2014/main" id="{C0D0C1A6-050E-A37A-0229-93DE6611AFC6}"/>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pic>
        <p:nvPicPr>
          <p:cNvPr id="2" name="Picture 1" descr="Text&#10;&#10;Description automatically generated">
            <a:extLst>
              <a:ext uri="{FF2B5EF4-FFF2-40B4-BE49-F238E27FC236}">
                <a16:creationId xmlns:a16="http://schemas.microsoft.com/office/drawing/2014/main" id="{86823330-EF95-CFEE-3EF1-A2CC3B46BF88}"/>
              </a:ext>
            </a:extLst>
          </p:cNvPr>
          <p:cNvPicPr>
            <a:picLocks noChangeAspect="1"/>
          </p:cNvPicPr>
          <p:nvPr/>
        </p:nvPicPr>
        <p:blipFill>
          <a:blip r:embed="rId4">
            <a:duotone>
              <a:schemeClr val="accent4">
                <a:shade val="45000"/>
                <a:satMod val="135000"/>
              </a:schemeClr>
              <a:prstClr val="white"/>
            </a:duotone>
            <a:extLst>
              <a:ext uri="{BEBA8EAE-BF5A-486C-A8C5-ECC9F3942E4B}">
                <a14:imgProps xmlns:a14="http://schemas.microsoft.com/office/drawing/2010/main">
                  <a14:imgLayer r:embed="rId5">
                    <a14:imgEffect>
                      <a14:sharpenSoften amount="50000"/>
                    </a14:imgEffect>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3870099" y="2261547"/>
            <a:ext cx="4602307" cy="3549742"/>
          </a:xfrm>
          <a:prstGeom prst="rect">
            <a:avLst/>
          </a:prstGeom>
        </p:spPr>
      </p:pic>
    </p:spTree>
    <p:extLst>
      <p:ext uri="{BB962C8B-B14F-4D97-AF65-F5344CB8AC3E}">
        <p14:creationId xmlns:p14="http://schemas.microsoft.com/office/powerpoint/2010/main" val="1593971472"/>
      </p:ext>
    </p:extLst>
  </p:cSld>
  <p:clrMapOvr>
    <a:masterClrMapping/>
  </p:clrMapOvr>
  <mc:AlternateContent xmlns:mc="http://schemas.openxmlformats.org/markup-compatibility/2006" xmlns:p14="http://schemas.microsoft.com/office/powerpoint/2010/main">
    <mc:Choice Requires="p14">
      <p:transition spd="slow" p14:dur="2000" advTm="4800"/>
    </mc:Choice>
    <mc:Fallback xmlns="">
      <p:transition spd="slow" advTm="48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B4F1D-9C3D-BA81-3CA7-2AF92CEA5BF6}"/>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628B3DB6-ED65-A3A1-5442-46C3DB6560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D67B19C1-A5BC-1E9B-9BE9-64163C76718F}"/>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B933DA55-77A0-0174-5E5A-48061A79A872}"/>
              </a:ext>
            </a:extLst>
          </p:cNvPr>
          <p:cNvSpPr txBox="1"/>
          <p:nvPr/>
        </p:nvSpPr>
        <p:spPr>
          <a:xfrm>
            <a:off x="2490357" y="1139291"/>
            <a:ext cx="3700052"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What is Leadership?</a:t>
            </a:r>
          </a:p>
        </p:txBody>
      </p:sp>
      <p:sp>
        <p:nvSpPr>
          <p:cNvPr id="2" name="TextBox 1">
            <a:extLst>
              <a:ext uri="{FF2B5EF4-FFF2-40B4-BE49-F238E27FC236}">
                <a16:creationId xmlns:a16="http://schemas.microsoft.com/office/drawing/2014/main" id="{E54CF9B8-7732-298D-1C6C-37F3287F50CC}"/>
              </a:ext>
            </a:extLst>
          </p:cNvPr>
          <p:cNvSpPr txBox="1"/>
          <p:nvPr/>
        </p:nvSpPr>
        <p:spPr>
          <a:xfrm>
            <a:off x="1486077" y="2024916"/>
            <a:ext cx="9219846" cy="4093428"/>
          </a:xfrm>
          <a:prstGeom prst="rect">
            <a:avLst/>
          </a:prstGeom>
          <a:noFill/>
        </p:spPr>
        <p:txBody>
          <a:bodyPr wrap="square" rtlCol="0">
            <a:spAutoFit/>
          </a:bodyPr>
          <a:lstStyle/>
          <a:p>
            <a:pPr marL="682625" indent="-165100" algn="just">
              <a:buFont typeface="Wingdings" panose="05000000000000000000" pitchFamily="2" charset="2"/>
              <a:buChar char="§"/>
            </a:pPr>
            <a:r>
              <a:rPr lang="en-US" sz="2800" b="1" dirty="0">
                <a:solidFill>
                  <a:srgbClr val="0A1F61"/>
                </a:solidFill>
                <a:latin typeface="Tajawal ExtraBold" panose="00000800000000000000" pitchFamily="2" charset="-78"/>
                <a:cs typeface="Tajawal ExtraBold" panose="00000800000000000000" pitchFamily="2" charset="-78"/>
              </a:rPr>
              <a:t>Leading people</a:t>
            </a:r>
          </a:p>
          <a:p>
            <a:pPr marL="682625" indent="-165100" algn="just">
              <a:buFont typeface="Wingdings" panose="05000000000000000000" pitchFamily="2" charset="2"/>
              <a:buChar char="§"/>
            </a:pPr>
            <a:r>
              <a:rPr lang="en-US" sz="2800" b="1" dirty="0">
                <a:solidFill>
                  <a:srgbClr val="0A1F61"/>
                </a:solidFill>
                <a:latin typeface="Tajawal ExtraBold" panose="00000800000000000000" pitchFamily="2" charset="-78"/>
                <a:cs typeface="Tajawal ExtraBold" panose="00000800000000000000" pitchFamily="2" charset="-78"/>
              </a:rPr>
              <a:t>Influencing people</a:t>
            </a:r>
          </a:p>
          <a:p>
            <a:pPr marL="682625" indent="-165100" algn="just">
              <a:buFont typeface="Wingdings" panose="05000000000000000000" pitchFamily="2" charset="2"/>
              <a:buChar char="§"/>
            </a:pPr>
            <a:r>
              <a:rPr lang="en-US" sz="2800" b="1" dirty="0">
                <a:solidFill>
                  <a:srgbClr val="0A1F61"/>
                </a:solidFill>
                <a:latin typeface="Tajawal ExtraBold" panose="00000800000000000000" pitchFamily="2" charset="-78"/>
                <a:cs typeface="Tajawal ExtraBold" panose="00000800000000000000" pitchFamily="2" charset="-78"/>
              </a:rPr>
              <a:t>Commanding people</a:t>
            </a:r>
          </a:p>
          <a:p>
            <a:pPr marL="682625" indent="-165100" algn="just">
              <a:buFont typeface="Wingdings" panose="05000000000000000000" pitchFamily="2" charset="2"/>
              <a:buChar char="§"/>
            </a:pPr>
            <a:r>
              <a:rPr lang="en-US" sz="2800" b="1" dirty="0">
                <a:solidFill>
                  <a:srgbClr val="0A1F61"/>
                </a:solidFill>
                <a:latin typeface="Tajawal ExtraBold" panose="00000800000000000000" pitchFamily="2" charset="-78"/>
                <a:cs typeface="Tajawal ExtraBold" panose="00000800000000000000" pitchFamily="2" charset="-78"/>
              </a:rPr>
              <a:t>Guiding people</a:t>
            </a:r>
          </a:p>
          <a:p>
            <a:pPr marL="517525" algn="just"/>
            <a:endParaRPr lang="en-US" sz="2800" b="1" dirty="0">
              <a:solidFill>
                <a:srgbClr val="0A1F61"/>
              </a:solidFill>
              <a:latin typeface="Tajawal ExtraBold" panose="00000800000000000000" pitchFamily="2" charset="-78"/>
              <a:cs typeface="Tajawal ExtraBold" panose="00000800000000000000" pitchFamily="2" charset="-78"/>
            </a:endParaRPr>
          </a:p>
          <a:p>
            <a:r>
              <a:rPr lang="en-US" sz="2400" b="1" dirty="0">
                <a:solidFill>
                  <a:srgbClr val="0A1F61"/>
                </a:solidFill>
                <a:cs typeface="Tajawal ExtraBold" panose="00000800000000000000" pitchFamily="2" charset="-78"/>
              </a:rPr>
              <a:t>Leadership in Times of Change</a:t>
            </a:r>
          </a:p>
          <a:p>
            <a:pPr algn="just"/>
            <a:r>
              <a:rPr lang="en-US" sz="2400" dirty="0">
                <a:solidFill>
                  <a:srgbClr val="0A1F61"/>
                </a:solidFill>
                <a:cs typeface="Tajawal ExtraBold" panose="00000800000000000000" pitchFamily="2" charset="-78"/>
              </a:rPr>
              <a:t>Good leaders are sensitive to the impact of change &amp; uncertainty</a:t>
            </a:r>
          </a:p>
          <a:p>
            <a:pPr algn="just"/>
            <a:r>
              <a:rPr lang="en-US" sz="2400" dirty="0">
                <a:solidFill>
                  <a:srgbClr val="0A1F61"/>
                </a:solidFill>
                <a:cs typeface="Tajawal ExtraBold" panose="00000800000000000000" pitchFamily="2" charset="-78"/>
              </a:rPr>
              <a:t>“Effective change leadership is the key to shifting people’s perceptions from seeing change as a threat to seeing it as an exciting challenge”</a:t>
            </a:r>
          </a:p>
          <a:p>
            <a:pPr algn="r"/>
            <a:r>
              <a:rPr lang="en-US" sz="2400" b="1" dirty="0">
                <a:solidFill>
                  <a:srgbClr val="0A1F61"/>
                </a:solidFill>
                <a:cs typeface="Tajawal ExtraBold" panose="00000800000000000000" pitchFamily="2" charset="-78"/>
              </a:rPr>
              <a:t>Hooper &amp; Potter</a:t>
            </a:r>
          </a:p>
        </p:txBody>
      </p:sp>
    </p:spTree>
    <p:extLst>
      <p:ext uri="{BB962C8B-B14F-4D97-AF65-F5344CB8AC3E}">
        <p14:creationId xmlns:p14="http://schemas.microsoft.com/office/powerpoint/2010/main" val="1227691639"/>
      </p:ext>
    </p:extLst>
  </p:cSld>
  <p:clrMapOvr>
    <a:masterClrMapping/>
  </p:clrMapOvr>
  <mc:AlternateContent xmlns:mc="http://schemas.openxmlformats.org/markup-compatibility/2006" xmlns:p14="http://schemas.microsoft.com/office/powerpoint/2010/main">
    <mc:Choice Requires="p14">
      <p:transition spd="slow" p14:dur="2000" advTm="11000"/>
    </mc:Choice>
    <mc:Fallback xmlns="">
      <p:transition spd="slow" advTm="1100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2408F-C2C7-9D2B-1D52-E4A0AF64EAE2}"/>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E0FDDDC0-82F1-D2E5-D7D4-6125879016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3B66DC81-1F07-87EF-8300-485A3B6B7353}"/>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8155338F-51F6-A249-F01C-78742B5E0C17}"/>
              </a:ext>
            </a:extLst>
          </p:cNvPr>
          <p:cNvSpPr txBox="1"/>
          <p:nvPr/>
        </p:nvSpPr>
        <p:spPr>
          <a:xfrm>
            <a:off x="2490357" y="1139291"/>
            <a:ext cx="3700052"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What is Leadership?</a:t>
            </a:r>
          </a:p>
        </p:txBody>
      </p:sp>
      <p:sp>
        <p:nvSpPr>
          <p:cNvPr id="2" name="TextBox 1">
            <a:extLst>
              <a:ext uri="{FF2B5EF4-FFF2-40B4-BE49-F238E27FC236}">
                <a16:creationId xmlns:a16="http://schemas.microsoft.com/office/drawing/2014/main" id="{31B2B4C4-88F8-20D4-CBAB-239E9D6BED1C}"/>
              </a:ext>
            </a:extLst>
          </p:cNvPr>
          <p:cNvSpPr txBox="1"/>
          <p:nvPr/>
        </p:nvSpPr>
        <p:spPr>
          <a:xfrm>
            <a:off x="685800" y="2024916"/>
            <a:ext cx="10709910" cy="3970318"/>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b="1" dirty="0">
                <a:solidFill>
                  <a:srgbClr val="0A1F61"/>
                </a:solidFill>
                <a:cs typeface="Tajawal ExtraBold" panose="00000800000000000000" pitchFamily="2" charset="-78"/>
              </a:rPr>
              <a:t>Leadership has increasingly become a concept more relevant to organizations because leading means managing change. </a:t>
            </a:r>
          </a:p>
          <a:p>
            <a:pPr marL="342900" indent="-342900" algn="just">
              <a:buFont typeface="Wingdings" panose="05000000000000000000" pitchFamily="2" charset="2"/>
              <a:buChar char="q"/>
            </a:pPr>
            <a:endParaRPr lang="en-US" sz="28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800" b="1" dirty="0">
                <a:solidFill>
                  <a:srgbClr val="0A1F61"/>
                </a:solidFill>
                <a:cs typeface="Tajawal ExtraBold" panose="00000800000000000000" pitchFamily="2" charset="-78"/>
              </a:rPr>
              <a:t>Nowadays, we live in an ever-changing world and the media and entertainment industry is affected. </a:t>
            </a:r>
          </a:p>
          <a:p>
            <a:pPr marL="342900" indent="-342900" algn="just">
              <a:buFont typeface="Wingdings" panose="05000000000000000000" pitchFamily="2" charset="2"/>
              <a:buChar char="q"/>
            </a:pPr>
            <a:endParaRPr lang="en-US" sz="28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800" b="1" dirty="0">
                <a:solidFill>
                  <a:srgbClr val="0A1F61"/>
                </a:solidFill>
                <a:cs typeface="Tajawal ExtraBold" panose="00000800000000000000" pitchFamily="2" charset="-78"/>
              </a:rPr>
              <a:t>The technological changes, the citizen journalism, the lowering of entry barriers and the rising competition have forced companies to look for talented and trained people who can lead.</a:t>
            </a:r>
          </a:p>
        </p:txBody>
      </p:sp>
    </p:spTree>
    <p:extLst>
      <p:ext uri="{BB962C8B-B14F-4D97-AF65-F5344CB8AC3E}">
        <p14:creationId xmlns:p14="http://schemas.microsoft.com/office/powerpoint/2010/main" val="145198881"/>
      </p:ext>
    </p:extLst>
  </p:cSld>
  <p:clrMapOvr>
    <a:masterClrMapping/>
  </p:clrMapOvr>
  <mc:AlternateContent xmlns:mc="http://schemas.openxmlformats.org/markup-compatibility/2006" xmlns:p14="http://schemas.microsoft.com/office/powerpoint/2010/main">
    <mc:Choice Requires="p14">
      <p:transition spd="slow" p14:dur="2000" advTm="36880"/>
    </mc:Choice>
    <mc:Fallback xmlns="">
      <p:transition spd="slow" advTm="3688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39AEC6-54EC-20C3-C964-A434E0FE1FF0}"/>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9BBDC13F-888B-B34F-C1ED-FE6485C490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3A314FF0-58FE-8821-C940-9448EF47BB1F}"/>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36DBDC96-B64F-F27A-32F8-5511D4F83767}"/>
              </a:ext>
            </a:extLst>
          </p:cNvPr>
          <p:cNvSpPr txBox="1"/>
          <p:nvPr/>
        </p:nvSpPr>
        <p:spPr>
          <a:xfrm>
            <a:off x="2490357" y="1139291"/>
            <a:ext cx="3700052"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What is Leadership?</a:t>
            </a:r>
          </a:p>
        </p:txBody>
      </p:sp>
      <p:sp>
        <p:nvSpPr>
          <p:cNvPr id="2" name="TextBox 1">
            <a:extLst>
              <a:ext uri="{FF2B5EF4-FFF2-40B4-BE49-F238E27FC236}">
                <a16:creationId xmlns:a16="http://schemas.microsoft.com/office/drawing/2014/main" id="{66F0AC35-EE42-D813-7924-1CDBF9AB402D}"/>
              </a:ext>
            </a:extLst>
          </p:cNvPr>
          <p:cNvSpPr txBox="1"/>
          <p:nvPr/>
        </p:nvSpPr>
        <p:spPr>
          <a:xfrm>
            <a:off x="685800" y="2024916"/>
            <a:ext cx="10709910" cy="3785652"/>
          </a:xfrm>
          <a:prstGeom prst="rect">
            <a:avLst/>
          </a:prstGeom>
          <a:noFill/>
        </p:spPr>
        <p:txBody>
          <a:bodyPr wrap="square" rtlCol="0">
            <a:spAutoFit/>
          </a:bodyPr>
          <a:lstStyle/>
          <a:p>
            <a:pPr marL="342900" indent="-342900">
              <a:buFont typeface="Wingdings" panose="05000000000000000000" pitchFamily="2" charset="2"/>
              <a:buChar char="q"/>
            </a:pPr>
            <a:r>
              <a:rPr lang="en-US" sz="2400" b="1" dirty="0">
                <a:solidFill>
                  <a:srgbClr val="0A1F61"/>
                </a:solidFill>
                <a:cs typeface="Tajawal ExtraBold" panose="00000800000000000000" pitchFamily="2" charset="-78"/>
              </a:rPr>
              <a:t>A leader can make changes and evolves through the years. </a:t>
            </a:r>
          </a:p>
          <a:p>
            <a:pPr marL="800100" lvl="1" indent="-342900">
              <a:buFont typeface="Wingdings" panose="05000000000000000000" pitchFamily="2" charset="2"/>
              <a:buChar char="§"/>
            </a:pPr>
            <a:r>
              <a:rPr lang="en-US" sz="2000" b="1" dirty="0">
                <a:solidFill>
                  <a:srgbClr val="0A1F61"/>
                </a:solidFill>
                <a:cs typeface="Tajawal ExtraBold" panose="00000800000000000000" pitchFamily="2" charset="-78"/>
              </a:rPr>
              <a:t>Children identify themselves with football players, ballerinas, action heroes and even their parents. </a:t>
            </a:r>
          </a:p>
          <a:p>
            <a:pPr marL="800100" lvl="1" indent="-342900">
              <a:buFont typeface="Wingdings" panose="05000000000000000000" pitchFamily="2" charset="2"/>
              <a:buChar char="§"/>
            </a:pPr>
            <a:r>
              <a:rPr lang="en-US" sz="2000" b="1" dirty="0">
                <a:solidFill>
                  <a:srgbClr val="0A1F61"/>
                </a:solidFill>
                <a:cs typeface="Tajawal ExtraBold" panose="00000800000000000000" pitchFamily="2" charset="-78"/>
              </a:rPr>
              <a:t>Youngsters turn to look for identity in social leaders. </a:t>
            </a:r>
          </a:p>
          <a:p>
            <a:pPr marL="800100" lvl="1" indent="-342900">
              <a:buFont typeface="Wingdings" panose="05000000000000000000" pitchFamily="2" charset="2"/>
              <a:buChar char="§"/>
            </a:pPr>
            <a:r>
              <a:rPr lang="en-US" sz="2000" b="1" dirty="0">
                <a:solidFill>
                  <a:srgbClr val="0A1F61"/>
                </a:solidFill>
                <a:cs typeface="Tajawal ExtraBold" panose="00000800000000000000" pitchFamily="2" charset="-78"/>
              </a:rPr>
              <a:t>An adult will try to identify themselves with persons related to their field of work.</a:t>
            </a: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Following with this definition, we could say that not only those elected, not even the senior managers of the organizations can be considered leaders. </a:t>
            </a:r>
          </a:p>
          <a:p>
            <a:pPr marL="800100" lvl="1" indent="-342900" algn="just">
              <a:buFont typeface="Wingdings" panose="05000000000000000000" pitchFamily="2" charset="2"/>
              <a:buChar char="§"/>
            </a:pPr>
            <a:r>
              <a:rPr lang="en-US" sz="2200" b="1" dirty="0">
                <a:solidFill>
                  <a:srgbClr val="0A1F61"/>
                </a:solidFill>
                <a:cs typeface="Tajawal ExtraBold" panose="00000800000000000000" pitchFamily="2" charset="-78"/>
              </a:rPr>
              <a:t>Those who manage an area of the company, a section, whether be a supervisor of a group, leader of a syndicate, coach, leader of a football team or dean at university’s school will be leaders, in different areas, but at the end will performance some kind of leadership.</a:t>
            </a:r>
          </a:p>
        </p:txBody>
      </p:sp>
    </p:spTree>
    <p:extLst>
      <p:ext uri="{BB962C8B-B14F-4D97-AF65-F5344CB8AC3E}">
        <p14:creationId xmlns:p14="http://schemas.microsoft.com/office/powerpoint/2010/main" val="3591541906"/>
      </p:ext>
    </p:extLst>
  </p:cSld>
  <p:clrMapOvr>
    <a:masterClrMapping/>
  </p:clrMapOvr>
  <mc:AlternateContent xmlns:mc="http://schemas.openxmlformats.org/markup-compatibility/2006" xmlns:p14="http://schemas.microsoft.com/office/powerpoint/2010/main">
    <mc:Choice Requires="p14">
      <p:transition spd="slow" p14:dur="2000" advTm="42600"/>
    </mc:Choice>
    <mc:Fallback xmlns="">
      <p:transition spd="slow" advTm="4260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3C0D3-9FFE-5332-ACBC-588814C6E44A}"/>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BCBF953C-FEAF-DB97-D1D2-4D55AE5212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172EAFA7-5E4A-3EDE-6880-2A543D3070D4}"/>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FB4A345A-D6E9-1979-6B51-F9ADCD681EC7}"/>
              </a:ext>
            </a:extLst>
          </p:cNvPr>
          <p:cNvSpPr txBox="1"/>
          <p:nvPr/>
        </p:nvSpPr>
        <p:spPr>
          <a:xfrm>
            <a:off x="2490357" y="1139291"/>
            <a:ext cx="3700052"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What is Leadership?</a:t>
            </a:r>
          </a:p>
        </p:txBody>
      </p:sp>
      <p:sp>
        <p:nvSpPr>
          <p:cNvPr id="2" name="TextBox 1">
            <a:extLst>
              <a:ext uri="{FF2B5EF4-FFF2-40B4-BE49-F238E27FC236}">
                <a16:creationId xmlns:a16="http://schemas.microsoft.com/office/drawing/2014/main" id="{379BB25B-7277-94F0-B5F0-269F27B5403A}"/>
              </a:ext>
            </a:extLst>
          </p:cNvPr>
          <p:cNvSpPr txBox="1"/>
          <p:nvPr/>
        </p:nvSpPr>
        <p:spPr>
          <a:xfrm>
            <a:off x="2364627" y="1574999"/>
            <a:ext cx="8554714" cy="4467057"/>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Becoming a leader is not easy, but learning how to lead is easier than it is believed since we all have the ability to lead. </a:t>
            </a:r>
          </a:p>
          <a:p>
            <a:pPr marL="342900" indent="-342900">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Leaders must know themselves</a:t>
            </a:r>
          </a:p>
          <a:p>
            <a:pPr marL="800100" lvl="1" indent="-342900">
              <a:lnSpc>
                <a:spcPct val="150000"/>
              </a:lnSpc>
              <a:buFont typeface="Wingdings" panose="05000000000000000000" pitchFamily="2" charset="2"/>
              <a:buChar char="§"/>
            </a:pPr>
            <a:r>
              <a:rPr lang="en-US" sz="2400" b="1" dirty="0">
                <a:solidFill>
                  <a:srgbClr val="0A1F61"/>
                </a:solidFill>
                <a:cs typeface="Tajawal ExtraBold" panose="00000800000000000000" pitchFamily="2" charset="-78"/>
              </a:rPr>
              <a:t>must know their strengths and weaknesses,</a:t>
            </a:r>
          </a:p>
          <a:p>
            <a:pPr marL="800100" lvl="1" indent="-342900">
              <a:lnSpc>
                <a:spcPct val="150000"/>
              </a:lnSpc>
              <a:buFont typeface="Wingdings" panose="05000000000000000000" pitchFamily="2" charset="2"/>
              <a:buChar char="§"/>
            </a:pPr>
            <a:r>
              <a:rPr lang="en-US" sz="2400" b="1" dirty="0">
                <a:solidFill>
                  <a:srgbClr val="0A1F61"/>
                </a:solidFill>
                <a:cs typeface="Tajawal ExtraBold" panose="00000800000000000000" pitchFamily="2" charset="-78"/>
              </a:rPr>
              <a:t>what they want, </a:t>
            </a:r>
          </a:p>
          <a:p>
            <a:pPr marL="800100" lvl="1" indent="-342900">
              <a:lnSpc>
                <a:spcPct val="150000"/>
              </a:lnSpc>
              <a:buFont typeface="Wingdings" panose="05000000000000000000" pitchFamily="2" charset="2"/>
              <a:buChar char="§"/>
            </a:pPr>
            <a:r>
              <a:rPr lang="en-US" sz="2400" b="1" dirty="0">
                <a:solidFill>
                  <a:srgbClr val="0A1F61"/>
                </a:solidFill>
                <a:cs typeface="Tajawal ExtraBold" panose="00000800000000000000" pitchFamily="2" charset="-78"/>
              </a:rPr>
              <a:t>how to communicate it, </a:t>
            </a:r>
          </a:p>
          <a:p>
            <a:pPr marL="800100" lvl="1" indent="-342900">
              <a:lnSpc>
                <a:spcPct val="150000"/>
              </a:lnSpc>
              <a:buFont typeface="Wingdings" panose="05000000000000000000" pitchFamily="2" charset="2"/>
              <a:buChar char="§"/>
            </a:pPr>
            <a:r>
              <a:rPr lang="en-US" sz="2400" b="1" dirty="0">
                <a:solidFill>
                  <a:srgbClr val="0A1F61"/>
                </a:solidFill>
                <a:cs typeface="Tajawal ExtraBold" panose="00000800000000000000" pitchFamily="2" charset="-78"/>
              </a:rPr>
              <a:t>how to convince others,</a:t>
            </a:r>
          </a:p>
          <a:p>
            <a:pPr marL="800100" lvl="1" indent="-342900">
              <a:lnSpc>
                <a:spcPct val="150000"/>
              </a:lnSpc>
              <a:buFont typeface="Wingdings" panose="05000000000000000000" pitchFamily="2" charset="2"/>
              <a:buChar char="§"/>
            </a:pPr>
            <a:r>
              <a:rPr lang="en-US" sz="2400" b="1" dirty="0">
                <a:solidFill>
                  <a:srgbClr val="0A1F61"/>
                </a:solidFill>
                <a:cs typeface="Tajawal ExtraBold" panose="00000800000000000000" pitchFamily="2" charset="-78"/>
              </a:rPr>
              <a:t>how to get the necessary support to reach their goals. </a:t>
            </a:r>
          </a:p>
        </p:txBody>
      </p:sp>
    </p:spTree>
    <p:extLst>
      <p:ext uri="{BB962C8B-B14F-4D97-AF65-F5344CB8AC3E}">
        <p14:creationId xmlns:p14="http://schemas.microsoft.com/office/powerpoint/2010/main" val="3297343913"/>
      </p:ext>
    </p:extLst>
  </p:cSld>
  <p:clrMapOvr>
    <a:masterClrMapping/>
  </p:clrMapOvr>
  <mc:AlternateContent xmlns:mc="http://schemas.openxmlformats.org/markup-compatibility/2006" xmlns:p14="http://schemas.microsoft.com/office/powerpoint/2010/main">
    <mc:Choice Requires="p14">
      <p:transition spd="slow" p14:dur="2000" advTm="62400"/>
    </mc:Choice>
    <mc:Fallback xmlns="">
      <p:transition spd="slow" advTm="6240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30505-F943-8871-543E-EF2AA0BE4D30}"/>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373CE9FB-C513-3614-8801-6D10A3E2A4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A5C00B8E-F550-2AA2-AE21-0497F0BA1B7E}"/>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26095561-0B9F-1E3E-243C-D302845CC10E}"/>
              </a:ext>
            </a:extLst>
          </p:cNvPr>
          <p:cNvSpPr txBox="1"/>
          <p:nvPr/>
        </p:nvSpPr>
        <p:spPr>
          <a:xfrm>
            <a:off x="2490357" y="1139291"/>
            <a:ext cx="3700052"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What is Leadership?</a:t>
            </a:r>
          </a:p>
        </p:txBody>
      </p:sp>
      <p:sp>
        <p:nvSpPr>
          <p:cNvPr id="2" name="TextBox 1">
            <a:extLst>
              <a:ext uri="{FF2B5EF4-FFF2-40B4-BE49-F238E27FC236}">
                <a16:creationId xmlns:a16="http://schemas.microsoft.com/office/drawing/2014/main" id="{C545D894-24DC-7E94-26A6-7D2BE2117354}"/>
              </a:ext>
            </a:extLst>
          </p:cNvPr>
          <p:cNvSpPr txBox="1"/>
          <p:nvPr/>
        </p:nvSpPr>
        <p:spPr>
          <a:xfrm>
            <a:off x="2387487" y="1893759"/>
            <a:ext cx="8554714" cy="3785652"/>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Leaders can overcome their weakness and boost their strength.</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They focus on relationships and trust in others.</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They are not focusing on the number of followers that they have, but the quality of work that results from working with them. </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They are responsible for the efficiency of the organizations; therefore, the final responsibility will fall upon them.</a:t>
            </a:r>
          </a:p>
        </p:txBody>
      </p:sp>
    </p:spTree>
    <p:extLst>
      <p:ext uri="{BB962C8B-B14F-4D97-AF65-F5344CB8AC3E}">
        <p14:creationId xmlns:p14="http://schemas.microsoft.com/office/powerpoint/2010/main" val="100169286"/>
      </p:ext>
    </p:extLst>
  </p:cSld>
  <p:clrMapOvr>
    <a:masterClrMapping/>
  </p:clrMapOvr>
  <mc:AlternateContent xmlns:mc="http://schemas.openxmlformats.org/markup-compatibility/2006" xmlns:p14="http://schemas.microsoft.com/office/powerpoint/2010/main">
    <mc:Choice Requires="p14">
      <p:transition spd="slow" p14:dur="2000" advTm="38340"/>
    </mc:Choice>
    <mc:Fallback xmlns="">
      <p:transition spd="slow" advTm="3834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57C609-7079-EE95-0BF8-1E7E2654D759}"/>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35477F7F-6C29-27D0-E5B0-ECCB03E9CD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63C65B8D-B6F0-45DA-E141-0F8C4CF5874B}"/>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F4366258-8EEB-14F8-08F7-F1590B8DAD9F}"/>
              </a:ext>
            </a:extLst>
          </p:cNvPr>
          <p:cNvSpPr txBox="1"/>
          <p:nvPr/>
        </p:nvSpPr>
        <p:spPr>
          <a:xfrm>
            <a:off x="2490357" y="1139291"/>
            <a:ext cx="3700052"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What is Leadership?</a:t>
            </a:r>
          </a:p>
        </p:txBody>
      </p:sp>
      <p:sp>
        <p:nvSpPr>
          <p:cNvPr id="2" name="TextBox 1">
            <a:extLst>
              <a:ext uri="{FF2B5EF4-FFF2-40B4-BE49-F238E27FC236}">
                <a16:creationId xmlns:a16="http://schemas.microsoft.com/office/drawing/2014/main" id="{1B01B3D5-EEA4-2AB9-11D4-34AD93760AA3}"/>
              </a:ext>
            </a:extLst>
          </p:cNvPr>
          <p:cNvSpPr txBox="1"/>
          <p:nvPr/>
        </p:nvSpPr>
        <p:spPr>
          <a:xfrm>
            <a:off x="2387487" y="1893759"/>
            <a:ext cx="8554714" cy="4154984"/>
          </a:xfrm>
          <a:prstGeom prst="rect">
            <a:avLst/>
          </a:prstGeom>
          <a:noFill/>
        </p:spPr>
        <p:txBody>
          <a:bodyPr wrap="square" rtlCol="0">
            <a:spAutoFit/>
          </a:bodyPr>
          <a:lstStyle/>
          <a:p>
            <a:pPr marL="342900" indent="-342900">
              <a:buFont typeface="Wingdings" panose="05000000000000000000" pitchFamily="2" charset="2"/>
              <a:buChar char="q"/>
            </a:pPr>
            <a:r>
              <a:rPr lang="en-US" sz="2400" b="1" dirty="0">
                <a:solidFill>
                  <a:srgbClr val="0A1F61"/>
                </a:solidFill>
                <a:cs typeface="Tajawal ExtraBold" panose="00000800000000000000" pitchFamily="2" charset="-78"/>
              </a:rPr>
              <a:t>Digital leadership is currently considered a necessity in improving organizational performance by creating competitive advantage in the era of the industrial revolution 4.0.</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Digital leadership: </a:t>
            </a:r>
            <a:r>
              <a:rPr lang="en-US" sz="2400" dirty="0">
                <a:solidFill>
                  <a:srgbClr val="0A1F61"/>
                </a:solidFill>
                <a:cs typeface="Tajawal ExtraBold" panose="00000800000000000000" pitchFamily="2" charset="-78"/>
              </a:rPr>
              <a:t>practice-oriented research has linked digitization and leadership.</a:t>
            </a: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Digital leadership </a:t>
            </a:r>
            <a:r>
              <a:rPr lang="en-US" sz="2400" dirty="0">
                <a:solidFill>
                  <a:srgbClr val="0A1F61"/>
                </a:solidFill>
                <a:cs typeface="Tajawal ExtraBold" panose="00000800000000000000" pitchFamily="2" charset="-78"/>
              </a:rPr>
              <a:t>refers to the leadership abilities to manage the staff’s online activities (e.g., posting product descriptions &amp; handling customer queries), leading marketing activities, problem-solving, and decision-making concerning online activities of the business.</a:t>
            </a:r>
          </a:p>
        </p:txBody>
      </p:sp>
    </p:spTree>
    <p:extLst>
      <p:ext uri="{BB962C8B-B14F-4D97-AF65-F5344CB8AC3E}">
        <p14:creationId xmlns:p14="http://schemas.microsoft.com/office/powerpoint/2010/main" val="3678971479"/>
      </p:ext>
    </p:extLst>
  </p:cSld>
  <p:clrMapOvr>
    <a:masterClrMapping/>
  </p:clrMapOvr>
  <mc:AlternateContent xmlns:mc="http://schemas.openxmlformats.org/markup-compatibility/2006" xmlns:p14="http://schemas.microsoft.com/office/powerpoint/2010/main">
    <mc:Choice Requires="p14">
      <p:transition spd="slow" p14:dur="2000" advTm="54130"/>
    </mc:Choice>
    <mc:Fallback xmlns="">
      <p:transition spd="slow" advTm="5413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DFF1A-6F9C-9657-151F-B1D1903FD1C0}"/>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1C597371-991E-C224-AC87-91F9473D0E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73E7F096-9696-78A7-60D4-5F241190C706}"/>
              </a:ext>
            </a:extLst>
          </p:cNvPr>
          <p:cNvPicPr>
            <a:picLocks noChangeAspect="1"/>
          </p:cNvPicPr>
          <p:nvPr/>
        </p:nvPicPr>
        <p:blipFill>
          <a:blip r:embed="rId3"/>
          <a:stretch>
            <a:fillRect/>
          </a:stretch>
        </p:blipFill>
        <p:spPr>
          <a:xfrm>
            <a:off x="2798782" y="2630679"/>
            <a:ext cx="221078" cy="2503561"/>
          </a:xfrm>
          <a:prstGeom prst="rect">
            <a:avLst/>
          </a:prstGeom>
        </p:spPr>
      </p:pic>
      <p:pic>
        <p:nvPicPr>
          <p:cNvPr id="5" name="Picture 4">
            <a:extLst>
              <a:ext uri="{FF2B5EF4-FFF2-40B4-BE49-F238E27FC236}">
                <a16:creationId xmlns:a16="http://schemas.microsoft.com/office/drawing/2014/main" id="{F83B323F-DA27-B499-761A-46D225DF8373}"/>
              </a:ext>
            </a:extLst>
          </p:cNvPr>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CAE36A05-C9A2-4EC9-E7BD-95D64B61C9EC}"/>
              </a:ext>
            </a:extLst>
          </p:cNvPr>
          <p:cNvSpPr txBox="1"/>
          <p:nvPr/>
        </p:nvSpPr>
        <p:spPr>
          <a:xfrm>
            <a:off x="3267436" y="3270759"/>
            <a:ext cx="6373358" cy="523220"/>
          </a:xfrm>
          <a:prstGeom prst="rect">
            <a:avLst/>
          </a:prstGeom>
          <a:noFill/>
        </p:spPr>
        <p:txBody>
          <a:bodyPr wrap="square">
            <a:spAutoFit/>
          </a:bodyPr>
          <a:lstStyle/>
          <a:p>
            <a:pPr algn="ctr"/>
            <a:r>
              <a:rPr lang="en-US" sz="2800" b="1" dirty="0">
                <a:solidFill>
                  <a:srgbClr val="0A1F61"/>
                </a:solidFill>
                <a:latin typeface="Tajawal Medium" panose="00000600000000000000" pitchFamily="2" charset="-78"/>
                <a:cs typeface="Tajawal Medium" panose="00000600000000000000" pitchFamily="2" charset="-78"/>
              </a:rPr>
              <a:t>Leadership Functions</a:t>
            </a:r>
          </a:p>
        </p:txBody>
      </p:sp>
      <p:sp>
        <p:nvSpPr>
          <p:cNvPr id="9" name="TextBox 8">
            <a:extLst>
              <a:ext uri="{FF2B5EF4-FFF2-40B4-BE49-F238E27FC236}">
                <a16:creationId xmlns:a16="http://schemas.microsoft.com/office/drawing/2014/main" id="{AB092EF8-40EA-A393-AE42-1DC2848AE1D5}"/>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Tree>
    <p:extLst>
      <p:ext uri="{BB962C8B-B14F-4D97-AF65-F5344CB8AC3E}">
        <p14:creationId xmlns:p14="http://schemas.microsoft.com/office/powerpoint/2010/main" val="1386168560"/>
      </p:ext>
    </p:extLst>
  </p:cSld>
  <p:clrMapOvr>
    <a:masterClrMapping/>
  </p:clrMapOvr>
  <mc:AlternateContent xmlns:mc="http://schemas.openxmlformats.org/markup-compatibility/2006" xmlns:p14="http://schemas.microsoft.com/office/powerpoint/2010/main">
    <mc:Choice Requires="p14">
      <p:transition spd="slow" p14:dur="2000" advTm="4580"/>
    </mc:Choice>
    <mc:Fallback xmlns="">
      <p:transition spd="slow" advTm="458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A9DE4-F5EE-1956-BC51-8DD4D9031079}"/>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F1002395-B60C-CFCC-3D85-7C8F4995FA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81F88A4F-6975-902C-5A1F-071F4D42CDC4}"/>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B2AC4D63-BFD7-CA9A-0C37-44920133E063}"/>
              </a:ext>
            </a:extLst>
          </p:cNvPr>
          <p:cNvSpPr txBox="1"/>
          <p:nvPr/>
        </p:nvSpPr>
        <p:spPr>
          <a:xfrm>
            <a:off x="2490357" y="1139291"/>
            <a:ext cx="3921266"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Leadership Functions</a:t>
            </a:r>
          </a:p>
        </p:txBody>
      </p:sp>
      <p:sp>
        <p:nvSpPr>
          <p:cNvPr id="2" name="TextBox 1">
            <a:extLst>
              <a:ext uri="{FF2B5EF4-FFF2-40B4-BE49-F238E27FC236}">
                <a16:creationId xmlns:a16="http://schemas.microsoft.com/office/drawing/2014/main" id="{37BA3A6A-9355-6529-999D-06F71AE3C72B}"/>
              </a:ext>
            </a:extLst>
          </p:cNvPr>
          <p:cNvSpPr txBox="1"/>
          <p:nvPr/>
        </p:nvSpPr>
        <p:spPr>
          <a:xfrm>
            <a:off x="2387487" y="1893759"/>
            <a:ext cx="8554714" cy="3671005"/>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Managers vs. Leaders - Common Activities</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Planning</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Organizing</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Leading / Directing</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Controlling</a:t>
            </a:r>
          </a:p>
        </p:txBody>
      </p:sp>
    </p:spTree>
    <p:extLst>
      <p:ext uri="{BB962C8B-B14F-4D97-AF65-F5344CB8AC3E}">
        <p14:creationId xmlns:p14="http://schemas.microsoft.com/office/powerpoint/2010/main" val="2054759164"/>
      </p:ext>
    </p:extLst>
  </p:cSld>
  <p:clrMapOvr>
    <a:masterClrMapping/>
  </p:clrMapOvr>
  <mc:AlternateContent xmlns:mc="http://schemas.openxmlformats.org/markup-compatibility/2006" xmlns:p14="http://schemas.microsoft.com/office/powerpoint/2010/main">
    <mc:Choice Requires="p14">
      <p:transition spd="slow" p14:dur="2000" advTm="20380"/>
    </mc:Choice>
    <mc:Fallback xmlns="">
      <p:transition spd="slow" advTm="2038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62F1E-7CEA-3843-1C53-3E43D9492DEB}"/>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9B0A7BA9-99DF-72F8-D669-B2D2C2D623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D19C2A6C-CACC-0AA8-5862-657F80D47F26}"/>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ABF86980-E354-58F4-0102-06147AD90EC1}"/>
              </a:ext>
            </a:extLst>
          </p:cNvPr>
          <p:cNvSpPr txBox="1"/>
          <p:nvPr/>
        </p:nvSpPr>
        <p:spPr>
          <a:xfrm>
            <a:off x="2490357" y="1139291"/>
            <a:ext cx="3921266"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Leadership Functions</a:t>
            </a:r>
          </a:p>
        </p:txBody>
      </p:sp>
      <p:graphicFrame>
        <p:nvGraphicFramePr>
          <p:cNvPr id="3" name="Table 2">
            <a:extLst>
              <a:ext uri="{FF2B5EF4-FFF2-40B4-BE49-F238E27FC236}">
                <a16:creationId xmlns:a16="http://schemas.microsoft.com/office/drawing/2014/main" id="{B9652BF1-D240-A2C7-1792-634E77A5C74B}"/>
              </a:ext>
            </a:extLst>
          </p:cNvPr>
          <p:cNvGraphicFramePr>
            <a:graphicFrameLocks noGrp="1"/>
          </p:cNvGraphicFramePr>
          <p:nvPr>
            <p:extLst>
              <p:ext uri="{D42A27DB-BD31-4B8C-83A1-F6EECF244321}">
                <p14:modId xmlns:p14="http://schemas.microsoft.com/office/powerpoint/2010/main" val="2816362649"/>
              </p:ext>
            </p:extLst>
          </p:nvPr>
        </p:nvGraphicFramePr>
        <p:xfrm>
          <a:off x="1124907" y="2081948"/>
          <a:ext cx="10013036" cy="4450702"/>
        </p:xfrm>
        <a:graphic>
          <a:graphicData uri="http://schemas.openxmlformats.org/drawingml/2006/table">
            <a:tbl>
              <a:tblPr firstRow="1" firstCol="1" bandRow="1">
                <a:tableStyleId>{5C22544A-7EE6-4342-B048-85BDC9FD1C3A}</a:tableStyleId>
              </a:tblPr>
              <a:tblGrid>
                <a:gridCol w="5006518">
                  <a:extLst>
                    <a:ext uri="{9D8B030D-6E8A-4147-A177-3AD203B41FA5}">
                      <a16:colId xmlns:a16="http://schemas.microsoft.com/office/drawing/2014/main" val="407560810"/>
                    </a:ext>
                  </a:extLst>
                </a:gridCol>
                <a:gridCol w="5006518">
                  <a:extLst>
                    <a:ext uri="{9D8B030D-6E8A-4147-A177-3AD203B41FA5}">
                      <a16:colId xmlns:a16="http://schemas.microsoft.com/office/drawing/2014/main" val="368968953"/>
                    </a:ext>
                  </a:extLst>
                </a:gridCol>
              </a:tblGrid>
              <a:tr h="309931">
                <a:tc gridSpan="2">
                  <a:txBody>
                    <a:bodyPr/>
                    <a:lstStyle/>
                    <a:p>
                      <a:pPr algn="ctr"/>
                      <a:r>
                        <a:rPr lang="en-US" sz="2400" b="1" kern="1200" dirty="0">
                          <a:solidFill>
                            <a:srgbClr val="C00000"/>
                          </a:solidFill>
                          <a:ea typeface="+mn-ea"/>
                          <a:cs typeface="Tajawal ExtraBold" panose="00000800000000000000" pitchFamily="2" charset="-78"/>
                        </a:rPr>
                        <a:t>Planning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527155280"/>
                  </a:ext>
                </a:extLst>
              </a:tr>
              <a:tr h="1549659">
                <a:tc>
                  <a:txBody>
                    <a:bodyPr/>
                    <a:lstStyle/>
                    <a:p>
                      <a:pPr algn="ctr"/>
                      <a:r>
                        <a:rPr lang="en-US" sz="2000" b="1" kern="1200" dirty="0">
                          <a:solidFill>
                            <a:srgbClr val="0A1F61"/>
                          </a:solidFill>
                          <a:ea typeface="+mn-ea"/>
                          <a:cs typeface="Tajawal ExtraBold" panose="00000800000000000000" pitchFamily="2" charset="-78"/>
                        </a:rPr>
                        <a:t>Manager</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Budgeting</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targets</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Detailed steps</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Allocates resources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pPr algn="ctr"/>
                      <a:r>
                        <a:rPr lang="en-US" sz="2000" b="1" kern="1200" dirty="0">
                          <a:solidFill>
                            <a:srgbClr val="0A1F61"/>
                          </a:solidFill>
                          <a:ea typeface="+mn-ea"/>
                          <a:cs typeface="Tajawal ExtraBold" panose="00000800000000000000" pitchFamily="2" charset="-78"/>
                        </a:rPr>
                        <a:t>Leader</a:t>
                      </a:r>
                    </a:p>
                    <a:p>
                      <a:pPr marL="8001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Devises strategy</a:t>
                      </a:r>
                    </a:p>
                    <a:p>
                      <a:pPr marL="8001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direction</a:t>
                      </a:r>
                    </a:p>
                    <a:p>
                      <a:pPr marL="8001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vision</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3401938261"/>
                  </a:ext>
                </a:extLst>
              </a:tr>
              <a:tr h="309931">
                <a:tc gridSpan="2">
                  <a:txBody>
                    <a:bodyPr/>
                    <a:lstStyle/>
                    <a:p>
                      <a:pPr algn="ctr"/>
                      <a:r>
                        <a:rPr lang="en-US" sz="2400" b="1" kern="1200" dirty="0">
                          <a:solidFill>
                            <a:srgbClr val="C00000"/>
                          </a:solidFill>
                          <a:ea typeface="+mn-ea"/>
                          <a:cs typeface="Tajawal ExtraBold" panose="00000800000000000000" pitchFamily="2" charset="-78"/>
                        </a:rPr>
                        <a:t>Organizing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289990480"/>
                  </a:ext>
                </a:extLst>
              </a:tr>
              <a:tr h="2169523">
                <a:tc>
                  <a:txBody>
                    <a:bodyPr/>
                    <a:lstStyle/>
                    <a:p>
                      <a:pPr algn="ctr"/>
                      <a:r>
                        <a:rPr lang="en-US" sz="2000" b="1" kern="1200" dirty="0">
                          <a:solidFill>
                            <a:srgbClr val="0A1F61"/>
                          </a:solidFill>
                          <a:ea typeface="+mn-ea"/>
                          <a:cs typeface="Tajawal ExtraBold" panose="00000800000000000000" pitchFamily="2" charset="-78"/>
                        </a:rPr>
                        <a:t>Manager</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structure</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Job descriptions</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Staffing</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Hierarchy</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Delegates</a:t>
                      </a:r>
                    </a:p>
                    <a:p>
                      <a:pPr marL="74295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Training</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pPr algn="ctr"/>
                      <a:r>
                        <a:rPr lang="en-US" sz="2000" b="1" kern="1200" dirty="0">
                          <a:solidFill>
                            <a:srgbClr val="0A1F61"/>
                          </a:solidFill>
                          <a:ea typeface="+mn-ea"/>
                          <a:cs typeface="Tajawal ExtraBold" panose="00000800000000000000" pitchFamily="2" charset="-78"/>
                        </a:rPr>
                        <a:t>Leader</a:t>
                      </a:r>
                    </a:p>
                    <a:p>
                      <a:pPr marL="8001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Gets people on board for strategy</a:t>
                      </a:r>
                    </a:p>
                    <a:p>
                      <a:pPr marL="8001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Communication</a:t>
                      </a:r>
                    </a:p>
                    <a:p>
                      <a:pPr marL="8001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Networks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1742038646"/>
                  </a:ext>
                </a:extLst>
              </a:tr>
            </a:tbl>
          </a:graphicData>
        </a:graphic>
      </p:graphicFrame>
    </p:spTree>
    <p:extLst>
      <p:ext uri="{BB962C8B-B14F-4D97-AF65-F5344CB8AC3E}">
        <p14:creationId xmlns:p14="http://schemas.microsoft.com/office/powerpoint/2010/main" val="2437644841"/>
      </p:ext>
    </p:extLst>
  </p:cSld>
  <p:clrMapOvr>
    <a:masterClrMapping/>
  </p:clrMapOvr>
  <mc:AlternateContent xmlns:mc="http://schemas.openxmlformats.org/markup-compatibility/2006" xmlns:p14="http://schemas.microsoft.com/office/powerpoint/2010/main">
    <mc:Choice Requires="p14">
      <p:transition spd="slow" p14:dur="2000" advTm="34950"/>
    </mc:Choice>
    <mc:Fallback xmlns="">
      <p:transition spd="slow" advTm="3495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8895CF-8371-6404-B7CE-DEC1E4E5D403}"/>
            </a:ext>
          </a:extLst>
        </p:cNvPr>
        <p:cNvGrpSpPr/>
        <p:nvPr/>
      </p:nvGrpSpPr>
      <p:grpSpPr>
        <a:xfrm>
          <a:off x="0" y="0"/>
          <a:ext cx="0" cy="0"/>
          <a:chOff x="0" y="0"/>
          <a:chExt cx="0" cy="0"/>
        </a:xfrm>
      </p:grpSpPr>
      <p:pic>
        <p:nvPicPr>
          <p:cNvPr id="7" name="Picture 6" descr="A white rectangle with blue border&#10;&#10;Description automatically generated">
            <a:extLst>
              <a:ext uri="{FF2B5EF4-FFF2-40B4-BE49-F238E27FC236}">
                <a16:creationId xmlns:a16="http://schemas.microsoft.com/office/drawing/2014/main" id="{7DFBF09A-13A9-4255-8995-47290F4FA3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20044513-277F-40AB-305D-B1C2B077F21E}"/>
              </a:ext>
            </a:extLst>
          </p:cNvPr>
          <p:cNvPicPr>
            <a:picLocks noChangeAspect="1"/>
          </p:cNvPicPr>
          <p:nvPr/>
        </p:nvPicPr>
        <p:blipFill>
          <a:blip r:embed="rId3"/>
          <a:stretch>
            <a:fillRect/>
          </a:stretch>
        </p:blipFill>
        <p:spPr>
          <a:xfrm>
            <a:off x="2798782" y="2630679"/>
            <a:ext cx="221078" cy="2503561"/>
          </a:xfrm>
          <a:prstGeom prst="rect">
            <a:avLst/>
          </a:prstGeom>
        </p:spPr>
      </p:pic>
      <p:pic>
        <p:nvPicPr>
          <p:cNvPr id="5" name="Picture 4">
            <a:extLst>
              <a:ext uri="{FF2B5EF4-FFF2-40B4-BE49-F238E27FC236}">
                <a16:creationId xmlns:a16="http://schemas.microsoft.com/office/drawing/2014/main" id="{95D38161-7852-B56D-16F5-D387FB7FD638}"/>
              </a:ext>
            </a:extLst>
          </p:cNvPr>
          <p:cNvPicPr>
            <a:picLocks noChangeAspect="1"/>
          </p:cNvPicPr>
          <p:nvPr/>
        </p:nvPicPr>
        <p:blipFill>
          <a:blip r:embed="rId3"/>
          <a:stretch>
            <a:fillRect/>
          </a:stretch>
        </p:blipFill>
        <p:spPr>
          <a:xfrm>
            <a:off x="9530255" y="2630679"/>
            <a:ext cx="221078" cy="2503561"/>
          </a:xfrm>
          <a:prstGeom prst="rect">
            <a:avLst/>
          </a:prstGeom>
        </p:spPr>
      </p:pic>
      <p:sp>
        <p:nvSpPr>
          <p:cNvPr id="14" name="TextBox 13">
            <a:extLst>
              <a:ext uri="{FF2B5EF4-FFF2-40B4-BE49-F238E27FC236}">
                <a16:creationId xmlns:a16="http://schemas.microsoft.com/office/drawing/2014/main" id="{4D458C31-F6CE-26D8-A8B0-A691E4310C17}"/>
              </a:ext>
            </a:extLst>
          </p:cNvPr>
          <p:cNvSpPr txBox="1"/>
          <p:nvPr/>
        </p:nvSpPr>
        <p:spPr>
          <a:xfrm>
            <a:off x="2909321" y="2973579"/>
            <a:ext cx="6373358" cy="1305165"/>
          </a:xfrm>
          <a:prstGeom prst="rect">
            <a:avLst/>
          </a:prstGeom>
          <a:noFill/>
        </p:spPr>
        <p:txBody>
          <a:bodyPr wrap="square">
            <a:spAutoFit/>
          </a:bodyPr>
          <a:lstStyle/>
          <a:p>
            <a:pPr marL="517525" algn="ctr">
              <a:lnSpc>
                <a:spcPct val="150000"/>
              </a:lnSpc>
            </a:pPr>
            <a:r>
              <a:rPr lang="en-US" sz="2800" b="1" dirty="0">
                <a:ln w="0"/>
                <a:solidFill>
                  <a:srgbClr val="C00000"/>
                </a:solidFill>
                <a:effectLst>
                  <a:outerShdw blurRad="38100" dist="19050" dir="2700000" algn="tl" rotWithShape="0">
                    <a:schemeClr val="dk1">
                      <a:alpha val="40000"/>
                    </a:schemeClr>
                  </a:outerShdw>
                </a:effectLst>
                <a:latin typeface="Tajawal ExtraBold" panose="00000800000000000000" pitchFamily="2" charset="-78"/>
                <a:cs typeface="Tajawal ExtraBold" panose="00000800000000000000" pitchFamily="2" charset="-78"/>
              </a:rPr>
              <a:t>Comparison &amp; Discussion</a:t>
            </a:r>
          </a:p>
          <a:p>
            <a:pPr marL="517525" algn="ctr">
              <a:lnSpc>
                <a:spcPct val="150000"/>
              </a:lnSpc>
            </a:pPr>
            <a:r>
              <a:rPr lang="en-US" sz="2800" b="1" dirty="0">
                <a:solidFill>
                  <a:srgbClr val="0A1F61"/>
                </a:solidFill>
                <a:latin typeface="Tajawal ExtraBold" panose="00000800000000000000" pitchFamily="2" charset="-78"/>
                <a:cs typeface="Tajawal ExtraBold" panose="00000800000000000000" pitchFamily="2" charset="-78"/>
              </a:rPr>
              <a:t>Mangers &amp; Leaders Activities</a:t>
            </a:r>
          </a:p>
        </p:txBody>
      </p:sp>
      <p:sp>
        <p:nvSpPr>
          <p:cNvPr id="9" name="TextBox 8">
            <a:extLst>
              <a:ext uri="{FF2B5EF4-FFF2-40B4-BE49-F238E27FC236}">
                <a16:creationId xmlns:a16="http://schemas.microsoft.com/office/drawing/2014/main" id="{62A995A2-6ED7-4914-49B3-383D71DCA85A}"/>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Tree>
    <p:extLst>
      <p:ext uri="{BB962C8B-B14F-4D97-AF65-F5344CB8AC3E}">
        <p14:creationId xmlns:p14="http://schemas.microsoft.com/office/powerpoint/2010/main" val="3078022694"/>
      </p:ext>
    </p:extLst>
  </p:cSld>
  <p:clrMapOvr>
    <a:masterClrMapping/>
  </p:clrMapOvr>
  <mc:AlternateContent xmlns:mc="http://schemas.openxmlformats.org/markup-compatibility/2006" xmlns:p14="http://schemas.microsoft.com/office/powerpoint/2010/main">
    <mc:Choice Requires="p14">
      <p:transition spd="slow" p14:dur="2000" advTm="12810"/>
    </mc:Choice>
    <mc:Fallback xmlns="">
      <p:transition spd="slow" advTm="1281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55F69-369D-9169-E6DB-4BB351E0F555}"/>
            </a:ext>
          </a:extLst>
        </p:cNvPr>
        <p:cNvGrpSpPr/>
        <p:nvPr/>
      </p:nvGrpSpPr>
      <p:grpSpPr>
        <a:xfrm>
          <a:off x="0" y="0"/>
          <a:ext cx="0" cy="0"/>
          <a:chOff x="0" y="0"/>
          <a:chExt cx="0" cy="0"/>
        </a:xfrm>
      </p:grpSpPr>
      <p:pic>
        <p:nvPicPr>
          <p:cNvPr id="10" name="Picture 9" descr="A white rectangle with blue border&#10;&#10;Description automatically generated">
            <a:extLst>
              <a:ext uri="{FF2B5EF4-FFF2-40B4-BE49-F238E27FC236}">
                <a16:creationId xmlns:a16="http://schemas.microsoft.com/office/drawing/2014/main" id="{2EDA5198-6DB0-7F41-35C5-957A175537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TextBox 10">
            <a:extLst>
              <a:ext uri="{FF2B5EF4-FFF2-40B4-BE49-F238E27FC236}">
                <a16:creationId xmlns:a16="http://schemas.microsoft.com/office/drawing/2014/main" id="{36EC6226-345F-EDB9-9FF3-6EA060C0567C}"/>
              </a:ext>
            </a:extLst>
          </p:cNvPr>
          <p:cNvSpPr txBox="1"/>
          <p:nvPr/>
        </p:nvSpPr>
        <p:spPr>
          <a:xfrm>
            <a:off x="1124907" y="123337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7" name="TextBox 6">
            <a:extLst>
              <a:ext uri="{FF2B5EF4-FFF2-40B4-BE49-F238E27FC236}">
                <a16:creationId xmlns:a16="http://schemas.microsoft.com/office/drawing/2014/main" id="{B63DA33C-E976-BB20-6BA7-7E12BAB1A883}"/>
              </a:ext>
            </a:extLst>
          </p:cNvPr>
          <p:cNvSpPr txBox="1"/>
          <p:nvPr/>
        </p:nvSpPr>
        <p:spPr>
          <a:xfrm>
            <a:off x="2490357" y="1139291"/>
            <a:ext cx="5188728" cy="523220"/>
          </a:xfrm>
          <a:prstGeom prst="rect">
            <a:avLst/>
          </a:prstGeom>
          <a:noFill/>
        </p:spPr>
        <p:txBody>
          <a:bodyPr wrap="none" rtlCol="0">
            <a:spAutoFit/>
          </a:bodyPr>
          <a:lstStyle/>
          <a:p>
            <a:r>
              <a:rPr lang="en-US" sz="2800" b="1" dirty="0">
                <a:solidFill>
                  <a:srgbClr val="FF8C01"/>
                </a:solidFill>
                <a:latin typeface="Tajawal Medium" panose="00000600000000000000" pitchFamily="2" charset="-78"/>
                <a:cs typeface="Tajawal Medium" panose="00000600000000000000" pitchFamily="2" charset="-78"/>
              </a:rPr>
              <a:t>Mangers &amp; Leaders Activities</a:t>
            </a:r>
          </a:p>
        </p:txBody>
      </p:sp>
      <p:pic>
        <p:nvPicPr>
          <p:cNvPr id="2" name="Picture 1">
            <a:extLst>
              <a:ext uri="{FF2B5EF4-FFF2-40B4-BE49-F238E27FC236}">
                <a16:creationId xmlns:a16="http://schemas.microsoft.com/office/drawing/2014/main" id="{B9DC2D77-9966-DB9D-C664-12D0047D6E4D}"/>
              </a:ext>
            </a:extLst>
          </p:cNvPr>
          <p:cNvPicPr>
            <a:picLocks noChangeAspect="1"/>
          </p:cNvPicPr>
          <p:nvPr/>
        </p:nvPicPr>
        <p:blipFill>
          <a:blip r:embed="rId3">
            <a:duotone>
              <a:schemeClr val="accent5">
                <a:shade val="45000"/>
                <a:satMod val="135000"/>
              </a:schemeClr>
              <a:prstClr val="white"/>
            </a:duotone>
            <a:extLst>
              <a:ext uri="{BEBA8EAE-BF5A-486C-A8C5-ECC9F3942E4B}">
                <a14:imgProps xmlns:a14="http://schemas.microsoft.com/office/drawing/2010/main">
                  <a14:imgLayer r:embed="rId4">
                    <a14:imgEffect>
                      <a14:sharpenSoften amount="50000"/>
                    </a14:imgEffect>
                    <a14:imgEffect>
                      <a14:saturation sat="400000"/>
                    </a14:imgEffect>
                  </a14:imgLayer>
                </a14:imgProps>
              </a:ext>
              <a:ext uri="{28A0092B-C50C-407E-A947-70E740481C1C}">
                <a14:useLocalDpi xmlns:a14="http://schemas.microsoft.com/office/drawing/2010/main" val="0"/>
              </a:ext>
            </a:extLst>
          </a:blip>
          <a:srcRect b="6860"/>
          <a:stretch/>
        </p:blipFill>
        <p:spPr>
          <a:xfrm>
            <a:off x="3656412" y="1756599"/>
            <a:ext cx="4544463" cy="4232721"/>
          </a:xfrm>
          <a:prstGeom prst="rect">
            <a:avLst/>
          </a:prstGeom>
        </p:spPr>
      </p:pic>
    </p:spTree>
    <p:extLst>
      <p:ext uri="{BB962C8B-B14F-4D97-AF65-F5344CB8AC3E}">
        <p14:creationId xmlns:p14="http://schemas.microsoft.com/office/powerpoint/2010/main" val="121152787"/>
      </p:ext>
    </p:extLst>
  </p:cSld>
  <p:clrMapOvr>
    <a:masterClrMapping/>
  </p:clrMapOvr>
  <mc:AlternateContent xmlns:mc="http://schemas.openxmlformats.org/markup-compatibility/2006" xmlns:p14="http://schemas.microsoft.com/office/powerpoint/2010/main">
    <mc:Choice Requires="p14">
      <p:transition spd="slow" p14:dur="2000" advTm="19390"/>
    </mc:Choice>
    <mc:Fallback xmlns="">
      <p:transition spd="slow" advTm="1939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29BF8C-E63D-5734-6056-06FC56137D24}"/>
            </a:ext>
          </a:extLst>
        </p:cNvPr>
        <p:cNvGrpSpPr/>
        <p:nvPr/>
      </p:nvGrpSpPr>
      <p:grpSpPr>
        <a:xfrm>
          <a:off x="0" y="0"/>
          <a:ext cx="0" cy="0"/>
          <a:chOff x="0" y="0"/>
          <a:chExt cx="0" cy="0"/>
        </a:xfrm>
      </p:grpSpPr>
      <p:pic>
        <p:nvPicPr>
          <p:cNvPr id="2" name="Picture 1" descr="A person holding a computer&#10;&#10;Description automatically generated">
            <a:extLst>
              <a:ext uri="{FF2B5EF4-FFF2-40B4-BE49-F238E27FC236}">
                <a16:creationId xmlns:a16="http://schemas.microsoft.com/office/drawing/2014/main" id="{CA004FBB-8894-09F7-2C9E-1ABBE2550A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F9439D1B-1B9B-2D45-F2FA-02DE19329410}"/>
              </a:ext>
            </a:extLst>
          </p:cNvPr>
          <p:cNvSpPr txBox="1"/>
          <p:nvPr/>
        </p:nvSpPr>
        <p:spPr>
          <a:xfrm>
            <a:off x="3461336" y="149308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
        <p:nvSpPr>
          <p:cNvPr id="11" name="TextBox 10">
            <a:extLst>
              <a:ext uri="{FF2B5EF4-FFF2-40B4-BE49-F238E27FC236}">
                <a16:creationId xmlns:a16="http://schemas.microsoft.com/office/drawing/2014/main" id="{F6376377-93FB-C1F5-59AE-A43FF9323357}"/>
              </a:ext>
            </a:extLst>
          </p:cNvPr>
          <p:cNvSpPr txBox="1"/>
          <p:nvPr/>
        </p:nvSpPr>
        <p:spPr>
          <a:xfrm>
            <a:off x="4231884" y="558549"/>
            <a:ext cx="7848702" cy="6215869"/>
          </a:xfrm>
          <a:prstGeom prst="rect">
            <a:avLst/>
          </a:prstGeom>
          <a:noFill/>
        </p:spPr>
        <p:txBody>
          <a:bodyPr wrap="square" rtlCol="0">
            <a:spAutoFit/>
          </a:bodyPr>
          <a:lstStyle/>
          <a:p>
            <a:pPr algn="just">
              <a:lnSpc>
                <a:spcPct val="150000"/>
              </a:lnSpc>
            </a:pPr>
            <a:r>
              <a:rPr lang="en-US" sz="2400" b="1" dirty="0">
                <a:solidFill>
                  <a:srgbClr val="FF8C01"/>
                </a:solidFill>
                <a:latin typeface="Tajawal ExtraBold" panose="00000800000000000000" pitchFamily="2" charset="-78"/>
                <a:cs typeface="Tajawal ExtraBold" panose="00000800000000000000" pitchFamily="2" charset="-78"/>
              </a:rPr>
              <a:t>	Conclusion</a:t>
            </a:r>
          </a:p>
          <a:p>
            <a:pPr algn="just">
              <a:lnSpc>
                <a:spcPct val="150000"/>
              </a:lnSpc>
            </a:pPr>
            <a:r>
              <a:rPr lang="en-US" sz="2400" b="1" dirty="0">
                <a:solidFill>
                  <a:srgbClr val="FF8C01"/>
                </a:solidFill>
                <a:latin typeface="Tajawal ExtraBold" panose="00000800000000000000" pitchFamily="2" charset="-78"/>
                <a:cs typeface="Tajawal ExtraBold" panose="00000800000000000000" pitchFamily="2" charset="-78"/>
              </a:rPr>
              <a:t>	We learned about: </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is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Why management is important?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Levels of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Management Functions </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Organizational Performance</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are Management Roles?</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Qualities of Successful Managers</a:t>
            </a:r>
          </a:p>
          <a:p>
            <a:pPr marL="682625" indent="-165100">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is Leadership and Digital Leadership?</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Leadership Functions</a:t>
            </a:r>
          </a:p>
          <a:p>
            <a:pPr marL="682625" indent="-165100">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Comparison Bet. Mangers &amp; Leaders Activities</a:t>
            </a:r>
          </a:p>
        </p:txBody>
      </p:sp>
    </p:spTree>
    <p:extLst>
      <p:ext uri="{BB962C8B-B14F-4D97-AF65-F5344CB8AC3E}">
        <p14:creationId xmlns:p14="http://schemas.microsoft.com/office/powerpoint/2010/main" val="739919181"/>
      </p:ext>
    </p:extLst>
  </p:cSld>
  <p:clrMapOvr>
    <a:masterClrMapping/>
  </p:clrMapOvr>
  <mc:AlternateContent xmlns:mc="http://schemas.openxmlformats.org/markup-compatibility/2006" xmlns:p14="http://schemas.microsoft.com/office/powerpoint/2010/main">
    <mc:Choice Requires="p14">
      <p:transition spd="slow" p14:dur="2000" advTm="46000"/>
    </mc:Choice>
    <mc:Fallback xmlns="">
      <p:transition spd="slow" advTm="4600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5586F-C316-F403-3FAC-315E84874622}"/>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6C6DE6F9-6403-2EC4-75FC-F5EF42225A5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45E03F8B-0A87-93C0-6824-3091C8D401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7EAFD33-B77A-3EC8-2B5A-2EE42C963B08}"/>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504BB041-67E1-1118-ED69-7432616838BF}"/>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References</a:t>
            </a:r>
          </a:p>
        </p:txBody>
      </p:sp>
      <p:sp>
        <p:nvSpPr>
          <p:cNvPr id="28" name="Rectangle 27">
            <a:extLst>
              <a:ext uri="{FF2B5EF4-FFF2-40B4-BE49-F238E27FC236}">
                <a16:creationId xmlns:a16="http://schemas.microsoft.com/office/drawing/2014/main" id="{76D01D81-BE68-3F92-F562-2FD8845244D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0465F700-D41D-CC16-7C60-6280B86E9F04}"/>
              </a:ext>
            </a:extLst>
          </p:cNvPr>
          <p:cNvSpPr txBox="1"/>
          <p:nvPr/>
        </p:nvSpPr>
        <p:spPr>
          <a:xfrm>
            <a:off x="3453678" y="2273896"/>
            <a:ext cx="8634462" cy="4524315"/>
          </a:xfrm>
          <a:prstGeom prst="rect">
            <a:avLst/>
          </a:prstGeom>
          <a:noFill/>
        </p:spPr>
        <p:txBody>
          <a:bodyPr wrap="square" rtlCol="0">
            <a:spAutoFit/>
          </a:bodyPr>
          <a:lstStyle/>
          <a:p>
            <a:pPr marL="285750" indent="-285750">
              <a:buFont typeface="Wingdings" panose="05000000000000000000" pitchFamily="2" charset="2"/>
              <a:buChar char="q"/>
            </a:pPr>
            <a:r>
              <a:rPr lang="en-US" sz="1600" dirty="0">
                <a:effectLst/>
              </a:rPr>
              <a:t>Allam, R. (2011). </a:t>
            </a:r>
            <a:r>
              <a:rPr lang="en-US" sz="1600" i="1" dirty="0">
                <a:effectLst/>
              </a:rPr>
              <a:t>Broadcast Programming </a:t>
            </a:r>
            <a:r>
              <a:rPr lang="en-US" sz="1600" dirty="0">
                <a:effectLst/>
              </a:rPr>
              <a:t>. </a:t>
            </a:r>
            <a:r>
              <a:rPr lang="en-US" sz="1600" i="1" dirty="0">
                <a:effectLst/>
              </a:rPr>
              <a:t>Pringle &amp; Starr, chapter 4</a:t>
            </a:r>
            <a:r>
              <a:rPr lang="en-US" sz="1600" dirty="0">
                <a:effectLst/>
              </a:rPr>
              <a:t>. Media Management Course; AUC. </a:t>
            </a:r>
          </a:p>
          <a:p>
            <a:pPr marL="285750" indent="-285750">
              <a:buFont typeface="Wingdings" panose="05000000000000000000" pitchFamily="2" charset="2"/>
              <a:buChar char="q"/>
            </a:pPr>
            <a:r>
              <a:rPr lang="en-US" sz="1600" dirty="0">
                <a:effectLst/>
              </a:rPr>
              <a:t>Pringle, P. (2006). </a:t>
            </a:r>
            <a:r>
              <a:rPr lang="en-US" sz="1600" i="1" dirty="0">
                <a:effectLst/>
              </a:rPr>
              <a:t>Electronic Media Management</a:t>
            </a:r>
            <a:r>
              <a:rPr lang="en-US" sz="1600" dirty="0">
                <a:effectLst/>
              </a:rPr>
              <a:t>. Routledge. </a:t>
            </a:r>
            <a:endParaRPr lang="en-US" sz="1600" dirty="0">
              <a:cs typeface="Tajawal Medium" panose="00000600000000000000" pitchFamily="2" charset="-78"/>
            </a:endParaRPr>
          </a:p>
          <a:p>
            <a:pPr marL="285750" indent="-285750">
              <a:buFont typeface="Wingdings" panose="05000000000000000000" pitchFamily="2" charset="2"/>
              <a:buChar char="q"/>
            </a:pPr>
            <a:r>
              <a:rPr lang="en-US" sz="1600" dirty="0" err="1">
                <a:cs typeface="Tajawal Medium" panose="00000600000000000000" pitchFamily="2" charset="-78"/>
              </a:rPr>
              <a:t>Bli</a:t>
            </a:r>
            <a:r>
              <a:rPr lang="en-US" sz="1600" dirty="0">
                <a:cs typeface="Tajawal Medium" panose="00000600000000000000" pitchFamily="2" charset="-78"/>
              </a:rPr>
              <a:t>-Group-Wp. (2011). Leadership Course material. </a:t>
            </a:r>
            <a:r>
              <a:rPr lang="en-US" sz="1600" dirty="0" err="1">
                <a:cs typeface="Tajawal Medium" panose="00000600000000000000" pitchFamily="2" charset="-78"/>
              </a:rPr>
              <a:t>Amideast</a:t>
            </a:r>
            <a:r>
              <a:rPr lang="en-US" sz="1600" dirty="0">
                <a:cs typeface="Tajawal Medium" panose="00000600000000000000" pitchFamily="2" charset="-78"/>
              </a:rPr>
              <a:t> Egypt. Business Intelligence, Training &amp; Consulting, http://bli-group.com/ </a:t>
            </a:r>
            <a:endParaRPr lang="en-US" sz="1600" dirty="0">
              <a:effectLst/>
            </a:endParaRPr>
          </a:p>
          <a:p>
            <a:pPr marL="285750" indent="-285750">
              <a:buFont typeface="Wingdings" panose="05000000000000000000" pitchFamily="2" charset="2"/>
              <a:buChar char="q"/>
            </a:pPr>
            <a:r>
              <a:rPr lang="en-US" sz="1600" dirty="0" err="1">
                <a:effectLst/>
              </a:rPr>
              <a:t>Deevado</a:t>
            </a:r>
            <a:r>
              <a:rPr lang="en-US" sz="1600" dirty="0">
                <a:effectLst/>
              </a:rPr>
              <a:t>, A. B. (2011, October 1). </a:t>
            </a:r>
            <a:r>
              <a:rPr lang="en-US" sz="1600" i="1" dirty="0">
                <a:effectLst/>
              </a:rPr>
              <a:t>The organization structure of a television station by Andrew Bishop Mkandawire (ab </a:t>
            </a:r>
            <a:r>
              <a:rPr lang="en-US" sz="1600" i="1" dirty="0" err="1">
                <a:effectLst/>
              </a:rPr>
              <a:t>deevado</a:t>
            </a:r>
            <a:r>
              <a:rPr lang="en-US" sz="1600" i="1" dirty="0">
                <a:effectLst/>
              </a:rPr>
              <a:t>)-mc Yr 4 4th May, 2012 Share World Open University-BT Campus</a:t>
            </a:r>
            <a:r>
              <a:rPr lang="en-US" sz="1600" dirty="0">
                <a:effectLst/>
              </a:rPr>
              <a:t>. Retrieved January 29, 2023, from https://abdeevado.blogspot.com/2011/10/organization-structure-of-television.html (</a:t>
            </a:r>
            <a:r>
              <a:rPr lang="en-US" sz="1600" i="0" dirty="0">
                <a:effectLst/>
              </a:rPr>
              <a:t>Stovall, JG. 2011. ‘</a:t>
            </a:r>
            <a:r>
              <a:rPr lang="en-US" sz="1600" i="1" dirty="0">
                <a:effectLst/>
              </a:rPr>
              <a:t>Television and Radio Charts’. </a:t>
            </a:r>
            <a:r>
              <a:rPr lang="en-US" sz="1600" i="0" dirty="0">
                <a:effectLst/>
              </a:rPr>
              <a:t>Accessed at </a:t>
            </a:r>
            <a:r>
              <a:rPr lang="en-US" sz="1600" i="0" u="none" strike="noStrike" dirty="0">
                <a:solidFill>
                  <a:srgbClr val="0000FF"/>
                </a:solidFill>
                <a:effectLst/>
                <a:hlinkClick r:id="rId4"/>
              </a:rPr>
              <a:t>www.enhow.com</a:t>
            </a:r>
            <a:r>
              <a:rPr lang="en-US" sz="1600" i="0" dirty="0">
                <a:effectLst/>
              </a:rPr>
              <a:t>. Date Accessed: 26/02/11.)</a:t>
            </a:r>
            <a:endParaRPr lang="en-US" sz="1600" dirty="0">
              <a:effectLst/>
            </a:endParaRPr>
          </a:p>
          <a:p>
            <a:pPr marL="285750" indent="-285750">
              <a:buFont typeface="Wingdings" panose="05000000000000000000" pitchFamily="2" charset="2"/>
              <a:buChar char="q"/>
            </a:pPr>
            <a:r>
              <a:rPr lang="en-US" sz="1600" dirty="0"/>
              <a:t>Benavides, C. (2013). Innovation and leadership in the media industry: Semantic scholar. Retrieved January 5, 2023, from https://dadun.unav.edu/handle/10171/36645</a:t>
            </a:r>
          </a:p>
          <a:p>
            <a:pPr marL="285750" indent="-285750">
              <a:buFont typeface="Wingdings" panose="05000000000000000000" pitchFamily="2" charset="2"/>
              <a:buChar char="q"/>
            </a:pPr>
            <a:r>
              <a:rPr lang="en-US" sz="1600" dirty="0"/>
              <a:t>Borah, P. S., Iqbal, S., &amp; Akhtar, S. (2022). Linking social media usage and SME's sustainable performance: The role of Digital Leadership and Innovation Capabilities. Technology in Society, 68, 101900. https://doi.org/10.1016/j.techsoc.2022.101900 </a:t>
            </a:r>
          </a:p>
          <a:p>
            <a:pPr marL="285750" indent="-285750">
              <a:buFont typeface="Wingdings" panose="05000000000000000000" pitchFamily="2" charset="2"/>
              <a:buChar char="q"/>
            </a:pPr>
            <a:r>
              <a:rPr lang="en-US" sz="1600" dirty="0" err="1"/>
              <a:t>Tulungen</a:t>
            </a:r>
            <a:r>
              <a:rPr lang="en-US" sz="1600" dirty="0"/>
              <a:t>, E. E., </a:t>
            </a:r>
            <a:r>
              <a:rPr lang="en-US" sz="1600" dirty="0" err="1"/>
              <a:t>Tewal</a:t>
            </a:r>
            <a:r>
              <a:rPr lang="en-US" sz="1600" dirty="0"/>
              <a:t>, B., &amp; </a:t>
            </a:r>
            <a:r>
              <a:rPr lang="en-US" sz="1600" dirty="0" err="1"/>
              <a:t>Pandowo</a:t>
            </a:r>
            <a:r>
              <a:rPr lang="en-US" sz="1600" dirty="0"/>
              <a:t>, M. (2022). The Role of Digital Leadership Mediated by Digital Skill in Improving Organizational Performance. </a:t>
            </a:r>
            <a:r>
              <a:rPr lang="en-US" sz="1600" i="1" dirty="0"/>
              <a:t>Journal of Accounting Research, Organization and Economics</a:t>
            </a:r>
            <a:r>
              <a:rPr lang="en-US" sz="1600" dirty="0"/>
              <a:t>, </a:t>
            </a:r>
            <a:r>
              <a:rPr lang="en-US" sz="1600" i="1" dirty="0"/>
              <a:t>5</a:t>
            </a:r>
            <a:r>
              <a:rPr lang="en-US" sz="1600" dirty="0"/>
              <a:t>(2), 156-171.</a:t>
            </a:r>
            <a:endParaRPr lang="en-US" sz="1600" dirty="0">
              <a:cs typeface="Tajawal Medium" panose="00000600000000000000" pitchFamily="2" charset="-78"/>
            </a:endParaRPr>
          </a:p>
        </p:txBody>
      </p:sp>
      <p:sp>
        <p:nvSpPr>
          <p:cNvPr id="32" name="Rectangle 31">
            <a:extLst>
              <a:ext uri="{FF2B5EF4-FFF2-40B4-BE49-F238E27FC236}">
                <a16:creationId xmlns:a16="http://schemas.microsoft.com/office/drawing/2014/main" id="{08D97A10-E255-8E1C-7C20-C383C56F9EE3}"/>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a16="http://schemas.microsoft.com/office/drawing/2014/main" id="{2573DBA7-ECFC-67F9-46B4-E29F0207D6B0}"/>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72114B2C-5E1A-C2A3-521D-F1997E3BB6F5}"/>
              </a:ext>
            </a:extLst>
          </p:cNvPr>
          <p:cNvSpPr txBox="1"/>
          <p:nvPr/>
        </p:nvSpPr>
        <p:spPr>
          <a:xfrm>
            <a:off x="3461336" y="1493089"/>
            <a:ext cx="110479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Lec.1</a:t>
            </a:r>
          </a:p>
        </p:txBody>
      </p:sp>
    </p:spTree>
    <p:extLst>
      <p:ext uri="{BB962C8B-B14F-4D97-AF65-F5344CB8AC3E}">
        <p14:creationId xmlns:p14="http://schemas.microsoft.com/office/powerpoint/2010/main" val="3147698273"/>
      </p:ext>
    </p:extLst>
  </p:cSld>
  <p:clrMapOvr>
    <a:masterClrMapping/>
  </p:clrMapOvr>
  <mc:AlternateContent xmlns:mc="http://schemas.openxmlformats.org/markup-compatibility/2006" xmlns:p14="http://schemas.microsoft.com/office/powerpoint/2010/main">
    <mc:Choice Requires="p14">
      <p:transition spd="slow" p14:dur="2000" advTm="23180"/>
    </mc:Choice>
    <mc:Fallback xmlns="">
      <p:transition spd="slow" advTm="2318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510069297"/>
      </p:ext>
    </p:extLst>
  </p:cSld>
  <p:clrMapOvr>
    <a:masterClrMapping/>
  </p:clrMapOvr>
  <mc:AlternateContent xmlns:mc="http://schemas.openxmlformats.org/markup-compatibility/2006" xmlns:p14="http://schemas.microsoft.com/office/powerpoint/2010/main">
    <mc:Choice Requires="p14">
      <p:transition spd="slow" p14:dur="2000" advTm="11260"/>
    </mc:Choice>
    <mc:Fallback xmlns="">
      <p:transition spd="slow" advTm="1126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5A60617-E974-4996-BEB1-7886B82D3D5B}"/>
</file>

<file path=customXml/itemProps2.xml><?xml version="1.0" encoding="utf-8"?>
<ds:datastoreItem xmlns:ds="http://schemas.openxmlformats.org/officeDocument/2006/customXml" ds:itemID="{D79F6B81-3010-4CE3-9BCF-F1FBD42325C7}"/>
</file>

<file path=customXml/itemProps3.xml><?xml version="1.0" encoding="utf-8"?>
<ds:datastoreItem xmlns:ds="http://schemas.openxmlformats.org/officeDocument/2006/customXml" ds:itemID="{DC2AE5D9-5AFA-4DBC-A23E-1D8691397669}"/>
</file>

<file path=docProps/app.xml><?xml version="1.0" encoding="utf-8"?>
<Properties xmlns="http://schemas.openxmlformats.org/officeDocument/2006/extended-properties" xmlns:vt="http://schemas.openxmlformats.org/officeDocument/2006/docPropsVTypes">
  <TotalTime>2356</TotalTime>
  <Words>2581</Words>
  <Application>Microsoft Office PowerPoint</Application>
  <PresentationFormat>Widescreen</PresentationFormat>
  <Paragraphs>313</Paragraphs>
  <Slides>52</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52</vt:i4>
      </vt:variant>
    </vt:vector>
  </HeadingPairs>
  <TitlesOfParts>
    <vt:vector size="63" baseType="lpstr">
      <vt:lpstr>Alexandria</vt:lpstr>
      <vt:lpstr>Arial</vt:lpstr>
      <vt:lpstr>Calibri</vt:lpstr>
      <vt:lpstr>Calibri Light</vt:lpstr>
      <vt:lpstr>Roboto Light</vt:lpstr>
      <vt:lpstr>Tajawal ExtraBold</vt:lpstr>
      <vt:lpstr>Tajawal Medium</vt:lpstr>
      <vt:lpstr>Times New Roman</vt:lpstr>
      <vt:lpstr>Wingdings</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kiki tokki</cp:lastModifiedBy>
  <cp:revision>89</cp:revision>
  <dcterms:created xsi:type="dcterms:W3CDTF">2021-08-03T13:03:26Z</dcterms:created>
  <dcterms:modified xsi:type="dcterms:W3CDTF">2025-01-28T15:39:14Z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