
<file path=[Content_Types].xml><?xml version="1.0" encoding="utf-8"?>
<Types xmlns="http://schemas.openxmlformats.org/package/2006/content-types">
  <Default Extension="png" ContentType="image/png"/>
  <Default Extension="tmp" ContentType="image/png"/>
  <Default Extension="jfif" ContentType="image/jpe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349" r:id="rId2"/>
    <p:sldId id="346" r:id="rId3"/>
    <p:sldId id="257" r:id="rId4"/>
    <p:sldId id="351" r:id="rId5"/>
    <p:sldId id="353" r:id="rId6"/>
    <p:sldId id="354" r:id="rId7"/>
    <p:sldId id="355" r:id="rId8"/>
    <p:sldId id="265" r:id="rId9"/>
    <p:sldId id="266" r:id="rId10"/>
    <p:sldId id="269" r:id="rId11"/>
    <p:sldId id="348" r:id="rId12"/>
    <p:sldId id="268" r:id="rId13"/>
    <p:sldId id="270" r:id="rId14"/>
    <p:sldId id="273" r:id="rId15"/>
    <p:sldId id="278" r:id="rId16"/>
    <p:sldId id="27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مقطع افتراضي" id="{EBC7E8EF-5276-4D39-B98D-9132D44AFB6A}">
          <p14:sldIdLst>
            <p14:sldId id="349"/>
            <p14:sldId id="346"/>
            <p14:sldId id="257"/>
            <p14:sldId id="351"/>
            <p14:sldId id="353"/>
            <p14:sldId id="354"/>
            <p14:sldId id="355"/>
            <p14:sldId id="265"/>
            <p14:sldId id="266"/>
            <p14:sldId id="269"/>
            <p14:sldId id="348"/>
          </p14:sldIdLst>
        </p14:section>
        <p14:section name="مقطع بدون عنوان" id="{2319E1ED-271B-42DE-874B-FD8BA3F6738E}">
          <p14:sldIdLst>
            <p14:sldId id="268"/>
            <p14:sldId id="270"/>
            <p14:sldId id="273"/>
            <p14:sldId id="278"/>
            <p14:sldId id="272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P" initials="H" lastIdx="1" clrIdx="0">
    <p:extLst>
      <p:ext uri="{19B8F6BF-5375-455C-9EA6-DF929625EA0E}">
        <p15:presenceInfo xmlns:p15="http://schemas.microsoft.com/office/powerpoint/2012/main" userId="HP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7A1C"/>
    <a:srgbClr val="FF9518"/>
    <a:srgbClr val="24A9E1"/>
    <a:srgbClr val="0A1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9686" autoAdjust="0"/>
    <p:restoredTop sz="94660"/>
  </p:normalViewPr>
  <p:slideViewPr>
    <p:cSldViewPr snapToGrid="0">
      <p:cViewPr varScale="1">
        <p:scale>
          <a:sx n="72" d="100"/>
          <a:sy n="72" d="100"/>
        </p:scale>
        <p:origin x="60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E9169-B9F9-E84E-A47E-31FD81A966C9}" type="datetimeFigureOut">
              <a:rPr lang="x-none" smtClean="0"/>
              <a:t>9/30/2022</a:t>
            </a:fld>
            <a:endParaRPr lang="x-non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x-non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D8E4BA-4009-0F42-BF9E-E2B500AD436C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8602083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9/30/2022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tm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jpg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emf"/><Relationship Id="rId7" Type="http://schemas.openxmlformats.org/officeDocument/2006/relationships/image" Target="../media/image12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safwa@esu.ac.ae" TargetMode="External"/><Relationship Id="rId5" Type="http://schemas.openxmlformats.org/officeDocument/2006/relationships/image" Target="../media/image9.emf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fif"/><Relationship Id="rId5" Type="http://schemas.openxmlformats.org/officeDocument/2006/relationships/image" Target="../media/image8.jpg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fif"/><Relationship Id="rId5" Type="http://schemas.openxmlformats.org/officeDocument/2006/relationships/image" Target="../media/image16.emf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fif"/><Relationship Id="rId5" Type="http://schemas.openxmlformats.org/officeDocument/2006/relationships/image" Target="../media/image16.emf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6.emf"/><Relationship Id="rId4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emf"/><Relationship Id="rId4" Type="http://schemas.openxmlformats.org/officeDocument/2006/relationships/image" Target="../media/image7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emf"/><Relationship Id="rId4" Type="http://schemas.openxmlformats.org/officeDocument/2006/relationships/image" Target="../media/image7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6.emf"/><Relationship Id="rId4" Type="http://schemas.openxmlformats.org/officeDocument/2006/relationships/image" Target="../media/image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16.emf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1964" y="-68364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36478" y="-68365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68" y="93866"/>
            <a:ext cx="1699476" cy="152400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8386789" y="4870944"/>
            <a:ext cx="3635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endParaRPr lang="ar-SA" sz="2400" b="1" dirty="0">
              <a:solidFill>
                <a:srgbClr val="0A1F6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sp>
        <p:nvSpPr>
          <p:cNvPr id="15" name="Google Shape;3126;p31">
            <a:extLst>
              <a:ext uri="{FF2B5EF4-FFF2-40B4-BE49-F238E27FC236}">
                <a16:creationId xmlns:a16="http://schemas.microsoft.com/office/drawing/2014/main" xmlns="" id="{964181D7-AC3C-3849-B4D9-50181B407EA5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061731" y="4708455"/>
            <a:ext cx="3915622" cy="1206975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rt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endParaRPr sz="6000" b="1" dirty="0">
              <a:solidFill>
                <a:schemeClr val="tx1">
                  <a:lumMod val="60000"/>
                  <a:lumOff val="40000"/>
                </a:schemeClr>
              </a:solidFill>
              <a:latin typeface="Sakkal Majalla" panose="02000000000000000000" pitchFamily="2" charset="-78"/>
              <a:ea typeface="Poppins ExtraBold"/>
              <a:cs typeface="Sakkal Majalla" panose="02000000000000000000" pitchFamily="2" charset="-78"/>
              <a:sym typeface="Poppins ExtraBold"/>
            </a:endParaRPr>
          </a:p>
        </p:txBody>
      </p:sp>
      <p:pic>
        <p:nvPicPr>
          <p:cNvPr id="14" name="صورة 13" descr="لقطة الشاشة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02297"/>
            <a:ext cx="12263965" cy="4873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656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68DB929B-A8F8-00E8-4EA7-96007D91F8D2}"/>
              </a:ext>
            </a:extLst>
          </p:cNvPr>
          <p:cNvSpPr txBox="1"/>
          <p:nvPr/>
        </p:nvSpPr>
        <p:spPr>
          <a:xfrm>
            <a:off x="2068366" y="2620930"/>
            <a:ext cx="5062728" cy="1846659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>
                <a:solidFill>
                  <a:srgbClr val="0070C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Welcome Back!</a:t>
            </a:r>
          </a:p>
          <a:p>
            <a:pPr algn="ctr"/>
            <a:r>
              <a:rPr lang="en-US" sz="4800" b="1" dirty="0">
                <a:solidFill>
                  <a:srgbClr val="FF0000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A49312BA-3B74-1B89-C361-8D3B49328D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9693" y="1357042"/>
            <a:ext cx="3696093" cy="43609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E2ACA5CC-775D-BEC4-0E9F-AFFC924EA53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5659451" y="-4075750"/>
            <a:ext cx="1096206" cy="936082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4849DA23-A166-40F4-5062-4057E66D786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14" y="118821"/>
            <a:ext cx="1222425" cy="109620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1C9ED6BA-7DD1-96F4-A1BC-01DBCBE474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7832" y="43069"/>
            <a:ext cx="1222425" cy="1096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217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1964" y="-68364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36478" y="-68365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68" y="9386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8386789" y="4870944"/>
            <a:ext cx="36356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ar-EG" sz="3600" b="1" dirty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خريف 2022-2023</a:t>
            </a:r>
            <a:endParaRPr lang="ar-SA" sz="2400" b="1" dirty="0">
              <a:solidFill>
                <a:srgbClr val="0A1F6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sp>
        <p:nvSpPr>
          <p:cNvPr id="15" name="Google Shape;3126;p31">
            <a:extLst>
              <a:ext uri="{FF2B5EF4-FFF2-40B4-BE49-F238E27FC236}">
                <a16:creationId xmlns:a16="http://schemas.microsoft.com/office/drawing/2014/main" xmlns="" id="{964181D7-AC3C-3849-B4D9-50181B407EA5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061731" y="4708455"/>
            <a:ext cx="3915622" cy="1206975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rt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ar-EG" sz="4400" b="1" dirty="0">
                <a:solidFill>
                  <a:srgbClr val="F27A1C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  <a:sym typeface="Poppins ExtraBold"/>
              </a:rPr>
              <a:t>عام دراسي سعيد</a:t>
            </a:r>
            <a:endParaRPr sz="6000" b="1" dirty="0">
              <a:solidFill>
                <a:schemeClr val="tx1">
                  <a:lumMod val="60000"/>
                  <a:lumOff val="40000"/>
                </a:schemeClr>
              </a:solidFill>
              <a:latin typeface="Sakkal Majalla" panose="02000000000000000000" pitchFamily="2" charset="-78"/>
              <a:ea typeface="Poppins ExtraBold"/>
              <a:cs typeface="Sakkal Majalla" panose="02000000000000000000" pitchFamily="2" charset="-78"/>
              <a:sym typeface="Poppins ExtraBold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465" y="5672895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18" name="Google Shape;3186;p36">
            <a:extLst>
              <a:ext uri="{FF2B5EF4-FFF2-40B4-BE49-F238E27FC236}">
                <a16:creationId xmlns:a16="http://schemas.microsoft.com/office/drawing/2014/main" xmlns="" id="{14D33FAA-FC5C-1B46-AEFF-1E6DB5B248F4}"/>
              </a:ext>
            </a:extLst>
          </p:cNvPr>
          <p:cNvSpPr txBox="1">
            <a:spLocks/>
          </p:cNvSpPr>
          <p:nvPr/>
        </p:nvSpPr>
        <p:spPr>
          <a:xfrm>
            <a:off x="977004" y="1345868"/>
            <a:ext cx="6992536" cy="17550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b="1" dirty="0">
              <a:solidFill>
                <a:srgbClr val="24A9E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xmlns="" id="{C0F626C6-94EE-C54E-B0E1-718B7579D5CA}"/>
              </a:ext>
            </a:extLst>
          </p:cNvPr>
          <p:cNvSpPr/>
          <p:nvPr/>
        </p:nvSpPr>
        <p:spPr>
          <a:xfrm>
            <a:off x="2440788" y="6309770"/>
            <a:ext cx="7163280" cy="419975"/>
          </a:xfrm>
          <a:prstGeom prst="roundRect">
            <a:avLst/>
          </a:prstGeom>
          <a:solidFill>
            <a:schemeClr val="tx1">
              <a:lumMod val="20000"/>
              <a:lumOff val="80000"/>
              <a:alpha val="54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>
                <a:solidFill>
                  <a:schemeClr val="tx1"/>
                </a:solidFill>
                <a:hlinkClick r:id="rId6"/>
              </a:rPr>
              <a:t>safwa@esu.ac.ae</a:t>
            </a:r>
            <a:r>
              <a:rPr lang="en-US" dirty="0" smtClean="0">
                <a:solidFill>
                  <a:schemeClr val="tx1"/>
                </a:solidFill>
              </a:rPr>
              <a:t>                                                                Dr.Safwa Abdalbagi</a:t>
            </a:r>
            <a:endParaRPr lang="ar-SA" dirty="0">
              <a:solidFill>
                <a:schemeClr val="tx1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02AA4E3B-3CDA-F153-BB97-55766510487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97064" y="147271"/>
            <a:ext cx="3606689" cy="5907194"/>
          </a:xfrm>
          <a:prstGeom prst="rect">
            <a:avLst/>
          </a:prstGeom>
        </p:spPr>
      </p:pic>
      <p:sp>
        <p:nvSpPr>
          <p:cNvPr id="5" name="مربع نص 4"/>
          <p:cNvSpPr txBox="1"/>
          <p:nvPr/>
        </p:nvSpPr>
        <p:spPr>
          <a:xfrm>
            <a:off x="651740" y="2598003"/>
            <a:ext cx="8084589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4800" b="1" dirty="0" smtClean="0">
                <a:solidFill>
                  <a:srgbClr val="24A9E1"/>
                </a:solidFill>
              </a:rPr>
              <a:t>  Project Cost Manegement</a:t>
            </a:r>
            <a:endParaRPr lang="ar-SA" sz="4800" b="1" dirty="0">
              <a:solidFill>
                <a:srgbClr val="24A9E1"/>
              </a:solidFill>
            </a:endParaRPr>
          </a:p>
        </p:txBody>
      </p:sp>
      <p:pic>
        <p:nvPicPr>
          <p:cNvPr id="6" name="صورة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798" y="0"/>
            <a:ext cx="8422862" cy="5672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042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494"/>
            <a:ext cx="12192000" cy="6869494"/>
          </a:xfrm>
        </p:spPr>
      </p:pic>
    </p:spTree>
    <p:extLst>
      <p:ext uri="{BB962C8B-B14F-4D97-AF65-F5344CB8AC3E}">
        <p14:creationId xmlns:p14="http://schemas.microsoft.com/office/powerpoint/2010/main" val="3336885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55" name="Google Shape;1103;p33">
            <a:extLst>
              <a:ext uri="{FF2B5EF4-FFF2-40B4-BE49-F238E27FC236}">
                <a16:creationId xmlns:a16="http://schemas.microsoft.com/office/drawing/2014/main" xmlns="" id="{570E8B7D-5255-BF45-ABE7-0D4EC459DFF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5508979"/>
          </a:xfrm>
          <a:prstGeom prst="rect">
            <a:avLst/>
          </a:prstGeom>
          <a:gradFill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ar-SA" sz="1800" b="1" dirty="0" smtClean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000" b="1" u="sng" dirty="0" smtClean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16</a:t>
            </a:r>
            <a:r>
              <a:rPr lang="en-US" sz="2000" b="1" u="sng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. PMG213</a:t>
            </a:r>
            <a:r>
              <a:rPr lang="en-US" sz="20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Project Cost Management</a:t>
            </a:r>
            <a:endParaRPr lang="en-US" sz="20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50215" algn="just"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</a:rPr>
              <a:t>This course provides comprehensive exposure to cost estimation in the project domain. It examines the importance of cost management in executing a project plan and incorporates the elements of mid-course changes and cash flow management. Topics include Cost estimation, creating a realistic baseline, evaluating project performance, and presenting Project </a:t>
            </a:r>
          </a:p>
          <a:p>
            <a:pPr marL="450215" algn="just"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</a:rPr>
              <a:t>Benefits to the customer. Students will develop reliable estimates at an appropriate level of detail.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800" b="1" dirty="0">
                <a:latin typeface="Calibri" panose="020F0502020204030204" pitchFamily="34" charset="0"/>
                <a:ea typeface="Calibri" panose="020F0502020204030204" pitchFamily="34" charset="0"/>
              </a:rPr>
              <a:t>Credit Hours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</a:rPr>
              <a:t>: 3 credit hours. </a:t>
            </a:r>
          </a:p>
          <a:p>
            <a:pPr marL="450215" algn="just">
              <a:lnSpc>
                <a:spcPct val="107000"/>
              </a:lnSpc>
              <a:spcAft>
                <a:spcPts val="800"/>
              </a:spcAft>
            </a:pP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</a:rPr>
              <a:t>The main material and reference for each course will be the textbook mentioned in the course specifications. Lecture notes and slides are additional resources that are prepared by the professor.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800" b="1" dirty="0">
                <a:latin typeface="Calibri" panose="020F0502020204030204" pitchFamily="34" charset="0"/>
                <a:ea typeface="Calibri" panose="020F0502020204030204" pitchFamily="34" charset="0"/>
              </a:rPr>
              <a:t>Required Textbook</a:t>
            </a:r>
            <a:r>
              <a:rPr lang="en-US" sz="1800" dirty="0">
                <a:latin typeface="Calibri" panose="020F0502020204030204" pitchFamily="34" charset="0"/>
                <a:ea typeface="Calibri" panose="020F0502020204030204" pitchFamily="34" charset="0"/>
              </a:rPr>
              <a:t>: </a:t>
            </a: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1800" dirty="0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</a:rPr>
              <a:t>Project And Cost Engineers’ Handbook, Fourth Edition, by Kenneth </a:t>
            </a:r>
            <a:r>
              <a:rPr lang="en-US" sz="1800" dirty="0" err="1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</a:rPr>
              <a:t>k.humphreys</a:t>
            </a:r>
            <a:r>
              <a:rPr lang="en-US" sz="1800" dirty="0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</a:rPr>
              <a:t>.</a:t>
            </a:r>
            <a:endParaRPr lang="en-US" sz="1800" dirty="0">
              <a:latin typeface="Noto Sans Symbols"/>
              <a:ea typeface="Noto Sans Symbols"/>
              <a:cs typeface="Noto Sans Symbols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n-US" sz="1800" dirty="0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</a:rPr>
              <a:t>Cost Accounting and Financial Management For Construction Project Managers / Len Holm.</a:t>
            </a:r>
            <a:endParaRPr lang="en-US" sz="1800" dirty="0">
              <a:latin typeface="Noto Sans Symbols"/>
              <a:ea typeface="Noto Sans Symbols"/>
              <a:cs typeface="Noto Sans Symbols"/>
            </a:endParaRPr>
          </a:p>
          <a:p>
            <a:pPr algn="ctr" rtl="1"/>
            <a:r>
              <a:rPr lang="ar-SA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.</a:t>
            </a:r>
            <a:endParaRPr lang="ar-SA" sz="1800" b="1" dirty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40098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55" name="Google Shape;1103;p33">
            <a:extLst>
              <a:ext uri="{FF2B5EF4-FFF2-40B4-BE49-F238E27FC236}">
                <a16:creationId xmlns:a16="http://schemas.microsoft.com/office/drawing/2014/main" xmlns="" id="{570E8B7D-5255-BF45-ABE7-0D4EC459DFF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5508979"/>
          </a:xfrm>
          <a:prstGeom prst="rect">
            <a:avLst/>
          </a:prstGeom>
          <a:gradFill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ar-SA" sz="1800" b="1" dirty="0" smtClean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800" b="1" dirty="0" smtClean="0">
                <a:latin typeface="Calibri" panose="020F0502020204030204" pitchFamily="34" charset="0"/>
                <a:ea typeface="Calibri" panose="020F0502020204030204" pitchFamily="34" charset="0"/>
              </a:rPr>
              <a:t>Topics</a:t>
            </a:r>
            <a:r>
              <a:rPr lang="en-US" sz="1800" b="1" dirty="0">
                <a:latin typeface="Calibri" panose="020F0502020204030204" pitchFamily="34" charset="0"/>
                <a:ea typeface="Calibri" panose="020F0502020204030204" pitchFamily="34" charset="0"/>
              </a:rPr>
              <a:t>: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Project cost estimating.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Project cost budgeting and control.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Estimating approaches and models.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Improving the estimation process.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Financial management.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Value management.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Time and cost change management.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US" sz="1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Impact of cost‐estimation changes on project. 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800" b="1" dirty="0">
                <a:latin typeface="Calibri" panose="020F0502020204030204" pitchFamily="34" charset="0"/>
                <a:ea typeface="Calibri" panose="020F0502020204030204" pitchFamily="34" charset="0"/>
              </a:rPr>
              <a:t>Learning Outcomes: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1800" dirty="0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</a:rPr>
              <a:t>Analyze the project’s goals and select an appropriate cost‐estimation approach.</a:t>
            </a:r>
            <a:endParaRPr lang="en-US" sz="1800" dirty="0">
              <a:latin typeface="Noto Sans Symbols"/>
              <a:ea typeface="Noto Sans Symbols"/>
              <a:cs typeface="Noto Sans Symbols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1800" dirty="0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</a:rPr>
              <a:t>Prepare a cost estimate and analyze staff resources, cost drivers, contingency costs, and management reserves.</a:t>
            </a:r>
            <a:endParaRPr lang="en-US" sz="1800" dirty="0">
              <a:latin typeface="Noto Sans Symbols"/>
              <a:ea typeface="Noto Sans Symbols"/>
              <a:cs typeface="Noto Sans Symbols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1800" dirty="0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</a:rPr>
              <a:t>Establish a cost baseline by applying the cost budgeting process.</a:t>
            </a:r>
            <a:endParaRPr lang="en-US" sz="1800" dirty="0">
              <a:latin typeface="Noto Sans Symbols"/>
              <a:ea typeface="Noto Sans Symbols"/>
              <a:cs typeface="Noto Sans Symbols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1800" dirty="0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</a:rPr>
              <a:t>Analyze project performance by applying the cost control process.</a:t>
            </a:r>
            <a:endParaRPr lang="en-US" sz="1800" dirty="0">
              <a:latin typeface="Noto Sans Symbols"/>
              <a:ea typeface="Noto Sans Symbols"/>
              <a:cs typeface="Noto Sans Symbols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Arial" panose="020B0604020202020204" pitchFamily="34" charset="0"/>
              <a:buChar char="●"/>
            </a:pPr>
            <a:r>
              <a:rPr lang="en-US" sz="1800" dirty="0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</a:rPr>
              <a:t>Evaluate types of resource costs necessary to draw up a complete cost estimate, and determine the accounting category of each, such as direct, indirect, capital, and operating.</a:t>
            </a:r>
            <a:endParaRPr lang="en-US" sz="1800" dirty="0">
              <a:latin typeface="Noto Sans Symbols"/>
              <a:ea typeface="Noto Sans Symbols"/>
              <a:cs typeface="Noto Sans Symbols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n-US" sz="1800" dirty="0">
                <a:solidFill>
                  <a:srgbClr val="000000"/>
                </a:solidFill>
                <a:latin typeface="Noto Sans Symbols"/>
                <a:ea typeface="Noto Sans Symbols"/>
                <a:cs typeface="Noto Sans Symbols"/>
              </a:rPr>
              <a:t>Managing changes in a project.</a:t>
            </a:r>
            <a:endParaRPr lang="en-US" sz="1800" dirty="0">
              <a:latin typeface="Noto Sans Symbols"/>
              <a:ea typeface="Noto Sans Symbols"/>
              <a:cs typeface="Noto Sans Symbols"/>
            </a:endParaRPr>
          </a:p>
          <a:p>
            <a:pPr algn="ctr" rtl="1"/>
            <a:r>
              <a:rPr lang="ar-SA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.</a:t>
            </a:r>
            <a:endParaRPr lang="ar-SA" sz="1800" b="1" dirty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82284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096" y="596220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34DF4DED-2FD6-CA6D-A70B-94928242E27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74" b="86156"/>
          <a:stretch/>
        </p:blipFill>
        <p:spPr>
          <a:xfrm>
            <a:off x="846955" y="622170"/>
            <a:ext cx="10749714" cy="455098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E7CC802B-E514-9EFD-F314-ADFFF2F983EB}"/>
              </a:ext>
            </a:extLst>
          </p:cNvPr>
          <p:cNvSpPr txBox="1"/>
          <p:nvPr/>
        </p:nvSpPr>
        <p:spPr>
          <a:xfrm>
            <a:off x="6934808" y="1708648"/>
            <a:ext cx="403502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20222 – 2023 </a:t>
            </a:r>
          </a:p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Academic </a:t>
            </a:r>
          </a:p>
          <a:p>
            <a:r>
              <a:rPr lang="en-US" sz="3600" b="1" dirty="0">
                <a:solidFill>
                  <a:schemeClr val="bg1"/>
                </a:solidFill>
                <a:cs typeface="+mj-cs"/>
              </a:rPr>
              <a:t>Calendar</a:t>
            </a:r>
            <a:endParaRPr lang="ar-EG" sz="3600" b="1" dirty="0">
              <a:solidFill>
                <a:schemeClr val="bg1"/>
              </a:solidFill>
              <a:cs typeface="+mj-cs"/>
            </a:endParaRPr>
          </a:p>
          <a:p>
            <a:endParaRPr lang="en-US" sz="3600" b="1" dirty="0">
              <a:solidFill>
                <a:schemeClr val="bg1"/>
              </a:solidFill>
              <a:cs typeface="+mj-cs"/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  <a:cs typeface="+mj-cs"/>
              </a:rPr>
              <a:t>Everyone's smart university</a:t>
            </a:r>
            <a:endParaRPr lang="ar-EG" b="1" dirty="0">
              <a:solidFill>
                <a:schemeClr val="bg1"/>
              </a:solidFill>
              <a:cs typeface="+mj-cs"/>
            </a:endParaRPr>
          </a:p>
          <a:p>
            <a:pPr algn="ctr"/>
            <a:endParaRPr lang="en-US" b="1" dirty="0">
              <a:solidFill>
                <a:schemeClr val="tx1">
                  <a:lumMod val="95000"/>
                  <a:lumOff val="5000"/>
                </a:schemeClr>
              </a:solidFill>
              <a:cs typeface="+mj-cs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A61E5817-1B00-DA3F-48A0-87F5DA43FDF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6356" y="762357"/>
            <a:ext cx="4413972" cy="4270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181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CEF8B57-3008-D94A-92D2-AC32224C12E8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sp>
        <p:nvSpPr>
          <p:cNvPr id="13" name="Google Shape;1103;p33">
            <a:extLst>
              <a:ext uri="{FF2B5EF4-FFF2-40B4-BE49-F238E27FC236}">
                <a16:creationId xmlns:a16="http://schemas.microsoft.com/office/drawing/2014/main" xmlns="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7560256" y="2022029"/>
            <a:ext cx="4216138" cy="254197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EG" b="1" dirty="0">
                <a:solidFill>
                  <a:schemeClr val="tx1">
                    <a:lumMod val="85000"/>
                    <a:lumOff val="1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مخطط الأسابيع الدراسية </a:t>
            </a:r>
            <a:endParaRPr lang="ar-SA" b="1" dirty="0">
              <a:solidFill>
                <a:schemeClr val="tx1">
                  <a:lumMod val="85000"/>
                  <a:lumOff val="1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xmlns="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xmlns="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xmlns="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xmlns="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xmlns="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xmlns="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xmlns="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xmlns="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xmlns="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xmlns="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xmlns="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xmlns="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xmlns="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xmlns="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xmlns="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xmlns="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xmlns="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xmlns="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xmlns="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xmlns="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xmlns="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xmlns="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xmlns="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xmlns="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xmlns="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xmlns="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xmlns="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xmlns="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xmlns="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xmlns="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xmlns="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xmlns="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xmlns="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xmlns="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xmlns="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xmlns="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xmlns="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xmlns="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xmlns="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6E59A2D2-0251-F537-89CB-C0566FE16CF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838" y="1411101"/>
            <a:ext cx="4420937" cy="4420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996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C631CD1D-74AA-F0C0-95D4-3383E3905313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546BA08C-1572-403A-B171-25EAC712FA0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702" y="1399012"/>
            <a:ext cx="4339040" cy="4342031"/>
          </a:xfrm>
          <a:prstGeom prst="rect">
            <a:avLst/>
          </a:prstGeom>
        </p:spPr>
      </p:pic>
      <p:sp>
        <p:nvSpPr>
          <p:cNvPr id="13" name="Google Shape;1103;p33">
            <a:extLst>
              <a:ext uri="{FF2B5EF4-FFF2-40B4-BE49-F238E27FC236}">
                <a16:creationId xmlns:a16="http://schemas.microsoft.com/office/drawing/2014/main" xmlns="" id="{A49689C7-311C-4EC6-E5F0-184915174779}"/>
              </a:ext>
            </a:extLst>
          </p:cNvPr>
          <p:cNvSpPr txBox="1">
            <a:spLocks/>
          </p:cNvSpPr>
          <p:nvPr/>
        </p:nvSpPr>
        <p:spPr>
          <a:xfrm>
            <a:off x="7560256" y="2022029"/>
            <a:ext cx="4216138" cy="254197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EG" b="1" dirty="0">
                <a:solidFill>
                  <a:schemeClr val="tx1">
                    <a:lumMod val="85000"/>
                    <a:lumOff val="1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اعمال الفصل الدراسي </a:t>
            </a:r>
          </a:p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EG" b="1" dirty="0">
                <a:solidFill>
                  <a:schemeClr val="tx1">
                    <a:lumMod val="85000"/>
                    <a:lumOff val="1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خريف 2022-2023</a:t>
            </a:r>
            <a:endParaRPr lang="ar-SA" b="1" dirty="0">
              <a:solidFill>
                <a:schemeClr val="tx1">
                  <a:lumMod val="85000"/>
                  <a:lumOff val="1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92494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40278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C631CD1D-74AA-F0C0-95D4-3383E3905313}"/>
              </a:ext>
            </a:extLst>
          </p:cNvPr>
          <p:cNvSpPr txBox="1"/>
          <p:nvPr/>
        </p:nvSpPr>
        <p:spPr>
          <a:xfrm>
            <a:off x="3037657" y="429788"/>
            <a:ext cx="26452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FALL 2022-2023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9F7386CD-333D-A24E-3580-94982021BA7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657" y="1287843"/>
            <a:ext cx="6014903" cy="4221136"/>
          </a:xfrm>
          <a:prstGeom prst="rect">
            <a:avLst/>
          </a:prstGeom>
        </p:spPr>
      </p:pic>
      <p:sp>
        <p:nvSpPr>
          <p:cNvPr id="8" name="سهم للأسفل 7"/>
          <p:cNvSpPr/>
          <p:nvPr/>
        </p:nvSpPr>
        <p:spPr>
          <a:xfrm rot="5400000">
            <a:off x="9211402" y="4224628"/>
            <a:ext cx="282802" cy="600487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963778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CEF8B57-3008-D94A-92D2-AC32224C12E8}"/>
              </a:ext>
            </a:extLst>
          </p:cNvPr>
          <p:cNvSpPr txBox="1"/>
          <p:nvPr/>
        </p:nvSpPr>
        <p:spPr>
          <a:xfrm>
            <a:off x="2466786" y="598891"/>
            <a:ext cx="62728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المحاضرات المسجلة وحلقات النقاش الاسبوعية </a:t>
            </a:r>
            <a:endParaRPr lang="en-US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xmlns="" id="{5594617E-7544-D04F-B38A-E344AC5615A3}"/>
              </a:ext>
            </a:extLst>
          </p:cNvPr>
          <p:cNvGrpSpPr/>
          <p:nvPr/>
        </p:nvGrpSpPr>
        <p:grpSpPr>
          <a:xfrm>
            <a:off x="4407429" y="4871362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xmlns="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xmlns="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xmlns="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xmlns="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xmlns="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xmlns="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xmlns="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xmlns="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xmlns="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xmlns="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xmlns="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xmlns="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xmlns="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xmlns="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xmlns="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xmlns="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xmlns="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xmlns="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xmlns="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xmlns="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xmlns="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xmlns="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xmlns="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xmlns="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xmlns="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xmlns="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xmlns="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xmlns="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xmlns="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xmlns="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xmlns="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xmlns="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xmlns="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xmlns="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xmlns="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xmlns="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xmlns="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xmlns="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sp>
        <p:nvSpPr>
          <p:cNvPr id="53" name="Google Shape;1103;p33">
            <a:extLst>
              <a:ext uri="{FF2B5EF4-FFF2-40B4-BE49-F238E27FC236}">
                <a16:creationId xmlns:a16="http://schemas.microsoft.com/office/drawing/2014/main" xmlns="" id="{DFF12E51-8824-634E-8E3E-73AB53560D95}"/>
              </a:ext>
            </a:extLst>
          </p:cNvPr>
          <p:cNvSpPr txBox="1">
            <a:spLocks/>
          </p:cNvSpPr>
          <p:nvPr/>
        </p:nvSpPr>
        <p:spPr>
          <a:xfrm>
            <a:off x="1570749" y="1662352"/>
            <a:ext cx="9685589" cy="4016089"/>
          </a:xfrm>
          <a:prstGeom prst="rect">
            <a:avLst/>
          </a:prstGeom>
          <a:gradFill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</a:t>
            </a:r>
          </a:p>
          <a:p>
            <a:pPr algn="ctr" rtl="1"/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تعتمد أوقات المحاضرات وحلقات النقاش علي توقيت مكة المكرمة لجميع البرامج. </a:t>
            </a:r>
            <a:b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/>
            </a:r>
            <a:b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مدة المحاضرة المسجلة</a:t>
            </a:r>
            <a:r>
              <a:rPr lang="ar-EG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80 – 90 </a:t>
            </a: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دقيقة ترفع علي منصة  </a:t>
            </a:r>
            <a:b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en-US" sz="3600" b="1" dirty="0">
                <a:solidFill>
                  <a:srgbClr val="FF9518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Moodle</a:t>
            </a:r>
            <a:r>
              <a:rPr lang="ar-SA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</a:t>
            </a:r>
          </a:p>
          <a:p>
            <a:pPr algn="ctr" rtl="1"/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يتم تسليم المحاضرة المسجلة حتي موعد أقصاه يوم الخميس حتي يتمكن قسم الجودة من المراجعة.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/>
            </a:r>
            <a:b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/>
            </a:r>
            <a:b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ar-SA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/>
            </a:r>
            <a:br>
              <a:rPr lang="ar-SA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endParaRPr lang="ar-SA" sz="1800" b="1" dirty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79501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xmlns="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xmlns="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xmlns="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xmlns="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xmlns="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xmlns="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xmlns="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xmlns="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xmlns="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xmlns="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xmlns="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xmlns="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xmlns="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xmlns="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xmlns="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xmlns="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xmlns="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xmlns="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xmlns="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xmlns="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xmlns="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xmlns="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xmlns="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xmlns="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xmlns="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xmlns="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xmlns="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xmlns="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xmlns="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xmlns="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xmlns="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xmlns="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xmlns="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xmlns="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xmlns="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xmlns="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xmlns="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xmlns="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xmlns="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sp>
        <p:nvSpPr>
          <p:cNvPr id="53" name="Google Shape;1103;p33">
            <a:extLst>
              <a:ext uri="{FF2B5EF4-FFF2-40B4-BE49-F238E27FC236}">
                <a16:creationId xmlns:a16="http://schemas.microsoft.com/office/drawing/2014/main" xmlns="" id="{D33AE442-F472-2543-B858-663116E9F56E}"/>
              </a:ext>
            </a:extLst>
          </p:cNvPr>
          <p:cNvSpPr txBox="1">
            <a:spLocks/>
          </p:cNvSpPr>
          <p:nvPr/>
        </p:nvSpPr>
        <p:spPr>
          <a:xfrm>
            <a:off x="1262952" y="1419572"/>
            <a:ext cx="10266174" cy="3900238"/>
          </a:xfrm>
          <a:prstGeom prst="rect">
            <a:avLst/>
          </a:prstGeom>
          <a:gradFill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/>
            </a:r>
            <a:b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ترفع المحاضرة الأسبوعية علي المنصة التعليمية </a:t>
            </a:r>
            <a:r>
              <a:rPr lang="en-US" sz="2800" b="1" dirty="0">
                <a:solidFill>
                  <a:srgbClr val="FFC000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Moodle</a:t>
            </a: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 يوم السبت  من كل أسبوع في تمام </a:t>
            </a:r>
            <a:r>
              <a:rPr lang="ar-SA" sz="2800" b="1" u="sng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١٢ ظهراً </a:t>
            </a: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بتوقيت الرياض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. </a:t>
            </a:r>
            <a:b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/>
            </a:r>
            <a:b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</a:t>
            </a: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حلقات النقاش و هي حلقات أسبوعية اختيارية للطالب وغرضها مناقشة ما تم طرحه في المحاضرة المسجلة لهذا الاسبوع. (يرجي مراجعة الموعد والمدة الزمنية لكل مقرر حسب الجدول)</a:t>
            </a:r>
            <a:b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</a:t>
            </a:r>
            <a:r>
              <a:rPr lang="ar-EG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يرجى العلم ان حضور </a:t>
            </a: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حلقات النقاش اختيارية</a:t>
            </a:r>
            <a:r>
              <a:rPr lang="ar-EG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للطلاب </a:t>
            </a:r>
            <a:r>
              <a:rPr lang="ar-SA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FD97740E-4082-0EC3-4A52-04F63FDB3447}"/>
              </a:ext>
            </a:extLst>
          </p:cNvPr>
          <p:cNvSpPr txBox="1"/>
          <p:nvPr/>
        </p:nvSpPr>
        <p:spPr>
          <a:xfrm>
            <a:off x="2466786" y="598891"/>
            <a:ext cx="62728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3600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المحاضرات المسجلة وحلقات النقاش الاسبوعية </a:t>
            </a:r>
            <a:endParaRPr lang="en-US" sz="3600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62304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2867908F-331C-FF9E-955C-A85FA82EA1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CDE8A5A1-00F6-9A66-8BCE-2B33DD9B7FED}"/>
              </a:ext>
            </a:extLst>
          </p:cNvPr>
          <p:cNvSpPr txBox="1"/>
          <p:nvPr/>
        </p:nvSpPr>
        <p:spPr>
          <a:xfrm>
            <a:off x="2762747" y="429788"/>
            <a:ext cx="31951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Quizzes and Exams </a:t>
            </a:r>
          </a:p>
        </p:txBody>
      </p:sp>
      <p:sp>
        <p:nvSpPr>
          <p:cNvPr id="10" name="Google Shape;1103;p33">
            <a:extLst>
              <a:ext uri="{FF2B5EF4-FFF2-40B4-BE49-F238E27FC236}">
                <a16:creationId xmlns:a16="http://schemas.microsoft.com/office/drawing/2014/main" xmlns="" id="{3854E7B6-032D-4B7C-5304-10D74F0DC1EF}"/>
              </a:ext>
            </a:extLst>
          </p:cNvPr>
          <p:cNvSpPr txBox="1">
            <a:spLocks/>
          </p:cNvSpPr>
          <p:nvPr/>
        </p:nvSpPr>
        <p:spPr>
          <a:xfrm>
            <a:off x="1235914" y="1505908"/>
            <a:ext cx="10183926" cy="4003072"/>
          </a:xfrm>
          <a:prstGeom prst="rect">
            <a:avLst/>
          </a:prstGeom>
          <a:gradFill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50000"/>
              </a:lnSpc>
            </a:pP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يرفع الاختبار القصير </a:t>
            </a:r>
            <a:r>
              <a:rPr lang="ar-SA" sz="2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إسبوعياً</a:t>
            </a: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في نفس موعد رفع المحاضرة يوم السبت من كل أسبوع في تمام الساعة العاشرة مساءً و يترك لمدة أسبوع ، ثم يغلق في يوم السبت الذي يليه تمام الساعة التاسعة مساءً.</a:t>
            </a:r>
            <a:b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أسئلة الاختبار القصير </a:t>
            </a:r>
            <a:r>
              <a:rPr lang="en-US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MCQ /Matching / true &amp; false</a:t>
            </a: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/ أسئلة صوتية</a:t>
            </a:r>
          </a:p>
          <a:p>
            <a:pPr algn="ctr" rtl="1">
              <a:lnSpc>
                <a:spcPct val="150000"/>
              </a:lnSpc>
            </a:pP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تعد الإجابة علي الاختبار القصير بمثابة الحضور للطالب.</a:t>
            </a:r>
            <a:b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</a:t>
            </a:r>
            <a:r>
              <a:rPr lang="ar-SA" sz="2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الإختبار</a:t>
            </a: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القصير من ٨ درجة / ٨ اسئلة. (بمجموع ٨٠درجة</a:t>
            </a:r>
            <a:r>
              <a:rPr lang="ar-EG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</a:t>
            </a: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)</a:t>
            </a:r>
            <a:b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فترة </a:t>
            </a:r>
            <a:r>
              <a:rPr lang="ar-EG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عقد</a:t>
            </a: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</a:t>
            </a:r>
            <a:r>
              <a:rPr lang="ar-EG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</a:t>
            </a: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لإختبار القصير ٢٤ دقيقة.</a:t>
            </a:r>
          </a:p>
          <a:p>
            <a:pPr algn="ctr" rtl="1">
              <a:lnSpc>
                <a:spcPct val="150000"/>
              </a:lnSpc>
            </a:pP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بنك الأسئلة للإختبار القصير  ٢٤ سؤال.</a:t>
            </a:r>
            <a:r>
              <a:rPr lang="en-US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</a:t>
            </a: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</a:t>
            </a:r>
            <a:r>
              <a:rPr lang="ar-EG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نسبة </a:t>
            </a: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الأسئلة الصوتية في البنك </a:t>
            </a:r>
            <a:r>
              <a:rPr lang="ar-EG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25 % اي حوالي 6 اسئلة </a:t>
            </a:r>
            <a:r>
              <a:rPr lang="ar-SA" sz="2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.</a:t>
            </a:r>
            <a:endParaRPr lang="en-US" sz="2600" dirty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72EBEB35-0DA0-740D-B3D2-98521AF163C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9627" y="106622"/>
            <a:ext cx="2162082" cy="646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493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CEF8B57-3008-D94A-92D2-AC32224C12E8}"/>
              </a:ext>
            </a:extLst>
          </p:cNvPr>
          <p:cNvSpPr txBox="1"/>
          <p:nvPr/>
        </p:nvSpPr>
        <p:spPr>
          <a:xfrm>
            <a:off x="2557108" y="494797"/>
            <a:ext cx="24720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FINAL EXAMS </a:t>
            </a:r>
            <a:endParaRPr lang="x-none" sz="3600" b="1" dirty="0">
              <a:solidFill>
                <a:schemeClr val="bg1"/>
              </a:solidFill>
              <a:latin typeface="Bahnschrift Condensed" panose="020B0502040204020203" pitchFamily="34" charset="0"/>
              <a:cs typeface="Sakkal Majalla" panose="02000000000000000000" pitchFamily="2" charset="-78"/>
            </a:endParaRPr>
          </a:p>
        </p:txBody>
      </p:sp>
      <p:sp>
        <p:nvSpPr>
          <p:cNvPr id="55" name="Google Shape;1103;p33">
            <a:extLst>
              <a:ext uri="{FF2B5EF4-FFF2-40B4-BE49-F238E27FC236}">
                <a16:creationId xmlns:a16="http://schemas.microsoft.com/office/drawing/2014/main" xmlns="" id="{570E8B7D-5255-BF45-ABE7-0D4EC459DFFE}"/>
              </a:ext>
            </a:extLst>
          </p:cNvPr>
          <p:cNvSpPr txBox="1">
            <a:spLocks/>
          </p:cNvSpPr>
          <p:nvPr/>
        </p:nvSpPr>
        <p:spPr>
          <a:xfrm>
            <a:off x="1262952" y="1866302"/>
            <a:ext cx="10226523" cy="2979889"/>
          </a:xfrm>
          <a:prstGeom prst="rect">
            <a:avLst/>
          </a:prstGeom>
          <a:gradFill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/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</a:t>
            </a:r>
            <a:r>
              <a:rPr lang="ar-SA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الإختبار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النهائي سيكون من خلال </a:t>
            </a:r>
            <a:r>
              <a:rPr lang="ar-SA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المودل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.</a:t>
            </a:r>
            <a:endParaRPr lang="en-US" sz="3200" b="1" dirty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  <a:p>
            <a:pPr algn="ctr" rtl="1"/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/>
            </a:r>
            <a:b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أسئلة </a:t>
            </a:r>
            <a:r>
              <a:rPr lang="ar-SA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الإختبار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النهائي 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/Matching / true &amp; false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MCQ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/ أسئلة صوتية</a:t>
            </a:r>
            <a:endParaRPr lang="en-US" sz="3200" b="1" dirty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  <a:p>
            <a:pPr algn="ctr" rtl="1"/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/>
            </a:r>
            <a:b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</a:b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-- </a:t>
            </a:r>
            <a:r>
              <a:rPr lang="ar-SA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الإختبار</a:t>
            </a:r>
            <a:r>
              <a:rPr lang="ar-SA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النهائي من ٢٠ درجة.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C1BFA2AA-C894-7649-F035-1227CE46AEF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9848" y="153871"/>
            <a:ext cx="1942405" cy="1456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938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lowchart: Alternate Process 4">
            <a:extLst>
              <a:ext uri="{FF2B5EF4-FFF2-40B4-BE49-F238E27FC236}">
                <a16:creationId xmlns:a16="http://schemas.microsoft.com/office/drawing/2014/main" xmlns="" id="{636FBC6D-41E5-4EE0-AF9A-2BA091B997CE}"/>
              </a:ext>
            </a:extLst>
          </p:cNvPr>
          <p:cNvSpPr/>
          <p:nvPr/>
        </p:nvSpPr>
        <p:spPr>
          <a:xfrm>
            <a:off x="5676900" y="1549400"/>
            <a:ext cx="6565900" cy="1295400"/>
          </a:xfrm>
          <a:prstGeom prst="flowChartAlternateProcess">
            <a:avLst/>
          </a:prstGeom>
          <a:solidFill>
            <a:srgbClr val="019A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lowchart: Alternate Process 5">
            <a:extLst>
              <a:ext uri="{FF2B5EF4-FFF2-40B4-BE49-F238E27FC236}">
                <a16:creationId xmlns:a16="http://schemas.microsoft.com/office/drawing/2014/main" xmlns="" id="{D2C9C183-5AA9-45B1-BB31-18E0A9E401AF}"/>
              </a:ext>
            </a:extLst>
          </p:cNvPr>
          <p:cNvSpPr/>
          <p:nvPr/>
        </p:nvSpPr>
        <p:spPr>
          <a:xfrm>
            <a:off x="5676900" y="4470400"/>
            <a:ext cx="6565900" cy="1295400"/>
          </a:xfrm>
          <a:prstGeom prst="flowChartAlternateProcess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lowchart: Alternate Process 6">
            <a:extLst>
              <a:ext uri="{FF2B5EF4-FFF2-40B4-BE49-F238E27FC236}">
                <a16:creationId xmlns:a16="http://schemas.microsoft.com/office/drawing/2014/main" xmlns="" id="{C32619D1-4F4F-4AB7-AC77-8B471C6588FE}"/>
              </a:ext>
            </a:extLst>
          </p:cNvPr>
          <p:cNvSpPr/>
          <p:nvPr/>
        </p:nvSpPr>
        <p:spPr>
          <a:xfrm>
            <a:off x="4457700" y="2044700"/>
            <a:ext cx="7747000" cy="3098800"/>
          </a:xfrm>
          <a:prstGeom prst="flowChartAlternateProcess">
            <a:avLst/>
          </a:prstGeom>
          <a:solidFill>
            <a:srgbClr val="0C2D70">
              <a:alpha val="89804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صورة 3">
            <a:extLst>
              <a:ext uri="{FF2B5EF4-FFF2-40B4-BE49-F238E27FC236}">
                <a16:creationId xmlns:a16="http://schemas.microsoft.com/office/drawing/2014/main" xmlns="" id="{579D5A66-C682-4AA4-9BC5-AFA4971897C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64" b="8044"/>
          <a:stretch/>
        </p:blipFill>
        <p:spPr>
          <a:xfrm>
            <a:off x="629376" y="2495610"/>
            <a:ext cx="2647224" cy="2196980"/>
          </a:xfrm>
          <a:prstGeom prst="rect">
            <a:avLst/>
          </a:prstGeom>
        </p:spPr>
      </p:pic>
      <p:sp>
        <p:nvSpPr>
          <p:cNvPr id="9" name="Flowchart: Alternate Process 8">
            <a:extLst>
              <a:ext uri="{FF2B5EF4-FFF2-40B4-BE49-F238E27FC236}">
                <a16:creationId xmlns:a16="http://schemas.microsoft.com/office/drawing/2014/main" xmlns="" id="{44A10972-5B02-41B2-A41A-03F21A789D17}"/>
              </a:ext>
            </a:extLst>
          </p:cNvPr>
          <p:cNvSpPr/>
          <p:nvPr/>
        </p:nvSpPr>
        <p:spPr>
          <a:xfrm>
            <a:off x="5676900" y="0"/>
            <a:ext cx="6565900" cy="457200"/>
          </a:xfrm>
          <a:prstGeom prst="flowChartAlternateProcess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lowchart: Alternate Process 9">
            <a:extLst>
              <a:ext uri="{FF2B5EF4-FFF2-40B4-BE49-F238E27FC236}">
                <a16:creationId xmlns:a16="http://schemas.microsoft.com/office/drawing/2014/main" xmlns="" id="{2272A163-BA3B-4072-8F44-3F9EC8D130B1}"/>
              </a:ext>
            </a:extLst>
          </p:cNvPr>
          <p:cNvSpPr/>
          <p:nvPr/>
        </p:nvSpPr>
        <p:spPr>
          <a:xfrm>
            <a:off x="5676900" y="6502400"/>
            <a:ext cx="6565900" cy="355600"/>
          </a:xfrm>
          <a:prstGeom prst="flowChartAlternateProcess">
            <a:avLst/>
          </a:prstGeom>
          <a:solidFill>
            <a:srgbClr val="019A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39E4E490-B2A6-4CE1-BD03-808F0A016F93}"/>
              </a:ext>
            </a:extLst>
          </p:cNvPr>
          <p:cNvSpPr txBox="1"/>
          <p:nvPr/>
        </p:nvSpPr>
        <p:spPr>
          <a:xfrm>
            <a:off x="6781800" y="3132604"/>
            <a:ext cx="4178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36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شكراً جزيلاً</a:t>
            </a:r>
          </a:p>
        </p:txBody>
      </p:sp>
    </p:spTree>
    <p:extLst>
      <p:ext uri="{BB962C8B-B14F-4D97-AF65-F5344CB8AC3E}">
        <p14:creationId xmlns:p14="http://schemas.microsoft.com/office/powerpoint/2010/main" val="876259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6078</TotalTime>
  <Words>397</Words>
  <Application>Microsoft Office PowerPoint</Application>
  <PresentationFormat>Widescreen</PresentationFormat>
  <Paragraphs>60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7" baseType="lpstr">
      <vt:lpstr>Arial</vt:lpstr>
      <vt:lpstr>Bahnschrift Condensed</vt:lpstr>
      <vt:lpstr>Calibri</vt:lpstr>
      <vt:lpstr>Calibri Light</vt:lpstr>
      <vt:lpstr>Catamaran</vt:lpstr>
      <vt:lpstr>Noto Sans Symbols</vt:lpstr>
      <vt:lpstr>Poppins ExtraBold</vt:lpstr>
      <vt:lpstr>Sakkal Majalla</vt:lpstr>
      <vt:lpstr>Tahoma</vt:lpstr>
      <vt:lpstr>Times New Roman</vt:lpstr>
      <vt:lpstr>Office Theme</vt:lpstr>
      <vt:lpstr>PowerPoint Presentation</vt:lpstr>
      <vt:lpstr>PowerPoint Presentation</vt:lpstr>
      <vt:lpstr>عام دراسي سعيد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Microsoft account</cp:lastModifiedBy>
  <cp:revision>93</cp:revision>
  <dcterms:created xsi:type="dcterms:W3CDTF">2021-08-03T13:03:26Z</dcterms:created>
  <dcterms:modified xsi:type="dcterms:W3CDTF">2022-09-30T15:49:12Z</dcterms:modified>
</cp:coreProperties>
</file>