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1"/>
  </p:notesMasterIdLst>
  <p:sldIdLst>
    <p:sldId id="480" r:id="rId5"/>
    <p:sldId id="303" r:id="rId6"/>
    <p:sldId id="497" r:id="rId7"/>
    <p:sldId id="271" r:id="rId8"/>
    <p:sldId id="509" r:id="rId9"/>
    <p:sldId id="306" r:id="rId10"/>
    <p:sldId id="501" r:id="rId11"/>
    <p:sldId id="502" r:id="rId12"/>
    <p:sldId id="503" r:id="rId13"/>
    <p:sldId id="313" r:id="rId14"/>
    <p:sldId id="505" r:id="rId15"/>
    <p:sldId id="276" r:id="rId16"/>
    <p:sldId id="506" r:id="rId17"/>
    <p:sldId id="507" r:id="rId18"/>
    <p:sldId id="508" r:id="rId19"/>
    <p:sldId id="34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7"/>
            <p14:sldId id="271"/>
            <p14:sldId id="509"/>
            <p14:sldId id="306"/>
            <p14:sldId id="501"/>
            <p14:sldId id="502"/>
            <p14:sldId id="503"/>
            <p14:sldId id="313"/>
            <p14:sldId id="505"/>
            <p14:sldId id="276"/>
            <p14:sldId id="506"/>
            <p14:sldId id="507"/>
            <p14:sldId id="50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NOVO" initials="L" lastIdx="1" clrIdx="0">
    <p:extLst>
      <p:ext uri="{19B8F6BF-5375-455C-9EA6-DF929625EA0E}">
        <p15:presenceInfo xmlns:p15="http://schemas.microsoft.com/office/powerpoint/2012/main" userId="LENOV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60" d="100"/>
          <a:sy n="60" d="100"/>
        </p:scale>
        <p:origin x="884" y="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commentAuthors" Target="commentAuthor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‹N°›</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12467-7BAC-30B7-D8F7-CE1475C8D4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183B7E-44B5-3E9B-507C-046AA1496C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D791BC-ACA9-A28E-4392-BDDE86ED3F9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741299F-D3F1-1126-9AE7-B84595341C0A}"/>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8921937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8.xml"/><Relationship Id="rId5" Type="http://schemas.openxmlformats.org/officeDocument/2006/relationships/image" Target="../media/image10.png"/><Relationship Id="rId4" Type="http://schemas.openxmlformats.org/officeDocument/2006/relationships/customXml" Target="../ink/ink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8.xml"/><Relationship Id="rId5" Type="http://schemas.openxmlformats.org/officeDocument/2006/relationships/image" Target="../media/image10.png"/><Relationship Id="rId4" Type="http://schemas.openxmlformats.org/officeDocument/2006/relationships/customXml" Target="../ink/ink2.xml"/></Relationships>
</file>

<file path=ppt/slides/_rels/slide7.xml.rels><?xml version="1.0" encoding="UTF-8" standalone="yes"?>
<Relationships xmlns="http://schemas.openxmlformats.org/package/2006/relationships"><Relationship Id="rId3" Type="http://schemas.openxmlformats.org/officeDocument/2006/relationships/customXml" Target="../ink/ink3.xml"/><Relationship Id="rId2" Type="http://schemas.openxmlformats.org/officeDocument/2006/relationships/image" Target="../media/image6.png"/><Relationship Id="rId1" Type="http://schemas.openxmlformats.org/officeDocument/2006/relationships/slideLayout" Target="../slideLayouts/slideLayout18.xml"/><Relationship Id="rId5" Type="http://schemas.openxmlformats.org/officeDocument/2006/relationships/image" Target="../media/image10.jpe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customXml" Target="../ink/ink4.xml"/><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customXml" Target="../ink/ink5.xml"/><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7.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92264" y="3784600"/>
            <a:ext cx="5216525" cy="523220"/>
          </a:xfrm>
          <a:prstGeom prst="rect">
            <a:avLst/>
          </a:prstGeom>
          <a:noFill/>
        </p:spPr>
        <p:txBody>
          <a:bodyPr wrap="square" rtlCol="0">
            <a:spAutoFit/>
          </a:bodyPr>
          <a:lstStyle/>
          <a:p>
            <a:r>
              <a:rPr lang="ar-DZ" sz="2800" b="1" dirty="0">
                <a:latin typeface="Alexandria"/>
                <a:cs typeface="Alexandria" charset="0"/>
              </a:rPr>
              <a:t>الدكتور: توفيـــــــــق عمـــــــري</a:t>
            </a:r>
            <a:endParaRPr lang="en-US" sz="2800" b="1" dirty="0">
              <a:latin typeface="Alexandria"/>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367336" y="575791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b="1" dirty="0">
                <a:solidFill>
                  <a:schemeClr val="bg1"/>
                </a:solidFill>
                <a:latin typeface="Alexandria" charset="0"/>
                <a:cs typeface="Alexandria" charset="0"/>
              </a:rPr>
              <a:t>Intro </a:t>
            </a:r>
            <a:r>
              <a:rPr lang="en-US" sz="2800" b="1" dirty="0">
                <a:solidFill>
                  <a:schemeClr val="bg1"/>
                </a:solidFill>
                <a:latin typeface="Alexandria" charset="0"/>
                <a:cs typeface="Alexandria" charset="0"/>
              </a:rPr>
              <a:t>Lecture</a:t>
            </a:r>
          </a:p>
        </p:txBody>
      </p:sp>
      <p:sp>
        <p:nvSpPr>
          <p:cNvPr id="46" name="TextBox 45"/>
          <p:cNvSpPr txBox="1"/>
          <p:nvPr/>
        </p:nvSpPr>
        <p:spPr>
          <a:xfrm>
            <a:off x="565575" y="4975477"/>
            <a:ext cx="1925527" cy="677108"/>
          </a:xfrm>
          <a:prstGeom prst="rect">
            <a:avLst/>
          </a:prstGeom>
          <a:noFill/>
        </p:spPr>
        <p:txBody>
          <a:bodyPr wrap="none" rtlCol="0">
            <a:spAutoFit/>
          </a:bodyPr>
          <a:lstStyle/>
          <a:p>
            <a:r>
              <a:rPr lang="fr-FR" b="1" dirty="0"/>
              <a:t>DGM</a:t>
            </a:r>
            <a:r>
              <a:rPr lang="ar-DZ" b="1" dirty="0"/>
              <a:t>413</a:t>
            </a:r>
            <a:endParaRPr lang="fr-FR" dirty="0"/>
          </a:p>
          <a:p>
            <a:r>
              <a:rPr lang="ar-DZ" sz="2000" b="1" dirty="0">
                <a:solidFill>
                  <a:schemeClr val="tx1">
                    <a:lumMod val="95000"/>
                    <a:lumOff val="5000"/>
                  </a:schemeClr>
                </a:solidFill>
                <a:latin typeface="Alexandria"/>
                <a:cs typeface="Alexandria" charset="0"/>
              </a:rPr>
              <a:t>النَّقــــــــــد الإعـــــــــــــــلامــــــــــــــــي</a:t>
            </a:r>
          </a:p>
        </p:txBody>
      </p:sp>
      <p:sp>
        <p:nvSpPr>
          <p:cNvPr id="14" name="Oval 13"/>
          <p:cNvSpPr/>
          <p:nvPr/>
        </p:nvSpPr>
        <p:spPr>
          <a:xfrm>
            <a:off x="6200343" y="-320675"/>
            <a:ext cx="7410450" cy="746121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29">
            <a:extLst>
              <a:ext uri="{FF2B5EF4-FFF2-40B4-BE49-F238E27FC236}">
                <a16:creationId xmlns:a16="http://schemas.microsoft.com/office/drawing/2014/main" id="{E57C396E-130A-9AB1-DEC7-99BAA15B03A1}"/>
              </a:ext>
            </a:extLst>
          </p:cNvPr>
          <p:cNvSpPr txBox="1"/>
          <p:nvPr/>
        </p:nvSpPr>
        <p:spPr>
          <a:xfrm>
            <a:off x="329269" y="1938000"/>
            <a:ext cx="5335229" cy="1446550"/>
          </a:xfrm>
          <a:prstGeom prst="rect">
            <a:avLst/>
          </a:prstGeom>
          <a:noFill/>
        </p:spPr>
        <p:txBody>
          <a:bodyPr wrap="square" rtlCol="0">
            <a:spAutoFit/>
          </a:bodyPr>
          <a:lstStyle/>
          <a:p>
            <a:pPr algn="ctr"/>
            <a:r>
              <a:rPr lang="ar-DZ" sz="4400" b="1" dirty="0">
                <a:solidFill>
                  <a:schemeClr val="accent1">
                    <a:lumMod val="50000"/>
                  </a:schemeClr>
                </a:solidFill>
                <a:latin typeface="Alexandria"/>
                <a:cs typeface="Alexandria" charset="0"/>
              </a:rPr>
              <a:t>النَّقــــــــــد الإعـــــــــــــــلامــــــــــــــــي</a:t>
            </a:r>
          </a:p>
          <a:p>
            <a:pPr algn="ctr"/>
            <a:r>
              <a:rPr lang="en-US" sz="4400" b="1" dirty="0">
                <a:solidFill>
                  <a:schemeClr val="accent1">
                    <a:lumMod val="50000"/>
                  </a:schemeClr>
                </a:solidFill>
                <a:latin typeface="Alexandria"/>
                <a:cs typeface="Alexandria" charset="0"/>
              </a:rPr>
              <a:t>Media criticism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00137" y="2785710"/>
            <a:ext cx="4044697" cy="1446550"/>
          </a:xfrm>
          <a:prstGeom prst="rect">
            <a:avLst/>
          </a:prstGeom>
          <a:noFill/>
        </p:spPr>
        <p:txBody>
          <a:bodyPr wrap="none" rtlCol="0">
            <a:spAutoFit/>
          </a:bodyPr>
          <a:lstStyle/>
          <a:p>
            <a:pPr algn="ctr"/>
            <a:r>
              <a:rPr lang="ar-DZ" sz="4400" b="1" dirty="0">
                <a:solidFill>
                  <a:schemeClr val="accent1">
                    <a:lumMod val="50000"/>
                  </a:schemeClr>
                </a:solidFill>
                <a:latin typeface="Alexandria"/>
                <a:cs typeface="Alexandria" charset="0"/>
              </a:rPr>
              <a:t>النَّقــــــــــد الإعـــــــــــــــلامــــــــــــــــي</a:t>
            </a:r>
          </a:p>
          <a:p>
            <a:pPr algn="ctr"/>
            <a:r>
              <a:rPr lang="en-US" sz="4400" b="1" dirty="0">
                <a:solidFill>
                  <a:schemeClr val="accent1">
                    <a:lumMod val="50000"/>
                  </a:schemeClr>
                </a:solidFill>
                <a:latin typeface="Alexandria"/>
                <a:cs typeface="Alexandria" charset="0"/>
              </a:rPr>
              <a:t>Media criticism</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b="1" dirty="0">
                <a:solidFill>
                  <a:schemeClr val="tx1">
                    <a:lumMod val="95000"/>
                    <a:lumOff val="5000"/>
                  </a:schemeClr>
                </a:solidFill>
                <a:latin typeface="Alexandria" charset="0"/>
                <a:cs typeface="Alexandria" charset="0"/>
              </a:rPr>
              <a:t>Intro </a:t>
            </a:r>
            <a:r>
              <a:rPr lang="en-US" sz="2800" b="1" dirty="0">
                <a:solidFill>
                  <a:schemeClr val="tx1">
                    <a:lumMod val="95000"/>
                    <a:lumOff val="5000"/>
                  </a:schemeClr>
                </a:solidFill>
                <a:latin typeface="Alexandria" charset="0"/>
                <a:cs typeface="Alexandria" charset="0"/>
              </a:rPr>
              <a:t>Lecture</a:t>
            </a:r>
          </a:p>
        </p:txBody>
      </p:sp>
      <p:sp>
        <p:nvSpPr>
          <p:cNvPr id="11" name="TextBox 10"/>
          <p:cNvSpPr txBox="1"/>
          <p:nvPr/>
        </p:nvSpPr>
        <p:spPr>
          <a:xfrm>
            <a:off x="7155881" y="4761427"/>
            <a:ext cx="1925527" cy="707886"/>
          </a:xfrm>
          <a:prstGeom prst="rect">
            <a:avLst/>
          </a:prstGeom>
          <a:noFill/>
        </p:spPr>
        <p:txBody>
          <a:bodyPr wrap="none" rtlCol="0">
            <a:spAutoFit/>
          </a:bodyPr>
          <a:lstStyle/>
          <a:p>
            <a:pPr algn="ctr"/>
            <a:r>
              <a:rPr lang="fr-FR" sz="2000" b="1" dirty="0"/>
              <a:t>DGM</a:t>
            </a:r>
            <a:r>
              <a:rPr lang="ar-DZ" sz="2000" b="1" dirty="0"/>
              <a:t>413</a:t>
            </a:r>
            <a:endParaRPr lang="fr-FR" sz="2000" dirty="0"/>
          </a:p>
          <a:p>
            <a:pPr algn="ctr"/>
            <a:r>
              <a:rPr lang="ar-DZ" sz="2000" b="1" dirty="0">
                <a:solidFill>
                  <a:schemeClr val="tx1">
                    <a:lumMod val="95000"/>
                    <a:lumOff val="5000"/>
                  </a:schemeClr>
                </a:solidFill>
                <a:latin typeface="Alexandria"/>
                <a:cs typeface="Alexandria" charset="0"/>
              </a:rPr>
              <a:t>النَّقــــــــــد الإعـــــــــــــــلامــــــــــــــــي</a:t>
            </a:r>
          </a:p>
        </p:txBody>
      </p:sp>
      <p:sp>
        <p:nvSpPr>
          <p:cNvPr id="12" name="TextBox 11"/>
          <p:cNvSpPr txBox="1"/>
          <p:nvPr/>
        </p:nvSpPr>
        <p:spPr>
          <a:xfrm>
            <a:off x="459185" y="6187539"/>
            <a:ext cx="4886463"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Dr. TEWFIK AMRI</a:t>
            </a:r>
          </a:p>
        </p:txBody>
      </p:sp>
      <p:sp>
        <p:nvSpPr>
          <p:cNvPr id="13" name="TextBox 12"/>
          <p:cNvSpPr txBox="1"/>
          <p:nvPr/>
        </p:nvSpPr>
        <p:spPr>
          <a:xfrm>
            <a:off x="459185" y="5830966"/>
            <a:ext cx="4886463" cy="523220"/>
          </a:xfrm>
          <a:prstGeom prst="rect">
            <a:avLst/>
          </a:prstGeom>
          <a:noFill/>
        </p:spPr>
        <p:txBody>
          <a:bodyPr wrap="square" rtlCol="0">
            <a:spAutoFit/>
          </a:bodyPr>
          <a:lstStyle/>
          <a:p>
            <a:r>
              <a:rPr lang="en-US" sz="28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CACF15-7A14-5174-496A-993E735FDB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8F623F1-3FE6-C23D-5618-4A7F0236A618}"/>
              </a:ext>
            </a:extLst>
          </p:cNvPr>
          <p:cNvSpPr/>
          <p:nvPr/>
        </p:nvSpPr>
        <p:spPr>
          <a:xfrm>
            <a:off x="2269797" y="53224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78BD96B-7188-1A26-9D16-6A08014F3F74}"/>
              </a:ext>
            </a:extLst>
          </p:cNvPr>
          <p:cNvSpPr/>
          <p:nvPr/>
        </p:nvSpPr>
        <p:spPr>
          <a:xfrm>
            <a:off x="7587279" y="115586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D02A02E-CAC1-D8B0-1B87-DD47236E476B}"/>
              </a:ext>
            </a:extLst>
          </p:cNvPr>
          <p:cNvSpPr/>
          <p:nvPr/>
        </p:nvSpPr>
        <p:spPr>
          <a:xfrm>
            <a:off x="703780" y="1466484"/>
            <a:ext cx="7119991" cy="5311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22D9E0E-FF1F-8B32-EB84-1F5B247D852D}"/>
              </a:ext>
            </a:extLst>
          </p:cNvPr>
          <p:cNvSpPr txBox="1"/>
          <p:nvPr/>
        </p:nvSpPr>
        <p:spPr>
          <a:xfrm>
            <a:off x="595903" y="1840760"/>
            <a:ext cx="7119990" cy="5109091"/>
          </a:xfrm>
          <a:prstGeom prst="rect">
            <a:avLst/>
          </a:prstGeom>
          <a:noFill/>
        </p:spPr>
        <p:txBody>
          <a:bodyPr wrap="square" rtlCol="0">
            <a:spAutoFit/>
          </a:bodyPr>
          <a:lstStyle/>
          <a:p>
            <a:pPr algn="r"/>
            <a:r>
              <a:rPr lang="ar-DZ" sz="2800" b="1" dirty="0" err="1">
                <a:latin typeface="Dubai Medium" panose="020B0603030403030204" pitchFamily="34" charset="-78"/>
                <a:cs typeface="Dubai Medium" panose="020B0603030403030204" pitchFamily="34" charset="-78"/>
              </a:rPr>
              <a:t>د.تـــــوفيق</a:t>
            </a:r>
            <a:r>
              <a:rPr lang="ar-DZ" sz="2800" b="1" dirty="0">
                <a:latin typeface="Dubai Medium" panose="020B0603030403030204" pitchFamily="34" charset="-78"/>
                <a:cs typeface="Dubai Medium" panose="020B0603030403030204" pitchFamily="34" charset="-78"/>
              </a:rPr>
              <a:t> عمــــــري أستاذ الإعلام والاتصال</a:t>
            </a:r>
          </a:p>
          <a:p>
            <a:pPr algn="r"/>
            <a:r>
              <a:rPr lang="ar-DZ" sz="2800" b="1" dirty="0">
                <a:latin typeface="Dubai Medium" panose="020B0603030403030204" pitchFamily="34" charset="-78"/>
                <a:cs typeface="Dubai Medium" panose="020B0603030403030204" pitchFamily="34" charset="-78"/>
              </a:rPr>
              <a:t>دُكتوراه </a:t>
            </a:r>
            <a:r>
              <a:rPr lang="ar-DZ" sz="2800" b="1" dirty="0" err="1">
                <a:latin typeface="Dubai Medium" panose="020B0603030403030204" pitchFamily="34" charset="-78"/>
                <a:cs typeface="Dubai Medium" panose="020B0603030403030204" pitchFamily="34" charset="-78"/>
              </a:rPr>
              <a:t>إتصال</a:t>
            </a:r>
            <a:r>
              <a:rPr lang="ar-DZ" sz="2800" b="1" dirty="0">
                <a:latin typeface="Dubai Medium" panose="020B0603030403030204" pitchFamily="34" charset="-78"/>
                <a:cs typeface="Dubai Medium" panose="020B0603030403030204" pitchFamily="34" charset="-78"/>
              </a:rPr>
              <a:t> استراتيجي- جامعة الجزائر </a:t>
            </a:r>
          </a:p>
          <a:p>
            <a:pPr algn="r"/>
            <a:r>
              <a:rPr lang="ar-DZ" sz="2800" b="1" dirty="0">
                <a:latin typeface="Dubai Medium" panose="020B0603030403030204" pitchFamily="34" charset="-78"/>
                <a:cs typeface="Dubai Medium" panose="020B0603030403030204" pitchFamily="34" charset="-78"/>
              </a:rPr>
              <a:t>- عُضو هيئة التدريس بجامعة ميد أوشن- كلية الإعلام والتسويق.</a:t>
            </a:r>
          </a:p>
          <a:p>
            <a:pPr algn="r"/>
            <a:r>
              <a:rPr lang="ar-DZ" sz="2800" b="1" dirty="0">
                <a:latin typeface="Dubai Medium" panose="020B0603030403030204" pitchFamily="34" charset="-78"/>
                <a:cs typeface="Dubai Medium" panose="020B0603030403030204" pitchFamily="34" charset="-78"/>
              </a:rPr>
              <a:t>- مُحرر أخبار ومراسل سابق بقنوات تلفزيونية عربية.</a:t>
            </a:r>
          </a:p>
          <a:p>
            <a:pPr algn="r"/>
            <a:r>
              <a:rPr lang="ar-DZ" sz="2800" b="1" dirty="0">
                <a:latin typeface="Dubai Medium" panose="020B0603030403030204" pitchFamily="34" charset="-78"/>
                <a:cs typeface="Dubai Medium" panose="020B0603030403030204" pitchFamily="34" charset="-78"/>
              </a:rPr>
              <a:t>- مُدرّب في مَجال تِقنيات السمعي المرئي.</a:t>
            </a:r>
          </a:p>
          <a:p>
            <a:pPr algn="r"/>
            <a:r>
              <a:rPr lang="ar-DZ" sz="2800" b="1" dirty="0">
                <a:latin typeface="Dubai Medium" panose="020B0603030403030204" pitchFamily="34" charset="-78"/>
                <a:cs typeface="Dubai Medium" panose="020B0603030403030204" pitchFamily="34" charset="-78"/>
              </a:rPr>
              <a:t>- لَديه اهتمامات علمية بحثية في مجال الميديا الجديدة والتحوّلات الرقمية، وَله مؤلّفات علمية فردية وجماعية، ومنشورات علمية بِمجلاّت دولية وجزائرية، مُشرف على تأطير أبحاث طلبة الدُكتوراه والمَاجيستير والبَكالوريوس. </a:t>
            </a:r>
            <a:endParaRPr lang="en-US" sz="2800" b="1" dirty="0">
              <a:latin typeface="Dubai Medium" panose="020B0603030403030204" pitchFamily="34" charset="-78"/>
              <a:cs typeface="Dubai Medium" panose="020B0603030403030204" pitchFamily="34" charset="-78"/>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B04FC330-C224-F9FA-1B4E-90DD24BF11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0">
            <a:extLst>
              <a:ext uri="{FF2B5EF4-FFF2-40B4-BE49-F238E27FC236}">
                <a16:creationId xmlns:a16="http://schemas.microsoft.com/office/drawing/2014/main" id="{147F253F-3B08-E469-2C4A-2F6DB0329EE6}"/>
              </a:ext>
            </a:extLst>
          </p:cNvPr>
          <p:cNvSpPr txBox="1"/>
          <p:nvPr/>
        </p:nvSpPr>
        <p:spPr>
          <a:xfrm>
            <a:off x="2413653" y="1105986"/>
            <a:ext cx="4232952" cy="646331"/>
          </a:xfrm>
          <a:prstGeom prst="rect">
            <a:avLst/>
          </a:prstGeom>
          <a:noFill/>
        </p:spPr>
        <p:txBody>
          <a:bodyPr wrap="square" rtlCol="0">
            <a:spAutoFit/>
          </a:bodyPr>
          <a:lstStyle/>
          <a:p>
            <a:r>
              <a:rPr lang="ar-DZ" sz="3600" b="1" dirty="0">
                <a:solidFill>
                  <a:schemeClr val="bg1"/>
                </a:solidFill>
                <a:highlight>
                  <a:srgbClr val="203E5F"/>
                </a:highlight>
                <a:latin typeface="Alexandria" charset="0"/>
                <a:cs typeface="Alexandria" charset="0"/>
              </a:rPr>
              <a:t>لمحة عن أستاذ المقرر</a:t>
            </a:r>
            <a:endParaRPr lang="en-US" sz="3600" b="1" dirty="0">
              <a:solidFill>
                <a:schemeClr val="bg1"/>
              </a:solidFill>
              <a:highlight>
                <a:srgbClr val="203E5F"/>
              </a:highlight>
              <a:latin typeface="Alexandria" charset="0"/>
              <a:cs typeface="Alexandria" charset="0"/>
            </a:endParaRPr>
          </a:p>
        </p:txBody>
      </p:sp>
      <p:pic>
        <p:nvPicPr>
          <p:cNvPr id="3" name="Image 2">
            <a:extLst>
              <a:ext uri="{FF2B5EF4-FFF2-40B4-BE49-F238E27FC236}">
                <a16:creationId xmlns:a16="http://schemas.microsoft.com/office/drawing/2014/main" id="{FEC1B145-99B2-3556-32AB-C109665D05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28908" y="2311685"/>
            <a:ext cx="3886793" cy="3898878"/>
          </a:xfrm>
          <a:prstGeom prst="rect">
            <a:avLst/>
          </a:prstGeom>
        </p:spPr>
      </p:pic>
    </p:spTree>
    <p:extLst>
      <p:ext uri="{BB962C8B-B14F-4D97-AF65-F5344CB8AC3E}">
        <p14:creationId xmlns:p14="http://schemas.microsoft.com/office/powerpoint/2010/main" val="40295048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875283" y="1492881"/>
            <a:ext cx="3188178" cy="461362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242977" y="1229398"/>
            <a:ext cx="5021843" cy="545151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0444" y="1402024"/>
            <a:ext cx="4786910" cy="49550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Rectangle 10"/>
          <p:cNvSpPr/>
          <p:nvPr/>
        </p:nvSpPr>
        <p:spPr>
          <a:xfrm>
            <a:off x="5779659" y="862401"/>
            <a:ext cx="3837449" cy="7339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latin typeface="Alexandria" charset="0"/>
                <a:cs typeface="Alexandria" charset="0"/>
              </a:rPr>
              <a:t>Intro </a:t>
            </a:r>
            <a:r>
              <a:rPr lang="en-US" sz="3600" b="1" dirty="0">
                <a:latin typeface="Alexandria" charset="0"/>
                <a:cs typeface="Alexandria" charset="0"/>
              </a:rPr>
              <a:t>Lecture</a:t>
            </a:r>
          </a:p>
          <a:p>
            <a:pPr algn="ctr"/>
            <a:endParaRPr lang="en-US" sz="1100" dirty="0">
              <a:solidFill>
                <a:srgbClr val="00B0F0"/>
              </a:solidFill>
              <a:ea typeface="Roboto Light" panose="02000000000000000000" pitchFamily="2" charset="0"/>
            </a:endParaRPr>
          </a:p>
        </p:txBody>
      </p:sp>
      <p:sp>
        <p:nvSpPr>
          <p:cNvPr id="6" name="Rectangle 5"/>
          <p:cNvSpPr/>
          <p:nvPr/>
        </p:nvSpPr>
        <p:spPr>
          <a:xfrm>
            <a:off x="2276857" y="468196"/>
            <a:ext cx="9915143" cy="703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6192132" y="2072716"/>
            <a:ext cx="5021843" cy="4785284"/>
          </a:xfrm>
          <a:prstGeom prst="rect">
            <a:avLst/>
          </a:prstGeom>
          <a:noFill/>
        </p:spPr>
        <p:txBody>
          <a:bodyPr wrap="square">
            <a:spAutoFit/>
          </a:bodyPr>
          <a:lstStyle/>
          <a:p>
            <a:pPr algn="r">
              <a:lnSpc>
                <a:spcPct val="120000"/>
              </a:lnSpc>
            </a:pPr>
            <a:r>
              <a:rPr lang="ar-DZ" sz="3200" b="1" dirty="0">
                <a:latin typeface="Alexandria" charset="0"/>
                <a:cs typeface="Alexandria" charset="0"/>
              </a:rPr>
              <a:t>محتويات المحاضرة التعريفية:</a:t>
            </a:r>
          </a:p>
          <a:p>
            <a:pPr algn="r">
              <a:lnSpc>
                <a:spcPct val="120000"/>
              </a:lnSpc>
            </a:pPr>
            <a:r>
              <a:rPr lang="ar-DZ" sz="2800" b="1" dirty="0">
                <a:latin typeface="Alexandria" charset="0"/>
                <a:cs typeface="Alexandria" charset="0"/>
              </a:rPr>
              <a:t>1-توصيف المقـــــــــرر</a:t>
            </a:r>
          </a:p>
          <a:p>
            <a:pPr algn="r">
              <a:lnSpc>
                <a:spcPct val="120000"/>
              </a:lnSpc>
            </a:pPr>
            <a:r>
              <a:rPr lang="ar-DZ" sz="2800" b="1" dirty="0">
                <a:latin typeface="Alexandria" charset="0"/>
                <a:cs typeface="Alexandria" charset="0"/>
              </a:rPr>
              <a:t>2-محتويات المقرر</a:t>
            </a:r>
          </a:p>
          <a:p>
            <a:pPr algn="r">
              <a:lnSpc>
                <a:spcPct val="120000"/>
              </a:lnSpc>
            </a:pPr>
            <a:r>
              <a:rPr lang="ar-DZ" sz="2800" b="1" dirty="0">
                <a:latin typeface="Alexandria" charset="0"/>
                <a:cs typeface="Alexandria" charset="0"/>
              </a:rPr>
              <a:t>3-مخرجات التعلم لدى الطالب</a:t>
            </a:r>
          </a:p>
          <a:p>
            <a:pPr algn="r">
              <a:lnSpc>
                <a:spcPct val="120000"/>
              </a:lnSpc>
            </a:pPr>
            <a:r>
              <a:rPr lang="ar-DZ" sz="2800" b="1" dirty="0">
                <a:latin typeface="Alexandria" charset="0"/>
                <a:cs typeface="Alexandria" charset="0"/>
              </a:rPr>
              <a:t> 4-طريقة التدريس والتقييم</a:t>
            </a:r>
          </a:p>
          <a:p>
            <a:pPr algn="r">
              <a:lnSpc>
                <a:spcPct val="120000"/>
              </a:lnSpc>
            </a:pPr>
            <a:r>
              <a:rPr lang="ar-DZ" sz="2800" b="1" dirty="0">
                <a:latin typeface="Alexandria" charset="0"/>
                <a:cs typeface="Alexandria" charset="0"/>
              </a:rPr>
              <a:t>5-مدخل للمحاضرة الأولى النّقد الإعلامي</a:t>
            </a:r>
          </a:p>
          <a:p>
            <a:pPr algn="r">
              <a:lnSpc>
                <a:spcPct val="120000"/>
              </a:lnSpc>
            </a:pPr>
            <a:r>
              <a:rPr lang="ar-DZ" sz="2800" b="1" dirty="0">
                <a:latin typeface="Alexandria" charset="0"/>
                <a:cs typeface="Alexandria" charset="0"/>
              </a:rPr>
              <a:t>6-مراجع المقرر المعتمدة</a:t>
            </a:r>
          </a:p>
          <a:p>
            <a:pPr algn="r">
              <a:lnSpc>
                <a:spcPct val="120000"/>
              </a:lnSpc>
            </a:pPr>
            <a:endParaRPr lang="ar-DZ" sz="2800" b="1" dirty="0">
              <a:latin typeface="Alexandria" charset="0"/>
              <a:cs typeface="Alexandria" charset="0"/>
            </a:endParaRPr>
          </a:p>
          <a:p>
            <a:pPr algn="r">
              <a:lnSpc>
                <a:spcPct val="120000"/>
              </a:lnSpc>
            </a:pPr>
            <a:endParaRPr lang="en-US" sz="2800" b="1" dirty="0">
              <a:latin typeface="Alexandria" charset="0"/>
              <a:cs typeface="Alexandria" charset="0"/>
            </a:endParaRPr>
          </a:p>
        </p:txBody>
      </p:sp>
      <p:sp>
        <p:nvSpPr>
          <p:cNvPr id="41" name="TextBox 40"/>
          <p:cNvSpPr txBox="1"/>
          <p:nvPr/>
        </p:nvSpPr>
        <p:spPr>
          <a:xfrm>
            <a:off x="8202457" y="1014165"/>
            <a:ext cx="184730" cy="646331"/>
          </a:xfrm>
          <a:prstGeom prst="rect">
            <a:avLst/>
          </a:prstGeom>
          <a:noFill/>
        </p:spPr>
        <p:txBody>
          <a:bodyPr wrap="none" rtlCol="0">
            <a:spAutoFit/>
          </a:bodyPr>
          <a:lstStyle/>
          <a:p>
            <a:pPr algn="ctr"/>
            <a:endParaRPr lang="en-US" sz="3600" b="1" dirty="0">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DB160-E1A2-0BC1-1762-197B2D80804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FB7C61-E917-C634-6500-69C502C5A34C}"/>
              </a:ext>
            </a:extLst>
          </p:cNvPr>
          <p:cNvSpPr/>
          <p:nvPr/>
        </p:nvSpPr>
        <p:spPr>
          <a:xfrm>
            <a:off x="503639" y="1487678"/>
            <a:ext cx="6516913" cy="52907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24C9F68C-200C-9B3A-643C-35E9DBD749B1}"/>
              </a:ext>
            </a:extLst>
          </p:cNvPr>
          <p:cNvSpPr/>
          <p:nvPr/>
        </p:nvSpPr>
        <p:spPr>
          <a:xfrm>
            <a:off x="698151" y="2122965"/>
            <a:ext cx="6209434" cy="4765600"/>
          </a:xfrm>
          <a:prstGeom prst="rect">
            <a:avLst/>
          </a:prstGeom>
        </p:spPr>
        <p:txBody>
          <a:bodyPr wrap="square">
            <a:spAutoFit/>
          </a:bodyPr>
          <a:lstStyle/>
          <a:p>
            <a:pPr marL="457200" indent="-457200" algn="just" rtl="1">
              <a:buFont typeface="Wingdings" panose="05000000000000000000" pitchFamily="2" charset="2"/>
              <a:buChar char="q"/>
            </a:pPr>
            <a:r>
              <a:rPr lang="ar-DZ" sz="3200" b="1" dirty="0"/>
              <a:t>   </a:t>
            </a:r>
            <a:r>
              <a:rPr lang="fr-FR" sz="3200" b="1" dirty="0"/>
              <a:t> </a:t>
            </a:r>
            <a:r>
              <a:rPr lang="ar-DZ" sz="3200" b="1" dirty="0"/>
              <a:t>يتضمَّن مُقرَّر النَّقد الإعلامي مجموعةً من المواضيع التي تُكسب الطالب مهارات ومعارف النّقد الإعلامي التحليلي البنَّاء، القائم على التفكير الإبداعي والناقد للمحتوياتِ الإعلامية الرقميةٍ سواء السمعية أو المرئية عبر مختلف الوسائط الرقمية: (</a:t>
            </a:r>
            <a:r>
              <a:rPr lang="ar-DZ" sz="3200" b="1" dirty="0">
                <a:solidFill>
                  <a:srgbClr val="00B0F0"/>
                </a:solidFill>
              </a:rPr>
              <a:t>صُحف إلكترونية، مواقع إخبارية، وَكالات أَنباء إلكترونية، وسائل التواصل الاجتماعي...وغيرها </a:t>
            </a:r>
            <a:r>
              <a:rPr lang="ar-DZ" sz="3200" b="1" dirty="0"/>
              <a:t>).  </a:t>
            </a:r>
            <a:endParaRPr lang="fr-FR" sz="3200" b="1" dirty="0"/>
          </a:p>
          <a:p>
            <a:pPr>
              <a:lnSpc>
                <a:spcPct val="120000"/>
              </a:lnSpc>
            </a:pPr>
            <a:endParaRPr lang="en-US" sz="1400" dirty="0">
              <a:latin typeface="Alexandria" charset="0"/>
              <a:cs typeface="Alexandria" charset="0"/>
            </a:endParaRPr>
          </a:p>
        </p:txBody>
      </p:sp>
      <p:sp>
        <p:nvSpPr>
          <p:cNvPr id="7" name="Rectangle 6">
            <a:extLst>
              <a:ext uri="{FF2B5EF4-FFF2-40B4-BE49-F238E27FC236}">
                <a16:creationId xmlns:a16="http://schemas.microsoft.com/office/drawing/2014/main" id="{2C013E9D-C437-3D79-AC13-CAD8AD9FCF52}"/>
              </a:ext>
            </a:extLst>
          </p:cNvPr>
          <p:cNvSpPr/>
          <p:nvPr/>
        </p:nvSpPr>
        <p:spPr>
          <a:xfrm>
            <a:off x="6989490" y="4010526"/>
            <a:ext cx="4809546" cy="2719591"/>
          </a:xfrm>
          <a:prstGeom prst="rect">
            <a:avLst/>
          </a:prstGeom>
        </p:spPr>
        <p:txBody>
          <a:bodyPr wrap="square">
            <a:spAutoFit/>
          </a:bodyPr>
          <a:lstStyle/>
          <a:p>
            <a:pPr algn="just" rtl="1">
              <a:lnSpc>
                <a:spcPct val="120000"/>
              </a:lnSpc>
            </a:pPr>
            <a:r>
              <a:rPr lang="fr-FR" sz="2400" b="1" dirty="0"/>
              <a:t>     </a:t>
            </a:r>
            <a:r>
              <a:rPr lang="ar-DZ" sz="2400" b="1" dirty="0"/>
              <a:t>يعدّ النقد الإعلامي من المواضيع بالغة الأهمية التي تعتمد على تحليل وتقييم المحتوى الإعلامي بهدف كشف جودته، وقياس التزامه بالمعايير المهنية والأخلاقية، وفهم تأثيره على الجمهور. والتمييز بين المعلومة الصحيحة والمضللة.</a:t>
            </a:r>
            <a:endParaRPr lang="en-US" sz="2800" b="1" dirty="0">
              <a:latin typeface="Alexandria"/>
              <a:cs typeface="Alexandria" charset="0"/>
            </a:endParaRPr>
          </a:p>
        </p:txBody>
      </p:sp>
      <p:sp>
        <p:nvSpPr>
          <p:cNvPr id="17" name="TextBox 16">
            <a:extLst>
              <a:ext uri="{FF2B5EF4-FFF2-40B4-BE49-F238E27FC236}">
                <a16:creationId xmlns:a16="http://schemas.microsoft.com/office/drawing/2014/main" id="{FE892149-FCAE-8B28-CA5F-9C17B892E03F}"/>
              </a:ext>
            </a:extLst>
          </p:cNvPr>
          <p:cNvSpPr txBox="1"/>
          <p:nvPr/>
        </p:nvSpPr>
        <p:spPr>
          <a:xfrm>
            <a:off x="7453562" y="8874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توصيف المقـــــــــرر</a:t>
            </a:r>
          </a:p>
        </p:txBody>
      </p:sp>
      <p:sp>
        <p:nvSpPr>
          <p:cNvPr id="18" name="Rectangle 17">
            <a:extLst>
              <a:ext uri="{FF2B5EF4-FFF2-40B4-BE49-F238E27FC236}">
                <a16:creationId xmlns:a16="http://schemas.microsoft.com/office/drawing/2014/main" id="{85BC3F50-E393-12FF-C2C6-8D840F2293D3}"/>
              </a:ext>
            </a:extLst>
          </p:cNvPr>
          <p:cNvSpPr/>
          <p:nvPr/>
        </p:nvSpPr>
        <p:spPr>
          <a:xfrm>
            <a:off x="6803740" y="79608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8FBF39EF-5A55-AC18-81D8-AD8F7064DC97}"/>
              </a:ext>
            </a:extLst>
          </p:cNvPr>
          <p:cNvSpPr txBox="1"/>
          <p:nvPr/>
        </p:nvSpPr>
        <p:spPr>
          <a:xfrm>
            <a:off x="6989490" y="953158"/>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347E6AA2-4EA9-AF2A-5CCB-DE4212CFA70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EDD865B-BEA7-5D2F-39FC-C8E8C2546A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Image 3">
            <a:extLst>
              <a:ext uri="{FF2B5EF4-FFF2-40B4-BE49-F238E27FC236}">
                <a16:creationId xmlns:a16="http://schemas.microsoft.com/office/drawing/2014/main" id="{EEE2B4FC-5835-9AB9-01C6-F8E8FE0AFA1F}"/>
              </a:ext>
            </a:extLst>
          </p:cNvPr>
          <p:cNvPicPr>
            <a:picLocks noChangeAspect="1"/>
          </p:cNvPicPr>
          <p:nvPr/>
        </p:nvPicPr>
        <p:blipFill>
          <a:blip r:embed="rId3"/>
          <a:stretch>
            <a:fillRect/>
          </a:stretch>
        </p:blipFill>
        <p:spPr>
          <a:xfrm>
            <a:off x="7448614" y="1941117"/>
            <a:ext cx="4068431" cy="2254043"/>
          </a:xfrm>
          <a:prstGeom prst="rect">
            <a:avLst/>
          </a:prstGeom>
          <a:ln>
            <a:noFill/>
          </a:ln>
          <a:effectLst>
            <a:softEdge rad="112500"/>
          </a:effectLst>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401DDDB5-FBB7-964D-C0E5-293DAC1D880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5"/>
              <a:stretch>
                <a:fillRect/>
              </a:stretch>
            </p:blipFill>
            <p:spPr>
              <a:xfrm>
                <a:off x="7439614" y="3124440"/>
                <a:ext cx="18000" cy="18000"/>
              </a:xfrm>
              <a:prstGeom prst="rect">
                <a:avLst/>
              </a:prstGeom>
            </p:spPr>
          </p:pic>
        </mc:Fallback>
      </mc:AlternateContent>
    </p:spTree>
    <p:extLst>
      <p:ext uri="{BB962C8B-B14F-4D97-AF65-F5344CB8AC3E}">
        <p14:creationId xmlns:p14="http://schemas.microsoft.com/office/powerpoint/2010/main" val="4142154390"/>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2577" y="1490674"/>
            <a:ext cx="6516913" cy="48180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645304" y="1490674"/>
            <a:ext cx="6158436" cy="5073377"/>
          </a:xfrm>
          <a:prstGeom prst="rect">
            <a:avLst/>
          </a:prstGeom>
        </p:spPr>
        <p:txBody>
          <a:bodyPr wrap="square">
            <a:spAutoFit/>
          </a:bodyPr>
          <a:lstStyle/>
          <a:p>
            <a:pPr algn="just" rtl="1"/>
            <a:endParaRPr lang="ar-DZ" sz="2800" b="1" dirty="0"/>
          </a:p>
          <a:p>
            <a:pPr marL="457200" indent="-457200" algn="just" rtl="1">
              <a:buFont typeface="Wingdings" panose="05000000000000000000" pitchFamily="2" charset="2"/>
              <a:buChar char="q"/>
            </a:pPr>
            <a:r>
              <a:rPr lang="ar-DZ" sz="2800" b="1" dirty="0"/>
              <a:t>    بالتَّركيز على مُختلفِ الجوانب المهمة في ظهور مفهوم النَّقد الإعلامي الرقمي، تطورهُ، وظائفهُ وأنواعه، وكذا المناهج و</a:t>
            </a:r>
            <a:r>
              <a:rPr lang="ar-SA" sz="2800" b="1" dirty="0"/>
              <a:t>المدارس الن</a:t>
            </a:r>
            <a:r>
              <a:rPr lang="ar-DZ" sz="2800" b="1" dirty="0"/>
              <a:t>َّ</a:t>
            </a:r>
            <a:r>
              <a:rPr lang="ar-SA" sz="2800" b="1" dirty="0"/>
              <a:t>قدية ل</a:t>
            </a:r>
            <a:r>
              <a:rPr lang="ar-DZ" sz="2800" b="1" dirty="0"/>
              <a:t>آ</a:t>
            </a:r>
            <a:r>
              <a:rPr lang="ar-SA" sz="2800" b="1" dirty="0"/>
              <a:t>داء وسائل ال</a:t>
            </a:r>
            <a:r>
              <a:rPr lang="ar-DZ" sz="2800" b="1" dirty="0"/>
              <a:t>إ</a:t>
            </a:r>
            <a:r>
              <a:rPr lang="ar-SA" sz="2800" b="1" dirty="0"/>
              <a:t>علام الرقمي ودور التنشئة ال</a:t>
            </a:r>
            <a:r>
              <a:rPr lang="ar-DZ" sz="2800" b="1" dirty="0"/>
              <a:t>إ</a:t>
            </a:r>
            <a:r>
              <a:rPr lang="ar-SA" sz="2800" b="1" dirty="0" err="1"/>
              <a:t>جتماعية</a:t>
            </a:r>
            <a:r>
              <a:rPr lang="ar-SA" sz="2800" b="1" dirty="0"/>
              <a:t> في تنمية ملكات النقد السليم في المنصات الرقمية</a:t>
            </a:r>
            <a:r>
              <a:rPr lang="ar-DZ" sz="2800" b="1" dirty="0"/>
              <a:t> </a:t>
            </a:r>
            <a:r>
              <a:rPr lang="ar-SA" sz="2800" b="1" dirty="0"/>
              <a:t>(</a:t>
            </a:r>
            <a:r>
              <a:rPr lang="ar-SA" sz="2800" b="1" dirty="0" err="1">
                <a:solidFill>
                  <a:srgbClr val="00B0F0"/>
                </a:solidFill>
              </a:rPr>
              <a:t>بودكاست</a:t>
            </a:r>
            <a:r>
              <a:rPr lang="ar-SA" sz="2800" b="1" dirty="0">
                <a:solidFill>
                  <a:srgbClr val="00B0F0"/>
                </a:solidFill>
              </a:rPr>
              <a:t>، برامج حوارية، إعلانات </a:t>
            </a:r>
            <a:r>
              <a:rPr lang="ar-SA" sz="2800" b="1" dirty="0" err="1">
                <a:solidFill>
                  <a:srgbClr val="00B0F0"/>
                </a:solidFill>
              </a:rPr>
              <a:t>وإشهارات</a:t>
            </a:r>
            <a:r>
              <a:rPr lang="ar-SA" sz="2800" b="1" dirty="0">
                <a:solidFill>
                  <a:srgbClr val="00B0F0"/>
                </a:solidFill>
              </a:rPr>
              <a:t> </a:t>
            </a:r>
            <a:r>
              <a:rPr lang="ar-SA" sz="2800" b="1" dirty="0"/>
              <a:t>)</a:t>
            </a:r>
            <a:r>
              <a:rPr lang="ar-DZ" sz="2800" b="1" dirty="0"/>
              <a:t>.</a:t>
            </a:r>
            <a:r>
              <a:rPr lang="ar-SA" sz="2800" b="1" dirty="0"/>
              <a:t> ك</a:t>
            </a:r>
            <a:r>
              <a:rPr lang="ar-DZ" sz="2800" b="1" dirty="0"/>
              <a:t>َ</a:t>
            </a:r>
            <a:r>
              <a:rPr lang="ar-SA" sz="2800" b="1" dirty="0"/>
              <a:t>ما يُعنى بتطبيق النظريات الن</a:t>
            </a:r>
            <a:r>
              <a:rPr lang="ar-DZ" sz="2800" b="1" dirty="0"/>
              <a:t>َّ</a:t>
            </a:r>
            <a:r>
              <a:rPr lang="ar-SA" sz="2800" b="1" dirty="0"/>
              <a:t>قدية </a:t>
            </a:r>
            <a:r>
              <a:rPr lang="ar-SA" sz="2800" b="1" dirty="0" err="1"/>
              <a:t>وأ</a:t>
            </a:r>
            <a:r>
              <a:rPr lang="ar-DZ" sz="2800" b="1" dirty="0"/>
              <a:t>َ</a:t>
            </a:r>
            <a:r>
              <a:rPr lang="ar-SA" sz="2800" b="1" dirty="0" err="1"/>
              <a:t>ساليب</a:t>
            </a:r>
            <a:r>
              <a:rPr lang="ar-SA" sz="2800" b="1" dirty="0"/>
              <a:t> التحليل على المحتوى الإعلامي الرقمي بهدف ت</a:t>
            </a:r>
            <a:r>
              <a:rPr lang="ar-DZ" sz="2800" b="1" dirty="0"/>
              <a:t>َ</a:t>
            </a:r>
            <a:r>
              <a:rPr lang="ar-SA" sz="2800" b="1" dirty="0" err="1"/>
              <a:t>قييمه</a:t>
            </a:r>
            <a:r>
              <a:rPr lang="ar-SA" sz="2800" b="1" dirty="0"/>
              <a:t>، وتحديد مدى </a:t>
            </a:r>
            <a:r>
              <a:rPr lang="ar-DZ" sz="2800" b="1" dirty="0"/>
              <a:t>إ</a:t>
            </a:r>
            <a:r>
              <a:rPr lang="ar-SA" sz="2800" b="1" dirty="0" err="1"/>
              <a:t>لتزامه</a:t>
            </a:r>
            <a:r>
              <a:rPr lang="ar-SA" sz="2800" b="1" dirty="0"/>
              <a:t> بالمعايير المهنية والأخلاقية.</a:t>
            </a:r>
            <a:endParaRPr lang="fr-FR" sz="2800" b="1" dirty="0"/>
          </a:p>
          <a:p>
            <a:pPr>
              <a:lnSpc>
                <a:spcPct val="120000"/>
              </a:lnSpc>
            </a:pPr>
            <a:endParaRPr lang="en-US" sz="1400" dirty="0">
              <a:latin typeface="Alexandria" charset="0"/>
              <a:cs typeface="Alexandria" charset="0"/>
            </a:endParaRPr>
          </a:p>
        </p:txBody>
      </p:sp>
      <p:sp>
        <p:nvSpPr>
          <p:cNvPr id="17" name="TextBox 16"/>
          <p:cNvSpPr txBox="1"/>
          <p:nvPr/>
        </p:nvSpPr>
        <p:spPr>
          <a:xfrm>
            <a:off x="7453562" y="8874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توصيف المقـــــــــرر</a:t>
            </a:r>
          </a:p>
        </p:txBody>
      </p:sp>
      <p:sp>
        <p:nvSpPr>
          <p:cNvPr id="18" name="Rectangle 17"/>
          <p:cNvSpPr/>
          <p:nvPr/>
        </p:nvSpPr>
        <p:spPr>
          <a:xfrm>
            <a:off x="6803740" y="79608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p:cNvSpPr txBox="1"/>
          <p:nvPr/>
        </p:nvSpPr>
        <p:spPr>
          <a:xfrm>
            <a:off x="6989490" y="953158"/>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Image 3">
            <a:extLst>
              <a:ext uri="{FF2B5EF4-FFF2-40B4-BE49-F238E27FC236}">
                <a16:creationId xmlns:a16="http://schemas.microsoft.com/office/drawing/2014/main" id="{08FBD674-1C86-2BFA-51E6-30D0112C81D7}"/>
              </a:ext>
            </a:extLst>
          </p:cNvPr>
          <p:cNvPicPr>
            <a:picLocks noChangeAspect="1"/>
          </p:cNvPicPr>
          <p:nvPr/>
        </p:nvPicPr>
        <p:blipFill>
          <a:blip r:embed="rId3"/>
          <a:stretch>
            <a:fillRect/>
          </a:stretch>
        </p:blipFill>
        <p:spPr>
          <a:xfrm>
            <a:off x="7353457" y="2557142"/>
            <a:ext cx="4615750" cy="3186112"/>
          </a:xfrm>
          <a:prstGeom prst="rect">
            <a:avLst/>
          </a:prstGeom>
          <a:ln>
            <a:noFill/>
          </a:ln>
          <a:effectLst>
            <a:softEdge rad="112500"/>
          </a:effectLst>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598D2720-C18D-BDC8-15B6-75558E690B7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5"/>
              <a:stretch>
                <a:fillRect/>
              </a:stretch>
            </p:blipFill>
            <p:spPr>
              <a:xfrm>
                <a:off x="7439614" y="3124440"/>
                <a:ext cx="18000" cy="18000"/>
              </a:xfrm>
              <a:prstGeom prst="rect">
                <a:avLst/>
              </a:prstGeom>
            </p:spPr>
          </p:pic>
        </mc:Fallback>
      </mc:AlternateContent>
    </p:spTree>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9AC2D-11FA-2F30-BE42-214637C61CF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C8C7B6F-6429-02CF-5467-FBD7EBD8204E}"/>
              </a:ext>
            </a:extLst>
          </p:cNvPr>
          <p:cNvSpPr txBox="1"/>
          <p:nvPr/>
        </p:nvSpPr>
        <p:spPr>
          <a:xfrm>
            <a:off x="7453562" y="8874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محتويات المقرر</a:t>
            </a:r>
          </a:p>
        </p:txBody>
      </p:sp>
      <p:sp>
        <p:nvSpPr>
          <p:cNvPr id="18" name="Rectangle 17">
            <a:extLst>
              <a:ext uri="{FF2B5EF4-FFF2-40B4-BE49-F238E27FC236}">
                <a16:creationId xmlns:a16="http://schemas.microsoft.com/office/drawing/2014/main" id="{E85A60C6-9641-A021-1AEC-07DDE964D201}"/>
              </a:ext>
            </a:extLst>
          </p:cNvPr>
          <p:cNvSpPr/>
          <p:nvPr/>
        </p:nvSpPr>
        <p:spPr>
          <a:xfrm>
            <a:off x="6803740" y="79608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1B9C3E9E-146A-E48B-E77D-6827F2C71355}"/>
              </a:ext>
            </a:extLst>
          </p:cNvPr>
          <p:cNvSpPr txBox="1"/>
          <p:nvPr/>
        </p:nvSpPr>
        <p:spPr>
          <a:xfrm>
            <a:off x="6989490" y="953158"/>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0AE18821-FBC9-9A43-F7B3-ECCF1EF6300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6FB3736-5FAE-D750-AC19-26F88262F9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6F3219A-D779-7F53-94A0-FC9B1EF9C4A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4"/>
              <a:stretch>
                <a:fillRect/>
              </a:stretch>
            </p:blipFill>
            <p:spPr>
              <a:xfrm>
                <a:off x="7439614" y="3124440"/>
                <a:ext cx="18000" cy="18000"/>
              </a:xfrm>
              <a:prstGeom prst="rect">
                <a:avLst/>
              </a:prstGeom>
            </p:spPr>
          </p:pic>
        </mc:Fallback>
      </mc:AlternateContent>
      <p:sp>
        <p:nvSpPr>
          <p:cNvPr id="13" name="Rectangle: Rounded Corners 24">
            <a:extLst>
              <a:ext uri="{FF2B5EF4-FFF2-40B4-BE49-F238E27FC236}">
                <a16:creationId xmlns:a16="http://schemas.microsoft.com/office/drawing/2014/main" id="{245A77D6-831C-E2F6-5E80-3531555A45DC}"/>
              </a:ext>
            </a:extLst>
          </p:cNvPr>
          <p:cNvSpPr/>
          <p:nvPr/>
        </p:nvSpPr>
        <p:spPr>
          <a:xfrm>
            <a:off x="683051" y="1691506"/>
            <a:ext cx="10812720" cy="47470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47">
            <a:extLst>
              <a:ext uri="{FF2B5EF4-FFF2-40B4-BE49-F238E27FC236}">
                <a16:creationId xmlns:a16="http://schemas.microsoft.com/office/drawing/2014/main" id="{4988DDBB-2A6C-BABB-9E0E-595D98746531}"/>
              </a:ext>
            </a:extLst>
          </p:cNvPr>
          <p:cNvSpPr txBox="1"/>
          <p:nvPr/>
        </p:nvSpPr>
        <p:spPr>
          <a:xfrm>
            <a:off x="818911" y="1941117"/>
            <a:ext cx="10541000" cy="830997"/>
          </a:xfrm>
          <a:prstGeom prst="rect">
            <a:avLst/>
          </a:prstGeom>
          <a:noFill/>
        </p:spPr>
        <p:txBody>
          <a:bodyPr wrap="square" rtlCol="0">
            <a:spAutoFit/>
          </a:bodyPr>
          <a:lstStyle/>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21" name="Rectangle 2">
            <a:extLst>
              <a:ext uri="{FF2B5EF4-FFF2-40B4-BE49-F238E27FC236}">
                <a16:creationId xmlns:a16="http://schemas.microsoft.com/office/drawing/2014/main" id="{7FE0DA94-7E56-096A-ECD1-32E5FB80B282}"/>
              </a:ext>
            </a:extLst>
          </p:cNvPr>
          <p:cNvSpPr>
            <a:spLocks noChangeArrowheads="1"/>
          </p:cNvSpPr>
          <p:nvPr/>
        </p:nvSpPr>
        <p:spPr bwMode="auto">
          <a:xfrm>
            <a:off x="1136578" y="1914210"/>
            <a:ext cx="9918843" cy="433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1- م</a:t>
            </a:r>
            <a:r>
              <a:rPr kumimoji="0" lang="ar-DZ"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دخل مفاهيمي </a:t>
            </a:r>
            <a:r>
              <a:rPr kumimoji="0" lang="ar-SA" altLang="fr-FR" sz="3200" b="1"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للن</a:t>
            </a:r>
            <a:r>
              <a:rPr kumimoji="0" lang="ar-DZ"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قد الإعلامي</a:t>
            </a:r>
            <a:r>
              <a:rPr kumimoji="0" lang="fr-FR"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Critique Media </a:t>
            </a:r>
            <a:r>
              <a:rPr kumimoji="0" lang="ar-DZ"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endParaRPr kumimoji="0" lang="fr-FR" altLang="fr-FR" sz="1100" b="0" i="0" u="none" strike="noStrike" cap="none" normalizeH="0" baseline="0" dirty="0">
              <a:ln>
                <a:noFill/>
              </a:ln>
              <a:solidFill>
                <a:schemeClr val="tx1"/>
              </a:solidFill>
              <a:effectLst/>
            </a:endParaRPr>
          </a:p>
          <a:p>
            <a:pPr marL="0" marR="0" lvl="0" indent="0" algn="justLow" defTabSz="914400" rtl="1" eaLnBrk="0" fontAlgn="base" latinLnBrk="0" hangingPunct="0">
              <a:lnSpc>
                <a:spcPct val="100000"/>
              </a:lnSpc>
              <a:spcBef>
                <a:spcPct val="0"/>
              </a:spcBef>
              <a:spcAft>
                <a:spcPct val="0"/>
              </a:spcAft>
              <a:buClrTx/>
              <a:buSzTx/>
              <a:buFontTx/>
              <a:buNone/>
              <a:tabLst/>
            </a:pPr>
            <a:r>
              <a:rPr kumimoji="0" lang="fr-FR"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1-1</a:t>
            </a:r>
            <a:r>
              <a:rPr kumimoji="0" lang="ar-SA"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تعريف الن</a:t>
            </a:r>
            <a:r>
              <a:rPr kumimoji="0" lang="ar-DZ"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قد</a:t>
            </a:r>
            <a:r>
              <a:rPr kumimoji="0" lang="ar-DZ"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fr-FR"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2-1 </a:t>
            </a:r>
            <a:r>
              <a:rPr kumimoji="0" lang="ar-SA"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تعريف الإعلام</a:t>
            </a:r>
            <a:r>
              <a:rPr kumimoji="0" lang="ar-DZ"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fr-FR"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3-1 </a:t>
            </a:r>
            <a:r>
              <a:rPr kumimoji="0" lang="ar-SA"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تعريف الن</a:t>
            </a:r>
            <a:r>
              <a:rPr kumimoji="0" lang="ar-DZ"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قد </a:t>
            </a:r>
            <a:r>
              <a:rPr kumimoji="0" lang="ar-SA" altLang="fr-FR" sz="28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الإ</a:t>
            </a:r>
            <a:r>
              <a:rPr lang="ar-DZ" altLang="fr-FR" sz="2800" dirty="0">
                <a:latin typeface="Calibri" panose="020F0502020204030204" pitchFamily="34" charset="0"/>
                <a:ea typeface="Calibri" panose="020F0502020204030204" pitchFamily="34" charset="0"/>
                <a:cs typeface="Arial" panose="020B0604020202020204" pitchFamily="34" charset="0"/>
              </a:rPr>
              <a:t>ِ</a:t>
            </a:r>
            <a:r>
              <a:rPr kumimoji="0" lang="ar-SA"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علامي</a:t>
            </a:r>
            <a:r>
              <a:rPr kumimoji="0" lang="ar-DZ"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kumimoji="0" lang="fr-FR"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Critique Media</a:t>
            </a:r>
            <a:endParaRPr kumimoji="0" lang="fr-FR" altLang="fr-FR" sz="1100" b="0" i="0" u="none" strike="noStrike" cap="none" normalizeH="0" baseline="0" dirty="0">
              <a:ln>
                <a:noFill/>
              </a:ln>
              <a:solidFill>
                <a:schemeClr val="tx1"/>
              </a:solidFill>
              <a:effectLst/>
            </a:endParaRPr>
          </a:p>
          <a:p>
            <a:pPr marL="0" marR="0" lvl="0" indent="0" algn="justLow" defTabSz="914400" rtl="1" eaLnBrk="0" fontAlgn="base" latinLnBrk="0" hangingPunct="0">
              <a:lnSpc>
                <a:spcPct val="100000"/>
              </a:lnSpc>
              <a:spcBef>
                <a:spcPct val="0"/>
              </a:spcBef>
              <a:spcAft>
                <a:spcPct val="0"/>
              </a:spcAft>
              <a:buClrTx/>
              <a:buSzTx/>
              <a:buFontTx/>
              <a:buNone/>
              <a:tabLst/>
            </a:pPr>
            <a:r>
              <a:rPr kumimoji="0" lang="ar-DZ"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2-</a:t>
            </a:r>
            <a:r>
              <a:rPr kumimoji="0" lang="ar-DZ" altLang="fr-FR" sz="2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مفاهيم ذات صلة بمصطلح الن</a:t>
            </a:r>
            <a:r>
              <a:rPr kumimoji="0" lang="ar-DZ"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قد </a:t>
            </a:r>
            <a:r>
              <a:rPr kumimoji="0" lang="ar-SA" altLang="fr-FR" sz="3200" b="1"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الإ</a:t>
            </a:r>
            <a:r>
              <a:rPr lang="ar-DZ" altLang="fr-FR" sz="3200" b="1" dirty="0">
                <a:latin typeface="Calibri" panose="020F0502020204030204" pitchFamily="34" charset="0"/>
                <a:ea typeface="Calibri" panose="020F0502020204030204" pitchFamily="34" charset="0"/>
                <a:cs typeface="Arial" panose="020B0604020202020204" pitchFamily="34" charset="0"/>
              </a:rPr>
              <a:t>ِ</a:t>
            </a: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علامي الر</a:t>
            </a:r>
            <a:r>
              <a:rPr lang="ar-DZ" altLang="fr-FR" sz="3200" b="1" dirty="0">
                <a:latin typeface="Calibri" panose="020F0502020204030204" pitchFamily="34" charset="0"/>
                <a:ea typeface="Calibri" panose="020F0502020204030204" pitchFamily="34" charset="0"/>
                <a:cs typeface="Arial" panose="020B0604020202020204" pitchFamily="34" charset="0"/>
              </a:rPr>
              <a:t>َّ</a:t>
            </a: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قمي</a:t>
            </a:r>
            <a:r>
              <a:rPr kumimoji="0" lang="ar-SA"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endParaRPr kumimoji="0" lang="fr-FR" altLang="fr-FR" sz="1100" b="0" i="0" u="none" strike="noStrike" cap="none" normalizeH="0" baseline="0" dirty="0">
              <a:ln>
                <a:noFill/>
              </a:ln>
              <a:solidFill>
                <a:schemeClr val="tx1"/>
              </a:solidFill>
              <a:effectLst/>
            </a:endParaRPr>
          </a:p>
          <a:p>
            <a:pPr marL="0" marR="0" lvl="0" indent="0" algn="justLow" defTabSz="914400" rtl="1" eaLnBrk="0" fontAlgn="base" latinLnBrk="0" hangingPunct="0">
              <a:lnSpc>
                <a:spcPct val="100000"/>
              </a:lnSpc>
              <a:spcBef>
                <a:spcPct val="0"/>
              </a:spcBef>
              <a:spcAft>
                <a:spcPct val="0"/>
              </a:spcAft>
              <a:buClrTx/>
              <a:buSzTx/>
              <a:buFontTx/>
              <a:buNone/>
              <a:tabLst/>
            </a:pPr>
            <a:r>
              <a:rPr kumimoji="0" lang="ar-SA"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2-1   الوسائط المتعد</a:t>
            </a:r>
            <a:r>
              <a:rPr kumimoji="0" lang="ar-DZ"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28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دة</a:t>
            </a:r>
            <a:r>
              <a:rPr kumimoji="0" lang="ar-SA"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kumimoji="0" lang="fr-FR" altLang="fr-FR"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kumimoji="0" lang="fr-FR" altLang="fr-FR"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Multimedia</a:t>
            </a:r>
            <a:r>
              <a:rPr kumimoji="0" lang="fr-FR" altLang="fr-FR" sz="24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endParaRPr lang="ar-DZ" altLang="fr-FR" sz="1100" dirty="0"/>
          </a:p>
          <a:p>
            <a:pPr marL="0" marR="0" lvl="0" indent="0" algn="justLow" defTabSz="914400" rtl="1" eaLnBrk="0" fontAlgn="base" latinLnBrk="0" hangingPunct="0">
              <a:lnSpc>
                <a:spcPct val="100000"/>
              </a:lnSpc>
              <a:spcBef>
                <a:spcPct val="0"/>
              </a:spcBef>
              <a:spcAft>
                <a:spcPct val="0"/>
              </a:spcAft>
              <a:buClrTx/>
              <a:buSzTx/>
              <a:buFontTx/>
              <a:buNone/>
              <a:tabLst/>
            </a:pPr>
            <a:r>
              <a:rPr kumimoji="0" lang="ar-DZ"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2-2</a:t>
            </a:r>
            <a:r>
              <a:rPr kumimoji="0" lang="ar-DZ" altLang="fr-FR" sz="3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kumimoji="0" lang="ar-DZ" altLang="fr-FR"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kumimoji="0" lang="ar-SA"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الن</a:t>
            </a:r>
            <a:r>
              <a:rPr kumimoji="0" lang="ar-DZ"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شر الر</a:t>
            </a:r>
            <a:r>
              <a:rPr kumimoji="0" lang="ar-DZ"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قمي </a:t>
            </a:r>
            <a:r>
              <a:rPr kumimoji="0" lang="fr-FR" altLang="fr-FR" sz="24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Arial" panose="020B0604020202020204" pitchFamily="34" charset="0"/>
              </a:rPr>
              <a:t>(Digital </a:t>
            </a:r>
            <a:r>
              <a:rPr kumimoji="0" lang="fr-FR" altLang="fr-FR" sz="2400" b="0" i="0" u="none" strike="noStrike" cap="none" normalizeH="0" baseline="0" dirty="0" err="1">
                <a:ln>
                  <a:noFill/>
                </a:ln>
                <a:solidFill>
                  <a:schemeClr val="tx1"/>
                </a:solidFill>
                <a:effectLst/>
                <a:latin typeface="Calibri" panose="020F0502020204030204" pitchFamily="34" charset="0"/>
                <a:ea typeface="Times New Roman" panose="02020603050405020304" pitchFamily="18" charset="0"/>
                <a:cs typeface="Arial" panose="020B0604020202020204" pitchFamily="34" charset="0"/>
              </a:rPr>
              <a:t>Publishing</a:t>
            </a:r>
            <a:r>
              <a:rPr kumimoji="0" lang="fr-FR" altLang="fr-FR" sz="24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Arial" panose="020B0604020202020204" pitchFamily="34" charset="0"/>
              </a:rPr>
              <a:t>)</a:t>
            </a:r>
            <a:endParaRPr lang="ar-DZ" altLang="fr-FR" sz="1100" dirty="0"/>
          </a:p>
          <a:p>
            <a:pPr marL="0" marR="0" lvl="0" indent="0" algn="justLow" defTabSz="914400" rtl="1" eaLnBrk="0" fontAlgn="base" latinLnBrk="0" hangingPunct="0">
              <a:lnSpc>
                <a:spcPct val="100000"/>
              </a:lnSpc>
              <a:spcBef>
                <a:spcPct val="0"/>
              </a:spcBef>
              <a:spcAft>
                <a:spcPct val="0"/>
              </a:spcAft>
              <a:buClrTx/>
              <a:buSzTx/>
              <a:buFontTx/>
              <a:buNone/>
              <a:tabLst/>
            </a:pPr>
            <a:r>
              <a:rPr kumimoji="0" lang="ar-DZ"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2-3</a:t>
            </a:r>
            <a:r>
              <a:rPr kumimoji="0" lang="ar-DZ" altLang="fr-FR"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kumimoji="0" lang="ar-SA"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البث</a:t>
            </a:r>
            <a:r>
              <a:rPr kumimoji="0" lang="ar-DZ"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المباشر </a:t>
            </a:r>
            <a:r>
              <a:rPr kumimoji="0" lang="fr-FR" altLang="fr-FR" sz="28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(Live Streaming)</a:t>
            </a:r>
            <a:endParaRPr kumimoji="0" lang="fr-FR" altLang="fr-FR" sz="1100" b="0" i="0" u="none" strike="noStrike" cap="none" normalizeH="0" baseline="0" dirty="0">
              <a:ln>
                <a:noFill/>
              </a:ln>
              <a:solidFill>
                <a:schemeClr val="tx1"/>
              </a:solidFill>
              <a:effectLst/>
            </a:endParaRPr>
          </a:p>
          <a:p>
            <a:pPr marL="0" marR="0" lvl="0" indent="0" algn="justLow" defTabSz="914400" rtl="1" eaLnBrk="0" fontAlgn="base" latinLnBrk="0" hangingPunct="0">
              <a:lnSpc>
                <a:spcPct val="100000"/>
              </a:lnSpc>
              <a:spcBef>
                <a:spcPct val="0"/>
              </a:spcBef>
              <a:spcAft>
                <a:spcPct val="0"/>
              </a:spcAft>
              <a:buClrTx/>
              <a:buSzTx/>
              <a:buFontTx/>
              <a:buNone/>
              <a:tabLst/>
            </a:pPr>
            <a:r>
              <a:rPr kumimoji="0" lang="ar-DZ"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3-</a:t>
            </a:r>
            <a:r>
              <a:rPr kumimoji="0" lang="ar-DZ" altLang="fr-FR" sz="2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وظائف الن</a:t>
            </a:r>
            <a:r>
              <a:rPr kumimoji="0" lang="ar-DZ"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قد </a:t>
            </a:r>
            <a:r>
              <a:rPr kumimoji="0" lang="ar-SA" altLang="fr-FR" sz="3200" b="1"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الإ</a:t>
            </a:r>
            <a:r>
              <a:rPr lang="ar-DZ" altLang="fr-FR" sz="3200" b="1" dirty="0">
                <a:latin typeface="Calibri" panose="020F0502020204030204" pitchFamily="34" charset="0"/>
                <a:ea typeface="Calibri" panose="020F0502020204030204" pitchFamily="34" charset="0"/>
                <a:cs typeface="Arial" panose="020B0604020202020204" pitchFamily="34" charset="0"/>
              </a:rPr>
              <a:t>ِ</a:t>
            </a: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علامي الر</a:t>
            </a:r>
            <a:r>
              <a:rPr kumimoji="0" lang="ar-DZ"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قمي.</a:t>
            </a:r>
            <a:endParaRPr kumimoji="0" lang="fr-FR" altLang="fr-FR" sz="1100" b="0" i="0" u="none" strike="noStrike" cap="none" normalizeH="0" baseline="0" dirty="0">
              <a:ln>
                <a:noFill/>
              </a:ln>
              <a:solidFill>
                <a:schemeClr val="tx1"/>
              </a:solidFill>
              <a:effectLst/>
            </a:endParaRPr>
          </a:p>
          <a:p>
            <a:pPr marL="0" marR="0" lvl="0" indent="0" algn="justLow" defTabSz="914400" rtl="1" eaLnBrk="0" fontAlgn="base" latinLnBrk="0" hangingPunct="0">
              <a:lnSpc>
                <a:spcPct val="100000"/>
              </a:lnSpc>
              <a:spcBef>
                <a:spcPct val="0"/>
              </a:spcBef>
              <a:spcAft>
                <a:spcPct val="0"/>
              </a:spcAft>
              <a:buClrTx/>
              <a:buSzTx/>
              <a:buFontTx/>
              <a:buNone/>
              <a:tabLst/>
            </a:pP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4- أنواع الن</a:t>
            </a:r>
            <a:r>
              <a:rPr kumimoji="0" lang="ar-DZ"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قد الإعلامي الر</a:t>
            </a:r>
            <a:r>
              <a:rPr kumimoji="0" lang="ar-DZ"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قمي.</a:t>
            </a:r>
            <a:endParaRPr kumimoji="0" lang="fr-FR" altLang="fr-FR" sz="1100" b="0" i="0" u="none" strike="noStrike" cap="none" normalizeH="0" baseline="0" dirty="0">
              <a:ln>
                <a:noFill/>
              </a:ln>
              <a:solidFill>
                <a:schemeClr val="tx1"/>
              </a:solidFill>
              <a:effectLst/>
            </a:endParaRPr>
          </a:p>
          <a:p>
            <a:pPr marL="0" marR="0" lvl="0" indent="0" algn="justLow" defTabSz="914400" rtl="1" eaLnBrk="0" fontAlgn="base" latinLnBrk="0" hangingPunct="0">
              <a:lnSpc>
                <a:spcPct val="100000"/>
              </a:lnSpc>
              <a:spcBef>
                <a:spcPct val="0"/>
              </a:spcBef>
              <a:spcAft>
                <a:spcPct val="0"/>
              </a:spcAft>
              <a:buClrTx/>
              <a:buSzTx/>
              <a:buFontTx/>
              <a:buNone/>
              <a:tabLst/>
            </a:pP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5- أشكال الن</a:t>
            </a:r>
            <a:r>
              <a:rPr kumimoji="0" lang="ar-DZ"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قد الإعلامي الر</a:t>
            </a:r>
            <a:r>
              <a:rPr kumimoji="0" lang="ar-DZ"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قمي.</a:t>
            </a:r>
            <a:endParaRPr kumimoji="0" lang="ar-SA" altLang="fr-FR" sz="32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pic>
        <p:nvPicPr>
          <p:cNvPr id="2" name="Picture Placeholder 4">
            <a:extLst>
              <a:ext uri="{FF2B5EF4-FFF2-40B4-BE49-F238E27FC236}">
                <a16:creationId xmlns:a16="http://schemas.microsoft.com/office/drawing/2014/main" id="{34EA23A9-6E3C-C4C0-B28C-ADD368EBA12E}"/>
              </a:ext>
            </a:extLst>
          </p:cNvPr>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t="12315" b="12315"/>
          <a:stretch>
            <a:fillRect/>
          </a:stretch>
        </p:blipFill>
        <p:spPr>
          <a:xfrm rot="21063562">
            <a:off x="1274078" y="3740002"/>
            <a:ext cx="4166116" cy="20952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31607369"/>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D19863-1382-6DC9-F07D-699801D47BE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AFECA47-9DC6-3C7B-EB51-CF4B5E53994E}"/>
              </a:ext>
            </a:extLst>
          </p:cNvPr>
          <p:cNvSpPr txBox="1"/>
          <p:nvPr/>
        </p:nvSpPr>
        <p:spPr>
          <a:xfrm>
            <a:off x="7453562" y="8874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محتويات المقرر</a:t>
            </a:r>
          </a:p>
        </p:txBody>
      </p:sp>
      <p:sp>
        <p:nvSpPr>
          <p:cNvPr id="18" name="Rectangle 17">
            <a:extLst>
              <a:ext uri="{FF2B5EF4-FFF2-40B4-BE49-F238E27FC236}">
                <a16:creationId xmlns:a16="http://schemas.microsoft.com/office/drawing/2014/main" id="{807077E6-F230-C816-DCFE-0893B3EB791E}"/>
              </a:ext>
            </a:extLst>
          </p:cNvPr>
          <p:cNvSpPr/>
          <p:nvPr/>
        </p:nvSpPr>
        <p:spPr>
          <a:xfrm>
            <a:off x="6803740" y="79608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8883B6E-E9AE-3970-E7F2-D467A3E3CCBA}"/>
              </a:ext>
            </a:extLst>
          </p:cNvPr>
          <p:cNvSpPr txBox="1"/>
          <p:nvPr/>
        </p:nvSpPr>
        <p:spPr>
          <a:xfrm>
            <a:off x="6989490" y="953158"/>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4F54F702-9C91-0F7F-0F04-19E93A80D8B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B866451-1BC3-7190-B760-D0F8122572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CBDF7F1-8E61-5E4E-EB69-44F6308CAF4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ECBDF7F1-8E61-5E4E-EB69-44F6308CAF46}"/>
                  </a:ext>
                </a:extLst>
              </p:cNvPr>
              <p:cNvPicPr/>
              <p:nvPr/>
            </p:nvPicPr>
            <p:blipFill>
              <a:blip r:embed="rId4"/>
              <a:stretch>
                <a:fillRect/>
              </a:stretch>
            </p:blipFill>
            <p:spPr>
              <a:xfrm>
                <a:off x="7439614" y="3124440"/>
                <a:ext cx="18000" cy="18000"/>
              </a:xfrm>
              <a:prstGeom prst="rect">
                <a:avLst/>
              </a:prstGeom>
            </p:spPr>
          </p:pic>
        </mc:Fallback>
      </mc:AlternateContent>
      <p:sp>
        <p:nvSpPr>
          <p:cNvPr id="13" name="Rectangle: Rounded Corners 24">
            <a:extLst>
              <a:ext uri="{FF2B5EF4-FFF2-40B4-BE49-F238E27FC236}">
                <a16:creationId xmlns:a16="http://schemas.microsoft.com/office/drawing/2014/main" id="{D1EE5DE8-AAAD-693D-C209-7E610A203A08}"/>
              </a:ext>
            </a:extLst>
          </p:cNvPr>
          <p:cNvSpPr/>
          <p:nvPr/>
        </p:nvSpPr>
        <p:spPr>
          <a:xfrm>
            <a:off x="683051" y="1691506"/>
            <a:ext cx="10812720" cy="47470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47">
            <a:extLst>
              <a:ext uri="{FF2B5EF4-FFF2-40B4-BE49-F238E27FC236}">
                <a16:creationId xmlns:a16="http://schemas.microsoft.com/office/drawing/2014/main" id="{A65FFC41-55F1-CC1D-986F-BB824C97A94A}"/>
              </a:ext>
            </a:extLst>
          </p:cNvPr>
          <p:cNvSpPr txBox="1"/>
          <p:nvPr/>
        </p:nvSpPr>
        <p:spPr>
          <a:xfrm>
            <a:off x="818911" y="1941117"/>
            <a:ext cx="10541000" cy="830997"/>
          </a:xfrm>
          <a:prstGeom prst="rect">
            <a:avLst/>
          </a:prstGeom>
          <a:noFill/>
        </p:spPr>
        <p:txBody>
          <a:bodyPr wrap="square" rtlCol="0">
            <a:spAutoFit/>
          </a:bodyPr>
          <a:lstStyle/>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21" name="Rectangle 2">
            <a:extLst>
              <a:ext uri="{FF2B5EF4-FFF2-40B4-BE49-F238E27FC236}">
                <a16:creationId xmlns:a16="http://schemas.microsoft.com/office/drawing/2014/main" id="{61A9128C-4A8C-FE92-05EB-688400CAF076}"/>
              </a:ext>
            </a:extLst>
          </p:cNvPr>
          <p:cNvSpPr>
            <a:spLocks noChangeArrowheads="1"/>
          </p:cNvSpPr>
          <p:nvPr/>
        </p:nvSpPr>
        <p:spPr bwMode="auto">
          <a:xfrm>
            <a:off x="1068512" y="2098877"/>
            <a:ext cx="10109771"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rtl="1"/>
            <a:r>
              <a:rPr lang="ar-SA" sz="2800" b="1" dirty="0"/>
              <a:t>6- المعايير الم</a:t>
            </a:r>
            <a:r>
              <a:rPr lang="ar-DZ" sz="2800" b="1" dirty="0"/>
              <a:t>ِ</a:t>
            </a:r>
            <a:r>
              <a:rPr lang="ar-SA" sz="2800" b="1" dirty="0"/>
              <a:t>هنية في وسائل الإعلام الر</a:t>
            </a:r>
            <a:r>
              <a:rPr lang="ar-DZ" sz="2800" b="1" dirty="0"/>
              <a:t>َّ</a:t>
            </a:r>
            <a:r>
              <a:rPr lang="ar-SA" sz="2800" b="1" dirty="0" err="1"/>
              <a:t>قمية</a:t>
            </a:r>
            <a:r>
              <a:rPr lang="ar-SA" sz="2800" dirty="0"/>
              <a:t>: الموضوعية، التوازن، الد</a:t>
            </a:r>
            <a:r>
              <a:rPr lang="ar-DZ" sz="2800" dirty="0"/>
              <a:t>ِّ</a:t>
            </a:r>
            <a:r>
              <a:rPr lang="ar-SA" sz="2800" dirty="0" err="1"/>
              <a:t>قة</a:t>
            </a:r>
            <a:r>
              <a:rPr lang="ar-SA" sz="2800" dirty="0"/>
              <a:t>، </a:t>
            </a:r>
            <a:r>
              <a:rPr lang="ar-SA" sz="2800" dirty="0" err="1"/>
              <a:t>الإ</a:t>
            </a:r>
            <a:r>
              <a:rPr lang="ar-DZ" sz="2800" dirty="0"/>
              <a:t>ِ</a:t>
            </a:r>
            <a:r>
              <a:rPr lang="ar-SA" sz="2800" dirty="0"/>
              <a:t>نصاف.</a:t>
            </a:r>
            <a:endParaRPr lang="fr-FR" sz="2800" dirty="0"/>
          </a:p>
          <a:p>
            <a:pPr algn="just" rtl="1"/>
            <a:r>
              <a:rPr lang="ar-SA" sz="2800" b="1" dirty="0"/>
              <a:t>7- م</a:t>
            </a:r>
            <a:r>
              <a:rPr lang="ar-DZ" sz="2800" b="1" dirty="0"/>
              <a:t>ُ</a:t>
            </a:r>
            <a:r>
              <a:rPr lang="ar-SA" sz="2800" b="1" dirty="0" err="1"/>
              <a:t>ستويات</a:t>
            </a:r>
            <a:r>
              <a:rPr lang="ar-SA" sz="2800" b="1" dirty="0"/>
              <a:t> نقد المضامين الإعلامية الر</a:t>
            </a:r>
            <a:r>
              <a:rPr lang="ar-DZ" sz="2800" b="1" dirty="0"/>
              <a:t>َّ</a:t>
            </a:r>
            <a:r>
              <a:rPr lang="ar-SA" sz="2800" b="1" dirty="0" err="1"/>
              <a:t>قمية</a:t>
            </a:r>
            <a:r>
              <a:rPr lang="fr-FR" sz="2800" b="1" dirty="0"/>
              <a:t> .</a:t>
            </a:r>
            <a:endParaRPr lang="fr-FR" sz="2800" dirty="0"/>
          </a:p>
          <a:p>
            <a:pPr algn="just" rtl="1"/>
            <a:r>
              <a:rPr lang="ar-SA" sz="2800" dirty="0"/>
              <a:t>7-1نقد الم</a:t>
            </a:r>
            <a:r>
              <a:rPr lang="ar-DZ" sz="2800" dirty="0"/>
              <a:t>ُ</a:t>
            </a:r>
            <a:r>
              <a:rPr lang="ar-SA" sz="2800" dirty="0" err="1"/>
              <a:t>حتوى</a:t>
            </a:r>
            <a:r>
              <a:rPr lang="ar-SA" sz="2800" dirty="0"/>
              <a:t> والمضمون</a:t>
            </a:r>
            <a:r>
              <a:rPr lang="fr-FR" sz="2800" dirty="0"/>
              <a:t> .</a:t>
            </a:r>
            <a:r>
              <a:rPr lang="ar-SA" sz="2800" dirty="0"/>
              <a:t>7-2 نقد الل</a:t>
            </a:r>
            <a:r>
              <a:rPr lang="ar-DZ" sz="2800" dirty="0"/>
              <a:t>ُّ</a:t>
            </a:r>
            <a:r>
              <a:rPr lang="ar-SA" sz="2800" dirty="0" err="1"/>
              <a:t>غة</a:t>
            </a:r>
            <a:r>
              <a:rPr lang="ar-SA" sz="2800" dirty="0"/>
              <a:t> الإعلامية.7-3 نقد ب</a:t>
            </a:r>
            <a:r>
              <a:rPr lang="ar-DZ" sz="2800" dirty="0"/>
              <a:t>ِ</a:t>
            </a:r>
            <a:r>
              <a:rPr lang="ar-SA" sz="2800" dirty="0"/>
              <a:t>ناء الأنواع الصحفية الر</a:t>
            </a:r>
            <a:r>
              <a:rPr lang="ar-DZ" sz="2800" dirty="0"/>
              <a:t>َّ</a:t>
            </a:r>
            <a:r>
              <a:rPr lang="ar-SA" sz="2800" dirty="0" err="1"/>
              <a:t>قمية</a:t>
            </a:r>
            <a:r>
              <a:rPr lang="ar-SA" sz="2800" dirty="0"/>
              <a:t>.</a:t>
            </a:r>
            <a:endParaRPr lang="fr-FR" sz="2800" dirty="0"/>
          </a:p>
          <a:p>
            <a:pPr algn="just" rtl="1"/>
            <a:r>
              <a:rPr lang="ar-SA" sz="2800" b="1" dirty="0"/>
              <a:t>8- الن</a:t>
            </a:r>
            <a:r>
              <a:rPr lang="ar-DZ" sz="2800" b="1" dirty="0"/>
              <a:t>َّ</a:t>
            </a:r>
            <a:r>
              <a:rPr lang="ar-SA" sz="2800" b="1" dirty="0"/>
              <a:t>قد الإعلامي في السياق الر</a:t>
            </a:r>
            <a:r>
              <a:rPr lang="ar-DZ" sz="2800" b="1" dirty="0"/>
              <a:t>َّ</a:t>
            </a:r>
            <a:r>
              <a:rPr lang="ar-SA" sz="2800" b="1" dirty="0"/>
              <a:t>قمي:</a:t>
            </a:r>
            <a:endParaRPr lang="fr-FR" sz="2800" dirty="0"/>
          </a:p>
          <a:p>
            <a:pPr algn="just" rtl="1"/>
            <a:r>
              <a:rPr lang="ar-SA" sz="2800" dirty="0"/>
              <a:t>8-1- الص</a:t>
            </a:r>
            <a:r>
              <a:rPr lang="ar-DZ" sz="2800" dirty="0"/>
              <a:t>ّ</a:t>
            </a:r>
            <a:r>
              <a:rPr lang="ar-SA" sz="2800" dirty="0"/>
              <a:t>حافة الر</a:t>
            </a:r>
            <a:r>
              <a:rPr lang="ar-DZ" sz="2800" dirty="0"/>
              <a:t>ّ</a:t>
            </a:r>
            <a:r>
              <a:rPr lang="ar-SA" sz="2800" dirty="0" err="1"/>
              <a:t>قمية</a:t>
            </a:r>
            <a:r>
              <a:rPr lang="ar-DZ" sz="2800" dirty="0"/>
              <a:t>: </a:t>
            </a:r>
            <a:r>
              <a:rPr lang="fr-FR" sz="2800" dirty="0"/>
              <a:t> (Digital </a:t>
            </a:r>
            <a:r>
              <a:rPr lang="fr-FR" sz="2800" dirty="0" err="1"/>
              <a:t>Journalism</a:t>
            </a:r>
            <a:r>
              <a:rPr lang="fr-FR" sz="2800" dirty="0"/>
              <a:t>)</a:t>
            </a:r>
            <a:r>
              <a:rPr lang="ar-SA" sz="2800" dirty="0"/>
              <a:t>:</a:t>
            </a:r>
            <a:r>
              <a:rPr lang="ar-DZ" sz="2800" dirty="0"/>
              <a:t>(</a:t>
            </a:r>
            <a:r>
              <a:rPr lang="ar-SA" sz="2800" dirty="0"/>
              <a:t>م</a:t>
            </a:r>
            <a:r>
              <a:rPr lang="ar-DZ" sz="2800" dirty="0"/>
              <a:t>َ</a:t>
            </a:r>
            <a:r>
              <a:rPr lang="ar-SA" sz="2800" dirty="0"/>
              <a:t>واقع إخبارية -المدو</a:t>
            </a:r>
            <a:r>
              <a:rPr lang="ar-DZ" sz="2800" dirty="0"/>
              <a:t>َّ</a:t>
            </a:r>
            <a:r>
              <a:rPr lang="ar-SA" sz="2800" dirty="0"/>
              <a:t>نات الإخبارية </a:t>
            </a:r>
            <a:r>
              <a:rPr lang="ar-SA" sz="2800" dirty="0" err="1"/>
              <a:t>والمنص</a:t>
            </a:r>
            <a:r>
              <a:rPr lang="ar-DZ" sz="2800" dirty="0"/>
              <a:t>َّ</a:t>
            </a:r>
            <a:r>
              <a:rPr lang="ar-SA" sz="2800" dirty="0"/>
              <a:t>ات الص</a:t>
            </a:r>
            <a:r>
              <a:rPr lang="ar-DZ" sz="2800" dirty="0"/>
              <a:t>ّ</a:t>
            </a:r>
            <a:r>
              <a:rPr lang="ar-SA" sz="2800" dirty="0"/>
              <a:t>حفية - تغطية الأحداث عبر الإنترنت</a:t>
            </a:r>
            <a:r>
              <a:rPr lang="ar-DZ" sz="2800" dirty="0"/>
              <a:t>).</a:t>
            </a:r>
            <a:r>
              <a:rPr lang="ar-SA" sz="2800" dirty="0"/>
              <a:t> </a:t>
            </a:r>
            <a:endParaRPr lang="fr-FR" sz="2800" dirty="0"/>
          </a:p>
          <a:p>
            <a:pPr algn="just" rtl="1"/>
            <a:r>
              <a:rPr lang="ar-SA" sz="2800" dirty="0"/>
              <a:t>8-2- وسائل التواصل الاجتماعي</a:t>
            </a:r>
            <a:r>
              <a:rPr lang="fr-FR" sz="2800" dirty="0"/>
              <a:t> (Social Media)</a:t>
            </a:r>
            <a:r>
              <a:rPr lang="ar-DZ" sz="2800" dirty="0"/>
              <a:t>:(</a:t>
            </a:r>
            <a:r>
              <a:rPr lang="ar-SA" sz="2800" dirty="0"/>
              <a:t>فيسبوك، تويتر، سناب شات، إنستغرام</a:t>
            </a:r>
            <a:r>
              <a:rPr lang="ar-DZ" sz="2800" dirty="0"/>
              <a:t>)</a:t>
            </a:r>
            <a:r>
              <a:rPr lang="ar-SA" sz="2800" dirty="0"/>
              <a:t>. </a:t>
            </a:r>
            <a:endParaRPr lang="fr-FR" sz="2800" dirty="0"/>
          </a:p>
        </p:txBody>
      </p:sp>
    </p:spTree>
    <p:extLst>
      <p:ext uri="{BB962C8B-B14F-4D97-AF65-F5344CB8AC3E}">
        <p14:creationId xmlns:p14="http://schemas.microsoft.com/office/powerpoint/2010/main" val="3098867329"/>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E4DA53-3969-CEBD-2FB1-DA61F7E97C3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18DBCF5-FCC7-8C51-1430-19BC2B5B0C42}"/>
              </a:ext>
            </a:extLst>
          </p:cNvPr>
          <p:cNvSpPr txBox="1"/>
          <p:nvPr/>
        </p:nvSpPr>
        <p:spPr>
          <a:xfrm>
            <a:off x="7453562" y="8874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محتويات المقرر</a:t>
            </a:r>
          </a:p>
        </p:txBody>
      </p:sp>
      <p:sp>
        <p:nvSpPr>
          <p:cNvPr id="18" name="Rectangle 17">
            <a:extLst>
              <a:ext uri="{FF2B5EF4-FFF2-40B4-BE49-F238E27FC236}">
                <a16:creationId xmlns:a16="http://schemas.microsoft.com/office/drawing/2014/main" id="{2BA2F360-5775-23D0-450A-2F7B58D389F2}"/>
              </a:ext>
            </a:extLst>
          </p:cNvPr>
          <p:cNvSpPr/>
          <p:nvPr/>
        </p:nvSpPr>
        <p:spPr>
          <a:xfrm>
            <a:off x="6803740" y="7942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53F1F5-6FC2-7FFF-A8A2-362CF17EC56C}"/>
              </a:ext>
            </a:extLst>
          </p:cNvPr>
          <p:cNvSpPr txBox="1"/>
          <p:nvPr/>
        </p:nvSpPr>
        <p:spPr>
          <a:xfrm>
            <a:off x="6989490" y="953158"/>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EF782167-D24B-77A2-6ED2-88EA9F7DF16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19B7918-9AED-4253-4096-952D36D09B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958E0F0A-7573-A371-564E-EA6E10F74A75}"/>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958E0F0A-7573-A371-564E-EA6E10F74A75}"/>
                  </a:ext>
                </a:extLst>
              </p:cNvPr>
              <p:cNvPicPr/>
              <p:nvPr/>
            </p:nvPicPr>
            <p:blipFill>
              <a:blip r:embed="rId4"/>
              <a:stretch>
                <a:fillRect/>
              </a:stretch>
            </p:blipFill>
            <p:spPr>
              <a:xfrm>
                <a:off x="7439614" y="3124440"/>
                <a:ext cx="18000" cy="18000"/>
              </a:xfrm>
              <a:prstGeom prst="rect">
                <a:avLst/>
              </a:prstGeom>
            </p:spPr>
          </p:pic>
        </mc:Fallback>
      </mc:AlternateContent>
      <p:sp>
        <p:nvSpPr>
          <p:cNvPr id="13" name="Rectangle: Rounded Corners 24">
            <a:extLst>
              <a:ext uri="{FF2B5EF4-FFF2-40B4-BE49-F238E27FC236}">
                <a16:creationId xmlns:a16="http://schemas.microsoft.com/office/drawing/2014/main" id="{7116B5EF-5EE6-145C-CA92-40F9CB12A63A}"/>
              </a:ext>
            </a:extLst>
          </p:cNvPr>
          <p:cNvSpPr/>
          <p:nvPr/>
        </p:nvSpPr>
        <p:spPr>
          <a:xfrm>
            <a:off x="683051" y="1691506"/>
            <a:ext cx="10812720" cy="47470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47">
            <a:extLst>
              <a:ext uri="{FF2B5EF4-FFF2-40B4-BE49-F238E27FC236}">
                <a16:creationId xmlns:a16="http://schemas.microsoft.com/office/drawing/2014/main" id="{79CE9365-5166-2206-EF3A-9BCA13E34739}"/>
              </a:ext>
            </a:extLst>
          </p:cNvPr>
          <p:cNvSpPr txBox="1"/>
          <p:nvPr/>
        </p:nvSpPr>
        <p:spPr>
          <a:xfrm>
            <a:off x="5596395" y="54497"/>
            <a:ext cx="10541000" cy="830997"/>
          </a:xfrm>
          <a:prstGeom prst="rect">
            <a:avLst/>
          </a:prstGeom>
          <a:noFill/>
        </p:spPr>
        <p:txBody>
          <a:bodyPr wrap="square" rtlCol="0">
            <a:spAutoFit/>
          </a:bodyPr>
          <a:lstStyle/>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21" name="Rectangle 2">
            <a:extLst>
              <a:ext uri="{FF2B5EF4-FFF2-40B4-BE49-F238E27FC236}">
                <a16:creationId xmlns:a16="http://schemas.microsoft.com/office/drawing/2014/main" id="{9428EAF0-1711-6258-3DB2-FEC7F81F1A15}"/>
              </a:ext>
            </a:extLst>
          </p:cNvPr>
          <p:cNvSpPr>
            <a:spLocks noChangeArrowheads="1"/>
          </p:cNvSpPr>
          <p:nvPr/>
        </p:nvSpPr>
        <p:spPr bwMode="auto">
          <a:xfrm>
            <a:off x="1129989" y="2245825"/>
            <a:ext cx="10120213"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rtl="1"/>
            <a:r>
              <a:rPr lang="ar-SA" sz="2800" dirty="0"/>
              <a:t>8-3- م</a:t>
            </a:r>
            <a:r>
              <a:rPr lang="ar-DZ" sz="2800" dirty="0"/>
              <a:t>َ</a:t>
            </a:r>
            <a:r>
              <a:rPr lang="ar-SA" sz="2800" dirty="0"/>
              <a:t>نص</a:t>
            </a:r>
            <a:r>
              <a:rPr lang="ar-DZ" sz="2800" dirty="0"/>
              <a:t>َّ</a:t>
            </a:r>
            <a:r>
              <a:rPr lang="ar-SA" sz="2800" dirty="0"/>
              <a:t>ات ال</a:t>
            </a:r>
            <a:r>
              <a:rPr lang="ar-DZ" sz="2800" dirty="0"/>
              <a:t>مُ</a:t>
            </a:r>
            <a:r>
              <a:rPr lang="ar-SA" sz="2800" dirty="0"/>
              <a:t>شاهدة المرئية:(يوتيوب، تيك توك، نت فليكس)</a:t>
            </a:r>
            <a:r>
              <a:rPr lang="ar-DZ" sz="2800" dirty="0"/>
              <a:t>.</a:t>
            </a:r>
            <a:endParaRPr lang="fr-FR" sz="2800" dirty="0"/>
          </a:p>
          <a:p>
            <a:pPr algn="just" rtl="1"/>
            <a:r>
              <a:rPr lang="ar-SA" sz="2800" dirty="0"/>
              <a:t>8-4- البودكاست </a:t>
            </a:r>
            <a:r>
              <a:rPr lang="fr-FR" sz="2800" dirty="0"/>
              <a:t> (Podcast)</a:t>
            </a:r>
            <a:r>
              <a:rPr lang="ar-DZ" sz="2800" dirty="0"/>
              <a:t>.</a:t>
            </a:r>
            <a:endParaRPr lang="fr-FR" sz="2800" dirty="0"/>
          </a:p>
          <a:p>
            <a:pPr algn="just" rtl="1"/>
            <a:r>
              <a:rPr lang="ar-SA" sz="2800" dirty="0"/>
              <a:t>8-5- ال</a:t>
            </a:r>
            <a:r>
              <a:rPr lang="ar-DZ" sz="2800" dirty="0"/>
              <a:t>أ</a:t>
            </a:r>
            <a:r>
              <a:rPr lang="ar-SA" sz="2800" dirty="0"/>
              <a:t>نفوغرافيا ، الغرافيكس والوسائط البصرية.</a:t>
            </a:r>
            <a:endParaRPr lang="fr-FR" sz="2800" dirty="0"/>
          </a:p>
          <a:p>
            <a:pPr algn="just" rtl="1"/>
            <a:r>
              <a:rPr lang="ar-SA" sz="2800" dirty="0"/>
              <a:t>8-6- الإعلانات الر</a:t>
            </a:r>
            <a:r>
              <a:rPr lang="ar-DZ" sz="2800" dirty="0"/>
              <a:t>َّ</a:t>
            </a:r>
            <a:r>
              <a:rPr lang="ar-SA" sz="2800" dirty="0" err="1"/>
              <a:t>قمية</a:t>
            </a:r>
            <a:r>
              <a:rPr lang="fr-FR" sz="2800" dirty="0"/>
              <a:t>(Digital Advertising)</a:t>
            </a:r>
            <a:r>
              <a:rPr lang="ar-DZ" sz="2800" dirty="0"/>
              <a:t>:(</a:t>
            </a:r>
            <a:r>
              <a:rPr lang="ar-SA" sz="2800" dirty="0"/>
              <a:t>الحملات ، الإعلانات، الإشهارات</a:t>
            </a:r>
            <a:r>
              <a:rPr lang="ar-DZ" sz="2800" dirty="0"/>
              <a:t>)</a:t>
            </a:r>
            <a:r>
              <a:rPr lang="ar-SA" sz="2800" dirty="0"/>
              <a:t>.</a:t>
            </a:r>
            <a:endParaRPr lang="fr-FR" sz="2800" dirty="0"/>
          </a:p>
          <a:p>
            <a:pPr algn="just" rtl="1"/>
            <a:r>
              <a:rPr lang="ar-SA" sz="2800" b="1" dirty="0"/>
              <a:t>9- مناهج الن</a:t>
            </a:r>
            <a:r>
              <a:rPr lang="ar-DZ" sz="2800" b="1" dirty="0"/>
              <a:t>َّ</a:t>
            </a:r>
            <a:r>
              <a:rPr lang="ar-SA" sz="2800" b="1" dirty="0"/>
              <a:t>قد الإعلامي الر</a:t>
            </a:r>
            <a:r>
              <a:rPr lang="ar-DZ" sz="2800" b="1" dirty="0"/>
              <a:t>َّ</a:t>
            </a:r>
            <a:r>
              <a:rPr lang="ar-SA" sz="2800" b="1" dirty="0"/>
              <a:t>قمي:</a:t>
            </a:r>
            <a:endParaRPr lang="fr-FR" sz="2800" dirty="0"/>
          </a:p>
          <a:p>
            <a:pPr algn="just" rtl="1"/>
            <a:r>
              <a:rPr lang="ar-SA" sz="2800" dirty="0"/>
              <a:t>9</a:t>
            </a:r>
            <a:r>
              <a:rPr lang="fr-FR" sz="2800" dirty="0"/>
              <a:t>1-</a:t>
            </a:r>
            <a:r>
              <a:rPr lang="ar-SA" sz="2800" dirty="0"/>
              <a:t>المنهج السيميائي</a:t>
            </a:r>
            <a:r>
              <a:rPr lang="ar-DZ" sz="2800" dirty="0"/>
              <a:t>.</a:t>
            </a:r>
            <a:r>
              <a:rPr lang="ar-SA" sz="2800" dirty="0"/>
              <a:t>9</a:t>
            </a:r>
            <a:r>
              <a:rPr lang="fr-FR" sz="2800" dirty="0"/>
              <a:t>2-</a:t>
            </a:r>
            <a:r>
              <a:rPr lang="ar-SA" sz="2800" dirty="0"/>
              <a:t>المنهج النقدي</a:t>
            </a:r>
            <a:r>
              <a:rPr lang="fr-FR" sz="2800" dirty="0"/>
              <a:t>.(Critical Method)</a:t>
            </a:r>
            <a:r>
              <a:rPr lang="ar-SA" sz="2800" dirty="0"/>
              <a:t>9</a:t>
            </a:r>
            <a:r>
              <a:rPr lang="fr-FR" sz="2800" dirty="0"/>
              <a:t>3-</a:t>
            </a:r>
            <a:r>
              <a:rPr lang="ar-SA" sz="2800" dirty="0"/>
              <a:t>منهج تحليل الخطاب 9-4 منهج تحليل المضمون.</a:t>
            </a:r>
            <a:endParaRPr lang="fr-FR" sz="2800" dirty="0"/>
          </a:p>
          <a:p>
            <a:pPr algn="just" rtl="1"/>
            <a:r>
              <a:rPr lang="ar-SA" sz="2800" b="1" dirty="0"/>
              <a:t>10- المدارس الن</a:t>
            </a:r>
            <a:r>
              <a:rPr lang="ar-DZ" sz="2800" b="1" dirty="0"/>
              <a:t>َّ</a:t>
            </a:r>
            <a:r>
              <a:rPr lang="ar-SA" sz="2800" b="1" dirty="0"/>
              <a:t>قدية في ال</a:t>
            </a:r>
            <a:r>
              <a:rPr lang="ar-DZ" sz="2800" b="1" dirty="0"/>
              <a:t>إِ</a:t>
            </a:r>
            <a:r>
              <a:rPr lang="ar-SA" sz="2800" b="1" dirty="0"/>
              <a:t>علام الر</a:t>
            </a:r>
            <a:r>
              <a:rPr lang="ar-DZ" sz="2800" b="1" dirty="0"/>
              <a:t>َّ</a:t>
            </a:r>
            <a:r>
              <a:rPr lang="ar-SA" sz="2800" b="1" dirty="0"/>
              <a:t>قمي.</a:t>
            </a:r>
            <a:endParaRPr lang="fr-FR" sz="2800" dirty="0"/>
          </a:p>
        </p:txBody>
      </p:sp>
    </p:spTree>
    <p:extLst>
      <p:ext uri="{BB962C8B-B14F-4D97-AF65-F5344CB8AC3E}">
        <p14:creationId xmlns:p14="http://schemas.microsoft.com/office/powerpoint/2010/main" val="3479802198"/>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4819085" cy="4841499"/>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310256" y="358221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476187" y="797581"/>
            <a:ext cx="4113898" cy="643894"/>
          </a:xfrm>
          <a:prstGeom prst="rect">
            <a:avLst/>
          </a:prstGeom>
          <a:noFill/>
        </p:spPr>
        <p:txBody>
          <a:bodyPr wrap="square" rtlCol="0">
            <a:spAutoFit/>
          </a:bodyPr>
          <a:lstStyle/>
          <a:p>
            <a:pPr algn="r">
              <a:lnSpc>
                <a:spcPct val="120000"/>
              </a:lnSpc>
            </a:pPr>
            <a:r>
              <a:rPr lang="ar-DZ" sz="3200" b="1" dirty="0">
                <a:solidFill>
                  <a:srgbClr val="00B0F0"/>
                </a:solidFill>
                <a:latin typeface="Alexandria" charset="0"/>
                <a:cs typeface="Alexandria" charset="0"/>
              </a:rPr>
              <a:t>مخرجات التعلم لدى الطالب</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5285587" y="649356"/>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5514051" y="820995"/>
            <a:ext cx="819100" cy="706755"/>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ZoneTexte 9">
            <a:extLst>
              <a:ext uri="{FF2B5EF4-FFF2-40B4-BE49-F238E27FC236}">
                <a16:creationId xmlns:a16="http://schemas.microsoft.com/office/drawing/2014/main" id="{BAF000C7-E457-E801-945D-F6FB6F85E0C8}"/>
              </a:ext>
            </a:extLst>
          </p:cNvPr>
          <p:cNvSpPr txBox="1"/>
          <p:nvPr/>
        </p:nvSpPr>
        <p:spPr>
          <a:xfrm>
            <a:off x="3227294" y="1719579"/>
            <a:ext cx="8291245" cy="5139869"/>
          </a:xfrm>
          <a:prstGeom prst="rect">
            <a:avLst/>
          </a:prstGeom>
          <a:noFill/>
        </p:spPr>
        <p:txBody>
          <a:bodyPr wrap="square">
            <a:spAutoFit/>
          </a:bodyPr>
          <a:lstStyle/>
          <a:p>
            <a:pPr lvl="0" algn="r" rtl="1"/>
            <a:r>
              <a:rPr lang="ar-DZ" sz="2400" b="1" dirty="0"/>
              <a:t>أولا: المعرفة والفهم:</a:t>
            </a:r>
            <a:endParaRPr lang="fr-FR" sz="2400" dirty="0"/>
          </a:p>
          <a:p>
            <a:pPr marL="342900" lvl="0" indent="-342900" algn="r" rtl="1">
              <a:buFont typeface="Wingdings" panose="05000000000000000000" pitchFamily="2" charset="2"/>
              <a:buChar char="v"/>
            </a:pPr>
            <a:r>
              <a:rPr lang="ar-SA" sz="2400" dirty="0"/>
              <a:t>يظهر المعرفة بالمفاهيم الأساسية للنقد الاعلامي الرقمي ومفهومه ووظائفه وانواعه ونظرياته</a:t>
            </a:r>
            <a:r>
              <a:rPr lang="fr-FR" sz="2400" dirty="0"/>
              <a:t>.</a:t>
            </a:r>
          </a:p>
          <a:p>
            <a:pPr marL="342900" lvl="0" indent="-342900" algn="r" rtl="1">
              <a:buFont typeface="Wingdings" panose="05000000000000000000" pitchFamily="2" charset="2"/>
              <a:buChar char="v"/>
            </a:pPr>
            <a:r>
              <a:rPr lang="ar-DZ" sz="2400" dirty="0"/>
              <a:t>التفريق بين جميع المصطلحات الإعلامية الرقمية ذات الصلة بالنقد الإعلامي ودلالاتها.</a:t>
            </a:r>
          </a:p>
          <a:p>
            <a:pPr marL="342900" indent="-342900" algn="r" rtl="1">
              <a:buFont typeface="Wingdings" panose="05000000000000000000" pitchFamily="2" charset="2"/>
              <a:buChar char="v"/>
            </a:pPr>
            <a:r>
              <a:rPr lang="ar-SA" sz="2400" dirty="0"/>
              <a:t>التعرف على أهم النظريات والمدارس النقدية المرتبطة بالإعلام الرقمي</a:t>
            </a:r>
            <a:r>
              <a:rPr lang="ar-DZ" sz="2400" dirty="0"/>
              <a:t>.</a:t>
            </a:r>
            <a:endParaRPr lang="fr-FR" sz="2400" dirty="0"/>
          </a:p>
          <a:p>
            <a:pPr lvl="0" algn="r" rtl="1"/>
            <a:r>
              <a:rPr lang="ar-DZ" sz="2400" b="1" dirty="0"/>
              <a:t>ثانيا: المهارات الذهنية:</a:t>
            </a:r>
            <a:endParaRPr lang="fr-FR" sz="2400" dirty="0"/>
          </a:p>
          <a:p>
            <a:pPr marL="342900" lvl="0" indent="-342900" algn="r" rtl="1">
              <a:buFont typeface="Wingdings" panose="05000000000000000000" pitchFamily="2" charset="2"/>
              <a:buChar char="v"/>
            </a:pPr>
            <a:r>
              <a:rPr lang="ar-SA" sz="2400" dirty="0"/>
              <a:t>ينقد الأشكال الإعلامية في مجال الصحافة الرقمية: المواقع الإلكترونية الإخبارية، الصحف الالكترونية، </a:t>
            </a:r>
            <a:r>
              <a:rPr lang="ar-DZ" sz="2400" dirty="0"/>
              <a:t>الإعلانات الرقمية، </a:t>
            </a:r>
            <a:r>
              <a:rPr lang="ar-SA" sz="2400" dirty="0"/>
              <a:t>منصات المشاهدة المرئية(</a:t>
            </a:r>
            <a:r>
              <a:rPr lang="fr-FR" sz="2400" dirty="0"/>
              <a:t>Netflix</a:t>
            </a:r>
            <a:r>
              <a:rPr lang="ar-SA" sz="2400" dirty="0"/>
              <a:t>، </a:t>
            </a:r>
            <a:r>
              <a:rPr lang="fr-FR" sz="2400" dirty="0"/>
              <a:t>Amazon Prime </a:t>
            </a:r>
            <a:r>
              <a:rPr lang="fr-FR" sz="2400" dirty="0" err="1"/>
              <a:t>Video</a:t>
            </a:r>
            <a:r>
              <a:rPr lang="ar-SA" sz="2400" dirty="0"/>
              <a:t> ، </a:t>
            </a:r>
            <a:r>
              <a:rPr lang="fr-FR" sz="2400" dirty="0" err="1"/>
              <a:t>you</a:t>
            </a:r>
            <a:r>
              <a:rPr lang="fr-FR" sz="2400" dirty="0"/>
              <a:t> tube</a:t>
            </a:r>
            <a:r>
              <a:rPr lang="ar-SA" sz="2400" dirty="0"/>
              <a:t>).</a:t>
            </a:r>
            <a:endParaRPr lang="ar-DZ" sz="2400" dirty="0"/>
          </a:p>
          <a:p>
            <a:pPr marL="342900" lvl="0" indent="-342900" algn="r" rtl="1">
              <a:buFont typeface="Wingdings" panose="05000000000000000000" pitchFamily="2" charset="2"/>
              <a:buChar char="v"/>
            </a:pPr>
            <a:r>
              <a:rPr lang="ar-DZ" sz="2400" dirty="0"/>
              <a:t> </a:t>
            </a:r>
            <a:r>
              <a:rPr lang="ar-SA" sz="2400" dirty="0"/>
              <a:t>يبتكر ويصمم أفكار ابداعية فنية لمختلف الأعمال والانتاجات الإعلامية الرقمية</a:t>
            </a:r>
            <a:r>
              <a:rPr lang="ar-DZ" sz="2400" dirty="0"/>
              <a:t> (برامج، أخبار، </a:t>
            </a:r>
            <a:r>
              <a:rPr lang="ar-DZ" sz="2400" dirty="0" err="1"/>
              <a:t>بودكاست</a:t>
            </a:r>
            <a:r>
              <a:rPr lang="ar-DZ" sz="2400" dirty="0"/>
              <a:t>، حوارات صحفية).</a:t>
            </a:r>
          </a:p>
          <a:p>
            <a:pPr marL="342900" lvl="0" indent="-342900" algn="r" rtl="1">
              <a:buFont typeface="Wingdings" panose="05000000000000000000" pitchFamily="2" charset="2"/>
              <a:buChar char="v"/>
            </a:pPr>
            <a:r>
              <a:rPr lang="ar-DZ" sz="2400" dirty="0"/>
              <a:t> </a:t>
            </a:r>
            <a:r>
              <a:rPr lang="ar-SA" sz="2400" dirty="0"/>
              <a:t>يقيّم المشكلات والقضايا المرتبطة بالظواهر الإعلامية الرقمية</a:t>
            </a:r>
            <a:r>
              <a:rPr lang="fr-FR" sz="2400" dirty="0"/>
              <a:t>.</a:t>
            </a:r>
          </a:p>
          <a:p>
            <a:pPr algn="r"/>
            <a:endParaRPr lang="fr-FR" sz="1600" b="1"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215A3C-3FF1-3F00-3641-891CBAE5656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EA4972F-84F3-EEC5-EB68-910AFA11D25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4819085" cy="4841499"/>
          </a:xfrm>
        </p:spPr>
      </p:pic>
      <p:sp>
        <p:nvSpPr>
          <p:cNvPr id="2" name="Right Triangle 1">
            <a:extLst>
              <a:ext uri="{FF2B5EF4-FFF2-40B4-BE49-F238E27FC236}">
                <a16:creationId xmlns:a16="http://schemas.microsoft.com/office/drawing/2014/main" id="{6547C1BB-83A4-978C-2937-CF58CEF9E0D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A05A098-F8C7-4172-84C1-16133047B59F}"/>
              </a:ext>
            </a:extLst>
          </p:cNvPr>
          <p:cNvSpPr/>
          <p:nvPr/>
        </p:nvSpPr>
        <p:spPr>
          <a:xfrm rot="16200000" flipV="1">
            <a:off x="-1310256" y="358221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122690D0-FBC2-BF8E-FA95-27DEBDB01A61}"/>
              </a:ext>
            </a:extLst>
          </p:cNvPr>
          <p:cNvSpPr txBox="1"/>
          <p:nvPr/>
        </p:nvSpPr>
        <p:spPr>
          <a:xfrm>
            <a:off x="6409280" y="905040"/>
            <a:ext cx="4113898" cy="643894"/>
          </a:xfrm>
          <a:prstGeom prst="rect">
            <a:avLst/>
          </a:prstGeom>
          <a:noFill/>
        </p:spPr>
        <p:txBody>
          <a:bodyPr wrap="square" rtlCol="0">
            <a:spAutoFit/>
          </a:bodyPr>
          <a:lstStyle/>
          <a:p>
            <a:pPr algn="r">
              <a:lnSpc>
                <a:spcPct val="120000"/>
              </a:lnSpc>
            </a:pPr>
            <a:r>
              <a:rPr lang="ar-DZ" sz="3200" b="1" dirty="0">
                <a:solidFill>
                  <a:srgbClr val="00B0F0"/>
                </a:solidFill>
                <a:latin typeface="Alexandria" charset="0"/>
                <a:cs typeface="Alexandria" charset="0"/>
              </a:rPr>
              <a:t>مخرجات التعلم لدى الطالب</a:t>
            </a:r>
          </a:p>
        </p:txBody>
      </p:sp>
      <p:sp>
        <p:nvSpPr>
          <p:cNvPr id="28" name="Rectangle 27">
            <a:extLst>
              <a:ext uri="{FF2B5EF4-FFF2-40B4-BE49-F238E27FC236}">
                <a16:creationId xmlns:a16="http://schemas.microsoft.com/office/drawing/2014/main" id="{81426803-0C1E-3714-FADE-9C9CEB3D8EF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7FFE3CF-7A0C-57C9-1D94-C987023D825C}"/>
              </a:ext>
            </a:extLst>
          </p:cNvPr>
          <p:cNvSpPr/>
          <p:nvPr/>
        </p:nvSpPr>
        <p:spPr>
          <a:xfrm>
            <a:off x="5142551" y="722639"/>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F0AD4D95-88B4-1318-0889-C61CD8738DD4}"/>
              </a:ext>
            </a:extLst>
          </p:cNvPr>
          <p:cNvSpPr txBox="1"/>
          <p:nvPr/>
        </p:nvSpPr>
        <p:spPr>
          <a:xfrm>
            <a:off x="5346046" y="936730"/>
            <a:ext cx="819100" cy="706755"/>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03</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2D127ACB-63A1-BC98-DCFF-DAD1055C692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ZoneTexte 9">
            <a:extLst>
              <a:ext uri="{FF2B5EF4-FFF2-40B4-BE49-F238E27FC236}">
                <a16:creationId xmlns:a16="http://schemas.microsoft.com/office/drawing/2014/main" id="{1646836F-ADA3-3E45-18F4-3008C5946C3F}"/>
              </a:ext>
            </a:extLst>
          </p:cNvPr>
          <p:cNvSpPr txBox="1"/>
          <p:nvPr/>
        </p:nvSpPr>
        <p:spPr>
          <a:xfrm>
            <a:off x="3227294" y="1719579"/>
            <a:ext cx="8291245" cy="4401205"/>
          </a:xfrm>
          <a:prstGeom prst="rect">
            <a:avLst/>
          </a:prstGeom>
          <a:noFill/>
        </p:spPr>
        <p:txBody>
          <a:bodyPr wrap="square">
            <a:spAutoFit/>
          </a:bodyPr>
          <a:lstStyle/>
          <a:p>
            <a:pPr lvl="0" algn="r" rtl="1"/>
            <a:endParaRPr lang="ar-DZ" sz="2400" b="1" dirty="0"/>
          </a:p>
          <a:p>
            <a:pPr lvl="0" algn="r" rtl="1"/>
            <a:r>
              <a:rPr lang="ar-DZ" sz="2400" b="1" dirty="0"/>
              <a:t>ثالثا : المهارات المهنية</a:t>
            </a:r>
            <a:endParaRPr lang="fr-FR" sz="2400" dirty="0"/>
          </a:p>
          <a:p>
            <a:pPr marL="342900" lvl="0" indent="-342900" algn="just" rtl="1">
              <a:buFont typeface="Wingdings" panose="05000000000000000000" pitchFamily="2" charset="2"/>
              <a:buChar char="v"/>
            </a:pPr>
            <a:r>
              <a:rPr lang="ar-DZ" sz="2400" dirty="0"/>
              <a:t>يحوِّل الأفكار النَّقدية ويجسِّدها في مشاريع إنتاجية، ضمن مجال الإِعلام الرَّقمي.</a:t>
            </a:r>
            <a:endParaRPr lang="fr-FR" sz="2400" dirty="0"/>
          </a:p>
          <a:p>
            <a:pPr marL="342900" lvl="0" indent="-342900" algn="just" rtl="1">
              <a:buFont typeface="Wingdings" panose="05000000000000000000" pitchFamily="2" charset="2"/>
              <a:buChar char="v"/>
            </a:pPr>
            <a:r>
              <a:rPr lang="ar-SA" sz="2400" dirty="0"/>
              <a:t>تطبيق أدوات وأساليب الن</a:t>
            </a:r>
            <a:r>
              <a:rPr lang="ar-DZ" sz="2400" dirty="0"/>
              <a:t>َّ</a:t>
            </a:r>
            <a:r>
              <a:rPr lang="ar-SA" sz="2400" dirty="0"/>
              <a:t>قد الإعلامي الر</a:t>
            </a:r>
            <a:r>
              <a:rPr lang="ar-DZ" sz="2400" dirty="0"/>
              <a:t>َّ</a:t>
            </a:r>
            <a:r>
              <a:rPr lang="ar-SA" sz="2400" dirty="0"/>
              <a:t>قمي على نماذج من الواقع الإعلامي</a:t>
            </a:r>
            <a:r>
              <a:rPr lang="fr-FR" sz="2400" dirty="0"/>
              <a:t>.</a:t>
            </a:r>
          </a:p>
          <a:p>
            <a:pPr lvl="0" algn="just" rtl="1"/>
            <a:r>
              <a:rPr lang="ar-DZ" sz="2400" b="1" dirty="0"/>
              <a:t>رابعا : المهارات العامة</a:t>
            </a:r>
            <a:endParaRPr lang="fr-FR" sz="2400" dirty="0"/>
          </a:p>
          <a:p>
            <a:pPr marL="342900" lvl="0" indent="-342900" algn="just" rtl="1">
              <a:buFont typeface="Wingdings" panose="05000000000000000000" pitchFamily="2" charset="2"/>
              <a:buChar char="v"/>
            </a:pPr>
            <a:r>
              <a:rPr lang="ar-DZ" sz="2400" dirty="0"/>
              <a:t>المساهمة في تحسين </a:t>
            </a:r>
            <a:r>
              <a:rPr lang="ar-DZ" sz="2400" dirty="0" err="1"/>
              <a:t>آداء</a:t>
            </a:r>
            <a:r>
              <a:rPr lang="ar-DZ" sz="2400" dirty="0"/>
              <a:t> ومردود المؤسّسات الإعلامية الرَّقمية، وفق ما تقتضيه أخلاقيات المهنة الإعلامية.</a:t>
            </a:r>
            <a:endParaRPr lang="fr-FR" sz="2400" dirty="0"/>
          </a:p>
          <a:p>
            <a:pPr marL="342900" lvl="0" indent="-342900" algn="just" rtl="1">
              <a:buFont typeface="Wingdings" panose="05000000000000000000" pitchFamily="2" charset="2"/>
              <a:buChar char="v"/>
            </a:pPr>
            <a:r>
              <a:rPr lang="ar-DZ" sz="2400" dirty="0"/>
              <a:t>المساهمة النَّقدية في </a:t>
            </a:r>
            <a:r>
              <a:rPr lang="ar-DZ" sz="2400" dirty="0" err="1"/>
              <a:t>الإرتقاء</a:t>
            </a:r>
            <a:r>
              <a:rPr lang="ar-DZ" sz="2400" dirty="0"/>
              <a:t> بجودة المضامين الإعلامية الرَّقمية: (الصورة والصوت والمحتوى). </a:t>
            </a:r>
            <a:endParaRPr lang="fr-FR" sz="2400" dirty="0"/>
          </a:p>
          <a:p>
            <a:pPr marL="342900" lvl="0" indent="-342900" algn="just" rtl="1">
              <a:buFont typeface="Wingdings" panose="05000000000000000000" pitchFamily="2" charset="2"/>
              <a:buChar char="v"/>
            </a:pPr>
            <a:r>
              <a:rPr lang="ar-SA" sz="2400" dirty="0"/>
              <a:t>يبتكر بشكل خلا</a:t>
            </a:r>
            <a:r>
              <a:rPr lang="ar-DZ" sz="2400" dirty="0"/>
              <a:t>َّ</a:t>
            </a:r>
            <a:r>
              <a:rPr lang="ar-SA" sz="2400" dirty="0"/>
              <a:t>ق ونقدي</a:t>
            </a:r>
            <a:r>
              <a:rPr lang="ar-DZ" sz="2400" dirty="0"/>
              <a:t>، </a:t>
            </a:r>
            <a:r>
              <a:rPr lang="ar-SA" sz="2400" dirty="0"/>
              <a:t>أساليب جديدة في نقد جماليات تصميم الصور والفيديوهات (</a:t>
            </a:r>
            <a:r>
              <a:rPr lang="ar-SA" sz="2400" dirty="0" err="1"/>
              <a:t>الأنفوغرافيا</a:t>
            </a:r>
            <a:r>
              <a:rPr lang="ar-SA" sz="2400" dirty="0"/>
              <a:t> أو الغرافيكس)</a:t>
            </a:r>
            <a:r>
              <a:rPr lang="fr-FR" sz="2400" dirty="0"/>
              <a:t>.</a:t>
            </a:r>
          </a:p>
          <a:p>
            <a:pPr algn="r"/>
            <a:endParaRPr lang="fr-FR" sz="1600" b="1" dirty="0"/>
          </a:p>
        </p:txBody>
      </p:sp>
    </p:spTree>
    <p:extLst>
      <p:ext uri="{BB962C8B-B14F-4D97-AF65-F5344CB8AC3E}">
        <p14:creationId xmlns:p14="http://schemas.microsoft.com/office/powerpoint/2010/main" val="41903210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5776818" y="989831"/>
            <a:ext cx="3902032" cy="521970"/>
          </a:xfrm>
          <a:prstGeom prst="rect">
            <a:avLst/>
          </a:prstGeom>
          <a:noFill/>
        </p:spPr>
        <p:txBody>
          <a:bodyPr wrap="square" rtlCol="0">
            <a:spAutoFit/>
          </a:bodyPr>
          <a:lstStyle/>
          <a:p>
            <a:r>
              <a:rPr lang="ar-DZ" sz="2800" b="1" dirty="0">
                <a:solidFill>
                  <a:srgbClr val="00B0F0"/>
                </a:solidFill>
                <a:latin typeface="Alexandria" charset="0"/>
                <a:cs typeface="Alexandria" charset="0"/>
              </a:rPr>
              <a:t>طريقة التدريس والتقييم</a:t>
            </a:r>
            <a:endParaRPr lang="en-US" sz="2800" b="1" dirty="0">
              <a:solidFill>
                <a:srgbClr val="00B0F0"/>
              </a:solidFill>
              <a:latin typeface="Alexandria" charset="0"/>
              <a:cs typeface="Alexandria" charset="0"/>
            </a:endParaRPr>
          </a:p>
        </p:txBody>
      </p:sp>
      <p:sp>
        <p:nvSpPr>
          <p:cNvPr id="5" name="Rectangle 4"/>
          <p:cNvSpPr/>
          <p:nvPr/>
        </p:nvSpPr>
        <p:spPr>
          <a:xfrm>
            <a:off x="4346119" y="7299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4565233" y="866641"/>
            <a:ext cx="966228" cy="768350"/>
          </a:xfrm>
          <a:prstGeom prst="rect">
            <a:avLst/>
          </a:prstGeom>
          <a:noFill/>
        </p:spPr>
        <p:txBody>
          <a:bodyPr wrap="square" rtlCol="0">
            <a:spAutoFit/>
          </a:bodyPr>
          <a:lstStyle/>
          <a:p>
            <a:pPr algn="ctr"/>
            <a:r>
              <a:rPr lang="ar-DZ"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3" name="Image 12">
            <a:extLst>
              <a:ext uri="{FF2B5EF4-FFF2-40B4-BE49-F238E27FC236}">
                <a16:creationId xmlns:a16="http://schemas.microsoft.com/office/drawing/2014/main" id="{0CD049A1-14A9-C1AD-051C-2681E3D79FDA}"/>
              </a:ext>
            </a:extLst>
          </p:cNvPr>
          <p:cNvPicPr>
            <a:picLocks noChangeAspect="1"/>
          </p:cNvPicPr>
          <p:nvPr/>
        </p:nvPicPr>
        <p:blipFill>
          <a:blip r:embed="rId3"/>
          <a:stretch>
            <a:fillRect/>
          </a:stretch>
        </p:blipFill>
        <p:spPr>
          <a:xfrm>
            <a:off x="1111584" y="2441585"/>
            <a:ext cx="4356921" cy="2904614"/>
          </a:xfrm>
          <a:prstGeom prst="rect">
            <a:avLst/>
          </a:prstGeom>
        </p:spPr>
      </p:pic>
      <p:pic>
        <p:nvPicPr>
          <p:cNvPr id="14" name="Image 13">
            <a:extLst>
              <a:ext uri="{FF2B5EF4-FFF2-40B4-BE49-F238E27FC236}">
                <a16:creationId xmlns:a16="http://schemas.microsoft.com/office/drawing/2014/main" id="{AAE34041-E317-49A0-5DB9-A858E8A44293}"/>
              </a:ext>
            </a:extLst>
          </p:cNvPr>
          <p:cNvPicPr>
            <a:picLocks noChangeAspect="1"/>
          </p:cNvPicPr>
          <p:nvPr/>
        </p:nvPicPr>
        <p:blipFill>
          <a:blip r:embed="rId4"/>
          <a:stretch>
            <a:fillRect/>
          </a:stretch>
        </p:blipFill>
        <p:spPr>
          <a:xfrm>
            <a:off x="6096000" y="2441585"/>
            <a:ext cx="4702140" cy="2881498"/>
          </a:xfrm>
          <a:prstGeom prst="rect">
            <a:avLst/>
          </a:prstGeom>
        </p:spPr>
      </p:pic>
      <p:sp>
        <p:nvSpPr>
          <p:cNvPr id="15" name="Rectangle: Rounded Corners 33">
            <a:extLst>
              <a:ext uri="{FF2B5EF4-FFF2-40B4-BE49-F238E27FC236}">
                <a16:creationId xmlns:a16="http://schemas.microsoft.com/office/drawing/2014/main" id="{48A6FBB5-C059-014B-2A60-02AA03957B99}"/>
              </a:ext>
            </a:extLst>
          </p:cNvPr>
          <p:cNvSpPr/>
          <p:nvPr/>
        </p:nvSpPr>
        <p:spPr>
          <a:xfrm>
            <a:off x="1531740" y="543646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a:solidFill>
                  <a:schemeClr val="bg1"/>
                </a:solidFill>
                <a:latin typeface="Alexandria" charset="0"/>
                <a:cs typeface="Alexandria" charset="0"/>
              </a:rPr>
              <a:t>حلقة نقاش أسبوعية</a:t>
            </a:r>
            <a:endParaRPr lang="en-US" sz="2800" b="1" dirty="0">
              <a:solidFill>
                <a:schemeClr val="bg1"/>
              </a:solidFill>
              <a:latin typeface="Alexandria" charset="0"/>
              <a:cs typeface="Alexandria" charset="0"/>
            </a:endParaRPr>
          </a:p>
        </p:txBody>
      </p:sp>
      <p:sp>
        <p:nvSpPr>
          <p:cNvPr id="16" name="Rectangle: Rounded Corners 33">
            <a:extLst>
              <a:ext uri="{FF2B5EF4-FFF2-40B4-BE49-F238E27FC236}">
                <a16:creationId xmlns:a16="http://schemas.microsoft.com/office/drawing/2014/main" id="{DF87C307-309F-5F05-7936-99E257D5183D}"/>
              </a:ext>
            </a:extLst>
          </p:cNvPr>
          <p:cNvSpPr/>
          <p:nvPr/>
        </p:nvSpPr>
        <p:spPr>
          <a:xfrm>
            <a:off x="6790396" y="544588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err="1">
                <a:solidFill>
                  <a:schemeClr val="bg1"/>
                </a:solidFill>
                <a:latin typeface="Alexandria" charset="0"/>
                <a:cs typeface="Alexandria" charset="0"/>
              </a:rPr>
              <a:t>إختبار</a:t>
            </a:r>
            <a:r>
              <a:rPr lang="ar-DZ" sz="2800" b="1" dirty="0">
                <a:solidFill>
                  <a:schemeClr val="bg1"/>
                </a:solidFill>
                <a:latin typeface="Alexandria" charset="0"/>
                <a:cs typeface="Alexandria" charset="0"/>
              </a:rPr>
              <a:t> أسبوعي</a:t>
            </a:r>
            <a:endParaRPr lang="en-US" sz="2800" b="1" dirty="0">
              <a:solidFill>
                <a:schemeClr val="bg1"/>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9AEC50-4C55-F7DF-04C2-2BC6E2AA92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51D404-5EFE-8989-EAAD-503A5325AC51}"/>
              </a:ext>
            </a:extLst>
          </p:cNvPr>
          <p:cNvSpPr/>
          <p:nvPr/>
        </p:nvSpPr>
        <p:spPr>
          <a:xfrm>
            <a:off x="793064" y="1646786"/>
            <a:ext cx="10812720" cy="47745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5D667E6D-2BF6-35D8-7281-36F7266FA5E5}"/>
              </a:ext>
            </a:extLst>
          </p:cNvPr>
          <p:cNvSpPr txBox="1"/>
          <p:nvPr/>
        </p:nvSpPr>
        <p:spPr>
          <a:xfrm>
            <a:off x="5934445" y="1017422"/>
            <a:ext cx="3902032" cy="521970"/>
          </a:xfrm>
          <a:prstGeom prst="rect">
            <a:avLst/>
          </a:prstGeom>
          <a:noFill/>
        </p:spPr>
        <p:txBody>
          <a:bodyPr wrap="square" rtlCol="0">
            <a:spAutoFit/>
          </a:bodyPr>
          <a:lstStyle/>
          <a:p>
            <a:r>
              <a:rPr lang="ar-DZ" sz="2800" b="1" dirty="0">
                <a:solidFill>
                  <a:srgbClr val="00B0F0"/>
                </a:solidFill>
                <a:latin typeface="Alexandria" charset="0"/>
                <a:cs typeface="Alexandria" charset="0"/>
              </a:rPr>
              <a:t>مدخل الى النقد الإعلامي  </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8F007E19-9822-6E9A-1D07-81FD65E05DFD}"/>
              </a:ext>
            </a:extLst>
          </p:cNvPr>
          <p:cNvSpPr/>
          <p:nvPr/>
        </p:nvSpPr>
        <p:spPr>
          <a:xfrm>
            <a:off x="4691543" y="71319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0D574D7-595A-C404-12F8-9A2F4B359570}"/>
              </a:ext>
            </a:extLst>
          </p:cNvPr>
          <p:cNvSpPr txBox="1"/>
          <p:nvPr/>
        </p:nvSpPr>
        <p:spPr>
          <a:xfrm>
            <a:off x="4968217" y="833432"/>
            <a:ext cx="966228" cy="768350"/>
          </a:xfrm>
          <a:prstGeom prst="rect">
            <a:avLst/>
          </a:prstGeom>
          <a:noFill/>
        </p:spPr>
        <p:txBody>
          <a:bodyPr wrap="square" rtlCol="0">
            <a:spAutoFit/>
          </a:bodyPr>
          <a:lstStyle/>
          <a:p>
            <a:pPr algn="ctr"/>
            <a:r>
              <a:rPr lang="ar-DZ"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3DD17A2-35D6-4AF6-7CF4-537E912B01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ZoneTexte 1">
            <a:extLst>
              <a:ext uri="{FF2B5EF4-FFF2-40B4-BE49-F238E27FC236}">
                <a16:creationId xmlns:a16="http://schemas.microsoft.com/office/drawing/2014/main" id="{064AB5F0-7E9E-DC52-0AFF-8B4C5F9CEE88}"/>
              </a:ext>
            </a:extLst>
          </p:cNvPr>
          <p:cNvSpPr txBox="1"/>
          <p:nvPr/>
        </p:nvSpPr>
        <p:spPr>
          <a:xfrm>
            <a:off x="955497" y="1956574"/>
            <a:ext cx="10284431" cy="4524315"/>
          </a:xfrm>
          <a:prstGeom prst="rect">
            <a:avLst/>
          </a:prstGeom>
          <a:noFill/>
        </p:spPr>
        <p:txBody>
          <a:bodyPr wrap="square">
            <a:spAutoFit/>
          </a:bodyPr>
          <a:lstStyle/>
          <a:p>
            <a:pPr marL="457200" lvl="0" indent="-457200" algn="r" rtl="1">
              <a:buFont typeface="Wingdings" panose="05000000000000000000" pitchFamily="2" charset="2"/>
              <a:buChar char="ü"/>
            </a:pPr>
            <a:r>
              <a:rPr lang="ar-DZ" sz="2800" b="1" dirty="0"/>
              <a:t>مقدمة :</a:t>
            </a:r>
          </a:p>
          <a:p>
            <a:pPr lvl="0" algn="just" rtl="1"/>
            <a:r>
              <a:rPr lang="ar-DZ" sz="2800" dirty="0"/>
              <a:t>    النَّقد الإعلامي هو الإِطار المعرفي الذي يتيح فهم الأُسس والمفاهيم التي يقوم عليها تحليل وتقييم الرسائل الإعلامية. إذْ ينطلق هذا المدخل من دراسة طبيعة الإعلام كأداة لنقلِ المعلومات والتَّأثير في الرَّأي العام، مع التَّركيز على كيفية صياغةِ المحتوى، واختيار اللغة والصور، والأساليب المستخدمة في الإقناع أو التأثير.</a:t>
            </a:r>
            <a:endParaRPr lang="ar-DZ" sz="3600" dirty="0">
              <a:latin typeface="Arial" panose="020B0604020202020204" pitchFamily="34" charset="0"/>
              <a:cs typeface="Arial" panose="020B0604020202020204" pitchFamily="34" charset="0"/>
            </a:endParaRPr>
          </a:p>
          <a:p>
            <a:pPr marL="457200" indent="-457200" algn="just" rtl="1">
              <a:buFont typeface="Wingdings" panose="05000000000000000000" pitchFamily="2" charset="2"/>
              <a:buChar char="ü"/>
            </a:pPr>
            <a:r>
              <a:rPr lang="ar-SA" sz="2800" b="1" dirty="0" err="1">
                <a:latin typeface="Arial" panose="020B0604020202020204" pitchFamily="34" charset="0"/>
                <a:cs typeface="Arial" panose="020B0604020202020204" pitchFamily="34" charset="0"/>
              </a:rPr>
              <a:t>ﺘﻌرﻴف</a:t>
            </a:r>
            <a:r>
              <a:rPr lang="ar-SA" sz="2800" b="1" dirty="0">
                <a:latin typeface="Arial" panose="020B0604020202020204" pitchFamily="34" charset="0"/>
                <a:cs typeface="Arial" panose="020B0604020202020204" pitchFamily="34" charset="0"/>
              </a:rPr>
              <a:t> </a:t>
            </a:r>
            <a:r>
              <a:rPr lang="ar-DZ" sz="2800" b="1" dirty="0">
                <a:latin typeface="Arial" panose="020B0604020202020204" pitchFamily="34" charset="0"/>
                <a:cs typeface="Arial" panose="020B0604020202020204" pitchFamily="34" charset="0"/>
              </a:rPr>
              <a:t>النَّقد</a:t>
            </a:r>
            <a:r>
              <a:rPr lang="ar-SA" sz="2800" b="1" dirty="0">
                <a:latin typeface="Arial" panose="020B0604020202020204" pitchFamily="34" charset="0"/>
                <a:cs typeface="Arial" panose="020B0604020202020204" pitchFamily="34" charset="0"/>
              </a:rPr>
              <a:t> اﻹﻋﻼﻤﻲ</a:t>
            </a:r>
            <a:r>
              <a:rPr lang="ar-DZ" sz="2800" b="1" dirty="0">
                <a:latin typeface="Arial" panose="020B0604020202020204" pitchFamily="34" charset="0"/>
                <a:cs typeface="Arial" panose="020B0604020202020204" pitchFamily="34" charset="0"/>
              </a:rPr>
              <a:t>:</a:t>
            </a:r>
          </a:p>
          <a:p>
            <a:pPr algn="just" rtl="1"/>
            <a:r>
              <a:rPr lang="ar-SA" sz="2600" dirty="0" err="1">
                <a:latin typeface="Arial" panose="020B0604020202020204" pitchFamily="34" charset="0"/>
                <a:cs typeface="Arial" panose="020B0604020202020204" pitchFamily="34" charset="0"/>
              </a:rPr>
              <a:t>ﺘﻘﺎﺒـل</a:t>
            </a:r>
            <a:r>
              <a:rPr lang="ar-SA" sz="2600" dirty="0">
                <a:latin typeface="Arial" panose="020B0604020202020204" pitchFamily="34" charset="0"/>
                <a:cs typeface="Arial" panose="020B0604020202020204" pitchFamily="34" charset="0"/>
              </a:rPr>
              <a:t> </a:t>
            </a:r>
            <a:r>
              <a:rPr lang="ar-SA" sz="2600" dirty="0" err="1">
                <a:latin typeface="Arial" panose="020B0604020202020204" pitchFamily="34" charset="0"/>
                <a:cs typeface="Arial" panose="020B0604020202020204" pitchFamily="34" charset="0"/>
              </a:rPr>
              <a:t>ﻜﻠﻤﺔ</a:t>
            </a:r>
            <a:r>
              <a:rPr lang="ar-SA" sz="2600" dirty="0">
                <a:latin typeface="Arial" panose="020B0604020202020204" pitchFamily="34" charset="0"/>
                <a:cs typeface="Arial" panose="020B0604020202020204" pitchFamily="34" charset="0"/>
              </a:rPr>
              <a:t> </a:t>
            </a:r>
            <a:r>
              <a:rPr lang="ar-DZ" sz="2600" dirty="0">
                <a:latin typeface="Arial" panose="020B0604020202020204" pitchFamily="34" charset="0"/>
                <a:cs typeface="Arial" panose="020B0604020202020204" pitchFamily="34" charset="0"/>
              </a:rPr>
              <a:t>"</a:t>
            </a:r>
            <a:r>
              <a:rPr lang="ar-SA" sz="2600" dirty="0" err="1">
                <a:latin typeface="Arial" panose="020B0604020202020204" pitchFamily="34" charset="0"/>
                <a:cs typeface="Arial" panose="020B0604020202020204" pitchFamily="34" charset="0"/>
              </a:rPr>
              <a:t>ﻨﻘد</a:t>
            </a:r>
            <a:r>
              <a:rPr lang="ar-DZ" sz="2600" dirty="0">
                <a:latin typeface="Arial" panose="020B0604020202020204" pitchFamily="34" charset="0"/>
                <a:cs typeface="Arial" panose="020B0604020202020204" pitchFamily="34" charset="0"/>
              </a:rPr>
              <a:t>"</a:t>
            </a:r>
            <a:r>
              <a:rPr lang="ar-SA" sz="2600" dirty="0">
                <a:latin typeface="Arial" panose="020B0604020202020204" pitchFamily="34" charset="0"/>
                <a:cs typeface="Arial" panose="020B0604020202020204" pitchFamily="34" charset="0"/>
              </a:rPr>
              <a:t> </a:t>
            </a:r>
            <a:r>
              <a:rPr lang="ar-DZ" sz="2600" dirty="0">
                <a:latin typeface="Arial" panose="020B0604020202020204" pitchFamily="34" charset="0"/>
                <a:cs typeface="Arial" panose="020B0604020202020204" pitchFamily="34" charset="0"/>
              </a:rPr>
              <a:t>باللغة العربية </a:t>
            </a:r>
            <a:r>
              <a:rPr lang="ar-SA" sz="2600" dirty="0" err="1">
                <a:latin typeface="Arial" panose="020B0604020202020204" pitchFamily="34" charset="0"/>
                <a:cs typeface="Arial" panose="020B0604020202020204" pitchFamily="34" charset="0"/>
              </a:rPr>
              <a:t>ﻜﻠﻤﺔ</a:t>
            </a:r>
            <a:r>
              <a:rPr lang="ar-SA" sz="2600" dirty="0">
                <a:latin typeface="Arial" panose="020B0604020202020204" pitchFamily="34" charset="0"/>
                <a:cs typeface="Arial" panose="020B0604020202020204" pitchFamily="34" charset="0"/>
              </a:rPr>
              <a:t> </a:t>
            </a:r>
            <a:r>
              <a:rPr lang="ar-DZ" sz="2600" dirty="0">
                <a:latin typeface="Arial" panose="020B0604020202020204" pitchFamily="34" charset="0"/>
                <a:cs typeface="Arial" panose="020B0604020202020204" pitchFamily="34" charset="0"/>
              </a:rPr>
              <a:t>"</a:t>
            </a:r>
            <a:r>
              <a:rPr lang="en-US" sz="2600" dirty="0" err="1">
                <a:latin typeface="Arial" panose="020B0604020202020204" pitchFamily="34" charset="0"/>
                <a:cs typeface="Arial" panose="020B0604020202020204" pitchFamily="34" charset="0"/>
              </a:rPr>
              <a:t>Krisis</a:t>
            </a:r>
            <a:r>
              <a:rPr lang="en-US" sz="2600" dirty="0">
                <a:latin typeface="Arial" panose="020B0604020202020204" pitchFamily="34" charset="0"/>
                <a:cs typeface="Arial" panose="020B0604020202020204" pitchFamily="34" charset="0"/>
              </a:rPr>
              <a:t> </a:t>
            </a:r>
            <a:r>
              <a:rPr lang="ar-DZ" sz="2600" dirty="0">
                <a:latin typeface="Arial" panose="020B0604020202020204" pitchFamily="34" charset="0"/>
                <a:cs typeface="Arial" panose="020B0604020202020204" pitchFamily="34" charset="0"/>
              </a:rPr>
              <a:t>" </a:t>
            </a:r>
            <a:r>
              <a:rPr lang="ar-SA" sz="2600" dirty="0" err="1">
                <a:latin typeface="Arial" panose="020B0604020202020204" pitchFamily="34" charset="0"/>
                <a:cs typeface="Arial" panose="020B0604020202020204" pitchFamily="34" charset="0"/>
              </a:rPr>
              <a:t>ﻓﻲ</a:t>
            </a:r>
            <a:r>
              <a:rPr lang="ar-SA" sz="2600" dirty="0">
                <a:latin typeface="Arial" panose="020B0604020202020204" pitchFamily="34" charset="0"/>
                <a:cs typeface="Arial" panose="020B0604020202020204" pitchFamily="34" charset="0"/>
              </a:rPr>
              <a:t> </a:t>
            </a:r>
            <a:r>
              <a:rPr lang="ar-DZ" sz="2600" dirty="0">
                <a:latin typeface="Arial" panose="020B0604020202020204" pitchFamily="34" charset="0"/>
                <a:cs typeface="Arial" panose="020B0604020202020204" pitchFamily="34" charset="0"/>
              </a:rPr>
              <a:t>اللغة</a:t>
            </a:r>
            <a:r>
              <a:rPr lang="ar-SA" sz="2600" dirty="0">
                <a:latin typeface="Arial" panose="020B0604020202020204" pitchFamily="34" charset="0"/>
                <a:cs typeface="Arial" panose="020B0604020202020204" pitchFamily="34" charset="0"/>
              </a:rPr>
              <a:t> ا</a:t>
            </a:r>
            <a:r>
              <a:rPr lang="ar-DZ" sz="2600" dirty="0" err="1">
                <a:latin typeface="Arial" panose="020B0604020202020204" pitchFamily="34" charset="0"/>
                <a:cs typeface="Arial" panose="020B0604020202020204" pitchFamily="34" charset="0"/>
              </a:rPr>
              <a:t>لإِ</a:t>
            </a:r>
            <a:r>
              <a:rPr lang="ar-SA" sz="2600" dirty="0" err="1">
                <a:latin typeface="Arial" panose="020B0604020202020204" pitchFamily="34" charset="0"/>
                <a:cs typeface="Arial" panose="020B0604020202020204" pitchFamily="34" charset="0"/>
              </a:rPr>
              <a:t>ﻏرﻴﻘﻴﺔ</a:t>
            </a:r>
            <a:r>
              <a:rPr lang="ar-SA" sz="2600" dirty="0">
                <a:latin typeface="Arial" panose="020B0604020202020204" pitchFamily="34" charset="0"/>
                <a:cs typeface="Arial" panose="020B0604020202020204" pitchFamily="34" charset="0"/>
              </a:rPr>
              <a:t> </a:t>
            </a:r>
            <a:r>
              <a:rPr lang="ar-DZ" sz="2600" dirty="0">
                <a:latin typeface="Arial" panose="020B0604020202020204" pitchFamily="34" charset="0"/>
                <a:cs typeface="Arial" panose="020B0604020202020204" pitchFamily="34" charset="0"/>
              </a:rPr>
              <a:t>والتي</a:t>
            </a:r>
            <a:r>
              <a:rPr lang="ar-SA" sz="2600" dirty="0">
                <a:latin typeface="Arial" panose="020B0604020202020204" pitchFamily="34" charset="0"/>
                <a:cs typeface="Arial" panose="020B0604020202020204" pitchFamily="34" charset="0"/>
              </a:rPr>
              <a:t> </a:t>
            </a:r>
            <a:r>
              <a:rPr lang="ar-SA" sz="2600" dirty="0" err="1">
                <a:latin typeface="Arial" panose="020B0604020202020204" pitchFamily="34" charset="0"/>
                <a:cs typeface="Arial" panose="020B0604020202020204" pitchFamily="34" charset="0"/>
              </a:rPr>
              <a:t>ﺘﻌﻨﻲ</a:t>
            </a:r>
            <a:r>
              <a:rPr lang="ar-SA" sz="2600" dirty="0">
                <a:latin typeface="Arial" panose="020B0604020202020204" pitchFamily="34" charset="0"/>
                <a:cs typeface="Arial" panose="020B0604020202020204" pitchFamily="34" charset="0"/>
              </a:rPr>
              <a:t> </a:t>
            </a:r>
            <a:r>
              <a:rPr lang="ar-SA" sz="2600" dirty="0" err="1">
                <a:latin typeface="Arial" panose="020B0604020202020204" pitchFamily="34" charset="0"/>
                <a:cs typeface="Arial" panose="020B0604020202020204" pitchFamily="34" charset="0"/>
              </a:rPr>
              <a:t>ﺜﻼث</a:t>
            </a:r>
            <a:r>
              <a:rPr lang="ar-DZ" sz="2600" dirty="0">
                <a:latin typeface="Arial" panose="020B0604020202020204" pitchFamily="34" charset="0"/>
                <a:cs typeface="Arial" panose="020B0604020202020204" pitchFamily="34" charset="0"/>
              </a:rPr>
              <a:t>ة</a:t>
            </a:r>
            <a:r>
              <a:rPr lang="ar-SA" sz="2600" dirty="0">
                <a:latin typeface="Arial" panose="020B0604020202020204" pitchFamily="34" charset="0"/>
                <a:cs typeface="Arial" panose="020B0604020202020204" pitchFamily="34" charset="0"/>
              </a:rPr>
              <a:t> </a:t>
            </a:r>
            <a:r>
              <a:rPr lang="ar-SA" sz="2600" dirty="0" err="1">
                <a:latin typeface="Arial" panose="020B0604020202020204" pitchFamily="34" charset="0"/>
                <a:cs typeface="Arial" panose="020B0604020202020204" pitchFamily="34" charset="0"/>
              </a:rPr>
              <a:t>أﻤور</a:t>
            </a:r>
            <a:r>
              <a:rPr lang="en-US" sz="2600" dirty="0">
                <a:latin typeface="Arial" panose="020B0604020202020204" pitchFamily="34" charset="0"/>
                <a:cs typeface="Arial" panose="020B0604020202020204" pitchFamily="34" charset="0"/>
              </a:rPr>
              <a:t>:</a:t>
            </a:r>
            <a:endParaRPr lang="fr-FR" sz="2600" dirty="0">
              <a:latin typeface="Arial" panose="020B0604020202020204" pitchFamily="34" charset="0"/>
              <a:cs typeface="Arial" panose="020B0604020202020204" pitchFamily="34" charset="0"/>
            </a:endParaRPr>
          </a:p>
          <a:p>
            <a:pPr marL="342900" indent="-342900" algn="just" rtl="1">
              <a:buFont typeface="Wingdings" panose="05000000000000000000" pitchFamily="2" charset="2"/>
              <a:buChar char="§"/>
            </a:pPr>
            <a:r>
              <a:rPr lang="en-US" sz="2600" dirty="0">
                <a:latin typeface="Arial" panose="020B0604020202020204" pitchFamily="34" charset="0"/>
                <a:cs typeface="Arial" panose="020B0604020202020204" pitchFamily="34" charset="0"/>
              </a:rPr>
              <a:t>"</a:t>
            </a:r>
            <a:r>
              <a:rPr lang="ar-SA" sz="2600" dirty="0" err="1">
                <a:latin typeface="Arial" panose="020B0604020202020204" pitchFamily="34" charset="0"/>
                <a:cs typeface="Arial" panose="020B0604020202020204" pitchFamily="34" charset="0"/>
              </a:rPr>
              <a:t>اﻷزﻤﺔ</a:t>
            </a:r>
            <a:r>
              <a:rPr lang="ar-SA" sz="2600" dirty="0">
                <a:latin typeface="Arial" panose="020B0604020202020204" pitchFamily="34" charset="0"/>
                <a:cs typeface="Arial" panose="020B0604020202020204" pitchFamily="34" charset="0"/>
              </a:rPr>
              <a:t> </a:t>
            </a:r>
            <a:r>
              <a:rPr lang="ar-DZ" sz="2600" dirty="0">
                <a:latin typeface="Arial" panose="020B0604020202020204" pitchFamily="34" charset="0"/>
                <a:cs typeface="Arial" panose="020B0604020202020204" pitchFamily="34" charset="0"/>
              </a:rPr>
              <a:t>والتشنُّج"</a:t>
            </a:r>
            <a:endParaRPr lang="fr-FR" sz="2600" dirty="0">
              <a:latin typeface="Arial" panose="020B0604020202020204" pitchFamily="34" charset="0"/>
              <a:cs typeface="Arial" panose="020B0604020202020204" pitchFamily="34" charset="0"/>
            </a:endParaRPr>
          </a:p>
          <a:p>
            <a:pPr marL="342900" indent="-342900" algn="just" rtl="1">
              <a:buFont typeface="Wingdings" panose="05000000000000000000" pitchFamily="2" charset="2"/>
              <a:buChar char="§"/>
            </a:pPr>
            <a:r>
              <a:rPr lang="en-US" sz="2600" dirty="0">
                <a:latin typeface="Arial" panose="020B0604020202020204" pitchFamily="34" charset="0"/>
                <a:cs typeface="Arial" panose="020B0604020202020204" pitchFamily="34" charset="0"/>
              </a:rPr>
              <a:t>"</a:t>
            </a:r>
            <a:r>
              <a:rPr lang="ar-DZ" sz="2600" dirty="0">
                <a:latin typeface="Arial" panose="020B0604020202020204" pitchFamily="34" charset="0"/>
                <a:cs typeface="Arial" panose="020B0604020202020204" pitchFamily="34" charset="0"/>
              </a:rPr>
              <a:t>الفصل والتَّفريق</a:t>
            </a:r>
            <a:r>
              <a:rPr lang="en-US" sz="2600" dirty="0">
                <a:latin typeface="Arial" panose="020B0604020202020204" pitchFamily="34" charset="0"/>
                <a:cs typeface="Arial" panose="020B0604020202020204" pitchFamily="34" charset="0"/>
              </a:rPr>
              <a:t>"</a:t>
            </a:r>
            <a:r>
              <a:rPr lang="ar-DZ" sz="2600" dirty="0">
                <a:latin typeface="Arial" panose="020B0604020202020204" pitchFamily="34" charset="0"/>
                <a:cs typeface="Arial" panose="020B0604020202020204" pitchFamily="34" charset="0"/>
              </a:rPr>
              <a:t> </a:t>
            </a:r>
            <a:r>
              <a:rPr lang="en-US" sz="2600" dirty="0">
                <a:latin typeface="Arial" panose="020B0604020202020204" pitchFamily="34" charset="0"/>
                <a:cs typeface="Arial" panose="020B0604020202020204" pitchFamily="34" charset="0"/>
              </a:rPr>
              <a:t> </a:t>
            </a:r>
            <a:r>
              <a:rPr lang="ar-SA" sz="2600" dirty="0" err="1">
                <a:latin typeface="Arial" panose="020B0604020202020204" pitchFamily="34" charset="0"/>
                <a:cs typeface="Arial" panose="020B0604020202020204" pitchFamily="34" charset="0"/>
              </a:rPr>
              <a:t>وﻤﻨﻬـﺎ</a:t>
            </a:r>
            <a:r>
              <a:rPr lang="ar-SA" sz="2600" dirty="0">
                <a:latin typeface="Arial" panose="020B0604020202020204" pitchFamily="34" charset="0"/>
                <a:cs typeface="Arial" panose="020B0604020202020204" pitchFamily="34" charset="0"/>
              </a:rPr>
              <a:t> </a:t>
            </a:r>
            <a:r>
              <a:rPr lang="ar-SA" sz="2600" dirty="0" err="1">
                <a:latin typeface="Arial" panose="020B0604020202020204" pitchFamily="34" charset="0"/>
                <a:cs typeface="Arial" panose="020B0604020202020204" pitchFamily="34" charset="0"/>
              </a:rPr>
              <a:t>ﺠﺎء</a:t>
            </a:r>
            <a:r>
              <a:rPr lang="ar-SA" sz="2600" dirty="0">
                <a:latin typeface="Arial" panose="020B0604020202020204" pitchFamily="34" charset="0"/>
                <a:cs typeface="Arial" panose="020B0604020202020204" pitchFamily="34" charset="0"/>
              </a:rPr>
              <a:t> </a:t>
            </a:r>
            <a:r>
              <a:rPr lang="ar-SA" sz="2600" dirty="0" err="1">
                <a:latin typeface="Arial" panose="020B0604020202020204" pitchFamily="34" charset="0"/>
                <a:cs typeface="Arial" panose="020B0604020202020204" pitchFamily="34" charset="0"/>
              </a:rPr>
              <a:t>ﻤﻌ</a:t>
            </a:r>
            <a:r>
              <a:rPr lang="ar-DZ" sz="2600" dirty="0" err="1">
                <a:latin typeface="Arial" panose="020B0604020202020204" pitchFamily="34" charset="0"/>
                <a:cs typeface="Arial" panose="020B0604020202020204" pitchFamily="34" charset="0"/>
              </a:rPr>
              <a:t>نى</a:t>
            </a:r>
            <a:r>
              <a:rPr lang="ar-DZ" sz="2600" dirty="0">
                <a:latin typeface="Arial" panose="020B0604020202020204" pitchFamily="34" charset="0"/>
                <a:cs typeface="Arial" panose="020B0604020202020204" pitchFamily="34" charset="0"/>
              </a:rPr>
              <a:t>:</a:t>
            </a:r>
            <a:endParaRPr lang="fr-FR" sz="2600" dirty="0">
              <a:latin typeface="Arial" panose="020B0604020202020204" pitchFamily="34" charset="0"/>
              <a:cs typeface="Arial" panose="020B0604020202020204" pitchFamily="34" charset="0"/>
            </a:endParaRPr>
          </a:p>
          <a:p>
            <a:pPr marL="342900" indent="-342900" algn="just" rtl="1">
              <a:buFont typeface="Wingdings" panose="05000000000000000000" pitchFamily="2" charset="2"/>
              <a:buChar char="§"/>
            </a:pPr>
            <a:r>
              <a:rPr lang="ar-SA" sz="2600" dirty="0">
                <a:latin typeface="Arial" panose="020B0604020202020204" pitchFamily="34" charset="0"/>
                <a:cs typeface="Arial" panose="020B0604020202020204" pitchFamily="34" charset="0"/>
              </a:rPr>
              <a:t> </a:t>
            </a:r>
            <a:r>
              <a:rPr lang="en-US" sz="2600" dirty="0">
                <a:latin typeface="Arial" panose="020B0604020202020204" pitchFamily="34" charset="0"/>
                <a:cs typeface="Arial" panose="020B0604020202020204" pitchFamily="34" charset="0"/>
              </a:rPr>
              <a:t>"</a:t>
            </a:r>
            <a:r>
              <a:rPr lang="ar-DZ" sz="2600" dirty="0">
                <a:latin typeface="Arial" panose="020B0604020202020204" pitchFamily="34" charset="0"/>
                <a:cs typeface="Arial" panose="020B0604020202020204" pitchFamily="34" charset="0"/>
              </a:rPr>
              <a:t>التَّمييز والحكم</a:t>
            </a:r>
            <a:r>
              <a:rPr lang="en-US" sz="2600" dirty="0">
                <a:latin typeface="Arial" panose="020B0604020202020204" pitchFamily="34" charset="0"/>
                <a:cs typeface="Arial" panose="020B0604020202020204" pitchFamily="34" charset="0"/>
              </a:rPr>
              <a:t>." </a:t>
            </a:r>
            <a:endParaRPr lang="fr-FR" sz="2600" dirty="0">
              <a:latin typeface="Arial" panose="020B0604020202020204" pitchFamily="34" charset="0"/>
              <a:cs typeface="Arial" panose="020B0604020202020204" pitchFamily="34" charset="0"/>
            </a:endParaRPr>
          </a:p>
          <a:p>
            <a:pPr algn="r"/>
            <a:endParaRPr lang="fr-FR" sz="1600" b="1" dirty="0"/>
          </a:p>
        </p:txBody>
      </p:sp>
    </p:spTree>
    <p:extLst>
      <p:ext uri="{BB962C8B-B14F-4D97-AF65-F5344CB8AC3E}">
        <p14:creationId xmlns:p14="http://schemas.microsoft.com/office/powerpoint/2010/main" val="93872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E087E-28C5-2650-58A2-F0A06D111C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E01070-1CAF-0252-32F6-11FD4DCB051B}"/>
              </a:ext>
            </a:extLst>
          </p:cNvPr>
          <p:cNvSpPr/>
          <p:nvPr/>
        </p:nvSpPr>
        <p:spPr>
          <a:xfrm>
            <a:off x="793064" y="1646786"/>
            <a:ext cx="10812720" cy="47745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6AECD7B2-04CC-8950-51CA-9310961C18BA}"/>
              </a:ext>
            </a:extLst>
          </p:cNvPr>
          <p:cNvSpPr txBox="1"/>
          <p:nvPr/>
        </p:nvSpPr>
        <p:spPr>
          <a:xfrm>
            <a:off x="6096000" y="1030106"/>
            <a:ext cx="3902032" cy="521970"/>
          </a:xfrm>
          <a:prstGeom prst="rect">
            <a:avLst/>
          </a:prstGeom>
          <a:noFill/>
        </p:spPr>
        <p:txBody>
          <a:bodyPr wrap="square" rtlCol="0">
            <a:spAutoFit/>
          </a:bodyPr>
          <a:lstStyle/>
          <a:p>
            <a:r>
              <a:rPr lang="ar-DZ" sz="2800" b="1" dirty="0">
                <a:solidFill>
                  <a:srgbClr val="00B0F0"/>
                </a:solidFill>
                <a:latin typeface="Alexandria" charset="0"/>
                <a:cs typeface="Alexandria" charset="0"/>
              </a:rPr>
              <a:t>مدخل الى النقد الإعلامي  </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51039F04-5769-0F43-39B9-406A7E44EFBA}"/>
              </a:ext>
            </a:extLst>
          </p:cNvPr>
          <p:cNvSpPr/>
          <p:nvPr/>
        </p:nvSpPr>
        <p:spPr>
          <a:xfrm>
            <a:off x="4786410" y="70809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A0D5E56-94B0-C293-4B5B-28C98B0074EA}"/>
              </a:ext>
            </a:extLst>
          </p:cNvPr>
          <p:cNvSpPr txBox="1"/>
          <p:nvPr/>
        </p:nvSpPr>
        <p:spPr>
          <a:xfrm>
            <a:off x="5005524" y="878436"/>
            <a:ext cx="966228" cy="768350"/>
          </a:xfrm>
          <a:prstGeom prst="rect">
            <a:avLst/>
          </a:prstGeom>
          <a:noFill/>
        </p:spPr>
        <p:txBody>
          <a:bodyPr wrap="square" rtlCol="0">
            <a:spAutoFit/>
          </a:bodyPr>
          <a:lstStyle/>
          <a:p>
            <a:pPr algn="ctr"/>
            <a:r>
              <a:rPr lang="ar-DZ"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9DBC811-13AB-904F-BF47-9CE13621D2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ZoneTexte 1">
            <a:extLst>
              <a:ext uri="{FF2B5EF4-FFF2-40B4-BE49-F238E27FC236}">
                <a16:creationId xmlns:a16="http://schemas.microsoft.com/office/drawing/2014/main" id="{5D40B601-10D1-A1AE-CCDA-0DA066B93E8D}"/>
              </a:ext>
            </a:extLst>
          </p:cNvPr>
          <p:cNvSpPr txBox="1"/>
          <p:nvPr/>
        </p:nvSpPr>
        <p:spPr>
          <a:xfrm>
            <a:off x="996593" y="1515651"/>
            <a:ext cx="10160389" cy="5232202"/>
          </a:xfrm>
          <a:prstGeom prst="rect">
            <a:avLst/>
          </a:prstGeom>
          <a:noFill/>
        </p:spPr>
        <p:txBody>
          <a:bodyPr wrap="square">
            <a:spAutoFit/>
          </a:bodyPr>
          <a:lstStyle/>
          <a:p>
            <a:pPr algn="r" rtl="1"/>
            <a:endParaRPr lang="ar-DZ" sz="2400" dirty="0">
              <a:latin typeface="Arial" panose="020B0604020202020204" pitchFamily="34" charset="0"/>
              <a:cs typeface="Arial" panose="020B0604020202020204" pitchFamily="34" charset="0"/>
            </a:endParaRPr>
          </a:p>
          <a:p>
            <a:pPr marL="457200" indent="-457200" algn="just" rtl="1">
              <a:buFont typeface="Wingdings" panose="05000000000000000000" pitchFamily="2" charset="2"/>
              <a:buChar char="ü"/>
            </a:pPr>
            <a:r>
              <a:rPr lang="ar-DZ" sz="2800" b="1" dirty="0">
                <a:latin typeface="Arial" panose="020B0604020202020204" pitchFamily="34" charset="0"/>
                <a:cs typeface="Arial" panose="020B0604020202020204" pitchFamily="34" charset="0"/>
              </a:rPr>
              <a:t>التعريف الاجرائي : </a:t>
            </a:r>
          </a:p>
          <a:p>
            <a:pPr algn="just" rtl="1"/>
            <a:r>
              <a:rPr lang="ar-DZ" sz="2600" dirty="0">
                <a:latin typeface="Arial" panose="020B0604020202020204" pitchFamily="34" charset="0"/>
                <a:cs typeface="Arial" panose="020B0604020202020204" pitchFamily="34" charset="0"/>
              </a:rPr>
              <a:t>   "</a:t>
            </a:r>
            <a:r>
              <a:rPr lang="ar-SA" sz="2600" dirty="0" err="1">
                <a:latin typeface="Arial" panose="020B0604020202020204" pitchFamily="34" charset="0"/>
              </a:rPr>
              <a:t>ﻤﻔﻬـوم</a:t>
            </a:r>
            <a:r>
              <a:rPr lang="ar-SA" sz="2600" dirty="0">
                <a:latin typeface="Arial" panose="020B0604020202020204" pitchFamily="34" charset="0"/>
              </a:rPr>
              <a:t> </a:t>
            </a:r>
            <a:r>
              <a:rPr lang="ar-DZ" sz="2600" dirty="0">
                <a:latin typeface="Arial" panose="020B0604020202020204" pitchFamily="34" charset="0"/>
              </a:rPr>
              <a:t>النَّقد</a:t>
            </a:r>
            <a:r>
              <a:rPr lang="ar-SA" sz="2600" dirty="0">
                <a:latin typeface="Arial" panose="020B0604020202020204" pitchFamily="34" charset="0"/>
              </a:rPr>
              <a:t> اﻹﻋﻼﻤﻲ ﻴ</a:t>
            </a:r>
            <a:r>
              <a:rPr lang="ar-DZ" sz="2600" dirty="0">
                <a:latin typeface="Arial" panose="020B0604020202020204" pitchFamily="34" charset="0"/>
              </a:rPr>
              <a:t>تَّجه</a:t>
            </a:r>
            <a:r>
              <a:rPr lang="ar-SA" sz="2600" dirty="0">
                <a:latin typeface="Arial" panose="020B0604020202020204" pitchFamily="34" charset="0"/>
              </a:rPr>
              <a:t> </a:t>
            </a:r>
            <a:r>
              <a:rPr lang="ar-DZ" sz="2600" dirty="0">
                <a:latin typeface="Arial" panose="020B0604020202020204" pitchFamily="34" charset="0"/>
              </a:rPr>
              <a:t>إلى</a:t>
            </a:r>
            <a:r>
              <a:rPr lang="ar-SA" sz="2600" dirty="0">
                <a:latin typeface="Arial" panose="020B0604020202020204" pitchFamily="34" charset="0"/>
              </a:rPr>
              <a:t> ﺘﻘﻴـﻴم </a:t>
            </a:r>
            <a:r>
              <a:rPr lang="ar-SA" sz="2600" dirty="0" err="1">
                <a:latin typeface="Arial" panose="020B0604020202020204" pitchFamily="34" charset="0"/>
              </a:rPr>
              <a:t>ﻤﻀﻤون</a:t>
            </a:r>
            <a:r>
              <a:rPr lang="ar-DZ" sz="2600" dirty="0">
                <a:latin typeface="Arial" panose="020B0604020202020204" pitchFamily="34" charset="0"/>
              </a:rPr>
              <a:t> الخطاب </a:t>
            </a:r>
            <a:r>
              <a:rPr lang="ar-SA" sz="2600" dirty="0">
                <a:latin typeface="Arial" panose="020B0604020202020204" pitchFamily="34" charset="0"/>
              </a:rPr>
              <a:t>اﻹﻋﻼﻤﻲ</a:t>
            </a:r>
            <a:r>
              <a:rPr lang="ar-DZ" sz="2600" dirty="0">
                <a:latin typeface="Arial" panose="020B0604020202020204" pitchFamily="34" charset="0"/>
              </a:rPr>
              <a:t>، </a:t>
            </a:r>
            <a:r>
              <a:rPr lang="ar-SA" sz="2600" dirty="0" err="1">
                <a:latin typeface="Arial" panose="020B0604020202020204" pitchFamily="34" charset="0"/>
              </a:rPr>
              <a:t>ﺸﻜﻠﻪ</a:t>
            </a:r>
            <a:r>
              <a:rPr lang="ar-DZ" sz="2600" dirty="0">
                <a:latin typeface="Arial" panose="020B0604020202020204" pitchFamily="34" charset="0"/>
              </a:rPr>
              <a:t>، </a:t>
            </a:r>
            <a:r>
              <a:rPr lang="ar-SA" sz="2600" dirty="0" err="1">
                <a:latin typeface="Arial" panose="020B0604020202020204" pitchFamily="34" charset="0"/>
              </a:rPr>
              <a:t>أﺴــﻠوﺒﻪ</a:t>
            </a:r>
            <a:r>
              <a:rPr lang="ar-SA" sz="2600" dirty="0">
                <a:latin typeface="Arial" panose="020B0604020202020204" pitchFamily="34" charset="0"/>
              </a:rPr>
              <a:t> </a:t>
            </a:r>
            <a:r>
              <a:rPr lang="ar-SA" sz="2600" dirty="0" err="1">
                <a:latin typeface="Arial" panose="020B0604020202020204" pitchFamily="34" charset="0"/>
              </a:rPr>
              <a:t>ووﺴـﻴﻠﺘﻪ</a:t>
            </a:r>
            <a:r>
              <a:rPr lang="ar-SA" sz="2600" dirty="0">
                <a:latin typeface="Arial" panose="020B0604020202020204" pitchFamily="34" charset="0"/>
              </a:rPr>
              <a:t> </a:t>
            </a:r>
            <a:r>
              <a:rPr lang="ar-SA" sz="2600" dirty="0" err="1">
                <a:latin typeface="Arial" panose="020B0604020202020204" pitchFamily="34" charset="0"/>
              </a:rPr>
              <a:t>اﻹﻋﻼﻤﻴــﺔ</a:t>
            </a:r>
            <a:r>
              <a:rPr lang="ar-SA" sz="2600" dirty="0">
                <a:latin typeface="Arial" panose="020B0604020202020204" pitchFamily="34" charset="0"/>
              </a:rPr>
              <a:t> و</a:t>
            </a:r>
            <a:r>
              <a:rPr lang="ar-DZ" sz="2600" dirty="0">
                <a:latin typeface="Arial" panose="020B0604020202020204" pitchFamily="34" charset="0"/>
              </a:rPr>
              <a:t>تِبيان </a:t>
            </a:r>
            <a:r>
              <a:rPr lang="ar-SA" sz="2600" dirty="0" err="1">
                <a:latin typeface="Arial" panose="020B0604020202020204" pitchFamily="34" charset="0"/>
              </a:rPr>
              <a:t>ﺠواﻨب</a:t>
            </a:r>
            <a:r>
              <a:rPr lang="ar-SA" sz="2600" dirty="0">
                <a:latin typeface="Arial" panose="020B0604020202020204" pitchFamily="34" charset="0"/>
              </a:rPr>
              <a:t> </a:t>
            </a:r>
            <a:r>
              <a:rPr lang="ar-DZ" sz="2600" dirty="0">
                <a:latin typeface="Arial" panose="020B0604020202020204" pitchFamily="34" charset="0"/>
              </a:rPr>
              <a:t>القوَّة والضُّعف، </a:t>
            </a:r>
            <a:r>
              <a:rPr lang="ar-SA" sz="2600" dirty="0" err="1">
                <a:latin typeface="Arial" panose="020B0604020202020204" pitchFamily="34" charset="0"/>
              </a:rPr>
              <a:t>ﺜم</a:t>
            </a:r>
            <a:r>
              <a:rPr lang="ar-DZ" sz="2600" dirty="0">
                <a:latin typeface="Arial" panose="020B0604020202020204" pitchFamily="34" charset="0"/>
              </a:rPr>
              <a:t>َّ</a:t>
            </a:r>
            <a:r>
              <a:rPr lang="ar-SA" sz="2600" dirty="0">
                <a:latin typeface="Arial" panose="020B0604020202020204" pitchFamily="34" charset="0"/>
              </a:rPr>
              <a:t> </a:t>
            </a:r>
            <a:r>
              <a:rPr lang="ar-DZ" sz="2600" dirty="0">
                <a:latin typeface="Arial" panose="020B0604020202020204" pitchFamily="34" charset="0"/>
              </a:rPr>
              <a:t>الحكم على الممارسة </a:t>
            </a:r>
            <a:r>
              <a:rPr lang="ar-SA" sz="2600" dirty="0">
                <a:latin typeface="Arial" panose="020B0604020202020204" pitchFamily="34" charset="0"/>
              </a:rPr>
              <a:t>أو </a:t>
            </a:r>
            <a:r>
              <a:rPr lang="ar-DZ" sz="2600" dirty="0">
                <a:latin typeface="Arial" panose="020B0604020202020204" pitchFamily="34" charset="0"/>
              </a:rPr>
              <a:t>المادة</a:t>
            </a:r>
            <a:r>
              <a:rPr lang="ar-SA" sz="2600" dirty="0">
                <a:latin typeface="Arial" panose="020B0604020202020204" pitchFamily="34" charset="0"/>
              </a:rPr>
              <a:t> </a:t>
            </a:r>
            <a:r>
              <a:rPr lang="ar-SA" sz="2600" dirty="0" err="1">
                <a:latin typeface="Arial" panose="020B0604020202020204" pitchFamily="34" charset="0"/>
              </a:rPr>
              <a:t>اﻹﻋﻼﻤﻴﺔ</a:t>
            </a:r>
            <a:r>
              <a:rPr lang="ar-SA" sz="2600" dirty="0">
                <a:latin typeface="Arial" panose="020B0604020202020204" pitchFamily="34" charset="0"/>
              </a:rPr>
              <a:t> و</a:t>
            </a:r>
            <a:r>
              <a:rPr lang="ar-DZ" sz="2600" dirty="0">
                <a:latin typeface="Arial" panose="020B0604020202020204" pitchFamily="34" charset="0"/>
              </a:rPr>
              <a:t> </a:t>
            </a:r>
            <a:r>
              <a:rPr lang="ar-SA" sz="2600" dirty="0" err="1">
                <a:latin typeface="Arial" panose="020B0604020202020204" pitchFamily="34" charset="0"/>
              </a:rPr>
              <a:t>درﺠﺔ</a:t>
            </a:r>
            <a:r>
              <a:rPr lang="ar-SA" sz="2600" dirty="0">
                <a:latin typeface="Arial" panose="020B0604020202020204" pitchFamily="34" charset="0"/>
              </a:rPr>
              <a:t> </a:t>
            </a:r>
            <a:r>
              <a:rPr lang="ar-SA" sz="2600" dirty="0" err="1">
                <a:latin typeface="Arial" panose="020B0604020202020204" pitchFamily="34" charset="0"/>
              </a:rPr>
              <a:t>ﻓﺎﻋﻠﻴﺘﻬﺎ</a:t>
            </a:r>
            <a:r>
              <a:rPr lang="ar-SA" sz="2600" dirty="0">
                <a:latin typeface="Arial" panose="020B0604020202020204" pitchFamily="34" charset="0"/>
              </a:rPr>
              <a:t> </a:t>
            </a:r>
            <a:r>
              <a:rPr lang="ar-DZ" sz="2600" dirty="0">
                <a:latin typeface="Arial" panose="020B0604020202020204" pitchFamily="34" charset="0"/>
              </a:rPr>
              <a:t>لدى الجمهور المستهدف، </a:t>
            </a:r>
            <a:r>
              <a:rPr lang="ar-SA" sz="2600" dirty="0">
                <a:latin typeface="Arial" panose="020B0604020202020204" pitchFamily="34" charset="0"/>
              </a:rPr>
              <a:t>و</a:t>
            </a:r>
            <a:r>
              <a:rPr lang="ar-DZ" sz="2600" dirty="0">
                <a:latin typeface="Arial" panose="020B0604020202020204" pitchFamily="34" charset="0"/>
              </a:rPr>
              <a:t>ِ</a:t>
            </a:r>
            <a:r>
              <a:rPr lang="ar-SA" sz="2600" dirty="0" err="1">
                <a:latin typeface="Arial" panose="020B0604020202020204" pitchFamily="34" charset="0"/>
              </a:rPr>
              <a:t>ﻓـق</a:t>
            </a:r>
            <a:r>
              <a:rPr lang="ar-SA" sz="2600" dirty="0">
                <a:latin typeface="Arial" panose="020B0604020202020204" pitchFamily="34" charset="0"/>
              </a:rPr>
              <a:t> </a:t>
            </a:r>
            <a:r>
              <a:rPr lang="ar-DZ" sz="2600" dirty="0">
                <a:latin typeface="Arial" panose="020B0604020202020204" pitchFamily="34" charset="0"/>
              </a:rPr>
              <a:t>الهدف الرئيس للعملية</a:t>
            </a:r>
            <a:r>
              <a:rPr lang="ar-SA" sz="2600" dirty="0">
                <a:latin typeface="Arial" panose="020B0604020202020204" pitchFamily="34" charset="0"/>
              </a:rPr>
              <a:t> </a:t>
            </a:r>
            <a:r>
              <a:rPr lang="ar-SA" sz="2600" dirty="0" err="1">
                <a:latin typeface="Arial" panose="020B0604020202020204" pitchFamily="34" charset="0"/>
              </a:rPr>
              <a:t>اﻹﻋﻼﻤﻴﺔ</a:t>
            </a:r>
            <a:r>
              <a:rPr lang="ar-DZ" sz="2600" dirty="0">
                <a:latin typeface="Arial" panose="020B0604020202020204" pitchFamily="34" charset="0"/>
              </a:rPr>
              <a:t> </a:t>
            </a:r>
            <a:r>
              <a:rPr lang="en-US" sz="2600" b="1" dirty="0"/>
              <a:t>.</a:t>
            </a:r>
            <a:r>
              <a:rPr lang="ar-DZ" sz="2600" b="1" dirty="0"/>
              <a:t> </a:t>
            </a:r>
          </a:p>
          <a:p>
            <a:pPr marL="457200" indent="-457200" algn="just" rtl="1">
              <a:buFont typeface="Wingdings" panose="05000000000000000000" pitchFamily="2" charset="2"/>
              <a:buChar char="ü"/>
            </a:pPr>
            <a:r>
              <a:rPr lang="ar-DZ" sz="2800" b="1" dirty="0"/>
              <a:t>أهمّ النّظريات النّقدية في الإعلام الرَّقمي: </a:t>
            </a:r>
          </a:p>
          <a:p>
            <a:pPr algn="just" rtl="1"/>
            <a:r>
              <a:rPr lang="ar-DZ" sz="2800" dirty="0"/>
              <a:t>  يَشمل المدخل أيضًا التعرف على المدارس والنظريات النقدية المختلفة، مثل: النظرية النَّقدية، ونظرية تحليل الخطاب، ونظرية الغرس الثَّقافي، وغيرها، التي تساعد على تفسير آليات عمل الإعلام الرَّقمي في السياقات الاجتماعية والسياسية والثقافية. ومن خلال هذا الفهم، يصبح المتلقي أكثر قدرة على التعامل النَّقدي الواعي مع المحتوى الرَّقمي، والتَّمييز بين الرسائل الهادفة والمضلِّلة، ممّا يعزِّز دوره كمستهلك نشط وناقد للإعلام.</a:t>
            </a:r>
            <a:endParaRPr lang="ar-DZ" sz="2800" b="1" dirty="0"/>
          </a:p>
          <a:p>
            <a:pPr algn="r" rtl="1"/>
            <a:endParaRPr lang="fr-FR" sz="2000" dirty="0"/>
          </a:p>
          <a:p>
            <a:pPr algn="r"/>
            <a:endParaRPr lang="fr-FR" sz="1600" b="1" dirty="0"/>
          </a:p>
        </p:txBody>
      </p:sp>
    </p:spTree>
    <p:extLst>
      <p:ext uri="{BB962C8B-B14F-4D97-AF65-F5344CB8AC3E}">
        <p14:creationId xmlns:p14="http://schemas.microsoft.com/office/powerpoint/2010/main" val="10260623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255EC8-52F6-3C4F-B2A5-5E70DA7B67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C48EB2-9935-0CA1-A736-4DCEC89CCA12}"/>
              </a:ext>
            </a:extLst>
          </p:cNvPr>
          <p:cNvSpPr/>
          <p:nvPr/>
        </p:nvSpPr>
        <p:spPr>
          <a:xfrm>
            <a:off x="2269797" y="53224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249776-2450-57D5-D6BD-2EDB0349280F}"/>
              </a:ext>
            </a:extLst>
          </p:cNvPr>
          <p:cNvSpPr/>
          <p:nvPr/>
        </p:nvSpPr>
        <p:spPr>
          <a:xfrm>
            <a:off x="7587279" y="1659659"/>
            <a:ext cx="4128422" cy="38249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88DB553-FD18-E0F1-50C8-A1F88546AB8F}"/>
              </a:ext>
            </a:extLst>
          </p:cNvPr>
          <p:cNvSpPr/>
          <p:nvPr/>
        </p:nvSpPr>
        <p:spPr>
          <a:xfrm>
            <a:off x="347366" y="1580051"/>
            <a:ext cx="8143719" cy="5053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0DB0E41-3F34-95EF-A5D7-44D96120B046}"/>
              </a:ext>
            </a:extLst>
          </p:cNvPr>
          <p:cNvSpPr txBox="1"/>
          <p:nvPr/>
        </p:nvSpPr>
        <p:spPr>
          <a:xfrm>
            <a:off x="476299" y="1728814"/>
            <a:ext cx="7885854" cy="5078313"/>
          </a:xfrm>
          <a:prstGeom prst="rect">
            <a:avLst/>
          </a:prstGeom>
          <a:noFill/>
        </p:spPr>
        <p:txBody>
          <a:bodyPr wrap="square" rtlCol="0">
            <a:spAutoFit/>
          </a:bodyPr>
          <a:lstStyle/>
          <a:p>
            <a:pPr algn="just" rtl="1"/>
            <a:r>
              <a:rPr lang="ar-SA" b="1" dirty="0"/>
              <a:t>1- عبد العزيز ياسر: " نقد الإعلام الرقمي: من الهيمنة إلى المشاركة"، القاهرة: دار روافد</a:t>
            </a:r>
            <a:r>
              <a:rPr lang="fr-FR" b="1" dirty="0"/>
              <a:t>. </a:t>
            </a:r>
            <a:r>
              <a:rPr lang="ar-SA" b="1" dirty="0"/>
              <a:t>،</a:t>
            </a:r>
            <a:r>
              <a:rPr lang="fr-FR" b="1" dirty="0"/>
              <a:t>2020</a:t>
            </a:r>
            <a:r>
              <a:rPr lang="ar-SA" b="1" dirty="0"/>
              <a:t>.</a:t>
            </a:r>
            <a:endParaRPr lang="fr-FR" b="1" dirty="0"/>
          </a:p>
          <a:p>
            <a:pPr algn="just" rtl="1"/>
            <a:r>
              <a:rPr lang="ar-DZ" b="1" dirty="0"/>
              <a:t>2- أ</a:t>
            </a:r>
            <a:r>
              <a:rPr lang="ar-SA" b="1" dirty="0"/>
              <a:t>نور عبد العزيز: "النقد واستكمال منظومة العمل الإعلامي، "، مجلة اتحاد الإذاعات العربية، ع1 ،2000.</a:t>
            </a:r>
            <a:endParaRPr lang="fr-FR" b="1" dirty="0"/>
          </a:p>
          <a:p>
            <a:pPr algn="just" rtl="1"/>
            <a:r>
              <a:rPr lang="ar-SA" b="1" dirty="0"/>
              <a:t>3- حسن عماد مكاوي:" الإعلام الجديد: المفهوم والوسائط والتأثير"، القاهرة: الدار المصرية اللبنانية،</a:t>
            </a:r>
            <a:r>
              <a:rPr lang="fr-FR" b="1" dirty="0"/>
              <a:t>2017</a:t>
            </a:r>
            <a:r>
              <a:rPr lang="ar-SA" b="1" dirty="0"/>
              <a:t>.</a:t>
            </a:r>
            <a:endParaRPr lang="fr-FR" b="1" dirty="0"/>
          </a:p>
          <a:p>
            <a:pPr algn="just" rtl="1"/>
            <a:r>
              <a:rPr lang="ar-SA" b="1" dirty="0"/>
              <a:t>4- سليمان فؤاد: "وسائل الإعلام الرقمية وتشكيل الرأي العام"، بيروت: دار الكتاب الجامعي،2019.</a:t>
            </a:r>
            <a:endParaRPr lang="fr-FR" b="1" dirty="0"/>
          </a:p>
          <a:p>
            <a:pPr algn="just" rtl="1"/>
            <a:r>
              <a:rPr lang="ar-SA" b="1" dirty="0"/>
              <a:t>5- </a:t>
            </a:r>
            <a:r>
              <a:rPr lang="ar-SA" b="1" dirty="0" err="1"/>
              <a:t>إبـراقن</a:t>
            </a:r>
            <a:r>
              <a:rPr lang="ar-SA" b="1" dirty="0"/>
              <a:t> محمود: "المبـرق قـاموس موسـوعي للإعـلام والاتصـال" (الجزائـر العاصـمة</a:t>
            </a:r>
            <a:r>
              <a:rPr lang="fr-FR" b="1" dirty="0"/>
              <a:t>: </a:t>
            </a:r>
            <a:r>
              <a:rPr lang="ar-SA" b="1" dirty="0"/>
              <a:t>المجلس الأعلى للغة العربية، 2004)</a:t>
            </a:r>
            <a:endParaRPr lang="fr-FR" b="1" dirty="0"/>
          </a:p>
          <a:p>
            <a:pPr algn="just" rtl="1"/>
            <a:r>
              <a:rPr lang="ar-SA" b="1" dirty="0"/>
              <a:t>6- مي العبد </a:t>
            </a:r>
            <a:r>
              <a:rPr lang="ar-SA" b="1" dirty="0" err="1"/>
              <a:t>االله</a:t>
            </a:r>
            <a:r>
              <a:rPr lang="ar-SA" b="1" dirty="0"/>
              <a:t>: المعجم في المفاهيم الحديثة للإعلام والاتصال، المشروع العربي لتوحيد المصطلحات، (بيروت: دار النهضة العربية2014).</a:t>
            </a:r>
            <a:endParaRPr lang="fr-FR" b="1" dirty="0"/>
          </a:p>
          <a:p>
            <a:pPr algn="just" rtl="1"/>
            <a:r>
              <a:rPr lang="ar-SA" b="1" dirty="0"/>
              <a:t>7- محمد عبد الحميد: التربية الإعلامية والوعي بالأداء الإعلامي (القاهرة: عالم الكتب، 2012).</a:t>
            </a:r>
            <a:endParaRPr lang="fr-FR" b="1" dirty="0"/>
          </a:p>
          <a:p>
            <a:pPr algn="just" rtl="1"/>
            <a:r>
              <a:rPr lang="ar-SA" b="1" dirty="0"/>
              <a:t>8- فهد بن عبد الرحمان الشميمري: التربية الإعلامية، كيف نتعامل مع الإعلام (الرياض: مكتبة الملك فهد </a:t>
            </a:r>
            <a:r>
              <a:rPr lang="ar-SA" dirty="0"/>
              <a:t>الوطنية، </a:t>
            </a:r>
            <a:r>
              <a:rPr lang="fr-FR" dirty="0"/>
              <a:t>2010</a:t>
            </a:r>
            <a:r>
              <a:rPr lang="ar-SA" dirty="0"/>
              <a:t>.</a:t>
            </a:r>
            <a:endParaRPr lang="fr-FR" dirty="0"/>
          </a:p>
          <a:p>
            <a:pPr rtl="1"/>
            <a:r>
              <a:rPr lang="fr-FR" b="1" dirty="0"/>
              <a:t>9-Bill </a:t>
            </a:r>
            <a:r>
              <a:rPr lang="fr-FR" b="1" dirty="0" err="1"/>
              <a:t>Kovach</a:t>
            </a:r>
            <a:r>
              <a:rPr lang="fr-FR" b="1" dirty="0"/>
              <a:t>, Tom </a:t>
            </a:r>
            <a:r>
              <a:rPr lang="fr-FR" b="1" dirty="0" err="1"/>
              <a:t>Rosenstiel</a:t>
            </a:r>
            <a:r>
              <a:rPr lang="fr-FR" b="1" dirty="0"/>
              <a:t> : principes du journalisme traduit de l'américain par Monique Berry, nouveaux horizons, Paris, 2004.</a:t>
            </a:r>
          </a:p>
          <a:p>
            <a:pPr rtl="1"/>
            <a:r>
              <a:rPr lang="fr-FR" b="1" dirty="0"/>
              <a:t>10-Jérome Bourdon jean- Michel </a:t>
            </a:r>
            <a:r>
              <a:rPr lang="fr-FR" b="1" dirty="0" err="1"/>
              <a:t>Frondon</a:t>
            </a:r>
            <a:r>
              <a:rPr lang="fr-FR" b="1" dirty="0"/>
              <a:t> : L’œil critique, Le journaliste critique de télévision, Médias Recherches études, Belgique,2003.</a:t>
            </a: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975AF3E3-9974-2E9F-FF0E-5A62FAE8E4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0">
            <a:extLst>
              <a:ext uri="{FF2B5EF4-FFF2-40B4-BE49-F238E27FC236}">
                <a16:creationId xmlns:a16="http://schemas.microsoft.com/office/drawing/2014/main" id="{8A49907F-E08B-CFF3-3E91-50A99A6369ED}"/>
              </a:ext>
            </a:extLst>
          </p:cNvPr>
          <p:cNvSpPr txBox="1"/>
          <p:nvPr/>
        </p:nvSpPr>
        <p:spPr>
          <a:xfrm>
            <a:off x="4593292" y="767407"/>
            <a:ext cx="4232952" cy="646331"/>
          </a:xfrm>
          <a:prstGeom prst="rect">
            <a:avLst/>
          </a:prstGeom>
          <a:noFill/>
        </p:spPr>
        <p:txBody>
          <a:bodyPr wrap="square" rtlCol="0">
            <a:spAutoFit/>
          </a:bodyPr>
          <a:lstStyle/>
          <a:p>
            <a:r>
              <a:rPr lang="ar-DZ" sz="3600" b="1" dirty="0">
                <a:solidFill>
                  <a:schemeClr val="bg1"/>
                </a:solidFill>
                <a:highlight>
                  <a:srgbClr val="203E5F"/>
                </a:highlight>
                <a:latin typeface="Alexandria" charset="0"/>
                <a:cs typeface="Alexandria" charset="0"/>
              </a:rPr>
              <a:t> قائمة المراجع المعتمدة  </a:t>
            </a:r>
            <a:endParaRPr lang="en-US" sz="3600" b="1" dirty="0">
              <a:solidFill>
                <a:schemeClr val="bg1"/>
              </a:solidFill>
              <a:highlight>
                <a:srgbClr val="203E5F"/>
              </a:highlight>
              <a:latin typeface="Alexandria" charset="0"/>
              <a:cs typeface="Alexandria" charset="0"/>
            </a:endParaRPr>
          </a:p>
        </p:txBody>
      </p:sp>
      <p:pic>
        <p:nvPicPr>
          <p:cNvPr id="6" name="Image 5">
            <a:extLst>
              <a:ext uri="{FF2B5EF4-FFF2-40B4-BE49-F238E27FC236}">
                <a16:creationId xmlns:a16="http://schemas.microsoft.com/office/drawing/2014/main" id="{57F92086-CA9D-B7E5-4B54-BDDE89F19E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67149" y="1996003"/>
            <a:ext cx="3808389" cy="3808389"/>
          </a:xfrm>
          <a:prstGeom prst="rect">
            <a:avLst/>
          </a:prstGeom>
        </p:spPr>
      </p:pic>
      <p:sp>
        <p:nvSpPr>
          <p:cNvPr id="9" name="Rectangle 8">
            <a:extLst>
              <a:ext uri="{FF2B5EF4-FFF2-40B4-BE49-F238E27FC236}">
                <a16:creationId xmlns:a16="http://schemas.microsoft.com/office/drawing/2014/main" id="{350E98EB-F120-C5DB-FEBF-0BFD179B8F40}"/>
              </a:ext>
            </a:extLst>
          </p:cNvPr>
          <p:cNvSpPr/>
          <p:nvPr/>
        </p:nvSpPr>
        <p:spPr>
          <a:xfrm>
            <a:off x="3366421" y="573473"/>
            <a:ext cx="1318596"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9">
            <a:extLst>
              <a:ext uri="{FF2B5EF4-FFF2-40B4-BE49-F238E27FC236}">
                <a16:creationId xmlns:a16="http://schemas.microsoft.com/office/drawing/2014/main" id="{69DF2B32-90BA-9464-3A42-EE3B9504227A}"/>
              </a:ext>
            </a:extLst>
          </p:cNvPr>
          <p:cNvSpPr txBox="1"/>
          <p:nvPr/>
        </p:nvSpPr>
        <p:spPr>
          <a:xfrm>
            <a:off x="3542605" y="656957"/>
            <a:ext cx="966228" cy="768350"/>
          </a:xfrm>
          <a:prstGeom prst="rect">
            <a:avLst/>
          </a:prstGeom>
          <a:noFill/>
        </p:spPr>
        <p:txBody>
          <a:bodyPr wrap="square" rtlCol="0">
            <a:spAutoFit/>
          </a:bodyPr>
          <a:lstStyle/>
          <a:p>
            <a:pPr algn="ctr"/>
            <a:r>
              <a:rPr lang="ar-DZ"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8334973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8016929" cy="830997"/>
          </a:xfrm>
          <a:prstGeom prst="rect">
            <a:avLst/>
          </a:prstGeom>
          <a:noFill/>
        </p:spPr>
        <p:txBody>
          <a:bodyPr wrap="square" rtlCol="0">
            <a:spAutoFit/>
          </a:bodyPr>
          <a:lstStyle/>
          <a:p>
            <a:r>
              <a:rPr lang="ar-DZ" sz="4800" b="1" dirty="0">
                <a:solidFill>
                  <a:schemeClr val="bg1"/>
                </a:solidFill>
                <a:latin typeface="Alexandria" charset="0"/>
                <a:cs typeface="Alexandria" charset="0"/>
              </a:rPr>
              <a:t>تمنياتي للجميع بالتوفيق والسداد</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56961772-618A-4170-9469-476D115AAFA1}"/>
</file>

<file path=customXml/itemProps3.xml><?xml version="1.0" encoding="utf-8"?>
<ds:datastoreItem xmlns:ds="http://schemas.openxmlformats.org/officeDocument/2006/customXml" ds:itemID="{ACC9A911-23AF-4D6B-960B-1A780C58D828}">
  <ds:schemaRefs>
    <ds:schemaRef ds:uri="http://www.w3.org/XML/1998/namespace"/>
    <ds:schemaRef ds:uri="http://purl.org/dc/terms/"/>
    <ds:schemaRef ds:uri="aca13214-df29-4e3c-a050-857c0bf7bd8e"/>
    <ds:schemaRef ds:uri="http://purl.org/dc/elements/1.1/"/>
    <ds:schemaRef ds:uri="http://purl.org/dc/dcmitype/"/>
    <ds:schemaRef ds:uri="http://schemas.openxmlformats.org/package/2006/metadata/core-properties"/>
    <ds:schemaRef ds:uri="http://schemas.microsoft.com/office/2006/documentManagement/types"/>
    <ds:schemaRef ds:uri="http://schemas.microsoft.com/office/infopath/2007/PartnerControls"/>
    <ds:schemaRef ds:uri="688354b5-287c-4cda-825e-1d7935aea40e"/>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1647</TotalTime>
  <Words>1332</Words>
  <Application>Microsoft Office PowerPoint</Application>
  <PresentationFormat>Grand écran</PresentationFormat>
  <Paragraphs>124</Paragraphs>
  <Slides>16</Slides>
  <Notes>4</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16</vt:i4>
      </vt:variant>
    </vt:vector>
  </HeadingPairs>
  <TitlesOfParts>
    <vt:vector size="25" baseType="lpstr">
      <vt:lpstr>Alexandria</vt:lpstr>
      <vt:lpstr>Arial</vt:lpstr>
      <vt:lpstr>Calibri</vt:lpstr>
      <vt:lpstr>Calibri Light</vt:lpstr>
      <vt:lpstr>Dubai Medium</vt:lpstr>
      <vt:lpstr>Roboto Light</vt:lpstr>
      <vt:lpstr>Times New Roman</vt:lpstr>
      <vt:lpstr>Wingdings</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LENOVO</cp:lastModifiedBy>
  <cp:revision>21</cp:revision>
  <dcterms:created xsi:type="dcterms:W3CDTF">2023-04-29T09:08:00Z</dcterms:created>
  <dcterms:modified xsi:type="dcterms:W3CDTF">2025-08-10T17:24:14Z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