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480" r:id="rId2"/>
    <p:sldId id="528" r:id="rId3"/>
    <p:sldId id="532" r:id="rId4"/>
    <p:sldId id="563" r:id="rId5"/>
    <p:sldId id="564" r:id="rId6"/>
    <p:sldId id="565" r:id="rId7"/>
    <p:sldId id="533" r:id="rId8"/>
    <p:sldId id="566" r:id="rId9"/>
    <p:sldId id="529" r:id="rId10"/>
    <p:sldId id="503" r:id="rId11"/>
    <p:sldId id="567" r:id="rId12"/>
    <p:sldId id="568" r:id="rId13"/>
    <p:sldId id="569" r:id="rId14"/>
    <p:sldId id="535" r:id="rId15"/>
    <p:sldId id="498" r:id="rId16"/>
    <p:sldId id="571" r:id="rId17"/>
    <p:sldId id="499" r:id="rId18"/>
    <p:sldId id="570" r:id="rId19"/>
    <p:sldId id="500" r:id="rId20"/>
    <p:sldId id="502" r:id="rId21"/>
    <p:sldId id="554" r:id="rId22"/>
    <p:sldId id="555" r:id="rId23"/>
    <p:sldId id="556" r:id="rId24"/>
    <p:sldId id="557" r:id="rId25"/>
    <p:sldId id="558" r:id="rId26"/>
    <p:sldId id="559" r:id="rId27"/>
    <p:sldId id="560" r:id="rId28"/>
    <p:sldId id="522" r:id="rId29"/>
    <p:sldId id="504" r:id="rId30"/>
    <p:sldId id="505" r:id="rId31"/>
    <p:sldId id="572" r:id="rId32"/>
    <p:sldId id="506" r:id="rId33"/>
    <p:sldId id="507" r:id="rId34"/>
    <p:sldId id="508" r:id="rId35"/>
    <p:sldId id="509" r:id="rId36"/>
    <p:sldId id="510" r:id="rId37"/>
    <p:sldId id="511" r:id="rId38"/>
    <p:sldId id="512" r:id="rId39"/>
    <p:sldId id="513" r:id="rId40"/>
    <p:sldId id="514" r:id="rId41"/>
    <p:sldId id="515" r:id="rId42"/>
    <p:sldId id="576" r:id="rId43"/>
    <p:sldId id="577" r:id="rId44"/>
    <p:sldId id="516" r:id="rId45"/>
    <p:sldId id="539" r:id="rId46"/>
    <p:sldId id="575" r:id="rId47"/>
    <p:sldId id="574" r:id="rId48"/>
    <p:sldId id="538" r:id="rId49"/>
    <p:sldId id="517" r:id="rId50"/>
    <p:sldId id="518" r:id="rId51"/>
    <p:sldId id="481" r:id="rId52"/>
    <p:sldId id="542" r:id="rId53"/>
    <p:sldId id="573" r:id="rId54"/>
    <p:sldId id="541" r:id="rId55"/>
    <p:sldId id="562" r:id="rId56"/>
    <p:sldId id="521" r:id="rId57"/>
    <p:sldId id="537"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8"/>
            <p14:sldId id="532"/>
            <p14:sldId id="563"/>
            <p14:sldId id="564"/>
            <p14:sldId id="565"/>
            <p14:sldId id="533"/>
            <p14:sldId id="566"/>
            <p14:sldId id="529"/>
            <p14:sldId id="503"/>
            <p14:sldId id="567"/>
            <p14:sldId id="568"/>
            <p14:sldId id="569"/>
            <p14:sldId id="535"/>
            <p14:sldId id="498"/>
            <p14:sldId id="571"/>
            <p14:sldId id="499"/>
            <p14:sldId id="570"/>
            <p14:sldId id="500"/>
            <p14:sldId id="502"/>
            <p14:sldId id="554"/>
            <p14:sldId id="555"/>
            <p14:sldId id="556"/>
            <p14:sldId id="557"/>
            <p14:sldId id="558"/>
            <p14:sldId id="559"/>
            <p14:sldId id="560"/>
            <p14:sldId id="522"/>
            <p14:sldId id="504"/>
            <p14:sldId id="505"/>
            <p14:sldId id="572"/>
            <p14:sldId id="506"/>
            <p14:sldId id="507"/>
            <p14:sldId id="508"/>
            <p14:sldId id="509"/>
            <p14:sldId id="510"/>
            <p14:sldId id="511"/>
            <p14:sldId id="512"/>
            <p14:sldId id="513"/>
            <p14:sldId id="514"/>
            <p14:sldId id="515"/>
            <p14:sldId id="576"/>
            <p14:sldId id="577"/>
            <p14:sldId id="516"/>
            <p14:sldId id="539"/>
            <p14:sldId id="575"/>
            <p14:sldId id="574"/>
            <p14:sldId id="538"/>
            <p14:sldId id="517"/>
            <p14:sldId id="518"/>
            <p14:sldId id="481"/>
            <p14:sldId id="542"/>
            <p14:sldId id="573"/>
            <p14:sldId id="541"/>
            <p14:sldId id="562"/>
            <p14:sldId id="521"/>
            <p14:sldId id="53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3" d="100"/>
          <a:sy n="103" d="100"/>
        </p:scale>
        <p:origin x="3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04926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3379137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3520566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29343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4.svg"/><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13.png"/><Relationship Id="rId5" Type="http://schemas.openxmlformats.org/officeDocument/2006/relationships/image" Target="../media/image10.sv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0.sv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8.png"/><Relationship Id="rId7"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4.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814575"/>
            <a:ext cx="5048249"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Mohamed Soliman</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342481" y="1731722"/>
            <a:ext cx="6948316" cy="1446550"/>
          </a:xfrm>
          <a:prstGeom prst="rect">
            <a:avLst/>
          </a:prstGeom>
          <a:noFill/>
        </p:spPr>
        <p:txBody>
          <a:bodyPr wrap="squar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Strategic Plan Outline </a:t>
            </a:r>
          </a:p>
          <a:p>
            <a:pPr algn="ctr"/>
            <a:r>
              <a:rPr lang="en-US" sz="4400" b="1" dirty="0">
                <a:solidFill>
                  <a:srgbClr val="8E5A6D"/>
                </a:solidFill>
                <a:latin typeface="Tajawal Medium" panose="00000600000000000000" pitchFamily="2" charset="-78"/>
                <a:cs typeface="Tajawal Medium" panose="00000600000000000000" pitchFamily="2" charset="-78"/>
              </a:rPr>
              <a:t>&amp; Strategic Positioning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394850" y="608109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7</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060453" cy="707886"/>
          </a:xfrm>
          <a:prstGeom prst="rect">
            <a:avLst/>
          </a:prstGeom>
          <a:noFill/>
        </p:spPr>
        <p:txBody>
          <a:bodyPr wrap="none" rtlCol="0">
            <a:spAutoFit/>
          </a:bodyPr>
          <a:lstStyle/>
          <a:p>
            <a:r>
              <a:rPr lang="en-US" sz="2000">
                <a:solidFill>
                  <a:srgbClr val="2D3956"/>
                </a:solidFill>
                <a:latin typeface="Tajawal Medium" panose="00000600000000000000" pitchFamily="2" charset="-78"/>
                <a:cs typeface="Tajawal Medium" panose="00000600000000000000" pitchFamily="2" charset="-78"/>
              </a:rPr>
              <a:t>ENT624</a:t>
            </a:r>
            <a:endParaRPr lang="en-US" sz="2000" dirty="0">
              <a:solidFill>
                <a:srgbClr val="2D3956"/>
              </a:solidFill>
              <a:latin typeface="Tajawal Medium" panose="00000600000000000000" pitchFamily="2" charset="-78"/>
              <a:cs typeface="Tajawal Medium" panose="00000600000000000000" pitchFamily="2" charset="-78"/>
            </a:endParaRPr>
          </a:p>
          <a:p>
            <a:r>
              <a:rPr lang="en-US" sz="2000" dirty="0">
                <a:solidFill>
                  <a:srgbClr val="2D3956"/>
                </a:solidFill>
                <a:latin typeface="Tajawal Medium" panose="00000600000000000000" pitchFamily="2" charset="-78"/>
                <a:cs typeface="Tajawal Medium" panose="00000600000000000000" pitchFamily="2" charset="-78"/>
              </a:rPr>
              <a:t>Entrepreneurial Strategy</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85474" y="2389705"/>
            <a:ext cx="8674088" cy="313932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accent1"/>
                </a:solidFill>
                <a:effectLst/>
                <a:uLnTx/>
                <a:uFillTx/>
                <a:latin typeface="Tajawal ExtraBold" panose="00000800000000000000" pitchFamily="2" charset="-78"/>
                <a:ea typeface="+mn-ea"/>
                <a:cs typeface="Tajawal ExtraBold" panose="00000800000000000000" pitchFamily="2" charset="-78"/>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2"/>
                </a:solidFill>
                <a:latin typeface="Tajawal ExtraBold" panose="00000800000000000000" pitchFamily="2" charset="-78"/>
                <a:cs typeface="Tajawal ExtraBold" panose="00000800000000000000" pitchFamily="2" charset="-78"/>
              </a:rPr>
              <a:t>1</a:t>
            </a:r>
            <a:r>
              <a:rPr kumimoji="0" lang="en-US" sz="2000" b="1" i="0" u="none" strike="noStrike" kern="1200" cap="none" spc="0" normalizeH="0" baseline="0" noProof="0" dirty="0">
                <a:ln>
                  <a:noFill/>
                </a:ln>
                <a:solidFill>
                  <a:schemeClr val="tx2"/>
                </a:solidFill>
                <a:effectLst/>
                <a:uLnTx/>
                <a:uFillTx/>
                <a:latin typeface="Tajawal ExtraBold" panose="00000800000000000000" pitchFamily="2" charset="-78"/>
                <a:ea typeface="+mn-ea"/>
                <a:cs typeface="Tajawal ExtraBold" panose="00000800000000000000" pitchFamily="2" charset="-78"/>
              </a:rPr>
              <a:t>. Use the strategic plan outline to develop organizational-level strategies, industry-market strategies, management team strategies, and financial strategies for the new venture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tx2"/>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2"/>
                </a:solidFill>
                <a:latin typeface="Tajawal ExtraBold" panose="00000800000000000000" pitchFamily="2" charset="-78"/>
                <a:cs typeface="Tajawal ExtraBold" panose="00000800000000000000" pitchFamily="2" charset="-78"/>
              </a:rPr>
              <a:t>2</a:t>
            </a:r>
            <a:r>
              <a:rPr kumimoji="0" lang="en-US" sz="2000" b="1" i="0" u="none" strike="noStrike" kern="1200" cap="none" spc="0" normalizeH="0" baseline="0" noProof="0" dirty="0">
                <a:ln>
                  <a:noFill/>
                </a:ln>
                <a:solidFill>
                  <a:schemeClr val="tx2"/>
                </a:solidFill>
                <a:effectLst/>
                <a:uLnTx/>
                <a:uFillTx/>
                <a:latin typeface="Tajawal ExtraBold" panose="00000800000000000000" pitchFamily="2" charset="-78"/>
                <a:ea typeface="+mn-ea"/>
                <a:cs typeface="Tajawal ExtraBold" panose="00000800000000000000" pitchFamily="2" charset="-78"/>
              </a:rPr>
              <a:t>. Conduct a TOWS analysis to consider the new venture's strategic position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tx2"/>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2"/>
                </a:solidFill>
                <a:latin typeface="Tajawal ExtraBold" panose="00000800000000000000" pitchFamily="2" charset="-78"/>
                <a:cs typeface="Tajawal ExtraBold" panose="00000800000000000000" pitchFamily="2" charset="-78"/>
              </a:rPr>
              <a:t>3</a:t>
            </a:r>
            <a:r>
              <a:rPr kumimoji="0" lang="en-US" sz="2000" b="1" i="0" u="none" strike="noStrike" kern="1200" cap="none" spc="0" normalizeH="0" baseline="0" noProof="0" dirty="0">
                <a:ln>
                  <a:noFill/>
                </a:ln>
                <a:solidFill>
                  <a:schemeClr val="tx2"/>
                </a:solidFill>
                <a:effectLst/>
                <a:uLnTx/>
                <a:uFillTx/>
                <a:latin typeface="Tajawal ExtraBold" panose="00000800000000000000" pitchFamily="2" charset="-78"/>
                <a:ea typeface="+mn-ea"/>
                <a:cs typeface="Tajawal ExtraBold" panose="00000800000000000000" pitchFamily="2" charset="-78"/>
              </a:rPr>
              <a:t>. Explore new approaches that shift the focus of the new venture's strategy from direct competition to the creation of new value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496097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0671" y="1223407"/>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847207"/>
          </a:xfrm>
          <a:prstGeom prst="rect">
            <a:avLst/>
          </a:prstGeom>
          <a:noFill/>
        </p:spPr>
        <p:txBody>
          <a:bodyPr wrap="square" rtlCol="0">
            <a:spAutoFit/>
          </a:bodyPr>
          <a:lstStyle/>
          <a:p>
            <a:pPr algn="just"/>
            <a:r>
              <a:rPr lang="en-US" sz="2800" b="1" i="0" dirty="0">
                <a:solidFill>
                  <a:srgbClr val="333333"/>
                </a:solidFill>
                <a:effectLst/>
              </a:rPr>
              <a:t>The Strategic Plan Outline</a:t>
            </a:r>
          </a:p>
          <a:p>
            <a:pPr algn="just"/>
            <a:r>
              <a:rPr lang="en-US" sz="2400" b="0" i="0" dirty="0">
                <a:solidFill>
                  <a:srgbClr val="333333"/>
                </a:solidFill>
                <a:effectLst/>
              </a:rPr>
              <a:t>The components of the plan </a:t>
            </a:r>
            <a:r>
              <a:rPr lang="en-US" sz="2400" b="0" i="0" dirty="0">
                <a:solidFill>
                  <a:srgbClr val="FF0000"/>
                </a:solidFill>
                <a:effectLst/>
              </a:rPr>
              <a:t>describe in detail how the new venture will carry out its vision. </a:t>
            </a:r>
            <a:r>
              <a:rPr lang="en-US" sz="2400" b="0" i="0" dirty="0">
                <a:solidFill>
                  <a:srgbClr val="333333"/>
                </a:solidFill>
                <a:effectLst/>
              </a:rPr>
              <a:t>The outline </a:t>
            </a:r>
            <a:r>
              <a:rPr lang="en-US" sz="2400" b="0" i="0" dirty="0">
                <a:solidFill>
                  <a:srgbClr val="FF0000"/>
                </a:solidFill>
                <a:effectLst/>
              </a:rPr>
              <a:t>contains the sections that should be covered in your team's strategic plan.</a:t>
            </a:r>
            <a:r>
              <a:rPr lang="en-US" sz="2400" b="0" i="0" dirty="0">
                <a:solidFill>
                  <a:srgbClr val="333333"/>
                </a:solidFill>
                <a:effectLst/>
              </a:rPr>
              <a:t> </a:t>
            </a:r>
            <a:r>
              <a:rPr lang="en-US" sz="2400" b="0" i="0" dirty="0">
                <a:solidFill>
                  <a:srgbClr val="FF0000"/>
                </a:solidFill>
                <a:effectLst/>
              </a:rPr>
              <a:t>The plan should be tailored to your business needs, </a:t>
            </a:r>
            <a:r>
              <a:rPr lang="en-US" sz="2400" b="0" i="0" dirty="0">
                <a:solidFill>
                  <a:srgbClr val="333333"/>
                </a:solidFill>
                <a:effectLst/>
              </a:rPr>
              <a:t>and your section headings do not have to be exactly as shown here. </a:t>
            </a:r>
          </a:p>
          <a:p>
            <a:pPr algn="just"/>
            <a:r>
              <a:rPr lang="en-US" sz="2400" b="0" i="0" u="sng" dirty="0">
                <a:solidFill>
                  <a:srgbClr val="333333"/>
                </a:solidFill>
                <a:effectLst/>
              </a:rPr>
              <a:t>The content of your plan should cover these areas</a:t>
            </a:r>
            <a:r>
              <a:rPr lang="en-US" sz="2400" u="sng" dirty="0">
                <a:solidFill>
                  <a:srgbClr val="333333"/>
                </a:solidFill>
              </a:rPr>
              <a:t>:</a:t>
            </a:r>
          </a:p>
          <a:p>
            <a:pPr algn="just"/>
            <a:endParaRPr lang="en-US" sz="2400" u="sng" dirty="0">
              <a:solidFill>
                <a:srgbClr val="333333"/>
              </a:solidFill>
            </a:endParaRPr>
          </a:p>
          <a:p>
            <a:pPr algn="just"/>
            <a:r>
              <a:rPr lang="en-US" sz="2400" b="1" i="0" dirty="0">
                <a:solidFill>
                  <a:srgbClr val="333333"/>
                </a:solidFill>
                <a:effectLst/>
              </a:rPr>
              <a:t>1. Executive Summary</a:t>
            </a:r>
          </a:p>
          <a:p>
            <a:pPr algn="just"/>
            <a:r>
              <a:rPr lang="en-US" sz="2400" b="0" i="0" dirty="0">
                <a:solidFill>
                  <a:srgbClr val="333333"/>
                </a:solidFill>
                <a:effectLst/>
              </a:rPr>
              <a:t>• </a:t>
            </a:r>
            <a:r>
              <a:rPr lang="en-US" sz="2400" b="0" i="0" dirty="0">
                <a:solidFill>
                  <a:srgbClr val="FF0000"/>
                </a:solidFill>
                <a:effectLst/>
              </a:rPr>
              <a:t>Overview of your concept </a:t>
            </a:r>
            <a:r>
              <a:rPr lang="en-US" sz="2400" b="0" i="0" dirty="0">
                <a:solidFill>
                  <a:srgbClr val="333333"/>
                </a:solidFill>
                <a:effectLst/>
              </a:rPr>
              <a:t>(</a:t>
            </a:r>
            <a:r>
              <a:rPr lang="en-US" sz="2400" b="1" i="0" dirty="0">
                <a:solidFill>
                  <a:srgbClr val="333333"/>
                </a:solidFill>
                <a:effectLst/>
              </a:rPr>
              <a:t>business and its mission</a:t>
            </a:r>
            <a:r>
              <a:rPr lang="en-US" sz="2400" b="0" i="0" dirty="0">
                <a:solidFill>
                  <a:srgbClr val="333333"/>
                </a:solidFill>
                <a:effectLst/>
              </a:rPr>
              <a:t>), </a:t>
            </a:r>
            <a:r>
              <a:rPr lang="en-US" sz="2400" b="0" i="0" dirty="0">
                <a:solidFill>
                  <a:srgbClr val="FF0000"/>
                </a:solidFill>
                <a:effectLst/>
              </a:rPr>
              <a:t>customers (</a:t>
            </a:r>
            <a:r>
              <a:rPr lang="en-US" sz="2400" b="0" i="0" dirty="0">
                <a:solidFill>
                  <a:srgbClr val="333333"/>
                </a:solidFill>
                <a:effectLst/>
              </a:rPr>
              <a:t>your </a:t>
            </a:r>
            <a:r>
              <a:rPr lang="en-US" sz="2400" b="1" i="0" dirty="0">
                <a:solidFill>
                  <a:srgbClr val="333333"/>
                </a:solidFill>
                <a:effectLst/>
              </a:rPr>
              <a:t>market/markets</a:t>
            </a:r>
            <a:r>
              <a:rPr lang="en-US" sz="2400" b="0" i="0" dirty="0">
                <a:solidFill>
                  <a:srgbClr val="333333"/>
                </a:solidFill>
                <a:effectLst/>
              </a:rPr>
              <a:t>), and </a:t>
            </a:r>
            <a:r>
              <a:rPr lang="en-US" sz="2400" b="0" i="0" dirty="0">
                <a:solidFill>
                  <a:srgbClr val="FF0000"/>
                </a:solidFill>
                <a:effectLst/>
              </a:rPr>
              <a:t>your capital requirements </a:t>
            </a:r>
            <a:r>
              <a:rPr lang="en-US" sz="2400" b="0" i="0" dirty="0">
                <a:solidFill>
                  <a:srgbClr val="333333"/>
                </a:solidFill>
                <a:effectLst/>
              </a:rPr>
              <a:t>(</a:t>
            </a:r>
            <a:r>
              <a:rPr lang="en-US" sz="2400" b="1" i="0" dirty="0">
                <a:solidFill>
                  <a:srgbClr val="333333"/>
                </a:solidFill>
                <a:effectLst/>
              </a:rPr>
              <a:t>financial strategies</a:t>
            </a:r>
            <a:r>
              <a:rPr lang="en-US" sz="2400" b="0" i="0" dirty="0">
                <a:solidFill>
                  <a:srgbClr val="333333"/>
                </a:solidFill>
                <a:effectLst/>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15312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7175" y="1428065"/>
            <a:ext cx="9893651" cy="3416320"/>
          </a:xfrm>
          <a:prstGeom prst="rect">
            <a:avLst/>
          </a:prstGeom>
          <a:noFill/>
        </p:spPr>
        <p:txBody>
          <a:bodyPr wrap="square" rtlCol="0">
            <a:spAutoFit/>
          </a:bodyPr>
          <a:lstStyle/>
          <a:p>
            <a:pPr algn="just"/>
            <a:r>
              <a:rPr lang="en-US" sz="2400" b="1" i="0" dirty="0">
                <a:solidFill>
                  <a:srgbClr val="333333"/>
                </a:solidFill>
                <a:effectLst/>
              </a:rPr>
              <a:t>2. Concept Description: Organizational-Level Strategies</a:t>
            </a:r>
          </a:p>
          <a:p>
            <a:pPr algn="just"/>
            <a:endParaRPr lang="en-US" sz="2400" b="1" i="0" dirty="0">
              <a:solidFill>
                <a:srgbClr val="333333"/>
              </a:solidFill>
              <a:effectLst/>
            </a:endParaRPr>
          </a:p>
          <a:p>
            <a:pPr algn="just"/>
            <a:r>
              <a:rPr lang="en-US" sz="2400" b="0" i="0" dirty="0">
                <a:solidFill>
                  <a:srgbClr val="333333"/>
                </a:solidFill>
                <a:effectLst/>
              </a:rPr>
              <a:t>• What business are you </a:t>
            </a:r>
            <a:r>
              <a:rPr lang="en-US" sz="2400" b="0" i="1" dirty="0">
                <a:solidFill>
                  <a:srgbClr val="333333"/>
                </a:solidFill>
                <a:effectLst/>
              </a:rPr>
              <a:t>really </a:t>
            </a:r>
            <a:r>
              <a:rPr lang="en-US" sz="2400" b="0" i="0" dirty="0">
                <a:solidFill>
                  <a:srgbClr val="333333"/>
                </a:solidFill>
                <a:effectLst/>
              </a:rPr>
              <a:t>in?</a:t>
            </a:r>
          </a:p>
          <a:p>
            <a:pPr algn="just"/>
            <a:r>
              <a:rPr lang="en-US" sz="2400" b="0" i="0" dirty="0">
                <a:solidFill>
                  <a:srgbClr val="333333"/>
                </a:solidFill>
                <a:effectLst/>
              </a:rPr>
              <a:t>• What is the </a:t>
            </a:r>
            <a:r>
              <a:rPr lang="en-US" sz="2400" b="0" i="1" dirty="0">
                <a:solidFill>
                  <a:srgbClr val="FF0000"/>
                </a:solidFill>
                <a:effectLst/>
              </a:rPr>
              <a:t>mission </a:t>
            </a:r>
            <a:r>
              <a:rPr lang="en-US" sz="2400" b="0" i="0" dirty="0">
                <a:solidFill>
                  <a:srgbClr val="FF0000"/>
                </a:solidFill>
                <a:effectLst/>
              </a:rPr>
              <a:t>of your business </a:t>
            </a:r>
            <a:r>
              <a:rPr lang="en-US" sz="2400" b="0" i="0" dirty="0">
                <a:solidFill>
                  <a:srgbClr val="333333"/>
                </a:solidFill>
                <a:effectLst/>
              </a:rPr>
              <a:t>(your reason for existence)?</a:t>
            </a:r>
          </a:p>
          <a:p>
            <a:pPr algn="just"/>
            <a:r>
              <a:rPr lang="en-US" sz="2400" b="0" i="0" dirty="0">
                <a:solidFill>
                  <a:srgbClr val="333333"/>
                </a:solidFill>
                <a:effectLst/>
              </a:rPr>
              <a:t>• List your </a:t>
            </a:r>
            <a:r>
              <a:rPr lang="en-US" sz="2400" b="0" i="0" dirty="0">
                <a:solidFill>
                  <a:srgbClr val="FF0000"/>
                </a:solidFill>
                <a:effectLst/>
              </a:rPr>
              <a:t>key objectives</a:t>
            </a:r>
            <a:r>
              <a:rPr lang="en-US" sz="2400" b="0" i="0" dirty="0">
                <a:solidFill>
                  <a:srgbClr val="333333"/>
                </a:solidFill>
                <a:effectLst/>
              </a:rPr>
              <a:t>: What activities will you perform? Where and how will you perform them?</a:t>
            </a:r>
          </a:p>
          <a:p>
            <a:pPr algn="just"/>
            <a:r>
              <a:rPr lang="en-US" sz="2400" b="0" i="0" dirty="0">
                <a:solidFill>
                  <a:srgbClr val="333333"/>
                </a:solidFill>
                <a:effectLst/>
              </a:rPr>
              <a:t>What will your business offer, and how will it be special/competitive?</a:t>
            </a:r>
          </a:p>
          <a:p>
            <a:pPr algn="just"/>
            <a:r>
              <a:rPr lang="en-US" sz="2400" b="0" i="0" dirty="0">
                <a:solidFill>
                  <a:srgbClr val="333333"/>
                </a:solidFill>
                <a:effectLst/>
              </a:rPr>
              <a:t>• What are the </a:t>
            </a:r>
            <a:r>
              <a:rPr lang="en-US" sz="2400" b="0" i="1" dirty="0">
                <a:solidFill>
                  <a:srgbClr val="FF0000"/>
                </a:solidFill>
                <a:effectLst/>
              </a:rPr>
              <a:t>key values </a:t>
            </a:r>
            <a:r>
              <a:rPr lang="en-US" sz="2400" b="0" i="0" dirty="0">
                <a:solidFill>
                  <a:srgbClr val="FF0000"/>
                </a:solidFill>
                <a:effectLst/>
              </a:rPr>
              <a:t>of your business</a:t>
            </a:r>
            <a:r>
              <a:rPr lang="en-US" sz="2400" b="0" i="0" dirty="0">
                <a:solidFill>
                  <a:srgbClr val="333333"/>
                </a:solidFill>
                <a:effectLst/>
              </a:rPr>
              <a:t>? What will its </a:t>
            </a:r>
            <a:r>
              <a:rPr lang="en-US" sz="2400" b="0" i="0" dirty="0">
                <a:solidFill>
                  <a:srgbClr val="FF0000"/>
                </a:solidFill>
                <a:effectLst/>
              </a:rPr>
              <a:t>relationships be with stakeholders </a:t>
            </a:r>
            <a:r>
              <a:rPr lang="en-US" sz="2400" b="0" i="0" dirty="0">
                <a:solidFill>
                  <a:srgbClr val="333333"/>
                </a:solidFill>
                <a:effectLst/>
              </a:rPr>
              <a:t>such as customers, suppliers, employees, and the community?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600315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154984"/>
          </a:xfrm>
          <a:prstGeom prst="rect">
            <a:avLst/>
          </a:prstGeom>
          <a:noFill/>
        </p:spPr>
        <p:txBody>
          <a:bodyPr wrap="square" rtlCol="0">
            <a:spAutoFit/>
          </a:bodyPr>
          <a:lstStyle/>
          <a:p>
            <a:pPr algn="just"/>
            <a:r>
              <a:rPr lang="en-US" sz="2400" b="1" i="0" dirty="0">
                <a:solidFill>
                  <a:srgbClr val="333333"/>
                </a:solidFill>
                <a:effectLst/>
              </a:rPr>
              <a:t>3. Analysis of the External Environment: Industry and Market Strategies</a:t>
            </a:r>
          </a:p>
          <a:p>
            <a:pPr algn="just"/>
            <a:endParaRPr lang="en-US" sz="2400" b="1" i="0" dirty="0">
              <a:solidFill>
                <a:srgbClr val="333333"/>
              </a:solidFill>
              <a:effectLst/>
            </a:endParaRPr>
          </a:p>
          <a:p>
            <a:pPr algn="just"/>
            <a:r>
              <a:rPr lang="en-US" sz="2400" b="0" i="0" dirty="0">
                <a:solidFill>
                  <a:srgbClr val="333333"/>
                </a:solidFill>
                <a:effectLst/>
              </a:rPr>
              <a:t>• What are the </a:t>
            </a:r>
            <a:r>
              <a:rPr lang="en-US" sz="2400" b="0" i="0" dirty="0">
                <a:solidFill>
                  <a:srgbClr val="FF0000"/>
                </a:solidFill>
                <a:effectLst/>
              </a:rPr>
              <a:t>social and economic </a:t>
            </a:r>
            <a:r>
              <a:rPr lang="en-US" sz="2400" b="0" i="0" dirty="0">
                <a:solidFill>
                  <a:srgbClr val="333333"/>
                </a:solidFill>
                <a:effectLst/>
              </a:rPr>
              <a:t>(and other) </a:t>
            </a:r>
            <a:r>
              <a:rPr lang="en-US" sz="2400" b="0" i="0" dirty="0">
                <a:solidFill>
                  <a:srgbClr val="FF0000"/>
                </a:solidFill>
                <a:effectLst/>
              </a:rPr>
              <a:t>trends </a:t>
            </a:r>
            <a:r>
              <a:rPr lang="en-US" sz="2400" b="0" i="0" dirty="0">
                <a:solidFill>
                  <a:srgbClr val="333333"/>
                </a:solidFill>
                <a:effectLst/>
              </a:rPr>
              <a:t>of your business environment?</a:t>
            </a:r>
          </a:p>
          <a:p>
            <a:pPr algn="just"/>
            <a:r>
              <a:rPr lang="en-US" sz="2400" b="0" i="0" dirty="0">
                <a:solidFill>
                  <a:srgbClr val="333333"/>
                </a:solidFill>
                <a:effectLst/>
              </a:rPr>
              <a:t>• Describe the current climate of your industry (recent trends and performance)</a:t>
            </a:r>
          </a:p>
          <a:p>
            <a:pPr algn="just"/>
            <a:r>
              <a:rPr lang="en-US" sz="2400" b="0" i="0" dirty="0">
                <a:solidFill>
                  <a:srgbClr val="333333"/>
                </a:solidFill>
                <a:effectLst/>
              </a:rPr>
              <a:t>• Who are your </a:t>
            </a:r>
            <a:r>
              <a:rPr lang="en-US" sz="2400" b="0" i="0" dirty="0">
                <a:solidFill>
                  <a:srgbClr val="FF0000"/>
                </a:solidFill>
                <a:effectLst/>
              </a:rPr>
              <a:t>key competitors</a:t>
            </a:r>
            <a:r>
              <a:rPr lang="en-US" sz="2400" b="0" i="0" dirty="0">
                <a:solidFill>
                  <a:srgbClr val="333333"/>
                </a:solidFill>
                <a:effectLst/>
              </a:rPr>
              <a:t>? </a:t>
            </a:r>
          </a:p>
          <a:p>
            <a:pPr algn="just"/>
            <a:r>
              <a:rPr lang="en-US" sz="2400" b="0" i="0" dirty="0">
                <a:solidFill>
                  <a:srgbClr val="333333"/>
                </a:solidFill>
                <a:effectLst/>
              </a:rPr>
              <a:t>• What market(s) do you serve (demographics, psychographics, etc.)? How will you </a:t>
            </a:r>
            <a:r>
              <a:rPr lang="en-US" sz="2400" b="0" i="0" dirty="0">
                <a:solidFill>
                  <a:srgbClr val="FF0000"/>
                </a:solidFill>
                <a:effectLst/>
              </a:rPr>
              <a:t>create awareness and sustain your customer base</a:t>
            </a:r>
            <a:r>
              <a:rPr lang="en-US" sz="2400" b="0" i="0" dirty="0">
                <a:solidFill>
                  <a:srgbClr val="333333"/>
                </a:solidFill>
                <a:effectLst/>
              </a:rPr>
              <a:t>?</a:t>
            </a:r>
          </a:p>
          <a:p>
            <a:pPr algn="just"/>
            <a:endParaRPr lang="en-US" sz="2400" b="0" i="0" dirty="0">
              <a:solidFill>
                <a:srgbClr val="333333"/>
              </a:solidFill>
              <a:effectLst/>
            </a:endParaRPr>
          </a:p>
          <a:p>
            <a:pPr algn="just"/>
            <a:endParaRPr lang="en-US" sz="24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18815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79872"/>
            <a:ext cx="9893651" cy="4524315"/>
          </a:xfrm>
          <a:prstGeom prst="rect">
            <a:avLst/>
          </a:prstGeom>
          <a:noFill/>
        </p:spPr>
        <p:txBody>
          <a:bodyPr wrap="square" rtlCol="0">
            <a:spAutoFit/>
          </a:bodyPr>
          <a:lstStyle/>
          <a:p>
            <a:pPr algn="just"/>
            <a:r>
              <a:rPr lang="en-US" sz="2400" b="1" dirty="0">
                <a:solidFill>
                  <a:srgbClr val="333333"/>
                </a:solidFill>
              </a:rPr>
              <a:t>4. </a:t>
            </a:r>
            <a:r>
              <a:rPr lang="en-US" sz="2400" b="1" i="0" dirty="0">
                <a:solidFill>
                  <a:srgbClr val="333333"/>
                </a:solidFill>
                <a:effectLst/>
              </a:rPr>
              <a:t>Analysis of the Internal Environment: Management Team Strategies</a:t>
            </a:r>
          </a:p>
          <a:p>
            <a:pPr algn="just"/>
            <a:r>
              <a:rPr lang="en-US" sz="2400" b="0" i="0" dirty="0">
                <a:solidFill>
                  <a:srgbClr val="333333"/>
                </a:solidFill>
                <a:effectLst/>
              </a:rPr>
              <a:t>• What are the strengths and experience of each team member?</a:t>
            </a:r>
          </a:p>
          <a:p>
            <a:pPr algn="just"/>
            <a:r>
              <a:rPr lang="en-US" sz="2400" b="0" i="0" dirty="0">
                <a:solidFill>
                  <a:srgbClr val="333333"/>
                </a:solidFill>
                <a:effectLst/>
              </a:rPr>
              <a:t>• What are the knowledge, skills, and abilities you need for your business to perform?</a:t>
            </a:r>
          </a:p>
          <a:p>
            <a:pPr algn="just"/>
            <a:r>
              <a:rPr lang="en-US" sz="2400" b="0" i="0" dirty="0">
                <a:solidFill>
                  <a:srgbClr val="333333"/>
                </a:solidFill>
                <a:effectLst/>
              </a:rPr>
              <a:t>• What do you have? What do you lack (and where can you find it)?</a:t>
            </a:r>
          </a:p>
          <a:p>
            <a:pPr algn="just"/>
            <a:r>
              <a:rPr lang="en-US" sz="2400" b="0" i="0" dirty="0">
                <a:solidFill>
                  <a:srgbClr val="333333"/>
                </a:solidFill>
                <a:effectLst/>
              </a:rPr>
              <a:t>• How will the business be organized (structure and reporting relationships)?</a:t>
            </a:r>
          </a:p>
          <a:p>
            <a:pPr algn="just"/>
            <a:r>
              <a:rPr lang="en-US" sz="2400" b="1" i="0" dirty="0">
                <a:solidFill>
                  <a:srgbClr val="333333"/>
                </a:solidFill>
                <a:effectLst/>
              </a:rPr>
              <a:t>5. Financial Strategies</a:t>
            </a:r>
          </a:p>
          <a:p>
            <a:pPr algn="just"/>
            <a:r>
              <a:rPr lang="en-US" sz="2400" b="0" i="0" dirty="0">
                <a:solidFill>
                  <a:srgbClr val="333333"/>
                </a:solidFill>
                <a:effectLst/>
              </a:rPr>
              <a:t>• Estimate of </a:t>
            </a:r>
            <a:r>
              <a:rPr lang="en-US" sz="2400" b="0" i="0" dirty="0">
                <a:solidFill>
                  <a:srgbClr val="FF0000"/>
                </a:solidFill>
                <a:effectLst/>
              </a:rPr>
              <a:t>start-up costs </a:t>
            </a:r>
            <a:r>
              <a:rPr lang="en-US" sz="2400" b="0" i="0" dirty="0">
                <a:solidFill>
                  <a:srgbClr val="333333"/>
                </a:solidFill>
                <a:effectLst/>
              </a:rPr>
              <a:t>(investigate similar businesses).</a:t>
            </a:r>
          </a:p>
          <a:p>
            <a:pPr algn="just"/>
            <a:r>
              <a:rPr lang="en-US" sz="2400" b="0" i="0" dirty="0">
                <a:solidFill>
                  <a:srgbClr val="333333"/>
                </a:solidFill>
                <a:effectLst/>
              </a:rPr>
              <a:t>• Investigate </a:t>
            </a:r>
            <a:r>
              <a:rPr lang="en-US" sz="2400" b="0" i="0" dirty="0">
                <a:solidFill>
                  <a:srgbClr val="FF0000"/>
                </a:solidFill>
                <a:effectLst/>
              </a:rPr>
              <a:t>financing alternatives </a:t>
            </a:r>
            <a:r>
              <a:rPr lang="en-US" sz="2400" b="0" i="0" dirty="0">
                <a:solidFill>
                  <a:srgbClr val="333333"/>
                </a:solidFill>
                <a:effectLst/>
              </a:rPr>
              <a:t>(debt/equity financing, listing of possible resources).</a:t>
            </a:r>
            <a:r>
              <a:rPr lang="en-US" sz="2400" dirty="0"/>
              <a:t> </a:t>
            </a:r>
          </a:p>
          <a:p>
            <a:pPr algn="just"/>
            <a:r>
              <a:rPr lang="en-US" sz="2400" dirty="0">
                <a:solidFill>
                  <a:srgbClr val="2D3956"/>
                </a:solidFill>
                <a:cs typeface="Tajawal ExtraBold" panose="00000800000000000000" pitchFamily="2" charset="-78"/>
              </a:rPr>
              <a:t>• </a:t>
            </a:r>
            <a:r>
              <a:rPr lang="en-US" sz="2400" dirty="0">
                <a:solidFill>
                  <a:srgbClr val="FF0000"/>
                </a:solidFill>
                <a:cs typeface="Tajawal ExtraBold" panose="00000800000000000000" pitchFamily="2" charset="-78"/>
              </a:rPr>
              <a:t>Develop one year minimum (three to five years recommended) of </a:t>
            </a:r>
            <a:r>
              <a:rPr lang="en-US" sz="2400" i="1" dirty="0">
                <a:solidFill>
                  <a:srgbClr val="FF0000"/>
                </a:solidFill>
                <a:cs typeface="Tajawal ExtraBold" panose="00000800000000000000" pitchFamily="2" charset="-78"/>
              </a:rPr>
              <a:t>pro forma </a:t>
            </a:r>
            <a:r>
              <a:rPr lang="en-US" sz="2400" dirty="0">
                <a:solidFill>
                  <a:srgbClr val="FF0000"/>
                </a:solidFill>
                <a:cs typeface="Tajawal ExtraBold" panose="00000800000000000000" pitchFamily="2" charset="-78"/>
              </a:rPr>
              <a:t>statements.</a:t>
            </a:r>
            <a:r>
              <a:rPr lang="en-US" sz="2400" dirty="0">
                <a:solidFill>
                  <a:srgbClr val="2D3956"/>
                </a:solidFill>
                <a:cs typeface="Tajawal ExtraBold" panose="00000800000000000000" pitchFamily="2" charset="-78"/>
              </a:rPr>
              <a:t> Financial statements include </a:t>
            </a:r>
            <a:r>
              <a:rPr lang="en-US" dirty="0">
                <a:solidFill>
                  <a:srgbClr val="2D3956"/>
                </a:solidFill>
                <a:cs typeface="Tajawal ExtraBold" panose="00000800000000000000" pitchFamily="2" charset="-78"/>
              </a:rPr>
              <a:t>cash flow, income statements, and balance sheet.</a:t>
            </a:r>
            <a:endParaRPr lang="en-US" sz="24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571325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331244"/>
            <a:ext cx="9893651" cy="4524315"/>
          </a:xfrm>
          <a:prstGeom prst="rect">
            <a:avLst/>
          </a:prstGeom>
          <a:noFill/>
        </p:spPr>
        <p:txBody>
          <a:bodyPr wrap="square" rtlCol="0">
            <a:spAutoFit/>
          </a:bodyPr>
          <a:lstStyle/>
          <a:p>
            <a:pPr algn="just"/>
            <a:r>
              <a:rPr lang="en-US" sz="2400" b="1" i="0" dirty="0">
                <a:solidFill>
                  <a:srgbClr val="333333"/>
                </a:solidFill>
                <a:effectLst/>
              </a:rPr>
              <a:t>6. Critical Risks and Exit Strategy</a:t>
            </a:r>
          </a:p>
          <a:p>
            <a:pPr algn="just"/>
            <a:r>
              <a:rPr lang="en-US" sz="2400" b="0" i="0" dirty="0">
                <a:solidFill>
                  <a:srgbClr val="333333"/>
                </a:solidFill>
                <a:effectLst/>
              </a:rPr>
              <a:t>• The plan should contain an analysis of critical risks and </a:t>
            </a:r>
            <a:r>
              <a:rPr lang="en-US" sz="2400" b="0" i="0" dirty="0">
                <a:solidFill>
                  <a:srgbClr val="FF0000"/>
                </a:solidFill>
                <a:effectLst/>
              </a:rPr>
              <a:t>how the entrepreneur intends to reduce these risks, including financial, organizational, and psychological risks</a:t>
            </a:r>
            <a:r>
              <a:rPr lang="en-US" sz="2400" b="0" i="0" dirty="0">
                <a:solidFill>
                  <a:srgbClr val="333333"/>
                </a:solidFill>
                <a:effectLst/>
              </a:rPr>
              <a:t> related to the business, the entrepreneur, and the management team, as appropriate.</a:t>
            </a:r>
          </a:p>
          <a:p>
            <a:pPr algn="just"/>
            <a:r>
              <a:rPr lang="en-US" sz="2400" b="0" i="0" dirty="0">
                <a:solidFill>
                  <a:srgbClr val="333333"/>
                </a:solidFill>
                <a:effectLst/>
              </a:rPr>
              <a:t>• Some entrepreneurs include an </a:t>
            </a:r>
            <a:r>
              <a:rPr lang="en-US" sz="2400" b="1" i="0" dirty="0">
                <a:solidFill>
                  <a:srgbClr val="333333"/>
                </a:solidFill>
                <a:effectLst/>
              </a:rPr>
              <a:t>exit strategy </a:t>
            </a:r>
            <a:r>
              <a:rPr lang="en-US" sz="2400" b="0" i="0" dirty="0">
                <a:solidFill>
                  <a:srgbClr val="333333"/>
                </a:solidFill>
                <a:effectLst/>
              </a:rPr>
              <a:t>for the business. This is optional, but </a:t>
            </a:r>
            <a:r>
              <a:rPr lang="en-US" sz="2400" b="1" i="0" dirty="0">
                <a:solidFill>
                  <a:srgbClr val="333333"/>
                </a:solidFill>
                <a:effectLst/>
              </a:rPr>
              <a:t>if you intend to seek external investors</a:t>
            </a:r>
            <a:r>
              <a:rPr lang="en-US" sz="2400" b="0" i="0" dirty="0">
                <a:solidFill>
                  <a:srgbClr val="333333"/>
                </a:solidFill>
                <a:effectLst/>
              </a:rPr>
              <a:t>, it is recommended to include these for consideration.</a:t>
            </a:r>
          </a:p>
          <a:p>
            <a:pPr algn="just"/>
            <a:r>
              <a:rPr lang="en-US" sz="2400" b="1" i="0" dirty="0">
                <a:solidFill>
                  <a:srgbClr val="333333"/>
                </a:solidFill>
                <a:effectLst/>
              </a:rPr>
              <a:t>7. References</a:t>
            </a:r>
          </a:p>
          <a:p>
            <a:pPr algn="just"/>
            <a:r>
              <a:rPr lang="en-US" sz="2400" b="0" i="0" dirty="0">
                <a:solidFill>
                  <a:srgbClr val="333333"/>
                </a:solidFill>
                <a:effectLst/>
              </a:rPr>
              <a:t>• Full </a:t>
            </a:r>
            <a:r>
              <a:rPr lang="en-US" sz="2400" b="0" i="0" dirty="0">
                <a:solidFill>
                  <a:srgbClr val="FF0000"/>
                </a:solidFill>
                <a:effectLst/>
              </a:rPr>
              <a:t>citations of all sources cited in your strategic plan must be listed here</a:t>
            </a:r>
            <a:r>
              <a:rPr lang="en-US" sz="2400" b="0" i="0" dirty="0">
                <a:solidFill>
                  <a:srgbClr val="333333"/>
                </a:solidFill>
                <a:effectLst/>
              </a:rPr>
              <a:t>.</a:t>
            </a:r>
          </a:p>
          <a:p>
            <a:pPr algn="just"/>
            <a:r>
              <a:rPr lang="en-US" sz="2400" b="1" i="0" dirty="0">
                <a:solidFill>
                  <a:srgbClr val="333333"/>
                </a:solidFill>
                <a:effectLst/>
              </a:rPr>
              <a:t>8. Appendices (if appropriate)</a:t>
            </a:r>
          </a:p>
          <a:p>
            <a:pPr algn="just"/>
            <a:r>
              <a:rPr lang="en-US" sz="2400" b="0" i="0" dirty="0">
                <a:solidFill>
                  <a:srgbClr val="333333"/>
                </a:solidFill>
                <a:effectLst/>
              </a:rPr>
              <a:t>• </a:t>
            </a:r>
            <a:r>
              <a:rPr lang="en-US" sz="2400" b="0" i="0" dirty="0">
                <a:solidFill>
                  <a:srgbClr val="FF0000"/>
                </a:solidFill>
                <a:effectLst/>
              </a:rPr>
              <a:t>Surveys, copies of supplementary research materials, maps, and so on</a:t>
            </a:r>
            <a:r>
              <a:rPr lang="en-US" sz="2400" b="0" i="0" dirty="0">
                <a:solidFill>
                  <a:srgbClr val="333333"/>
                </a:solidFill>
                <a:effectLst/>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81812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331244"/>
            <a:ext cx="9893651" cy="4339650"/>
          </a:xfrm>
          <a:prstGeom prst="rect">
            <a:avLst/>
          </a:prstGeom>
          <a:noFill/>
        </p:spPr>
        <p:txBody>
          <a:bodyPr wrap="square" rtlCol="0">
            <a:spAutoFit/>
          </a:bodyPr>
          <a:lstStyle/>
          <a:p>
            <a:pPr algn="just"/>
            <a:endParaRPr lang="en-US" sz="2400" b="0" i="0" dirty="0">
              <a:solidFill>
                <a:srgbClr val="333333"/>
              </a:solidFill>
              <a:effectLst/>
            </a:endParaRPr>
          </a:p>
          <a:p>
            <a:pPr marL="342900" indent="-342900" algn="just">
              <a:buFont typeface="Arial" panose="020B0604020202020204" pitchFamily="34" charset="0"/>
              <a:buChar char="•"/>
            </a:pPr>
            <a:r>
              <a:rPr lang="en-US" sz="2400" b="1" i="0" dirty="0">
                <a:solidFill>
                  <a:srgbClr val="333333"/>
                </a:solidFill>
                <a:effectLst/>
              </a:rPr>
              <a:t>Strategies you develop for your business should build on your perceived strengths, exploit opportunities you identify, and avoid threats</a:t>
            </a:r>
            <a:r>
              <a:rPr lang="en-US" sz="2400" b="0" i="0" dirty="0">
                <a:solidFill>
                  <a:srgbClr val="333333"/>
                </a:solidFill>
                <a:effectLst/>
              </a:rPr>
              <a:t>.</a:t>
            </a:r>
          </a:p>
          <a:p>
            <a:pPr algn="just"/>
            <a:r>
              <a:rPr lang="en-US" sz="2400" b="0" i="0" dirty="0">
                <a:solidFill>
                  <a:srgbClr val="333333"/>
                </a:solidFill>
                <a:effectLst/>
              </a:rPr>
              <a:t> </a:t>
            </a:r>
          </a:p>
          <a:p>
            <a:pPr marL="342900" indent="-342900" algn="just">
              <a:buFont typeface="Arial" panose="020B0604020202020204" pitchFamily="34" charset="0"/>
              <a:buChar char="•"/>
            </a:pPr>
            <a:r>
              <a:rPr lang="en-US" sz="2400" b="0" i="0" dirty="0">
                <a:solidFill>
                  <a:srgbClr val="333333"/>
                </a:solidFill>
                <a:effectLst/>
              </a:rPr>
              <a:t>Later, you will learn how to conduct a TOWS analysis of your business to help you develop your strategies. </a:t>
            </a:r>
          </a:p>
          <a:p>
            <a:pPr marL="342900" indent="-342900" algn="just">
              <a:buFont typeface="Arial" panose="020B0604020202020204" pitchFamily="34" charset="0"/>
              <a:buChar char="•"/>
            </a:pPr>
            <a:endParaRPr lang="en-US" sz="2400" b="0" i="0" dirty="0">
              <a:solidFill>
                <a:srgbClr val="333333"/>
              </a:solidFill>
              <a:effectLst/>
            </a:endParaRPr>
          </a:p>
          <a:p>
            <a:pPr marL="342900" indent="-342900" algn="just">
              <a:buFont typeface="Arial" panose="020B0604020202020204" pitchFamily="34" charset="0"/>
              <a:buChar char="•"/>
            </a:pPr>
            <a:r>
              <a:rPr lang="en-US" sz="2400" b="0" i="0" u="sng" dirty="0">
                <a:solidFill>
                  <a:srgbClr val="333333"/>
                </a:solidFill>
                <a:effectLst/>
              </a:rPr>
              <a:t>You can include</a:t>
            </a:r>
            <a:r>
              <a:rPr lang="en-US" sz="2400" b="0" i="0" dirty="0">
                <a:solidFill>
                  <a:srgbClr val="333333"/>
                </a:solidFill>
                <a:effectLst/>
              </a:rPr>
              <a:t> “</a:t>
            </a:r>
            <a:r>
              <a:rPr lang="en-US" sz="2400" b="1" i="0" dirty="0">
                <a:solidFill>
                  <a:srgbClr val="333333"/>
                </a:solidFill>
                <a:effectLst/>
              </a:rPr>
              <a:t>must do</a:t>
            </a:r>
            <a:r>
              <a:rPr lang="en-US" sz="2400" b="0" i="0" dirty="0">
                <a:solidFill>
                  <a:srgbClr val="333333"/>
                </a:solidFill>
                <a:effectLst/>
              </a:rPr>
              <a:t>” and “</a:t>
            </a:r>
            <a:r>
              <a:rPr lang="en-US" sz="2400" b="1" i="0" dirty="0">
                <a:solidFill>
                  <a:srgbClr val="333333"/>
                </a:solidFill>
                <a:effectLst/>
              </a:rPr>
              <a:t>should do</a:t>
            </a:r>
            <a:r>
              <a:rPr lang="en-US" sz="2400" b="0" i="0" dirty="0">
                <a:solidFill>
                  <a:srgbClr val="333333"/>
                </a:solidFill>
                <a:effectLst/>
              </a:rPr>
              <a:t>” </a:t>
            </a:r>
            <a:r>
              <a:rPr lang="en-US" sz="2400" b="0" i="0" u="sng" dirty="0">
                <a:solidFill>
                  <a:srgbClr val="333333"/>
                </a:solidFill>
                <a:effectLst/>
              </a:rPr>
              <a:t>strategies</a:t>
            </a:r>
            <a:r>
              <a:rPr lang="en-US" sz="2400" b="0" i="0" dirty="0">
                <a:solidFill>
                  <a:srgbClr val="333333"/>
                </a:solidFill>
                <a:effectLst/>
              </a:rPr>
              <a:t> for the sections above </a:t>
            </a:r>
            <a:r>
              <a:rPr lang="en-US" sz="2400" b="0" i="0" u="sng" dirty="0">
                <a:solidFill>
                  <a:srgbClr val="333333"/>
                </a:solidFill>
                <a:effectLst/>
              </a:rPr>
              <a:t>to help you develop short-range and long-range goals </a:t>
            </a:r>
            <a:r>
              <a:rPr lang="en-US" sz="2400" b="0" i="0" dirty="0">
                <a:solidFill>
                  <a:srgbClr val="333333"/>
                </a:solidFill>
                <a:effectLst/>
              </a:rPr>
              <a:t>for the business.</a:t>
            </a:r>
          </a:p>
          <a:p>
            <a:pPr algn="just"/>
            <a:r>
              <a:rPr lang="en-US"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80352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92302"/>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169704"/>
            <a:ext cx="10079071" cy="4955203"/>
          </a:xfrm>
          <a:prstGeom prst="rect">
            <a:avLst/>
          </a:prstGeom>
          <a:noFill/>
        </p:spPr>
        <p:txBody>
          <a:bodyPr wrap="square" rtlCol="0">
            <a:spAutoFit/>
          </a:bodyPr>
          <a:lstStyle/>
          <a:p>
            <a:pPr algn="just"/>
            <a:r>
              <a:rPr lang="en-US" sz="2400" b="1" i="0" dirty="0">
                <a:solidFill>
                  <a:srgbClr val="333333"/>
                </a:solidFill>
                <a:effectLst/>
              </a:rPr>
              <a:t>  Strategic Positioning: From Swot to Tows</a:t>
            </a:r>
          </a:p>
          <a:p>
            <a:pPr marL="342900" indent="-342900" algn="just">
              <a:buFont typeface="Arial" panose="020B0604020202020204" pitchFamily="34" charset="0"/>
              <a:buChar char="•"/>
            </a:pPr>
            <a:r>
              <a:rPr lang="en-US" sz="2400" b="0" i="0" dirty="0">
                <a:solidFill>
                  <a:srgbClr val="333333"/>
                </a:solidFill>
                <a:effectLst/>
              </a:rPr>
              <a:t>In stable industries, the </a:t>
            </a:r>
            <a:r>
              <a:rPr lang="en-US" sz="2400" b="1" i="0" dirty="0">
                <a:solidFill>
                  <a:srgbClr val="FF0000"/>
                </a:solidFill>
                <a:effectLst/>
              </a:rPr>
              <a:t>S</a:t>
            </a:r>
            <a:r>
              <a:rPr lang="en-US" sz="2400" b="0" i="0" dirty="0">
                <a:solidFill>
                  <a:srgbClr val="FF0000"/>
                </a:solidFill>
                <a:effectLst/>
              </a:rPr>
              <a:t>trengths </a:t>
            </a:r>
            <a:r>
              <a:rPr lang="en-US" sz="2400" b="1" i="0" dirty="0">
                <a:solidFill>
                  <a:srgbClr val="FF0000"/>
                </a:solidFill>
                <a:effectLst/>
              </a:rPr>
              <a:t>W</a:t>
            </a:r>
            <a:r>
              <a:rPr lang="en-US" sz="2400" b="0" i="0" dirty="0">
                <a:solidFill>
                  <a:srgbClr val="FF0000"/>
                </a:solidFill>
                <a:effectLst/>
              </a:rPr>
              <a:t>eaknesses </a:t>
            </a:r>
            <a:r>
              <a:rPr lang="en-US" sz="2400" b="1" i="0" dirty="0">
                <a:solidFill>
                  <a:srgbClr val="FF0000"/>
                </a:solidFill>
                <a:effectLst/>
              </a:rPr>
              <a:t>O</a:t>
            </a:r>
            <a:r>
              <a:rPr lang="en-US" sz="2400" b="0" i="0" dirty="0">
                <a:solidFill>
                  <a:srgbClr val="FF0000"/>
                </a:solidFill>
                <a:effectLst/>
              </a:rPr>
              <a:t>pportunities </a:t>
            </a:r>
            <a:r>
              <a:rPr lang="en-US" sz="2400" b="1" i="0" dirty="0">
                <a:solidFill>
                  <a:srgbClr val="FF0000"/>
                </a:solidFill>
                <a:effectLst/>
              </a:rPr>
              <a:t>T</a:t>
            </a:r>
            <a:r>
              <a:rPr lang="en-US" sz="2400" b="0" i="0" dirty="0">
                <a:solidFill>
                  <a:srgbClr val="FF0000"/>
                </a:solidFill>
                <a:effectLst/>
              </a:rPr>
              <a:t>hreats (</a:t>
            </a:r>
            <a:r>
              <a:rPr lang="en-US" sz="2400" b="1" i="0" dirty="0">
                <a:solidFill>
                  <a:srgbClr val="FF0000"/>
                </a:solidFill>
                <a:effectLst/>
              </a:rPr>
              <a:t>SWOT</a:t>
            </a:r>
            <a:r>
              <a:rPr lang="en-US" sz="2400" b="0" i="0" dirty="0">
                <a:solidFill>
                  <a:srgbClr val="FF0000"/>
                </a:solidFill>
                <a:effectLst/>
              </a:rPr>
              <a:t>) </a:t>
            </a:r>
            <a:r>
              <a:rPr lang="en-US" sz="2400" b="0" i="0" dirty="0">
                <a:solidFill>
                  <a:srgbClr val="333333"/>
                </a:solidFill>
                <a:effectLst/>
              </a:rPr>
              <a:t>analysis </a:t>
            </a:r>
            <a:r>
              <a:rPr lang="en-US" sz="2400" b="0" i="0" dirty="0">
                <a:solidFill>
                  <a:srgbClr val="FF0000"/>
                </a:solidFill>
                <a:effectLst/>
              </a:rPr>
              <a:t>remains one of the best ways to think about strategy and selecting a strategic position for the new venture</a:t>
            </a:r>
            <a:r>
              <a:rPr lang="en-US" sz="2400" b="0" i="0" dirty="0">
                <a:solidFill>
                  <a:srgbClr val="333333"/>
                </a:solidFill>
                <a:effectLst/>
              </a:rPr>
              <a:t>. </a:t>
            </a:r>
          </a:p>
          <a:p>
            <a:pPr marL="342900" indent="-342900" algn="just">
              <a:buFont typeface="Arial" panose="020B0604020202020204" pitchFamily="34" charset="0"/>
              <a:buChar char="•"/>
            </a:pPr>
            <a:r>
              <a:rPr lang="en-US" sz="2400" b="1" i="0" dirty="0">
                <a:solidFill>
                  <a:srgbClr val="FF0000"/>
                </a:solidFill>
                <a:effectLst/>
              </a:rPr>
              <a:t>The goal is to </a:t>
            </a:r>
            <a:r>
              <a:rPr lang="en-US" sz="2400" b="0" i="0" u="sng" dirty="0">
                <a:solidFill>
                  <a:srgbClr val="FF0000"/>
                </a:solidFill>
                <a:effectLst/>
              </a:rPr>
              <a:t>find a sustainable strategic position in which the firm can use its strengths to take advantage of the opportunities </a:t>
            </a:r>
            <a:r>
              <a:rPr lang="en-US" sz="2400" b="0" i="0" dirty="0">
                <a:solidFill>
                  <a:srgbClr val="333333"/>
                </a:solidFill>
                <a:effectLst/>
              </a:rPr>
              <a:t>available in its industry and markets—</a:t>
            </a:r>
            <a:r>
              <a:rPr lang="en-US" sz="2400" b="0" i="0" u="sng" dirty="0">
                <a:solidFill>
                  <a:srgbClr val="FF0000"/>
                </a:solidFill>
                <a:effectLst/>
              </a:rPr>
              <a:t>while defending itself from threats and masking or correcting its weaknesses</a:t>
            </a:r>
            <a:r>
              <a:rPr lang="en-US" sz="2400" b="0" i="0" dirty="0">
                <a:solidFill>
                  <a:srgbClr val="333333"/>
                </a:solidFill>
                <a:effectLst/>
              </a:rPr>
              <a:t>. </a:t>
            </a:r>
          </a:p>
          <a:p>
            <a:pPr marL="342900" indent="-342900" algn="just">
              <a:buFont typeface="Arial" panose="020B0604020202020204" pitchFamily="34" charset="0"/>
              <a:buChar char="•"/>
            </a:pPr>
            <a:r>
              <a:rPr lang="en-US" sz="2400" b="1" i="0" dirty="0">
                <a:solidFill>
                  <a:srgbClr val="333333"/>
                </a:solidFill>
                <a:effectLst/>
              </a:rPr>
              <a:t>The challenge in identifying weaknesses and developing ways to overcome them </a:t>
            </a:r>
            <a:r>
              <a:rPr lang="en-US" sz="2400" b="1" i="0" u="sng" dirty="0">
                <a:solidFill>
                  <a:srgbClr val="333333"/>
                </a:solidFill>
                <a:effectLst/>
              </a:rPr>
              <a:t>can in itself become a strategy</a:t>
            </a:r>
            <a:r>
              <a:rPr lang="en-US" sz="2400" b="1" i="0" dirty="0">
                <a:solidFill>
                  <a:srgbClr val="333333"/>
                </a:solidFill>
                <a:effectLst/>
              </a:rPr>
              <a:t>. </a:t>
            </a:r>
          </a:p>
          <a:p>
            <a:pPr marL="342900" indent="-342900" algn="just">
              <a:buFont typeface="Arial" panose="020B0604020202020204" pitchFamily="34" charset="0"/>
              <a:buChar char="•"/>
            </a:pPr>
            <a:r>
              <a:rPr lang="en-US" sz="2400" b="1" i="0" u="sng" dirty="0">
                <a:solidFill>
                  <a:srgbClr val="333333"/>
                </a:solidFill>
                <a:effectLst/>
              </a:rPr>
              <a:t>Turning the SWOT into TOWS </a:t>
            </a:r>
            <a:r>
              <a:rPr lang="en-US" sz="2400" b="0" i="0" dirty="0">
                <a:solidFill>
                  <a:srgbClr val="333333"/>
                </a:solidFill>
                <a:effectLst/>
              </a:rPr>
              <a:t>is about </a:t>
            </a:r>
            <a:r>
              <a:rPr lang="en-US" sz="2400" b="0" i="0" dirty="0">
                <a:solidFill>
                  <a:srgbClr val="FF0000"/>
                </a:solidFill>
                <a:effectLst/>
              </a:rPr>
              <a:t>doing the external analysis first</a:t>
            </a:r>
            <a:r>
              <a:rPr lang="en-US" sz="2400" b="0" i="0" dirty="0">
                <a:solidFill>
                  <a:srgbClr val="333333"/>
                </a:solidFill>
                <a:effectLst/>
              </a:rPr>
              <a:t>—</a:t>
            </a:r>
            <a:r>
              <a:rPr lang="en-US" sz="2400" b="0" i="0" dirty="0">
                <a:solidFill>
                  <a:srgbClr val="FF0000"/>
                </a:solidFill>
                <a:effectLst/>
              </a:rPr>
              <a:t>an important distinction when thinking about strategy. </a:t>
            </a:r>
            <a:r>
              <a:rPr lang="en-US" sz="2000" b="0" i="0" dirty="0">
                <a:solidFill>
                  <a:srgbClr val="333333"/>
                </a:solidFill>
                <a:effectLst/>
              </a:rPr>
              <a:t>When doing such an analysis, it's best to work from the outside in, to do a TOWS analysis.</a:t>
            </a:r>
            <a:endParaRPr lang="en-US" sz="2400" b="0" i="0" dirty="0">
              <a:solidFill>
                <a:srgbClr val="333333"/>
              </a:solidFill>
              <a:effectLs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76940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230832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TOWS analysis  </a:t>
            </a:r>
            <a:r>
              <a:rPr kumimoji="0" lang="en-US" sz="2000" i="1" u="none" strike="noStrike" kern="1200" cap="none" spc="0" normalizeH="0" baseline="0" noProof="0" dirty="0">
                <a:ln>
                  <a:noFill/>
                </a:ln>
                <a:solidFill>
                  <a:srgbClr val="FF0000"/>
                </a:solidFill>
                <a:effectLst/>
                <a:uLnTx/>
                <a:uFillTx/>
                <a:latin typeface="Calibri" panose="020F0502020204030204"/>
                <a:ea typeface="+mn-ea"/>
                <a:cs typeface="+mn-cs"/>
              </a:rPr>
              <a:t>(</a:t>
            </a:r>
            <a:r>
              <a:rPr kumimoji="0" lang="en-US" sz="2000" b="1" i="1" u="none" strike="noStrike" kern="1200" cap="none" spc="0" normalizeH="0" baseline="0" noProof="0" dirty="0">
                <a:ln>
                  <a:noFill/>
                </a:ln>
                <a:solidFill>
                  <a:srgbClr val="FF0000"/>
                </a:solidFill>
                <a:effectLst/>
                <a:uLnTx/>
                <a:uFillTx/>
                <a:latin typeface="Calibri" panose="020F0502020204030204"/>
                <a:ea typeface="+mn-ea"/>
                <a:cs typeface="+mn-cs"/>
              </a:rPr>
              <a:t>to consider the new venture's strategic position)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1"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33333"/>
                </a:solidFill>
                <a:effectLst/>
                <a:uLnTx/>
                <a:uFillTx/>
                <a:latin typeface="Calibri" panose="020F0502020204030204"/>
                <a:ea typeface="+mn-ea"/>
                <a:cs typeface="+mn-cs"/>
              </a:rPr>
              <a:t>• </a:t>
            </a:r>
            <a:r>
              <a:rPr kumimoji="0" lang="en-US" sz="2400" b="1" i="0" u="none" strike="noStrike" kern="1200" cap="none" spc="0" normalizeH="0" baseline="0" noProof="0" dirty="0">
                <a:ln>
                  <a:noFill/>
                </a:ln>
                <a:solidFill>
                  <a:srgbClr val="333333"/>
                </a:solidFill>
                <a:effectLst/>
                <a:uLnTx/>
                <a:uFillTx/>
                <a:latin typeface="Calibri" panose="020F0502020204030204"/>
                <a:ea typeface="+mn-ea"/>
                <a:cs typeface="+mn-cs"/>
              </a:rPr>
              <a:t>T</a:t>
            </a:r>
            <a:r>
              <a:rPr kumimoji="0" lang="en-US" sz="2400" b="0" i="0" u="none" strike="noStrike" kern="1200" cap="none" spc="0" normalizeH="0" baseline="0" noProof="0" dirty="0">
                <a:ln>
                  <a:noFill/>
                </a:ln>
                <a:solidFill>
                  <a:srgbClr val="333333"/>
                </a:solidFill>
                <a:effectLst/>
                <a:uLnTx/>
                <a:uFillTx/>
                <a:latin typeface="Calibri" panose="020F0502020204030204"/>
                <a:ea typeface="+mn-ea"/>
                <a:cs typeface="+mn-cs"/>
              </a:rPr>
              <a:t>hreats-</a:t>
            </a:r>
            <a:r>
              <a:rPr kumimoji="0" lang="en-US" sz="2400" b="1" i="0" u="none" strike="noStrike" kern="1200" cap="none" spc="0" normalizeH="0" baseline="0" noProof="0" dirty="0">
                <a:ln>
                  <a:noFill/>
                </a:ln>
                <a:solidFill>
                  <a:srgbClr val="333333"/>
                </a:solidFill>
                <a:effectLst/>
                <a:uLnTx/>
                <a:uFillTx/>
                <a:latin typeface="Calibri" panose="020F0502020204030204"/>
                <a:ea typeface="+mn-ea"/>
                <a:cs typeface="+mn-cs"/>
              </a:rPr>
              <a:t>O</a:t>
            </a:r>
            <a:r>
              <a:rPr kumimoji="0" lang="en-US" sz="2400" b="0" i="0" u="none" strike="noStrike" kern="1200" cap="none" spc="0" normalizeH="0" baseline="0" noProof="0" dirty="0">
                <a:ln>
                  <a:noFill/>
                </a:ln>
                <a:solidFill>
                  <a:srgbClr val="333333"/>
                </a:solidFill>
                <a:effectLst/>
                <a:uLnTx/>
                <a:uFillTx/>
                <a:latin typeface="Calibri" panose="020F0502020204030204"/>
                <a:ea typeface="+mn-ea"/>
                <a:cs typeface="+mn-cs"/>
              </a:rPr>
              <a:t>pportunities-</a:t>
            </a:r>
            <a:r>
              <a:rPr kumimoji="0" lang="en-US" sz="2400" b="1" i="0" u="none" strike="noStrike" kern="1200" cap="none" spc="0" normalizeH="0" baseline="0" noProof="0" dirty="0">
                <a:ln>
                  <a:noFill/>
                </a:ln>
                <a:solidFill>
                  <a:srgbClr val="333333"/>
                </a:solidFill>
                <a:effectLst/>
                <a:uLnTx/>
                <a:uFillTx/>
                <a:latin typeface="Calibri" panose="020F0502020204030204"/>
                <a:ea typeface="+mn-ea"/>
                <a:cs typeface="+mn-cs"/>
              </a:rPr>
              <a:t>W</a:t>
            </a:r>
            <a:r>
              <a:rPr kumimoji="0" lang="en-US" sz="2400" b="0" i="0" u="none" strike="noStrike" kern="1200" cap="none" spc="0" normalizeH="0" baseline="0" noProof="0" dirty="0">
                <a:ln>
                  <a:noFill/>
                </a:ln>
                <a:solidFill>
                  <a:srgbClr val="333333"/>
                </a:solidFill>
                <a:effectLst/>
                <a:uLnTx/>
                <a:uFillTx/>
                <a:latin typeface="Calibri" panose="020F0502020204030204"/>
                <a:ea typeface="+mn-ea"/>
                <a:cs typeface="+mn-cs"/>
              </a:rPr>
              <a:t>eaknesses-</a:t>
            </a:r>
            <a:r>
              <a:rPr kumimoji="0" lang="en-US" sz="2400" b="1" i="0" u="none" strike="noStrike" kern="1200" cap="none" spc="0" normalizeH="0" baseline="0" noProof="0" dirty="0">
                <a:ln>
                  <a:noFill/>
                </a:ln>
                <a:solidFill>
                  <a:srgbClr val="333333"/>
                </a:solidFill>
                <a:effectLst/>
                <a:uLnTx/>
                <a:uFillTx/>
                <a:latin typeface="Calibri" panose="020F0502020204030204"/>
                <a:ea typeface="+mn-ea"/>
                <a:cs typeface="+mn-cs"/>
              </a:rPr>
              <a:t>S</a:t>
            </a:r>
            <a:r>
              <a:rPr kumimoji="0" lang="en-US" sz="2400" b="0" i="0" u="none" strike="noStrike" kern="1200" cap="none" spc="0" normalizeH="0" baseline="0" noProof="0" dirty="0">
                <a:ln>
                  <a:noFill/>
                </a:ln>
                <a:solidFill>
                  <a:srgbClr val="333333"/>
                </a:solidFill>
                <a:effectLst/>
                <a:uLnTx/>
                <a:uFillTx/>
                <a:latin typeface="Calibri" panose="020F0502020204030204"/>
                <a:ea typeface="+mn-ea"/>
                <a:cs typeface="+mn-cs"/>
              </a:rPr>
              <a:t>trengths </a:t>
            </a:r>
            <a:r>
              <a:rPr kumimoji="0" lang="en-US" b="0" i="0" u="none" strike="noStrike" kern="1200" cap="none" spc="0" normalizeH="0" baseline="0" noProof="0" dirty="0">
                <a:ln>
                  <a:noFill/>
                </a:ln>
                <a:solidFill>
                  <a:srgbClr val="FF0000"/>
                </a:solidFill>
                <a:effectLst/>
                <a:uLnTx/>
                <a:uFillTx/>
                <a:latin typeface="Calibri" panose="020F0502020204030204"/>
                <a:ea typeface="+mn-ea"/>
                <a:cs typeface="+mn-cs"/>
              </a:rPr>
              <a:t>analysis </a:t>
            </a: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is </a:t>
            </a:r>
            <a:r>
              <a:rPr kumimoji="0" lang="en-US" sz="1800" b="0" i="0" u="sng" strike="noStrike" kern="1200" cap="none" spc="0" normalizeH="0" baseline="0" noProof="0" dirty="0">
                <a:ln>
                  <a:noFill/>
                </a:ln>
                <a:solidFill>
                  <a:srgbClr val="FF0000"/>
                </a:solidFill>
                <a:effectLst/>
                <a:uLnTx/>
                <a:uFillTx/>
                <a:latin typeface="Calibri" panose="020F0502020204030204"/>
                <a:ea typeface="+mn-ea"/>
                <a:cs typeface="+mn-cs"/>
              </a:rPr>
              <a:t>an</a:t>
            </a:r>
            <a:r>
              <a:rPr kumimoji="0" lang="en-US" sz="2400" b="0" i="0" u="sng" strike="noStrike" kern="1200" cap="none" spc="0" normalizeH="0" baseline="0" noProof="0" dirty="0">
                <a:ln>
                  <a:noFill/>
                </a:ln>
                <a:solidFill>
                  <a:srgbClr val="FF0000"/>
                </a:solidFill>
                <a:effectLst/>
                <a:uLnTx/>
                <a:uFillTx/>
                <a:latin typeface="Calibri" panose="020F0502020204030204"/>
                <a:ea typeface="+mn-ea"/>
                <a:cs typeface="+mn-cs"/>
              </a:rPr>
              <a:t> innovative approach to analyzing the external environment </a:t>
            </a: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and </a:t>
            </a:r>
            <a:r>
              <a:rPr kumimoji="0" lang="en-US" sz="2400" b="0" i="0" u="sng" strike="noStrike" kern="1200" cap="none" spc="0" normalizeH="0" baseline="0" noProof="0" dirty="0">
                <a:ln>
                  <a:noFill/>
                </a:ln>
                <a:solidFill>
                  <a:srgbClr val="FF0000"/>
                </a:solidFill>
                <a:effectLst/>
                <a:uLnTx/>
                <a:uFillTx/>
                <a:latin typeface="Calibri" panose="020F0502020204030204"/>
                <a:ea typeface="+mn-ea"/>
                <a:cs typeface="+mn-cs"/>
              </a:rPr>
              <a:t>applying the new venture's strengths and weaknesses in ways that capitalize on the opportunities and minimize the threats</a:t>
            </a: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 facing the new venture.</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07322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92302"/>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92302"/>
            <a:ext cx="9893651" cy="4524315"/>
          </a:xfrm>
          <a:prstGeom prst="rect">
            <a:avLst/>
          </a:prstGeom>
          <a:noFill/>
        </p:spPr>
        <p:txBody>
          <a:bodyPr wrap="square" rtlCol="0">
            <a:spAutoFit/>
          </a:bodyPr>
          <a:lstStyle/>
          <a:p>
            <a:pPr algn="just"/>
            <a:r>
              <a:rPr lang="en-US" sz="2000" b="0" i="0" dirty="0">
                <a:solidFill>
                  <a:srgbClr val="333333"/>
                </a:solidFill>
                <a:effectLst/>
              </a:rPr>
              <a:t>--Begin by defining markets in which your firm will sell, competition that you will face, and larger industry structure (power relations, business norms, etc.) in which firm will function.</a:t>
            </a:r>
          </a:p>
          <a:p>
            <a:pPr algn="just"/>
            <a:r>
              <a:rPr lang="en-US" sz="2000" dirty="0">
                <a:solidFill>
                  <a:srgbClr val="333333"/>
                </a:solidFill>
              </a:rPr>
              <a:t>-- </a:t>
            </a:r>
            <a:r>
              <a:rPr lang="en-US" sz="2000" b="0" i="0" dirty="0">
                <a:solidFill>
                  <a:srgbClr val="333333"/>
                </a:solidFill>
                <a:effectLst/>
              </a:rPr>
              <a:t>For this portion of the analysis, you can use the data you collected in the Knowledge of Industry Checklist (KIC). </a:t>
            </a:r>
          </a:p>
          <a:p>
            <a:pPr algn="just"/>
            <a:r>
              <a:rPr lang="en-US" sz="2000" b="0" i="0" dirty="0">
                <a:solidFill>
                  <a:srgbClr val="333333"/>
                </a:solidFill>
                <a:effectLst/>
              </a:rPr>
              <a:t>--Then turn your attention to the trends and shifts in the external environment: </a:t>
            </a:r>
            <a:r>
              <a:rPr lang="en-US" sz="2000" b="0" i="1" dirty="0">
                <a:solidFill>
                  <a:srgbClr val="333333"/>
                </a:solidFill>
                <a:effectLst/>
              </a:rPr>
              <a:t>Consider the following factors as you work through the TOWS Analysis.</a:t>
            </a:r>
            <a:endParaRPr lang="en-US" sz="2400" b="0" i="1" dirty="0">
              <a:solidFill>
                <a:srgbClr val="333333"/>
              </a:solidFill>
              <a:effectLst/>
            </a:endParaRPr>
          </a:p>
          <a:p>
            <a:pPr algn="just"/>
            <a:r>
              <a:rPr lang="en-US" sz="2400" b="0" i="0" dirty="0">
                <a:solidFill>
                  <a:srgbClr val="333333"/>
                </a:solidFill>
                <a:effectLst/>
              </a:rPr>
              <a:t>• </a:t>
            </a:r>
            <a:r>
              <a:rPr lang="en-US" sz="2400" b="1" i="0" dirty="0">
                <a:solidFill>
                  <a:srgbClr val="FF0000"/>
                </a:solidFill>
                <a:effectLst/>
              </a:rPr>
              <a:t>Economic factors: </a:t>
            </a:r>
            <a:r>
              <a:rPr lang="en-US" sz="2400" b="0" i="0" dirty="0">
                <a:solidFill>
                  <a:srgbClr val="333333"/>
                </a:solidFill>
                <a:effectLst/>
              </a:rPr>
              <a:t>The general state of the economy, including inflation, labor market conditions, interest rates, and so on.</a:t>
            </a:r>
          </a:p>
          <a:p>
            <a:pPr algn="just"/>
            <a:r>
              <a:rPr lang="en-US" sz="2400" b="0" i="0" dirty="0">
                <a:solidFill>
                  <a:srgbClr val="333333"/>
                </a:solidFill>
                <a:effectLst/>
              </a:rPr>
              <a:t>• </a:t>
            </a:r>
            <a:r>
              <a:rPr lang="en-US" sz="2400" b="1" i="0" dirty="0">
                <a:solidFill>
                  <a:srgbClr val="FF0000"/>
                </a:solidFill>
                <a:effectLst/>
              </a:rPr>
              <a:t>Sociocultural factors: </a:t>
            </a:r>
            <a:r>
              <a:rPr lang="en-US" sz="2400" b="0" i="0" dirty="0">
                <a:solidFill>
                  <a:srgbClr val="333333"/>
                </a:solidFill>
                <a:effectLst/>
              </a:rPr>
              <a:t>Preferences, values, and shifts in consumer trends.</a:t>
            </a:r>
          </a:p>
          <a:p>
            <a:pPr algn="just"/>
            <a:r>
              <a:rPr lang="en-US" sz="2400" b="0" i="0" dirty="0">
                <a:solidFill>
                  <a:srgbClr val="333333"/>
                </a:solidFill>
                <a:effectLst/>
              </a:rPr>
              <a:t>• </a:t>
            </a:r>
            <a:r>
              <a:rPr lang="en-US" sz="2400" b="1" i="0" dirty="0">
                <a:solidFill>
                  <a:srgbClr val="FF0000"/>
                </a:solidFill>
                <a:effectLst/>
              </a:rPr>
              <a:t>Technological factors: </a:t>
            </a:r>
            <a:r>
              <a:rPr lang="en-US" sz="2400" b="0" i="0" dirty="0">
                <a:solidFill>
                  <a:srgbClr val="333333"/>
                </a:solidFill>
                <a:effectLst/>
              </a:rPr>
              <a:t>New technologies, technical processes, and the rate of technological change.</a:t>
            </a:r>
          </a:p>
          <a:p>
            <a:pPr algn="just"/>
            <a:r>
              <a:rPr lang="en-US" sz="2400" b="0" i="0" dirty="0">
                <a:solidFill>
                  <a:srgbClr val="333333"/>
                </a:solidFill>
                <a:effectLst/>
              </a:rPr>
              <a:t>• </a:t>
            </a:r>
            <a:r>
              <a:rPr lang="en-US" sz="2400" b="1" i="0" dirty="0">
                <a:solidFill>
                  <a:srgbClr val="FF0000"/>
                </a:solidFill>
                <a:effectLst/>
              </a:rPr>
              <a:t>Political-legal factors: </a:t>
            </a:r>
            <a:r>
              <a:rPr lang="en-US" sz="2400" b="0" i="0" dirty="0">
                <a:solidFill>
                  <a:srgbClr val="333333"/>
                </a:solidFill>
                <a:effectLst/>
              </a:rPr>
              <a:t>Regulatory environment, including laws, statutes, and changes in government policies that affect the business.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009569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92302"/>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92302"/>
            <a:ext cx="9893651" cy="4154984"/>
          </a:xfrm>
          <a:prstGeom prst="rect">
            <a:avLst/>
          </a:prstGeom>
          <a:noFill/>
        </p:spPr>
        <p:txBody>
          <a:bodyPr wrap="square" rtlCol="0">
            <a:spAutoFit/>
          </a:bodyPr>
          <a:lstStyle/>
          <a:p>
            <a:pPr algn="just"/>
            <a:r>
              <a:rPr lang="en-US" sz="2000" dirty="0">
                <a:solidFill>
                  <a:srgbClr val="333333"/>
                </a:solidFill>
              </a:rPr>
              <a:t>-- </a:t>
            </a:r>
            <a:r>
              <a:rPr lang="en-US" sz="2400" b="0" i="0" dirty="0">
                <a:solidFill>
                  <a:srgbClr val="333333"/>
                </a:solidFill>
                <a:effectLst/>
              </a:rPr>
              <a:t>These factors change frequently, so it is necessary to review this analysis at least annually, and more often as appropriate to your industry and the community in which the business resides. </a:t>
            </a:r>
          </a:p>
          <a:p>
            <a:pPr algn="just"/>
            <a:r>
              <a:rPr lang="en-US" sz="2400" dirty="0">
                <a:solidFill>
                  <a:srgbClr val="333333"/>
                </a:solidFill>
              </a:rPr>
              <a:t>-- </a:t>
            </a:r>
            <a:r>
              <a:rPr lang="en-US" sz="2400" b="0" i="0" dirty="0">
                <a:solidFill>
                  <a:srgbClr val="333333"/>
                </a:solidFill>
                <a:effectLst/>
              </a:rPr>
              <a:t>Finally, summarize your analysis in a list of opportunities and a list of threats. This is the context in which you must operate. </a:t>
            </a:r>
          </a:p>
          <a:p>
            <a:pPr algn="just"/>
            <a:r>
              <a:rPr lang="en-US" sz="2400" dirty="0">
                <a:solidFill>
                  <a:srgbClr val="333333"/>
                </a:solidFill>
              </a:rPr>
              <a:t>-- </a:t>
            </a:r>
            <a:r>
              <a:rPr lang="en-US" sz="2400" b="0" i="0" dirty="0">
                <a:solidFill>
                  <a:srgbClr val="333333"/>
                </a:solidFill>
                <a:effectLst/>
              </a:rPr>
              <a:t>Once you know what the external environment offers you (and the challenges it presents), look inside to inventory your strengths and weaknesses. </a:t>
            </a:r>
          </a:p>
          <a:p>
            <a:pPr algn="just"/>
            <a:r>
              <a:rPr lang="en-US" sz="2400" dirty="0">
                <a:solidFill>
                  <a:srgbClr val="333333"/>
                </a:solidFill>
              </a:rPr>
              <a:t>-- </a:t>
            </a:r>
            <a:r>
              <a:rPr lang="en-US" sz="2400" b="0" i="0" dirty="0">
                <a:solidFill>
                  <a:srgbClr val="333333"/>
                </a:solidFill>
                <a:effectLst/>
              </a:rPr>
              <a:t>What skill sets, resources, networks, and so on do you have at your disposal? What are you lacking? Summarize these into a list of strengths and a list of weaknesses. This is what you have to work with.</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039415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92302"/>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92302"/>
            <a:ext cx="9893651" cy="3416320"/>
          </a:xfrm>
          <a:prstGeom prst="rect">
            <a:avLst/>
          </a:prstGeom>
          <a:noFill/>
        </p:spPr>
        <p:txBody>
          <a:bodyPr wrap="square" rtlCol="0">
            <a:spAutoFit/>
          </a:bodyPr>
          <a:lstStyle/>
          <a:p>
            <a:pPr algn="just"/>
            <a:endParaRPr lang="en-US" sz="2400" b="0" i="0" dirty="0">
              <a:solidFill>
                <a:srgbClr val="333333"/>
              </a:solidFill>
              <a:effectLst/>
            </a:endParaRPr>
          </a:p>
          <a:p>
            <a:pPr algn="just"/>
            <a:r>
              <a:rPr lang="en-US" sz="2400" b="0" i="0" dirty="0">
                <a:solidFill>
                  <a:srgbClr val="333333"/>
                </a:solidFill>
                <a:effectLst/>
              </a:rPr>
              <a:t>-- Finally, map out your TO and WS in a matrix such as the one shown in </a:t>
            </a:r>
            <a:r>
              <a:rPr lang="en-US" sz="2400" b="0" i="0" dirty="0">
                <a:solidFill>
                  <a:srgbClr val="046FF8"/>
                </a:solidFill>
                <a:effectLst/>
              </a:rPr>
              <a:t>Table 1 </a:t>
            </a:r>
            <a:r>
              <a:rPr lang="en-US" sz="2400" b="0" i="0" dirty="0">
                <a:solidFill>
                  <a:srgbClr val="333333"/>
                </a:solidFill>
                <a:effectLst/>
              </a:rPr>
              <a:t>and study it to develop a</a:t>
            </a:r>
            <a:r>
              <a:rPr lang="en-US" sz="2400" dirty="0"/>
              <a:t> </a:t>
            </a:r>
            <a:r>
              <a:rPr lang="en-US" sz="2400" b="0" i="0" dirty="0">
                <a:solidFill>
                  <a:srgbClr val="333333"/>
                </a:solidFill>
                <a:effectLst/>
              </a:rPr>
              <a:t>strategy that uses your strengths to take advantage of opportunities, reduce or avoid threats, and overcome weaknesses. </a:t>
            </a:r>
          </a:p>
          <a:p>
            <a:pPr algn="just"/>
            <a:r>
              <a:rPr lang="en-US" sz="2400" dirty="0">
                <a:solidFill>
                  <a:srgbClr val="333333"/>
                </a:solidFill>
              </a:rPr>
              <a:t>-- </a:t>
            </a:r>
            <a:r>
              <a:rPr lang="en-US" sz="2400" b="0" i="0" dirty="0">
                <a:solidFill>
                  <a:srgbClr val="333333"/>
                </a:solidFill>
                <a:effectLst/>
              </a:rPr>
              <a:t>It is also highly recommended that you develop a set of strategies and run each through the matrix in </a:t>
            </a:r>
            <a:r>
              <a:rPr lang="en-US" sz="2400" b="0" i="0" dirty="0">
                <a:solidFill>
                  <a:srgbClr val="046FF8"/>
                </a:solidFill>
                <a:effectLst/>
              </a:rPr>
              <a:t>Table </a:t>
            </a:r>
            <a:r>
              <a:rPr lang="en-US" sz="2400" dirty="0">
                <a:solidFill>
                  <a:srgbClr val="046FF8"/>
                </a:solidFill>
              </a:rPr>
              <a:t>1</a:t>
            </a:r>
            <a:r>
              <a:rPr lang="en-US" sz="2400" b="0" i="0" dirty="0">
                <a:solidFill>
                  <a:srgbClr val="333333"/>
                </a:solidFill>
                <a:effectLst/>
              </a:rPr>
              <a:t>, looking for flaws (e.g., lack of management skills in a particular area, low levels of financial resources).</a:t>
            </a:r>
          </a:p>
          <a:p>
            <a:pPr algn="just"/>
            <a:endParaRPr lang="en-US" sz="2400" b="0" i="0" dirty="0">
              <a:solidFill>
                <a:srgbClr val="333333"/>
              </a:solidFill>
              <a:effectLst/>
            </a:endParaRPr>
          </a:p>
          <a:p>
            <a:pPr algn="just"/>
            <a:r>
              <a:rPr lang="en-US" sz="2400" b="1" i="1" dirty="0">
                <a:solidFill>
                  <a:srgbClr val="333333"/>
                </a:solidFill>
                <a:effectLst/>
              </a:rPr>
              <a:t>Table 1 TOWS: The Strategic Audit</a:t>
            </a:r>
            <a:endParaRPr lang="en-US" sz="24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60883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C072C389-77D9-964E-AEE9-567B3F653DE7}"/>
              </a:ext>
            </a:extLst>
          </p:cNvPr>
          <p:cNvPicPr>
            <a:picLocks noChangeAspect="1"/>
          </p:cNvPicPr>
          <p:nvPr/>
        </p:nvPicPr>
        <p:blipFill>
          <a:blip r:embed="rId7"/>
          <a:stretch>
            <a:fillRect/>
          </a:stretch>
        </p:blipFill>
        <p:spPr>
          <a:xfrm>
            <a:off x="1009372" y="1257970"/>
            <a:ext cx="9160239" cy="4582831"/>
          </a:xfrm>
          <a:prstGeom prst="rect">
            <a:avLst/>
          </a:prstGeom>
        </p:spPr>
      </p:pic>
    </p:spTree>
    <p:extLst>
      <p:ext uri="{BB962C8B-B14F-4D97-AF65-F5344CB8AC3E}">
        <p14:creationId xmlns:p14="http://schemas.microsoft.com/office/powerpoint/2010/main" val="39124733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5384" y="1241943"/>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428065"/>
            <a:ext cx="9893651" cy="4154984"/>
          </a:xfrm>
          <a:prstGeom prst="rect">
            <a:avLst/>
          </a:prstGeom>
          <a:noFill/>
        </p:spPr>
        <p:txBody>
          <a:bodyPr wrap="square" rtlCol="0">
            <a:spAutoFit/>
          </a:bodyPr>
          <a:lstStyle/>
          <a:p>
            <a:pPr algn="just"/>
            <a:r>
              <a:rPr lang="en-US" sz="2400" b="0" i="0" dirty="0">
                <a:solidFill>
                  <a:srgbClr val="333333"/>
                </a:solidFill>
                <a:effectLst/>
              </a:rPr>
              <a:t>When you complete this analysis, </a:t>
            </a:r>
            <a:r>
              <a:rPr lang="en-US" sz="2400" b="1" u="sng" dirty="0">
                <a:solidFill>
                  <a:srgbClr val="333333"/>
                </a:solidFill>
                <a:effectLst/>
              </a:rPr>
              <a:t>you can consider some of the strategic positions for the new venture:</a:t>
            </a:r>
          </a:p>
          <a:p>
            <a:pPr algn="just"/>
            <a:r>
              <a:rPr lang="en-US" b="0" i="0" dirty="0">
                <a:solidFill>
                  <a:srgbClr val="333333"/>
                </a:solidFill>
                <a:effectLst/>
              </a:rPr>
              <a:t>• </a:t>
            </a:r>
            <a:r>
              <a:rPr lang="en-US" sz="2400" b="0" i="0" dirty="0">
                <a:solidFill>
                  <a:srgbClr val="333333"/>
                </a:solidFill>
                <a:effectLst/>
              </a:rPr>
              <a:t>The </a:t>
            </a:r>
            <a:r>
              <a:rPr lang="en-US" sz="2400" b="1" i="1" dirty="0">
                <a:solidFill>
                  <a:srgbClr val="FF0000"/>
                </a:solidFill>
                <a:effectLst/>
              </a:rPr>
              <a:t>low-cost</a:t>
            </a:r>
            <a:r>
              <a:rPr lang="en-US" sz="2400" b="1" i="1" dirty="0">
                <a:solidFill>
                  <a:srgbClr val="333333"/>
                </a:solidFill>
                <a:effectLst/>
              </a:rPr>
              <a:t> </a:t>
            </a:r>
            <a:r>
              <a:rPr lang="en-US" sz="2400" b="0" i="0" dirty="0">
                <a:solidFill>
                  <a:srgbClr val="333333"/>
                </a:solidFill>
                <a:effectLst/>
              </a:rPr>
              <a:t>firm that </a:t>
            </a:r>
            <a:r>
              <a:rPr lang="en-US" sz="2400" b="0" i="0" dirty="0">
                <a:solidFill>
                  <a:srgbClr val="FF0000"/>
                </a:solidFill>
                <a:effectLst/>
              </a:rPr>
              <a:t>churns out good enough services or products at the lowest possible cost</a:t>
            </a:r>
            <a:r>
              <a:rPr lang="en-US" sz="2400" b="0" i="0" dirty="0">
                <a:solidFill>
                  <a:srgbClr val="333333"/>
                </a:solidFill>
                <a:effectLst/>
              </a:rPr>
              <a:t> .</a:t>
            </a:r>
          </a:p>
          <a:p>
            <a:pPr algn="just"/>
            <a:r>
              <a:rPr lang="en-US" sz="2400" b="0" i="0" dirty="0">
                <a:solidFill>
                  <a:srgbClr val="333333"/>
                </a:solidFill>
                <a:effectLst/>
              </a:rPr>
              <a:t>• The </a:t>
            </a:r>
            <a:r>
              <a:rPr lang="en-US" sz="2400" b="1" i="1" dirty="0">
                <a:solidFill>
                  <a:srgbClr val="FF0000"/>
                </a:solidFill>
                <a:effectLst/>
              </a:rPr>
              <a:t>highly differentiated </a:t>
            </a:r>
            <a:r>
              <a:rPr lang="en-US" sz="2400" b="0" i="0" dirty="0">
                <a:solidFill>
                  <a:srgbClr val="333333"/>
                </a:solidFill>
                <a:effectLst/>
              </a:rPr>
              <a:t>firm that </a:t>
            </a:r>
            <a:r>
              <a:rPr lang="en-US" sz="2400" b="0" i="0" dirty="0">
                <a:solidFill>
                  <a:srgbClr val="FF0000"/>
                </a:solidFill>
                <a:effectLst/>
              </a:rPr>
              <a:t>creates the highest-quality, best-designed, best-supported, most attractive products or services </a:t>
            </a:r>
            <a:r>
              <a:rPr lang="en-US" sz="2400" b="0" i="0" dirty="0">
                <a:solidFill>
                  <a:srgbClr val="333333"/>
                </a:solidFill>
                <a:effectLst/>
              </a:rPr>
              <a:t>in its area.</a:t>
            </a:r>
          </a:p>
          <a:p>
            <a:pPr algn="just"/>
            <a:r>
              <a:rPr lang="en-US" sz="2400" b="0" i="0" dirty="0">
                <a:solidFill>
                  <a:srgbClr val="333333"/>
                </a:solidFill>
                <a:effectLst/>
              </a:rPr>
              <a:t>• The </a:t>
            </a:r>
            <a:r>
              <a:rPr lang="en-US" sz="2400" b="1" i="1" dirty="0">
                <a:solidFill>
                  <a:srgbClr val="FF0000"/>
                </a:solidFill>
                <a:effectLst/>
              </a:rPr>
              <a:t>narrowly focused </a:t>
            </a:r>
            <a:r>
              <a:rPr lang="en-US" sz="2400" b="0" i="0" dirty="0">
                <a:solidFill>
                  <a:srgbClr val="333333"/>
                </a:solidFill>
                <a:effectLst/>
              </a:rPr>
              <a:t>firm that </a:t>
            </a:r>
            <a:r>
              <a:rPr lang="en-US" sz="2400" b="0" i="0" dirty="0">
                <a:solidFill>
                  <a:srgbClr val="FF0000"/>
                </a:solidFill>
                <a:effectLst/>
              </a:rPr>
              <a:t>ties itself to a very specific market </a:t>
            </a:r>
            <a:r>
              <a:rPr lang="en-US" sz="2400" b="0" i="0" dirty="0">
                <a:solidFill>
                  <a:srgbClr val="333333"/>
                </a:solidFill>
                <a:effectLst/>
              </a:rPr>
              <a:t>and </a:t>
            </a:r>
            <a:r>
              <a:rPr lang="en-US" sz="2400" b="0" i="0" dirty="0">
                <a:solidFill>
                  <a:srgbClr val="FF0000"/>
                </a:solidFill>
                <a:effectLst/>
              </a:rPr>
              <a:t>serves its needs attentively</a:t>
            </a:r>
            <a:r>
              <a:rPr lang="en-US" sz="2400" b="0" i="0" dirty="0">
                <a:solidFill>
                  <a:srgbClr val="333333"/>
                </a:solidFill>
                <a:effectLst/>
              </a:rPr>
              <a:t>, typically with segmented products and services or niche, often customized, products or services.</a:t>
            </a:r>
          </a:p>
          <a:p>
            <a:pPr algn="just"/>
            <a:r>
              <a:rPr lang="en-US" sz="2400" b="0" i="0" dirty="0">
                <a:solidFill>
                  <a:srgbClr val="333333"/>
                </a:solidFill>
                <a:effectLst/>
              </a:rPr>
              <a:t>• The </a:t>
            </a:r>
            <a:r>
              <a:rPr lang="en-US" sz="2400" b="1" i="1" dirty="0">
                <a:solidFill>
                  <a:srgbClr val="FF0000"/>
                </a:solidFill>
                <a:effectLst/>
              </a:rPr>
              <a:t>broadly focused </a:t>
            </a:r>
            <a:r>
              <a:rPr lang="en-US" sz="2400" b="0" i="0" dirty="0">
                <a:solidFill>
                  <a:srgbClr val="333333"/>
                </a:solidFill>
                <a:effectLst/>
              </a:rPr>
              <a:t>firm that </a:t>
            </a:r>
            <a:r>
              <a:rPr lang="en-US" sz="2400" b="0" i="0" dirty="0">
                <a:solidFill>
                  <a:srgbClr val="FF0000"/>
                </a:solidFill>
                <a:effectLst/>
              </a:rPr>
              <a:t>serves a wider market, either with a standardized product or through mass customization</a:t>
            </a:r>
            <a:r>
              <a:rPr lang="en-US" sz="2400" b="0" i="0" dirty="0">
                <a:solidFill>
                  <a:srgbClr val="333333"/>
                </a:solidFill>
                <a:effectLst/>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272068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5384" y="1241943"/>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8093" y="1516225"/>
            <a:ext cx="9893651" cy="3046988"/>
          </a:xfrm>
          <a:prstGeom prst="rect">
            <a:avLst/>
          </a:prstGeom>
          <a:noFill/>
        </p:spPr>
        <p:txBody>
          <a:bodyPr wrap="square" rtlCol="0">
            <a:spAutoFit/>
          </a:bodyPr>
          <a:lstStyle/>
          <a:p>
            <a:pPr algn="just"/>
            <a:r>
              <a:rPr lang="en-US" sz="2400" b="0" i="0" dirty="0">
                <a:solidFill>
                  <a:srgbClr val="333333"/>
                </a:solidFill>
                <a:effectLst/>
              </a:rPr>
              <a:t>• The </a:t>
            </a:r>
            <a:r>
              <a:rPr lang="en-US" sz="2400" b="1" i="0" dirty="0">
                <a:solidFill>
                  <a:srgbClr val="FF0000"/>
                </a:solidFill>
                <a:effectLst/>
              </a:rPr>
              <a:t>firm that </a:t>
            </a:r>
            <a:r>
              <a:rPr lang="en-US" sz="2400" b="1" i="1" dirty="0">
                <a:solidFill>
                  <a:srgbClr val="FF0000"/>
                </a:solidFill>
                <a:effectLst/>
              </a:rPr>
              <a:t>elaborates </a:t>
            </a:r>
            <a:r>
              <a:rPr lang="en-US" sz="2400" b="0" i="0" dirty="0">
                <a:solidFill>
                  <a:srgbClr val="FF0000"/>
                </a:solidFill>
                <a:effectLst/>
              </a:rPr>
              <a:t>a previously chosen position</a:t>
            </a:r>
            <a:r>
              <a:rPr lang="en-US" sz="2400" b="0" i="0" dirty="0">
                <a:solidFill>
                  <a:srgbClr val="333333"/>
                </a:solidFill>
                <a:effectLst/>
              </a:rPr>
              <a:t>, by </a:t>
            </a:r>
            <a:r>
              <a:rPr lang="en-US" sz="2400" b="0" i="0" dirty="0">
                <a:solidFill>
                  <a:srgbClr val="FF0000"/>
                </a:solidFill>
                <a:effectLst/>
              </a:rPr>
              <a:t>penetrating deeper, developing new markets or niches</a:t>
            </a:r>
            <a:r>
              <a:rPr lang="en-US" sz="2400" b="0" i="0" dirty="0">
                <a:solidFill>
                  <a:srgbClr val="333333"/>
                </a:solidFill>
                <a:effectLst/>
              </a:rPr>
              <a:t>, </a:t>
            </a:r>
            <a:r>
              <a:rPr lang="en-US" sz="2400" b="0" i="0" dirty="0">
                <a:solidFill>
                  <a:srgbClr val="FF0000"/>
                </a:solidFill>
                <a:effectLst/>
              </a:rPr>
              <a:t>developing new products</a:t>
            </a:r>
            <a:r>
              <a:rPr lang="en-US" sz="2400" b="0" i="0" dirty="0">
                <a:solidFill>
                  <a:srgbClr val="333333"/>
                </a:solidFill>
                <a:effectLst/>
              </a:rPr>
              <a:t>, carving out space at the edge of a niche, or </a:t>
            </a:r>
            <a:r>
              <a:rPr lang="en-US" sz="2400" b="0" i="0" dirty="0">
                <a:solidFill>
                  <a:srgbClr val="FF0000"/>
                </a:solidFill>
                <a:effectLst/>
              </a:rPr>
              <a:t>raising barriers to competitors </a:t>
            </a:r>
            <a:r>
              <a:rPr lang="en-US" sz="2400" b="0" i="0" dirty="0">
                <a:solidFill>
                  <a:srgbClr val="333333"/>
                </a:solidFill>
                <a:effectLst/>
              </a:rPr>
              <a:t>wanting to do what your firm does.</a:t>
            </a:r>
          </a:p>
          <a:p>
            <a:pPr algn="just"/>
            <a:endParaRPr lang="en-US" sz="2400" b="0" i="0" dirty="0">
              <a:solidFill>
                <a:srgbClr val="333333"/>
              </a:solidFill>
              <a:effectLst/>
            </a:endParaRPr>
          </a:p>
          <a:p>
            <a:pPr algn="just"/>
            <a:r>
              <a:rPr lang="en-US" sz="2400" b="0" i="0" dirty="0">
                <a:solidFill>
                  <a:srgbClr val="333333"/>
                </a:solidFill>
                <a:effectLst/>
              </a:rPr>
              <a:t>• The </a:t>
            </a:r>
            <a:r>
              <a:rPr lang="en-US" sz="2400" b="1" i="0" dirty="0">
                <a:solidFill>
                  <a:srgbClr val="FF0000"/>
                </a:solidFill>
                <a:effectLst/>
              </a:rPr>
              <a:t>firm that </a:t>
            </a:r>
            <a:r>
              <a:rPr lang="en-US" sz="2400" b="1" i="1" dirty="0">
                <a:solidFill>
                  <a:srgbClr val="FF0000"/>
                </a:solidFill>
                <a:effectLst/>
              </a:rPr>
              <a:t>collaborates </a:t>
            </a:r>
            <a:r>
              <a:rPr lang="en-US" sz="2400" b="1" i="0" dirty="0">
                <a:solidFill>
                  <a:srgbClr val="FF0000"/>
                </a:solidFill>
                <a:effectLst/>
              </a:rPr>
              <a:t>to learn</a:t>
            </a:r>
            <a:r>
              <a:rPr lang="en-US" sz="2400" b="0" i="0" dirty="0">
                <a:solidFill>
                  <a:srgbClr val="333333"/>
                </a:solidFill>
                <a:effectLst/>
              </a:rPr>
              <a:t>—</a:t>
            </a:r>
            <a:r>
              <a:rPr lang="en-US" sz="2400" b="0" i="0" dirty="0">
                <a:solidFill>
                  <a:srgbClr val="FF0000"/>
                </a:solidFill>
                <a:effectLst/>
              </a:rPr>
              <a:t>by licensing your products or services to other</a:t>
            </a:r>
            <a:r>
              <a:rPr lang="en-US" sz="2400" b="0" i="0" dirty="0">
                <a:solidFill>
                  <a:srgbClr val="333333"/>
                </a:solidFill>
                <a:effectLst/>
              </a:rPr>
              <a:t>, more established organizations in the industry, </a:t>
            </a:r>
            <a:r>
              <a:rPr lang="en-US" sz="2400" b="0" i="0" dirty="0">
                <a:solidFill>
                  <a:srgbClr val="FF0000"/>
                </a:solidFill>
                <a:effectLst/>
              </a:rPr>
              <a:t>by outsourcing</a:t>
            </a:r>
            <a:r>
              <a:rPr lang="en-US" sz="2400" b="0" i="0" dirty="0">
                <a:solidFill>
                  <a:srgbClr val="333333"/>
                </a:solidFill>
                <a:effectLst/>
              </a:rPr>
              <a:t>, or </a:t>
            </a:r>
            <a:r>
              <a:rPr lang="en-US" sz="2400" b="0" i="0" dirty="0">
                <a:solidFill>
                  <a:srgbClr val="FF0000"/>
                </a:solidFill>
                <a:effectLst/>
              </a:rPr>
              <a:t>by entering into joint ventures as a way of gaining entry into the marketplace</a:t>
            </a:r>
            <a:r>
              <a:rPr lang="en-US" sz="2400" b="0" i="0" dirty="0">
                <a:solidFill>
                  <a:srgbClr val="333333"/>
                </a:solidFill>
                <a:effectLst/>
              </a:rPr>
              <a:t>.</a:t>
            </a: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815521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13452"/>
            <a:ext cx="9944100" cy="4647426"/>
          </a:xfrm>
          <a:prstGeom prst="rect">
            <a:avLst/>
          </a:prstGeom>
          <a:noFill/>
        </p:spPr>
        <p:txBody>
          <a:bodyPr wrap="square" rtlCol="0">
            <a:spAutoFit/>
          </a:bodyPr>
          <a:lstStyle/>
          <a:p>
            <a:pPr algn="just"/>
            <a:r>
              <a:rPr lang="en-US" sz="2400" b="1" i="0" dirty="0">
                <a:solidFill>
                  <a:srgbClr val="333333"/>
                </a:solidFill>
                <a:effectLst/>
              </a:rPr>
              <a:t>Shifting the Focus of Strategy: Creating New Markets versus Competing Directly</a:t>
            </a:r>
          </a:p>
          <a:p>
            <a:pPr marL="285750" indent="-285750" algn="just">
              <a:buFont typeface="Arial" panose="020B0604020202020204" pitchFamily="34" charset="0"/>
              <a:buChar char="•"/>
            </a:pPr>
            <a:r>
              <a:rPr lang="en-US" sz="1800" b="0" i="0" dirty="0">
                <a:solidFill>
                  <a:srgbClr val="333333"/>
                </a:solidFill>
                <a:effectLst/>
              </a:rPr>
              <a:t>Kim and Mauborgne (1999) spent 10 years researching organizations that have developed fundamentally new and superior value, creating new markets and recreating existing ones. </a:t>
            </a:r>
          </a:p>
          <a:p>
            <a:pPr marL="285750" indent="-285750" algn="just">
              <a:buFont typeface="Arial" panose="020B0604020202020204" pitchFamily="34" charset="0"/>
              <a:buChar char="•"/>
            </a:pPr>
            <a:r>
              <a:rPr lang="en-US" sz="2000" b="0" i="0" dirty="0">
                <a:solidFill>
                  <a:srgbClr val="333333"/>
                </a:solidFill>
                <a:effectLst/>
              </a:rPr>
              <a:t>The researchers found </a:t>
            </a:r>
            <a:r>
              <a:rPr lang="en-US" sz="2000" b="1" i="0" dirty="0">
                <a:solidFill>
                  <a:srgbClr val="FF0000"/>
                </a:solidFill>
                <a:effectLst/>
              </a:rPr>
              <a:t>six approaches </a:t>
            </a:r>
            <a:r>
              <a:rPr lang="en-US" sz="2000" b="0" i="0" dirty="0">
                <a:solidFill>
                  <a:srgbClr val="333333"/>
                </a:solidFill>
                <a:effectLst/>
              </a:rPr>
              <a:t>that enable companies to create new market space.</a:t>
            </a:r>
          </a:p>
          <a:p>
            <a:pPr marL="285750" indent="-285750" algn="just">
              <a:buFont typeface="Arial" panose="020B0604020202020204" pitchFamily="34" charset="0"/>
              <a:buChar char="•"/>
            </a:pPr>
            <a:r>
              <a:rPr lang="en-US" sz="2000" b="0" i="0" dirty="0">
                <a:solidFill>
                  <a:srgbClr val="333333"/>
                </a:solidFill>
                <a:effectLst/>
              </a:rPr>
              <a:t> </a:t>
            </a:r>
            <a:r>
              <a:rPr lang="en-US" sz="2400" b="0" i="0" dirty="0">
                <a:solidFill>
                  <a:srgbClr val="333333"/>
                </a:solidFill>
                <a:effectLst/>
              </a:rPr>
              <a:t>Interestingly, those companies managed to do this by examining familiar information in a new light; </a:t>
            </a:r>
            <a:r>
              <a:rPr lang="en-US" sz="2400" b="0" i="0" dirty="0">
                <a:solidFill>
                  <a:srgbClr val="FF0000"/>
                </a:solidFill>
                <a:effectLst/>
              </a:rPr>
              <a:t>accomplishing their goal </a:t>
            </a:r>
            <a:r>
              <a:rPr lang="en-US" sz="2400" b="1" i="0" u="sng" dirty="0">
                <a:solidFill>
                  <a:srgbClr val="FF0000"/>
                </a:solidFill>
                <a:effectLst/>
              </a:rPr>
              <a:t>did not </a:t>
            </a:r>
            <a:r>
              <a:rPr lang="en-US" sz="2400" b="0" i="0" dirty="0">
                <a:solidFill>
                  <a:srgbClr val="FF0000"/>
                </a:solidFill>
                <a:effectLst/>
              </a:rPr>
              <a:t>require unique vision or foresight</a:t>
            </a:r>
            <a:r>
              <a:rPr lang="en-US" sz="2400" b="0" i="0" dirty="0">
                <a:solidFill>
                  <a:srgbClr val="333333"/>
                </a:solidFill>
                <a:effectLst/>
              </a:rPr>
              <a:t> about the future.</a:t>
            </a:r>
          </a:p>
          <a:p>
            <a:pPr marL="285750" indent="-285750" algn="just">
              <a:buFont typeface="Arial" panose="020B0604020202020204" pitchFamily="34" charset="0"/>
              <a:buChar char="•"/>
            </a:pPr>
            <a:r>
              <a:rPr lang="en-US" sz="2400" b="0" i="0" dirty="0">
                <a:solidFill>
                  <a:srgbClr val="333333"/>
                </a:solidFill>
                <a:effectLst/>
              </a:rPr>
              <a:t>The research showed that </a:t>
            </a:r>
            <a:r>
              <a:rPr lang="en-US" sz="2400" b="1" i="0" dirty="0">
                <a:solidFill>
                  <a:srgbClr val="FF0000"/>
                </a:solidFill>
                <a:effectLst/>
              </a:rPr>
              <a:t>innovative companies break free from the competitive pack by staking out fundamentally new market space—that is, </a:t>
            </a:r>
            <a:r>
              <a:rPr lang="en-US" sz="2400" b="1" i="0" u="sng" dirty="0">
                <a:solidFill>
                  <a:srgbClr val="FF0000"/>
                </a:solidFill>
                <a:effectLst/>
              </a:rPr>
              <a:t>by creating products or services for which there are no direct competitors</a:t>
            </a:r>
            <a:r>
              <a:rPr lang="en-US" sz="2400" b="1" i="0" dirty="0">
                <a:solidFill>
                  <a:srgbClr val="FF0000"/>
                </a:solidFill>
                <a:effectLst/>
              </a:rPr>
              <a:t>. </a:t>
            </a:r>
          </a:p>
          <a:p>
            <a:pPr marL="285750" indent="-285750" algn="just">
              <a:buFont typeface="Arial" panose="020B0604020202020204" pitchFamily="34" charset="0"/>
              <a:buChar char="•"/>
            </a:pPr>
            <a:r>
              <a:rPr lang="en-US" sz="2400" b="0" i="0" dirty="0">
                <a:solidFill>
                  <a:srgbClr val="333333"/>
                </a:solidFill>
                <a:effectLst/>
              </a:rPr>
              <a:t>This path to value innovation requires a </a:t>
            </a:r>
            <a:r>
              <a:rPr lang="en-US" sz="2400" b="0" i="0" dirty="0">
                <a:solidFill>
                  <a:srgbClr val="FF0000"/>
                </a:solidFill>
                <a:effectLst/>
              </a:rPr>
              <a:t>different competitive mind-set </a:t>
            </a:r>
            <a:r>
              <a:rPr lang="en-US" sz="2400" b="0" i="0" dirty="0">
                <a:solidFill>
                  <a:srgbClr val="333333"/>
                </a:solidFill>
                <a:effectLst/>
              </a:rPr>
              <a:t>and </a:t>
            </a:r>
            <a:r>
              <a:rPr lang="en-US" sz="2400" b="0" i="0" dirty="0">
                <a:solidFill>
                  <a:srgbClr val="FF0000"/>
                </a:solidFill>
                <a:effectLst/>
              </a:rPr>
              <a:t>a systematic way of looking for opportunities</a:t>
            </a:r>
            <a:r>
              <a:rPr lang="en-US" sz="2400" dirty="0">
                <a:solidFill>
                  <a:srgbClr val="333333"/>
                </a:solidFill>
              </a:rPr>
              <a:t>.</a:t>
            </a:r>
            <a:endParaRPr lang="en-US" sz="2400" b="0" i="0" dirty="0">
              <a:solidFill>
                <a:srgbClr val="333333"/>
              </a:solidFill>
              <a:effectLs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07926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42693"/>
            <a:ext cx="10028621" cy="4401205"/>
          </a:xfrm>
          <a:prstGeom prst="rect">
            <a:avLst/>
          </a:prstGeom>
          <a:noFill/>
        </p:spPr>
        <p:txBody>
          <a:bodyPr wrap="square" rtlCol="0">
            <a:spAutoFit/>
          </a:bodyPr>
          <a:lstStyle/>
          <a:p>
            <a:pPr marL="285750" indent="-285750" algn="just">
              <a:buFont typeface="Arial" panose="020B0604020202020204" pitchFamily="34" charset="0"/>
              <a:buChar char="•"/>
            </a:pPr>
            <a:r>
              <a:rPr lang="en-US" sz="2000" b="0" i="0" dirty="0">
                <a:solidFill>
                  <a:srgbClr val="FF0000"/>
                </a:solidFill>
                <a:effectLst/>
              </a:rPr>
              <a:t>Instead of looking within the conventional boundaries </a:t>
            </a:r>
            <a:r>
              <a:rPr lang="en-US" sz="2000" b="0" i="0" dirty="0">
                <a:solidFill>
                  <a:srgbClr val="333333"/>
                </a:solidFill>
                <a:effectLst/>
              </a:rPr>
              <a:t>that define how an industry competes, </a:t>
            </a:r>
            <a:r>
              <a:rPr lang="en-US" sz="2000" b="0" i="0" dirty="0">
                <a:solidFill>
                  <a:srgbClr val="FF0000"/>
                </a:solidFill>
                <a:effectLst/>
              </a:rPr>
              <a:t>managers can look methodically across them</a:t>
            </a:r>
            <a:r>
              <a:rPr lang="en-US" sz="2000" b="0" i="0" dirty="0">
                <a:solidFill>
                  <a:srgbClr val="333333"/>
                </a:solidFill>
                <a:effectLst/>
              </a:rPr>
              <a:t>. By so doing, they can </a:t>
            </a:r>
            <a:r>
              <a:rPr lang="en-US" sz="2000" b="0" i="0" dirty="0">
                <a:solidFill>
                  <a:srgbClr val="FF0000"/>
                </a:solidFill>
                <a:effectLst/>
              </a:rPr>
              <a:t>find unoccupied territory that represents real value innovation</a:t>
            </a:r>
            <a:r>
              <a:rPr lang="en-US" sz="2000" b="0" i="0" dirty="0">
                <a:solidFill>
                  <a:srgbClr val="333333"/>
                </a:solidFill>
                <a:effectLst/>
              </a:rPr>
              <a:t>. </a:t>
            </a:r>
          </a:p>
          <a:p>
            <a:pPr marL="285750" indent="-285750" algn="just">
              <a:buFont typeface="Arial" panose="020B0604020202020204" pitchFamily="34" charset="0"/>
              <a:buChar char="•"/>
            </a:pPr>
            <a:r>
              <a:rPr lang="en-US" sz="2000" b="0" i="0" dirty="0">
                <a:solidFill>
                  <a:srgbClr val="333333"/>
                </a:solidFill>
                <a:effectLst/>
              </a:rPr>
              <a:t>Similar insights can be gleaned by looking across strategic groups within an industry; across buyer groups; across complementary product and service offerings, and across the functional-emotional orientation of an industry.</a:t>
            </a:r>
          </a:p>
          <a:p>
            <a:pPr marL="285750" indent="-285750" algn="just">
              <a:buFont typeface="Arial" panose="020B0604020202020204" pitchFamily="34" charset="0"/>
              <a:buChar char="•"/>
            </a:pPr>
            <a:r>
              <a:rPr lang="en-US" sz="2000" b="0" i="0" dirty="0">
                <a:solidFill>
                  <a:srgbClr val="333333"/>
                </a:solidFill>
                <a:effectLst/>
              </a:rPr>
              <a:t>The change in strategic thinking is described in this way: “Instead of looking within the accepted boundaries that define how we compete, managers can look systematically across them. By doing so, they can find unoccupied territory that represents a real breakthrough in value”.</a:t>
            </a:r>
          </a:p>
          <a:p>
            <a:pPr marL="285750" indent="-285750" algn="just">
              <a:buFont typeface="Arial" panose="020B0604020202020204" pitchFamily="34" charset="0"/>
              <a:buChar char="•"/>
            </a:pPr>
            <a:r>
              <a:rPr lang="en-US" sz="2000" b="0" i="0" dirty="0">
                <a:solidFill>
                  <a:srgbClr val="333333"/>
                </a:solidFill>
                <a:effectLst/>
              </a:rPr>
              <a:t>This carries valuable and transferable learning for entrepreneurs as they formulate strategy for their new ventures. </a:t>
            </a:r>
          </a:p>
          <a:p>
            <a:pPr marL="285750" indent="-285750" algn="just">
              <a:buFont typeface="Arial" panose="020B0604020202020204" pitchFamily="34" charset="0"/>
              <a:buChar char="•"/>
            </a:pPr>
            <a:r>
              <a:rPr lang="en-US" sz="2000" b="0" i="0" dirty="0">
                <a:solidFill>
                  <a:srgbClr val="046FF8"/>
                </a:solidFill>
                <a:effectLst/>
              </a:rPr>
              <a:t>Table 2 </a:t>
            </a:r>
            <a:r>
              <a:rPr lang="en-US" sz="2000" b="0" i="0" dirty="0">
                <a:solidFill>
                  <a:srgbClr val="333333"/>
                </a:solidFill>
                <a:effectLst/>
              </a:rPr>
              <a:t>presents the </a:t>
            </a:r>
            <a:r>
              <a:rPr lang="en-US" sz="2000" b="1" i="0" dirty="0">
                <a:solidFill>
                  <a:srgbClr val="FF0000"/>
                </a:solidFill>
                <a:effectLst/>
              </a:rPr>
              <a:t>six approaches </a:t>
            </a:r>
            <a:r>
              <a:rPr lang="en-US" sz="2000" b="0" i="0" dirty="0">
                <a:solidFill>
                  <a:srgbClr val="333333"/>
                </a:solidFill>
                <a:effectLst/>
              </a:rPr>
              <a:t>entrepreneurs and managers can use to create new market space.</a:t>
            </a: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556636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28747C41-E78D-7B30-3247-63A5685886CB}"/>
              </a:ext>
            </a:extLst>
          </p:cNvPr>
          <p:cNvPicPr>
            <a:picLocks noChangeAspect="1"/>
          </p:cNvPicPr>
          <p:nvPr/>
        </p:nvPicPr>
        <p:blipFill>
          <a:blip r:embed="rId7"/>
          <a:stretch>
            <a:fillRect/>
          </a:stretch>
        </p:blipFill>
        <p:spPr>
          <a:xfrm>
            <a:off x="548640" y="1375735"/>
            <a:ext cx="9792751" cy="4376336"/>
          </a:xfrm>
          <a:prstGeom prst="rect">
            <a:avLst/>
          </a:prstGeom>
        </p:spPr>
      </p:pic>
    </p:spTree>
    <p:extLst>
      <p:ext uri="{BB962C8B-B14F-4D97-AF65-F5344CB8AC3E}">
        <p14:creationId xmlns:p14="http://schemas.microsoft.com/office/powerpoint/2010/main" val="1980274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67515"/>
            <a:ext cx="9893651" cy="4696157"/>
          </a:xfrm>
          <a:prstGeom prst="rect">
            <a:avLst/>
          </a:prstGeom>
          <a:noFill/>
        </p:spPr>
        <p:txBody>
          <a:bodyPr wrap="square" rtlCol="0">
            <a:spAutoFit/>
          </a:bodyPr>
          <a:lstStyle/>
          <a:p>
            <a:pPr algn="just">
              <a:spcAft>
                <a:spcPts val="500"/>
              </a:spcAft>
            </a:pPr>
            <a:r>
              <a:rPr lang="en-US" sz="1800" b="1" i="0" u="none" strike="noStrike" dirty="0">
                <a:solidFill>
                  <a:srgbClr val="636300"/>
                </a:solidFill>
                <a:effectLst/>
                <a:highlight>
                  <a:srgbClr val="FFFF00"/>
                </a:highlight>
              </a:rPr>
              <a:t>Conventional </a:t>
            </a:r>
            <a:r>
              <a:rPr lang="en-US" sz="1800" b="1" i="1" u="none" strike="noStrike" dirty="0">
                <a:solidFill>
                  <a:srgbClr val="525200"/>
                </a:solidFill>
                <a:effectLst/>
                <a:highlight>
                  <a:srgbClr val="FFFF00"/>
                </a:highlight>
              </a:rPr>
              <a:t>Boundaries of Competition </a:t>
            </a:r>
            <a:r>
              <a:rPr lang="en-US" sz="1800" b="0" i="1" u="none" strike="noStrike" dirty="0">
                <a:solidFill>
                  <a:srgbClr val="525200"/>
                </a:solidFill>
                <a:effectLst/>
                <a:highlight>
                  <a:srgbClr val="FFFF00"/>
                </a:highlight>
              </a:rPr>
              <a:t>--&gt; </a:t>
            </a:r>
            <a:r>
              <a:rPr lang="en-US" dirty="0">
                <a:solidFill>
                  <a:srgbClr val="313100"/>
                </a:solidFill>
                <a:highlight>
                  <a:srgbClr val="FFFF00"/>
                </a:highlight>
              </a:rPr>
              <a:t>Head-to-Head Competition </a:t>
            </a:r>
            <a:r>
              <a:rPr lang="en-US" sz="1800" b="0" i="1" u="none" strike="noStrike" dirty="0">
                <a:solidFill>
                  <a:srgbClr val="525200"/>
                </a:solidFill>
                <a:effectLst/>
                <a:highlight>
                  <a:srgbClr val="FFFF00"/>
                </a:highlight>
              </a:rPr>
              <a:t>--&gt; </a:t>
            </a:r>
            <a:r>
              <a:rPr lang="en-US" sz="1800" b="0" i="1" u="none" strike="noStrike" dirty="0">
                <a:solidFill>
                  <a:srgbClr val="7B7B00"/>
                </a:solidFill>
                <a:effectLst/>
                <a:highlight>
                  <a:srgbClr val="FFFF00"/>
                </a:highlight>
              </a:rPr>
              <a:t>Creating New Market Space</a:t>
            </a:r>
            <a:r>
              <a:rPr lang="en-US" sz="1800" b="0" i="1" u="none" strike="noStrike" dirty="0">
                <a:solidFill>
                  <a:srgbClr val="7B7B00"/>
                </a:solidFill>
                <a:effectLst/>
              </a:rPr>
              <a:t>.</a:t>
            </a:r>
          </a:p>
          <a:p>
            <a:pPr algn="just">
              <a:spcAft>
                <a:spcPts val="500"/>
              </a:spcAft>
            </a:pPr>
            <a:endParaRPr lang="en-US" dirty="0"/>
          </a:p>
          <a:p>
            <a:pPr marL="342900" indent="-342900" algn="just">
              <a:spcAft>
                <a:spcPts val="500"/>
              </a:spcAft>
              <a:buAutoNum type="arabicPeriod"/>
            </a:pPr>
            <a:r>
              <a:rPr lang="en-US" sz="1800" b="1" u="none" strike="noStrike" dirty="0">
                <a:solidFill>
                  <a:srgbClr val="FF0000"/>
                </a:solidFill>
                <a:effectLst/>
              </a:rPr>
              <a:t>Industry</a:t>
            </a:r>
            <a:r>
              <a:rPr lang="en-US" sz="1800" b="0" i="1" u="none" strike="noStrike" dirty="0">
                <a:solidFill>
                  <a:srgbClr val="525200"/>
                </a:solidFill>
                <a:effectLst/>
              </a:rPr>
              <a:t> </a:t>
            </a:r>
            <a:r>
              <a:rPr lang="en-US" i="1" dirty="0">
                <a:solidFill>
                  <a:srgbClr val="525200"/>
                </a:solidFill>
                <a:sym typeface="Wingdings" panose="05000000000000000000" pitchFamily="2" charset="2"/>
              </a:rPr>
              <a:t>--&gt; </a:t>
            </a:r>
            <a:r>
              <a:rPr lang="en-US" dirty="0">
                <a:solidFill>
                  <a:srgbClr val="313100"/>
                </a:solidFill>
              </a:rPr>
              <a:t> focuses on rivals within its industry</a:t>
            </a:r>
            <a:r>
              <a:rPr lang="en-US" sz="1800" b="0" i="1" u="none" strike="noStrike" dirty="0">
                <a:solidFill>
                  <a:srgbClr val="525200"/>
                </a:solidFill>
                <a:effectLst/>
              </a:rPr>
              <a:t> --&gt; </a:t>
            </a:r>
            <a:r>
              <a:rPr lang="en-US" sz="1800" b="0" i="1" u="none" strike="noStrike" dirty="0">
                <a:solidFill>
                  <a:srgbClr val="FF0000"/>
                </a:solidFill>
                <a:effectLst/>
              </a:rPr>
              <a:t>looks across substitute industries.</a:t>
            </a:r>
          </a:p>
          <a:p>
            <a:pPr algn="just">
              <a:spcAft>
                <a:spcPts val="500"/>
              </a:spcAft>
            </a:pPr>
            <a:r>
              <a:rPr lang="en-US" b="1" dirty="0">
                <a:solidFill>
                  <a:srgbClr val="636300"/>
                </a:solidFill>
              </a:rPr>
              <a:t>2</a:t>
            </a:r>
            <a:r>
              <a:rPr lang="en-US" sz="1800" b="1" i="0" u="none" strike="noStrike" dirty="0">
                <a:solidFill>
                  <a:srgbClr val="636300"/>
                </a:solidFill>
                <a:effectLst/>
              </a:rPr>
              <a:t>. Strategic group </a:t>
            </a:r>
            <a:r>
              <a:rPr lang="en-US" i="1" dirty="0">
                <a:solidFill>
                  <a:srgbClr val="525200"/>
                </a:solidFill>
                <a:sym typeface="Wingdings" panose="05000000000000000000" pitchFamily="2" charset="2"/>
              </a:rPr>
              <a:t>--&gt; </a:t>
            </a:r>
            <a:r>
              <a:rPr lang="en-US" b="1" dirty="0">
                <a:solidFill>
                  <a:srgbClr val="313100"/>
                </a:solidFill>
              </a:rPr>
              <a:t>focuses on competitive position within strategic group</a:t>
            </a:r>
            <a:r>
              <a:rPr lang="en-US" sz="1800" b="0" i="1" u="none" strike="noStrike" dirty="0">
                <a:solidFill>
                  <a:srgbClr val="525200"/>
                </a:solidFill>
                <a:effectLst/>
              </a:rPr>
              <a:t> --&gt;</a:t>
            </a:r>
            <a:r>
              <a:rPr lang="en-US" dirty="0">
                <a:solidFill>
                  <a:srgbClr val="636300"/>
                </a:solidFill>
              </a:rPr>
              <a:t>looks across strategic groups within its industry.</a:t>
            </a:r>
          </a:p>
          <a:p>
            <a:pPr algn="just">
              <a:spcAft>
                <a:spcPts val="500"/>
              </a:spcAft>
            </a:pPr>
            <a:r>
              <a:rPr lang="en-US" b="1" dirty="0">
                <a:solidFill>
                  <a:srgbClr val="636300"/>
                </a:solidFill>
              </a:rPr>
              <a:t>3</a:t>
            </a:r>
            <a:r>
              <a:rPr lang="en-US" sz="1800" b="1" i="0" u="none" strike="noStrike" dirty="0">
                <a:solidFill>
                  <a:srgbClr val="636300"/>
                </a:solidFill>
                <a:effectLst/>
              </a:rPr>
              <a:t>. </a:t>
            </a:r>
            <a:r>
              <a:rPr lang="en-US" sz="1800" b="1" i="0" u="none" strike="noStrike" dirty="0">
                <a:solidFill>
                  <a:srgbClr val="FF0000"/>
                </a:solidFill>
                <a:effectLst/>
              </a:rPr>
              <a:t>Buyer group </a:t>
            </a:r>
            <a:r>
              <a:rPr lang="en-US" i="1" dirty="0">
                <a:solidFill>
                  <a:srgbClr val="525200"/>
                </a:solidFill>
                <a:sym typeface="Wingdings" panose="05000000000000000000" pitchFamily="2" charset="2"/>
              </a:rPr>
              <a:t>--&gt; </a:t>
            </a:r>
            <a:r>
              <a:rPr lang="en-US" dirty="0">
                <a:solidFill>
                  <a:srgbClr val="212100"/>
                </a:solidFill>
              </a:rPr>
              <a:t>focuses on better serving the buyer group</a:t>
            </a:r>
            <a:r>
              <a:rPr lang="en-US" sz="1800" b="0" i="1" u="none" strike="noStrike" dirty="0">
                <a:solidFill>
                  <a:srgbClr val="525200"/>
                </a:solidFill>
                <a:effectLst/>
              </a:rPr>
              <a:t> --&gt; </a:t>
            </a:r>
            <a:r>
              <a:rPr lang="en-US" sz="1800" b="0" i="0" u="none" strike="noStrike" dirty="0">
                <a:solidFill>
                  <a:srgbClr val="FF0000"/>
                </a:solidFill>
                <a:effectLst/>
              </a:rPr>
              <a:t>redefines the buyer group of the industry.</a:t>
            </a:r>
            <a:endParaRPr lang="en-US" b="0" dirty="0">
              <a:solidFill>
                <a:srgbClr val="FF0000"/>
              </a:solidFill>
              <a:effectLst/>
            </a:endParaRPr>
          </a:p>
          <a:p>
            <a:pPr algn="just">
              <a:spcAft>
                <a:spcPts val="500"/>
              </a:spcAft>
            </a:pPr>
            <a:r>
              <a:rPr lang="en-US" b="1" dirty="0">
                <a:solidFill>
                  <a:srgbClr val="636300"/>
                </a:solidFill>
              </a:rPr>
              <a:t>4</a:t>
            </a:r>
            <a:r>
              <a:rPr lang="en-US" sz="1800" b="1" i="0" u="none" strike="noStrike" dirty="0">
                <a:solidFill>
                  <a:srgbClr val="636300"/>
                </a:solidFill>
                <a:effectLst/>
              </a:rPr>
              <a:t>. Scope of product and service offerings </a:t>
            </a:r>
            <a:r>
              <a:rPr lang="en-US" i="1" dirty="0">
                <a:solidFill>
                  <a:srgbClr val="525200"/>
                </a:solidFill>
                <a:sym typeface="Wingdings" panose="05000000000000000000" pitchFamily="2" charset="2"/>
              </a:rPr>
              <a:t>--&gt; </a:t>
            </a:r>
            <a:r>
              <a:rPr lang="en-US" dirty="0">
                <a:solidFill>
                  <a:srgbClr val="212100"/>
                </a:solidFill>
              </a:rPr>
              <a:t>focuses on maximizing the </a:t>
            </a:r>
            <a:r>
              <a:rPr lang="en-US" b="1" dirty="0">
                <a:solidFill>
                  <a:srgbClr val="212100"/>
                </a:solidFill>
              </a:rPr>
              <a:t>value of product and service offerings within the bounds of its industry</a:t>
            </a:r>
            <a:r>
              <a:rPr lang="en-US" sz="1800" b="0" i="1" u="none" strike="noStrike" dirty="0">
                <a:solidFill>
                  <a:srgbClr val="525200"/>
                </a:solidFill>
                <a:effectLst/>
              </a:rPr>
              <a:t> --&gt;</a:t>
            </a:r>
            <a:r>
              <a:rPr lang="en-US" dirty="0">
                <a:solidFill>
                  <a:srgbClr val="636300"/>
                </a:solidFill>
              </a:rPr>
              <a:t>looks across to complementary product and service offerings that go beyond the bounds of its industry.</a:t>
            </a:r>
          </a:p>
          <a:p>
            <a:pPr algn="just">
              <a:spcAft>
                <a:spcPts val="500"/>
              </a:spcAft>
            </a:pPr>
            <a:r>
              <a:rPr lang="en-US" b="1" dirty="0">
                <a:solidFill>
                  <a:srgbClr val="636300"/>
                </a:solidFill>
              </a:rPr>
              <a:t>5. </a:t>
            </a:r>
            <a:r>
              <a:rPr lang="en-US" sz="1800" b="1" i="0" u="none" strike="noStrike" dirty="0">
                <a:solidFill>
                  <a:srgbClr val="636300"/>
                </a:solidFill>
                <a:effectLst/>
              </a:rPr>
              <a:t>Functional-emotional orientation of an industry </a:t>
            </a:r>
            <a:r>
              <a:rPr lang="en-US" i="1" dirty="0">
                <a:solidFill>
                  <a:srgbClr val="525200"/>
                </a:solidFill>
                <a:sym typeface="Wingdings" panose="05000000000000000000" pitchFamily="2" charset="2"/>
              </a:rPr>
              <a:t>--&gt; </a:t>
            </a:r>
            <a:r>
              <a:rPr lang="en-US" b="1" dirty="0">
                <a:solidFill>
                  <a:srgbClr val="313100"/>
                </a:solidFill>
              </a:rPr>
              <a:t>focuses on improving price- performance in line with the functional-emotional orientation of its industry</a:t>
            </a:r>
            <a:r>
              <a:rPr lang="en-US" sz="1800" b="0" i="1" u="none" strike="noStrike" dirty="0">
                <a:solidFill>
                  <a:srgbClr val="525200"/>
                </a:solidFill>
                <a:effectLst/>
              </a:rPr>
              <a:t> --&gt;rethinks the functional- emotional orientation of its industry.</a:t>
            </a:r>
          </a:p>
          <a:p>
            <a:pPr algn="just">
              <a:spcAft>
                <a:spcPts val="500"/>
              </a:spcAft>
            </a:pPr>
            <a:r>
              <a:rPr lang="en-US" sz="1800" b="1" i="0" u="none" strike="noStrike" dirty="0">
                <a:solidFill>
                  <a:srgbClr val="636300"/>
                </a:solidFill>
                <a:effectLst/>
              </a:rPr>
              <a:t>6. </a:t>
            </a:r>
            <a:r>
              <a:rPr lang="en-US" sz="1800" b="1" i="0" u="none" strike="noStrike" dirty="0">
                <a:solidFill>
                  <a:srgbClr val="FF0000"/>
                </a:solidFill>
                <a:effectLst/>
              </a:rPr>
              <a:t>Time</a:t>
            </a:r>
            <a:r>
              <a:rPr lang="en-US" sz="1800" b="0" i="0" u="none" strike="noStrike" dirty="0">
                <a:solidFill>
                  <a:srgbClr val="FF0000"/>
                </a:solidFill>
                <a:effectLst/>
              </a:rPr>
              <a:t> </a:t>
            </a:r>
            <a:r>
              <a:rPr lang="en-US" i="1" dirty="0">
                <a:solidFill>
                  <a:srgbClr val="525200"/>
                </a:solidFill>
                <a:sym typeface="Wingdings" panose="05000000000000000000" pitchFamily="2" charset="2"/>
              </a:rPr>
              <a:t>--&gt; </a:t>
            </a:r>
            <a:r>
              <a:rPr lang="en-US" b="1" dirty="0">
                <a:solidFill>
                  <a:srgbClr val="313100"/>
                </a:solidFill>
              </a:rPr>
              <a:t>focuses on adapting to external trends as they occur </a:t>
            </a:r>
            <a:r>
              <a:rPr lang="en-US" sz="1800" b="0" i="1" u="none" strike="noStrike" dirty="0">
                <a:solidFill>
                  <a:srgbClr val="525200"/>
                </a:solidFill>
                <a:effectLst/>
              </a:rPr>
              <a:t>--&gt; </a:t>
            </a:r>
            <a:r>
              <a:rPr lang="en-US" dirty="0">
                <a:solidFill>
                  <a:srgbClr val="FF0000"/>
                </a:solidFill>
              </a:rPr>
              <a:t>participates in shaping external trends over time.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401880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2" y="1428065"/>
            <a:ext cx="9994550" cy="3754874"/>
          </a:xfrm>
          <a:prstGeom prst="rect">
            <a:avLst/>
          </a:prstGeom>
          <a:noFill/>
        </p:spPr>
        <p:txBody>
          <a:bodyPr wrap="square" rtlCol="0">
            <a:spAutoFit/>
          </a:bodyPr>
          <a:lstStyle/>
          <a:p>
            <a:pPr algn="just"/>
            <a:r>
              <a:rPr lang="en-US" sz="2000" b="1" i="0" dirty="0">
                <a:solidFill>
                  <a:srgbClr val="333333"/>
                </a:solidFill>
                <a:effectLst/>
                <a:highlight>
                  <a:srgbClr val="FFFF00"/>
                </a:highlight>
              </a:rPr>
              <a:t>Failures and Foibles: Do's and Don'ts on Strategy from a CEO </a:t>
            </a:r>
            <a:endParaRPr lang="en-US" sz="2000" b="1" i="1" dirty="0">
              <a:solidFill>
                <a:srgbClr val="333333"/>
              </a:solidFill>
              <a:effectLst/>
              <a:highlight>
                <a:srgbClr val="FFFF00"/>
              </a:highlight>
            </a:endParaRPr>
          </a:p>
          <a:p>
            <a:pPr algn="just"/>
            <a:endParaRPr lang="en-US" sz="1800" b="1" i="0" dirty="0">
              <a:solidFill>
                <a:srgbClr val="333333"/>
              </a:solidFill>
              <a:effectLst/>
            </a:endParaRPr>
          </a:p>
          <a:p>
            <a:pPr marL="457200" indent="-457200" algn="just">
              <a:buAutoNum type="arabicPeriod"/>
            </a:pPr>
            <a:r>
              <a:rPr lang="en-US" sz="2000" b="1" i="1" dirty="0">
                <a:solidFill>
                  <a:srgbClr val="333333"/>
                </a:solidFill>
                <a:effectLst/>
              </a:rPr>
              <a:t>Stop selling and start sharing. </a:t>
            </a:r>
            <a:r>
              <a:rPr lang="en-US" sz="2000" b="0" i="0" dirty="0">
                <a:solidFill>
                  <a:srgbClr val="333333"/>
                </a:solidFill>
                <a:effectLst/>
              </a:rPr>
              <a:t>People are much more interested in what you have to say when you're sharing your knowledge, your passion and your experience to help them solve their problems. Focus on being interested in them, and don't worry so much about being interesting. It's amazing how interesting you are when you're paying attention to your customers' needs. People buy from those they like, trust and identify with. Building rapport creates that trust and credibility. Just remember, it's about the relationship, not the sale. Nobody likes to be sold, but everyone likes to buy.</a:t>
            </a:r>
          </a:p>
          <a:p>
            <a:pPr marL="457200" indent="-457200" algn="just">
              <a:buAutoNum type="arabicPeriod"/>
            </a:pPr>
            <a:endParaRPr lang="en-US" sz="2000" b="0" i="0" dirty="0">
              <a:solidFill>
                <a:srgbClr val="333333"/>
              </a:solidFill>
              <a:effectLst/>
            </a:endParaRPr>
          </a:p>
          <a:p>
            <a:pPr algn="just"/>
            <a:r>
              <a:rPr lang="en-US" sz="2000" b="1" i="1" dirty="0">
                <a:solidFill>
                  <a:srgbClr val="0070C0"/>
                </a:solidFill>
                <a:effectLst/>
              </a:rPr>
              <a:t>Do: </a:t>
            </a:r>
            <a:r>
              <a:rPr lang="en-US" sz="2000" b="1" i="0" dirty="0">
                <a:solidFill>
                  <a:srgbClr val="0070C0"/>
                </a:solidFill>
                <a:effectLst/>
              </a:rPr>
              <a:t>Listen to what your prospects and customers say with their words and body language.</a:t>
            </a:r>
          </a:p>
          <a:p>
            <a:pPr algn="just"/>
            <a:r>
              <a:rPr lang="en-US" sz="2000" b="1" i="1" dirty="0">
                <a:solidFill>
                  <a:srgbClr val="C00000"/>
                </a:solidFill>
                <a:effectLst/>
              </a:rPr>
              <a:t>Don't: </a:t>
            </a:r>
            <a:r>
              <a:rPr lang="en-US" sz="2000" b="1" i="0" dirty="0">
                <a:solidFill>
                  <a:srgbClr val="C00000"/>
                </a:solidFill>
                <a:effectLst/>
              </a:rPr>
              <a:t>Pull out a brochure or sales sheet unless they ask for it.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435574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403440"/>
            <a:ext cx="9893651" cy="4031873"/>
          </a:xfrm>
          <a:prstGeom prst="rect">
            <a:avLst/>
          </a:prstGeom>
          <a:noFill/>
        </p:spPr>
        <p:txBody>
          <a:bodyPr wrap="square" rtlCol="0">
            <a:spAutoFit/>
          </a:bodyPr>
          <a:lstStyle/>
          <a:p>
            <a:pPr algn="just"/>
            <a:r>
              <a:rPr lang="en-US" sz="2000" b="1" i="0" dirty="0">
                <a:solidFill>
                  <a:srgbClr val="333333"/>
                </a:solidFill>
                <a:effectLst/>
              </a:rPr>
              <a:t>2. </a:t>
            </a:r>
            <a:r>
              <a:rPr lang="en-US" sz="2000" b="1" i="1" dirty="0">
                <a:solidFill>
                  <a:srgbClr val="333333"/>
                </a:solidFill>
                <a:effectLst/>
              </a:rPr>
              <a:t>Differentiate or Die. </a:t>
            </a:r>
            <a:r>
              <a:rPr lang="en-US" sz="2000" b="0" i="0" dirty="0">
                <a:solidFill>
                  <a:srgbClr val="333333"/>
                </a:solidFill>
                <a:effectLst/>
              </a:rPr>
              <a:t>What makes you unique vs. the others in the market? Make sure there's something special about your product or service other than the price. Own something important in your customers' hearts and minds. Being good is no longer good enough—you have to find something where you're great. Use your imagination and creativity to set yourself apart from the crowd. I once worked with a business owner who always wears red. She works in a male-dominated field where everyone has basically the same credentials so at least she's easy to spot at events. “The lady in red” gets most of her work by referral, which is a great way to build a business.</a:t>
            </a:r>
          </a:p>
          <a:p>
            <a:pPr algn="just"/>
            <a:endParaRPr lang="en-US" sz="2000" b="0" i="0" dirty="0">
              <a:solidFill>
                <a:srgbClr val="333333"/>
              </a:solidFill>
              <a:effectLst/>
            </a:endParaRPr>
          </a:p>
          <a:p>
            <a:pPr algn="just"/>
            <a:r>
              <a:rPr lang="en-US" sz="2000" b="1" i="1" dirty="0">
                <a:solidFill>
                  <a:schemeClr val="accent1"/>
                </a:solidFill>
                <a:effectLst/>
              </a:rPr>
              <a:t>Do: </a:t>
            </a:r>
            <a:r>
              <a:rPr lang="en-US" sz="2000" b="1" i="0" dirty="0">
                <a:solidFill>
                  <a:schemeClr val="accent1"/>
                </a:solidFill>
                <a:effectLst/>
              </a:rPr>
              <a:t>Talk to real customers and ask them for a report card.</a:t>
            </a:r>
          </a:p>
          <a:p>
            <a:pPr algn="just"/>
            <a:r>
              <a:rPr lang="en-US" sz="2000" b="1" i="1" dirty="0">
                <a:solidFill>
                  <a:srgbClr val="C00000"/>
                </a:solidFill>
                <a:effectLst/>
              </a:rPr>
              <a:t>Don't: </a:t>
            </a:r>
            <a:r>
              <a:rPr lang="en-US" sz="2000" b="1" i="0" dirty="0">
                <a:solidFill>
                  <a:srgbClr val="C00000"/>
                </a:solidFill>
                <a:effectLst/>
              </a:rPr>
              <a:t>Chase last week's/quarter's/year's trend.</a:t>
            </a:r>
          </a:p>
          <a:p>
            <a:pPr algn="just"/>
            <a:endParaRPr lang="en-US" sz="1800" b="0" i="0" dirty="0">
              <a:solidFill>
                <a:srgbClr val="333333"/>
              </a:solidFill>
              <a:effectLst/>
            </a:endParaRPr>
          </a:p>
          <a:p>
            <a:pPr algn="just"/>
            <a:endParaRPr lang="en-US" b="1" dirty="0">
              <a:solidFill>
                <a:srgbClr val="C00000"/>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574984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285191"/>
            <a:ext cx="9893651" cy="4093428"/>
          </a:xfrm>
          <a:prstGeom prst="rect">
            <a:avLst/>
          </a:prstGeom>
          <a:noFill/>
        </p:spPr>
        <p:txBody>
          <a:bodyPr wrap="square" rtlCol="0">
            <a:spAutoFit/>
          </a:bodyPr>
          <a:lstStyle/>
          <a:p>
            <a:pPr algn="just"/>
            <a:endParaRPr lang="en-US" sz="2000" b="0" i="0" dirty="0">
              <a:solidFill>
                <a:srgbClr val="333333"/>
              </a:solidFill>
              <a:effectLst/>
            </a:endParaRPr>
          </a:p>
          <a:p>
            <a:pPr algn="just"/>
            <a:r>
              <a:rPr lang="en-US" sz="2000" b="1" i="0" dirty="0">
                <a:solidFill>
                  <a:srgbClr val="333333"/>
                </a:solidFill>
                <a:effectLst/>
              </a:rPr>
              <a:t>3. </a:t>
            </a:r>
            <a:r>
              <a:rPr lang="en-US" sz="2000" b="1" i="1" dirty="0">
                <a:solidFill>
                  <a:srgbClr val="333333"/>
                </a:solidFill>
                <a:effectLst/>
              </a:rPr>
              <a:t>Solve Problems People Will Pay For. </a:t>
            </a:r>
            <a:r>
              <a:rPr lang="en-US" sz="2000" b="0" i="0" dirty="0">
                <a:solidFill>
                  <a:srgbClr val="333333"/>
                </a:solidFill>
                <a:effectLst/>
              </a:rPr>
              <a:t>Revenue is validation. Are customers voting </a:t>
            </a:r>
            <a:r>
              <a:rPr lang="en-US" sz="2000" b="0" i="0" dirty="0" err="1">
                <a:solidFill>
                  <a:srgbClr val="333333"/>
                </a:solidFill>
                <a:effectLst/>
              </a:rPr>
              <a:t>withtheir</a:t>
            </a:r>
            <a:r>
              <a:rPr lang="en-US" sz="2000" b="0" i="0" dirty="0">
                <a:solidFill>
                  <a:srgbClr val="333333"/>
                </a:solidFill>
                <a:effectLst/>
              </a:rPr>
              <a:t> wallets? Are your products or services the “nice to have” thing or the “have to have” thing? Be very important to your most important customers—they should think of you first for any needs in your category. Also, make sure you have more than just a “one off” good idea. Although great businesses start with great ideas, not all ideas are company-worthy. Many of the dotcoms forgot that the business model must actually work, that cash flow matters and that it's not just about building awareness but about making the sale. Janet Jackson got plenty of attention for her wardrobe malfunction in the 2004 Super Bowl, but did that sell more of her products?</a:t>
            </a:r>
          </a:p>
          <a:p>
            <a:pPr algn="just"/>
            <a:endParaRPr lang="en-US" sz="2000" b="0" i="0" dirty="0">
              <a:solidFill>
                <a:srgbClr val="333333"/>
              </a:solidFill>
              <a:effectLst/>
            </a:endParaRPr>
          </a:p>
          <a:p>
            <a:pPr algn="just"/>
            <a:r>
              <a:rPr lang="en-US" sz="2000" b="1" i="0" dirty="0">
                <a:solidFill>
                  <a:schemeClr val="accent1"/>
                </a:solidFill>
                <a:effectLst/>
              </a:rPr>
              <a:t>Do: Test, tweak and try again.</a:t>
            </a:r>
          </a:p>
          <a:p>
            <a:pPr algn="just"/>
            <a:r>
              <a:rPr lang="en-US" sz="2000" b="1" i="0" dirty="0">
                <a:solidFill>
                  <a:srgbClr val="C00000"/>
                </a:solidFill>
                <a:effectLst/>
              </a:rPr>
              <a:t>Don't: Ask your friends or family and call it “research.”</a:t>
            </a:r>
            <a:endParaRPr lang="en-US" sz="2000" b="1" dirty="0">
              <a:solidFill>
                <a:srgbClr val="C00000"/>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602019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5481" y="120013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0915" y="1267515"/>
            <a:ext cx="9893651" cy="3785652"/>
          </a:xfrm>
          <a:prstGeom prst="rect">
            <a:avLst/>
          </a:prstGeom>
          <a:noFill/>
        </p:spPr>
        <p:txBody>
          <a:bodyPr wrap="square" rtlCol="0">
            <a:spAutoFit/>
          </a:bodyPr>
          <a:lstStyle/>
          <a:p>
            <a:pPr algn="just"/>
            <a:r>
              <a:rPr lang="en-US" sz="2000" b="1" i="0" dirty="0">
                <a:solidFill>
                  <a:srgbClr val="333333"/>
                </a:solidFill>
                <a:effectLst/>
              </a:rPr>
              <a:t>4. </a:t>
            </a:r>
            <a:r>
              <a:rPr lang="en-US" sz="2000" b="1" i="1" dirty="0">
                <a:solidFill>
                  <a:srgbClr val="333333"/>
                </a:solidFill>
                <a:effectLst/>
              </a:rPr>
              <a:t>Leverage the Evangelists. </a:t>
            </a:r>
            <a:r>
              <a:rPr lang="en-US" sz="2000" b="0" i="0" dirty="0">
                <a:solidFill>
                  <a:srgbClr val="333333"/>
                </a:solidFill>
                <a:effectLst/>
              </a:rPr>
              <a:t>There are people out there using your product or service who would be glad to tell others about your business. If you can make them happy, they'll help you spread the word to other like-minded customers. And here's something to keep in mind: They may be using your product or service for purposes other than the ones you initially intended, so make sure you really understand what they like and dislike about your business and, more important, why. And remember, it's not about pedigree or job title—your champions can come from anywhere. At one of the startups I worked for, a hair stylist made a key introduction for our company. Friend-raising can, in fact, lead to fundraising, so make friends before you need them.</a:t>
            </a:r>
          </a:p>
          <a:p>
            <a:pPr algn="just"/>
            <a:endParaRPr lang="en-US" sz="2000" b="0" i="0" dirty="0">
              <a:solidFill>
                <a:srgbClr val="333333"/>
              </a:solidFill>
              <a:effectLst/>
            </a:endParaRPr>
          </a:p>
          <a:p>
            <a:pPr algn="just"/>
            <a:r>
              <a:rPr lang="en-US" sz="2000" b="1" i="1" dirty="0">
                <a:solidFill>
                  <a:schemeClr val="accent1"/>
                </a:solidFill>
                <a:effectLst/>
              </a:rPr>
              <a:t>Do: </a:t>
            </a:r>
            <a:r>
              <a:rPr lang="en-US" sz="2000" b="1" i="0" dirty="0">
                <a:solidFill>
                  <a:schemeClr val="accent1"/>
                </a:solidFill>
                <a:effectLst/>
              </a:rPr>
              <a:t>Make it easy for your evangelists to try your product or service.</a:t>
            </a:r>
          </a:p>
          <a:p>
            <a:pPr algn="just"/>
            <a:r>
              <a:rPr lang="en-US" sz="2000" b="1" i="1" dirty="0">
                <a:solidFill>
                  <a:srgbClr val="C00000"/>
                </a:solidFill>
                <a:effectLst/>
              </a:rPr>
              <a:t>Don't: </a:t>
            </a:r>
            <a:r>
              <a:rPr lang="en-US" sz="2000" b="1" i="0" dirty="0">
                <a:solidFill>
                  <a:srgbClr val="C00000"/>
                </a:solidFill>
                <a:effectLst/>
              </a:rPr>
              <a:t>Discount the negatives. There may be an important insight buried within.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0709123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0915" y="1267515"/>
            <a:ext cx="9893651" cy="3785652"/>
          </a:xfrm>
          <a:prstGeom prst="rect">
            <a:avLst/>
          </a:prstGeom>
          <a:noFill/>
        </p:spPr>
        <p:txBody>
          <a:bodyPr wrap="square" rtlCol="0">
            <a:spAutoFit/>
          </a:bodyPr>
          <a:lstStyle/>
          <a:p>
            <a:pPr algn="just"/>
            <a:endParaRPr lang="en-US" sz="2000" b="1" i="0" dirty="0">
              <a:solidFill>
                <a:srgbClr val="333333"/>
              </a:solidFill>
              <a:effectLst/>
            </a:endParaRPr>
          </a:p>
          <a:p>
            <a:pPr algn="just"/>
            <a:r>
              <a:rPr lang="en-US" sz="2000" b="1" i="0" dirty="0">
                <a:solidFill>
                  <a:srgbClr val="333333"/>
                </a:solidFill>
                <a:effectLst/>
              </a:rPr>
              <a:t>5. </a:t>
            </a:r>
            <a:r>
              <a:rPr lang="en-US" sz="2000" b="1" i="1" dirty="0">
                <a:solidFill>
                  <a:srgbClr val="333333"/>
                </a:solidFill>
                <a:effectLst/>
              </a:rPr>
              <a:t>Be Visible. </a:t>
            </a:r>
            <a:r>
              <a:rPr lang="en-US" sz="2000" b="0" i="0" dirty="0">
                <a:solidFill>
                  <a:srgbClr val="333333"/>
                </a:solidFill>
                <a:effectLst/>
              </a:rPr>
              <a:t>Wasn't it Woody Allen who said that 80 percent of success is just showing up?</a:t>
            </a:r>
          </a:p>
          <a:p>
            <a:pPr algn="just"/>
            <a:r>
              <a:rPr lang="en-US" sz="2000" b="0" i="0" dirty="0">
                <a:solidFill>
                  <a:srgbClr val="333333"/>
                </a:solidFill>
                <a:effectLst/>
              </a:rPr>
              <a:t>Invisibility is not a good business strategy—if people don't know you exist, then guess what? You don't. You don't have to run a Super Bowl ad to get noticed, but you do have to be active in the communities you cater to so people know where and how to find you. Whether you have a technology business, a consumer products company or a professional services firm, you're in the relationship business. If there are businesses that target your same customer base, then find creative ways you can each leverage your contacts and</a:t>
            </a:r>
            <a:r>
              <a:rPr lang="en-US" sz="2000" dirty="0"/>
              <a:t> </a:t>
            </a:r>
            <a:r>
              <a:rPr lang="en-US" sz="2000" b="0" i="0" dirty="0">
                <a:solidFill>
                  <a:srgbClr val="333333"/>
                </a:solidFill>
                <a:effectLst/>
              </a:rPr>
              <a:t>databases to multiply your outreach. Best-kept secrets are just that: secrets.</a:t>
            </a:r>
          </a:p>
          <a:p>
            <a:pPr algn="just"/>
            <a:endParaRPr lang="en-US" sz="2000" b="0" i="0" dirty="0">
              <a:solidFill>
                <a:srgbClr val="333333"/>
              </a:solidFill>
              <a:effectLst/>
            </a:endParaRPr>
          </a:p>
          <a:p>
            <a:pPr algn="just"/>
            <a:r>
              <a:rPr lang="en-US" sz="2000" b="1" i="1" dirty="0">
                <a:solidFill>
                  <a:schemeClr val="accent1"/>
                </a:solidFill>
                <a:effectLst/>
              </a:rPr>
              <a:t>Do: </a:t>
            </a:r>
            <a:r>
              <a:rPr lang="en-US" sz="2000" b="1" i="0" dirty="0">
                <a:solidFill>
                  <a:schemeClr val="accent1"/>
                </a:solidFill>
                <a:effectLst/>
              </a:rPr>
              <a:t>Put your mouth where your money is, too.</a:t>
            </a:r>
          </a:p>
          <a:p>
            <a:pPr algn="just"/>
            <a:r>
              <a:rPr lang="en-US" sz="2000" b="1" i="1" dirty="0">
                <a:solidFill>
                  <a:srgbClr val="C00000"/>
                </a:solidFill>
                <a:effectLst/>
              </a:rPr>
              <a:t>Don't: </a:t>
            </a:r>
            <a:r>
              <a:rPr lang="en-US" sz="2000" b="1" i="0" dirty="0">
                <a:solidFill>
                  <a:srgbClr val="C00000"/>
                </a:solidFill>
                <a:effectLst/>
              </a:rPr>
              <a:t>Hide in your office or behind your computer online.</a:t>
            </a:r>
            <a:endParaRPr lang="en-US" sz="2000" b="1" dirty="0">
              <a:solidFill>
                <a:srgbClr val="C00000"/>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7136866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85191"/>
            <a:ext cx="9893651" cy="3108543"/>
          </a:xfrm>
          <a:prstGeom prst="rect">
            <a:avLst/>
          </a:prstGeom>
          <a:noFill/>
        </p:spPr>
        <p:txBody>
          <a:bodyPr wrap="square" rtlCol="0">
            <a:spAutoFit/>
          </a:bodyPr>
          <a:lstStyle/>
          <a:p>
            <a:pPr algn="just"/>
            <a:r>
              <a:rPr lang="en-US" sz="2000" b="1" i="0" dirty="0">
                <a:solidFill>
                  <a:srgbClr val="333333"/>
                </a:solidFill>
                <a:effectLst/>
              </a:rPr>
              <a:t>6. </a:t>
            </a:r>
            <a:r>
              <a:rPr lang="en-US" sz="2000" b="1" i="1" dirty="0">
                <a:solidFill>
                  <a:srgbClr val="333333"/>
                </a:solidFill>
                <a:effectLst/>
              </a:rPr>
              <a:t>Create Extraordinary Experiences. </a:t>
            </a:r>
            <a:r>
              <a:rPr lang="en-US" sz="2000" b="0" i="0" dirty="0">
                <a:solidFill>
                  <a:srgbClr val="333333"/>
                </a:solidFill>
                <a:effectLst/>
              </a:rPr>
              <a:t>The relationships you have with your customers are based on the cumulative experiences they have with your employees, product, service and business. If your brochure or website makes one claim but the reality is very different, it’s the firsthand knowledge that will be remembered by your customers, so make sure you deliver on the promises you make every time you connect with your customers. Is it such a surprise that most of the airlines are going bankrupt while Jet Blue and Southwest are profitable?</a:t>
            </a:r>
          </a:p>
          <a:p>
            <a:pPr algn="just"/>
            <a:endParaRPr lang="en-US" sz="2000" b="0" i="0" dirty="0">
              <a:solidFill>
                <a:srgbClr val="333333"/>
              </a:solidFill>
              <a:effectLst/>
            </a:endParaRPr>
          </a:p>
          <a:p>
            <a:pPr algn="just"/>
            <a:r>
              <a:rPr lang="en-US" sz="2000" b="1" i="1" dirty="0">
                <a:solidFill>
                  <a:schemeClr val="accent1"/>
                </a:solidFill>
                <a:effectLst/>
              </a:rPr>
              <a:t>Do: </a:t>
            </a:r>
            <a:r>
              <a:rPr lang="en-US" sz="2000" b="1" i="0" dirty="0">
                <a:solidFill>
                  <a:schemeClr val="accent1"/>
                </a:solidFill>
                <a:effectLst/>
              </a:rPr>
              <a:t>Consistently reinforce your key messages in everything you do.</a:t>
            </a:r>
          </a:p>
          <a:p>
            <a:pPr algn="just"/>
            <a:r>
              <a:rPr lang="en-US" sz="2000" b="1" i="1" dirty="0">
                <a:solidFill>
                  <a:srgbClr val="C00000"/>
                </a:solidFill>
                <a:effectLst/>
              </a:rPr>
              <a:t>Don't: </a:t>
            </a:r>
            <a:r>
              <a:rPr lang="en-US" sz="2000" b="1" i="0" dirty="0">
                <a:solidFill>
                  <a:srgbClr val="C00000"/>
                </a:solidFill>
                <a:effectLst/>
              </a:rPr>
              <a:t>Forget that every employee, partner and affiliate is an ambassador, too.</a:t>
            </a:r>
          </a:p>
          <a:p>
            <a:pPr algn="just"/>
            <a:endParaRPr lang="en-US" sz="16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444702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85191"/>
            <a:ext cx="9893651" cy="3785652"/>
          </a:xfrm>
          <a:prstGeom prst="rect">
            <a:avLst/>
          </a:prstGeom>
          <a:noFill/>
        </p:spPr>
        <p:txBody>
          <a:bodyPr wrap="square" rtlCol="0">
            <a:spAutoFit/>
          </a:bodyPr>
          <a:lstStyle/>
          <a:p>
            <a:pPr algn="just"/>
            <a:endParaRPr lang="en-US" sz="2000" b="1" i="0" dirty="0">
              <a:solidFill>
                <a:srgbClr val="333333"/>
              </a:solidFill>
              <a:effectLst/>
            </a:endParaRPr>
          </a:p>
          <a:p>
            <a:pPr algn="just"/>
            <a:r>
              <a:rPr lang="en-US" sz="2000" b="1" i="0" dirty="0">
                <a:solidFill>
                  <a:srgbClr val="333333"/>
                </a:solidFill>
                <a:effectLst/>
              </a:rPr>
              <a:t>7. </a:t>
            </a:r>
            <a:r>
              <a:rPr lang="en-US" sz="2000" b="1" i="1" dirty="0">
                <a:solidFill>
                  <a:srgbClr val="333333"/>
                </a:solidFill>
                <a:effectLst/>
              </a:rPr>
              <a:t>Put Passion Above All Else. </a:t>
            </a:r>
            <a:r>
              <a:rPr lang="en-US" sz="2000" b="0" i="0" dirty="0">
                <a:solidFill>
                  <a:srgbClr val="333333"/>
                </a:solidFill>
                <a:effectLst/>
              </a:rPr>
              <a:t>Customers are savvy—they know when something is genuine or if you're just going through the motions. So do your employees, partners and affiliates.</a:t>
            </a:r>
          </a:p>
          <a:p>
            <a:pPr algn="just"/>
            <a:r>
              <a:rPr lang="en-US" sz="2000" b="0" i="0" dirty="0">
                <a:solidFill>
                  <a:srgbClr val="333333"/>
                </a:solidFill>
                <a:effectLst/>
              </a:rPr>
              <a:t>If you don't enjoy what you are doing, find something else to do! It's hard to compete with someone who gets up feeling excited every day and who's full of ideas about their business. To them, what they do doesn't feel like work. Enthusiasm is contagious, so determine what it is you enjoy doing and then share your gift with others whose talents may lie somewhere else. When everyone plays to their strengths, the results are superior. </a:t>
            </a:r>
          </a:p>
          <a:p>
            <a:pPr algn="just"/>
            <a:endParaRPr lang="en-US" sz="2000" b="0" i="0" dirty="0">
              <a:solidFill>
                <a:srgbClr val="333333"/>
              </a:solidFill>
              <a:effectLst/>
            </a:endParaRPr>
          </a:p>
          <a:p>
            <a:pPr algn="just"/>
            <a:r>
              <a:rPr lang="en-US" sz="2000" b="1" i="1" dirty="0">
                <a:solidFill>
                  <a:schemeClr val="accent1"/>
                </a:solidFill>
                <a:effectLst/>
              </a:rPr>
              <a:t>Do: </a:t>
            </a:r>
            <a:r>
              <a:rPr lang="en-US" sz="2000" b="1" i="0" dirty="0">
                <a:solidFill>
                  <a:schemeClr val="accent1"/>
                </a:solidFill>
                <a:effectLst/>
              </a:rPr>
              <a:t>Work you love and believe is important.</a:t>
            </a:r>
          </a:p>
          <a:p>
            <a:pPr algn="just"/>
            <a:r>
              <a:rPr lang="en-US" sz="2000" b="1" i="1" dirty="0">
                <a:solidFill>
                  <a:srgbClr val="C00000"/>
                </a:solidFill>
                <a:effectLst/>
              </a:rPr>
              <a:t>Don't: </a:t>
            </a:r>
            <a:r>
              <a:rPr lang="en-US" sz="2000" b="1" i="0" dirty="0">
                <a:solidFill>
                  <a:srgbClr val="C00000"/>
                </a:solidFill>
                <a:effectLst/>
              </a:rPr>
              <a:t>Waste time. It's your most precious commodity.</a:t>
            </a:r>
          </a:p>
          <a:p>
            <a:pPr algn="just"/>
            <a:endParaRPr lang="en-US" sz="2000" b="1" i="0" dirty="0">
              <a:solidFill>
                <a:srgbClr val="C00000"/>
              </a:solidFill>
              <a:effectLs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552823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79832" y="1685495"/>
            <a:ext cx="9345750" cy="343799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Case Study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66530" y="2019690"/>
            <a:ext cx="8888819" cy="3385542"/>
          </a:xfrm>
          <a:prstGeom prst="rect">
            <a:avLst/>
          </a:prstGeom>
          <a:noFill/>
        </p:spPr>
        <p:txBody>
          <a:bodyPr wrap="square" rtlCol="0">
            <a:spAutoFit/>
          </a:bodyPr>
          <a:lstStyle/>
          <a:p>
            <a:endParaRPr kumimoji="0" lang="en-US" sz="3200" b="1" i="0" u="none" strike="noStrike" kern="1200" cap="none" spc="0" normalizeH="0" baseline="0" noProof="0" dirty="0">
              <a:ln>
                <a:noFill/>
              </a:ln>
              <a:solidFill>
                <a:srgbClr val="333333"/>
              </a:solidFill>
              <a:effectLst/>
              <a:uLnTx/>
              <a:uFillTx/>
              <a:latin typeface="Arial-BoldMT"/>
              <a:ea typeface="+mn-ea"/>
              <a:cs typeface="+mn-cs"/>
            </a:endParaRPr>
          </a:p>
          <a:p>
            <a:endParaRPr lang="en-US" sz="3200" b="1" dirty="0">
              <a:solidFill>
                <a:srgbClr val="333333"/>
              </a:solidFill>
              <a:latin typeface="Arial-BoldMT"/>
            </a:endParaRPr>
          </a:p>
          <a:p>
            <a:pPr algn="ctr"/>
            <a:r>
              <a:rPr kumimoji="0" lang="en-US" sz="3600" b="1" i="0" u="none" strike="noStrike" kern="1200" cap="none" spc="0" normalizeH="0" baseline="0" noProof="0" dirty="0" err="1">
                <a:ln>
                  <a:noFill/>
                </a:ln>
                <a:solidFill>
                  <a:srgbClr val="333333"/>
                </a:solidFill>
                <a:effectLst/>
                <a:uLnTx/>
                <a:uFillTx/>
                <a:latin typeface="Arial-BoldMT"/>
                <a:ea typeface="+mn-ea"/>
                <a:cs typeface="+mn-cs"/>
              </a:rPr>
              <a:t>Rentabook.Com</a:t>
            </a:r>
            <a:r>
              <a:rPr kumimoji="0" lang="en-US" sz="3600" b="1" i="0" u="none" strike="noStrike" kern="1200" cap="none" spc="0" normalizeH="0" baseline="0" noProof="0" dirty="0">
                <a:ln>
                  <a:noFill/>
                </a:ln>
                <a:solidFill>
                  <a:srgbClr val="333333"/>
                </a:solidFill>
                <a:effectLst/>
                <a:uLnTx/>
                <a:uFillTx/>
                <a:latin typeface="Arial-BoldMT"/>
                <a:ea typeface="+mn-ea"/>
                <a:cs typeface="+mn-cs"/>
              </a:rPr>
              <a:t>: A Strategic Analysis</a:t>
            </a:r>
          </a:p>
          <a:p>
            <a:endParaRPr lang="en-US" sz="3200" b="1" dirty="0">
              <a:solidFill>
                <a:srgbClr val="333333"/>
              </a:solidFill>
              <a:latin typeface="Arial-BoldMT"/>
            </a:endParaRPr>
          </a:p>
          <a:p>
            <a:endParaRPr lang="en-US" sz="3200" b="1" dirty="0">
              <a:solidFill>
                <a:srgbClr val="333333"/>
              </a:solidFill>
              <a:latin typeface="Arial-BoldMT"/>
              <a:cs typeface="Tajawal ExtraBold" panose="00000800000000000000" pitchFamily="2" charset="-78"/>
            </a:endParaRPr>
          </a:p>
          <a:p>
            <a:endParaRPr lang="en-US" sz="3200" b="1" dirty="0">
              <a:solidFill>
                <a:srgbClr val="333333"/>
              </a:solidFill>
              <a:latin typeface="Arial-BoldMT"/>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6685486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44229"/>
            <a:ext cx="9893651" cy="4339650"/>
          </a:xfrm>
          <a:prstGeom prst="rect">
            <a:avLst/>
          </a:prstGeom>
          <a:noFill/>
        </p:spPr>
        <p:txBody>
          <a:bodyPr wrap="square" rtlCol="0">
            <a:spAutoFit/>
          </a:bodyPr>
          <a:lstStyle/>
          <a:p>
            <a:r>
              <a:rPr lang="en-US" sz="2400" b="1" i="0" dirty="0">
                <a:solidFill>
                  <a:srgbClr val="333333"/>
                </a:solidFill>
                <a:effectLst/>
              </a:rPr>
              <a:t>Table of Contents</a:t>
            </a:r>
          </a:p>
          <a:p>
            <a:r>
              <a:rPr lang="en-US" sz="1800" b="0" i="0" dirty="0">
                <a:solidFill>
                  <a:srgbClr val="333333"/>
                </a:solidFill>
                <a:effectLst/>
              </a:rPr>
              <a:t>I. Executive Summary</a:t>
            </a:r>
          </a:p>
          <a:p>
            <a:r>
              <a:rPr lang="en-US" sz="1800" b="0" i="0" dirty="0">
                <a:solidFill>
                  <a:srgbClr val="333333"/>
                </a:solidFill>
                <a:effectLst/>
              </a:rPr>
              <a:t>II. Organizational-Level Strategies</a:t>
            </a:r>
          </a:p>
          <a:p>
            <a:r>
              <a:rPr lang="en-US" sz="1800" b="0" i="0" dirty="0">
                <a:solidFill>
                  <a:srgbClr val="333333"/>
                </a:solidFill>
                <a:effectLst/>
              </a:rPr>
              <a:t>     A. What business are we really in?</a:t>
            </a:r>
          </a:p>
          <a:p>
            <a:r>
              <a:rPr lang="en-US" sz="1800" b="0" i="0" dirty="0">
                <a:solidFill>
                  <a:srgbClr val="333333"/>
                </a:solidFill>
                <a:effectLst/>
              </a:rPr>
              <a:t>     B. Mission statement</a:t>
            </a:r>
          </a:p>
          <a:p>
            <a:r>
              <a:rPr lang="en-US" sz="1800" b="0" i="0" dirty="0">
                <a:solidFill>
                  <a:srgbClr val="333333"/>
                </a:solidFill>
                <a:effectLst/>
              </a:rPr>
              <a:t>     C. Key values</a:t>
            </a:r>
          </a:p>
          <a:p>
            <a:r>
              <a:rPr lang="en-US" sz="1800" b="0" i="0" dirty="0">
                <a:solidFill>
                  <a:srgbClr val="333333"/>
                </a:solidFill>
                <a:effectLst/>
              </a:rPr>
              <a:t>III. Industry and Market Strategies</a:t>
            </a:r>
          </a:p>
          <a:p>
            <a:r>
              <a:rPr lang="en-US" sz="1800" b="0" i="0" dirty="0">
                <a:solidFill>
                  <a:srgbClr val="333333"/>
                </a:solidFill>
                <a:effectLst/>
              </a:rPr>
              <a:t>     A. Advertising</a:t>
            </a:r>
          </a:p>
          <a:p>
            <a:r>
              <a:rPr lang="en-US" sz="1800" b="0" i="0" dirty="0">
                <a:solidFill>
                  <a:srgbClr val="333333"/>
                </a:solidFill>
                <a:effectLst/>
              </a:rPr>
              <a:t>     B. Social trends</a:t>
            </a:r>
          </a:p>
          <a:p>
            <a:r>
              <a:rPr lang="en-US" sz="1800" b="0" i="0" dirty="0">
                <a:solidFill>
                  <a:srgbClr val="333333"/>
                </a:solidFill>
                <a:effectLst/>
              </a:rPr>
              <a:t>     C. Economic trends</a:t>
            </a:r>
          </a:p>
          <a:p>
            <a:r>
              <a:rPr lang="en-US" sz="1800" b="0" i="0" dirty="0">
                <a:solidFill>
                  <a:srgbClr val="333333"/>
                </a:solidFill>
                <a:effectLst/>
              </a:rPr>
              <a:t>     D. Climate of industry</a:t>
            </a:r>
            <a:r>
              <a:rPr lang="en-US" dirty="0"/>
              <a:t> </a:t>
            </a:r>
          </a:p>
          <a:p>
            <a:r>
              <a:rPr lang="en-US" dirty="0">
                <a:solidFill>
                  <a:srgbClr val="333333"/>
                </a:solidFill>
              </a:rPr>
              <a:t>     </a:t>
            </a:r>
            <a:r>
              <a:rPr lang="en-US" sz="1800" b="0" i="0" dirty="0">
                <a:solidFill>
                  <a:srgbClr val="333333"/>
                </a:solidFill>
                <a:effectLst/>
              </a:rPr>
              <a:t>E. Key competitors</a:t>
            </a:r>
          </a:p>
          <a:p>
            <a:r>
              <a:rPr lang="en-US" sz="1800" b="0" i="0" dirty="0">
                <a:solidFill>
                  <a:srgbClr val="333333"/>
                </a:solidFill>
                <a:effectLst/>
              </a:rPr>
              <a:t>     F. Target market</a:t>
            </a:r>
          </a:p>
          <a:p>
            <a:r>
              <a:rPr lang="en-US" sz="1800" b="0" i="0" dirty="0">
                <a:solidFill>
                  <a:srgbClr val="333333"/>
                </a:solidFill>
                <a:effectLst/>
              </a:rPr>
              <a:t>     G. Student survey results</a:t>
            </a:r>
          </a:p>
          <a:p>
            <a:r>
              <a:rPr lang="en-US" sz="1800" b="0" i="0" dirty="0">
                <a:solidFill>
                  <a:srgbClr val="333333"/>
                </a:solidFill>
                <a:effectLst/>
              </a:rPr>
              <a:t>     H. TOWS analysis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444072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5929" y="1266558"/>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2" y="1244964"/>
            <a:ext cx="9893651" cy="3970318"/>
          </a:xfrm>
          <a:prstGeom prst="rect">
            <a:avLst/>
          </a:prstGeom>
          <a:noFill/>
        </p:spPr>
        <p:txBody>
          <a:bodyPr wrap="square" rtlCol="0">
            <a:spAutoFit/>
          </a:bodyPr>
          <a:lstStyle/>
          <a:p>
            <a:r>
              <a:rPr lang="en-US" sz="1800" b="0" i="0" dirty="0">
                <a:solidFill>
                  <a:srgbClr val="333333"/>
                </a:solidFill>
                <a:effectLst/>
              </a:rPr>
              <a:t>IV. Management Team Strategies </a:t>
            </a:r>
          </a:p>
          <a:p>
            <a:r>
              <a:rPr lang="en-US" dirty="0">
                <a:solidFill>
                  <a:srgbClr val="333333"/>
                </a:solidFill>
              </a:rPr>
              <a:t>    </a:t>
            </a:r>
            <a:r>
              <a:rPr lang="en-US" sz="1800" b="0" i="0" dirty="0">
                <a:solidFill>
                  <a:srgbClr val="333333"/>
                </a:solidFill>
                <a:effectLst/>
              </a:rPr>
              <a:t>A. Location</a:t>
            </a:r>
          </a:p>
          <a:p>
            <a:r>
              <a:rPr lang="en-US" sz="1800" b="0" i="0" dirty="0">
                <a:solidFill>
                  <a:srgbClr val="333333"/>
                </a:solidFill>
                <a:effectLst/>
              </a:rPr>
              <a:t>    B. Strengths and experience of team</a:t>
            </a:r>
          </a:p>
          <a:p>
            <a:r>
              <a:rPr lang="en-US" sz="1800" b="0" i="0" dirty="0">
                <a:solidFill>
                  <a:srgbClr val="333333"/>
                </a:solidFill>
                <a:effectLst/>
              </a:rPr>
              <a:t>    C. Structure of </a:t>
            </a:r>
            <a:r>
              <a:rPr lang="en-US" sz="1800" b="0" i="0" dirty="0">
                <a:solidFill>
                  <a:srgbClr val="046FF8"/>
                </a:solidFill>
                <a:effectLst/>
              </a:rPr>
              <a:t>http://RentABook.com</a:t>
            </a:r>
          </a:p>
          <a:p>
            <a:r>
              <a:rPr lang="en-US" sz="1800" b="0" i="0" dirty="0">
                <a:solidFill>
                  <a:srgbClr val="333333"/>
                </a:solidFill>
                <a:effectLst/>
              </a:rPr>
              <a:t>    D. What does </a:t>
            </a:r>
            <a:r>
              <a:rPr lang="en-US" sz="1800" b="0" i="0" dirty="0">
                <a:solidFill>
                  <a:srgbClr val="046FF8"/>
                </a:solidFill>
                <a:effectLst/>
              </a:rPr>
              <a:t>http://RentABook.com </a:t>
            </a:r>
            <a:r>
              <a:rPr lang="en-US" sz="1800" b="0" i="0" dirty="0">
                <a:solidFill>
                  <a:srgbClr val="333333"/>
                </a:solidFill>
                <a:effectLst/>
              </a:rPr>
              <a:t>need from the team?</a:t>
            </a:r>
          </a:p>
          <a:p>
            <a:r>
              <a:rPr lang="en-US" sz="1800" b="0" i="0" dirty="0">
                <a:solidFill>
                  <a:srgbClr val="333333"/>
                </a:solidFill>
                <a:effectLst/>
              </a:rPr>
              <a:t>    E. What does </a:t>
            </a:r>
            <a:r>
              <a:rPr lang="en-US" sz="1800" b="0" i="0" dirty="0">
                <a:solidFill>
                  <a:srgbClr val="046FF8"/>
                </a:solidFill>
                <a:effectLst/>
              </a:rPr>
              <a:t>http://RentABook.com </a:t>
            </a:r>
            <a:r>
              <a:rPr lang="en-US" sz="1800" b="0" i="0" dirty="0">
                <a:solidFill>
                  <a:srgbClr val="333333"/>
                </a:solidFill>
                <a:effectLst/>
              </a:rPr>
              <a:t>have and lack?</a:t>
            </a:r>
          </a:p>
          <a:p>
            <a:r>
              <a:rPr lang="en-US" sz="1800" b="0" i="0" dirty="0">
                <a:solidFill>
                  <a:srgbClr val="333333"/>
                </a:solidFill>
                <a:effectLst/>
              </a:rPr>
              <a:t>V. Financial Strategies</a:t>
            </a:r>
          </a:p>
          <a:p>
            <a:r>
              <a:rPr lang="en-US" dirty="0">
                <a:solidFill>
                  <a:srgbClr val="333333"/>
                </a:solidFill>
              </a:rPr>
              <a:t>   </a:t>
            </a:r>
            <a:r>
              <a:rPr lang="en-US" sz="1800" b="0" i="0" dirty="0">
                <a:solidFill>
                  <a:srgbClr val="333333"/>
                </a:solidFill>
                <a:effectLst/>
              </a:rPr>
              <a:t> A. Start-up costs</a:t>
            </a:r>
          </a:p>
          <a:p>
            <a:r>
              <a:rPr lang="en-US" dirty="0">
                <a:solidFill>
                  <a:srgbClr val="333333"/>
                </a:solidFill>
              </a:rPr>
              <a:t>   </a:t>
            </a:r>
            <a:r>
              <a:rPr lang="en-US" sz="1800" b="0" i="0" dirty="0">
                <a:solidFill>
                  <a:srgbClr val="333333"/>
                </a:solidFill>
                <a:effectLst/>
              </a:rPr>
              <a:t> B. Financing</a:t>
            </a:r>
          </a:p>
          <a:p>
            <a:r>
              <a:rPr lang="en-US" sz="1800" b="0" i="0" dirty="0">
                <a:solidFill>
                  <a:srgbClr val="333333"/>
                </a:solidFill>
                <a:effectLst/>
              </a:rPr>
              <a:t>    C. Pricing strategy</a:t>
            </a:r>
          </a:p>
          <a:p>
            <a:r>
              <a:rPr lang="en-US" sz="1800" b="0" i="0" dirty="0">
                <a:solidFill>
                  <a:srgbClr val="333333"/>
                </a:solidFill>
                <a:effectLst/>
              </a:rPr>
              <a:t>    D. The numbers</a:t>
            </a:r>
          </a:p>
          <a:p>
            <a:r>
              <a:rPr lang="en-US" sz="1800" b="0" i="0" dirty="0">
                <a:solidFill>
                  <a:srgbClr val="333333"/>
                </a:solidFill>
                <a:effectLst/>
              </a:rPr>
              <a:t>VI. Appendix</a:t>
            </a:r>
          </a:p>
          <a:p>
            <a:r>
              <a:rPr lang="en-US" sz="1800" b="0" i="0" dirty="0">
                <a:solidFill>
                  <a:srgbClr val="333333"/>
                </a:solidFill>
                <a:effectLst/>
              </a:rPr>
              <a:t>    A. Appendix 1 (Survey)</a:t>
            </a:r>
          </a:p>
          <a:p>
            <a:r>
              <a:rPr lang="en-US" sz="1800" b="0" i="0" dirty="0">
                <a:solidFill>
                  <a:srgbClr val="333333"/>
                </a:solidFill>
                <a:effectLst/>
              </a:rPr>
              <a:t>    B. Appendix 2 (Numbers)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483506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5929" y="1266558"/>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2" y="1244964"/>
            <a:ext cx="9893651" cy="3693319"/>
          </a:xfrm>
          <a:prstGeom prst="rect">
            <a:avLst/>
          </a:prstGeom>
          <a:noFill/>
        </p:spPr>
        <p:txBody>
          <a:bodyPr wrap="square" rtlCol="0">
            <a:spAutoFit/>
          </a:bodyPr>
          <a:lstStyle/>
          <a:p>
            <a:r>
              <a:rPr lang="en-US" b="1" i="0" dirty="0">
                <a:solidFill>
                  <a:srgbClr val="333333"/>
                </a:solidFill>
                <a:effectLst/>
              </a:rPr>
              <a:t>Executive Summary</a:t>
            </a:r>
          </a:p>
          <a:p>
            <a:pPr algn="just"/>
            <a:r>
              <a:rPr lang="en-US" b="0" i="0" dirty="0">
                <a:solidFill>
                  <a:srgbClr val="046FF8"/>
                </a:solidFill>
                <a:effectLst/>
              </a:rPr>
              <a:t>http://RentABook.com </a:t>
            </a:r>
            <a:r>
              <a:rPr lang="en-US" b="0" i="0" dirty="0">
                <a:solidFill>
                  <a:srgbClr val="333333"/>
                </a:solidFill>
                <a:effectLst/>
              </a:rPr>
              <a:t>is an on-line textbook rental service intent on helping college students keep more of </a:t>
            </a:r>
            <a:r>
              <a:rPr lang="en-US" b="0" i="1" dirty="0">
                <a:solidFill>
                  <a:srgbClr val="333333"/>
                </a:solidFill>
                <a:effectLst/>
              </a:rPr>
              <a:t>their </a:t>
            </a:r>
            <a:r>
              <a:rPr lang="en-US" b="0" i="0" dirty="0">
                <a:solidFill>
                  <a:srgbClr val="333333"/>
                </a:solidFill>
                <a:effectLst/>
              </a:rPr>
              <a:t>money in </a:t>
            </a:r>
            <a:r>
              <a:rPr lang="en-US" b="0" i="1" dirty="0">
                <a:solidFill>
                  <a:srgbClr val="333333"/>
                </a:solidFill>
                <a:effectLst/>
              </a:rPr>
              <a:t>their </a:t>
            </a:r>
            <a:r>
              <a:rPr lang="en-US" b="0" i="0" dirty="0">
                <a:solidFill>
                  <a:srgbClr val="333333"/>
                </a:solidFill>
                <a:effectLst/>
              </a:rPr>
              <a:t>pockets. Students simply login to </a:t>
            </a:r>
            <a:r>
              <a:rPr lang="en-US" b="0" i="0" dirty="0">
                <a:solidFill>
                  <a:srgbClr val="046FF8"/>
                </a:solidFill>
                <a:effectLst/>
              </a:rPr>
              <a:t>http://RentABook.com</a:t>
            </a:r>
            <a:r>
              <a:rPr lang="en-US" b="0" i="0" dirty="0">
                <a:solidFill>
                  <a:srgbClr val="333333"/>
                </a:solidFill>
                <a:effectLst/>
              </a:rPr>
              <a:t>, borrow their textbooks for the term, and return the books after the term is over. A portion of the rental fee is used as a security deposit and is given back to the student once the books are returned. Or, students can choose to keep the book, and </a:t>
            </a:r>
            <a:r>
              <a:rPr lang="en-US" b="0" i="0" dirty="0">
                <a:solidFill>
                  <a:srgbClr val="046FF8"/>
                </a:solidFill>
                <a:effectLst/>
              </a:rPr>
              <a:t>http://RentABook.com </a:t>
            </a:r>
            <a:r>
              <a:rPr lang="en-US" b="0" i="0" dirty="0">
                <a:solidFill>
                  <a:srgbClr val="333333"/>
                </a:solidFill>
                <a:effectLst/>
              </a:rPr>
              <a:t>keeps their security deposit. Initially, </a:t>
            </a:r>
            <a:r>
              <a:rPr lang="en-US" b="0" i="0" dirty="0">
                <a:solidFill>
                  <a:srgbClr val="046FF8"/>
                </a:solidFill>
                <a:effectLst/>
              </a:rPr>
              <a:t>http://RentABook.com </a:t>
            </a:r>
            <a:r>
              <a:rPr lang="en-US" b="0" i="0" dirty="0">
                <a:solidFill>
                  <a:srgbClr val="333333"/>
                </a:solidFill>
                <a:effectLst/>
              </a:rPr>
              <a:t>will focus on DePaul University students, with plans to expand to serve college students throughout the Chicago-land area in the near future.</a:t>
            </a:r>
          </a:p>
          <a:p>
            <a:pPr algn="just"/>
            <a:r>
              <a:rPr lang="en-US" b="0" i="0" dirty="0">
                <a:solidFill>
                  <a:srgbClr val="333333"/>
                </a:solidFill>
                <a:effectLst/>
              </a:rPr>
              <a:t>College textbook prices are rising. Right now, DePaul students spend an average of $400 per quarter—$1,200 per year—on books. </a:t>
            </a:r>
            <a:r>
              <a:rPr lang="en-US" b="0" i="0" dirty="0">
                <a:solidFill>
                  <a:srgbClr val="046FF8"/>
                </a:solidFill>
                <a:effectLst/>
              </a:rPr>
              <a:t>http://RentABook.com</a:t>
            </a:r>
            <a:r>
              <a:rPr lang="en-US" b="0" i="0" dirty="0">
                <a:solidFill>
                  <a:srgbClr val="333333"/>
                </a:solidFill>
                <a:effectLst/>
              </a:rPr>
              <a:t>'s unique service helps students save up to 51 percent. </a:t>
            </a:r>
            <a:r>
              <a:rPr lang="en-US" b="0" i="0" dirty="0">
                <a:solidFill>
                  <a:srgbClr val="046FF8"/>
                </a:solidFill>
                <a:effectLst/>
              </a:rPr>
              <a:t>http://RentABook.com </a:t>
            </a:r>
            <a:r>
              <a:rPr lang="en-US" b="0" i="0" dirty="0">
                <a:solidFill>
                  <a:srgbClr val="333333"/>
                </a:solidFill>
                <a:effectLst/>
              </a:rPr>
              <a:t>also knows how important delivery is to students. Students need their books to</a:t>
            </a:r>
            <a:r>
              <a:rPr lang="en-US" dirty="0"/>
              <a:t> </a:t>
            </a:r>
            <a:br>
              <a:rPr lang="en-US" dirty="0"/>
            </a:b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867816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7591" y="779721"/>
            <a:ext cx="11922642" cy="69111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6273" y="839730"/>
            <a:ext cx="11825277" cy="7017306"/>
          </a:xfrm>
          <a:prstGeom prst="rect">
            <a:avLst/>
          </a:prstGeom>
          <a:noFill/>
        </p:spPr>
        <p:txBody>
          <a:bodyPr wrap="square" rtlCol="0">
            <a:spAutoFit/>
          </a:bodyPr>
          <a:lstStyle/>
          <a:p>
            <a:pPr algn="just"/>
            <a:r>
              <a:rPr lang="en-US" b="0" i="0" dirty="0">
                <a:solidFill>
                  <a:srgbClr val="333333"/>
                </a:solidFill>
                <a:effectLst/>
              </a:rPr>
              <a:t>arrive on time. That's why </a:t>
            </a:r>
            <a:r>
              <a:rPr lang="en-US" b="0" i="0" dirty="0">
                <a:solidFill>
                  <a:srgbClr val="046FF8"/>
                </a:solidFill>
                <a:effectLst/>
              </a:rPr>
              <a:t>http://RentABook.com </a:t>
            </a:r>
            <a:r>
              <a:rPr lang="en-US" b="0" i="0" dirty="0">
                <a:solidFill>
                  <a:srgbClr val="333333"/>
                </a:solidFill>
                <a:effectLst/>
              </a:rPr>
              <a:t>guarantees on-time delivery. Or if they choose, students can elect to pick up their order at our main location. Customers include the college population who are Internet savvy and have limited disposable income.</a:t>
            </a:r>
          </a:p>
          <a:p>
            <a:pPr algn="just"/>
            <a:r>
              <a:rPr lang="en-US" b="0" i="0" dirty="0">
                <a:solidFill>
                  <a:srgbClr val="333333"/>
                </a:solidFill>
                <a:effectLst/>
              </a:rPr>
              <a:t>Our management team consists of current DePaul students with backgrounds in different aspects of business—accounting, finance management, and marketing. Our team members' student status gives us personal insight into our customers' needs and interests as well as firsthand experience with the current book-buying experience. We saw an opportunity to provide more affordable books to students who value affordable prices.</a:t>
            </a:r>
          </a:p>
          <a:p>
            <a:pPr algn="just"/>
            <a:r>
              <a:rPr lang="en-US" b="0" i="0" dirty="0">
                <a:solidFill>
                  <a:srgbClr val="333333"/>
                </a:solidFill>
                <a:effectLst/>
              </a:rPr>
              <a:t>Financial analysis projects that with start-up costs of $31,500, </a:t>
            </a:r>
            <a:r>
              <a:rPr lang="en-US" b="0" i="0" dirty="0">
                <a:solidFill>
                  <a:srgbClr val="046FF8"/>
                </a:solidFill>
                <a:effectLst/>
              </a:rPr>
              <a:t>http://RentABook.com </a:t>
            </a:r>
            <a:r>
              <a:rPr lang="en-US" b="0" i="0" dirty="0">
                <a:solidFill>
                  <a:srgbClr val="333333"/>
                </a:solidFill>
                <a:effectLst/>
              </a:rPr>
              <a:t>can generate net profits of $5,215 in year one, $19,514 in year two, and $25,000 by the third year. Such growth potential makes </a:t>
            </a:r>
            <a:r>
              <a:rPr lang="en-US" b="0" i="0" dirty="0">
                <a:solidFill>
                  <a:srgbClr val="046FF8"/>
                </a:solidFill>
                <a:effectLst/>
              </a:rPr>
              <a:t>http://RentABook.com </a:t>
            </a:r>
            <a:r>
              <a:rPr lang="en-US" b="0" i="0" dirty="0">
                <a:solidFill>
                  <a:srgbClr val="333333"/>
                </a:solidFill>
                <a:effectLst/>
              </a:rPr>
              <a:t>an attractive investment. Our management team is seeking $15,000 in initial bank loans. The rest of the funding will be secured using personal investments and credit.</a:t>
            </a:r>
          </a:p>
          <a:p>
            <a:pPr algn="just"/>
            <a:r>
              <a:rPr lang="en-US" b="1" i="0" dirty="0">
                <a:solidFill>
                  <a:srgbClr val="333333"/>
                </a:solidFill>
                <a:effectLst/>
              </a:rPr>
              <a:t>Organizational-Level Strategies</a:t>
            </a:r>
          </a:p>
          <a:p>
            <a:pPr algn="just"/>
            <a:r>
              <a:rPr lang="en-US" b="1" i="1" dirty="0">
                <a:solidFill>
                  <a:srgbClr val="333333"/>
                </a:solidFill>
                <a:effectLst/>
              </a:rPr>
              <a:t>What Business are We Really in?</a:t>
            </a:r>
          </a:p>
          <a:p>
            <a:pPr algn="just"/>
            <a:r>
              <a:rPr lang="en-US" b="0" i="0" dirty="0">
                <a:solidFill>
                  <a:srgbClr val="046FF8"/>
                </a:solidFill>
                <a:effectLst/>
              </a:rPr>
              <a:t>http://RentABook.com </a:t>
            </a:r>
            <a:r>
              <a:rPr lang="en-US" b="0" i="0" dirty="0">
                <a:solidFill>
                  <a:srgbClr val="333333"/>
                </a:solidFill>
                <a:effectLst/>
              </a:rPr>
              <a:t>is in the textbook rental service. But </a:t>
            </a:r>
            <a:r>
              <a:rPr lang="en-US" b="0" i="0" dirty="0">
                <a:solidFill>
                  <a:srgbClr val="046FF8"/>
                </a:solidFill>
                <a:effectLst/>
              </a:rPr>
              <a:t>http://RentABook.com </a:t>
            </a:r>
            <a:r>
              <a:rPr lang="en-US" b="0" i="0" dirty="0">
                <a:solidFill>
                  <a:srgbClr val="333333"/>
                </a:solidFill>
                <a:effectLst/>
              </a:rPr>
              <a:t>is really in the business of saving students money. That puts </a:t>
            </a:r>
            <a:r>
              <a:rPr lang="en-US" b="0" i="0" dirty="0">
                <a:solidFill>
                  <a:srgbClr val="046FF8"/>
                </a:solidFill>
                <a:effectLst/>
              </a:rPr>
              <a:t>http://RentABook.com </a:t>
            </a:r>
            <a:r>
              <a:rPr lang="en-US" b="0" i="0" dirty="0">
                <a:solidFill>
                  <a:srgbClr val="333333"/>
                </a:solidFill>
                <a:effectLst/>
              </a:rPr>
              <a:t>in indirect competition with other money-saving services targeting students—student rates for phone service, gym membership, parking, and so on.</a:t>
            </a:r>
          </a:p>
          <a:p>
            <a:pPr algn="just"/>
            <a:r>
              <a:rPr lang="en-US" b="1" i="1" dirty="0">
                <a:solidFill>
                  <a:srgbClr val="333333"/>
                </a:solidFill>
                <a:effectLst/>
              </a:rPr>
              <a:t>Mission Statement</a:t>
            </a:r>
          </a:p>
          <a:p>
            <a:pPr algn="just"/>
            <a:r>
              <a:rPr lang="en-US" b="0" i="0" dirty="0">
                <a:solidFill>
                  <a:srgbClr val="333333"/>
                </a:solidFill>
                <a:effectLst/>
              </a:rPr>
              <a:t>Our service is for students who want quality, affordable textbooks available for delivery or pick-up. Our domain name is </a:t>
            </a:r>
            <a:r>
              <a:rPr lang="en-US" b="0" i="0" dirty="0">
                <a:solidFill>
                  <a:srgbClr val="046FF8"/>
                </a:solidFill>
                <a:effectLst/>
              </a:rPr>
              <a:t>http://RentABook.com</a:t>
            </a:r>
            <a:r>
              <a:rPr lang="en-US" b="0" i="0" dirty="0">
                <a:solidFill>
                  <a:srgbClr val="333333"/>
                </a:solidFill>
                <a:effectLst/>
              </a:rPr>
              <a:t>, and our mission is to provide competitive prices and on-time delivery so that students can avoid the hassles of bookstores and other on-line retailers. We stand apart from others because of our unique services for a student community that values affordable prices</a:t>
            </a:r>
          </a:p>
          <a:p>
            <a:pPr algn="just"/>
            <a:r>
              <a:rPr lang="en-US" b="0" i="0" dirty="0">
                <a:solidFill>
                  <a:srgbClr val="333333"/>
                </a:solidFill>
                <a:effectLst/>
              </a:rPr>
              <a:t>Students can log on to </a:t>
            </a:r>
            <a:r>
              <a:rPr lang="en-US" b="0" i="0" dirty="0">
                <a:solidFill>
                  <a:srgbClr val="046FF8"/>
                </a:solidFill>
                <a:effectLst/>
              </a:rPr>
              <a:t>http://www.RentABook.com </a:t>
            </a:r>
            <a:r>
              <a:rPr lang="en-US" b="0" i="0" dirty="0">
                <a:solidFill>
                  <a:srgbClr val="333333"/>
                </a:solidFill>
                <a:effectLst/>
              </a:rPr>
              <a:t>and borrow the books they need for a nominal fee and a security deposit (Visa, Master Card, AmEx, Check, Money Order, PayPal). If books are ordered no later than a certain date, they will be delivered before the first day of the semester. Students can choose to waive ship ping costs by electing to pick up their books at 245 N. </a:t>
            </a:r>
            <a:endParaRPr lang="en-US" dirty="0">
              <a:solidFill>
                <a:srgbClr val="2D3956"/>
              </a:solidFill>
              <a:cs typeface="Tajawal ExtraBold" panose="00000800000000000000" pitchFamily="2" charset="-78"/>
            </a:endParaRPr>
          </a:p>
        </p:txBody>
      </p:sp>
    </p:spTree>
    <p:extLst>
      <p:ext uri="{BB962C8B-B14F-4D97-AF65-F5344CB8AC3E}">
        <p14:creationId xmlns:p14="http://schemas.microsoft.com/office/powerpoint/2010/main" val="24493223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7591" y="758457"/>
            <a:ext cx="11610753" cy="63833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86725" y="952845"/>
            <a:ext cx="11492484" cy="6463308"/>
          </a:xfrm>
          <a:prstGeom prst="rect">
            <a:avLst/>
          </a:prstGeom>
          <a:noFill/>
        </p:spPr>
        <p:txBody>
          <a:bodyPr wrap="square" rtlCol="0">
            <a:spAutoFit/>
          </a:bodyPr>
          <a:lstStyle/>
          <a:p>
            <a:pPr algn="just"/>
            <a:r>
              <a:rPr lang="en-US" b="0" i="0" dirty="0">
                <a:solidFill>
                  <a:srgbClr val="333333"/>
                </a:solidFill>
                <a:effectLst/>
              </a:rPr>
              <a:t>Southport Ave. in Chicago. At the end of the quarter, students will receive their security deposits back after books are returned. If students decide to keep their books, they can e-mail </a:t>
            </a:r>
            <a:r>
              <a:rPr lang="en-US" b="0" i="0" dirty="0">
                <a:solidFill>
                  <a:srgbClr val="046FF8"/>
                </a:solidFill>
                <a:effectLst/>
              </a:rPr>
              <a:t>http://RentABook.com</a:t>
            </a:r>
            <a:r>
              <a:rPr lang="en-US" b="0" i="0" dirty="0">
                <a:solidFill>
                  <a:srgbClr val="333333"/>
                </a:solidFill>
                <a:effectLst/>
              </a:rPr>
              <a:t>, and we will retain their security deposit.</a:t>
            </a:r>
          </a:p>
          <a:p>
            <a:pPr algn="just"/>
            <a:r>
              <a:rPr lang="en-US" b="1" i="1" dirty="0">
                <a:solidFill>
                  <a:srgbClr val="333333"/>
                </a:solidFill>
                <a:effectLst/>
              </a:rPr>
              <a:t>Key Values</a:t>
            </a:r>
          </a:p>
          <a:p>
            <a:pPr algn="just"/>
            <a:r>
              <a:rPr lang="en-US" b="0" i="0" dirty="0">
                <a:solidFill>
                  <a:srgbClr val="333333"/>
                </a:solidFill>
                <a:effectLst/>
              </a:rPr>
              <a:t>Our key values include:</a:t>
            </a:r>
          </a:p>
          <a:p>
            <a:pPr algn="just"/>
            <a:r>
              <a:rPr lang="en-US" b="0" i="0" dirty="0">
                <a:solidFill>
                  <a:srgbClr val="333333"/>
                </a:solidFill>
                <a:effectLst/>
              </a:rPr>
              <a:t>• Dependability—Our customers trust us to deliver their books on time. We must do what we can to uphold their trust. • Service—Our customers deserve impeccable customer service. We must fulfill their requests to the</a:t>
            </a:r>
          </a:p>
          <a:p>
            <a:pPr algn="just"/>
            <a:r>
              <a:rPr lang="en-US" b="0" i="0" dirty="0">
                <a:solidFill>
                  <a:srgbClr val="333333"/>
                </a:solidFill>
                <a:effectLst/>
              </a:rPr>
              <a:t>best of our ability.</a:t>
            </a:r>
          </a:p>
          <a:p>
            <a:pPr algn="just"/>
            <a:r>
              <a:rPr lang="en-US" b="0" i="0" dirty="0">
                <a:solidFill>
                  <a:srgbClr val="333333"/>
                </a:solidFill>
                <a:effectLst/>
              </a:rPr>
              <a:t>• Affordable price—Our company is built on the foundation of providing students with the most affordable textbooks available.</a:t>
            </a:r>
          </a:p>
          <a:p>
            <a:pPr algn="just"/>
            <a:r>
              <a:rPr lang="en-US" b="0" i="0" dirty="0">
                <a:solidFill>
                  <a:srgbClr val="333333"/>
                </a:solidFill>
                <a:effectLst/>
              </a:rPr>
              <a:t>To provide the most affordable books for our customers, we must establish a good rapport with our suppliers. A good rapport includes paying our suppliers on time and taking advantage of price discounts as much as possible. Because we rent our books to students, we do not need to purchase a large quantity of books every semester; we purchase only enough books to maintain a steady inventory each semester.</a:t>
            </a:r>
          </a:p>
          <a:p>
            <a:pPr algn="just"/>
            <a:r>
              <a:rPr lang="en-US" b="1" i="0" dirty="0">
                <a:solidFill>
                  <a:srgbClr val="333333"/>
                </a:solidFill>
                <a:effectLst/>
              </a:rPr>
              <a:t>Industry and Market Strategies</a:t>
            </a:r>
          </a:p>
          <a:p>
            <a:pPr algn="just"/>
            <a:r>
              <a:rPr lang="en-US" b="1" i="1" dirty="0">
                <a:solidFill>
                  <a:srgbClr val="333333"/>
                </a:solidFill>
                <a:effectLst/>
              </a:rPr>
              <a:t>Advertising</a:t>
            </a:r>
          </a:p>
          <a:p>
            <a:pPr algn="just"/>
            <a:r>
              <a:rPr lang="en-US" b="0" i="0" dirty="0">
                <a:solidFill>
                  <a:srgbClr val="333333"/>
                </a:solidFill>
                <a:effectLst/>
              </a:rPr>
              <a:t>Price is the most important factor students take into account when deciding where to purchase their books. We must show how incredibly affordable it is to borrow books at </a:t>
            </a:r>
            <a:r>
              <a:rPr lang="en-US" b="0" i="0" dirty="0">
                <a:solidFill>
                  <a:srgbClr val="046FF8"/>
                </a:solidFill>
                <a:effectLst/>
              </a:rPr>
              <a:t>http://RentABook.com</a:t>
            </a:r>
            <a:r>
              <a:rPr lang="en-US" b="0" i="0" dirty="0">
                <a:solidFill>
                  <a:srgbClr val="333333"/>
                </a:solidFill>
                <a:effectLst/>
              </a:rPr>
              <a:t>. Instead of simply telling students how affordable </a:t>
            </a:r>
            <a:r>
              <a:rPr lang="en-US" b="0" i="0" dirty="0">
                <a:solidFill>
                  <a:srgbClr val="046FF8"/>
                </a:solidFill>
                <a:effectLst/>
              </a:rPr>
              <a:t>http://RentABook.com </a:t>
            </a:r>
            <a:r>
              <a:rPr lang="en-US" b="0" i="0" dirty="0">
                <a:solidFill>
                  <a:srgbClr val="333333"/>
                </a:solidFill>
                <a:effectLst/>
              </a:rPr>
              <a:t>is, show students the difference in cost between purchasing books at our competitors versus renting books at </a:t>
            </a:r>
            <a:r>
              <a:rPr lang="en-US" b="0" i="0" dirty="0">
                <a:solidFill>
                  <a:srgbClr val="046FF8"/>
                </a:solidFill>
                <a:effectLst/>
              </a:rPr>
              <a:t>http://RentABook.com</a:t>
            </a:r>
            <a:r>
              <a:rPr lang="en-US" b="0" i="0" dirty="0">
                <a:solidFill>
                  <a:srgbClr val="333333"/>
                </a:solidFill>
                <a:effectLst/>
              </a:rPr>
              <a:t>.</a:t>
            </a:r>
          </a:p>
          <a:p>
            <a:pPr algn="just"/>
            <a:r>
              <a:rPr lang="en-US" b="0" i="0" dirty="0">
                <a:solidFill>
                  <a:srgbClr val="333333"/>
                </a:solidFill>
                <a:effectLst/>
              </a:rPr>
              <a:t>We need to show students the benefits of choosing </a:t>
            </a:r>
            <a:r>
              <a:rPr lang="en-US" b="0" i="0" dirty="0">
                <a:solidFill>
                  <a:srgbClr val="046FF8"/>
                </a:solidFill>
                <a:effectLst/>
              </a:rPr>
              <a:t>http://RentABook.com</a:t>
            </a:r>
            <a:r>
              <a:rPr lang="en-US" b="0" i="0" dirty="0">
                <a:solidFill>
                  <a:srgbClr val="333333"/>
                </a:solidFill>
                <a:effectLst/>
              </a:rPr>
              <a:t>. A side-by-side comparison shows what students can afford to buy when they shop with competitors versus how much more they can purchase</a:t>
            </a:r>
            <a:r>
              <a:rPr lang="en-US" dirty="0"/>
              <a:t> </a:t>
            </a:r>
            <a:br>
              <a:rPr lang="en-US" dirty="0"/>
            </a:br>
            <a:endParaRPr lang="en-US" dirty="0">
              <a:solidFill>
                <a:srgbClr val="2D3956"/>
              </a:solidFill>
              <a:cs typeface="Tajawal ExtraBold" panose="00000800000000000000" pitchFamily="2" charset="-78"/>
            </a:endParaRPr>
          </a:p>
        </p:txBody>
      </p:sp>
    </p:spTree>
    <p:extLst>
      <p:ext uri="{BB962C8B-B14F-4D97-AF65-F5344CB8AC3E}">
        <p14:creationId xmlns:p14="http://schemas.microsoft.com/office/powerpoint/2010/main" val="28903058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5944" y="793899"/>
            <a:ext cx="11790195" cy="632282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97518" y="862158"/>
            <a:ext cx="11507046" cy="6186309"/>
          </a:xfrm>
          <a:prstGeom prst="rect">
            <a:avLst/>
          </a:prstGeom>
          <a:noFill/>
        </p:spPr>
        <p:txBody>
          <a:bodyPr wrap="square" rtlCol="0">
            <a:spAutoFit/>
          </a:bodyPr>
          <a:lstStyle/>
          <a:p>
            <a:pPr algn="just"/>
            <a:r>
              <a:rPr lang="en-US" b="0" i="0" dirty="0">
                <a:solidFill>
                  <a:srgbClr val="333333"/>
                </a:solidFill>
                <a:effectLst/>
              </a:rPr>
              <a:t>with the savings they get with </a:t>
            </a:r>
            <a:r>
              <a:rPr lang="en-US" b="0" i="0" dirty="0">
                <a:solidFill>
                  <a:srgbClr val="046FF8"/>
                </a:solidFill>
                <a:effectLst/>
              </a:rPr>
              <a:t>http://RentABook.com</a:t>
            </a:r>
            <a:r>
              <a:rPr lang="en-US" b="0" i="0" dirty="0">
                <a:solidFill>
                  <a:srgbClr val="333333"/>
                </a:solidFill>
                <a:effectLst/>
              </a:rPr>
              <a:t>. What would college students buy with the money they saved using </a:t>
            </a:r>
            <a:r>
              <a:rPr lang="en-US" b="0" i="0" dirty="0">
                <a:solidFill>
                  <a:srgbClr val="046FF8"/>
                </a:solidFill>
                <a:effectLst/>
              </a:rPr>
              <a:t>http://RentABook.com</a:t>
            </a:r>
            <a:r>
              <a:rPr lang="en-US" b="0" i="0" dirty="0">
                <a:solidFill>
                  <a:srgbClr val="333333"/>
                </a:solidFill>
                <a:effectLst/>
              </a:rPr>
              <a:t>? The way we are planning to execute our advertising strategy is to post 8 1/2 × 11-inch, four-color posters on bulletin boards throughout DePaul University. Leaflets will also be passed out in the front foyer of dormitories and student-populated apartments. We are also considering half-page ads in the </a:t>
            </a:r>
            <a:r>
              <a:rPr lang="en-US" b="0" i="1" dirty="0" err="1">
                <a:solidFill>
                  <a:srgbClr val="333333"/>
                </a:solidFill>
                <a:effectLst/>
              </a:rPr>
              <a:t>DePaulia</a:t>
            </a:r>
            <a:r>
              <a:rPr lang="en-US" b="0" i="0" dirty="0">
                <a:solidFill>
                  <a:srgbClr val="333333"/>
                </a:solidFill>
                <a:effectLst/>
              </a:rPr>
              <a:t>, the weekly university newspaper.</a:t>
            </a:r>
          </a:p>
          <a:p>
            <a:pPr algn="just"/>
            <a:r>
              <a:rPr lang="en-US" b="1" i="1" dirty="0">
                <a:solidFill>
                  <a:srgbClr val="333333"/>
                </a:solidFill>
                <a:effectLst/>
              </a:rPr>
              <a:t>Social Trends</a:t>
            </a:r>
          </a:p>
          <a:p>
            <a:pPr algn="just"/>
            <a:r>
              <a:rPr lang="en-US" b="0" i="0" dirty="0">
                <a:solidFill>
                  <a:srgbClr val="333333"/>
                </a:solidFill>
                <a:effectLst/>
              </a:rPr>
              <a:t>The most recent trend is that more and more college students are shopping on-line. College students are one of the populations that are most dependent on the Internet. About 86 percent of college students use the Internet, and 81 percent report having made a purchase on-line (Pastore, 2000b) “Internet has become an integral element of college life” (Pastore, 2000b). In 1999, e-commerce purchases done by college students totaled $2.2 billon, an increase of 18 percent from the previous year (Mack, 2000). Textbooks are one of the main things that college students buy on-line; they ranked sixth among products purchased on the Internet. Of the college students that purchase items on-line, 42 percent purchased textbooks (</a:t>
            </a:r>
            <a:r>
              <a:rPr lang="en-US" b="0" i="0" dirty="0" err="1">
                <a:solidFill>
                  <a:srgbClr val="333333"/>
                </a:solidFill>
                <a:effectLst/>
              </a:rPr>
              <a:t>Ebenkamp</a:t>
            </a:r>
            <a:r>
              <a:rPr lang="en-US" b="0" i="0" dirty="0">
                <a:solidFill>
                  <a:srgbClr val="333333"/>
                </a:solidFill>
                <a:effectLst/>
              </a:rPr>
              <a:t>, 2000). College students aren't the only ones purchasing school supplies on-line; 26 percent of parents doing back-to-school shopping plan to do so via the Internet, and of these, 20 percent plan to purchase textbooks on-line (Pastore, 2000a).</a:t>
            </a:r>
          </a:p>
          <a:p>
            <a:pPr algn="just"/>
            <a:r>
              <a:rPr lang="en-US" b="1" i="1" dirty="0">
                <a:solidFill>
                  <a:srgbClr val="333333"/>
                </a:solidFill>
                <a:effectLst/>
              </a:rPr>
              <a:t>Economic Trends</a:t>
            </a:r>
          </a:p>
          <a:p>
            <a:pPr algn="just"/>
            <a:r>
              <a:rPr lang="en-US" b="0" i="0" dirty="0">
                <a:solidFill>
                  <a:srgbClr val="333333"/>
                </a:solidFill>
                <a:effectLst/>
              </a:rPr>
              <a:t>One of the major concerns of college students is the high-priced textbooks in the bookstores. All U.S. college students together spend an average of $105 billion per year on their texts. On average, most full-time college students who purchase their books from a bookstore spend $500 per quarter (</a:t>
            </a:r>
            <a:r>
              <a:rPr lang="en-US" b="0" i="0" dirty="0" err="1">
                <a:solidFill>
                  <a:srgbClr val="333333"/>
                </a:solidFill>
                <a:effectLst/>
              </a:rPr>
              <a:t>Freemna</a:t>
            </a:r>
            <a:r>
              <a:rPr lang="en-US" b="0" i="0" dirty="0">
                <a:solidFill>
                  <a:srgbClr val="333333"/>
                </a:solidFill>
                <a:effectLst/>
              </a:rPr>
              <a:t>, 1999). The average cost of a textbook is about $62, according to the National Association of College Bookstores (Hardin, 2000). Many bookstores claim to offer used books to save students money, but 59 percent of students who searched for used textbooks in the fall 2003 quarter/semester didn't find any available for their classes.</a:t>
            </a:r>
            <a:endParaRPr lang="en-US" dirty="0">
              <a:solidFill>
                <a:srgbClr val="2D3956"/>
              </a:solidFill>
              <a:cs typeface="Tajawal ExtraBold" panose="00000800000000000000" pitchFamily="2" charset="-78"/>
            </a:endParaRPr>
          </a:p>
        </p:txBody>
      </p:sp>
    </p:spTree>
    <p:extLst>
      <p:ext uri="{BB962C8B-B14F-4D97-AF65-F5344CB8AC3E}">
        <p14:creationId xmlns:p14="http://schemas.microsoft.com/office/powerpoint/2010/main" val="35104029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5266" y="790921"/>
            <a:ext cx="11921468" cy="661435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5266" y="941970"/>
            <a:ext cx="11810874" cy="6463308"/>
          </a:xfrm>
          <a:prstGeom prst="rect">
            <a:avLst/>
          </a:prstGeom>
          <a:noFill/>
        </p:spPr>
        <p:txBody>
          <a:bodyPr wrap="square" rtlCol="0">
            <a:spAutoFit/>
          </a:bodyPr>
          <a:lstStyle/>
          <a:p>
            <a:pPr algn="just"/>
            <a:r>
              <a:rPr lang="en-US" b="1" i="1" dirty="0">
                <a:solidFill>
                  <a:srgbClr val="333333"/>
                </a:solidFill>
                <a:effectLst/>
              </a:rPr>
              <a:t>Climate of Industry</a:t>
            </a:r>
          </a:p>
          <a:p>
            <a:pPr algn="just"/>
            <a:r>
              <a:rPr lang="en-US" b="0" i="0" dirty="0">
                <a:solidFill>
                  <a:srgbClr val="333333"/>
                </a:solidFill>
                <a:effectLst/>
              </a:rPr>
              <a:t>The textbook industry is successful because of high demand. The battle for the textbook market exists between brick-and-mortar college bookstores and on-line bookstores. They compete for the $2.7 billion textbook market (</a:t>
            </a:r>
            <a:r>
              <a:rPr lang="en-US" b="0" i="0" dirty="0" err="1">
                <a:solidFill>
                  <a:srgbClr val="333333"/>
                </a:solidFill>
                <a:effectLst/>
              </a:rPr>
              <a:t>Csar</a:t>
            </a:r>
            <a:r>
              <a:rPr lang="en-US" b="0" i="0" dirty="0">
                <a:solidFill>
                  <a:srgbClr val="333333"/>
                </a:solidFill>
                <a:effectLst/>
              </a:rPr>
              <a:t>, 1999). More and more students are turning to the Internet to purchase their textbooks because of the lower prices and other things such as convenience. Gross sales of textbooks, in the month of August 2003, totaled about $668 million (“As Fall Buying,” 2003). Although 20 percent of college students don't purchase any textbooks at all because of the high prices, the majority of students do. Some of the factors that influence students to purchase the textbooks are the difficulty of the classes, the amount of assignments from the textbooks, and also the extent that the instructor uses lectures based on the textbooks.</a:t>
            </a:r>
          </a:p>
          <a:p>
            <a:pPr algn="just"/>
            <a:r>
              <a:rPr lang="en-US" b="1" i="1" dirty="0">
                <a:solidFill>
                  <a:srgbClr val="333333"/>
                </a:solidFill>
                <a:effectLst/>
              </a:rPr>
              <a:t>Key Competitors</a:t>
            </a:r>
          </a:p>
          <a:p>
            <a:pPr algn="just"/>
            <a:r>
              <a:rPr lang="en-US" b="0" i="0" dirty="0">
                <a:solidFill>
                  <a:srgbClr val="333333"/>
                </a:solidFill>
                <a:effectLst/>
              </a:rPr>
              <a:t>The textbook industry is one of the most successful industries. That is why there are so many competitors. </a:t>
            </a:r>
            <a:r>
              <a:rPr lang="en-US" b="0" i="0" dirty="0">
                <a:solidFill>
                  <a:srgbClr val="046FF8"/>
                </a:solidFill>
                <a:effectLst/>
              </a:rPr>
              <a:t>http://RentABook.com</a:t>
            </a:r>
            <a:r>
              <a:rPr lang="en-US" b="0" i="0" dirty="0">
                <a:solidFill>
                  <a:srgbClr val="333333"/>
                </a:solidFill>
                <a:effectLst/>
              </a:rPr>
              <a:t>'s key competitors are: Barnes &amp; Noble, </a:t>
            </a:r>
            <a:r>
              <a:rPr lang="en-US" b="0" i="0" dirty="0">
                <a:solidFill>
                  <a:srgbClr val="046FF8"/>
                </a:solidFill>
                <a:effectLst/>
              </a:rPr>
              <a:t>http://Amazon.com</a:t>
            </a:r>
            <a:r>
              <a:rPr lang="en-US" b="0" i="0" dirty="0">
                <a:solidFill>
                  <a:srgbClr val="333333"/>
                </a:solidFill>
                <a:effectLst/>
              </a:rPr>
              <a:t>, </a:t>
            </a:r>
            <a:r>
              <a:rPr lang="en-US" b="0" i="0" dirty="0">
                <a:solidFill>
                  <a:srgbClr val="046FF8"/>
                </a:solidFill>
                <a:effectLst/>
              </a:rPr>
              <a:t>http://e-campus.com</a:t>
            </a:r>
            <a:r>
              <a:rPr lang="en-US" b="0" i="0" dirty="0">
                <a:solidFill>
                  <a:srgbClr val="333333"/>
                </a:solidFill>
                <a:effectLst/>
              </a:rPr>
              <a:t>, </a:t>
            </a:r>
            <a:r>
              <a:rPr lang="en-US" b="0" i="0" dirty="0">
                <a:solidFill>
                  <a:srgbClr val="046FF8"/>
                </a:solidFill>
                <a:effectLst/>
              </a:rPr>
              <a:t>http://varsitybooks.com</a:t>
            </a:r>
            <a:r>
              <a:rPr lang="en-US" b="0" i="0" dirty="0">
                <a:solidFill>
                  <a:srgbClr val="333333"/>
                </a:solidFill>
                <a:effectLst/>
              </a:rPr>
              <a:t>, and the library.</a:t>
            </a:r>
          </a:p>
          <a:p>
            <a:pPr algn="just"/>
            <a:r>
              <a:rPr lang="en-US" b="0" i="0" dirty="0">
                <a:solidFill>
                  <a:srgbClr val="333333"/>
                </a:solidFill>
                <a:effectLst/>
              </a:rPr>
              <a:t>Barnes &amp; Noble is one of the most successful bookstores in the industry. It operates many stores nationwide. Barnes &amp; Noble is also affiliated with </a:t>
            </a:r>
            <a:r>
              <a:rPr lang="en-US" b="0" i="0" dirty="0">
                <a:solidFill>
                  <a:srgbClr val="046FF8"/>
                </a:solidFill>
                <a:effectLst/>
              </a:rPr>
              <a:t>http://textbooks.com</a:t>
            </a:r>
            <a:r>
              <a:rPr lang="en-US" b="0" i="0" dirty="0">
                <a:solidFill>
                  <a:srgbClr val="333333"/>
                </a:solidFill>
                <a:effectLst/>
              </a:rPr>
              <a:t>, which is an on-line retailer (</a:t>
            </a:r>
            <a:r>
              <a:rPr lang="en-US" b="0" i="0" dirty="0" err="1">
                <a:solidFill>
                  <a:srgbClr val="333333"/>
                </a:solidFill>
                <a:effectLst/>
              </a:rPr>
              <a:t>Freemna</a:t>
            </a:r>
            <a:r>
              <a:rPr lang="en-US" b="0" i="0" dirty="0">
                <a:solidFill>
                  <a:srgbClr val="333333"/>
                </a:solidFill>
                <a:effectLst/>
              </a:rPr>
              <a:t>, 1999). For that reason, and also because of the current stores the company is opening on DePaul University's campus, we consider Barnes &amp; Noble our top competitor. The company's total revenue for 2004 was $6.55 billion, with a 12.9 percent annual growth (</a:t>
            </a:r>
            <a:r>
              <a:rPr lang="en-US" b="0" i="1" dirty="0">
                <a:solidFill>
                  <a:srgbClr val="333333"/>
                </a:solidFill>
                <a:effectLst/>
              </a:rPr>
              <a:t>Barnes &amp; Noble: Key statistics</a:t>
            </a:r>
            <a:r>
              <a:rPr lang="en-US" b="0" i="0" dirty="0">
                <a:solidFill>
                  <a:srgbClr val="333333"/>
                </a:solidFill>
                <a:effectLst/>
              </a:rPr>
              <a:t>, 2004). Barnes &amp; Noble has the competitive advantage of being both an on-line retailer and bricks-and-mortar bookstore. It is a nationwide, successful, and well-known company.</a:t>
            </a:r>
          </a:p>
          <a:p>
            <a:pPr algn="just"/>
            <a:r>
              <a:rPr lang="en-US" b="0" i="0" dirty="0">
                <a:solidFill>
                  <a:srgbClr val="046FF8"/>
                </a:solidFill>
                <a:effectLst/>
              </a:rPr>
              <a:t>http://Amazon.com</a:t>
            </a:r>
            <a:r>
              <a:rPr lang="en-US" b="0" i="0" dirty="0">
                <a:solidFill>
                  <a:srgbClr val="333333"/>
                </a:solidFill>
                <a:effectLst/>
              </a:rPr>
              <a:t>, the on-line e-tailer, is also successful. Part of its success is due to the fact that Amazon has first mover advantage of being an on-line bookstore. </a:t>
            </a:r>
            <a:r>
              <a:rPr lang="en-US" b="0" i="0" dirty="0">
                <a:solidFill>
                  <a:srgbClr val="046FF8"/>
                </a:solidFill>
                <a:effectLst/>
              </a:rPr>
              <a:t>http://Amazon.com </a:t>
            </a:r>
            <a:r>
              <a:rPr lang="en-US" b="0" i="0" dirty="0">
                <a:solidFill>
                  <a:srgbClr val="333333"/>
                </a:solidFill>
                <a:effectLst/>
              </a:rPr>
              <a:t>has a well-known, trusted global brand name and reputation (which contribute to the company's success), knowledge of customer buying habits, and a high rate of continuing customers. This company sells more than just textbooks. Other things include apparel and accessories, electronics, toys and games, music, and things for the home and garden.</a:t>
            </a:r>
            <a:endParaRPr lang="en-US" dirty="0">
              <a:solidFill>
                <a:srgbClr val="2D3956"/>
              </a:solidFill>
              <a:cs typeface="Tajawal ExtraBold" panose="00000800000000000000" pitchFamily="2" charset="-78"/>
            </a:endParaRPr>
          </a:p>
        </p:txBody>
      </p:sp>
    </p:spTree>
    <p:extLst>
      <p:ext uri="{BB962C8B-B14F-4D97-AF65-F5344CB8AC3E}">
        <p14:creationId xmlns:p14="http://schemas.microsoft.com/office/powerpoint/2010/main" val="8295268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810323"/>
            <a:ext cx="11514959" cy="76613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1181" y="946120"/>
            <a:ext cx="11255297" cy="7571303"/>
          </a:xfrm>
          <a:prstGeom prst="rect">
            <a:avLst/>
          </a:prstGeom>
          <a:noFill/>
        </p:spPr>
        <p:txBody>
          <a:bodyPr wrap="square" rtlCol="0">
            <a:spAutoFit/>
          </a:bodyPr>
          <a:lstStyle/>
          <a:p>
            <a:pPr algn="just"/>
            <a:r>
              <a:rPr lang="en-US" sz="1800" b="0" i="0" dirty="0">
                <a:solidFill>
                  <a:srgbClr val="333333"/>
                </a:solidFill>
                <a:effectLst/>
              </a:rPr>
              <a:t>Amazon's 2004 total revenue was $6.92 billion with a 33.8 percent annual growth (</a:t>
            </a:r>
            <a:r>
              <a:rPr lang="en-US" sz="1800" b="0" i="1" dirty="0">
                <a:solidFill>
                  <a:srgbClr val="046FF8"/>
                </a:solidFill>
                <a:effectLst/>
              </a:rPr>
              <a:t>http://Amazon.com </a:t>
            </a:r>
            <a:r>
              <a:rPr lang="en-US" sz="1800" b="0" i="1" dirty="0">
                <a:solidFill>
                  <a:srgbClr val="333333"/>
                </a:solidFill>
                <a:effectLst/>
              </a:rPr>
              <a:t>Inc.: Key statistics</a:t>
            </a:r>
            <a:r>
              <a:rPr lang="en-US" sz="1800" b="0" i="0" dirty="0">
                <a:solidFill>
                  <a:srgbClr val="333333"/>
                </a:solidFill>
                <a:effectLst/>
              </a:rPr>
              <a:t>, 2004).</a:t>
            </a:r>
          </a:p>
          <a:p>
            <a:pPr algn="just"/>
            <a:r>
              <a:rPr lang="en-US" sz="1800" b="0" i="0" dirty="0">
                <a:solidFill>
                  <a:srgbClr val="046FF8"/>
                </a:solidFill>
                <a:effectLst/>
              </a:rPr>
              <a:t>http://E-campus.com </a:t>
            </a:r>
            <a:r>
              <a:rPr lang="en-US" sz="1800" b="0" i="0" dirty="0">
                <a:solidFill>
                  <a:srgbClr val="333333"/>
                </a:solidFill>
                <a:effectLst/>
              </a:rPr>
              <a:t>is an on-line retailer of discounted textbooks, both new and used. Besides textbooks, </a:t>
            </a:r>
            <a:r>
              <a:rPr lang="en-US" sz="1800" b="0" i="0" dirty="0">
                <a:solidFill>
                  <a:srgbClr val="046FF8"/>
                </a:solidFill>
                <a:effectLst/>
              </a:rPr>
              <a:t>http://e-campus.com </a:t>
            </a:r>
            <a:r>
              <a:rPr lang="en-US" sz="1800" b="0" i="0" dirty="0">
                <a:solidFill>
                  <a:srgbClr val="333333"/>
                </a:solidFill>
                <a:effectLst/>
              </a:rPr>
              <a:t>sells college logo merchandise, electronics, computers, office and general supplies, music and gifts. Dave Thomas, Wendy's founder, backs up this company, which opened for business on July2, 1999. </a:t>
            </a:r>
            <a:r>
              <a:rPr lang="en-US" sz="1800" b="0" i="0" dirty="0" err="1">
                <a:solidFill>
                  <a:srgbClr val="333333"/>
                </a:solidFill>
                <a:effectLst/>
              </a:rPr>
              <a:t>Amajor</a:t>
            </a:r>
            <a:r>
              <a:rPr lang="en-US" sz="1800" b="0" i="0" dirty="0">
                <a:solidFill>
                  <a:srgbClr val="333333"/>
                </a:solidFill>
                <a:effectLst/>
              </a:rPr>
              <a:t> drawback for this company is the fact that it filed for bankruptcy in June 2001. After filing for bankruptcy, the company was bought by George </a:t>
            </a:r>
            <a:r>
              <a:rPr lang="en-US" sz="1800" b="0" i="0" dirty="0" err="1">
                <a:solidFill>
                  <a:srgbClr val="333333"/>
                </a:solidFill>
                <a:effectLst/>
              </a:rPr>
              <a:t>Valassis</a:t>
            </a:r>
            <a:r>
              <a:rPr lang="en-US" sz="1800" b="0" i="0" dirty="0">
                <a:solidFill>
                  <a:srgbClr val="333333"/>
                </a:solidFill>
                <a:effectLst/>
              </a:rPr>
              <a:t>, who was an investor (</a:t>
            </a:r>
            <a:r>
              <a:rPr lang="en-US" sz="1800" b="0" i="0" dirty="0" err="1">
                <a:solidFill>
                  <a:srgbClr val="333333"/>
                </a:solidFill>
                <a:effectLst/>
              </a:rPr>
              <a:t>Tatge</a:t>
            </a:r>
            <a:r>
              <a:rPr lang="en-US" sz="1800" b="0" i="0" dirty="0">
                <a:solidFill>
                  <a:srgbClr val="333333"/>
                </a:solidFill>
                <a:effectLst/>
              </a:rPr>
              <a:t>, 2001).</a:t>
            </a:r>
          </a:p>
          <a:p>
            <a:pPr algn="just"/>
            <a:r>
              <a:rPr lang="en-US" sz="1800" b="0" i="0" dirty="0">
                <a:solidFill>
                  <a:srgbClr val="046FF8"/>
                </a:solidFill>
                <a:effectLst/>
              </a:rPr>
              <a:t>http://Varsitybooks.com</a:t>
            </a:r>
            <a:r>
              <a:rPr lang="en-US" sz="1800" b="0" i="0" dirty="0">
                <a:solidFill>
                  <a:srgbClr val="333333"/>
                </a:solidFill>
                <a:effectLst/>
              </a:rPr>
              <a:t>, an on-line retailer, focuses on selling textbooks. Also known as Varsity Group, the company gets its books from Baker &amp; Taylor, which is a leading U.S. book distributor (</a:t>
            </a:r>
            <a:r>
              <a:rPr lang="en-US" sz="1800" b="0" i="1" dirty="0">
                <a:solidFill>
                  <a:srgbClr val="333333"/>
                </a:solidFill>
                <a:effectLst/>
              </a:rPr>
              <a:t>Varsity Group Inc.: Profile</a:t>
            </a:r>
            <a:r>
              <a:rPr lang="en-US" sz="1800" b="0" i="0" dirty="0">
                <a:solidFill>
                  <a:srgbClr val="333333"/>
                </a:solidFill>
                <a:effectLst/>
              </a:rPr>
              <a:t>, 2005). This company began in 1998 and calls itself a college marketing company. It has both on-line and off-line advertising (Mack, 2000). One of the company's strategies, which it considers a competitive advantage, is to hire student campus reps to spread the word. The marketing strategy also includes radio spots, campus newspapers, and sponsorships (</a:t>
            </a:r>
            <a:r>
              <a:rPr lang="en-US" sz="1800" b="0" i="0" dirty="0" err="1">
                <a:solidFill>
                  <a:srgbClr val="333333"/>
                </a:solidFill>
                <a:effectLst/>
              </a:rPr>
              <a:t>Csar</a:t>
            </a:r>
            <a:r>
              <a:rPr lang="en-US" sz="1800" b="0" i="0" dirty="0">
                <a:solidFill>
                  <a:srgbClr val="333333"/>
                </a:solidFill>
                <a:effectLst/>
              </a:rPr>
              <a:t>, 1999). </a:t>
            </a:r>
            <a:r>
              <a:rPr lang="en-US" sz="1800" b="0" i="0" dirty="0">
                <a:solidFill>
                  <a:srgbClr val="046FF8"/>
                </a:solidFill>
                <a:effectLst/>
              </a:rPr>
              <a:t>http://Varsitybooks.com </a:t>
            </a:r>
            <a:r>
              <a:rPr lang="en-US" sz="1800" b="0" i="0" dirty="0">
                <a:solidFill>
                  <a:srgbClr val="333333"/>
                </a:solidFill>
                <a:effectLst/>
              </a:rPr>
              <a:t>spends in the $5 million to $10 million range on advertising campaigns. This company also supplies its books to more than 240 educational institutions. Total revenue for 2004 was $37.7 million, up 49 percent from 2003 (</a:t>
            </a:r>
            <a:r>
              <a:rPr lang="en-US" sz="1800" b="0" i="1" dirty="0">
                <a:solidFill>
                  <a:srgbClr val="333333"/>
                </a:solidFill>
                <a:effectLst/>
              </a:rPr>
              <a:t>Varsity Group Inc.: Profile</a:t>
            </a:r>
            <a:r>
              <a:rPr lang="en-US" sz="1800" b="0" i="0" dirty="0">
                <a:solidFill>
                  <a:srgbClr val="333333"/>
                </a:solidFill>
                <a:effectLst/>
              </a:rPr>
              <a:t>, 2005). The library is also one of our competitors because some students rent their books from the library. DePaul University's library offers students the opportunity to rent some of the books that are required for classes. Although this is good option for students because they don't have to purchase their books, the library offers only a limited selection, and only two or three books are in stock for each class. Another pitfall for the library is that these books are gone fast and can be checked out for only four weeks. There is an option to renew the book, but only if no one is on a waiting list, which is uncommon because most students want to save some</a:t>
            </a:r>
          </a:p>
          <a:p>
            <a:pPr algn="just"/>
            <a:r>
              <a:rPr lang="en-US" sz="1800" b="0" i="0" dirty="0">
                <a:solidFill>
                  <a:srgbClr val="333333"/>
                </a:solidFill>
                <a:effectLst/>
              </a:rPr>
              <a:t>money by renting the books available. There is also the disadvantage of not being able to keep the book. Many students keep textbooks that are related to their majors for future reference, and renting them from the library doesn't give them that option. Students also have to pay a fee if the book is overdue, lost, or damaged.</a:t>
            </a:r>
          </a:p>
          <a:p>
            <a:pPr algn="just"/>
            <a:r>
              <a:rPr lang="en-US" sz="1800" b="0" i="0" dirty="0">
                <a:solidFill>
                  <a:srgbClr val="333333"/>
                </a:solidFill>
                <a:effectLst/>
              </a:rPr>
              <a:t>One of the ways that </a:t>
            </a:r>
            <a:r>
              <a:rPr lang="en-US" sz="1800" b="0" i="0" dirty="0">
                <a:solidFill>
                  <a:srgbClr val="046FF8"/>
                </a:solidFill>
                <a:effectLst/>
              </a:rPr>
              <a:t>http://RentABook.com </a:t>
            </a:r>
            <a:r>
              <a:rPr lang="en-US" sz="1800" b="0" i="0" dirty="0">
                <a:solidFill>
                  <a:srgbClr val="333333"/>
                </a:solidFill>
                <a:effectLst/>
              </a:rPr>
              <a:t>will compete with the other competitors is by offering the students more options. We will give students the option to rent or buy their textbooks. From the survey, we saw that many students use the bookstore's buy-back program, which shows that they are not interested in keeping their textbooks; therefore, we are giving these students the option to rent their textbooks for a cheaper price.</a:t>
            </a:r>
            <a:r>
              <a:rPr lang="en-US" dirty="0"/>
              <a:t> </a:t>
            </a:r>
            <a:endParaRPr lang="en-US" dirty="0">
              <a:solidFill>
                <a:srgbClr val="2D3956"/>
              </a:solidFill>
              <a:cs typeface="Tajawal ExtraBold" panose="00000800000000000000" pitchFamily="2" charset="-78"/>
            </a:endParaRPr>
          </a:p>
        </p:txBody>
      </p:sp>
    </p:spTree>
    <p:extLst>
      <p:ext uri="{BB962C8B-B14F-4D97-AF65-F5344CB8AC3E}">
        <p14:creationId xmlns:p14="http://schemas.microsoft.com/office/powerpoint/2010/main" val="7353876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644" y="661640"/>
            <a:ext cx="11849495" cy="69189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15857" y="796162"/>
            <a:ext cx="11760285" cy="6740307"/>
          </a:xfrm>
          <a:prstGeom prst="rect">
            <a:avLst/>
          </a:prstGeom>
          <a:noFill/>
        </p:spPr>
        <p:txBody>
          <a:bodyPr wrap="square" rtlCol="0">
            <a:spAutoFit/>
          </a:bodyPr>
          <a:lstStyle/>
          <a:p>
            <a:pPr algn="just"/>
            <a:r>
              <a:rPr lang="en-US" b="0" i="0" dirty="0">
                <a:solidFill>
                  <a:srgbClr val="333333"/>
                </a:solidFill>
                <a:effectLst/>
              </a:rPr>
              <a:t>As students, we also know that many students like to keep their textbooks, especially those related to their majors, so we are giving these students the option to purchase textbooks that they would like to keep. We are aware that although our prices will be cheaper than most college bookstores and Barnes &amp; Noble, they might not be cheaper than Amazon, e-campus, or Varsity Books, but we will compete with these textbook retailers by offering students the option to pick up their textbooks from our location.</a:t>
            </a:r>
          </a:p>
          <a:p>
            <a:pPr algn="just"/>
            <a:r>
              <a:rPr lang="en-US" b="0" i="0" dirty="0">
                <a:solidFill>
                  <a:srgbClr val="333333"/>
                </a:solidFill>
                <a:effectLst/>
              </a:rPr>
              <a:t>This option will save them the shipping charges, and it will guarantee them that they will get the correct book on time, which is the major reason some students don't buy their textbooks on-line; it is also the biggest concern for those who do shop on-line, according to our perceptions and those of students to whom we have talked. We will also focus on other student concerns to improve our service and differentiate ourselves from other competitors. Other concerns include availability of textbooks and convenience. We will have a variety of textbooks on all DePaul courses, and if we run out, we will order from our suppliers as orders come in to have them available to students. We will also make our service convenient by making our Web site easy to use and by having the books ready to be picked up at our location (which will be near by the Lincoln Park Campus of DePaul).</a:t>
            </a:r>
          </a:p>
          <a:p>
            <a:pPr algn="just"/>
            <a:r>
              <a:rPr lang="en-US" b="1" i="1" dirty="0">
                <a:solidFill>
                  <a:srgbClr val="333333"/>
                </a:solidFill>
                <a:effectLst/>
              </a:rPr>
              <a:t>Target Market</a:t>
            </a:r>
          </a:p>
          <a:p>
            <a:pPr algn="just"/>
            <a:r>
              <a:rPr lang="en-US" b="0" i="0" dirty="0">
                <a:solidFill>
                  <a:srgbClr val="046FF8"/>
                </a:solidFill>
                <a:effectLst/>
              </a:rPr>
              <a:t>http://RentABook.com</a:t>
            </a:r>
            <a:r>
              <a:rPr lang="en-US" b="0" i="0" dirty="0">
                <a:solidFill>
                  <a:srgbClr val="333333"/>
                </a:solidFill>
                <a:effectLst/>
              </a:rPr>
              <a:t>'s target market is college students, who are Internet savvy and have limited disposable income. </a:t>
            </a:r>
            <a:r>
              <a:rPr lang="en-US" b="0" i="0" dirty="0">
                <a:solidFill>
                  <a:srgbClr val="046FF8"/>
                </a:solidFill>
                <a:effectLst/>
              </a:rPr>
              <a:t>http://RentABook.com </a:t>
            </a:r>
            <a:r>
              <a:rPr lang="en-US" b="0" i="0" dirty="0">
                <a:solidFill>
                  <a:srgbClr val="333333"/>
                </a:solidFill>
                <a:effectLst/>
              </a:rPr>
              <a:t>is concerned with the buying behavior and trends of all college students, but it focuses on DePaul University's college students. Sales from other students will be welcomed and appreciated, but our first-year plan is to focus on DePaul University's college students and do most of our advertisement at DePaul University. Small advertisements, such as handing out flyers, will be done at other nearby universities to gain awareness, but not a lot of money will go toward advertisement at those universities. We chose to focus on DePaul students because of the easy accessibility; because we are all students at this university, it will be easy to advertise our business and reach our target market there.</a:t>
            </a:r>
          </a:p>
          <a:p>
            <a:pPr algn="just"/>
            <a:r>
              <a:rPr lang="en-US" b="0" i="0" dirty="0">
                <a:solidFill>
                  <a:srgbClr val="333333"/>
                </a:solidFill>
                <a:effectLst/>
              </a:rPr>
              <a:t>One of the ways that we will maintain a customer base is by sending e-mails to our continuing customers, which will be done weeks before their school quarter begins. The e-mails will remind them of our business, and sending these notes a couple of weeks before a new quarter starts is a good idea because that is when</a:t>
            </a:r>
            <a:r>
              <a:rPr lang="en-US" dirty="0"/>
              <a:t> </a:t>
            </a:r>
            <a:endParaRPr lang="en-US" dirty="0">
              <a:solidFill>
                <a:srgbClr val="2D3956"/>
              </a:solidFill>
              <a:cs typeface="Tajawal ExtraBold" panose="00000800000000000000" pitchFamily="2" charset="-78"/>
            </a:endParaRPr>
          </a:p>
        </p:txBody>
      </p:sp>
    </p:spTree>
    <p:extLst>
      <p:ext uri="{BB962C8B-B14F-4D97-AF65-F5344CB8AC3E}">
        <p14:creationId xmlns:p14="http://schemas.microsoft.com/office/powerpoint/2010/main" val="16664314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841175"/>
            <a:ext cx="11498399" cy="648034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37850" y="812146"/>
            <a:ext cx="11273842" cy="6463308"/>
          </a:xfrm>
          <a:prstGeom prst="rect">
            <a:avLst/>
          </a:prstGeom>
          <a:noFill/>
        </p:spPr>
        <p:txBody>
          <a:bodyPr wrap="square" rtlCol="0">
            <a:spAutoFit/>
          </a:bodyPr>
          <a:lstStyle/>
          <a:p>
            <a:pPr algn="just"/>
            <a:r>
              <a:rPr lang="en-US" b="0" i="0" dirty="0">
                <a:solidFill>
                  <a:srgbClr val="333333"/>
                </a:solidFill>
                <a:effectLst/>
              </a:rPr>
              <a:t>most students purchase their textbooks. We will also offer them promotions, such as saving 15 percent, to encourage them to shop with us instead of our competitors.</a:t>
            </a:r>
          </a:p>
          <a:p>
            <a:pPr algn="just"/>
            <a:r>
              <a:rPr lang="en-US" b="0" i="0" dirty="0">
                <a:solidFill>
                  <a:srgbClr val="333333"/>
                </a:solidFill>
                <a:effectLst/>
              </a:rPr>
              <a:t>There are different ways that </a:t>
            </a:r>
            <a:r>
              <a:rPr lang="en-US" b="0" i="0" dirty="0">
                <a:solidFill>
                  <a:srgbClr val="046FF8"/>
                </a:solidFill>
                <a:effectLst/>
              </a:rPr>
              <a:t>http://RentABook.com </a:t>
            </a:r>
            <a:r>
              <a:rPr lang="en-US" b="0" i="0" dirty="0">
                <a:solidFill>
                  <a:srgbClr val="333333"/>
                </a:solidFill>
                <a:effectLst/>
              </a:rPr>
              <a:t>can create awareness. One of the ways that we will do so is by starting an advertising campaign in the spring quarter to let people know we are opening open in the fall quarter. Because we will be focusing on DePaul University students, it will be easier for us to reach the majority of this population in the spring quarter. We will also create awareness by word of mouth. As </a:t>
            </a:r>
            <a:r>
              <a:rPr lang="en-US" b="0" i="0" dirty="0">
                <a:solidFill>
                  <a:srgbClr val="046FF8"/>
                </a:solidFill>
                <a:effectLst/>
              </a:rPr>
              <a:t>http://RentABook.com</a:t>
            </a:r>
            <a:r>
              <a:rPr lang="en-US" b="0" i="0" dirty="0">
                <a:solidFill>
                  <a:srgbClr val="333333"/>
                </a:solidFill>
                <a:effectLst/>
              </a:rPr>
              <a:t>'s owners, we have the advantage of being DePaul University's students; therefore, we will be able to talk about our business to our friends and faculty, hoping they will mention our business to their friends, relatives, and anyone else that will benefit from our business.</a:t>
            </a:r>
          </a:p>
          <a:p>
            <a:pPr algn="just"/>
            <a:r>
              <a:rPr lang="en-US" b="1" i="1" dirty="0">
                <a:solidFill>
                  <a:srgbClr val="333333"/>
                </a:solidFill>
                <a:effectLst/>
              </a:rPr>
              <a:t>Student Survey Results</a:t>
            </a:r>
          </a:p>
          <a:p>
            <a:pPr algn="just"/>
            <a:r>
              <a:rPr lang="en-US" b="0" i="0" dirty="0">
                <a:solidFill>
                  <a:srgbClr val="333333"/>
                </a:solidFill>
                <a:effectLst/>
              </a:rPr>
              <a:t>Our management team decided a create a survey (Appendix 1) and test our target market's book-buying behavior. The survey was handed out to more than 100 students from various backgrounds, ages, and majors. What our team was attempting to do was to determine how our target market was going to respond to a new and unique product. An entrepreneur can be more confident about the product with the approval of the consumer ahead of time.</a:t>
            </a:r>
          </a:p>
          <a:p>
            <a:pPr algn="just"/>
            <a:r>
              <a:rPr lang="en-US" b="0" i="0" dirty="0">
                <a:solidFill>
                  <a:srgbClr val="333333"/>
                </a:solidFill>
                <a:effectLst/>
              </a:rPr>
              <a:t>When students were asked where they buy their textbooks, 60 percent said they used the DePaul bookstore. The Internet was a close second, coming in at 30 percent. The rest of the students bought their books from their friends and other peers. We find these results to be in our favor because even if we only have 30 percent of our target market, that would be enough to start our company. However, we also hope to shift those numbers, so more and more students shop on-line at </a:t>
            </a:r>
            <a:r>
              <a:rPr lang="en-US" b="0" i="0" dirty="0">
                <a:solidFill>
                  <a:srgbClr val="046FF8"/>
                </a:solidFill>
                <a:effectLst/>
              </a:rPr>
              <a:t>http://RentABook.com</a:t>
            </a:r>
            <a:r>
              <a:rPr lang="en-US" b="0" i="0" dirty="0">
                <a:solidFill>
                  <a:srgbClr val="333333"/>
                </a:solidFill>
                <a:effectLst/>
              </a:rPr>
              <a:t>.</a:t>
            </a:r>
          </a:p>
          <a:p>
            <a:pPr algn="just"/>
            <a:r>
              <a:rPr lang="en-US" b="0" i="0" dirty="0">
                <a:solidFill>
                  <a:srgbClr val="333333"/>
                </a:solidFill>
                <a:effectLst/>
              </a:rPr>
              <a:t>Also, when students were asked whether they ever purchased books on-line, 64 percent answered yes. We find that these results are in our favor as well because the majority of students have already used an on-line service at some point and are familiar with the process. The only potential drawback is that some of the students may have been dissatisfied with their on-line experience and may have decided not to purchase books on-line anymore.</a:t>
            </a:r>
            <a:endParaRPr lang="en-US" dirty="0">
              <a:solidFill>
                <a:srgbClr val="2D3956"/>
              </a:solidFill>
              <a:cs typeface="Tajawal ExtraBold" panose="00000800000000000000" pitchFamily="2" charset="-78"/>
            </a:endParaRPr>
          </a:p>
        </p:txBody>
      </p:sp>
    </p:spTree>
    <p:extLst>
      <p:ext uri="{BB962C8B-B14F-4D97-AF65-F5344CB8AC3E}">
        <p14:creationId xmlns:p14="http://schemas.microsoft.com/office/powerpoint/2010/main" val="12300427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1061" y="780933"/>
            <a:ext cx="10873710" cy="64092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31644" y="846738"/>
            <a:ext cx="10692543" cy="6186309"/>
          </a:xfrm>
          <a:prstGeom prst="rect">
            <a:avLst/>
          </a:prstGeom>
          <a:noFill/>
        </p:spPr>
        <p:txBody>
          <a:bodyPr wrap="square" rtlCol="0">
            <a:spAutoFit/>
          </a:bodyPr>
          <a:lstStyle/>
          <a:p>
            <a:pPr algn="just"/>
            <a:r>
              <a:rPr lang="en-US" b="0" i="0" dirty="0">
                <a:solidFill>
                  <a:srgbClr val="333333"/>
                </a:solidFill>
                <a:effectLst/>
              </a:rPr>
              <a:t>Although most students purchase their books at the bookstore, more than 79 percent were willing to give our service a try. Because students are so comfortable using the Internet, they are not opposed to shopping on our Web site. When students were asked whether they would consider purchasing their books from an on-line service, an overwhelming 79 percent answered yes and 10.5 percent answered maybe. These results made us ecstatic because we realized how comfortable our target market was with using new products and shopping on-line.</a:t>
            </a:r>
          </a:p>
          <a:p>
            <a:pPr algn="just"/>
            <a:r>
              <a:rPr lang="en-US" b="0" i="0" dirty="0">
                <a:solidFill>
                  <a:srgbClr val="333333"/>
                </a:solidFill>
                <a:effectLst/>
              </a:rPr>
              <a:t>Our team also wanted to know how much, on average, a student spends on books every quarter. We found out that the average amount was about $400. Because most students take about four classes per quarter, we figured that a single textbook costs about $100. This comes out to about $1,200 a year spent on textbooks alone, whether the university is on the quarter system or the semester system. Our service was created especially to alleviate the problem of students paying too much for textbooks.</a:t>
            </a:r>
          </a:p>
          <a:p>
            <a:pPr algn="just"/>
            <a:r>
              <a:rPr lang="en-US" b="0" i="0" dirty="0">
                <a:solidFill>
                  <a:srgbClr val="333333"/>
                </a:solidFill>
                <a:effectLst/>
              </a:rPr>
              <a:t>When we asked students to rate the most important factor they consider when purchasing textbooks, not to anyone's surprise, the most important factor was price. Convenience and availability came second and third. We think that price was the most important factor because demand for textbooks is inelastic. No matter how much textbooks go up in price, students will still purchase them for their classes. Also, students do not have a lot of disposable income, so every penny counts. That is why price is by far the most important factor, and that is exactly what our company will provide.</a:t>
            </a:r>
          </a:p>
          <a:p>
            <a:pPr algn="just"/>
            <a:r>
              <a:rPr lang="en-US" b="1" i="1" dirty="0">
                <a:solidFill>
                  <a:srgbClr val="333333"/>
                </a:solidFill>
                <a:effectLst/>
              </a:rPr>
              <a:t>Tows Analysis</a:t>
            </a:r>
          </a:p>
          <a:p>
            <a:pPr algn="just"/>
            <a:r>
              <a:rPr lang="en-US" b="0" i="0" dirty="0">
                <a:solidFill>
                  <a:srgbClr val="333333"/>
                </a:solidFill>
                <a:effectLst/>
              </a:rPr>
              <a:t>To help us develop strategies for the startup and launch of </a:t>
            </a:r>
            <a:r>
              <a:rPr lang="en-US" b="0" i="0" dirty="0">
                <a:solidFill>
                  <a:srgbClr val="046FF8"/>
                </a:solidFill>
                <a:effectLst/>
              </a:rPr>
              <a:t>http://RentABook.com</a:t>
            </a:r>
            <a:r>
              <a:rPr lang="en-US" b="0" i="0" dirty="0">
                <a:solidFill>
                  <a:srgbClr val="333333"/>
                </a:solidFill>
                <a:effectLst/>
              </a:rPr>
              <a:t>, we have conducted a TOWS analysis. In the analysis (</a:t>
            </a:r>
            <a:r>
              <a:rPr lang="en-US" b="0" i="0" dirty="0">
                <a:solidFill>
                  <a:srgbClr val="046FF8"/>
                </a:solidFill>
                <a:effectLst/>
              </a:rPr>
              <a:t>Table 3</a:t>
            </a:r>
            <a:r>
              <a:rPr lang="en-US" b="0" i="0" dirty="0">
                <a:solidFill>
                  <a:srgbClr val="333333"/>
                </a:solidFill>
                <a:effectLst/>
              </a:rPr>
              <a:t>), we identified the threats and opportunities facing our business, as well as our internal strengths and weaknesses that we can use to leverage the opportunities in the industry and marketplace and reduce or avoid the threats.</a:t>
            </a:r>
            <a:r>
              <a:rPr lang="en-US" dirty="0"/>
              <a:t> </a:t>
            </a:r>
            <a:endParaRPr lang="en-US" dirty="0">
              <a:solidFill>
                <a:srgbClr val="2D3956"/>
              </a:solidFill>
              <a:cs typeface="Tajawal ExtraBold" panose="00000800000000000000" pitchFamily="2" charset="-78"/>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23867" y="7120656"/>
            <a:ext cx="1879649" cy="309233"/>
          </a:xfrm>
          <a:prstGeom prst="rect">
            <a:avLst/>
          </a:prstGeom>
        </p:spPr>
      </p:pic>
    </p:spTree>
    <p:extLst>
      <p:ext uri="{BB962C8B-B14F-4D97-AF65-F5344CB8AC3E}">
        <p14:creationId xmlns:p14="http://schemas.microsoft.com/office/powerpoint/2010/main" val="42604878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991095F2-C0A1-062A-A201-1DD6A96402D0}"/>
              </a:ext>
            </a:extLst>
          </p:cNvPr>
          <p:cNvPicPr>
            <a:picLocks noChangeAspect="1"/>
          </p:cNvPicPr>
          <p:nvPr/>
        </p:nvPicPr>
        <p:blipFill>
          <a:blip r:embed="rId7"/>
          <a:stretch>
            <a:fillRect/>
          </a:stretch>
        </p:blipFill>
        <p:spPr>
          <a:xfrm>
            <a:off x="245860" y="0"/>
            <a:ext cx="10297329" cy="5969620"/>
          </a:xfrm>
          <a:prstGeom prst="rect">
            <a:avLst/>
          </a:prstGeom>
        </p:spPr>
      </p:pic>
    </p:spTree>
    <p:extLst>
      <p:ext uri="{BB962C8B-B14F-4D97-AF65-F5344CB8AC3E}">
        <p14:creationId xmlns:p14="http://schemas.microsoft.com/office/powerpoint/2010/main" val="41856241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2862322"/>
          </a:xfrm>
          <a:prstGeom prst="rect">
            <a:avLst/>
          </a:prstGeom>
          <a:noFill/>
        </p:spPr>
        <p:txBody>
          <a:bodyPr wrap="square" rtlCol="0">
            <a:spAutoFit/>
          </a:bodyPr>
          <a:lstStyle/>
          <a:p>
            <a:pPr algn="just"/>
            <a:r>
              <a:rPr lang="en-US" b="1" i="0" dirty="0">
                <a:solidFill>
                  <a:srgbClr val="333333"/>
                </a:solidFill>
                <a:effectLst/>
              </a:rPr>
              <a:t>Management Team Strategies</a:t>
            </a:r>
          </a:p>
          <a:p>
            <a:pPr algn="just"/>
            <a:r>
              <a:rPr lang="en-US" b="0" i="0" dirty="0">
                <a:solidFill>
                  <a:srgbClr val="333333"/>
                </a:solidFill>
                <a:effectLst/>
              </a:rPr>
              <a:t>As a group, the participants in </a:t>
            </a:r>
            <a:r>
              <a:rPr lang="en-US" b="0" i="0" dirty="0">
                <a:solidFill>
                  <a:srgbClr val="046FF8"/>
                </a:solidFill>
                <a:effectLst/>
              </a:rPr>
              <a:t>http://RentABook.com </a:t>
            </a:r>
            <a:r>
              <a:rPr lang="en-US" b="0" i="0" dirty="0">
                <a:solidFill>
                  <a:srgbClr val="333333"/>
                </a:solidFill>
                <a:effectLst/>
              </a:rPr>
              <a:t>have agreed on making the business relationship a general partnership. It was agreed that all the founding members would divide money shares into equal portions, and most decisions would be made as a team. The reason this is done is to ensure that no decision impact's just one team member's future. If a decision is made, it is made as a team, and because the company is a general partnership, all assume equal liability for the company. There is no future consequence to a specific person for the team's error or. As a disadvantage to this partnership, although most decisions are made as a team, some decisions will be made individually when it come to the different sectors of the business, and if the decision is a wrong one, it will reflect on the whole team and company as the general partnership assumes a team liability instead of an individual one.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430491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58121"/>
            <a:ext cx="10079071" cy="48013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103840"/>
            <a:ext cx="10028621" cy="4801314"/>
          </a:xfrm>
          <a:prstGeom prst="rect">
            <a:avLst/>
          </a:prstGeom>
          <a:noFill/>
        </p:spPr>
        <p:txBody>
          <a:bodyPr wrap="square" rtlCol="0">
            <a:spAutoFit/>
          </a:bodyPr>
          <a:lstStyle/>
          <a:p>
            <a:pPr algn="just"/>
            <a:r>
              <a:rPr lang="en-US" b="1" i="1" dirty="0">
                <a:solidFill>
                  <a:srgbClr val="333333"/>
                </a:solidFill>
                <a:effectLst/>
              </a:rPr>
              <a:t>Location</a:t>
            </a:r>
          </a:p>
          <a:p>
            <a:pPr algn="just"/>
            <a:r>
              <a:rPr lang="en-US" b="0" i="0" dirty="0">
                <a:solidFill>
                  <a:srgbClr val="046FF8"/>
                </a:solidFill>
                <a:effectLst/>
              </a:rPr>
              <a:t>http://RentABook.com </a:t>
            </a:r>
            <a:r>
              <a:rPr lang="en-US" b="0" i="0" dirty="0">
                <a:solidFill>
                  <a:srgbClr val="333333"/>
                </a:solidFill>
                <a:effectLst/>
              </a:rPr>
              <a:t>is a company that does not possess large amounts of capital, so the team has decided that the location of the warehouse and operations would be in one of the team member's household. The consequence of this decision is that a lot of money is saved. The expenses of rent and most utility bills are saved in this decision. All that is needed for the company at first is a location to store books and a place to have your systems ready to run. Although a warehouse is being considered for our future projections, to start up we would like to have a secured location. As an advantage to using a team member's apartment, we have the fact that it is located in the heart of the target market, which in this case would be Lincoln Park. This location gives </a:t>
            </a:r>
            <a:r>
              <a:rPr lang="en-US" b="0" i="0" dirty="0">
                <a:solidFill>
                  <a:srgbClr val="046FF8"/>
                </a:solidFill>
                <a:effectLst/>
              </a:rPr>
              <a:t>http://RentABook.com </a:t>
            </a:r>
            <a:r>
              <a:rPr lang="en-US" b="0" i="0" dirty="0">
                <a:solidFill>
                  <a:srgbClr val="333333"/>
                </a:solidFill>
                <a:effectLst/>
              </a:rPr>
              <a:t>the opportunity to reach out further to the customer and create a better relationship. The major disadvantage at the start will be the available storage space of the household. Although the inventory will not be as big to start as it will be in the future, some space will be needed to store the inventory that is at hand.</a:t>
            </a:r>
          </a:p>
          <a:p>
            <a:pPr algn="just"/>
            <a:r>
              <a:rPr lang="en-US" b="1" i="1" dirty="0">
                <a:solidFill>
                  <a:srgbClr val="333333"/>
                </a:solidFill>
                <a:effectLst/>
              </a:rPr>
              <a:t>Strengths and Experience of Team</a:t>
            </a:r>
          </a:p>
          <a:p>
            <a:pPr algn="just"/>
            <a:r>
              <a:rPr lang="en-US" b="0" i="0" dirty="0">
                <a:solidFill>
                  <a:srgbClr val="333333"/>
                </a:solidFill>
                <a:effectLst/>
              </a:rPr>
              <a:t>Although the team members and founders of </a:t>
            </a:r>
            <a:r>
              <a:rPr lang="en-US" b="0" i="0" dirty="0">
                <a:solidFill>
                  <a:srgbClr val="046FF8"/>
                </a:solidFill>
                <a:effectLst/>
              </a:rPr>
              <a:t>http://RentABook.com </a:t>
            </a:r>
            <a:r>
              <a:rPr lang="en-US" b="0" i="0" dirty="0">
                <a:solidFill>
                  <a:srgbClr val="333333"/>
                </a:solidFill>
                <a:effectLst/>
              </a:rPr>
              <a:t>are students, they have a lot of strengths that are beneficial to the company and the strategies that will be enacted. First, all the team members have knowledge and practice in all the fields that are required to run the business, and these are finance, account</a:t>
            </a: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995048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970318"/>
          </a:xfrm>
          <a:prstGeom prst="rect">
            <a:avLst/>
          </a:prstGeom>
          <a:noFill/>
        </p:spPr>
        <p:txBody>
          <a:bodyPr wrap="square" rtlCol="0">
            <a:spAutoFit/>
          </a:bodyPr>
          <a:lstStyle/>
          <a:p>
            <a:pPr algn="just"/>
            <a:r>
              <a:rPr lang="en-US" b="1" i="1" dirty="0">
                <a:solidFill>
                  <a:srgbClr val="333333"/>
                </a:solidFill>
                <a:effectLst/>
              </a:rPr>
              <a:t>Strengths and Experience of Team</a:t>
            </a:r>
          </a:p>
          <a:p>
            <a:pPr algn="just"/>
            <a:r>
              <a:rPr lang="en-US" b="0" i="0" dirty="0">
                <a:solidFill>
                  <a:srgbClr val="333333"/>
                </a:solidFill>
                <a:effectLst/>
              </a:rPr>
              <a:t>Although the team members and founders of </a:t>
            </a:r>
            <a:r>
              <a:rPr lang="en-US" b="0" i="0" dirty="0">
                <a:solidFill>
                  <a:srgbClr val="046FF8"/>
                </a:solidFill>
                <a:effectLst/>
              </a:rPr>
              <a:t>http://RentABook.com </a:t>
            </a:r>
            <a:r>
              <a:rPr lang="en-US" b="0" i="0" dirty="0">
                <a:solidFill>
                  <a:srgbClr val="333333"/>
                </a:solidFill>
                <a:effectLst/>
              </a:rPr>
              <a:t>are students, they have a lot of strengths that are beneficial to the company and the strategies that will be enacted. First, all the team members have knowledge and practice in all the fields that are required to run the business, and these are finance, account</a:t>
            </a:r>
            <a:r>
              <a:rPr lang="en-US" dirty="0"/>
              <a:t>ing, marketing, and management. We all have experience in most of these courses and also possess working experience in all of these fields. Second, as http://RentABook.com is a company created for students, we are students, and we are aware of the needs that students have wanting to purchase a textbook, and that is price. In other words, we are a part of our target market, and as a result, we know the needs of our customer. Third, because we are students and know the key factors involved in a student's decision, we will know how to reach and catch the attention of our potential customers. Finally, our competition is well known by the team because we used to be customers of these companies. With all these strengths put together, http://RentABook.com could be a great asset and benefit for the student population.</a:t>
            </a:r>
          </a:p>
          <a:p>
            <a:pPr algn="just"/>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509691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970318"/>
          </a:xfrm>
          <a:prstGeom prst="rect">
            <a:avLst/>
          </a:prstGeom>
          <a:noFill/>
        </p:spPr>
        <p:txBody>
          <a:bodyPr wrap="square" rtlCol="0">
            <a:spAutoFit/>
          </a:bodyPr>
          <a:lstStyle/>
          <a:p>
            <a:pPr algn="just"/>
            <a:r>
              <a:rPr lang="en-US" b="1" i="1" dirty="0">
                <a:solidFill>
                  <a:srgbClr val="333333"/>
                </a:solidFill>
                <a:effectLst/>
              </a:rPr>
              <a:t>Structure of http://RentABook.com</a:t>
            </a:r>
          </a:p>
          <a:p>
            <a:pPr algn="just"/>
            <a:r>
              <a:rPr lang="en-US" b="0" i="0" dirty="0">
                <a:solidFill>
                  <a:srgbClr val="333333"/>
                </a:solidFill>
                <a:effectLst/>
              </a:rPr>
              <a:t>One of the major advantages in the management of </a:t>
            </a:r>
            <a:r>
              <a:rPr lang="en-US" b="0" i="0" dirty="0">
                <a:solidFill>
                  <a:srgbClr val="046FF8"/>
                </a:solidFill>
                <a:effectLst/>
              </a:rPr>
              <a:t>http://RentABook.com </a:t>
            </a:r>
            <a:r>
              <a:rPr lang="en-US" b="0" i="0" dirty="0">
                <a:solidFill>
                  <a:srgbClr val="333333"/>
                </a:solidFill>
                <a:effectLst/>
              </a:rPr>
              <a:t>is that we will have no employees to start. This will give the company no worries on an hourly pay or salary for others apart from the team. As a consequence of this, the team members of </a:t>
            </a:r>
            <a:r>
              <a:rPr lang="en-US" b="0" i="0" dirty="0">
                <a:solidFill>
                  <a:srgbClr val="046FF8"/>
                </a:solidFill>
                <a:effectLst/>
              </a:rPr>
              <a:t>http://RentABook.com </a:t>
            </a:r>
            <a:r>
              <a:rPr lang="en-US" b="0" i="0" dirty="0">
                <a:solidFill>
                  <a:srgbClr val="333333"/>
                </a:solidFill>
                <a:effectLst/>
              </a:rPr>
              <a:t>will be their own employees. As stated before, most decisions within the company will be made as a team, but some members will focus more on a certain department. The team members assigned to each department are the ones who are most knowledgeable and experienced in the field. As a consequence of this analysis, the team has been structured as follows:</a:t>
            </a:r>
          </a:p>
          <a:p>
            <a:pPr algn="just"/>
            <a:r>
              <a:rPr lang="en-US" b="0" i="0" dirty="0">
                <a:solidFill>
                  <a:srgbClr val="333333"/>
                </a:solidFill>
                <a:effectLst/>
              </a:rPr>
              <a:t>Andres Ayala and Maria Mendoza: Management Arby Gonzales: Accounting and marketing Staci </a:t>
            </a:r>
            <a:r>
              <a:rPr lang="en-US" b="0" i="0" dirty="0" err="1">
                <a:solidFill>
                  <a:srgbClr val="333333"/>
                </a:solidFill>
                <a:effectLst/>
              </a:rPr>
              <a:t>Oliyar</a:t>
            </a:r>
            <a:r>
              <a:rPr lang="en-US" b="0" i="0" dirty="0">
                <a:solidFill>
                  <a:srgbClr val="333333"/>
                </a:solidFill>
                <a:effectLst/>
              </a:rPr>
              <a:t>: </a:t>
            </a:r>
            <a:r>
              <a:rPr lang="en-US" b="1" i="0" dirty="0">
                <a:solidFill>
                  <a:srgbClr val="333333"/>
                </a:solidFill>
                <a:effectLst/>
              </a:rPr>
              <a:t>Finance</a:t>
            </a:r>
          </a:p>
          <a:p>
            <a:pPr algn="just"/>
            <a:r>
              <a:rPr lang="en-US" b="0" i="0" dirty="0">
                <a:solidFill>
                  <a:srgbClr val="333333"/>
                </a:solidFill>
                <a:effectLst/>
              </a:rPr>
              <a:t>With the experience of each member in his or her assigned area, </a:t>
            </a:r>
            <a:r>
              <a:rPr lang="en-US" b="0" i="0" dirty="0">
                <a:solidFill>
                  <a:srgbClr val="046FF8"/>
                </a:solidFill>
                <a:effectLst/>
              </a:rPr>
              <a:t>http://RentABook.com </a:t>
            </a:r>
            <a:r>
              <a:rPr lang="en-US" b="0" i="0" dirty="0">
                <a:solidFill>
                  <a:srgbClr val="333333"/>
                </a:solidFill>
                <a:effectLst/>
              </a:rPr>
              <a:t>will have a major strength in each department, and as a consequence of this structure, the ideas provided to the team as a whole will be more efficient and organized, and with all this in mind, the whole team will give advice and agree on a certain decision as a whole.</a:t>
            </a: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299268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970318"/>
          </a:xfrm>
          <a:prstGeom prst="rect">
            <a:avLst/>
          </a:prstGeom>
          <a:noFill/>
        </p:spPr>
        <p:txBody>
          <a:bodyPr wrap="square" rtlCol="0">
            <a:spAutoFit/>
          </a:bodyPr>
          <a:lstStyle/>
          <a:p>
            <a:pPr algn="just"/>
            <a:r>
              <a:rPr lang="en-US" b="1" i="1" dirty="0">
                <a:solidFill>
                  <a:srgbClr val="333333"/>
                </a:solidFill>
                <a:effectLst/>
              </a:rPr>
              <a:t>What Does http://RentABook.com Need from the Team?</a:t>
            </a:r>
          </a:p>
          <a:p>
            <a:pPr algn="just"/>
            <a:r>
              <a:rPr lang="en-US" b="0" i="0" dirty="0">
                <a:solidFill>
                  <a:srgbClr val="333333"/>
                </a:solidFill>
                <a:effectLst/>
              </a:rPr>
              <a:t>The main concern before opening a business is money, but once the money is there, the individual or team has to analyze many other things if their business is to be successful. Our team needs to know how to reach out to the student market and let them know that </a:t>
            </a:r>
            <a:r>
              <a:rPr lang="en-US" b="0" i="0" dirty="0">
                <a:solidFill>
                  <a:srgbClr val="046FF8"/>
                </a:solidFill>
                <a:effectLst/>
              </a:rPr>
              <a:t>http://RentABook.com </a:t>
            </a:r>
            <a:r>
              <a:rPr lang="en-US" b="0" i="0" dirty="0">
                <a:solidFill>
                  <a:srgbClr val="333333"/>
                </a:solidFill>
                <a:effectLst/>
              </a:rPr>
              <a:t>has opened. In other words, a </a:t>
            </a:r>
            <a:r>
              <a:rPr lang="en-US" b="0" i="0" dirty="0" err="1">
                <a:solidFill>
                  <a:srgbClr val="333333"/>
                </a:solidFill>
                <a:effectLst/>
              </a:rPr>
              <a:t>wellthought</a:t>
            </a:r>
            <a:r>
              <a:rPr lang="en-US" b="0" i="0" dirty="0">
                <a:solidFill>
                  <a:srgbClr val="333333"/>
                </a:solidFill>
                <a:effectLst/>
              </a:rPr>
              <a:t>-out marketing strategy needs to be created so our market o knows that we provide an affordable service. Because our main goal and mission is to provide students with an affordable price that beats out our competition and saves money, we need to make sure that this is what happens. Without providing an affordable and low price, the company is lying to the market and will not be successful. Finally, we need to create a customer-company relationship within </a:t>
            </a:r>
            <a:r>
              <a:rPr lang="en-US" b="0" i="0" dirty="0">
                <a:solidFill>
                  <a:srgbClr val="046FF8"/>
                </a:solidFill>
                <a:effectLst/>
              </a:rPr>
              <a:t>http://RentABook.com</a:t>
            </a:r>
            <a:r>
              <a:rPr lang="en-US" b="0" i="0" dirty="0">
                <a:solidFill>
                  <a:srgbClr val="333333"/>
                </a:solidFill>
                <a:effectLst/>
              </a:rPr>
              <a:t>. For our service to survive throughout the years, we need to prove that we are a company that cares about the customer. By doing all this, our customers will give good words of trust and advice about our company to other incoming or current students. Furthermore, the good reputation of </a:t>
            </a:r>
            <a:r>
              <a:rPr lang="en-US" b="0" i="0" dirty="0">
                <a:solidFill>
                  <a:srgbClr val="046FF8"/>
                </a:solidFill>
                <a:effectLst/>
              </a:rPr>
              <a:t>http://RentABook.com </a:t>
            </a:r>
            <a:r>
              <a:rPr lang="en-US" b="0" i="0" dirty="0">
                <a:solidFill>
                  <a:srgbClr val="333333"/>
                </a:solidFill>
                <a:effectLst/>
              </a:rPr>
              <a:t>would create a good following of loyal customers.</a:t>
            </a:r>
          </a:p>
          <a:p>
            <a:pPr algn="just"/>
            <a:endParaRPr lang="en-US" b="0" i="0" dirty="0">
              <a:solidFill>
                <a:srgbClr val="333333"/>
              </a:solidFill>
              <a:effectLs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9041539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47317"/>
          </a:xfrm>
          <a:prstGeom prst="rect">
            <a:avLst/>
          </a:prstGeom>
          <a:noFill/>
        </p:spPr>
        <p:txBody>
          <a:bodyPr wrap="square" rtlCol="0">
            <a:spAutoFit/>
          </a:bodyPr>
          <a:lstStyle/>
          <a:p>
            <a:pPr algn="just"/>
            <a:r>
              <a:rPr lang="en-US" b="1" i="1" dirty="0">
                <a:solidFill>
                  <a:srgbClr val="333333"/>
                </a:solidFill>
                <a:effectLst/>
              </a:rPr>
              <a:t>What Does http://RentABook.com Have and Lack?</a:t>
            </a:r>
          </a:p>
          <a:p>
            <a:pPr algn="just"/>
            <a:r>
              <a:rPr lang="en-US" b="0" i="0" dirty="0">
                <a:solidFill>
                  <a:srgbClr val="333333"/>
                </a:solidFill>
                <a:effectLst/>
              </a:rPr>
              <a:t>As a team, we have decided that to create a bigger inventory, the team members will donate their own books to the company. Although this will not create a big inventory, it will augment the inventory that we purchase. We also have the advantage of technology on our side. Because our business is basically run from the Internet, the fact that we have a Web site gives us a way to reach our customers in the comfort of their own homes. On our advertisements, we will post our Web site for the customer to visit and rent books, and this also creates a way of advertisement for </a:t>
            </a:r>
            <a:r>
              <a:rPr lang="en-US" b="0" i="0" dirty="0">
                <a:solidFill>
                  <a:srgbClr val="046FF8"/>
                </a:solidFill>
                <a:effectLst/>
              </a:rPr>
              <a:t>http://RentABook.com</a:t>
            </a:r>
            <a:r>
              <a:rPr lang="en-US" b="0" i="0" dirty="0">
                <a:solidFill>
                  <a:srgbClr val="333333"/>
                </a:solidFill>
                <a:effectLst/>
              </a:rPr>
              <a:t>. By students visiting the Web site alone, they will know that this company exists, and they will tell their friends about it, and with this, our Web site creates a word of mouth around our target market population. Our team possesses the skills needed to run the business. Without the skills and strategies of every one of the members, </a:t>
            </a:r>
            <a:r>
              <a:rPr lang="en-US" b="0" i="0" dirty="0">
                <a:solidFill>
                  <a:srgbClr val="046FF8"/>
                </a:solidFill>
                <a:effectLst/>
              </a:rPr>
              <a:t>http://RentABook.com </a:t>
            </a:r>
            <a:r>
              <a:rPr lang="en-US" b="0" i="0" dirty="0">
                <a:solidFill>
                  <a:srgbClr val="333333"/>
                </a:solidFill>
                <a:effectLst/>
              </a:rPr>
              <a:t>would not have been created. All of these strengths will be essential and beneficial in the running of </a:t>
            </a:r>
            <a:r>
              <a:rPr lang="en-US" b="0" i="0" dirty="0">
                <a:solidFill>
                  <a:srgbClr val="046FF8"/>
                </a:solidFill>
                <a:effectLst/>
              </a:rPr>
              <a:t>http://RentABook.com</a:t>
            </a:r>
            <a:r>
              <a:rPr lang="en-US" b="0" i="0" dirty="0">
                <a:solidFill>
                  <a:srgbClr val="333333"/>
                </a:solidFill>
                <a:effectLst/>
              </a:rPr>
              <a:t>.</a:t>
            </a:r>
          </a:p>
          <a:p>
            <a:pPr algn="just"/>
            <a:r>
              <a:rPr lang="en-US" b="0" i="0" dirty="0">
                <a:solidFill>
                  <a:srgbClr val="333333"/>
                </a:solidFill>
                <a:effectLst/>
              </a:rPr>
              <a:t>Although we do possess major strengths and abilities that will benefit us when the business is in progress, our company does lack some items that could be beneficial. There is a lack of inventory within our reach because our start-up capital is not as high as other companies. </a:t>
            </a: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053879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416320"/>
          </a:xfrm>
          <a:prstGeom prst="rect">
            <a:avLst/>
          </a:prstGeom>
          <a:noFill/>
        </p:spPr>
        <p:txBody>
          <a:bodyPr wrap="square" rtlCol="0">
            <a:spAutoFit/>
          </a:bodyPr>
          <a:lstStyle/>
          <a:p>
            <a:pPr algn="just"/>
            <a:r>
              <a:rPr lang="en-US" b="0" i="0" dirty="0">
                <a:solidFill>
                  <a:srgbClr val="333333"/>
                </a:solidFill>
                <a:effectLst/>
              </a:rPr>
              <a:t>As students, we do not posses a lot of money,</a:t>
            </a:r>
            <a:r>
              <a:rPr lang="en-US" dirty="0"/>
              <a:t> </a:t>
            </a:r>
            <a:r>
              <a:rPr lang="en-US" b="0" i="0" dirty="0">
                <a:solidFill>
                  <a:srgbClr val="333333"/>
                </a:solidFill>
                <a:effectLst/>
              </a:rPr>
              <a:t>and as a solution to our lack of capital and inventory, we have decided to apply the strategy of just-in-time inventory. Although we will have a good enough stock of books to start up, when someone requests a book that is unavailable in the inventory, </a:t>
            </a:r>
            <a:r>
              <a:rPr lang="en-US" b="0" i="0" dirty="0">
                <a:solidFill>
                  <a:srgbClr val="046FF8"/>
                </a:solidFill>
                <a:effectLst/>
              </a:rPr>
              <a:t>http://RentABook.com </a:t>
            </a:r>
            <a:r>
              <a:rPr lang="en-US" b="0" i="0" dirty="0">
                <a:solidFill>
                  <a:srgbClr val="333333"/>
                </a:solidFill>
                <a:effectLst/>
              </a:rPr>
              <a:t>will order it the minute the order is received. This will create a bigger inventory for us throughout the future and also allow us to save some money on inventory. As an effect of not having a big inventory, we lack the ability of having a warehouse or storage area. Although this could be beneficial to us, it also creates the advantage of saving us money. Finally, we do not have any employees but ourselves. Because the company provides its service mostly through our Web site, we do not need to have employees at the start. This also saves us money and gives us the opportunity to invest the cash into other beneficial assets for the company. Although we do lack these things at first, in the future, they are essential to the running of our business, and they are things that will be examined in detail after the success of our business.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193588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693319"/>
          </a:xfrm>
          <a:prstGeom prst="rect">
            <a:avLst/>
          </a:prstGeom>
          <a:noFill/>
        </p:spPr>
        <p:txBody>
          <a:bodyPr wrap="square" rtlCol="0">
            <a:spAutoFit/>
          </a:bodyPr>
          <a:lstStyle/>
          <a:p>
            <a:pPr algn="just"/>
            <a:r>
              <a:rPr lang="en-US" b="1" i="0" dirty="0">
                <a:solidFill>
                  <a:srgbClr val="333333"/>
                </a:solidFill>
                <a:effectLst/>
              </a:rPr>
              <a:t>Financial Strategies</a:t>
            </a:r>
          </a:p>
          <a:p>
            <a:pPr algn="just"/>
            <a:r>
              <a:rPr lang="en-US" b="1" i="1" dirty="0">
                <a:solidFill>
                  <a:srgbClr val="333333"/>
                </a:solidFill>
                <a:effectLst/>
              </a:rPr>
              <a:t>Start-up Costs</a:t>
            </a:r>
          </a:p>
          <a:p>
            <a:pPr algn="just"/>
            <a:r>
              <a:rPr lang="en-US" b="0" i="0" dirty="0">
                <a:solidFill>
                  <a:srgbClr val="333333"/>
                </a:solidFill>
                <a:effectLst/>
              </a:rPr>
              <a:t>The following is a list of the start-up costs that our company is anticipating to incur in the first year of our existence. These costs include our domain name, which we will have to purchase for at least five years, as well as a server and the appropriate software to host and run our Web site to the best of its ability. We will also need a fast Internet connection to be able to manage the traffic on our Web site. The T-1 connection is one of the fastest, and we chose it because we do not want students to get frustrated at our slow connection and go to another Web site. We will also have Microsoft Commerce Manager® and PayPal® on our Web site for further convenience. Microsoft Commerce Manager will help us build our storefront, including shopping carts, inventory searches, shipment tracking, and the ability to use any major credit card securely on our Web site. We will also need our initial inventory, and the fees for the partnership agreement and legal fees. The partnership agreement will ensure that we are all protected from a legal perspective.</a:t>
            </a: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028207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47317"/>
          </a:xfrm>
          <a:prstGeom prst="rect">
            <a:avLst/>
          </a:prstGeom>
          <a:noFill/>
        </p:spPr>
        <p:txBody>
          <a:bodyPr wrap="square" rtlCol="0">
            <a:spAutoFit/>
          </a:bodyPr>
          <a:lstStyle/>
          <a:p>
            <a:r>
              <a:rPr lang="en-US" dirty="0">
                <a:solidFill>
                  <a:srgbClr val="2D3956"/>
                </a:solidFill>
                <a:latin typeface="Tajawal ExtraBold" panose="00000800000000000000" pitchFamily="2" charset="-78"/>
                <a:cs typeface="Tajawal ExtraBold" panose="00000800000000000000" pitchFamily="2" charset="-78"/>
              </a:rPr>
              <a:t>Start-Up Costs</a:t>
            </a:r>
          </a:p>
          <a:p>
            <a:r>
              <a:rPr lang="en-US" dirty="0">
                <a:solidFill>
                  <a:srgbClr val="2D3956"/>
                </a:solidFill>
                <a:latin typeface="Tajawal ExtraBold" panose="00000800000000000000" pitchFamily="2" charset="-78"/>
                <a:cs typeface="Tajawal ExtraBold" panose="00000800000000000000" pitchFamily="2" charset="-78"/>
              </a:rPr>
              <a:t>• Five-year domain name: $350 for initial cost</a:t>
            </a:r>
          </a:p>
          <a:p>
            <a:r>
              <a:rPr lang="en-US" dirty="0">
                <a:solidFill>
                  <a:srgbClr val="2D3956"/>
                </a:solidFill>
                <a:latin typeface="Tajawal ExtraBold" panose="00000800000000000000" pitchFamily="2" charset="-78"/>
                <a:cs typeface="Tajawal ExtraBold" panose="00000800000000000000" pitchFamily="2" charset="-78"/>
              </a:rPr>
              <a:t>$7.25 per year thereafter</a:t>
            </a:r>
          </a:p>
          <a:p>
            <a:r>
              <a:rPr lang="en-US" dirty="0">
                <a:solidFill>
                  <a:srgbClr val="2D3956"/>
                </a:solidFill>
                <a:latin typeface="Tajawal ExtraBold" panose="00000800000000000000" pitchFamily="2" charset="-78"/>
                <a:cs typeface="Tajawal ExtraBold" panose="00000800000000000000" pitchFamily="2" charset="-78"/>
              </a:rPr>
              <a:t>• Intel Xeon processor and server: (Includes all the proper Web software and disaster recovery) $5,000 purchase price</a:t>
            </a:r>
          </a:p>
          <a:p>
            <a:r>
              <a:rPr lang="en-US" dirty="0">
                <a:solidFill>
                  <a:srgbClr val="2D3956"/>
                </a:solidFill>
                <a:latin typeface="Tajawal ExtraBold" panose="00000800000000000000" pitchFamily="2" charset="-78"/>
                <a:cs typeface="Tajawal ExtraBold" panose="00000800000000000000" pitchFamily="2" charset="-78"/>
              </a:rPr>
              <a:t>• T-1 Internet connection 1.54 </a:t>
            </a:r>
            <a:r>
              <a:rPr lang="en-US" dirty="0" err="1">
                <a:solidFill>
                  <a:srgbClr val="2D3956"/>
                </a:solidFill>
                <a:latin typeface="Tajawal ExtraBold" panose="00000800000000000000" pitchFamily="2" charset="-78"/>
                <a:cs typeface="Tajawal ExtraBold" panose="00000800000000000000" pitchFamily="2" charset="-78"/>
              </a:rPr>
              <a:t>MBps</a:t>
            </a:r>
            <a:r>
              <a:rPr lang="en-US" dirty="0">
                <a:solidFill>
                  <a:srgbClr val="2D3956"/>
                </a:solidFill>
                <a:latin typeface="Tajawal ExtraBold" panose="00000800000000000000" pitchFamily="2" charset="-78"/>
                <a:cs typeface="Tajawal ExtraBold" panose="00000800000000000000" pitchFamily="2" charset="-78"/>
              </a:rPr>
              <a:t> $3,348 year</a:t>
            </a:r>
          </a:p>
          <a:p>
            <a:r>
              <a:rPr lang="en-US" dirty="0">
                <a:solidFill>
                  <a:srgbClr val="2D3956"/>
                </a:solidFill>
                <a:latin typeface="Tajawal ExtraBold" panose="00000800000000000000" pitchFamily="2" charset="-78"/>
                <a:cs typeface="Tajawal ExtraBold" panose="00000800000000000000" pitchFamily="2" charset="-78"/>
              </a:rPr>
              <a:t>• Microsoft Commerce Manager $300 per year</a:t>
            </a:r>
          </a:p>
          <a:p>
            <a:r>
              <a:rPr lang="en-US" dirty="0">
                <a:solidFill>
                  <a:srgbClr val="2D3956"/>
                </a:solidFill>
                <a:latin typeface="Tajawal ExtraBold" panose="00000800000000000000" pitchFamily="2" charset="-78"/>
                <a:cs typeface="Tajawal ExtraBold" panose="00000800000000000000" pitchFamily="2" charset="-78"/>
              </a:rPr>
              <a:t>• Fees for using PayPal $0-$3,000 2.9% + $0.30</a:t>
            </a:r>
          </a:p>
          <a:p>
            <a:r>
              <a:rPr lang="en-US" dirty="0">
                <a:solidFill>
                  <a:srgbClr val="2D3956"/>
                </a:solidFill>
                <a:latin typeface="Tajawal ExtraBold" panose="00000800000000000000" pitchFamily="2" charset="-78"/>
                <a:cs typeface="Tajawal ExtraBold" panose="00000800000000000000" pitchFamily="2" charset="-78"/>
              </a:rPr>
              <a:t>• Initial textbook Inventory $20,000</a:t>
            </a:r>
          </a:p>
          <a:p>
            <a:r>
              <a:rPr lang="en-US" dirty="0">
                <a:solidFill>
                  <a:srgbClr val="2D3956"/>
                </a:solidFill>
                <a:latin typeface="Tajawal ExtraBold" panose="00000800000000000000" pitchFamily="2" charset="-78"/>
                <a:cs typeface="Tajawal ExtraBold" panose="00000800000000000000" pitchFamily="2" charset="-78"/>
              </a:rPr>
              <a:t>• Shipping supplies $500</a:t>
            </a:r>
          </a:p>
          <a:p>
            <a:r>
              <a:rPr lang="en-US" dirty="0">
                <a:solidFill>
                  <a:srgbClr val="2D3956"/>
                </a:solidFill>
                <a:latin typeface="Tajawal ExtraBold" panose="00000800000000000000" pitchFamily="2" charset="-78"/>
                <a:cs typeface="Tajawal ExtraBold" panose="00000800000000000000" pitchFamily="2" charset="-78"/>
              </a:rPr>
              <a:t>• Legal fees $300</a:t>
            </a:r>
          </a:p>
          <a:p>
            <a:r>
              <a:rPr lang="en-US" dirty="0">
                <a:solidFill>
                  <a:srgbClr val="2D3956"/>
                </a:solidFill>
                <a:latin typeface="Tajawal ExtraBold" panose="00000800000000000000" pitchFamily="2" charset="-78"/>
                <a:cs typeface="Tajawal ExtraBold" panose="00000800000000000000" pitchFamily="2" charset="-78"/>
              </a:rPr>
              <a:t>• Partnership agreement $99</a:t>
            </a:r>
          </a:p>
          <a:p>
            <a:r>
              <a:rPr lang="en-US" dirty="0">
                <a:solidFill>
                  <a:srgbClr val="2D3956"/>
                </a:solidFill>
                <a:latin typeface="Tajawal ExtraBold" panose="00000800000000000000" pitchFamily="2" charset="-78"/>
                <a:cs typeface="Tajawal ExtraBold" panose="00000800000000000000" pitchFamily="2" charset="-78"/>
              </a:rPr>
              <a:t>• Advertising campaign $1,200 per year</a:t>
            </a:r>
          </a:p>
          <a:p>
            <a:r>
              <a:rPr lang="en-US" dirty="0">
                <a:solidFill>
                  <a:srgbClr val="2D3956"/>
                </a:solidFill>
                <a:latin typeface="Tajawal ExtraBold" panose="00000800000000000000" pitchFamily="2" charset="-78"/>
                <a:cs typeface="Tajawal ExtraBold" panose="00000800000000000000" pitchFamily="2" charset="-78"/>
              </a:rPr>
              <a:t>• Licensing $400</a:t>
            </a:r>
          </a:p>
          <a:p>
            <a:r>
              <a:rPr lang="en-US" dirty="0">
                <a:solidFill>
                  <a:srgbClr val="2D3956"/>
                </a:solidFill>
                <a:latin typeface="Tajawal ExtraBold" panose="00000800000000000000" pitchFamily="2" charset="-78"/>
                <a:cs typeface="Tajawal ExtraBold" panose="00000800000000000000" pitchFamily="2" charset="-78"/>
              </a:rPr>
              <a:t>Total Start-Up Cost: $31,497</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951203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7746D11B-A4E5-FEF5-2449-4439A2947F59}"/>
              </a:ext>
            </a:extLst>
          </p:cNvPr>
          <p:cNvPicPr>
            <a:picLocks noChangeAspect="1"/>
          </p:cNvPicPr>
          <p:nvPr/>
        </p:nvPicPr>
        <p:blipFill>
          <a:blip r:embed="rId7"/>
          <a:stretch>
            <a:fillRect/>
          </a:stretch>
        </p:blipFill>
        <p:spPr>
          <a:xfrm>
            <a:off x="498082" y="1442783"/>
            <a:ext cx="9978388" cy="4259058"/>
          </a:xfrm>
          <a:prstGeom prst="rect">
            <a:avLst/>
          </a:prstGeom>
        </p:spPr>
      </p:pic>
    </p:spTree>
    <p:extLst>
      <p:ext uri="{BB962C8B-B14F-4D97-AF65-F5344CB8AC3E}">
        <p14:creationId xmlns:p14="http://schemas.microsoft.com/office/powerpoint/2010/main" val="273630272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2031325"/>
          </a:xfrm>
          <a:prstGeom prst="rect">
            <a:avLst/>
          </a:prstGeom>
          <a:noFill/>
        </p:spPr>
        <p:txBody>
          <a:bodyPr wrap="square" rtlCol="0">
            <a:spAutoFit/>
          </a:bodyPr>
          <a:lstStyle/>
          <a:p>
            <a:r>
              <a:rPr lang="en-US" sz="1800" b="0" i="0">
                <a:solidFill>
                  <a:srgbClr val="333333"/>
                </a:solidFill>
                <a:effectLst/>
                <a:latin typeface="ArialMT"/>
              </a:rPr>
              <a:t>Our total start-up costs came out to $31,497. In our opinion, these figures are very feasible for a team of four, and we will easily be able to raise the above amount to start our company. We realize that this list may be incomplete, due to the fact that many companies incur unanticipated costs along the way. We are prepared for the fact that there may be additional costs involved with starting our business, and we are willing to be flexible enough to adjust our figures where necessary.</a:t>
            </a:r>
            <a:r>
              <a:rPr lang="en-US"/>
              <a:t> </a:t>
            </a:r>
            <a:br>
              <a:rPr lang="en-US"/>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98406779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2262" y="1285900"/>
            <a:ext cx="9893651" cy="2862322"/>
          </a:xfrm>
          <a:prstGeom prst="rect">
            <a:avLst/>
          </a:prstGeom>
          <a:noFill/>
        </p:spPr>
        <p:txBody>
          <a:bodyPr wrap="square" rtlCol="0">
            <a:spAutoFit/>
          </a:bodyPr>
          <a:lstStyle/>
          <a:p>
            <a:pPr algn="just"/>
            <a:r>
              <a:rPr lang="en-US" b="1" i="1" dirty="0">
                <a:solidFill>
                  <a:srgbClr val="333333"/>
                </a:solidFill>
                <a:effectLst/>
              </a:rPr>
              <a:t>Financing</a:t>
            </a:r>
          </a:p>
          <a:p>
            <a:pPr algn="just"/>
            <a:r>
              <a:rPr lang="en-US" b="0" i="0" dirty="0">
                <a:solidFill>
                  <a:srgbClr val="333333"/>
                </a:solidFill>
                <a:effectLst/>
              </a:rPr>
              <a:t>Our company will have a debt/equity structure for the financing of our company. The equity financing will come from team members themselves as well as our friends and family. The team will come up with $6,000 in personal savings as well as another $6,000 collected from family and friends for a total of $ 12,000. The rest will be debt financing. Our team will apply for a small business loan from a bank for $15,000. We think that we will be able to get such a loan because the loan amount is not very large, and we can provide the collateral. Our suppliers will also provide some of the debt financing with a $5,000 credit for our inventory for a total of $20,000. This brings our total to $32,000, which is a little bit above our initial start-up costs. Finally, our team is prepared to use credit cards in the event that we incur unanticipated costs. We will use the credit cards as a last resort.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2058868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2262" y="1285900"/>
            <a:ext cx="9893651" cy="4524315"/>
          </a:xfrm>
          <a:prstGeom prst="rect">
            <a:avLst/>
          </a:prstGeom>
          <a:noFill/>
        </p:spPr>
        <p:txBody>
          <a:bodyPr wrap="square" rtlCol="0">
            <a:spAutoFit/>
          </a:bodyPr>
          <a:lstStyle/>
          <a:p>
            <a:pPr algn="just"/>
            <a:r>
              <a:rPr lang="en-US" b="1" i="1" dirty="0">
                <a:solidFill>
                  <a:srgbClr val="333333"/>
                </a:solidFill>
                <a:effectLst/>
              </a:rPr>
              <a:t>Pricing Strategy</a:t>
            </a:r>
          </a:p>
          <a:p>
            <a:pPr algn="just"/>
            <a:r>
              <a:rPr lang="en-US" b="0" i="0" dirty="0">
                <a:solidFill>
                  <a:srgbClr val="333333"/>
                </a:solidFill>
                <a:effectLst/>
              </a:rPr>
              <a:t>Our pricing strategy was designed to save our customers money. We can keep our price so low because we can get up to six turnovers on a textbook before it becomes obsolete. Usually, the publisher will release a new edition every two years or so. This will give our company a chance to turn over the book six times before a new edition comes out. (Three quarters per year times two years.) This analysis does not include the December session or summer school classes. In that case, our turnover would be even greater. When a book does become outdated, we will either ship it back to the publisher or sell it on our Web site at a deep discount. We will not be renting old editions of textbooks.</a:t>
            </a:r>
          </a:p>
          <a:p>
            <a:pPr algn="just"/>
            <a:r>
              <a:rPr lang="en-US" b="0" i="0" dirty="0">
                <a:solidFill>
                  <a:srgbClr val="333333"/>
                </a:solidFill>
                <a:effectLst/>
              </a:rPr>
              <a:t>Our company's strategy is to save students 30 percent on every book they buy compared to the price a bookstore charges. For example, if a book is sold for $100 at the bookstore, then we will be offering the book for $70. The security deposit will be 30 percent of the $70 purchase price. In this case, the security deposit will be $21 ($70 × .30). The rest of the purchase price will be the rental charge (only $49). If a student decides to keep the book, we will keep the security deposit, and the student still gets the book for $70. If a student does decide to return the book, we refund the security deposit and the student only pays $49 to rent the book. Overall, each student saves 51 percent on every textbook rental versus if they bought the book at the bookstore.</a:t>
            </a: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4927447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5957" y="1099192"/>
            <a:ext cx="10877227" cy="484000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5004" y="1144473"/>
            <a:ext cx="10770217" cy="4524315"/>
          </a:xfrm>
          <a:prstGeom prst="rect">
            <a:avLst/>
          </a:prstGeom>
          <a:noFill/>
        </p:spPr>
        <p:txBody>
          <a:bodyPr wrap="square" rtlCol="0">
            <a:spAutoFit/>
          </a:bodyPr>
          <a:lstStyle/>
          <a:p>
            <a:pPr algn="just"/>
            <a:r>
              <a:rPr lang="en-US" b="1" i="1" dirty="0">
                <a:solidFill>
                  <a:srgbClr val="333333"/>
                </a:solidFill>
                <a:effectLst/>
              </a:rPr>
              <a:t>The Numbers</a:t>
            </a:r>
          </a:p>
          <a:p>
            <a:pPr algn="just"/>
            <a:r>
              <a:rPr lang="en-US" b="0" i="0" dirty="0">
                <a:solidFill>
                  <a:srgbClr val="046FF8"/>
                </a:solidFill>
                <a:effectLst/>
              </a:rPr>
              <a:t>http://RentABook.com</a:t>
            </a:r>
            <a:r>
              <a:rPr lang="en-US" b="0" i="0" dirty="0">
                <a:solidFill>
                  <a:srgbClr val="333333"/>
                </a:solidFill>
                <a:effectLst/>
              </a:rPr>
              <a:t>'s strategy for making extra profit is to use the deposit money to invest in 30-day Treasury bills. Because every month we will have a surplus of cash from deposits, we can increase our profits by using that money to invest in low-risk bonds. At the end of the 30-day period, the deposit will either be refunded to the customer, or in case the customer chooses to keep the book, the money will go back into the company.</a:t>
            </a:r>
          </a:p>
          <a:p>
            <a:pPr algn="just"/>
            <a:r>
              <a:rPr lang="en-US" b="0" i="0" dirty="0">
                <a:solidFill>
                  <a:srgbClr val="333333"/>
                </a:solidFill>
                <a:effectLst/>
              </a:rPr>
              <a:t>In the first fiscal year of our company's existence, we project that we will end up with a net profit of $5,215 (Appendix 2). Taking into account all of our expenses, the first two quarters we will experience a loss of ($17,334) and ($5,945), respectively. However, by the time spring quarter ends, our company will be making a profit of $11,160. Our net profit for the year will be $5,215.</a:t>
            </a:r>
          </a:p>
          <a:p>
            <a:pPr algn="just"/>
            <a:r>
              <a:rPr lang="en-US" b="0" i="0" dirty="0">
                <a:solidFill>
                  <a:srgbClr val="333333"/>
                </a:solidFill>
                <a:effectLst/>
              </a:rPr>
              <a:t>By year two, we project a net profit of $19,514. Overall, our company will grow at a steady rate as we gain recognition among the student population. The reason for our company's rapid growth of 274 percent from year 1 to year 2 is the fact that we will not be taking into account any more start-up costs. Our expenses from the first year onward will all be minimal, such as the upkeep of the Web site, Microsoft Commerce Manager fees, and fees for using PayPal. We predict a steady growth of our company as students begin to use our services across universities in the Chicagoland area. If our company keeps growing, within the next couple of years, we will be adding extra expenses such as renting a warehouse and hiring new employees.</a:t>
            </a:r>
            <a:endParaRPr lang="en-US" sz="1800" b="0" i="0" dirty="0">
              <a:solidFill>
                <a:srgbClr val="333333"/>
              </a:solidFill>
              <a:effectLst/>
              <a:latin typeface="ArialM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821188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0" y="1266558"/>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9319" y="1736228"/>
            <a:ext cx="9289804" cy="3385542"/>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r>
              <a:rPr lang="en-US" sz="2800" b="1" dirty="0">
                <a:solidFill>
                  <a:srgbClr val="2D3956"/>
                </a:solidFill>
                <a:latin typeface="Tajawal ExtraBold" panose="00000800000000000000" pitchFamily="2" charset="-78"/>
                <a:cs typeface="Tajawal ExtraBold" panose="00000800000000000000" pitchFamily="2" charset="-78"/>
              </a:rPr>
              <a:t>Recap</a:t>
            </a:r>
          </a:p>
          <a:p>
            <a:pPr marL="285750" indent="-285750">
              <a:buFont typeface="Arial" panose="020B0604020202020204" pitchFamily="34" charset="0"/>
              <a:buChar char="•"/>
            </a:pPr>
            <a:endParaRPr lang="en-US" sz="24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Strategic plan outline</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Strategic vision</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TOWS analysis </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New venture's strategic positioning</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Six new approaches</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Case study</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9783451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4339650"/>
          </a:xfrm>
          <a:prstGeom prst="rect">
            <a:avLst/>
          </a:prstGeom>
          <a:noFill/>
        </p:spPr>
        <p:txBody>
          <a:bodyPr wrap="square" rtlCol="0">
            <a:spAutoFit/>
          </a:bodyPr>
          <a:lstStyle/>
          <a:p>
            <a:pPr algn="just"/>
            <a:r>
              <a:rPr lang="en-US" sz="2000" b="1" dirty="0">
                <a:solidFill>
                  <a:srgbClr val="FF0000"/>
                </a:solidFill>
              </a:rPr>
              <a:t>1</a:t>
            </a:r>
            <a:r>
              <a:rPr lang="en-US" sz="2000" b="1" i="0" dirty="0">
                <a:solidFill>
                  <a:srgbClr val="FF0000"/>
                </a:solidFill>
                <a:effectLst/>
              </a:rPr>
              <a:t>. Use the strategic plan outline to develop organizational-level strategies, industry-market strategies, management team strategies, and financial strategies for the new venture</a:t>
            </a:r>
          </a:p>
          <a:p>
            <a:pPr algn="just"/>
            <a:endParaRPr lang="en-US" sz="1800" b="0" i="0" dirty="0">
              <a:solidFill>
                <a:srgbClr val="333333"/>
              </a:solidFill>
              <a:effectLst/>
              <a:latin typeface="ArialMT"/>
            </a:endParaRPr>
          </a:p>
          <a:p>
            <a:pPr algn="just"/>
            <a:r>
              <a:rPr lang="en-US" sz="1800" b="0" i="0" dirty="0">
                <a:solidFill>
                  <a:srgbClr val="333333"/>
                </a:solidFill>
                <a:effectLst/>
              </a:rPr>
              <a:t>• Organizational-level strategies articulate the mission and key values.</a:t>
            </a:r>
          </a:p>
          <a:p>
            <a:pPr algn="just"/>
            <a:r>
              <a:rPr lang="en-US" sz="1800" b="0" i="0" dirty="0">
                <a:solidFill>
                  <a:srgbClr val="333333"/>
                </a:solidFill>
                <a:effectLst/>
              </a:rPr>
              <a:t>• Industry and market strategies explore the social and economic trends, the industry climate, key competitors, the markets the new venture serves, and the methods to create awareness by the customer base.</a:t>
            </a:r>
          </a:p>
          <a:p>
            <a:pPr algn="just"/>
            <a:r>
              <a:rPr lang="en-US" sz="1800" b="0" i="0" dirty="0">
                <a:solidFill>
                  <a:srgbClr val="333333"/>
                </a:solidFill>
                <a:effectLst/>
              </a:rPr>
              <a:t>• Management team strategies explain how the new venture will capitalize on the strengths of its members and how it will compensate for what it lacks.</a:t>
            </a:r>
          </a:p>
          <a:p>
            <a:pPr algn="just"/>
            <a:r>
              <a:rPr lang="en-US" sz="1800" b="0" i="0" dirty="0">
                <a:solidFill>
                  <a:srgbClr val="333333"/>
                </a:solidFill>
                <a:effectLst/>
              </a:rPr>
              <a:t>• Financial strategies define the start-up costs, explore financing alternatives and how they will be used, and present at least one year of projections.</a:t>
            </a:r>
          </a:p>
          <a:p>
            <a:pPr algn="just"/>
            <a:endParaRPr lang="en-US" sz="1800" b="0" i="0" dirty="0">
              <a:solidFill>
                <a:srgbClr val="333333"/>
              </a:solidFill>
              <a:effectLst/>
              <a:latin typeface="ArialMT"/>
            </a:endParaRPr>
          </a:p>
          <a:p>
            <a:pPr algn="just"/>
            <a:r>
              <a:rPr lang="en-US" dirty="0"/>
              <a:t> </a:t>
            </a: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1056143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3508653"/>
          </a:xfrm>
          <a:prstGeom prst="rect">
            <a:avLst/>
          </a:prstGeom>
          <a:noFill/>
        </p:spPr>
        <p:txBody>
          <a:bodyPr wrap="square" rtlCol="0">
            <a:spAutoFit/>
          </a:bodyPr>
          <a:lstStyle/>
          <a:p>
            <a:pPr algn="just"/>
            <a:r>
              <a:rPr lang="en-US" sz="2000" b="1" dirty="0">
                <a:solidFill>
                  <a:srgbClr val="FF0000"/>
                </a:solidFill>
              </a:rPr>
              <a:t>2</a:t>
            </a:r>
            <a:r>
              <a:rPr lang="en-US" sz="2000" b="1" i="0" dirty="0">
                <a:solidFill>
                  <a:srgbClr val="FF0000"/>
                </a:solidFill>
                <a:effectLst/>
              </a:rPr>
              <a:t>. Conduct a TOWS analysis to consider the new venture's strategic position.</a:t>
            </a:r>
          </a:p>
          <a:p>
            <a:pPr algn="just"/>
            <a:r>
              <a:rPr lang="en-US" sz="1800" b="0" i="0" dirty="0">
                <a:solidFill>
                  <a:srgbClr val="333333"/>
                </a:solidFill>
                <a:effectLst/>
              </a:rPr>
              <a:t>• The Threats-Opportunities-Weaknesses-Strengths analysis is an innovative approach to analyzing the external environment and applying the new venture's strengths and weaknesses in ways that capitalize on the opportunities and minimize the threats facing the new venture.</a:t>
            </a:r>
          </a:p>
          <a:p>
            <a:pPr algn="just"/>
            <a:endParaRPr lang="en-US" dirty="0">
              <a:solidFill>
                <a:srgbClr val="333333"/>
              </a:solidFill>
            </a:endParaRPr>
          </a:p>
          <a:p>
            <a:pPr algn="just"/>
            <a:endParaRPr lang="en-US" sz="1800" b="0" i="0" dirty="0">
              <a:solidFill>
                <a:srgbClr val="333333"/>
              </a:solidFill>
              <a:effectLst/>
            </a:endParaRPr>
          </a:p>
          <a:p>
            <a:pPr algn="just"/>
            <a:r>
              <a:rPr lang="en-US" sz="2000" b="1" dirty="0">
                <a:solidFill>
                  <a:srgbClr val="FF0000"/>
                </a:solidFill>
              </a:rPr>
              <a:t>3</a:t>
            </a:r>
            <a:r>
              <a:rPr lang="en-US" sz="2000" b="1" i="0" dirty="0">
                <a:solidFill>
                  <a:srgbClr val="FF0000"/>
                </a:solidFill>
                <a:effectLst/>
              </a:rPr>
              <a:t>. Explore new approaches that shift the focus of the new venture's strategy from direct competition to the creation of new value</a:t>
            </a:r>
          </a:p>
          <a:p>
            <a:pPr algn="just"/>
            <a:r>
              <a:rPr lang="en-US" sz="1800" b="0" i="0" dirty="0">
                <a:solidFill>
                  <a:srgbClr val="333333"/>
                </a:solidFill>
                <a:effectLst/>
              </a:rPr>
              <a:t>• Research has shown that the most innovative organizations are moving from competing directly with others in their industry to creating new value that enables them to establish new market space.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324235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3932</TotalTime>
  <Words>10030</Words>
  <Application>Microsoft Office PowerPoint</Application>
  <PresentationFormat>Widescreen</PresentationFormat>
  <Paragraphs>306</Paragraphs>
  <Slides>58</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58</vt:i4>
      </vt:variant>
    </vt:vector>
  </HeadingPairs>
  <TitlesOfParts>
    <vt:vector size="66" baseType="lpstr">
      <vt:lpstr>Arial</vt:lpstr>
      <vt:lpstr>Arial-BoldMT</vt:lpstr>
      <vt:lpstr>ArialMT</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271</cp:revision>
  <dcterms:created xsi:type="dcterms:W3CDTF">2023-04-29T09:08:23Z</dcterms:created>
  <dcterms:modified xsi:type="dcterms:W3CDTF">2023-07-28T12:20:22Z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