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autoCompressPictures="0">
  <p:sldMasterIdLst>
    <p:sldMasterId id="2147483648" r:id="rId1"/>
  </p:sldMasterIdLst>
  <p:sldIdLst>
    <p:sldId id="256" r:id="rId2"/>
    <p:sldId id="257" r:id="rId3"/>
    <p:sldId id="293" r:id="rId4"/>
    <p:sldId id="258" r:id="rId5"/>
    <p:sldId id="278" r:id="rId6"/>
    <p:sldId id="279" r:id="rId7"/>
    <p:sldId id="281" r:id="rId8"/>
    <p:sldId id="296" r:id="rId9"/>
    <p:sldId id="295" r:id="rId10"/>
    <p:sldId id="269" r:id="rId11"/>
    <p:sldId id="268" r:id="rId12"/>
    <p:sldId id="280" r:id="rId13"/>
    <p:sldId id="283" r:id="rId14"/>
    <p:sldId id="286" r:id="rId15"/>
    <p:sldId id="285" r:id="rId16"/>
    <p:sldId id="284" r:id="rId17"/>
    <p:sldId id="287" r:id="rId18"/>
    <p:sldId id="288" r:id="rId19"/>
    <p:sldId id="289" r:id="rId20"/>
    <p:sldId id="290" r:id="rId21"/>
    <p:sldId id="291" r:id="rId22"/>
    <p:sldId id="292" r:id="rId23"/>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صه نايف العتيبي" initials="" lastIdx="9" clrIdx="0">
    <p:extLst>
      <p:ext uri="{19B8F6BF-5375-455C-9EA6-DF929625EA0E}">
        <p15:presenceInfo xmlns:p15="http://schemas.microsoft.com/office/powerpoint/2012/main" userId="S::t96794146@mg.moe.gov.sa::d07695d1-eb17-438b-8bbc-314bd6a13de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نمط متوسط 2 - تميي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بلا نمط، بلا شبكة">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799B23B-EC83-4686-B30A-512413B5E67A}" styleName="نمط فاتح 3 - تمييز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48"/>
    <p:restoredTop sz="94674"/>
  </p:normalViewPr>
  <p:slideViewPr>
    <p:cSldViewPr snapToGrid="0">
      <p:cViewPr>
        <p:scale>
          <a:sx n="118" d="100"/>
          <a:sy n="118" d="100"/>
        </p:scale>
        <p:origin x="-144" y="3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CCB035B-2369-7AE6-AC9B-C58A9054B89A}"/>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F2BEB256-FFA5-FAD1-C17D-BEDE6678C8B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9B590D97-46B9-1DA7-EF0A-3000D6976C13}"/>
              </a:ext>
            </a:extLst>
          </p:cNvPr>
          <p:cNvSpPr>
            <a:spLocks noGrp="1"/>
          </p:cNvSpPr>
          <p:nvPr>
            <p:ph type="dt" sz="half" idx="10"/>
          </p:nvPr>
        </p:nvSpPr>
        <p:spPr/>
        <p:txBody>
          <a:bodyPr/>
          <a:lstStyle/>
          <a:p>
            <a:fld id="{4997A86A-3168-E34D-A197-70CA9D4A7F08}" type="datetimeFigureOut">
              <a:rPr lang="ar-SA" smtClean="0"/>
              <a:t>8 ذو القعدة، 1447</a:t>
            </a:fld>
            <a:endParaRPr lang="ar-SA"/>
          </a:p>
        </p:txBody>
      </p:sp>
      <p:sp>
        <p:nvSpPr>
          <p:cNvPr id="5" name="عنصر نائب للتذييل 4">
            <a:extLst>
              <a:ext uri="{FF2B5EF4-FFF2-40B4-BE49-F238E27FC236}">
                <a16:creationId xmlns:a16="http://schemas.microsoft.com/office/drawing/2014/main" id="{E51EBFA2-6EE6-ECD6-AB5B-98CEB41AA995}"/>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8815E572-739B-E1EF-8AF6-54096F1C5E67}"/>
              </a:ext>
            </a:extLst>
          </p:cNvPr>
          <p:cNvSpPr>
            <a:spLocks noGrp="1"/>
          </p:cNvSpPr>
          <p:nvPr>
            <p:ph type="sldNum" sz="quarter" idx="12"/>
          </p:nvPr>
        </p:nvSpPr>
        <p:spPr/>
        <p:txBody>
          <a:bodyPr/>
          <a:lstStyle/>
          <a:p>
            <a:fld id="{5758DE54-9ABA-874D-B422-7CF916DC0E3B}" type="slidenum">
              <a:rPr lang="ar-SA" smtClean="0"/>
              <a:t>‹#›</a:t>
            </a:fld>
            <a:endParaRPr lang="ar-SA"/>
          </a:p>
        </p:txBody>
      </p:sp>
    </p:spTree>
    <p:extLst>
      <p:ext uri="{BB962C8B-B14F-4D97-AF65-F5344CB8AC3E}">
        <p14:creationId xmlns:p14="http://schemas.microsoft.com/office/powerpoint/2010/main" val="4266116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98F9195-7957-F6F4-A72E-E0B3D082B4BE}"/>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2DC01112-4A51-D1D0-3D86-4907F6D7B6EF}"/>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7BCD0A35-9F5B-CC9A-E856-4D493B22D3B3}"/>
              </a:ext>
            </a:extLst>
          </p:cNvPr>
          <p:cNvSpPr>
            <a:spLocks noGrp="1"/>
          </p:cNvSpPr>
          <p:nvPr>
            <p:ph type="dt" sz="half" idx="10"/>
          </p:nvPr>
        </p:nvSpPr>
        <p:spPr/>
        <p:txBody>
          <a:bodyPr/>
          <a:lstStyle/>
          <a:p>
            <a:fld id="{4997A86A-3168-E34D-A197-70CA9D4A7F08}" type="datetimeFigureOut">
              <a:rPr lang="ar-SA" smtClean="0"/>
              <a:t>8 ذو القعدة، 1447</a:t>
            </a:fld>
            <a:endParaRPr lang="ar-SA"/>
          </a:p>
        </p:txBody>
      </p:sp>
      <p:sp>
        <p:nvSpPr>
          <p:cNvPr id="5" name="عنصر نائب للتذييل 4">
            <a:extLst>
              <a:ext uri="{FF2B5EF4-FFF2-40B4-BE49-F238E27FC236}">
                <a16:creationId xmlns:a16="http://schemas.microsoft.com/office/drawing/2014/main" id="{387449A1-9254-9653-880E-2B13344E1F38}"/>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B49C9BF7-C2AA-E2E8-CD5A-9E74281C39B3}"/>
              </a:ext>
            </a:extLst>
          </p:cNvPr>
          <p:cNvSpPr>
            <a:spLocks noGrp="1"/>
          </p:cNvSpPr>
          <p:nvPr>
            <p:ph type="sldNum" sz="quarter" idx="12"/>
          </p:nvPr>
        </p:nvSpPr>
        <p:spPr/>
        <p:txBody>
          <a:bodyPr/>
          <a:lstStyle/>
          <a:p>
            <a:fld id="{5758DE54-9ABA-874D-B422-7CF916DC0E3B}" type="slidenum">
              <a:rPr lang="ar-SA" smtClean="0"/>
              <a:t>‹#›</a:t>
            </a:fld>
            <a:endParaRPr lang="ar-SA"/>
          </a:p>
        </p:txBody>
      </p:sp>
    </p:spTree>
    <p:extLst>
      <p:ext uri="{BB962C8B-B14F-4D97-AF65-F5344CB8AC3E}">
        <p14:creationId xmlns:p14="http://schemas.microsoft.com/office/powerpoint/2010/main" val="767448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8F2B38C-043F-60E4-86F6-EF9A90F3049C}"/>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FB0262F7-B02A-CBE6-3672-3AAD0C3920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16AFDC7E-F97F-B082-A2A1-79B4167A1AB3}"/>
              </a:ext>
            </a:extLst>
          </p:cNvPr>
          <p:cNvSpPr>
            <a:spLocks noGrp="1"/>
          </p:cNvSpPr>
          <p:nvPr>
            <p:ph type="dt" sz="half" idx="10"/>
          </p:nvPr>
        </p:nvSpPr>
        <p:spPr/>
        <p:txBody>
          <a:bodyPr/>
          <a:lstStyle/>
          <a:p>
            <a:fld id="{4997A86A-3168-E34D-A197-70CA9D4A7F08}" type="datetimeFigureOut">
              <a:rPr lang="ar-SA" smtClean="0"/>
              <a:t>8 ذو القعدة، 1447</a:t>
            </a:fld>
            <a:endParaRPr lang="ar-SA"/>
          </a:p>
        </p:txBody>
      </p:sp>
      <p:sp>
        <p:nvSpPr>
          <p:cNvPr id="5" name="عنصر نائب للتذييل 4">
            <a:extLst>
              <a:ext uri="{FF2B5EF4-FFF2-40B4-BE49-F238E27FC236}">
                <a16:creationId xmlns:a16="http://schemas.microsoft.com/office/drawing/2014/main" id="{B395F6DC-4961-05D4-3F08-FFB154C4D2D5}"/>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A9FAEB29-E0CF-6B91-EB55-A6214EAA4A97}"/>
              </a:ext>
            </a:extLst>
          </p:cNvPr>
          <p:cNvSpPr>
            <a:spLocks noGrp="1"/>
          </p:cNvSpPr>
          <p:nvPr>
            <p:ph type="sldNum" sz="quarter" idx="12"/>
          </p:nvPr>
        </p:nvSpPr>
        <p:spPr/>
        <p:txBody>
          <a:bodyPr/>
          <a:lstStyle/>
          <a:p>
            <a:fld id="{5758DE54-9ABA-874D-B422-7CF916DC0E3B}" type="slidenum">
              <a:rPr lang="ar-SA" smtClean="0"/>
              <a:t>‹#›</a:t>
            </a:fld>
            <a:endParaRPr lang="ar-SA"/>
          </a:p>
        </p:txBody>
      </p:sp>
    </p:spTree>
    <p:extLst>
      <p:ext uri="{BB962C8B-B14F-4D97-AF65-F5344CB8AC3E}">
        <p14:creationId xmlns:p14="http://schemas.microsoft.com/office/powerpoint/2010/main" val="3717222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61F5A6D-3DC7-6EEA-311E-931AB843649D}"/>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5AF92949-2890-25CF-FAEF-77D639551541}"/>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E3BBFCCC-A939-E8B8-CBA0-683B1F57A137}"/>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9241AFC5-1CFE-61CE-55C9-FBCEA2B7DEE7}"/>
              </a:ext>
            </a:extLst>
          </p:cNvPr>
          <p:cNvSpPr>
            <a:spLocks noGrp="1"/>
          </p:cNvSpPr>
          <p:nvPr>
            <p:ph type="dt" sz="half" idx="10"/>
          </p:nvPr>
        </p:nvSpPr>
        <p:spPr/>
        <p:txBody>
          <a:bodyPr/>
          <a:lstStyle/>
          <a:p>
            <a:fld id="{4997A86A-3168-E34D-A197-70CA9D4A7F08}" type="datetimeFigureOut">
              <a:rPr lang="ar-SA" smtClean="0"/>
              <a:t>8 ذو القعدة، 1447</a:t>
            </a:fld>
            <a:endParaRPr lang="ar-SA"/>
          </a:p>
        </p:txBody>
      </p:sp>
      <p:sp>
        <p:nvSpPr>
          <p:cNvPr id="6" name="عنصر نائب للتذييل 5">
            <a:extLst>
              <a:ext uri="{FF2B5EF4-FFF2-40B4-BE49-F238E27FC236}">
                <a16:creationId xmlns:a16="http://schemas.microsoft.com/office/drawing/2014/main" id="{318AFE58-67FE-4170-1645-AE72A4596592}"/>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BE708837-9769-D5DE-9199-D174B8AAD7FD}"/>
              </a:ext>
            </a:extLst>
          </p:cNvPr>
          <p:cNvSpPr>
            <a:spLocks noGrp="1"/>
          </p:cNvSpPr>
          <p:nvPr>
            <p:ph type="sldNum" sz="quarter" idx="12"/>
          </p:nvPr>
        </p:nvSpPr>
        <p:spPr/>
        <p:txBody>
          <a:bodyPr/>
          <a:lstStyle/>
          <a:p>
            <a:fld id="{5758DE54-9ABA-874D-B422-7CF916DC0E3B}" type="slidenum">
              <a:rPr lang="ar-SA" smtClean="0"/>
              <a:t>‹#›</a:t>
            </a:fld>
            <a:endParaRPr lang="ar-SA"/>
          </a:p>
        </p:txBody>
      </p:sp>
    </p:spTree>
    <p:extLst>
      <p:ext uri="{BB962C8B-B14F-4D97-AF65-F5344CB8AC3E}">
        <p14:creationId xmlns:p14="http://schemas.microsoft.com/office/powerpoint/2010/main" val="3186473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7833FFF-80B8-5A48-A980-FA77756F620A}"/>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FBEC6C5-8DE9-0B67-C514-1EAF7A7961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88D0AF1A-FAFB-08A8-9E24-28E6D0E51B94}"/>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5D5D8C29-B362-CE49-2530-46E63D319B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9C99179A-D039-5BD6-71C4-3FC4ACE8E9F7}"/>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AB38CE44-0537-D746-ACFA-85895C2F97AD}"/>
              </a:ext>
            </a:extLst>
          </p:cNvPr>
          <p:cNvSpPr>
            <a:spLocks noGrp="1"/>
          </p:cNvSpPr>
          <p:nvPr>
            <p:ph type="dt" sz="half" idx="10"/>
          </p:nvPr>
        </p:nvSpPr>
        <p:spPr/>
        <p:txBody>
          <a:bodyPr/>
          <a:lstStyle/>
          <a:p>
            <a:fld id="{4997A86A-3168-E34D-A197-70CA9D4A7F08}" type="datetimeFigureOut">
              <a:rPr lang="ar-SA" smtClean="0"/>
              <a:t>8 ذو القعدة، 1447</a:t>
            </a:fld>
            <a:endParaRPr lang="ar-SA"/>
          </a:p>
        </p:txBody>
      </p:sp>
      <p:sp>
        <p:nvSpPr>
          <p:cNvPr id="8" name="عنصر نائب للتذييل 7">
            <a:extLst>
              <a:ext uri="{FF2B5EF4-FFF2-40B4-BE49-F238E27FC236}">
                <a16:creationId xmlns:a16="http://schemas.microsoft.com/office/drawing/2014/main" id="{0FD412E1-0521-F8E9-A396-F151166787B4}"/>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3DC9F858-1109-C303-8418-0DF9D7896358}"/>
              </a:ext>
            </a:extLst>
          </p:cNvPr>
          <p:cNvSpPr>
            <a:spLocks noGrp="1"/>
          </p:cNvSpPr>
          <p:nvPr>
            <p:ph type="sldNum" sz="quarter" idx="12"/>
          </p:nvPr>
        </p:nvSpPr>
        <p:spPr/>
        <p:txBody>
          <a:bodyPr/>
          <a:lstStyle/>
          <a:p>
            <a:fld id="{5758DE54-9ABA-874D-B422-7CF916DC0E3B}" type="slidenum">
              <a:rPr lang="ar-SA" smtClean="0"/>
              <a:t>‹#›</a:t>
            </a:fld>
            <a:endParaRPr lang="ar-SA"/>
          </a:p>
        </p:txBody>
      </p:sp>
    </p:spTree>
    <p:extLst>
      <p:ext uri="{BB962C8B-B14F-4D97-AF65-F5344CB8AC3E}">
        <p14:creationId xmlns:p14="http://schemas.microsoft.com/office/powerpoint/2010/main" val="24776375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7799514-C62A-B2FD-F906-5BE7F256A771}"/>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992282BD-FF87-01B4-BDD3-7F90F785681E}"/>
              </a:ext>
            </a:extLst>
          </p:cNvPr>
          <p:cNvSpPr>
            <a:spLocks noGrp="1"/>
          </p:cNvSpPr>
          <p:nvPr>
            <p:ph type="dt" sz="half" idx="10"/>
          </p:nvPr>
        </p:nvSpPr>
        <p:spPr/>
        <p:txBody>
          <a:bodyPr/>
          <a:lstStyle/>
          <a:p>
            <a:fld id="{4997A86A-3168-E34D-A197-70CA9D4A7F08}" type="datetimeFigureOut">
              <a:rPr lang="ar-SA" smtClean="0"/>
              <a:t>8 ذو القعدة، 1447</a:t>
            </a:fld>
            <a:endParaRPr lang="ar-SA"/>
          </a:p>
        </p:txBody>
      </p:sp>
      <p:sp>
        <p:nvSpPr>
          <p:cNvPr id="4" name="عنصر نائب للتذييل 3">
            <a:extLst>
              <a:ext uri="{FF2B5EF4-FFF2-40B4-BE49-F238E27FC236}">
                <a16:creationId xmlns:a16="http://schemas.microsoft.com/office/drawing/2014/main" id="{CF353AB1-4DE9-0938-11AC-D29E6F88494D}"/>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882F5A82-DA91-B439-DD06-6A48A3E41DDC}"/>
              </a:ext>
            </a:extLst>
          </p:cNvPr>
          <p:cNvSpPr>
            <a:spLocks noGrp="1"/>
          </p:cNvSpPr>
          <p:nvPr>
            <p:ph type="sldNum" sz="quarter" idx="12"/>
          </p:nvPr>
        </p:nvSpPr>
        <p:spPr/>
        <p:txBody>
          <a:bodyPr/>
          <a:lstStyle/>
          <a:p>
            <a:fld id="{5758DE54-9ABA-874D-B422-7CF916DC0E3B}" type="slidenum">
              <a:rPr lang="ar-SA" smtClean="0"/>
              <a:t>‹#›</a:t>
            </a:fld>
            <a:endParaRPr lang="ar-SA"/>
          </a:p>
        </p:txBody>
      </p:sp>
    </p:spTree>
    <p:extLst>
      <p:ext uri="{BB962C8B-B14F-4D97-AF65-F5344CB8AC3E}">
        <p14:creationId xmlns:p14="http://schemas.microsoft.com/office/powerpoint/2010/main" val="1668437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B12FAF81-A8EA-9701-B649-642AF3E4E439}"/>
              </a:ext>
            </a:extLst>
          </p:cNvPr>
          <p:cNvSpPr>
            <a:spLocks noGrp="1"/>
          </p:cNvSpPr>
          <p:nvPr>
            <p:ph type="dt" sz="half" idx="10"/>
          </p:nvPr>
        </p:nvSpPr>
        <p:spPr/>
        <p:txBody>
          <a:bodyPr/>
          <a:lstStyle/>
          <a:p>
            <a:fld id="{4997A86A-3168-E34D-A197-70CA9D4A7F08}" type="datetimeFigureOut">
              <a:rPr lang="ar-SA" smtClean="0"/>
              <a:t>8 ذو القعدة، 1447</a:t>
            </a:fld>
            <a:endParaRPr lang="ar-SA"/>
          </a:p>
        </p:txBody>
      </p:sp>
      <p:sp>
        <p:nvSpPr>
          <p:cNvPr id="3" name="عنصر نائب للتذييل 2">
            <a:extLst>
              <a:ext uri="{FF2B5EF4-FFF2-40B4-BE49-F238E27FC236}">
                <a16:creationId xmlns:a16="http://schemas.microsoft.com/office/drawing/2014/main" id="{0ED89127-DCCC-1FFF-AA91-40753A636E51}"/>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984C2995-981A-A578-BBA3-3D6905730310}"/>
              </a:ext>
            </a:extLst>
          </p:cNvPr>
          <p:cNvSpPr>
            <a:spLocks noGrp="1"/>
          </p:cNvSpPr>
          <p:nvPr>
            <p:ph type="sldNum" sz="quarter" idx="12"/>
          </p:nvPr>
        </p:nvSpPr>
        <p:spPr/>
        <p:txBody>
          <a:bodyPr/>
          <a:lstStyle/>
          <a:p>
            <a:fld id="{5758DE54-9ABA-874D-B422-7CF916DC0E3B}" type="slidenum">
              <a:rPr lang="ar-SA" smtClean="0"/>
              <a:t>‹#›</a:t>
            </a:fld>
            <a:endParaRPr lang="ar-SA"/>
          </a:p>
        </p:txBody>
      </p:sp>
    </p:spTree>
    <p:extLst>
      <p:ext uri="{BB962C8B-B14F-4D97-AF65-F5344CB8AC3E}">
        <p14:creationId xmlns:p14="http://schemas.microsoft.com/office/powerpoint/2010/main" val="3412411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85E1D25-2DFD-66EE-09AA-2D5F46310BEF}"/>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8C1573F5-4ADB-15D3-6BA5-FE092B6989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34D24D94-6E2A-44BE-D73A-C84CBFFC73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225D6D4B-3361-C80B-9B77-4A93188A7B74}"/>
              </a:ext>
            </a:extLst>
          </p:cNvPr>
          <p:cNvSpPr>
            <a:spLocks noGrp="1"/>
          </p:cNvSpPr>
          <p:nvPr>
            <p:ph type="dt" sz="half" idx="10"/>
          </p:nvPr>
        </p:nvSpPr>
        <p:spPr/>
        <p:txBody>
          <a:bodyPr/>
          <a:lstStyle/>
          <a:p>
            <a:fld id="{4997A86A-3168-E34D-A197-70CA9D4A7F08}" type="datetimeFigureOut">
              <a:rPr lang="ar-SA" smtClean="0"/>
              <a:t>8 ذو القعدة، 1447</a:t>
            </a:fld>
            <a:endParaRPr lang="ar-SA"/>
          </a:p>
        </p:txBody>
      </p:sp>
      <p:sp>
        <p:nvSpPr>
          <p:cNvPr id="6" name="عنصر نائب للتذييل 5">
            <a:extLst>
              <a:ext uri="{FF2B5EF4-FFF2-40B4-BE49-F238E27FC236}">
                <a16:creationId xmlns:a16="http://schemas.microsoft.com/office/drawing/2014/main" id="{897DAA9D-0DE8-2B72-050D-DEC81A5F33C9}"/>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42A27F45-049E-CBDA-0220-BA6A398F5666}"/>
              </a:ext>
            </a:extLst>
          </p:cNvPr>
          <p:cNvSpPr>
            <a:spLocks noGrp="1"/>
          </p:cNvSpPr>
          <p:nvPr>
            <p:ph type="sldNum" sz="quarter" idx="12"/>
          </p:nvPr>
        </p:nvSpPr>
        <p:spPr/>
        <p:txBody>
          <a:bodyPr/>
          <a:lstStyle/>
          <a:p>
            <a:fld id="{5758DE54-9ABA-874D-B422-7CF916DC0E3B}" type="slidenum">
              <a:rPr lang="ar-SA" smtClean="0"/>
              <a:t>‹#›</a:t>
            </a:fld>
            <a:endParaRPr lang="ar-SA"/>
          </a:p>
        </p:txBody>
      </p:sp>
    </p:spTree>
    <p:extLst>
      <p:ext uri="{BB962C8B-B14F-4D97-AF65-F5344CB8AC3E}">
        <p14:creationId xmlns:p14="http://schemas.microsoft.com/office/powerpoint/2010/main" val="3521328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6C3E46E-36E6-C830-5D11-193B981F87BC}"/>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8D2DC086-518B-C032-F589-5BD039352E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C709BAE5-E973-A790-B7C6-59E6DDA674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18DB5229-5FF7-E5BE-2F2A-A5C73E676C9D}"/>
              </a:ext>
            </a:extLst>
          </p:cNvPr>
          <p:cNvSpPr>
            <a:spLocks noGrp="1"/>
          </p:cNvSpPr>
          <p:nvPr>
            <p:ph type="dt" sz="half" idx="10"/>
          </p:nvPr>
        </p:nvSpPr>
        <p:spPr/>
        <p:txBody>
          <a:bodyPr/>
          <a:lstStyle/>
          <a:p>
            <a:fld id="{4997A86A-3168-E34D-A197-70CA9D4A7F08}" type="datetimeFigureOut">
              <a:rPr lang="ar-SA" smtClean="0"/>
              <a:t>8 ذو القعدة، 1447</a:t>
            </a:fld>
            <a:endParaRPr lang="ar-SA"/>
          </a:p>
        </p:txBody>
      </p:sp>
      <p:sp>
        <p:nvSpPr>
          <p:cNvPr id="6" name="عنصر نائب للتذييل 5">
            <a:extLst>
              <a:ext uri="{FF2B5EF4-FFF2-40B4-BE49-F238E27FC236}">
                <a16:creationId xmlns:a16="http://schemas.microsoft.com/office/drawing/2014/main" id="{42030C0F-B0CF-572F-80E1-301D0C0520D5}"/>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3E62AA0C-22A3-5311-47D8-53C8C273B2E1}"/>
              </a:ext>
            </a:extLst>
          </p:cNvPr>
          <p:cNvSpPr>
            <a:spLocks noGrp="1"/>
          </p:cNvSpPr>
          <p:nvPr>
            <p:ph type="sldNum" sz="quarter" idx="12"/>
          </p:nvPr>
        </p:nvSpPr>
        <p:spPr/>
        <p:txBody>
          <a:bodyPr/>
          <a:lstStyle/>
          <a:p>
            <a:fld id="{5758DE54-9ABA-874D-B422-7CF916DC0E3B}" type="slidenum">
              <a:rPr lang="ar-SA" smtClean="0"/>
              <a:t>‹#›</a:t>
            </a:fld>
            <a:endParaRPr lang="ar-SA"/>
          </a:p>
        </p:txBody>
      </p:sp>
    </p:spTree>
    <p:extLst>
      <p:ext uri="{BB962C8B-B14F-4D97-AF65-F5344CB8AC3E}">
        <p14:creationId xmlns:p14="http://schemas.microsoft.com/office/powerpoint/2010/main" val="2004579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D979832-4873-7F67-301A-13E2C866032E}"/>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188BFC64-CCD5-F823-109C-D734DFC47871}"/>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E381EA75-A843-722F-82D4-BF22957CFC5B}"/>
              </a:ext>
            </a:extLst>
          </p:cNvPr>
          <p:cNvSpPr>
            <a:spLocks noGrp="1"/>
          </p:cNvSpPr>
          <p:nvPr>
            <p:ph type="dt" sz="half" idx="10"/>
          </p:nvPr>
        </p:nvSpPr>
        <p:spPr/>
        <p:txBody>
          <a:bodyPr/>
          <a:lstStyle/>
          <a:p>
            <a:fld id="{4997A86A-3168-E34D-A197-70CA9D4A7F08}" type="datetimeFigureOut">
              <a:rPr lang="ar-SA" smtClean="0"/>
              <a:t>8 ذو القعدة، 1447</a:t>
            </a:fld>
            <a:endParaRPr lang="ar-SA"/>
          </a:p>
        </p:txBody>
      </p:sp>
      <p:sp>
        <p:nvSpPr>
          <p:cNvPr id="5" name="عنصر نائب للتذييل 4">
            <a:extLst>
              <a:ext uri="{FF2B5EF4-FFF2-40B4-BE49-F238E27FC236}">
                <a16:creationId xmlns:a16="http://schemas.microsoft.com/office/drawing/2014/main" id="{0C036AF2-0D05-FAE2-D7A9-8D11391476C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2080421E-7828-1028-56E7-2A488067CD85}"/>
              </a:ext>
            </a:extLst>
          </p:cNvPr>
          <p:cNvSpPr>
            <a:spLocks noGrp="1"/>
          </p:cNvSpPr>
          <p:nvPr>
            <p:ph type="sldNum" sz="quarter" idx="12"/>
          </p:nvPr>
        </p:nvSpPr>
        <p:spPr/>
        <p:txBody>
          <a:bodyPr/>
          <a:lstStyle/>
          <a:p>
            <a:fld id="{5758DE54-9ABA-874D-B422-7CF916DC0E3B}" type="slidenum">
              <a:rPr lang="ar-SA" smtClean="0"/>
              <a:t>‹#›</a:t>
            </a:fld>
            <a:endParaRPr lang="ar-SA"/>
          </a:p>
        </p:txBody>
      </p:sp>
    </p:spTree>
    <p:extLst>
      <p:ext uri="{BB962C8B-B14F-4D97-AF65-F5344CB8AC3E}">
        <p14:creationId xmlns:p14="http://schemas.microsoft.com/office/powerpoint/2010/main" val="219722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6567BC69-6332-AF9C-4E44-C6E10D938619}"/>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ED0C2EA7-7F81-BE5D-E7F0-9481E0A26BAC}"/>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7D9A824-A58B-EA2F-0830-77A816B99C2E}"/>
              </a:ext>
            </a:extLst>
          </p:cNvPr>
          <p:cNvSpPr>
            <a:spLocks noGrp="1"/>
          </p:cNvSpPr>
          <p:nvPr>
            <p:ph type="dt" sz="half" idx="10"/>
          </p:nvPr>
        </p:nvSpPr>
        <p:spPr/>
        <p:txBody>
          <a:bodyPr/>
          <a:lstStyle/>
          <a:p>
            <a:fld id="{4997A86A-3168-E34D-A197-70CA9D4A7F08}" type="datetimeFigureOut">
              <a:rPr lang="ar-SA" smtClean="0"/>
              <a:t>8 ذو القعدة، 1447</a:t>
            </a:fld>
            <a:endParaRPr lang="ar-SA"/>
          </a:p>
        </p:txBody>
      </p:sp>
      <p:sp>
        <p:nvSpPr>
          <p:cNvPr id="5" name="عنصر نائب للتذييل 4">
            <a:extLst>
              <a:ext uri="{FF2B5EF4-FFF2-40B4-BE49-F238E27FC236}">
                <a16:creationId xmlns:a16="http://schemas.microsoft.com/office/drawing/2014/main" id="{2DC00DE4-04EF-546D-F141-A8D709BAFEE9}"/>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4B18D410-62DA-B587-C28B-2A8D34331E26}"/>
              </a:ext>
            </a:extLst>
          </p:cNvPr>
          <p:cNvSpPr>
            <a:spLocks noGrp="1"/>
          </p:cNvSpPr>
          <p:nvPr>
            <p:ph type="sldNum" sz="quarter" idx="12"/>
          </p:nvPr>
        </p:nvSpPr>
        <p:spPr/>
        <p:txBody>
          <a:bodyPr/>
          <a:lstStyle/>
          <a:p>
            <a:fld id="{5758DE54-9ABA-874D-B422-7CF916DC0E3B}" type="slidenum">
              <a:rPr lang="ar-SA" smtClean="0"/>
              <a:t>‹#›</a:t>
            </a:fld>
            <a:endParaRPr lang="ar-SA"/>
          </a:p>
        </p:txBody>
      </p:sp>
    </p:spTree>
    <p:extLst>
      <p:ext uri="{BB962C8B-B14F-4D97-AF65-F5344CB8AC3E}">
        <p14:creationId xmlns:p14="http://schemas.microsoft.com/office/powerpoint/2010/main" val="765438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F480C6E2-B2F8-95AC-32FA-BD271415A6C3}"/>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A9EC0DA-93DA-ECBF-355D-06638D92EE3D}"/>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52BB89A2-9BD6-313E-A324-C11070211659}"/>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997A86A-3168-E34D-A197-70CA9D4A7F08}" type="datetimeFigureOut">
              <a:rPr lang="ar-SA" smtClean="0"/>
              <a:t>8 ذو القعدة، 1447</a:t>
            </a:fld>
            <a:endParaRPr lang="ar-SA"/>
          </a:p>
        </p:txBody>
      </p:sp>
      <p:sp>
        <p:nvSpPr>
          <p:cNvPr id="5" name="عنصر نائب للتذييل 4">
            <a:extLst>
              <a:ext uri="{FF2B5EF4-FFF2-40B4-BE49-F238E27FC236}">
                <a16:creationId xmlns:a16="http://schemas.microsoft.com/office/drawing/2014/main" id="{86CC4728-74F9-2B74-E8DB-5AC0DFE28F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1BD7CAA5-C0EA-5150-8196-654113664B29}"/>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758DE54-9ABA-874D-B422-7CF916DC0E3B}" type="slidenum">
              <a:rPr lang="ar-SA" smtClean="0"/>
              <a:t>‹#›</a:t>
            </a:fld>
            <a:endParaRPr lang="ar-SA"/>
          </a:p>
        </p:txBody>
      </p:sp>
    </p:spTree>
    <p:extLst>
      <p:ext uri="{BB962C8B-B14F-4D97-AF65-F5344CB8AC3E}">
        <p14:creationId xmlns:p14="http://schemas.microsoft.com/office/powerpoint/2010/main" val="27363642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B12AC71-018B-04AE-B86D-75110C350DE0}"/>
              </a:ext>
            </a:extLst>
          </p:cNvPr>
          <p:cNvSpPr>
            <a:spLocks noGrp="1"/>
          </p:cNvSpPr>
          <p:nvPr>
            <p:ph type="ctrTitle"/>
          </p:nvPr>
        </p:nvSpPr>
        <p:spPr>
          <a:xfrm>
            <a:off x="1524000" y="996486"/>
            <a:ext cx="9144000" cy="2203914"/>
          </a:xfrm>
        </p:spPr>
        <p:txBody>
          <a:bodyPr>
            <a:noAutofit/>
          </a:bodyPr>
          <a:lstStyle/>
          <a:p>
            <a:pPr algn="ctr">
              <a:lnSpc>
                <a:spcPct val="150000"/>
              </a:lnSpc>
              <a:spcBef>
                <a:spcPts val="600"/>
              </a:spcBef>
              <a:spcAft>
                <a:spcPts val="600"/>
              </a:spcAft>
            </a:pPr>
            <a:r>
              <a:rPr lang="en-US" sz="3200" b="1" kern="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Early detection of academic weakness </a:t>
            </a:r>
            <a:br>
              <a:rPr lang="en-US" sz="3200" b="1" kern="100" dirty="0">
                <a:solidFill>
                  <a:schemeClr val="bg1"/>
                </a:solidFill>
                <a:effectLst/>
                <a:latin typeface="Aptos Display" panose="020B0004020202020204" pitchFamily="34" charset="0"/>
                <a:ea typeface="Times New Roman" panose="02020603050405020304" pitchFamily="18" charset="0"/>
                <a:cs typeface="Times New Roman" panose="02020603050405020304" pitchFamily="18" charset="0"/>
              </a:rPr>
            </a:br>
            <a:r>
              <a:rPr lang="en-US" sz="3200" b="1" kern="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 students using artificial intelligence tools</a:t>
            </a:r>
            <a:endParaRPr lang="en-US" sz="3200" b="1" kern="100" dirty="0">
              <a:solidFill>
                <a:schemeClr val="bg1"/>
              </a:solidFill>
              <a:effectLst/>
              <a:latin typeface="Aptos Display" panose="020B0004020202020204" pitchFamily="34" charset="0"/>
              <a:ea typeface="Times New Roman" panose="02020603050405020304" pitchFamily="18" charset="0"/>
              <a:cs typeface="Times New Roman" panose="02020603050405020304" pitchFamily="18" charset="0"/>
            </a:endParaRPr>
          </a:p>
        </p:txBody>
      </p:sp>
      <p:pic>
        <p:nvPicPr>
          <p:cNvPr id="3" name="Picture 1">
            <a:extLst>
              <a:ext uri="{FF2B5EF4-FFF2-40B4-BE49-F238E27FC236}">
                <a16:creationId xmlns:a16="http://schemas.microsoft.com/office/drawing/2014/main" id="{901A81BC-F78E-82E0-DE01-50E1EEEFD8A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26927" y="-611102"/>
            <a:ext cx="2938145" cy="2938145"/>
          </a:xfrm>
          <a:prstGeom prst="rect">
            <a:avLst/>
          </a:prstGeom>
          <a:noFill/>
          <a:ln>
            <a:noFill/>
          </a:ln>
        </p:spPr>
      </p:pic>
      <p:sp>
        <p:nvSpPr>
          <p:cNvPr id="5" name="مربع نص 4">
            <a:extLst>
              <a:ext uri="{FF2B5EF4-FFF2-40B4-BE49-F238E27FC236}">
                <a16:creationId xmlns:a16="http://schemas.microsoft.com/office/drawing/2014/main" id="{4DA98CCC-BFAD-B8F9-2CB2-C18E55C8D1ED}"/>
              </a:ext>
            </a:extLst>
          </p:cNvPr>
          <p:cNvSpPr txBox="1"/>
          <p:nvPr/>
        </p:nvSpPr>
        <p:spPr>
          <a:xfrm>
            <a:off x="3047999" y="3061466"/>
            <a:ext cx="6096000" cy="3508653"/>
          </a:xfrm>
          <a:prstGeom prst="rect">
            <a:avLst/>
          </a:prstGeom>
          <a:noFill/>
        </p:spPr>
        <p:txBody>
          <a:bodyPr wrap="square">
            <a:spAutoFit/>
          </a:bodyPr>
          <a:lstStyle/>
          <a:p>
            <a:pPr algn="ctr"/>
            <a:br>
              <a:rPr lang="en-US" sz="2400" b="1" dirty="0">
                <a:solidFill>
                  <a:schemeClr val="bg1"/>
                </a:solidFill>
              </a:rPr>
            </a:br>
            <a:r>
              <a:rPr lang="en-US" sz="2400" b="1" dirty="0">
                <a:solidFill>
                  <a:schemeClr val="bg1"/>
                </a:solidFill>
              </a:rPr>
              <a:t>Prepared by </a:t>
            </a:r>
            <a:br>
              <a:rPr lang="en-US" sz="2400" b="1" dirty="0">
                <a:solidFill>
                  <a:schemeClr val="bg1"/>
                </a:solidFill>
              </a:rPr>
            </a:br>
            <a:r>
              <a:rPr lang="ar-SA" sz="2400" b="1" dirty="0" err="1">
                <a:solidFill>
                  <a:schemeClr val="bg1"/>
                </a:solidFill>
              </a:rPr>
              <a:t>H</a:t>
            </a:r>
            <a:r>
              <a:rPr lang="en-US" sz="2400" b="1" dirty="0" err="1">
                <a:solidFill>
                  <a:schemeClr val="bg1"/>
                </a:solidFill>
              </a:rPr>
              <a:t>issa</a:t>
            </a:r>
            <a:r>
              <a:rPr lang="en-US" sz="2400" b="1" dirty="0">
                <a:solidFill>
                  <a:schemeClr val="bg1"/>
                </a:solidFill>
              </a:rPr>
              <a:t> Alotaibi</a:t>
            </a:r>
            <a:br>
              <a:rPr lang="en-US" sz="2400" b="1" dirty="0">
                <a:solidFill>
                  <a:schemeClr val="bg1"/>
                </a:solidFill>
              </a:rPr>
            </a:br>
            <a:br>
              <a:rPr lang="en-US" sz="2400" b="1" dirty="0">
                <a:solidFill>
                  <a:schemeClr val="bg1"/>
                </a:solidFill>
              </a:rPr>
            </a:br>
            <a:r>
              <a:rPr lang="en-US" dirty="0">
                <a:solidFill>
                  <a:schemeClr val="bg1"/>
                </a:solidFill>
              </a:rPr>
              <a:t>Submitted in fulfillment of the requirements for the degree Master of Science in Artificial Intelligence</a:t>
            </a:r>
          </a:p>
          <a:p>
            <a:pPr algn="ctr"/>
            <a:br>
              <a:rPr lang="en-US" b="1" dirty="0">
                <a:solidFill>
                  <a:schemeClr val="bg1"/>
                </a:solidFill>
              </a:rPr>
            </a:br>
            <a:r>
              <a:rPr lang="en-US" b="1" dirty="0">
                <a:solidFill>
                  <a:schemeClr val="bg1"/>
                </a:solidFill>
              </a:rPr>
              <a:t>Supervised</a:t>
            </a:r>
            <a:br>
              <a:rPr lang="en-US" b="1" dirty="0">
                <a:solidFill>
                  <a:schemeClr val="bg1"/>
                </a:solidFill>
              </a:rPr>
            </a:br>
            <a:r>
              <a:rPr lang="en-US" b="1" dirty="0">
                <a:solidFill>
                  <a:schemeClr val="bg1"/>
                </a:solidFill>
              </a:rPr>
              <a:t>Dr. Yasser Abdul Hamid </a:t>
            </a:r>
          </a:p>
          <a:p>
            <a:pPr algn="ctr"/>
            <a:br>
              <a:rPr lang="en-US" dirty="0">
                <a:solidFill>
                  <a:schemeClr val="bg1"/>
                </a:solidFill>
              </a:rPr>
            </a:br>
            <a:r>
              <a:rPr lang="en-US" altLang="en-US" dirty="0">
                <a:solidFill>
                  <a:schemeClr val="bg1"/>
                </a:solidFill>
                <a:latin typeface="Arial" panose="020B0604020202020204" pitchFamily="34" charset="0"/>
              </a:rPr>
              <a:t>College of Informatics Department of Artificial Intelligence</a:t>
            </a:r>
          </a:p>
        </p:txBody>
      </p:sp>
    </p:spTree>
    <p:extLst>
      <p:ext uri="{BB962C8B-B14F-4D97-AF65-F5344CB8AC3E}">
        <p14:creationId xmlns:p14="http://schemas.microsoft.com/office/powerpoint/2010/main" val="3552046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CE61C6D-86E4-E57E-0240-0241C7F39ADB}"/>
              </a:ext>
            </a:extLst>
          </p:cNvPr>
          <p:cNvSpPr>
            <a:spLocks noGrp="1"/>
          </p:cNvSpPr>
          <p:nvPr>
            <p:ph type="title"/>
          </p:nvPr>
        </p:nvSpPr>
        <p:spPr>
          <a:xfrm>
            <a:off x="838200" y="120576"/>
            <a:ext cx="10515600" cy="1325563"/>
          </a:xfrm>
        </p:spPr>
        <p:txBody>
          <a:bodyPr>
            <a:normAutofit/>
          </a:bodyPr>
          <a:lstStyle/>
          <a:p>
            <a:pPr algn="l" defTabSz="914400" rtl="0" eaLnBrk="1" latinLnBrk="0" hangingPunct="1">
              <a:lnSpc>
                <a:spcPct val="90000"/>
              </a:lnSpc>
              <a:spcBef>
                <a:spcPct val="0"/>
              </a:spcBef>
              <a:buNone/>
            </a:pPr>
            <a:r>
              <a:rPr lang="en-US" sz="2800" b="1" kern="0" dirty="0">
                <a:effectLst/>
                <a:latin typeface="Times New Roman" panose="02020603050405020304" pitchFamily="18" charset="0"/>
                <a:ea typeface="Times New Roman" panose="02020603050405020304" pitchFamily="18" charset="0"/>
              </a:rPr>
              <a:t>Outline:</a:t>
            </a:r>
            <a:endParaRPr lang="ar-SA" sz="6000" dirty="0"/>
          </a:p>
        </p:txBody>
      </p:sp>
      <p:sp>
        <p:nvSpPr>
          <p:cNvPr id="3" name="عنصر نائب للمحتوى 2">
            <a:extLst>
              <a:ext uri="{FF2B5EF4-FFF2-40B4-BE49-F238E27FC236}">
                <a16:creationId xmlns:a16="http://schemas.microsoft.com/office/drawing/2014/main" id="{A840055B-1E8D-FBEF-0E95-7D09F4F2354F}"/>
              </a:ext>
            </a:extLst>
          </p:cNvPr>
          <p:cNvSpPr>
            <a:spLocks noGrp="1"/>
          </p:cNvSpPr>
          <p:nvPr>
            <p:ph idx="1"/>
          </p:nvPr>
        </p:nvSpPr>
        <p:spPr>
          <a:xfrm>
            <a:off x="944526" y="1446139"/>
            <a:ext cx="4361121" cy="4351338"/>
          </a:xfrm>
        </p:spPr>
        <p:txBody>
          <a:bodyPr>
            <a:noAutofit/>
          </a:bodyPr>
          <a:lstStyle/>
          <a:p>
            <a:pPr algn="l" rtl="0">
              <a:lnSpc>
                <a:spcPct val="150000"/>
              </a:lnSpc>
            </a:pPr>
            <a:r>
              <a:rPr lang="en-US" sz="1800" kern="0" dirty="0">
                <a:effectLst/>
                <a:latin typeface="Times New Roman" panose="02020603050405020304" pitchFamily="18" charset="0"/>
                <a:ea typeface="Times New Roman" panose="02020603050405020304" pitchFamily="18" charset="0"/>
                <a:cs typeface="+mj-cs"/>
              </a:rPr>
              <a:t>Introduction</a:t>
            </a:r>
            <a:endParaRPr lang="ar-SA" sz="1800" kern="0" dirty="0">
              <a:effectLst/>
              <a:latin typeface="Times New Roman" panose="02020603050405020304" pitchFamily="18" charset="0"/>
              <a:ea typeface="Times New Roman" panose="02020603050405020304" pitchFamily="18" charset="0"/>
              <a:cs typeface="+mj-cs"/>
            </a:endParaRPr>
          </a:p>
          <a:p>
            <a:pPr algn="l" rtl="0">
              <a:lnSpc>
                <a:spcPct val="150000"/>
              </a:lnSpc>
            </a:pPr>
            <a:r>
              <a:rPr lang="en-US" sz="1800" kern="0" dirty="0">
                <a:latin typeface="Times New Roman" panose="02020603050405020304" pitchFamily="18" charset="0"/>
                <a:cs typeface="+mj-cs"/>
              </a:rPr>
              <a:t>Problem</a:t>
            </a:r>
            <a:endParaRPr lang="ar-SA" sz="1800" kern="0" dirty="0">
              <a:latin typeface="Times New Roman" panose="02020603050405020304" pitchFamily="18" charset="0"/>
              <a:cs typeface="+mj-cs"/>
            </a:endParaRPr>
          </a:p>
          <a:p>
            <a:pPr algn="l" rtl="0">
              <a:lnSpc>
                <a:spcPct val="150000"/>
              </a:lnSpc>
            </a:pPr>
            <a:r>
              <a:rPr lang="en-CA" sz="1800" kern="0" dirty="0">
                <a:effectLst/>
                <a:latin typeface="Times New Roman" panose="02020603050405020304" pitchFamily="18" charset="0"/>
                <a:ea typeface="Times New Roman" panose="02020603050405020304" pitchFamily="18" charset="0"/>
                <a:cs typeface="+mj-cs"/>
              </a:rPr>
              <a:t>Project Goal</a:t>
            </a:r>
            <a:endParaRPr lang="ar-SA" sz="1800" kern="0" dirty="0">
              <a:effectLst/>
              <a:latin typeface="Times New Roman" panose="02020603050405020304" pitchFamily="18" charset="0"/>
              <a:ea typeface="Times New Roman" panose="02020603050405020304" pitchFamily="18" charset="0"/>
              <a:cs typeface="+mj-cs"/>
            </a:endParaRPr>
          </a:p>
          <a:p>
            <a:pPr algn="l" rtl="0">
              <a:lnSpc>
                <a:spcPct val="150000"/>
              </a:lnSpc>
            </a:pPr>
            <a:r>
              <a:rPr lang="en-US" sz="1800" kern="0" dirty="0">
                <a:latin typeface="Times New Roman" panose="02020603050405020304" pitchFamily="18" charset="0"/>
                <a:cs typeface="+mj-cs"/>
              </a:rPr>
              <a:t>Thesis Contribution</a:t>
            </a:r>
            <a:endParaRPr lang="ar-SA" sz="1800" kern="0" dirty="0">
              <a:latin typeface="Times New Roman" panose="02020603050405020304" pitchFamily="18" charset="0"/>
              <a:cs typeface="+mj-cs"/>
            </a:endParaRPr>
          </a:p>
          <a:p>
            <a:pPr algn="l" rtl="0">
              <a:lnSpc>
                <a:spcPct val="150000"/>
              </a:lnSpc>
            </a:pPr>
            <a:r>
              <a:rPr lang="en" sz="1800" kern="0" dirty="0">
                <a:latin typeface="Times New Roman" panose="02020603050405020304" pitchFamily="18" charset="0"/>
                <a:cs typeface="+mj-cs"/>
              </a:rPr>
              <a:t>Related Work</a:t>
            </a:r>
            <a:endParaRPr lang="ar-SA" sz="1800" kern="0" dirty="0">
              <a:latin typeface="Times New Roman" panose="02020603050405020304" pitchFamily="18" charset="0"/>
              <a:cs typeface="+mj-cs"/>
            </a:endParaRPr>
          </a:p>
          <a:p>
            <a:pPr marL="0" indent="0" algn="l" rtl="0">
              <a:lnSpc>
                <a:spcPct val="150000"/>
              </a:lnSpc>
              <a:buNone/>
            </a:pPr>
            <a:br>
              <a:rPr lang="ar-SA" sz="1800" kern="0" dirty="0">
                <a:effectLst/>
                <a:latin typeface="Times New Roman" panose="02020603050405020304" pitchFamily="18" charset="0"/>
                <a:ea typeface="Times New Roman" panose="02020603050405020304" pitchFamily="18" charset="0"/>
                <a:cs typeface="+mj-cs"/>
              </a:rPr>
            </a:br>
            <a:br>
              <a:rPr lang="en-US" sz="1800" dirty="0">
                <a:effectLst/>
                <a:latin typeface="Times New Roman" panose="02020603050405020304" pitchFamily="18" charset="0"/>
                <a:ea typeface="Times New Roman" panose="02020603050405020304" pitchFamily="18" charset="0"/>
              </a:rPr>
            </a:br>
            <a:endParaRPr lang="ar-SA" sz="1800" kern="0" dirty="0">
              <a:latin typeface="Times New Roman" panose="02020603050405020304" pitchFamily="18" charset="0"/>
              <a:cs typeface="+mj-cs"/>
            </a:endParaRPr>
          </a:p>
          <a:p>
            <a:pPr algn="l" rtl="0">
              <a:lnSpc>
                <a:spcPct val="150000"/>
              </a:lnSpc>
            </a:pPr>
            <a:endParaRPr lang="ar-SA" sz="1800" kern="0" dirty="0">
              <a:latin typeface="Times New Roman" panose="02020603050405020304" pitchFamily="18" charset="0"/>
              <a:ea typeface="Times New Roman" panose="02020603050405020304" pitchFamily="18" charset="0"/>
            </a:endParaRPr>
          </a:p>
          <a:p>
            <a:pPr algn="l" rtl="0">
              <a:lnSpc>
                <a:spcPct val="150000"/>
              </a:lnSpc>
            </a:pPr>
            <a:endParaRPr lang="ar-SA" sz="1800" kern="0" dirty="0">
              <a:latin typeface="Times New Roman" panose="02020603050405020304" pitchFamily="18" charset="0"/>
              <a:cs typeface="Arial" panose="020B0604020202020204" pitchFamily="34" charset="0"/>
            </a:endParaRPr>
          </a:p>
        </p:txBody>
      </p:sp>
      <p:sp>
        <p:nvSpPr>
          <p:cNvPr id="4" name="عنصر نائب للمحتوى 2">
            <a:extLst>
              <a:ext uri="{FF2B5EF4-FFF2-40B4-BE49-F238E27FC236}">
                <a16:creationId xmlns:a16="http://schemas.microsoft.com/office/drawing/2014/main" id="{245A37CB-D333-9443-4CA8-E45B1B3E3FC0}"/>
              </a:ext>
            </a:extLst>
          </p:cNvPr>
          <p:cNvSpPr txBox="1">
            <a:spLocks/>
          </p:cNvSpPr>
          <p:nvPr/>
        </p:nvSpPr>
        <p:spPr>
          <a:xfrm>
            <a:off x="5495261" y="1446139"/>
            <a:ext cx="4361121" cy="4351338"/>
          </a:xfrm>
          <a:prstGeom prst="rect">
            <a:avLst/>
          </a:prstGeom>
        </p:spPr>
        <p:txBody>
          <a:bodyPr vert="horz" lIns="91440" tIns="45720" rIns="91440" bIns="45720" rtlCol="1">
            <a:noAutofit/>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rtl="0">
              <a:lnSpc>
                <a:spcPct val="150000"/>
              </a:lnSpc>
            </a:pPr>
            <a:r>
              <a:rPr lang="en-CA" sz="1800" kern="0" dirty="0">
                <a:latin typeface="Times New Roman" panose="02020603050405020304" pitchFamily="18" charset="0"/>
                <a:cs typeface="+mj-cs"/>
              </a:rPr>
              <a:t>Proposed Approach</a:t>
            </a:r>
            <a:endParaRPr lang="ar-SA" sz="1800" kern="0" dirty="0">
              <a:latin typeface="Times New Roman" panose="02020603050405020304" pitchFamily="18" charset="0"/>
              <a:ea typeface="+mj-ea"/>
              <a:cs typeface="+mj-cs"/>
            </a:endParaRPr>
          </a:p>
          <a:p>
            <a:pPr algn="l" rtl="0">
              <a:lnSpc>
                <a:spcPct val="150000"/>
              </a:lnSpc>
            </a:pPr>
            <a:r>
              <a:rPr lang="en-CA" sz="1800" kern="0" dirty="0">
                <a:latin typeface="Times New Roman" panose="02020603050405020304" pitchFamily="18" charset="0"/>
                <a:ea typeface="+mj-ea"/>
                <a:cs typeface="+mj-cs"/>
              </a:rPr>
              <a:t>Baseline Model Performance</a:t>
            </a:r>
            <a:r>
              <a:rPr lang="en-US" sz="1800" kern="0" dirty="0">
                <a:latin typeface="Times New Roman" panose="02020603050405020304" pitchFamily="18" charset="0"/>
                <a:ea typeface="+mj-ea"/>
                <a:cs typeface="+mj-cs"/>
              </a:rPr>
              <a:t> </a:t>
            </a:r>
          </a:p>
          <a:p>
            <a:pPr algn="l" rtl="0">
              <a:lnSpc>
                <a:spcPct val="150000"/>
              </a:lnSpc>
            </a:pPr>
            <a:r>
              <a:rPr lang="en-US" sz="1800" kern="0" dirty="0">
                <a:latin typeface="Times New Roman" panose="02020603050405020304" pitchFamily="18" charset="0"/>
                <a:ea typeface="+mj-ea"/>
                <a:cs typeface="+mj-cs"/>
              </a:rPr>
              <a:t>Discussion</a:t>
            </a:r>
            <a:r>
              <a:rPr lang="en-US" sz="1800" dirty="0">
                <a:effectLst/>
                <a:cs typeface="+mj-cs"/>
              </a:rPr>
              <a:t> </a:t>
            </a:r>
            <a:endParaRPr lang="ar-SA" sz="1800" kern="0" dirty="0">
              <a:latin typeface="Times New Roman" panose="02020603050405020304" pitchFamily="18" charset="0"/>
              <a:ea typeface="+mj-ea"/>
              <a:cs typeface="+mj-cs"/>
            </a:endParaRPr>
          </a:p>
          <a:p>
            <a:pPr algn="l" rtl="0">
              <a:lnSpc>
                <a:spcPct val="150000"/>
              </a:lnSpc>
            </a:pPr>
            <a:r>
              <a:rPr lang="en-US" sz="1800" kern="0" dirty="0">
                <a:latin typeface="Times New Roman" panose="02020603050405020304" pitchFamily="18" charset="0"/>
                <a:ea typeface="+mj-ea"/>
                <a:cs typeface="+mj-cs"/>
              </a:rPr>
              <a:t>Conclusion </a:t>
            </a:r>
          </a:p>
          <a:p>
            <a:pPr algn="l" rtl="0">
              <a:lnSpc>
                <a:spcPct val="150000"/>
              </a:lnSpc>
            </a:pPr>
            <a:r>
              <a:rPr lang="en-US" sz="1800" kern="0" dirty="0">
                <a:latin typeface="Times New Roman" panose="02020603050405020304" pitchFamily="18" charset="0"/>
                <a:ea typeface="+mj-ea"/>
                <a:cs typeface="+mj-cs"/>
              </a:rPr>
              <a:t>Future Work </a:t>
            </a:r>
            <a:endParaRPr lang="ar-SA" sz="1800" kern="0" dirty="0">
              <a:latin typeface="Times New Roman" panose="02020603050405020304" pitchFamily="18" charset="0"/>
              <a:ea typeface="+mj-ea"/>
              <a:cs typeface="+mj-cs"/>
            </a:endParaRPr>
          </a:p>
          <a:p>
            <a:pPr marL="0" indent="0" algn="l" rtl="0">
              <a:lnSpc>
                <a:spcPct val="150000"/>
              </a:lnSpc>
              <a:buNone/>
            </a:pPr>
            <a:br>
              <a:rPr lang="en-US" sz="1800" dirty="0">
                <a:latin typeface="Times New Roman" panose="02020603050405020304" pitchFamily="18" charset="0"/>
                <a:ea typeface="Times New Roman" panose="02020603050405020304" pitchFamily="18" charset="0"/>
              </a:rPr>
            </a:br>
            <a:endParaRPr lang="ar-SA" sz="1800" kern="0" dirty="0">
              <a:latin typeface="Times New Roman" panose="02020603050405020304" pitchFamily="18" charset="0"/>
              <a:cs typeface="+mj-cs"/>
            </a:endParaRPr>
          </a:p>
          <a:p>
            <a:pPr algn="l" rtl="0">
              <a:lnSpc>
                <a:spcPct val="150000"/>
              </a:lnSpc>
            </a:pPr>
            <a:endParaRPr lang="ar-SA" sz="1800" kern="0" dirty="0">
              <a:latin typeface="Times New Roman" panose="02020603050405020304" pitchFamily="18" charset="0"/>
              <a:ea typeface="Times New Roman" panose="02020603050405020304" pitchFamily="18" charset="0"/>
            </a:endParaRPr>
          </a:p>
          <a:p>
            <a:pPr algn="l" rtl="0">
              <a:lnSpc>
                <a:spcPct val="150000"/>
              </a:lnSpc>
            </a:pPr>
            <a:endParaRPr lang="ar-SA" sz="1800" kern="0" dirty="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805510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CE61C6D-86E4-E57E-0240-0241C7F39ADB}"/>
              </a:ext>
            </a:extLst>
          </p:cNvPr>
          <p:cNvSpPr>
            <a:spLocks noGrp="1"/>
          </p:cNvSpPr>
          <p:nvPr>
            <p:ph type="title"/>
          </p:nvPr>
        </p:nvSpPr>
        <p:spPr/>
        <p:txBody>
          <a:bodyPr>
            <a:normAutofit/>
          </a:bodyPr>
          <a:lstStyle/>
          <a:p>
            <a:pPr algn="l" defTabSz="914400" rtl="0" eaLnBrk="1" latinLnBrk="0" hangingPunct="1">
              <a:lnSpc>
                <a:spcPct val="90000"/>
              </a:lnSpc>
              <a:spcBef>
                <a:spcPct val="0"/>
              </a:spcBef>
              <a:buNone/>
            </a:pPr>
            <a:r>
              <a:rPr lang="en-US" sz="2800" b="1" kern="0" dirty="0">
                <a:effectLst/>
                <a:latin typeface="Times New Roman" panose="02020603050405020304" pitchFamily="18" charset="0"/>
                <a:ea typeface="Times New Roman" panose="02020603050405020304" pitchFamily="18" charset="0"/>
              </a:rPr>
              <a:t>Introduction</a:t>
            </a:r>
            <a:endParaRPr lang="ar-SA" sz="6000" dirty="0"/>
          </a:p>
        </p:txBody>
      </p:sp>
      <p:sp>
        <p:nvSpPr>
          <p:cNvPr id="3" name="عنصر نائب للمحتوى 2">
            <a:extLst>
              <a:ext uri="{FF2B5EF4-FFF2-40B4-BE49-F238E27FC236}">
                <a16:creationId xmlns:a16="http://schemas.microsoft.com/office/drawing/2014/main" id="{A840055B-1E8D-FBEF-0E95-7D09F4F2354F}"/>
              </a:ext>
            </a:extLst>
          </p:cNvPr>
          <p:cNvSpPr>
            <a:spLocks noGrp="1"/>
          </p:cNvSpPr>
          <p:nvPr>
            <p:ph idx="1"/>
          </p:nvPr>
        </p:nvSpPr>
        <p:spPr>
          <a:xfrm>
            <a:off x="838200" y="1690688"/>
            <a:ext cx="10515600" cy="4351338"/>
          </a:xfrm>
        </p:spPr>
        <p:txBody>
          <a:bodyPr>
            <a:normAutofit lnSpcReduction="10000"/>
          </a:bodyPr>
          <a:lstStyle/>
          <a:p>
            <a:pPr marL="228600" indent="-228600" algn="l" defTabSz="914400" rtl="0" eaLnBrk="1" latinLnBrk="0" hangingPunct="1">
              <a:lnSpc>
                <a:spcPct val="150000"/>
              </a:lnSpc>
              <a:spcBef>
                <a:spcPts val="1000"/>
              </a:spcBef>
              <a:buFont typeface="Arial" panose="020B0604020202020204" pitchFamily="34" charset="0"/>
              <a:buChar char="•"/>
            </a:pPr>
            <a:r>
              <a:rPr lang="en" sz="1800" kern="0" dirty="0">
                <a:latin typeface="Times New Roman" panose="02020603050405020304" pitchFamily="18" charset="0"/>
                <a:cs typeface="Arial" panose="020B0604020202020204" pitchFamily="34" charset="0"/>
              </a:rPr>
              <a:t>The Kingdom of Saudi Arabia is keen on education and its importance, and seeks to develop the educational process and provide a suitable environment for students. </a:t>
            </a:r>
          </a:p>
          <a:p>
            <a:pPr algn="l" rtl="0">
              <a:lnSpc>
                <a:spcPct val="150000"/>
              </a:lnSpc>
            </a:pPr>
            <a:r>
              <a:rPr lang="en" sz="1800" kern="0" dirty="0">
                <a:latin typeface="Times New Roman" panose="02020603050405020304" pitchFamily="18" charset="0"/>
                <a:cs typeface="Arial" panose="020B0604020202020204" pitchFamily="34" charset="0"/>
              </a:rPr>
              <a:t> Therefore, Our project therefore focused on developing a model to help teachers identify students at risk of academic failure at an early stage and intervene to address the issue</a:t>
            </a:r>
          </a:p>
          <a:p>
            <a:pPr marL="228600" indent="-228600" algn="l" defTabSz="914400" rtl="0" eaLnBrk="1" latinLnBrk="0" hangingPunct="1">
              <a:lnSpc>
                <a:spcPct val="150000"/>
              </a:lnSpc>
              <a:spcBef>
                <a:spcPts val="1000"/>
              </a:spcBef>
              <a:buFont typeface="Arial" panose="020B0604020202020204" pitchFamily="34" charset="0"/>
              <a:buChar char="•"/>
            </a:pPr>
            <a:r>
              <a:rPr lang="en-US" sz="1800" kern="0" dirty="0">
                <a:effectLst/>
                <a:latin typeface="Times New Roman" panose="02020603050405020304" pitchFamily="18" charset="0"/>
                <a:ea typeface="Times New Roman" panose="02020603050405020304" pitchFamily="18" charset="0"/>
              </a:rPr>
              <a:t>Academic failure is often attributed to social circumstances, psychological pressures, and poor study skills such as time management or motivation. which studied the school environment and included 4,660 students from 24 schools, the results indicate that the strongest indicator is the prediction of previous grades, projects, and activities, in addition to psychological and social factors. From these results, we emphasize the importance of early and effective assessment based on the two previous points in order to identify risks and intervene to improve academic performance</a:t>
            </a:r>
            <a:r>
              <a:rPr lang="en-US" sz="1200" dirty="0">
                <a:effectLst/>
              </a:rPr>
              <a:t> </a:t>
            </a:r>
            <a:endParaRPr lang="ar-SA" sz="1800" kern="0" dirty="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551093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CE61C6D-86E4-E57E-0240-0241C7F39ADB}"/>
              </a:ext>
            </a:extLst>
          </p:cNvPr>
          <p:cNvSpPr>
            <a:spLocks noGrp="1"/>
          </p:cNvSpPr>
          <p:nvPr>
            <p:ph type="title"/>
          </p:nvPr>
        </p:nvSpPr>
        <p:spPr>
          <a:xfrm>
            <a:off x="838200" y="32849"/>
            <a:ext cx="10515600" cy="1325563"/>
          </a:xfrm>
        </p:spPr>
        <p:txBody>
          <a:bodyPr>
            <a:normAutofit/>
          </a:bodyPr>
          <a:lstStyle/>
          <a:p>
            <a:pPr algn="l" defTabSz="914400" rtl="0" eaLnBrk="1" latinLnBrk="0" hangingPunct="1">
              <a:lnSpc>
                <a:spcPct val="90000"/>
              </a:lnSpc>
              <a:spcBef>
                <a:spcPct val="0"/>
              </a:spcBef>
              <a:buNone/>
            </a:pPr>
            <a:r>
              <a:rPr lang="en-CA" sz="2800" b="1" kern="0" dirty="0">
                <a:effectLst/>
                <a:latin typeface="Times New Roman" panose="02020603050405020304" pitchFamily="18" charset="0"/>
                <a:ea typeface="Times New Roman" panose="02020603050405020304" pitchFamily="18" charset="0"/>
              </a:rPr>
              <a:t>Project Goal</a:t>
            </a:r>
            <a:r>
              <a:rPr lang="en-US" sz="2800" b="1" kern="0" dirty="0">
                <a:latin typeface="Times New Roman" panose="02020603050405020304" pitchFamily="18" charset="0"/>
                <a:ea typeface="Times New Roman" panose="02020603050405020304" pitchFamily="18" charset="0"/>
              </a:rPr>
              <a:t>:</a:t>
            </a:r>
            <a:endParaRPr lang="ar-SA" sz="2800" dirty="0"/>
          </a:p>
        </p:txBody>
      </p:sp>
      <p:sp>
        <p:nvSpPr>
          <p:cNvPr id="3" name="عنصر نائب للمحتوى 2">
            <a:extLst>
              <a:ext uri="{FF2B5EF4-FFF2-40B4-BE49-F238E27FC236}">
                <a16:creationId xmlns:a16="http://schemas.microsoft.com/office/drawing/2014/main" id="{A840055B-1E8D-FBEF-0E95-7D09F4F2354F}"/>
              </a:ext>
            </a:extLst>
          </p:cNvPr>
          <p:cNvSpPr>
            <a:spLocks noGrp="1"/>
          </p:cNvSpPr>
          <p:nvPr>
            <p:ph idx="1"/>
          </p:nvPr>
        </p:nvSpPr>
        <p:spPr>
          <a:xfrm>
            <a:off x="838200" y="1028455"/>
            <a:ext cx="10515600" cy="5136173"/>
          </a:xfrm>
        </p:spPr>
        <p:txBody>
          <a:bodyPr>
            <a:normAutofit fontScale="92500" lnSpcReduction="20000"/>
          </a:bodyPr>
          <a:lstStyle/>
          <a:p>
            <a:pPr algn="l" rtl="0">
              <a:lnSpc>
                <a:spcPct val="150000"/>
              </a:lnSpc>
              <a:spcAft>
                <a:spcPts val="1460"/>
              </a:spcAft>
            </a:pPr>
            <a:r>
              <a:rPr lang="en-US" sz="1800" dirty="0">
                <a:effectLst/>
                <a:latin typeface="Times New Roman" panose="02020603050405020304" pitchFamily="18" charset="0"/>
                <a:ea typeface="Times New Roman" panose="02020603050405020304" pitchFamily="18" charset="0"/>
              </a:rPr>
              <a:t>Review research studies on the causes of poor academic performance among students.</a:t>
            </a:r>
          </a:p>
          <a:p>
            <a:pPr algn="l" rtl="0">
              <a:lnSpc>
                <a:spcPct val="150000"/>
              </a:lnSpc>
              <a:spcAft>
                <a:spcPts val="1460"/>
              </a:spcAft>
            </a:pPr>
            <a:r>
              <a:rPr lang="en-US" sz="1800" dirty="0">
                <a:effectLst/>
                <a:latin typeface="Times New Roman" panose="02020603050405020304" pitchFamily="18" charset="0"/>
                <a:ea typeface="Times New Roman" panose="02020603050405020304" pitchFamily="18" charset="0"/>
              </a:rPr>
              <a:t>Use and analyze student data</a:t>
            </a:r>
          </a:p>
          <a:p>
            <a:pPr algn="just" rtl="0">
              <a:lnSpc>
                <a:spcPct val="150000"/>
              </a:lnSpc>
              <a:spcAft>
                <a:spcPts val="1460"/>
              </a:spcAft>
            </a:pPr>
            <a:r>
              <a:rPr lang="en-US" sz="1800" dirty="0">
                <a:effectLst/>
                <a:latin typeface="Times New Roman" panose="02020603050405020304" pitchFamily="18" charset="0"/>
                <a:ea typeface="Times New Roman" panose="02020603050405020304" pitchFamily="18" charset="0"/>
              </a:rPr>
              <a:t>Create a model to help teachers identify students with low grades at an early stage and assist them in passing the course</a:t>
            </a:r>
            <a:endParaRPr lang="ar-SA" sz="1800" dirty="0">
              <a:latin typeface="Times New Roman" panose="02020603050405020304" pitchFamily="18" charset="0"/>
              <a:ea typeface="Times New Roman" panose="02020603050405020304" pitchFamily="18" charset="0"/>
            </a:endParaRPr>
          </a:p>
          <a:p>
            <a:pPr marL="0" indent="0" algn="just" rtl="0">
              <a:lnSpc>
                <a:spcPct val="150000"/>
              </a:lnSpc>
              <a:spcAft>
                <a:spcPts val="1460"/>
              </a:spcAft>
              <a:buNone/>
            </a:pPr>
            <a:r>
              <a:rPr lang="en-US" b="1" kern="0" dirty="0">
                <a:latin typeface="Times New Roman" panose="02020603050405020304" pitchFamily="18" charset="0"/>
                <a:cs typeface="+mj-cs"/>
              </a:rPr>
              <a:t>Thesis Contribution </a:t>
            </a:r>
            <a:endParaRPr lang="ar-SA" b="1" kern="0" dirty="0">
              <a:latin typeface="Times New Roman" panose="02020603050405020304" pitchFamily="18" charset="0"/>
              <a:cs typeface="+mj-cs"/>
            </a:endParaRPr>
          </a:p>
          <a:p>
            <a:pPr marL="0" indent="0" algn="just" rtl="0">
              <a:lnSpc>
                <a:spcPct val="150000"/>
              </a:lnSpc>
              <a:spcAft>
                <a:spcPts val="1460"/>
              </a:spcAft>
              <a:buNone/>
            </a:pPr>
            <a:r>
              <a:rPr lang="en-US" sz="1800" dirty="0">
                <a:effectLst/>
                <a:latin typeface="Times New Roman" panose="02020603050405020304" pitchFamily="18" charset="0"/>
                <a:ea typeface="Times New Roman" panose="02020603050405020304" pitchFamily="18" charset="0"/>
              </a:rPr>
              <a:t>This project focuses on school students with the aim of helping to reduce academic failure at the end of the school year, assisting teachers in identifying students at risk of failing a particular subject, and identifying high-achieving students, thereby contributing to improving the quality of the educational process. This is achieved by creating a tool designed using machine learning models and real student data to provide interpretable results, while allowing for future scalability. </a:t>
            </a:r>
          </a:p>
          <a:p>
            <a:pPr marL="0" indent="0" algn="just" rtl="0">
              <a:lnSpc>
                <a:spcPct val="150000"/>
              </a:lnSpc>
              <a:spcAft>
                <a:spcPts val="1460"/>
              </a:spcAft>
              <a:buNone/>
            </a:pPr>
            <a:endParaRPr lang="en-US" b="1" kern="0" dirty="0">
              <a:latin typeface="Times New Roman" panose="02020603050405020304" pitchFamily="18" charset="0"/>
              <a:cs typeface="+mj-cs"/>
            </a:endParaRPr>
          </a:p>
        </p:txBody>
      </p:sp>
    </p:spTree>
    <p:extLst>
      <p:ext uri="{BB962C8B-B14F-4D97-AF65-F5344CB8AC3E}">
        <p14:creationId xmlns:p14="http://schemas.microsoft.com/office/powerpoint/2010/main" val="2711697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5" name="عنوان 4">
            <a:extLst>
              <a:ext uri="{FF2B5EF4-FFF2-40B4-BE49-F238E27FC236}">
                <a16:creationId xmlns:a16="http://schemas.microsoft.com/office/drawing/2014/main" id="{9C94E6C5-53DA-7AF3-5F0B-E21ECF435565}"/>
              </a:ext>
            </a:extLst>
          </p:cNvPr>
          <p:cNvSpPr>
            <a:spLocks noGrp="1"/>
          </p:cNvSpPr>
          <p:nvPr>
            <p:ph type="title"/>
          </p:nvPr>
        </p:nvSpPr>
        <p:spPr>
          <a:xfrm>
            <a:off x="750278" y="57426"/>
            <a:ext cx="10515600" cy="1325563"/>
          </a:xfrm>
        </p:spPr>
        <p:txBody>
          <a:bodyPr>
            <a:normAutofit/>
          </a:bodyPr>
          <a:lstStyle/>
          <a:p>
            <a:pPr algn="l" rtl="0"/>
            <a:r>
              <a:rPr lang="en" sz="2800" b="1" u="sng" kern="0" dirty="0">
                <a:latin typeface="Times New Roman" panose="02020603050405020304" pitchFamily="18" charset="0"/>
                <a:cs typeface="Arial" panose="020B0604020202020204" pitchFamily="34" charset="0"/>
              </a:rPr>
              <a:t>Related Work</a:t>
            </a:r>
            <a:br>
              <a:rPr lang="ar-SA" sz="1600" b="1" u="sng" kern="0" dirty="0">
                <a:effectLst/>
                <a:latin typeface="Times New Roman" panose="02020603050405020304" pitchFamily="18" charset="0"/>
                <a:ea typeface="Times New Roman" panose="02020603050405020304" pitchFamily="18" charset="0"/>
                <a:cs typeface="Arial" panose="020B0604020202020204" pitchFamily="34" charset="0"/>
              </a:rPr>
            </a:br>
            <a:endParaRPr lang="ar-SA" sz="2800" b="1" u="sng" kern="0" dirty="0">
              <a:latin typeface="Times New Roman" panose="02020603050405020304" pitchFamily="18" charset="0"/>
              <a:cs typeface="Arial" panose="020B0604020202020204" pitchFamily="34" charset="0"/>
            </a:endParaRPr>
          </a:p>
        </p:txBody>
      </p:sp>
      <p:sp>
        <p:nvSpPr>
          <p:cNvPr id="10" name="Rectangle 2">
            <a:extLst>
              <a:ext uri="{FF2B5EF4-FFF2-40B4-BE49-F238E27FC236}">
                <a16:creationId xmlns:a16="http://schemas.microsoft.com/office/drawing/2014/main" id="{0B141257-1697-592B-B6AF-148712D1D79E}"/>
              </a:ext>
            </a:extLst>
          </p:cNvPr>
          <p:cNvSpPr>
            <a:spLocks noChangeArrowheads="1"/>
          </p:cNvSpPr>
          <p:nvPr/>
        </p:nvSpPr>
        <p:spPr bwMode="auto">
          <a:xfrm>
            <a:off x="3735659" y="341984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graphicFrame>
        <p:nvGraphicFramePr>
          <p:cNvPr id="9" name="عنصر نائب للمحتوى 8">
            <a:extLst>
              <a:ext uri="{FF2B5EF4-FFF2-40B4-BE49-F238E27FC236}">
                <a16:creationId xmlns:a16="http://schemas.microsoft.com/office/drawing/2014/main" id="{B876FC48-48A9-67F5-5620-ACE0F1188E9C}"/>
              </a:ext>
            </a:extLst>
          </p:cNvPr>
          <p:cNvGraphicFramePr>
            <a:graphicFrameLocks noGrp="1"/>
          </p:cNvGraphicFramePr>
          <p:nvPr>
            <p:ph idx="1"/>
            <p:extLst>
              <p:ext uri="{D42A27DB-BD31-4B8C-83A1-F6EECF244321}">
                <p14:modId xmlns:p14="http://schemas.microsoft.com/office/powerpoint/2010/main" val="3656014508"/>
              </p:ext>
            </p:extLst>
          </p:nvPr>
        </p:nvGraphicFramePr>
        <p:xfrm>
          <a:off x="750279" y="1043359"/>
          <a:ext cx="11254152" cy="5673221"/>
        </p:xfrm>
        <a:graphic>
          <a:graphicData uri="http://schemas.openxmlformats.org/drawingml/2006/table">
            <a:tbl>
              <a:tblPr firstRow="1" firstCol="1" bandRow="1">
                <a:tableStyleId>{F5AB1C69-6EDB-4FF4-983F-18BD219EF322}</a:tableStyleId>
              </a:tblPr>
              <a:tblGrid>
                <a:gridCol w="1997946">
                  <a:extLst>
                    <a:ext uri="{9D8B030D-6E8A-4147-A177-3AD203B41FA5}">
                      <a16:colId xmlns:a16="http://schemas.microsoft.com/office/drawing/2014/main" val="2147088052"/>
                    </a:ext>
                  </a:extLst>
                </a:gridCol>
                <a:gridCol w="2763969">
                  <a:extLst>
                    <a:ext uri="{9D8B030D-6E8A-4147-A177-3AD203B41FA5}">
                      <a16:colId xmlns:a16="http://schemas.microsoft.com/office/drawing/2014/main" val="371515233"/>
                    </a:ext>
                  </a:extLst>
                </a:gridCol>
                <a:gridCol w="3420559">
                  <a:extLst>
                    <a:ext uri="{9D8B030D-6E8A-4147-A177-3AD203B41FA5}">
                      <a16:colId xmlns:a16="http://schemas.microsoft.com/office/drawing/2014/main" val="3817726286"/>
                    </a:ext>
                  </a:extLst>
                </a:gridCol>
                <a:gridCol w="3071678">
                  <a:extLst>
                    <a:ext uri="{9D8B030D-6E8A-4147-A177-3AD203B41FA5}">
                      <a16:colId xmlns:a16="http://schemas.microsoft.com/office/drawing/2014/main" val="337330147"/>
                    </a:ext>
                  </a:extLst>
                </a:gridCol>
              </a:tblGrid>
              <a:tr h="227480">
                <a:tc>
                  <a:txBody>
                    <a:bodyPr/>
                    <a:lstStyle/>
                    <a:p>
                      <a:pPr algn="just" rtl="0">
                        <a:lnSpc>
                          <a:spcPct val="150000"/>
                        </a:lnSpc>
                      </a:pPr>
                      <a:r>
                        <a:rPr lang="en-US" sz="1400" b="1" kern="100">
                          <a:effectLst/>
                        </a:rPr>
                        <a:t>References</a:t>
                      </a:r>
                      <a:endParaRPr lang="en-US" sz="1400" b="1" kern="10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algn="just" rtl="0">
                        <a:lnSpc>
                          <a:spcPct val="150000"/>
                        </a:lnSpc>
                      </a:pPr>
                      <a:r>
                        <a:rPr lang="en-US" sz="1400" b="1" kern="100" dirty="0">
                          <a:effectLst/>
                        </a:rPr>
                        <a:t>Model-Used)</a:t>
                      </a:r>
                      <a:endParaRPr lang="en-US" sz="1400" b="1" kern="100" dirty="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algn="just" rtl="0">
                        <a:lnSpc>
                          <a:spcPct val="150000"/>
                        </a:lnSpc>
                      </a:pPr>
                      <a:r>
                        <a:rPr lang="en-US" sz="1400" b="1" kern="100">
                          <a:effectLst/>
                        </a:rPr>
                        <a:t>Data Set </a:t>
                      </a:r>
                      <a:endParaRPr lang="en-US" sz="1400" b="1" kern="10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algn="just" rtl="0">
                        <a:lnSpc>
                          <a:spcPct val="150000"/>
                        </a:lnSpc>
                      </a:pPr>
                      <a:r>
                        <a:rPr lang="en-US" sz="1400" b="1" kern="100" dirty="0">
                          <a:effectLst/>
                        </a:rPr>
                        <a:t>Results</a:t>
                      </a:r>
                      <a:endParaRPr lang="en-US" sz="1400" b="1" kern="100" dirty="0">
                        <a:effectLst/>
                        <a:latin typeface="Times New Roman" panose="02020603050405020304" pitchFamily="18" charset="0"/>
                        <a:ea typeface="Times New Roman" panose="02020603050405020304" pitchFamily="18" charset="0"/>
                      </a:endParaRPr>
                    </a:p>
                  </a:txBody>
                  <a:tcPr marL="16074" marR="16074" marT="16074" marB="16074"/>
                </a:tc>
                <a:extLst>
                  <a:ext uri="{0D108BD9-81ED-4DB2-BD59-A6C34878D82A}">
                    <a16:rowId xmlns:a16="http://schemas.microsoft.com/office/drawing/2014/main" val="225166036"/>
                  </a:ext>
                </a:extLst>
              </a:tr>
              <a:tr h="1062709">
                <a:tc>
                  <a:txBody>
                    <a:bodyPr/>
                    <a:lstStyle/>
                    <a:p>
                      <a:pPr algn="just" rtl="0">
                        <a:lnSpc>
                          <a:spcPct val="150000"/>
                        </a:lnSpc>
                      </a:pPr>
                      <a:r>
                        <a:rPr lang="en-US" sz="800" b="1" kern="100" dirty="0">
                          <a:effectLst/>
                        </a:rPr>
                        <a:t>Khan, I., Ahmed, M., &amp; Ali, S. (2021).</a:t>
                      </a:r>
                      <a:endParaRPr lang="en-US" sz="800" b="1" kern="100" dirty="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marL="342900" lvl="0" indent="-342900" algn="just" rtl="0">
                        <a:lnSpc>
                          <a:spcPct val="150000"/>
                        </a:lnSpc>
                        <a:buFont typeface="Arial" panose="020B0604020202020204" pitchFamily="34" charset="0"/>
                        <a:buChar char="•"/>
                        <a:tabLst>
                          <a:tab pos="457200" algn="l"/>
                        </a:tabLst>
                      </a:pPr>
                      <a:r>
                        <a:rPr lang="en-CA" sz="800" b="1" kern="100" dirty="0">
                          <a:effectLst/>
                        </a:rPr>
                        <a:t>k-Nearest Neighbors (K-NN)</a:t>
                      </a:r>
                      <a:endParaRPr lang="en-US" sz="800" b="1" kern="100" dirty="0">
                        <a:effectLst/>
                      </a:endParaRPr>
                    </a:p>
                    <a:p>
                      <a:pPr marL="342900" lvl="0" indent="-342900" algn="just" rtl="0">
                        <a:lnSpc>
                          <a:spcPct val="150000"/>
                        </a:lnSpc>
                        <a:buFont typeface="Arial" panose="020B0604020202020204" pitchFamily="34" charset="0"/>
                        <a:buChar char="•"/>
                        <a:tabLst>
                          <a:tab pos="457200" algn="l"/>
                        </a:tabLst>
                      </a:pPr>
                      <a:r>
                        <a:rPr lang="en-CA" sz="800" b="1" kern="100" dirty="0">
                          <a:effectLst/>
                        </a:rPr>
                        <a:t>Multilayer Perceptron (ANN)</a:t>
                      </a:r>
                      <a:endParaRPr lang="en-US" sz="800" b="1" kern="100" dirty="0">
                        <a:effectLst/>
                      </a:endParaRPr>
                    </a:p>
                    <a:p>
                      <a:pPr marL="342900" lvl="0" indent="-342900" algn="just" rtl="0">
                        <a:lnSpc>
                          <a:spcPct val="150000"/>
                        </a:lnSpc>
                        <a:buFont typeface="Arial" panose="020B0604020202020204" pitchFamily="34" charset="0"/>
                        <a:buChar char="•"/>
                        <a:tabLst>
                          <a:tab pos="457200" algn="l"/>
                        </a:tabLst>
                      </a:pPr>
                      <a:r>
                        <a:rPr lang="en-CA" sz="800" b="1" kern="100" dirty="0">
                          <a:effectLst/>
                        </a:rPr>
                        <a:t>Naïve Bayes</a:t>
                      </a:r>
                      <a:endParaRPr lang="en-US" sz="800" b="1" kern="100" dirty="0">
                        <a:effectLst/>
                      </a:endParaRPr>
                    </a:p>
                    <a:p>
                      <a:pPr marL="342900" lvl="0" indent="-342900" algn="just" rtl="0">
                        <a:lnSpc>
                          <a:spcPct val="150000"/>
                        </a:lnSpc>
                        <a:buFont typeface="Arial" panose="020B0604020202020204" pitchFamily="34" charset="0"/>
                        <a:buChar char="•"/>
                        <a:tabLst>
                          <a:tab pos="457200" algn="l"/>
                        </a:tabLst>
                      </a:pPr>
                      <a:r>
                        <a:rPr lang="en-CA" sz="800" b="1" kern="100" dirty="0">
                          <a:effectLst/>
                        </a:rPr>
                        <a:t>Decision Tree (</a:t>
                      </a:r>
                      <a:r>
                        <a:rPr lang="en-CA" sz="800" b="1" kern="100" dirty="0" err="1">
                          <a:effectLst/>
                        </a:rPr>
                        <a:t>RepTree</a:t>
                      </a:r>
                      <a:r>
                        <a:rPr lang="en-CA" sz="800" b="1" kern="100" dirty="0">
                          <a:effectLst/>
                        </a:rPr>
                        <a:t>)</a:t>
                      </a:r>
                      <a:endParaRPr lang="en-US" sz="800" b="1"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074" marR="16074" marT="16074" marB="16074"/>
                </a:tc>
                <a:tc>
                  <a:txBody>
                    <a:bodyPr/>
                    <a:lstStyle/>
                    <a:p>
                      <a:pPr algn="just" rtl="0">
                        <a:lnSpc>
                          <a:spcPct val="150000"/>
                        </a:lnSpc>
                      </a:pPr>
                      <a:r>
                        <a:rPr lang="en-CA" sz="800" b="1" kern="100" dirty="0">
                          <a:effectLst/>
                        </a:rPr>
                        <a:t>collected from the University of Amman over three semesters,</a:t>
                      </a:r>
                      <a:endParaRPr lang="ar-SA" sz="800" b="1" kern="100" dirty="0">
                        <a:effectLst/>
                      </a:endParaRPr>
                    </a:p>
                    <a:p>
                      <a:pPr algn="just" rtl="0">
                        <a:lnSpc>
                          <a:spcPct val="150000"/>
                        </a:lnSpc>
                      </a:pPr>
                      <a:r>
                        <a:rPr lang="en-CA" sz="800" b="1" kern="100" dirty="0">
                          <a:effectLst/>
                        </a:rPr>
                        <a:t> covering 151 cases and ten predictive features of student performance </a:t>
                      </a:r>
                      <a:endParaRPr lang="en-US" sz="800" b="1" kern="100" dirty="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algn="just" rtl="0">
                        <a:lnSpc>
                          <a:spcPct val="150000"/>
                        </a:lnSpc>
                      </a:pPr>
                      <a:r>
                        <a:rPr lang="en-US" sz="800" b="1" kern="100" dirty="0">
                          <a:effectLst/>
                        </a:rPr>
                        <a:t>MCC (Matthews </a:t>
                      </a:r>
                      <a:r>
                        <a:rPr lang="en-US" sz="800" b="1" kern="100" dirty="0" err="1">
                          <a:effectLst/>
                        </a:rPr>
                        <a:t>Correlatio</a:t>
                      </a:r>
                      <a:r>
                        <a:rPr lang="en-US" sz="800" b="1" kern="100" dirty="0">
                          <a:effectLst/>
                        </a:rPr>
                        <a:t> Coefficient</a:t>
                      </a:r>
                    </a:p>
                    <a:p>
                      <a:pPr algn="just" rtl="0">
                        <a:lnSpc>
                          <a:spcPct val="150000"/>
                        </a:lnSpc>
                      </a:pPr>
                      <a:r>
                        <a:rPr lang="en-CA" sz="800" b="1" kern="100" dirty="0">
                          <a:effectLst/>
                        </a:rPr>
                        <a:t>(K-NN)=</a:t>
                      </a:r>
                      <a:r>
                        <a:rPr lang="ar-SA" sz="800" b="1" kern="100" dirty="0">
                          <a:effectLst/>
                        </a:rPr>
                        <a:t>0.517</a:t>
                      </a:r>
                      <a:endParaRPr lang="en-US" sz="800" b="1" kern="100" dirty="0">
                        <a:effectLst/>
                      </a:endParaRPr>
                    </a:p>
                    <a:p>
                      <a:pPr algn="just" rtl="0">
                        <a:lnSpc>
                          <a:spcPct val="150000"/>
                        </a:lnSpc>
                      </a:pPr>
                      <a:r>
                        <a:rPr lang="en-CA" sz="800" b="1" kern="100" dirty="0">
                          <a:effectLst/>
                        </a:rPr>
                        <a:t>(ANN)=</a:t>
                      </a:r>
                      <a:r>
                        <a:rPr lang="ar-SA" sz="800" b="1" kern="100" dirty="0">
                          <a:effectLst/>
                        </a:rPr>
                        <a:t>0.585</a:t>
                      </a:r>
                      <a:endParaRPr lang="en-US" sz="800" b="1" kern="100" dirty="0">
                        <a:effectLst/>
                      </a:endParaRPr>
                    </a:p>
                    <a:p>
                      <a:pPr algn="just" rtl="0">
                        <a:lnSpc>
                          <a:spcPct val="150000"/>
                        </a:lnSpc>
                      </a:pPr>
                      <a:r>
                        <a:rPr lang="en-CA" sz="800" b="1" kern="100" dirty="0">
                          <a:effectLst/>
                        </a:rPr>
                        <a:t>Naïve Bayes=</a:t>
                      </a:r>
                      <a:r>
                        <a:rPr lang="ar-SA" sz="800" b="1" kern="100" dirty="0">
                          <a:effectLst/>
                        </a:rPr>
                        <a:t>0.599</a:t>
                      </a:r>
                      <a:endParaRPr lang="en-US" sz="800" b="1" kern="100" dirty="0">
                        <a:effectLst/>
                      </a:endParaRPr>
                    </a:p>
                    <a:p>
                      <a:pPr algn="just" rtl="0">
                        <a:lnSpc>
                          <a:spcPct val="150000"/>
                        </a:lnSpc>
                      </a:pPr>
                      <a:r>
                        <a:rPr lang="en-CA" sz="800" b="1" kern="100" dirty="0">
                          <a:effectLst/>
                        </a:rPr>
                        <a:t>Decision Tree=</a:t>
                      </a:r>
                      <a:r>
                        <a:rPr lang="ar-SA" sz="800" b="1" kern="100" dirty="0">
                          <a:effectLst/>
                        </a:rPr>
                        <a:t>0.637</a:t>
                      </a:r>
                      <a:endParaRPr lang="en-US" sz="800" b="1" kern="100" dirty="0">
                        <a:effectLst/>
                        <a:latin typeface="Times New Roman" panose="02020603050405020304" pitchFamily="18" charset="0"/>
                        <a:ea typeface="Times New Roman" panose="02020603050405020304" pitchFamily="18" charset="0"/>
                      </a:endParaRPr>
                    </a:p>
                  </a:txBody>
                  <a:tcPr marL="16074" marR="16074" marT="16074" marB="16074"/>
                </a:tc>
                <a:extLst>
                  <a:ext uri="{0D108BD9-81ED-4DB2-BD59-A6C34878D82A}">
                    <a16:rowId xmlns:a16="http://schemas.microsoft.com/office/drawing/2014/main" val="2346297374"/>
                  </a:ext>
                </a:extLst>
              </a:tr>
              <a:tr h="961352">
                <a:tc>
                  <a:txBody>
                    <a:bodyPr/>
                    <a:lstStyle/>
                    <a:p>
                      <a:pPr algn="just" rtl="0">
                        <a:lnSpc>
                          <a:spcPct val="150000"/>
                        </a:lnSpc>
                      </a:pPr>
                      <a:r>
                        <a:rPr lang="en-US" sz="800" b="1" kern="100">
                          <a:effectLst/>
                        </a:rPr>
                        <a:t>Deo, R. C., Yaseen, Z. M., Al‑Ansari, N., Nguyen‑Huy, T., Langlands, T. A. M., &amp; Galligan, L. (2020)</a:t>
                      </a:r>
                      <a:endParaRPr lang="en-US" sz="800" b="1" kern="10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marL="342900" lvl="0" indent="-342900" algn="just" rtl="0">
                        <a:lnSpc>
                          <a:spcPct val="150000"/>
                        </a:lnSpc>
                        <a:buFont typeface="Arial" panose="020B0604020202020204" pitchFamily="34" charset="0"/>
                        <a:buChar char="•"/>
                        <a:tabLst>
                          <a:tab pos="457200" algn="l"/>
                        </a:tabLst>
                      </a:pPr>
                      <a:r>
                        <a:rPr lang="en-US" sz="800" b="1" kern="100" dirty="0">
                          <a:effectLst/>
                        </a:rPr>
                        <a:t>ELM model </a:t>
                      </a:r>
                    </a:p>
                    <a:p>
                      <a:pPr marL="342900" lvl="0" indent="-342900" algn="just" rtl="0">
                        <a:lnSpc>
                          <a:spcPct val="150000"/>
                        </a:lnSpc>
                        <a:buFont typeface="Arial" panose="020B0604020202020204" pitchFamily="34" charset="0"/>
                        <a:buChar char="•"/>
                        <a:tabLst>
                          <a:tab pos="457200" algn="l"/>
                        </a:tabLst>
                      </a:pPr>
                      <a:r>
                        <a:rPr lang="en-US" sz="800" b="1" kern="100" dirty="0">
                          <a:effectLst/>
                        </a:rPr>
                        <a:t>Random Forest (RF) </a:t>
                      </a:r>
                    </a:p>
                    <a:p>
                      <a:pPr marL="342900" lvl="0" indent="-342900" algn="just" rtl="0">
                        <a:lnSpc>
                          <a:spcPct val="150000"/>
                        </a:lnSpc>
                        <a:buFont typeface="Arial" panose="020B0604020202020204" pitchFamily="34" charset="0"/>
                        <a:buChar char="•"/>
                        <a:tabLst>
                          <a:tab pos="457200" algn="l"/>
                        </a:tabLst>
                      </a:pPr>
                      <a:r>
                        <a:rPr lang="en-US" sz="800" b="1" kern="100" dirty="0">
                          <a:effectLst/>
                        </a:rPr>
                        <a:t>Volterra model </a:t>
                      </a:r>
                      <a:endParaRPr lang="en-US" sz="800" b="1"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074" marR="16074" marT="16074" marB="16074"/>
                </a:tc>
                <a:tc>
                  <a:txBody>
                    <a:bodyPr/>
                    <a:lstStyle/>
                    <a:p>
                      <a:pPr algn="just" rtl="0">
                        <a:lnSpc>
                          <a:spcPct val="150000"/>
                        </a:lnSpc>
                      </a:pPr>
                      <a:r>
                        <a:rPr lang="en-CA" sz="800" b="1" kern="100" dirty="0">
                          <a:effectLst/>
                        </a:rPr>
                        <a:t>Six years of student performance data from the University of Southern Queensland, Australia Included several in-person and distance learning courses </a:t>
                      </a:r>
                      <a:endParaRPr lang="en-US" sz="800" b="1" kern="100" dirty="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algn="just" rtl="0">
                        <a:lnSpc>
                          <a:spcPct val="150000"/>
                        </a:lnSpc>
                      </a:pPr>
                      <a:r>
                        <a:rPr lang="en-US" sz="800" b="1" kern="100">
                          <a:effectLst/>
                        </a:rPr>
                        <a:t>prediction error</a:t>
                      </a:r>
                    </a:p>
                    <a:p>
                      <a:pPr algn="just" rtl="0">
                        <a:lnSpc>
                          <a:spcPct val="150000"/>
                        </a:lnSpc>
                      </a:pPr>
                      <a:r>
                        <a:rPr lang="en-US" sz="800" b="1" kern="100">
                          <a:effectLst/>
                        </a:rPr>
                        <a:t>ELM model :0,74%</a:t>
                      </a:r>
                    </a:p>
                    <a:p>
                      <a:pPr algn="just" rtl="0">
                        <a:lnSpc>
                          <a:spcPct val="150000"/>
                        </a:lnSpc>
                      </a:pPr>
                      <a:r>
                        <a:rPr lang="en-US" sz="800" b="1" kern="100">
                          <a:effectLst/>
                        </a:rPr>
                        <a:t>Random Forest (RF) </a:t>
                      </a:r>
                      <a:r>
                        <a:rPr lang="ar-SA" sz="800" b="1" kern="100">
                          <a:effectLst/>
                        </a:rPr>
                        <a:t>:</a:t>
                      </a:r>
                      <a:r>
                        <a:rPr lang="en-US" sz="800" b="1" kern="100">
                          <a:effectLst/>
                        </a:rPr>
                        <a:t>3.12%</a:t>
                      </a:r>
                    </a:p>
                    <a:p>
                      <a:pPr algn="just" rtl="0">
                        <a:lnSpc>
                          <a:spcPct val="150000"/>
                        </a:lnSpc>
                      </a:pPr>
                      <a:r>
                        <a:rPr lang="en-US" sz="800" b="1" kern="100">
                          <a:effectLst/>
                        </a:rPr>
                        <a:t>Volterra model </a:t>
                      </a:r>
                      <a:r>
                        <a:rPr lang="ar-SA" sz="800" b="1" kern="100">
                          <a:effectLst/>
                        </a:rPr>
                        <a:t>:</a:t>
                      </a:r>
                      <a:r>
                        <a:rPr lang="en-US" sz="800" b="1" kern="100">
                          <a:effectLst/>
                        </a:rPr>
                        <a:t>1.06% </a:t>
                      </a:r>
                      <a:endParaRPr lang="en-US" sz="800" b="1" kern="100">
                        <a:effectLst/>
                        <a:latin typeface="Times New Roman" panose="02020603050405020304" pitchFamily="18" charset="0"/>
                        <a:ea typeface="Times New Roman" panose="02020603050405020304" pitchFamily="18" charset="0"/>
                      </a:endParaRPr>
                    </a:p>
                  </a:txBody>
                  <a:tcPr marL="16074" marR="16074" marT="16074" marB="16074"/>
                </a:tc>
                <a:extLst>
                  <a:ext uri="{0D108BD9-81ED-4DB2-BD59-A6C34878D82A}">
                    <a16:rowId xmlns:a16="http://schemas.microsoft.com/office/drawing/2014/main" val="3341991908"/>
                  </a:ext>
                </a:extLst>
              </a:tr>
              <a:tr h="1434590">
                <a:tc>
                  <a:txBody>
                    <a:bodyPr/>
                    <a:lstStyle/>
                    <a:p>
                      <a:pPr algn="just" rtl="0">
                        <a:lnSpc>
                          <a:spcPct val="150000"/>
                        </a:lnSpc>
                      </a:pPr>
                      <a:r>
                        <a:rPr lang="en-US" sz="800" b="1" kern="100">
                          <a:effectLst/>
                        </a:rPr>
                        <a:t>Ujkani, B., Minkovska, D., &amp; Hinov, N. (2024)</a:t>
                      </a:r>
                      <a:endParaRPr lang="en-US" sz="800" b="1" kern="10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algn="just" rtl="0">
                        <a:lnSpc>
                          <a:spcPct val="150000"/>
                        </a:lnSpc>
                      </a:pPr>
                      <a:r>
                        <a:rPr lang="en-US" sz="800" b="1" kern="100">
                          <a:effectLst/>
                        </a:rPr>
                        <a:t> </a:t>
                      </a:r>
                    </a:p>
                    <a:p>
                      <a:pPr marL="342900" lvl="0" indent="-342900" algn="just" rtl="0">
                        <a:lnSpc>
                          <a:spcPct val="150000"/>
                        </a:lnSpc>
                        <a:buFont typeface="Arial" panose="020B0604020202020204" pitchFamily="34" charset="0"/>
                        <a:buChar char="•"/>
                        <a:tabLst>
                          <a:tab pos="457200" algn="l"/>
                        </a:tabLst>
                      </a:pPr>
                      <a:r>
                        <a:rPr lang="en-US" sz="800" b="1" kern="100">
                          <a:effectLst/>
                        </a:rPr>
                        <a:t>Random forest</a:t>
                      </a:r>
                    </a:p>
                    <a:p>
                      <a:pPr marL="342900" lvl="0" indent="-342900" algn="just" rtl="0">
                        <a:lnSpc>
                          <a:spcPct val="150000"/>
                        </a:lnSpc>
                        <a:buFont typeface="Arial" panose="020B0604020202020204" pitchFamily="34" charset="0"/>
                        <a:buChar char="•"/>
                        <a:tabLst>
                          <a:tab pos="457200" algn="l"/>
                        </a:tabLst>
                      </a:pPr>
                      <a:r>
                        <a:rPr lang="en-US" sz="800" b="1" kern="100">
                          <a:effectLst/>
                        </a:rPr>
                        <a:t>Gradient Boosting Classifier</a:t>
                      </a:r>
                    </a:p>
                    <a:p>
                      <a:pPr marL="342900" lvl="0" indent="-342900" algn="just" rtl="0">
                        <a:lnSpc>
                          <a:spcPct val="150000"/>
                        </a:lnSpc>
                        <a:buFont typeface="Arial" panose="020B0604020202020204" pitchFamily="34" charset="0"/>
                        <a:buChar char="•"/>
                        <a:tabLst>
                          <a:tab pos="457200" algn="l"/>
                        </a:tabLst>
                      </a:pPr>
                      <a:r>
                        <a:rPr lang="en-US" sz="800" b="1" kern="100">
                          <a:effectLst/>
                        </a:rPr>
                        <a:t>K-NNs</a:t>
                      </a:r>
                    </a:p>
                    <a:p>
                      <a:pPr marL="342900" lvl="0" indent="-342900" algn="just" rtl="0">
                        <a:lnSpc>
                          <a:spcPct val="150000"/>
                        </a:lnSpc>
                        <a:buFont typeface="Arial" panose="020B0604020202020204" pitchFamily="34" charset="0"/>
                        <a:buChar char="•"/>
                        <a:tabLst>
                          <a:tab pos="457200" algn="l"/>
                        </a:tabLst>
                      </a:pPr>
                      <a:r>
                        <a:rPr lang="en-US" sz="800" b="1" kern="100">
                          <a:effectLst/>
                        </a:rPr>
                        <a:t>Neural Network</a:t>
                      </a:r>
                    </a:p>
                    <a:p>
                      <a:pPr marL="342900" lvl="0" indent="-342900" algn="just" rtl="0">
                        <a:lnSpc>
                          <a:spcPct val="150000"/>
                        </a:lnSpc>
                        <a:buFont typeface="Arial" panose="020B0604020202020204" pitchFamily="34" charset="0"/>
                        <a:buChar char="•"/>
                        <a:tabLst>
                          <a:tab pos="457200" algn="l"/>
                        </a:tabLst>
                      </a:pPr>
                      <a:r>
                        <a:rPr lang="en-US" sz="800" b="1" kern="100">
                          <a:effectLst/>
                        </a:rPr>
                        <a:t>LSTM</a:t>
                      </a:r>
                    </a:p>
                    <a:p>
                      <a:pPr marL="342900" lvl="0" indent="-342900" algn="just" rtl="0">
                        <a:lnSpc>
                          <a:spcPct val="150000"/>
                        </a:lnSpc>
                        <a:buFont typeface="Arial" panose="020B0604020202020204" pitchFamily="34" charset="0"/>
                        <a:buChar char="•"/>
                        <a:tabLst>
                          <a:tab pos="457200" algn="l"/>
                        </a:tabLst>
                      </a:pPr>
                      <a:r>
                        <a:rPr lang="en-US" sz="800" b="1" kern="100">
                          <a:effectLst/>
                        </a:rPr>
                        <a:t>XGBoost</a:t>
                      </a:r>
                    </a:p>
                    <a:p>
                      <a:pPr marL="342900" lvl="0" indent="-342900" algn="just" rtl="0">
                        <a:lnSpc>
                          <a:spcPct val="150000"/>
                        </a:lnSpc>
                        <a:buFont typeface="Arial" panose="020B0604020202020204" pitchFamily="34" charset="0"/>
                        <a:buChar char="•"/>
                        <a:tabLst>
                          <a:tab pos="457200" algn="l"/>
                        </a:tabLst>
                      </a:pPr>
                      <a:r>
                        <a:rPr lang="en-US" sz="800" b="1" kern="100">
                          <a:effectLst/>
                        </a:rPr>
                        <a:t>CNN</a:t>
                      </a:r>
                      <a:endParaRPr lang="en-US" sz="800" b="1"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074" marR="16074" marT="16074" marB="16074"/>
                </a:tc>
                <a:tc>
                  <a:txBody>
                    <a:bodyPr/>
                    <a:lstStyle/>
                    <a:p>
                      <a:pPr algn="just" rtl="0">
                        <a:lnSpc>
                          <a:spcPct val="150000"/>
                        </a:lnSpc>
                      </a:pPr>
                      <a:r>
                        <a:rPr lang="en-CA" sz="800" b="1" kern="100" dirty="0">
                          <a:effectLst/>
                        </a:rPr>
                        <a:t>The data set from the Open University includes data</a:t>
                      </a:r>
                      <a:endParaRPr lang="ar-SA" sz="800" b="1" kern="100" dirty="0">
                        <a:effectLst/>
                      </a:endParaRPr>
                    </a:p>
                    <a:p>
                      <a:pPr algn="just" rtl="0">
                        <a:lnSpc>
                          <a:spcPct val="150000"/>
                        </a:lnSpc>
                      </a:pPr>
                      <a:r>
                        <a:rPr lang="en-CA" sz="800" b="1" kern="100" dirty="0">
                          <a:effectLst/>
                        </a:rPr>
                        <a:t> on 32,593 students over a 9-munth academic period from 2014 to 2015</a:t>
                      </a:r>
                      <a:endParaRPr lang="en-US" sz="800" b="1" kern="100" dirty="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algn="just" rtl="0">
                        <a:lnSpc>
                          <a:spcPct val="150000"/>
                        </a:lnSpc>
                      </a:pPr>
                      <a:r>
                        <a:rPr lang="en-CA" sz="800" b="1" kern="100">
                          <a:effectLst/>
                        </a:rPr>
                        <a:t>Accuracy </a:t>
                      </a:r>
                      <a:endParaRPr lang="en-US" sz="8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First custom </a:t>
                      </a:r>
                      <a:r>
                        <a:rPr lang="en-US" sz="800" b="1" kern="100">
                          <a:effectLst/>
                        </a:rPr>
                        <a:t>Neural Network Model = 94%</a:t>
                      </a:r>
                    </a:p>
                    <a:p>
                      <a:pPr marL="342900" lvl="0" indent="-342900" algn="just" rtl="0">
                        <a:lnSpc>
                          <a:spcPct val="150000"/>
                        </a:lnSpc>
                        <a:buFont typeface="Arial" panose="020B0604020202020204" pitchFamily="34" charset="0"/>
                        <a:buChar char="•"/>
                        <a:tabLst>
                          <a:tab pos="457200" algn="l"/>
                        </a:tabLst>
                      </a:pPr>
                      <a:r>
                        <a:rPr lang="en-US" sz="800" b="1" kern="100">
                          <a:effectLst/>
                        </a:rPr>
                        <a:t>RF=86%</a:t>
                      </a:r>
                    </a:p>
                    <a:p>
                      <a:pPr marL="342900" lvl="0" indent="-342900" algn="just" rtl="0">
                        <a:lnSpc>
                          <a:spcPct val="150000"/>
                        </a:lnSpc>
                        <a:buFont typeface="Arial" panose="020B0604020202020204" pitchFamily="34" charset="0"/>
                        <a:buChar char="•"/>
                        <a:tabLst>
                          <a:tab pos="457200" algn="l"/>
                        </a:tabLst>
                      </a:pPr>
                      <a:r>
                        <a:rPr lang="en-US" sz="800" b="1" kern="100">
                          <a:effectLst/>
                        </a:rPr>
                        <a:t>XGBoost = 86%</a:t>
                      </a:r>
                    </a:p>
                    <a:p>
                      <a:pPr marL="342900" lvl="0" indent="-342900" algn="just" rtl="0">
                        <a:lnSpc>
                          <a:spcPct val="150000"/>
                        </a:lnSpc>
                        <a:buFont typeface="Arial" panose="020B0604020202020204" pitchFamily="34" charset="0"/>
                        <a:buChar char="•"/>
                        <a:tabLst>
                          <a:tab pos="457200" algn="l"/>
                        </a:tabLst>
                      </a:pPr>
                      <a:r>
                        <a:rPr lang="en-US" sz="800" b="1" kern="100">
                          <a:effectLst/>
                        </a:rPr>
                        <a:t>k-NN = 82%</a:t>
                      </a:r>
                    </a:p>
                    <a:p>
                      <a:pPr marL="342900" lvl="0" indent="-342900" algn="just" rtl="0">
                        <a:lnSpc>
                          <a:spcPct val="150000"/>
                        </a:lnSpc>
                        <a:buFont typeface="Arial" panose="020B0604020202020204" pitchFamily="34" charset="0"/>
                        <a:buChar char="•"/>
                        <a:tabLst>
                          <a:tab pos="457200" algn="l"/>
                        </a:tabLst>
                      </a:pPr>
                      <a:r>
                        <a:rPr lang="en-US" sz="800" b="1" kern="100">
                          <a:effectLst/>
                        </a:rPr>
                        <a:t>Multi-layer Preceptron=85%</a:t>
                      </a:r>
                    </a:p>
                    <a:p>
                      <a:pPr marL="342900" lvl="0" indent="-342900" algn="just" rtl="0">
                        <a:lnSpc>
                          <a:spcPct val="150000"/>
                        </a:lnSpc>
                        <a:buFont typeface="Arial" panose="020B0604020202020204" pitchFamily="34" charset="0"/>
                        <a:buChar char="•"/>
                        <a:tabLst>
                          <a:tab pos="457200" algn="l"/>
                        </a:tabLst>
                      </a:pPr>
                      <a:r>
                        <a:rPr lang="en-US" sz="800" b="1" kern="100">
                          <a:effectLst/>
                        </a:rPr>
                        <a:t>CNN=86%</a:t>
                      </a:r>
                      <a:endParaRPr lang="en-US" sz="800" b="1"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074" marR="16074" marT="16074" marB="16074"/>
                </a:tc>
                <a:extLst>
                  <a:ext uri="{0D108BD9-81ED-4DB2-BD59-A6C34878D82A}">
                    <a16:rowId xmlns:a16="http://schemas.microsoft.com/office/drawing/2014/main" val="3557377389"/>
                  </a:ext>
                </a:extLst>
              </a:tr>
              <a:tr h="903891">
                <a:tc>
                  <a:txBody>
                    <a:bodyPr/>
                    <a:lstStyle/>
                    <a:p>
                      <a:pPr algn="just" rtl="0">
                        <a:lnSpc>
                          <a:spcPct val="150000"/>
                        </a:lnSpc>
                      </a:pPr>
                      <a:r>
                        <a:rPr lang="en-US" sz="800" b="1" kern="100">
                          <a:effectLst/>
                        </a:rPr>
                        <a:t>Zeineddine, H., Braendle, U., &amp; Farah, A. (2021)</a:t>
                      </a:r>
                      <a:endParaRPr lang="en-US" sz="800" b="1" kern="10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marL="342900" lvl="0" indent="-342900" algn="just" rtl="0">
                        <a:lnSpc>
                          <a:spcPct val="150000"/>
                        </a:lnSpc>
                        <a:buFont typeface="Arial" panose="020B0604020202020204" pitchFamily="34" charset="0"/>
                        <a:buChar char="•"/>
                        <a:tabLst>
                          <a:tab pos="457200" algn="l"/>
                        </a:tabLst>
                      </a:pPr>
                      <a:r>
                        <a:rPr lang="en-US" sz="800" b="1" kern="100">
                          <a:effectLst/>
                        </a:rPr>
                        <a:t>SVM</a:t>
                      </a:r>
                    </a:p>
                    <a:p>
                      <a:pPr marL="342900" lvl="0" indent="-342900" algn="just" rtl="0">
                        <a:lnSpc>
                          <a:spcPct val="150000"/>
                        </a:lnSpc>
                        <a:buFont typeface="Arial" panose="020B0604020202020204" pitchFamily="34" charset="0"/>
                        <a:buChar char="•"/>
                        <a:tabLst>
                          <a:tab pos="457200" algn="l"/>
                        </a:tabLst>
                      </a:pPr>
                      <a:r>
                        <a:rPr lang="ar-SA" sz="800" b="1" kern="100">
                          <a:effectLst/>
                        </a:rPr>
                        <a:t> </a:t>
                      </a:r>
                      <a:r>
                        <a:rPr lang="en-US" sz="800" b="1" kern="100">
                          <a:effectLst/>
                        </a:rPr>
                        <a:t>K‑NN</a:t>
                      </a:r>
                    </a:p>
                    <a:p>
                      <a:pPr marL="342900" lvl="0" indent="-342900" algn="just" rtl="0">
                        <a:lnSpc>
                          <a:spcPct val="150000"/>
                        </a:lnSpc>
                        <a:buFont typeface="Arial" panose="020B0604020202020204" pitchFamily="34" charset="0"/>
                        <a:buChar char="•"/>
                        <a:tabLst>
                          <a:tab pos="457200" algn="l"/>
                        </a:tabLst>
                      </a:pPr>
                      <a:r>
                        <a:rPr lang="en-US" sz="800" b="1" kern="100">
                          <a:effectLst/>
                        </a:rPr>
                        <a:t>Random Forest</a:t>
                      </a:r>
                    </a:p>
                    <a:p>
                      <a:pPr marL="342900" lvl="0" indent="-342900" algn="just" rtl="0">
                        <a:lnSpc>
                          <a:spcPct val="150000"/>
                        </a:lnSpc>
                        <a:buFont typeface="Arial" panose="020B0604020202020204" pitchFamily="34" charset="0"/>
                        <a:buChar char="•"/>
                        <a:tabLst>
                          <a:tab pos="457200" algn="l"/>
                        </a:tabLst>
                      </a:pPr>
                      <a:r>
                        <a:rPr lang="ar-SA" sz="800" b="1" kern="100">
                          <a:effectLst/>
                        </a:rPr>
                        <a:t> </a:t>
                      </a:r>
                      <a:r>
                        <a:rPr lang="en-US" sz="800" b="1" kern="100">
                          <a:effectLst/>
                        </a:rPr>
                        <a:t>Gradient Boosting</a:t>
                      </a:r>
                      <a:endParaRPr lang="en-US" sz="800" b="1"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074" marR="16074" marT="16074" marB="16074"/>
                </a:tc>
                <a:tc>
                  <a:txBody>
                    <a:bodyPr/>
                    <a:lstStyle/>
                    <a:p>
                      <a:pPr algn="just" rtl="0">
                        <a:lnSpc>
                          <a:spcPct val="150000"/>
                        </a:lnSpc>
                      </a:pPr>
                      <a:r>
                        <a:rPr lang="en-CA" sz="800" b="1" kern="100" dirty="0">
                          <a:effectLst/>
                        </a:rPr>
                        <a:t>The study used university student data comprising 461 cases</a:t>
                      </a:r>
                      <a:endParaRPr lang="ar-SA" sz="800" b="1" kern="100" dirty="0">
                        <a:effectLst/>
                      </a:endParaRPr>
                    </a:p>
                    <a:p>
                      <a:pPr algn="just" rtl="0">
                        <a:lnSpc>
                          <a:spcPct val="150000"/>
                        </a:lnSpc>
                      </a:pPr>
                      <a:r>
                        <a:rPr lang="en-CA" sz="800" b="1" kern="100" dirty="0">
                          <a:effectLst/>
                        </a:rPr>
                        <a:t> for a specific period between 2016 and 2021</a:t>
                      </a:r>
                      <a:endParaRPr lang="en-US" sz="800" b="1" kern="100" dirty="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algn="just" rtl="0">
                        <a:lnSpc>
                          <a:spcPct val="150000"/>
                        </a:lnSpc>
                      </a:pPr>
                      <a:r>
                        <a:rPr lang="en-US" sz="800" b="1" kern="100">
                          <a:effectLst/>
                        </a:rPr>
                        <a:t>Relative Prediction Error </a:t>
                      </a:r>
                    </a:p>
                    <a:p>
                      <a:pPr marL="342900" lvl="0" indent="-342900" algn="just" rtl="0">
                        <a:lnSpc>
                          <a:spcPct val="150000"/>
                        </a:lnSpc>
                        <a:buFont typeface="Arial" panose="020B0604020202020204" pitchFamily="34" charset="0"/>
                        <a:buChar char="•"/>
                        <a:tabLst>
                          <a:tab pos="457200" algn="l"/>
                        </a:tabLst>
                      </a:pPr>
                      <a:r>
                        <a:rPr lang="en-US" sz="800" b="1" kern="100">
                          <a:effectLst/>
                        </a:rPr>
                        <a:t>SVM</a:t>
                      </a:r>
                      <a:r>
                        <a:rPr lang="ar-SA" sz="800" b="1" kern="100">
                          <a:effectLst/>
                        </a:rPr>
                        <a:t>:</a:t>
                      </a:r>
                      <a:r>
                        <a:rPr lang="en-US" sz="800" b="1" kern="100">
                          <a:effectLst/>
                        </a:rPr>
                        <a:t> 3.5% </a:t>
                      </a:r>
                    </a:p>
                    <a:p>
                      <a:pPr marL="342900" lvl="0" indent="-342900" algn="just" rtl="0">
                        <a:lnSpc>
                          <a:spcPct val="150000"/>
                        </a:lnSpc>
                        <a:buFont typeface="Arial" panose="020B0604020202020204" pitchFamily="34" charset="0"/>
                        <a:buChar char="•"/>
                        <a:tabLst>
                          <a:tab pos="457200" algn="l"/>
                        </a:tabLst>
                      </a:pPr>
                      <a:r>
                        <a:rPr lang="ar-SA" sz="800" b="1" kern="100">
                          <a:effectLst/>
                        </a:rPr>
                        <a:t> </a:t>
                      </a:r>
                      <a:r>
                        <a:rPr lang="en-US" sz="800" b="1" kern="100">
                          <a:effectLst/>
                        </a:rPr>
                        <a:t>K‑NN</a:t>
                      </a:r>
                      <a:r>
                        <a:rPr lang="ar-SA" sz="800" b="1" kern="100">
                          <a:effectLst/>
                        </a:rPr>
                        <a:t>:</a:t>
                      </a:r>
                      <a:r>
                        <a:rPr lang="en-US" sz="800" b="1" kern="100">
                          <a:effectLst/>
                        </a:rPr>
                        <a:t>8.0% </a:t>
                      </a:r>
                    </a:p>
                    <a:p>
                      <a:pPr marL="342900" lvl="0" indent="-342900" algn="just" rtl="0">
                        <a:lnSpc>
                          <a:spcPct val="150000"/>
                        </a:lnSpc>
                        <a:buFont typeface="Arial" panose="020B0604020202020204" pitchFamily="34" charset="0"/>
                        <a:buChar char="•"/>
                        <a:tabLst>
                          <a:tab pos="457200" algn="l"/>
                        </a:tabLst>
                      </a:pPr>
                      <a:r>
                        <a:rPr lang="en-US" sz="800" b="1" kern="100">
                          <a:effectLst/>
                        </a:rPr>
                        <a:t>Random Forest</a:t>
                      </a:r>
                      <a:r>
                        <a:rPr lang="ar-SA" sz="800" b="1" kern="100">
                          <a:effectLst/>
                        </a:rPr>
                        <a:t>:</a:t>
                      </a:r>
                      <a:r>
                        <a:rPr lang="en-US" sz="800" b="1" kern="100">
                          <a:effectLst/>
                        </a:rPr>
                        <a:t>6.0% </a:t>
                      </a:r>
                    </a:p>
                    <a:p>
                      <a:pPr marL="342900" lvl="0" indent="-342900" algn="just" rtl="0">
                        <a:lnSpc>
                          <a:spcPct val="150000"/>
                        </a:lnSpc>
                        <a:buFont typeface="Arial" panose="020B0604020202020204" pitchFamily="34" charset="0"/>
                        <a:buChar char="•"/>
                        <a:tabLst>
                          <a:tab pos="457200" algn="l"/>
                        </a:tabLst>
                      </a:pPr>
                      <a:r>
                        <a:rPr lang="ar-SA" sz="800" b="1" kern="100">
                          <a:effectLst/>
                        </a:rPr>
                        <a:t> </a:t>
                      </a:r>
                      <a:r>
                        <a:rPr lang="en-US" sz="800" b="1" kern="100">
                          <a:effectLst/>
                        </a:rPr>
                        <a:t>Gradient Boosting</a:t>
                      </a:r>
                      <a:r>
                        <a:rPr lang="ar-SA" sz="800" b="1" kern="100">
                          <a:effectLst/>
                        </a:rPr>
                        <a:t>:</a:t>
                      </a:r>
                      <a:r>
                        <a:rPr lang="en-US" sz="800" b="1" kern="100">
                          <a:effectLst/>
                        </a:rPr>
                        <a:t>4.5% </a:t>
                      </a:r>
                      <a:endParaRPr lang="en-US" sz="800" b="1"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074" marR="16074" marT="16074" marB="16074"/>
                </a:tc>
                <a:extLst>
                  <a:ext uri="{0D108BD9-81ED-4DB2-BD59-A6C34878D82A}">
                    <a16:rowId xmlns:a16="http://schemas.microsoft.com/office/drawing/2014/main" val="3290889238"/>
                  </a:ext>
                </a:extLst>
              </a:tr>
              <a:tr h="908085">
                <a:tc>
                  <a:txBody>
                    <a:bodyPr/>
                    <a:lstStyle/>
                    <a:p>
                      <a:pPr algn="just" rtl="0">
                        <a:lnSpc>
                          <a:spcPct val="150000"/>
                        </a:lnSpc>
                      </a:pPr>
                      <a:r>
                        <a:rPr lang="en-US" sz="800" b="1" kern="100">
                          <a:effectLst/>
                        </a:rPr>
                        <a:t>Nimy, E., Mosia, M., &amp; Chibaya, C. (2023)</a:t>
                      </a:r>
                      <a:endParaRPr lang="en-US" sz="800" b="1" kern="10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marL="342900" lvl="0" indent="-342900" algn="just" rtl="0">
                        <a:lnSpc>
                          <a:spcPct val="150000"/>
                        </a:lnSpc>
                        <a:buFont typeface="Arial" panose="020B0604020202020204" pitchFamily="34" charset="0"/>
                        <a:buChar char="•"/>
                        <a:tabLst>
                          <a:tab pos="457200" algn="l"/>
                        </a:tabLst>
                      </a:pPr>
                      <a:r>
                        <a:rPr lang="en-CA" sz="800" b="1" kern="100">
                          <a:effectLst/>
                        </a:rPr>
                        <a:t>Logistic Regression</a:t>
                      </a:r>
                      <a:endParaRPr lang="en-US" sz="8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Support Vector Machine (SVM)</a:t>
                      </a:r>
                      <a:endParaRPr lang="en-US" sz="8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Decision Tree</a:t>
                      </a:r>
                      <a:endParaRPr lang="en-US" sz="8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 Random Forest</a:t>
                      </a:r>
                      <a:endParaRPr lang="en-US" sz="8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  Naive Bayes </a:t>
                      </a:r>
                      <a:endParaRPr lang="en-US" sz="800" b="1"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074" marR="16074" marT="16074" marB="16074"/>
                </a:tc>
                <a:tc>
                  <a:txBody>
                    <a:bodyPr/>
                    <a:lstStyle/>
                    <a:p>
                      <a:pPr algn="just" rtl="0">
                        <a:lnSpc>
                          <a:spcPct val="150000"/>
                        </a:lnSpc>
                      </a:pPr>
                      <a:r>
                        <a:rPr lang="en-CA" sz="800" b="1" kern="100" dirty="0">
                          <a:effectLst/>
                        </a:rPr>
                        <a:t>A university in South Africa used student academic data such as</a:t>
                      </a:r>
                      <a:endParaRPr lang="ar-SA" sz="800" b="1" kern="100" dirty="0">
                        <a:effectLst/>
                      </a:endParaRPr>
                    </a:p>
                    <a:p>
                      <a:pPr algn="just" rtl="0">
                        <a:lnSpc>
                          <a:spcPct val="150000"/>
                        </a:lnSpc>
                      </a:pPr>
                      <a:r>
                        <a:rPr lang="en-CA" sz="800" b="1" kern="100" dirty="0">
                          <a:effectLst/>
                        </a:rPr>
                        <a:t> tests and assignments, as well as their interaction on the platform,</a:t>
                      </a:r>
                      <a:endParaRPr lang="ar-SA" sz="800" b="1" kern="100" dirty="0">
                        <a:effectLst/>
                      </a:endParaRPr>
                    </a:p>
                    <a:p>
                      <a:pPr algn="just" rtl="0">
                        <a:lnSpc>
                          <a:spcPct val="150000"/>
                        </a:lnSpc>
                      </a:pPr>
                      <a:r>
                        <a:rPr lang="en-CA" sz="800" b="1" kern="100" dirty="0">
                          <a:effectLst/>
                        </a:rPr>
                        <a:t> such as the amount of time they spent on the platform, and demographic data.</a:t>
                      </a:r>
                      <a:endParaRPr lang="en-US" sz="800" b="1" kern="100" dirty="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marL="342900" lvl="0" indent="-342900" algn="just" rtl="0">
                        <a:lnSpc>
                          <a:spcPct val="150000"/>
                        </a:lnSpc>
                        <a:buFont typeface="Arial" panose="020B0604020202020204" pitchFamily="34" charset="0"/>
                        <a:buChar char="•"/>
                        <a:tabLst>
                          <a:tab pos="457200" algn="l"/>
                        </a:tabLst>
                      </a:pPr>
                      <a:r>
                        <a:rPr lang="en-US" sz="800" b="1" kern="0" dirty="0">
                          <a:effectLst/>
                        </a:rPr>
                        <a:t>Logistic Regression:11.6%</a:t>
                      </a:r>
                      <a:endParaRPr lang="en-US" sz="800" b="1" kern="100" dirty="0">
                        <a:effectLst/>
                      </a:endParaRPr>
                    </a:p>
                    <a:p>
                      <a:pPr marL="342900" lvl="0" indent="-342900" algn="just" rtl="0">
                        <a:lnSpc>
                          <a:spcPct val="150000"/>
                        </a:lnSpc>
                        <a:buFont typeface="Arial" panose="020B0604020202020204" pitchFamily="34" charset="0"/>
                        <a:buChar char="•"/>
                        <a:tabLst>
                          <a:tab pos="457200" algn="l"/>
                        </a:tabLst>
                      </a:pPr>
                      <a:r>
                        <a:rPr lang="en-US" sz="800" b="1" kern="0" dirty="0">
                          <a:effectLst/>
                        </a:rPr>
                        <a:t>(SVM):10.5%</a:t>
                      </a:r>
                      <a:endParaRPr lang="en-US" sz="800" b="1" kern="100" dirty="0">
                        <a:effectLst/>
                      </a:endParaRPr>
                    </a:p>
                    <a:p>
                      <a:pPr marL="342900" lvl="0" indent="-342900" algn="just" rtl="0">
                        <a:lnSpc>
                          <a:spcPct val="150000"/>
                        </a:lnSpc>
                        <a:buFont typeface="Arial" panose="020B0604020202020204" pitchFamily="34" charset="0"/>
                        <a:buChar char="•"/>
                        <a:tabLst>
                          <a:tab pos="457200" algn="l"/>
                        </a:tabLst>
                      </a:pPr>
                      <a:r>
                        <a:rPr lang="en-US" sz="800" b="1" kern="0" dirty="0">
                          <a:effectLst/>
                        </a:rPr>
                        <a:t>Decision Tree:12.7%</a:t>
                      </a:r>
                      <a:endParaRPr lang="en-US" sz="800" b="1" kern="100" dirty="0">
                        <a:effectLst/>
                      </a:endParaRPr>
                    </a:p>
                    <a:p>
                      <a:pPr marL="342900" lvl="0" indent="-342900" algn="just" rtl="0">
                        <a:lnSpc>
                          <a:spcPct val="150000"/>
                        </a:lnSpc>
                        <a:buFont typeface="Arial" panose="020B0604020202020204" pitchFamily="34" charset="0"/>
                        <a:buChar char="•"/>
                        <a:tabLst>
                          <a:tab pos="457200" algn="l"/>
                        </a:tabLst>
                      </a:pPr>
                      <a:r>
                        <a:rPr lang="en-US" sz="800" b="1" kern="0" dirty="0">
                          <a:effectLst/>
                        </a:rPr>
                        <a:t>Random Forest:12%</a:t>
                      </a:r>
                      <a:endParaRPr lang="en-US" sz="800" b="1" kern="100" dirty="0">
                        <a:effectLst/>
                      </a:endParaRPr>
                    </a:p>
                    <a:p>
                      <a:pPr marL="342900" lvl="0" indent="-342900" algn="just" rtl="0">
                        <a:lnSpc>
                          <a:spcPct val="150000"/>
                        </a:lnSpc>
                        <a:spcAft>
                          <a:spcPts val="800"/>
                        </a:spcAft>
                        <a:buFont typeface="Arial" panose="020B0604020202020204" pitchFamily="34" charset="0"/>
                        <a:buChar char="•"/>
                        <a:tabLst>
                          <a:tab pos="457200" algn="l"/>
                        </a:tabLst>
                      </a:pPr>
                      <a:r>
                        <a:rPr lang="en-CA" sz="800" b="1" kern="100" dirty="0">
                          <a:effectLst/>
                        </a:rPr>
                        <a:t>Naive Bayes :7.19%</a:t>
                      </a:r>
                      <a:endParaRPr lang="en-US" sz="8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6074" marR="16074" marT="16074" marB="16074"/>
                </a:tc>
                <a:extLst>
                  <a:ext uri="{0D108BD9-81ED-4DB2-BD59-A6C34878D82A}">
                    <a16:rowId xmlns:a16="http://schemas.microsoft.com/office/drawing/2014/main" val="2364872673"/>
                  </a:ext>
                </a:extLst>
              </a:tr>
            </a:tbl>
          </a:graphicData>
        </a:graphic>
      </p:graphicFrame>
    </p:spTree>
    <p:extLst>
      <p:ext uri="{BB962C8B-B14F-4D97-AF65-F5344CB8AC3E}">
        <p14:creationId xmlns:p14="http://schemas.microsoft.com/office/powerpoint/2010/main" val="1685143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10" name="Rectangle 2">
            <a:extLst>
              <a:ext uri="{FF2B5EF4-FFF2-40B4-BE49-F238E27FC236}">
                <a16:creationId xmlns:a16="http://schemas.microsoft.com/office/drawing/2014/main" id="{0B141257-1697-592B-B6AF-148712D1D79E}"/>
              </a:ext>
            </a:extLst>
          </p:cNvPr>
          <p:cNvSpPr>
            <a:spLocks noChangeArrowheads="1"/>
          </p:cNvSpPr>
          <p:nvPr/>
        </p:nvSpPr>
        <p:spPr bwMode="auto">
          <a:xfrm>
            <a:off x="3735659" y="341984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graphicFrame>
        <p:nvGraphicFramePr>
          <p:cNvPr id="6" name="عنصر نائب للمحتوى 5">
            <a:extLst>
              <a:ext uri="{FF2B5EF4-FFF2-40B4-BE49-F238E27FC236}">
                <a16:creationId xmlns:a16="http://schemas.microsoft.com/office/drawing/2014/main" id="{9BFEFFD5-A076-91F0-31E2-D539F267D761}"/>
              </a:ext>
            </a:extLst>
          </p:cNvPr>
          <p:cNvGraphicFramePr>
            <a:graphicFrameLocks noGrp="1"/>
          </p:cNvGraphicFramePr>
          <p:nvPr>
            <p:ph idx="1"/>
            <p:extLst>
              <p:ext uri="{D42A27DB-BD31-4B8C-83A1-F6EECF244321}">
                <p14:modId xmlns:p14="http://schemas.microsoft.com/office/powerpoint/2010/main" val="1296264059"/>
              </p:ext>
            </p:extLst>
          </p:nvPr>
        </p:nvGraphicFramePr>
        <p:xfrm>
          <a:off x="597876" y="996469"/>
          <a:ext cx="11183815" cy="5720849"/>
        </p:xfrm>
        <a:graphic>
          <a:graphicData uri="http://schemas.openxmlformats.org/drawingml/2006/table">
            <a:tbl>
              <a:tblPr firstRow="1" firstCol="1" bandRow="1">
                <a:tableStyleId>{F5AB1C69-6EDB-4FF4-983F-18BD219EF322}</a:tableStyleId>
              </a:tblPr>
              <a:tblGrid>
                <a:gridCol w="1985458">
                  <a:extLst>
                    <a:ext uri="{9D8B030D-6E8A-4147-A177-3AD203B41FA5}">
                      <a16:colId xmlns:a16="http://schemas.microsoft.com/office/drawing/2014/main" val="1324221579"/>
                    </a:ext>
                  </a:extLst>
                </a:gridCol>
                <a:gridCol w="2746694">
                  <a:extLst>
                    <a:ext uri="{9D8B030D-6E8A-4147-A177-3AD203B41FA5}">
                      <a16:colId xmlns:a16="http://schemas.microsoft.com/office/drawing/2014/main" val="2553312119"/>
                    </a:ext>
                  </a:extLst>
                </a:gridCol>
                <a:gridCol w="3399182">
                  <a:extLst>
                    <a:ext uri="{9D8B030D-6E8A-4147-A177-3AD203B41FA5}">
                      <a16:colId xmlns:a16="http://schemas.microsoft.com/office/drawing/2014/main" val="3540762985"/>
                    </a:ext>
                  </a:extLst>
                </a:gridCol>
                <a:gridCol w="3052481">
                  <a:extLst>
                    <a:ext uri="{9D8B030D-6E8A-4147-A177-3AD203B41FA5}">
                      <a16:colId xmlns:a16="http://schemas.microsoft.com/office/drawing/2014/main" val="1136874388"/>
                    </a:ext>
                  </a:extLst>
                </a:gridCol>
              </a:tblGrid>
              <a:tr h="507047">
                <a:tc>
                  <a:txBody>
                    <a:bodyPr/>
                    <a:lstStyle/>
                    <a:p>
                      <a:pPr algn="just" rtl="0">
                        <a:lnSpc>
                          <a:spcPct val="150000"/>
                        </a:lnSpc>
                      </a:pPr>
                      <a:r>
                        <a:rPr lang="en-US" sz="1400" b="1" kern="100" dirty="0">
                          <a:effectLst/>
                        </a:rPr>
                        <a:t>References</a:t>
                      </a:r>
                      <a:endParaRPr lang="en-US" sz="1400" b="1" kern="100" dirty="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algn="just" rtl="0">
                        <a:lnSpc>
                          <a:spcPct val="150000"/>
                        </a:lnSpc>
                      </a:pPr>
                      <a:r>
                        <a:rPr lang="en-US" sz="1400" b="1" kern="100" dirty="0">
                          <a:effectLst/>
                        </a:rPr>
                        <a:t>Model-Used)</a:t>
                      </a:r>
                      <a:endParaRPr lang="en-US" sz="1400" b="1" kern="100" dirty="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algn="just" rtl="0">
                        <a:lnSpc>
                          <a:spcPct val="150000"/>
                        </a:lnSpc>
                      </a:pPr>
                      <a:r>
                        <a:rPr lang="en-US" sz="1400" b="1" kern="100">
                          <a:effectLst/>
                        </a:rPr>
                        <a:t>Data Set </a:t>
                      </a:r>
                      <a:endParaRPr lang="en-US" sz="1400" b="1" kern="100">
                        <a:effectLst/>
                        <a:latin typeface="Times New Roman" panose="02020603050405020304" pitchFamily="18" charset="0"/>
                        <a:ea typeface="Times New Roman" panose="02020603050405020304" pitchFamily="18" charset="0"/>
                      </a:endParaRPr>
                    </a:p>
                  </a:txBody>
                  <a:tcPr marL="16074" marR="16074" marT="16074" marB="16074"/>
                </a:tc>
                <a:tc>
                  <a:txBody>
                    <a:bodyPr/>
                    <a:lstStyle/>
                    <a:p>
                      <a:pPr algn="just" rtl="0">
                        <a:lnSpc>
                          <a:spcPct val="150000"/>
                        </a:lnSpc>
                      </a:pPr>
                      <a:r>
                        <a:rPr lang="en-US" sz="1400" b="1" kern="100" dirty="0">
                          <a:effectLst/>
                        </a:rPr>
                        <a:t>Results</a:t>
                      </a:r>
                      <a:endParaRPr lang="en-US" sz="1400" b="1" kern="100" dirty="0">
                        <a:effectLst/>
                        <a:latin typeface="Times New Roman" panose="02020603050405020304" pitchFamily="18" charset="0"/>
                        <a:ea typeface="Times New Roman" panose="02020603050405020304" pitchFamily="18" charset="0"/>
                      </a:endParaRPr>
                    </a:p>
                  </a:txBody>
                  <a:tcPr marL="16074" marR="16074" marT="16074" marB="16074"/>
                </a:tc>
                <a:extLst>
                  <a:ext uri="{0D108BD9-81ED-4DB2-BD59-A6C34878D82A}">
                    <a16:rowId xmlns:a16="http://schemas.microsoft.com/office/drawing/2014/main" val="2004278843"/>
                  </a:ext>
                </a:extLst>
              </a:tr>
              <a:tr h="507047">
                <a:tc>
                  <a:txBody>
                    <a:bodyPr/>
                    <a:lstStyle/>
                    <a:p>
                      <a:pPr algn="just" rtl="0">
                        <a:lnSpc>
                          <a:spcPct val="150000"/>
                        </a:lnSpc>
                      </a:pPr>
                      <a:r>
                        <a:rPr lang="en-US" sz="800" b="1" kern="100" dirty="0">
                          <a:effectLst/>
                        </a:rPr>
                        <a:t>Lau, E. T., Sun, L., &amp; Yang, Q. (2019)</a:t>
                      </a:r>
                      <a:endParaRPr lang="en-US" sz="1400" b="1" kern="100" dirty="0">
                        <a:effectLst/>
                        <a:latin typeface="Times New Roman" panose="02020603050405020304" pitchFamily="18" charset="0"/>
                        <a:ea typeface="Times New Roman" panose="02020603050405020304" pitchFamily="18" charset="0"/>
                      </a:endParaRPr>
                    </a:p>
                  </a:txBody>
                  <a:tcPr marL="19685" marR="19685" marT="19685" marB="19685"/>
                </a:tc>
                <a:tc>
                  <a:txBody>
                    <a:bodyPr/>
                    <a:lstStyle/>
                    <a:p>
                      <a:pPr marL="342900" lvl="0" indent="-342900" algn="just" rtl="0">
                        <a:lnSpc>
                          <a:spcPct val="150000"/>
                        </a:lnSpc>
                        <a:buFont typeface="Arial" panose="020B0604020202020204" pitchFamily="34" charset="0"/>
                        <a:buChar char="•"/>
                        <a:tabLst>
                          <a:tab pos="457200" algn="l"/>
                        </a:tabLst>
                      </a:pPr>
                      <a:r>
                        <a:rPr lang="en-CA" sz="800" b="1" kern="100" dirty="0">
                          <a:effectLst/>
                        </a:rPr>
                        <a:t>ANN neural networks</a:t>
                      </a:r>
                      <a:endParaRPr lang="en-US" sz="1400" b="1"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9685" marR="19685" marT="19685" marB="19685"/>
                </a:tc>
                <a:tc>
                  <a:txBody>
                    <a:bodyPr/>
                    <a:lstStyle/>
                    <a:p>
                      <a:pPr algn="just" rtl="0">
                        <a:lnSpc>
                          <a:spcPct val="150000"/>
                        </a:lnSpc>
                      </a:pPr>
                      <a:r>
                        <a:rPr lang="en-CA" sz="800" b="1" kern="100" dirty="0">
                          <a:effectLst/>
                        </a:rPr>
                        <a:t>The study included 1,000 cases from a Chinese university and three university programs over four years and used 11 variables </a:t>
                      </a:r>
                      <a:endParaRPr lang="en-US" sz="1400" b="1" kern="100" dirty="0">
                        <a:effectLst/>
                        <a:latin typeface="Times New Roman" panose="02020603050405020304" pitchFamily="18" charset="0"/>
                        <a:ea typeface="Times New Roman" panose="02020603050405020304" pitchFamily="18" charset="0"/>
                      </a:endParaRPr>
                    </a:p>
                  </a:txBody>
                  <a:tcPr marL="19685" marR="19685" marT="19685" marB="19685"/>
                </a:tc>
                <a:tc>
                  <a:txBody>
                    <a:bodyPr/>
                    <a:lstStyle/>
                    <a:p>
                      <a:pPr algn="just" rtl="0">
                        <a:lnSpc>
                          <a:spcPct val="150000"/>
                        </a:lnSpc>
                      </a:pPr>
                      <a:r>
                        <a:rPr lang="ar-SA" sz="800" b="1" kern="100" dirty="0">
                          <a:effectLst/>
                        </a:rPr>
                        <a:t> </a:t>
                      </a:r>
                      <a:endParaRPr lang="en-US" sz="1400" b="1" kern="100" dirty="0">
                        <a:effectLst/>
                      </a:endParaRPr>
                    </a:p>
                    <a:p>
                      <a:pPr algn="just" rtl="0">
                        <a:lnSpc>
                          <a:spcPct val="150000"/>
                        </a:lnSpc>
                      </a:pPr>
                      <a:r>
                        <a:rPr lang="en-CA" sz="800" b="1" kern="100" dirty="0">
                          <a:effectLst/>
                        </a:rPr>
                        <a:t>ANN neural networks: </a:t>
                      </a:r>
                      <a:r>
                        <a:rPr lang="en-US" sz="800" b="1" kern="100" dirty="0">
                          <a:effectLst/>
                        </a:rPr>
                        <a:t>84.8</a:t>
                      </a:r>
                      <a:endParaRPr lang="en-US" sz="1400" b="1" kern="100" dirty="0">
                        <a:effectLst/>
                        <a:latin typeface="Times New Roman" panose="02020603050405020304" pitchFamily="18" charset="0"/>
                        <a:ea typeface="Times New Roman" panose="02020603050405020304" pitchFamily="18" charset="0"/>
                      </a:endParaRPr>
                    </a:p>
                  </a:txBody>
                  <a:tcPr marL="19685" marR="19685" marT="19685" marB="19685"/>
                </a:tc>
                <a:extLst>
                  <a:ext uri="{0D108BD9-81ED-4DB2-BD59-A6C34878D82A}">
                    <a16:rowId xmlns:a16="http://schemas.microsoft.com/office/drawing/2014/main" val="1233684088"/>
                  </a:ext>
                </a:extLst>
              </a:tr>
              <a:tr h="1126369">
                <a:tc>
                  <a:txBody>
                    <a:bodyPr/>
                    <a:lstStyle/>
                    <a:p>
                      <a:pPr algn="just" rtl="0">
                        <a:lnSpc>
                          <a:spcPct val="150000"/>
                        </a:lnSpc>
                      </a:pPr>
                      <a:r>
                        <a:rPr lang="en-US" sz="800" b="1" kern="100" dirty="0">
                          <a:effectLst/>
                        </a:rPr>
                        <a:t>Mondal, A. &amp; Mukherjee, J. (2018)</a:t>
                      </a:r>
                      <a:endParaRPr lang="en-US" sz="1400" b="1" kern="100" dirty="0">
                        <a:effectLst/>
                        <a:latin typeface="Times New Roman" panose="02020603050405020304" pitchFamily="18" charset="0"/>
                        <a:ea typeface="Times New Roman" panose="02020603050405020304" pitchFamily="18" charset="0"/>
                      </a:endParaRPr>
                    </a:p>
                  </a:txBody>
                  <a:tcPr marL="19685" marR="19685" marT="19685" marB="19685"/>
                </a:tc>
                <a:tc>
                  <a:txBody>
                    <a:bodyPr/>
                    <a:lstStyle/>
                    <a:p>
                      <a:pPr marL="342900" lvl="0" indent="-342900" algn="just" rtl="0">
                        <a:lnSpc>
                          <a:spcPct val="150000"/>
                        </a:lnSpc>
                        <a:buFont typeface="Arial" panose="020B0604020202020204" pitchFamily="34" charset="0"/>
                        <a:buChar char="•"/>
                        <a:tabLst>
                          <a:tab pos="457200" algn="l"/>
                        </a:tabLst>
                      </a:pPr>
                      <a:r>
                        <a:rPr lang="en-CA" sz="800" b="1" kern="100" dirty="0">
                          <a:effectLst/>
                        </a:rPr>
                        <a:t>Recurrent Neural Network (RNN)</a:t>
                      </a:r>
                      <a:endParaRPr lang="en-US" sz="1400" b="1" kern="100" dirty="0">
                        <a:effectLst/>
                      </a:endParaRPr>
                    </a:p>
                    <a:p>
                      <a:pPr marL="342900" lvl="0" indent="-342900" algn="just" rtl="0">
                        <a:lnSpc>
                          <a:spcPct val="150000"/>
                        </a:lnSpc>
                        <a:buFont typeface="Arial" panose="020B0604020202020204" pitchFamily="34" charset="0"/>
                        <a:buChar char="•"/>
                        <a:tabLst>
                          <a:tab pos="457200" algn="l"/>
                        </a:tabLst>
                      </a:pPr>
                      <a:r>
                        <a:rPr lang="en-CA" sz="800" b="1" kern="100" dirty="0">
                          <a:effectLst/>
                        </a:rPr>
                        <a:t>Artificial Neural Network (ANN)</a:t>
                      </a:r>
                      <a:endParaRPr lang="en-US" sz="1400" b="1" kern="100" dirty="0">
                        <a:effectLst/>
                      </a:endParaRPr>
                    </a:p>
                    <a:p>
                      <a:pPr marL="342900" lvl="0" indent="-342900" algn="just" rtl="0">
                        <a:lnSpc>
                          <a:spcPct val="150000"/>
                        </a:lnSpc>
                        <a:spcAft>
                          <a:spcPts val="800"/>
                        </a:spcAft>
                        <a:buFont typeface="Arial" panose="020B0604020202020204" pitchFamily="34" charset="0"/>
                        <a:buChar char="•"/>
                        <a:tabLst>
                          <a:tab pos="457200" algn="l"/>
                        </a:tabLst>
                      </a:pPr>
                      <a:r>
                        <a:rPr lang="en-CA" sz="800" b="1" kern="100" dirty="0">
                          <a:effectLst/>
                        </a:rPr>
                        <a:t>Deep Neural Network (DNN)</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9685" marR="19685" marT="19685" marB="19685"/>
                </a:tc>
                <a:tc>
                  <a:txBody>
                    <a:bodyPr/>
                    <a:lstStyle/>
                    <a:p>
                      <a:pPr algn="just" rtl="0">
                        <a:lnSpc>
                          <a:spcPct val="150000"/>
                        </a:lnSpc>
                      </a:pPr>
                      <a:r>
                        <a:rPr lang="en-CA" sz="800" b="1" kern="100">
                          <a:effectLst/>
                        </a:rPr>
                        <a:t>Data from Kaggle was used </a:t>
                      </a:r>
                      <a:endParaRPr lang="en-US" sz="1400" b="1" kern="100">
                        <a:effectLst/>
                        <a:latin typeface="Times New Roman" panose="02020603050405020304" pitchFamily="18" charset="0"/>
                        <a:ea typeface="Times New Roman" panose="02020603050405020304" pitchFamily="18" charset="0"/>
                      </a:endParaRPr>
                    </a:p>
                  </a:txBody>
                  <a:tcPr marL="19685" marR="19685" marT="19685" marB="19685"/>
                </a:tc>
                <a:tc>
                  <a:txBody>
                    <a:bodyPr/>
                    <a:lstStyle/>
                    <a:p>
                      <a:pPr algn="just" rtl="0">
                        <a:lnSpc>
                          <a:spcPct val="150000"/>
                        </a:lnSpc>
                      </a:pPr>
                      <a:r>
                        <a:rPr lang="en-US" sz="800" b="1" kern="100" dirty="0">
                          <a:effectLst/>
                        </a:rPr>
                        <a:t>prediction error</a:t>
                      </a:r>
                      <a:endParaRPr lang="en-US" sz="1400" b="1" kern="100" dirty="0">
                        <a:effectLst/>
                      </a:endParaRPr>
                    </a:p>
                    <a:p>
                      <a:pPr marL="342900" lvl="0" indent="-342900" algn="just" rtl="0">
                        <a:lnSpc>
                          <a:spcPct val="150000"/>
                        </a:lnSpc>
                        <a:buFont typeface="Arial" panose="020B0604020202020204" pitchFamily="34" charset="0"/>
                        <a:buChar char="•"/>
                        <a:tabLst>
                          <a:tab pos="457200" algn="l"/>
                        </a:tabLst>
                      </a:pPr>
                      <a:r>
                        <a:rPr lang="en-CA" sz="800" b="1" kern="100" dirty="0">
                          <a:effectLst/>
                        </a:rPr>
                        <a:t>(RNN):85%</a:t>
                      </a:r>
                      <a:endParaRPr lang="en-US" sz="1200" b="1" kern="100" dirty="0">
                        <a:effectLst/>
                      </a:endParaRPr>
                    </a:p>
                    <a:p>
                      <a:pPr marL="342900" lvl="0" indent="-342900" algn="just" rtl="0">
                        <a:lnSpc>
                          <a:spcPct val="150000"/>
                        </a:lnSpc>
                        <a:spcAft>
                          <a:spcPts val="800"/>
                        </a:spcAft>
                        <a:buFont typeface="Arial" panose="020B0604020202020204" pitchFamily="34" charset="0"/>
                        <a:buChar char="•"/>
                        <a:tabLst>
                          <a:tab pos="457200" algn="l"/>
                        </a:tabLst>
                      </a:pPr>
                      <a:r>
                        <a:rPr lang="en-CA" sz="800" b="1" kern="100" dirty="0">
                          <a:effectLst/>
                        </a:rPr>
                        <a:t>(ANN):82%</a:t>
                      </a:r>
                      <a:endParaRPr lang="ar-SA" sz="1200" b="1" kern="100" dirty="0">
                        <a:effectLst/>
                      </a:endParaRPr>
                    </a:p>
                    <a:p>
                      <a:pPr marL="342900" lvl="0" indent="-342900" algn="just" rtl="0">
                        <a:lnSpc>
                          <a:spcPct val="150000"/>
                        </a:lnSpc>
                        <a:spcAft>
                          <a:spcPts val="800"/>
                        </a:spcAft>
                        <a:buFont typeface="Arial" panose="020B0604020202020204" pitchFamily="34" charset="0"/>
                        <a:buChar char="•"/>
                        <a:tabLst>
                          <a:tab pos="457200" algn="l"/>
                        </a:tabLst>
                      </a:pPr>
                      <a:r>
                        <a:rPr lang="en-CA" sz="800" b="1" kern="100" dirty="0">
                          <a:effectLst/>
                        </a:rPr>
                        <a:t>(DNN):83%</a:t>
                      </a:r>
                      <a:endParaRPr lang="en-US" sz="1400" b="1" kern="100" dirty="0">
                        <a:effectLst/>
                        <a:latin typeface="Times New Roman" panose="02020603050405020304" pitchFamily="18" charset="0"/>
                        <a:ea typeface="Times New Roman" panose="02020603050405020304" pitchFamily="18" charset="0"/>
                      </a:endParaRPr>
                    </a:p>
                  </a:txBody>
                  <a:tcPr marL="19685" marR="19685" marT="19685" marB="19685"/>
                </a:tc>
                <a:extLst>
                  <a:ext uri="{0D108BD9-81ED-4DB2-BD59-A6C34878D82A}">
                    <a16:rowId xmlns:a16="http://schemas.microsoft.com/office/drawing/2014/main" val="278064244"/>
                  </a:ext>
                </a:extLst>
              </a:tr>
              <a:tr h="1225903">
                <a:tc>
                  <a:txBody>
                    <a:bodyPr/>
                    <a:lstStyle/>
                    <a:p>
                      <a:pPr algn="just" rtl="0">
                        <a:lnSpc>
                          <a:spcPct val="150000"/>
                        </a:lnSpc>
                      </a:pPr>
                      <a:r>
                        <a:rPr lang="en-CA" sz="800" b="1" kern="100">
                          <a:effectLst/>
                        </a:rPr>
                        <a:t>Embarak, O. H., &amp; Hawarna, S. (2023). </a:t>
                      </a:r>
                      <a:endParaRPr lang="en-US" sz="1400" b="1" kern="100">
                        <a:effectLst/>
                        <a:latin typeface="Times New Roman" panose="02020603050405020304" pitchFamily="18" charset="0"/>
                        <a:ea typeface="Times New Roman" panose="02020603050405020304" pitchFamily="18" charset="0"/>
                      </a:endParaRPr>
                    </a:p>
                  </a:txBody>
                  <a:tcPr marL="19685" marR="19685" marT="19685" marB="19685"/>
                </a:tc>
                <a:tc>
                  <a:txBody>
                    <a:bodyPr/>
                    <a:lstStyle/>
                    <a:p>
                      <a:pPr marL="342900" lvl="0" indent="-342900" algn="just" rtl="0">
                        <a:lnSpc>
                          <a:spcPct val="150000"/>
                        </a:lnSpc>
                        <a:buFont typeface="Arial" panose="020B0604020202020204" pitchFamily="34" charset="0"/>
                        <a:buChar char="•"/>
                        <a:tabLst>
                          <a:tab pos="457200" algn="l"/>
                        </a:tabLst>
                      </a:pPr>
                      <a:r>
                        <a:rPr lang="en-CA" sz="800" b="1" kern="100">
                          <a:effectLst/>
                        </a:rPr>
                        <a:t>Artificial Neural Networks (ANN)</a:t>
                      </a:r>
                      <a:endParaRPr lang="en-US" sz="12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Random Forest</a:t>
                      </a:r>
                      <a:endParaRPr lang="en-US" sz="12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XGBoost algorithm</a:t>
                      </a:r>
                      <a:endParaRPr lang="en-US" sz="1200" b="1" kern="100">
                        <a:effectLst/>
                      </a:endParaRPr>
                    </a:p>
                    <a:p>
                      <a:pPr marL="342900" lvl="0" indent="-342900" algn="just" rtl="0">
                        <a:lnSpc>
                          <a:spcPct val="150000"/>
                        </a:lnSpc>
                        <a:spcAft>
                          <a:spcPts val="800"/>
                        </a:spcAft>
                        <a:buFont typeface="Arial" panose="020B0604020202020204" pitchFamily="34" charset="0"/>
                        <a:buChar char="•"/>
                        <a:tabLst>
                          <a:tab pos="457200" algn="l"/>
                        </a:tabLst>
                      </a:pPr>
                      <a:r>
                        <a:rPr lang="en-CA" sz="800" b="1" kern="100">
                          <a:effectLst/>
                        </a:rPr>
                        <a:t>Support Vector Machine (SVM)</a:t>
                      </a:r>
                      <a:endParaRPr lang="en-US" sz="1200" b="1" kern="100">
                        <a:effectLst/>
                        <a:latin typeface="Aptos" panose="020B0004020202020204" pitchFamily="34" charset="0"/>
                        <a:ea typeface="Aptos" panose="020B0004020202020204" pitchFamily="34" charset="0"/>
                        <a:cs typeface="Times New Roman" panose="02020603050405020304" pitchFamily="18" charset="0"/>
                      </a:endParaRPr>
                    </a:p>
                  </a:txBody>
                  <a:tcPr marL="19685" marR="19685" marT="19685" marB="19685"/>
                </a:tc>
                <a:tc>
                  <a:txBody>
                    <a:bodyPr/>
                    <a:lstStyle/>
                    <a:p>
                      <a:pPr algn="just" rtl="0">
                        <a:lnSpc>
                          <a:spcPct val="150000"/>
                        </a:lnSpc>
                      </a:pPr>
                      <a:r>
                        <a:rPr lang="en-CA" sz="800" b="1" kern="100" dirty="0">
                          <a:effectLst/>
                        </a:rPr>
                        <a:t>The study collected data from 450 university students from different universities. The data included academic, behavioral, and psychological data </a:t>
                      </a:r>
                      <a:endParaRPr lang="en-US" sz="1400" b="1" kern="100" dirty="0">
                        <a:effectLst/>
                        <a:latin typeface="Times New Roman" panose="02020603050405020304" pitchFamily="18" charset="0"/>
                        <a:ea typeface="Times New Roman" panose="02020603050405020304" pitchFamily="18" charset="0"/>
                      </a:endParaRPr>
                    </a:p>
                  </a:txBody>
                  <a:tcPr marL="19685" marR="19685" marT="19685" marB="19685"/>
                </a:tc>
                <a:tc>
                  <a:txBody>
                    <a:bodyPr/>
                    <a:lstStyle/>
                    <a:p>
                      <a:pPr algn="just" rtl="0">
                        <a:lnSpc>
                          <a:spcPct val="150000"/>
                        </a:lnSpc>
                      </a:pPr>
                      <a:r>
                        <a:rPr lang="en-CA" sz="800" b="1" kern="100">
                          <a:effectLst/>
                        </a:rPr>
                        <a:t>Accuracy </a:t>
                      </a:r>
                      <a:endParaRPr lang="en-US" sz="12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ANN:82.22%</a:t>
                      </a:r>
                      <a:endParaRPr lang="en-US" sz="12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Random Forest:84.44%</a:t>
                      </a:r>
                      <a:endParaRPr lang="en-US" sz="12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XGBoost algorithm:87.78%</a:t>
                      </a:r>
                      <a:endParaRPr lang="en-US" sz="1200" b="1" kern="100">
                        <a:effectLst/>
                      </a:endParaRPr>
                    </a:p>
                    <a:p>
                      <a:pPr marL="342900" lvl="0" indent="-342900" algn="just" rtl="0">
                        <a:lnSpc>
                          <a:spcPct val="150000"/>
                        </a:lnSpc>
                        <a:buFont typeface="Arial" panose="020B0604020202020204" pitchFamily="34" charset="0"/>
                        <a:buChar char="•"/>
                        <a:tabLst>
                          <a:tab pos="457200" algn="l"/>
                        </a:tabLst>
                      </a:pPr>
                      <a:r>
                        <a:rPr lang="en-US" sz="800" b="1" kern="100">
                          <a:effectLst/>
                        </a:rPr>
                        <a:t>(SVM):85%</a:t>
                      </a:r>
                      <a:endParaRPr lang="en-US" sz="1200" b="1" kern="100">
                        <a:effectLst/>
                        <a:latin typeface="Aptos" panose="020B0004020202020204" pitchFamily="34" charset="0"/>
                        <a:ea typeface="Times New Roman" panose="02020603050405020304" pitchFamily="18" charset="0"/>
                        <a:cs typeface="Times New Roman" panose="02020603050405020304" pitchFamily="18" charset="0"/>
                      </a:endParaRPr>
                    </a:p>
                  </a:txBody>
                  <a:tcPr marL="19685" marR="19685" marT="19685" marB="19685"/>
                </a:tc>
                <a:extLst>
                  <a:ext uri="{0D108BD9-81ED-4DB2-BD59-A6C34878D82A}">
                    <a16:rowId xmlns:a16="http://schemas.microsoft.com/office/drawing/2014/main" val="459964056"/>
                  </a:ext>
                </a:extLst>
              </a:tr>
              <a:tr h="1464783">
                <a:tc>
                  <a:txBody>
                    <a:bodyPr/>
                    <a:lstStyle/>
                    <a:p>
                      <a:pPr algn="just" rtl="0">
                        <a:lnSpc>
                          <a:spcPct val="150000"/>
                        </a:lnSpc>
                      </a:pPr>
                      <a:r>
                        <a:rPr lang="en-CA" sz="800" b="1" kern="100">
                          <a:effectLst/>
                        </a:rPr>
                        <a:t>Melo, E. C., &amp; Souza, F. S. H. (2023).  </a:t>
                      </a:r>
                      <a:endParaRPr lang="en-US" sz="1400" b="1" kern="100">
                        <a:effectLst/>
                        <a:latin typeface="Times New Roman" panose="02020603050405020304" pitchFamily="18" charset="0"/>
                        <a:ea typeface="Times New Roman" panose="02020603050405020304" pitchFamily="18" charset="0"/>
                      </a:endParaRPr>
                    </a:p>
                  </a:txBody>
                  <a:tcPr marL="19685" marR="19685" marT="19685" marB="19685"/>
                </a:tc>
                <a:tc>
                  <a:txBody>
                    <a:bodyPr/>
                    <a:lstStyle/>
                    <a:p>
                      <a:pPr marL="342900" lvl="0" indent="-342900" algn="just" rtl="0">
                        <a:lnSpc>
                          <a:spcPct val="150000"/>
                        </a:lnSpc>
                        <a:buFont typeface="Arial" panose="020B0604020202020204" pitchFamily="34" charset="0"/>
                        <a:buChar char="•"/>
                        <a:tabLst>
                          <a:tab pos="457200" algn="l"/>
                        </a:tabLst>
                      </a:pPr>
                      <a:r>
                        <a:rPr lang="en-CA" sz="800" b="1" kern="100" dirty="0">
                          <a:effectLst/>
                        </a:rPr>
                        <a:t>Semi-Supervised Learning</a:t>
                      </a:r>
                      <a:endParaRPr lang="en-US" sz="1200" b="1" kern="100" dirty="0">
                        <a:effectLst/>
                      </a:endParaRPr>
                    </a:p>
                    <a:p>
                      <a:pPr marL="342900" lvl="0" indent="-342900" algn="just" rtl="0">
                        <a:lnSpc>
                          <a:spcPct val="150000"/>
                        </a:lnSpc>
                        <a:buFont typeface="Arial" panose="020B0604020202020204" pitchFamily="34" charset="0"/>
                        <a:buChar char="•"/>
                        <a:tabLst>
                          <a:tab pos="457200" algn="l"/>
                        </a:tabLst>
                      </a:pPr>
                      <a:r>
                        <a:rPr lang="en-CA" sz="800" b="1" kern="100" dirty="0">
                          <a:effectLst/>
                        </a:rPr>
                        <a:t>Logistic Regression</a:t>
                      </a:r>
                      <a:endParaRPr lang="en-US" sz="1200" b="1" kern="100" dirty="0">
                        <a:effectLst/>
                      </a:endParaRPr>
                    </a:p>
                    <a:p>
                      <a:pPr marL="342900" lvl="0" indent="-342900" algn="just" rtl="0">
                        <a:lnSpc>
                          <a:spcPct val="150000"/>
                        </a:lnSpc>
                        <a:buFont typeface="Arial" panose="020B0604020202020204" pitchFamily="34" charset="0"/>
                        <a:buChar char="•"/>
                        <a:tabLst>
                          <a:tab pos="457200" algn="l"/>
                        </a:tabLst>
                      </a:pPr>
                      <a:r>
                        <a:rPr lang="en-CA" sz="800" b="1" kern="100" dirty="0">
                          <a:effectLst/>
                        </a:rPr>
                        <a:t>K-Nearest Neighbors (KNN)</a:t>
                      </a:r>
                      <a:endParaRPr lang="en-US" sz="1200" b="1" kern="100" dirty="0">
                        <a:effectLst/>
                      </a:endParaRPr>
                    </a:p>
                    <a:p>
                      <a:pPr marL="342900" lvl="0" indent="-342900" algn="just" rtl="0">
                        <a:lnSpc>
                          <a:spcPct val="150000"/>
                        </a:lnSpc>
                        <a:buFont typeface="Arial" panose="020B0604020202020204" pitchFamily="34" charset="0"/>
                        <a:buChar char="•"/>
                        <a:tabLst>
                          <a:tab pos="457200" algn="l"/>
                        </a:tabLst>
                      </a:pPr>
                      <a:r>
                        <a:rPr lang="en-CA" sz="800" b="1" kern="100" dirty="0">
                          <a:effectLst/>
                        </a:rPr>
                        <a:t>Decision Tree</a:t>
                      </a:r>
                      <a:endParaRPr lang="ar-SA" sz="1200" b="1" kern="100" dirty="0">
                        <a:effectLst/>
                      </a:endParaRPr>
                    </a:p>
                    <a:p>
                      <a:pPr marL="342900" lvl="0" indent="-342900" algn="just" rtl="0">
                        <a:lnSpc>
                          <a:spcPct val="150000"/>
                        </a:lnSpc>
                        <a:buFont typeface="Arial" panose="020B0604020202020204" pitchFamily="34" charset="0"/>
                        <a:buChar char="•"/>
                        <a:tabLst>
                          <a:tab pos="457200" algn="l"/>
                        </a:tabLst>
                      </a:pPr>
                      <a:r>
                        <a:rPr lang="en-CA" sz="800" b="1" kern="100" dirty="0" err="1">
                          <a:effectLst/>
                        </a:rPr>
                        <a:t>XGBoost</a:t>
                      </a:r>
                      <a:r>
                        <a:rPr lang="en-CA" sz="800" b="1" kern="100" dirty="0">
                          <a:effectLst/>
                        </a:rPr>
                        <a:t> </a:t>
                      </a:r>
                      <a:endParaRPr lang="en-US" sz="1200" b="1" kern="100" dirty="0">
                        <a:effectLst/>
                        <a:latin typeface="Aptos" panose="020B0004020202020204" pitchFamily="34" charset="0"/>
                        <a:ea typeface="Aptos" panose="020B0004020202020204" pitchFamily="34" charset="0"/>
                        <a:cs typeface="Arial" panose="020B0604020202020204" pitchFamily="34" charset="0"/>
                      </a:endParaRPr>
                    </a:p>
                  </a:txBody>
                  <a:tcPr marL="19685" marR="19685" marT="19685" marB="19685"/>
                </a:tc>
                <a:tc>
                  <a:txBody>
                    <a:bodyPr/>
                    <a:lstStyle/>
                    <a:p>
                      <a:pPr algn="just" rtl="0">
                        <a:lnSpc>
                          <a:spcPct val="150000"/>
                        </a:lnSpc>
                      </a:pPr>
                      <a:r>
                        <a:rPr lang="en-CA" sz="800" b="1" kern="100">
                          <a:effectLst/>
                        </a:rPr>
                        <a:t>From an educational institution in Brazil for one year, including</a:t>
                      </a:r>
                      <a:endParaRPr lang="en-US" sz="1200" b="1" kern="100">
                        <a:effectLst/>
                      </a:endParaRPr>
                    </a:p>
                    <a:p>
                      <a:pPr algn="just" rtl="0">
                        <a:lnSpc>
                          <a:spcPct val="150000"/>
                        </a:lnSpc>
                      </a:pPr>
                      <a:r>
                        <a:rPr lang="en-CA" sz="800" b="1" kern="100">
                          <a:effectLst/>
                        </a:rPr>
                        <a:t>•  5,915 cases of dropouts</a:t>
                      </a:r>
                      <a:endParaRPr lang="en-US" sz="1200" b="1" kern="100">
                        <a:effectLst/>
                      </a:endParaRPr>
                    </a:p>
                    <a:p>
                      <a:pPr algn="just" rtl="0">
                        <a:lnSpc>
                          <a:spcPct val="150000"/>
                        </a:lnSpc>
                      </a:pPr>
                      <a:r>
                        <a:rPr lang="en-CA" sz="800" b="1" kern="100">
                          <a:effectLst/>
                        </a:rPr>
                        <a:t>•  2,096 cases of graduates</a:t>
                      </a:r>
                      <a:endParaRPr lang="en-US" sz="1400" b="1" kern="100">
                        <a:effectLst/>
                        <a:latin typeface="Times New Roman" panose="02020603050405020304" pitchFamily="18" charset="0"/>
                        <a:ea typeface="Times New Roman" panose="02020603050405020304" pitchFamily="18" charset="0"/>
                      </a:endParaRPr>
                    </a:p>
                  </a:txBody>
                  <a:tcPr marL="19685" marR="19685" marT="19685" marB="19685"/>
                </a:tc>
                <a:tc>
                  <a:txBody>
                    <a:bodyPr/>
                    <a:lstStyle/>
                    <a:p>
                      <a:pPr algn="just" rtl="0">
                        <a:lnSpc>
                          <a:spcPct val="150000"/>
                        </a:lnSpc>
                      </a:pPr>
                      <a:r>
                        <a:rPr lang="en-CA" sz="800" b="1" kern="100">
                          <a:effectLst/>
                        </a:rPr>
                        <a:t>Accuracy </a:t>
                      </a:r>
                      <a:endParaRPr lang="en-US" sz="12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Semi-Supervised Learning:90%</a:t>
                      </a:r>
                      <a:endParaRPr lang="en-US" sz="12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Logistic Regression:85.5%</a:t>
                      </a:r>
                      <a:endParaRPr lang="en-US" sz="12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(KNN):87.68%</a:t>
                      </a:r>
                      <a:endParaRPr lang="en-US" sz="1200" b="1" kern="100">
                        <a:effectLst/>
                      </a:endParaRPr>
                    </a:p>
                    <a:p>
                      <a:pPr marL="342900" lvl="0" indent="-342900" algn="just" rtl="0">
                        <a:lnSpc>
                          <a:spcPct val="150000"/>
                        </a:lnSpc>
                        <a:buFont typeface="Arial" panose="020B0604020202020204" pitchFamily="34" charset="0"/>
                        <a:buChar char="•"/>
                        <a:tabLst>
                          <a:tab pos="457200" algn="l"/>
                        </a:tabLst>
                      </a:pPr>
                      <a:r>
                        <a:rPr lang="en-CA" sz="800" b="1" kern="100">
                          <a:effectLst/>
                        </a:rPr>
                        <a:t>Decision Tree:88.05%</a:t>
                      </a:r>
                      <a:endParaRPr lang="en-US" sz="1200" b="1" kern="100">
                        <a:effectLst/>
                      </a:endParaRPr>
                    </a:p>
                    <a:p>
                      <a:pPr marL="342900" lvl="0" indent="-342900" algn="just" rtl="0">
                        <a:lnSpc>
                          <a:spcPct val="150000"/>
                        </a:lnSpc>
                        <a:buFont typeface="Arial" panose="020B0604020202020204" pitchFamily="34" charset="0"/>
                        <a:buChar char="•"/>
                        <a:tabLst>
                          <a:tab pos="457200" algn="l"/>
                        </a:tabLst>
                      </a:pPr>
                      <a:r>
                        <a:rPr lang="en-US" sz="800" b="1" kern="100">
                          <a:effectLst/>
                        </a:rPr>
                        <a:t>XGBoost 92.05%</a:t>
                      </a:r>
                      <a:endParaRPr lang="en-US" sz="1200" b="1" kern="100">
                        <a:effectLst/>
                        <a:latin typeface="Aptos" panose="020B0004020202020204" pitchFamily="34" charset="0"/>
                        <a:ea typeface="Times New Roman" panose="02020603050405020304" pitchFamily="18" charset="0"/>
                        <a:cs typeface="Times New Roman" panose="02020603050405020304" pitchFamily="18" charset="0"/>
                      </a:endParaRPr>
                    </a:p>
                  </a:txBody>
                  <a:tcPr marL="19685" marR="19685" marT="19685" marB="19685"/>
                </a:tc>
                <a:extLst>
                  <a:ext uri="{0D108BD9-81ED-4DB2-BD59-A6C34878D82A}">
                    <a16:rowId xmlns:a16="http://schemas.microsoft.com/office/drawing/2014/main" val="3564600223"/>
                  </a:ext>
                </a:extLst>
              </a:tr>
              <a:tr h="889700">
                <a:tc>
                  <a:txBody>
                    <a:bodyPr/>
                    <a:lstStyle/>
                    <a:p>
                      <a:pPr algn="just" rtl="0">
                        <a:lnSpc>
                          <a:spcPct val="150000"/>
                        </a:lnSpc>
                      </a:pPr>
                      <a:r>
                        <a:rPr lang="en-CA" sz="800" b="1" kern="100">
                          <a:effectLst/>
                        </a:rPr>
                        <a:t>Ben George ,E., Senthilkumar,R., Al‑Junaibi, F., &amp; Al‑Shuaibi, Z. (2025)</a:t>
                      </a:r>
                      <a:endParaRPr lang="en-US" sz="1400" b="1" kern="100">
                        <a:effectLst/>
                        <a:latin typeface="Times New Roman" panose="02020603050405020304" pitchFamily="18" charset="0"/>
                        <a:ea typeface="Times New Roman" panose="02020603050405020304" pitchFamily="18" charset="0"/>
                      </a:endParaRPr>
                    </a:p>
                  </a:txBody>
                  <a:tcPr marL="19685" marR="19685" marT="19685" marB="19685"/>
                </a:tc>
                <a:tc>
                  <a:txBody>
                    <a:bodyPr/>
                    <a:lstStyle/>
                    <a:p>
                      <a:pPr marL="342900" lvl="0" indent="-342900" algn="just" rtl="0">
                        <a:lnSpc>
                          <a:spcPct val="150000"/>
                        </a:lnSpc>
                        <a:buFont typeface="Arial" panose="020B0604020202020204" pitchFamily="34" charset="0"/>
                        <a:buChar char="•"/>
                        <a:tabLst>
                          <a:tab pos="457200" algn="l"/>
                        </a:tabLst>
                      </a:pPr>
                      <a:r>
                        <a:rPr lang="en-CA" sz="800" b="1" kern="100" dirty="0">
                          <a:effectLst/>
                        </a:rPr>
                        <a:t>Random Forest</a:t>
                      </a:r>
                      <a:endParaRPr lang="en-US" sz="1200" b="1" kern="100" dirty="0">
                        <a:effectLst/>
                      </a:endParaRPr>
                    </a:p>
                    <a:p>
                      <a:pPr marL="342900" lvl="0" indent="-342900" algn="just" rtl="0">
                        <a:lnSpc>
                          <a:spcPct val="150000"/>
                        </a:lnSpc>
                        <a:buFont typeface="Arial" panose="020B0604020202020204" pitchFamily="34" charset="0"/>
                        <a:buChar char="•"/>
                        <a:tabLst>
                          <a:tab pos="457200" algn="l"/>
                        </a:tabLst>
                      </a:pPr>
                      <a:r>
                        <a:rPr lang="en-CA" sz="800" b="1" kern="100" dirty="0" err="1">
                          <a:effectLst/>
                        </a:rPr>
                        <a:t>XGBoost</a:t>
                      </a:r>
                      <a:r>
                        <a:rPr lang="en-CA" sz="800" b="1" kern="100" dirty="0">
                          <a:effectLst/>
                        </a:rPr>
                        <a:t> algorithm </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9685" marR="19685" marT="19685" marB="19685"/>
                </a:tc>
                <a:tc>
                  <a:txBody>
                    <a:bodyPr/>
                    <a:lstStyle/>
                    <a:p>
                      <a:pPr marL="342900" lvl="0" indent="-342900" algn="just" rtl="0">
                        <a:lnSpc>
                          <a:spcPct val="150000"/>
                        </a:lnSpc>
                        <a:buFont typeface="Arial" panose="020B0604020202020204" pitchFamily="34" charset="0"/>
                        <a:buChar char="•"/>
                        <a:tabLst>
                          <a:tab pos="457200" algn="l"/>
                        </a:tabLst>
                      </a:pPr>
                      <a:r>
                        <a:rPr lang="en-CA" sz="800" b="1" kern="100" dirty="0">
                          <a:effectLst/>
                        </a:rPr>
                        <a:t>Data from 500 students collected from several educational institutions was used, an</a:t>
                      </a:r>
                      <a:endParaRPr lang="en-US" sz="1200" b="1" kern="100" dirty="0">
                        <a:effectLst/>
                      </a:endParaRPr>
                    </a:p>
                    <a:p>
                      <a:pPr marL="342900" lvl="0" indent="-342900" algn="just" rtl="0">
                        <a:lnSpc>
                          <a:spcPct val="150000"/>
                        </a:lnSpc>
                        <a:buFont typeface="Arial" panose="020B0604020202020204" pitchFamily="34" charset="0"/>
                        <a:buChar char="•"/>
                        <a:tabLst>
                          <a:tab pos="457200" algn="l"/>
                        </a:tabLst>
                      </a:pPr>
                      <a:r>
                        <a:rPr lang="en-CA" sz="800" b="1" kern="100" dirty="0">
                          <a:effectLst/>
                        </a:rPr>
                        <a:t>10 features were utilized</a:t>
                      </a:r>
                      <a:r>
                        <a:rPr lang="ar-SA" sz="800" b="1" kern="100" dirty="0">
                          <a:effectLst/>
                        </a:rPr>
                        <a:t>.</a:t>
                      </a:r>
                      <a:endParaRPr lang="en-US" sz="1200" b="1" kern="1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19685" marR="19685" marT="19685" marB="19685"/>
                </a:tc>
                <a:tc>
                  <a:txBody>
                    <a:bodyPr/>
                    <a:lstStyle/>
                    <a:p>
                      <a:pPr marL="342900" lvl="0" indent="-342900" algn="just" rtl="0">
                        <a:lnSpc>
                          <a:spcPct val="150000"/>
                        </a:lnSpc>
                        <a:buFont typeface="Arial" panose="020B0604020202020204" pitchFamily="34" charset="0"/>
                        <a:buChar char="•"/>
                        <a:tabLst>
                          <a:tab pos="457200" algn="l"/>
                        </a:tabLst>
                      </a:pPr>
                      <a:r>
                        <a:rPr lang="en-CA" sz="800" b="1" kern="100" dirty="0">
                          <a:effectLst/>
                        </a:rPr>
                        <a:t>Random Forest</a:t>
                      </a:r>
                      <a:r>
                        <a:rPr lang="ar-SA" sz="800" b="1" kern="100" dirty="0">
                          <a:effectLst/>
                        </a:rPr>
                        <a:t>=</a:t>
                      </a:r>
                      <a:r>
                        <a:rPr lang="en-CA" sz="800" b="1" kern="100" dirty="0">
                          <a:effectLst/>
                        </a:rPr>
                        <a:t>85%</a:t>
                      </a:r>
                      <a:endParaRPr lang="en-US" sz="1200" b="1" kern="100" dirty="0">
                        <a:effectLst/>
                      </a:endParaRPr>
                    </a:p>
                    <a:p>
                      <a:pPr marL="342900" lvl="0" indent="-342900" algn="just" rtl="0">
                        <a:lnSpc>
                          <a:spcPct val="150000"/>
                        </a:lnSpc>
                        <a:spcAft>
                          <a:spcPts val="800"/>
                        </a:spcAft>
                        <a:buFont typeface="Arial" panose="020B0604020202020204" pitchFamily="34" charset="0"/>
                        <a:buChar char="•"/>
                        <a:tabLst>
                          <a:tab pos="457200" algn="l"/>
                        </a:tabLst>
                      </a:pPr>
                      <a:r>
                        <a:rPr lang="en-CA" sz="800" b="1" kern="100" dirty="0" err="1">
                          <a:effectLst/>
                        </a:rPr>
                        <a:t>XGBoost</a:t>
                      </a:r>
                      <a:r>
                        <a:rPr lang="en-CA" sz="800" b="1" kern="100" dirty="0">
                          <a:effectLst/>
                        </a:rPr>
                        <a:t> algorithm=84%</a:t>
                      </a:r>
                      <a:endParaRPr lang="en-US" sz="1200" b="1" kern="100" dirty="0">
                        <a:effectLst/>
                      </a:endParaRPr>
                    </a:p>
                    <a:p>
                      <a:pPr marL="457200" algn="just" rtl="0">
                        <a:lnSpc>
                          <a:spcPct val="150000"/>
                        </a:lnSpc>
                      </a:pPr>
                      <a:r>
                        <a:rPr lang="en-CA" sz="800" b="1" kern="100" dirty="0">
                          <a:effectLst/>
                        </a:rPr>
                        <a:t> </a:t>
                      </a:r>
                      <a:endParaRPr lang="en-US" sz="1200" b="1" kern="100" dirty="0">
                        <a:effectLst/>
                        <a:latin typeface="Aptos" panose="020B0004020202020204" pitchFamily="34" charset="0"/>
                        <a:ea typeface="Times New Roman" panose="02020603050405020304" pitchFamily="18" charset="0"/>
                      </a:endParaRPr>
                    </a:p>
                  </a:txBody>
                  <a:tcPr marL="19685" marR="19685" marT="19685" marB="19685"/>
                </a:tc>
                <a:extLst>
                  <a:ext uri="{0D108BD9-81ED-4DB2-BD59-A6C34878D82A}">
                    <a16:rowId xmlns:a16="http://schemas.microsoft.com/office/drawing/2014/main" val="2983826824"/>
                  </a:ext>
                </a:extLst>
              </a:tr>
            </a:tbl>
          </a:graphicData>
        </a:graphic>
      </p:graphicFrame>
      <p:sp>
        <p:nvSpPr>
          <p:cNvPr id="9" name="عنوان 4">
            <a:extLst>
              <a:ext uri="{FF2B5EF4-FFF2-40B4-BE49-F238E27FC236}">
                <a16:creationId xmlns:a16="http://schemas.microsoft.com/office/drawing/2014/main" id="{21CBF5D4-9A50-BB4D-B9BC-EDB02DDE61A8}"/>
              </a:ext>
            </a:extLst>
          </p:cNvPr>
          <p:cNvSpPr>
            <a:spLocks noGrp="1"/>
          </p:cNvSpPr>
          <p:nvPr>
            <p:ph type="title"/>
          </p:nvPr>
        </p:nvSpPr>
        <p:spPr>
          <a:xfrm>
            <a:off x="750278" y="57426"/>
            <a:ext cx="10515600" cy="1325563"/>
          </a:xfrm>
        </p:spPr>
        <p:txBody>
          <a:bodyPr>
            <a:normAutofit/>
          </a:bodyPr>
          <a:lstStyle/>
          <a:p>
            <a:pPr algn="l" rtl="0"/>
            <a:r>
              <a:rPr lang="en" sz="2800" b="1" u="sng" kern="0" dirty="0">
                <a:latin typeface="Times New Roman" panose="02020603050405020304" pitchFamily="18" charset="0"/>
                <a:cs typeface="Arial" panose="020B0604020202020204" pitchFamily="34" charset="0"/>
              </a:rPr>
              <a:t>Related Work</a:t>
            </a:r>
            <a:br>
              <a:rPr lang="ar-SA" sz="1600" b="1" u="sng" kern="0" dirty="0">
                <a:effectLst/>
                <a:latin typeface="Times New Roman" panose="02020603050405020304" pitchFamily="18" charset="0"/>
                <a:ea typeface="Times New Roman" panose="02020603050405020304" pitchFamily="18" charset="0"/>
                <a:cs typeface="Arial" panose="020B0604020202020204" pitchFamily="34" charset="0"/>
              </a:rPr>
            </a:br>
            <a:endParaRPr lang="ar-SA" sz="2800" b="1" u="sng" kern="0" dirty="0">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693443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10" name="Rectangle 2">
            <a:extLst>
              <a:ext uri="{FF2B5EF4-FFF2-40B4-BE49-F238E27FC236}">
                <a16:creationId xmlns:a16="http://schemas.microsoft.com/office/drawing/2014/main" id="{0B141257-1697-592B-B6AF-148712D1D79E}"/>
              </a:ext>
            </a:extLst>
          </p:cNvPr>
          <p:cNvSpPr>
            <a:spLocks noChangeArrowheads="1"/>
          </p:cNvSpPr>
          <p:nvPr/>
        </p:nvSpPr>
        <p:spPr bwMode="auto">
          <a:xfrm>
            <a:off x="3735659" y="341984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9" name="مربع نص 8">
            <a:extLst>
              <a:ext uri="{FF2B5EF4-FFF2-40B4-BE49-F238E27FC236}">
                <a16:creationId xmlns:a16="http://schemas.microsoft.com/office/drawing/2014/main" id="{1D35A801-482C-9208-9166-D70B6DCCFD5D}"/>
              </a:ext>
            </a:extLst>
          </p:cNvPr>
          <p:cNvSpPr txBox="1"/>
          <p:nvPr/>
        </p:nvSpPr>
        <p:spPr>
          <a:xfrm>
            <a:off x="841130" y="1494878"/>
            <a:ext cx="10985109" cy="2958695"/>
          </a:xfrm>
          <a:prstGeom prst="rect">
            <a:avLst/>
          </a:prstGeom>
          <a:noFill/>
        </p:spPr>
        <p:txBody>
          <a:bodyPr wrap="square">
            <a:spAutoFit/>
          </a:bodyPr>
          <a:lstStyle/>
          <a:p>
            <a:pPr marL="342900" lvl="0" indent="-342900" algn="just" rtl="0">
              <a:lnSpc>
                <a:spcPct val="150000"/>
              </a:lnSpc>
              <a:buFont typeface="Symbol" pitchFamily="2" charset="2"/>
              <a:buChar char=""/>
            </a:pPr>
            <a:r>
              <a:rPr lang="en-CA" sz="1800" kern="0" dirty="0">
                <a:effectLst/>
                <a:latin typeface="Times New Roman" panose="02020603050405020304" pitchFamily="18" charset="0"/>
                <a:ea typeface="Times New Roman" panose="02020603050405020304" pitchFamily="18" charset="0"/>
                <a:cs typeface="Arial" panose="020B0604020202020204" pitchFamily="34" charset="0"/>
              </a:rPr>
              <a:t>The need to expand the scope of the study so as not to affect the generalizability of the results</a:t>
            </a:r>
            <a:r>
              <a:rPr lang="ar-SA" sz="1800" kern="0" dirty="0">
                <a:effectLst/>
                <a:latin typeface="Aptos" panose="020B0004020202020204" pitchFamily="34" charset="0"/>
                <a:ea typeface="Times New Roman" panose="02020603050405020304" pitchFamily="18" charset="0"/>
                <a:cs typeface="Times New Roman" panose="02020603050405020304" pitchFamily="18"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just" rtl="0">
              <a:lnSpc>
                <a:spcPct val="150000"/>
              </a:lnSpc>
              <a:buFont typeface="Symbol" pitchFamily="2" charset="2"/>
              <a:buChar char=""/>
            </a:pPr>
            <a:r>
              <a:rPr lang="en-CA" sz="1800" kern="0" dirty="0">
                <a:effectLst/>
                <a:latin typeface="Times New Roman" panose="02020603050405020304" pitchFamily="18" charset="0"/>
                <a:ea typeface="Times New Roman" panose="02020603050405020304" pitchFamily="18" charset="0"/>
                <a:cs typeface="Arial" panose="020B0604020202020204" pitchFamily="34" charset="0"/>
              </a:rPr>
              <a:t>Adding the largest possible segment of students to contribute to increasing the efficiency and accuracy of the model</a:t>
            </a:r>
            <a:r>
              <a:rPr lang="ar-SA" sz="1800" kern="0" dirty="0">
                <a:effectLst/>
                <a:latin typeface="Aptos" panose="020B0004020202020204" pitchFamily="34" charset="0"/>
                <a:ea typeface="Times New Roman" panose="02020603050405020304" pitchFamily="18" charset="0"/>
                <a:cs typeface="Times New Roman" panose="02020603050405020304" pitchFamily="18"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just" rtl="0">
              <a:lnSpc>
                <a:spcPct val="150000"/>
              </a:lnSpc>
              <a:buFont typeface="Symbol" pitchFamily="2" charset="2"/>
              <a:buChar char=""/>
            </a:pPr>
            <a:r>
              <a:rPr lang="en-CA" sz="1800" kern="0" dirty="0">
                <a:effectLst/>
                <a:latin typeface="Times New Roman" panose="02020603050405020304" pitchFamily="18" charset="0"/>
                <a:ea typeface="Times New Roman" panose="02020603050405020304" pitchFamily="18" charset="0"/>
                <a:cs typeface="Arial" panose="020B0604020202020204" pitchFamily="34" charset="0"/>
              </a:rPr>
              <a:t>Adding multiple features, different educational materials, and varying educational levels</a:t>
            </a:r>
            <a:r>
              <a:rPr lang="ar-SA" sz="1800" kern="0" dirty="0">
                <a:effectLst/>
                <a:latin typeface="Aptos" panose="020B0004020202020204" pitchFamily="34" charset="0"/>
                <a:ea typeface="Times New Roman" panose="02020603050405020304" pitchFamily="18" charset="0"/>
                <a:cs typeface="Times New Roman" panose="02020603050405020304" pitchFamily="18"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just" rtl="0">
              <a:lnSpc>
                <a:spcPct val="150000"/>
              </a:lnSpc>
              <a:buFont typeface="Symbol" pitchFamily="2" charset="2"/>
              <a:buChar char=""/>
            </a:pPr>
            <a:r>
              <a:rPr lang="en-CA" sz="1800" kern="0" dirty="0">
                <a:effectLst/>
                <a:latin typeface="Times New Roman" panose="02020603050405020304" pitchFamily="18" charset="0"/>
                <a:ea typeface="Times New Roman" panose="02020603050405020304" pitchFamily="18" charset="0"/>
                <a:cs typeface="Arial" panose="020B0604020202020204" pitchFamily="34" charset="0"/>
              </a:rPr>
              <a:t>Need to focus on understanding the model's recommendations to help teachers make decisions</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gn="just" rtl="0">
              <a:lnSpc>
                <a:spcPct val="150000"/>
              </a:lnSpc>
              <a:spcAft>
                <a:spcPts val="800"/>
              </a:spcAft>
              <a:buFont typeface="Symbol" pitchFamily="2" charset="2"/>
              <a:buChar char=""/>
            </a:pPr>
            <a:r>
              <a:rPr lang="en-CA" sz="1800" kern="0" dirty="0">
                <a:effectLst/>
                <a:latin typeface="Times New Roman" panose="02020603050405020304" pitchFamily="18" charset="0"/>
                <a:ea typeface="Times New Roman" panose="02020603050405020304" pitchFamily="18" charset="0"/>
                <a:cs typeface="Arial" panose="020B0604020202020204" pitchFamily="34" charset="0"/>
              </a:rPr>
              <a:t>Need to study the practical application of prediction to guide real educational interventions, determine the effectiveness of the model, and measure its impact on students</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12" name="مربع نص 11">
            <a:extLst>
              <a:ext uri="{FF2B5EF4-FFF2-40B4-BE49-F238E27FC236}">
                <a16:creationId xmlns:a16="http://schemas.microsoft.com/office/drawing/2014/main" id="{A2AFC5B1-620C-B284-6950-5D02769F5D36}"/>
              </a:ext>
            </a:extLst>
          </p:cNvPr>
          <p:cNvSpPr txBox="1"/>
          <p:nvPr/>
        </p:nvSpPr>
        <p:spPr>
          <a:xfrm>
            <a:off x="923193" y="606643"/>
            <a:ext cx="7965830" cy="660758"/>
          </a:xfrm>
          <a:prstGeom prst="rect">
            <a:avLst/>
          </a:prstGeom>
          <a:noFill/>
        </p:spPr>
        <p:txBody>
          <a:bodyPr wrap="square">
            <a:spAutoFit/>
          </a:bodyPr>
          <a:lstStyle/>
          <a:p>
            <a:pPr algn="just" rtl="0">
              <a:lnSpc>
                <a:spcPct val="150000"/>
              </a:lnSpc>
            </a:pPr>
            <a:r>
              <a:rPr lang="en-CA" sz="2800" b="1" u="sng" dirty="0">
                <a:effectLst/>
                <a:latin typeface="Times New Roman" panose="02020603050405020304" pitchFamily="18" charset="0"/>
                <a:ea typeface="Times New Roman" panose="02020603050405020304" pitchFamily="18" charset="0"/>
              </a:rPr>
              <a:t>Research gap</a:t>
            </a:r>
            <a:r>
              <a:rPr lang="ar-SA" sz="2800" b="1" u="sng" dirty="0">
                <a:effectLst/>
                <a:latin typeface="Times New Roman" panose="02020603050405020304" pitchFamily="18" charset="0"/>
                <a:ea typeface="Times New Roman" panose="02020603050405020304" pitchFamily="18" charset="0"/>
              </a:rPr>
              <a:t>:</a:t>
            </a:r>
            <a:endParaRPr lang="en-US"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8783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10" name="Rectangle 2">
            <a:extLst>
              <a:ext uri="{FF2B5EF4-FFF2-40B4-BE49-F238E27FC236}">
                <a16:creationId xmlns:a16="http://schemas.microsoft.com/office/drawing/2014/main" id="{0B141257-1697-592B-B6AF-148712D1D79E}"/>
              </a:ext>
            </a:extLst>
          </p:cNvPr>
          <p:cNvSpPr>
            <a:spLocks noChangeArrowheads="1"/>
          </p:cNvSpPr>
          <p:nvPr/>
        </p:nvSpPr>
        <p:spPr bwMode="auto">
          <a:xfrm>
            <a:off x="3735659" y="341984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9" name="مربع نص 8">
            <a:extLst>
              <a:ext uri="{FF2B5EF4-FFF2-40B4-BE49-F238E27FC236}">
                <a16:creationId xmlns:a16="http://schemas.microsoft.com/office/drawing/2014/main" id="{1D35A801-482C-9208-9166-D70B6DCCFD5D}"/>
              </a:ext>
            </a:extLst>
          </p:cNvPr>
          <p:cNvSpPr txBox="1"/>
          <p:nvPr/>
        </p:nvSpPr>
        <p:spPr>
          <a:xfrm>
            <a:off x="841131" y="1311998"/>
            <a:ext cx="10752992" cy="3331874"/>
          </a:xfrm>
          <a:prstGeom prst="rect">
            <a:avLst/>
          </a:prstGeom>
          <a:noFill/>
        </p:spPr>
        <p:txBody>
          <a:bodyPr wrap="square">
            <a:spAutoFit/>
          </a:bodyPr>
          <a:lstStyle/>
          <a:p>
            <a:pPr algn="just" rtl="0">
              <a:lnSpc>
                <a:spcPct val="200000"/>
              </a:lnSpc>
            </a:pPr>
            <a:r>
              <a:rPr lang="en-US" sz="1800" dirty="0">
                <a:solidFill>
                  <a:srgbClr val="000000"/>
                </a:solidFill>
                <a:effectLst/>
                <a:latin typeface="Times New Roman" panose="02020603050405020304" pitchFamily="18" charset="0"/>
                <a:ea typeface="Times New Roman" panose="02020603050405020304" pitchFamily="18" charset="0"/>
              </a:rPr>
              <a:t>The literature supports the use of artificial intelligence and shows its success in identifying students at risk of failing with high accuracy using different models. Based on these results, we find that the results of the models differ between studies, but the most accurate was </a:t>
            </a:r>
            <a:r>
              <a:rPr lang="en-US" sz="1800" dirty="0" err="1">
                <a:solidFill>
                  <a:srgbClr val="000000"/>
                </a:solidFill>
                <a:effectLst/>
                <a:latin typeface="Times New Roman" panose="02020603050405020304" pitchFamily="18" charset="0"/>
                <a:ea typeface="Times New Roman" panose="02020603050405020304" pitchFamily="18" charset="0"/>
              </a:rPr>
              <a:t>XGBoost</a:t>
            </a:r>
            <a:r>
              <a:rPr lang="en-US" sz="1800" dirty="0">
                <a:solidFill>
                  <a:srgbClr val="000000"/>
                </a:solidFill>
                <a:effectLst/>
                <a:latin typeface="Times New Roman" panose="02020603050405020304" pitchFamily="18" charset="0"/>
                <a:ea typeface="Times New Roman" panose="02020603050405020304" pitchFamily="18" charset="0"/>
              </a:rPr>
              <a:t> with 92%, while the most commonly used models are recurrent neural networks (RNN) and Random Forest. Therefore, the appropriate models for the study will be selected and trained on real data after processing and improving feature selection to give higher quality and credibility results, thus contributing academically and scientifically in this field.</a:t>
            </a:r>
            <a:endParaRPr lang="en-US" sz="1800" dirty="0">
              <a:effectLst/>
              <a:latin typeface="Times New Roman" panose="02020603050405020304" pitchFamily="18" charset="0"/>
              <a:ea typeface="Times New Roman" panose="02020603050405020304" pitchFamily="18" charset="0"/>
            </a:endParaRPr>
          </a:p>
        </p:txBody>
      </p:sp>
      <p:sp>
        <p:nvSpPr>
          <p:cNvPr id="12" name="مربع نص 11">
            <a:extLst>
              <a:ext uri="{FF2B5EF4-FFF2-40B4-BE49-F238E27FC236}">
                <a16:creationId xmlns:a16="http://schemas.microsoft.com/office/drawing/2014/main" id="{A2AFC5B1-620C-B284-6950-5D02769F5D36}"/>
              </a:ext>
            </a:extLst>
          </p:cNvPr>
          <p:cNvSpPr txBox="1"/>
          <p:nvPr/>
        </p:nvSpPr>
        <p:spPr>
          <a:xfrm>
            <a:off x="923193" y="606643"/>
            <a:ext cx="7965830" cy="477054"/>
          </a:xfrm>
          <a:prstGeom prst="rect">
            <a:avLst/>
          </a:prstGeom>
          <a:noFill/>
        </p:spPr>
        <p:txBody>
          <a:bodyPr wrap="square">
            <a:spAutoFit/>
          </a:bodyPr>
          <a:lstStyle/>
          <a:p>
            <a:pPr algn="l"/>
            <a:r>
              <a:rPr lang="en-US" sz="2500" b="1" u="sng" kern="0" dirty="0">
                <a:latin typeface="Times New Roman" panose="02020603050405020304" pitchFamily="18" charset="0"/>
                <a:ea typeface="+mj-ea"/>
                <a:cs typeface="Arial" panose="020B0604020202020204" pitchFamily="34" charset="0"/>
              </a:rPr>
              <a:t>Summary</a:t>
            </a:r>
            <a:r>
              <a:rPr lang="en-US" dirty="0">
                <a:effectLst/>
              </a:rPr>
              <a:t> </a:t>
            </a:r>
            <a:endParaRPr lang="ar-SA" dirty="0"/>
          </a:p>
        </p:txBody>
      </p:sp>
    </p:spTree>
    <p:extLst>
      <p:ext uri="{BB962C8B-B14F-4D97-AF65-F5344CB8AC3E}">
        <p14:creationId xmlns:p14="http://schemas.microsoft.com/office/powerpoint/2010/main" val="3016679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10" name="Rectangle 2">
            <a:extLst>
              <a:ext uri="{FF2B5EF4-FFF2-40B4-BE49-F238E27FC236}">
                <a16:creationId xmlns:a16="http://schemas.microsoft.com/office/drawing/2014/main" id="{0B141257-1697-592B-B6AF-148712D1D79E}"/>
              </a:ext>
            </a:extLst>
          </p:cNvPr>
          <p:cNvSpPr>
            <a:spLocks noChangeArrowheads="1"/>
          </p:cNvSpPr>
          <p:nvPr/>
        </p:nvSpPr>
        <p:spPr bwMode="auto">
          <a:xfrm>
            <a:off x="3735659" y="341984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15" name="صورة 14">
            <a:extLst>
              <a:ext uri="{FF2B5EF4-FFF2-40B4-BE49-F238E27FC236}">
                <a16:creationId xmlns:a16="http://schemas.microsoft.com/office/drawing/2014/main" id="{91C3B4A8-5D0D-378C-E68B-CE0FBAD6B770}"/>
              </a:ext>
            </a:extLst>
          </p:cNvPr>
          <p:cNvPicPr>
            <a:picLocks noChangeAspect="1"/>
          </p:cNvPicPr>
          <p:nvPr/>
        </p:nvPicPr>
        <p:blipFill>
          <a:blip r:embed="rId3"/>
          <a:stretch>
            <a:fillRect/>
          </a:stretch>
        </p:blipFill>
        <p:spPr>
          <a:xfrm>
            <a:off x="1380565" y="-14942"/>
            <a:ext cx="10331824" cy="6887883"/>
          </a:xfrm>
          <a:prstGeom prst="rect">
            <a:avLst/>
          </a:prstGeom>
        </p:spPr>
      </p:pic>
    </p:spTree>
    <p:extLst>
      <p:ext uri="{BB962C8B-B14F-4D97-AF65-F5344CB8AC3E}">
        <p14:creationId xmlns:p14="http://schemas.microsoft.com/office/powerpoint/2010/main" val="834192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5" name="عنصر نائب للمحتوى 4">
            <a:extLst>
              <a:ext uri="{FF2B5EF4-FFF2-40B4-BE49-F238E27FC236}">
                <a16:creationId xmlns:a16="http://schemas.microsoft.com/office/drawing/2014/main" id="{F344B782-0577-591B-B661-1944A6D1955D}"/>
              </a:ext>
            </a:extLst>
          </p:cNvPr>
          <p:cNvSpPr>
            <a:spLocks noGrp="1"/>
          </p:cNvSpPr>
          <p:nvPr>
            <p:ph idx="1"/>
          </p:nvPr>
        </p:nvSpPr>
        <p:spPr>
          <a:xfrm>
            <a:off x="838200" y="1544271"/>
            <a:ext cx="10515600" cy="4351338"/>
          </a:xfrm>
        </p:spPr>
        <p:txBody>
          <a:bodyPr/>
          <a:lstStyle/>
          <a:p>
            <a:pPr marL="0" indent="0" algn="l">
              <a:lnSpc>
                <a:spcPct val="150000"/>
              </a:lnSpc>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Data Collection and Description</a:t>
            </a:r>
            <a:endParaRPr lang="en-US" sz="1800" dirty="0">
              <a:effectLst/>
              <a:latin typeface="Times New Roman" panose="02020603050405020304" pitchFamily="18" charset="0"/>
              <a:ea typeface="Times New Roman" panose="02020603050405020304" pitchFamily="18" charset="0"/>
            </a:endParaRPr>
          </a:p>
          <a:p>
            <a:pPr marL="0" indent="0" algn="l">
              <a:lnSpc>
                <a:spcPct val="150000"/>
              </a:lnSpc>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dataset from Kaggle relating to students’ academic performance was used. This dataset contains information on 520 students, comprising 13 columns that include students’ marks in tests, assignments, projects and presentations, as well as other details such as gender, parents’ educational attainment and final exam results. The data was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categorised</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student performance and classify them into five groups that determine each student’s level and predict areas of academic weakness.</a:t>
            </a:r>
          </a:p>
        </p:txBody>
      </p:sp>
      <p:sp>
        <p:nvSpPr>
          <p:cNvPr id="7" name="عنوان 6">
            <a:extLst>
              <a:ext uri="{FF2B5EF4-FFF2-40B4-BE49-F238E27FC236}">
                <a16:creationId xmlns:a16="http://schemas.microsoft.com/office/drawing/2014/main" id="{5542D46F-D1EC-5C58-C7EC-2A175C227FCB}"/>
              </a:ext>
            </a:extLst>
          </p:cNvPr>
          <p:cNvSpPr>
            <a:spLocks noGrp="1"/>
          </p:cNvSpPr>
          <p:nvPr>
            <p:ph type="title"/>
          </p:nvPr>
        </p:nvSpPr>
        <p:spPr/>
        <p:txBody>
          <a:bodyPr/>
          <a:lstStyle/>
          <a:p>
            <a:pPr algn="l"/>
            <a:r>
              <a:rPr lang="en-CA" sz="2800" b="1" u="sng" kern="0" dirty="0">
                <a:latin typeface="Times New Roman" panose="02020603050405020304" pitchFamily="18" charset="0"/>
                <a:cs typeface="Arial" panose="020B0604020202020204" pitchFamily="34" charset="0"/>
              </a:rPr>
              <a:t>Proposed Approach</a:t>
            </a:r>
            <a:r>
              <a:rPr lang="en-US" sz="2800" b="1" u="sng" kern="0" dirty="0">
                <a:latin typeface="Times New Roman" panose="02020603050405020304" pitchFamily="18" charset="0"/>
                <a:cs typeface="Arial" panose="020B0604020202020204" pitchFamily="34" charset="0"/>
              </a:rPr>
              <a:t> </a:t>
            </a:r>
            <a:endParaRPr lang="ar-SA" sz="2800" b="1" u="sng" kern="0" dirty="0">
              <a:latin typeface="Times New Roman" panose="02020603050405020304" pitchFamily="18" charset="0"/>
              <a:cs typeface="Arial" panose="020B0604020202020204" pitchFamily="34" charset="0"/>
            </a:endParaRPr>
          </a:p>
        </p:txBody>
      </p:sp>
      <p:pic>
        <p:nvPicPr>
          <p:cNvPr id="8" name="صورة 7">
            <a:extLst>
              <a:ext uri="{FF2B5EF4-FFF2-40B4-BE49-F238E27FC236}">
                <a16:creationId xmlns:a16="http://schemas.microsoft.com/office/drawing/2014/main" id="{D712E784-6D90-A366-4466-14931005E378}"/>
              </a:ext>
            </a:extLst>
          </p:cNvPr>
          <p:cNvPicPr>
            <a:picLocks noChangeAspect="1"/>
          </p:cNvPicPr>
          <p:nvPr/>
        </p:nvPicPr>
        <p:blipFill>
          <a:blip r:embed="rId3"/>
          <a:stretch>
            <a:fillRect/>
          </a:stretch>
        </p:blipFill>
        <p:spPr>
          <a:xfrm>
            <a:off x="838200" y="4770389"/>
            <a:ext cx="10515600" cy="1406574"/>
          </a:xfrm>
          <a:prstGeom prst="rect">
            <a:avLst/>
          </a:prstGeom>
        </p:spPr>
      </p:pic>
    </p:spTree>
    <p:extLst>
      <p:ext uri="{BB962C8B-B14F-4D97-AF65-F5344CB8AC3E}">
        <p14:creationId xmlns:p14="http://schemas.microsoft.com/office/powerpoint/2010/main" val="468373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69968861-4234-4ACF-4A7D-9E763F3DFC8A}"/>
              </a:ext>
            </a:extLst>
          </p:cNvPr>
          <p:cNvSpPr>
            <a:spLocks noGrp="1"/>
          </p:cNvSpPr>
          <p:nvPr>
            <p:ph type="title"/>
          </p:nvPr>
        </p:nvSpPr>
        <p:spPr>
          <a:xfrm>
            <a:off x="1062861" y="654023"/>
            <a:ext cx="10515600" cy="496183"/>
          </a:xfrm>
        </p:spPr>
        <p:txBody>
          <a:bodyPr>
            <a:normAutofit/>
          </a:bodyPr>
          <a:lstStyle/>
          <a:p>
            <a:pPr algn="l"/>
            <a:r>
              <a:rPr lang="en-US" sz="2800" b="1" u="sng" kern="0" dirty="0">
                <a:latin typeface="Times New Roman" panose="02020603050405020304" pitchFamily="18" charset="0"/>
                <a:cs typeface="Arial" panose="020B0604020202020204" pitchFamily="34" charset="0"/>
              </a:rPr>
              <a:t>Data Preprocessing </a:t>
            </a:r>
            <a:endParaRPr lang="ar-SA" sz="2800" b="1" u="sng" kern="0" dirty="0">
              <a:latin typeface="Times New Roman" panose="02020603050405020304" pitchFamily="18" charset="0"/>
              <a:cs typeface="Arial" panose="020B0604020202020204" pitchFamily="34" charset="0"/>
            </a:endParaRPr>
          </a:p>
        </p:txBody>
      </p:sp>
      <p:sp>
        <p:nvSpPr>
          <p:cNvPr id="9" name="مربع نص 8">
            <a:extLst>
              <a:ext uri="{FF2B5EF4-FFF2-40B4-BE49-F238E27FC236}">
                <a16:creationId xmlns:a16="http://schemas.microsoft.com/office/drawing/2014/main" id="{9BA5EED7-8829-9EB9-B823-D0AFA92B90AE}"/>
              </a:ext>
            </a:extLst>
          </p:cNvPr>
          <p:cNvSpPr txBox="1"/>
          <p:nvPr/>
        </p:nvSpPr>
        <p:spPr>
          <a:xfrm>
            <a:off x="1062861" y="1150112"/>
            <a:ext cx="10515600" cy="5552930"/>
          </a:xfrm>
          <a:prstGeom prst="rect">
            <a:avLst/>
          </a:prstGeom>
          <a:noFill/>
        </p:spPr>
        <p:txBody>
          <a:bodyPr wrap="square">
            <a:spAutoFit/>
          </a:bodyPr>
          <a:lstStyle/>
          <a:p>
            <a:pPr marL="285750" indent="-285750" algn="l" rtl="0">
              <a:lnSpc>
                <a:spcPct val="200000"/>
              </a:lnSpc>
              <a:buFont typeface="Arial" panose="020B0604020202020204" pitchFamily="34" charset="0"/>
              <a:buChar char="•"/>
            </a:pPr>
            <a:r>
              <a:rPr lang="en-US" sz="1800" kern="0" dirty="0">
                <a:solidFill>
                  <a:srgbClr val="000000"/>
                </a:solidFill>
                <a:effectLst/>
                <a:latin typeface="Times New Roman" panose="02020603050405020304" pitchFamily="18" charset="0"/>
                <a:ea typeface="Times New Roman" panose="02020603050405020304" pitchFamily="18" charset="0"/>
              </a:rPr>
              <a:t>replacing commas with periods</a:t>
            </a:r>
            <a:r>
              <a:rPr lang="en-US" dirty="0">
                <a:effectLst/>
              </a:rPr>
              <a:t> </a:t>
            </a:r>
            <a:endParaRPr lang="ar-SA" dirty="0">
              <a:effectLst/>
            </a:endParaRPr>
          </a:p>
          <a:p>
            <a:pPr marL="285750" indent="-285750" algn="l" rtl="0">
              <a:lnSpc>
                <a:spcPct val="200000"/>
              </a:lnSpc>
              <a:buFont typeface="Arial" panose="020B0604020202020204" pitchFamily="34" charset="0"/>
              <a:buChar char="•"/>
            </a:pPr>
            <a:r>
              <a:rPr lang="en-US" sz="1800" b="1" kern="0" dirty="0">
                <a:solidFill>
                  <a:srgbClr val="000000"/>
                </a:solidFill>
                <a:effectLst/>
                <a:latin typeface="Times New Roman" panose="02020603050405020304" pitchFamily="18" charset="0"/>
                <a:ea typeface="Times New Roman" panose="02020603050405020304" pitchFamily="18" charset="0"/>
              </a:rPr>
              <a:t>Converting text columns to numbers</a:t>
            </a:r>
            <a:endParaRPr lang="ar-SA" sz="1800" b="1" kern="0" dirty="0">
              <a:solidFill>
                <a:srgbClr val="000000"/>
              </a:solidFill>
              <a:effectLst/>
              <a:latin typeface="Times New Roman" panose="02020603050405020304" pitchFamily="18" charset="0"/>
              <a:ea typeface="Times New Roman" panose="02020603050405020304" pitchFamily="18" charset="0"/>
            </a:endParaRPr>
          </a:p>
          <a:p>
            <a:pPr marL="285750" indent="-285750" algn="l" rtl="0">
              <a:lnSpc>
                <a:spcPct val="200000"/>
              </a:lnSpc>
              <a:buFont typeface="Arial" panose="020B0604020202020204" pitchFamily="34" charset="0"/>
              <a:buChar char="•"/>
            </a:pPr>
            <a:r>
              <a:rPr lang="en-US" sz="1800" b="1" kern="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Handling missing data</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285750" indent="-285750" algn="l" rtl="0">
              <a:lnSpc>
                <a:spcPct val="200000"/>
              </a:lnSpc>
              <a:buFont typeface="Arial" panose="020B0604020202020204" pitchFamily="34" charset="0"/>
              <a:buChar char="•"/>
            </a:pPr>
            <a:r>
              <a:rPr lang="en-US" sz="1800" b="1" kern="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Missing values were replaced with the mean values</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285750" indent="-285750" algn="l" rtl="0">
              <a:lnSpc>
                <a:spcPct val="200000"/>
              </a:lnSpc>
              <a:buFont typeface="Arial" panose="020B0604020202020204" pitchFamily="34" charset="0"/>
              <a:buChar char="•"/>
            </a:pPr>
            <a:r>
              <a:rPr lang="en-US" sz="1800" b="1" kern="0" dirty="0">
                <a:solidFill>
                  <a:srgbClr val="000000"/>
                </a:solidFill>
                <a:effectLst/>
                <a:latin typeface="Times New Roman" panose="02020603050405020304" pitchFamily="18" charset="0"/>
                <a:ea typeface="Times New Roman" panose="02020603050405020304" pitchFamily="18" charset="0"/>
              </a:rPr>
              <a:t>Removing some columns:</a:t>
            </a:r>
            <a:r>
              <a:rPr lang="en-US" sz="1800" kern="0" dirty="0">
                <a:solidFill>
                  <a:srgbClr val="000000"/>
                </a:solidFill>
                <a:effectLst/>
                <a:latin typeface="Times New Roman" panose="02020603050405020304" pitchFamily="18" charset="0"/>
                <a:ea typeface="Times New Roman" panose="02020603050405020304" pitchFamily="18" charset="0"/>
              </a:rPr>
              <a:t> To achieve accurate results, we had to remove certain columns such as Student Id because it provides no benefit to the predictions. The Grade and Total columns were also removed because they resulted in extremely high prediction rates,</a:t>
            </a:r>
            <a:r>
              <a:rPr lang="en-US" dirty="0">
                <a:effectLst/>
              </a:rPr>
              <a:t> </a:t>
            </a:r>
          </a:p>
          <a:p>
            <a:pPr marL="285750" indent="-285750" algn="l" rtl="0">
              <a:lnSpc>
                <a:spcPct val="200000"/>
              </a:lnSpc>
              <a:buFont typeface="Arial" panose="020B0604020202020204" pitchFamily="34" charset="0"/>
              <a:buChar char="•"/>
            </a:pPr>
            <a:r>
              <a:rPr lang="en-US" b="1" kern="0" dirty="0">
                <a:solidFill>
                  <a:srgbClr val="000000"/>
                </a:solidFill>
                <a:latin typeface="Times New Roman" panose="02020603050405020304" pitchFamily="18" charset="0"/>
              </a:rPr>
              <a:t>Data Splitting</a:t>
            </a:r>
          </a:p>
          <a:p>
            <a:pPr algn="l" rtl="0">
              <a:lnSpc>
                <a:spcPct val="200000"/>
              </a:lnSpc>
            </a:pPr>
            <a:r>
              <a:rPr lang="en-US" kern="0" dirty="0">
                <a:solidFill>
                  <a:srgbClr val="000000"/>
                </a:solidFill>
                <a:latin typeface="Times New Roman" panose="02020603050405020304" pitchFamily="18" charset="0"/>
              </a:rPr>
              <a:t>     Training 80%</a:t>
            </a:r>
          </a:p>
          <a:p>
            <a:pPr algn="l" rtl="0">
              <a:lnSpc>
                <a:spcPct val="200000"/>
              </a:lnSpc>
            </a:pPr>
            <a:r>
              <a:rPr lang="en-US" kern="0" dirty="0">
                <a:solidFill>
                  <a:srgbClr val="000000"/>
                </a:solidFill>
                <a:latin typeface="Times New Roman" panose="02020603050405020304" pitchFamily="18" charset="0"/>
              </a:rPr>
              <a:t>      Testing 20% </a:t>
            </a:r>
            <a:endParaRPr lang="ar-SA" kern="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785931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F5489109-3085-653F-9DF2-9603A415FAAF}"/>
              </a:ext>
            </a:extLst>
          </p:cNvPr>
          <p:cNvSpPr>
            <a:spLocks noGrp="1"/>
          </p:cNvSpPr>
          <p:nvPr>
            <p:ph type="title"/>
          </p:nvPr>
        </p:nvSpPr>
        <p:spPr>
          <a:xfrm>
            <a:off x="838200" y="781622"/>
            <a:ext cx="10515600" cy="1325563"/>
          </a:xfrm>
        </p:spPr>
        <p:txBody>
          <a:bodyPr>
            <a:normAutofit fontScale="90000"/>
          </a:bodyPr>
          <a:lstStyle/>
          <a:p>
            <a:pPr algn="l">
              <a:lnSpc>
                <a:spcPct val="150000"/>
              </a:lnSpc>
            </a:pPr>
            <a:r>
              <a:rPr lang="en-CA" sz="3100" b="1" u="sng" kern="0" dirty="0">
                <a:latin typeface="Times New Roman" panose="02020603050405020304" pitchFamily="18" charset="0"/>
                <a:cs typeface="Arial" panose="020B0604020202020204" pitchFamily="34" charset="0"/>
              </a:rPr>
              <a:t>Feature Engineering</a:t>
            </a:r>
            <a:br>
              <a:rPr lang="en-US" sz="1800" dirty="0">
                <a:effectLst/>
                <a:latin typeface="Times New Roman" panose="02020603050405020304" pitchFamily="18" charset="0"/>
                <a:ea typeface="Times New Roman" panose="02020603050405020304" pitchFamily="18" charset="0"/>
              </a:rPr>
            </a:br>
            <a:br>
              <a:rPr lang="en-US" sz="1800" dirty="0">
                <a:effectLst/>
                <a:latin typeface="Times New Roman" panose="02020603050405020304" pitchFamily="18" charset="0"/>
                <a:ea typeface="Times New Roman" panose="02020603050405020304" pitchFamily="18" charset="0"/>
              </a:rPr>
            </a:br>
            <a:endParaRPr lang="ar-SA" dirty="0"/>
          </a:p>
        </p:txBody>
      </p:sp>
      <p:sp>
        <p:nvSpPr>
          <p:cNvPr id="5" name="عنوان 3">
            <a:extLst>
              <a:ext uri="{FF2B5EF4-FFF2-40B4-BE49-F238E27FC236}">
                <a16:creationId xmlns:a16="http://schemas.microsoft.com/office/drawing/2014/main" id="{DDBB98B7-AB0B-E406-D87B-1B0B6F57A1F7}"/>
              </a:ext>
            </a:extLst>
          </p:cNvPr>
          <p:cNvSpPr txBox="1">
            <a:spLocks/>
          </p:cNvSpPr>
          <p:nvPr/>
        </p:nvSpPr>
        <p:spPr>
          <a:xfrm>
            <a:off x="838200" y="1499023"/>
            <a:ext cx="6866744" cy="5185517"/>
          </a:xfrm>
          <a:prstGeom prst="rect">
            <a:avLst/>
          </a:prstGeom>
        </p:spPr>
        <p:txBody>
          <a:bodyPr vert="horz" lIns="91440" tIns="45720" rIns="91440" bIns="45720" rtlCol="1" anchor="ctr">
            <a:normAutofit fontScale="90000"/>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l">
              <a:lnSpc>
                <a:spcPct val="200000"/>
              </a:lnSpc>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features available for training were optimized based on the original data, such as extracting interactive features between different test scores.</a:t>
            </a:r>
            <a:endParaRPr lang="ar-S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a:p>
            <a:pPr algn="l">
              <a:lnSpc>
                <a:spcPct val="200000"/>
              </a:lnSpc>
            </a:pPr>
            <a:r>
              <a:rPr lang="en-CA" sz="1800" b="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From </a:t>
            </a:r>
            <a:r>
              <a:rPr lang="en-CA" sz="1800" b="1" dirty="0">
                <a:solidFill>
                  <a:srgbClr val="000000"/>
                </a:solidFill>
                <a:effectLst/>
                <a:latin typeface="Times New Roman" panose="02020603050405020304" pitchFamily="18" charset="0"/>
                <a:ea typeface="Aptos" panose="020B0004020202020204" pitchFamily="34" charset="0"/>
              </a:rPr>
              <a:t>correlation matrix </a:t>
            </a: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for our dataset, it is clear that there is a positive correlation (.44) between Quiz_1 and Midterm_1, meaning that if a student scores well on Quiz_1, they are more likely to score high on Midterm_1, and there is also a strong correlation (.70)  between Final Exam and the total score, indicating that final exam scores account for the largest share of the total score. There is a positive correlation (0.68) between Midterm-1 and the total score, while weak and negative correlations were observed between Assignment</a:t>
            </a:r>
            <a:endParaRPr lang="en-US" sz="1800" dirty="0">
              <a:effectLst/>
              <a:latin typeface="Times New Roman" panose="02020603050405020304" pitchFamily="18" charset="0"/>
              <a:ea typeface="Times New Roman" panose="02020603050405020304" pitchFamily="18" charset="0"/>
            </a:endParaRPr>
          </a:p>
          <a:p>
            <a:pPr algn="l">
              <a:lnSpc>
                <a:spcPct val="200000"/>
              </a:lnSpc>
            </a:pPr>
            <a:endParaRPr lang="ar-SA" sz="3600" dirty="0"/>
          </a:p>
        </p:txBody>
      </p:sp>
      <p:pic>
        <p:nvPicPr>
          <p:cNvPr id="7" name="صورة 6">
            <a:extLst>
              <a:ext uri="{FF2B5EF4-FFF2-40B4-BE49-F238E27FC236}">
                <a16:creationId xmlns:a16="http://schemas.microsoft.com/office/drawing/2014/main" id="{4F09A8F9-C811-33B9-DDD7-1F2098177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7905" y="2107185"/>
            <a:ext cx="4197419" cy="3741112"/>
          </a:xfrm>
          <a:prstGeom prst="rect">
            <a:avLst/>
          </a:prstGeom>
        </p:spPr>
      </p:pic>
    </p:spTree>
    <p:extLst>
      <p:ext uri="{BB962C8B-B14F-4D97-AF65-F5344CB8AC3E}">
        <p14:creationId xmlns:p14="http://schemas.microsoft.com/office/powerpoint/2010/main" val="1513008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F5489109-3085-653F-9DF2-9603A415FAAF}"/>
              </a:ext>
            </a:extLst>
          </p:cNvPr>
          <p:cNvSpPr>
            <a:spLocks noGrp="1"/>
          </p:cNvSpPr>
          <p:nvPr>
            <p:ph type="title"/>
          </p:nvPr>
        </p:nvSpPr>
        <p:spPr>
          <a:xfrm>
            <a:off x="838200" y="335145"/>
            <a:ext cx="10515600" cy="1325563"/>
          </a:xfrm>
        </p:spPr>
        <p:txBody>
          <a:bodyPr>
            <a:normAutofit/>
          </a:bodyPr>
          <a:lstStyle/>
          <a:p>
            <a:pPr algn="l" rtl="0">
              <a:lnSpc>
                <a:spcPct val="150000"/>
              </a:lnSpc>
            </a:pPr>
            <a:r>
              <a:rPr lang="en-CA" sz="2800" b="1" u="sng" kern="0" dirty="0">
                <a:latin typeface="Times New Roman" panose="02020603050405020304" pitchFamily="18" charset="0"/>
                <a:cs typeface="Arial" panose="020B0604020202020204" pitchFamily="34" charset="0"/>
              </a:rPr>
              <a:t>Feature Selection</a:t>
            </a:r>
            <a:endParaRPr lang="en-US" sz="2800" b="1" u="sng" kern="0" dirty="0">
              <a:latin typeface="Times New Roman" panose="02020603050405020304" pitchFamily="18" charset="0"/>
              <a:cs typeface="Arial" panose="020B0604020202020204" pitchFamily="34" charset="0"/>
            </a:endParaRPr>
          </a:p>
        </p:txBody>
      </p:sp>
      <p:sp>
        <p:nvSpPr>
          <p:cNvPr id="2" name="عنوان 3">
            <a:extLst>
              <a:ext uri="{FF2B5EF4-FFF2-40B4-BE49-F238E27FC236}">
                <a16:creationId xmlns:a16="http://schemas.microsoft.com/office/drawing/2014/main" id="{C073BFCA-827B-D654-FD6F-6188104C9F3A}"/>
              </a:ext>
            </a:extLst>
          </p:cNvPr>
          <p:cNvSpPr txBox="1">
            <a:spLocks/>
          </p:cNvSpPr>
          <p:nvPr/>
        </p:nvSpPr>
        <p:spPr>
          <a:xfrm>
            <a:off x="838200" y="1512939"/>
            <a:ext cx="10515600" cy="3832121"/>
          </a:xfrm>
          <a:prstGeom prst="rect">
            <a:avLst/>
          </a:prstGeom>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l" rtl="0">
              <a:lnSpc>
                <a:spcPct val="200000"/>
              </a:lnSpc>
            </a:pPr>
            <a:r>
              <a:rPr lang="en-CA" sz="1800" dirty="0">
                <a:solidFill>
                  <a:srgbClr val="000000"/>
                </a:solidFill>
                <a:latin typeface="Times New Roman" panose="02020603050405020304" pitchFamily="18" charset="0"/>
                <a:cs typeface="Times New Roman" panose="02020603050405020304" pitchFamily="18" charset="0"/>
              </a:rPr>
              <a:t>Features with a strong influence on the prediction of academic underachievement were selected by examining the previous correlation matrix, analyzing the relationships between features, choosing those most closely associated with academic underachievement, and removing features that cause overfitting—such as Grade and Total—to improve class distribution. The column that the models will predict is “Categories,” so that we have five classifications.</a:t>
            </a:r>
            <a:endParaRPr lang="en-US" sz="18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67139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F5489109-3085-653F-9DF2-9603A415FAAF}"/>
              </a:ext>
            </a:extLst>
          </p:cNvPr>
          <p:cNvSpPr>
            <a:spLocks noGrp="1"/>
          </p:cNvSpPr>
          <p:nvPr>
            <p:ph type="title"/>
          </p:nvPr>
        </p:nvSpPr>
        <p:spPr>
          <a:xfrm>
            <a:off x="838200" y="335145"/>
            <a:ext cx="10515600" cy="1325563"/>
          </a:xfrm>
        </p:spPr>
        <p:txBody>
          <a:bodyPr>
            <a:normAutofit/>
          </a:bodyPr>
          <a:lstStyle/>
          <a:p>
            <a:pPr algn="l" rtl="0">
              <a:lnSpc>
                <a:spcPct val="150000"/>
              </a:lnSpc>
            </a:pPr>
            <a:r>
              <a:rPr lang="en-CA" sz="2800" b="1" u="sng" kern="0" dirty="0">
                <a:latin typeface="Times New Roman" panose="02020603050405020304" pitchFamily="18" charset="0"/>
                <a:cs typeface="Arial" panose="020B0604020202020204" pitchFamily="34" charset="0"/>
              </a:rPr>
              <a:t>Model Selection and Optimization</a:t>
            </a:r>
            <a:endParaRPr lang="en-US" sz="2800" b="1" u="sng" kern="0" dirty="0">
              <a:latin typeface="Times New Roman" panose="02020603050405020304" pitchFamily="18" charset="0"/>
              <a:cs typeface="Arial" panose="020B0604020202020204" pitchFamily="34" charset="0"/>
            </a:endParaRPr>
          </a:p>
        </p:txBody>
      </p:sp>
      <p:sp>
        <p:nvSpPr>
          <p:cNvPr id="2" name="عنوان 3">
            <a:extLst>
              <a:ext uri="{FF2B5EF4-FFF2-40B4-BE49-F238E27FC236}">
                <a16:creationId xmlns:a16="http://schemas.microsoft.com/office/drawing/2014/main" id="{C073BFCA-827B-D654-FD6F-6188104C9F3A}"/>
              </a:ext>
            </a:extLst>
          </p:cNvPr>
          <p:cNvSpPr txBox="1">
            <a:spLocks/>
          </p:cNvSpPr>
          <p:nvPr/>
        </p:nvSpPr>
        <p:spPr>
          <a:xfrm>
            <a:off x="838200" y="1512939"/>
            <a:ext cx="10515600" cy="3832121"/>
          </a:xfrm>
          <a:prstGeom prst="rect">
            <a:avLst/>
          </a:prstGeom>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marL="285750" indent="-285750" algn="l" rtl="0">
              <a:lnSpc>
                <a:spcPct val="200000"/>
              </a:lnSpc>
              <a:buFont typeface="Arial" panose="020B0604020202020204" pitchFamily="34" charset="0"/>
              <a:buChar char="•"/>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machine learning models used are suitable for the task of predicting academic underachievement, including KNN, Decision Tree, Random Forest, and </a:t>
            </a:r>
            <a:r>
              <a:rPr lang="en-CA" sz="1800" dirty="0" err="1">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XGBoost</a:t>
            </a: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285750" indent="-285750" algn="l" rtl="0">
              <a:lnSpc>
                <a:spcPct val="200000"/>
              </a:lnSpc>
              <a:buFont typeface="Arial" panose="020B0604020202020204" pitchFamily="34" charset="0"/>
              <a:buChar char="•"/>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They were optimized using </a:t>
            </a:r>
            <a:r>
              <a:rPr lang="en-CA" sz="1800" dirty="0" err="1">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GridSearchCV</a:t>
            </a: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to obtain the best parameters, such as the number of trees in Random Forest and </a:t>
            </a:r>
            <a:r>
              <a:rPr lang="en-CA" sz="1800" dirty="0" err="1">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XGBoost</a:t>
            </a: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and the tree depth in Decision Tree</a:t>
            </a:r>
            <a:endParaRPr lang="ar-S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a:p>
            <a:pPr marL="285750" indent="-285750" algn="l" rtl="0">
              <a:lnSpc>
                <a:spcPct val="200000"/>
              </a:lnSpc>
              <a:buFont typeface="Arial" panose="020B0604020202020204" pitchFamily="34" charset="0"/>
              <a:buChar char="•"/>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We also used optimization techniques such as cross-validation to reduce overfitting and ensure that the models are capable of good generalization </a:t>
            </a:r>
            <a:endParaRPr lang="en-US" sz="1800" dirty="0">
              <a:effectLst/>
              <a:latin typeface="Times New Roman" panose="02020603050405020304" pitchFamily="18" charset="0"/>
              <a:ea typeface="Times New Roman" panose="02020603050405020304" pitchFamily="18" charset="0"/>
            </a:endParaRPr>
          </a:p>
          <a:p>
            <a:pPr algn="l" rtl="0">
              <a:lnSpc>
                <a:spcPct val="200000"/>
              </a:lnSpc>
            </a:pPr>
            <a:endParaRPr lang="en-US" sz="18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43483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F5489109-3085-653F-9DF2-9603A415FAAF}"/>
              </a:ext>
            </a:extLst>
          </p:cNvPr>
          <p:cNvSpPr>
            <a:spLocks noGrp="1"/>
          </p:cNvSpPr>
          <p:nvPr>
            <p:ph type="title"/>
          </p:nvPr>
        </p:nvSpPr>
        <p:spPr>
          <a:xfrm>
            <a:off x="838200" y="335145"/>
            <a:ext cx="10515600" cy="1325563"/>
          </a:xfrm>
        </p:spPr>
        <p:txBody>
          <a:bodyPr>
            <a:normAutofit/>
          </a:bodyPr>
          <a:lstStyle/>
          <a:p>
            <a:pPr algn="l" rtl="0">
              <a:lnSpc>
                <a:spcPct val="150000"/>
              </a:lnSpc>
            </a:pPr>
            <a:r>
              <a:rPr lang="en-CA" sz="2800" b="1" u="sng" kern="0" dirty="0">
                <a:latin typeface="Times New Roman" panose="02020603050405020304" pitchFamily="18" charset="0"/>
                <a:cs typeface="Arial" panose="020B0604020202020204" pitchFamily="34" charset="0"/>
              </a:rPr>
              <a:t>Model Evaluation</a:t>
            </a:r>
            <a:endParaRPr lang="en-US" sz="2800" b="1" u="sng" kern="0" dirty="0">
              <a:latin typeface="Times New Roman" panose="02020603050405020304" pitchFamily="18" charset="0"/>
              <a:cs typeface="Arial" panose="020B0604020202020204" pitchFamily="34" charset="0"/>
            </a:endParaRPr>
          </a:p>
        </p:txBody>
      </p:sp>
      <p:sp>
        <p:nvSpPr>
          <p:cNvPr id="2" name="عنوان 3">
            <a:extLst>
              <a:ext uri="{FF2B5EF4-FFF2-40B4-BE49-F238E27FC236}">
                <a16:creationId xmlns:a16="http://schemas.microsoft.com/office/drawing/2014/main" id="{C073BFCA-827B-D654-FD6F-6188104C9F3A}"/>
              </a:ext>
            </a:extLst>
          </p:cNvPr>
          <p:cNvSpPr txBox="1">
            <a:spLocks/>
          </p:cNvSpPr>
          <p:nvPr/>
        </p:nvSpPr>
        <p:spPr>
          <a:xfrm>
            <a:off x="838200" y="190065"/>
            <a:ext cx="4962993" cy="2941286"/>
          </a:xfrm>
          <a:prstGeom prst="rect">
            <a:avLst/>
          </a:prstGeom>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l" rtl="0">
              <a:lnSpc>
                <a:spcPct val="200000"/>
              </a:lnSpc>
            </a:pPr>
            <a:r>
              <a:rPr lang="en-CA" sz="1800" dirty="0">
                <a:solidFill>
                  <a:srgbClr val="000000"/>
                </a:solidFill>
                <a:effectLst/>
                <a:latin typeface="Times New Roman" panose="02020603050405020304" pitchFamily="18" charset="0"/>
                <a:ea typeface="Aptos" panose="020B0004020202020204" pitchFamily="34" charset="0"/>
              </a:rPr>
              <a:t>The study presented results in two phases. </a:t>
            </a:r>
            <a:endParaRPr lang="ar-SA" sz="1800" dirty="0">
              <a:solidFill>
                <a:srgbClr val="000000"/>
              </a:solidFill>
              <a:effectLst/>
              <a:latin typeface="Times New Roman" panose="02020603050405020304" pitchFamily="18" charset="0"/>
              <a:ea typeface="Aptos" panose="020B0004020202020204" pitchFamily="34" charset="0"/>
            </a:endParaRPr>
          </a:p>
        </p:txBody>
      </p:sp>
      <p:pic>
        <p:nvPicPr>
          <p:cNvPr id="3" name="صورة 2">
            <a:extLst>
              <a:ext uri="{FF2B5EF4-FFF2-40B4-BE49-F238E27FC236}">
                <a16:creationId xmlns:a16="http://schemas.microsoft.com/office/drawing/2014/main" id="{8DC22B5D-5BE6-655E-1B2E-DFF110DEA86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32198" y="4070910"/>
            <a:ext cx="3509625" cy="2563961"/>
          </a:xfrm>
          <a:prstGeom prst="rect">
            <a:avLst/>
          </a:prstGeom>
          <a:noFill/>
          <a:ln>
            <a:noFill/>
          </a:ln>
        </p:spPr>
      </p:pic>
      <p:sp>
        <p:nvSpPr>
          <p:cNvPr id="6" name="مربع نص 5">
            <a:extLst>
              <a:ext uri="{FF2B5EF4-FFF2-40B4-BE49-F238E27FC236}">
                <a16:creationId xmlns:a16="http://schemas.microsoft.com/office/drawing/2014/main" id="{ABE2B7B3-A29E-E1E0-38CD-E3636ECB2B63}"/>
              </a:ext>
            </a:extLst>
          </p:cNvPr>
          <p:cNvSpPr txBox="1"/>
          <p:nvPr/>
        </p:nvSpPr>
        <p:spPr>
          <a:xfrm>
            <a:off x="866827" y="1847031"/>
            <a:ext cx="4991620" cy="2223879"/>
          </a:xfrm>
          <a:prstGeom prst="rect">
            <a:avLst/>
          </a:prstGeom>
          <a:noFill/>
        </p:spPr>
        <p:txBody>
          <a:bodyPr wrap="square">
            <a:spAutoFit/>
          </a:bodyPr>
          <a:lstStyle/>
          <a:p>
            <a:pPr algn="l" rtl="0">
              <a:lnSpc>
                <a:spcPct val="200000"/>
              </a:lnSpc>
            </a:pPr>
            <a:r>
              <a:rPr lang="en-CA" sz="1800" b="1" dirty="0">
                <a:solidFill>
                  <a:srgbClr val="000000"/>
                </a:solidFill>
                <a:effectLst/>
                <a:latin typeface="Times New Roman" panose="02020603050405020304" pitchFamily="18" charset="0"/>
                <a:ea typeface="Aptos" panose="020B0004020202020204" pitchFamily="34" charset="0"/>
              </a:rPr>
              <a:t>The first phase </a:t>
            </a:r>
            <a:r>
              <a:rPr lang="en-CA" sz="1800" dirty="0">
                <a:solidFill>
                  <a:srgbClr val="000000"/>
                </a:solidFill>
                <a:effectLst/>
                <a:latin typeface="Times New Roman" panose="02020603050405020304" pitchFamily="18" charset="0"/>
                <a:ea typeface="Aptos" panose="020B0004020202020204" pitchFamily="34" charset="0"/>
              </a:rPr>
              <a:t>included all features in the dataset, and the results were unrealistic and extremely high due to the presence of “Grade” and “Total,” with accuracy reaching 100%, indicating “overfitting.”</a:t>
            </a:r>
            <a:endParaRPr lang="en-US" sz="1800" dirty="0">
              <a:solidFill>
                <a:srgbClr val="000000"/>
              </a:solidFill>
              <a:latin typeface="Times New Roman" panose="02020603050405020304" pitchFamily="18" charset="0"/>
              <a:cs typeface="Times New Roman" panose="02020603050405020304" pitchFamily="18" charset="0"/>
            </a:endParaRPr>
          </a:p>
        </p:txBody>
      </p:sp>
      <p:cxnSp>
        <p:nvCxnSpPr>
          <p:cNvPr id="8" name="موصل مستقيم 7">
            <a:extLst>
              <a:ext uri="{FF2B5EF4-FFF2-40B4-BE49-F238E27FC236}">
                <a16:creationId xmlns:a16="http://schemas.microsoft.com/office/drawing/2014/main" id="{D5795FBD-5B1E-50BC-2D0D-CCA448603C89}"/>
              </a:ext>
            </a:extLst>
          </p:cNvPr>
          <p:cNvCxnSpPr/>
          <p:nvPr/>
        </p:nvCxnSpPr>
        <p:spPr>
          <a:xfrm>
            <a:off x="6096000" y="1660708"/>
            <a:ext cx="0" cy="4395318"/>
          </a:xfrm>
          <a:prstGeom prst="line">
            <a:avLst/>
          </a:prstGeom>
        </p:spPr>
        <p:style>
          <a:lnRef idx="1">
            <a:schemeClr val="dk1"/>
          </a:lnRef>
          <a:fillRef idx="0">
            <a:schemeClr val="dk1"/>
          </a:fillRef>
          <a:effectRef idx="0">
            <a:schemeClr val="dk1"/>
          </a:effectRef>
          <a:fontRef idx="minor">
            <a:schemeClr val="tx1"/>
          </a:fontRef>
        </p:style>
      </p:cxnSp>
      <p:sp>
        <p:nvSpPr>
          <p:cNvPr id="9" name="مربع نص 8">
            <a:extLst>
              <a:ext uri="{FF2B5EF4-FFF2-40B4-BE49-F238E27FC236}">
                <a16:creationId xmlns:a16="http://schemas.microsoft.com/office/drawing/2014/main" id="{FEF2F834-2F8D-0AEC-B152-1444D730EC29}"/>
              </a:ext>
            </a:extLst>
          </p:cNvPr>
          <p:cNvSpPr txBox="1"/>
          <p:nvPr/>
        </p:nvSpPr>
        <p:spPr>
          <a:xfrm>
            <a:off x="6353227" y="1847031"/>
            <a:ext cx="4991620" cy="1704506"/>
          </a:xfrm>
          <a:prstGeom prst="rect">
            <a:avLst/>
          </a:prstGeom>
          <a:noFill/>
        </p:spPr>
        <p:txBody>
          <a:bodyPr wrap="square">
            <a:spAutoFit/>
          </a:bodyPr>
          <a:lstStyle/>
          <a:p>
            <a:pPr algn="l" rtl="0">
              <a:lnSpc>
                <a:spcPct val="150000"/>
              </a:lnSpc>
            </a:pPr>
            <a:r>
              <a:rPr lang="en-CA" sz="1800" b="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As for the second phase </a:t>
            </a: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features causing high accuracy were removed because the models treated them as redundant, and the results became more realistic</a:t>
            </a:r>
            <a:endParaRPr lang="en-US" sz="1800" dirty="0">
              <a:effectLst/>
              <a:latin typeface="Times New Roman" panose="02020603050405020304" pitchFamily="18" charset="0"/>
              <a:ea typeface="Times New Roman" panose="02020603050405020304" pitchFamily="18" charset="0"/>
            </a:endParaRPr>
          </a:p>
        </p:txBody>
      </p:sp>
      <p:pic>
        <p:nvPicPr>
          <p:cNvPr id="10" name="صورة 9">
            <a:extLst>
              <a:ext uri="{FF2B5EF4-FFF2-40B4-BE49-F238E27FC236}">
                <a16:creationId xmlns:a16="http://schemas.microsoft.com/office/drawing/2014/main" id="{2C534665-3F2C-D60D-83DD-B5E2BD64B4C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87774" y="3674880"/>
            <a:ext cx="3900170" cy="2847975"/>
          </a:xfrm>
          <a:prstGeom prst="rect">
            <a:avLst/>
          </a:prstGeom>
          <a:noFill/>
          <a:ln>
            <a:noFill/>
          </a:ln>
        </p:spPr>
      </p:pic>
    </p:spTree>
    <p:extLst>
      <p:ext uri="{BB962C8B-B14F-4D97-AF65-F5344CB8AC3E}">
        <p14:creationId xmlns:p14="http://schemas.microsoft.com/office/powerpoint/2010/main" val="819644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عنوان 3">
            <a:extLst>
              <a:ext uri="{FF2B5EF4-FFF2-40B4-BE49-F238E27FC236}">
                <a16:creationId xmlns:a16="http://schemas.microsoft.com/office/drawing/2014/main" id="{C073BFCA-827B-D654-FD6F-6188104C9F3A}"/>
              </a:ext>
            </a:extLst>
          </p:cNvPr>
          <p:cNvSpPr txBox="1">
            <a:spLocks/>
          </p:cNvSpPr>
          <p:nvPr/>
        </p:nvSpPr>
        <p:spPr>
          <a:xfrm>
            <a:off x="838200" y="748441"/>
            <a:ext cx="10515600" cy="3832121"/>
          </a:xfrm>
          <a:prstGeom prst="rect">
            <a:avLst/>
          </a:prstGeom>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l" rtl="0">
              <a:lnSpc>
                <a:spcPct val="200000"/>
              </a:lnSpc>
            </a:pPr>
            <a:r>
              <a:rPr lang="en-US" sz="1800" dirty="0">
                <a:solidFill>
                  <a:srgbClr val="000000"/>
                </a:solidFill>
                <a:effectLst/>
                <a:latin typeface="Times New Roman" panose="02020603050405020304" pitchFamily="18" charset="0"/>
                <a:ea typeface="Times New Roman" panose="02020603050405020304" pitchFamily="18" charset="0"/>
              </a:rPr>
              <a:t>the models’ results varied and were more realistic. The best model in terms of overall performance is KNN, as precision, recall, and F1-score are more balanced in this model, while Random Forest also achieved high precision but failed to improve the F1 -Score, and thus did not outperform KNN in terms of balance, making KNN the best model when considering the balance between accuracy and recall. As for the </a:t>
            </a:r>
            <a:r>
              <a:rPr lang="en-US" sz="1800" dirty="0" err="1">
                <a:solidFill>
                  <a:srgbClr val="000000"/>
                </a:solidFill>
                <a:effectLst/>
                <a:latin typeface="Times New Roman" panose="02020603050405020304" pitchFamily="18" charset="0"/>
                <a:ea typeface="Times New Roman" panose="02020603050405020304" pitchFamily="18" charset="0"/>
              </a:rPr>
              <a:t>XGBoost</a:t>
            </a:r>
            <a:r>
              <a:rPr lang="en-US" sz="1800" dirty="0">
                <a:solidFill>
                  <a:srgbClr val="000000"/>
                </a:solidFill>
                <a:effectLst/>
                <a:latin typeface="Times New Roman" panose="02020603050405020304" pitchFamily="18" charset="0"/>
                <a:ea typeface="Times New Roman" panose="02020603050405020304" pitchFamily="18" charset="0"/>
              </a:rPr>
              <a:t> model, its performance was average compared to the rest of the models, and the decision tree model performed the worst among them and needs parameter tuning.</a:t>
            </a:r>
            <a:r>
              <a:rPr lang="ar-SA"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7520989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graphicFrame>
        <p:nvGraphicFramePr>
          <p:cNvPr id="3" name="جدول 2">
            <a:extLst>
              <a:ext uri="{FF2B5EF4-FFF2-40B4-BE49-F238E27FC236}">
                <a16:creationId xmlns:a16="http://schemas.microsoft.com/office/drawing/2014/main" id="{FD118D31-0856-32F8-B8EC-D321A94993A5}"/>
              </a:ext>
            </a:extLst>
          </p:cNvPr>
          <p:cNvGraphicFramePr>
            <a:graphicFrameLocks noGrp="1"/>
          </p:cNvGraphicFramePr>
          <p:nvPr>
            <p:extLst>
              <p:ext uri="{D42A27DB-BD31-4B8C-83A1-F6EECF244321}">
                <p14:modId xmlns:p14="http://schemas.microsoft.com/office/powerpoint/2010/main" val="594674116"/>
              </p:ext>
            </p:extLst>
          </p:nvPr>
        </p:nvGraphicFramePr>
        <p:xfrm>
          <a:off x="5686266" y="457821"/>
          <a:ext cx="5569854" cy="5987949"/>
        </p:xfrm>
        <a:graphic>
          <a:graphicData uri="http://schemas.openxmlformats.org/drawingml/2006/table">
            <a:tbl>
              <a:tblPr rtl="1" firstRow="1" firstCol="1" bandRow="1">
                <a:tableStyleId>{5940675A-B579-460E-94D1-54222C63F5DA}</a:tableStyleId>
              </a:tblPr>
              <a:tblGrid>
                <a:gridCol w="2784927">
                  <a:extLst>
                    <a:ext uri="{9D8B030D-6E8A-4147-A177-3AD203B41FA5}">
                      <a16:colId xmlns:a16="http://schemas.microsoft.com/office/drawing/2014/main" val="4038128424"/>
                    </a:ext>
                  </a:extLst>
                </a:gridCol>
                <a:gridCol w="2784927">
                  <a:extLst>
                    <a:ext uri="{9D8B030D-6E8A-4147-A177-3AD203B41FA5}">
                      <a16:colId xmlns:a16="http://schemas.microsoft.com/office/drawing/2014/main" val="817405633"/>
                    </a:ext>
                  </a:extLst>
                </a:gridCol>
              </a:tblGrid>
              <a:tr h="2740111">
                <a:tc>
                  <a:txBody>
                    <a:bodyPr/>
                    <a:lstStyle/>
                    <a:p>
                      <a:pPr algn="ctr" rtl="0">
                        <a:lnSpc>
                          <a:spcPct val="150000"/>
                        </a:lnSpc>
                      </a:pPr>
                      <a:r>
                        <a:rPr lang="en-US" sz="1200" kern="100" dirty="0">
                          <a:effectLst/>
                        </a:rPr>
                        <a:t>KNN</a:t>
                      </a:r>
                      <a:endParaRPr lang="ar-SA" sz="1200" kern="100" dirty="0">
                        <a:effectLst/>
                      </a:endParaRPr>
                    </a:p>
                    <a:p>
                      <a:pPr algn="ctr" rtl="0">
                        <a:lnSpc>
                          <a:spcPct val="150000"/>
                        </a:lnSpc>
                      </a:pPr>
                      <a:endParaRPr lang="en-US" sz="1200" kern="100" dirty="0">
                        <a:effectLst/>
                        <a:latin typeface="Times New Roman" panose="02020603050405020304" pitchFamily="18" charset="0"/>
                        <a:ea typeface="Times New Roman" panose="02020603050405020304" pitchFamily="18" charset="0"/>
                      </a:endParaRPr>
                    </a:p>
                  </a:txBody>
                  <a:tcPr marL="66442" marR="66442" marT="0" marB="0"/>
                </a:tc>
                <a:tc>
                  <a:txBody>
                    <a:bodyPr/>
                    <a:lstStyle/>
                    <a:p>
                      <a:pPr algn="ctr" rtl="0">
                        <a:lnSpc>
                          <a:spcPct val="150000"/>
                        </a:lnSpc>
                      </a:pPr>
                      <a:r>
                        <a:rPr lang="en-US" sz="1200" kern="100" dirty="0">
                          <a:effectLst/>
                        </a:rPr>
                        <a:t>Decision Tree</a:t>
                      </a:r>
                      <a:endParaRPr lang="ar-SA" sz="1200" kern="100" dirty="0">
                        <a:effectLst/>
                      </a:endParaRPr>
                    </a:p>
                    <a:p>
                      <a:pPr algn="ctr" rtl="0">
                        <a:lnSpc>
                          <a:spcPct val="150000"/>
                        </a:lnSpc>
                      </a:pPr>
                      <a:endParaRPr lang="en-US" sz="1200" kern="100" dirty="0">
                        <a:effectLst/>
                        <a:latin typeface="Times New Roman" panose="02020603050405020304" pitchFamily="18" charset="0"/>
                        <a:ea typeface="Times New Roman" panose="02020603050405020304" pitchFamily="18" charset="0"/>
                      </a:endParaRPr>
                    </a:p>
                  </a:txBody>
                  <a:tcPr marL="66442" marR="66442" marT="0" marB="0"/>
                </a:tc>
                <a:extLst>
                  <a:ext uri="{0D108BD9-81ED-4DB2-BD59-A6C34878D82A}">
                    <a16:rowId xmlns:a16="http://schemas.microsoft.com/office/drawing/2014/main" val="406885010"/>
                  </a:ext>
                </a:extLst>
              </a:tr>
              <a:tr h="3247838">
                <a:tc>
                  <a:txBody>
                    <a:bodyPr/>
                    <a:lstStyle/>
                    <a:p>
                      <a:pPr algn="ctr" rtl="0">
                        <a:lnSpc>
                          <a:spcPct val="150000"/>
                        </a:lnSpc>
                      </a:pPr>
                      <a:r>
                        <a:rPr lang="en-US" sz="1200" kern="100" dirty="0" err="1">
                          <a:effectLst/>
                        </a:rPr>
                        <a:t>XGBoost</a:t>
                      </a:r>
                      <a:endParaRPr lang="ar-SA" sz="1200" kern="100" dirty="0">
                        <a:effectLst/>
                      </a:endParaRPr>
                    </a:p>
                    <a:p>
                      <a:pPr algn="ctr" rtl="0">
                        <a:lnSpc>
                          <a:spcPct val="150000"/>
                        </a:lnSpc>
                      </a:pPr>
                      <a:endParaRPr lang="en-US" sz="1200" kern="100" dirty="0">
                        <a:effectLst/>
                        <a:latin typeface="Times New Roman" panose="02020603050405020304" pitchFamily="18" charset="0"/>
                        <a:ea typeface="Times New Roman" panose="02020603050405020304" pitchFamily="18" charset="0"/>
                      </a:endParaRPr>
                    </a:p>
                  </a:txBody>
                  <a:tcPr marL="66442" marR="66442" marT="0" marB="0"/>
                </a:tc>
                <a:tc>
                  <a:txBody>
                    <a:bodyPr/>
                    <a:lstStyle/>
                    <a:p>
                      <a:pPr algn="ctr" rtl="0">
                        <a:lnSpc>
                          <a:spcPct val="150000"/>
                        </a:lnSpc>
                      </a:pPr>
                      <a:r>
                        <a:rPr lang="en-US" sz="1200" kern="100" dirty="0">
                          <a:effectLst/>
                        </a:rPr>
                        <a:t>Random Forest</a:t>
                      </a:r>
                      <a:endParaRPr lang="ar-SA" sz="1200" kern="100" dirty="0">
                        <a:effectLst/>
                      </a:endParaRPr>
                    </a:p>
                    <a:p>
                      <a:pPr algn="ctr" rtl="0">
                        <a:lnSpc>
                          <a:spcPct val="150000"/>
                        </a:lnSpc>
                      </a:pPr>
                      <a:endParaRPr lang="en-US" sz="1200" kern="100" dirty="0">
                        <a:effectLst/>
                        <a:latin typeface="Times New Roman" panose="02020603050405020304" pitchFamily="18" charset="0"/>
                        <a:ea typeface="Times New Roman" panose="02020603050405020304" pitchFamily="18" charset="0"/>
                      </a:endParaRPr>
                    </a:p>
                  </a:txBody>
                  <a:tcPr marL="66442" marR="66442" marT="0" marB="0"/>
                </a:tc>
                <a:extLst>
                  <a:ext uri="{0D108BD9-81ED-4DB2-BD59-A6C34878D82A}">
                    <a16:rowId xmlns:a16="http://schemas.microsoft.com/office/drawing/2014/main" val="1916500522"/>
                  </a:ext>
                </a:extLst>
              </a:tr>
            </a:tbl>
          </a:graphicData>
        </a:graphic>
      </p:graphicFrame>
      <p:pic>
        <p:nvPicPr>
          <p:cNvPr id="4" name="صورة 3">
            <a:extLst>
              <a:ext uri="{FF2B5EF4-FFF2-40B4-BE49-F238E27FC236}">
                <a16:creationId xmlns:a16="http://schemas.microsoft.com/office/drawing/2014/main" id="{85AA6973-CEB8-7F06-F165-6BD36A663C0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9871" y="938635"/>
            <a:ext cx="2251075" cy="2072640"/>
          </a:xfrm>
          <a:prstGeom prst="rect">
            <a:avLst/>
          </a:prstGeom>
          <a:noFill/>
          <a:ln>
            <a:noFill/>
          </a:ln>
        </p:spPr>
      </p:pic>
      <p:pic>
        <p:nvPicPr>
          <p:cNvPr id="5" name="صورة 4">
            <a:extLst>
              <a:ext uri="{FF2B5EF4-FFF2-40B4-BE49-F238E27FC236}">
                <a16:creationId xmlns:a16="http://schemas.microsoft.com/office/drawing/2014/main" id="{585538AC-BEA3-A722-004F-433E290D511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31271" y="932889"/>
            <a:ext cx="2194560" cy="2014855"/>
          </a:xfrm>
          <a:prstGeom prst="rect">
            <a:avLst/>
          </a:prstGeom>
          <a:noFill/>
          <a:ln>
            <a:noFill/>
          </a:ln>
        </p:spPr>
      </p:pic>
      <p:pic>
        <p:nvPicPr>
          <p:cNvPr id="6" name="صورة 5">
            <a:extLst>
              <a:ext uri="{FF2B5EF4-FFF2-40B4-BE49-F238E27FC236}">
                <a16:creationId xmlns:a16="http://schemas.microsoft.com/office/drawing/2014/main" id="{8FBA6101-20C0-5A76-5C90-F0EC012718D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69871" y="3820690"/>
            <a:ext cx="2279650" cy="2098675"/>
          </a:xfrm>
          <a:prstGeom prst="rect">
            <a:avLst/>
          </a:prstGeom>
          <a:noFill/>
          <a:ln>
            <a:noFill/>
          </a:ln>
        </p:spPr>
      </p:pic>
      <p:pic>
        <p:nvPicPr>
          <p:cNvPr id="7" name="صورة 6">
            <a:extLst>
              <a:ext uri="{FF2B5EF4-FFF2-40B4-BE49-F238E27FC236}">
                <a16:creationId xmlns:a16="http://schemas.microsoft.com/office/drawing/2014/main" id="{782FD7A7-2327-FA58-63D4-7E567AF890F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731271" y="3772378"/>
            <a:ext cx="2377440" cy="2188210"/>
          </a:xfrm>
          <a:prstGeom prst="rect">
            <a:avLst/>
          </a:prstGeom>
          <a:noFill/>
          <a:ln>
            <a:noFill/>
          </a:ln>
        </p:spPr>
      </p:pic>
      <p:sp>
        <p:nvSpPr>
          <p:cNvPr id="9" name="مربع نص 8">
            <a:extLst>
              <a:ext uri="{FF2B5EF4-FFF2-40B4-BE49-F238E27FC236}">
                <a16:creationId xmlns:a16="http://schemas.microsoft.com/office/drawing/2014/main" id="{1A595A8E-9DD7-EE16-29F7-2A4C176F1142}"/>
              </a:ext>
            </a:extLst>
          </p:cNvPr>
          <p:cNvSpPr txBox="1"/>
          <p:nvPr/>
        </p:nvSpPr>
        <p:spPr>
          <a:xfrm>
            <a:off x="410232" y="429205"/>
            <a:ext cx="6100996" cy="661207"/>
          </a:xfrm>
          <a:prstGeom prst="rect">
            <a:avLst/>
          </a:prstGeom>
          <a:noFill/>
        </p:spPr>
        <p:txBody>
          <a:bodyPr wrap="square">
            <a:spAutoFit/>
          </a:bodyPr>
          <a:lstStyle/>
          <a:p>
            <a:pPr lvl="1" algn="l" rtl="0">
              <a:lnSpc>
                <a:spcPct val="150000"/>
              </a:lnSpc>
            </a:pPr>
            <a:r>
              <a:rPr lang="en-US" sz="2800" b="1" u="sng" kern="0" dirty="0">
                <a:latin typeface="Times New Roman" panose="02020603050405020304" pitchFamily="18" charset="0"/>
                <a:ea typeface="+mj-ea"/>
                <a:cs typeface="Arial" panose="020B0604020202020204" pitchFamily="34" charset="0"/>
              </a:rPr>
              <a:t>Visualization and Insights</a:t>
            </a:r>
          </a:p>
        </p:txBody>
      </p:sp>
      <p:sp>
        <p:nvSpPr>
          <p:cNvPr id="11" name="مربع نص 10">
            <a:extLst>
              <a:ext uri="{FF2B5EF4-FFF2-40B4-BE49-F238E27FC236}">
                <a16:creationId xmlns:a16="http://schemas.microsoft.com/office/drawing/2014/main" id="{E59E99F7-8815-80B8-6CE7-323CFAC6B0CE}"/>
              </a:ext>
            </a:extLst>
          </p:cNvPr>
          <p:cNvSpPr txBox="1"/>
          <p:nvPr/>
        </p:nvSpPr>
        <p:spPr>
          <a:xfrm>
            <a:off x="786983" y="1164516"/>
            <a:ext cx="4568994" cy="5443991"/>
          </a:xfrm>
          <a:prstGeom prst="rect">
            <a:avLst/>
          </a:prstGeom>
          <a:noFill/>
        </p:spPr>
        <p:txBody>
          <a:bodyPr wrap="square">
            <a:spAutoFit/>
          </a:bodyPr>
          <a:lstStyle/>
          <a:p>
            <a:pPr algn="just" rtl="0">
              <a:lnSpc>
                <a:spcPct val="150000"/>
              </a:lnSpc>
            </a:pPr>
            <a:r>
              <a:rPr lang="en" dirty="0">
                <a:solidFill>
                  <a:srgbClr val="000000"/>
                </a:solidFill>
                <a:latin typeface="Times New Roman" panose="02020603050405020304" pitchFamily="18" charset="0"/>
                <a:cs typeface="+mj-cs"/>
              </a:rPr>
              <a:t>After using SHAP diagrams, we observe that</a:t>
            </a:r>
            <a:r>
              <a:rPr lang="ar-SA" dirty="0">
                <a:solidFill>
                  <a:srgbClr val="000000"/>
                </a:solidFill>
                <a:latin typeface="Times New Roman" panose="02020603050405020304" pitchFamily="18" charset="0"/>
                <a:cs typeface="+mj-cs"/>
              </a:rPr>
              <a:t> </a:t>
            </a:r>
            <a:r>
              <a:rPr lang="en-US" dirty="0">
                <a:solidFill>
                  <a:srgbClr val="000000"/>
                </a:solidFill>
                <a:latin typeface="Times New Roman" panose="02020603050405020304" pitchFamily="18" charset="0"/>
                <a:cs typeface="+mj-cs"/>
              </a:rPr>
              <a:t>In the Decision Tree </a:t>
            </a:r>
            <a:r>
              <a:rPr lang="ar-SA" dirty="0">
                <a:solidFill>
                  <a:srgbClr val="000000"/>
                </a:solidFill>
                <a:latin typeface="Times New Roman" panose="02020603050405020304" pitchFamily="18" charset="0"/>
                <a:cs typeface="+mj-cs"/>
              </a:rPr>
              <a:t>،</a:t>
            </a:r>
            <a:r>
              <a:rPr lang="en-US" dirty="0">
                <a:solidFill>
                  <a:srgbClr val="000000"/>
                </a:solidFill>
                <a:latin typeface="Times New Roman" panose="02020603050405020304" pitchFamily="18" charset="0"/>
                <a:cs typeface="+mj-cs"/>
              </a:rPr>
              <a:t> KNN models, we see that the features Midterm 1 and Quiz_1 have a </a:t>
            </a:r>
            <a:r>
              <a:rPr lang="en-US" sz="1800" dirty="0">
                <a:solidFill>
                  <a:srgbClr val="000000"/>
                </a:solidFill>
                <a:effectLst/>
                <a:latin typeface="Times New Roman" panose="02020603050405020304" pitchFamily="18" charset="0"/>
                <a:ea typeface="Times New Roman" panose="02020603050405020304" pitchFamily="18" charset="0"/>
                <a:cs typeface="+mj-cs"/>
              </a:rPr>
              <a:t>significant impact on the final result and play a key role in determining academic success. The SHAP values show strong interactions with these features, where red dots indicate a positive impact and blue dots indicate a negative impact.. In the RF model, the feature with the greatest impact on the results was Quiz_1 compared to the other features, whereas in </a:t>
            </a:r>
            <a:r>
              <a:rPr lang="en-US" sz="1800" dirty="0" err="1">
                <a:solidFill>
                  <a:srgbClr val="000000"/>
                </a:solidFill>
                <a:effectLst/>
                <a:latin typeface="Times New Roman" panose="02020603050405020304" pitchFamily="18" charset="0"/>
                <a:ea typeface="Times New Roman" panose="02020603050405020304" pitchFamily="18" charset="0"/>
                <a:cs typeface="+mj-cs"/>
              </a:rPr>
              <a:t>XGBoost</a:t>
            </a:r>
            <a:r>
              <a:rPr lang="en-US" sz="1800" dirty="0">
                <a:solidFill>
                  <a:srgbClr val="000000"/>
                </a:solidFill>
                <a:effectLst/>
                <a:latin typeface="Times New Roman" panose="02020603050405020304" pitchFamily="18" charset="0"/>
                <a:ea typeface="Times New Roman" panose="02020603050405020304" pitchFamily="18" charset="0"/>
                <a:cs typeface="+mj-cs"/>
              </a:rPr>
              <a:t>, the features Assignment_1 and Assignment_2 had the greatest impact.</a:t>
            </a:r>
            <a:endParaRPr lang="en-US" sz="18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642261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عنوان 3">
            <a:extLst>
              <a:ext uri="{FF2B5EF4-FFF2-40B4-BE49-F238E27FC236}">
                <a16:creationId xmlns:a16="http://schemas.microsoft.com/office/drawing/2014/main" id="{C073BFCA-827B-D654-FD6F-6188104C9F3A}"/>
              </a:ext>
            </a:extLst>
          </p:cNvPr>
          <p:cNvSpPr txBox="1">
            <a:spLocks/>
          </p:cNvSpPr>
          <p:nvPr/>
        </p:nvSpPr>
        <p:spPr>
          <a:xfrm>
            <a:off x="838200" y="950090"/>
            <a:ext cx="10254521" cy="2767471"/>
          </a:xfrm>
          <a:prstGeom prst="rect">
            <a:avLst/>
          </a:prstGeom>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l" rtl="0">
              <a:lnSpc>
                <a:spcPct val="150000"/>
              </a:lnSpc>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Following the high results and the overfitting issue in the first phase of the model</a:t>
            </a:r>
            <a:r>
              <a:rPr lang="ar-S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t>
            </a: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We removed columns that were irrelevant to the prediction process, such as </a:t>
            </a:r>
            <a:r>
              <a:rPr lang="ar-S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algn="l" rtl="0">
              <a:lnSpc>
                <a:spcPct val="150000"/>
              </a:lnSpc>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student ID, and removed features that caused overfitting, such as </a:t>
            </a:r>
            <a:r>
              <a:rPr lang="en-CA" sz="1800" u="sng"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Total</a:t>
            </a:r>
            <a:r>
              <a:rPr lang="ar-SA" sz="1800" u="sng" dirty="0">
                <a:solidFill>
                  <a:srgbClr val="000000"/>
                </a:solidFill>
                <a:latin typeface="Times New Roman" panose="02020603050405020304" pitchFamily="18" charset="0"/>
                <a:ea typeface="Aptos" panose="020B0004020202020204" pitchFamily="34" charset="0"/>
                <a:cs typeface="Times New Roman" panose="02020603050405020304" pitchFamily="18" charset="0"/>
              </a:rPr>
              <a:t>،</a:t>
            </a:r>
            <a:r>
              <a:rPr lang="en-CA" sz="1800" u="sng"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Grade</a:t>
            </a:r>
            <a:endParaRPr lang="ar-SA" sz="1800" u="sng"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endParaRPr>
          </a:p>
          <a:p>
            <a:pPr algn="l" rtl="0">
              <a:lnSpc>
                <a:spcPct val="150000"/>
              </a:lnSpc>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Therefore</a:t>
            </a:r>
            <a:r>
              <a:rPr lang="ar-S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a:t>
            </a: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the results became more realistic. After adjusting them with </a:t>
            </a:r>
            <a:r>
              <a:rPr lang="en-CA" sz="1800" dirty="0" err="1">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GridSearchCV</a:t>
            </a: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the performance metrics appeared as follows</a:t>
            </a:r>
            <a:r>
              <a:rPr lang="ar-S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p:txBody>
      </p:sp>
      <p:sp>
        <p:nvSpPr>
          <p:cNvPr id="4" name="مربع نص 3">
            <a:extLst>
              <a:ext uri="{FF2B5EF4-FFF2-40B4-BE49-F238E27FC236}">
                <a16:creationId xmlns:a16="http://schemas.microsoft.com/office/drawing/2014/main" id="{E841AD97-E280-A22D-07A5-0321A23F7331}"/>
              </a:ext>
            </a:extLst>
          </p:cNvPr>
          <p:cNvSpPr txBox="1"/>
          <p:nvPr/>
        </p:nvSpPr>
        <p:spPr>
          <a:xfrm>
            <a:off x="838200" y="319855"/>
            <a:ext cx="6100996" cy="523220"/>
          </a:xfrm>
          <a:prstGeom prst="rect">
            <a:avLst/>
          </a:prstGeom>
          <a:noFill/>
        </p:spPr>
        <p:txBody>
          <a:bodyPr wrap="square">
            <a:spAutoFit/>
          </a:bodyPr>
          <a:lstStyle/>
          <a:p>
            <a:pPr algn="l" rtl="0"/>
            <a:r>
              <a:rPr lang="en-CA" sz="2800" b="1" u="sng" kern="0" dirty="0">
                <a:latin typeface="Times New Roman" panose="02020603050405020304" pitchFamily="18" charset="0"/>
                <a:ea typeface="+mj-ea"/>
                <a:cs typeface="Arial" panose="020B0604020202020204" pitchFamily="34" charset="0"/>
              </a:rPr>
              <a:t>Baseline Model Performance</a:t>
            </a:r>
            <a:r>
              <a:rPr lang="en-US" sz="2800" b="1" u="sng" kern="0" dirty="0">
                <a:latin typeface="Times New Roman" panose="02020603050405020304" pitchFamily="18" charset="0"/>
                <a:ea typeface="+mj-ea"/>
                <a:cs typeface="Arial" panose="020B0604020202020204" pitchFamily="34" charset="0"/>
              </a:rPr>
              <a:t> </a:t>
            </a:r>
            <a:endParaRPr lang="ar-SA" sz="2800" b="1" u="sng" kern="0" dirty="0">
              <a:latin typeface="Times New Roman" panose="02020603050405020304" pitchFamily="18" charset="0"/>
              <a:ea typeface="+mj-ea"/>
              <a:cs typeface="Arial" panose="020B0604020202020204" pitchFamily="34" charset="0"/>
            </a:endParaRPr>
          </a:p>
        </p:txBody>
      </p:sp>
      <p:graphicFrame>
        <p:nvGraphicFramePr>
          <p:cNvPr id="7" name="جدول 6">
            <a:extLst>
              <a:ext uri="{FF2B5EF4-FFF2-40B4-BE49-F238E27FC236}">
                <a16:creationId xmlns:a16="http://schemas.microsoft.com/office/drawing/2014/main" id="{FC367A02-ACDE-DE71-0A2A-9ADE16EDB806}"/>
              </a:ext>
            </a:extLst>
          </p:cNvPr>
          <p:cNvGraphicFramePr>
            <a:graphicFrameLocks noGrp="1"/>
          </p:cNvGraphicFramePr>
          <p:nvPr>
            <p:extLst>
              <p:ext uri="{D42A27DB-BD31-4B8C-83A1-F6EECF244321}">
                <p14:modId xmlns:p14="http://schemas.microsoft.com/office/powerpoint/2010/main" val="2069873421"/>
              </p:ext>
            </p:extLst>
          </p:nvPr>
        </p:nvGraphicFramePr>
        <p:xfrm>
          <a:off x="1094281" y="3931591"/>
          <a:ext cx="9158990" cy="2633254"/>
        </p:xfrm>
        <a:graphic>
          <a:graphicData uri="http://schemas.openxmlformats.org/drawingml/2006/table">
            <a:tbl>
              <a:tblPr firstRow="1" firstCol="1" bandRow="1">
                <a:tableStyleId>{F5AB1C69-6EDB-4FF4-983F-18BD219EF322}</a:tableStyleId>
              </a:tblPr>
              <a:tblGrid>
                <a:gridCol w="1831798">
                  <a:extLst>
                    <a:ext uri="{9D8B030D-6E8A-4147-A177-3AD203B41FA5}">
                      <a16:colId xmlns:a16="http://schemas.microsoft.com/office/drawing/2014/main" val="2523329282"/>
                    </a:ext>
                  </a:extLst>
                </a:gridCol>
                <a:gridCol w="1831798">
                  <a:extLst>
                    <a:ext uri="{9D8B030D-6E8A-4147-A177-3AD203B41FA5}">
                      <a16:colId xmlns:a16="http://schemas.microsoft.com/office/drawing/2014/main" val="138244068"/>
                    </a:ext>
                  </a:extLst>
                </a:gridCol>
                <a:gridCol w="1831798">
                  <a:extLst>
                    <a:ext uri="{9D8B030D-6E8A-4147-A177-3AD203B41FA5}">
                      <a16:colId xmlns:a16="http://schemas.microsoft.com/office/drawing/2014/main" val="3519851953"/>
                    </a:ext>
                  </a:extLst>
                </a:gridCol>
                <a:gridCol w="1831798">
                  <a:extLst>
                    <a:ext uri="{9D8B030D-6E8A-4147-A177-3AD203B41FA5}">
                      <a16:colId xmlns:a16="http://schemas.microsoft.com/office/drawing/2014/main" val="489472024"/>
                    </a:ext>
                  </a:extLst>
                </a:gridCol>
                <a:gridCol w="1831798">
                  <a:extLst>
                    <a:ext uri="{9D8B030D-6E8A-4147-A177-3AD203B41FA5}">
                      <a16:colId xmlns:a16="http://schemas.microsoft.com/office/drawing/2014/main" val="2628924090"/>
                    </a:ext>
                  </a:extLst>
                </a:gridCol>
              </a:tblGrid>
              <a:tr h="0">
                <a:tc>
                  <a:txBody>
                    <a:bodyPr/>
                    <a:lstStyle/>
                    <a:p>
                      <a:pPr algn="ctr" rtl="0">
                        <a:lnSpc>
                          <a:spcPct val="150000"/>
                        </a:lnSpc>
                      </a:pPr>
                      <a:r>
                        <a:rPr lang="en-US" sz="1400" kern="100">
                          <a:effectLst/>
                        </a:rPr>
                        <a:t> (Model)</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dirty="0">
                          <a:effectLst/>
                        </a:rPr>
                        <a:t> (Accuracy)</a:t>
                      </a:r>
                      <a:endParaRPr lang="en-US" sz="2000" kern="100" dirty="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dirty="0">
                          <a:effectLst/>
                        </a:rPr>
                        <a:t> (Precision)</a:t>
                      </a:r>
                      <a:endParaRPr lang="en-US" sz="2000" kern="100" dirty="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(Recall)</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F1 (F1-Score)</a:t>
                      </a:r>
                      <a:endParaRPr lang="en-US" sz="2000" kern="100">
                        <a:effectLst/>
                        <a:latin typeface="Times New Roman" panose="02020603050405020304" pitchFamily="18" charset="0"/>
                        <a:ea typeface="Times New Roman" panose="02020603050405020304" pitchFamily="18" charset="0"/>
                      </a:endParaRPr>
                    </a:p>
                  </a:txBody>
                  <a:tcPr marL="0" marR="0" marT="19050" marB="19050" anchor="b"/>
                </a:tc>
                <a:extLst>
                  <a:ext uri="{0D108BD9-81ED-4DB2-BD59-A6C34878D82A}">
                    <a16:rowId xmlns:a16="http://schemas.microsoft.com/office/drawing/2014/main" val="2129839172"/>
                  </a:ext>
                </a:extLst>
              </a:tr>
              <a:tr h="577335">
                <a:tc>
                  <a:txBody>
                    <a:bodyPr/>
                    <a:lstStyle/>
                    <a:p>
                      <a:pPr algn="ctr" rtl="0">
                        <a:lnSpc>
                          <a:spcPct val="150000"/>
                        </a:lnSpc>
                      </a:pPr>
                      <a:r>
                        <a:rPr lang="en-US" sz="1400" kern="100">
                          <a:effectLst/>
                        </a:rPr>
                        <a:t>KNN</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0.82</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dirty="0">
                          <a:effectLst/>
                        </a:rPr>
                        <a:t>0.83</a:t>
                      </a:r>
                      <a:endParaRPr lang="en-US" sz="2000" kern="100" dirty="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0.82</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0.81</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extLst>
                  <a:ext uri="{0D108BD9-81ED-4DB2-BD59-A6C34878D82A}">
                    <a16:rowId xmlns:a16="http://schemas.microsoft.com/office/drawing/2014/main" val="270426074"/>
                  </a:ext>
                </a:extLst>
              </a:tr>
              <a:tr h="577335">
                <a:tc>
                  <a:txBody>
                    <a:bodyPr/>
                    <a:lstStyle/>
                    <a:p>
                      <a:pPr algn="ctr" rtl="0">
                        <a:lnSpc>
                          <a:spcPct val="150000"/>
                        </a:lnSpc>
                      </a:pPr>
                      <a:r>
                        <a:rPr lang="en-US" sz="1400" kern="100">
                          <a:effectLst/>
                        </a:rPr>
                        <a:t>Decision Tree</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0.75</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dirty="0">
                          <a:effectLst/>
                        </a:rPr>
                        <a:t>0.75</a:t>
                      </a:r>
                      <a:endParaRPr lang="en-US" sz="2000" kern="100" dirty="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dirty="0">
                          <a:effectLst/>
                        </a:rPr>
                        <a:t>0.75</a:t>
                      </a:r>
                      <a:endParaRPr lang="en-US" sz="2000" kern="100" dirty="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0.75</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extLst>
                  <a:ext uri="{0D108BD9-81ED-4DB2-BD59-A6C34878D82A}">
                    <a16:rowId xmlns:a16="http://schemas.microsoft.com/office/drawing/2014/main" val="2534309439"/>
                  </a:ext>
                </a:extLst>
              </a:tr>
              <a:tr h="577335">
                <a:tc>
                  <a:txBody>
                    <a:bodyPr/>
                    <a:lstStyle/>
                    <a:p>
                      <a:pPr algn="ctr" rtl="0">
                        <a:lnSpc>
                          <a:spcPct val="150000"/>
                        </a:lnSpc>
                      </a:pPr>
                      <a:r>
                        <a:rPr lang="en-US" sz="1400" kern="100">
                          <a:effectLst/>
                        </a:rPr>
                        <a:t>Random Forest</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0.77</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0.84</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0.77</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0.74</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extLst>
                  <a:ext uri="{0D108BD9-81ED-4DB2-BD59-A6C34878D82A}">
                    <a16:rowId xmlns:a16="http://schemas.microsoft.com/office/drawing/2014/main" val="851689806"/>
                  </a:ext>
                </a:extLst>
              </a:tr>
              <a:tr h="577335">
                <a:tc>
                  <a:txBody>
                    <a:bodyPr/>
                    <a:lstStyle/>
                    <a:p>
                      <a:pPr algn="ctr" rtl="0">
                        <a:lnSpc>
                          <a:spcPct val="150000"/>
                        </a:lnSpc>
                      </a:pPr>
                      <a:r>
                        <a:rPr lang="en-US" sz="1400" kern="100">
                          <a:effectLst/>
                        </a:rPr>
                        <a:t>XGBoost</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0.78</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dirty="0">
                          <a:effectLst/>
                        </a:rPr>
                        <a:t>0.81</a:t>
                      </a:r>
                      <a:endParaRPr lang="en-US" sz="2000" kern="100" dirty="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a:effectLst/>
                        </a:rPr>
                        <a:t>0.78</a:t>
                      </a:r>
                      <a:endParaRPr lang="en-US" sz="2000" kern="100">
                        <a:effectLst/>
                        <a:latin typeface="Times New Roman" panose="02020603050405020304" pitchFamily="18" charset="0"/>
                        <a:ea typeface="Times New Roman" panose="02020603050405020304" pitchFamily="18" charset="0"/>
                      </a:endParaRPr>
                    </a:p>
                  </a:txBody>
                  <a:tcPr marL="28575" marR="28575" marT="19050" marB="19050" anchor="b"/>
                </a:tc>
                <a:tc>
                  <a:txBody>
                    <a:bodyPr/>
                    <a:lstStyle/>
                    <a:p>
                      <a:pPr algn="ctr" rtl="0">
                        <a:lnSpc>
                          <a:spcPct val="150000"/>
                        </a:lnSpc>
                      </a:pPr>
                      <a:r>
                        <a:rPr lang="en-US" sz="1400" kern="100" dirty="0">
                          <a:effectLst/>
                        </a:rPr>
                        <a:t>0.76</a:t>
                      </a:r>
                      <a:endParaRPr lang="en-US" sz="2000" kern="100" dirty="0">
                        <a:effectLst/>
                        <a:latin typeface="Times New Roman" panose="02020603050405020304" pitchFamily="18" charset="0"/>
                        <a:ea typeface="Times New Roman" panose="02020603050405020304" pitchFamily="18" charset="0"/>
                      </a:endParaRPr>
                    </a:p>
                  </a:txBody>
                  <a:tcPr marL="28575" marR="28575" marT="19050" marB="19050" anchor="b"/>
                </a:tc>
                <a:extLst>
                  <a:ext uri="{0D108BD9-81ED-4DB2-BD59-A6C34878D82A}">
                    <a16:rowId xmlns:a16="http://schemas.microsoft.com/office/drawing/2014/main" val="3881018338"/>
                  </a:ext>
                </a:extLst>
              </a:tr>
            </a:tbl>
          </a:graphicData>
        </a:graphic>
      </p:graphicFrame>
    </p:spTree>
    <p:extLst>
      <p:ext uri="{BB962C8B-B14F-4D97-AF65-F5344CB8AC3E}">
        <p14:creationId xmlns:p14="http://schemas.microsoft.com/office/powerpoint/2010/main" val="38143942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عنوان 3">
            <a:extLst>
              <a:ext uri="{FF2B5EF4-FFF2-40B4-BE49-F238E27FC236}">
                <a16:creationId xmlns:a16="http://schemas.microsoft.com/office/drawing/2014/main" id="{C073BFCA-827B-D654-FD6F-6188104C9F3A}"/>
              </a:ext>
            </a:extLst>
          </p:cNvPr>
          <p:cNvSpPr txBox="1">
            <a:spLocks/>
          </p:cNvSpPr>
          <p:nvPr/>
        </p:nvSpPr>
        <p:spPr>
          <a:xfrm>
            <a:off x="643328" y="1055020"/>
            <a:ext cx="10749197" cy="5108370"/>
          </a:xfrm>
          <a:prstGeom prst="rect">
            <a:avLst/>
          </a:prstGeom>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l" rtl="0">
              <a:lnSpc>
                <a:spcPct val="150000"/>
              </a:lnSpc>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use of artificial intelligence in predicting student performance is important for improving their final results and identifying underperforming students early on so that teachers can intervene and address their weaknesses. The models yielded good results after a careful selection of appropriate features. The most significant findings were as follows:</a:t>
            </a:r>
            <a:endParaRPr lang="en-US" sz="1800" dirty="0">
              <a:effectLst/>
              <a:latin typeface="Times New Roman" panose="02020603050405020304" pitchFamily="18" charset="0"/>
              <a:ea typeface="Times New Roman" panose="02020603050405020304" pitchFamily="18" charset="0"/>
            </a:endParaRPr>
          </a:p>
          <a:p>
            <a:pPr marL="285750" indent="-285750" algn="l" rtl="0">
              <a:lnSpc>
                <a:spcPct val="150000"/>
              </a:lnSpc>
              <a:buFont typeface="Arial" panose="020B0604020202020204" pitchFamily="34" charset="0"/>
              <a:buChar char="•"/>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 student’s performance on projects and presentations has a strong correlation with test scores</a:t>
            </a:r>
            <a:endParaRPr lang="en-US" sz="1800" dirty="0">
              <a:effectLst/>
              <a:latin typeface="Times New Roman" panose="02020603050405020304" pitchFamily="18" charset="0"/>
              <a:ea typeface="Times New Roman" panose="02020603050405020304" pitchFamily="18" charset="0"/>
            </a:endParaRPr>
          </a:p>
          <a:p>
            <a:pPr marL="285750" indent="-285750" algn="l" rtl="0">
              <a:lnSpc>
                <a:spcPct val="150000"/>
              </a:lnSpc>
              <a:buFont typeface="Arial" panose="020B0604020202020204" pitchFamily="34" charset="0"/>
              <a:buChar char="•"/>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Students who performed well on the midterm exam achieved high scores on the final exam</a:t>
            </a:r>
            <a:endParaRPr lang="en-US" sz="1800" dirty="0">
              <a:effectLst/>
              <a:latin typeface="Times New Roman" panose="02020603050405020304" pitchFamily="18" charset="0"/>
              <a:ea typeface="Times New Roman" panose="02020603050405020304" pitchFamily="18" charset="0"/>
            </a:endParaRPr>
          </a:p>
          <a:p>
            <a:pPr marL="285750" indent="-285750" algn="l" rtl="0">
              <a:lnSpc>
                <a:spcPct val="150000"/>
              </a:lnSpc>
              <a:buFont typeface="Arial" panose="020B0604020202020204" pitchFamily="34" charset="0"/>
              <a:buChar char="•"/>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Simplifying the model improved results by removing several features and focusing on those most influential on student performance</a:t>
            </a:r>
            <a:endParaRPr lang="en-US" sz="1800" dirty="0">
              <a:effectLst/>
              <a:latin typeface="Times New Roman" panose="02020603050405020304" pitchFamily="18" charset="0"/>
              <a:ea typeface="Times New Roman" panose="02020603050405020304" pitchFamily="18" charset="0"/>
            </a:endParaRPr>
          </a:p>
          <a:p>
            <a:pPr marL="285750" indent="-285750" algn="l" rtl="0">
              <a:lnSpc>
                <a:spcPct val="150000"/>
              </a:lnSpc>
              <a:buFont typeface="Arial" panose="020B0604020202020204" pitchFamily="34" charset="0"/>
              <a:buChar char="•"/>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KNN model showed more balanced and stable results and achieved the highest accuracy value, reaching 0.82</a:t>
            </a:r>
            <a:endParaRPr lang="en-US" sz="1800" dirty="0">
              <a:effectLst/>
              <a:latin typeface="Times New Roman" panose="02020603050405020304" pitchFamily="18" charset="0"/>
              <a:ea typeface="Times New Roman" panose="02020603050405020304" pitchFamily="18" charset="0"/>
            </a:endParaRPr>
          </a:p>
          <a:p>
            <a:pPr marL="285750" indent="-285750" algn="l" rtl="0">
              <a:lnSpc>
                <a:spcPct val="150000"/>
              </a:lnSpc>
              <a:buFont typeface="Arial" panose="020B0604020202020204" pitchFamily="34" charset="0"/>
              <a:buChar char="•"/>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RF model achieved the highest Precision value, meaning it is best at reducing false positives</a:t>
            </a:r>
            <a:endParaRPr lang="en-US" sz="1800" dirty="0">
              <a:effectLst/>
              <a:latin typeface="Times New Roman" panose="02020603050405020304" pitchFamily="18" charset="0"/>
              <a:ea typeface="Times New Roman" panose="02020603050405020304" pitchFamily="18" charset="0"/>
            </a:endParaRPr>
          </a:p>
          <a:p>
            <a:pPr marL="285750" indent="-285750" algn="l" rtl="0">
              <a:lnSpc>
                <a:spcPct val="150000"/>
              </a:lnSpc>
              <a:buFont typeface="Arial" panose="020B0604020202020204" pitchFamily="34" charset="0"/>
              <a:buChar char="•"/>
            </a:pPr>
            <a:r>
              <a:rPr lang="en-CA" sz="1800" dirty="0">
                <a:solidFill>
                  <a:srgbClr val="000000"/>
                </a:solidFill>
                <a:effectLst/>
                <a:latin typeface="Times New Roman" panose="02020603050405020304" pitchFamily="18" charset="0"/>
                <a:ea typeface="Aptos" panose="020B0004020202020204" pitchFamily="34" charset="0"/>
              </a:rPr>
              <a:t>The model with the lowest performance is DT compared to the other models</a:t>
            </a:r>
            <a:r>
              <a:rPr lang="en-US" sz="900" dirty="0">
                <a:effectLst/>
              </a:rPr>
              <a:t> </a:t>
            </a:r>
            <a:endParaRPr lang="en-US" sz="1800" dirty="0">
              <a:effectLst/>
              <a:latin typeface="Times New Roman" panose="02020603050405020304" pitchFamily="18" charset="0"/>
              <a:ea typeface="Times New Roman" panose="02020603050405020304" pitchFamily="18" charset="0"/>
            </a:endParaRPr>
          </a:p>
        </p:txBody>
      </p:sp>
      <p:sp>
        <p:nvSpPr>
          <p:cNvPr id="4" name="مربع نص 3">
            <a:extLst>
              <a:ext uri="{FF2B5EF4-FFF2-40B4-BE49-F238E27FC236}">
                <a16:creationId xmlns:a16="http://schemas.microsoft.com/office/drawing/2014/main" id="{E841AD97-E280-A22D-07A5-0321A23F7331}"/>
              </a:ext>
            </a:extLst>
          </p:cNvPr>
          <p:cNvSpPr txBox="1"/>
          <p:nvPr/>
        </p:nvSpPr>
        <p:spPr>
          <a:xfrm>
            <a:off x="838200" y="319855"/>
            <a:ext cx="6100996" cy="523220"/>
          </a:xfrm>
          <a:prstGeom prst="rect">
            <a:avLst/>
          </a:prstGeom>
          <a:noFill/>
        </p:spPr>
        <p:txBody>
          <a:bodyPr wrap="square">
            <a:spAutoFit/>
          </a:bodyPr>
          <a:lstStyle/>
          <a:p>
            <a:pPr algn="l" rtl="0"/>
            <a:r>
              <a:rPr lang="en-US" sz="2800" b="1" u="sng" kern="0" dirty="0">
                <a:latin typeface="Times New Roman" panose="02020603050405020304" pitchFamily="18" charset="0"/>
                <a:ea typeface="+mj-ea"/>
                <a:cs typeface="Arial" panose="020B0604020202020204" pitchFamily="34" charset="0"/>
              </a:rPr>
              <a:t>Discussion</a:t>
            </a:r>
            <a:r>
              <a:rPr lang="en-US" sz="2800" dirty="0">
                <a:effectLst/>
              </a:rPr>
              <a:t> </a:t>
            </a:r>
            <a:endParaRPr lang="ar-SA" sz="2800" b="1" u="sng" kern="0" dirty="0">
              <a:latin typeface="Times New Roman" panose="02020603050405020304" pitchFamily="18" charset="0"/>
              <a:ea typeface="+mj-ea"/>
              <a:cs typeface="Arial" panose="020B0604020202020204" pitchFamily="34" charset="0"/>
            </a:endParaRPr>
          </a:p>
        </p:txBody>
      </p:sp>
    </p:spTree>
    <p:extLst>
      <p:ext uri="{BB962C8B-B14F-4D97-AF65-F5344CB8AC3E}">
        <p14:creationId xmlns:p14="http://schemas.microsoft.com/office/powerpoint/2010/main" val="3729867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عنوان 3">
            <a:extLst>
              <a:ext uri="{FF2B5EF4-FFF2-40B4-BE49-F238E27FC236}">
                <a16:creationId xmlns:a16="http://schemas.microsoft.com/office/drawing/2014/main" id="{C073BFCA-827B-D654-FD6F-6188104C9F3A}"/>
              </a:ext>
            </a:extLst>
          </p:cNvPr>
          <p:cNvSpPr txBox="1">
            <a:spLocks/>
          </p:cNvSpPr>
          <p:nvPr/>
        </p:nvSpPr>
        <p:spPr>
          <a:xfrm>
            <a:off x="643328" y="1055020"/>
            <a:ext cx="10749197" cy="5108370"/>
          </a:xfrm>
          <a:prstGeom prst="rect">
            <a:avLst/>
          </a:prstGeom>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l" rtl="0">
              <a:lnSpc>
                <a:spcPct val="150000"/>
              </a:lnSpc>
            </a:pPr>
            <a:r>
              <a:rPr lang="en-CA" sz="18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Early prediction of student performance is one of the most important factors in addressing academic underachievement, and artificial intelligence has proven its effectiveness and accuracy in identifying this group, while the models demonstrated varying degrees of accuracy, some of which were quite good. It became clear to us from the data set that students’ performance on assignments and projects plays a significant role in improving their grades, as students who are engaged in their work perform well on exams, unlike those who are not. Furthermore, data analysis revealed that students who scored high on the midterm exam were also able to perform well on the final exam, which highlights the importance of closely monitoring students before final exams and ensuring they complete all assignments correctly. Therefore, it is important to incorporate artificial intelligence into education and use it as a tool to assist both teachers and students in achieving good results, reducing academic underperformance among students, and reducing the teacher’s workload. </a:t>
            </a:r>
            <a:endParaRPr lang="en-US" sz="1800" dirty="0">
              <a:effectLst/>
              <a:latin typeface="Times New Roman" panose="02020603050405020304" pitchFamily="18" charset="0"/>
              <a:ea typeface="Times New Roman" panose="02020603050405020304" pitchFamily="18" charset="0"/>
            </a:endParaRPr>
          </a:p>
          <a:p>
            <a:pPr algn="l" rtl="0">
              <a:lnSpc>
                <a:spcPct val="150000"/>
              </a:lnSpc>
            </a:pPr>
            <a:endParaRPr lang="en-US" sz="1800" dirty="0">
              <a:effectLst/>
              <a:latin typeface="Times New Roman" panose="02020603050405020304" pitchFamily="18" charset="0"/>
              <a:ea typeface="Times New Roman" panose="02020603050405020304" pitchFamily="18" charset="0"/>
            </a:endParaRPr>
          </a:p>
        </p:txBody>
      </p:sp>
      <p:sp>
        <p:nvSpPr>
          <p:cNvPr id="4" name="مربع نص 3">
            <a:extLst>
              <a:ext uri="{FF2B5EF4-FFF2-40B4-BE49-F238E27FC236}">
                <a16:creationId xmlns:a16="http://schemas.microsoft.com/office/drawing/2014/main" id="{E841AD97-E280-A22D-07A5-0321A23F7331}"/>
              </a:ext>
            </a:extLst>
          </p:cNvPr>
          <p:cNvSpPr txBox="1"/>
          <p:nvPr/>
        </p:nvSpPr>
        <p:spPr>
          <a:xfrm>
            <a:off x="643328" y="433000"/>
            <a:ext cx="6100996" cy="523220"/>
          </a:xfrm>
          <a:prstGeom prst="rect">
            <a:avLst/>
          </a:prstGeom>
          <a:noFill/>
        </p:spPr>
        <p:txBody>
          <a:bodyPr wrap="square">
            <a:spAutoFit/>
          </a:bodyPr>
          <a:lstStyle/>
          <a:p>
            <a:pPr algn="l" rtl="0"/>
            <a:r>
              <a:rPr lang="en-US" sz="2800" b="1" u="sng" kern="0" dirty="0">
                <a:latin typeface="Times New Roman" panose="02020603050405020304" pitchFamily="18" charset="0"/>
                <a:ea typeface="+mj-ea"/>
                <a:cs typeface="Arial" panose="020B0604020202020204" pitchFamily="34" charset="0"/>
              </a:rPr>
              <a:t>Conclusion </a:t>
            </a:r>
            <a:endParaRPr lang="ar-SA" sz="2800" b="1" u="sng" kern="0" dirty="0">
              <a:latin typeface="Times New Roman" panose="02020603050405020304" pitchFamily="18" charset="0"/>
              <a:ea typeface="+mj-ea"/>
              <a:cs typeface="Arial" panose="020B0604020202020204" pitchFamily="34" charset="0"/>
            </a:endParaRPr>
          </a:p>
        </p:txBody>
      </p:sp>
    </p:spTree>
    <p:extLst>
      <p:ext uri="{BB962C8B-B14F-4D97-AF65-F5344CB8AC3E}">
        <p14:creationId xmlns:p14="http://schemas.microsoft.com/office/powerpoint/2010/main" val="30160710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عنوان 3">
            <a:extLst>
              <a:ext uri="{FF2B5EF4-FFF2-40B4-BE49-F238E27FC236}">
                <a16:creationId xmlns:a16="http://schemas.microsoft.com/office/drawing/2014/main" id="{C073BFCA-827B-D654-FD6F-6188104C9F3A}"/>
              </a:ext>
            </a:extLst>
          </p:cNvPr>
          <p:cNvSpPr txBox="1">
            <a:spLocks/>
          </p:cNvSpPr>
          <p:nvPr/>
        </p:nvSpPr>
        <p:spPr>
          <a:xfrm>
            <a:off x="643330" y="874815"/>
            <a:ext cx="10749197" cy="5108370"/>
          </a:xfrm>
          <a:prstGeom prst="rect">
            <a:avLst/>
          </a:prstGeom>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l" rtl="0">
              <a:lnSpc>
                <a:spcPct val="200000"/>
              </a:lnSpc>
            </a:pPr>
            <a:r>
              <a:rPr lang="en-US" sz="2000" dirty="0">
                <a:solidFill>
                  <a:srgbClr val="000000"/>
                </a:solidFill>
                <a:effectLst/>
                <a:latin typeface="Times New Roman" panose="02020603050405020304" pitchFamily="18" charset="0"/>
                <a:ea typeface="Times New Roman" panose="02020603050405020304" pitchFamily="18" charset="0"/>
              </a:rPr>
              <a:t>• Use of deep learning techniques: We can expand the scope of the curriculum to incorporate deep learning techniques, such as neural networks, to improve predictions</a:t>
            </a:r>
            <a:endParaRPr lang="en-US" sz="2000" dirty="0">
              <a:effectLst/>
              <a:latin typeface="Times New Roman" panose="02020603050405020304" pitchFamily="18" charset="0"/>
              <a:ea typeface="Times New Roman" panose="02020603050405020304" pitchFamily="18" charset="0"/>
            </a:endParaRPr>
          </a:p>
          <a:p>
            <a:pPr algn="l" rtl="0">
              <a:lnSpc>
                <a:spcPct val="200000"/>
              </a:lnSpc>
            </a:pPr>
            <a:r>
              <a:rPr lang="en-US" sz="2000" dirty="0">
                <a:solidFill>
                  <a:srgbClr val="000000"/>
                </a:solidFill>
                <a:effectLst/>
                <a:latin typeface="Times New Roman" panose="02020603050405020304" pitchFamily="18" charset="0"/>
                <a:ea typeface="Times New Roman" panose="02020603050405020304" pitchFamily="18" charset="0"/>
              </a:rPr>
              <a:t>• Adding new features: We can introduce a set of new features to improve predictions, such as student online behavior, previous years’ grades, or interaction with educational platforms</a:t>
            </a:r>
            <a:endParaRPr lang="en-US" sz="2000" dirty="0">
              <a:effectLst/>
              <a:latin typeface="Times New Roman" panose="02020603050405020304" pitchFamily="18" charset="0"/>
              <a:ea typeface="Times New Roman" panose="02020603050405020304" pitchFamily="18" charset="0"/>
            </a:endParaRPr>
          </a:p>
          <a:p>
            <a:pPr algn="l" rtl="0">
              <a:lnSpc>
                <a:spcPct val="200000"/>
              </a:lnSpc>
            </a:pPr>
            <a:r>
              <a:rPr lang="en-US" sz="2000" dirty="0">
                <a:solidFill>
                  <a:srgbClr val="000000"/>
                </a:solidFill>
                <a:effectLst/>
                <a:latin typeface="Times New Roman" panose="02020603050405020304" pitchFamily="18" charset="0"/>
                <a:ea typeface="Times New Roman" panose="02020603050405020304" pitchFamily="18" charset="0"/>
              </a:rPr>
              <a:t>• Model optimization: We can optimize the models using other techniques such as Gradient Boosting and </a:t>
            </a:r>
            <a:r>
              <a:rPr lang="en-US" sz="2000" dirty="0" err="1">
                <a:solidFill>
                  <a:srgbClr val="000000"/>
                </a:solidFill>
                <a:effectLst/>
                <a:latin typeface="Times New Roman" panose="02020603050405020304" pitchFamily="18" charset="0"/>
                <a:ea typeface="Times New Roman" panose="02020603050405020304" pitchFamily="18" charset="0"/>
              </a:rPr>
              <a:t>LightGBM</a:t>
            </a:r>
            <a:r>
              <a:rPr lang="en-US" sz="2000" dirty="0">
                <a:solidFill>
                  <a:srgbClr val="000000"/>
                </a:solidFill>
                <a:effectLst/>
                <a:latin typeface="Times New Roman" panose="02020603050405020304" pitchFamily="18" charset="0"/>
                <a:ea typeface="Times New Roman" panose="02020603050405020304" pitchFamily="18" charset="0"/>
              </a:rPr>
              <a:t> to achieve better performance.</a:t>
            </a:r>
            <a:endParaRPr lang="en-US" sz="2000" dirty="0">
              <a:effectLst/>
              <a:latin typeface="Times New Roman" panose="02020603050405020304" pitchFamily="18" charset="0"/>
              <a:ea typeface="Times New Roman" panose="02020603050405020304" pitchFamily="18" charset="0"/>
            </a:endParaRPr>
          </a:p>
          <a:p>
            <a:pPr algn="l" rtl="0">
              <a:lnSpc>
                <a:spcPct val="200000"/>
              </a:lnSpc>
            </a:pPr>
            <a:r>
              <a:rPr lang="en-US" sz="2000" dirty="0">
                <a:solidFill>
                  <a:srgbClr val="000000"/>
                </a:solidFill>
                <a:effectLst/>
                <a:latin typeface="Times New Roman" panose="02020603050405020304" pitchFamily="18" charset="0"/>
                <a:ea typeface="Times New Roman" panose="02020603050405020304" pitchFamily="18" charset="0"/>
              </a:rPr>
              <a:t>• The number of categories can be reduced from five to just two to improve the models’ performance.</a:t>
            </a:r>
            <a:endParaRPr lang="en-US" sz="2000" dirty="0">
              <a:effectLst/>
              <a:latin typeface="Times New Roman" panose="02020603050405020304" pitchFamily="18" charset="0"/>
              <a:ea typeface="Times New Roman" panose="02020603050405020304" pitchFamily="18" charset="0"/>
            </a:endParaRPr>
          </a:p>
          <a:p>
            <a:pPr algn="l" rtl="0">
              <a:lnSpc>
                <a:spcPct val="200000"/>
              </a:lnSpc>
            </a:pPr>
            <a:endParaRPr lang="en-US" sz="2000" dirty="0">
              <a:effectLst/>
              <a:latin typeface="Times New Roman" panose="02020603050405020304" pitchFamily="18" charset="0"/>
              <a:ea typeface="Times New Roman" panose="02020603050405020304" pitchFamily="18" charset="0"/>
            </a:endParaRPr>
          </a:p>
        </p:txBody>
      </p:sp>
      <p:sp>
        <p:nvSpPr>
          <p:cNvPr id="4" name="مربع نص 3">
            <a:extLst>
              <a:ext uri="{FF2B5EF4-FFF2-40B4-BE49-F238E27FC236}">
                <a16:creationId xmlns:a16="http://schemas.microsoft.com/office/drawing/2014/main" id="{E841AD97-E280-A22D-07A5-0321A23F7331}"/>
              </a:ext>
            </a:extLst>
          </p:cNvPr>
          <p:cNvSpPr txBox="1"/>
          <p:nvPr/>
        </p:nvSpPr>
        <p:spPr>
          <a:xfrm>
            <a:off x="643330" y="409795"/>
            <a:ext cx="6100996" cy="523220"/>
          </a:xfrm>
          <a:prstGeom prst="rect">
            <a:avLst/>
          </a:prstGeom>
          <a:noFill/>
        </p:spPr>
        <p:txBody>
          <a:bodyPr wrap="square">
            <a:spAutoFit/>
          </a:bodyPr>
          <a:lstStyle/>
          <a:p>
            <a:pPr algn="l" rtl="0"/>
            <a:r>
              <a:rPr lang="en-US" sz="2800" b="1" u="sng" kern="0" dirty="0">
                <a:latin typeface="Times New Roman" panose="02020603050405020304" pitchFamily="18" charset="0"/>
                <a:ea typeface="+mj-ea"/>
                <a:cs typeface="Arial" panose="020B0604020202020204" pitchFamily="34" charset="0"/>
              </a:rPr>
              <a:t>Future Work </a:t>
            </a:r>
            <a:endParaRPr lang="ar-SA" sz="2800" b="1" u="sng" kern="0" dirty="0">
              <a:latin typeface="Times New Roman" panose="02020603050405020304" pitchFamily="18" charset="0"/>
              <a:ea typeface="+mj-ea"/>
              <a:cs typeface="Arial" panose="020B0604020202020204" pitchFamily="34" charset="0"/>
            </a:endParaRPr>
          </a:p>
        </p:txBody>
      </p:sp>
    </p:spTree>
    <p:extLst>
      <p:ext uri="{BB962C8B-B14F-4D97-AF65-F5344CB8AC3E}">
        <p14:creationId xmlns:p14="http://schemas.microsoft.com/office/powerpoint/2010/main" val="40705490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مربع نص 3">
            <a:extLst>
              <a:ext uri="{FF2B5EF4-FFF2-40B4-BE49-F238E27FC236}">
                <a16:creationId xmlns:a16="http://schemas.microsoft.com/office/drawing/2014/main" id="{E841AD97-E280-A22D-07A5-0321A23F7331}"/>
              </a:ext>
            </a:extLst>
          </p:cNvPr>
          <p:cNvSpPr txBox="1"/>
          <p:nvPr/>
        </p:nvSpPr>
        <p:spPr>
          <a:xfrm>
            <a:off x="3045502" y="2967335"/>
            <a:ext cx="6100996" cy="923330"/>
          </a:xfrm>
          <a:prstGeom prst="rect">
            <a:avLst/>
          </a:prstGeom>
          <a:noFill/>
        </p:spPr>
        <p:txBody>
          <a:bodyPr wrap="square">
            <a:spAutoFit/>
          </a:bodyPr>
          <a:lstStyle/>
          <a:p>
            <a:pPr algn="ctr"/>
            <a:r>
              <a:rPr lang="en" sz="5400" b="1" u="sng" kern="0" dirty="0">
                <a:latin typeface="Times New Roman" panose="02020603050405020304" pitchFamily="18" charset="0"/>
                <a:ea typeface="+mj-ea"/>
                <a:cs typeface="Arial" panose="020B0604020202020204" pitchFamily="34" charset="0"/>
              </a:rPr>
              <a:t>Thank you</a:t>
            </a:r>
          </a:p>
        </p:txBody>
      </p:sp>
    </p:spTree>
    <p:extLst>
      <p:ext uri="{BB962C8B-B14F-4D97-AF65-F5344CB8AC3E}">
        <p14:creationId xmlns:p14="http://schemas.microsoft.com/office/powerpoint/2010/main" val="86085818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6680</TotalTime>
  <Words>2595</Words>
  <Application>Microsoft Macintosh PowerPoint</Application>
  <PresentationFormat>شاشة عريضة</PresentationFormat>
  <Paragraphs>235</Paragraphs>
  <Slides>22</Slides>
  <Notes>0</Notes>
  <HiddenSlides>1</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22</vt:i4>
      </vt:variant>
    </vt:vector>
  </HeadingPairs>
  <TitlesOfParts>
    <vt:vector size="30" baseType="lpstr">
      <vt:lpstr>Aptos</vt:lpstr>
      <vt:lpstr>Aptos Display</vt:lpstr>
      <vt:lpstr>Arial</vt:lpstr>
      <vt:lpstr>Calibri</vt:lpstr>
      <vt:lpstr>Calibri Light</vt:lpstr>
      <vt:lpstr>Symbol</vt:lpstr>
      <vt:lpstr>Times New Roman</vt:lpstr>
      <vt:lpstr>نسق Office</vt:lpstr>
      <vt:lpstr>Early detection of academic weakness  in students using artificial intelligence tools</vt:lpstr>
      <vt:lpstr>Outline:</vt:lpstr>
      <vt:lpstr>Introduction</vt:lpstr>
      <vt:lpstr>Project Goal:</vt:lpstr>
      <vt:lpstr>Related Work </vt:lpstr>
      <vt:lpstr>Related Work </vt:lpstr>
      <vt:lpstr>عرض تقديمي في PowerPoint</vt:lpstr>
      <vt:lpstr>عرض تقديمي في PowerPoint</vt:lpstr>
      <vt:lpstr>عرض تقديمي في PowerPoint</vt:lpstr>
      <vt:lpstr>Proposed Approach </vt:lpstr>
      <vt:lpstr>Data Preprocessing </vt:lpstr>
      <vt:lpstr>Feature Engineering  </vt:lpstr>
      <vt:lpstr>Feature Selection</vt:lpstr>
      <vt:lpstr>Model Selection and Optimization</vt:lpstr>
      <vt:lpstr>Model Evaluation</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detection of academic weakness in secondary and middle school students using artificial intelligence tools</dc:title>
  <dc:creator>حصه نايف العتيبي</dc:creator>
  <cp:lastModifiedBy>حصه نايف العتيبي</cp:lastModifiedBy>
  <cp:revision>38</cp:revision>
  <dcterms:created xsi:type="dcterms:W3CDTF">2025-11-23T18:13:34Z</dcterms:created>
  <dcterms:modified xsi:type="dcterms:W3CDTF">2026-04-24T16:50:10Z</dcterms:modified>
</cp:coreProperties>
</file>