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313" r:id="rId6"/>
    <p:sldId id="276" r:id="rId7"/>
    <p:sldId id="434" r:id="rId8"/>
    <p:sldId id="433" r:id="rId9"/>
    <p:sldId id="393" r:id="rId10"/>
    <p:sldId id="394" r:id="rId11"/>
    <p:sldId id="395" r:id="rId12"/>
    <p:sldId id="396" r:id="rId13"/>
    <p:sldId id="397" r:id="rId14"/>
    <p:sldId id="398" r:id="rId15"/>
    <p:sldId id="400" r:id="rId16"/>
    <p:sldId id="401" r:id="rId17"/>
    <p:sldId id="402" r:id="rId18"/>
    <p:sldId id="403" r:id="rId19"/>
    <p:sldId id="404" r:id="rId20"/>
    <p:sldId id="405" r:id="rId21"/>
    <p:sldId id="406" r:id="rId22"/>
    <p:sldId id="407" r:id="rId23"/>
    <p:sldId id="408" r:id="rId24"/>
    <p:sldId id="409" r:id="rId25"/>
    <p:sldId id="410" r:id="rId26"/>
    <p:sldId id="411" r:id="rId27"/>
    <p:sldId id="412" r:id="rId28"/>
    <p:sldId id="413" r:id="rId29"/>
    <p:sldId id="414" r:id="rId30"/>
    <p:sldId id="415" r:id="rId31"/>
    <p:sldId id="416" r:id="rId32"/>
    <p:sldId id="436" r:id="rId33"/>
    <p:sldId id="437" r:id="rId34"/>
    <p:sldId id="438" r:id="rId35"/>
    <p:sldId id="425" r:id="rId36"/>
    <p:sldId id="426" r:id="rId37"/>
    <p:sldId id="427" r:id="rId38"/>
    <p:sldId id="428" r:id="rId39"/>
    <p:sldId id="429" r:id="rId40"/>
    <p:sldId id="430" r:id="rId41"/>
    <p:sldId id="431" r:id="rId42"/>
    <p:sldId id="432" r:id="rId43"/>
    <p:sldId id="43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434"/>
            <p14:sldId id="433"/>
            <p14:sldId id="393"/>
            <p14:sldId id="394"/>
            <p14:sldId id="395"/>
            <p14:sldId id="396"/>
            <p14:sldId id="397"/>
            <p14:sldId id="398"/>
            <p14:sldId id="400"/>
            <p14:sldId id="401"/>
            <p14:sldId id="402"/>
            <p14:sldId id="403"/>
            <p14:sldId id="404"/>
            <p14:sldId id="405"/>
            <p14:sldId id="406"/>
            <p14:sldId id="407"/>
            <p14:sldId id="408"/>
            <p14:sldId id="409"/>
            <p14:sldId id="410"/>
            <p14:sldId id="411"/>
            <p14:sldId id="412"/>
            <p14:sldId id="413"/>
            <p14:sldId id="414"/>
            <p14:sldId id="415"/>
            <p14:sldId id="416"/>
            <p14:sldId id="436"/>
            <p14:sldId id="437"/>
            <p14:sldId id="438"/>
            <p14:sldId id="425"/>
            <p14:sldId id="426"/>
            <p14:sldId id="427"/>
            <p14:sldId id="428"/>
            <p14:sldId id="429"/>
            <p14:sldId id="430"/>
            <p14:sldId id="431"/>
            <p14:sldId id="432"/>
            <p14:sldId id="43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B5C0D0-DE2E-41D7-A7CB-88DAC183846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5DD5A9E1-3F20-4578-BEA7-F00541345A0B}">
      <dgm:prSet phldrT="[Text]" custT="1"/>
      <dgm:spPr/>
      <dgm:t>
        <a:bodyPr/>
        <a:lstStyle/>
        <a:p>
          <a:r>
            <a:rPr lang="ar-EG" sz="2000" dirty="0">
              <a:latin typeface="Times New Roman" panose="02020603050405020304" pitchFamily="18" charset="0"/>
              <a:cs typeface="Times New Roman" panose="02020603050405020304" pitchFamily="18" charset="0"/>
            </a:rPr>
            <a:t>الرسائل البريدية</a:t>
          </a:r>
          <a:endParaRPr lang="en-US" sz="2000" dirty="0">
            <a:latin typeface="Times New Roman" panose="02020603050405020304" pitchFamily="18" charset="0"/>
            <a:cs typeface="Times New Roman" panose="02020603050405020304" pitchFamily="18" charset="0"/>
          </a:endParaRPr>
        </a:p>
      </dgm:t>
    </dgm:pt>
    <dgm:pt modelId="{119F3EEE-E625-46C7-88FA-1B2C7F633CE9}" type="parTrans" cxnId="{46EF1BD9-A1F0-4F77-A9DC-AA05B6F7D500}">
      <dgm:prSet/>
      <dgm:spPr/>
      <dgm:t>
        <a:bodyPr/>
        <a:lstStyle/>
        <a:p>
          <a:endParaRPr lang="en-US"/>
        </a:p>
      </dgm:t>
    </dgm:pt>
    <dgm:pt modelId="{4A55D61B-55FD-419F-AED0-952F72D3A6D7}" type="sibTrans" cxnId="{46EF1BD9-A1F0-4F77-A9DC-AA05B6F7D500}">
      <dgm:prSet/>
      <dgm:spPr/>
      <dgm:t>
        <a:bodyPr/>
        <a:lstStyle/>
        <a:p>
          <a:endParaRPr lang="en-US"/>
        </a:p>
      </dgm:t>
    </dgm:pt>
    <dgm:pt modelId="{8DAB4512-D1E4-419E-8E6C-6CD3036CF6C2}">
      <dgm:prSet phldrT="[Text]" custT="1"/>
      <dgm:spPr/>
      <dgm:t>
        <a:bodyPr/>
        <a:lstStyle/>
        <a:p>
          <a:r>
            <a:rPr lang="ar-EG" sz="2000" dirty="0">
              <a:latin typeface="Times New Roman" panose="02020603050405020304" pitchFamily="18" charset="0"/>
              <a:cs typeface="Times New Roman" panose="02020603050405020304" pitchFamily="18" charset="0"/>
            </a:rPr>
            <a:t>المواقع الإخبارية</a:t>
          </a:r>
          <a:endParaRPr lang="en-US" sz="2000" dirty="0">
            <a:latin typeface="Times New Roman" panose="02020603050405020304" pitchFamily="18" charset="0"/>
            <a:cs typeface="Times New Roman" panose="02020603050405020304" pitchFamily="18" charset="0"/>
          </a:endParaRPr>
        </a:p>
      </dgm:t>
    </dgm:pt>
    <dgm:pt modelId="{503694DD-E026-4C5A-99F9-10AEFBAF5026}" type="parTrans" cxnId="{08B62322-A2E6-4BE0-9508-CA3074CBD853}">
      <dgm:prSet/>
      <dgm:spPr/>
      <dgm:t>
        <a:bodyPr/>
        <a:lstStyle/>
        <a:p>
          <a:endParaRPr lang="en-US"/>
        </a:p>
      </dgm:t>
    </dgm:pt>
    <dgm:pt modelId="{6A19AC02-F592-4C56-946B-A55B7EA107B9}" type="sibTrans" cxnId="{08B62322-A2E6-4BE0-9508-CA3074CBD853}">
      <dgm:prSet/>
      <dgm:spPr/>
      <dgm:t>
        <a:bodyPr/>
        <a:lstStyle/>
        <a:p>
          <a:endParaRPr lang="en-US"/>
        </a:p>
      </dgm:t>
    </dgm:pt>
    <dgm:pt modelId="{6C881F50-D0FE-45B9-9E7E-F867C9E0D32E}">
      <dgm:prSet phldrT="[Text]" custT="1"/>
      <dgm:spPr/>
      <dgm:t>
        <a:bodyPr/>
        <a:lstStyle/>
        <a:p>
          <a:r>
            <a:rPr lang="ar-EG" sz="2000" dirty="0">
              <a:latin typeface="Times New Roman" panose="02020603050405020304" pitchFamily="18" charset="0"/>
              <a:cs typeface="Times New Roman" panose="02020603050405020304" pitchFamily="18" charset="0"/>
            </a:rPr>
            <a:t>المدونات</a:t>
          </a:r>
          <a:endParaRPr lang="en-US" sz="2000" dirty="0">
            <a:latin typeface="Times New Roman" panose="02020603050405020304" pitchFamily="18" charset="0"/>
            <a:cs typeface="Times New Roman" panose="02020603050405020304" pitchFamily="18" charset="0"/>
          </a:endParaRPr>
        </a:p>
      </dgm:t>
    </dgm:pt>
    <dgm:pt modelId="{2735B7AA-E2CF-4D35-AA95-9687C0A6C147}" type="parTrans" cxnId="{9D4E2505-6605-4BEB-BB99-B9EC2DD71877}">
      <dgm:prSet/>
      <dgm:spPr/>
      <dgm:t>
        <a:bodyPr/>
        <a:lstStyle/>
        <a:p>
          <a:endParaRPr lang="en-US"/>
        </a:p>
      </dgm:t>
    </dgm:pt>
    <dgm:pt modelId="{419FFDBB-9562-41C3-AA7E-30D4259E67C4}" type="sibTrans" cxnId="{9D4E2505-6605-4BEB-BB99-B9EC2DD71877}">
      <dgm:prSet/>
      <dgm:spPr/>
      <dgm:t>
        <a:bodyPr/>
        <a:lstStyle/>
        <a:p>
          <a:endParaRPr lang="en-US"/>
        </a:p>
      </dgm:t>
    </dgm:pt>
    <dgm:pt modelId="{3095ADD2-B3B9-48BF-938C-4F2844D83DE8}">
      <dgm:prSet phldrT="[Text]" custT="1"/>
      <dgm:spPr/>
      <dgm:t>
        <a:bodyPr/>
        <a:lstStyle/>
        <a:p>
          <a:pPr rtl="1"/>
          <a:r>
            <a:rPr lang="ar-EG" sz="2000" dirty="0">
              <a:latin typeface="Times New Roman" panose="02020603050405020304" pitchFamily="18" charset="0"/>
              <a:cs typeface="Times New Roman" panose="02020603050405020304" pitchFamily="18" charset="0"/>
            </a:rPr>
            <a:t>خدمة الـ</a:t>
          </a:r>
          <a:r>
            <a:rPr lang="en-US" sz="2000" dirty="0">
              <a:latin typeface="Times New Roman" panose="02020603050405020304" pitchFamily="18" charset="0"/>
              <a:cs typeface="Times New Roman" panose="02020603050405020304" pitchFamily="18" charset="0"/>
            </a:rPr>
            <a:t>RSS</a:t>
          </a:r>
        </a:p>
      </dgm:t>
    </dgm:pt>
    <dgm:pt modelId="{396D7E87-A1CD-4A39-A106-AFAC5BFE8063}" type="parTrans" cxnId="{52EEC43F-3F98-47AF-9C90-3B83D08558CD}">
      <dgm:prSet/>
      <dgm:spPr/>
      <dgm:t>
        <a:bodyPr/>
        <a:lstStyle/>
        <a:p>
          <a:endParaRPr lang="en-US"/>
        </a:p>
      </dgm:t>
    </dgm:pt>
    <dgm:pt modelId="{FE5D537A-ACAD-4C47-8106-CF7580F5E635}" type="sibTrans" cxnId="{52EEC43F-3F98-47AF-9C90-3B83D08558CD}">
      <dgm:prSet/>
      <dgm:spPr/>
      <dgm:t>
        <a:bodyPr/>
        <a:lstStyle/>
        <a:p>
          <a:endParaRPr lang="en-US"/>
        </a:p>
      </dgm:t>
    </dgm:pt>
    <dgm:pt modelId="{1AB77395-924F-475D-B76C-685F6BE783EF}">
      <dgm:prSet phldrT="[Text]" custT="1"/>
      <dgm:spPr/>
      <dgm:t>
        <a:bodyPr/>
        <a:lstStyle/>
        <a:p>
          <a:r>
            <a:rPr lang="ar-EG" sz="2000" dirty="0">
              <a:latin typeface="Times New Roman" panose="02020603050405020304" pitchFamily="18" charset="0"/>
              <a:cs typeface="Times New Roman" panose="02020603050405020304" pitchFamily="18" charset="0"/>
            </a:rPr>
            <a:t>مواقع التواصل الاجتماعي</a:t>
          </a:r>
          <a:endParaRPr lang="en-US" sz="2000" dirty="0">
            <a:latin typeface="Times New Roman" panose="02020603050405020304" pitchFamily="18" charset="0"/>
            <a:cs typeface="Times New Roman" panose="02020603050405020304" pitchFamily="18" charset="0"/>
          </a:endParaRPr>
        </a:p>
      </dgm:t>
    </dgm:pt>
    <dgm:pt modelId="{2B7A6896-3E02-4456-8ABC-0FD4537F7A33}" type="parTrans" cxnId="{B2F9C1AF-3CBF-4113-80D4-265E94B878BF}">
      <dgm:prSet/>
      <dgm:spPr/>
      <dgm:t>
        <a:bodyPr/>
        <a:lstStyle/>
        <a:p>
          <a:endParaRPr lang="en-US"/>
        </a:p>
      </dgm:t>
    </dgm:pt>
    <dgm:pt modelId="{E979AB46-FAE3-4F59-8F31-C5FED8A98D77}" type="sibTrans" cxnId="{B2F9C1AF-3CBF-4113-80D4-265E94B878BF}">
      <dgm:prSet/>
      <dgm:spPr/>
      <dgm:t>
        <a:bodyPr/>
        <a:lstStyle/>
        <a:p>
          <a:endParaRPr lang="en-US"/>
        </a:p>
      </dgm:t>
    </dgm:pt>
    <dgm:pt modelId="{3226F7F0-B8CC-43E1-BBF9-FA8CA081BB84}" type="pres">
      <dgm:prSet presAssocID="{79B5C0D0-DE2E-41D7-A7CB-88DAC183846D}" presName="diagram" presStyleCnt="0">
        <dgm:presLayoutVars>
          <dgm:dir/>
          <dgm:resizeHandles val="exact"/>
        </dgm:presLayoutVars>
      </dgm:prSet>
      <dgm:spPr/>
    </dgm:pt>
    <dgm:pt modelId="{818769CA-1AB3-4CDB-84AB-508C29F5A927}" type="pres">
      <dgm:prSet presAssocID="{5DD5A9E1-3F20-4578-BEA7-F00541345A0B}" presName="node" presStyleLbl="node1" presStyleIdx="0" presStyleCnt="5">
        <dgm:presLayoutVars>
          <dgm:bulletEnabled val="1"/>
        </dgm:presLayoutVars>
      </dgm:prSet>
      <dgm:spPr/>
    </dgm:pt>
    <dgm:pt modelId="{48301638-45B7-4CFB-B8E8-38A818408A20}" type="pres">
      <dgm:prSet presAssocID="{4A55D61B-55FD-419F-AED0-952F72D3A6D7}" presName="sibTrans" presStyleCnt="0"/>
      <dgm:spPr/>
    </dgm:pt>
    <dgm:pt modelId="{700FFA38-7A9A-45BA-BC8B-7A9BACD91EC8}" type="pres">
      <dgm:prSet presAssocID="{8DAB4512-D1E4-419E-8E6C-6CD3036CF6C2}" presName="node" presStyleLbl="node1" presStyleIdx="1" presStyleCnt="5">
        <dgm:presLayoutVars>
          <dgm:bulletEnabled val="1"/>
        </dgm:presLayoutVars>
      </dgm:prSet>
      <dgm:spPr/>
    </dgm:pt>
    <dgm:pt modelId="{205557B7-1128-4BCA-9DB0-DD7A5AC4F4DB}" type="pres">
      <dgm:prSet presAssocID="{6A19AC02-F592-4C56-946B-A55B7EA107B9}" presName="sibTrans" presStyleCnt="0"/>
      <dgm:spPr/>
    </dgm:pt>
    <dgm:pt modelId="{9818D565-EE75-4650-9D2C-D6B6F8EF4E0B}" type="pres">
      <dgm:prSet presAssocID="{6C881F50-D0FE-45B9-9E7E-F867C9E0D32E}" presName="node" presStyleLbl="node1" presStyleIdx="2" presStyleCnt="5">
        <dgm:presLayoutVars>
          <dgm:bulletEnabled val="1"/>
        </dgm:presLayoutVars>
      </dgm:prSet>
      <dgm:spPr/>
    </dgm:pt>
    <dgm:pt modelId="{ACED7B35-FDB0-49C0-86A5-BAC1FF2F2862}" type="pres">
      <dgm:prSet presAssocID="{419FFDBB-9562-41C3-AA7E-30D4259E67C4}" presName="sibTrans" presStyleCnt="0"/>
      <dgm:spPr/>
    </dgm:pt>
    <dgm:pt modelId="{7339C61F-7837-46B7-BD58-D4D6F3F882FD}" type="pres">
      <dgm:prSet presAssocID="{3095ADD2-B3B9-48BF-938C-4F2844D83DE8}" presName="node" presStyleLbl="node1" presStyleIdx="3" presStyleCnt="5">
        <dgm:presLayoutVars>
          <dgm:bulletEnabled val="1"/>
        </dgm:presLayoutVars>
      </dgm:prSet>
      <dgm:spPr/>
    </dgm:pt>
    <dgm:pt modelId="{BF9C71F3-D9F1-41DB-8155-C48ED33005C2}" type="pres">
      <dgm:prSet presAssocID="{FE5D537A-ACAD-4C47-8106-CF7580F5E635}" presName="sibTrans" presStyleCnt="0"/>
      <dgm:spPr/>
    </dgm:pt>
    <dgm:pt modelId="{5196F93E-0648-4F57-8A61-5D6251013E95}" type="pres">
      <dgm:prSet presAssocID="{1AB77395-924F-475D-B76C-685F6BE783EF}" presName="node" presStyleLbl="node1" presStyleIdx="4" presStyleCnt="5">
        <dgm:presLayoutVars>
          <dgm:bulletEnabled val="1"/>
        </dgm:presLayoutVars>
      </dgm:prSet>
      <dgm:spPr/>
    </dgm:pt>
  </dgm:ptLst>
  <dgm:cxnLst>
    <dgm:cxn modelId="{9D4E2505-6605-4BEB-BB99-B9EC2DD71877}" srcId="{79B5C0D0-DE2E-41D7-A7CB-88DAC183846D}" destId="{6C881F50-D0FE-45B9-9E7E-F867C9E0D32E}" srcOrd="2" destOrd="0" parTransId="{2735B7AA-E2CF-4D35-AA95-9687C0A6C147}" sibTransId="{419FFDBB-9562-41C3-AA7E-30D4259E67C4}"/>
    <dgm:cxn modelId="{37088313-5E5A-4DF3-8734-F051704E2D77}" type="presOf" srcId="{8DAB4512-D1E4-419E-8E6C-6CD3036CF6C2}" destId="{700FFA38-7A9A-45BA-BC8B-7A9BACD91EC8}" srcOrd="0" destOrd="0" presId="urn:microsoft.com/office/officeart/2005/8/layout/default"/>
    <dgm:cxn modelId="{08B62322-A2E6-4BE0-9508-CA3074CBD853}" srcId="{79B5C0D0-DE2E-41D7-A7CB-88DAC183846D}" destId="{8DAB4512-D1E4-419E-8E6C-6CD3036CF6C2}" srcOrd="1" destOrd="0" parTransId="{503694DD-E026-4C5A-99F9-10AEFBAF5026}" sibTransId="{6A19AC02-F592-4C56-946B-A55B7EA107B9}"/>
    <dgm:cxn modelId="{4ADC873C-A4E9-417F-B1E3-CE9F4E2BFCD6}" type="presOf" srcId="{6C881F50-D0FE-45B9-9E7E-F867C9E0D32E}" destId="{9818D565-EE75-4650-9D2C-D6B6F8EF4E0B}" srcOrd="0" destOrd="0" presId="urn:microsoft.com/office/officeart/2005/8/layout/default"/>
    <dgm:cxn modelId="{52EEC43F-3F98-47AF-9C90-3B83D08558CD}" srcId="{79B5C0D0-DE2E-41D7-A7CB-88DAC183846D}" destId="{3095ADD2-B3B9-48BF-938C-4F2844D83DE8}" srcOrd="3" destOrd="0" parTransId="{396D7E87-A1CD-4A39-A106-AFAC5BFE8063}" sibTransId="{FE5D537A-ACAD-4C47-8106-CF7580F5E635}"/>
    <dgm:cxn modelId="{03901270-9553-49AA-B6C7-514C2BDB2F6A}" type="presOf" srcId="{5DD5A9E1-3F20-4578-BEA7-F00541345A0B}" destId="{818769CA-1AB3-4CDB-84AB-508C29F5A927}" srcOrd="0" destOrd="0" presId="urn:microsoft.com/office/officeart/2005/8/layout/default"/>
    <dgm:cxn modelId="{B2F9C1AF-3CBF-4113-80D4-265E94B878BF}" srcId="{79B5C0D0-DE2E-41D7-A7CB-88DAC183846D}" destId="{1AB77395-924F-475D-B76C-685F6BE783EF}" srcOrd="4" destOrd="0" parTransId="{2B7A6896-3E02-4456-8ABC-0FD4537F7A33}" sibTransId="{E979AB46-FAE3-4F59-8F31-C5FED8A98D77}"/>
    <dgm:cxn modelId="{40AFE7C3-AFAA-4C50-BD3B-C2916A18FB4A}" type="presOf" srcId="{3095ADD2-B3B9-48BF-938C-4F2844D83DE8}" destId="{7339C61F-7837-46B7-BD58-D4D6F3F882FD}" srcOrd="0" destOrd="0" presId="urn:microsoft.com/office/officeart/2005/8/layout/default"/>
    <dgm:cxn modelId="{986195C9-11DF-40D8-B87A-65F2B3C0AA2B}" type="presOf" srcId="{79B5C0D0-DE2E-41D7-A7CB-88DAC183846D}" destId="{3226F7F0-B8CC-43E1-BBF9-FA8CA081BB84}" srcOrd="0" destOrd="0" presId="urn:microsoft.com/office/officeart/2005/8/layout/default"/>
    <dgm:cxn modelId="{46EF1BD9-A1F0-4F77-A9DC-AA05B6F7D500}" srcId="{79B5C0D0-DE2E-41D7-A7CB-88DAC183846D}" destId="{5DD5A9E1-3F20-4578-BEA7-F00541345A0B}" srcOrd="0" destOrd="0" parTransId="{119F3EEE-E625-46C7-88FA-1B2C7F633CE9}" sibTransId="{4A55D61B-55FD-419F-AED0-952F72D3A6D7}"/>
    <dgm:cxn modelId="{21210CF6-CA5C-41EF-9724-1B90C9CB82C6}" type="presOf" srcId="{1AB77395-924F-475D-B76C-685F6BE783EF}" destId="{5196F93E-0648-4F57-8A61-5D6251013E95}" srcOrd="0" destOrd="0" presId="urn:microsoft.com/office/officeart/2005/8/layout/default"/>
    <dgm:cxn modelId="{FB4C4C4E-0983-4CCA-9B87-8AA8B780A40C}" type="presParOf" srcId="{3226F7F0-B8CC-43E1-BBF9-FA8CA081BB84}" destId="{818769CA-1AB3-4CDB-84AB-508C29F5A927}" srcOrd="0" destOrd="0" presId="urn:microsoft.com/office/officeart/2005/8/layout/default"/>
    <dgm:cxn modelId="{5925563B-EE16-46EE-A97B-5E4B92540B34}" type="presParOf" srcId="{3226F7F0-B8CC-43E1-BBF9-FA8CA081BB84}" destId="{48301638-45B7-4CFB-B8E8-38A818408A20}" srcOrd="1" destOrd="0" presId="urn:microsoft.com/office/officeart/2005/8/layout/default"/>
    <dgm:cxn modelId="{7E989CF3-1280-4F49-8336-22D5CFAE556B}" type="presParOf" srcId="{3226F7F0-B8CC-43E1-BBF9-FA8CA081BB84}" destId="{700FFA38-7A9A-45BA-BC8B-7A9BACD91EC8}" srcOrd="2" destOrd="0" presId="urn:microsoft.com/office/officeart/2005/8/layout/default"/>
    <dgm:cxn modelId="{F9A916CF-A235-43B6-B10B-CA5A017C1E96}" type="presParOf" srcId="{3226F7F0-B8CC-43E1-BBF9-FA8CA081BB84}" destId="{205557B7-1128-4BCA-9DB0-DD7A5AC4F4DB}" srcOrd="3" destOrd="0" presId="urn:microsoft.com/office/officeart/2005/8/layout/default"/>
    <dgm:cxn modelId="{10D7CB7F-49B9-43A8-8E4F-EA0EBE6E1C1F}" type="presParOf" srcId="{3226F7F0-B8CC-43E1-BBF9-FA8CA081BB84}" destId="{9818D565-EE75-4650-9D2C-D6B6F8EF4E0B}" srcOrd="4" destOrd="0" presId="urn:microsoft.com/office/officeart/2005/8/layout/default"/>
    <dgm:cxn modelId="{49C64BFD-B4D5-41DF-9200-19D9C80D0A63}" type="presParOf" srcId="{3226F7F0-B8CC-43E1-BBF9-FA8CA081BB84}" destId="{ACED7B35-FDB0-49C0-86A5-BAC1FF2F2862}" srcOrd="5" destOrd="0" presId="urn:microsoft.com/office/officeart/2005/8/layout/default"/>
    <dgm:cxn modelId="{FA922B0F-95DE-4022-8A41-CED4D75D273C}" type="presParOf" srcId="{3226F7F0-B8CC-43E1-BBF9-FA8CA081BB84}" destId="{7339C61F-7837-46B7-BD58-D4D6F3F882FD}" srcOrd="6" destOrd="0" presId="urn:microsoft.com/office/officeart/2005/8/layout/default"/>
    <dgm:cxn modelId="{2929394F-543D-4E8F-AA44-BA2D5C69C9FF}" type="presParOf" srcId="{3226F7F0-B8CC-43E1-BBF9-FA8CA081BB84}" destId="{BF9C71F3-D9F1-41DB-8155-C48ED33005C2}" srcOrd="7" destOrd="0" presId="urn:microsoft.com/office/officeart/2005/8/layout/default"/>
    <dgm:cxn modelId="{AA4FD34A-D5FD-4703-A8FE-B085272D6160}" type="presParOf" srcId="{3226F7F0-B8CC-43E1-BBF9-FA8CA081BB84}" destId="{5196F93E-0648-4F57-8A61-5D6251013E95}"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9A7F120-A2B4-46F6-92DF-74644B292069}"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DF969F0D-9F64-4549-8872-1BB2AE020105}">
      <dgm:prSet phldrT="[Text]" custT="1"/>
      <dgm:spPr>
        <a:solidFill>
          <a:schemeClr val="bg1"/>
        </a:solidFill>
        <a:ln>
          <a:solidFill>
            <a:schemeClr val="bg1"/>
          </a:solidFill>
        </a:ln>
      </dgm:spPr>
      <dgm:t>
        <a:bodyPr/>
        <a:lstStyle/>
        <a:p>
          <a:r>
            <a:rPr lang="ar-EG" sz="2000" b="0" dirty="0">
              <a:solidFill>
                <a:schemeClr val="accent1"/>
              </a:solidFill>
              <a:latin typeface="Times New Roman" panose="02020603050405020304" pitchFamily="18" charset="0"/>
              <a:cs typeface="Times New Roman" panose="02020603050405020304" pitchFamily="18" charset="0"/>
            </a:rPr>
            <a:t>أنواع المدونات</a:t>
          </a:r>
          <a:endParaRPr lang="en-US" sz="2000" b="0" dirty="0">
            <a:solidFill>
              <a:schemeClr val="accent1"/>
            </a:solidFill>
            <a:latin typeface="Times New Roman" panose="02020603050405020304" pitchFamily="18" charset="0"/>
            <a:cs typeface="Times New Roman" panose="02020603050405020304" pitchFamily="18" charset="0"/>
          </a:endParaRPr>
        </a:p>
      </dgm:t>
    </dgm:pt>
    <dgm:pt modelId="{51E3DAD0-462B-426D-8387-035545EE5944}" type="parTrans" cxnId="{6451B913-CCB2-4C13-961B-1BCB1711FBBE}">
      <dgm:prSet/>
      <dgm:spPr/>
      <dgm:t>
        <a:bodyPr/>
        <a:lstStyle/>
        <a:p>
          <a:endParaRPr lang="en-US"/>
        </a:p>
      </dgm:t>
    </dgm:pt>
    <dgm:pt modelId="{F8AE1348-76BC-4AC2-9C08-AEA6D872000C}" type="sibTrans" cxnId="{6451B913-CCB2-4C13-961B-1BCB1711FBBE}">
      <dgm:prSet/>
      <dgm:spPr/>
      <dgm:t>
        <a:bodyPr/>
        <a:lstStyle/>
        <a:p>
          <a:endParaRPr lang="en-US"/>
        </a:p>
      </dgm:t>
    </dgm:pt>
    <dgm:pt modelId="{3100ED61-53F0-4930-88F4-5A5264A3A15E}">
      <dgm:prSet phldrT="[Text]" custT="1"/>
      <dgm:spPr/>
      <dgm:t>
        <a:bodyPr/>
        <a:lstStyle/>
        <a:p>
          <a:r>
            <a:rPr lang="ar-EG" sz="2400" dirty="0">
              <a:latin typeface="Times New Roman" panose="02020603050405020304" pitchFamily="18" charset="0"/>
              <a:cs typeface="Times New Roman" panose="02020603050405020304" pitchFamily="18" charset="0"/>
            </a:rPr>
            <a:t>مدونات المؤسسات أو الشركات</a:t>
          </a:r>
          <a:endParaRPr lang="en-US" sz="2400" dirty="0">
            <a:latin typeface="Times New Roman" panose="02020603050405020304" pitchFamily="18" charset="0"/>
            <a:cs typeface="Times New Roman" panose="02020603050405020304" pitchFamily="18" charset="0"/>
          </a:endParaRPr>
        </a:p>
      </dgm:t>
    </dgm:pt>
    <dgm:pt modelId="{A7F17BA2-E7A1-4F75-A73A-4D00A9BF723B}" type="parTrans" cxnId="{48EF0414-B45C-4112-BAE3-DC751745B950}">
      <dgm:prSet/>
      <dgm:spPr/>
      <dgm:t>
        <a:bodyPr/>
        <a:lstStyle/>
        <a:p>
          <a:endParaRPr lang="en-US"/>
        </a:p>
      </dgm:t>
    </dgm:pt>
    <dgm:pt modelId="{EAD1A2C8-1A95-41B3-872F-B0D3E5FE0ADB}" type="sibTrans" cxnId="{48EF0414-B45C-4112-BAE3-DC751745B950}">
      <dgm:prSet/>
      <dgm:spPr/>
      <dgm:t>
        <a:bodyPr/>
        <a:lstStyle/>
        <a:p>
          <a:endParaRPr lang="en-US"/>
        </a:p>
      </dgm:t>
    </dgm:pt>
    <dgm:pt modelId="{C05B2388-24FA-44BE-9C62-0CDD6C87B4CB}">
      <dgm:prSet phldrT="[Text]" custT="1"/>
      <dgm:spPr/>
      <dgm:t>
        <a:bodyPr/>
        <a:lstStyle/>
        <a:p>
          <a:r>
            <a:rPr lang="ar-EG" sz="2400" dirty="0">
              <a:latin typeface="Times New Roman" panose="02020603050405020304" pitchFamily="18" charset="0"/>
              <a:cs typeface="Times New Roman" panose="02020603050405020304" pitchFamily="18" charset="0"/>
            </a:rPr>
            <a:t>المدونات الشخصية</a:t>
          </a:r>
          <a:endParaRPr lang="en-US" sz="2400" dirty="0">
            <a:latin typeface="Times New Roman" panose="02020603050405020304" pitchFamily="18" charset="0"/>
            <a:cs typeface="Times New Roman" panose="02020603050405020304" pitchFamily="18" charset="0"/>
          </a:endParaRPr>
        </a:p>
      </dgm:t>
    </dgm:pt>
    <dgm:pt modelId="{28CC0E4E-7963-45E2-ADBC-38C3C5990089}" type="parTrans" cxnId="{D570DA85-EB73-4C7D-AC05-77A12328C515}">
      <dgm:prSet/>
      <dgm:spPr/>
      <dgm:t>
        <a:bodyPr/>
        <a:lstStyle/>
        <a:p>
          <a:endParaRPr lang="en-US"/>
        </a:p>
      </dgm:t>
    </dgm:pt>
    <dgm:pt modelId="{252A7BB0-B69A-4379-8FFD-841ACA6E7D9B}" type="sibTrans" cxnId="{D570DA85-EB73-4C7D-AC05-77A12328C515}">
      <dgm:prSet/>
      <dgm:spPr/>
      <dgm:t>
        <a:bodyPr/>
        <a:lstStyle/>
        <a:p>
          <a:endParaRPr lang="en-US"/>
        </a:p>
      </dgm:t>
    </dgm:pt>
    <dgm:pt modelId="{A22946BF-FEAD-4127-835C-241853D511F9}">
      <dgm:prSet phldrT="[Text]" custT="1"/>
      <dgm:spPr/>
      <dgm:t>
        <a:bodyPr/>
        <a:lstStyle/>
        <a:p>
          <a:r>
            <a:rPr lang="ar-EG" sz="2400" dirty="0">
              <a:latin typeface="Times New Roman" panose="02020603050405020304" pitchFamily="18" charset="0"/>
              <a:cs typeface="Times New Roman" panose="02020603050405020304" pitchFamily="18" charset="0"/>
            </a:rPr>
            <a:t>مدونات حسب نوع الوسائط</a:t>
          </a:r>
          <a:endParaRPr lang="en-US" sz="2400" dirty="0">
            <a:latin typeface="Times New Roman" panose="02020603050405020304" pitchFamily="18" charset="0"/>
            <a:cs typeface="Times New Roman" panose="02020603050405020304" pitchFamily="18" charset="0"/>
          </a:endParaRPr>
        </a:p>
      </dgm:t>
    </dgm:pt>
    <dgm:pt modelId="{DE9EDC67-B2C4-4BDB-B77C-4378E804263A}" type="parTrans" cxnId="{F5574B03-1E35-4FDD-B042-6077B32E7D09}">
      <dgm:prSet/>
      <dgm:spPr/>
      <dgm:t>
        <a:bodyPr/>
        <a:lstStyle/>
        <a:p>
          <a:endParaRPr lang="en-US"/>
        </a:p>
      </dgm:t>
    </dgm:pt>
    <dgm:pt modelId="{01F4E698-B683-4441-A63B-BA5428D92C72}" type="sibTrans" cxnId="{F5574B03-1E35-4FDD-B042-6077B32E7D09}">
      <dgm:prSet/>
      <dgm:spPr/>
      <dgm:t>
        <a:bodyPr/>
        <a:lstStyle/>
        <a:p>
          <a:endParaRPr lang="en-US"/>
        </a:p>
      </dgm:t>
    </dgm:pt>
    <dgm:pt modelId="{F220CB0D-6AD3-4A2C-A8D8-5FC666A83A78}">
      <dgm:prSet phldrT="[Text]" custT="1"/>
      <dgm:spPr/>
      <dgm:t>
        <a:bodyPr/>
        <a:lstStyle/>
        <a:p>
          <a:r>
            <a:rPr lang="ar-EG" sz="2400" dirty="0">
              <a:latin typeface="Times New Roman" panose="02020603050405020304" pitchFamily="18" charset="0"/>
              <a:cs typeface="Times New Roman" panose="02020603050405020304" pitchFamily="18" charset="0"/>
            </a:rPr>
            <a:t>مدونات لنوع معين</a:t>
          </a:r>
          <a:endParaRPr lang="en-US" sz="2400" dirty="0">
            <a:latin typeface="Times New Roman" panose="02020603050405020304" pitchFamily="18" charset="0"/>
            <a:cs typeface="Times New Roman" panose="02020603050405020304" pitchFamily="18" charset="0"/>
          </a:endParaRPr>
        </a:p>
      </dgm:t>
    </dgm:pt>
    <dgm:pt modelId="{F6052E6E-E66E-40E7-ADB1-4E18559EE74E}" type="parTrans" cxnId="{20CD9DA6-5D2A-4FFA-84D9-B7C978243B60}">
      <dgm:prSet/>
      <dgm:spPr/>
      <dgm:t>
        <a:bodyPr/>
        <a:lstStyle/>
        <a:p>
          <a:endParaRPr lang="en-US"/>
        </a:p>
      </dgm:t>
    </dgm:pt>
    <dgm:pt modelId="{470E9510-D1D7-4377-B587-EEE872601DDE}" type="sibTrans" cxnId="{20CD9DA6-5D2A-4FFA-84D9-B7C978243B60}">
      <dgm:prSet/>
      <dgm:spPr/>
      <dgm:t>
        <a:bodyPr/>
        <a:lstStyle/>
        <a:p>
          <a:endParaRPr lang="en-US"/>
        </a:p>
      </dgm:t>
    </dgm:pt>
    <dgm:pt modelId="{550EF3E3-B340-43CD-AF0D-32FAD81D6C8A}" type="pres">
      <dgm:prSet presAssocID="{C9A7F120-A2B4-46F6-92DF-74644B292069}" presName="diagram" presStyleCnt="0">
        <dgm:presLayoutVars>
          <dgm:chMax val="1"/>
          <dgm:dir/>
          <dgm:animLvl val="ctr"/>
          <dgm:resizeHandles val="exact"/>
        </dgm:presLayoutVars>
      </dgm:prSet>
      <dgm:spPr/>
    </dgm:pt>
    <dgm:pt modelId="{D3FF9EAB-27B2-41D5-BFAD-07C045ECE632}" type="pres">
      <dgm:prSet presAssocID="{C9A7F120-A2B4-46F6-92DF-74644B292069}" presName="matrix" presStyleCnt="0"/>
      <dgm:spPr/>
    </dgm:pt>
    <dgm:pt modelId="{D0231540-6D78-42CB-8FE6-891F5A656A5B}" type="pres">
      <dgm:prSet presAssocID="{C9A7F120-A2B4-46F6-92DF-74644B292069}" presName="tile1" presStyleLbl="node1" presStyleIdx="0" presStyleCnt="4"/>
      <dgm:spPr/>
    </dgm:pt>
    <dgm:pt modelId="{1C86D5FC-9304-4485-9EA5-9FB413DB9A61}" type="pres">
      <dgm:prSet presAssocID="{C9A7F120-A2B4-46F6-92DF-74644B292069}" presName="tile1text" presStyleLbl="node1" presStyleIdx="0" presStyleCnt="4">
        <dgm:presLayoutVars>
          <dgm:chMax val="0"/>
          <dgm:chPref val="0"/>
          <dgm:bulletEnabled val="1"/>
        </dgm:presLayoutVars>
      </dgm:prSet>
      <dgm:spPr/>
    </dgm:pt>
    <dgm:pt modelId="{90420455-4205-4DFE-BCA0-A92B63F9B886}" type="pres">
      <dgm:prSet presAssocID="{C9A7F120-A2B4-46F6-92DF-74644B292069}" presName="tile2" presStyleLbl="node1" presStyleIdx="1" presStyleCnt="4"/>
      <dgm:spPr/>
    </dgm:pt>
    <dgm:pt modelId="{A2BBDAA3-E205-4114-A0E7-17DC3F9F4CFE}" type="pres">
      <dgm:prSet presAssocID="{C9A7F120-A2B4-46F6-92DF-74644B292069}" presName="tile2text" presStyleLbl="node1" presStyleIdx="1" presStyleCnt="4">
        <dgm:presLayoutVars>
          <dgm:chMax val="0"/>
          <dgm:chPref val="0"/>
          <dgm:bulletEnabled val="1"/>
        </dgm:presLayoutVars>
      </dgm:prSet>
      <dgm:spPr/>
    </dgm:pt>
    <dgm:pt modelId="{FEE7505C-95E2-47A3-9989-E29E01196E7A}" type="pres">
      <dgm:prSet presAssocID="{C9A7F120-A2B4-46F6-92DF-74644B292069}" presName="tile3" presStyleLbl="node1" presStyleIdx="2" presStyleCnt="4"/>
      <dgm:spPr/>
    </dgm:pt>
    <dgm:pt modelId="{E4007226-112A-451D-BEF8-C61F0C05A70E}" type="pres">
      <dgm:prSet presAssocID="{C9A7F120-A2B4-46F6-92DF-74644B292069}" presName="tile3text" presStyleLbl="node1" presStyleIdx="2" presStyleCnt="4">
        <dgm:presLayoutVars>
          <dgm:chMax val="0"/>
          <dgm:chPref val="0"/>
          <dgm:bulletEnabled val="1"/>
        </dgm:presLayoutVars>
      </dgm:prSet>
      <dgm:spPr/>
    </dgm:pt>
    <dgm:pt modelId="{8E314B4F-2D3F-4F54-8166-C9500D886AB2}" type="pres">
      <dgm:prSet presAssocID="{C9A7F120-A2B4-46F6-92DF-74644B292069}" presName="tile4" presStyleLbl="node1" presStyleIdx="3" presStyleCnt="4"/>
      <dgm:spPr/>
    </dgm:pt>
    <dgm:pt modelId="{DB5B4B44-6C64-4A74-94D2-8C075D02C7FF}" type="pres">
      <dgm:prSet presAssocID="{C9A7F120-A2B4-46F6-92DF-74644B292069}" presName="tile4text" presStyleLbl="node1" presStyleIdx="3" presStyleCnt="4">
        <dgm:presLayoutVars>
          <dgm:chMax val="0"/>
          <dgm:chPref val="0"/>
          <dgm:bulletEnabled val="1"/>
        </dgm:presLayoutVars>
      </dgm:prSet>
      <dgm:spPr/>
    </dgm:pt>
    <dgm:pt modelId="{8BBE7C61-0E7C-43B7-952E-D8D2394E72DF}" type="pres">
      <dgm:prSet presAssocID="{C9A7F120-A2B4-46F6-92DF-74644B292069}" presName="centerTile" presStyleLbl="fgShp" presStyleIdx="0" presStyleCnt="1">
        <dgm:presLayoutVars>
          <dgm:chMax val="0"/>
          <dgm:chPref val="0"/>
        </dgm:presLayoutVars>
      </dgm:prSet>
      <dgm:spPr/>
    </dgm:pt>
  </dgm:ptLst>
  <dgm:cxnLst>
    <dgm:cxn modelId="{89662E00-3475-466E-BFDC-085B89D501F7}" type="presOf" srcId="{3100ED61-53F0-4930-88F4-5A5264A3A15E}" destId="{D0231540-6D78-42CB-8FE6-891F5A656A5B}" srcOrd="0" destOrd="0" presId="urn:microsoft.com/office/officeart/2005/8/layout/matrix1"/>
    <dgm:cxn modelId="{B3276303-D044-4171-89AC-B24A9E6308A1}" type="presOf" srcId="{A22946BF-FEAD-4127-835C-241853D511F9}" destId="{E4007226-112A-451D-BEF8-C61F0C05A70E}" srcOrd="1" destOrd="0" presId="urn:microsoft.com/office/officeart/2005/8/layout/matrix1"/>
    <dgm:cxn modelId="{F5574B03-1E35-4FDD-B042-6077B32E7D09}" srcId="{DF969F0D-9F64-4549-8872-1BB2AE020105}" destId="{A22946BF-FEAD-4127-835C-241853D511F9}" srcOrd="2" destOrd="0" parTransId="{DE9EDC67-B2C4-4BDB-B77C-4378E804263A}" sibTransId="{01F4E698-B683-4441-A63B-BA5428D92C72}"/>
    <dgm:cxn modelId="{23A6460E-C741-4066-BFEF-FF2B6E73BA00}" type="presOf" srcId="{F220CB0D-6AD3-4A2C-A8D8-5FC666A83A78}" destId="{DB5B4B44-6C64-4A74-94D2-8C075D02C7FF}" srcOrd="1" destOrd="0" presId="urn:microsoft.com/office/officeart/2005/8/layout/matrix1"/>
    <dgm:cxn modelId="{6451B913-CCB2-4C13-961B-1BCB1711FBBE}" srcId="{C9A7F120-A2B4-46F6-92DF-74644B292069}" destId="{DF969F0D-9F64-4549-8872-1BB2AE020105}" srcOrd="0" destOrd="0" parTransId="{51E3DAD0-462B-426D-8387-035545EE5944}" sibTransId="{F8AE1348-76BC-4AC2-9C08-AEA6D872000C}"/>
    <dgm:cxn modelId="{48EF0414-B45C-4112-BAE3-DC751745B950}" srcId="{DF969F0D-9F64-4549-8872-1BB2AE020105}" destId="{3100ED61-53F0-4930-88F4-5A5264A3A15E}" srcOrd="0" destOrd="0" parTransId="{A7F17BA2-E7A1-4F75-A73A-4D00A9BF723B}" sibTransId="{EAD1A2C8-1A95-41B3-872F-B0D3E5FE0ADB}"/>
    <dgm:cxn modelId="{B2B4B224-6D42-4BC6-8984-7278BD7C1D7A}" type="presOf" srcId="{C9A7F120-A2B4-46F6-92DF-74644B292069}" destId="{550EF3E3-B340-43CD-AF0D-32FAD81D6C8A}" srcOrd="0" destOrd="0" presId="urn:microsoft.com/office/officeart/2005/8/layout/matrix1"/>
    <dgm:cxn modelId="{E5D9793F-DE82-46F0-9BC0-B975E7406FFE}" type="presOf" srcId="{DF969F0D-9F64-4549-8872-1BB2AE020105}" destId="{8BBE7C61-0E7C-43B7-952E-D8D2394E72DF}" srcOrd="0" destOrd="0" presId="urn:microsoft.com/office/officeart/2005/8/layout/matrix1"/>
    <dgm:cxn modelId="{D570DA85-EB73-4C7D-AC05-77A12328C515}" srcId="{DF969F0D-9F64-4549-8872-1BB2AE020105}" destId="{C05B2388-24FA-44BE-9C62-0CDD6C87B4CB}" srcOrd="1" destOrd="0" parTransId="{28CC0E4E-7963-45E2-ADBC-38C3C5990089}" sibTransId="{252A7BB0-B69A-4379-8FFD-841ACA6E7D9B}"/>
    <dgm:cxn modelId="{A833B58B-947D-453A-B10B-BF2318EB38CB}" type="presOf" srcId="{C05B2388-24FA-44BE-9C62-0CDD6C87B4CB}" destId="{90420455-4205-4DFE-BCA0-A92B63F9B886}" srcOrd="0" destOrd="0" presId="urn:microsoft.com/office/officeart/2005/8/layout/matrix1"/>
    <dgm:cxn modelId="{20CD9DA6-5D2A-4FFA-84D9-B7C978243B60}" srcId="{DF969F0D-9F64-4549-8872-1BB2AE020105}" destId="{F220CB0D-6AD3-4A2C-A8D8-5FC666A83A78}" srcOrd="3" destOrd="0" parTransId="{F6052E6E-E66E-40E7-ADB1-4E18559EE74E}" sibTransId="{470E9510-D1D7-4377-B587-EEE872601DDE}"/>
    <dgm:cxn modelId="{FD9250D3-D786-48E3-99C0-8F6654807213}" type="presOf" srcId="{C05B2388-24FA-44BE-9C62-0CDD6C87B4CB}" destId="{A2BBDAA3-E205-4114-A0E7-17DC3F9F4CFE}" srcOrd="1" destOrd="0" presId="urn:microsoft.com/office/officeart/2005/8/layout/matrix1"/>
    <dgm:cxn modelId="{B85ADCEB-5196-49C2-B090-0E16C6A56982}" type="presOf" srcId="{A22946BF-FEAD-4127-835C-241853D511F9}" destId="{FEE7505C-95E2-47A3-9989-E29E01196E7A}" srcOrd="0" destOrd="0" presId="urn:microsoft.com/office/officeart/2005/8/layout/matrix1"/>
    <dgm:cxn modelId="{95CCB9EE-7F71-4300-B00D-5CF8FCEBA394}" type="presOf" srcId="{3100ED61-53F0-4930-88F4-5A5264A3A15E}" destId="{1C86D5FC-9304-4485-9EA5-9FB413DB9A61}" srcOrd="1" destOrd="0" presId="urn:microsoft.com/office/officeart/2005/8/layout/matrix1"/>
    <dgm:cxn modelId="{F61A23FA-DFB6-48E8-ABAD-FAAED2481998}" type="presOf" srcId="{F220CB0D-6AD3-4A2C-A8D8-5FC666A83A78}" destId="{8E314B4F-2D3F-4F54-8166-C9500D886AB2}" srcOrd="0" destOrd="0" presId="urn:microsoft.com/office/officeart/2005/8/layout/matrix1"/>
    <dgm:cxn modelId="{E367B259-10D8-474D-9F8C-E7468A6DE01C}" type="presParOf" srcId="{550EF3E3-B340-43CD-AF0D-32FAD81D6C8A}" destId="{D3FF9EAB-27B2-41D5-BFAD-07C045ECE632}" srcOrd="0" destOrd="0" presId="urn:microsoft.com/office/officeart/2005/8/layout/matrix1"/>
    <dgm:cxn modelId="{8C1D1116-485E-4E0B-A876-2F0CA27B43F1}" type="presParOf" srcId="{D3FF9EAB-27B2-41D5-BFAD-07C045ECE632}" destId="{D0231540-6D78-42CB-8FE6-891F5A656A5B}" srcOrd="0" destOrd="0" presId="urn:microsoft.com/office/officeart/2005/8/layout/matrix1"/>
    <dgm:cxn modelId="{AFEC9FCB-2644-4B8F-BD42-599A20546A58}" type="presParOf" srcId="{D3FF9EAB-27B2-41D5-BFAD-07C045ECE632}" destId="{1C86D5FC-9304-4485-9EA5-9FB413DB9A61}" srcOrd="1" destOrd="0" presId="urn:microsoft.com/office/officeart/2005/8/layout/matrix1"/>
    <dgm:cxn modelId="{E9A4CBB6-20FC-4146-9715-FFFBDE5924A9}" type="presParOf" srcId="{D3FF9EAB-27B2-41D5-BFAD-07C045ECE632}" destId="{90420455-4205-4DFE-BCA0-A92B63F9B886}" srcOrd="2" destOrd="0" presId="urn:microsoft.com/office/officeart/2005/8/layout/matrix1"/>
    <dgm:cxn modelId="{FC7C5F92-79D4-441F-87CF-C411E9B49B88}" type="presParOf" srcId="{D3FF9EAB-27B2-41D5-BFAD-07C045ECE632}" destId="{A2BBDAA3-E205-4114-A0E7-17DC3F9F4CFE}" srcOrd="3" destOrd="0" presId="urn:microsoft.com/office/officeart/2005/8/layout/matrix1"/>
    <dgm:cxn modelId="{7C8ABC0E-53A2-4F83-8686-6E86936124BC}" type="presParOf" srcId="{D3FF9EAB-27B2-41D5-BFAD-07C045ECE632}" destId="{FEE7505C-95E2-47A3-9989-E29E01196E7A}" srcOrd="4" destOrd="0" presId="urn:microsoft.com/office/officeart/2005/8/layout/matrix1"/>
    <dgm:cxn modelId="{8620CEC5-A62A-40F9-AF6B-6EEAB464A0F6}" type="presParOf" srcId="{D3FF9EAB-27B2-41D5-BFAD-07C045ECE632}" destId="{E4007226-112A-451D-BEF8-C61F0C05A70E}" srcOrd="5" destOrd="0" presId="urn:microsoft.com/office/officeart/2005/8/layout/matrix1"/>
    <dgm:cxn modelId="{1886EA39-60B4-4E48-8A09-6A9BAF3D6AE5}" type="presParOf" srcId="{D3FF9EAB-27B2-41D5-BFAD-07C045ECE632}" destId="{8E314B4F-2D3F-4F54-8166-C9500D886AB2}" srcOrd="6" destOrd="0" presId="urn:microsoft.com/office/officeart/2005/8/layout/matrix1"/>
    <dgm:cxn modelId="{8111BE21-0D9C-40BE-956A-CDC73A8DD239}" type="presParOf" srcId="{D3FF9EAB-27B2-41D5-BFAD-07C045ECE632}" destId="{DB5B4B44-6C64-4A74-94D2-8C075D02C7FF}" srcOrd="7" destOrd="0" presId="urn:microsoft.com/office/officeart/2005/8/layout/matrix1"/>
    <dgm:cxn modelId="{BE5C5B02-C35A-4ABB-BAAA-BBDBF0CB9426}" type="presParOf" srcId="{550EF3E3-B340-43CD-AF0D-32FAD81D6C8A}" destId="{8BBE7C61-0E7C-43B7-952E-D8D2394E72DF}"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8769CA-1AB3-4CDB-84AB-508C29F5A927}">
      <dsp:nvSpPr>
        <dsp:cNvPr id="0" name=""/>
        <dsp:cNvSpPr/>
      </dsp:nvSpPr>
      <dsp:spPr>
        <a:xfrm>
          <a:off x="0" y="455082"/>
          <a:ext cx="2193924" cy="13163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kern="1200" dirty="0">
              <a:latin typeface="Times New Roman" panose="02020603050405020304" pitchFamily="18" charset="0"/>
              <a:cs typeface="Times New Roman" panose="02020603050405020304" pitchFamily="18" charset="0"/>
            </a:rPr>
            <a:t>الرسائل البريدية</a:t>
          </a:r>
          <a:endParaRPr lang="en-US" sz="2000" kern="1200" dirty="0">
            <a:latin typeface="Times New Roman" panose="02020603050405020304" pitchFamily="18" charset="0"/>
            <a:cs typeface="Times New Roman" panose="02020603050405020304" pitchFamily="18" charset="0"/>
          </a:endParaRPr>
        </a:p>
      </dsp:txBody>
      <dsp:txXfrm>
        <a:off x="0" y="455082"/>
        <a:ext cx="2193924" cy="1316354"/>
      </dsp:txXfrm>
    </dsp:sp>
    <dsp:sp modelId="{700FFA38-7A9A-45BA-BC8B-7A9BACD91EC8}">
      <dsp:nvSpPr>
        <dsp:cNvPr id="0" name=""/>
        <dsp:cNvSpPr/>
      </dsp:nvSpPr>
      <dsp:spPr>
        <a:xfrm>
          <a:off x="2413317" y="455082"/>
          <a:ext cx="2193924" cy="13163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kern="1200" dirty="0">
              <a:latin typeface="Times New Roman" panose="02020603050405020304" pitchFamily="18" charset="0"/>
              <a:cs typeface="Times New Roman" panose="02020603050405020304" pitchFamily="18" charset="0"/>
            </a:rPr>
            <a:t>المواقع الإخبارية</a:t>
          </a:r>
          <a:endParaRPr lang="en-US" sz="2000" kern="1200" dirty="0">
            <a:latin typeface="Times New Roman" panose="02020603050405020304" pitchFamily="18" charset="0"/>
            <a:cs typeface="Times New Roman" panose="02020603050405020304" pitchFamily="18" charset="0"/>
          </a:endParaRPr>
        </a:p>
      </dsp:txBody>
      <dsp:txXfrm>
        <a:off x="2413317" y="455082"/>
        <a:ext cx="2193924" cy="1316354"/>
      </dsp:txXfrm>
    </dsp:sp>
    <dsp:sp modelId="{9818D565-EE75-4650-9D2C-D6B6F8EF4E0B}">
      <dsp:nvSpPr>
        <dsp:cNvPr id="0" name=""/>
        <dsp:cNvSpPr/>
      </dsp:nvSpPr>
      <dsp:spPr>
        <a:xfrm>
          <a:off x="4826634" y="455082"/>
          <a:ext cx="2193924" cy="13163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kern="1200" dirty="0">
              <a:latin typeface="Times New Roman" panose="02020603050405020304" pitchFamily="18" charset="0"/>
              <a:cs typeface="Times New Roman" panose="02020603050405020304" pitchFamily="18" charset="0"/>
            </a:rPr>
            <a:t>المدونات</a:t>
          </a:r>
          <a:endParaRPr lang="en-US" sz="2000" kern="1200" dirty="0">
            <a:latin typeface="Times New Roman" panose="02020603050405020304" pitchFamily="18" charset="0"/>
            <a:cs typeface="Times New Roman" panose="02020603050405020304" pitchFamily="18" charset="0"/>
          </a:endParaRPr>
        </a:p>
      </dsp:txBody>
      <dsp:txXfrm>
        <a:off x="4826634" y="455082"/>
        <a:ext cx="2193924" cy="1316354"/>
      </dsp:txXfrm>
    </dsp:sp>
    <dsp:sp modelId="{7339C61F-7837-46B7-BD58-D4D6F3F882FD}">
      <dsp:nvSpPr>
        <dsp:cNvPr id="0" name=""/>
        <dsp:cNvSpPr/>
      </dsp:nvSpPr>
      <dsp:spPr>
        <a:xfrm>
          <a:off x="1206658" y="1990830"/>
          <a:ext cx="2193924" cy="13163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kern="1200" dirty="0">
              <a:latin typeface="Times New Roman" panose="02020603050405020304" pitchFamily="18" charset="0"/>
              <a:cs typeface="Times New Roman" panose="02020603050405020304" pitchFamily="18" charset="0"/>
            </a:rPr>
            <a:t>خدمة الـ</a:t>
          </a:r>
          <a:r>
            <a:rPr lang="en-US" sz="2000" kern="1200" dirty="0">
              <a:latin typeface="Times New Roman" panose="02020603050405020304" pitchFamily="18" charset="0"/>
              <a:cs typeface="Times New Roman" panose="02020603050405020304" pitchFamily="18" charset="0"/>
            </a:rPr>
            <a:t>RSS</a:t>
          </a:r>
        </a:p>
      </dsp:txBody>
      <dsp:txXfrm>
        <a:off x="1206658" y="1990830"/>
        <a:ext cx="2193924" cy="1316354"/>
      </dsp:txXfrm>
    </dsp:sp>
    <dsp:sp modelId="{5196F93E-0648-4F57-8A61-5D6251013E95}">
      <dsp:nvSpPr>
        <dsp:cNvPr id="0" name=""/>
        <dsp:cNvSpPr/>
      </dsp:nvSpPr>
      <dsp:spPr>
        <a:xfrm>
          <a:off x="3619976" y="1990830"/>
          <a:ext cx="2193924" cy="13163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kern="1200" dirty="0">
              <a:latin typeface="Times New Roman" panose="02020603050405020304" pitchFamily="18" charset="0"/>
              <a:cs typeface="Times New Roman" panose="02020603050405020304" pitchFamily="18" charset="0"/>
            </a:rPr>
            <a:t>مواقع التواصل الاجتماعي</a:t>
          </a:r>
          <a:endParaRPr lang="en-US" sz="2000" kern="1200" dirty="0">
            <a:latin typeface="Times New Roman" panose="02020603050405020304" pitchFamily="18" charset="0"/>
            <a:cs typeface="Times New Roman" panose="02020603050405020304" pitchFamily="18" charset="0"/>
          </a:endParaRPr>
        </a:p>
      </dsp:txBody>
      <dsp:txXfrm>
        <a:off x="3619976" y="1990830"/>
        <a:ext cx="2193924" cy="13163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231540-6D78-42CB-8FE6-891F5A656A5B}">
      <dsp:nvSpPr>
        <dsp:cNvPr id="0" name=""/>
        <dsp:cNvSpPr/>
      </dsp:nvSpPr>
      <dsp:spPr>
        <a:xfrm rot="16200000">
          <a:off x="797136" y="-797136"/>
          <a:ext cx="1438486" cy="3032760"/>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EG" sz="2400" kern="1200" dirty="0">
              <a:latin typeface="Times New Roman" panose="02020603050405020304" pitchFamily="18" charset="0"/>
              <a:cs typeface="Times New Roman" panose="02020603050405020304" pitchFamily="18" charset="0"/>
            </a:rPr>
            <a:t>مدونات المؤسسات أو الشركات</a:t>
          </a:r>
          <a:endParaRPr lang="en-US" sz="2400" kern="1200" dirty="0">
            <a:latin typeface="Times New Roman" panose="02020603050405020304" pitchFamily="18" charset="0"/>
            <a:cs typeface="Times New Roman" panose="02020603050405020304" pitchFamily="18" charset="0"/>
          </a:endParaRPr>
        </a:p>
      </dsp:txBody>
      <dsp:txXfrm rot="5400000">
        <a:off x="-1" y="1"/>
        <a:ext cx="3032760" cy="1078864"/>
      </dsp:txXfrm>
    </dsp:sp>
    <dsp:sp modelId="{90420455-4205-4DFE-BCA0-A92B63F9B886}">
      <dsp:nvSpPr>
        <dsp:cNvPr id="0" name=""/>
        <dsp:cNvSpPr/>
      </dsp:nvSpPr>
      <dsp:spPr>
        <a:xfrm>
          <a:off x="3032760" y="0"/>
          <a:ext cx="3032760" cy="1438486"/>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EG" sz="2400" kern="1200" dirty="0">
              <a:latin typeface="Times New Roman" panose="02020603050405020304" pitchFamily="18" charset="0"/>
              <a:cs typeface="Times New Roman" panose="02020603050405020304" pitchFamily="18" charset="0"/>
            </a:rPr>
            <a:t>المدونات الشخصية</a:t>
          </a:r>
          <a:endParaRPr lang="en-US" sz="2400" kern="1200" dirty="0">
            <a:latin typeface="Times New Roman" panose="02020603050405020304" pitchFamily="18" charset="0"/>
            <a:cs typeface="Times New Roman" panose="02020603050405020304" pitchFamily="18" charset="0"/>
          </a:endParaRPr>
        </a:p>
      </dsp:txBody>
      <dsp:txXfrm>
        <a:off x="3032760" y="0"/>
        <a:ext cx="3032760" cy="1078864"/>
      </dsp:txXfrm>
    </dsp:sp>
    <dsp:sp modelId="{FEE7505C-95E2-47A3-9989-E29E01196E7A}">
      <dsp:nvSpPr>
        <dsp:cNvPr id="0" name=""/>
        <dsp:cNvSpPr/>
      </dsp:nvSpPr>
      <dsp:spPr>
        <a:xfrm rot="10800000">
          <a:off x="0" y="1438486"/>
          <a:ext cx="3032760" cy="1438486"/>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EG" sz="2400" kern="1200" dirty="0">
              <a:latin typeface="Times New Roman" panose="02020603050405020304" pitchFamily="18" charset="0"/>
              <a:cs typeface="Times New Roman" panose="02020603050405020304" pitchFamily="18" charset="0"/>
            </a:rPr>
            <a:t>مدونات حسب نوع الوسائط</a:t>
          </a:r>
          <a:endParaRPr lang="en-US" sz="2400" kern="1200" dirty="0">
            <a:latin typeface="Times New Roman" panose="02020603050405020304" pitchFamily="18" charset="0"/>
            <a:cs typeface="Times New Roman" panose="02020603050405020304" pitchFamily="18" charset="0"/>
          </a:endParaRPr>
        </a:p>
      </dsp:txBody>
      <dsp:txXfrm rot="10800000">
        <a:off x="0" y="1798108"/>
        <a:ext cx="3032760" cy="1078864"/>
      </dsp:txXfrm>
    </dsp:sp>
    <dsp:sp modelId="{8E314B4F-2D3F-4F54-8166-C9500D886AB2}">
      <dsp:nvSpPr>
        <dsp:cNvPr id="0" name=""/>
        <dsp:cNvSpPr/>
      </dsp:nvSpPr>
      <dsp:spPr>
        <a:xfrm rot="5400000">
          <a:off x="3829896" y="641349"/>
          <a:ext cx="1438486" cy="3032760"/>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EG" sz="2400" kern="1200" dirty="0">
              <a:latin typeface="Times New Roman" panose="02020603050405020304" pitchFamily="18" charset="0"/>
              <a:cs typeface="Times New Roman" panose="02020603050405020304" pitchFamily="18" charset="0"/>
            </a:rPr>
            <a:t>مدونات لنوع معين</a:t>
          </a:r>
          <a:endParaRPr lang="en-US" sz="2400" kern="1200" dirty="0">
            <a:latin typeface="Times New Roman" panose="02020603050405020304" pitchFamily="18" charset="0"/>
            <a:cs typeface="Times New Roman" panose="02020603050405020304" pitchFamily="18" charset="0"/>
          </a:endParaRPr>
        </a:p>
      </dsp:txBody>
      <dsp:txXfrm rot="-5400000">
        <a:off x="3032759" y="1798108"/>
        <a:ext cx="3032760" cy="1078864"/>
      </dsp:txXfrm>
    </dsp:sp>
    <dsp:sp modelId="{8BBE7C61-0E7C-43B7-952E-D8D2394E72DF}">
      <dsp:nvSpPr>
        <dsp:cNvPr id="0" name=""/>
        <dsp:cNvSpPr/>
      </dsp:nvSpPr>
      <dsp:spPr>
        <a:xfrm>
          <a:off x="2122932" y="1078864"/>
          <a:ext cx="1819656" cy="719243"/>
        </a:xfrm>
        <a:prstGeom prst="roundRect">
          <a:avLst/>
        </a:prstGeom>
        <a:solidFill>
          <a:schemeClr val="bg1"/>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dirty="0">
              <a:solidFill>
                <a:schemeClr val="accent1"/>
              </a:solidFill>
              <a:latin typeface="Times New Roman" panose="02020603050405020304" pitchFamily="18" charset="0"/>
              <a:cs typeface="Times New Roman" panose="02020603050405020304" pitchFamily="18" charset="0"/>
            </a:rPr>
            <a:t>أنواع المدونات</a:t>
          </a:r>
          <a:endParaRPr lang="en-US" sz="2000" b="0" kern="1200" dirty="0">
            <a:solidFill>
              <a:schemeClr val="accent1"/>
            </a:solidFill>
            <a:latin typeface="Times New Roman" panose="02020603050405020304" pitchFamily="18" charset="0"/>
            <a:cs typeface="Times New Roman" panose="02020603050405020304" pitchFamily="18" charset="0"/>
          </a:endParaRPr>
        </a:p>
      </dsp:txBody>
      <dsp:txXfrm>
        <a:off x="2158043" y="1113975"/>
        <a:ext cx="1749434" cy="64902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31037" y="3009341"/>
            <a:ext cx="3821880" cy="646331"/>
          </a:xfrm>
          <a:prstGeom prst="rect">
            <a:avLst/>
          </a:prstGeom>
          <a:noFill/>
        </p:spPr>
        <p:txBody>
          <a:bodyPr wrap="none" rtlCol="0">
            <a:spAutoFit/>
          </a:bodyPr>
          <a:lstStyle/>
          <a:p>
            <a:r>
              <a:rPr lang="ar-EG" sz="3600" b="1" dirty="0">
                <a:solidFill>
                  <a:srgbClr val="00B0F0"/>
                </a:solidFill>
                <a:latin typeface="Times New Roman" panose="02020603050405020304" pitchFamily="18" charset="0"/>
                <a:cs typeface="Times New Roman" panose="02020603050405020304" pitchFamily="18" charset="0"/>
              </a:rPr>
              <a:t>مقدمة في الإعلام الرقمي</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723823" y="4022315"/>
            <a:ext cx="421174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AEEF"/>
                </a:solidFill>
                <a:latin typeface="Times New Roman" panose="02020603050405020304" pitchFamily="18" charset="0"/>
                <a:cs typeface="Times New Roman" panose="02020603050405020304" pitchFamily="18" charset="0"/>
              </a:rPr>
              <a:t>المحاضرة الثانية</a:t>
            </a:r>
            <a:endParaRPr lang="en-US" sz="2800" b="1" dirty="0">
              <a:solidFill>
                <a:srgbClr val="00AEEF"/>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8232417" y="4962140"/>
            <a:ext cx="1231940" cy="400110"/>
          </a:xfrm>
          <a:prstGeom prst="rect">
            <a:avLst/>
          </a:prstGeom>
          <a:noFill/>
        </p:spPr>
        <p:txBody>
          <a:bodyPr wrap="none" rtlCol="0">
            <a:spAutoFit/>
          </a:bodyPr>
          <a:lstStyle/>
          <a:p>
            <a:r>
              <a:rPr lang="en-US" sz="2000" b="1" dirty="0">
                <a:solidFill>
                  <a:srgbClr val="00AEEF"/>
                </a:solidFill>
                <a:latin typeface="Times New Roman" panose="02020603050405020304" pitchFamily="18" charset="0"/>
                <a:cs typeface="Times New Roman" panose="02020603050405020304" pitchFamily="18" charset="0"/>
              </a:rPr>
              <a:t>DGM 111</a:t>
            </a:r>
          </a:p>
        </p:txBody>
      </p:sp>
      <p:sp>
        <p:nvSpPr>
          <p:cNvPr id="12" name="TextBox 11"/>
          <p:cNvSpPr txBox="1"/>
          <p:nvPr/>
        </p:nvSpPr>
        <p:spPr>
          <a:xfrm>
            <a:off x="6636465" y="6183567"/>
            <a:ext cx="4886463" cy="52197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د</a:t>
            </a:r>
            <a:r>
              <a:rPr lang="en-US" sz="2800" b="1" dirty="0">
                <a:solidFill>
                  <a:srgbClr val="00B0F0"/>
                </a:solidFill>
                <a:latin typeface="Times New Roman" panose="02020603050405020304" pitchFamily="18" charset="0"/>
                <a:cs typeface="Times New Roman" panose="02020603050405020304" pitchFamily="18" charset="0"/>
              </a:rPr>
              <a:t>.</a:t>
            </a:r>
            <a:r>
              <a:rPr lang="ar-EG" sz="2800" b="1" dirty="0">
                <a:solidFill>
                  <a:srgbClr val="00B0F0"/>
                </a:solidFill>
                <a:latin typeface="Times New Roman" panose="02020603050405020304" pitchFamily="18" charset="0"/>
                <a:cs typeface="Times New Roman" panose="02020603050405020304" pitchFamily="18" charset="0"/>
              </a:rPr>
              <a:t> عبدالفتاح نبيل</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146078" y="1192617"/>
            <a:ext cx="1831139" cy="460375"/>
          </a:xfrm>
          <a:prstGeom prst="rect">
            <a:avLst/>
          </a:prstGeom>
          <a:noFill/>
        </p:spPr>
        <p:txBody>
          <a:bodyPr wrap="square" rtlCol="0">
            <a:spAutoFit/>
          </a:bodyPr>
          <a:lstStyle/>
          <a:p>
            <a:pPr algn="r"/>
            <a:r>
              <a:rPr lang="ar-EG" sz="2400" b="1" dirty="0">
                <a:solidFill>
                  <a:srgbClr val="00B0F0"/>
                </a:solidFill>
                <a:latin typeface="Times New Roman" panose="02020603050405020304" pitchFamily="18" charset="0"/>
                <a:cs typeface="Times New Roman" panose="02020603050405020304" pitchFamily="18" charset="0"/>
              </a:rPr>
              <a:t>المحتويات</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787" y="2503635"/>
            <a:ext cx="8417320" cy="307777"/>
          </a:xfrm>
          <a:prstGeom prst="rect">
            <a:avLst/>
          </a:prstGeom>
          <a:noFill/>
        </p:spPr>
        <p:txBody>
          <a:bodyPr wrap="square" rtlCol="0">
            <a:spAutoFit/>
          </a:bodyPr>
          <a:lstStyle/>
          <a:p>
            <a:endParaRPr lang="en-US" sz="1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465667" y="65304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0" name="Group 9">
            <a:extLst>
              <a:ext uri="{FF2B5EF4-FFF2-40B4-BE49-F238E27FC236}">
                <a16:creationId xmlns:a16="http://schemas.microsoft.com/office/drawing/2014/main" id="{A9EFE900-2D06-DDA6-EE9F-B71BEACF4513}"/>
              </a:ext>
            </a:extLst>
          </p:cNvPr>
          <p:cNvGrpSpPr/>
          <p:nvPr/>
        </p:nvGrpSpPr>
        <p:grpSpPr>
          <a:xfrm>
            <a:off x="4413452" y="5561291"/>
            <a:ext cx="7584165" cy="768000"/>
            <a:chOff x="3168700" y="1131591"/>
            <a:chExt cx="5427365" cy="576000"/>
          </a:xfrm>
        </p:grpSpPr>
        <p:sp>
          <p:nvSpPr>
            <p:cNvPr id="11" name="Round Same Side Corner Rectangle 3">
              <a:extLst>
                <a:ext uri="{FF2B5EF4-FFF2-40B4-BE49-F238E27FC236}">
                  <a16:creationId xmlns:a16="http://schemas.microsoft.com/office/drawing/2014/main" id="{D257B5B2-D0EB-ADE0-5500-1A3C2BB65727}"/>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2" name="AutoShape 92">
              <a:extLst>
                <a:ext uri="{FF2B5EF4-FFF2-40B4-BE49-F238E27FC236}">
                  <a16:creationId xmlns:a16="http://schemas.microsoft.com/office/drawing/2014/main" id="{60C83D87-E353-5BE8-5EC3-E5FE0C2F4463}"/>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3" name="TextBox 12">
              <a:extLst>
                <a:ext uri="{FF2B5EF4-FFF2-40B4-BE49-F238E27FC236}">
                  <a16:creationId xmlns:a16="http://schemas.microsoft.com/office/drawing/2014/main" id="{C3861957-25BC-C70A-59BE-58593C28BDF2}"/>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4</a:t>
              </a:r>
            </a:p>
          </p:txBody>
        </p:sp>
      </p:grpSp>
      <p:grpSp>
        <p:nvGrpSpPr>
          <p:cNvPr id="14" name="Group 13">
            <a:extLst>
              <a:ext uri="{FF2B5EF4-FFF2-40B4-BE49-F238E27FC236}">
                <a16:creationId xmlns:a16="http://schemas.microsoft.com/office/drawing/2014/main" id="{2F42D087-6D8D-7BD7-A782-85852742FB74}"/>
              </a:ext>
            </a:extLst>
          </p:cNvPr>
          <p:cNvGrpSpPr/>
          <p:nvPr/>
        </p:nvGrpSpPr>
        <p:grpSpPr>
          <a:xfrm>
            <a:off x="4383484" y="3294519"/>
            <a:ext cx="7614863" cy="768000"/>
            <a:chOff x="3168700" y="1131591"/>
            <a:chExt cx="5427365" cy="576000"/>
          </a:xfrm>
        </p:grpSpPr>
        <p:sp>
          <p:nvSpPr>
            <p:cNvPr id="15" name="Round Same Side Corner Rectangle 3">
              <a:extLst>
                <a:ext uri="{FF2B5EF4-FFF2-40B4-BE49-F238E27FC236}">
                  <a16:creationId xmlns:a16="http://schemas.microsoft.com/office/drawing/2014/main" id="{83F6E581-5B76-D8F4-795D-57267DAB12E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6" name="AutoShape 92">
              <a:extLst>
                <a:ext uri="{FF2B5EF4-FFF2-40B4-BE49-F238E27FC236}">
                  <a16:creationId xmlns:a16="http://schemas.microsoft.com/office/drawing/2014/main" id="{DF56DF73-C68A-56F6-90A5-A4E60B6BCEB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7" name="TextBox 16">
              <a:extLst>
                <a:ext uri="{FF2B5EF4-FFF2-40B4-BE49-F238E27FC236}">
                  <a16:creationId xmlns:a16="http://schemas.microsoft.com/office/drawing/2014/main" id="{689F2455-2CD4-2F2B-C868-871ABBF8389F}"/>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2</a:t>
              </a:r>
            </a:p>
          </p:txBody>
        </p:sp>
      </p:grpSp>
      <p:grpSp>
        <p:nvGrpSpPr>
          <p:cNvPr id="18" name="Group 17">
            <a:extLst>
              <a:ext uri="{FF2B5EF4-FFF2-40B4-BE49-F238E27FC236}">
                <a16:creationId xmlns:a16="http://schemas.microsoft.com/office/drawing/2014/main" id="{77AFE840-09BC-74E7-D471-95701C57E949}"/>
              </a:ext>
            </a:extLst>
          </p:cNvPr>
          <p:cNvGrpSpPr/>
          <p:nvPr/>
        </p:nvGrpSpPr>
        <p:grpSpPr>
          <a:xfrm>
            <a:off x="4417585" y="4409831"/>
            <a:ext cx="7580033" cy="768000"/>
            <a:chOff x="3168700" y="1131591"/>
            <a:chExt cx="5427365" cy="576000"/>
          </a:xfrm>
        </p:grpSpPr>
        <p:sp>
          <p:nvSpPr>
            <p:cNvPr id="19" name="Round Same Side Corner Rectangle 3">
              <a:extLst>
                <a:ext uri="{FF2B5EF4-FFF2-40B4-BE49-F238E27FC236}">
                  <a16:creationId xmlns:a16="http://schemas.microsoft.com/office/drawing/2014/main" id="{D98673F2-932A-039B-10F3-EDA46CE8D9C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0" name="AutoShape 92">
              <a:extLst>
                <a:ext uri="{FF2B5EF4-FFF2-40B4-BE49-F238E27FC236}">
                  <a16:creationId xmlns:a16="http://schemas.microsoft.com/office/drawing/2014/main" id="{FC32901B-2860-4450-1106-3631D117EF1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1" name="TextBox 20">
              <a:extLst>
                <a:ext uri="{FF2B5EF4-FFF2-40B4-BE49-F238E27FC236}">
                  <a16:creationId xmlns:a16="http://schemas.microsoft.com/office/drawing/2014/main" id="{B1E6BD2E-F7C0-CD06-638F-AC1339C74176}"/>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3</a:t>
              </a:r>
            </a:p>
          </p:txBody>
        </p:sp>
      </p:grpSp>
      <p:grpSp>
        <p:nvGrpSpPr>
          <p:cNvPr id="22" name="Group 21">
            <a:extLst>
              <a:ext uri="{FF2B5EF4-FFF2-40B4-BE49-F238E27FC236}">
                <a16:creationId xmlns:a16="http://schemas.microsoft.com/office/drawing/2014/main" id="{274665AB-54D0-460A-4371-FF3A71CD0864}"/>
              </a:ext>
            </a:extLst>
          </p:cNvPr>
          <p:cNvGrpSpPr/>
          <p:nvPr/>
        </p:nvGrpSpPr>
        <p:grpSpPr>
          <a:xfrm>
            <a:off x="4383484" y="2125934"/>
            <a:ext cx="7575901" cy="768000"/>
            <a:chOff x="3168700" y="1131591"/>
            <a:chExt cx="5427365" cy="576000"/>
          </a:xfrm>
        </p:grpSpPr>
        <p:sp>
          <p:nvSpPr>
            <p:cNvPr id="23" name="Round Same Side Corner Rectangle 3">
              <a:extLst>
                <a:ext uri="{FF2B5EF4-FFF2-40B4-BE49-F238E27FC236}">
                  <a16:creationId xmlns:a16="http://schemas.microsoft.com/office/drawing/2014/main" id="{B36D2A56-6DFA-A103-75BA-CE1D1BA5913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4" name="AutoShape 92">
              <a:extLst>
                <a:ext uri="{FF2B5EF4-FFF2-40B4-BE49-F238E27FC236}">
                  <a16:creationId xmlns:a16="http://schemas.microsoft.com/office/drawing/2014/main" id="{0BBB462C-AF31-5C0F-BA7B-4F938991A89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6" name="TextBox 25">
              <a:extLst>
                <a:ext uri="{FF2B5EF4-FFF2-40B4-BE49-F238E27FC236}">
                  <a16:creationId xmlns:a16="http://schemas.microsoft.com/office/drawing/2014/main" id="{B47A35CD-D6CE-C2A2-64F3-BE0ABDF317EE}"/>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1</a:t>
              </a:r>
            </a:p>
          </p:txBody>
        </p:sp>
      </p:grpSp>
      <p:sp>
        <p:nvSpPr>
          <p:cNvPr id="4" name="TextBox 3">
            <a:extLst>
              <a:ext uri="{FF2B5EF4-FFF2-40B4-BE49-F238E27FC236}">
                <a16:creationId xmlns:a16="http://schemas.microsoft.com/office/drawing/2014/main" id="{C8044932-E32B-2E5B-F5AF-4F9AC69D5EDD}"/>
              </a:ext>
            </a:extLst>
          </p:cNvPr>
          <p:cNvSpPr txBox="1"/>
          <p:nvPr/>
        </p:nvSpPr>
        <p:spPr>
          <a:xfrm>
            <a:off x="4347024" y="2277096"/>
            <a:ext cx="6663611" cy="461665"/>
          </a:xfrm>
          <a:prstGeom prst="rect">
            <a:avLst/>
          </a:prstGeom>
          <a:noFill/>
        </p:spPr>
        <p:txBody>
          <a:bodyPr wrap="square">
            <a:spAutoFit/>
          </a:bodyPr>
          <a:lstStyle/>
          <a:p>
            <a:pPr algn="r" rtl="1"/>
            <a:r>
              <a:rPr lang="ar-EG" sz="2400" b="1" dirty="0">
                <a:solidFill>
                  <a:schemeClr val="bg1"/>
                </a:solidFill>
                <a:latin typeface="Times New Roman" panose="02020603050405020304" pitchFamily="18" charset="0"/>
                <a:cs typeface="Times New Roman" panose="02020603050405020304" pitchFamily="18" charset="0"/>
              </a:rPr>
              <a:t>المدونات</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3B1FD4D-A89E-BA30-C3AA-B8707F85EFBF}"/>
              </a:ext>
            </a:extLst>
          </p:cNvPr>
          <p:cNvSpPr txBox="1"/>
          <p:nvPr/>
        </p:nvSpPr>
        <p:spPr>
          <a:xfrm>
            <a:off x="4298956" y="4583022"/>
            <a:ext cx="6752682" cy="461665"/>
          </a:xfrm>
          <a:prstGeom prst="rect">
            <a:avLst/>
          </a:prstGeom>
          <a:noFill/>
        </p:spPr>
        <p:txBody>
          <a:bodyPr wrap="square">
            <a:spAutoFit/>
          </a:bodyPr>
          <a:lstStyle/>
          <a:p>
            <a:pPr algn="r" rtl="1"/>
            <a:r>
              <a:rPr lang="ar-EG" sz="2400" b="1" dirty="0">
                <a:solidFill>
                  <a:schemeClr val="bg1"/>
                </a:solidFill>
                <a:latin typeface="Times New Roman" panose="02020603050405020304" pitchFamily="18" charset="0"/>
                <a:cs typeface="Times New Roman" panose="02020603050405020304" pitchFamily="18" charset="0"/>
              </a:rPr>
              <a:t> الكتب الإلكترونية</a:t>
            </a:r>
          </a:p>
        </p:txBody>
      </p:sp>
      <p:sp>
        <p:nvSpPr>
          <p:cNvPr id="9" name="TextBox 8">
            <a:extLst>
              <a:ext uri="{FF2B5EF4-FFF2-40B4-BE49-F238E27FC236}">
                <a16:creationId xmlns:a16="http://schemas.microsoft.com/office/drawing/2014/main" id="{7BFAFCC0-0AA7-21EF-C0A4-E71169A0B6AE}"/>
              </a:ext>
            </a:extLst>
          </p:cNvPr>
          <p:cNvSpPr txBox="1"/>
          <p:nvPr/>
        </p:nvSpPr>
        <p:spPr>
          <a:xfrm>
            <a:off x="4298956" y="3457859"/>
            <a:ext cx="6752682" cy="461665"/>
          </a:xfrm>
          <a:prstGeom prst="rect">
            <a:avLst/>
          </a:prstGeom>
          <a:noFill/>
        </p:spPr>
        <p:txBody>
          <a:bodyPr wrap="square">
            <a:spAutoFit/>
          </a:bodyPr>
          <a:lstStyle/>
          <a:p>
            <a:pPr algn="r" rtl="1"/>
            <a:r>
              <a:rPr lang="ar-EG" sz="2400" b="1" dirty="0">
                <a:solidFill>
                  <a:schemeClr val="bg1"/>
                </a:solidFill>
                <a:latin typeface="Times New Roman" panose="02020603050405020304" pitchFamily="18" charset="0"/>
                <a:cs typeface="Times New Roman" panose="02020603050405020304" pitchFamily="18" charset="0"/>
              </a:rPr>
              <a:t>المواقع الإخبارية</a:t>
            </a:r>
          </a:p>
        </p:txBody>
      </p:sp>
      <p:sp>
        <p:nvSpPr>
          <p:cNvPr id="27" name="TextBox 26">
            <a:extLst>
              <a:ext uri="{FF2B5EF4-FFF2-40B4-BE49-F238E27FC236}">
                <a16:creationId xmlns:a16="http://schemas.microsoft.com/office/drawing/2014/main" id="{EC05CCE5-BFBE-233A-1069-1724BC01144F}"/>
              </a:ext>
            </a:extLst>
          </p:cNvPr>
          <p:cNvSpPr txBox="1"/>
          <p:nvPr/>
        </p:nvSpPr>
        <p:spPr>
          <a:xfrm>
            <a:off x="4257953" y="5714457"/>
            <a:ext cx="6752682" cy="461665"/>
          </a:xfrm>
          <a:prstGeom prst="rect">
            <a:avLst/>
          </a:prstGeom>
          <a:noFill/>
        </p:spPr>
        <p:txBody>
          <a:bodyPr wrap="square">
            <a:spAutoFit/>
          </a:bodyPr>
          <a:lstStyle/>
          <a:p>
            <a:pPr algn="r" rtl="1"/>
            <a:r>
              <a:rPr lang="ar-EG" sz="2400" b="1" dirty="0">
                <a:solidFill>
                  <a:schemeClr val="bg1"/>
                </a:solidFill>
                <a:latin typeface="Times New Roman" panose="02020603050405020304" pitchFamily="18" charset="0"/>
                <a:cs typeface="Times New Roman" panose="02020603050405020304" pitchFamily="18" charset="0"/>
              </a:rPr>
              <a:t> رسائل البريد الإلكترونية &amp; </a:t>
            </a:r>
            <a:r>
              <a:rPr lang="en-US" sz="2400" b="1" dirty="0">
                <a:solidFill>
                  <a:schemeClr val="bg1"/>
                </a:solidFill>
                <a:latin typeface="Times New Roman" panose="02020603050405020304" pitchFamily="18" charset="0"/>
                <a:cs typeface="Times New Roman" panose="02020603050405020304" pitchFamily="18" charset="0"/>
              </a:rPr>
              <a:t>RSS</a:t>
            </a:r>
          </a:p>
        </p:txBody>
      </p:sp>
      <p:sp>
        <p:nvSpPr>
          <p:cNvPr id="3" name="TextBox 2">
            <a:extLst>
              <a:ext uri="{FF2B5EF4-FFF2-40B4-BE49-F238E27FC236}">
                <a16:creationId xmlns:a16="http://schemas.microsoft.com/office/drawing/2014/main" id="{0ADB440C-0D29-919B-9A6D-6E3B18890EF4}"/>
              </a:ext>
            </a:extLst>
          </p:cNvPr>
          <p:cNvSpPr txBox="1"/>
          <p:nvPr/>
        </p:nvSpPr>
        <p:spPr>
          <a:xfrm>
            <a:off x="3462651" y="769459"/>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تمهيد</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3D94871-10CE-E4E2-AE85-AF15B85928EE}"/>
              </a:ext>
            </a:extLst>
          </p:cNvPr>
          <p:cNvSpPr txBox="1"/>
          <p:nvPr/>
        </p:nvSpPr>
        <p:spPr>
          <a:xfrm>
            <a:off x="1219200" y="1991637"/>
            <a:ext cx="10030492" cy="5734968"/>
          </a:xfrm>
          <a:prstGeom prst="rect">
            <a:avLst/>
          </a:prstGeom>
          <a:noFill/>
        </p:spPr>
        <p:txBody>
          <a:bodyPr wrap="square" rtlCol="0">
            <a:spAutoFit/>
          </a:bodyPr>
          <a:lstStyle/>
          <a:p>
            <a:pPr algn="just" rtl="1">
              <a:lnSpc>
                <a:spcPct val="107000"/>
              </a:lnSpc>
              <a:spcAft>
                <a:spcPts val="800"/>
              </a:spcAft>
            </a:pPr>
            <a:r>
              <a:rPr lang="ar-EG" sz="2400" dirty="0">
                <a:effectLst/>
                <a:latin typeface="Times New Roman" panose="02020603050405020304" pitchFamily="18" charset="0"/>
                <a:ea typeface="Times New Roman" panose="02020603050405020304" pitchFamily="18" charset="0"/>
                <a:cs typeface="Times New Roman" panose="02020603050405020304" pitchFamily="18" charset="0"/>
              </a:rPr>
              <a:t>تعتبر المدونات من أنواع الإعلام الرقمي وتضمن العديد من الأنواع ولكل منها خصائص ومميزات تختلف عن الأخرى</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ar-EG"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effectLst/>
                <a:latin typeface="Times New Roman" panose="02020603050405020304" pitchFamily="18" charset="0"/>
                <a:ea typeface="Times New Roman" panose="02020603050405020304" pitchFamily="18" charset="0"/>
                <a:cs typeface="Times New Roman" panose="02020603050405020304" pitchFamily="18" charset="0"/>
              </a:rPr>
              <a:t>وكذلك تعتبر المواقع الإخبارية أحد أنواع الإعلام الرقمي فمنها الإخبارية والرياضية والفنية وغيرها، وتقدم جميع أشكال المحتوى المتنوع والمختلف</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وتعتبر الكتب الإلكترونية الـ</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PDF </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 من أنواع الإعلام الرقمي وكذلك الرسائل البريدية وخدمه الـ</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RSS</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7A945-9F6C-08FE-A290-CAD02DE8D6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8DDD64-C1B7-9C9A-076D-3156EC8D06F8}"/>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D8868EC-3AF1-53D1-53A7-5440B50BA4F7}"/>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الإعلام الرقمي </a:t>
            </a:r>
          </a:p>
          <a:p>
            <a:pPr algn="ct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6993805-FC59-37DF-F64E-8894FC8E7A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E56EBF-EBAA-2CAF-E6D4-F4B4360A88A6}"/>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6BFAC5B-EFA9-3D6B-9724-D7A7EF2DFC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FF7107E-DA59-BE43-7723-16FAF1C7C8DC}"/>
              </a:ext>
            </a:extLst>
          </p:cNvPr>
          <p:cNvSpPr txBox="1"/>
          <p:nvPr/>
        </p:nvSpPr>
        <p:spPr>
          <a:xfrm>
            <a:off x="2834639" y="2095405"/>
            <a:ext cx="8415053" cy="3949158"/>
          </a:xfrm>
          <a:prstGeom prst="rect">
            <a:avLst/>
          </a:prstGeom>
          <a:noFill/>
        </p:spPr>
        <p:txBody>
          <a:bodyPr wrap="square" rtlCol="0">
            <a:spAutoFit/>
          </a:bodyPr>
          <a:lstStyle/>
          <a:p>
            <a:pPr algn="just" rtl="1">
              <a:lnSpc>
                <a:spcPct val="107000"/>
              </a:lnSpc>
              <a:spcAft>
                <a:spcPts val="800"/>
              </a:spcAft>
            </a:pPr>
            <a:r>
              <a:rPr lang="ar-EG" sz="2400" dirty="0">
                <a:effectLst/>
                <a:latin typeface="Times New Roman" panose="02020603050405020304" pitchFamily="18" charset="0"/>
                <a:ea typeface="Times New Roman" panose="02020603050405020304" pitchFamily="18" charset="0"/>
                <a:cs typeface="Times New Roman" panose="02020603050405020304" pitchFamily="18" charset="0"/>
              </a:rPr>
              <a:t>يضم الإعلام الرقمي عدة أنواع منها</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 </a:t>
            </a: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4CDC8ADF-9B4A-2965-7611-ABAF3628F607}"/>
              </a:ext>
            </a:extLst>
          </p:cNvPr>
          <p:cNvGraphicFramePr/>
          <p:nvPr>
            <p:extLst>
              <p:ext uri="{D42A27DB-BD31-4B8C-83A1-F6EECF244321}">
                <p14:modId xmlns:p14="http://schemas.microsoft.com/office/powerpoint/2010/main" val="380546107"/>
              </p:ext>
            </p:extLst>
          </p:nvPr>
        </p:nvGraphicFramePr>
        <p:xfrm>
          <a:off x="2490453" y="2607972"/>
          <a:ext cx="7020560" cy="37622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9775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B7D6E-1CAF-75EF-EBCA-35DECBCE17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6F2567-27E9-B34B-F6E1-0B772D3128C4}"/>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222420-4F59-58C4-0D07-AEA6D898FAFA}"/>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الإعلام الرقمي </a:t>
            </a:r>
          </a:p>
        </p:txBody>
      </p:sp>
      <p:sp>
        <p:nvSpPr>
          <p:cNvPr id="5" name="Rectangle 4">
            <a:extLst>
              <a:ext uri="{FF2B5EF4-FFF2-40B4-BE49-F238E27FC236}">
                <a16:creationId xmlns:a16="http://schemas.microsoft.com/office/drawing/2014/main" id="{589110D2-0083-57A4-902D-ED8D1D0676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6E1D73-7633-749E-386F-A8B402FE938C}"/>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BE53A3C-2877-D182-518D-20519528AD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649D399-1A64-7CB2-760D-A9D38CD1DEC8}"/>
              </a:ext>
            </a:extLst>
          </p:cNvPr>
          <p:cNvSpPr txBox="1"/>
          <p:nvPr/>
        </p:nvSpPr>
        <p:spPr>
          <a:xfrm>
            <a:off x="2743199" y="2188620"/>
            <a:ext cx="8415053" cy="2246769"/>
          </a:xfrm>
          <a:prstGeom prst="rect">
            <a:avLst/>
          </a:prstGeom>
          <a:noFill/>
        </p:spPr>
        <p:txBody>
          <a:bodyPr wrap="square" rtlCol="0">
            <a:spAutoFit/>
          </a:bodyPr>
          <a:lstStyle/>
          <a:p>
            <a:pPr algn="just" rtl="1">
              <a:lnSpc>
                <a:spcPct val="107000"/>
              </a:lnSpc>
              <a:spcAft>
                <a:spcPts val="800"/>
              </a:spcAft>
            </a:pPr>
            <a:r>
              <a:rPr lang="ar-EG" sz="2400" b="1" dirty="0">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 </a:t>
            </a:r>
            <a:r>
              <a:rPr lang="ar-SA" sz="2400" b="1" dirty="0">
                <a:effectLst/>
                <a:latin typeface="Times New Roman" panose="02020603050405020304" pitchFamily="18" charset="0"/>
                <a:ea typeface="Times New Roman" panose="02020603050405020304" pitchFamily="18" charset="0"/>
                <a:cs typeface="Times New Roman" panose="02020603050405020304" pitchFamily="18" charset="0"/>
              </a:rPr>
              <a:t>المدونات</a:t>
            </a: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ar-EG"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effectLst/>
                <a:latin typeface="Times New Roman" panose="02020603050405020304" pitchFamily="18" charset="0"/>
                <a:ea typeface="Times New Roman" panose="02020603050405020304" pitchFamily="18" charset="0"/>
                <a:cs typeface="Times New Roman" panose="02020603050405020304" pitchFamily="18" charset="0"/>
              </a:rPr>
              <a:t>تعتبر </a:t>
            </a: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تطبيقات اجتماعية متاحة على شبكة الإنترنت، والتي تمثل صفحة على الإنترنت تظهر عليها تدوينات مؤرخة ومرتبة ترتيبًا زمنيًا تصاعديًا، ينشر منها عدد محدد يتحكم فيه مدير أو ناشر المدونة. </a:t>
            </a:r>
          </a:p>
        </p:txBody>
      </p:sp>
      <p:pic>
        <p:nvPicPr>
          <p:cNvPr id="8" name="Picture 7">
            <a:extLst>
              <a:ext uri="{FF2B5EF4-FFF2-40B4-BE49-F238E27FC236}">
                <a16:creationId xmlns:a16="http://schemas.microsoft.com/office/drawing/2014/main" id="{EEAC5E9F-745D-8213-B12A-53115998B3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2321" y="4135120"/>
            <a:ext cx="1884968" cy="1884968"/>
          </a:xfrm>
          <a:prstGeom prst="rect">
            <a:avLst/>
          </a:prstGeom>
        </p:spPr>
      </p:pic>
    </p:spTree>
    <p:extLst>
      <p:ext uri="{BB962C8B-B14F-4D97-AF65-F5344CB8AC3E}">
        <p14:creationId xmlns:p14="http://schemas.microsoft.com/office/powerpoint/2010/main" val="3338974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941FC9-095A-963A-22C9-C6FA73064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02B98F-E6FE-63E1-BDBB-D94FC91872A5}"/>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EC4F353-366C-F0A0-9DB3-AD0B64A115EC}"/>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الإعلام الرقمي </a:t>
            </a:r>
          </a:p>
        </p:txBody>
      </p:sp>
      <p:sp>
        <p:nvSpPr>
          <p:cNvPr id="5" name="Rectangle 4">
            <a:extLst>
              <a:ext uri="{FF2B5EF4-FFF2-40B4-BE49-F238E27FC236}">
                <a16:creationId xmlns:a16="http://schemas.microsoft.com/office/drawing/2014/main" id="{7842993E-5A72-63C3-2FC6-871A1F4836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FFFBAA-5C72-FD88-4EE6-BD1A5B88896E}"/>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A15AB47-4EC8-DD61-726C-1F3277379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578DF92-F55A-4017-B0FA-88E8C9B3C337}"/>
              </a:ext>
            </a:extLst>
          </p:cNvPr>
          <p:cNvSpPr txBox="1"/>
          <p:nvPr/>
        </p:nvSpPr>
        <p:spPr>
          <a:xfrm>
            <a:off x="2844799" y="2764251"/>
            <a:ext cx="8415053" cy="1855444"/>
          </a:xfrm>
          <a:prstGeom prst="rect">
            <a:avLst/>
          </a:prstGeom>
          <a:noFill/>
        </p:spPr>
        <p:txBody>
          <a:bodyPr wrap="square" rtlCol="0">
            <a:spAutoFit/>
          </a:bodyPr>
          <a:lstStyle/>
          <a:p>
            <a:pPr algn="just" rtl="1">
              <a:lnSpc>
                <a:spcPct val="107000"/>
              </a:lnSpc>
              <a:spcAft>
                <a:spcPts val="800"/>
              </a:spcAft>
            </a:pP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كما يتضمن النظام آلية لأرشفة المداخلات القديمة ويكون لكل تدوينة منها عنوان دائم ومسار دائم لا يتغير منذ نشرها، مما يمكن للقارئ الرجوع إليها في أي وقت</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وتتيح المدونات لكل شخص أن ينشر كتاباته بسهولة كبيرة.</a:t>
            </a:r>
          </a:p>
        </p:txBody>
      </p:sp>
      <p:pic>
        <p:nvPicPr>
          <p:cNvPr id="8" name="Picture 7">
            <a:extLst>
              <a:ext uri="{FF2B5EF4-FFF2-40B4-BE49-F238E27FC236}">
                <a16:creationId xmlns:a16="http://schemas.microsoft.com/office/drawing/2014/main" id="{9C949AD9-AD82-D964-3C84-0754564339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320" y="3837189"/>
            <a:ext cx="2182899" cy="2182899"/>
          </a:xfrm>
          <a:prstGeom prst="rect">
            <a:avLst/>
          </a:prstGeom>
        </p:spPr>
      </p:pic>
    </p:spTree>
    <p:extLst>
      <p:ext uri="{BB962C8B-B14F-4D97-AF65-F5344CB8AC3E}">
        <p14:creationId xmlns:p14="http://schemas.microsoft.com/office/powerpoint/2010/main" val="2909342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90DADA-B892-B35A-7534-4ECE08455E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DE1DDA-007B-DB9F-2DEC-471CEEBAE3DE}"/>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A14EBE-2099-5209-6C89-49C00F2FB4A0}"/>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E7223AB-22E0-5B5A-5E27-B4BFAD2C42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6A267A-5DDD-E195-AEC8-4FA5BA7A516F}"/>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FAB2A0C-F8C9-A137-8330-01A635C2DB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3466BCD-EC32-987A-F088-CABF0CC9D562}"/>
              </a:ext>
            </a:extLst>
          </p:cNvPr>
          <p:cNvSpPr txBox="1"/>
          <p:nvPr/>
        </p:nvSpPr>
        <p:spPr>
          <a:xfrm>
            <a:off x="2712719" y="2188620"/>
            <a:ext cx="8415053" cy="2455800"/>
          </a:xfrm>
          <a:prstGeom prst="rect">
            <a:avLst/>
          </a:prstGeom>
          <a:noFill/>
        </p:spPr>
        <p:txBody>
          <a:bodyPr wrap="square" rtlCol="0">
            <a:spAutoFit/>
          </a:bodyPr>
          <a:lstStyle/>
          <a:p>
            <a:pPr algn="just" rtl="1">
              <a:lnSpc>
                <a:spcPct val="107000"/>
              </a:lnSpc>
              <a:spcAft>
                <a:spcPts val="800"/>
              </a:spcAft>
            </a:pPr>
            <a:r>
              <a:rPr lang="ar-EG" sz="2400" dirty="0">
                <a:effectLst/>
                <a:latin typeface="Times New Roman" panose="02020603050405020304" pitchFamily="18" charset="0"/>
                <a:ea typeface="Times New Roman" panose="02020603050405020304" pitchFamily="18" charset="0"/>
                <a:cs typeface="Times New Roman" panose="02020603050405020304" pitchFamily="18" charset="0"/>
              </a:rPr>
              <a:t>تضم المدونات عدة أنواع منها: </a:t>
            </a: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9" name="Diagram 8">
            <a:extLst>
              <a:ext uri="{FF2B5EF4-FFF2-40B4-BE49-F238E27FC236}">
                <a16:creationId xmlns:a16="http://schemas.microsoft.com/office/drawing/2014/main" id="{982E5DE6-1E1E-5FC5-46BD-F051592775F4}"/>
              </a:ext>
            </a:extLst>
          </p:cNvPr>
          <p:cNvGraphicFramePr/>
          <p:nvPr>
            <p:extLst>
              <p:ext uri="{D42A27DB-BD31-4B8C-83A1-F6EECF244321}">
                <p14:modId xmlns:p14="http://schemas.microsoft.com/office/powerpoint/2010/main" val="3238955065"/>
              </p:ext>
            </p:extLst>
          </p:nvPr>
        </p:nvGraphicFramePr>
        <p:xfrm>
          <a:off x="2804160" y="2961958"/>
          <a:ext cx="6065520" cy="28769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38845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1ADA45-72EA-9F73-49BE-5A246F84F8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02462C-C960-3670-FBDA-DAD69162D0EA}"/>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6D15D85-C3CC-95F1-DF46-2082CBEBFA24}"/>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3F42A31-F10F-F515-8325-A23BBCE483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50F671-155B-598D-7DCE-FE0496BFDE54}"/>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D65B38F-4706-511E-B37A-7675F68A13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0DD1C38-4DC8-F724-1B86-AD540214A32B}"/>
              </a:ext>
            </a:extLst>
          </p:cNvPr>
          <p:cNvSpPr txBox="1"/>
          <p:nvPr/>
        </p:nvSpPr>
        <p:spPr>
          <a:xfrm>
            <a:off x="2712719" y="2188620"/>
            <a:ext cx="8415053" cy="1854675"/>
          </a:xfrm>
          <a:prstGeom prst="rect">
            <a:avLst/>
          </a:prstGeom>
          <a:noFill/>
        </p:spPr>
        <p:txBody>
          <a:bodyPr wrap="square" rtlCol="0">
            <a:spAutoFit/>
          </a:bodyPr>
          <a:lstStyle/>
          <a:p>
            <a:pPr algn="just" rtl="1">
              <a:lnSpc>
                <a:spcPct val="107000"/>
              </a:lnSpc>
              <a:spcAft>
                <a:spcPts val="800"/>
              </a:spcAft>
            </a:pPr>
            <a:r>
              <a:rPr lang="ar-EG" sz="2400" b="1" dirty="0">
                <a:latin typeface="Times New Roman" panose="02020603050405020304" pitchFamily="18" charset="0"/>
                <a:ea typeface="Times New Roman" panose="02020603050405020304" pitchFamily="18" charset="0"/>
                <a:cs typeface="Times New Roman" panose="02020603050405020304" pitchFamily="18" charset="0"/>
              </a:rPr>
              <a:t>1- </a:t>
            </a:r>
            <a:r>
              <a:rPr lang="ar-EG" sz="2400" b="1" dirty="0">
                <a:effectLst/>
                <a:latin typeface="Times New Roman" panose="02020603050405020304" pitchFamily="18" charset="0"/>
                <a:ea typeface="Times New Roman" panose="02020603050405020304" pitchFamily="18" charset="0"/>
                <a:cs typeface="Times New Roman" panose="02020603050405020304" pitchFamily="18" charset="0"/>
              </a:rPr>
              <a:t>المدونات الشخصية: </a:t>
            </a:r>
          </a:p>
          <a:p>
            <a:pPr algn="just" rtl="1">
              <a:lnSpc>
                <a:spcPct val="107000"/>
              </a:lnSpc>
              <a:spcAft>
                <a:spcPts val="800"/>
              </a:spcAft>
            </a:pPr>
            <a:endParaRPr lang="ar-EG"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effectLst/>
                <a:latin typeface="Times New Roman" panose="02020603050405020304" pitchFamily="18" charset="0"/>
                <a:ea typeface="Times New Roman" panose="02020603050405020304" pitchFamily="18" charset="0"/>
                <a:cs typeface="Times New Roman" panose="02020603050405020304" pitchFamily="18" charset="0"/>
              </a:rPr>
              <a:t>هي التعليقات المستمرة من قبل الأفراد، ويعد هذا النوع الأكثر شيوعًا، حيث أن أصحاب المدونات الشخصية عادة ما يفتخرون بمدوناتهم حتى وإن كانت لا تقرأ</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ar-SA"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9DFEC82E-9D23-B38E-32EE-02B68A3442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320" y="4029811"/>
            <a:ext cx="2257780" cy="2257780"/>
          </a:xfrm>
          <a:prstGeom prst="rect">
            <a:avLst/>
          </a:prstGeom>
        </p:spPr>
      </p:pic>
    </p:spTree>
    <p:extLst>
      <p:ext uri="{BB962C8B-B14F-4D97-AF65-F5344CB8AC3E}">
        <p14:creationId xmlns:p14="http://schemas.microsoft.com/office/powerpoint/2010/main" val="699991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3AF34-36A2-EC85-3862-462BECD6BB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01B18B-7F25-5225-FEDA-1B62BB40C05D}"/>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D17A3D-A840-C0C4-BAE2-023D51187B87}"/>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F4BA920-668E-EB63-8B4F-CCF0682491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0A6071-F853-E593-A3A0-9441CF6728D1}"/>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D179B43-98AC-764D-C20A-DFEEC3BCCA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C83D584-D91F-2CF0-313F-6EAB1483D0D8}"/>
              </a:ext>
            </a:extLst>
          </p:cNvPr>
          <p:cNvSpPr txBox="1"/>
          <p:nvPr/>
        </p:nvSpPr>
        <p:spPr>
          <a:xfrm>
            <a:off x="2712719" y="2188620"/>
            <a:ext cx="8415053" cy="2246769"/>
          </a:xfrm>
          <a:prstGeom prst="rect">
            <a:avLst/>
          </a:prstGeom>
          <a:noFill/>
        </p:spPr>
        <p:txBody>
          <a:bodyPr wrap="square" rtlCol="0">
            <a:spAutoFit/>
          </a:bodyPr>
          <a:lstStyle/>
          <a:p>
            <a:pPr algn="just" rtl="1">
              <a:lnSpc>
                <a:spcPct val="107000"/>
              </a:lnSpc>
              <a:spcAft>
                <a:spcPts val="800"/>
              </a:spcAft>
            </a:pPr>
            <a:r>
              <a:rPr lang="ar-EG" sz="2400" b="1" dirty="0">
                <a:latin typeface="Times New Roman" panose="02020603050405020304" pitchFamily="18" charset="0"/>
                <a:ea typeface="Times New Roman" panose="02020603050405020304" pitchFamily="18" charset="0"/>
                <a:cs typeface="Times New Roman" panose="02020603050405020304" pitchFamily="18" charset="0"/>
              </a:rPr>
              <a:t>2- مدونات المؤسسات أو الشركات: </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يستخدم هذا النوع من المدونات للقطاعات الخاصة أو للأغراض التجارية، بحيث تستخدم أما داخليًا لتحسين الاتصال والتواصل في الشركة، أو خارجيًا للتسويق، وتسمى بمدونات الشركات، وهناك مدونات النوادي والجمعيات.</a:t>
            </a:r>
          </a:p>
        </p:txBody>
      </p:sp>
      <p:pic>
        <p:nvPicPr>
          <p:cNvPr id="2" name="Picture 1">
            <a:extLst>
              <a:ext uri="{FF2B5EF4-FFF2-40B4-BE49-F238E27FC236}">
                <a16:creationId xmlns:a16="http://schemas.microsoft.com/office/drawing/2014/main" id="{A2460495-6A48-80C2-DFB8-289D6B4171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2968" y="4120395"/>
            <a:ext cx="1979751" cy="1979751"/>
          </a:xfrm>
          <a:prstGeom prst="rect">
            <a:avLst/>
          </a:prstGeom>
        </p:spPr>
      </p:pic>
    </p:spTree>
    <p:extLst>
      <p:ext uri="{BB962C8B-B14F-4D97-AF65-F5344CB8AC3E}">
        <p14:creationId xmlns:p14="http://schemas.microsoft.com/office/powerpoint/2010/main" val="1552404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77C92-3CAD-6DA4-00E1-31E13C6D7D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E8E883-3CEA-C97F-FCEB-EB9145709ECC}"/>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3AA836-9CC7-2004-666F-B851ACEB5283}"/>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46729B3-C055-50AF-0B3F-95385A7F90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030FD9-27E0-E501-FA13-C7365EC10ACD}"/>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E7E23CF-8A64-A0B5-3C76-5D5F8AAE4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3B2E0BC-0254-85BD-D592-4DD504AF0D58}"/>
              </a:ext>
            </a:extLst>
          </p:cNvPr>
          <p:cNvSpPr txBox="1"/>
          <p:nvPr/>
        </p:nvSpPr>
        <p:spPr>
          <a:xfrm>
            <a:off x="2712719" y="2188620"/>
            <a:ext cx="8415053" cy="2246769"/>
          </a:xfrm>
          <a:prstGeom prst="rect">
            <a:avLst/>
          </a:prstGeom>
          <a:noFill/>
        </p:spPr>
        <p:txBody>
          <a:bodyPr wrap="square" rtlCol="0">
            <a:spAutoFit/>
          </a:bodyPr>
          <a:lstStyle/>
          <a:p>
            <a:pPr algn="just" rtl="1">
              <a:lnSpc>
                <a:spcPct val="107000"/>
              </a:lnSpc>
              <a:spcAft>
                <a:spcPts val="800"/>
              </a:spcAft>
            </a:pPr>
            <a:r>
              <a:rPr lang="ar-EG" sz="2400" b="1" dirty="0">
                <a:latin typeface="Times New Roman" panose="02020603050405020304" pitchFamily="18" charset="0"/>
                <a:ea typeface="Times New Roman" panose="02020603050405020304" pitchFamily="18" charset="0"/>
                <a:cs typeface="Times New Roman" panose="02020603050405020304" pitchFamily="18" charset="0"/>
              </a:rPr>
              <a:t>3- مدونات لنوع معين: </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هناك نوع من المدونات التي تقوم بالتركيز على موضوع معين مثل: المدونات السياسية، مدونات السفر، مدونات الأزياء، مدونات المشاريع، مدونات التعليم، مدونات الموسيقى، وغيرها.</a:t>
            </a:r>
          </a:p>
        </p:txBody>
      </p:sp>
      <p:pic>
        <p:nvPicPr>
          <p:cNvPr id="2" name="Picture 1">
            <a:extLst>
              <a:ext uri="{FF2B5EF4-FFF2-40B4-BE49-F238E27FC236}">
                <a16:creationId xmlns:a16="http://schemas.microsoft.com/office/drawing/2014/main" id="{0D1B28BA-6211-214A-B7BA-ADE13082727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2968" y="4120395"/>
            <a:ext cx="1979751" cy="1979751"/>
          </a:xfrm>
          <a:prstGeom prst="rect">
            <a:avLst/>
          </a:prstGeom>
        </p:spPr>
      </p:pic>
    </p:spTree>
    <p:extLst>
      <p:ext uri="{BB962C8B-B14F-4D97-AF65-F5344CB8AC3E}">
        <p14:creationId xmlns:p14="http://schemas.microsoft.com/office/powerpoint/2010/main" val="1481125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22A636-0D95-007B-924C-C0FCDA054D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AC3101-0124-7C7C-92FD-40266A7A099C}"/>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0013F4-D4FF-CB71-D15A-5358EAC7917A}"/>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98D47BB-9E06-ADF8-0370-7D1C5348DB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7191D9-D310-17B0-99D3-189E42B7B00F}"/>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F7FEFD6-F5B9-02F0-DEB2-837E1B5F66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A7E09D1-CDB9-2D25-F06B-DB17D7699687}"/>
              </a:ext>
            </a:extLst>
          </p:cNvPr>
          <p:cNvSpPr txBox="1"/>
          <p:nvPr/>
        </p:nvSpPr>
        <p:spPr>
          <a:xfrm>
            <a:off x="2712719" y="2188620"/>
            <a:ext cx="8415053" cy="3246145"/>
          </a:xfrm>
          <a:prstGeom prst="rect">
            <a:avLst/>
          </a:prstGeom>
          <a:noFill/>
        </p:spPr>
        <p:txBody>
          <a:bodyPr wrap="square" rtlCol="0">
            <a:spAutoFit/>
          </a:bodyPr>
          <a:lstStyle/>
          <a:p>
            <a:pPr algn="just" rtl="1">
              <a:lnSpc>
                <a:spcPct val="107000"/>
              </a:lnSpc>
              <a:spcAft>
                <a:spcPts val="800"/>
              </a:spcAft>
            </a:pPr>
            <a:r>
              <a:rPr lang="ar-EG" sz="2400" b="1" dirty="0">
                <a:latin typeface="Times New Roman" panose="02020603050405020304" pitchFamily="18" charset="0"/>
                <a:ea typeface="Times New Roman" panose="02020603050405020304" pitchFamily="18" charset="0"/>
                <a:cs typeface="Times New Roman" panose="02020603050405020304" pitchFamily="18" charset="0"/>
              </a:rPr>
              <a:t>4-  مدونات حسب نوع الوسائط:</a:t>
            </a: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هناك أنواع عديدة من المدونات حسب نوع الوسائط التي تقدمها مثل: مدونات الفيديو التي تسمى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vlog، </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ومدونات الروابط التي تسمى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linklog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ومدونات الرسوم التي يطلق عليها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sketchblog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ومدونات الصور التي تسمى</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photoblog  </a:t>
            </a: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D61F24B9-EDC6-4EBF-CD24-09B47407B6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2968" y="4120395"/>
            <a:ext cx="1979751" cy="1979751"/>
          </a:xfrm>
          <a:prstGeom prst="rect">
            <a:avLst/>
          </a:prstGeom>
        </p:spPr>
      </p:pic>
    </p:spTree>
    <p:extLst>
      <p:ext uri="{BB962C8B-B14F-4D97-AF65-F5344CB8AC3E}">
        <p14:creationId xmlns:p14="http://schemas.microsoft.com/office/powerpoint/2010/main" val="1075874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0246A-3BCB-3B36-6C1D-9CB762F652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7E0FC1-AC0B-E826-3C32-1DCCA235E97B}"/>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19A222F-EC7B-C186-EA8B-0E371986AD9F}"/>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48B9F8C-3B7C-975B-88DD-EF72844624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A28C1F-9B03-5AFC-CE00-3D32FB440AC3}"/>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14A81AF-D9B6-B110-EDDC-62F8940E04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C02BD1D-1A89-DC0B-B6F3-FE36427F0818}"/>
              </a:ext>
            </a:extLst>
          </p:cNvPr>
          <p:cNvSpPr txBox="1"/>
          <p:nvPr/>
        </p:nvSpPr>
        <p:spPr>
          <a:xfrm>
            <a:off x="2712719" y="2188620"/>
            <a:ext cx="8415053" cy="3949094"/>
          </a:xfrm>
          <a:prstGeom prst="rect">
            <a:avLst/>
          </a:prstGeom>
          <a:noFill/>
        </p:spPr>
        <p:txBody>
          <a:bodyPr wrap="square" rtlCol="0">
            <a:spAutoFit/>
          </a:bodyPr>
          <a:lstStyle/>
          <a:p>
            <a:pPr algn="just" rtl="1">
              <a:lnSpc>
                <a:spcPct val="107000"/>
              </a:lnSpc>
              <a:spcAft>
                <a:spcPts val="800"/>
              </a:spcAft>
            </a:pPr>
            <a:r>
              <a:rPr lang="ar-EG" sz="2400" dirty="0">
                <a:latin typeface="Times New Roman" panose="02020603050405020304" pitchFamily="18" charset="0"/>
                <a:cs typeface="Times New Roman" panose="02020603050405020304" pitchFamily="18" charset="0"/>
              </a:rPr>
              <a:t>هناك العديد من الأسباب التي ساعدت في نجاح المدونات هي: </a:t>
            </a:r>
          </a:p>
          <a:p>
            <a:pPr algn="just" rtl="1">
              <a:lnSpc>
                <a:spcPct val="107000"/>
              </a:lnSpc>
              <a:spcAft>
                <a:spcPts val="800"/>
              </a:spcAft>
            </a:pPr>
            <a:endParaRPr lang="ar-EG" sz="2400" dirty="0">
              <a:latin typeface="Times New Roman" panose="02020603050405020304" pitchFamily="18" charset="0"/>
              <a:cs typeface="Times New Roman" panose="02020603050405020304" pitchFamily="18" charset="0"/>
            </a:endParaRPr>
          </a:p>
          <a:p>
            <a:pPr marL="457200" indent="-457200" algn="just" rtl="1">
              <a:lnSpc>
                <a:spcPct val="107000"/>
              </a:lnSpc>
              <a:spcAft>
                <a:spcPts val="800"/>
              </a:spcAft>
              <a:buFont typeface="+mj-lt"/>
              <a:buAutoNum type="arabicPeriod"/>
            </a:pPr>
            <a:r>
              <a:rPr lang="ar-SY" sz="2400" dirty="0">
                <a:latin typeface="Times New Roman" panose="02020603050405020304" pitchFamily="18" charset="0"/>
                <a:cs typeface="Times New Roman" panose="02020603050405020304" pitchFamily="18" charset="0"/>
              </a:rPr>
              <a:t>سهولة إنشائها</a:t>
            </a:r>
            <a:endParaRPr lang="ar-EG" sz="2400" dirty="0">
              <a:latin typeface="Times New Roman" panose="02020603050405020304" pitchFamily="18" charset="0"/>
              <a:cs typeface="Times New Roman" panose="02020603050405020304" pitchFamily="18" charset="0"/>
            </a:endParaRPr>
          </a:p>
          <a:p>
            <a:pPr marL="457200" indent="-457200" algn="just" rtl="1">
              <a:lnSpc>
                <a:spcPct val="107000"/>
              </a:lnSpc>
              <a:spcAft>
                <a:spcPts val="800"/>
              </a:spcAft>
              <a:buFont typeface="+mj-lt"/>
              <a:buAutoNum type="arabicPeriod"/>
            </a:pPr>
            <a:r>
              <a:rPr lang="ar-SY" sz="2400" dirty="0">
                <a:latin typeface="Times New Roman" panose="02020603050405020304" pitchFamily="18" charset="0"/>
                <a:cs typeface="Times New Roman" panose="02020603050405020304" pitchFamily="18" charset="0"/>
              </a:rPr>
              <a:t>سهولة تحديثها وصيانتها</a:t>
            </a:r>
          </a:p>
          <a:p>
            <a:pPr marL="457200" indent="-457200" algn="just" rtl="1">
              <a:lnSpc>
                <a:spcPct val="107000"/>
              </a:lnSpc>
              <a:spcAft>
                <a:spcPts val="800"/>
              </a:spcAft>
              <a:buFont typeface="+mj-lt"/>
              <a:buAutoNum type="arabicPeriod"/>
            </a:pPr>
            <a:r>
              <a:rPr lang="ar-SY" sz="2400" dirty="0">
                <a:latin typeface="Times New Roman" panose="02020603050405020304" pitchFamily="18" charset="0"/>
                <a:cs typeface="Times New Roman" panose="02020603050405020304" pitchFamily="18" charset="0"/>
              </a:rPr>
              <a:t>صديقة لمحركات البحث</a:t>
            </a:r>
          </a:p>
          <a:p>
            <a:pPr marL="457200" indent="-457200" algn="just" rtl="1">
              <a:lnSpc>
                <a:spcPct val="107000"/>
              </a:lnSpc>
              <a:spcAft>
                <a:spcPts val="800"/>
              </a:spcAft>
              <a:buFont typeface="+mj-lt"/>
              <a:buAutoNum type="arabicPeriod"/>
            </a:pPr>
            <a:r>
              <a:rPr lang="ar-SY" sz="2400" dirty="0">
                <a:latin typeface="Times New Roman" panose="02020603050405020304" pitchFamily="18" charset="0"/>
                <a:cs typeface="Times New Roman" panose="02020603050405020304" pitchFamily="18" charset="0"/>
              </a:rPr>
              <a:t>سهولة التواصل مع المعجبين</a:t>
            </a:r>
          </a:p>
          <a:p>
            <a:pPr algn="just" rtl="1">
              <a:lnSpc>
                <a:spcPct val="107000"/>
              </a:lnSpc>
              <a:spcAft>
                <a:spcPts val="800"/>
              </a:spcAft>
            </a:pPr>
            <a:endParaRPr lang="ar-SY" sz="2400" dirty="0">
              <a:latin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80B0A422-794D-714D-C331-2049D681708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2320" y="3850639"/>
            <a:ext cx="2436951" cy="2436951"/>
          </a:xfrm>
          <a:prstGeom prst="rect">
            <a:avLst/>
          </a:prstGeom>
        </p:spPr>
      </p:pic>
    </p:spTree>
    <p:extLst>
      <p:ext uri="{BB962C8B-B14F-4D97-AF65-F5344CB8AC3E}">
        <p14:creationId xmlns:p14="http://schemas.microsoft.com/office/powerpoint/2010/main" val="3673298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45592-97D1-27CE-A530-69D680F452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874132-2A52-4D04-18D6-0191026C4BE8}"/>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1D72202-76CD-7C78-A6DD-076DB4E414C1}"/>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C2301DF-F68B-DFFF-05A1-3419755C53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B96757-5FF1-B02A-AB9A-D2F7288CD32B}"/>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AEF7A8A-D4C4-3305-1F45-E61660326F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64B27CE-04D1-82A1-8F37-370653323F8B}"/>
              </a:ext>
            </a:extLst>
          </p:cNvPr>
          <p:cNvSpPr txBox="1"/>
          <p:nvPr/>
        </p:nvSpPr>
        <p:spPr>
          <a:xfrm>
            <a:off x="2712719" y="2188620"/>
            <a:ext cx="8415053" cy="3579250"/>
          </a:xfrm>
          <a:prstGeom prst="rect">
            <a:avLst/>
          </a:prstGeom>
          <a:noFill/>
        </p:spPr>
        <p:txBody>
          <a:bodyPr wrap="square" rtlCol="0">
            <a:spAutoFit/>
          </a:bodyPr>
          <a:lstStyle/>
          <a:p>
            <a:pPr algn="just" rtl="1">
              <a:lnSpc>
                <a:spcPct val="107000"/>
              </a:lnSpc>
              <a:spcAft>
                <a:spcPts val="800"/>
              </a:spcAft>
            </a:pPr>
            <a:r>
              <a:rPr lang="ar-EG" sz="2400" dirty="0">
                <a:latin typeface="Times New Roman" panose="02020603050405020304" pitchFamily="18" charset="0"/>
                <a:cs typeface="Times New Roman" panose="02020603050405020304" pitchFamily="18" charset="0"/>
              </a:rPr>
              <a:t>5- </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مجانية </a:t>
            </a:r>
          </a:p>
          <a:p>
            <a:pPr algn="just" rtl="1">
              <a:lnSpc>
                <a:spcPct val="107000"/>
              </a:lnSpc>
              <a:spcAft>
                <a:spcPts val="800"/>
              </a:spcAft>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6- توفر </a:t>
            </a:r>
            <a:r>
              <a:rPr lang="ar-SY" sz="2400" dirty="0">
                <a:latin typeface="Times New Roman" panose="02020603050405020304" pitchFamily="18" charset="0"/>
                <a:cs typeface="Times New Roman" panose="02020603050405020304" pitchFamily="18" charset="0"/>
              </a:rPr>
              <a:t>مساحة غير محدودة للتخزين</a:t>
            </a:r>
            <a:endParaRPr lang="ar-EG" sz="2400" dirty="0">
              <a:latin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latin typeface="Times New Roman" panose="02020603050405020304" pitchFamily="18" charset="0"/>
                <a:cs typeface="Times New Roman" panose="02020603050405020304" pitchFamily="18" charset="0"/>
              </a:rPr>
              <a:t>7- التفاعلية</a:t>
            </a:r>
          </a:p>
          <a:p>
            <a:pPr algn="just" rtl="1">
              <a:lnSpc>
                <a:spcPct val="107000"/>
              </a:lnSpc>
              <a:spcAft>
                <a:spcPts val="800"/>
              </a:spcAft>
            </a:pPr>
            <a:r>
              <a:rPr lang="ar-EG" sz="2400" dirty="0">
                <a:latin typeface="Times New Roman" panose="02020603050405020304" pitchFamily="18" charset="0"/>
                <a:cs typeface="Times New Roman" panose="02020603050405020304" pitchFamily="18" charset="0"/>
              </a:rPr>
              <a:t>8- </a:t>
            </a:r>
            <a:r>
              <a:rPr lang="ar-SY" sz="2400" dirty="0">
                <a:latin typeface="Times New Roman" panose="02020603050405020304" pitchFamily="18" charset="0"/>
                <a:cs typeface="Times New Roman" panose="02020603050405020304" pitchFamily="18" charset="0"/>
              </a:rPr>
              <a:t>الوصول لكل المستويات والأعمار</a:t>
            </a:r>
          </a:p>
          <a:p>
            <a:pPr algn="just" rtl="1">
              <a:lnSpc>
                <a:spcPct val="107000"/>
              </a:lnSpc>
              <a:spcAft>
                <a:spcPts val="800"/>
              </a:spcAft>
            </a:pPr>
            <a:r>
              <a:rPr lang="ar-EG" sz="2400" dirty="0">
                <a:latin typeface="Times New Roman" panose="02020603050405020304" pitchFamily="18" charset="0"/>
                <a:cs typeface="Times New Roman" panose="02020603050405020304" pitchFamily="18" charset="0"/>
              </a:rPr>
              <a:t>9 - لا</a:t>
            </a:r>
            <a:r>
              <a:rPr lang="ar-SY" sz="2400" dirty="0">
                <a:latin typeface="Times New Roman" panose="02020603050405020304" pitchFamily="18" charset="0"/>
                <a:cs typeface="Times New Roman" panose="02020603050405020304" pitchFamily="18" charset="0"/>
              </a:rPr>
              <a:t> تشترط مؤهلات معينة</a:t>
            </a:r>
          </a:p>
          <a:p>
            <a:pPr algn="just" rtl="1">
              <a:lnSpc>
                <a:spcPct val="107000"/>
              </a:lnSpc>
              <a:spcAft>
                <a:spcPts val="800"/>
              </a:spcAft>
            </a:pPr>
            <a:endParaRPr lang="ar-SY" sz="2400" dirty="0">
              <a:latin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41D3666E-D92B-B9CD-3A0C-8C6B2CB778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2968" y="4120395"/>
            <a:ext cx="1979751" cy="1979751"/>
          </a:xfrm>
          <a:prstGeom prst="rect">
            <a:avLst/>
          </a:prstGeom>
        </p:spPr>
      </p:pic>
    </p:spTree>
    <p:extLst>
      <p:ext uri="{BB962C8B-B14F-4D97-AF65-F5344CB8AC3E}">
        <p14:creationId xmlns:p14="http://schemas.microsoft.com/office/powerpoint/2010/main" val="3415741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E3515-4E7D-E348-EE66-57BBDBE0E8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4CCCFB-F73D-5C5B-7264-6F219F3168C4}"/>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4B77B17-4222-598E-030C-F3C6E9A1739E}"/>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3FAED60-9506-120C-C359-B2E5931FE6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9EDC3F-4CF5-F438-0F15-73C053C5F2F4}"/>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3DC5C23-CDA2-C7B4-8153-C9A537BD56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B1BAFDA-118E-B88D-E651-5048CB05AB8A}"/>
              </a:ext>
            </a:extLst>
          </p:cNvPr>
          <p:cNvSpPr txBox="1"/>
          <p:nvPr/>
        </p:nvSpPr>
        <p:spPr>
          <a:xfrm>
            <a:off x="2712719" y="2188620"/>
            <a:ext cx="8415053" cy="3308278"/>
          </a:xfrm>
          <a:prstGeom prst="rect">
            <a:avLst/>
          </a:prstGeom>
          <a:noFill/>
        </p:spPr>
        <p:txBody>
          <a:bodyPr wrap="square" rtlCol="0">
            <a:spAutoFit/>
          </a:bodyPr>
          <a:lstStyle/>
          <a:p>
            <a:pPr algn="just" rtl="1">
              <a:lnSpc>
                <a:spcPct val="107000"/>
              </a:lnSpc>
              <a:spcAft>
                <a:spcPts val="800"/>
              </a:spcAft>
            </a:pPr>
            <a:r>
              <a:rPr lang="ar-EG" sz="2400" b="1" dirty="0">
                <a:latin typeface="Times New Roman" panose="02020603050405020304" pitchFamily="18" charset="0"/>
                <a:ea typeface="Times New Roman" panose="02020603050405020304" pitchFamily="18" charset="0"/>
                <a:cs typeface="Times New Roman" panose="02020603050405020304" pitchFamily="18" charset="0"/>
              </a:rPr>
              <a:t>1- سهولة إنشائها: </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SY" sz="2400" dirty="0">
                <a:latin typeface="Times New Roman" panose="02020603050405020304" pitchFamily="18" charset="0"/>
                <a:ea typeface="Times New Roman" panose="02020603050405020304" pitchFamily="18" charset="0"/>
                <a:cs typeface="Times New Roman" panose="02020603050405020304" pitchFamily="18" charset="0"/>
              </a:rPr>
              <a:t>توجد العديد من المواقع ال</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إ</a:t>
            </a:r>
            <a:r>
              <a:rPr lang="ar-SY" sz="2400" dirty="0" err="1">
                <a:latin typeface="Times New Roman" panose="02020603050405020304" pitchFamily="18" charset="0"/>
                <a:ea typeface="Times New Roman" panose="02020603050405020304" pitchFamily="18" charset="0"/>
                <a:cs typeface="Times New Roman" panose="02020603050405020304" pitchFamily="18" charset="0"/>
              </a:rPr>
              <a:t>لكترونية</a:t>
            </a:r>
            <a:r>
              <a:rPr lang="ar-SY" sz="2400" dirty="0">
                <a:latin typeface="Times New Roman" panose="02020603050405020304" pitchFamily="18" charset="0"/>
                <a:ea typeface="Times New Roman" panose="02020603050405020304" pitchFamily="18" charset="0"/>
                <a:cs typeface="Times New Roman" panose="02020603050405020304" pitchFamily="18" charset="0"/>
              </a:rPr>
              <a:t> التي تقدم الدعم لإنشاء المدونات بحيث تقدم هذه المواقع خدمات تساعد في إظهار المدونة بأفضل شكل، مثل: مساحة لتخزين المحتوى والصور، أداة لإدارة المدونة</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800"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A6A3D9BE-3F15-3E23-5DEB-B4FB3C3EC8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2320" y="3825625"/>
            <a:ext cx="1948972" cy="1948972"/>
          </a:xfrm>
          <a:prstGeom prst="rect">
            <a:avLst/>
          </a:prstGeom>
        </p:spPr>
      </p:pic>
    </p:spTree>
    <p:extLst>
      <p:ext uri="{BB962C8B-B14F-4D97-AF65-F5344CB8AC3E}">
        <p14:creationId xmlns:p14="http://schemas.microsoft.com/office/powerpoint/2010/main" val="2715889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F6F0B-551B-19A3-4545-1596BA288B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A8C730-3A18-E738-B752-981E8FF6F501}"/>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55A650-D3F0-8AAE-4BE5-2A5EFF35E8E1}"/>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4305CA2-1A84-E178-883E-2D3F982F81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CBE7B0-6A73-9C3C-2CF1-B383F85C6442}"/>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FC4C292-F3BC-46FF-2EA9-54E7D26696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1FA55C2-D345-2D2F-57E8-2293EA24C1FC}"/>
              </a:ext>
            </a:extLst>
          </p:cNvPr>
          <p:cNvSpPr txBox="1"/>
          <p:nvPr/>
        </p:nvSpPr>
        <p:spPr>
          <a:xfrm>
            <a:off x="1767841" y="2678159"/>
            <a:ext cx="9339612" cy="1814984"/>
          </a:xfrm>
          <a:prstGeom prst="rect">
            <a:avLst/>
          </a:prstGeom>
          <a:noFill/>
        </p:spPr>
        <p:txBody>
          <a:bodyPr wrap="square" rtlCol="0">
            <a:spAutoFit/>
          </a:bodyPr>
          <a:lstStyle/>
          <a:p>
            <a:pPr algn="just" rtl="1">
              <a:lnSpc>
                <a:spcPct val="107000"/>
              </a:lnSpc>
              <a:spcAft>
                <a:spcPts val="800"/>
              </a:spcAft>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وهناك نماذج جاهزة لتصميم موقع المدونة بحيث تُمكّن المستخدم من اختيار التصميم الذي يناسبه، إذ تقدم العديد من الخدمات بشكل مجاني فقط مقابل تسجيل الدخول وإدراج البريد الإلكتروني وكلمة السر الخاصة بالمستخدم.</a:t>
            </a:r>
          </a:p>
          <a:p>
            <a:pPr algn="just" rtl="1">
              <a:lnSpc>
                <a:spcPct val="107000"/>
              </a:lnSpc>
              <a:spcAft>
                <a:spcPts val="800"/>
              </a:spcAft>
            </a:pPr>
            <a:endParaRPr lang="ar-EG" sz="28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4479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A5E7FA-45F9-BBAD-C23B-34D27207B2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47596A-1BB6-82AB-81CB-6940DD573EC1}"/>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67C7C4-B805-61FF-2EEE-001A8F5E635C}"/>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5637D2A-71CE-F7DB-9986-AD4BAC1E37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BB121F-E7BD-D3DA-ADCC-2A0D6C6039D5}"/>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7567F6C-3851-647D-EF79-A2785366A0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8293862-7213-CE89-F069-C5B6A0D2CA57}"/>
              </a:ext>
            </a:extLst>
          </p:cNvPr>
          <p:cNvSpPr txBox="1"/>
          <p:nvPr/>
        </p:nvSpPr>
        <p:spPr>
          <a:xfrm>
            <a:off x="3119119" y="1917179"/>
            <a:ext cx="7937533" cy="2938368"/>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2- </a:t>
            </a:r>
            <a:r>
              <a:rPr lang="ar-SY" sz="2400" b="1" dirty="0">
                <a:latin typeface="Times New Roman" panose="02020603050405020304" pitchFamily="18" charset="0"/>
                <a:cs typeface="Times New Roman" panose="02020603050405020304" pitchFamily="18" charset="0"/>
              </a:rPr>
              <a:t>سهولة تحديثها وصيانتها:</a:t>
            </a:r>
            <a:endParaRPr lang="en-US" sz="2400" b="1" dirty="0">
              <a:latin typeface="Times New Roman" panose="02020603050405020304" pitchFamily="18" charset="0"/>
              <a:cs typeface="Times New Roman" panose="02020603050405020304" pitchFamily="18" charset="0"/>
            </a:endParaRPr>
          </a:p>
          <a:p>
            <a:pPr algn="just" rtl="1">
              <a:lnSpc>
                <a:spcPct val="200000"/>
              </a:lnSpc>
            </a:pPr>
            <a:r>
              <a:rPr lang="ar-SY" sz="2400" dirty="0">
                <a:latin typeface="Times New Roman" panose="02020603050405020304" pitchFamily="18" charset="0"/>
                <a:cs typeface="Times New Roman" panose="02020603050405020304" pitchFamily="18" charset="0"/>
              </a:rPr>
              <a:t>المستخدم للمدونات لا يحتاج إلى برامج معينة أو خبرة كبيرة في إدارة الموقع، بل أنها تحدث عادة عن طريق معالج يشبه</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word press</a:t>
            </a:r>
            <a:r>
              <a:rPr lang="ar-EG"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a:t>
            </a:r>
            <a:endParaRPr lang="en-US" sz="2400" b="1" dirty="0">
              <a:solidFill>
                <a:srgbClr val="0A1F61"/>
              </a:solidFill>
              <a:latin typeface="Times New Roman" panose="02020603050405020304" pitchFamily="18" charset="0"/>
              <a:cs typeface="Times New Roman" panose="02020603050405020304" pitchFamily="18" charset="0"/>
            </a:endParaRPr>
          </a:p>
          <a:p>
            <a:pPr algn="just" rtl="1">
              <a:lnSpc>
                <a:spcPct val="200000"/>
              </a:lnSpc>
            </a:pPr>
            <a:r>
              <a:rPr lang="ar-SY" sz="2400" b="1" dirty="0">
                <a:solidFill>
                  <a:srgbClr val="0A1F61"/>
                </a:solidFill>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66D7EE81-AA99-439E-F949-AB40BA9768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121000"/>
            <a:ext cx="1860252" cy="1860252"/>
          </a:xfrm>
          <a:prstGeom prst="rect">
            <a:avLst/>
          </a:prstGeom>
        </p:spPr>
      </p:pic>
    </p:spTree>
    <p:extLst>
      <p:ext uri="{BB962C8B-B14F-4D97-AF65-F5344CB8AC3E}">
        <p14:creationId xmlns:p14="http://schemas.microsoft.com/office/powerpoint/2010/main" val="459458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1A636-AFA6-30AC-2C87-A2E6773C72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4FAD13-4019-2430-702B-71CCDFEB610A}"/>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CCDF04-9183-580E-A757-324A676AFCEB}"/>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3FBF130-FCFD-A270-1096-3590681565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4CFA5E-875A-4D03-805D-53C5BB85467B}"/>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A02580E-3E70-C1F9-525B-DCC5F45C16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46FFFA7-D9B0-95A9-7408-90C9A9D3BB39}"/>
              </a:ext>
            </a:extLst>
          </p:cNvPr>
          <p:cNvSpPr txBox="1"/>
          <p:nvPr/>
        </p:nvSpPr>
        <p:spPr>
          <a:xfrm>
            <a:off x="1727201" y="2336627"/>
            <a:ext cx="9309132" cy="2195794"/>
          </a:xfrm>
          <a:prstGeom prst="rect">
            <a:avLst/>
          </a:prstGeom>
          <a:noFill/>
        </p:spPr>
        <p:txBody>
          <a:bodyPr wrap="square" rtlCol="0">
            <a:spAutoFit/>
          </a:bodyPr>
          <a:lstStyle/>
          <a:p>
            <a:pPr algn="just" rtl="1">
              <a:lnSpc>
                <a:spcPct val="200000"/>
              </a:lnSpc>
            </a:pPr>
            <a:r>
              <a:rPr lang="ar-SY" sz="2400" dirty="0">
                <a:latin typeface="Times New Roman" panose="02020603050405020304" pitchFamily="18" charset="0"/>
                <a:cs typeface="Times New Roman" panose="02020603050405020304" pitchFamily="18" charset="0"/>
              </a:rPr>
              <a:t>وإضافة الصور وتحميلها تشبه طريقة تحميل والإضافة العادية على </a:t>
            </a:r>
            <a:r>
              <a:rPr lang="en-US" sz="2400" dirty="0">
                <a:latin typeface="Times New Roman" panose="02020603050405020304" pitchFamily="18" charset="0"/>
                <a:cs typeface="Times New Roman" panose="02020603050405020304" pitchFamily="18" charset="0"/>
              </a:rPr>
              <a:t>word </a:t>
            </a:r>
            <a:r>
              <a:rPr lang="ar-SY" sz="2400" dirty="0">
                <a:latin typeface="Times New Roman" panose="02020603050405020304" pitchFamily="18" charset="0"/>
                <a:cs typeface="Times New Roman" panose="02020603050405020304" pitchFamily="18" charset="0"/>
              </a:rPr>
              <a:t> أو عبر البرامج الأخرى، ويقدم الموقع للمستخدم دليل بجميع اللغات ومنها العربية عن كيفية إنشاء الموقع خطوة بخطوة، وإن لوحة التحكم للموقع تكون بجميع اللغات أيضًا.</a:t>
            </a:r>
          </a:p>
        </p:txBody>
      </p:sp>
    </p:spTree>
    <p:extLst>
      <p:ext uri="{BB962C8B-B14F-4D97-AF65-F5344CB8AC3E}">
        <p14:creationId xmlns:p14="http://schemas.microsoft.com/office/powerpoint/2010/main" val="281895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B2573-2EF9-1C80-980D-D1258E7AB1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9302A3-17BC-0F32-0B77-FAE7A20D7AB6}"/>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E29B98-AA7B-C1FC-5B84-AF87CD97BD26}"/>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805CF2B-4411-FE7C-8A16-29B859AF37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691997-700A-6E37-C8A5-3B42D021DC64}"/>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11985E5-3EF2-B41E-D43E-480A61C06B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52326F5-5E5D-352F-D42A-BA5CD2566859}"/>
              </a:ext>
            </a:extLst>
          </p:cNvPr>
          <p:cNvSpPr txBox="1"/>
          <p:nvPr/>
        </p:nvSpPr>
        <p:spPr>
          <a:xfrm>
            <a:off x="3464560" y="1926717"/>
            <a:ext cx="7785132" cy="36770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3 - </a:t>
            </a:r>
            <a:r>
              <a:rPr lang="ar-SY" sz="2400" b="1" dirty="0">
                <a:latin typeface="Times New Roman" panose="02020603050405020304" pitchFamily="18" charset="0"/>
                <a:cs typeface="Times New Roman" panose="02020603050405020304" pitchFamily="18" charset="0"/>
              </a:rPr>
              <a:t>صديقة لمحركات البحث: </a:t>
            </a:r>
            <a:endParaRPr lang="en-US" sz="2400" b="1" dirty="0">
              <a:latin typeface="Times New Roman" panose="02020603050405020304" pitchFamily="18" charset="0"/>
              <a:cs typeface="Times New Roman" panose="02020603050405020304" pitchFamily="18" charset="0"/>
            </a:endParaRPr>
          </a:p>
          <a:p>
            <a:pPr algn="just" rtl="1">
              <a:lnSpc>
                <a:spcPct val="200000"/>
              </a:lnSpc>
            </a:pPr>
            <a:r>
              <a:rPr lang="ar-SY" sz="2400" dirty="0">
                <a:latin typeface="Times New Roman" panose="02020603050405020304" pitchFamily="18" charset="0"/>
                <a:cs typeface="Times New Roman" panose="02020603050405020304" pitchFamily="18" charset="0"/>
              </a:rPr>
              <a:t>أي عمليات تحديث على المدونة لها عنوان </a:t>
            </a:r>
            <a:r>
              <a:rPr lang="en-US" sz="2400" dirty="0">
                <a:latin typeface="Times New Roman" panose="02020603050405020304" pitchFamily="18" charset="0"/>
                <a:cs typeface="Times New Roman" panose="02020603050405020304" pitchFamily="18" charset="0"/>
              </a:rPr>
              <a:t>URL </a:t>
            </a:r>
            <a:r>
              <a:rPr lang="ar-SY" sz="2400" dirty="0">
                <a:latin typeface="Times New Roman" panose="02020603050405020304" pitchFamily="18" charset="0"/>
                <a:cs typeface="Times New Roman" panose="02020603050405020304" pitchFamily="18" charset="0"/>
              </a:rPr>
              <a:t>مختلف، أي أنه سيكون لكل منها صفحتها الخاصة، فإذا قمت باختيار كلمات مفتاحية جيدة لموضوع معين سيكون لديك فرصة أكبر لترتيب جيد مع محركات البحث.</a:t>
            </a:r>
          </a:p>
          <a:p>
            <a:pPr algn="just" rtl="1">
              <a:lnSpc>
                <a:spcPct val="200000"/>
              </a:lnSpc>
            </a:pPr>
            <a:endParaRPr lang="ar-SY" sz="24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9AF5466E-3C33-3B69-1103-3F83C8CB80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730087"/>
            <a:ext cx="2044512" cy="2044510"/>
          </a:xfrm>
          <a:prstGeom prst="rect">
            <a:avLst/>
          </a:prstGeom>
        </p:spPr>
      </p:pic>
    </p:spTree>
    <p:extLst>
      <p:ext uri="{BB962C8B-B14F-4D97-AF65-F5344CB8AC3E}">
        <p14:creationId xmlns:p14="http://schemas.microsoft.com/office/powerpoint/2010/main" val="196722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E4916-A24D-8F24-EC79-4AEC41AE7A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B21AD9-10E4-F800-1CAA-847789224C0D}"/>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163D32-AE65-EFAF-EA5B-82135EA0A5EF}"/>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BCBF1CD-43E2-FAF2-28CA-AB0625C3E2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257511-B4EF-9C63-83E8-7B2D8ED40555}"/>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86C4EA6-3D24-D3CC-88B5-21CE874575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BA180C3-36B5-C411-75D3-1DA15485A767}"/>
              </a:ext>
            </a:extLst>
          </p:cNvPr>
          <p:cNvSpPr txBox="1"/>
          <p:nvPr/>
        </p:nvSpPr>
        <p:spPr>
          <a:xfrm>
            <a:off x="2773680" y="1926717"/>
            <a:ext cx="8476012" cy="36770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4 - </a:t>
            </a:r>
            <a:r>
              <a:rPr lang="ar-SY" sz="2400" b="1" dirty="0">
                <a:latin typeface="Times New Roman" panose="02020603050405020304" pitchFamily="18" charset="0"/>
                <a:cs typeface="Times New Roman" panose="02020603050405020304" pitchFamily="18" charset="0"/>
              </a:rPr>
              <a:t>سهولة التواصل مع المعجبين: </a:t>
            </a:r>
            <a:endParaRPr lang="en-US" sz="2400" b="1" dirty="0">
              <a:latin typeface="Times New Roman" panose="02020603050405020304" pitchFamily="18" charset="0"/>
              <a:cs typeface="Times New Roman" panose="02020603050405020304" pitchFamily="18" charset="0"/>
            </a:endParaRPr>
          </a:p>
          <a:p>
            <a:pPr algn="just" rtl="1">
              <a:lnSpc>
                <a:spcPct val="200000"/>
              </a:lnSpc>
            </a:pPr>
            <a:r>
              <a:rPr lang="ar-SY" sz="2400" dirty="0">
                <a:latin typeface="Times New Roman" panose="02020603050405020304" pitchFamily="18" charset="0"/>
                <a:cs typeface="Times New Roman" panose="02020603050405020304" pitchFamily="18" charset="0"/>
              </a:rPr>
              <a:t>تقدم معظم المدونات إضافات للتواصل الاجتماعي مثل: أيقونات </a:t>
            </a:r>
            <a:r>
              <a:rPr lang="ar-EG" sz="2400" dirty="0">
                <a:latin typeface="Times New Roman" panose="02020603050405020304" pitchFamily="18" charset="0"/>
                <a:cs typeface="Times New Roman" panose="02020603050405020304" pitchFamily="18" charset="0"/>
              </a:rPr>
              <a:t>موقعي </a:t>
            </a:r>
            <a:r>
              <a:rPr lang="ar-SY" sz="2400" dirty="0">
                <a:latin typeface="Times New Roman" panose="02020603050405020304" pitchFamily="18" charset="0"/>
                <a:cs typeface="Times New Roman" panose="02020603050405020304" pitchFamily="18" charset="0"/>
              </a:rPr>
              <a:t>فيس بوك </a:t>
            </a:r>
            <a:r>
              <a:rPr lang="ar-EG" sz="2400" dirty="0">
                <a:latin typeface="Times New Roman" panose="02020603050405020304" pitchFamily="18" charset="0"/>
                <a:cs typeface="Times New Roman" panose="02020603050405020304" pitchFamily="18" charset="0"/>
              </a:rPr>
              <a:t>وإكس</a:t>
            </a:r>
            <a:r>
              <a:rPr lang="ar-SY" sz="2400" dirty="0">
                <a:latin typeface="Times New Roman" panose="02020603050405020304" pitchFamily="18" charset="0"/>
                <a:cs typeface="Times New Roman" panose="02020603050405020304" pitchFamily="18" charset="0"/>
              </a:rPr>
              <a:t> وكذلك تقدم خدمة "</a:t>
            </a:r>
            <a:r>
              <a:rPr lang="en-US" sz="2400" dirty="0">
                <a:latin typeface="Times New Roman" panose="02020603050405020304" pitchFamily="18" charset="0"/>
                <a:cs typeface="Times New Roman" panose="02020603050405020304" pitchFamily="18" charset="0"/>
              </a:rPr>
              <a:t>RSS"، </a:t>
            </a:r>
            <a:r>
              <a:rPr lang="ar-SY" sz="2400" dirty="0">
                <a:latin typeface="Times New Roman" panose="02020603050405020304" pitchFamily="18" charset="0"/>
                <a:cs typeface="Times New Roman" panose="02020603050405020304" pitchFamily="18" charset="0"/>
              </a:rPr>
              <a:t>ما يسهل من عملية ربط ونشر الأخبار والأحداث والمعلومات في المدونات ومشاركتها عبر مواقع التواصل الاجتماعي.</a:t>
            </a:r>
          </a:p>
          <a:p>
            <a:pPr algn="just" rtl="1">
              <a:lnSpc>
                <a:spcPct val="200000"/>
              </a:lnSpc>
            </a:pPr>
            <a:endParaRPr lang="ar-SY" sz="2400" b="1"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553BEDF9-1366-8DC4-F80E-2F22B4F12E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931701" y="4114800"/>
            <a:ext cx="1754012" cy="1754012"/>
          </a:xfrm>
          <a:prstGeom prst="rect">
            <a:avLst/>
          </a:prstGeom>
        </p:spPr>
      </p:pic>
    </p:spTree>
    <p:extLst>
      <p:ext uri="{BB962C8B-B14F-4D97-AF65-F5344CB8AC3E}">
        <p14:creationId xmlns:p14="http://schemas.microsoft.com/office/powerpoint/2010/main" val="2490548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1A210-CEA2-6707-F46D-8B075210DB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1C86F6-1AAE-53AF-3CE6-4D6093672108}"/>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A68E6E5-D865-3E9F-424B-65DD1BF4FEAD}"/>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D0B90C7-FB6F-F327-D706-A05BF7B595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80BF4A-5094-504D-CA1F-7223C9D4F35F}"/>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27A73FB-F18A-22DA-A48A-CDC0388F9D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B557209-EF48-E00C-8648-67FC24501D83}"/>
              </a:ext>
            </a:extLst>
          </p:cNvPr>
          <p:cNvSpPr txBox="1"/>
          <p:nvPr/>
        </p:nvSpPr>
        <p:spPr>
          <a:xfrm>
            <a:off x="1137920" y="1926717"/>
            <a:ext cx="10111772" cy="36770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5- مجانية: </a:t>
            </a:r>
          </a:p>
          <a:p>
            <a:pPr algn="just" rtl="1">
              <a:lnSpc>
                <a:spcPct val="200000"/>
              </a:lnSpc>
            </a:pPr>
            <a:r>
              <a:rPr lang="ar-SY" sz="2400" dirty="0">
                <a:latin typeface="Times New Roman" panose="02020603050405020304" pitchFamily="18" charset="0"/>
                <a:cs typeface="Times New Roman" panose="02020603050405020304" pitchFamily="18" charset="0"/>
              </a:rPr>
              <a:t>تقدم المدونات للمستخدمين بشكل مجاني فإن عملية إنشائها وتحديثها لا تتطلب أي تكلفة، فضلًا عن أن عملية النشر للآراء أو الترويج لسلعة معينة أو الدعاية لسياسة معينة لا تتطلب تكلفة مادية بعكس ما يحدث في وسائل الإعلام التقليدية التي تطلب تكلفة باهظة.</a:t>
            </a:r>
          </a:p>
          <a:p>
            <a:pPr algn="just" rtl="1">
              <a:lnSpc>
                <a:spcPct val="200000"/>
              </a:lnSpc>
            </a:pPr>
            <a:endParaRPr lang="ar-SY"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1932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605A1-CEEA-6E2C-6DD1-01D3250BE2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2F7C16-72FF-C04B-5361-95067FF37574}"/>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1B9E57C-F5AF-4183-9AFD-3534EF844358}"/>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79CA903-6375-D848-643B-32234572A5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A29FA4-94EA-77ED-A6EB-D02B9339771A}"/>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4A19774-11FE-1125-B57F-274F8D34F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2BEF8B4-C024-3035-4161-D696F5D715F8}"/>
              </a:ext>
            </a:extLst>
          </p:cNvPr>
          <p:cNvSpPr txBox="1"/>
          <p:nvPr/>
        </p:nvSpPr>
        <p:spPr>
          <a:xfrm>
            <a:off x="3007360" y="1926717"/>
            <a:ext cx="8242332" cy="36770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6 - مساحة غير محدودة للتخزين: </a:t>
            </a:r>
          </a:p>
          <a:p>
            <a:pPr algn="just" rtl="1">
              <a:lnSpc>
                <a:spcPct val="200000"/>
              </a:lnSpc>
            </a:pPr>
            <a:r>
              <a:rPr lang="ar-SY" sz="2400" dirty="0">
                <a:latin typeface="Times New Roman" panose="02020603050405020304" pitchFamily="18" charset="0"/>
                <a:cs typeface="Times New Roman" panose="02020603050405020304" pitchFamily="18" charset="0"/>
              </a:rPr>
              <a:t>فالمدونات تتيح للمستخدم مساحة غير محدودة لتخزين ما يريده من معلومات وصور وأفلام والوسائط المتعددة جميعها، فهي تتميز عن وسائل التخزين الأخرى حيث تعتبر غير قابلة للحذف أو التلف.</a:t>
            </a:r>
          </a:p>
          <a:p>
            <a:pPr algn="just" rtl="1">
              <a:lnSpc>
                <a:spcPct val="200000"/>
              </a:lnSpc>
            </a:pPr>
            <a:endParaRPr lang="ar-SY" sz="24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098A418F-996C-15ED-BE5F-2C97857A507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8171" y="3974626"/>
            <a:ext cx="1947978" cy="1947978"/>
          </a:xfrm>
          <a:prstGeom prst="rect">
            <a:avLst/>
          </a:prstGeom>
        </p:spPr>
      </p:pic>
    </p:spTree>
    <p:extLst>
      <p:ext uri="{BB962C8B-B14F-4D97-AF65-F5344CB8AC3E}">
        <p14:creationId xmlns:p14="http://schemas.microsoft.com/office/powerpoint/2010/main" val="2748982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5C8D7-D3DE-EA6D-B898-B33215A169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2C5F87-2083-2464-9E02-A5327A96E3F2}"/>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F519017-CE1D-AF60-9E7F-F248F010140F}"/>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3813D57-83C9-DC33-4EF4-34BF99CBA9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4F88DE-088D-19E4-7928-4420B2919FF7}"/>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E0B965B-0545-BA49-8D9B-9EC9C12DD0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B2105A8-0BB5-5058-B69F-24CA00118E22}"/>
              </a:ext>
            </a:extLst>
          </p:cNvPr>
          <p:cNvSpPr txBox="1"/>
          <p:nvPr/>
        </p:nvSpPr>
        <p:spPr>
          <a:xfrm>
            <a:off x="3007360" y="1926717"/>
            <a:ext cx="8242332" cy="2938368"/>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7 - التفاعلية: </a:t>
            </a:r>
          </a:p>
          <a:p>
            <a:pPr algn="just" rtl="1">
              <a:lnSpc>
                <a:spcPct val="200000"/>
              </a:lnSpc>
            </a:pPr>
            <a:r>
              <a:rPr lang="ar-EG" sz="2400" dirty="0">
                <a:latin typeface="Times New Roman" panose="02020603050405020304" pitchFamily="18" charset="0"/>
                <a:cs typeface="Times New Roman" panose="02020603050405020304" pitchFamily="18" charset="0"/>
              </a:rPr>
              <a:t>تتميز المدونات بدعم التفاعلية بين صاحب المدونة أو الناشر وبين القراء من خلال التعليقات على المدونة أو الرسائل البريدية أو أي وسيلة من وسائل الاتصال الرقمية.</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D88583A0-E38B-A3EA-F74B-7E6C8D0E0F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3765233"/>
            <a:ext cx="2165452" cy="2165450"/>
          </a:xfrm>
          <a:prstGeom prst="rect">
            <a:avLst/>
          </a:prstGeom>
        </p:spPr>
      </p:pic>
    </p:spTree>
    <p:extLst>
      <p:ext uri="{BB962C8B-B14F-4D97-AF65-F5344CB8AC3E}">
        <p14:creationId xmlns:p14="http://schemas.microsoft.com/office/powerpoint/2010/main" val="2023006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A6430-C086-D7AB-9B84-0EEA0F35B6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8ABEFA-17D5-DAAD-BF5B-56D9A4D9158C}"/>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CFFB59-164B-79F2-0241-63356B3257D8}"/>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776FB57-50C8-6D98-4F5D-4F813422CE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3A410A-DB8D-4317-B484-44D82204AB06}"/>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AF124C5-E1A3-11E9-D602-85471437C5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7C6F591-CAB9-368A-CEEA-BA30B571A810}"/>
              </a:ext>
            </a:extLst>
          </p:cNvPr>
          <p:cNvSpPr txBox="1"/>
          <p:nvPr/>
        </p:nvSpPr>
        <p:spPr>
          <a:xfrm>
            <a:off x="3453108" y="1926717"/>
            <a:ext cx="7796584" cy="36770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8 - الوصول لكل المستويات والأعمار: </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a:p>
            <a:pPr algn="just" rtl="1">
              <a:lnSpc>
                <a:spcPct val="200000"/>
              </a:lnSpc>
            </a:pPr>
            <a:r>
              <a:rPr lang="ar-EG" sz="2400" dirty="0">
                <a:latin typeface="Times New Roman" panose="02020603050405020304" pitchFamily="18" charset="0"/>
                <a:cs typeface="Times New Roman" panose="02020603050405020304" pitchFamily="18" charset="0"/>
              </a:rPr>
              <a:t>تتميز المدونات بسهولة وصولها إلى جميع الأعمار والمستويات الاجتماعية كل على حسب نوعها.</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2A404AF5-B310-772A-B9F9-78ECB35CBE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7802" y="3317298"/>
            <a:ext cx="2605306" cy="2605306"/>
          </a:xfrm>
          <a:prstGeom prst="rect">
            <a:avLst/>
          </a:prstGeom>
        </p:spPr>
      </p:pic>
    </p:spTree>
    <p:extLst>
      <p:ext uri="{BB962C8B-B14F-4D97-AF65-F5344CB8AC3E}">
        <p14:creationId xmlns:p14="http://schemas.microsoft.com/office/powerpoint/2010/main" val="3629269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1F4077-FF35-2A59-460B-A203C00F31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22449F-B430-F49B-B26D-EE74A8D00145}"/>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2E98EEC-147B-978C-6AF9-9C71DC55F9C0}"/>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D0367E0-665A-DF46-DFFB-DD8232C405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E00834-2DDB-35D4-3763-5D2275E084FD}"/>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8450FC8-EF03-3A6A-9AE0-6702FACE1C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B22E8F0-07E8-29AD-39D7-6CA17090562C}"/>
              </a:ext>
            </a:extLst>
          </p:cNvPr>
          <p:cNvSpPr txBox="1"/>
          <p:nvPr/>
        </p:nvSpPr>
        <p:spPr>
          <a:xfrm>
            <a:off x="3453108" y="1926717"/>
            <a:ext cx="7796584" cy="2938368"/>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9 - لا تشترط مؤهلات معينة: </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a:p>
            <a:pPr algn="just" rtl="1">
              <a:lnSpc>
                <a:spcPct val="200000"/>
              </a:lnSpc>
            </a:pPr>
            <a:r>
              <a:rPr lang="ar-EG" sz="2400" dirty="0">
                <a:latin typeface="Times New Roman" panose="02020603050405020304" pitchFamily="18" charset="0"/>
                <a:cs typeface="Times New Roman" panose="02020603050405020304" pitchFamily="18" charset="0"/>
              </a:rPr>
              <a:t>لا يشترط أن يكون أصحاب المدونات حاصلين على مستوى معين من التعليم.</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430C6F67-3F4A-685A-EC83-B7EF977E58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027" y="3429000"/>
            <a:ext cx="2438014" cy="2438014"/>
          </a:xfrm>
          <a:prstGeom prst="rect">
            <a:avLst/>
          </a:prstGeom>
        </p:spPr>
      </p:pic>
    </p:spTree>
    <p:extLst>
      <p:ext uri="{BB962C8B-B14F-4D97-AF65-F5344CB8AC3E}">
        <p14:creationId xmlns:p14="http://schemas.microsoft.com/office/powerpoint/2010/main" val="31276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B9D1B-947B-3EFF-B3E2-631B170BFD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414F45-BE20-E4E0-3F8D-C55057C019A3}"/>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D562A47-F4A9-9620-0DFC-F89F0C491ADC}"/>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عن 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10B5DC3-F648-D30A-A15F-1D8D93D197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72A83C-96EC-8A46-C57D-80FADDC549E2}"/>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E93F7DE-EE86-EE43-E318-F4365562C5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9D0CBC4-13BC-CE28-5B1A-6676F86707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1138" y="1926717"/>
            <a:ext cx="6369724" cy="3745664"/>
          </a:xfrm>
          <a:prstGeom prst="rect">
            <a:avLst/>
          </a:prstGeom>
        </p:spPr>
      </p:pic>
    </p:spTree>
    <p:extLst>
      <p:ext uri="{BB962C8B-B14F-4D97-AF65-F5344CB8AC3E}">
        <p14:creationId xmlns:p14="http://schemas.microsoft.com/office/powerpoint/2010/main" val="81839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D86F9-5566-FCB4-2D12-78658AE34C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8CECA3-B053-55A3-51D3-2E8DD4FD74D0}"/>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597936F-A04A-8D62-EAEB-65B91FFA4444}"/>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عن 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078225D-C23C-D84D-0CDF-F18988E8BE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A278AF-8019-EC3F-2565-794C5418F01E}"/>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CCF348B-B631-D766-FEF9-22BD9649F0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F9A3037-3FBA-2989-DCB6-74FF2F1DCC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869" y="2114162"/>
            <a:ext cx="10248902" cy="3468600"/>
          </a:xfrm>
          <a:prstGeom prst="rect">
            <a:avLst/>
          </a:prstGeom>
        </p:spPr>
      </p:pic>
    </p:spTree>
    <p:extLst>
      <p:ext uri="{BB962C8B-B14F-4D97-AF65-F5344CB8AC3E}">
        <p14:creationId xmlns:p14="http://schemas.microsoft.com/office/powerpoint/2010/main" val="2243833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D519D-1CC3-0FB7-91E2-27AACA2F48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76567E-44A7-B8BC-4258-B722C9F50B0B}"/>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BE9789-DBA8-E876-CDDA-ED7C2BF7A2DF}"/>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عن 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4EF4917-C0A3-B184-9669-26CB791F30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5AEC50-1D6F-0DB0-794F-D3EBC26F7166}"/>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517DCBF-8037-FC22-4C5B-27504B4367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FF202EF-C9C9-AA06-8051-C050EB8678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5342" y="1926717"/>
            <a:ext cx="8914350" cy="4065306"/>
          </a:xfrm>
          <a:prstGeom prst="rect">
            <a:avLst/>
          </a:prstGeom>
        </p:spPr>
      </p:pic>
    </p:spTree>
    <p:extLst>
      <p:ext uri="{BB962C8B-B14F-4D97-AF65-F5344CB8AC3E}">
        <p14:creationId xmlns:p14="http://schemas.microsoft.com/office/powerpoint/2010/main" val="3908847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48A05-0F26-B795-E0F9-AB92995618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49717A-70E5-C0A5-C6BD-77ADE1CC0A18}"/>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C688E99-D39F-03C3-ADC6-85B383766313}"/>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 الإعلام الرقمي</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EF6FEEB-9B7F-711C-4D9D-52EDB02729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E4C6A0-90E7-778A-BC8E-FF2636B5C2EB}"/>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4CCAA76-7898-3316-46EE-4C4F398834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2A87B9B-EA3B-A584-6023-49C2B8D96395}"/>
              </a:ext>
            </a:extLst>
          </p:cNvPr>
          <p:cNvSpPr txBox="1"/>
          <p:nvPr/>
        </p:nvSpPr>
        <p:spPr>
          <a:xfrm>
            <a:off x="2926080" y="1926717"/>
            <a:ext cx="8323612" cy="3677032"/>
          </a:xfrm>
          <a:prstGeom prst="rect">
            <a:avLst/>
          </a:prstGeom>
          <a:noFill/>
        </p:spPr>
        <p:txBody>
          <a:bodyPr wrap="square" rtlCol="0">
            <a:spAutoFit/>
          </a:bodyPr>
          <a:lstStyle/>
          <a:p>
            <a:pPr algn="just" rtl="1">
              <a:lnSpc>
                <a:spcPct val="200000"/>
              </a:lnSpc>
            </a:pPr>
            <a:r>
              <a:rPr lang="en-US" sz="2400" b="1" dirty="0">
                <a:latin typeface="Times New Roman" panose="02020603050405020304" pitchFamily="18" charset="0"/>
                <a:cs typeface="Times New Roman" panose="02020603050405020304" pitchFamily="18" charset="0"/>
              </a:rPr>
              <a:t>2 </a:t>
            </a:r>
            <a:r>
              <a:rPr lang="ar-EG" sz="2400" b="1" dirty="0">
                <a:latin typeface="Times New Roman" panose="02020603050405020304" pitchFamily="18" charset="0"/>
                <a:cs typeface="Times New Roman" panose="02020603050405020304" pitchFamily="18" charset="0"/>
              </a:rPr>
              <a:t> - المواقع الإلكترونية أو الإخبارية: </a:t>
            </a:r>
          </a:p>
          <a:p>
            <a:pPr algn="just" rtl="1">
              <a:lnSpc>
                <a:spcPct val="200000"/>
              </a:lnSpc>
            </a:pPr>
            <a:r>
              <a:rPr lang="ar-EG" sz="2400" dirty="0">
                <a:latin typeface="Times New Roman" panose="02020603050405020304" pitchFamily="18" charset="0"/>
                <a:cs typeface="Times New Roman" panose="02020603050405020304" pitchFamily="18" charset="0"/>
              </a:rPr>
              <a:t>تعد المواقع الإخبارية من أشهر أنواع الإعلام الرقمي، يمكن من خلالها نشر الأخبار والصور أولًا بأول، وتتميز بالتحديث المستمر، ونشر الرسوم </a:t>
            </a:r>
            <a:r>
              <a:rPr lang="ar-EG" sz="2400" dirty="0" err="1">
                <a:latin typeface="Times New Roman" panose="02020603050405020304" pitchFamily="18" charset="0"/>
                <a:cs typeface="Times New Roman" panose="02020603050405020304" pitchFamily="18" charset="0"/>
              </a:rPr>
              <a:t>والإنفوجراف</a:t>
            </a:r>
            <a:r>
              <a:rPr lang="ar-EG" sz="2400" dirty="0">
                <a:latin typeface="Times New Roman" panose="02020603050405020304" pitchFamily="18" charset="0"/>
                <a:cs typeface="Times New Roman" panose="02020603050405020304" pitchFamily="18" charset="0"/>
              </a:rPr>
              <a:t> وجميع أشكال المحتوى الرقمي.</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832F2DFE-9D6C-35D9-E5D4-1A138D3992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054" y="3649571"/>
            <a:ext cx="2125026" cy="2125026"/>
          </a:xfrm>
          <a:prstGeom prst="rect">
            <a:avLst/>
          </a:prstGeom>
        </p:spPr>
      </p:pic>
    </p:spTree>
    <p:extLst>
      <p:ext uri="{BB962C8B-B14F-4D97-AF65-F5344CB8AC3E}">
        <p14:creationId xmlns:p14="http://schemas.microsoft.com/office/powerpoint/2010/main" val="3761639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315045-BC42-FD84-2BAD-D581EA468B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3D5A4C-82C4-2599-BBF7-3E57E110D4D8}"/>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6ECC415-D3B0-E734-0147-CC99E8C6B870}"/>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على المواقع</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5D64857-5E90-4CAA-1DF7-1076CEE96C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E08745-1721-5D6B-3ACF-B9806C69D28F}"/>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E83CFCB-CF8B-BEBE-EBEF-E1100F69F4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a:extLst>
              <a:ext uri="{FF2B5EF4-FFF2-40B4-BE49-F238E27FC236}">
                <a16:creationId xmlns:a16="http://schemas.microsoft.com/office/drawing/2014/main" id="{41A71930-2794-CDCB-3EFD-D8A6B9F28513}"/>
              </a:ext>
            </a:extLst>
          </p:cNvPr>
          <p:cNvPicPr>
            <a:picLocks noChangeAspect="1"/>
          </p:cNvPicPr>
          <p:nvPr/>
        </p:nvPicPr>
        <p:blipFill>
          <a:blip r:embed="rId3"/>
          <a:stretch>
            <a:fillRect/>
          </a:stretch>
        </p:blipFill>
        <p:spPr>
          <a:xfrm>
            <a:off x="2513150" y="1844871"/>
            <a:ext cx="6743097" cy="4140138"/>
          </a:xfrm>
          <a:prstGeom prst="rect">
            <a:avLst/>
          </a:prstGeom>
        </p:spPr>
      </p:pic>
    </p:spTree>
    <p:extLst>
      <p:ext uri="{BB962C8B-B14F-4D97-AF65-F5344CB8AC3E}">
        <p14:creationId xmlns:p14="http://schemas.microsoft.com/office/powerpoint/2010/main" val="102754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DEE26-1D5D-46F8-D2C5-C996D21F4A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D7B71A-19DA-FC3F-1C5D-C4003A6F1DED}"/>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4A5D1DA-FC1E-F04E-110A-872E2A30F4B5}"/>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على المواقع</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7585834-9EC0-38CD-5086-11D04E294D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5991B2-AB55-E5F9-F4F8-3D98FAC95F68}"/>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327D06A-294E-D804-8170-D04258DE3A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2F8B019-52F3-3433-FD55-2C7E22ED232B}"/>
              </a:ext>
            </a:extLst>
          </p:cNvPr>
          <p:cNvPicPr>
            <a:picLocks noChangeAspect="1"/>
          </p:cNvPicPr>
          <p:nvPr/>
        </p:nvPicPr>
        <p:blipFill>
          <a:blip r:embed="rId3"/>
          <a:stretch>
            <a:fillRect/>
          </a:stretch>
        </p:blipFill>
        <p:spPr>
          <a:xfrm>
            <a:off x="2513150" y="1926717"/>
            <a:ext cx="7785748" cy="4012133"/>
          </a:xfrm>
          <a:prstGeom prst="rect">
            <a:avLst/>
          </a:prstGeom>
        </p:spPr>
      </p:pic>
    </p:spTree>
    <p:extLst>
      <p:ext uri="{BB962C8B-B14F-4D97-AF65-F5344CB8AC3E}">
        <p14:creationId xmlns:p14="http://schemas.microsoft.com/office/powerpoint/2010/main" val="3324883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4ED1B-5AB4-2172-7787-7C12290482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6BCB95-9B48-F2C8-BB05-D4573D6B8A81}"/>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287D66F-DA95-FB44-3E48-B2F5FD4D3F28}"/>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على المواقع</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CF4E25D-6EDE-D273-318F-C71CF5EA1D5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4A36B9-5650-B48A-2176-B86F145F14C2}"/>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1E3FAEB-1B7E-DC8A-C42F-1DFEF0095D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517A592-4235-585F-563E-F3A9CF290CC4}"/>
              </a:ext>
            </a:extLst>
          </p:cNvPr>
          <p:cNvPicPr>
            <a:picLocks noChangeAspect="1"/>
          </p:cNvPicPr>
          <p:nvPr/>
        </p:nvPicPr>
        <p:blipFill>
          <a:blip r:embed="rId3"/>
          <a:stretch>
            <a:fillRect/>
          </a:stretch>
        </p:blipFill>
        <p:spPr>
          <a:xfrm>
            <a:off x="2387600" y="1948771"/>
            <a:ext cx="7680960" cy="3890160"/>
          </a:xfrm>
          <a:prstGeom prst="rect">
            <a:avLst/>
          </a:prstGeom>
        </p:spPr>
      </p:pic>
    </p:spTree>
    <p:extLst>
      <p:ext uri="{BB962C8B-B14F-4D97-AF65-F5344CB8AC3E}">
        <p14:creationId xmlns:p14="http://schemas.microsoft.com/office/powerpoint/2010/main" val="282483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52557-C413-6F60-2F5A-47CA1D2A07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CD3D67-3114-15C8-CB34-2570D0A34841}"/>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B6473C-3D1C-C50D-F518-ABFAC34D4010}"/>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 الإعلام الرقمي</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71FF0F5-251E-F705-991A-0973C250F7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232A9F-1E9C-E943-7982-5ECD3A48D011}"/>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500E75D-EAF1-902F-7208-877FACA0A6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97960D3-0AD6-A060-90A4-6E2EA8A23293}"/>
              </a:ext>
            </a:extLst>
          </p:cNvPr>
          <p:cNvSpPr txBox="1"/>
          <p:nvPr/>
        </p:nvSpPr>
        <p:spPr>
          <a:xfrm>
            <a:off x="2926080" y="1926717"/>
            <a:ext cx="8323612" cy="36770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3-  الكتب الإلكترونية: </a:t>
            </a:r>
          </a:p>
          <a:p>
            <a:pPr algn="just" rtl="1">
              <a:lnSpc>
                <a:spcPct val="200000"/>
              </a:lnSpc>
            </a:pPr>
            <a:r>
              <a:rPr lang="ar-EG" sz="2400" dirty="0">
                <a:latin typeface="Times New Roman" panose="02020603050405020304" pitchFamily="18" charset="0"/>
                <a:cs typeface="Times New Roman" panose="02020603050405020304" pitchFamily="18" charset="0"/>
              </a:rPr>
              <a:t>الكتاب الإلكتروني هو كتاب يتم نشره بتنسيق رقمي، وقد يكون ملف</a:t>
            </a:r>
            <a:r>
              <a:rPr lang="en-US" sz="2400" dirty="0">
                <a:latin typeface="Times New Roman" panose="02020603050405020304" pitchFamily="18" charset="0"/>
                <a:cs typeface="Times New Roman" panose="02020603050405020304" pitchFamily="18" charset="0"/>
              </a:rPr>
              <a:t>PDF، </a:t>
            </a:r>
            <a:r>
              <a:rPr lang="ar-EG" sz="2400" dirty="0">
                <a:latin typeface="Times New Roman" panose="02020603050405020304" pitchFamily="18" charset="0"/>
                <a:cs typeface="Times New Roman" panose="02020603050405020304" pitchFamily="18" charset="0"/>
              </a:rPr>
              <a:t>ويمكن أن يكون تعليميًا أو تجاريًا أو أدبيًا ويمكن تصفحه عبر أجهزة إلكترونية مثل الكمبيوتر أو الهاتف المحمول.</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452ED9C5-F165-F5A1-0346-941BEB7B4C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320" y="3843876"/>
            <a:ext cx="2215000" cy="2215000"/>
          </a:xfrm>
          <a:prstGeom prst="rect">
            <a:avLst/>
          </a:prstGeom>
        </p:spPr>
      </p:pic>
    </p:spTree>
    <p:extLst>
      <p:ext uri="{BB962C8B-B14F-4D97-AF65-F5344CB8AC3E}">
        <p14:creationId xmlns:p14="http://schemas.microsoft.com/office/powerpoint/2010/main" val="2220146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4D87D-0E6C-71B7-E3D7-4BBAD2AB14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B9DCB7-8490-0EC8-7D08-AA190EBBF018}"/>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372E752-41B6-22FF-4499-D8740F5B0995}"/>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 الإعلام الرقمي</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D05A31F-592C-B12A-7B29-DB537EFD5D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939FCC-5AF6-3DBA-1321-5BBA36EDC3BB}"/>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B44B495-D02D-73F9-C96C-565544E959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FE3DAA7-D72B-DCC7-836E-37F48ABAFC7B}"/>
              </a:ext>
            </a:extLst>
          </p:cNvPr>
          <p:cNvSpPr txBox="1"/>
          <p:nvPr/>
        </p:nvSpPr>
        <p:spPr>
          <a:xfrm>
            <a:off x="2926080" y="2333422"/>
            <a:ext cx="8323612" cy="2195794"/>
          </a:xfrm>
          <a:prstGeom prst="rect">
            <a:avLst/>
          </a:prstGeom>
          <a:noFill/>
        </p:spPr>
        <p:txBody>
          <a:bodyPr wrap="square" rtlCol="0">
            <a:spAutoFit/>
          </a:bodyPr>
          <a:lstStyle/>
          <a:p>
            <a:pPr algn="just" rtl="1">
              <a:lnSpc>
                <a:spcPct val="200000"/>
              </a:lnSpc>
            </a:pPr>
            <a:r>
              <a:rPr lang="ar-EG" sz="2400" dirty="0">
                <a:latin typeface="Times New Roman" panose="02020603050405020304" pitchFamily="18" charset="0"/>
                <a:cs typeface="Times New Roman" panose="02020603050405020304" pitchFamily="18" charset="0"/>
              </a:rPr>
              <a:t>فيُمكن القول أن كثير من الكتب الإلكترونية تُستخدم في التسويق الرقمي بحيث يتم تحميلها مجانًا مقابل إعطاء عنوان البريد الإلكتروني الخاص بالقارئ، والذي يمكن استخدامه فيما بعد لأغراض تسويقية.</a:t>
            </a:r>
          </a:p>
        </p:txBody>
      </p:sp>
      <p:pic>
        <p:nvPicPr>
          <p:cNvPr id="8" name="Picture 7">
            <a:extLst>
              <a:ext uri="{FF2B5EF4-FFF2-40B4-BE49-F238E27FC236}">
                <a16:creationId xmlns:a16="http://schemas.microsoft.com/office/drawing/2014/main" id="{610CFEA7-6456-265E-9CA5-008EFCA27D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320" y="3843876"/>
            <a:ext cx="2215000" cy="2215000"/>
          </a:xfrm>
          <a:prstGeom prst="rect">
            <a:avLst/>
          </a:prstGeom>
        </p:spPr>
      </p:pic>
    </p:spTree>
    <p:extLst>
      <p:ext uri="{BB962C8B-B14F-4D97-AF65-F5344CB8AC3E}">
        <p14:creationId xmlns:p14="http://schemas.microsoft.com/office/powerpoint/2010/main" val="51932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4D198-3A89-F79A-1C29-5497010AAE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48FDBA-D352-C1FC-F1D2-0E6763B53DB2}"/>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E86529-76AC-BC7E-D806-4272F206B6B7}"/>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 الإعلام الرقمي</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8857FF5-5443-5851-A188-DCA5132B79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4353D3-3E7A-515A-CA69-5D9F5F88E7F7}"/>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6D2C485-D48A-9904-7A98-6F0C53286F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7AF63D-5E2E-E267-76E0-AF26AC63E68D}"/>
              </a:ext>
            </a:extLst>
          </p:cNvPr>
          <p:cNvSpPr txBox="1"/>
          <p:nvPr/>
        </p:nvSpPr>
        <p:spPr>
          <a:xfrm>
            <a:off x="2854960" y="2650333"/>
            <a:ext cx="8323612" cy="1457130"/>
          </a:xfrm>
          <a:prstGeom prst="rect">
            <a:avLst/>
          </a:prstGeom>
          <a:noFill/>
        </p:spPr>
        <p:txBody>
          <a:bodyPr wrap="square" rtlCol="0">
            <a:spAutoFit/>
          </a:bodyPr>
          <a:lstStyle/>
          <a:p>
            <a:pPr algn="just" rtl="1">
              <a:lnSpc>
                <a:spcPct val="200000"/>
              </a:lnSpc>
            </a:pPr>
            <a:r>
              <a:rPr lang="ar-EG" sz="2400" dirty="0">
                <a:latin typeface="Times New Roman" panose="02020603050405020304" pitchFamily="18" charset="0"/>
                <a:cs typeface="Times New Roman" panose="02020603050405020304" pitchFamily="18" charset="0"/>
              </a:rPr>
              <a:t>كما أن العديد من الكتب الإلكترونية تخدم نفس أغراض الكتب العادية (تقديم المعلومات والترفيه)، حيث يُباع هذا النوع من الكتب الإلكترونية في الأسواق الرقمية.</a:t>
            </a:r>
          </a:p>
        </p:txBody>
      </p:sp>
      <p:pic>
        <p:nvPicPr>
          <p:cNvPr id="8" name="Picture 7">
            <a:extLst>
              <a:ext uri="{FF2B5EF4-FFF2-40B4-BE49-F238E27FC236}">
                <a16:creationId xmlns:a16="http://schemas.microsoft.com/office/drawing/2014/main" id="{1AC378EF-26DD-A260-CDC5-131394414D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320" y="3843876"/>
            <a:ext cx="2215000" cy="2215000"/>
          </a:xfrm>
          <a:prstGeom prst="rect">
            <a:avLst/>
          </a:prstGeom>
        </p:spPr>
      </p:pic>
    </p:spTree>
    <p:extLst>
      <p:ext uri="{BB962C8B-B14F-4D97-AF65-F5344CB8AC3E}">
        <p14:creationId xmlns:p14="http://schemas.microsoft.com/office/powerpoint/2010/main" val="2922415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0032F-1D31-1089-5704-7974DADDC9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4ECC86-E7CA-7DA1-A232-D678E87EF75F}"/>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5F88C28-B3B9-282F-9B57-5436CBD4D380}"/>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 الإعلام الرقمي</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DCF0E88-7D7A-9DB9-98D3-CB84CBF969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514F3D-4457-FF17-C34B-9B52D5373BEE}"/>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324218A-D64F-1276-3917-B2679DD68B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0591BA4-7D1D-42AA-B925-EBB5DAA99176}"/>
              </a:ext>
            </a:extLst>
          </p:cNvPr>
          <p:cNvSpPr txBox="1"/>
          <p:nvPr/>
        </p:nvSpPr>
        <p:spPr>
          <a:xfrm>
            <a:off x="2922450" y="1823792"/>
            <a:ext cx="8323612" cy="44156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4 - الرسائل البريدية: </a:t>
            </a:r>
          </a:p>
          <a:p>
            <a:pPr algn="just" rtl="1">
              <a:lnSpc>
                <a:spcPct val="200000"/>
              </a:lnSpc>
            </a:pPr>
            <a:r>
              <a:rPr lang="ar-EG" sz="2400" dirty="0">
                <a:latin typeface="Times New Roman" panose="02020603050405020304" pitchFamily="18" charset="0"/>
                <a:cs typeface="Times New Roman" panose="02020603050405020304" pitchFamily="18" charset="0"/>
              </a:rPr>
              <a:t>يعتبر البريد الإلكتروني من أشهر وسائل الاعلام الرقمي، وهو أداة قوية جدًا تستخدم للتواصل، سواء كنت تستخدم البريد الإلكتروني للاستخدام الشخصي أو لأغراض العمل، فهو شيء تتحقق منه عدة مرات في اليوم. </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a:p>
            <a:pPr algn="just" rtl="1">
              <a:lnSpc>
                <a:spcPct val="200000"/>
              </a:lnSpc>
            </a:pPr>
            <a:endParaRPr lang="ar-EG"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AAE748B0-7D38-0556-DB1B-AB8D88F60C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1772" y="4070680"/>
            <a:ext cx="2068940" cy="2068938"/>
          </a:xfrm>
          <a:prstGeom prst="rect">
            <a:avLst/>
          </a:prstGeom>
        </p:spPr>
      </p:pic>
    </p:spTree>
    <p:extLst>
      <p:ext uri="{BB962C8B-B14F-4D97-AF65-F5344CB8AC3E}">
        <p14:creationId xmlns:p14="http://schemas.microsoft.com/office/powerpoint/2010/main" val="3238557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05278-405F-43E7-0122-CDFE3EBCD7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77C464-C0FE-14D2-17AB-4392E9281625}"/>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505765-9ED8-4717-3A64-CCD3F59FDE94}"/>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 الإعلام الرقمي</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FA7D207-B61F-DB1B-CFE7-AB08FA60CC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09E5CA-5FA5-D4D3-6DC1-B1D54E965711}"/>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9A8E750-AEC2-0B17-8277-39680ADCBE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81DD374-0071-A6AA-16EE-D29B98EEFBC6}"/>
              </a:ext>
            </a:extLst>
          </p:cNvPr>
          <p:cNvSpPr txBox="1"/>
          <p:nvPr/>
        </p:nvSpPr>
        <p:spPr>
          <a:xfrm>
            <a:off x="2922450" y="1823792"/>
            <a:ext cx="8323612" cy="3676969"/>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5- خدمة الـ </a:t>
            </a:r>
            <a:r>
              <a:rPr lang="en-US" sz="2400" b="1" dirty="0">
                <a:latin typeface="Times New Roman" panose="02020603050405020304" pitchFamily="18" charset="0"/>
                <a:cs typeface="Times New Roman" panose="02020603050405020304" pitchFamily="18" charset="0"/>
              </a:rPr>
              <a:t>RSS</a:t>
            </a:r>
            <a:r>
              <a:rPr lang="ar-EG" sz="2400" b="1" dirty="0">
                <a:latin typeface="Times New Roman" panose="02020603050405020304" pitchFamily="18" charset="0"/>
                <a:cs typeface="Times New Roman" panose="02020603050405020304" pitchFamily="18" charset="0"/>
              </a:rPr>
              <a:t>: </a:t>
            </a:r>
          </a:p>
          <a:p>
            <a:pPr algn="just" rtl="1">
              <a:lnSpc>
                <a:spcPct val="200000"/>
              </a:lnSpc>
            </a:pPr>
            <a:r>
              <a:rPr lang="ar-EG" sz="2400" dirty="0">
                <a:latin typeface="Times New Roman" panose="02020603050405020304" pitchFamily="18" charset="0"/>
                <a:cs typeface="Times New Roman" panose="02020603050405020304" pitchFamily="18" charset="0"/>
              </a:rPr>
              <a:t>في البداية كان يقصد بهذا المصطلح  </a:t>
            </a:r>
            <a:r>
              <a:rPr lang="en-US" sz="2400" dirty="0">
                <a:latin typeface="Times New Roman" panose="02020603050405020304" pitchFamily="18" charset="0"/>
                <a:cs typeface="Times New Roman" panose="02020603050405020304" pitchFamily="18" charset="0"/>
              </a:rPr>
              <a:t>Rich Site Summary </a:t>
            </a:r>
            <a:r>
              <a:rPr lang="ar-EG" sz="2400" dirty="0">
                <a:latin typeface="Times New Roman" panose="02020603050405020304" pitchFamily="18" charset="0"/>
                <a:cs typeface="Times New Roman" panose="02020603050405020304" pitchFamily="18" charset="0"/>
              </a:rPr>
              <a:t>أو (ملخص مكثف للموقع)، أما العبارة الأكثر استخدام الآن هي </a:t>
            </a:r>
            <a:r>
              <a:rPr lang="en-US" sz="2400" dirty="0">
                <a:latin typeface="Times New Roman" panose="02020603050405020304" pitchFamily="18" charset="0"/>
                <a:cs typeface="Times New Roman" panose="02020603050405020304" pitchFamily="18" charset="0"/>
              </a:rPr>
              <a:t>Really       Simple Syndication  </a:t>
            </a:r>
            <a:r>
              <a:rPr lang="ar-EG" sz="2400" dirty="0">
                <a:latin typeface="Times New Roman" panose="02020603050405020304" pitchFamily="18" charset="0"/>
                <a:cs typeface="Times New Roman" panose="02020603050405020304" pitchFamily="18" charset="0"/>
              </a:rPr>
              <a:t>أو (تلقيم مبسط جدا). </a:t>
            </a:r>
          </a:p>
          <a:p>
            <a:pPr algn="just" rtl="1">
              <a:lnSpc>
                <a:spcPct val="200000"/>
              </a:lnSpc>
            </a:pPr>
            <a:endParaRPr lang="ar-EG" sz="24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DBF2CD0F-8B83-4075-06C1-5C64AD4358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981422"/>
            <a:ext cx="1941182" cy="1941182"/>
          </a:xfrm>
          <a:prstGeom prst="rect">
            <a:avLst/>
          </a:prstGeom>
        </p:spPr>
      </p:pic>
    </p:spTree>
    <p:extLst>
      <p:ext uri="{BB962C8B-B14F-4D97-AF65-F5344CB8AC3E}">
        <p14:creationId xmlns:p14="http://schemas.microsoft.com/office/powerpoint/2010/main" val="718000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D5FAA-8C1C-DB95-792E-6841D314B5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3AAC07-4ED2-0F5A-7CD5-F24464CB2FAD}"/>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103526-A848-7C5F-D3F1-D922561667D1}"/>
              </a:ext>
            </a:extLst>
          </p:cNvPr>
          <p:cNvSpPr txBox="1"/>
          <p:nvPr/>
        </p:nvSpPr>
        <p:spPr>
          <a:xfrm>
            <a:off x="2346765" y="1100545"/>
            <a:ext cx="5564050" cy="523220"/>
          </a:xfrm>
          <a:prstGeom prst="rect">
            <a:avLst/>
          </a:prstGeom>
          <a:noFill/>
        </p:spPr>
        <p:txBody>
          <a:bodyPr wrap="square" rtlCol="0">
            <a:spAutoFit/>
          </a:bodyPr>
          <a:lstStyle/>
          <a:p>
            <a:pPr algn="ctr" rtl="1"/>
            <a:r>
              <a:rPr lang="ar-EG" sz="2800" b="1" dirty="0">
                <a:solidFill>
                  <a:srgbClr val="00AEEF"/>
                </a:solidFill>
                <a:latin typeface="Times New Roman" panose="02020603050405020304" pitchFamily="18" charset="0"/>
                <a:cs typeface="Times New Roman" panose="02020603050405020304" pitchFamily="18" charset="0"/>
              </a:rPr>
              <a:t>أمثلة عملية على  </a:t>
            </a:r>
            <a:r>
              <a:rPr lang="en-US" sz="2800" b="1" dirty="0">
                <a:solidFill>
                  <a:srgbClr val="00AEEF"/>
                </a:solidFill>
                <a:latin typeface="Times New Roman" panose="02020603050405020304" pitchFamily="18" charset="0"/>
                <a:cs typeface="Times New Roman" panose="02020603050405020304" pitchFamily="18" charset="0"/>
              </a:rPr>
              <a:t>RSS</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847ED6A-56B0-95D2-34E3-298D36306A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E2E147-B6E4-6EC6-23BD-2FBFCDFA5780}"/>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E842FE8-274B-7DC5-8B58-664F38C5D1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8AB630F-7646-46AD-FEBD-489F3987E9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2113" y="1880519"/>
            <a:ext cx="7212330" cy="4068842"/>
          </a:xfrm>
          <a:prstGeom prst="rect">
            <a:avLst/>
          </a:prstGeom>
        </p:spPr>
      </p:pic>
    </p:spTree>
    <p:extLst>
      <p:ext uri="{BB962C8B-B14F-4D97-AF65-F5344CB8AC3E}">
        <p14:creationId xmlns:p14="http://schemas.microsoft.com/office/powerpoint/2010/main" val="3507778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2946F-DA20-4F69-FD7A-2FFD0C4549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29AF25-9CE7-6B14-CD48-41D0DED296BA}"/>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D93D54C-5981-D74F-0298-683F342E1175}"/>
              </a:ext>
            </a:extLst>
          </p:cNvPr>
          <p:cNvSpPr txBox="1"/>
          <p:nvPr/>
        </p:nvSpPr>
        <p:spPr>
          <a:xfrm>
            <a:off x="2346765" y="1100545"/>
            <a:ext cx="5564050" cy="523220"/>
          </a:xfrm>
          <a:prstGeom prst="rect">
            <a:avLst/>
          </a:prstGeom>
          <a:noFill/>
        </p:spPr>
        <p:txBody>
          <a:bodyPr wrap="square" rtlCol="0">
            <a:spAutoFit/>
          </a:bodyPr>
          <a:lstStyle/>
          <a:p>
            <a:pPr algn="ctr" rtl="1"/>
            <a:r>
              <a:rPr lang="ar-EG" sz="2800" b="1" dirty="0">
                <a:solidFill>
                  <a:srgbClr val="00AEEF"/>
                </a:solidFill>
                <a:latin typeface="Times New Roman" panose="02020603050405020304" pitchFamily="18" charset="0"/>
                <a:cs typeface="Times New Roman" panose="02020603050405020304" pitchFamily="18" charset="0"/>
              </a:rPr>
              <a:t>أمثلة عملية على  </a:t>
            </a:r>
            <a:r>
              <a:rPr lang="en-US" sz="2800" b="1" dirty="0">
                <a:solidFill>
                  <a:srgbClr val="00AEEF"/>
                </a:solidFill>
                <a:latin typeface="Times New Roman" panose="02020603050405020304" pitchFamily="18" charset="0"/>
                <a:cs typeface="Times New Roman" panose="02020603050405020304" pitchFamily="18" charset="0"/>
              </a:rPr>
              <a:t>RSS</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829230C-F6A4-5D34-29E5-95933C14AB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B49ED1-D48E-AE7E-81F0-BFBDC5183BCD}"/>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86F93BA-89A9-4964-7F61-EBCD18CFEE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576C3D1-C2D2-A09B-3268-9ADD9E37C9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2788" y="2008193"/>
            <a:ext cx="9037320" cy="3820778"/>
          </a:xfrm>
          <a:prstGeom prst="rect">
            <a:avLst/>
          </a:prstGeom>
        </p:spPr>
      </p:pic>
    </p:spTree>
    <p:extLst>
      <p:ext uri="{BB962C8B-B14F-4D97-AF65-F5344CB8AC3E}">
        <p14:creationId xmlns:p14="http://schemas.microsoft.com/office/powerpoint/2010/main" val="3500259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2FB48-6C5B-41D6-4D20-67CA0174E0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E596FA-DEE8-2829-04C8-313472717EAA}"/>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4591C3D-64CB-CB5E-491B-968582479C9C}"/>
              </a:ext>
            </a:extLst>
          </p:cNvPr>
          <p:cNvSpPr txBox="1"/>
          <p:nvPr/>
        </p:nvSpPr>
        <p:spPr>
          <a:xfrm>
            <a:off x="2346765" y="1100545"/>
            <a:ext cx="5564050" cy="523220"/>
          </a:xfrm>
          <a:prstGeom prst="rect">
            <a:avLst/>
          </a:prstGeom>
          <a:noFill/>
        </p:spPr>
        <p:txBody>
          <a:bodyPr wrap="square" rtlCol="0">
            <a:spAutoFit/>
          </a:bodyPr>
          <a:lstStyle/>
          <a:p>
            <a:pPr algn="ctr" rtl="1"/>
            <a:r>
              <a:rPr lang="ar-EG" sz="2800" b="1" dirty="0">
                <a:solidFill>
                  <a:srgbClr val="00AEEF"/>
                </a:solidFill>
                <a:latin typeface="Times New Roman" panose="02020603050405020304" pitchFamily="18" charset="0"/>
                <a:cs typeface="Times New Roman" panose="02020603050405020304" pitchFamily="18" charset="0"/>
              </a:rPr>
              <a:t>أمثلة عملية على  </a:t>
            </a:r>
            <a:r>
              <a:rPr lang="en-US" sz="2800" b="1" dirty="0">
                <a:solidFill>
                  <a:srgbClr val="00AEEF"/>
                </a:solidFill>
                <a:latin typeface="Times New Roman" panose="02020603050405020304" pitchFamily="18" charset="0"/>
                <a:cs typeface="Times New Roman" panose="02020603050405020304" pitchFamily="18" charset="0"/>
              </a:rPr>
              <a:t>RSS</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F7D01FC-B073-4B7B-CE4C-04FBBA03B5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A8C36B-E777-1A45-A7E1-2DF33523CFD2}"/>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97D3C58-6E54-1A49-CE7B-05B1C6816F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BBCDBDA-A04C-BF50-2641-01635F7538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2113" y="1865877"/>
            <a:ext cx="8689098" cy="4098126"/>
          </a:xfrm>
          <a:prstGeom prst="rect">
            <a:avLst/>
          </a:prstGeom>
        </p:spPr>
      </p:pic>
    </p:spTree>
    <p:extLst>
      <p:ext uri="{BB962C8B-B14F-4D97-AF65-F5344CB8AC3E}">
        <p14:creationId xmlns:p14="http://schemas.microsoft.com/office/powerpoint/2010/main" val="1732726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D226C-5BA0-0599-8F7E-521B877278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FF832B-14E1-D4E6-E448-E78EF37AC4F7}"/>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EF40AA-DFBD-B442-529C-0432D8CBF3B9}"/>
              </a:ext>
            </a:extLst>
          </p:cNvPr>
          <p:cNvSpPr txBox="1"/>
          <p:nvPr/>
        </p:nvSpPr>
        <p:spPr>
          <a:xfrm>
            <a:off x="750170" y="2250307"/>
            <a:ext cx="10506300" cy="3046988"/>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تعتبر المدونات من أنواع الإعلام الرقمي وتضم المدونات الشخصية ومدونات المؤسسات والشركات ومدونات لنوع معين ومدونات حسب نوع الوسائط</a:t>
            </a:r>
            <a:r>
              <a:rPr lang="en-US" sz="2400" dirty="0">
                <a:latin typeface="Times New Roman" panose="02020603050405020304" pitchFamily="18" charset="0"/>
                <a:cs typeface="Times New Roman" panose="02020603050405020304" pitchFamily="18" charset="0"/>
              </a:rPr>
              <a:t>.</a:t>
            </a:r>
          </a:p>
          <a:p>
            <a:pPr algn="just" rtl="1"/>
            <a:endParaRPr lang="en-US" sz="2400" dirty="0">
              <a:latin typeface="Times New Roman" panose="02020603050405020304" pitchFamily="18" charset="0"/>
              <a:cs typeface="Times New Roman" panose="02020603050405020304" pitchFamily="18" charset="0"/>
            </a:endParaRPr>
          </a:p>
          <a:p>
            <a:pPr algn="just" rtl="1"/>
            <a:r>
              <a:rPr lang="ar-EG" sz="2400" dirty="0">
                <a:latin typeface="Times New Roman" panose="02020603050405020304" pitchFamily="18" charset="0"/>
                <a:cs typeface="Times New Roman" panose="02020603050405020304" pitchFamily="18" charset="0"/>
              </a:rPr>
              <a:t>تتميز المدونات بالعديد من الخصائص منها أنها لا تحتاج إلى مؤهل معين لإنشائها، سهولة الإنشاء، قدرتها على الحفظ والتخزين، وصديقة لمحركات البحث وغيرها من الخصائص</a:t>
            </a:r>
            <a:r>
              <a:rPr lang="en-US" sz="2400" dirty="0">
                <a:latin typeface="Times New Roman" panose="02020603050405020304" pitchFamily="18" charset="0"/>
                <a:cs typeface="Times New Roman" panose="02020603050405020304" pitchFamily="18" charset="0"/>
              </a:rPr>
              <a:t>.</a:t>
            </a:r>
          </a:p>
          <a:p>
            <a:pPr algn="just" rtl="1"/>
            <a:endParaRPr lang="en-US" sz="2400" dirty="0">
              <a:latin typeface="Times New Roman" panose="02020603050405020304" pitchFamily="18" charset="0"/>
              <a:cs typeface="Times New Roman" panose="02020603050405020304" pitchFamily="18" charset="0"/>
            </a:endParaRPr>
          </a:p>
          <a:p>
            <a:pPr algn="just" rtl="1"/>
            <a:r>
              <a:rPr lang="ar-EG" sz="2400" dirty="0">
                <a:latin typeface="Times New Roman" panose="02020603050405020304" pitchFamily="18" charset="0"/>
                <a:cs typeface="Times New Roman" panose="02020603050405020304" pitchFamily="18" charset="0"/>
              </a:rPr>
              <a:t>تعتبر خدمة الـ</a:t>
            </a:r>
            <a:r>
              <a:rPr lang="en-US" sz="2400" dirty="0">
                <a:latin typeface="Times New Roman" panose="02020603050405020304" pitchFamily="18" charset="0"/>
                <a:cs typeface="Times New Roman" panose="02020603050405020304" pitchFamily="18" charset="0"/>
              </a:rPr>
              <a:t>RSS</a:t>
            </a:r>
            <a:r>
              <a:rPr lang="ar-EG" sz="2400" dirty="0">
                <a:latin typeface="Times New Roman" panose="02020603050405020304" pitchFamily="18" charset="0"/>
                <a:cs typeface="Times New Roman" panose="02020603050405020304" pitchFamily="18" charset="0"/>
              </a:rPr>
              <a:t> أو (الملخص المكثف للموقع) من أنواع الإعلام الرقمي</a:t>
            </a:r>
            <a:r>
              <a:rPr lang="en-US" sz="2400" dirty="0">
                <a:latin typeface="Times New Roman" panose="02020603050405020304" pitchFamily="18" charset="0"/>
                <a:cs typeface="Times New Roman" panose="02020603050405020304" pitchFamily="18" charset="0"/>
              </a:rPr>
              <a:t>.</a:t>
            </a:r>
          </a:p>
          <a:p>
            <a:pPr algn="just" rtl="1"/>
            <a:endParaRPr lang="ar-SY" sz="24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C275AB0-D1F3-0407-0303-B28C4C4F24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20EBDB-7F22-B407-27D8-5C5173DFF69E}"/>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35E5F23-E707-BA5F-1944-53ACDAA4A0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9F71B51-A8C5-84B0-EA8D-3467FED9BA44}"/>
              </a:ext>
            </a:extLst>
          </p:cNvPr>
          <p:cNvSpPr txBox="1"/>
          <p:nvPr/>
        </p:nvSpPr>
        <p:spPr>
          <a:xfrm>
            <a:off x="2499165" y="1252945"/>
            <a:ext cx="5564050" cy="523220"/>
          </a:xfrm>
          <a:prstGeom prst="rect">
            <a:avLst/>
          </a:prstGeom>
          <a:noFill/>
        </p:spPr>
        <p:txBody>
          <a:bodyPr wrap="square" rtlCol="0">
            <a:spAutoFit/>
          </a:bodyPr>
          <a:lstStyle/>
          <a:p>
            <a:pPr algn="ctr" rtl="1"/>
            <a:r>
              <a:rPr lang="ar-EG" sz="2800" b="1" dirty="0">
                <a:solidFill>
                  <a:srgbClr val="00AEEF"/>
                </a:solidFill>
                <a:latin typeface="Times New Roman" panose="02020603050405020304" pitchFamily="18" charset="0"/>
                <a:cs typeface="Times New Roman" panose="02020603050405020304" pitchFamily="18" charset="0"/>
              </a:rPr>
              <a:t>ملخص</a:t>
            </a:r>
            <a:endParaRPr lang="ar-SY" sz="2800" b="1" dirty="0">
              <a:solidFill>
                <a:srgbClr val="00AEE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0038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شكرًا </a:t>
            </a:r>
            <a:endParaRPr lang="en-US" sz="48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93FF1976-8CE0-41E2-92DF-18FFE67DA9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315</TotalTime>
  <Words>1241</Words>
  <Application>Microsoft Office PowerPoint</Application>
  <PresentationFormat>Widescreen</PresentationFormat>
  <Paragraphs>227</Paragraphs>
  <Slides>41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44</cp:revision>
  <dcterms:created xsi:type="dcterms:W3CDTF">2023-04-29T09:08:00Z</dcterms:created>
  <dcterms:modified xsi:type="dcterms:W3CDTF">2025-06-02T11:06:57Z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