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22.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21.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Masters/notesMaster1.xml" ContentType="application/vnd.openxmlformats-officedocument.presentationml.notesMaster+xml"/>
  <Override PartName="/ppt/ink/ink26.xml" ContentType="application/inkml+xml"/>
  <Override PartName="/ppt/ink/ink30.xml" ContentType="application/inkml+xml"/>
  <Override PartName="/ppt/theme/theme1.xml" ContentType="application/vnd.openxmlformats-officedocument.theme+xml"/>
  <Override PartName="/ppt/ink/ink32.xml" ContentType="application/inkml+xml"/>
  <Override PartName="/ppt/theme/theme2.xml" ContentType="application/vnd.openxmlformats-officedocument.theme+xml"/>
  <Override PartName="/ppt/ink/ink5.xml" ContentType="application/inkml+xml"/>
  <Override PartName="/ppt/ink/ink1.xml" ContentType="application/inkml+xml"/>
  <Override PartName="/ppt/ink/ink2.xml" ContentType="application/inkml+xml"/>
  <Override PartName="/ppt/ink/ink3.xml" ContentType="application/inkml+xml"/>
  <Override PartName="/ppt/ink/ink4.xml" ContentType="application/inkml+xml"/>
  <Override PartName="/ppt/ink/ink27.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8.xml" ContentType="application/inkml+xml"/>
  <Override PartName="/ppt/ink/ink33.xml" ContentType="application/inkml+xml"/>
  <Override PartName="/ppt/ink/ink29.xml" ContentType="application/inkml+xml"/>
  <Override PartName="/ppt/ink/ink34.xml" ContentType="application/inkml+xml"/>
  <Override PartName="/ppt/ink/ink31.xml" ContentType="application/inkml+xml"/>
  <Override PartName="/ppt/ink/ink35.xml" ContentType="application/inkml+xml"/>
  <Override PartName="/ppt/ink/ink25.xml" ContentType="application/inkml+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271" r:id="rId3"/>
    <p:sldId id="509" r:id="rId4"/>
    <p:sldId id="548" r:id="rId5"/>
    <p:sldId id="549" r:id="rId6"/>
    <p:sldId id="591" r:id="rId7"/>
    <p:sldId id="594" r:id="rId8"/>
    <p:sldId id="577" r:id="rId9"/>
    <p:sldId id="595" r:id="rId10"/>
    <p:sldId id="596" r:id="rId11"/>
    <p:sldId id="597" r:id="rId12"/>
    <p:sldId id="598" r:id="rId13"/>
    <p:sldId id="600" r:id="rId14"/>
    <p:sldId id="599" r:id="rId15"/>
    <p:sldId id="601" r:id="rId16"/>
    <p:sldId id="602" r:id="rId17"/>
    <p:sldId id="603" r:id="rId18"/>
    <p:sldId id="606" r:id="rId19"/>
    <p:sldId id="604" r:id="rId20"/>
    <p:sldId id="605" r:id="rId21"/>
    <p:sldId id="607" r:id="rId22"/>
    <p:sldId id="608" r:id="rId23"/>
    <p:sldId id="609" r:id="rId24"/>
    <p:sldId id="610" r:id="rId25"/>
    <p:sldId id="611" r:id="rId26"/>
    <p:sldId id="612" r:id="rId27"/>
    <p:sldId id="613" r:id="rId28"/>
    <p:sldId id="614" r:id="rId29"/>
    <p:sldId id="615" r:id="rId30"/>
    <p:sldId id="617" r:id="rId31"/>
    <p:sldId id="624" r:id="rId32"/>
    <p:sldId id="618" r:id="rId33"/>
    <p:sldId id="619" r:id="rId34"/>
    <p:sldId id="620" r:id="rId35"/>
    <p:sldId id="623" r:id="rId36"/>
    <p:sldId id="622" r:id="rId37"/>
    <p:sldId id="625" r:id="rId38"/>
    <p:sldId id="507" r:id="rId39"/>
    <p:sldId id="508" r:id="rId40"/>
    <p:sldId id="349" r:id="rId4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121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071" autoAdjust="0"/>
    <p:restoredTop sz="94660"/>
  </p:normalViewPr>
  <p:slideViewPr>
    <p:cSldViewPr snapToGrid="0">
      <p:cViewPr varScale="1">
        <p:scale>
          <a:sx n="62" d="100"/>
          <a:sy n="62" d="100"/>
        </p:scale>
        <p:origin x="4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757D0F-3C80-4CA1-B396-33DB500D19E1}" type="datetimeFigureOut">
              <a:rPr lang="fr-FR" smtClean="0"/>
              <a:t>21/09/2025</a:t>
            </a:fld>
            <a:endParaRPr lang="fr-F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B3D455-7F2C-4991-82E0-E34390C1D423}" type="slidenum">
              <a:rPr lang="fr-FR" smtClean="0"/>
              <a:t>‹N°›</a:t>
            </a:fld>
            <a:endParaRPr lang="fr-FR"/>
          </a:p>
        </p:txBody>
      </p:sp>
    </p:spTree>
    <p:extLst>
      <p:ext uri="{BB962C8B-B14F-4D97-AF65-F5344CB8AC3E}">
        <p14:creationId xmlns:p14="http://schemas.microsoft.com/office/powerpoint/2010/main" val="2923665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17160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C9B3D455-7F2C-4991-82E0-E34390C1D423}" type="slidenum">
              <a:rPr lang="fr-FR" smtClean="0"/>
              <a:t>4</a:t>
            </a:fld>
            <a:endParaRPr lang="fr-FR"/>
          </a:p>
        </p:txBody>
      </p:sp>
    </p:spTree>
    <p:extLst>
      <p:ext uri="{BB962C8B-B14F-4D97-AF65-F5344CB8AC3E}">
        <p14:creationId xmlns:p14="http://schemas.microsoft.com/office/powerpoint/2010/main" val="20610589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5"/>
          </p:nvPr>
        </p:nvSpPr>
        <p:spPr/>
        <p:txBody>
          <a:bodyPr/>
          <a:lstStyle/>
          <a:p>
            <a:fld id="{C9B3D455-7F2C-4991-82E0-E34390C1D423}" type="slidenum">
              <a:rPr lang="fr-FR" smtClean="0"/>
              <a:t>10</a:t>
            </a:fld>
            <a:endParaRPr lang="fr-FR"/>
          </a:p>
        </p:txBody>
      </p:sp>
    </p:spTree>
    <p:extLst>
      <p:ext uri="{BB962C8B-B14F-4D97-AF65-F5344CB8AC3E}">
        <p14:creationId xmlns:p14="http://schemas.microsoft.com/office/powerpoint/2010/main" val="10620421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847EA-B141-490E-4576-F77245368E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12A6AC-F90B-A87A-FBD4-80427217C9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7CE862-F63E-8783-6F48-55AE056B859D}"/>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B7922B5C-CBF8-BC6E-D60B-7EA1D5758E44}"/>
              </a:ext>
            </a:extLst>
          </p:cNvPr>
          <p:cNvSpPr>
            <a:spLocks noGrp="1"/>
          </p:cNvSpPr>
          <p:nvPr>
            <p:ph type="sldNum" sz="quarter" idx="5"/>
          </p:nvPr>
        </p:nvSpPr>
        <p:spPr/>
        <p:txBody>
          <a:bodyPr/>
          <a:lstStyle/>
          <a:p>
            <a:fld id="{C9B3D455-7F2C-4991-82E0-E34390C1D423}" type="slidenum">
              <a:rPr lang="fr-FR" smtClean="0"/>
              <a:t>11</a:t>
            </a:fld>
            <a:endParaRPr lang="fr-FR"/>
          </a:p>
        </p:txBody>
      </p:sp>
    </p:spTree>
    <p:extLst>
      <p:ext uri="{BB962C8B-B14F-4D97-AF65-F5344CB8AC3E}">
        <p14:creationId xmlns:p14="http://schemas.microsoft.com/office/powerpoint/2010/main" val="3866640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26292-82CE-6E68-FFF8-FE8356E36B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AE6F95-661A-BE4C-92F8-A4FDA4A9C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325553-3EBE-8FAF-545C-F94BD2BDE611}"/>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2069E1AB-6618-51AF-D265-D6C1A17A5911}"/>
              </a:ext>
            </a:extLst>
          </p:cNvPr>
          <p:cNvSpPr>
            <a:spLocks noGrp="1"/>
          </p:cNvSpPr>
          <p:nvPr>
            <p:ph type="sldNum" sz="quarter" idx="5"/>
          </p:nvPr>
        </p:nvSpPr>
        <p:spPr/>
        <p:txBody>
          <a:bodyPr/>
          <a:lstStyle/>
          <a:p>
            <a:fld id="{C9B3D455-7F2C-4991-82E0-E34390C1D423}" type="slidenum">
              <a:rPr lang="fr-FR" smtClean="0"/>
              <a:t>12</a:t>
            </a:fld>
            <a:endParaRPr lang="fr-FR"/>
          </a:p>
        </p:txBody>
      </p:sp>
    </p:spTree>
    <p:extLst>
      <p:ext uri="{BB962C8B-B14F-4D97-AF65-F5344CB8AC3E}">
        <p14:creationId xmlns:p14="http://schemas.microsoft.com/office/powerpoint/2010/main" val="4765260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CF03C-C68C-71D7-2A42-42F619ACD6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E43118-62D6-08E0-04E1-8487C36E34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21458E-7972-E2FC-6DDF-C15F89CAC84C}"/>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2FD4C461-20C2-12A0-EB85-E7C08ECB7039}"/>
              </a:ext>
            </a:extLst>
          </p:cNvPr>
          <p:cNvSpPr>
            <a:spLocks noGrp="1"/>
          </p:cNvSpPr>
          <p:nvPr>
            <p:ph type="sldNum" sz="quarter" idx="5"/>
          </p:nvPr>
        </p:nvSpPr>
        <p:spPr/>
        <p:txBody>
          <a:bodyPr/>
          <a:lstStyle/>
          <a:p>
            <a:fld id="{C9B3D455-7F2C-4991-82E0-E34390C1D423}" type="slidenum">
              <a:rPr lang="fr-FR" smtClean="0"/>
              <a:t>13</a:t>
            </a:fld>
            <a:endParaRPr lang="fr-FR"/>
          </a:p>
        </p:txBody>
      </p:sp>
    </p:spTree>
    <p:extLst>
      <p:ext uri="{BB962C8B-B14F-4D97-AF65-F5344CB8AC3E}">
        <p14:creationId xmlns:p14="http://schemas.microsoft.com/office/powerpoint/2010/main" val="8434325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80939E-FA4F-CF64-5837-EC04A1945F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5A3B2D-BE47-1432-0F2E-24F2E84451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5F6B58-7A67-F6D8-C9DE-036408EBD191}"/>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3A4DF0A7-4346-EAF4-590D-5C9FE37A3C78}"/>
              </a:ext>
            </a:extLst>
          </p:cNvPr>
          <p:cNvSpPr>
            <a:spLocks noGrp="1"/>
          </p:cNvSpPr>
          <p:nvPr>
            <p:ph type="sldNum" sz="quarter" idx="5"/>
          </p:nvPr>
        </p:nvSpPr>
        <p:spPr/>
        <p:txBody>
          <a:bodyPr/>
          <a:lstStyle/>
          <a:p>
            <a:fld id="{C9B3D455-7F2C-4991-82E0-E34390C1D423}" type="slidenum">
              <a:rPr lang="fr-FR" smtClean="0"/>
              <a:t>14</a:t>
            </a:fld>
            <a:endParaRPr lang="fr-FR"/>
          </a:p>
        </p:txBody>
      </p:sp>
    </p:spTree>
    <p:extLst>
      <p:ext uri="{BB962C8B-B14F-4D97-AF65-F5344CB8AC3E}">
        <p14:creationId xmlns:p14="http://schemas.microsoft.com/office/powerpoint/2010/main" val="35248903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91342C-3558-6718-3BA9-D2160DA316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814869-53D7-D687-93B7-4BA9E8ED74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E15DA1-4B55-2C1F-689A-3ED976EB9117}"/>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B7764B78-EF9A-99DC-B7D0-9B2BB77E1C75}"/>
              </a:ext>
            </a:extLst>
          </p:cNvPr>
          <p:cNvSpPr>
            <a:spLocks noGrp="1"/>
          </p:cNvSpPr>
          <p:nvPr>
            <p:ph type="sldNum" sz="quarter" idx="5"/>
          </p:nvPr>
        </p:nvSpPr>
        <p:spPr/>
        <p:txBody>
          <a:bodyPr/>
          <a:lstStyle/>
          <a:p>
            <a:fld id="{C9B3D455-7F2C-4991-82E0-E34390C1D423}" type="slidenum">
              <a:rPr lang="fr-FR" smtClean="0"/>
              <a:t>15</a:t>
            </a:fld>
            <a:endParaRPr lang="fr-FR"/>
          </a:p>
        </p:txBody>
      </p:sp>
    </p:spTree>
    <p:extLst>
      <p:ext uri="{BB962C8B-B14F-4D97-AF65-F5344CB8AC3E}">
        <p14:creationId xmlns:p14="http://schemas.microsoft.com/office/powerpoint/2010/main" val="23114141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ECB27-0E2E-FC22-936E-AD830F4F8B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CD4C06-CBBC-2F4A-46FA-A261A97FE9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54C409-9F94-F4B5-7828-9B1AA8306A66}"/>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8A94FC49-B647-8E33-803E-B1B39967852A}"/>
              </a:ext>
            </a:extLst>
          </p:cNvPr>
          <p:cNvSpPr>
            <a:spLocks noGrp="1"/>
          </p:cNvSpPr>
          <p:nvPr>
            <p:ph type="sldNum" sz="quarter" idx="5"/>
          </p:nvPr>
        </p:nvSpPr>
        <p:spPr/>
        <p:txBody>
          <a:bodyPr/>
          <a:lstStyle/>
          <a:p>
            <a:fld id="{C9B3D455-7F2C-4991-82E0-E34390C1D423}" type="slidenum">
              <a:rPr lang="fr-FR" smtClean="0"/>
              <a:t>16</a:t>
            </a:fld>
            <a:endParaRPr lang="fr-FR"/>
          </a:p>
        </p:txBody>
      </p:sp>
    </p:spTree>
    <p:extLst>
      <p:ext uri="{BB962C8B-B14F-4D97-AF65-F5344CB8AC3E}">
        <p14:creationId xmlns:p14="http://schemas.microsoft.com/office/powerpoint/2010/main" val="29213571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D277B1-EAA0-B9DF-2916-77B31FC27C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E05A08-3DBC-E41F-FD72-E35D37FADE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EBEC62-5888-76C4-FA7E-400EE1FA0FE7}"/>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298AEB39-5E08-B2FA-D478-42E9ECCA7C5C}"/>
              </a:ext>
            </a:extLst>
          </p:cNvPr>
          <p:cNvSpPr>
            <a:spLocks noGrp="1"/>
          </p:cNvSpPr>
          <p:nvPr>
            <p:ph type="sldNum" sz="quarter" idx="5"/>
          </p:nvPr>
        </p:nvSpPr>
        <p:spPr/>
        <p:txBody>
          <a:bodyPr/>
          <a:lstStyle/>
          <a:p>
            <a:fld id="{C9B3D455-7F2C-4991-82E0-E34390C1D423}" type="slidenum">
              <a:rPr lang="fr-FR" smtClean="0"/>
              <a:t>17</a:t>
            </a:fld>
            <a:endParaRPr lang="fr-FR"/>
          </a:p>
        </p:txBody>
      </p:sp>
    </p:spTree>
    <p:extLst>
      <p:ext uri="{BB962C8B-B14F-4D97-AF65-F5344CB8AC3E}">
        <p14:creationId xmlns:p14="http://schemas.microsoft.com/office/powerpoint/2010/main" val="509139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03352C-DBA8-524B-F39A-C6CD571EB0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E82916-FAD5-E32F-99EB-E7186DFF4F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585C46-E459-A804-FDB9-F6AB2702B981}"/>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4307D059-5CA3-E462-0DF2-A817DBBEC751}"/>
              </a:ext>
            </a:extLst>
          </p:cNvPr>
          <p:cNvSpPr>
            <a:spLocks noGrp="1"/>
          </p:cNvSpPr>
          <p:nvPr>
            <p:ph type="sldNum" sz="quarter" idx="5"/>
          </p:nvPr>
        </p:nvSpPr>
        <p:spPr/>
        <p:txBody>
          <a:bodyPr/>
          <a:lstStyle/>
          <a:p>
            <a:fld id="{C9B3D455-7F2C-4991-82E0-E34390C1D423}" type="slidenum">
              <a:rPr lang="fr-FR" smtClean="0"/>
              <a:t>18</a:t>
            </a:fld>
            <a:endParaRPr lang="fr-FR"/>
          </a:p>
        </p:txBody>
      </p:sp>
    </p:spTree>
    <p:extLst>
      <p:ext uri="{BB962C8B-B14F-4D97-AF65-F5344CB8AC3E}">
        <p14:creationId xmlns:p14="http://schemas.microsoft.com/office/powerpoint/2010/main" val="41794773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EB2A7-E61E-FCAF-50A9-7CDE4875BC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5ADB4F-9FCA-CEA5-9501-FA6D8B238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F36948-8CB0-2184-6BF7-16941D7803DA}"/>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0F648007-173E-FAFA-9880-D035514105E2}"/>
              </a:ext>
            </a:extLst>
          </p:cNvPr>
          <p:cNvSpPr>
            <a:spLocks noGrp="1"/>
          </p:cNvSpPr>
          <p:nvPr>
            <p:ph type="sldNum" sz="quarter" idx="5"/>
          </p:nvPr>
        </p:nvSpPr>
        <p:spPr/>
        <p:txBody>
          <a:bodyPr/>
          <a:lstStyle/>
          <a:p>
            <a:fld id="{C9B3D455-7F2C-4991-82E0-E34390C1D423}" type="slidenum">
              <a:rPr lang="fr-FR" smtClean="0"/>
              <a:t>19</a:t>
            </a:fld>
            <a:endParaRPr lang="fr-FR"/>
          </a:p>
        </p:txBody>
      </p:sp>
    </p:spTree>
    <p:extLst>
      <p:ext uri="{BB962C8B-B14F-4D97-AF65-F5344CB8AC3E}">
        <p14:creationId xmlns:p14="http://schemas.microsoft.com/office/powerpoint/2010/main" val="22254675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E9E065-B649-90AC-6774-AC1B5241D9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B8783C-6171-9A8A-9C94-E34DA59DF7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8B2FE4-4BAC-BC22-2F9E-4DF37113AE62}"/>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16F4CECF-CCEB-0835-E5F6-FDC70EF82200}"/>
              </a:ext>
            </a:extLst>
          </p:cNvPr>
          <p:cNvSpPr>
            <a:spLocks noGrp="1"/>
          </p:cNvSpPr>
          <p:nvPr>
            <p:ph type="sldNum" sz="quarter" idx="5"/>
          </p:nvPr>
        </p:nvSpPr>
        <p:spPr/>
        <p:txBody>
          <a:bodyPr/>
          <a:lstStyle/>
          <a:p>
            <a:fld id="{C9B3D455-7F2C-4991-82E0-E34390C1D423}" type="slidenum">
              <a:rPr lang="fr-FR" smtClean="0"/>
              <a:t>20</a:t>
            </a:fld>
            <a:endParaRPr lang="fr-FR"/>
          </a:p>
        </p:txBody>
      </p:sp>
    </p:spTree>
    <p:extLst>
      <p:ext uri="{BB962C8B-B14F-4D97-AF65-F5344CB8AC3E}">
        <p14:creationId xmlns:p14="http://schemas.microsoft.com/office/powerpoint/2010/main" val="7028645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9ADFA-8163-0D2A-511B-7AB1DFB2CA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A527A3-2925-5EE2-F91B-D99A9A1E33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7A9750-3A73-BD25-72FA-F97BBC4E2809}"/>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E3ED2DC0-4D1B-20C9-ADB7-6927068E018D}"/>
              </a:ext>
            </a:extLst>
          </p:cNvPr>
          <p:cNvSpPr>
            <a:spLocks noGrp="1"/>
          </p:cNvSpPr>
          <p:nvPr>
            <p:ph type="sldNum" sz="quarter" idx="5"/>
          </p:nvPr>
        </p:nvSpPr>
        <p:spPr/>
        <p:txBody>
          <a:bodyPr/>
          <a:lstStyle/>
          <a:p>
            <a:fld id="{C9B3D455-7F2C-4991-82E0-E34390C1D423}" type="slidenum">
              <a:rPr lang="fr-FR" smtClean="0"/>
              <a:t>21</a:t>
            </a:fld>
            <a:endParaRPr lang="fr-FR"/>
          </a:p>
        </p:txBody>
      </p:sp>
    </p:spTree>
    <p:extLst>
      <p:ext uri="{BB962C8B-B14F-4D97-AF65-F5344CB8AC3E}">
        <p14:creationId xmlns:p14="http://schemas.microsoft.com/office/powerpoint/2010/main" val="17599216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813E4-E2F9-D1AD-2B91-2623E4FF5B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B757CB-11F3-5988-3166-6CC1AB67E7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DDB41E-A902-435E-C04F-04E9B58C9EE5}"/>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74BD504E-9995-734B-5C71-2C4E3AA3B992}"/>
              </a:ext>
            </a:extLst>
          </p:cNvPr>
          <p:cNvSpPr>
            <a:spLocks noGrp="1"/>
          </p:cNvSpPr>
          <p:nvPr>
            <p:ph type="sldNum" sz="quarter" idx="5"/>
          </p:nvPr>
        </p:nvSpPr>
        <p:spPr/>
        <p:txBody>
          <a:bodyPr/>
          <a:lstStyle/>
          <a:p>
            <a:fld id="{C9B3D455-7F2C-4991-82E0-E34390C1D423}" type="slidenum">
              <a:rPr lang="fr-FR" smtClean="0"/>
              <a:t>22</a:t>
            </a:fld>
            <a:endParaRPr lang="fr-FR"/>
          </a:p>
        </p:txBody>
      </p:sp>
    </p:spTree>
    <p:extLst>
      <p:ext uri="{BB962C8B-B14F-4D97-AF65-F5344CB8AC3E}">
        <p14:creationId xmlns:p14="http://schemas.microsoft.com/office/powerpoint/2010/main" val="36733898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42583-E5D3-A3B4-A080-1B0DF893D6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C5604F-2BF9-B499-AC2D-10C030488D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7E5FA7-B8F0-E80A-CD6B-450D7A742123}"/>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C202DC03-00D9-11EC-E830-000ACDB682C2}"/>
              </a:ext>
            </a:extLst>
          </p:cNvPr>
          <p:cNvSpPr>
            <a:spLocks noGrp="1"/>
          </p:cNvSpPr>
          <p:nvPr>
            <p:ph type="sldNum" sz="quarter" idx="5"/>
          </p:nvPr>
        </p:nvSpPr>
        <p:spPr/>
        <p:txBody>
          <a:bodyPr/>
          <a:lstStyle/>
          <a:p>
            <a:fld id="{C9B3D455-7F2C-4991-82E0-E34390C1D423}" type="slidenum">
              <a:rPr lang="fr-FR" smtClean="0"/>
              <a:t>23</a:t>
            </a:fld>
            <a:endParaRPr lang="fr-FR"/>
          </a:p>
        </p:txBody>
      </p:sp>
    </p:spTree>
    <p:extLst>
      <p:ext uri="{BB962C8B-B14F-4D97-AF65-F5344CB8AC3E}">
        <p14:creationId xmlns:p14="http://schemas.microsoft.com/office/powerpoint/2010/main" val="29312559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B9ADB-73F8-ACE4-187E-E43530C22D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64030D-86EF-D37D-C8E2-270E5BEC41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455D90-F1CD-33D6-F003-B3DE95A82B1C}"/>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977B9789-3BD6-CCBF-D937-9101EC570545}"/>
              </a:ext>
            </a:extLst>
          </p:cNvPr>
          <p:cNvSpPr>
            <a:spLocks noGrp="1"/>
          </p:cNvSpPr>
          <p:nvPr>
            <p:ph type="sldNum" sz="quarter" idx="5"/>
          </p:nvPr>
        </p:nvSpPr>
        <p:spPr/>
        <p:txBody>
          <a:bodyPr/>
          <a:lstStyle/>
          <a:p>
            <a:fld id="{C9B3D455-7F2C-4991-82E0-E34390C1D423}" type="slidenum">
              <a:rPr lang="fr-FR" smtClean="0"/>
              <a:t>24</a:t>
            </a:fld>
            <a:endParaRPr lang="fr-FR"/>
          </a:p>
        </p:txBody>
      </p:sp>
    </p:spTree>
    <p:extLst>
      <p:ext uri="{BB962C8B-B14F-4D97-AF65-F5344CB8AC3E}">
        <p14:creationId xmlns:p14="http://schemas.microsoft.com/office/powerpoint/2010/main" val="8795325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1AC81-3EBF-A001-FA35-1A18780D42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E557B4-CC3E-7233-D325-662EA48911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BBD43B-6097-BAD2-0A91-753FA644ACD3}"/>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DB3B9676-A9CE-810D-6B23-E9DEAB528BB3}"/>
              </a:ext>
            </a:extLst>
          </p:cNvPr>
          <p:cNvSpPr>
            <a:spLocks noGrp="1"/>
          </p:cNvSpPr>
          <p:nvPr>
            <p:ph type="sldNum" sz="quarter" idx="5"/>
          </p:nvPr>
        </p:nvSpPr>
        <p:spPr/>
        <p:txBody>
          <a:bodyPr/>
          <a:lstStyle/>
          <a:p>
            <a:fld id="{C9B3D455-7F2C-4991-82E0-E34390C1D423}" type="slidenum">
              <a:rPr lang="fr-FR" smtClean="0"/>
              <a:t>25</a:t>
            </a:fld>
            <a:endParaRPr lang="fr-FR"/>
          </a:p>
        </p:txBody>
      </p:sp>
    </p:spTree>
    <p:extLst>
      <p:ext uri="{BB962C8B-B14F-4D97-AF65-F5344CB8AC3E}">
        <p14:creationId xmlns:p14="http://schemas.microsoft.com/office/powerpoint/2010/main" val="9580852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5D2E0-4909-0DCF-4522-377712A073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67E076-BA5A-ACEC-00E5-E88835E261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664717-3CA3-FD30-B95B-EF14F66BDE89}"/>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A56F7527-45A6-BAF0-5B65-A6F1B399F98E}"/>
              </a:ext>
            </a:extLst>
          </p:cNvPr>
          <p:cNvSpPr>
            <a:spLocks noGrp="1"/>
          </p:cNvSpPr>
          <p:nvPr>
            <p:ph type="sldNum" sz="quarter" idx="5"/>
          </p:nvPr>
        </p:nvSpPr>
        <p:spPr/>
        <p:txBody>
          <a:bodyPr/>
          <a:lstStyle/>
          <a:p>
            <a:fld id="{C9B3D455-7F2C-4991-82E0-E34390C1D423}" type="slidenum">
              <a:rPr lang="fr-FR" smtClean="0"/>
              <a:t>26</a:t>
            </a:fld>
            <a:endParaRPr lang="fr-FR"/>
          </a:p>
        </p:txBody>
      </p:sp>
    </p:spTree>
    <p:extLst>
      <p:ext uri="{BB962C8B-B14F-4D97-AF65-F5344CB8AC3E}">
        <p14:creationId xmlns:p14="http://schemas.microsoft.com/office/powerpoint/2010/main" val="17994484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A3AA9-46ED-00F8-7588-F605CF34F8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BCD365-BB73-4786-78A0-EF80CB9AF2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C0C749-8E5B-E41D-1F02-F3D4A767233B}"/>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B6B77C1B-A843-8B28-D353-65CFEE81A167}"/>
              </a:ext>
            </a:extLst>
          </p:cNvPr>
          <p:cNvSpPr>
            <a:spLocks noGrp="1"/>
          </p:cNvSpPr>
          <p:nvPr>
            <p:ph type="sldNum" sz="quarter" idx="5"/>
          </p:nvPr>
        </p:nvSpPr>
        <p:spPr/>
        <p:txBody>
          <a:bodyPr/>
          <a:lstStyle/>
          <a:p>
            <a:fld id="{C9B3D455-7F2C-4991-82E0-E34390C1D423}" type="slidenum">
              <a:rPr lang="fr-FR" smtClean="0"/>
              <a:t>27</a:t>
            </a:fld>
            <a:endParaRPr lang="fr-FR"/>
          </a:p>
        </p:txBody>
      </p:sp>
    </p:spTree>
    <p:extLst>
      <p:ext uri="{BB962C8B-B14F-4D97-AF65-F5344CB8AC3E}">
        <p14:creationId xmlns:p14="http://schemas.microsoft.com/office/powerpoint/2010/main" val="6539042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FE04E2-4B83-4385-3F05-14FDC6387F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C06922-18DF-AA49-EFA1-95745512ED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658E6C-C5DA-3BB3-9BEA-FE5D30DB00F7}"/>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6209C80A-5191-D6AE-8B35-9221B8BB87C2}"/>
              </a:ext>
            </a:extLst>
          </p:cNvPr>
          <p:cNvSpPr>
            <a:spLocks noGrp="1"/>
          </p:cNvSpPr>
          <p:nvPr>
            <p:ph type="sldNum" sz="quarter" idx="5"/>
          </p:nvPr>
        </p:nvSpPr>
        <p:spPr/>
        <p:txBody>
          <a:bodyPr/>
          <a:lstStyle/>
          <a:p>
            <a:fld id="{C9B3D455-7F2C-4991-82E0-E34390C1D423}" type="slidenum">
              <a:rPr lang="fr-FR" smtClean="0"/>
              <a:t>28</a:t>
            </a:fld>
            <a:endParaRPr lang="fr-FR"/>
          </a:p>
        </p:txBody>
      </p:sp>
    </p:spTree>
    <p:extLst>
      <p:ext uri="{BB962C8B-B14F-4D97-AF65-F5344CB8AC3E}">
        <p14:creationId xmlns:p14="http://schemas.microsoft.com/office/powerpoint/2010/main" val="13783737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F534E-3418-9C0A-A3FF-F2A3017225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ED2EE2-230F-B839-3639-D916ED6399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D26029-313C-9492-3FF0-4285DABF1110}"/>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E889FCF2-95F9-E81B-AF57-62BC93D0BEE4}"/>
              </a:ext>
            </a:extLst>
          </p:cNvPr>
          <p:cNvSpPr>
            <a:spLocks noGrp="1"/>
          </p:cNvSpPr>
          <p:nvPr>
            <p:ph type="sldNum" sz="quarter" idx="5"/>
          </p:nvPr>
        </p:nvSpPr>
        <p:spPr/>
        <p:txBody>
          <a:bodyPr/>
          <a:lstStyle/>
          <a:p>
            <a:fld id="{C9B3D455-7F2C-4991-82E0-E34390C1D423}" type="slidenum">
              <a:rPr lang="fr-FR" smtClean="0"/>
              <a:t>29</a:t>
            </a:fld>
            <a:endParaRPr lang="fr-FR"/>
          </a:p>
        </p:txBody>
      </p:sp>
    </p:spTree>
    <p:extLst>
      <p:ext uri="{BB962C8B-B14F-4D97-AF65-F5344CB8AC3E}">
        <p14:creationId xmlns:p14="http://schemas.microsoft.com/office/powerpoint/2010/main" val="28816068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C107A-4289-A565-0F20-03D337DB8C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382337-9AF9-BE73-49F3-ED67C18D43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59BE5F-145C-A3B0-E7B4-2194858A7166}"/>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E6A68762-5F34-D81B-C5CC-7A44AF1BC27C}"/>
              </a:ext>
            </a:extLst>
          </p:cNvPr>
          <p:cNvSpPr>
            <a:spLocks noGrp="1"/>
          </p:cNvSpPr>
          <p:nvPr>
            <p:ph type="sldNum" sz="quarter" idx="5"/>
          </p:nvPr>
        </p:nvSpPr>
        <p:spPr/>
        <p:txBody>
          <a:bodyPr/>
          <a:lstStyle/>
          <a:p>
            <a:fld id="{C9B3D455-7F2C-4991-82E0-E34390C1D423}" type="slidenum">
              <a:rPr lang="fr-FR" smtClean="0"/>
              <a:t>30</a:t>
            </a:fld>
            <a:endParaRPr lang="fr-FR"/>
          </a:p>
        </p:txBody>
      </p:sp>
    </p:spTree>
    <p:extLst>
      <p:ext uri="{BB962C8B-B14F-4D97-AF65-F5344CB8AC3E}">
        <p14:creationId xmlns:p14="http://schemas.microsoft.com/office/powerpoint/2010/main" val="38721644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8A671-0DFE-F700-6FAB-901D0A8C90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67F129-A86C-5D8B-1036-CB8DA561F3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511297-2852-AC5D-70F0-69FFB429E44C}"/>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427165BC-6C0D-87DD-DFD7-28F661A6BCE6}"/>
              </a:ext>
            </a:extLst>
          </p:cNvPr>
          <p:cNvSpPr>
            <a:spLocks noGrp="1"/>
          </p:cNvSpPr>
          <p:nvPr>
            <p:ph type="sldNum" sz="quarter" idx="5"/>
          </p:nvPr>
        </p:nvSpPr>
        <p:spPr/>
        <p:txBody>
          <a:bodyPr/>
          <a:lstStyle/>
          <a:p>
            <a:fld id="{C9B3D455-7F2C-4991-82E0-E34390C1D423}" type="slidenum">
              <a:rPr lang="fr-FR" smtClean="0"/>
              <a:t>31</a:t>
            </a:fld>
            <a:endParaRPr lang="fr-FR"/>
          </a:p>
        </p:txBody>
      </p:sp>
    </p:spTree>
    <p:extLst>
      <p:ext uri="{BB962C8B-B14F-4D97-AF65-F5344CB8AC3E}">
        <p14:creationId xmlns:p14="http://schemas.microsoft.com/office/powerpoint/2010/main" val="21234358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0648CD-FD2F-CAB0-7153-7DC1AFC9F8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712026-29EF-64D7-4B16-089C7C6A1D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754D9-7E49-D8A9-7F57-B8823C397BDD}"/>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A226AA99-C56A-C41E-51F5-F4CA5C6D6D9D}"/>
              </a:ext>
            </a:extLst>
          </p:cNvPr>
          <p:cNvSpPr>
            <a:spLocks noGrp="1"/>
          </p:cNvSpPr>
          <p:nvPr>
            <p:ph type="sldNum" sz="quarter" idx="5"/>
          </p:nvPr>
        </p:nvSpPr>
        <p:spPr/>
        <p:txBody>
          <a:bodyPr/>
          <a:lstStyle/>
          <a:p>
            <a:fld id="{C9B3D455-7F2C-4991-82E0-E34390C1D423}" type="slidenum">
              <a:rPr lang="fr-FR" smtClean="0"/>
              <a:t>32</a:t>
            </a:fld>
            <a:endParaRPr lang="fr-FR"/>
          </a:p>
        </p:txBody>
      </p:sp>
    </p:spTree>
    <p:extLst>
      <p:ext uri="{BB962C8B-B14F-4D97-AF65-F5344CB8AC3E}">
        <p14:creationId xmlns:p14="http://schemas.microsoft.com/office/powerpoint/2010/main" val="32698150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89A25-1101-950D-6373-754AD6F57E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384673-0FCC-7C3F-CA43-3BDDE32AB9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387444-4B32-2CA5-0D95-A38DF3E6C163}"/>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EE0DF817-9FEE-08B4-CCB0-4A2DF368E107}"/>
              </a:ext>
            </a:extLst>
          </p:cNvPr>
          <p:cNvSpPr>
            <a:spLocks noGrp="1"/>
          </p:cNvSpPr>
          <p:nvPr>
            <p:ph type="sldNum" sz="quarter" idx="5"/>
          </p:nvPr>
        </p:nvSpPr>
        <p:spPr/>
        <p:txBody>
          <a:bodyPr/>
          <a:lstStyle/>
          <a:p>
            <a:fld id="{C9B3D455-7F2C-4991-82E0-E34390C1D423}" type="slidenum">
              <a:rPr lang="fr-FR" smtClean="0"/>
              <a:t>33</a:t>
            </a:fld>
            <a:endParaRPr lang="fr-FR"/>
          </a:p>
        </p:txBody>
      </p:sp>
    </p:spTree>
    <p:extLst>
      <p:ext uri="{BB962C8B-B14F-4D97-AF65-F5344CB8AC3E}">
        <p14:creationId xmlns:p14="http://schemas.microsoft.com/office/powerpoint/2010/main" val="33223765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052A09-A1F8-3D4C-7F7A-CE228C18A1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FB1FF3-330A-FAB7-A781-76F8981F1E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448949-EB53-8020-6513-0726E86AEA58}"/>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78C3530E-FF80-4362-D310-565665D470C7}"/>
              </a:ext>
            </a:extLst>
          </p:cNvPr>
          <p:cNvSpPr>
            <a:spLocks noGrp="1"/>
          </p:cNvSpPr>
          <p:nvPr>
            <p:ph type="sldNum" sz="quarter" idx="5"/>
          </p:nvPr>
        </p:nvSpPr>
        <p:spPr/>
        <p:txBody>
          <a:bodyPr/>
          <a:lstStyle/>
          <a:p>
            <a:fld id="{C9B3D455-7F2C-4991-82E0-E34390C1D423}" type="slidenum">
              <a:rPr lang="fr-FR" smtClean="0"/>
              <a:t>34</a:t>
            </a:fld>
            <a:endParaRPr lang="fr-FR"/>
          </a:p>
        </p:txBody>
      </p:sp>
    </p:spTree>
    <p:extLst>
      <p:ext uri="{BB962C8B-B14F-4D97-AF65-F5344CB8AC3E}">
        <p14:creationId xmlns:p14="http://schemas.microsoft.com/office/powerpoint/2010/main" val="17409326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449B43-9DBD-57DB-0107-770C9FE5EB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C6A5AE-449F-5FC0-316C-4597267219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CD244B-5C68-BE11-F0C2-4043DE79480C}"/>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2CF8D6B9-2941-209C-602A-2D8EC9E99171}"/>
              </a:ext>
            </a:extLst>
          </p:cNvPr>
          <p:cNvSpPr>
            <a:spLocks noGrp="1"/>
          </p:cNvSpPr>
          <p:nvPr>
            <p:ph type="sldNum" sz="quarter" idx="5"/>
          </p:nvPr>
        </p:nvSpPr>
        <p:spPr/>
        <p:txBody>
          <a:bodyPr/>
          <a:lstStyle/>
          <a:p>
            <a:fld id="{C9B3D455-7F2C-4991-82E0-E34390C1D423}" type="slidenum">
              <a:rPr lang="fr-FR" smtClean="0"/>
              <a:t>35</a:t>
            </a:fld>
            <a:endParaRPr lang="fr-FR"/>
          </a:p>
        </p:txBody>
      </p:sp>
    </p:spTree>
    <p:extLst>
      <p:ext uri="{BB962C8B-B14F-4D97-AF65-F5344CB8AC3E}">
        <p14:creationId xmlns:p14="http://schemas.microsoft.com/office/powerpoint/2010/main" val="6865660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4F37F-E054-E7D9-2C35-FAE8297612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80E650-7651-89B9-D65C-A1A06B0B88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1D524A-54E2-DA8E-02D7-BA533A5B437B}"/>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1E1A83D0-45C1-813D-3484-DB4B51DAD3AC}"/>
              </a:ext>
            </a:extLst>
          </p:cNvPr>
          <p:cNvSpPr>
            <a:spLocks noGrp="1"/>
          </p:cNvSpPr>
          <p:nvPr>
            <p:ph type="sldNum" sz="quarter" idx="5"/>
          </p:nvPr>
        </p:nvSpPr>
        <p:spPr/>
        <p:txBody>
          <a:bodyPr/>
          <a:lstStyle/>
          <a:p>
            <a:fld id="{C9B3D455-7F2C-4991-82E0-E34390C1D423}" type="slidenum">
              <a:rPr lang="fr-FR" smtClean="0"/>
              <a:t>36</a:t>
            </a:fld>
            <a:endParaRPr lang="fr-FR"/>
          </a:p>
        </p:txBody>
      </p:sp>
    </p:spTree>
    <p:extLst>
      <p:ext uri="{BB962C8B-B14F-4D97-AF65-F5344CB8AC3E}">
        <p14:creationId xmlns:p14="http://schemas.microsoft.com/office/powerpoint/2010/main" val="40842494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F2F572-D998-B0DA-4BF3-4AA4FE704E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CE180E-1363-245A-A657-B0B7BE80B9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ED91C8-A35C-0106-AFDC-20556BB1369C}"/>
              </a:ext>
            </a:extLst>
          </p:cNvPr>
          <p:cNvSpPr>
            <a:spLocks noGrp="1"/>
          </p:cNvSpPr>
          <p:nvPr>
            <p:ph type="body" idx="1"/>
          </p:nvPr>
        </p:nvSpPr>
        <p:spPr/>
        <p:txBody>
          <a:bodyPr/>
          <a:lstStyle/>
          <a:p>
            <a:endParaRPr lang="fr-FR" dirty="0"/>
          </a:p>
        </p:txBody>
      </p:sp>
      <p:sp>
        <p:nvSpPr>
          <p:cNvPr id="4" name="Slide Number Placeholder 3">
            <a:extLst>
              <a:ext uri="{FF2B5EF4-FFF2-40B4-BE49-F238E27FC236}">
                <a16:creationId xmlns:a16="http://schemas.microsoft.com/office/drawing/2014/main" id="{12EEB2C1-C3A2-DD54-5E54-9E64F85C9B05}"/>
              </a:ext>
            </a:extLst>
          </p:cNvPr>
          <p:cNvSpPr>
            <a:spLocks noGrp="1"/>
          </p:cNvSpPr>
          <p:nvPr>
            <p:ph type="sldNum" sz="quarter" idx="5"/>
          </p:nvPr>
        </p:nvSpPr>
        <p:spPr/>
        <p:txBody>
          <a:bodyPr/>
          <a:lstStyle/>
          <a:p>
            <a:fld id="{C9B3D455-7F2C-4991-82E0-E34390C1D423}" type="slidenum">
              <a:rPr lang="fr-FR" smtClean="0"/>
              <a:t>37</a:t>
            </a:fld>
            <a:endParaRPr lang="fr-FR"/>
          </a:p>
        </p:txBody>
      </p:sp>
    </p:spTree>
    <p:extLst>
      <p:ext uri="{BB962C8B-B14F-4D97-AF65-F5344CB8AC3E}">
        <p14:creationId xmlns:p14="http://schemas.microsoft.com/office/powerpoint/2010/main" val="17924162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B75A0-44AF-B09F-9D44-5490A81FE1B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fr-FR"/>
          </a:p>
        </p:txBody>
      </p:sp>
      <p:sp>
        <p:nvSpPr>
          <p:cNvPr id="3" name="Subtitle 2">
            <a:extLst>
              <a:ext uri="{FF2B5EF4-FFF2-40B4-BE49-F238E27FC236}">
                <a16:creationId xmlns:a16="http://schemas.microsoft.com/office/drawing/2014/main" id="{B1F3E8A2-A8C7-D2C8-BA29-ABABCE6E16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fr-FR"/>
          </a:p>
        </p:txBody>
      </p:sp>
      <p:sp>
        <p:nvSpPr>
          <p:cNvPr id="4" name="Date Placeholder 3">
            <a:extLst>
              <a:ext uri="{FF2B5EF4-FFF2-40B4-BE49-F238E27FC236}">
                <a16:creationId xmlns:a16="http://schemas.microsoft.com/office/drawing/2014/main" id="{BB7AA8CA-838D-237C-57EC-822154F900D8}"/>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5" name="Footer Placeholder 4">
            <a:extLst>
              <a:ext uri="{FF2B5EF4-FFF2-40B4-BE49-F238E27FC236}">
                <a16:creationId xmlns:a16="http://schemas.microsoft.com/office/drawing/2014/main" id="{F9032830-8934-F636-6829-B2D9ADC55974}"/>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E3A03DD1-05B7-AF00-86BB-A39096A0D005}"/>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3687538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209E5-CD58-1B1E-435A-9F94FD115EBD}"/>
              </a:ext>
            </a:extLst>
          </p:cNvPr>
          <p:cNvSpPr>
            <a:spLocks noGrp="1"/>
          </p:cNvSpPr>
          <p:nvPr>
            <p:ph type="title"/>
          </p:nvPr>
        </p:nvSpPr>
        <p:spPr/>
        <p:txBody>
          <a:bodyPr/>
          <a:lstStyle/>
          <a:p>
            <a:r>
              <a:rPr lang="en-US"/>
              <a:t>Click to edit Master title style</a:t>
            </a:r>
            <a:endParaRPr lang="fr-FR"/>
          </a:p>
        </p:txBody>
      </p:sp>
      <p:sp>
        <p:nvSpPr>
          <p:cNvPr id="3" name="Content Placeholder 2">
            <a:extLst>
              <a:ext uri="{FF2B5EF4-FFF2-40B4-BE49-F238E27FC236}">
                <a16:creationId xmlns:a16="http://schemas.microsoft.com/office/drawing/2014/main" id="{A398F1B0-67C9-D59E-CEF1-802650C77BA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977C28FB-1483-2B02-8DB0-FBEC4C3B3642}"/>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5" name="Footer Placeholder 4">
            <a:extLst>
              <a:ext uri="{FF2B5EF4-FFF2-40B4-BE49-F238E27FC236}">
                <a16:creationId xmlns:a16="http://schemas.microsoft.com/office/drawing/2014/main" id="{9CFC9EF0-E150-2E5B-7C26-5BA6747AFE3C}"/>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27C8567F-D780-2CE6-C83C-18BD87D5245F}"/>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8372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A0991-35A3-5F44-FE1C-7D128C89876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fr-FR"/>
          </a:p>
        </p:txBody>
      </p:sp>
      <p:sp>
        <p:nvSpPr>
          <p:cNvPr id="3" name="Text Placeholder 2">
            <a:extLst>
              <a:ext uri="{FF2B5EF4-FFF2-40B4-BE49-F238E27FC236}">
                <a16:creationId xmlns:a16="http://schemas.microsoft.com/office/drawing/2014/main" id="{E312F3F3-0D6E-74C5-8057-19CBCDF88D4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CB9C1B-99B6-872C-7447-BAA129F8EAE3}"/>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5" name="Footer Placeholder 4">
            <a:extLst>
              <a:ext uri="{FF2B5EF4-FFF2-40B4-BE49-F238E27FC236}">
                <a16:creationId xmlns:a16="http://schemas.microsoft.com/office/drawing/2014/main" id="{01D7D6DD-7363-8A7E-6E11-B9971BBAF04B}"/>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7FD69C42-45EA-0D0B-C496-9C3491B5C5CF}"/>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1614494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874EC-8998-206D-6FF9-FF621E21485A}"/>
              </a:ext>
            </a:extLst>
          </p:cNvPr>
          <p:cNvSpPr>
            <a:spLocks noGrp="1"/>
          </p:cNvSpPr>
          <p:nvPr>
            <p:ph type="title"/>
          </p:nvPr>
        </p:nvSpPr>
        <p:spPr/>
        <p:txBody>
          <a:bodyPr/>
          <a:lstStyle/>
          <a:p>
            <a:r>
              <a:rPr lang="en-US"/>
              <a:t>Click to edit Master title style</a:t>
            </a:r>
            <a:endParaRPr lang="fr-FR"/>
          </a:p>
        </p:txBody>
      </p:sp>
      <p:sp>
        <p:nvSpPr>
          <p:cNvPr id="3" name="Content Placeholder 2">
            <a:extLst>
              <a:ext uri="{FF2B5EF4-FFF2-40B4-BE49-F238E27FC236}">
                <a16:creationId xmlns:a16="http://schemas.microsoft.com/office/drawing/2014/main" id="{9068AAE0-D8AD-F169-AD81-B6851206F6A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Content Placeholder 3">
            <a:extLst>
              <a:ext uri="{FF2B5EF4-FFF2-40B4-BE49-F238E27FC236}">
                <a16:creationId xmlns:a16="http://schemas.microsoft.com/office/drawing/2014/main" id="{49145761-6EE2-4C70-4BA5-F035F641F7D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Date Placeholder 4">
            <a:extLst>
              <a:ext uri="{FF2B5EF4-FFF2-40B4-BE49-F238E27FC236}">
                <a16:creationId xmlns:a16="http://schemas.microsoft.com/office/drawing/2014/main" id="{54742549-4A3F-BBC9-9DFF-B58734956074}"/>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6" name="Footer Placeholder 5">
            <a:extLst>
              <a:ext uri="{FF2B5EF4-FFF2-40B4-BE49-F238E27FC236}">
                <a16:creationId xmlns:a16="http://schemas.microsoft.com/office/drawing/2014/main" id="{5E1F511C-0057-2747-8E57-21D764A652D5}"/>
              </a:ext>
            </a:extLst>
          </p:cNvPr>
          <p:cNvSpPr>
            <a:spLocks noGrp="1"/>
          </p:cNvSpPr>
          <p:nvPr>
            <p:ph type="ftr" sz="quarter" idx="11"/>
          </p:nvPr>
        </p:nvSpPr>
        <p:spPr/>
        <p:txBody>
          <a:bodyPr/>
          <a:lstStyle/>
          <a:p>
            <a:endParaRPr lang="fr-FR"/>
          </a:p>
        </p:txBody>
      </p:sp>
      <p:sp>
        <p:nvSpPr>
          <p:cNvPr id="7" name="Slide Number Placeholder 6">
            <a:extLst>
              <a:ext uri="{FF2B5EF4-FFF2-40B4-BE49-F238E27FC236}">
                <a16:creationId xmlns:a16="http://schemas.microsoft.com/office/drawing/2014/main" id="{D4C9BC3A-B55D-DF1B-90B4-2FB57B047134}"/>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2643055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86863-16EA-C5DE-8C8D-F7CF72BB7120}"/>
              </a:ext>
            </a:extLst>
          </p:cNvPr>
          <p:cNvSpPr>
            <a:spLocks noGrp="1"/>
          </p:cNvSpPr>
          <p:nvPr>
            <p:ph type="title"/>
          </p:nvPr>
        </p:nvSpPr>
        <p:spPr>
          <a:xfrm>
            <a:off x="839788" y="365125"/>
            <a:ext cx="10515600" cy="1325563"/>
          </a:xfrm>
        </p:spPr>
        <p:txBody>
          <a:bodyPr/>
          <a:lstStyle/>
          <a:p>
            <a:r>
              <a:rPr lang="en-US"/>
              <a:t>Click to edit Master title style</a:t>
            </a:r>
            <a:endParaRPr lang="fr-FR"/>
          </a:p>
        </p:txBody>
      </p:sp>
      <p:sp>
        <p:nvSpPr>
          <p:cNvPr id="3" name="Text Placeholder 2">
            <a:extLst>
              <a:ext uri="{FF2B5EF4-FFF2-40B4-BE49-F238E27FC236}">
                <a16:creationId xmlns:a16="http://schemas.microsoft.com/office/drawing/2014/main" id="{37DC3446-8FB1-6E63-7AF2-84E56AB7C04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2A847C6-941F-AE14-0563-54509579872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Text Placeholder 4">
            <a:extLst>
              <a:ext uri="{FF2B5EF4-FFF2-40B4-BE49-F238E27FC236}">
                <a16:creationId xmlns:a16="http://schemas.microsoft.com/office/drawing/2014/main" id="{81DF9429-CCC0-4B1A-85DC-CA40DD99F9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E460371-46BA-2B3D-BFE9-6DA32F796E5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7" name="Date Placeholder 6">
            <a:extLst>
              <a:ext uri="{FF2B5EF4-FFF2-40B4-BE49-F238E27FC236}">
                <a16:creationId xmlns:a16="http://schemas.microsoft.com/office/drawing/2014/main" id="{CEC22294-74BD-BDA0-595F-923359CF220B}"/>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8" name="Footer Placeholder 7">
            <a:extLst>
              <a:ext uri="{FF2B5EF4-FFF2-40B4-BE49-F238E27FC236}">
                <a16:creationId xmlns:a16="http://schemas.microsoft.com/office/drawing/2014/main" id="{FD13CCD4-CE47-4ED4-3C71-FF66992712D0}"/>
              </a:ext>
            </a:extLst>
          </p:cNvPr>
          <p:cNvSpPr>
            <a:spLocks noGrp="1"/>
          </p:cNvSpPr>
          <p:nvPr>
            <p:ph type="ftr" sz="quarter" idx="11"/>
          </p:nvPr>
        </p:nvSpPr>
        <p:spPr/>
        <p:txBody>
          <a:bodyPr/>
          <a:lstStyle/>
          <a:p>
            <a:endParaRPr lang="fr-FR"/>
          </a:p>
        </p:txBody>
      </p:sp>
      <p:sp>
        <p:nvSpPr>
          <p:cNvPr id="9" name="Slide Number Placeholder 8">
            <a:extLst>
              <a:ext uri="{FF2B5EF4-FFF2-40B4-BE49-F238E27FC236}">
                <a16:creationId xmlns:a16="http://schemas.microsoft.com/office/drawing/2014/main" id="{E08B9A69-C4D7-38BB-7AFD-BE804E861EE9}"/>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1566443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A42D7-C6C4-A4CB-8B1B-7A6319EE3355}"/>
              </a:ext>
            </a:extLst>
          </p:cNvPr>
          <p:cNvSpPr>
            <a:spLocks noGrp="1"/>
          </p:cNvSpPr>
          <p:nvPr>
            <p:ph type="title"/>
          </p:nvPr>
        </p:nvSpPr>
        <p:spPr/>
        <p:txBody>
          <a:bodyPr/>
          <a:lstStyle/>
          <a:p>
            <a:r>
              <a:rPr lang="en-US"/>
              <a:t>Click to edit Master title style</a:t>
            </a:r>
            <a:endParaRPr lang="fr-FR"/>
          </a:p>
        </p:txBody>
      </p:sp>
      <p:sp>
        <p:nvSpPr>
          <p:cNvPr id="3" name="Date Placeholder 2">
            <a:extLst>
              <a:ext uri="{FF2B5EF4-FFF2-40B4-BE49-F238E27FC236}">
                <a16:creationId xmlns:a16="http://schemas.microsoft.com/office/drawing/2014/main" id="{E89344D8-4E6B-99B2-496D-2B238F5B06F1}"/>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4" name="Footer Placeholder 3">
            <a:extLst>
              <a:ext uri="{FF2B5EF4-FFF2-40B4-BE49-F238E27FC236}">
                <a16:creationId xmlns:a16="http://schemas.microsoft.com/office/drawing/2014/main" id="{A1D9E713-3216-C2EE-C44C-A9ECC3DA38EF}"/>
              </a:ext>
            </a:extLst>
          </p:cNvPr>
          <p:cNvSpPr>
            <a:spLocks noGrp="1"/>
          </p:cNvSpPr>
          <p:nvPr>
            <p:ph type="ftr" sz="quarter" idx="11"/>
          </p:nvPr>
        </p:nvSpPr>
        <p:spPr/>
        <p:txBody>
          <a:bodyPr/>
          <a:lstStyle/>
          <a:p>
            <a:endParaRPr lang="fr-FR"/>
          </a:p>
        </p:txBody>
      </p:sp>
      <p:sp>
        <p:nvSpPr>
          <p:cNvPr id="5" name="Slide Number Placeholder 4">
            <a:extLst>
              <a:ext uri="{FF2B5EF4-FFF2-40B4-BE49-F238E27FC236}">
                <a16:creationId xmlns:a16="http://schemas.microsoft.com/office/drawing/2014/main" id="{8C09ADD4-2DAC-95F3-63D6-B843B9AFFFF0}"/>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552156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0BEC4E-1928-078D-764C-64D3F32B2956}"/>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3" name="Footer Placeholder 2">
            <a:extLst>
              <a:ext uri="{FF2B5EF4-FFF2-40B4-BE49-F238E27FC236}">
                <a16:creationId xmlns:a16="http://schemas.microsoft.com/office/drawing/2014/main" id="{F4D7C73A-3E8B-6BE8-E499-92A639A264A8}"/>
              </a:ext>
            </a:extLst>
          </p:cNvPr>
          <p:cNvSpPr>
            <a:spLocks noGrp="1"/>
          </p:cNvSpPr>
          <p:nvPr>
            <p:ph type="ftr" sz="quarter" idx="11"/>
          </p:nvPr>
        </p:nvSpPr>
        <p:spPr/>
        <p:txBody>
          <a:bodyPr/>
          <a:lstStyle/>
          <a:p>
            <a:endParaRPr lang="fr-FR"/>
          </a:p>
        </p:txBody>
      </p:sp>
      <p:sp>
        <p:nvSpPr>
          <p:cNvPr id="4" name="Slide Number Placeholder 3">
            <a:extLst>
              <a:ext uri="{FF2B5EF4-FFF2-40B4-BE49-F238E27FC236}">
                <a16:creationId xmlns:a16="http://schemas.microsoft.com/office/drawing/2014/main" id="{E0484DEC-8D36-767D-7802-1F9ACB7F8CAA}"/>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3793154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E49E5-D12C-1C17-CF64-20ADA42E6F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r-FR"/>
          </a:p>
        </p:txBody>
      </p:sp>
      <p:sp>
        <p:nvSpPr>
          <p:cNvPr id="3" name="Content Placeholder 2">
            <a:extLst>
              <a:ext uri="{FF2B5EF4-FFF2-40B4-BE49-F238E27FC236}">
                <a16:creationId xmlns:a16="http://schemas.microsoft.com/office/drawing/2014/main" id="{A8904F54-B568-DC32-56F1-D60C701FF7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Text Placeholder 3">
            <a:extLst>
              <a:ext uri="{FF2B5EF4-FFF2-40B4-BE49-F238E27FC236}">
                <a16:creationId xmlns:a16="http://schemas.microsoft.com/office/drawing/2014/main" id="{487B61FF-C979-E6B5-A4DD-D83D5FABE5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C18571-1297-C29C-4798-14AF674BCD8E}"/>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6" name="Footer Placeholder 5">
            <a:extLst>
              <a:ext uri="{FF2B5EF4-FFF2-40B4-BE49-F238E27FC236}">
                <a16:creationId xmlns:a16="http://schemas.microsoft.com/office/drawing/2014/main" id="{380C3E6F-A2CC-3E5E-934C-A00DBF3AC73E}"/>
              </a:ext>
            </a:extLst>
          </p:cNvPr>
          <p:cNvSpPr>
            <a:spLocks noGrp="1"/>
          </p:cNvSpPr>
          <p:nvPr>
            <p:ph type="ftr" sz="quarter" idx="11"/>
          </p:nvPr>
        </p:nvSpPr>
        <p:spPr/>
        <p:txBody>
          <a:bodyPr/>
          <a:lstStyle/>
          <a:p>
            <a:endParaRPr lang="fr-FR"/>
          </a:p>
        </p:txBody>
      </p:sp>
      <p:sp>
        <p:nvSpPr>
          <p:cNvPr id="7" name="Slide Number Placeholder 6">
            <a:extLst>
              <a:ext uri="{FF2B5EF4-FFF2-40B4-BE49-F238E27FC236}">
                <a16:creationId xmlns:a16="http://schemas.microsoft.com/office/drawing/2014/main" id="{DB38E9DE-9E06-285B-DF94-E36C87519404}"/>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1960581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D899D-E8E5-CC50-872C-DD40880265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r-FR"/>
          </a:p>
        </p:txBody>
      </p:sp>
      <p:sp>
        <p:nvSpPr>
          <p:cNvPr id="3" name="Picture Placeholder 2">
            <a:extLst>
              <a:ext uri="{FF2B5EF4-FFF2-40B4-BE49-F238E27FC236}">
                <a16:creationId xmlns:a16="http://schemas.microsoft.com/office/drawing/2014/main" id="{88D74C0B-3D63-060E-E021-7F809812B0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Text Placeholder 3">
            <a:extLst>
              <a:ext uri="{FF2B5EF4-FFF2-40B4-BE49-F238E27FC236}">
                <a16:creationId xmlns:a16="http://schemas.microsoft.com/office/drawing/2014/main" id="{E12389D6-E33E-CBC8-F3F9-D8E6A7BC19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690A56-0406-3C4C-C3EF-0596CB22D4D2}"/>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6" name="Footer Placeholder 5">
            <a:extLst>
              <a:ext uri="{FF2B5EF4-FFF2-40B4-BE49-F238E27FC236}">
                <a16:creationId xmlns:a16="http://schemas.microsoft.com/office/drawing/2014/main" id="{B050C5D8-5AC3-ECE0-D26B-7E6690E27A96}"/>
              </a:ext>
            </a:extLst>
          </p:cNvPr>
          <p:cNvSpPr>
            <a:spLocks noGrp="1"/>
          </p:cNvSpPr>
          <p:nvPr>
            <p:ph type="ftr" sz="quarter" idx="11"/>
          </p:nvPr>
        </p:nvSpPr>
        <p:spPr/>
        <p:txBody>
          <a:bodyPr/>
          <a:lstStyle/>
          <a:p>
            <a:endParaRPr lang="fr-FR"/>
          </a:p>
        </p:txBody>
      </p:sp>
      <p:sp>
        <p:nvSpPr>
          <p:cNvPr id="7" name="Slide Number Placeholder 6">
            <a:extLst>
              <a:ext uri="{FF2B5EF4-FFF2-40B4-BE49-F238E27FC236}">
                <a16:creationId xmlns:a16="http://schemas.microsoft.com/office/drawing/2014/main" id="{740468C9-033D-1673-C3A5-559DCED37E77}"/>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1648147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3D946-4825-D61C-B52A-2D73D0FE3D8F}"/>
              </a:ext>
            </a:extLst>
          </p:cNvPr>
          <p:cNvSpPr>
            <a:spLocks noGrp="1"/>
          </p:cNvSpPr>
          <p:nvPr>
            <p:ph type="title"/>
          </p:nvPr>
        </p:nvSpPr>
        <p:spPr/>
        <p:txBody>
          <a:bodyPr/>
          <a:lstStyle/>
          <a:p>
            <a:r>
              <a:rPr lang="en-US"/>
              <a:t>Click to edit Master title style</a:t>
            </a:r>
            <a:endParaRPr lang="fr-FR"/>
          </a:p>
        </p:txBody>
      </p:sp>
      <p:sp>
        <p:nvSpPr>
          <p:cNvPr id="3" name="Vertical Text Placeholder 2">
            <a:extLst>
              <a:ext uri="{FF2B5EF4-FFF2-40B4-BE49-F238E27FC236}">
                <a16:creationId xmlns:a16="http://schemas.microsoft.com/office/drawing/2014/main" id="{D9BF783D-79D7-54DA-006B-2BBB7946DB9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3A6E2C88-21C7-D65C-B9FD-FEC99BCEF8CA}"/>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5" name="Footer Placeholder 4">
            <a:extLst>
              <a:ext uri="{FF2B5EF4-FFF2-40B4-BE49-F238E27FC236}">
                <a16:creationId xmlns:a16="http://schemas.microsoft.com/office/drawing/2014/main" id="{5FFD8EB9-8A20-2CEC-6E4D-5E9D79793DF0}"/>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27FB2A2A-8F93-E08E-85F3-3511183E36F3}"/>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1590549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959372-4C75-5CD4-8641-1B39C64BF9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fr-FR"/>
          </a:p>
        </p:txBody>
      </p:sp>
      <p:sp>
        <p:nvSpPr>
          <p:cNvPr id="3" name="Vertical Text Placeholder 2">
            <a:extLst>
              <a:ext uri="{FF2B5EF4-FFF2-40B4-BE49-F238E27FC236}">
                <a16:creationId xmlns:a16="http://schemas.microsoft.com/office/drawing/2014/main" id="{04251E81-5FA5-E61A-F993-D43E633323C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8F6C1582-8323-DE96-5EEF-C045F3AAF087}"/>
              </a:ext>
            </a:extLst>
          </p:cNvPr>
          <p:cNvSpPr>
            <a:spLocks noGrp="1"/>
          </p:cNvSpPr>
          <p:nvPr>
            <p:ph type="dt" sz="half" idx="10"/>
          </p:nvPr>
        </p:nvSpPr>
        <p:spPr/>
        <p:txBody>
          <a:bodyPr/>
          <a:lstStyle/>
          <a:p>
            <a:fld id="{1D457106-B2A2-4827-A267-25E37F3443E8}" type="datetimeFigureOut">
              <a:rPr lang="fr-FR" smtClean="0"/>
              <a:t>21/09/2025</a:t>
            </a:fld>
            <a:endParaRPr lang="fr-FR"/>
          </a:p>
        </p:txBody>
      </p:sp>
      <p:sp>
        <p:nvSpPr>
          <p:cNvPr id="5" name="Footer Placeholder 4">
            <a:extLst>
              <a:ext uri="{FF2B5EF4-FFF2-40B4-BE49-F238E27FC236}">
                <a16:creationId xmlns:a16="http://schemas.microsoft.com/office/drawing/2014/main" id="{C052B729-3307-A877-4E06-ED0B335BCC05}"/>
              </a:ext>
            </a:extLst>
          </p:cNvPr>
          <p:cNvSpPr>
            <a:spLocks noGrp="1"/>
          </p:cNvSpPr>
          <p:nvPr>
            <p:ph type="ftr" sz="quarter" idx="11"/>
          </p:nvPr>
        </p:nvSpPr>
        <p:spPr/>
        <p:txBody>
          <a:bodyPr/>
          <a:lstStyle/>
          <a:p>
            <a:endParaRPr lang="fr-FR"/>
          </a:p>
        </p:txBody>
      </p:sp>
      <p:sp>
        <p:nvSpPr>
          <p:cNvPr id="6" name="Slide Number Placeholder 5">
            <a:extLst>
              <a:ext uri="{FF2B5EF4-FFF2-40B4-BE49-F238E27FC236}">
                <a16:creationId xmlns:a16="http://schemas.microsoft.com/office/drawing/2014/main" id="{824A3FD2-FD03-E10A-279A-CEFFE9E2B47B}"/>
              </a:ext>
            </a:extLst>
          </p:cNvPr>
          <p:cNvSpPr>
            <a:spLocks noGrp="1"/>
          </p:cNvSpPr>
          <p:nvPr>
            <p:ph type="sldNum" sz="quarter" idx="12"/>
          </p:nvPr>
        </p:nvSpPr>
        <p:spPr/>
        <p:txBody>
          <a:bodyPr/>
          <a:lstStyle/>
          <a:p>
            <a:fld id="{6ED098C4-A458-46B1-BBEA-4D74EB04F023}" type="slidenum">
              <a:rPr lang="fr-FR" smtClean="0"/>
              <a:t>‹N°›</a:t>
            </a:fld>
            <a:endParaRPr lang="fr-FR"/>
          </a:p>
        </p:txBody>
      </p:sp>
    </p:spTree>
    <p:extLst>
      <p:ext uri="{BB962C8B-B14F-4D97-AF65-F5344CB8AC3E}">
        <p14:creationId xmlns:p14="http://schemas.microsoft.com/office/powerpoint/2010/main" val="38835265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46260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1337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43920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659933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29185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31B9A3E-CD2F-C8BA-B761-873529B34C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fr-FR"/>
          </a:p>
        </p:txBody>
      </p:sp>
      <p:sp>
        <p:nvSpPr>
          <p:cNvPr id="3" name="Text Placeholder 2">
            <a:extLst>
              <a:ext uri="{FF2B5EF4-FFF2-40B4-BE49-F238E27FC236}">
                <a16:creationId xmlns:a16="http://schemas.microsoft.com/office/drawing/2014/main" id="{08892288-7D26-71FD-AEEB-C7630636F9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5B788B57-96AC-AE12-861B-3BE5732F17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457106-B2A2-4827-A267-25E37F3443E8}" type="datetimeFigureOut">
              <a:rPr lang="fr-FR" smtClean="0"/>
              <a:t>21/09/2025</a:t>
            </a:fld>
            <a:endParaRPr lang="fr-FR"/>
          </a:p>
        </p:txBody>
      </p:sp>
      <p:sp>
        <p:nvSpPr>
          <p:cNvPr id="5" name="Footer Placeholder 4">
            <a:extLst>
              <a:ext uri="{FF2B5EF4-FFF2-40B4-BE49-F238E27FC236}">
                <a16:creationId xmlns:a16="http://schemas.microsoft.com/office/drawing/2014/main" id="{193E45C8-DB36-7E08-7BB7-E8BD71635D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a:extLst>
              <a:ext uri="{FF2B5EF4-FFF2-40B4-BE49-F238E27FC236}">
                <a16:creationId xmlns:a16="http://schemas.microsoft.com/office/drawing/2014/main" id="{53A3A3F2-1B04-9449-7B3F-61B25FEB64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D098C4-A458-46B1-BBEA-4D74EB04F023}" type="slidenum">
              <a:rPr lang="fr-FR" smtClean="0"/>
              <a:t>‹N°›</a:t>
            </a:fld>
            <a:endParaRPr lang="fr-FR"/>
          </a:p>
        </p:txBody>
      </p:sp>
    </p:spTree>
    <p:extLst>
      <p:ext uri="{BB962C8B-B14F-4D97-AF65-F5344CB8AC3E}">
        <p14:creationId xmlns:p14="http://schemas.microsoft.com/office/powerpoint/2010/main" val="2090752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customXml" Target="../ink/ink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10" Type="http://schemas.openxmlformats.org/officeDocument/2006/relationships/image" Target="../media/image5.png"/><Relationship Id="rId4" Type="http://schemas.openxmlformats.org/officeDocument/2006/relationships/customXml" Target="../ink/ink2.xml"/><Relationship Id="rId9" Type="http://schemas.openxmlformats.org/officeDocument/2006/relationships/image" Target="../media/image100.png"/></Relationships>
</file>

<file path=ppt/slides/_rels/slide5.xml.rels><?xml version="1.0" encoding="UTF-8" standalone="yes"?>
<Relationships xmlns="http://schemas.openxmlformats.org/package/2006/relationships"><Relationship Id="rId3" Type="http://schemas.openxmlformats.org/officeDocument/2006/relationships/customXml" Target="../ink/ink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customXml" Target="../ink/ink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customXml" Target="../ink/ink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customXml" Target="../ink/ink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customXml" Target="../ink/ink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customXml" Target="../ink/ink8.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customXml" Target="../ink/ink9.xml"/></Relationships>
</file>

<file path=ppt/slides/_rels/slide1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customXml" Target="../ink/ink10.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customXml" Target="../ink/ink11.xml"/></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customXml" Target="../ink/ink12.xml"/></Relationships>
</file>

<file path=ppt/slides/_rels/slide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customXml" Target="../ink/ink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customXml" Target="../ink/ink14.xml"/></Relationships>
</file>

<file path=ppt/slides/_rels/slide1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customXml" Target="../ink/ink15.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customXml" Target="../ink/ink16.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customXml" Target="../ink/ink17.xml"/></Relationships>
</file>

<file path=ppt/slides/_rels/slide20.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customXml" Target="../ink/ink18.xml"/></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12.jp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customXml" Target="../ink/ink19.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customXml" Target="../ink/ink20.xml"/></Relationships>
</file>

<file path=ppt/slides/_rels/slide2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customXml" Target="../ink/ink2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customXml" Target="../ink/ink2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customXml" Target="../ink/ink23.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customXml" Target="../ink/ink24.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customXml" Target="../ink/ink25.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customXml" Target="../ink/ink26.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customXml" Target="../ink/ink27.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customXml" Target="../ink/ink28.xml"/></Relationships>
</file>

<file path=ppt/slides/_rels/slide3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customXml" Target="../ink/ink29.xml"/></Relationships>
</file>

<file path=ppt/slides/_rels/slide3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customXml" Target="../ink/ink30.xml"/></Relationships>
</file>

<file path=ppt/slides/_rels/slide3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customXml" Target="../ink/ink3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customXml" Target="../ink/ink32.xml"/></Relationships>
</file>

<file path=ppt/slides/_rels/slide3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customXml" Target="../ink/ink33.xml"/></Relationships>
</file>

<file path=ppt/slides/_rels/slide3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customXml" Target="../ink/ink34.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0.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customXml" Target="../ink/ink3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6.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92264" y="3784600"/>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88386" y="5686868"/>
            <a:ext cx="439069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المحاضرة الثانية</a:t>
            </a:r>
            <a:endParaRPr lang="en-US" sz="2800" b="1" dirty="0">
              <a:solidFill>
                <a:schemeClr val="bg1"/>
              </a:solidFill>
              <a:latin typeface="Alexandria" charset="0"/>
              <a:cs typeface="Alexandria" charset="0"/>
            </a:endParaRPr>
          </a:p>
        </p:txBody>
      </p:sp>
      <p:sp>
        <p:nvSpPr>
          <p:cNvPr id="46" name="TextBox 45"/>
          <p:cNvSpPr txBox="1"/>
          <p:nvPr/>
        </p:nvSpPr>
        <p:spPr>
          <a:xfrm>
            <a:off x="506142" y="5200417"/>
            <a:ext cx="3191899" cy="461665"/>
          </a:xfrm>
          <a:prstGeom prst="rect">
            <a:avLst/>
          </a:prstGeom>
          <a:noFill/>
        </p:spPr>
        <p:txBody>
          <a:bodyPr wrap="none" rtlCol="0">
            <a:spAutoFit/>
          </a:bodyPr>
          <a:lstStyle/>
          <a:p>
            <a:pPr algn="r"/>
            <a:r>
              <a:rPr lang="ar-DZ" sz="2400" b="1" dirty="0"/>
              <a:t>أسس علمية في النَّقد الإعلامي</a:t>
            </a:r>
            <a:endParaRPr lang="ar-DZ" sz="2400" b="1" dirty="0">
              <a:solidFill>
                <a:schemeClr val="tx1">
                  <a:lumMod val="95000"/>
                  <a:lumOff val="5000"/>
                </a:schemeClr>
              </a:solidFill>
              <a:latin typeface="Alexandria"/>
              <a:cs typeface="Alexandria" charset="0"/>
            </a:endParaRPr>
          </a:p>
        </p:txBody>
      </p:sp>
      <p:sp>
        <p:nvSpPr>
          <p:cNvPr id="14" name="Oval 13"/>
          <p:cNvSpPr/>
          <p:nvPr/>
        </p:nvSpPr>
        <p:spPr>
          <a:xfrm>
            <a:off x="6008898" y="-2282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29269" y="1938000"/>
            <a:ext cx="5335229" cy="2431435"/>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النَّقــــــــــد الإعـــــــــــــــلامــــــــــــــــي</a:t>
            </a:r>
          </a:p>
          <a:p>
            <a:pPr algn="ctr"/>
            <a:r>
              <a:rPr lang="en-US" sz="4400" b="1" dirty="0">
                <a:solidFill>
                  <a:schemeClr val="accent1">
                    <a:lumMod val="50000"/>
                  </a:schemeClr>
                </a:solidFill>
                <a:latin typeface="Alexandria"/>
                <a:cs typeface="Alexandria" charset="0"/>
              </a:rPr>
              <a:t>Media criticism</a:t>
            </a:r>
            <a:endParaRPr lang="ar-DZ" sz="4400" b="1" dirty="0">
              <a:solidFill>
                <a:schemeClr val="accent1">
                  <a:lumMod val="50000"/>
                </a:schemeClr>
              </a:solidFill>
              <a:latin typeface="Alexandria"/>
              <a:cs typeface="Alexandria" charset="0"/>
            </a:endParaRPr>
          </a:p>
          <a:p>
            <a:pPr algn="ctr"/>
            <a:r>
              <a:rPr lang="fr-FR" b="1" dirty="0"/>
              <a:t>DGM</a:t>
            </a:r>
            <a:r>
              <a:rPr lang="ar-DZ" b="1" dirty="0"/>
              <a:t>413</a:t>
            </a:r>
            <a:endParaRPr lang="fr-FR" dirty="0"/>
          </a:p>
          <a:p>
            <a:pPr algn="ctr"/>
            <a:endParaRPr lang="en-US" sz="4400" b="1" dirty="0">
              <a:solidFill>
                <a:schemeClr val="accent1">
                  <a:lumMod val="50000"/>
                </a:schemeClr>
              </a:solidFill>
              <a:latin typeface="Alexandria"/>
              <a:cs typeface="Alexandria"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10" advTm="0">
        <p159:morph option="byObject"/>
      </p:transition>
    </mc:Choice>
    <mc:Fallback xmlns="">
      <p:transition advTm="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75283" y="1492881"/>
            <a:ext cx="3188178" cy="461362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25511" y="1175458"/>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875283" y="1544539"/>
            <a:ext cx="4786910" cy="4955076"/>
          </a:xfrm>
          <a:prstGeom prst="rect">
            <a:avLst/>
          </a:prstGeom>
          <a:ln>
            <a:noFill/>
          </a:ln>
          <a:effectLst>
            <a:outerShdw blurRad="292100" dist="139700" dir="2700000" algn="tl" rotWithShape="0">
              <a:srgbClr val="333333">
                <a:alpha val="65000"/>
              </a:srgbClr>
            </a:outerShdw>
          </a:effectLst>
        </p:spPr>
      </p:pic>
      <p:sp>
        <p:nvSpPr>
          <p:cNvPr id="11" name="Rectangle 10"/>
          <p:cNvSpPr/>
          <p:nvPr/>
        </p:nvSpPr>
        <p:spPr>
          <a:xfrm>
            <a:off x="3850169" y="574347"/>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600" b="1" dirty="0">
                <a:solidFill>
                  <a:schemeClr val="bg1"/>
                </a:solidFill>
                <a:latin typeface="Alexandria" charset="0"/>
                <a:cs typeface="Alexandria" charset="0"/>
              </a:rPr>
              <a:t>المحاضرة الثانيــــة</a:t>
            </a:r>
            <a:endParaRPr lang="en-US" sz="3600" b="1" dirty="0">
              <a:solidFill>
                <a:schemeClr val="bg1"/>
              </a:solidFill>
              <a:latin typeface="Alexandria" charset="0"/>
              <a:cs typeface="Alexandria" charset="0"/>
            </a:endParaRP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813233" y="538592"/>
            <a:ext cx="6449269" cy="6822765"/>
          </a:xfrm>
          <a:prstGeom prst="rect">
            <a:avLst/>
          </a:prstGeom>
          <a:noFill/>
        </p:spPr>
        <p:txBody>
          <a:bodyPr wrap="square">
            <a:spAutoFit/>
          </a:bodyPr>
          <a:lstStyle/>
          <a:p>
            <a:pPr algn="r">
              <a:lnSpc>
                <a:spcPct val="120000"/>
              </a:lnSpc>
            </a:pPr>
            <a:r>
              <a:rPr lang="ar-DZ" sz="3200" b="1" dirty="0">
                <a:latin typeface="Alexandria" charset="0"/>
                <a:cs typeface="Alexandria" charset="0"/>
              </a:rPr>
              <a:t>محتويات المحاضرة :</a:t>
            </a:r>
            <a:endParaRPr lang="ar-DZ" sz="2200" b="1" dirty="0">
              <a:latin typeface="Alexandria" charset="0"/>
              <a:cs typeface="Alexandria" charset="0"/>
            </a:endParaRPr>
          </a:p>
          <a:p>
            <a:pPr algn="r" rtl="1"/>
            <a:r>
              <a:rPr lang="ar-DZ" sz="2200" b="1" dirty="0">
                <a:latin typeface="Alexandria"/>
              </a:rPr>
              <a:t>1- مقدمـــــــة.</a:t>
            </a:r>
            <a:endParaRPr lang="fr-FR" sz="2200" dirty="0">
              <a:latin typeface="Alexandria"/>
            </a:endParaRPr>
          </a:p>
          <a:p>
            <a:pPr algn="r" rtl="1"/>
            <a:r>
              <a:rPr lang="ar-DZ" sz="2200" b="1" dirty="0">
                <a:latin typeface="Alexandria"/>
              </a:rPr>
              <a:t>2-التَّفكير النَّاقد وأهميَّته.</a:t>
            </a:r>
            <a:endParaRPr lang="fr-FR" sz="2200" dirty="0">
              <a:latin typeface="Alexandria"/>
            </a:endParaRPr>
          </a:p>
          <a:p>
            <a:pPr algn="r" rtl="1"/>
            <a:r>
              <a:rPr lang="ar-DZ" sz="2200" b="1" dirty="0">
                <a:latin typeface="Alexandria"/>
              </a:rPr>
              <a:t>- </a:t>
            </a:r>
            <a:r>
              <a:rPr lang="ar-DZ" sz="2200" dirty="0">
                <a:latin typeface="Alexandria"/>
              </a:rPr>
              <a:t>خلفية معرفية </a:t>
            </a:r>
            <a:endParaRPr lang="fr-FR" sz="2200" dirty="0">
              <a:latin typeface="Alexandria"/>
            </a:endParaRPr>
          </a:p>
          <a:p>
            <a:pPr marL="342900" indent="-342900" algn="r" rtl="1">
              <a:buFontTx/>
              <a:buChar char="-"/>
            </a:pPr>
            <a:r>
              <a:rPr lang="ar-DZ" sz="2200" dirty="0">
                <a:latin typeface="Alexandria"/>
              </a:rPr>
              <a:t>نماذج مهنية </a:t>
            </a:r>
            <a:endParaRPr lang="ar-DZ" sz="2200" b="1" dirty="0">
              <a:latin typeface="Alexandria"/>
            </a:endParaRPr>
          </a:p>
          <a:p>
            <a:pPr algn="r" rtl="1"/>
            <a:r>
              <a:rPr lang="ar-DZ" sz="2200" b="1" dirty="0">
                <a:latin typeface="Alexandria"/>
              </a:rPr>
              <a:t> 3- </a:t>
            </a:r>
            <a:r>
              <a:rPr lang="ar-DZ" sz="2400" b="1" dirty="0">
                <a:latin typeface="Alexandria"/>
              </a:rPr>
              <a:t>مهارات التَّفكير النَّاقد .</a:t>
            </a:r>
          </a:p>
          <a:p>
            <a:pPr algn="r" rtl="1"/>
            <a:r>
              <a:rPr lang="ar-DZ" sz="2000" dirty="0">
                <a:latin typeface="Alexandria"/>
              </a:rPr>
              <a:t>- نماذج لمخالفات وأخطاء مهنية.</a:t>
            </a:r>
            <a:endParaRPr lang="fr-FR" sz="2200" dirty="0">
              <a:latin typeface="Alexandria"/>
            </a:endParaRPr>
          </a:p>
          <a:p>
            <a:pPr algn="r" rtl="1"/>
            <a:r>
              <a:rPr lang="ar-DZ" sz="2200" dirty="0">
                <a:latin typeface="Alexandria"/>
              </a:rPr>
              <a:t>⁠</a:t>
            </a:r>
            <a:r>
              <a:rPr lang="ar-DZ" sz="2200" b="1" dirty="0">
                <a:latin typeface="Alexandria"/>
              </a:rPr>
              <a:t>4- مستويات النَّقد.</a:t>
            </a:r>
          </a:p>
          <a:p>
            <a:pPr algn="r" rtl="1"/>
            <a:r>
              <a:rPr lang="ar-DZ" sz="2200" dirty="0">
                <a:latin typeface="Alexandria"/>
              </a:rPr>
              <a:t>- خلفية معرفية </a:t>
            </a:r>
          </a:p>
          <a:p>
            <a:pPr algn="r" rtl="1"/>
            <a:r>
              <a:rPr lang="ar-DZ" sz="2200" b="1" dirty="0">
                <a:latin typeface="Alexandria"/>
              </a:rPr>
              <a:t>5- سمات النَّاقد الإعلامي .</a:t>
            </a:r>
            <a:endParaRPr lang="fr-FR" sz="2200" dirty="0">
              <a:latin typeface="Alexandria"/>
            </a:endParaRPr>
          </a:p>
          <a:p>
            <a:pPr algn="r" rtl="1"/>
            <a:r>
              <a:rPr lang="ar-DZ" sz="2200" b="1" dirty="0">
                <a:latin typeface="Alexandria"/>
              </a:rPr>
              <a:t>- </a:t>
            </a:r>
            <a:r>
              <a:rPr lang="ar-DZ" sz="2200" dirty="0">
                <a:latin typeface="Alexandria"/>
              </a:rPr>
              <a:t>خلفية معرفية </a:t>
            </a:r>
            <a:endParaRPr lang="fr-FR" sz="2200" dirty="0">
              <a:latin typeface="Alexandria"/>
            </a:endParaRPr>
          </a:p>
          <a:p>
            <a:pPr algn="r" rtl="1"/>
            <a:r>
              <a:rPr lang="ar-DZ" sz="2200" dirty="0">
                <a:latin typeface="Alexandria"/>
              </a:rPr>
              <a:t>- نماذج لمخالفات وأخطاء مهنية </a:t>
            </a:r>
            <a:endParaRPr lang="fr-FR" sz="2200" dirty="0">
              <a:latin typeface="Alexandria"/>
            </a:endParaRPr>
          </a:p>
          <a:p>
            <a:pPr algn="r" rtl="1"/>
            <a:r>
              <a:rPr lang="ar-DZ" sz="2400" b="1" dirty="0">
                <a:latin typeface="Alexandria"/>
              </a:rPr>
              <a:t>6</a:t>
            </a:r>
            <a:r>
              <a:rPr lang="ar-DZ" sz="2200" b="1" dirty="0">
                <a:latin typeface="Alexandria"/>
              </a:rPr>
              <a:t>-أسس و أنواع النَّقد الإعلامي</a:t>
            </a:r>
          </a:p>
          <a:p>
            <a:pPr algn="r" rtl="1"/>
            <a:r>
              <a:rPr lang="ar-DZ" sz="2200" b="1" dirty="0">
                <a:latin typeface="Alexandria"/>
              </a:rPr>
              <a:t> - </a:t>
            </a:r>
            <a:r>
              <a:rPr lang="ar-DZ" sz="2200" dirty="0">
                <a:latin typeface="Alexandria"/>
              </a:rPr>
              <a:t>خلفية معرفية </a:t>
            </a:r>
            <a:endParaRPr lang="fr-FR" sz="2200" dirty="0">
              <a:latin typeface="Alexandria"/>
            </a:endParaRPr>
          </a:p>
          <a:p>
            <a:pPr algn="r" rtl="1"/>
            <a:r>
              <a:rPr lang="ar-DZ" sz="2200" b="1" dirty="0">
                <a:latin typeface="Alexandria"/>
              </a:rPr>
              <a:t>- </a:t>
            </a:r>
            <a:r>
              <a:rPr lang="ar-DZ" sz="2200" dirty="0">
                <a:latin typeface="Alexandria"/>
              </a:rPr>
              <a:t>نماذج نقدية.</a:t>
            </a:r>
            <a:endParaRPr lang="fr-FR" sz="2200" dirty="0">
              <a:latin typeface="Alexandria"/>
            </a:endParaRPr>
          </a:p>
          <a:p>
            <a:pPr algn="r">
              <a:lnSpc>
                <a:spcPct val="120000"/>
              </a:lnSpc>
            </a:pPr>
            <a:r>
              <a:rPr lang="ar-DZ" sz="2400" b="1" dirty="0">
                <a:latin typeface="Alexandria"/>
              </a:rPr>
              <a:t>7- خلاصة .  </a:t>
            </a:r>
            <a:endParaRPr lang="ar-DZ" sz="2800" b="1" dirty="0">
              <a:latin typeface="Alexandria" charset="0"/>
              <a:cs typeface="Alexandria" charset="0"/>
            </a:endParaRPr>
          </a:p>
          <a:p>
            <a:pPr algn="r">
              <a:lnSpc>
                <a:spcPct val="120000"/>
              </a:lnSpc>
            </a:pPr>
            <a:endParaRPr lang="ar-DZ" sz="2400" b="1" dirty="0">
              <a:latin typeface="Alexandria"/>
            </a:endParaRPr>
          </a:p>
          <a:p>
            <a:pPr algn="r">
              <a:lnSpc>
                <a:spcPct val="120000"/>
              </a:lnSpc>
            </a:pPr>
            <a:endParaRPr lang="en-US" sz="2800" b="1" dirty="0">
              <a:latin typeface="Alexandria" charset="0"/>
              <a:cs typeface="Alexandria" charset="0"/>
            </a:endParaRP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med" p14:dur="700" advTm="59242">
        <p:fade/>
      </p:transition>
    </mc:Choice>
    <mc:Fallback xmlns="">
      <p:transition spd="med" advTm="59242">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609264" y="1332367"/>
            <a:ext cx="6516913" cy="4786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7" name="TextBox 16">
            <a:extLst>
              <a:ext uri="{FF2B5EF4-FFF2-40B4-BE49-F238E27FC236}">
                <a16:creationId xmlns:a16="http://schemas.microsoft.com/office/drawing/2014/main" id="{FE892149-FCAE-8B28-CA5F-9C17B892E03F}"/>
              </a:ext>
            </a:extLst>
          </p:cNvPr>
          <p:cNvSpPr txBox="1"/>
          <p:nvPr/>
        </p:nvSpPr>
        <p:spPr>
          <a:xfrm>
            <a:off x="6803740" y="643364"/>
            <a:ext cx="4113898"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مقـــــــدمــــة </a:t>
            </a:r>
          </a:p>
        </p:txBody>
      </p:sp>
      <p:sp>
        <p:nvSpPr>
          <p:cNvPr id="18" name="Rectangle 17">
            <a:extLst>
              <a:ext uri="{FF2B5EF4-FFF2-40B4-BE49-F238E27FC236}">
                <a16:creationId xmlns:a16="http://schemas.microsoft.com/office/drawing/2014/main" id="{85BC3F50-E393-12FF-C2C6-8D840F2293D3}"/>
              </a:ext>
            </a:extLst>
          </p:cNvPr>
          <p:cNvSpPr/>
          <p:nvPr/>
        </p:nvSpPr>
        <p:spPr>
          <a:xfrm>
            <a:off x="6803740" y="586913"/>
            <a:ext cx="1190600" cy="9007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8FBF39EF-5A55-AC18-81D8-AD8F7064DC97}"/>
              </a:ext>
            </a:extLst>
          </p:cNvPr>
          <p:cNvSpPr txBox="1"/>
          <p:nvPr/>
        </p:nvSpPr>
        <p:spPr>
          <a:xfrm>
            <a:off x="7020552" y="687207"/>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347E6AA2-4EA9-AF2A-5CCB-DE4212CFA70B}"/>
              </a:ext>
            </a:extLst>
          </p:cNvPr>
          <p:cNvSpPr/>
          <p:nvPr/>
        </p:nvSpPr>
        <p:spPr>
          <a:xfrm>
            <a:off x="2266583" y="52179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Rectangle 2">
            <a:extLst>
              <a:ext uri="{FF2B5EF4-FFF2-40B4-BE49-F238E27FC236}">
                <a16:creationId xmlns:a16="http://schemas.microsoft.com/office/drawing/2014/main" id="{BE7132E9-B508-26AB-3D2B-9DDFFF99C532}"/>
              </a:ext>
            </a:extLst>
          </p:cNvPr>
          <p:cNvSpPr/>
          <p:nvPr/>
        </p:nvSpPr>
        <p:spPr>
          <a:xfrm>
            <a:off x="815994" y="1844872"/>
            <a:ext cx="10272334" cy="3785652"/>
          </a:xfrm>
          <a:prstGeom prst="rect">
            <a:avLst/>
          </a:prstGeom>
        </p:spPr>
        <p:txBody>
          <a:bodyPr wrap="square">
            <a:spAutoFit/>
          </a:bodyPr>
          <a:lstStyle/>
          <a:p>
            <a:pPr algn="just" rtl="1"/>
            <a:r>
              <a:rPr lang="ar-EG" sz="2400" dirty="0"/>
              <a:t>يُعَدّ</a:t>
            </a:r>
            <a:r>
              <a:rPr lang="ar-DZ" sz="2400" dirty="0"/>
              <a:t>ُ</a:t>
            </a:r>
            <a:r>
              <a:rPr lang="ar-EG" sz="2400" dirty="0"/>
              <a:t> الن</a:t>
            </a:r>
            <a:r>
              <a:rPr lang="ar-DZ" sz="2400" dirty="0"/>
              <a:t>َّ</a:t>
            </a:r>
            <a:r>
              <a:rPr lang="ar-EG" sz="2400" dirty="0"/>
              <a:t>قد أداة</a:t>
            </a:r>
            <a:r>
              <a:rPr lang="ar-DZ" sz="2400" dirty="0"/>
              <a:t>ٌ</a:t>
            </a:r>
            <a:r>
              <a:rPr lang="ar-EG" sz="2400" dirty="0"/>
              <a:t> أساسية لفهم الظواهر الإعلامية وتقييمها، إذ</a:t>
            </a:r>
            <a:r>
              <a:rPr lang="ar-DZ" sz="2400" dirty="0"/>
              <a:t>ْ</a:t>
            </a:r>
            <a:r>
              <a:rPr lang="ar-EG" sz="2400" dirty="0"/>
              <a:t> </a:t>
            </a:r>
            <a:r>
              <a:rPr lang="ar-EG" sz="2400" dirty="0" err="1"/>
              <a:t>تت</a:t>
            </a:r>
            <a:r>
              <a:rPr lang="ar-DZ" sz="2400" dirty="0"/>
              <a:t>عدَّد</a:t>
            </a:r>
            <a:r>
              <a:rPr lang="ar-EG" sz="2400" dirty="0"/>
              <a:t> أنواعه بين الن</a:t>
            </a:r>
            <a:r>
              <a:rPr lang="ar-DZ" sz="2400" dirty="0"/>
              <a:t>َّ</a:t>
            </a:r>
            <a:r>
              <a:rPr lang="ar-EG" sz="2400" dirty="0"/>
              <a:t>قد الت</a:t>
            </a:r>
            <a:r>
              <a:rPr lang="ar-DZ" sz="2400" dirty="0"/>
              <a:t>َّ</a:t>
            </a:r>
            <a:r>
              <a:rPr lang="ar-EG" sz="2400" dirty="0"/>
              <a:t>حليلي، والت</a:t>
            </a:r>
            <a:r>
              <a:rPr lang="ar-DZ" sz="2400" dirty="0"/>
              <a:t>َّ</a:t>
            </a:r>
            <a:r>
              <a:rPr lang="ar-EG" sz="2400" dirty="0"/>
              <a:t>فسيري، والت</a:t>
            </a:r>
            <a:r>
              <a:rPr lang="ar-DZ" sz="2400" dirty="0"/>
              <a:t>َّ</a:t>
            </a:r>
            <a:r>
              <a:rPr lang="ar-EG" sz="2400" dirty="0"/>
              <a:t>قويمي، والإنشائي، وكل نوع</a:t>
            </a:r>
            <a:r>
              <a:rPr lang="ar-DZ" sz="2400" dirty="0"/>
              <a:t>ٍ</a:t>
            </a:r>
            <a:r>
              <a:rPr lang="ar-EG" sz="2400" dirty="0"/>
              <a:t> منها ي</a:t>
            </a:r>
            <a:r>
              <a:rPr lang="ar-DZ" sz="2400" dirty="0"/>
              <a:t>ُ</a:t>
            </a:r>
            <a:r>
              <a:rPr lang="ar-EG" sz="2400" dirty="0"/>
              <a:t>سهم في الكشف عن جوانب مختلفة من الر</a:t>
            </a:r>
            <a:r>
              <a:rPr lang="ar-DZ" sz="2400" dirty="0"/>
              <a:t>ِّ</a:t>
            </a:r>
            <a:r>
              <a:rPr lang="ar-EG" sz="2400" dirty="0"/>
              <a:t>سالة الإعلامية. ومن هنا يبرز دور الت</a:t>
            </a:r>
            <a:r>
              <a:rPr lang="ar-DZ" sz="2400" dirty="0"/>
              <a:t>َّ</a:t>
            </a:r>
            <a:r>
              <a:rPr lang="ar-EG" sz="2400" dirty="0"/>
              <a:t>فكير الن</a:t>
            </a:r>
            <a:r>
              <a:rPr lang="ar-DZ" sz="2400" dirty="0"/>
              <a:t>َّ</a:t>
            </a:r>
            <a:r>
              <a:rPr lang="ar-EG" sz="2400" dirty="0"/>
              <a:t>اقد باعتباره عملية عقلية من</a:t>
            </a:r>
            <a:r>
              <a:rPr lang="ar-DZ" sz="2400" dirty="0"/>
              <a:t>َّ</a:t>
            </a:r>
            <a:r>
              <a:rPr lang="ar-EG" sz="2400" dirty="0" err="1"/>
              <a:t>ظمة</a:t>
            </a:r>
            <a:r>
              <a:rPr lang="ar-DZ" sz="2400" dirty="0"/>
              <a:t>،</a:t>
            </a:r>
            <a:r>
              <a:rPr lang="ar-EG" sz="2400" dirty="0"/>
              <a:t> تقوم على الت</a:t>
            </a:r>
            <a:r>
              <a:rPr lang="ar-DZ" sz="2400" dirty="0"/>
              <a:t>َّ</a:t>
            </a:r>
            <a:r>
              <a:rPr lang="ar-EG" sz="2400" dirty="0"/>
              <a:t>حليل والمقارنة، وال</a:t>
            </a:r>
            <a:r>
              <a:rPr lang="ar-DZ" sz="2400" dirty="0"/>
              <a:t>إ</a:t>
            </a:r>
            <a:r>
              <a:rPr lang="ar-EG" sz="2400" dirty="0" err="1"/>
              <a:t>ستنتاج</a:t>
            </a:r>
            <a:r>
              <a:rPr lang="ar-EG" sz="2400" dirty="0"/>
              <a:t>، و</a:t>
            </a:r>
            <a:r>
              <a:rPr lang="ar-DZ" sz="2400" dirty="0"/>
              <a:t>إ</a:t>
            </a:r>
            <a:r>
              <a:rPr lang="ar-EG" sz="2400" dirty="0"/>
              <a:t>ت</a:t>
            </a:r>
            <a:r>
              <a:rPr lang="ar-DZ" sz="2400" dirty="0"/>
              <a:t>ِّ</a:t>
            </a:r>
            <a:r>
              <a:rPr lang="ar-EG" sz="2400" dirty="0"/>
              <a:t>خاذ الموقف الواعي</a:t>
            </a:r>
            <a:r>
              <a:rPr lang="ar-DZ" sz="2400" dirty="0"/>
              <a:t>،</a:t>
            </a:r>
            <a:r>
              <a:rPr lang="ar-EG" sz="2400" dirty="0"/>
              <a:t> ت</a:t>
            </a:r>
            <a:r>
              <a:rPr lang="ar-DZ" sz="2400" dirty="0"/>
              <a:t>ِ</a:t>
            </a:r>
            <a:r>
              <a:rPr lang="ar-EG" sz="2400" dirty="0"/>
              <a:t>جاه</a:t>
            </a:r>
            <a:r>
              <a:rPr lang="ar-DZ" sz="2400" dirty="0"/>
              <a:t>َ</a:t>
            </a:r>
            <a:r>
              <a:rPr lang="ar-EG" sz="2400" dirty="0"/>
              <a:t> ما يُقدَّم من محتوى.</a:t>
            </a:r>
            <a:endParaRPr lang="fr-FR" sz="2400" dirty="0"/>
          </a:p>
          <a:p>
            <a:pPr algn="just" rtl="1"/>
            <a:r>
              <a:rPr lang="ar-EG" sz="2400" dirty="0"/>
              <a:t>ولكي يكون الن</a:t>
            </a:r>
            <a:r>
              <a:rPr lang="ar-DZ" sz="2400" dirty="0"/>
              <a:t>َّ</a:t>
            </a:r>
            <a:r>
              <a:rPr lang="ar-EG" sz="2400" dirty="0"/>
              <a:t>اقد الإعلامي فاعلاً، لا بد</a:t>
            </a:r>
            <a:r>
              <a:rPr lang="ar-DZ" sz="2400" dirty="0"/>
              <a:t>َّ</a:t>
            </a:r>
            <a:r>
              <a:rPr lang="ar-EG" sz="2400" dirty="0"/>
              <a:t> أن </a:t>
            </a:r>
            <a:r>
              <a:rPr lang="ar-EG" sz="2400" dirty="0" err="1"/>
              <a:t>يتّ</a:t>
            </a:r>
            <a:r>
              <a:rPr lang="ar-DZ" sz="2400" dirty="0"/>
              <a:t>َ</a:t>
            </a:r>
            <a:r>
              <a:rPr lang="ar-EG" sz="2400" dirty="0"/>
              <a:t>صف بعدد من الس</a:t>
            </a:r>
            <a:r>
              <a:rPr lang="ar-DZ" sz="2400" dirty="0"/>
              <a:t>ِّ</a:t>
            </a:r>
            <a:r>
              <a:rPr lang="ar-EG" sz="2400" dirty="0"/>
              <a:t>مات مثل: الموضوعية والقدرة على الملاحظة الد</a:t>
            </a:r>
            <a:r>
              <a:rPr lang="ar-DZ" sz="2400" dirty="0"/>
              <a:t>َّ</a:t>
            </a:r>
            <a:r>
              <a:rPr lang="ar-EG" sz="2400" dirty="0"/>
              <a:t>قيقة، وال</a:t>
            </a:r>
            <a:r>
              <a:rPr lang="ar-DZ" sz="2400" dirty="0"/>
              <a:t>إ</a:t>
            </a:r>
            <a:r>
              <a:rPr lang="ar-EG" sz="2400" dirty="0" err="1"/>
              <a:t>ستقلالية</a:t>
            </a:r>
            <a:r>
              <a:rPr lang="ar-EG" sz="2400" dirty="0"/>
              <a:t> في الر</a:t>
            </a:r>
            <a:r>
              <a:rPr lang="ar-DZ" sz="2400" dirty="0"/>
              <a:t>َّ</a:t>
            </a:r>
            <a:r>
              <a:rPr lang="ar-EG" sz="2400" dirty="0"/>
              <a:t>أي، والمرونة في تقب</a:t>
            </a:r>
            <a:r>
              <a:rPr lang="ar-DZ" sz="2400" dirty="0"/>
              <a:t>ُ</a:t>
            </a:r>
            <a:r>
              <a:rPr lang="ar-EG" sz="2400" dirty="0"/>
              <a:t>ّل</a:t>
            </a:r>
            <a:r>
              <a:rPr lang="ar-DZ" sz="2400" dirty="0"/>
              <a:t>ِ</a:t>
            </a:r>
            <a:r>
              <a:rPr lang="ar-EG" sz="2400" dirty="0"/>
              <a:t> و</a:t>
            </a:r>
            <a:r>
              <a:rPr lang="ar-DZ" sz="2400" dirty="0"/>
              <a:t>ُ</a:t>
            </a:r>
            <a:r>
              <a:rPr lang="ar-EG" sz="2400" dirty="0"/>
              <a:t>جهات الن</a:t>
            </a:r>
            <a:r>
              <a:rPr lang="ar-DZ" sz="2400" dirty="0"/>
              <a:t>َّ</a:t>
            </a:r>
            <a:r>
              <a:rPr lang="ar-EG" sz="2400" dirty="0"/>
              <a:t>ظر المتعد</a:t>
            </a:r>
            <a:r>
              <a:rPr lang="ar-DZ" sz="2400" dirty="0"/>
              <a:t>ِّ</a:t>
            </a:r>
            <a:r>
              <a:rPr lang="ar-EG" sz="2400" dirty="0" err="1"/>
              <a:t>دة</a:t>
            </a:r>
            <a:r>
              <a:rPr lang="ar-EG" sz="2400" dirty="0"/>
              <a:t>، إضافةً إلى الأمانة العلمية. كما أن</a:t>
            </a:r>
            <a:r>
              <a:rPr lang="ar-DZ" sz="2400" dirty="0"/>
              <a:t>َّ</a:t>
            </a:r>
            <a:r>
              <a:rPr lang="ar-EG" sz="2400" dirty="0"/>
              <a:t> ممارسة الن</a:t>
            </a:r>
            <a:r>
              <a:rPr lang="ar-DZ" sz="2400" dirty="0"/>
              <a:t>َّ</a:t>
            </a:r>
            <a:r>
              <a:rPr lang="ar-EG" sz="2400" dirty="0"/>
              <a:t>قد الإعلامي تتطل</a:t>
            </a:r>
            <a:r>
              <a:rPr lang="ar-DZ" sz="2400" dirty="0"/>
              <a:t>َّ</a:t>
            </a:r>
            <a:r>
              <a:rPr lang="ar-EG" sz="2400" dirty="0"/>
              <a:t>ب </a:t>
            </a:r>
            <a:r>
              <a:rPr lang="ar-DZ" sz="2400" dirty="0"/>
              <a:t>إ</a:t>
            </a:r>
            <a:r>
              <a:rPr lang="ar-EG" sz="2400" dirty="0" err="1"/>
              <a:t>متلاك</a:t>
            </a:r>
            <a:r>
              <a:rPr lang="ar-EG" sz="2400" dirty="0"/>
              <a:t> مهارات الت</a:t>
            </a:r>
            <a:r>
              <a:rPr lang="ar-DZ" sz="2400" dirty="0"/>
              <a:t>َّ</a:t>
            </a:r>
            <a:r>
              <a:rPr lang="ar-EG" sz="2400" dirty="0"/>
              <a:t>فكير الن</a:t>
            </a:r>
            <a:r>
              <a:rPr lang="ar-DZ" sz="2400" dirty="0"/>
              <a:t>َّ</a:t>
            </a:r>
            <a:r>
              <a:rPr lang="ar-EG" sz="2400" dirty="0"/>
              <a:t>اقد</a:t>
            </a:r>
            <a:r>
              <a:rPr lang="ar-DZ" sz="2400" dirty="0"/>
              <a:t>،</a:t>
            </a:r>
            <a:r>
              <a:rPr lang="ar-EG" sz="2400" dirty="0"/>
              <a:t> الحجج والأدلة، </a:t>
            </a:r>
            <a:r>
              <a:rPr lang="ar-DZ" sz="2400" dirty="0"/>
              <a:t>و</a:t>
            </a:r>
            <a:r>
              <a:rPr lang="ar-EG" sz="2400" dirty="0"/>
              <a:t>ربط الأفكار </a:t>
            </a:r>
            <a:r>
              <a:rPr lang="ar-EG" sz="2400" dirty="0" err="1"/>
              <a:t>بالس</a:t>
            </a:r>
            <a:r>
              <a:rPr lang="ar-DZ" sz="2400" dirty="0"/>
              <a:t>ِّ</a:t>
            </a:r>
            <a:r>
              <a:rPr lang="ar-EG" sz="2400" dirty="0"/>
              <a:t>ياقات ال</a:t>
            </a:r>
            <a:r>
              <a:rPr lang="ar-DZ" sz="2400" dirty="0"/>
              <a:t>إ</a:t>
            </a:r>
            <a:r>
              <a:rPr lang="ar-EG" sz="2400" dirty="0" err="1"/>
              <a:t>جتماعية</a:t>
            </a:r>
            <a:r>
              <a:rPr lang="ar-EG" sz="2400" dirty="0"/>
              <a:t> والث</a:t>
            </a:r>
            <a:r>
              <a:rPr lang="ar-DZ" sz="2400" dirty="0"/>
              <a:t>َّ</a:t>
            </a:r>
            <a:r>
              <a:rPr lang="ar-EG" sz="2400" dirty="0"/>
              <a:t>قافية، والت</a:t>
            </a:r>
            <a:r>
              <a:rPr lang="ar-DZ" sz="2400" dirty="0"/>
              <a:t>َّ</a:t>
            </a:r>
            <a:r>
              <a:rPr lang="ar-EG" sz="2400" dirty="0"/>
              <a:t>عبير عن الموقف الن</a:t>
            </a:r>
            <a:r>
              <a:rPr lang="ar-DZ" sz="2400" dirty="0"/>
              <a:t>َّ</a:t>
            </a:r>
            <a:r>
              <a:rPr lang="ar-EG" sz="2400" dirty="0"/>
              <a:t>قدي بوضوح ومنطقية.</a:t>
            </a:r>
            <a:endParaRPr lang="fr-FR" sz="2400" dirty="0"/>
          </a:p>
          <a:p>
            <a:pPr algn="just" rtl="1"/>
            <a:r>
              <a:rPr lang="ar-EG" sz="2400" dirty="0"/>
              <a:t>وبذلك يصبح الن</a:t>
            </a:r>
            <a:r>
              <a:rPr lang="ar-DZ" sz="2400" dirty="0"/>
              <a:t>َّ</a:t>
            </a:r>
            <a:r>
              <a:rPr lang="ar-EG" sz="2400" dirty="0"/>
              <a:t>قد</a:t>
            </a:r>
            <a:r>
              <a:rPr lang="ar-DZ" sz="2400" dirty="0"/>
              <a:t>،</a:t>
            </a:r>
            <a:r>
              <a:rPr lang="ar-EG" sz="2400" dirty="0"/>
              <a:t> أداة</a:t>
            </a:r>
            <a:r>
              <a:rPr lang="ar-DZ" sz="2400" dirty="0"/>
              <a:t>ً</a:t>
            </a:r>
            <a:r>
              <a:rPr lang="ar-EG" sz="2400" dirty="0"/>
              <a:t> تطويرية</a:t>
            </a:r>
            <a:r>
              <a:rPr lang="ar-DZ" sz="2400" dirty="0"/>
              <a:t>ِ،</a:t>
            </a:r>
            <a:r>
              <a:rPr lang="ar-EG" sz="2400" dirty="0"/>
              <a:t> ت</a:t>
            </a:r>
            <a:r>
              <a:rPr lang="ar-DZ" sz="2400" dirty="0"/>
              <a:t>ُ</a:t>
            </a:r>
            <a:r>
              <a:rPr lang="ar-EG" sz="2400" dirty="0"/>
              <a:t>سهم في رفع وعي الجمهور</a:t>
            </a:r>
            <a:r>
              <a:rPr lang="ar-DZ" sz="2400" dirty="0"/>
              <a:t>،</a:t>
            </a:r>
            <a:r>
              <a:rPr lang="ar-EG" sz="2400" dirty="0"/>
              <a:t> وتعزيز جودة الممارسة الإعلامية.</a:t>
            </a:r>
            <a:endParaRPr lang="fr-FR" sz="2400" dirty="0"/>
          </a:p>
          <a:p>
            <a:pPr algn="r"/>
            <a:endParaRPr lang="ar-EG" sz="2400" dirty="0"/>
          </a:p>
        </p:txBody>
      </p:sp>
    </p:spTree>
    <p:extLst>
      <p:ext uri="{BB962C8B-B14F-4D97-AF65-F5344CB8AC3E}">
        <p14:creationId xmlns:p14="http://schemas.microsoft.com/office/powerpoint/2010/main" val="4142154390"/>
      </p:ext>
    </p:extLst>
  </p:cSld>
  <p:clrMapOvr>
    <a:masterClrMapping/>
  </p:clrMapOvr>
  <mc:AlternateContent xmlns:mc="http://schemas.openxmlformats.org/markup-compatibility/2006" xmlns:p14="http://schemas.microsoft.com/office/powerpoint/2010/main">
    <mc:Choice Requires="p14">
      <p:transition p14:dur="10" advTm="115392"/>
    </mc:Choice>
    <mc:Fallback xmlns="">
      <p:transition advTm="11539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00E6C-8C3C-48E1-9EB7-D78DD2A4497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A35109-FFE2-1095-EE76-58617BC3B99D}"/>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79548F04-9494-9655-AC0D-8C105A5A1FCE}"/>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250733C4-ED54-F003-01BD-EFE48EE58D2C}"/>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502FBB6-6E87-72D2-A34C-BB9B247739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7CBC9EA0-50CB-9949-C5DF-0429D2D9A66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9"/>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E49431C8-AFDF-CC36-2A5B-0B16F04F7EE0}"/>
              </a:ext>
            </a:extLst>
          </p:cNvPr>
          <p:cNvSpPr txBox="1"/>
          <p:nvPr/>
        </p:nvSpPr>
        <p:spPr>
          <a:xfrm>
            <a:off x="4550505" y="508412"/>
            <a:ext cx="4863530"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التَّفكيــــــــــر النَّــــــــاقـــــد</a:t>
            </a:r>
          </a:p>
        </p:txBody>
      </p:sp>
      <p:sp>
        <p:nvSpPr>
          <p:cNvPr id="7" name="TextBox 6">
            <a:extLst>
              <a:ext uri="{FF2B5EF4-FFF2-40B4-BE49-F238E27FC236}">
                <a16:creationId xmlns:a16="http://schemas.microsoft.com/office/drawing/2014/main" id="{6B09272F-15E5-47CC-4922-307257889174}"/>
              </a:ext>
            </a:extLst>
          </p:cNvPr>
          <p:cNvSpPr txBox="1"/>
          <p:nvPr/>
        </p:nvSpPr>
        <p:spPr>
          <a:xfrm>
            <a:off x="2909547" y="1377440"/>
            <a:ext cx="8145446" cy="4247317"/>
          </a:xfrm>
          <a:prstGeom prst="rect">
            <a:avLst/>
          </a:prstGeom>
          <a:noFill/>
        </p:spPr>
        <p:txBody>
          <a:bodyPr wrap="square">
            <a:spAutoFit/>
          </a:bodyPr>
          <a:lstStyle/>
          <a:p>
            <a:pPr algn="just" rtl="1"/>
            <a:r>
              <a:rPr lang="ar-EG" sz="2800" b="1" dirty="0"/>
              <a:t>تعريف الت</a:t>
            </a:r>
            <a:r>
              <a:rPr lang="ar-DZ" sz="2800" b="1" dirty="0"/>
              <a:t>َّ</a:t>
            </a:r>
            <a:r>
              <a:rPr lang="ar-EG" sz="2800" b="1" dirty="0"/>
              <a:t>فكير الن</a:t>
            </a:r>
            <a:r>
              <a:rPr lang="ar-DZ" sz="2800" b="1" dirty="0"/>
              <a:t>َّ</a:t>
            </a:r>
            <a:r>
              <a:rPr lang="ar-EG" sz="2800" b="1" dirty="0"/>
              <a:t>اقد: </a:t>
            </a:r>
            <a:r>
              <a:rPr lang="ar-EG" sz="2800" dirty="0"/>
              <a:t>ه</a:t>
            </a:r>
            <a:r>
              <a:rPr lang="ar-DZ" sz="2800" dirty="0"/>
              <a:t>ُ</a:t>
            </a:r>
            <a:r>
              <a:rPr lang="ar-EG" sz="2800" dirty="0"/>
              <a:t>و عملية عقلية </a:t>
            </a:r>
            <a:r>
              <a:rPr lang="ar-EG" sz="2800" dirty="0" err="1"/>
              <a:t>منظ</a:t>
            </a:r>
            <a:r>
              <a:rPr lang="ar-DZ" sz="2800" dirty="0"/>
              <a:t>َّ</a:t>
            </a:r>
            <a:r>
              <a:rPr lang="ar-EG" sz="2800" dirty="0" err="1"/>
              <a:t>مة</a:t>
            </a:r>
            <a:r>
              <a:rPr lang="ar-DZ" sz="2800" dirty="0"/>
              <a:t>،</a:t>
            </a:r>
            <a:r>
              <a:rPr lang="ar-EG" sz="2800" dirty="0"/>
              <a:t> تهدف إلى تحليل الحقائق </a:t>
            </a:r>
            <a:r>
              <a:rPr lang="ar-DZ" sz="2800" dirty="0"/>
              <a:t>والمعلومات و</a:t>
            </a:r>
            <a:r>
              <a:rPr lang="ar-EG" sz="2800" dirty="0"/>
              <a:t>ت</a:t>
            </a:r>
            <a:r>
              <a:rPr lang="ar-DZ" sz="2800" dirty="0"/>
              <a:t>َ</a:t>
            </a:r>
            <a:r>
              <a:rPr lang="ar-EG" sz="2800" dirty="0"/>
              <a:t>حرير</a:t>
            </a:r>
            <a:r>
              <a:rPr lang="ar-DZ" sz="2800" dirty="0"/>
              <a:t>ِ</a:t>
            </a:r>
            <a:r>
              <a:rPr lang="ar-EG" sz="2800" dirty="0"/>
              <a:t> ا</a:t>
            </a:r>
            <a:r>
              <a:rPr lang="ar-DZ" sz="2800" dirty="0" err="1"/>
              <a:t>لأ</a:t>
            </a:r>
            <a:r>
              <a:rPr lang="ar-EG" sz="2800" dirty="0"/>
              <a:t>فكار وتنظيمها، وتحديد ا</a:t>
            </a:r>
            <a:r>
              <a:rPr lang="ar-DZ" sz="2800" dirty="0" err="1"/>
              <a:t>لآ</a:t>
            </a:r>
            <a:r>
              <a:rPr lang="ar-EG" sz="2800" dirty="0"/>
              <a:t>راء وع</a:t>
            </a:r>
            <a:r>
              <a:rPr lang="ar-DZ" sz="2800" dirty="0"/>
              <a:t>َ</a:t>
            </a:r>
            <a:r>
              <a:rPr lang="ar-EG" sz="2800" dirty="0"/>
              <a:t>قد</a:t>
            </a:r>
            <a:r>
              <a:rPr lang="ar-DZ" sz="2800" dirty="0"/>
              <a:t>ُ</a:t>
            </a:r>
            <a:r>
              <a:rPr lang="ar-EG" sz="2800" dirty="0"/>
              <a:t> المقارنات والت</a:t>
            </a:r>
            <a:r>
              <a:rPr lang="ar-DZ" sz="2800" dirty="0"/>
              <a:t>َّ</a:t>
            </a:r>
            <a:r>
              <a:rPr lang="ar-EG" sz="2800" dirty="0"/>
              <a:t>وصل ل</a:t>
            </a:r>
            <a:r>
              <a:rPr lang="ar-DZ" sz="2800" dirty="0"/>
              <a:t>إِ</a:t>
            </a:r>
            <a:r>
              <a:rPr lang="ar-EG" sz="2800" dirty="0" err="1"/>
              <a:t>ستنتاجات</a:t>
            </a:r>
            <a:r>
              <a:rPr lang="ar-EG" sz="2800" dirty="0"/>
              <a:t> وتقويم</a:t>
            </a:r>
            <a:r>
              <a:rPr lang="ar-DZ" sz="2800" dirty="0"/>
              <a:t>ُ</a:t>
            </a:r>
            <a:r>
              <a:rPr lang="ar-EG" sz="2800" dirty="0"/>
              <a:t>ها </a:t>
            </a:r>
            <a:r>
              <a:rPr lang="ar-DZ" sz="2800" dirty="0"/>
              <a:t>بدِّقة </a:t>
            </a:r>
            <a:r>
              <a:rPr lang="ar-EG" sz="2800" dirty="0"/>
              <a:t>وحل</a:t>
            </a:r>
            <a:r>
              <a:rPr lang="ar-DZ" sz="2800" dirty="0"/>
              <a:t>ُّ</a:t>
            </a:r>
            <a:r>
              <a:rPr lang="ar-EG" sz="2800" dirty="0"/>
              <a:t> الم</a:t>
            </a:r>
            <a:r>
              <a:rPr lang="ar-DZ" sz="2800" dirty="0"/>
              <a:t>ُ</a:t>
            </a:r>
            <a:r>
              <a:rPr lang="ar-EG" sz="2800" dirty="0"/>
              <a:t>شك</a:t>
            </a:r>
            <a:r>
              <a:rPr lang="ar-DZ" sz="2800" dirty="0"/>
              <a:t>لا</a:t>
            </a:r>
            <a:r>
              <a:rPr lang="ar-EG" sz="2800" dirty="0"/>
              <a:t>ت</a:t>
            </a:r>
            <a:r>
              <a:rPr lang="ar-DZ" sz="2800" dirty="0"/>
              <a:t>، </a:t>
            </a:r>
            <a:r>
              <a:rPr lang="ar-EG" sz="2800" dirty="0"/>
              <a:t>و</a:t>
            </a:r>
            <a:r>
              <a:rPr lang="ar-DZ" sz="2800" dirty="0"/>
              <a:t>إِ</a:t>
            </a:r>
            <a:r>
              <a:rPr lang="ar-EG" sz="2800" dirty="0"/>
              <a:t>كتشاف الم</a:t>
            </a:r>
            <a:r>
              <a:rPr lang="ar-DZ" sz="2800" dirty="0"/>
              <a:t>ُ</a:t>
            </a:r>
            <a:r>
              <a:rPr lang="ar-EG" sz="2800" dirty="0" err="1"/>
              <a:t>غالطات</a:t>
            </a:r>
            <a:r>
              <a:rPr lang="ar-EG" sz="2800" dirty="0"/>
              <a:t>، وتقييم الح</a:t>
            </a:r>
            <a:r>
              <a:rPr lang="ar-DZ" sz="2800" dirty="0"/>
              <a:t>ُ</a:t>
            </a:r>
            <a:r>
              <a:rPr lang="ar-EG" sz="2800" dirty="0" err="1"/>
              <a:t>جج</a:t>
            </a:r>
            <a:r>
              <a:rPr lang="ar-EG" sz="2800" dirty="0"/>
              <a:t> </a:t>
            </a:r>
            <a:r>
              <a:rPr lang="ar-EG" sz="2800" dirty="0" err="1"/>
              <a:t>والأدل</a:t>
            </a:r>
            <a:r>
              <a:rPr lang="ar-DZ" sz="2800" dirty="0"/>
              <a:t>َّ</a:t>
            </a:r>
            <a:r>
              <a:rPr lang="ar-EG" sz="2800" dirty="0"/>
              <a:t>ة</a:t>
            </a:r>
            <a:r>
              <a:rPr lang="ar-DZ" sz="2800" dirty="0"/>
              <a:t>،</a:t>
            </a:r>
            <a:r>
              <a:rPr lang="ar-EG" sz="2800" dirty="0"/>
              <a:t> للوصول إلى أحكام</a:t>
            </a:r>
            <a:r>
              <a:rPr lang="ar-DZ" sz="2800" dirty="0"/>
              <a:t>ٍ</a:t>
            </a:r>
            <a:r>
              <a:rPr lang="ar-EG" sz="2800" dirty="0"/>
              <a:t> وقرارات</a:t>
            </a:r>
            <a:r>
              <a:rPr lang="ar-DZ" sz="2800" dirty="0"/>
              <a:t>ٍ</a:t>
            </a:r>
            <a:r>
              <a:rPr lang="ar-EG" sz="2800" dirty="0"/>
              <a:t> منطقية</a:t>
            </a:r>
            <a:r>
              <a:rPr lang="ar-DZ" sz="2800" dirty="0"/>
              <a:t>ٍ</a:t>
            </a:r>
            <a:r>
              <a:rPr lang="ar-EG" sz="2800" dirty="0"/>
              <a:t> وموضوعية</a:t>
            </a:r>
            <a:r>
              <a:rPr lang="ar-DZ" sz="2800" dirty="0"/>
              <a:t>ٍ</a:t>
            </a:r>
            <a:r>
              <a:rPr lang="ar-EG" sz="2800" dirty="0"/>
              <a:t>.</a:t>
            </a:r>
            <a:endParaRPr lang="fr-FR" sz="2800" dirty="0"/>
          </a:p>
          <a:p>
            <a:pPr algn="just" rtl="1"/>
            <a:r>
              <a:rPr lang="ar-EG" sz="2800" b="1" dirty="0"/>
              <a:t>تحليل</a:t>
            </a:r>
            <a:r>
              <a:rPr lang="ar-EG" sz="2800" dirty="0"/>
              <a:t>: تفكيك</a:t>
            </a:r>
            <a:r>
              <a:rPr lang="ar-DZ" sz="2800" dirty="0"/>
              <a:t>ُ</a:t>
            </a:r>
            <a:r>
              <a:rPr lang="ar-EG" sz="2800" dirty="0"/>
              <a:t> الف</a:t>
            </a:r>
            <a:r>
              <a:rPr lang="ar-DZ" sz="2800" dirty="0"/>
              <a:t>ِ</a:t>
            </a:r>
            <a:r>
              <a:rPr lang="ar-EG" sz="2800" dirty="0"/>
              <a:t>كرة إلى عناصرها.</a:t>
            </a:r>
            <a:endParaRPr lang="fr-FR" sz="2800" dirty="0"/>
          </a:p>
          <a:p>
            <a:pPr algn="just" rtl="1"/>
            <a:r>
              <a:rPr lang="ar-EG" sz="2800" b="1" dirty="0"/>
              <a:t>تفسير</a:t>
            </a:r>
            <a:r>
              <a:rPr lang="ar-EG" sz="2800" dirty="0"/>
              <a:t>: ف</a:t>
            </a:r>
            <a:r>
              <a:rPr lang="ar-DZ" sz="2800" dirty="0"/>
              <a:t>َ</a:t>
            </a:r>
            <a:r>
              <a:rPr lang="ar-EG" sz="2800" dirty="0"/>
              <a:t>هم الم</a:t>
            </a:r>
            <a:r>
              <a:rPr lang="ar-DZ" sz="2800" dirty="0"/>
              <a:t>َ</a:t>
            </a:r>
            <a:r>
              <a:rPr lang="ar-EG" sz="2800" dirty="0"/>
              <a:t>عنى والس</a:t>
            </a:r>
            <a:r>
              <a:rPr lang="ar-DZ" sz="2800" dirty="0"/>
              <a:t>ِّ</a:t>
            </a:r>
            <a:r>
              <a:rPr lang="ar-EG" sz="2800" dirty="0" err="1"/>
              <a:t>ياق</a:t>
            </a:r>
            <a:r>
              <a:rPr lang="ar-EG" sz="2800" dirty="0"/>
              <a:t>.</a:t>
            </a:r>
            <a:endParaRPr lang="fr-FR" sz="2800" dirty="0"/>
          </a:p>
          <a:p>
            <a:pPr algn="just" rtl="1"/>
            <a:r>
              <a:rPr lang="ar-EG" sz="2800" b="1" dirty="0"/>
              <a:t>تقويم: </a:t>
            </a:r>
            <a:r>
              <a:rPr lang="ar-EG" sz="2800" dirty="0"/>
              <a:t>الح</a:t>
            </a:r>
            <a:r>
              <a:rPr lang="ar-DZ" sz="2800" dirty="0"/>
              <a:t>ُ</a:t>
            </a:r>
            <a:r>
              <a:rPr lang="ar-EG" sz="2800" dirty="0"/>
              <a:t>كم على قو</a:t>
            </a:r>
            <a:r>
              <a:rPr lang="ar-DZ" sz="2800" dirty="0"/>
              <a:t>َّ</a:t>
            </a:r>
            <a:r>
              <a:rPr lang="ar-EG" sz="2800" dirty="0"/>
              <a:t>ة الح</a:t>
            </a:r>
            <a:r>
              <a:rPr lang="ar-DZ" sz="2800" dirty="0"/>
              <a:t>ُ</a:t>
            </a:r>
            <a:r>
              <a:rPr lang="ar-EG" sz="2800" dirty="0" err="1"/>
              <a:t>جج</a:t>
            </a:r>
            <a:r>
              <a:rPr lang="ar-EG" sz="2800" dirty="0"/>
              <a:t> </a:t>
            </a:r>
            <a:r>
              <a:rPr lang="ar-EG" sz="2800" dirty="0" err="1"/>
              <a:t>والأدل</a:t>
            </a:r>
            <a:r>
              <a:rPr lang="ar-DZ" sz="2800" dirty="0"/>
              <a:t>َّ</a:t>
            </a:r>
            <a:r>
              <a:rPr lang="ar-EG" sz="2800" dirty="0"/>
              <a:t>ة.</a:t>
            </a:r>
            <a:endParaRPr lang="fr-FR" sz="2800" dirty="0"/>
          </a:p>
          <a:p>
            <a:pPr algn="just" rtl="1"/>
            <a:r>
              <a:rPr lang="ar-DZ" sz="2800" b="1" dirty="0"/>
              <a:t>إِ</a:t>
            </a:r>
            <a:r>
              <a:rPr lang="ar-EG" sz="2800" b="1" dirty="0" err="1"/>
              <a:t>ستنتاج</a:t>
            </a:r>
            <a:r>
              <a:rPr lang="ar-EG" sz="2800" b="1" dirty="0"/>
              <a:t>: </a:t>
            </a:r>
            <a:r>
              <a:rPr lang="ar-EG" sz="2800" dirty="0"/>
              <a:t>الو</a:t>
            </a:r>
            <a:r>
              <a:rPr lang="ar-DZ" sz="2800" dirty="0"/>
              <a:t>ُ</a:t>
            </a:r>
            <a:r>
              <a:rPr lang="ar-EG" sz="2800" dirty="0"/>
              <a:t>صول إلى قرا</a:t>
            </a:r>
            <a:r>
              <a:rPr lang="ar-DZ" sz="2800" dirty="0"/>
              <a:t>رٍ</a:t>
            </a:r>
            <a:r>
              <a:rPr lang="ar-EG" sz="2800" dirty="0"/>
              <a:t> منطقي</a:t>
            </a:r>
            <a:r>
              <a:rPr lang="ar-EG" dirty="0"/>
              <a:t>.</a:t>
            </a:r>
            <a:endParaRPr lang="fr-FR" dirty="0"/>
          </a:p>
          <a:p>
            <a:pPr algn="just" rtl="1"/>
            <a:endParaRPr lang="fr-FR" dirty="0"/>
          </a:p>
        </p:txBody>
      </p:sp>
      <p:sp>
        <p:nvSpPr>
          <p:cNvPr id="5" name="Parallelogram 4">
            <a:extLst>
              <a:ext uri="{FF2B5EF4-FFF2-40B4-BE49-F238E27FC236}">
                <a16:creationId xmlns:a16="http://schemas.microsoft.com/office/drawing/2014/main" id="{59029D5A-8534-14F8-44D5-EFFD2D0FDCEE}"/>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pic>
        <p:nvPicPr>
          <p:cNvPr id="4" name="Image 3">
            <a:extLst>
              <a:ext uri="{FF2B5EF4-FFF2-40B4-BE49-F238E27FC236}">
                <a16:creationId xmlns:a16="http://schemas.microsoft.com/office/drawing/2014/main" id="{8FF801B2-D6AF-E02E-9264-B4FF0C98A62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1158" y="1706392"/>
            <a:ext cx="3319889" cy="4979834"/>
          </a:xfrm>
          <a:prstGeom prst="rect">
            <a:avLst/>
          </a:prstGeom>
        </p:spPr>
      </p:pic>
    </p:spTree>
    <p:extLst>
      <p:ext uri="{BB962C8B-B14F-4D97-AF65-F5344CB8AC3E}">
        <p14:creationId xmlns:p14="http://schemas.microsoft.com/office/powerpoint/2010/main" val="2131780398"/>
      </p:ext>
    </p:extLst>
  </p:cSld>
  <p:clrMapOvr>
    <a:masterClrMapping/>
  </p:clrMapOvr>
  <mc:AlternateContent xmlns:mc="http://schemas.openxmlformats.org/markup-compatibility/2006" xmlns:p14="http://schemas.microsoft.com/office/powerpoint/2010/main">
    <mc:Choice Requires="p14">
      <p:transition p14:dur="0" advTm="68480"/>
    </mc:Choice>
    <mc:Fallback xmlns="">
      <p:transition advTm="6848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A3530-BE67-E4A0-A3E6-2A5D392E63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B3755F-6EE3-DC88-53D8-473FF57CDE3E}"/>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864C9B69-7770-F3D3-0ABB-B5522595AC5F}"/>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EEC8068A-C0C8-E8B0-9292-1A00BCF21F2E}"/>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F97E8A7-3D56-D315-8052-0C7B6AD84E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37C0B3C-BC41-E705-CB21-2E812780B6F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7" name="TextBox 6">
            <a:extLst>
              <a:ext uri="{FF2B5EF4-FFF2-40B4-BE49-F238E27FC236}">
                <a16:creationId xmlns:a16="http://schemas.microsoft.com/office/drawing/2014/main" id="{7F908D86-F973-BEF5-99EF-8EB28E013F54}"/>
              </a:ext>
            </a:extLst>
          </p:cNvPr>
          <p:cNvSpPr txBox="1"/>
          <p:nvPr/>
        </p:nvSpPr>
        <p:spPr>
          <a:xfrm>
            <a:off x="2075110" y="1318339"/>
            <a:ext cx="8569842" cy="5601533"/>
          </a:xfrm>
          <a:prstGeom prst="rect">
            <a:avLst/>
          </a:prstGeom>
          <a:noFill/>
        </p:spPr>
        <p:txBody>
          <a:bodyPr wrap="square">
            <a:spAutoFit/>
          </a:bodyPr>
          <a:lstStyle/>
          <a:p>
            <a:pPr marL="342900" indent="-342900" algn="r" rtl="1">
              <a:buFont typeface="Wingdings" panose="05000000000000000000" pitchFamily="2" charset="2"/>
              <a:buChar char="v"/>
            </a:pPr>
            <a:r>
              <a:rPr lang="ar-SA" sz="2400" b="1" dirty="0"/>
              <a:t>أهمية التَّفكير النَّقدي: </a:t>
            </a:r>
            <a:endParaRPr lang="fr-FR" sz="2400" dirty="0"/>
          </a:p>
          <a:p>
            <a:pPr algn="r" rtl="1"/>
            <a:r>
              <a:rPr lang="ar-SA" sz="2400" dirty="0"/>
              <a:t>- يعل</a:t>
            </a:r>
            <a:r>
              <a:rPr lang="ar-DZ" sz="2400" dirty="0"/>
              <a:t>ِّ</a:t>
            </a:r>
            <a:r>
              <a:rPr lang="ar-SA" sz="2400" dirty="0"/>
              <a:t>منا الق</a:t>
            </a:r>
            <a:r>
              <a:rPr lang="ar-DZ" sz="2400" dirty="0"/>
              <a:t>ُ</a:t>
            </a:r>
            <a:r>
              <a:rPr lang="ar-SA" sz="2400" dirty="0"/>
              <a:t>بول والف</a:t>
            </a:r>
            <a:r>
              <a:rPr lang="ar-DZ" sz="2400" dirty="0"/>
              <a:t>َ</a:t>
            </a:r>
            <a:r>
              <a:rPr lang="ar-SA" sz="2400" dirty="0"/>
              <a:t>رز ثم</a:t>
            </a:r>
            <a:r>
              <a:rPr lang="ar-DZ" sz="2400" dirty="0"/>
              <a:t>َّ</a:t>
            </a:r>
            <a:r>
              <a:rPr lang="ar-SA" sz="2400" dirty="0"/>
              <a:t> </a:t>
            </a:r>
            <a:r>
              <a:rPr lang="ar-SA" sz="2400" dirty="0" err="1"/>
              <a:t>الإ</a:t>
            </a:r>
            <a:r>
              <a:rPr lang="ar-DZ" sz="2400" dirty="0"/>
              <a:t>ِ</a:t>
            </a:r>
            <a:r>
              <a:rPr lang="ar-SA" sz="2400" dirty="0" err="1"/>
              <a:t>نتقاء</a:t>
            </a:r>
            <a:r>
              <a:rPr lang="ar-SA" sz="2400" dirty="0"/>
              <a:t> و التَّحقق.</a:t>
            </a:r>
            <a:endParaRPr lang="fr-FR" sz="2400" dirty="0"/>
          </a:p>
          <a:p>
            <a:pPr algn="r" rtl="1"/>
            <a:r>
              <a:rPr lang="ar-SA" sz="2400" dirty="0"/>
              <a:t>- ي</a:t>
            </a:r>
            <a:r>
              <a:rPr lang="ar-DZ" sz="2400" dirty="0"/>
              <a:t>ُ</a:t>
            </a:r>
            <a:r>
              <a:rPr lang="ar-SA" sz="2400" dirty="0"/>
              <a:t>رسِّخ ق</a:t>
            </a:r>
            <a:r>
              <a:rPr lang="ar-DZ" sz="2400" dirty="0"/>
              <a:t>ِ</a:t>
            </a:r>
            <a:r>
              <a:rPr lang="ar-SA" sz="2400" dirty="0"/>
              <a:t>يم الموضوعية و </a:t>
            </a:r>
            <a:r>
              <a:rPr lang="ar-SA" sz="2400" dirty="0" err="1"/>
              <a:t>إِحترام</a:t>
            </a:r>
            <a:r>
              <a:rPr lang="ar-SA" sz="2400" dirty="0"/>
              <a:t> الآراء الشَّخصية.</a:t>
            </a:r>
            <a:endParaRPr lang="fr-FR" sz="2400" dirty="0"/>
          </a:p>
          <a:p>
            <a:pPr algn="r" rtl="1"/>
            <a:r>
              <a:rPr lang="ar-SA" sz="2400" dirty="0"/>
              <a:t>- يرسِّخ ق</a:t>
            </a:r>
            <a:r>
              <a:rPr lang="ar-DZ" sz="2400" dirty="0"/>
              <a:t>ِ</a:t>
            </a:r>
            <a:r>
              <a:rPr lang="ar-SA" sz="2400" dirty="0"/>
              <a:t>يم العدل و الدِّقة في إصدار الأحكام.</a:t>
            </a:r>
            <a:endParaRPr lang="fr-FR" sz="2400" dirty="0"/>
          </a:p>
          <a:p>
            <a:pPr algn="r" rtl="1"/>
            <a:r>
              <a:rPr lang="ar-SA" sz="2400" dirty="0"/>
              <a:t>- ي</a:t>
            </a:r>
            <a:r>
              <a:rPr lang="ar-DZ" sz="2400" dirty="0"/>
              <a:t>ُ</a:t>
            </a:r>
            <a:r>
              <a:rPr lang="ar-SA" sz="2400" dirty="0"/>
              <a:t>ساعد على </a:t>
            </a:r>
            <a:r>
              <a:rPr lang="ar-SA" sz="2400" dirty="0" err="1"/>
              <a:t>إستيعاب</a:t>
            </a:r>
            <a:r>
              <a:rPr lang="ar-SA" sz="2400" dirty="0"/>
              <a:t> أفكار الآخرين، </a:t>
            </a:r>
            <a:r>
              <a:rPr lang="ar-SA" sz="2400" dirty="0" err="1"/>
              <a:t>والإستفادة</a:t>
            </a:r>
            <a:r>
              <a:rPr lang="ar-SA" sz="2400" dirty="0"/>
              <a:t> منها والتَّعامل مع الآخرين.</a:t>
            </a:r>
            <a:endParaRPr lang="fr-FR" sz="2400" dirty="0"/>
          </a:p>
          <a:p>
            <a:pPr algn="r" rtl="1"/>
            <a:r>
              <a:rPr lang="ar-SA" sz="2400" dirty="0"/>
              <a:t>- ي</a:t>
            </a:r>
            <a:r>
              <a:rPr lang="ar-DZ" sz="2400" dirty="0"/>
              <a:t>ُ</a:t>
            </a:r>
            <a:r>
              <a:rPr lang="ar-SA" sz="2400" dirty="0"/>
              <a:t>ساعد على ت</a:t>
            </a:r>
            <a:r>
              <a:rPr lang="ar-DZ" sz="2400" dirty="0"/>
              <a:t>َ</a:t>
            </a:r>
            <a:r>
              <a:rPr lang="ar-SA" sz="2400" dirty="0"/>
              <a:t>حسين الم</a:t>
            </a:r>
            <a:r>
              <a:rPr lang="ar-DZ" sz="2400" dirty="0"/>
              <a:t>ُ</a:t>
            </a:r>
            <a:r>
              <a:rPr lang="ar-SA" sz="2400" dirty="0" err="1"/>
              <a:t>حتوى</a:t>
            </a:r>
            <a:r>
              <a:rPr lang="ar-SA" sz="2400" dirty="0"/>
              <a:t> الإعلامي.</a:t>
            </a:r>
            <a:endParaRPr lang="fr-FR" sz="2400" dirty="0"/>
          </a:p>
          <a:p>
            <a:pPr algn="r" rtl="1"/>
            <a:r>
              <a:rPr lang="ar-SA" sz="2400" dirty="0"/>
              <a:t>- الم</a:t>
            </a:r>
            <a:r>
              <a:rPr lang="ar-DZ" sz="2400" dirty="0"/>
              <a:t>َ</a:t>
            </a:r>
            <a:r>
              <a:rPr lang="ar-SA" sz="2400" dirty="0" err="1"/>
              <a:t>وضوعية</a:t>
            </a:r>
            <a:r>
              <a:rPr lang="ar-SA" sz="2400" dirty="0"/>
              <a:t> وعدم الت</a:t>
            </a:r>
            <a:r>
              <a:rPr lang="ar-DZ" sz="2400" dirty="0"/>
              <a:t>َّ</a:t>
            </a:r>
            <a:r>
              <a:rPr lang="ar-SA" sz="2400" dirty="0"/>
              <a:t>حيّ</a:t>
            </a:r>
            <a:r>
              <a:rPr lang="ar-DZ" sz="2400" dirty="0"/>
              <a:t>ُ</a:t>
            </a:r>
            <a:r>
              <a:rPr lang="ar-SA" sz="2400" dirty="0"/>
              <a:t>زْ.</a:t>
            </a:r>
            <a:endParaRPr lang="fr-FR" sz="2400" dirty="0"/>
          </a:p>
          <a:p>
            <a:pPr algn="r" rtl="1"/>
            <a:r>
              <a:rPr lang="ar-SA" sz="2400" dirty="0"/>
              <a:t>- الم</a:t>
            </a:r>
            <a:r>
              <a:rPr lang="ar-DZ" sz="2400" dirty="0"/>
              <a:t>ُ</a:t>
            </a:r>
            <a:r>
              <a:rPr lang="ar-SA" sz="2400" dirty="0" err="1"/>
              <a:t>رونة</a:t>
            </a:r>
            <a:r>
              <a:rPr lang="ar-SA" sz="2400" dirty="0"/>
              <a:t> و التَّقبل.</a:t>
            </a:r>
            <a:endParaRPr lang="fr-FR" sz="2400" dirty="0"/>
          </a:p>
          <a:p>
            <a:pPr algn="r" rtl="1"/>
            <a:r>
              <a:rPr lang="ar-SA" sz="2400" dirty="0"/>
              <a:t>- تطوير الشَّكل و الم</a:t>
            </a:r>
            <a:r>
              <a:rPr lang="ar-DZ" sz="2400" dirty="0"/>
              <a:t>َ</a:t>
            </a:r>
            <a:r>
              <a:rPr lang="ar-SA" sz="2400" dirty="0" err="1"/>
              <a:t>ضمون</a:t>
            </a:r>
            <a:r>
              <a:rPr lang="ar-SA" sz="2400" dirty="0"/>
              <a:t>، س</a:t>
            </a:r>
            <a:r>
              <a:rPr lang="ar-DZ" sz="2400" dirty="0"/>
              <a:t>َ</a:t>
            </a:r>
            <a:r>
              <a:rPr lang="ar-SA" sz="2400" dirty="0" err="1"/>
              <a:t>واءًا</a:t>
            </a:r>
            <a:r>
              <a:rPr lang="ar-SA" sz="2400" dirty="0"/>
              <a:t> ب</a:t>
            </a:r>
            <a:r>
              <a:rPr lang="ar-DZ" sz="2400" dirty="0"/>
              <a:t>ِ</a:t>
            </a:r>
            <a:r>
              <a:rPr lang="ar-SA" sz="2400" dirty="0"/>
              <a:t>تناوله </a:t>
            </a:r>
            <a:r>
              <a:rPr lang="ar-SA" sz="2400" dirty="0" err="1"/>
              <a:t>الآداء</a:t>
            </a:r>
            <a:r>
              <a:rPr lang="ar-SA" sz="2400" dirty="0"/>
              <a:t> أو المحتوى.</a:t>
            </a:r>
            <a:endParaRPr lang="fr-FR" sz="2400" dirty="0"/>
          </a:p>
          <a:p>
            <a:pPr algn="r" rtl="1"/>
            <a:r>
              <a:rPr lang="ar-SA" sz="2400" dirty="0"/>
              <a:t>- ي</a:t>
            </a:r>
            <a:r>
              <a:rPr lang="ar-DZ" sz="2400" dirty="0"/>
              <a:t>َ</a:t>
            </a:r>
            <a:r>
              <a:rPr lang="ar-SA" sz="2400" dirty="0"/>
              <a:t>زيد من ب</a:t>
            </a:r>
            <a:r>
              <a:rPr lang="ar-DZ" sz="2400" dirty="0"/>
              <a:t>ِ</a:t>
            </a:r>
            <a:r>
              <a:rPr lang="ar-SA" sz="2400" dirty="0"/>
              <a:t>ناء الو</a:t>
            </a:r>
            <a:r>
              <a:rPr lang="ar-DZ" sz="2400" dirty="0"/>
              <a:t>َ</a:t>
            </a:r>
            <a:r>
              <a:rPr lang="ar-SA" sz="2400" dirty="0"/>
              <a:t>عي الج</a:t>
            </a:r>
            <a:r>
              <a:rPr lang="ar-DZ" sz="2400" dirty="0"/>
              <a:t>َ</a:t>
            </a:r>
            <a:r>
              <a:rPr lang="ar-SA" sz="2400" dirty="0"/>
              <a:t>معي في المجتمع، حيث يساعد الجمهور على إ</a:t>
            </a:r>
            <a:r>
              <a:rPr lang="ar-DZ" sz="2400" dirty="0"/>
              <a:t>ِ</a:t>
            </a:r>
            <a:r>
              <a:rPr lang="ar-SA" sz="2400" dirty="0" err="1"/>
              <a:t>نتقاء</a:t>
            </a:r>
            <a:r>
              <a:rPr lang="ar-SA" sz="2400" dirty="0"/>
              <a:t> التَّعرض للمحتوى الإعلامي .</a:t>
            </a:r>
            <a:endParaRPr lang="fr-FR" sz="2400" dirty="0"/>
          </a:p>
          <a:p>
            <a:pPr algn="r" rtl="1"/>
            <a:r>
              <a:rPr lang="ar-SA" sz="2400" dirty="0"/>
              <a:t>- ي</a:t>
            </a:r>
            <a:r>
              <a:rPr lang="ar-DZ" sz="2400" dirty="0"/>
              <a:t>ُ</a:t>
            </a:r>
            <a:r>
              <a:rPr lang="ar-SA" sz="2400" dirty="0"/>
              <a:t>ساعد على ت</a:t>
            </a:r>
            <a:r>
              <a:rPr lang="ar-DZ" sz="2400" dirty="0"/>
              <a:t>َ</a:t>
            </a:r>
            <a:r>
              <a:rPr lang="ar-SA" sz="2400" dirty="0"/>
              <a:t>نقية المحتوى الإعلامي ويكشف الش</a:t>
            </a:r>
            <a:r>
              <a:rPr lang="ar-DZ" sz="2400" dirty="0"/>
              <a:t>َّ</a:t>
            </a:r>
            <a:r>
              <a:rPr lang="ar-SA" sz="2400" dirty="0" err="1"/>
              <a:t>ائعات</a:t>
            </a:r>
            <a:r>
              <a:rPr lang="ar-SA" sz="2400" dirty="0"/>
              <a:t> و ي</a:t>
            </a:r>
            <a:r>
              <a:rPr lang="ar-DZ" sz="2400" dirty="0"/>
              <a:t>ُ</a:t>
            </a:r>
            <a:r>
              <a:rPr lang="ar-SA" sz="2400" dirty="0"/>
              <a:t>فنِّد الآراء</a:t>
            </a:r>
            <a:r>
              <a:rPr lang="ar-DZ" sz="2400" dirty="0"/>
              <a:t>،</a:t>
            </a:r>
            <a:r>
              <a:rPr lang="ar-SA" sz="2400" dirty="0"/>
              <a:t> ما يؤد</a:t>
            </a:r>
            <a:r>
              <a:rPr lang="ar-DZ" sz="2400" dirty="0"/>
              <a:t>ِّ</a:t>
            </a:r>
            <a:r>
              <a:rPr lang="ar-SA" sz="2400" dirty="0"/>
              <a:t>ي دورًا م</a:t>
            </a:r>
            <a:r>
              <a:rPr lang="ar-DZ" sz="2400" dirty="0"/>
              <a:t>ُ</a:t>
            </a:r>
            <a:r>
              <a:rPr lang="ar-SA" sz="2400" dirty="0"/>
              <a:t>همًا في الح</a:t>
            </a:r>
            <a:r>
              <a:rPr lang="ar-DZ" sz="2400" dirty="0"/>
              <a:t>ِ</a:t>
            </a:r>
            <a:r>
              <a:rPr lang="ar-SA" sz="2400" dirty="0"/>
              <a:t>فاظ على </a:t>
            </a:r>
            <a:r>
              <a:rPr lang="ar-SA" sz="2400" dirty="0" err="1"/>
              <a:t>الأ</a:t>
            </a:r>
            <a:r>
              <a:rPr lang="ar-DZ" sz="2400" dirty="0"/>
              <a:t>َ</a:t>
            </a:r>
            <a:r>
              <a:rPr lang="ar-SA" sz="2400" dirty="0"/>
              <a:t>من القومي.</a:t>
            </a:r>
            <a:endParaRPr lang="fr-FR" sz="2400" dirty="0"/>
          </a:p>
          <a:p>
            <a:pPr rtl="1"/>
            <a:r>
              <a:rPr lang="fr-FR" dirty="0"/>
              <a:t> </a:t>
            </a:r>
          </a:p>
          <a:p>
            <a:pPr algn="just"/>
            <a:endParaRPr lang="ar-DZ" sz="2800" dirty="0"/>
          </a:p>
        </p:txBody>
      </p:sp>
      <p:sp>
        <p:nvSpPr>
          <p:cNvPr id="5" name="Parallelogram 4">
            <a:extLst>
              <a:ext uri="{FF2B5EF4-FFF2-40B4-BE49-F238E27FC236}">
                <a16:creationId xmlns:a16="http://schemas.microsoft.com/office/drawing/2014/main" id="{EC91980B-4840-9C8D-1B43-0A5EDCC591D4}"/>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6" name="ZoneTexte 5">
            <a:extLst>
              <a:ext uri="{FF2B5EF4-FFF2-40B4-BE49-F238E27FC236}">
                <a16:creationId xmlns:a16="http://schemas.microsoft.com/office/drawing/2014/main" id="{94B693F0-B8F2-428C-6229-933094F152DD}"/>
              </a:ext>
            </a:extLst>
          </p:cNvPr>
          <p:cNvSpPr txBox="1"/>
          <p:nvPr/>
        </p:nvSpPr>
        <p:spPr>
          <a:xfrm>
            <a:off x="3459163" y="558977"/>
            <a:ext cx="6918324"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التّفكيــــــــــر النّـــــــــاقـــــد</a:t>
            </a:r>
          </a:p>
        </p:txBody>
      </p:sp>
    </p:spTree>
    <p:extLst>
      <p:ext uri="{BB962C8B-B14F-4D97-AF65-F5344CB8AC3E}">
        <p14:creationId xmlns:p14="http://schemas.microsoft.com/office/powerpoint/2010/main" val="1700646565"/>
      </p:ext>
    </p:extLst>
  </p:cSld>
  <p:clrMapOvr>
    <a:masterClrMapping/>
  </p:clrMapOvr>
  <mc:AlternateContent xmlns:mc="http://schemas.openxmlformats.org/markup-compatibility/2006" xmlns:p14="http://schemas.microsoft.com/office/powerpoint/2010/main">
    <mc:Choice Requires="p14">
      <p:transition p14:dur="0" advTm="119381"/>
    </mc:Choice>
    <mc:Fallback xmlns="">
      <p:transition advTm="11938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FE5133-B3E9-6BEC-0AF8-7B1D540E98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7EDDBA-E570-DAB4-1D51-611B25D7630F}"/>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655A559-D7AA-76BA-8398-6CE9C73E0F5C}"/>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14F21F3D-8952-1F1D-D750-BCCBD9F10BB6}"/>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95B652F-9E3E-1619-9B3E-747754FB67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B90CB08-4D6E-5918-4D6F-D3E8D3D085B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Parallelogram 4">
            <a:extLst>
              <a:ext uri="{FF2B5EF4-FFF2-40B4-BE49-F238E27FC236}">
                <a16:creationId xmlns:a16="http://schemas.microsoft.com/office/drawing/2014/main" id="{C5A96546-CD1C-CECD-4C97-28FE16A9D2CD}"/>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DE574079-5B5B-7936-6151-D94620A3514D}"/>
              </a:ext>
            </a:extLst>
          </p:cNvPr>
          <p:cNvSpPr txBox="1"/>
          <p:nvPr/>
        </p:nvSpPr>
        <p:spPr>
          <a:xfrm>
            <a:off x="3753295" y="1556083"/>
            <a:ext cx="7390638" cy="4093428"/>
          </a:xfrm>
          <a:prstGeom prst="rect">
            <a:avLst/>
          </a:prstGeom>
          <a:noFill/>
        </p:spPr>
        <p:txBody>
          <a:bodyPr wrap="square">
            <a:spAutoFit/>
          </a:bodyPr>
          <a:lstStyle/>
          <a:p>
            <a:pPr marL="342900" indent="-342900" algn="just" rtl="1">
              <a:buFont typeface="Wingdings" panose="05000000000000000000" pitchFamily="2" charset="2"/>
              <a:buChar char="v"/>
            </a:pPr>
            <a:r>
              <a:rPr lang="ar-SA" sz="2600" b="1" dirty="0"/>
              <a:t>الموهبة الن</a:t>
            </a:r>
            <a:r>
              <a:rPr lang="ar-DZ" sz="2600" b="1" dirty="0"/>
              <a:t>َّ</a:t>
            </a:r>
            <a:r>
              <a:rPr lang="ar-SA" sz="2600" b="1" dirty="0"/>
              <a:t>قدية</a:t>
            </a:r>
            <a:r>
              <a:rPr lang="ar-DZ" sz="2600" b="1" dirty="0"/>
              <a:t>:</a:t>
            </a:r>
            <a:endParaRPr lang="fr-FR" sz="2600" dirty="0"/>
          </a:p>
          <a:p>
            <a:pPr algn="just" rtl="1"/>
            <a:r>
              <a:rPr lang="ar-SA" sz="2600" dirty="0"/>
              <a:t>ه</a:t>
            </a:r>
            <a:r>
              <a:rPr lang="ar-DZ" sz="2600" dirty="0"/>
              <a:t>ِ</a:t>
            </a:r>
            <a:r>
              <a:rPr lang="ar-SA" sz="2600" dirty="0"/>
              <a:t>ي ق</a:t>
            </a:r>
            <a:r>
              <a:rPr lang="ar-DZ" sz="2600" dirty="0"/>
              <a:t>ُ</a:t>
            </a:r>
            <a:r>
              <a:rPr lang="ar-SA" sz="2600" dirty="0"/>
              <a:t>درة خاص</a:t>
            </a:r>
            <a:r>
              <a:rPr lang="ar-DZ" sz="2600" dirty="0"/>
              <a:t>َّ</a:t>
            </a:r>
            <a:r>
              <a:rPr lang="ar-SA" sz="2600" dirty="0"/>
              <a:t>ة ي</a:t>
            </a:r>
            <a:r>
              <a:rPr lang="ar-DZ" sz="2600" dirty="0"/>
              <a:t>َ</a:t>
            </a:r>
            <a:r>
              <a:rPr lang="ar-SA" sz="2600" dirty="0"/>
              <a:t>ه</a:t>
            </a:r>
            <a:r>
              <a:rPr lang="ar-DZ" sz="2600" dirty="0"/>
              <a:t>ِ</a:t>
            </a:r>
            <a:r>
              <a:rPr lang="ar-SA" sz="2600" dirty="0"/>
              <a:t>ب</a:t>
            </a:r>
            <a:r>
              <a:rPr lang="ar-DZ" sz="2600" dirty="0"/>
              <a:t>ُ</a:t>
            </a:r>
            <a:r>
              <a:rPr lang="ar-SA" sz="2600" dirty="0"/>
              <a:t>ها الله لبعض الأشخاص، ت</a:t>
            </a:r>
            <a:r>
              <a:rPr lang="ar-DZ" sz="2600" dirty="0"/>
              <a:t>ُ</a:t>
            </a:r>
            <a:r>
              <a:rPr lang="ar-SA" sz="2600" dirty="0"/>
              <a:t>مكّ</a:t>
            </a:r>
            <a:r>
              <a:rPr lang="ar-DZ" sz="2600" dirty="0"/>
              <a:t>ِ</a:t>
            </a:r>
            <a:r>
              <a:rPr lang="ar-SA" sz="2600" dirty="0"/>
              <a:t>نهم من الف</a:t>
            </a:r>
            <a:r>
              <a:rPr lang="ar-DZ" sz="2600" dirty="0"/>
              <a:t>َ</a:t>
            </a:r>
            <a:r>
              <a:rPr lang="ar-SA" sz="2600" dirty="0"/>
              <a:t>حص</a:t>
            </a:r>
            <a:r>
              <a:rPr lang="ar-DZ" sz="2600" dirty="0"/>
              <a:t>ِ</a:t>
            </a:r>
            <a:r>
              <a:rPr lang="ar-SA" sz="2600" dirty="0"/>
              <a:t> الد</a:t>
            </a:r>
            <a:r>
              <a:rPr lang="ar-DZ" sz="2600" dirty="0"/>
              <a:t>َّ</a:t>
            </a:r>
            <a:r>
              <a:rPr lang="ar-SA" sz="2600" dirty="0"/>
              <a:t>قيق، و</a:t>
            </a:r>
            <a:r>
              <a:rPr lang="ar-DZ" sz="2600" dirty="0"/>
              <a:t>إِ</a:t>
            </a:r>
            <a:r>
              <a:rPr lang="ar-SA" sz="2600" dirty="0"/>
              <a:t>كتشاف العيوب الخ</a:t>
            </a:r>
            <a:r>
              <a:rPr lang="ar-DZ" sz="2600" dirty="0"/>
              <a:t>َ</a:t>
            </a:r>
            <a:r>
              <a:rPr lang="ar-SA" sz="2600" dirty="0"/>
              <a:t>في</a:t>
            </a:r>
            <a:r>
              <a:rPr lang="ar-DZ" sz="2600" dirty="0"/>
              <a:t>َّ</a:t>
            </a:r>
            <a:r>
              <a:rPr lang="ar-SA" sz="2600" dirty="0"/>
              <a:t>ة، </a:t>
            </a:r>
            <a:r>
              <a:rPr lang="ar-SA" sz="2600" dirty="0" err="1"/>
              <a:t>والإ</a:t>
            </a:r>
            <a:r>
              <a:rPr lang="ar-DZ" sz="2600" dirty="0"/>
              <a:t>ٍ</a:t>
            </a:r>
            <a:r>
              <a:rPr lang="ar-SA" sz="2600" dirty="0"/>
              <a:t>حساس بجمال الظ</a:t>
            </a:r>
            <a:r>
              <a:rPr lang="ar-DZ" sz="2600" dirty="0"/>
              <a:t>َّ</a:t>
            </a:r>
            <a:r>
              <a:rPr lang="ar-SA" sz="2600" dirty="0"/>
              <a:t>اهر والم</a:t>
            </a:r>
            <a:r>
              <a:rPr lang="ar-DZ" sz="2600" dirty="0"/>
              <a:t>ٌ</a:t>
            </a:r>
            <a:r>
              <a:rPr lang="ar-SA" sz="2600" dirty="0"/>
              <a:t>ستتر، والموازنة بين المتشابهات والت</a:t>
            </a:r>
            <a:r>
              <a:rPr lang="ar-DZ" sz="2600" dirty="0"/>
              <a:t>َّ</a:t>
            </a:r>
            <a:r>
              <a:rPr lang="ar-SA" sz="2600" dirty="0" err="1"/>
              <a:t>مييز</a:t>
            </a:r>
            <a:r>
              <a:rPr lang="ar-SA" sz="2600" dirty="0"/>
              <a:t> بين الفروق الد</a:t>
            </a:r>
            <a:r>
              <a:rPr lang="ar-DZ" sz="2600" dirty="0"/>
              <a:t>َّ</a:t>
            </a:r>
            <a:r>
              <a:rPr lang="ar-SA" sz="2600" dirty="0"/>
              <a:t>قيقة</a:t>
            </a:r>
            <a:r>
              <a:rPr lang="ar-DZ" sz="2600" dirty="0"/>
              <a:t>،</a:t>
            </a:r>
            <a:r>
              <a:rPr lang="ar-SA" sz="2600" dirty="0"/>
              <a:t> ال</a:t>
            </a:r>
            <a:r>
              <a:rPr lang="ar-DZ" sz="2600" dirty="0"/>
              <a:t>َّ</a:t>
            </a:r>
            <a:r>
              <a:rPr lang="ar-SA" sz="2600" dirty="0"/>
              <a:t>ت</a:t>
            </a:r>
            <a:r>
              <a:rPr lang="ar-DZ" sz="2600" dirty="0"/>
              <a:t>ِ</a:t>
            </a:r>
            <a:r>
              <a:rPr lang="ar-SA" sz="2600" dirty="0"/>
              <a:t>ي قد</a:t>
            </a:r>
            <a:r>
              <a:rPr lang="ar-DZ" sz="2600" dirty="0"/>
              <a:t>ْ</a:t>
            </a:r>
            <a:r>
              <a:rPr lang="ar-SA" sz="2600" dirty="0"/>
              <a:t> ت</a:t>
            </a:r>
            <a:r>
              <a:rPr lang="ar-DZ" sz="2600" dirty="0"/>
              <a:t>َ</a:t>
            </a:r>
            <a:r>
              <a:rPr lang="ar-SA" sz="2600" dirty="0"/>
              <a:t>غ</a:t>
            </a:r>
            <a:r>
              <a:rPr lang="ar-DZ" sz="2600" dirty="0"/>
              <a:t>ِ</a:t>
            </a:r>
            <a:r>
              <a:rPr lang="ar-SA" sz="2600" dirty="0" err="1"/>
              <a:t>يب</a:t>
            </a:r>
            <a:r>
              <a:rPr lang="ar-SA" sz="2600" dirty="0"/>
              <a:t> عن عامة الن</a:t>
            </a:r>
            <a:r>
              <a:rPr lang="ar-DZ" sz="2600" dirty="0"/>
              <a:t>َّ</a:t>
            </a:r>
            <a:r>
              <a:rPr lang="ar-SA" sz="2600" dirty="0"/>
              <a:t>اس. وإذ</a:t>
            </a:r>
            <a:r>
              <a:rPr lang="ar-DZ" sz="2600" dirty="0"/>
              <a:t>َ</a:t>
            </a:r>
            <a:r>
              <a:rPr lang="ar-SA" sz="2600" dirty="0"/>
              <a:t>ا </a:t>
            </a:r>
            <a:r>
              <a:rPr lang="ar-DZ" sz="2600" dirty="0"/>
              <a:t>كَبُرت</a:t>
            </a:r>
            <a:r>
              <a:rPr lang="ar-SA" sz="2600" dirty="0"/>
              <a:t> هذه الموهبة ت</a:t>
            </a:r>
            <a:r>
              <a:rPr lang="ar-DZ" sz="2600" dirty="0"/>
              <a:t>ُ</a:t>
            </a:r>
            <a:r>
              <a:rPr lang="ar-SA" sz="2600" dirty="0"/>
              <a:t>حوّ</a:t>
            </a:r>
            <a:r>
              <a:rPr lang="ar-DZ" sz="2600" dirty="0"/>
              <a:t>ِ</a:t>
            </a:r>
            <a:r>
              <a:rPr lang="ar-SA" sz="2600" dirty="0"/>
              <a:t>ل صاحبها إلى ناقد متمي</a:t>
            </a:r>
            <a:r>
              <a:rPr lang="ar-DZ" sz="2600" dirty="0"/>
              <a:t>ِّ</a:t>
            </a:r>
            <a:r>
              <a:rPr lang="ar-SA" sz="2600" dirty="0"/>
              <a:t>ز</a:t>
            </a:r>
            <a:r>
              <a:rPr lang="ar-DZ" sz="2600" dirty="0"/>
              <a:t>.</a:t>
            </a:r>
          </a:p>
          <a:p>
            <a:pPr algn="just" rtl="1"/>
            <a:r>
              <a:rPr lang="ar-DZ" sz="2600" dirty="0"/>
              <a:t>أمَّا</a:t>
            </a:r>
            <a:r>
              <a:rPr lang="fr-FR" sz="2600" dirty="0"/>
              <a:t> </a:t>
            </a:r>
            <a:r>
              <a:rPr lang="ar-SA" sz="2600" dirty="0"/>
              <a:t>الح</a:t>
            </a:r>
            <a:r>
              <a:rPr lang="ar-DZ" sz="2600" dirty="0"/>
              <a:t>ِ</a:t>
            </a:r>
            <a:r>
              <a:rPr lang="ar-SA" sz="2600" dirty="0"/>
              <a:t>س</a:t>
            </a:r>
            <a:r>
              <a:rPr lang="ar-DZ" sz="2600" dirty="0"/>
              <a:t>ٌّ</a:t>
            </a:r>
            <a:r>
              <a:rPr lang="ar-SA" sz="2600" dirty="0"/>
              <a:t> الذ</a:t>
            </a:r>
            <a:r>
              <a:rPr lang="ar-DZ" sz="2600" dirty="0"/>
              <a:t>َّ</a:t>
            </a:r>
            <a:r>
              <a:rPr lang="ar-SA" sz="2600" dirty="0"/>
              <a:t>وقي</a:t>
            </a:r>
            <a:r>
              <a:rPr lang="ar-DZ" sz="2600" dirty="0"/>
              <a:t>: </a:t>
            </a:r>
            <a:r>
              <a:rPr lang="ar-SA" sz="2600" dirty="0"/>
              <a:t>هو م</a:t>
            </a:r>
            <a:r>
              <a:rPr lang="ar-DZ" sz="2600" dirty="0"/>
              <a:t>َ</a:t>
            </a:r>
            <a:r>
              <a:rPr lang="ar-SA" sz="2600" dirty="0"/>
              <a:t>ل</a:t>
            </a:r>
            <a:r>
              <a:rPr lang="ar-DZ" sz="2600" dirty="0"/>
              <a:t>َ</a:t>
            </a:r>
            <a:r>
              <a:rPr lang="ar-SA" sz="2600" dirty="0"/>
              <a:t>ك</a:t>
            </a:r>
            <a:r>
              <a:rPr lang="ar-DZ" sz="2600" dirty="0"/>
              <a:t>َ</a:t>
            </a:r>
            <a:r>
              <a:rPr lang="ar-SA" sz="2600" dirty="0"/>
              <a:t>ة ف</a:t>
            </a:r>
            <a:r>
              <a:rPr lang="ar-DZ" sz="2600" dirty="0"/>
              <a:t>ِط</a:t>
            </a:r>
            <a:r>
              <a:rPr lang="ar-SA" sz="2600" dirty="0"/>
              <a:t>رية</a:t>
            </a:r>
            <a:r>
              <a:rPr lang="ar-DZ" sz="2600" dirty="0"/>
              <a:t>،</a:t>
            </a:r>
            <a:r>
              <a:rPr lang="ar-SA" sz="2600" dirty="0"/>
              <a:t> ت</a:t>
            </a:r>
            <a:r>
              <a:rPr lang="ar-DZ" sz="2600" dirty="0"/>
              <a:t>َ</a:t>
            </a:r>
            <a:r>
              <a:rPr lang="ar-SA" sz="2600" dirty="0"/>
              <a:t>من</a:t>
            </a:r>
            <a:r>
              <a:rPr lang="ar-DZ" sz="2600" dirty="0"/>
              <a:t>َ</a:t>
            </a:r>
            <a:r>
              <a:rPr lang="ar-SA" sz="2600" dirty="0"/>
              <a:t>ح الن</a:t>
            </a:r>
            <a:r>
              <a:rPr lang="ar-DZ" sz="2600" dirty="0"/>
              <a:t>َّ</a:t>
            </a:r>
            <a:r>
              <a:rPr lang="ar-SA" sz="2600" dirty="0"/>
              <a:t>اقد القدرة</a:t>
            </a:r>
            <a:r>
              <a:rPr lang="ar-DZ" sz="2600" dirty="0"/>
              <a:t>ِ</a:t>
            </a:r>
            <a:r>
              <a:rPr lang="ar-SA" sz="2600" dirty="0"/>
              <a:t> على ال</a:t>
            </a:r>
            <a:r>
              <a:rPr lang="ar-DZ" sz="2600" dirty="0"/>
              <a:t>إٍ</a:t>
            </a:r>
            <a:r>
              <a:rPr lang="ar-SA" sz="2600" dirty="0" err="1"/>
              <a:t>ختيار</a:t>
            </a:r>
            <a:r>
              <a:rPr lang="ar-SA" sz="2600" dirty="0"/>
              <a:t> الس</a:t>
            </a:r>
            <a:r>
              <a:rPr lang="ar-DZ" sz="2600" dirty="0"/>
              <a:t>َّ</a:t>
            </a:r>
            <a:r>
              <a:rPr lang="ar-SA" sz="2600" dirty="0"/>
              <a:t>ليم، والت</a:t>
            </a:r>
            <a:r>
              <a:rPr lang="ar-DZ" sz="2600" dirty="0"/>
              <a:t>َّ</a:t>
            </a:r>
            <a:r>
              <a:rPr lang="ar-SA" sz="2600" dirty="0" err="1"/>
              <a:t>مييز</a:t>
            </a:r>
            <a:r>
              <a:rPr lang="ar-SA" sz="2600" dirty="0"/>
              <a:t> بين الت</a:t>
            </a:r>
            <a:r>
              <a:rPr lang="ar-DZ" sz="2600" dirty="0"/>
              <a:t>َّ</a:t>
            </a:r>
            <a:r>
              <a:rPr lang="ar-SA" sz="2600" dirty="0"/>
              <a:t>ناسق والت</a:t>
            </a:r>
            <a:r>
              <a:rPr lang="ar-DZ" sz="2600" dirty="0"/>
              <a:t>َّ</a:t>
            </a:r>
            <a:r>
              <a:rPr lang="ar-SA" sz="2600" dirty="0"/>
              <a:t>نافر في الأصوات والألوان والأشكال. ويُعد</a:t>
            </a:r>
            <a:r>
              <a:rPr lang="ar-DZ" sz="2600" dirty="0"/>
              <a:t>ُّ</a:t>
            </a:r>
            <a:r>
              <a:rPr lang="ar-SA" sz="2600" dirty="0"/>
              <a:t> الذ</a:t>
            </a:r>
            <a:r>
              <a:rPr lang="ar-DZ" sz="2600" dirty="0"/>
              <a:t>َّ</a:t>
            </a:r>
            <a:r>
              <a:rPr lang="ar-SA" sz="2600" dirty="0"/>
              <a:t>وق</a:t>
            </a:r>
            <a:r>
              <a:rPr lang="ar-DZ" sz="2600" dirty="0"/>
              <a:t>ُ</a:t>
            </a:r>
            <a:r>
              <a:rPr lang="ar-SA" sz="2600" dirty="0"/>
              <a:t> م</a:t>
            </a:r>
            <a:r>
              <a:rPr lang="ar-DZ" sz="2600" dirty="0"/>
              <a:t>ُ</a:t>
            </a:r>
            <a:r>
              <a:rPr lang="ar-SA" sz="2600" dirty="0"/>
              <a:t>كم</a:t>
            </a:r>
            <a:r>
              <a:rPr lang="ar-DZ" sz="2600" dirty="0"/>
              <a:t>ِّ</a:t>
            </a:r>
            <a:r>
              <a:rPr lang="ar-SA" sz="2600" dirty="0"/>
              <a:t>لًا للموهبة الن</a:t>
            </a:r>
            <a:r>
              <a:rPr lang="ar-DZ" sz="2600" dirty="0"/>
              <a:t>َّ</a:t>
            </a:r>
            <a:r>
              <a:rPr lang="ar-SA" sz="2600" dirty="0"/>
              <a:t>قدية، إذ</a:t>
            </a:r>
            <a:r>
              <a:rPr lang="ar-DZ" sz="2600" dirty="0"/>
              <a:t>ْ</a:t>
            </a:r>
            <a:r>
              <a:rPr lang="ar-SA" sz="2600" dirty="0"/>
              <a:t> يساعد الن</a:t>
            </a:r>
            <a:r>
              <a:rPr lang="ar-DZ" sz="2600" dirty="0"/>
              <a:t>َّ</a:t>
            </a:r>
            <a:r>
              <a:rPr lang="ar-SA" sz="2600" dirty="0"/>
              <a:t>اقد على تذو</a:t>
            </a:r>
            <a:r>
              <a:rPr lang="ar-DZ" sz="2600" dirty="0"/>
              <a:t>ُّ</a:t>
            </a:r>
            <a:r>
              <a:rPr lang="ar-SA" sz="2600" dirty="0"/>
              <a:t>ق الأعمال الأدبية </a:t>
            </a:r>
            <a:r>
              <a:rPr lang="ar-SA" sz="2600" dirty="0" err="1"/>
              <a:t>ون</a:t>
            </a:r>
            <a:r>
              <a:rPr lang="ar-DZ" sz="2600" dirty="0"/>
              <a:t>َ</a:t>
            </a:r>
            <a:r>
              <a:rPr lang="ar-SA" sz="2600" dirty="0"/>
              <a:t>قل هذا الت</a:t>
            </a:r>
            <a:r>
              <a:rPr lang="ar-DZ" sz="2600" dirty="0"/>
              <a:t>َّ</a:t>
            </a:r>
            <a:r>
              <a:rPr lang="ar-SA" sz="2600" dirty="0"/>
              <a:t>ذوق إلى الق</a:t>
            </a:r>
            <a:r>
              <a:rPr lang="ar-DZ" sz="2600" dirty="0"/>
              <a:t>ُ</a:t>
            </a:r>
            <a:r>
              <a:rPr lang="ar-SA" sz="2600" dirty="0"/>
              <a:t>ر</a:t>
            </a:r>
            <a:r>
              <a:rPr lang="ar-DZ" sz="2600" dirty="0"/>
              <a:t>َّ</a:t>
            </a:r>
            <a:r>
              <a:rPr lang="ar-SA" sz="2600" dirty="0" err="1"/>
              <a:t>اء</a:t>
            </a:r>
            <a:r>
              <a:rPr lang="fr-FR" sz="2600" dirty="0"/>
              <a:t>.</a:t>
            </a:r>
          </a:p>
        </p:txBody>
      </p:sp>
      <p:sp>
        <p:nvSpPr>
          <p:cNvPr id="6" name="ZoneTexte 5">
            <a:extLst>
              <a:ext uri="{FF2B5EF4-FFF2-40B4-BE49-F238E27FC236}">
                <a16:creationId xmlns:a16="http://schemas.microsoft.com/office/drawing/2014/main" id="{7ADA0D01-683D-CACC-61A8-50C7AA3C1D81}"/>
              </a:ext>
            </a:extLst>
          </p:cNvPr>
          <p:cNvSpPr txBox="1"/>
          <p:nvPr/>
        </p:nvSpPr>
        <p:spPr>
          <a:xfrm>
            <a:off x="3459163" y="558977"/>
            <a:ext cx="6918324"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التّفكيــــــــــر النّـــــــــاقـــــد</a:t>
            </a:r>
          </a:p>
        </p:txBody>
      </p:sp>
    </p:spTree>
    <p:extLst>
      <p:ext uri="{BB962C8B-B14F-4D97-AF65-F5344CB8AC3E}">
        <p14:creationId xmlns:p14="http://schemas.microsoft.com/office/powerpoint/2010/main" val="2603194823"/>
      </p:ext>
    </p:extLst>
  </p:cSld>
  <p:clrMapOvr>
    <a:masterClrMapping/>
  </p:clrMapOvr>
  <mc:AlternateContent xmlns:mc="http://schemas.openxmlformats.org/markup-compatibility/2006" xmlns:p14="http://schemas.microsoft.com/office/powerpoint/2010/main">
    <mc:Choice Requires="p14">
      <p:transition p14:dur="0" advTm="92650"/>
    </mc:Choice>
    <mc:Fallback xmlns="">
      <p:transition advTm="9265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1CB57-D817-E351-E416-20D14E53A34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0CB6274-2E84-1130-81A7-17BD0FDC7310}"/>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FA542FB-DF25-C6A5-3082-806E6AD08D0A}"/>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CCABF6F4-3A35-2A63-ED75-0F060370D986}"/>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DA6AB3-4EA6-708C-9A8B-B33EF8DC3F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DE2B387-7955-2201-5666-256EFB9E19D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84CDD314-A0CD-F9C7-C442-963A6A42627D}"/>
              </a:ext>
            </a:extLst>
          </p:cNvPr>
          <p:cNvSpPr txBox="1"/>
          <p:nvPr/>
        </p:nvSpPr>
        <p:spPr>
          <a:xfrm>
            <a:off x="4422731" y="542900"/>
            <a:ext cx="5913000"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التفكــــــــــــير النَّاقــــــــد</a:t>
            </a:r>
          </a:p>
        </p:txBody>
      </p:sp>
      <p:sp>
        <p:nvSpPr>
          <p:cNvPr id="5" name="Parallelogram 4">
            <a:extLst>
              <a:ext uri="{FF2B5EF4-FFF2-40B4-BE49-F238E27FC236}">
                <a16:creationId xmlns:a16="http://schemas.microsoft.com/office/drawing/2014/main" id="{45B78136-F6D2-1361-FD5D-D12C147798DD}"/>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4BED2087-4C5A-F1DF-B7CB-65CAB095E23B}"/>
              </a:ext>
            </a:extLst>
          </p:cNvPr>
          <p:cNvSpPr txBox="1"/>
          <p:nvPr/>
        </p:nvSpPr>
        <p:spPr>
          <a:xfrm>
            <a:off x="1420122" y="2017202"/>
            <a:ext cx="5775604" cy="4031873"/>
          </a:xfrm>
          <a:prstGeom prst="rect">
            <a:avLst/>
          </a:prstGeom>
          <a:noFill/>
        </p:spPr>
        <p:txBody>
          <a:bodyPr wrap="square">
            <a:spAutoFit/>
          </a:bodyPr>
          <a:lstStyle/>
          <a:p>
            <a:pPr lvl="0" algn="r" rtl="1"/>
            <a:r>
              <a:rPr lang="fr-FR" sz="3200" dirty="0"/>
              <a:t>📌 </a:t>
            </a:r>
            <a:r>
              <a:rPr lang="ar-EG" sz="3200" b="1" dirty="0"/>
              <a:t>م</a:t>
            </a:r>
            <a:r>
              <a:rPr lang="ar-DZ" sz="3200" b="1" dirty="0"/>
              <a:t>ِ</a:t>
            </a:r>
            <a:r>
              <a:rPr lang="ar-EG" sz="3200" b="1" dirty="0"/>
              <a:t>ثال:</a:t>
            </a:r>
            <a:endParaRPr lang="ar-DZ" sz="3200" b="1" dirty="0"/>
          </a:p>
          <a:p>
            <a:pPr lvl="0" algn="just" rtl="1"/>
            <a:r>
              <a:rPr lang="ar-DZ" sz="2800" dirty="0"/>
              <a:t>  </a:t>
            </a:r>
            <a:r>
              <a:rPr lang="ar-EG" sz="2800" dirty="0"/>
              <a:t>عُرض على مجموعة من القر</a:t>
            </a:r>
            <a:r>
              <a:rPr lang="ar-DZ" sz="2800" dirty="0"/>
              <a:t>َّ</a:t>
            </a:r>
            <a:r>
              <a:rPr lang="ar-EG" sz="2800" dirty="0" err="1"/>
              <a:t>اء</a:t>
            </a:r>
            <a:r>
              <a:rPr lang="ar-DZ" sz="2800" dirty="0"/>
              <a:t>،</a:t>
            </a:r>
            <a:r>
              <a:rPr lang="ar-EG" sz="2800" dirty="0"/>
              <a:t> قصيدة</a:t>
            </a:r>
            <a:r>
              <a:rPr lang="ar-DZ" sz="2800" dirty="0"/>
              <a:t>ً</a:t>
            </a:r>
            <a:r>
              <a:rPr lang="ar-EG" sz="2800" dirty="0"/>
              <a:t> شعرية</a:t>
            </a:r>
            <a:r>
              <a:rPr lang="ar-DZ" sz="2800" dirty="0"/>
              <a:t>ً</a:t>
            </a:r>
            <a:r>
              <a:rPr lang="ar-EG" sz="2800" dirty="0"/>
              <a:t> حديثة. أغلب الق</a:t>
            </a:r>
            <a:r>
              <a:rPr lang="ar-DZ" sz="2800" dirty="0"/>
              <a:t>ُ</a:t>
            </a:r>
            <a:r>
              <a:rPr lang="ar-EG" sz="2800" dirty="0"/>
              <a:t>ر</a:t>
            </a:r>
            <a:r>
              <a:rPr lang="ar-DZ" sz="2800" dirty="0"/>
              <a:t>َّ</a:t>
            </a:r>
            <a:r>
              <a:rPr lang="ar-EG" sz="2800" dirty="0" err="1"/>
              <a:t>اء</a:t>
            </a:r>
            <a:r>
              <a:rPr lang="ar-EG" sz="2800" dirty="0"/>
              <a:t> </a:t>
            </a:r>
            <a:r>
              <a:rPr lang="ar-DZ" sz="2800" dirty="0"/>
              <a:t>إِ</a:t>
            </a:r>
            <a:r>
              <a:rPr lang="ar-EG" sz="2800" dirty="0" err="1"/>
              <a:t>ستمتعوا</a:t>
            </a:r>
            <a:r>
              <a:rPr lang="ar-EG" sz="2800" dirty="0"/>
              <a:t> بالموسيقى الش</a:t>
            </a:r>
            <a:r>
              <a:rPr lang="ar-DZ" sz="2800" dirty="0"/>
              <a:t>ِّ</a:t>
            </a:r>
            <a:r>
              <a:rPr lang="ar-EG" sz="2800" dirty="0"/>
              <a:t>عرية والل</a:t>
            </a:r>
            <a:r>
              <a:rPr lang="ar-DZ" sz="2800" dirty="0"/>
              <a:t>ُّ</a:t>
            </a:r>
            <a:r>
              <a:rPr lang="ar-EG" sz="2800" dirty="0" err="1"/>
              <a:t>غة</a:t>
            </a:r>
            <a:r>
              <a:rPr lang="ar-EG" sz="2800" dirty="0"/>
              <a:t> الجميلة، لكن</a:t>
            </a:r>
            <a:r>
              <a:rPr lang="ar-DZ" sz="2800" dirty="0"/>
              <a:t>َّ</a:t>
            </a:r>
            <a:r>
              <a:rPr lang="ar-EG" sz="2800" dirty="0"/>
              <a:t> الن</a:t>
            </a:r>
            <a:r>
              <a:rPr lang="ar-DZ" sz="2800" dirty="0"/>
              <a:t>َّ</a:t>
            </a:r>
            <a:r>
              <a:rPr lang="ar-EG" sz="2800" dirty="0"/>
              <a:t>اقد الموهوب لاحظ وجود كسر</a:t>
            </a:r>
            <a:r>
              <a:rPr lang="ar-DZ" sz="2800" dirty="0"/>
              <a:t>ٍ</a:t>
            </a:r>
            <a:r>
              <a:rPr lang="ar-EG" sz="2800" dirty="0"/>
              <a:t> في الو</a:t>
            </a:r>
            <a:r>
              <a:rPr lang="ar-DZ" sz="2800" dirty="0"/>
              <a:t>َ</a:t>
            </a:r>
            <a:r>
              <a:rPr lang="ar-EG" sz="2800" dirty="0"/>
              <a:t>ز</a:t>
            </a:r>
            <a:r>
              <a:rPr lang="ar-DZ" sz="2800" dirty="0"/>
              <a:t>ْ</a:t>
            </a:r>
            <a:r>
              <a:rPr lang="ar-EG" sz="2800" dirty="0"/>
              <a:t>ن</a:t>
            </a:r>
            <a:r>
              <a:rPr lang="ar-DZ" sz="2800" dirty="0"/>
              <a:t>ِ</a:t>
            </a:r>
            <a:r>
              <a:rPr lang="ar-EG" sz="2800" dirty="0"/>
              <a:t> في أ</a:t>
            </a:r>
            <a:r>
              <a:rPr lang="ar-DZ" sz="2800" dirty="0"/>
              <a:t>َ</a:t>
            </a:r>
            <a:r>
              <a:rPr lang="ar-EG" sz="2800" dirty="0"/>
              <a:t>حد</a:t>
            </a:r>
            <a:r>
              <a:rPr lang="ar-DZ" sz="2800" dirty="0"/>
              <a:t>ِ</a:t>
            </a:r>
            <a:r>
              <a:rPr lang="ar-EG" sz="2800" dirty="0"/>
              <a:t> </a:t>
            </a:r>
            <a:r>
              <a:rPr lang="ar-EG" sz="2800" dirty="0" err="1"/>
              <a:t>الأ</a:t>
            </a:r>
            <a:r>
              <a:rPr lang="ar-DZ" sz="2800" dirty="0"/>
              <a:t>َ</a:t>
            </a:r>
            <a:r>
              <a:rPr lang="ar-EG" sz="2800" dirty="0"/>
              <a:t>بيات، و</a:t>
            </a:r>
            <a:r>
              <a:rPr lang="ar-DZ" sz="2800" dirty="0"/>
              <a:t>إِ</a:t>
            </a:r>
            <a:r>
              <a:rPr lang="ar-EG" sz="2800" dirty="0"/>
              <a:t>كتشف تناق</a:t>
            </a:r>
            <a:r>
              <a:rPr lang="ar-DZ" sz="2800" dirty="0"/>
              <a:t>ُ</a:t>
            </a:r>
            <a:r>
              <a:rPr lang="ar-EG" sz="2800" dirty="0" err="1"/>
              <a:t>ضًا</a:t>
            </a:r>
            <a:r>
              <a:rPr lang="ar-EG" sz="2800" dirty="0"/>
              <a:t> في الص</a:t>
            </a:r>
            <a:r>
              <a:rPr lang="ar-DZ" sz="2800" dirty="0"/>
              <a:t>ُّ</a:t>
            </a:r>
            <a:r>
              <a:rPr lang="ar-EG" sz="2800" dirty="0"/>
              <a:t>ور الفن</a:t>
            </a:r>
            <a:r>
              <a:rPr lang="ar-DZ" sz="2800" dirty="0"/>
              <a:t>ِّ</a:t>
            </a:r>
            <a:r>
              <a:rPr lang="ar-EG" sz="2800" dirty="0" err="1"/>
              <a:t>ية</a:t>
            </a:r>
            <a:r>
              <a:rPr lang="ar-EG" sz="2800" dirty="0"/>
              <a:t> بين بداية الن</a:t>
            </a:r>
            <a:r>
              <a:rPr lang="ar-DZ" sz="2800" dirty="0"/>
              <a:t>َّ</a:t>
            </a:r>
            <a:r>
              <a:rPr lang="ar-EG" sz="2800" dirty="0"/>
              <a:t>ص </a:t>
            </a:r>
            <a:r>
              <a:rPr lang="ar-EG" sz="2800" dirty="0" err="1"/>
              <a:t>ون</a:t>
            </a:r>
            <a:r>
              <a:rPr lang="ar-DZ" sz="2800" dirty="0"/>
              <a:t>ِ</a:t>
            </a:r>
            <a:r>
              <a:rPr lang="ar-EG" sz="2800" dirty="0" err="1"/>
              <a:t>هايته</a:t>
            </a:r>
            <a:r>
              <a:rPr lang="ar-EG" sz="2800" dirty="0"/>
              <a:t>. هذا الت</a:t>
            </a:r>
            <a:r>
              <a:rPr lang="ar-DZ" sz="2800" dirty="0"/>
              <a:t>َّ</a:t>
            </a:r>
            <a:r>
              <a:rPr lang="ar-EG" sz="2800" dirty="0"/>
              <a:t>حليل لم يكن ظاهرًا ل</a:t>
            </a:r>
            <a:r>
              <a:rPr lang="ar-DZ" sz="2800" dirty="0"/>
              <a:t>ِ</a:t>
            </a:r>
            <a:r>
              <a:rPr lang="ar-EG" sz="2800" dirty="0"/>
              <a:t>عامة الق</a:t>
            </a:r>
            <a:r>
              <a:rPr lang="ar-DZ" sz="2800" dirty="0"/>
              <a:t>ُ</a:t>
            </a:r>
            <a:r>
              <a:rPr lang="ar-EG" sz="2800" dirty="0"/>
              <a:t>ر</a:t>
            </a:r>
            <a:r>
              <a:rPr lang="ar-DZ" sz="2800" dirty="0"/>
              <a:t>َّ</a:t>
            </a:r>
            <a:r>
              <a:rPr lang="ar-EG" sz="2800" dirty="0" err="1"/>
              <a:t>اء</a:t>
            </a:r>
            <a:r>
              <a:rPr lang="ar-EG" sz="2800" dirty="0"/>
              <a:t>، لكن</a:t>
            </a:r>
            <a:r>
              <a:rPr lang="ar-DZ" sz="2800" dirty="0"/>
              <a:t>َّ</a:t>
            </a:r>
            <a:r>
              <a:rPr lang="ar-EG" sz="2800" dirty="0"/>
              <a:t>ه برز بفضل موهبته الن</a:t>
            </a:r>
            <a:r>
              <a:rPr lang="ar-DZ" sz="2800" dirty="0"/>
              <a:t>َّ</a:t>
            </a:r>
            <a:r>
              <a:rPr lang="ar-EG" sz="2800" dirty="0"/>
              <a:t>قدية وق</a:t>
            </a:r>
            <a:r>
              <a:rPr lang="ar-DZ" sz="2800" dirty="0"/>
              <a:t>ُ</a:t>
            </a:r>
            <a:r>
              <a:rPr lang="ar-EG" sz="2800" dirty="0"/>
              <a:t>درته الف</a:t>
            </a:r>
            <a:r>
              <a:rPr lang="ar-DZ" sz="2800" dirty="0"/>
              <a:t>َ</a:t>
            </a:r>
            <a:r>
              <a:rPr lang="ar-EG" sz="2800" dirty="0" err="1"/>
              <a:t>ائقة</a:t>
            </a:r>
            <a:r>
              <a:rPr lang="ar-EG" sz="2800" dirty="0"/>
              <a:t> على الف</a:t>
            </a:r>
            <a:r>
              <a:rPr lang="ar-DZ" sz="2800" dirty="0"/>
              <a:t>َّ</a:t>
            </a:r>
            <a:r>
              <a:rPr lang="ar-EG" sz="2800" dirty="0"/>
              <a:t>حص والت</a:t>
            </a:r>
            <a:r>
              <a:rPr lang="ar-DZ" sz="2800" dirty="0"/>
              <a:t>َّ</a:t>
            </a:r>
            <a:r>
              <a:rPr lang="ar-EG" sz="2800" dirty="0" err="1"/>
              <a:t>مييز</a:t>
            </a:r>
            <a:r>
              <a:rPr lang="ar-EG" sz="2800" dirty="0"/>
              <a:t>.</a:t>
            </a:r>
            <a:endParaRPr lang="ar-DZ" sz="2800" dirty="0"/>
          </a:p>
        </p:txBody>
      </p:sp>
      <p:pic>
        <p:nvPicPr>
          <p:cNvPr id="6" name="Image 5">
            <a:extLst>
              <a:ext uri="{FF2B5EF4-FFF2-40B4-BE49-F238E27FC236}">
                <a16:creationId xmlns:a16="http://schemas.microsoft.com/office/drawing/2014/main" id="{1562764F-8683-CD1E-A084-550759BC41E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18812" y="1267715"/>
            <a:ext cx="3886200" cy="5361085"/>
          </a:xfrm>
          <a:prstGeom prst="rect">
            <a:avLst/>
          </a:prstGeom>
        </p:spPr>
      </p:pic>
    </p:spTree>
    <p:extLst>
      <p:ext uri="{BB962C8B-B14F-4D97-AF65-F5344CB8AC3E}">
        <p14:creationId xmlns:p14="http://schemas.microsoft.com/office/powerpoint/2010/main" val="3791837839"/>
      </p:ext>
    </p:extLst>
  </p:cSld>
  <p:clrMapOvr>
    <a:masterClrMapping/>
  </p:clrMapOvr>
  <mc:AlternateContent xmlns:mc="http://schemas.openxmlformats.org/markup-compatibility/2006" xmlns:p14="http://schemas.microsoft.com/office/powerpoint/2010/main">
    <mc:Choice Requires="p14">
      <p:transition p14:dur="0" advTm="214378"/>
    </mc:Choice>
    <mc:Fallback xmlns="">
      <p:transition advTm="21437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0BAFBC-4CA9-FEFD-E6C4-4E195BF66B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4C03669-F4ED-BCFF-5138-B3DB2C03BC77}"/>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4BF3860-9039-9850-4FDD-5A0DF8B76BF9}"/>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A7A72853-8443-4278-7DD2-22B14F5DA0F6}"/>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7E8C315-9BD8-A050-CBE1-FBB6AE9E89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9B754F9-9F9B-0476-B315-CD55A5BEBAB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6BF83935-31D0-7E94-DA53-577EA7D7971F}"/>
              </a:ext>
            </a:extLst>
          </p:cNvPr>
          <p:cNvSpPr txBox="1"/>
          <p:nvPr/>
        </p:nvSpPr>
        <p:spPr>
          <a:xfrm>
            <a:off x="4616088" y="605515"/>
            <a:ext cx="5665051"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مهارات التفكير النّاقد في وسائل الإعلام</a:t>
            </a:r>
          </a:p>
        </p:txBody>
      </p:sp>
      <p:sp>
        <p:nvSpPr>
          <p:cNvPr id="5" name="Parallelogram 4">
            <a:extLst>
              <a:ext uri="{FF2B5EF4-FFF2-40B4-BE49-F238E27FC236}">
                <a16:creationId xmlns:a16="http://schemas.microsoft.com/office/drawing/2014/main" id="{A32D303A-7A78-9AB8-5021-08AAB6B1AB48}"/>
              </a:ext>
            </a:extLst>
          </p:cNvPr>
          <p:cNvSpPr/>
          <p:nvPr/>
        </p:nvSpPr>
        <p:spPr>
          <a:xfrm rot="16200000" flipV="1">
            <a:off x="-2849236" y="1984979"/>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ZoneTexte 8">
            <a:extLst>
              <a:ext uri="{FF2B5EF4-FFF2-40B4-BE49-F238E27FC236}">
                <a16:creationId xmlns:a16="http://schemas.microsoft.com/office/drawing/2014/main" id="{1AEF3BA5-BE58-7D2F-0300-906705F227CB}"/>
              </a:ext>
            </a:extLst>
          </p:cNvPr>
          <p:cNvSpPr txBox="1"/>
          <p:nvPr/>
        </p:nvSpPr>
        <p:spPr>
          <a:xfrm>
            <a:off x="1377125" y="1697088"/>
            <a:ext cx="9197403" cy="4741106"/>
          </a:xfrm>
          <a:prstGeom prst="rect">
            <a:avLst/>
          </a:prstGeom>
          <a:noFill/>
        </p:spPr>
        <p:txBody>
          <a:bodyPr wrap="square">
            <a:spAutoFit/>
          </a:bodyPr>
          <a:lstStyle/>
          <a:p>
            <a:pPr algn="just" rtl="1">
              <a:lnSpc>
                <a:spcPct val="107000"/>
              </a:lnSpc>
              <a:spcAft>
                <a:spcPts val="800"/>
              </a:spcAft>
              <a:buNone/>
            </a:pPr>
            <a:r>
              <a:rPr lang="en-C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ارة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فكير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اقد من أهم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عناصر التعامل الواعي مع وسائل الإعلام،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ها تحسن قدراتك على </a:t>
            </a: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عقلك بدل عواطفك، وتستطيع تحديد مشاعرك، وربطها بطريقة منطقية مع أفكارك، وسيساعدك ذلك على تطوير مستويات أفضل من التفكير، وممارستك للت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فكير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اقد تنمي قدرتك على المناقشة، والحوار، والقدرة على التواصل، والتفاوض مع الاخرين</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r>
              <a:rPr lang="ar-SA" sz="2400" dirty="0"/>
              <a:t>تبرز أهمية التفكير الناقد في أوقات الأزمات والحروب والأحداث الكبرى، ولاسيما مع التدفق الاعلامي الهائل وافتقار الافراد بغض النظر عن فئاتهم العمرية ومستوياتهم الثقافية واختلاف اعمالهم ووظائفهم ابسط مقومات التعامل معها، وهنا تظهر ضرورة تفعيل هذه المهارة واستخدامها</a:t>
            </a:r>
            <a:r>
              <a:rPr lang="fr-FR" sz="2400" dirty="0"/>
              <a:t>.</a:t>
            </a:r>
          </a:p>
          <a:p>
            <a:pPr algn="just" rtl="1"/>
            <a:r>
              <a:rPr lang="ar-SA" sz="2400" dirty="0"/>
              <a:t>فعندما يمتلك الفرد هذه المهارة يكون مستقلاً في تفكيره وقادراً على اتخاذ قرارات صائبة ومهمة في حياته، فهو ينعكس على طريقة الفرد في انتقاء المحتوى الاعلامي</a:t>
            </a:r>
            <a:r>
              <a:rPr lang="ar-DZ" sz="2400" dirty="0"/>
              <a:t>.</a:t>
            </a:r>
            <a:endParaRPr lang="fr-FR" sz="2400" dirty="0"/>
          </a:p>
          <a:p>
            <a:pPr algn="just" rtl="1">
              <a:lnSpc>
                <a:spcPct val="107000"/>
              </a:lnSpc>
              <a:spcAft>
                <a:spcPts val="800"/>
              </a:spcAft>
              <a:buNone/>
            </a:pP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endParaRPr lang="fr-FR" sz="16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71248525"/>
      </p:ext>
    </p:extLst>
  </p:cSld>
  <p:clrMapOvr>
    <a:masterClrMapping/>
  </p:clrMapOvr>
  <mc:AlternateContent xmlns:mc="http://schemas.openxmlformats.org/markup-compatibility/2006" xmlns:p14="http://schemas.microsoft.com/office/powerpoint/2010/main">
    <mc:Choice Requires="p14">
      <p:transition p14:dur="0" advTm="158506"/>
    </mc:Choice>
    <mc:Fallback xmlns="">
      <p:transition advTm="15850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5E7B7-013A-6E77-D0C2-E17184C9493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C24156-28B0-7A37-1026-37BB0340B3A5}"/>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A9B200BB-C186-64DA-DD41-0FDB9615459D}"/>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E7103D95-BAF6-CF31-F632-DBBDFCAF6585}"/>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0FC1488-3B07-0D7C-E206-5EB2E991C3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E39EAEA-412A-A38B-7C92-550A9C7E662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174E466A-E0DA-1DA5-6EB2-4BA89A017A64}"/>
              </a:ext>
            </a:extLst>
          </p:cNvPr>
          <p:cNvSpPr txBox="1"/>
          <p:nvPr/>
        </p:nvSpPr>
        <p:spPr>
          <a:xfrm>
            <a:off x="4556879" y="537851"/>
            <a:ext cx="642506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مهارات التَّفكير النَّاقد في وسائل الإعلام</a:t>
            </a:r>
          </a:p>
        </p:txBody>
      </p:sp>
      <p:sp>
        <p:nvSpPr>
          <p:cNvPr id="5" name="Parallelogram 4">
            <a:extLst>
              <a:ext uri="{FF2B5EF4-FFF2-40B4-BE49-F238E27FC236}">
                <a16:creationId xmlns:a16="http://schemas.microsoft.com/office/drawing/2014/main" id="{7581F187-E529-CAB4-B9BF-E6398D0277C0}"/>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7" name="TextBox 6">
            <a:extLst>
              <a:ext uri="{FF2B5EF4-FFF2-40B4-BE49-F238E27FC236}">
                <a16:creationId xmlns:a16="http://schemas.microsoft.com/office/drawing/2014/main" id="{75160FBF-38DD-6B2D-6310-D894832D0D5F}"/>
              </a:ext>
            </a:extLst>
          </p:cNvPr>
          <p:cNvSpPr txBox="1"/>
          <p:nvPr/>
        </p:nvSpPr>
        <p:spPr>
          <a:xfrm>
            <a:off x="985529" y="1318339"/>
            <a:ext cx="9864090" cy="5670783"/>
          </a:xfrm>
          <a:prstGeom prst="rect">
            <a:avLst/>
          </a:prstGeom>
          <a:noFill/>
        </p:spPr>
        <p:txBody>
          <a:bodyPr wrap="square">
            <a:spAutoFit/>
          </a:bodyPr>
          <a:lstStyle/>
          <a:p>
            <a:pPr algn="just" rtl="1"/>
            <a:r>
              <a:rPr lang="ar-DZ" sz="2400" b="1" dirty="0"/>
              <a:t>من أهمِّ </a:t>
            </a:r>
            <a:r>
              <a:rPr lang="ar-SA" sz="2400" b="1" dirty="0"/>
              <a:t>مهارات الت</a:t>
            </a:r>
            <a:r>
              <a:rPr lang="ar-DZ" sz="2400" b="1" dirty="0"/>
              <a:t>َّ</a:t>
            </a:r>
            <a:r>
              <a:rPr lang="ar-SA" sz="2400" b="1" dirty="0"/>
              <a:t>فكير الن</a:t>
            </a:r>
            <a:r>
              <a:rPr lang="ar-DZ" sz="2400" b="1" dirty="0"/>
              <a:t>َّ</a:t>
            </a:r>
            <a:r>
              <a:rPr lang="ar-SA" sz="2400" b="1" dirty="0"/>
              <a:t>اقد في وسائل الإعلام</a:t>
            </a:r>
            <a:r>
              <a:rPr lang="ar-DZ" sz="2400" b="1" dirty="0"/>
              <a:t>:</a:t>
            </a:r>
            <a:endParaRPr lang="fr-FR" sz="2400" dirty="0"/>
          </a:p>
          <a:p>
            <a:pPr lvl="0" algn="just" rtl="1"/>
            <a:r>
              <a:rPr lang="ar-DZ" sz="2400" b="1" dirty="0"/>
              <a:t>أولا : </a:t>
            </a:r>
            <a:r>
              <a:rPr lang="ar-SA" sz="2400" b="1" dirty="0"/>
              <a:t>الت</a:t>
            </a:r>
            <a:r>
              <a:rPr lang="ar-DZ" sz="2400" b="1" dirty="0"/>
              <a:t>َّ</a:t>
            </a:r>
            <a:r>
              <a:rPr lang="ar-SA" sz="2400" b="1" dirty="0"/>
              <a:t>حليل</a:t>
            </a:r>
            <a:r>
              <a:rPr lang="ar-SA" sz="2400" dirty="0"/>
              <a:t> </a:t>
            </a:r>
            <a:r>
              <a:rPr lang="ar-DZ" sz="2400" dirty="0"/>
              <a:t>   </a:t>
            </a:r>
            <a:r>
              <a:rPr lang="fr-FR" sz="4400" dirty="0"/>
              <a:t>📝</a:t>
            </a:r>
            <a:r>
              <a:rPr lang="ar-DZ" sz="3200" dirty="0"/>
              <a:t>   </a:t>
            </a:r>
            <a:endParaRPr lang="fr-FR" sz="2400" dirty="0"/>
          </a:p>
          <a:p>
            <a:pPr lvl="1" algn="just" rtl="1"/>
            <a:r>
              <a:rPr lang="ar-SA" sz="2400" dirty="0"/>
              <a:t>ت</a:t>
            </a:r>
            <a:r>
              <a:rPr lang="ar-DZ" sz="2400" dirty="0"/>
              <a:t>َ</a:t>
            </a:r>
            <a:r>
              <a:rPr lang="ar-SA" sz="2400" dirty="0"/>
              <a:t>فكيك الأخبار أو البرامج لمعرفة عناصرها: الم</a:t>
            </a:r>
            <a:r>
              <a:rPr lang="ar-DZ" sz="2400" dirty="0"/>
              <a:t>َ</a:t>
            </a:r>
            <a:r>
              <a:rPr lang="ar-SA" sz="2400" dirty="0"/>
              <a:t>صدر، </a:t>
            </a:r>
            <a:r>
              <a:rPr lang="ar-SA" sz="2400" dirty="0" err="1"/>
              <a:t>الأ</a:t>
            </a:r>
            <a:r>
              <a:rPr lang="ar-DZ" sz="2400" dirty="0"/>
              <a:t>ُ</a:t>
            </a:r>
            <a:r>
              <a:rPr lang="ar-SA" sz="2400" dirty="0"/>
              <a:t>سلوب، الص</a:t>
            </a:r>
            <a:r>
              <a:rPr lang="ar-DZ" sz="2400" dirty="0"/>
              <a:t>ُّ</a:t>
            </a:r>
            <a:r>
              <a:rPr lang="ar-SA" sz="2400" dirty="0"/>
              <a:t>ور، الل</a:t>
            </a:r>
            <a:r>
              <a:rPr lang="ar-DZ" sz="2400" dirty="0"/>
              <a:t>ُّ</a:t>
            </a:r>
            <a:r>
              <a:rPr lang="ar-SA" sz="2400" dirty="0" err="1"/>
              <a:t>غة</a:t>
            </a:r>
            <a:r>
              <a:rPr lang="fr-FR" sz="2400" dirty="0"/>
              <a:t>.</a:t>
            </a:r>
          </a:p>
          <a:p>
            <a:pPr lvl="1" algn="just" rtl="1"/>
            <a:r>
              <a:rPr lang="ar-SA" sz="2400" b="1" dirty="0"/>
              <a:t>مثال</a:t>
            </a:r>
            <a:r>
              <a:rPr lang="fr-FR" sz="2400" i="1" dirty="0"/>
              <a:t>:</a:t>
            </a:r>
            <a:r>
              <a:rPr lang="fr-FR" sz="2400" dirty="0"/>
              <a:t> </a:t>
            </a:r>
            <a:r>
              <a:rPr lang="ar-DZ" sz="2400" dirty="0"/>
              <a:t> </a:t>
            </a:r>
            <a:r>
              <a:rPr lang="ar-SA" sz="2400" dirty="0"/>
              <a:t>تحليل تقرير إخباري</a:t>
            </a:r>
            <a:r>
              <a:rPr lang="ar-DZ" sz="2400" dirty="0"/>
              <a:t>،</a:t>
            </a:r>
            <a:r>
              <a:rPr lang="ar-SA" sz="2400" dirty="0"/>
              <a:t> لمعرفة إن كان ي</a:t>
            </a:r>
            <a:r>
              <a:rPr lang="ar-DZ" sz="2400" dirty="0"/>
              <a:t>َ</a:t>
            </a:r>
            <a:r>
              <a:rPr lang="ar-SA" sz="2400" dirty="0"/>
              <a:t>عر</a:t>
            </a:r>
            <a:r>
              <a:rPr lang="ar-DZ" sz="2400" dirty="0"/>
              <a:t>ِ</a:t>
            </a:r>
            <a:r>
              <a:rPr lang="ar-SA" sz="2400" dirty="0"/>
              <a:t>ض كل الأطراف أم</a:t>
            </a:r>
            <a:r>
              <a:rPr lang="ar-DZ" sz="2400" dirty="0"/>
              <a:t>ْ</a:t>
            </a:r>
            <a:r>
              <a:rPr lang="ar-SA" sz="2400" dirty="0"/>
              <a:t> ي</a:t>
            </a:r>
            <a:r>
              <a:rPr lang="ar-DZ" sz="2400" dirty="0"/>
              <a:t>ُ</a:t>
            </a:r>
            <a:r>
              <a:rPr lang="ar-SA" sz="2400" dirty="0"/>
              <a:t>رك</a:t>
            </a:r>
            <a:r>
              <a:rPr lang="ar-DZ" sz="2400" dirty="0"/>
              <a:t>ِّ</a:t>
            </a:r>
            <a:r>
              <a:rPr lang="ar-SA" sz="2400" dirty="0"/>
              <a:t>ز على طرف</a:t>
            </a:r>
            <a:r>
              <a:rPr lang="ar-DZ" sz="2400" dirty="0"/>
              <a:t>ٍ</a:t>
            </a:r>
            <a:r>
              <a:rPr lang="ar-SA" sz="2400" dirty="0"/>
              <a:t> واحد</a:t>
            </a:r>
            <a:r>
              <a:rPr lang="fr-FR" sz="2400" dirty="0"/>
              <a:t>.</a:t>
            </a:r>
          </a:p>
          <a:p>
            <a:pPr lvl="0" algn="just" rtl="1"/>
            <a:r>
              <a:rPr lang="ar-DZ" sz="2400" b="1" dirty="0"/>
              <a:t>ثانيا : </a:t>
            </a:r>
            <a:r>
              <a:rPr lang="ar-SA" sz="2400" b="1" dirty="0"/>
              <a:t>الت</a:t>
            </a:r>
            <a:r>
              <a:rPr lang="ar-DZ" sz="2400" b="1" dirty="0"/>
              <a:t>َّ</a:t>
            </a:r>
            <a:r>
              <a:rPr lang="ar-SA" sz="2400" b="1" dirty="0"/>
              <a:t>قويم (الت</a:t>
            </a:r>
            <a:r>
              <a:rPr lang="ar-DZ" sz="2400" b="1" dirty="0"/>
              <a:t>َّ</a:t>
            </a:r>
            <a:r>
              <a:rPr lang="ar-SA" sz="2400" b="1" dirty="0" err="1"/>
              <a:t>قييم</a:t>
            </a:r>
            <a:r>
              <a:rPr lang="ar-SA" sz="2400" b="1" dirty="0"/>
              <a:t>)</a:t>
            </a:r>
            <a:r>
              <a:rPr lang="ar-SA" sz="2400" dirty="0"/>
              <a:t> </a:t>
            </a:r>
            <a:r>
              <a:rPr lang="ar-DZ" sz="2400" dirty="0"/>
              <a:t>    </a:t>
            </a:r>
            <a:r>
              <a:rPr lang="fr-FR" sz="4400" dirty="0"/>
              <a:t>⚖️</a:t>
            </a:r>
            <a:endParaRPr lang="fr-FR" sz="2400" dirty="0"/>
          </a:p>
          <a:p>
            <a:pPr lvl="1" algn="just" rtl="1"/>
            <a:r>
              <a:rPr lang="ar-SA" sz="2400" dirty="0"/>
              <a:t>فحص مصداقية الخ</a:t>
            </a:r>
            <a:r>
              <a:rPr lang="ar-DZ" sz="2400" dirty="0"/>
              <a:t>َ</a:t>
            </a:r>
            <a:r>
              <a:rPr lang="ar-SA" sz="2400" dirty="0"/>
              <a:t>بر ومطابقته للمعايير المهنية</a:t>
            </a:r>
            <a:r>
              <a:rPr lang="fr-FR" sz="2400" dirty="0"/>
              <a:t>.</a:t>
            </a:r>
          </a:p>
          <a:p>
            <a:pPr lvl="1" algn="just" rtl="1"/>
            <a:r>
              <a:rPr lang="ar-SA" sz="2400" b="1" dirty="0"/>
              <a:t>مثال</a:t>
            </a:r>
            <a:r>
              <a:rPr lang="fr-FR" sz="2400" b="1" i="1" dirty="0"/>
              <a:t>:</a:t>
            </a:r>
            <a:r>
              <a:rPr lang="fr-FR" sz="2400" b="1" dirty="0"/>
              <a:t> </a:t>
            </a:r>
            <a:r>
              <a:rPr lang="ar-DZ" sz="2400" b="1" dirty="0"/>
              <a:t> </a:t>
            </a:r>
            <a:r>
              <a:rPr lang="ar-SA" sz="2400" dirty="0"/>
              <a:t>مقارنة خبر منشور</a:t>
            </a:r>
            <a:r>
              <a:rPr lang="ar-DZ" sz="2400" dirty="0"/>
              <a:t>ٍ</a:t>
            </a:r>
            <a:r>
              <a:rPr lang="ar-SA" sz="2400" dirty="0"/>
              <a:t> على قناة</a:t>
            </a:r>
            <a:r>
              <a:rPr lang="ar-DZ" sz="2400" dirty="0"/>
              <a:t>ٍ</a:t>
            </a:r>
            <a:r>
              <a:rPr lang="ar-SA" sz="2400" dirty="0"/>
              <a:t> </a:t>
            </a:r>
            <a:r>
              <a:rPr lang="ar-DZ" sz="2400" dirty="0"/>
              <a:t>إلكترونية،</a:t>
            </a:r>
            <a:r>
              <a:rPr lang="ar-SA" sz="2400" dirty="0"/>
              <a:t> مع </a:t>
            </a:r>
            <a:r>
              <a:rPr lang="ar-DZ" sz="2400" dirty="0"/>
              <a:t>ما جاء في </a:t>
            </a:r>
            <a:r>
              <a:rPr lang="ar-SA" sz="2400" dirty="0"/>
              <a:t>مص</a:t>
            </a:r>
            <a:r>
              <a:rPr lang="ar-DZ" sz="2400" dirty="0"/>
              <a:t>ا</a:t>
            </a:r>
            <a:r>
              <a:rPr lang="ar-SA" sz="2400" dirty="0"/>
              <a:t>در</a:t>
            </a:r>
            <a:r>
              <a:rPr lang="ar-DZ" sz="2400" dirty="0"/>
              <a:t>َ</a:t>
            </a:r>
            <a:r>
              <a:rPr lang="ar-SA" sz="2400" dirty="0"/>
              <a:t> رسمي</a:t>
            </a:r>
            <a:r>
              <a:rPr lang="ar-DZ" sz="2400" dirty="0"/>
              <a:t>ةٍ</a:t>
            </a:r>
            <a:r>
              <a:rPr lang="ar-SA" sz="2400" dirty="0"/>
              <a:t> أو </a:t>
            </a:r>
            <a:r>
              <a:rPr lang="ar-DZ" sz="2400" dirty="0"/>
              <a:t>ما نقلته </a:t>
            </a:r>
            <a:r>
              <a:rPr lang="ar-SA" sz="2400" dirty="0"/>
              <a:t>وكالة أنباء موثوقة</a:t>
            </a:r>
            <a:r>
              <a:rPr lang="fr-FR" sz="2400" dirty="0"/>
              <a:t>.</a:t>
            </a:r>
            <a:endParaRPr lang="ar-DZ" sz="2400" dirty="0"/>
          </a:p>
          <a:p>
            <a:pPr lvl="0" algn="just" rtl="1"/>
            <a:r>
              <a:rPr lang="ar-DZ" sz="2400" b="1" dirty="0"/>
              <a:t>ثالثا : </a:t>
            </a:r>
            <a:r>
              <a:rPr lang="ar-SA" sz="2400" b="1" dirty="0"/>
              <a:t>الاستدلال</a:t>
            </a:r>
            <a:r>
              <a:rPr lang="ar-SA" sz="2400" dirty="0"/>
              <a:t> </a:t>
            </a:r>
            <a:r>
              <a:rPr lang="ar-DZ" sz="2400" dirty="0"/>
              <a:t>    </a:t>
            </a:r>
            <a:r>
              <a:rPr lang="fr-FR" sz="3600" dirty="0"/>
              <a:t>🧩</a:t>
            </a:r>
            <a:endParaRPr lang="fr-FR" sz="1200" dirty="0"/>
          </a:p>
          <a:p>
            <a:pPr lvl="1" algn="just" rtl="1"/>
            <a:r>
              <a:rPr lang="ar-SA" sz="2400" dirty="0"/>
              <a:t>ربط</a:t>
            </a:r>
            <a:r>
              <a:rPr lang="ar-DZ" sz="2400" dirty="0"/>
              <a:t>ُ</a:t>
            </a:r>
            <a:r>
              <a:rPr lang="ar-SA" sz="2400" dirty="0"/>
              <a:t> بين ما ي</a:t>
            </a:r>
            <a:r>
              <a:rPr lang="ar-DZ" sz="2400" dirty="0"/>
              <a:t>ُ</a:t>
            </a:r>
            <a:r>
              <a:rPr lang="ar-SA" sz="2400" dirty="0"/>
              <a:t>عرض في </a:t>
            </a:r>
            <a:r>
              <a:rPr lang="ar-DZ" sz="2400" dirty="0"/>
              <a:t>وسائل </a:t>
            </a:r>
            <a:r>
              <a:rPr lang="ar-SA" sz="2400" dirty="0"/>
              <a:t>الإعلام والوقائع أو الأحداث الواقعية</a:t>
            </a:r>
            <a:r>
              <a:rPr lang="fr-FR" sz="2400" dirty="0"/>
              <a:t>.</a:t>
            </a:r>
            <a:endParaRPr lang="fr-FR" sz="1200" dirty="0"/>
          </a:p>
          <a:p>
            <a:pPr lvl="1" algn="just" rtl="1"/>
            <a:r>
              <a:rPr lang="ar-SA" sz="2400" b="1" dirty="0"/>
              <a:t>مثال</a:t>
            </a:r>
            <a:r>
              <a:rPr lang="fr-FR" sz="2400" b="1" i="1" dirty="0"/>
              <a:t>:</a:t>
            </a:r>
            <a:r>
              <a:rPr lang="fr-FR" sz="2400" b="1" dirty="0"/>
              <a:t> </a:t>
            </a:r>
            <a:r>
              <a:rPr lang="ar-DZ" sz="2400" dirty="0"/>
              <a:t>إِ</a:t>
            </a:r>
            <a:r>
              <a:rPr lang="ar-SA" sz="2400" dirty="0" err="1"/>
              <a:t>ستنتاج</a:t>
            </a:r>
            <a:r>
              <a:rPr lang="ar-SA" sz="2400" dirty="0"/>
              <a:t> أن</a:t>
            </a:r>
            <a:r>
              <a:rPr lang="ar-DZ" sz="2400" dirty="0"/>
              <a:t>َّ</a:t>
            </a:r>
            <a:r>
              <a:rPr lang="ar-SA" sz="2400" dirty="0"/>
              <a:t> إعلانًا ت</a:t>
            </a:r>
            <a:r>
              <a:rPr lang="ar-DZ" sz="2400" dirty="0"/>
              <a:t>ِ</a:t>
            </a:r>
            <a:r>
              <a:rPr lang="ar-SA" sz="2400" dirty="0"/>
              <a:t>جاريًا ي</a:t>
            </a:r>
            <a:r>
              <a:rPr lang="ar-DZ" sz="2400" dirty="0"/>
              <a:t>ُ</a:t>
            </a:r>
            <a:r>
              <a:rPr lang="ar-SA" sz="2400" dirty="0"/>
              <a:t>بالغ في عرض</a:t>
            </a:r>
            <a:r>
              <a:rPr lang="ar-DZ" sz="2400" dirty="0"/>
              <a:t>ِ</a:t>
            </a:r>
            <a:r>
              <a:rPr lang="ar-SA" sz="2400" dirty="0"/>
              <a:t> الم</a:t>
            </a:r>
            <a:r>
              <a:rPr lang="ar-DZ" sz="2400" dirty="0"/>
              <a:t>ُ</a:t>
            </a:r>
            <a:r>
              <a:rPr lang="ar-SA" sz="2400" dirty="0"/>
              <a:t>نتج</a:t>
            </a:r>
            <a:r>
              <a:rPr lang="ar-DZ" sz="2400" dirty="0"/>
              <a:t>، </a:t>
            </a:r>
            <a:r>
              <a:rPr lang="ar-SA" sz="2400" dirty="0"/>
              <a:t>لأن</a:t>
            </a:r>
            <a:r>
              <a:rPr lang="ar-DZ" sz="2400" dirty="0"/>
              <a:t>َّ</a:t>
            </a:r>
            <a:r>
              <a:rPr lang="ar-SA" sz="2400" dirty="0"/>
              <a:t>ه ي</a:t>
            </a:r>
            <a:r>
              <a:rPr lang="ar-DZ" sz="2400" dirty="0"/>
              <a:t>ُخ</a:t>
            </a:r>
            <a:r>
              <a:rPr lang="ar-SA" sz="2400" dirty="0"/>
              <a:t>ال</a:t>
            </a:r>
            <a:r>
              <a:rPr lang="ar-DZ" sz="2400" dirty="0"/>
              <a:t>ِ</a:t>
            </a:r>
            <a:r>
              <a:rPr lang="ar-SA" sz="2400" dirty="0"/>
              <a:t>ف الح</a:t>
            </a:r>
            <a:r>
              <a:rPr lang="ar-DZ" sz="2400" dirty="0"/>
              <a:t>َ</a:t>
            </a:r>
            <a:r>
              <a:rPr lang="ar-SA" sz="2400" dirty="0"/>
              <a:t>قائق العلمية</a:t>
            </a:r>
            <a:r>
              <a:rPr lang="fr-FR" sz="2400" dirty="0"/>
              <a:t>.</a:t>
            </a:r>
            <a:endParaRPr lang="fr-FR" sz="1200" dirty="0"/>
          </a:p>
          <a:p>
            <a:pPr lvl="1" algn="just" rtl="1"/>
            <a:endParaRPr lang="fr-FR" sz="2400" dirty="0"/>
          </a:p>
          <a:p>
            <a:pPr marL="457200" algn="just" rtl="1">
              <a:lnSpc>
                <a:spcPct val="107000"/>
              </a:lnSpc>
              <a:spcAft>
                <a:spcPts val="800"/>
              </a:spcAft>
              <a:buNone/>
            </a:pPr>
            <a:endParaRPr lang="fr-FR" sz="22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46250504"/>
      </p:ext>
    </p:extLst>
  </p:cSld>
  <p:clrMapOvr>
    <a:masterClrMapping/>
  </p:clrMapOvr>
  <mc:AlternateContent xmlns:mc="http://schemas.openxmlformats.org/markup-compatibility/2006" xmlns:p14="http://schemas.microsoft.com/office/powerpoint/2010/main">
    <mc:Choice Requires="p14">
      <p:transition p14:dur="0" advTm="134933"/>
    </mc:Choice>
    <mc:Fallback xmlns="">
      <p:transition advTm="13493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6679E-C552-9484-72CD-CB8532C7F6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705208-24DF-5399-377E-FB3722659BDB}"/>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07726AD4-C538-90B2-0563-7EA6815ECBA7}"/>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E11E4911-35FE-3479-B603-827AB152FE85}"/>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05F5D34-751B-6EF7-AAD4-F38A0C36BB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1D37ADB7-4891-84B1-5C04-CCDBB99DEEF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1497B081-41A2-CF86-E8A9-7F228DC1BFBD}"/>
              </a:ext>
            </a:extLst>
          </p:cNvPr>
          <p:cNvSpPr txBox="1"/>
          <p:nvPr/>
        </p:nvSpPr>
        <p:spPr>
          <a:xfrm>
            <a:off x="4556879" y="537851"/>
            <a:ext cx="6021649"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مهارات التفكير النّاقد في وسائل الإعلام</a:t>
            </a:r>
          </a:p>
        </p:txBody>
      </p:sp>
      <p:sp>
        <p:nvSpPr>
          <p:cNvPr id="5" name="Parallelogram 4">
            <a:extLst>
              <a:ext uri="{FF2B5EF4-FFF2-40B4-BE49-F238E27FC236}">
                <a16:creationId xmlns:a16="http://schemas.microsoft.com/office/drawing/2014/main" id="{F2C7E6FD-10A1-3A5C-AF30-EAD47B291C9C}"/>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12" name="ZoneTexte 11">
            <a:extLst>
              <a:ext uri="{FF2B5EF4-FFF2-40B4-BE49-F238E27FC236}">
                <a16:creationId xmlns:a16="http://schemas.microsoft.com/office/drawing/2014/main" id="{F22EA0EA-BB6A-E558-E60C-77DD11E628E9}"/>
              </a:ext>
            </a:extLst>
          </p:cNvPr>
          <p:cNvSpPr txBox="1"/>
          <p:nvPr/>
        </p:nvSpPr>
        <p:spPr>
          <a:xfrm>
            <a:off x="1180782" y="1342873"/>
            <a:ext cx="9397746" cy="5042599"/>
          </a:xfrm>
          <a:prstGeom prst="rect">
            <a:avLst/>
          </a:prstGeom>
          <a:noFill/>
        </p:spPr>
        <p:txBody>
          <a:bodyPr wrap="square">
            <a:spAutoFit/>
          </a:bodyPr>
          <a:lstStyle/>
          <a:p>
            <a:pPr marL="342900" lvl="0" indent="-342900" algn="r" rtl="1">
              <a:lnSpc>
                <a:spcPct val="107000"/>
              </a:lnSpc>
              <a:spcAft>
                <a:spcPts val="800"/>
              </a:spcAft>
              <a:buNone/>
              <a:tabLst>
                <a:tab pos="457200" algn="l"/>
              </a:tabLst>
            </a:pPr>
            <a:r>
              <a:rPr lang="ar-DZ" sz="2400" b="1" kern="100" dirty="0">
                <a:effectLst/>
                <a:latin typeface="Calibri" panose="020F0502020204030204" pitchFamily="34" charset="0"/>
                <a:ea typeface="Calibri" panose="020F0502020204030204" pitchFamily="34" charset="0"/>
                <a:cs typeface="Arial" panose="020B0604020202020204" pitchFamily="34" charset="0"/>
              </a:rPr>
              <a:t>رابع</a:t>
            </a:r>
            <a:r>
              <a:rPr lang="ar-DZ" sz="2400" b="1" kern="100" dirty="0">
                <a:latin typeface="Calibri" panose="020F0502020204030204" pitchFamily="34" charset="0"/>
                <a:ea typeface="Calibri" panose="020F0502020204030204" pitchFamily="34" charset="0"/>
                <a:cs typeface="Arial" panose="020B0604020202020204" pitchFamily="34" charset="0"/>
              </a:rPr>
              <a:t>ً</a:t>
            </a:r>
            <a:r>
              <a:rPr lang="ar-DZ" sz="2400" b="1" kern="100" dirty="0">
                <a:effectLst/>
                <a:latin typeface="Calibri" panose="020F0502020204030204" pitchFamily="34" charset="0"/>
                <a:ea typeface="Calibri" panose="020F0502020204030204" pitchFamily="34" charset="0"/>
                <a:cs typeface="Arial" panose="020B0604020202020204" pitchFamily="34" charset="0"/>
              </a:rPr>
              <a:t>ا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الكشف عن المغالطات</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fr-FR" sz="3600" kern="100" dirty="0">
                <a:effectLst/>
                <a:latin typeface="Segoe UI Emoji" panose="020B0502040204020203" pitchFamily="34" charset="0"/>
                <a:ea typeface="Calibri" panose="020F0502020204030204" pitchFamily="34" charset="0"/>
                <a:cs typeface="Segoe UI Emoji" panose="020B0502040204020203"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عرف على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لاعب بالمعلومات أو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ور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لة</a:t>
            </a:r>
            <a:r>
              <a:rPr lang="fr-FR" sz="2400" kern="100" dirty="0">
                <a:effectLst/>
                <a:latin typeface="Calibri" panose="020F0502020204030204" pitchFamily="34" charset="0"/>
                <a:ea typeface="Calibri" panose="020F0502020204030204" pitchFamily="34" charset="0"/>
                <a:cs typeface="Times New Roman" panose="02020603050405020304" pitchFamily="18" charset="0"/>
              </a:rPr>
              <a:t>.</a:t>
            </a:r>
          </a:p>
          <a:p>
            <a:pPr lvl="1" algn="r" rtl="1">
              <a:lnSpc>
                <a:spcPct val="107000"/>
              </a:lnSpc>
              <a:spcAft>
                <a:spcPts val="800"/>
              </a:spcAft>
              <a:buSzPts val="1000"/>
              <a:tabLst>
                <a:tab pos="914400" algn="l"/>
              </a:tabLst>
            </a:pP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مثال</a:t>
            </a:r>
            <a:r>
              <a:rPr lang="fr-FR"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ar-DZ"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ar-DZ" sz="2400" kern="100" dirty="0">
                <a:latin typeface="Calibri" panose="020F0502020204030204" pitchFamily="34" charset="0"/>
                <a:ea typeface="Calibri" panose="020F0502020204030204" pitchFamily="34" charset="0"/>
                <a:cs typeface="Arial" panose="020B0604020202020204" pitchFamily="34" charset="0"/>
              </a:rPr>
              <a:t>الكَشف عن </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نوان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صحفي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مثير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latin typeface="Calibri" panose="020F0502020204030204" pitchFamily="34" charset="0"/>
                <a:ea typeface="Calibri" panose="020F0502020204030204" pitchFamily="34" charset="0"/>
                <a:cs typeface="Arial" panose="020B0604020202020204" pitchFamily="34" charset="0"/>
              </a:rPr>
              <a:t> للجدل، لكنَّه</a:t>
            </a:r>
            <a:r>
              <a:rPr lang="ar-SA" sz="2400" kern="100" dirty="0">
                <a:effectLst/>
                <a:latin typeface="Calibri" panose="020F0502020204030204" pitchFamily="34" charset="0"/>
                <a:ea typeface="Calibri" panose="020F0502020204030204" pitchFamily="34" charset="0"/>
                <a:cs typeface="Arial" panose="020B0604020202020204" pitchFamily="34" charset="0"/>
              </a:rPr>
              <a:t> لا يعكس مضمون المقال بدق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a:t>
            </a:r>
            <a:r>
              <a:rPr lang="fr-FR"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gn="r" rtl="1">
              <a:lnSpc>
                <a:spcPct val="107000"/>
              </a:lnSpc>
              <a:spcAft>
                <a:spcPts val="800"/>
              </a:spcAft>
              <a:buNone/>
              <a:tabLst>
                <a:tab pos="457200" algn="l"/>
              </a:tabLst>
            </a:pPr>
            <a:r>
              <a:rPr lang="ar-DZ" sz="2400" b="1" kern="100" dirty="0">
                <a:effectLst/>
                <a:latin typeface="Calibri" panose="020F0502020204030204" pitchFamily="34" charset="0"/>
                <a:ea typeface="Calibri" panose="020F0502020204030204" pitchFamily="34" charset="0"/>
                <a:cs typeface="Arial" panose="020B0604020202020204" pitchFamily="34" charset="0"/>
              </a:rPr>
              <a:t>خامسًا :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المقارنة والت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مييز</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fr-FR" sz="3600" kern="100" dirty="0">
                <a:effectLst/>
                <a:latin typeface="Segoe UI Emoji" panose="020B0502040204020203" pitchFamily="34" charset="0"/>
                <a:ea typeface="Calibri" panose="020F0502020204030204" pitchFamily="34" charset="0"/>
                <a:cs typeface="Segoe UI Emoji" panose="020B0502040204020203" pitchFamily="34" charset="0"/>
              </a:rPr>
              <a:t>🔄</a:t>
            </a:r>
            <a:endParaRPr lang="fr-FR" sz="3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فريق بين الحقائق والآراء، أو بين الخبر والتعليق الش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خصي</a:t>
            </a:r>
            <a:r>
              <a:rPr lang="fr-FR" sz="2400" kern="100" dirty="0">
                <a:effectLst/>
                <a:latin typeface="Calibri" panose="020F0502020204030204" pitchFamily="34" charset="0"/>
                <a:ea typeface="Calibri" panose="020F0502020204030204" pitchFamily="34" charset="0"/>
                <a:cs typeface="Times New Roman" panose="02020603050405020304" pitchFamily="18" charset="0"/>
              </a:rPr>
              <a:t>.</a:t>
            </a:r>
          </a:p>
          <a:p>
            <a:pPr lvl="1" algn="r" rtl="1">
              <a:lnSpc>
                <a:spcPct val="107000"/>
              </a:lnSpc>
              <a:spcAft>
                <a:spcPts val="800"/>
              </a:spcAft>
              <a:buSzPts val="1000"/>
              <a:tabLst>
                <a:tab pos="914400" algn="l"/>
              </a:tabLst>
            </a:pP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مثال</a:t>
            </a:r>
            <a:r>
              <a:rPr lang="fr-FR"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مييز</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a:t>
            </a:r>
            <a:r>
              <a:rPr lang="ar-DZ" sz="2400" kern="100" dirty="0" err="1">
                <a:effectLst/>
                <a:latin typeface="Calibri" panose="020F0502020204030204" pitchFamily="34" charset="0"/>
                <a:ea typeface="Calibri" panose="020F0502020204030204" pitchFamily="34" charset="0"/>
                <a:cs typeface="Arial" panose="020B0604020202020204" pitchFamily="34" charset="0"/>
              </a:rPr>
              <a:t>البودكاست</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بين ما هو تصريح رسمي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وما هو رأي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المذيع</a:t>
            </a:r>
            <a:r>
              <a:rPr lang="fr-FR"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gn="r" rtl="1">
              <a:lnSpc>
                <a:spcPct val="107000"/>
              </a:lnSpc>
              <a:spcAft>
                <a:spcPts val="800"/>
              </a:spcAft>
              <a:buNone/>
              <a:tabLst>
                <a:tab pos="457200" algn="l"/>
              </a:tabLst>
            </a:pPr>
            <a:r>
              <a:rPr lang="ar-DZ" sz="2400" b="1" kern="100" dirty="0">
                <a:effectLst/>
                <a:latin typeface="Calibri" panose="020F0502020204030204" pitchFamily="34" charset="0"/>
                <a:ea typeface="Calibri" panose="020F0502020204030204" pitchFamily="34" charset="0"/>
                <a:cs typeface="Arial" panose="020B0604020202020204" pitchFamily="34" charset="0"/>
              </a:rPr>
              <a:t>سادس</a:t>
            </a:r>
            <a:r>
              <a:rPr lang="ar-DZ" sz="2400" b="1" kern="100" dirty="0">
                <a:latin typeface="Calibri" panose="020F0502020204030204" pitchFamily="34" charset="0"/>
                <a:ea typeface="Calibri" panose="020F0502020204030204" pitchFamily="34" charset="0"/>
                <a:cs typeface="Arial" panose="020B0604020202020204" pitchFamily="34" charset="0"/>
              </a:rPr>
              <a:t>ً</a:t>
            </a:r>
            <a:r>
              <a:rPr lang="ar-DZ" sz="2400" b="1" kern="100" dirty="0">
                <a:effectLst/>
                <a:latin typeface="Calibri" panose="020F0502020204030204" pitchFamily="34" charset="0"/>
                <a:ea typeface="Calibri" panose="020F0502020204030204" pitchFamily="34" charset="0"/>
                <a:cs typeface="Arial" panose="020B0604020202020204" pitchFamily="34" charset="0"/>
              </a:rPr>
              <a:t>ا :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فسير</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fr-FR" sz="3600" kern="100" dirty="0">
                <a:effectLst/>
                <a:latin typeface="Segoe UI Emoji" panose="020B0502040204020203" pitchFamily="34" charset="0"/>
                <a:ea typeface="Calibri" panose="020F0502020204030204" pitchFamily="34" charset="0"/>
                <a:cs typeface="Segoe UI Emoji" panose="020B0502040204020203"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هم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سائل الخفي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أو الرموز في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علانات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أو البرامج</a:t>
            </a:r>
            <a:r>
              <a:rPr lang="fr-FR" sz="2400" kern="100" dirty="0">
                <a:effectLst/>
                <a:latin typeface="Calibri" panose="020F0502020204030204" pitchFamily="34" charset="0"/>
                <a:ea typeface="Calibri" panose="020F0502020204030204" pitchFamily="34" charset="0"/>
                <a:cs typeface="Times New Roman" panose="02020603050405020304" pitchFamily="18" charset="0"/>
              </a:rPr>
              <a:t>.</a:t>
            </a:r>
          </a:p>
          <a:p>
            <a:pPr lvl="1" algn="r" rtl="1">
              <a:lnSpc>
                <a:spcPct val="107000"/>
              </a:lnSpc>
              <a:spcAft>
                <a:spcPts val="800"/>
              </a:spcAft>
              <a:buSzPts val="1000"/>
              <a:tabLst>
                <a:tab pos="914400" algn="l"/>
              </a:tabLst>
            </a:pP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مثال</a:t>
            </a:r>
            <a:r>
              <a:rPr lang="fr-FR"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ar-DZ"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تفسير دلالات الألوان والموسيقى في إعلان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سياسي</a:t>
            </a:r>
            <a:r>
              <a:rPr lang="fr-FR"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663865914"/>
      </p:ext>
    </p:extLst>
  </p:cSld>
  <p:clrMapOvr>
    <a:masterClrMapping/>
  </p:clrMapOvr>
  <mc:AlternateContent xmlns:mc="http://schemas.openxmlformats.org/markup-compatibility/2006" xmlns:p14="http://schemas.microsoft.com/office/powerpoint/2010/main">
    <mc:Choice Requires="p14">
      <p:transition p14:dur="0" advTm="147626"/>
    </mc:Choice>
    <mc:Fallback xmlns="">
      <p:transition advTm="14762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6B763-59C7-67D4-F58C-32CA6AA268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5FF33B-4FFF-BAC5-6076-6DEB373DAFD4}"/>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B48DF711-CE9E-2A18-0B43-73AB5B332CCA}"/>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BB47CE78-7593-8F51-D1B0-CEA93DE50810}"/>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0C98C9D-A3B6-102F-C740-3F9F280C96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06E7B354-0511-882E-7A3E-860B6479C54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3E3BA71E-DD96-4F9B-E291-9CBFBF138E3A}"/>
              </a:ext>
            </a:extLst>
          </p:cNvPr>
          <p:cNvSpPr txBox="1"/>
          <p:nvPr/>
        </p:nvSpPr>
        <p:spPr>
          <a:xfrm>
            <a:off x="4649683" y="605515"/>
            <a:ext cx="610502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مهارات التَّفكير النَّاقد في وسائل الإعلام</a:t>
            </a:r>
          </a:p>
        </p:txBody>
      </p:sp>
      <p:sp>
        <p:nvSpPr>
          <p:cNvPr id="5" name="Parallelogram 4">
            <a:extLst>
              <a:ext uri="{FF2B5EF4-FFF2-40B4-BE49-F238E27FC236}">
                <a16:creationId xmlns:a16="http://schemas.microsoft.com/office/drawing/2014/main" id="{62EFCB9A-1275-AEC2-836C-60DEEDA593A4}"/>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6" name="ZoneTexte 5">
            <a:extLst>
              <a:ext uri="{FF2B5EF4-FFF2-40B4-BE49-F238E27FC236}">
                <a16:creationId xmlns:a16="http://schemas.microsoft.com/office/drawing/2014/main" id="{565DD25B-D670-A88B-D5B0-BF4A0D4FC4B9}"/>
              </a:ext>
            </a:extLst>
          </p:cNvPr>
          <p:cNvSpPr txBox="1"/>
          <p:nvPr/>
        </p:nvSpPr>
        <p:spPr>
          <a:xfrm>
            <a:off x="1527048" y="1412709"/>
            <a:ext cx="9491472" cy="5240858"/>
          </a:xfrm>
          <a:prstGeom prst="rect">
            <a:avLst/>
          </a:prstGeom>
          <a:noFill/>
        </p:spPr>
        <p:txBody>
          <a:bodyPr wrap="square">
            <a:spAutoFit/>
          </a:bodyPr>
          <a:lstStyle/>
          <a:p>
            <a:pPr marL="342900" lvl="0" indent="-342900" algn="r" rtl="1">
              <a:lnSpc>
                <a:spcPct val="107000"/>
              </a:lnSpc>
              <a:spcAft>
                <a:spcPts val="800"/>
              </a:spcAft>
              <a:buNone/>
              <a:tabLst>
                <a:tab pos="457200" algn="l"/>
              </a:tabLst>
            </a:pPr>
            <a:r>
              <a:rPr lang="ar-DZ" sz="2400" b="1" kern="100" dirty="0">
                <a:effectLst/>
                <a:latin typeface="Calibri" panose="020F0502020204030204" pitchFamily="34" charset="0"/>
                <a:ea typeface="Calibri" panose="020F0502020204030204" pitchFamily="34" charset="0"/>
                <a:cs typeface="Arial" panose="020B0604020202020204" pitchFamily="34" charset="0"/>
              </a:rPr>
              <a:t>سابعًا : </a:t>
            </a:r>
            <a:r>
              <a:rPr lang="ar-SA" sz="2400" b="1" kern="100" dirty="0">
                <a:effectLst/>
                <a:latin typeface="Calibri" panose="020F0502020204030204" pitchFamily="34" charset="0"/>
                <a:ea typeface="Calibri" panose="020F0502020204030204" pitchFamily="34" charset="0"/>
                <a:cs typeface="Arial" panose="020B0604020202020204" pitchFamily="34" charset="0"/>
              </a:rPr>
              <a:t>طرح</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 الأسئلة 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قدية</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fr-FR" sz="4800" kern="100" dirty="0">
                <a:effectLst/>
                <a:latin typeface="Segoe UI Emoji" panose="020B0502040204020203" pitchFamily="34" charset="0"/>
                <a:ea typeface="Calibri" panose="020F0502020204030204" pitchFamily="34" charset="0"/>
                <a:cs typeface="Segoe UI Emoji" panose="020B0502040204020203" pitchFamily="34" charset="0"/>
              </a:rPr>
              <a:t>❓</a:t>
            </a:r>
            <a:endParaRPr lang="fr-FR" sz="1200"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r" rtl="1">
              <a:lnSpc>
                <a:spcPct val="107000"/>
              </a:lnSpc>
              <a:spcAft>
                <a:spcPts val="800"/>
              </a:spcAft>
              <a:buSzPts val="1000"/>
              <a:buFont typeface="Wingdings" panose="05000000000000000000" pitchFamily="2" charset="2"/>
              <a:buChar char="§"/>
              <a:tabLst>
                <a:tab pos="9144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ساؤل</a:t>
            </a:r>
            <a:r>
              <a:rPr lang="ar-SA" sz="2400" kern="100" dirty="0">
                <a:effectLst/>
                <a:latin typeface="Calibri" panose="020F0502020204030204" pitchFamily="34" charset="0"/>
                <a:ea typeface="Calibri" panose="020F0502020204030204" pitchFamily="34" charset="0"/>
                <a:cs typeface="Arial" panose="020B0604020202020204" pitchFamily="34" charset="0"/>
              </a:rPr>
              <a:t> عن مصدر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المعلومات، هد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سالة،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ستفيد منها</a:t>
            </a:r>
            <a:r>
              <a:rPr lang="fr-FR" sz="2400" kern="100" dirty="0">
                <a:effectLst/>
                <a:latin typeface="Calibri" panose="020F0502020204030204" pitchFamily="34" charset="0"/>
                <a:ea typeface="Calibri" panose="020F0502020204030204" pitchFamily="34" charset="0"/>
                <a:cs typeface="Times New Roman" panose="02020603050405020304" pitchFamily="18" charset="0"/>
              </a:rPr>
              <a:t>.</a:t>
            </a:r>
          </a:p>
          <a:p>
            <a:pPr lvl="1" algn="r" rtl="1">
              <a:lnSpc>
                <a:spcPct val="107000"/>
              </a:lnSpc>
              <a:spcAft>
                <a:spcPts val="800"/>
              </a:spcAft>
              <a:buSzPts val="1000"/>
              <a:tabLst>
                <a:tab pos="914400" algn="l"/>
              </a:tabLst>
            </a:pPr>
            <a:r>
              <a:rPr lang="ar-SA" sz="2400" b="1" kern="100" dirty="0">
                <a:effectLst/>
                <a:latin typeface="Calibri" panose="020F0502020204030204" pitchFamily="34" charset="0"/>
                <a:ea typeface="Calibri" panose="020F0502020204030204" pitchFamily="34" charset="0"/>
                <a:cs typeface="Arial" panose="020B0604020202020204" pitchFamily="34" charset="0"/>
              </a:rPr>
              <a:t>مثال</a:t>
            </a:r>
            <a:r>
              <a:rPr lang="fr-FR" sz="2400" i="1" kern="100" dirty="0">
                <a:effectLst/>
                <a:latin typeface="Calibri" panose="020F0502020204030204" pitchFamily="34" charset="0"/>
                <a:ea typeface="Calibri" panose="020F0502020204030204" pitchFamily="34" charset="0"/>
                <a:cs typeface="Times New Roman" panose="02020603050405020304" pitchFamily="18" charset="0"/>
              </a:rPr>
              <a:t>:</a:t>
            </a:r>
            <a:r>
              <a:rPr lang="fr-FR"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سؤال: لماذا تُكرر قناة</a:t>
            </a:r>
            <a:r>
              <a:rPr lang="ar-DZ" sz="2400" kern="100" dirty="0">
                <a:effectLst/>
                <a:latin typeface="Calibri" panose="020F0502020204030204" pitchFamily="34" charset="0"/>
                <a:ea typeface="Calibri" panose="020F0502020204030204" pitchFamily="34" charset="0"/>
                <a:cs typeface="Arial" panose="020B0604020202020204" pitchFamily="34" charset="0"/>
              </a:rPr>
              <a:t> تلفزيونية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معيّنة خبرًا محددًا بشكل يومي؟ ومن المستفيد من ذلك؟</a:t>
            </a:r>
            <a:endParaRPr lang="ar-DZ" sz="2400" kern="100" dirty="0">
              <a:latin typeface="Calibri" panose="020F0502020204030204" pitchFamily="34" charset="0"/>
              <a:ea typeface="Calibri" panose="020F0502020204030204" pitchFamily="34" charset="0"/>
              <a:cs typeface="Times New Roman" panose="02020603050405020304" pitchFamily="18" charset="0"/>
            </a:endParaRPr>
          </a:p>
          <a:p>
            <a:pPr algn="just" rtl="1"/>
            <a:r>
              <a:rPr lang="ar-SA" sz="2400" dirty="0" err="1"/>
              <a:t>بإ</a:t>
            </a:r>
            <a:r>
              <a:rPr lang="ar-DZ" sz="2400" dirty="0"/>
              <a:t>ِ</a:t>
            </a:r>
            <a:r>
              <a:rPr lang="ar-SA" sz="2400" dirty="0"/>
              <a:t>مكاننا </a:t>
            </a:r>
            <a:r>
              <a:rPr lang="ar-DZ" sz="2400" dirty="0"/>
              <a:t>إِ</a:t>
            </a:r>
            <a:r>
              <a:rPr lang="ar-SA" sz="2400" dirty="0"/>
              <a:t>ستخد</a:t>
            </a:r>
            <a:r>
              <a:rPr lang="ar-DZ" sz="2400" dirty="0"/>
              <a:t>ا</a:t>
            </a:r>
            <a:r>
              <a:rPr lang="ar-SA" sz="2400" dirty="0"/>
              <a:t>م مهارات الت</a:t>
            </a:r>
            <a:r>
              <a:rPr lang="ar-DZ" sz="2400" dirty="0"/>
              <a:t>َّ</a:t>
            </a:r>
            <a:r>
              <a:rPr lang="ar-SA" sz="2400" dirty="0"/>
              <a:t>فكير الن</a:t>
            </a:r>
            <a:r>
              <a:rPr lang="ar-DZ" sz="2400" dirty="0"/>
              <a:t>َّ</a:t>
            </a:r>
            <a:r>
              <a:rPr lang="ar-SA" sz="2400" dirty="0"/>
              <a:t>اقد</a:t>
            </a:r>
            <a:r>
              <a:rPr lang="ar-DZ" sz="2400" dirty="0"/>
              <a:t>،</a:t>
            </a:r>
            <a:r>
              <a:rPr lang="ar-SA" sz="2400" dirty="0"/>
              <a:t> بتوجيه مجموعة</a:t>
            </a:r>
            <a:r>
              <a:rPr lang="ar-DZ" sz="2400" dirty="0"/>
              <a:t>ٍ</a:t>
            </a:r>
            <a:r>
              <a:rPr lang="ar-SA" sz="2400" dirty="0"/>
              <a:t> من الأسئلة لكل</a:t>
            </a:r>
            <a:r>
              <a:rPr lang="ar-DZ" sz="2400" dirty="0"/>
              <a:t>ِ</a:t>
            </a:r>
            <a:r>
              <a:rPr lang="ar-SA" sz="2400" dirty="0"/>
              <a:t> ع</a:t>
            </a:r>
            <a:r>
              <a:rPr lang="ar-DZ" sz="2400" dirty="0"/>
              <a:t>ُ</a:t>
            </a:r>
            <a:r>
              <a:rPr lang="ar-SA" sz="2400" dirty="0"/>
              <a:t>نصر</a:t>
            </a:r>
            <a:r>
              <a:rPr lang="ar-DZ" sz="2400" dirty="0"/>
              <a:t>،</a:t>
            </a:r>
            <a:r>
              <a:rPr lang="ar-SA" sz="2400" dirty="0"/>
              <a:t> من عناصر عملية ال</a:t>
            </a:r>
            <a:r>
              <a:rPr lang="ar-DZ" sz="2400" dirty="0"/>
              <a:t>إِ</a:t>
            </a:r>
            <a:r>
              <a:rPr lang="ar-SA" sz="2400" dirty="0"/>
              <a:t>تصال، حسب نموذج (</a:t>
            </a:r>
            <a:r>
              <a:rPr lang="ar-DZ" sz="2400" dirty="0"/>
              <a:t> </a:t>
            </a:r>
            <a:r>
              <a:rPr lang="ar-SA" sz="2400" dirty="0" err="1"/>
              <a:t>لازويل</a:t>
            </a:r>
            <a:r>
              <a:rPr lang="ar-DZ" sz="2400" dirty="0"/>
              <a:t> </a:t>
            </a:r>
            <a:r>
              <a:rPr lang="ar-SA" sz="2400" dirty="0"/>
              <a:t>) الش</a:t>
            </a:r>
            <a:r>
              <a:rPr lang="ar-DZ" sz="2400" dirty="0"/>
              <a:t>َّ</a:t>
            </a:r>
            <a:r>
              <a:rPr lang="ar-SA" sz="2400" dirty="0"/>
              <a:t>هير، ال</a:t>
            </a:r>
            <a:r>
              <a:rPr lang="ar-DZ" sz="2400" dirty="0"/>
              <a:t>َّ</a:t>
            </a:r>
            <a:r>
              <a:rPr lang="ar-SA" sz="2400" dirty="0"/>
              <a:t>ذي </a:t>
            </a:r>
            <a:r>
              <a:rPr lang="ar-DZ" sz="2400" dirty="0"/>
              <a:t>إِ</a:t>
            </a:r>
            <a:r>
              <a:rPr lang="ar-SA" sz="2400" dirty="0" err="1"/>
              <a:t>قترح</a:t>
            </a:r>
            <a:r>
              <a:rPr lang="ar-SA" sz="2400" dirty="0"/>
              <a:t> خمسة أسئلة للت</a:t>
            </a:r>
            <a:r>
              <a:rPr lang="ar-DZ" sz="2400" dirty="0"/>
              <a:t>َّ</a:t>
            </a:r>
            <a:r>
              <a:rPr lang="ar-SA" sz="2400" dirty="0"/>
              <a:t>عبير عن ال</a:t>
            </a:r>
            <a:r>
              <a:rPr lang="ar-DZ" sz="2400" dirty="0"/>
              <a:t>إِ</a:t>
            </a:r>
            <a:r>
              <a:rPr lang="ar-SA" sz="2400" dirty="0"/>
              <a:t>تصال هي</a:t>
            </a:r>
            <a:r>
              <a:rPr lang="fr-FR" sz="2400" dirty="0"/>
              <a:t>:</a:t>
            </a:r>
          </a:p>
          <a:p>
            <a:pPr algn="just" rtl="1"/>
            <a:r>
              <a:rPr lang="fr-FR" sz="2400" b="1" dirty="0"/>
              <a:t>1- </a:t>
            </a:r>
            <a:r>
              <a:rPr lang="ar-SA" sz="2400" b="1" dirty="0"/>
              <a:t>من؟ </a:t>
            </a:r>
            <a:r>
              <a:rPr lang="ar-SA" sz="2400" dirty="0"/>
              <a:t>وهي الأسئلة المرتبطة بمعرفة (الم</a:t>
            </a:r>
            <a:r>
              <a:rPr lang="ar-DZ" sz="2400" dirty="0"/>
              <a:t>ُ</a:t>
            </a:r>
            <a:r>
              <a:rPr lang="ar-SA" sz="2400" dirty="0"/>
              <a:t>رسل وصانع المحتوى)</a:t>
            </a:r>
            <a:r>
              <a:rPr lang="ar-DZ" sz="2400" dirty="0"/>
              <a:t>.</a:t>
            </a:r>
            <a:endParaRPr lang="fr-FR" sz="2400" dirty="0"/>
          </a:p>
          <a:p>
            <a:pPr algn="just" rtl="1"/>
            <a:r>
              <a:rPr lang="fr-FR" sz="2400" b="1" dirty="0"/>
              <a:t>2- </a:t>
            </a:r>
            <a:r>
              <a:rPr lang="ar-SA" sz="2400" b="1" dirty="0"/>
              <a:t>ماذا</a:t>
            </a:r>
            <a:r>
              <a:rPr lang="ar-DZ" sz="2400" b="1" dirty="0"/>
              <a:t> </a:t>
            </a:r>
            <a:r>
              <a:rPr lang="ar-SA" sz="2400" b="1" dirty="0"/>
              <a:t>يقول؟ </a:t>
            </a:r>
            <a:r>
              <a:rPr lang="ar-SA" sz="2400" dirty="0"/>
              <a:t>وهي </a:t>
            </a:r>
            <a:r>
              <a:rPr lang="ar-SA" sz="2400" dirty="0" err="1"/>
              <a:t>الأ</a:t>
            </a:r>
            <a:r>
              <a:rPr lang="ar-DZ" sz="2400" dirty="0"/>
              <a:t>َ</a:t>
            </a:r>
            <a:r>
              <a:rPr lang="ar-SA" sz="2400" dirty="0" err="1"/>
              <a:t>سئلة</a:t>
            </a:r>
            <a:r>
              <a:rPr lang="ar-SA" sz="2400" dirty="0"/>
              <a:t> الم</a:t>
            </a:r>
            <a:r>
              <a:rPr lang="ar-DZ" sz="2400" dirty="0"/>
              <a:t>ُ</a:t>
            </a:r>
            <a:r>
              <a:rPr lang="ar-SA" sz="2400" dirty="0" err="1"/>
              <a:t>رتبطة</a:t>
            </a:r>
            <a:r>
              <a:rPr lang="ar-SA" sz="2400" dirty="0"/>
              <a:t> بمعرفة (الر</a:t>
            </a:r>
            <a:r>
              <a:rPr lang="ar-DZ" sz="2400" dirty="0"/>
              <a:t>ِ</a:t>
            </a:r>
            <a:r>
              <a:rPr lang="ar-SA" sz="2400" dirty="0"/>
              <a:t>سالة والمحتوى)</a:t>
            </a:r>
            <a:r>
              <a:rPr lang="ar-DZ" sz="2400" dirty="0"/>
              <a:t>.</a:t>
            </a:r>
            <a:endParaRPr lang="fr-FR" sz="2400" dirty="0"/>
          </a:p>
          <a:p>
            <a:pPr algn="just" rtl="1"/>
            <a:r>
              <a:rPr lang="fr-FR" sz="2400" b="1" dirty="0"/>
              <a:t>3- </a:t>
            </a:r>
            <a:r>
              <a:rPr lang="ar-SA" sz="2400" b="1" dirty="0"/>
              <a:t>بأي</a:t>
            </a:r>
            <a:r>
              <a:rPr lang="ar-DZ" sz="2400" b="1" dirty="0"/>
              <a:t>َّ</a:t>
            </a:r>
            <a:r>
              <a:rPr lang="ar-SA" sz="2400" b="1" dirty="0"/>
              <a:t>ة وسيلة</a:t>
            </a:r>
            <a:r>
              <a:rPr lang="ar-SA" sz="2400" dirty="0"/>
              <a:t>؟ وهي الأسئلة المرتبطة بنوعية (الوسيلة وتقنياتها)</a:t>
            </a:r>
            <a:r>
              <a:rPr lang="ar-DZ" sz="2400" dirty="0"/>
              <a:t>.</a:t>
            </a:r>
            <a:endParaRPr lang="fr-FR" sz="2400" dirty="0"/>
          </a:p>
          <a:p>
            <a:pPr algn="just" rtl="1"/>
            <a:r>
              <a:rPr lang="fr-FR" sz="2400" b="1" dirty="0"/>
              <a:t>4- </a:t>
            </a:r>
            <a:r>
              <a:rPr lang="ar-SA" sz="2400" b="1" dirty="0"/>
              <a:t>لمن؟ </a:t>
            </a:r>
            <a:r>
              <a:rPr lang="ar-SA" sz="2400" dirty="0"/>
              <a:t>وهي الأسئلة التي تخص</a:t>
            </a:r>
            <a:r>
              <a:rPr lang="ar-DZ" sz="2400" dirty="0"/>
              <a:t>ُّ</a:t>
            </a:r>
            <a:r>
              <a:rPr lang="ar-SA" sz="2400" dirty="0"/>
              <a:t> (الم</a:t>
            </a:r>
            <a:r>
              <a:rPr lang="ar-DZ" sz="2400" dirty="0"/>
              <a:t>ُ</a:t>
            </a:r>
            <a:r>
              <a:rPr lang="ar-SA" sz="2400" dirty="0"/>
              <a:t>ست</a:t>
            </a:r>
            <a:r>
              <a:rPr lang="ar-DZ" sz="2400" dirty="0"/>
              <a:t>َ</a:t>
            </a:r>
            <a:r>
              <a:rPr lang="ar-SA" sz="2400" dirty="0"/>
              <a:t>ق</a:t>
            </a:r>
            <a:r>
              <a:rPr lang="ar-DZ" sz="2400" dirty="0"/>
              <a:t>ْ</a:t>
            </a:r>
            <a:r>
              <a:rPr lang="ar-SA" sz="2400" dirty="0"/>
              <a:t>ب</a:t>
            </a:r>
            <a:r>
              <a:rPr lang="ar-DZ" sz="2400" dirty="0"/>
              <a:t>ِ</a:t>
            </a:r>
            <a:r>
              <a:rPr lang="ar-SA" sz="2400" dirty="0"/>
              <a:t>ل- المت</a:t>
            </a:r>
            <a:r>
              <a:rPr lang="ar-DZ" sz="2400" dirty="0"/>
              <a:t>َ</a:t>
            </a:r>
            <a:r>
              <a:rPr lang="ar-SA" sz="2400" dirty="0"/>
              <a:t>لق</a:t>
            </a:r>
            <a:r>
              <a:rPr lang="ar-DZ" sz="2400" dirty="0"/>
              <a:t>ِّ</a:t>
            </a:r>
            <a:r>
              <a:rPr lang="ar-SA" sz="2400" dirty="0"/>
              <a:t>ي – الجمهور)</a:t>
            </a:r>
            <a:r>
              <a:rPr lang="ar-DZ" sz="2400" dirty="0"/>
              <a:t>.</a:t>
            </a:r>
            <a:endParaRPr lang="fr-FR" sz="2400" dirty="0"/>
          </a:p>
          <a:p>
            <a:pPr algn="just" rtl="1"/>
            <a:r>
              <a:rPr lang="fr-FR" sz="2400" b="1" dirty="0"/>
              <a:t>5- </a:t>
            </a:r>
            <a:r>
              <a:rPr lang="ar-SA" sz="2400" b="1" dirty="0"/>
              <a:t>وبأي تأثير؟ </a:t>
            </a:r>
            <a:r>
              <a:rPr lang="ar-SA" sz="2400" dirty="0"/>
              <a:t>وهي الأسئلة </a:t>
            </a:r>
            <a:r>
              <a:rPr lang="ar-SA" sz="2400" dirty="0" err="1"/>
              <a:t>المتعل</a:t>
            </a:r>
            <a:r>
              <a:rPr lang="ar-DZ" sz="2400" dirty="0"/>
              <a:t>ِّ</a:t>
            </a:r>
            <a:r>
              <a:rPr lang="ar-SA" sz="2400" dirty="0" err="1"/>
              <a:t>قة</a:t>
            </a:r>
            <a:r>
              <a:rPr lang="ar-SA" sz="2400" dirty="0"/>
              <a:t> بجوانب (الن</a:t>
            </a:r>
            <a:r>
              <a:rPr lang="ar-DZ" sz="2400" dirty="0"/>
              <a:t>َّ</a:t>
            </a:r>
            <a:r>
              <a:rPr lang="ar-SA" sz="2400" dirty="0" err="1"/>
              <a:t>تيجة</a:t>
            </a:r>
            <a:r>
              <a:rPr lang="ar-SA" sz="2400" dirty="0"/>
              <a:t> – </a:t>
            </a:r>
            <a:r>
              <a:rPr lang="ar-SA" sz="2400" dirty="0" err="1"/>
              <a:t>الأ</a:t>
            </a:r>
            <a:r>
              <a:rPr lang="ar-DZ" sz="2400" dirty="0"/>
              <a:t>َ</a:t>
            </a:r>
            <a:r>
              <a:rPr lang="ar-SA" sz="2400" dirty="0"/>
              <a:t>ث</a:t>
            </a:r>
            <a:r>
              <a:rPr lang="ar-DZ" sz="2400" dirty="0"/>
              <a:t>َ</a:t>
            </a:r>
            <a:r>
              <a:rPr lang="ar-SA" sz="2400" dirty="0"/>
              <a:t>ر – رد</a:t>
            </a:r>
            <a:r>
              <a:rPr lang="ar-DZ" sz="2400" dirty="0"/>
              <a:t>ُّ</a:t>
            </a:r>
            <a:r>
              <a:rPr lang="ar-SA" sz="2400" dirty="0"/>
              <a:t> الف</a:t>
            </a:r>
            <a:r>
              <a:rPr lang="ar-DZ" sz="2400" dirty="0"/>
              <a:t>ِ</a:t>
            </a:r>
            <a:r>
              <a:rPr lang="ar-SA" sz="2400" dirty="0"/>
              <a:t>عل)</a:t>
            </a:r>
            <a:r>
              <a:rPr lang="ar-DZ" sz="2400" dirty="0"/>
              <a:t>.</a:t>
            </a:r>
            <a:endParaRPr lang="fr-FR" sz="2400" dirty="0"/>
          </a:p>
          <a:p>
            <a:pPr lvl="1" algn="r" rtl="1">
              <a:lnSpc>
                <a:spcPct val="107000"/>
              </a:lnSpc>
              <a:spcAft>
                <a:spcPts val="800"/>
              </a:spcAft>
              <a:buSzPts val="1000"/>
              <a:tabLst>
                <a:tab pos="914400" algn="l"/>
              </a:tabLst>
            </a:pPr>
            <a:endParaRPr lang="ar-DZ" sz="20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76998518"/>
      </p:ext>
    </p:extLst>
  </p:cSld>
  <p:clrMapOvr>
    <a:masterClrMapping/>
  </p:clrMapOvr>
  <mc:AlternateContent xmlns:mc="http://schemas.openxmlformats.org/markup-compatibility/2006" xmlns:p14="http://schemas.microsoft.com/office/powerpoint/2010/main">
    <mc:Choice Requires="p14">
      <p:transition p14:dur="10" advTm="150400"/>
    </mc:Choice>
    <mc:Fallback xmlns="">
      <p:transition advTm="1504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E211B-193B-E434-1068-6260E9CA97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837A912-FE88-A253-F0A2-900CBEB9A589}"/>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B10481AF-4A44-E86D-F126-65D813E5B8E6}"/>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3414BF10-D2FD-7F05-2A77-89A574626783}"/>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F7145C2-9FD6-5DA0-3CED-6DB8869D13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D009DE7A-8369-29FA-744B-B0E89A33479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154B38EC-DB3A-8564-1434-A9F6361B1AA4}"/>
              </a:ext>
            </a:extLst>
          </p:cNvPr>
          <p:cNvSpPr txBox="1"/>
          <p:nvPr/>
        </p:nvSpPr>
        <p:spPr>
          <a:xfrm>
            <a:off x="4625810" y="537851"/>
            <a:ext cx="485364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مستويات النَّقد </a:t>
            </a:r>
          </a:p>
        </p:txBody>
      </p:sp>
      <p:sp>
        <p:nvSpPr>
          <p:cNvPr id="5" name="Parallelogram 4">
            <a:extLst>
              <a:ext uri="{FF2B5EF4-FFF2-40B4-BE49-F238E27FC236}">
                <a16:creationId xmlns:a16="http://schemas.microsoft.com/office/drawing/2014/main" id="{DC854EEE-907E-A40E-9AD9-C572FF9A2FCD}"/>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6" name="ZoneTexte 5">
            <a:extLst>
              <a:ext uri="{FF2B5EF4-FFF2-40B4-BE49-F238E27FC236}">
                <a16:creationId xmlns:a16="http://schemas.microsoft.com/office/drawing/2014/main" id="{5E4C027F-A1EA-4A6E-3F41-F137D45ECE35}"/>
              </a:ext>
            </a:extLst>
          </p:cNvPr>
          <p:cNvSpPr txBox="1"/>
          <p:nvPr/>
        </p:nvSpPr>
        <p:spPr>
          <a:xfrm>
            <a:off x="1333001" y="1428170"/>
            <a:ext cx="9886307" cy="3872855"/>
          </a:xfrm>
          <a:prstGeom prst="rect">
            <a:avLst/>
          </a:prstGeom>
          <a:noFill/>
        </p:spPr>
        <p:txBody>
          <a:bodyPr wrap="square">
            <a:spAutoFit/>
          </a:bodyPr>
          <a:lstStyle/>
          <a:p>
            <a:pPr marL="57785" algn="just" rtl="1">
              <a:spcBef>
                <a:spcPts val="575"/>
              </a:spcBef>
              <a:buNone/>
            </a:pPr>
            <a:r>
              <a:rPr lang="ar-DZ" sz="2200" dirty="0">
                <a:solidFill>
                  <a:srgbClr val="000000"/>
                </a:solidFill>
                <a:latin typeface="Times New Roman" panose="02020603050405020304" pitchFamily="18" charset="0"/>
                <a:ea typeface="Times New Roman" panose="02020603050405020304" pitchFamily="18" charset="0"/>
              </a:rPr>
              <a:t>إِ</a:t>
            </a:r>
            <a:r>
              <a:rPr lang="ar-DZ" sz="2200" dirty="0">
                <a:solidFill>
                  <a:srgbClr val="000000"/>
                </a:solidFill>
                <a:effectLst/>
                <a:latin typeface="Times New Roman" panose="02020603050405020304" pitchFamily="18" charset="0"/>
                <a:ea typeface="Times New Roman" panose="02020603050405020304" pitchFamily="18" charset="0"/>
              </a:rPr>
              <a:t>تَّفق عديد الباحثين على تصنيف النَّقد</a:t>
            </a:r>
            <a:r>
              <a:rPr lang="ar-SA" sz="220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إﻟﻰ</a:t>
            </a:r>
            <a:r>
              <a:rPr lang="ar-SA" sz="220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ﺛﻼﺛﺔ</a:t>
            </a:r>
            <a:r>
              <a:rPr lang="ar-SA" sz="220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ﻣﺳﺗوﯾﺎت</a:t>
            </a:r>
            <a:r>
              <a:rPr lang="ar-SA" sz="220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وﻗﺑوﻟﻬﺎ</a:t>
            </a:r>
            <a:r>
              <a:rPr lang="ar-SA" sz="2200" spc="24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ﻣﻌًﺎ</a:t>
            </a:r>
            <a:r>
              <a:rPr lang="en-US" sz="2200" dirty="0">
                <a:solidFill>
                  <a:srgbClr val="000000"/>
                </a:solidFill>
                <a:effectLst/>
                <a:latin typeface="Times New Roman" panose="02020603050405020304" pitchFamily="18" charset="0"/>
                <a:ea typeface="Times New Roman" panose="02020603050405020304" pitchFamily="18" charset="0"/>
              </a:rPr>
              <a:t>:</a:t>
            </a:r>
            <a:r>
              <a:rPr lang="en-US" sz="2200" spc="230" dirty="0">
                <a:solidFill>
                  <a:srgbClr val="000000"/>
                </a:solidFill>
                <a:effectLst/>
                <a:latin typeface="Times New Roman" panose="02020603050405020304" pitchFamily="18" charset="0"/>
                <a:ea typeface="Times New Roman" panose="02020603050405020304" pitchFamily="18" charset="0"/>
              </a:rPr>
              <a:t> </a:t>
            </a:r>
            <a:r>
              <a:rPr lang="ar-DZ" sz="2200" spc="23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ﻧﻘد</a:t>
            </a:r>
            <a:r>
              <a:rPr lang="ar-DZ" sz="2200" dirty="0">
                <a:solidFill>
                  <a:srgbClr val="000000"/>
                </a:solidFill>
                <a:effectLst/>
                <a:latin typeface="Times New Roman" panose="02020603050405020304" pitchFamily="18" charset="0"/>
                <a:ea typeface="Times New Roman" panose="02020603050405020304" pitchFamily="18" charset="0"/>
              </a:rPr>
              <a:t>ٌ</a:t>
            </a:r>
            <a:r>
              <a:rPr lang="ar-SA" sz="2200" spc="22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ﻓﻧّﻲ</a:t>
            </a:r>
            <a:r>
              <a:rPr lang="ar-SA" sz="2200" spc="23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وأدﺑﻲ</a:t>
            </a:r>
            <a:r>
              <a:rPr lang="ar-SA" sz="2200" dirty="0">
                <a:solidFill>
                  <a:srgbClr val="000000"/>
                </a:solidFill>
                <a:effectLst/>
                <a:latin typeface="Times New Roman" panose="02020603050405020304" pitchFamily="18" charset="0"/>
                <a:ea typeface="Times New Roman" panose="02020603050405020304" pitchFamily="18" charset="0"/>
              </a:rPr>
              <a:t>،</a:t>
            </a:r>
            <a:r>
              <a:rPr lang="ar-SA" sz="2200" spc="38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وﻧﻘد</a:t>
            </a:r>
            <a:r>
              <a:rPr lang="ar-DZ" sz="2200" dirty="0">
                <a:solidFill>
                  <a:srgbClr val="000000"/>
                </a:solidFill>
                <a:latin typeface="Times New Roman" panose="02020603050405020304" pitchFamily="18" charset="0"/>
                <a:ea typeface="Times New Roman" panose="02020603050405020304" pitchFamily="18" charset="0"/>
              </a:rPr>
              <a:t>ٌ </a:t>
            </a:r>
            <a:r>
              <a:rPr lang="ar-SA" sz="2200" dirty="0" err="1">
                <a:effectLst/>
                <a:latin typeface="Times New Roman" panose="02020603050405020304" pitchFamily="18" charset="0"/>
                <a:ea typeface="Times New Roman" panose="02020603050405020304" pitchFamily="18" charset="0"/>
              </a:rPr>
              <a:t>ﺻﺣﻔﻲ</a:t>
            </a:r>
            <a:r>
              <a:rPr lang="ar-SA" sz="2200" spc="400" dirty="0">
                <a:effectLst/>
                <a:latin typeface="Times New Roman" panose="02020603050405020304" pitchFamily="18" charset="0"/>
                <a:ea typeface="Times New Roman" panose="02020603050405020304" pitchFamily="18" charset="0"/>
              </a:rPr>
              <a:t> </a:t>
            </a:r>
            <a:r>
              <a:rPr lang="ar-SA" sz="2200" dirty="0">
                <a:effectLst/>
                <a:latin typeface="Times New Roman" panose="02020603050405020304" pitchFamily="18" charset="0"/>
                <a:ea typeface="Times New Roman" panose="02020603050405020304" pitchFamily="18" charset="0"/>
              </a:rPr>
              <a:t>إ</a:t>
            </a:r>
            <a:r>
              <a:rPr lang="ar-DZ" sz="2200" dirty="0">
                <a:effectLst/>
                <a:latin typeface="Times New Roman" panose="02020603050405020304" pitchFamily="18" charset="0"/>
                <a:ea typeface="Times New Roman" panose="02020603050405020304" pitchFamily="18" charset="0"/>
              </a:rPr>
              <a:t>ِ</a:t>
            </a:r>
            <a:r>
              <a:rPr lang="ar-SA" sz="2200" dirty="0" err="1">
                <a:effectLst/>
                <a:latin typeface="Times New Roman" panose="02020603050405020304" pitchFamily="18" charset="0"/>
                <a:ea typeface="Times New Roman" panose="02020603050405020304" pitchFamily="18" charset="0"/>
              </a:rPr>
              <a:t>ﻋﻼﻣﻲ</a:t>
            </a:r>
            <a:r>
              <a:rPr lang="ar-SA" sz="2200" dirty="0">
                <a:effectLst/>
                <a:latin typeface="Times New Roman" panose="02020603050405020304" pitchFamily="18" charset="0"/>
                <a:ea typeface="Times New Roman" panose="02020603050405020304" pitchFamily="18" charset="0"/>
              </a:rPr>
              <a:t>،</a:t>
            </a:r>
            <a:r>
              <a:rPr lang="ar-SA" sz="2200" spc="400" dirty="0">
                <a:effectLst/>
                <a:latin typeface="Times New Roman" panose="02020603050405020304" pitchFamily="18" charset="0"/>
                <a:ea typeface="Times New Roman" panose="02020603050405020304" pitchFamily="18" charset="0"/>
              </a:rPr>
              <a:t> </a:t>
            </a:r>
            <a:r>
              <a:rPr lang="ar-SA" sz="2200" dirty="0" err="1">
                <a:effectLst/>
                <a:latin typeface="Times New Roman" panose="02020603050405020304" pitchFamily="18" charset="0"/>
                <a:ea typeface="Times New Roman" panose="02020603050405020304" pitchFamily="18" charset="0"/>
              </a:rPr>
              <a:t>وﻧﻘد</a:t>
            </a:r>
            <a:r>
              <a:rPr lang="ar-DZ" sz="2200" dirty="0">
                <a:latin typeface="Times New Roman" panose="02020603050405020304" pitchFamily="18" charset="0"/>
                <a:ea typeface="Times New Roman" panose="02020603050405020304" pitchFamily="18" charset="0"/>
              </a:rPr>
              <a:t>ُ</a:t>
            </a:r>
            <a:r>
              <a:rPr lang="ar-SA" sz="2200" spc="400" dirty="0">
                <a:effectLst/>
                <a:latin typeface="Times New Roman" panose="02020603050405020304" pitchFamily="18" charset="0"/>
                <a:ea typeface="Times New Roman" panose="02020603050405020304" pitchFamily="18" charset="0"/>
              </a:rPr>
              <a:t> </a:t>
            </a:r>
            <a:r>
              <a:rPr lang="ar-DZ" sz="2200" spc="400" dirty="0">
                <a:effectLst/>
                <a:latin typeface="Times New Roman" panose="02020603050405020304" pitchFamily="18" charset="0"/>
                <a:ea typeface="Times New Roman" panose="02020603050405020304" pitchFamily="18" charset="0"/>
              </a:rPr>
              <a:t>ال</a:t>
            </a:r>
            <a:r>
              <a:rPr lang="ar-DZ" sz="2200" dirty="0">
                <a:effectLst/>
                <a:latin typeface="Times New Roman" panose="02020603050405020304" pitchFamily="18" charset="0"/>
                <a:ea typeface="Times New Roman" panose="02020603050405020304" pitchFamily="18" charset="0"/>
              </a:rPr>
              <a:t>مجالس</a:t>
            </a:r>
            <a:r>
              <a:rPr lang="ar-DZ" sz="2200" dirty="0">
                <a:latin typeface="Times New Roman" panose="02020603050405020304" pitchFamily="18" charset="0"/>
                <a:ea typeface="Times New Roman" panose="02020603050405020304" pitchFamily="18" charset="0"/>
              </a:rPr>
              <a:t>.</a:t>
            </a:r>
            <a:r>
              <a:rPr lang="ar-SA" sz="2200" spc="400" dirty="0">
                <a:effectLst/>
                <a:latin typeface="Times New Roman" panose="02020603050405020304" pitchFamily="18" charset="0"/>
                <a:ea typeface="Times New Roman" panose="02020603050405020304" pitchFamily="18" charset="0"/>
              </a:rPr>
              <a:t> </a:t>
            </a:r>
            <a:endParaRPr lang="ar-DZ" sz="2200" spc="400" dirty="0">
              <a:effectLst/>
              <a:latin typeface="Times New Roman" panose="02020603050405020304" pitchFamily="18" charset="0"/>
              <a:ea typeface="Times New Roman" panose="02020603050405020304" pitchFamily="18" charset="0"/>
            </a:endParaRPr>
          </a:p>
          <a:p>
            <a:pPr marL="59055" marR="245745" indent="-1270" algn="just" rtl="1">
              <a:spcBef>
                <a:spcPts val="1250"/>
              </a:spcBef>
              <a:buNone/>
            </a:pPr>
            <a:r>
              <a:rPr lang="ar-DZ" sz="2200" b="1" spc="400" dirty="0">
                <a:solidFill>
                  <a:srgbClr val="000000"/>
                </a:solidFill>
                <a:latin typeface="Times New Roman" panose="02020603050405020304" pitchFamily="18" charset="0"/>
                <a:ea typeface="Times New Roman" panose="02020603050405020304" pitchFamily="18" charset="0"/>
              </a:rPr>
              <a:t>1- </a:t>
            </a:r>
            <a:r>
              <a:rPr lang="ar-SA" sz="2200" b="1" dirty="0" err="1">
                <a:solidFill>
                  <a:srgbClr val="000000"/>
                </a:solidFill>
                <a:effectLst/>
                <a:latin typeface="Times New Roman" panose="02020603050405020304" pitchFamily="18" charset="0"/>
                <a:ea typeface="Times New Roman" panose="02020603050405020304" pitchFamily="18" charset="0"/>
              </a:rPr>
              <a:t>اﻟ</a:t>
            </a:r>
            <a:r>
              <a:rPr lang="ar-DZ" sz="2200" b="1" dirty="0">
                <a:solidFill>
                  <a:srgbClr val="000000"/>
                </a:solidFill>
                <a:effectLst/>
                <a:latin typeface="Times New Roman" panose="02020603050405020304" pitchFamily="18" charset="0"/>
                <a:ea typeface="Times New Roman" panose="02020603050405020304" pitchFamily="18" charset="0"/>
              </a:rPr>
              <a:t>نَّ</a:t>
            </a:r>
            <a:r>
              <a:rPr lang="ar-DZ" sz="2200" b="1" dirty="0">
                <a:solidFill>
                  <a:srgbClr val="000000"/>
                </a:solidFill>
                <a:latin typeface="Times New Roman" panose="02020603050405020304" pitchFamily="18" charset="0"/>
                <a:ea typeface="Times New Roman" panose="02020603050405020304" pitchFamily="18" charset="0"/>
              </a:rPr>
              <a:t>ق</a:t>
            </a:r>
            <a:r>
              <a:rPr lang="ar-SA" sz="2200" b="1" dirty="0">
                <a:solidFill>
                  <a:srgbClr val="000000"/>
                </a:solidFill>
                <a:effectLst/>
                <a:latin typeface="Times New Roman" panose="02020603050405020304" pitchFamily="18" charset="0"/>
                <a:ea typeface="Times New Roman" panose="02020603050405020304" pitchFamily="18" charset="0"/>
              </a:rPr>
              <a:t>د</a:t>
            </a:r>
            <a:r>
              <a:rPr lang="ar-DZ" sz="2200" b="1" dirty="0">
                <a:solidFill>
                  <a:srgbClr val="000000"/>
                </a:solidFill>
                <a:latin typeface="Times New Roman" panose="02020603050405020304" pitchFamily="18" charset="0"/>
                <a:ea typeface="Times New Roman" panose="02020603050405020304" pitchFamily="18" charset="0"/>
              </a:rPr>
              <a:t>ُ</a:t>
            </a:r>
            <a:r>
              <a:rPr lang="ar-SA" sz="2200" b="1" spc="175" dirty="0">
                <a:solidFill>
                  <a:srgbClr val="000000"/>
                </a:solidFill>
                <a:effectLst/>
                <a:latin typeface="Times New Roman" panose="02020603050405020304" pitchFamily="18" charset="0"/>
                <a:ea typeface="Times New Roman" panose="02020603050405020304" pitchFamily="18" charset="0"/>
              </a:rPr>
              <a:t> </a:t>
            </a:r>
            <a:r>
              <a:rPr lang="ar-SA" sz="2200" b="1" dirty="0" err="1">
                <a:solidFill>
                  <a:srgbClr val="000000"/>
                </a:solidFill>
                <a:effectLst/>
                <a:latin typeface="Times New Roman" panose="02020603050405020304" pitchFamily="18" charset="0"/>
                <a:ea typeface="Times New Roman" panose="02020603050405020304" pitchFamily="18" charset="0"/>
              </a:rPr>
              <a:t>اﻟﻔﻧّﻲ</a:t>
            </a:r>
            <a:r>
              <a:rPr lang="ar-DZ" sz="2200" b="1" dirty="0">
                <a:solidFill>
                  <a:srgbClr val="000000"/>
                </a:solidFill>
                <a:latin typeface="Times New Roman" panose="02020603050405020304" pitchFamily="18" charset="0"/>
                <a:ea typeface="Times New Roman" panose="02020603050405020304" pitchFamily="18" charset="0"/>
              </a:rPr>
              <a:t> </a:t>
            </a:r>
            <a:r>
              <a:rPr lang="en-US" sz="2200" b="1" dirty="0">
                <a:solidFill>
                  <a:srgbClr val="000000"/>
                </a:solidFill>
                <a:effectLst/>
                <a:latin typeface="Times New Roman" panose="02020603050405020304" pitchFamily="18" charset="0"/>
                <a:ea typeface="Times New Roman" panose="02020603050405020304" pitchFamily="18" charset="0"/>
              </a:rPr>
              <a:t>:</a:t>
            </a:r>
            <a:r>
              <a:rPr lang="ar-DZ" sz="2200" b="1"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ﯾﺑﺣث</a:t>
            </a:r>
            <a:r>
              <a:rPr lang="ar-SA" sz="2200" spc="17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ﻓﻲ</a:t>
            </a:r>
            <a:r>
              <a:rPr lang="ar-SA" sz="2200" spc="18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ﺟﻣﺎﻟﯾﺎت</a:t>
            </a:r>
            <a:r>
              <a:rPr lang="ar-SA" sz="2200" spc="19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اﻟﻔﻧون</a:t>
            </a:r>
            <a:r>
              <a:rPr lang="ar-SA" sz="2200" dirty="0">
                <a:solidFill>
                  <a:srgbClr val="000000"/>
                </a:solidFill>
                <a:effectLst/>
                <a:latin typeface="Times New Roman" panose="02020603050405020304" pitchFamily="18" charset="0"/>
                <a:ea typeface="Times New Roman" panose="02020603050405020304" pitchFamily="18" charset="0"/>
              </a:rPr>
              <a:t>،</a:t>
            </a:r>
            <a:r>
              <a:rPr lang="ar-SA" sz="2200" spc="195" dirty="0">
                <a:solidFill>
                  <a:srgbClr val="000000"/>
                </a:solidFill>
                <a:effectLst/>
                <a:latin typeface="Times New Roman" panose="02020603050405020304" pitchFamily="18" charset="0"/>
                <a:ea typeface="Times New Roman" panose="02020603050405020304" pitchFamily="18" charset="0"/>
              </a:rPr>
              <a:t> </a:t>
            </a:r>
            <a:r>
              <a:rPr lang="ar-DZ" sz="2200" spc="195" dirty="0">
                <a:solidFill>
                  <a:srgbClr val="000000"/>
                </a:solidFill>
                <a:latin typeface="Times New Roman" panose="02020603050405020304" pitchFamily="18" charset="0"/>
                <a:ea typeface="Times New Roman" panose="02020603050405020304" pitchFamily="18" charset="0"/>
              </a:rPr>
              <a:t>غَ</a:t>
            </a:r>
            <a:r>
              <a:rPr lang="ar-SA" sz="2200" dirty="0" err="1">
                <a:solidFill>
                  <a:srgbClr val="000000"/>
                </a:solidFill>
                <a:effectLst/>
                <a:latin typeface="Times New Roman" panose="02020603050405020304" pitchFamily="18" charset="0"/>
                <a:ea typeface="Times New Roman" panose="02020603050405020304" pitchFamily="18" charset="0"/>
              </a:rPr>
              <a:t>رﺿﻪ</a:t>
            </a:r>
            <a:r>
              <a:rPr lang="ar-SA" sz="2200" spc="15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ﻛﺷف</a:t>
            </a:r>
            <a:r>
              <a:rPr lang="ar-SA" sz="2200" spc="19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اﻟ</a:t>
            </a:r>
            <a:r>
              <a:rPr lang="ar-DZ" sz="2200" dirty="0">
                <a:solidFill>
                  <a:srgbClr val="000000"/>
                </a:solidFill>
                <a:latin typeface="Times New Roman" panose="02020603050405020304" pitchFamily="18" charset="0"/>
                <a:ea typeface="Times New Roman" panose="02020603050405020304" pitchFamily="18" charset="0"/>
              </a:rPr>
              <a:t>جَميل</a:t>
            </a:r>
            <a:r>
              <a:rPr lang="ar-SA" sz="2200" spc="17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ﻓﻲ</a:t>
            </a:r>
            <a:r>
              <a:rPr lang="ar-SA" sz="2200" spc="17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اﻟﺟﻣﯾل</a:t>
            </a:r>
            <a:r>
              <a:rPr lang="ar-SA" sz="2200" spc="190" dirty="0">
                <a:solidFill>
                  <a:srgbClr val="000000"/>
                </a:solidFill>
                <a:effectLst/>
                <a:latin typeface="Times New Roman" panose="02020603050405020304" pitchFamily="18" charset="0"/>
                <a:ea typeface="Times New Roman" panose="02020603050405020304" pitchFamily="18" charset="0"/>
              </a:rPr>
              <a:t> </a:t>
            </a:r>
            <a:r>
              <a:rPr lang="ar-SA" sz="2200" dirty="0">
                <a:solidFill>
                  <a:srgbClr val="000000"/>
                </a:solidFill>
                <a:effectLst/>
                <a:latin typeface="Times New Roman" panose="02020603050405020304" pitchFamily="18" charset="0"/>
                <a:ea typeface="Times New Roman" panose="02020603050405020304" pitchFamily="18" charset="0"/>
              </a:rPr>
              <a:t>و</a:t>
            </a:r>
            <a:r>
              <a:rPr lang="ar-DZ" sz="2200" dirty="0">
                <a:solidFill>
                  <a:srgbClr val="000000"/>
                </a:solidFill>
                <a:effectLst/>
                <a:latin typeface="Times New Roman" panose="02020603050405020304" pitchFamily="18" charset="0"/>
                <a:ea typeface="Times New Roman" panose="02020603050405020304" pitchFamily="18" charset="0"/>
              </a:rPr>
              <a:t>تِبيانه</a:t>
            </a:r>
            <a:r>
              <a:rPr lang="ar-SA" sz="2200" dirty="0">
                <a:solidFill>
                  <a:srgbClr val="000000"/>
                </a:solidFill>
                <a:effectLst/>
                <a:latin typeface="Times New Roman" panose="02020603050405020304" pitchFamily="18" charset="0"/>
                <a:ea typeface="Times New Roman" panose="02020603050405020304" pitchFamily="18" charset="0"/>
              </a:rPr>
              <a:t>،</a:t>
            </a:r>
            <a:r>
              <a:rPr lang="ar-SA" sz="2200" spc="18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ﯾﻠ</a:t>
            </a:r>
            <a:r>
              <a:rPr lang="ar-DZ" sz="2200" dirty="0">
                <a:solidFill>
                  <a:srgbClr val="000000"/>
                </a:solidFill>
                <a:effectLst/>
                <a:latin typeface="Times New Roman" panose="02020603050405020304" pitchFamily="18" charset="0"/>
                <a:ea typeface="Times New Roman" panose="02020603050405020304" pitchFamily="18" charset="0"/>
              </a:rPr>
              <a:t>تز</a:t>
            </a:r>
            <a:r>
              <a:rPr lang="ar-SA" sz="2200" dirty="0">
                <a:solidFill>
                  <a:srgbClr val="000000"/>
                </a:solidFill>
                <a:effectLst/>
                <a:latin typeface="Times New Roman" panose="02020603050405020304" pitchFamily="18" charset="0"/>
                <a:ea typeface="Times New Roman" panose="02020603050405020304" pitchFamily="18" charset="0"/>
              </a:rPr>
              <a:t>م</a:t>
            </a:r>
            <a:r>
              <a:rPr lang="ar-SA" sz="2200" b="1" dirty="0">
                <a:solidFill>
                  <a:srgbClr val="000000"/>
                </a:solidFill>
                <a:effectLst/>
                <a:latin typeface="Times New Roman" panose="02020603050405020304" pitchFamily="18" charset="0"/>
                <a:ea typeface="Times New Roman" panose="02020603050405020304" pitchFamily="18" charset="0"/>
              </a:rPr>
              <a:t> </a:t>
            </a:r>
            <a:r>
              <a:rPr lang="ar-SA" sz="2200" dirty="0">
                <a:solidFill>
                  <a:srgbClr val="000000"/>
                </a:solidFill>
                <a:effectLst/>
                <a:latin typeface="Times New Roman" panose="02020603050405020304" pitchFamily="18" charset="0"/>
                <a:ea typeface="Times New Roman" panose="02020603050405020304" pitchFamily="18" charset="0"/>
              </a:rPr>
              <a:t>ﺑ</a:t>
            </a:r>
            <a:r>
              <a:rPr lang="ar-DZ" sz="2200" dirty="0">
                <a:solidFill>
                  <a:srgbClr val="000000"/>
                </a:solidFill>
                <a:effectLst/>
                <a:latin typeface="Times New Roman" panose="02020603050405020304" pitchFamily="18" charset="0"/>
                <a:ea typeface="Times New Roman" panose="02020603050405020304" pitchFamily="18" charset="0"/>
              </a:rPr>
              <a:t>أَ</a:t>
            </a:r>
            <a:r>
              <a:rPr lang="ar-SA" sz="2200" dirty="0" err="1">
                <a:solidFill>
                  <a:srgbClr val="000000"/>
                </a:solidFill>
                <a:effectLst/>
                <a:latin typeface="Times New Roman" panose="02020603050405020304" pitchFamily="18" charset="0"/>
                <a:ea typeface="Times New Roman" panose="02020603050405020304" pitchFamily="18" charset="0"/>
              </a:rPr>
              <a:t>ﺧﻼﻗﯾﺎت</a:t>
            </a:r>
            <a:r>
              <a:rPr lang="ar-SA" sz="2200" spc="39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ﻛل</a:t>
            </a:r>
            <a:r>
              <a:rPr lang="ar-SA" sz="2200" spc="39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ﻓن</a:t>
            </a:r>
            <a:r>
              <a:rPr lang="ar-DZ" sz="2200" dirty="0">
                <a:solidFill>
                  <a:srgbClr val="000000"/>
                </a:solidFill>
                <a:effectLst/>
                <a:latin typeface="Times New Roman" panose="02020603050405020304" pitchFamily="18" charset="0"/>
                <a:ea typeface="Times New Roman" panose="02020603050405020304" pitchFamily="18" charset="0"/>
              </a:rPr>
              <a:t>ٍّ</a:t>
            </a:r>
            <a:r>
              <a:rPr lang="ar-SA" sz="2200" spc="375" dirty="0">
                <a:solidFill>
                  <a:srgbClr val="000000"/>
                </a:solidFill>
                <a:effectLst/>
                <a:latin typeface="Times New Roman" panose="02020603050405020304" pitchFamily="18" charset="0"/>
                <a:ea typeface="Times New Roman" panose="02020603050405020304" pitchFamily="18" charset="0"/>
              </a:rPr>
              <a:t> </a:t>
            </a:r>
            <a:r>
              <a:rPr lang="ar-SA" sz="2200" dirty="0">
                <a:solidFill>
                  <a:srgbClr val="000000"/>
                </a:solidFill>
                <a:effectLst/>
                <a:latin typeface="Times New Roman" panose="02020603050405020304" pitchFamily="18" charset="0"/>
                <a:ea typeface="Times New Roman" panose="02020603050405020304" pitchFamily="18" charset="0"/>
              </a:rPr>
              <a:t>وأدبٍ،</a:t>
            </a:r>
            <a:r>
              <a:rPr lang="ar-SA" sz="2200" spc="33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ﺗﻠك</a:t>
            </a:r>
            <a:r>
              <a:rPr lang="ar-SA" sz="2200" spc="37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اﻷﺧﻼﻗﯾﺎ</a:t>
            </a:r>
            <a:r>
              <a:rPr lang="ar-DZ" sz="2200" dirty="0">
                <a:solidFill>
                  <a:srgbClr val="000000"/>
                </a:solidFill>
                <a:effectLst/>
                <a:latin typeface="Times New Roman" panose="02020603050405020304" pitchFamily="18" charset="0"/>
                <a:ea typeface="Times New Roman" panose="02020603050405020304" pitchFamily="18" charset="0"/>
              </a:rPr>
              <a:t>ت النَّاتجة</a:t>
            </a:r>
            <a:r>
              <a:rPr lang="ar-DZ" sz="2200" spc="37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واﻟﻣُﻧﺗِﺟﺔ</a:t>
            </a:r>
            <a:r>
              <a:rPr lang="ar-SA" sz="2200" spc="35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ﻟﻛل</a:t>
            </a:r>
            <a:r>
              <a:rPr lang="ar-SA" sz="2200" spc="36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ﻓنٍ</a:t>
            </a:r>
            <a:r>
              <a:rPr lang="ar-DZ" sz="2200" dirty="0">
                <a:solidFill>
                  <a:srgbClr val="000000"/>
                </a:solidFill>
                <a:effectLst/>
                <a:latin typeface="Times New Roman" panose="02020603050405020304" pitchFamily="18" charset="0"/>
                <a:ea typeface="Times New Roman" panose="02020603050405020304" pitchFamily="18" charset="0"/>
              </a:rPr>
              <a:t>ّ</a:t>
            </a:r>
            <a:r>
              <a:rPr lang="ar-SA" sz="2200" spc="33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ﻋﻠﻰ</a:t>
            </a:r>
            <a:r>
              <a:rPr lang="ar-SA" sz="2200" spc="37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ﺣِدَ</a:t>
            </a:r>
            <a:r>
              <a:rPr lang="ar-DZ" sz="2200" dirty="0">
                <a:solidFill>
                  <a:srgbClr val="000000"/>
                </a:solidFill>
                <a:latin typeface="Times New Roman" panose="02020603050405020304" pitchFamily="18" charset="0"/>
                <a:ea typeface="Times New Roman" panose="02020603050405020304" pitchFamily="18" charset="0"/>
              </a:rPr>
              <a:t>ى</a:t>
            </a:r>
            <a:r>
              <a:rPr lang="ar-SA" sz="220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ﺣﺳب</a:t>
            </a:r>
            <a:r>
              <a:rPr lang="ar-SA" sz="2200" spc="11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وﺳﺎﺋط</a:t>
            </a:r>
            <a:r>
              <a:rPr lang="ar-DZ" sz="2200" dirty="0">
                <a:solidFill>
                  <a:srgbClr val="000000"/>
                </a:solidFill>
                <a:effectLst/>
                <a:latin typeface="Times New Roman" panose="02020603050405020304" pitchFamily="18" charset="0"/>
                <a:ea typeface="Times New Roman" panose="02020603050405020304" pitchFamily="18" charset="0"/>
              </a:rPr>
              <a:t>َ</a:t>
            </a:r>
            <a:r>
              <a:rPr lang="ar-SA" sz="2200" spc="13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ﻛل</a:t>
            </a:r>
            <a:r>
              <a:rPr lang="ar-DZ" sz="2200" dirty="0">
                <a:solidFill>
                  <a:srgbClr val="000000"/>
                </a:solidFill>
                <a:effectLst/>
                <a:latin typeface="Times New Roman" panose="02020603050405020304" pitchFamily="18" charset="0"/>
                <a:ea typeface="Times New Roman" panose="02020603050405020304" pitchFamily="18" charset="0"/>
              </a:rPr>
              <a:t>ِّ</a:t>
            </a:r>
            <a:r>
              <a:rPr lang="ar-SA" sz="2200" spc="11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ﻓن</a:t>
            </a:r>
            <a:r>
              <a:rPr lang="ar-DZ" sz="2200" dirty="0">
                <a:solidFill>
                  <a:srgbClr val="000000"/>
                </a:solidFill>
                <a:effectLst/>
                <a:latin typeface="Times New Roman" panose="02020603050405020304" pitchFamily="18" charset="0"/>
                <a:ea typeface="Times New Roman" panose="02020603050405020304" pitchFamily="18" charset="0"/>
              </a:rPr>
              <a:t>ٍّ</a:t>
            </a:r>
            <a:r>
              <a:rPr lang="ar-SA" sz="2200" spc="9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وﺷروط</a:t>
            </a:r>
            <a:r>
              <a:rPr lang="ar-SA" sz="2200" spc="11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ﺗﻛوﯾﻧﻪ</a:t>
            </a:r>
            <a:r>
              <a:rPr lang="ar-SA" sz="2200" dirty="0">
                <a:solidFill>
                  <a:srgbClr val="000000"/>
                </a:solidFill>
                <a:effectLst/>
                <a:latin typeface="Times New Roman" panose="02020603050405020304" pitchFamily="18" charset="0"/>
                <a:ea typeface="Times New Roman" panose="02020603050405020304" pitchFamily="18" charset="0"/>
              </a:rPr>
              <a:t>،</a:t>
            </a:r>
            <a:r>
              <a:rPr lang="ar-SA" sz="2200" spc="110" dirty="0">
                <a:solidFill>
                  <a:srgbClr val="000000"/>
                </a:solidFill>
                <a:effectLst/>
                <a:latin typeface="Times New Roman" panose="02020603050405020304" pitchFamily="18" charset="0"/>
                <a:ea typeface="Times New Roman" panose="02020603050405020304" pitchFamily="18" charset="0"/>
              </a:rPr>
              <a:t> </a:t>
            </a:r>
            <a:r>
              <a:rPr lang="ar-DZ" sz="2200" spc="110" dirty="0">
                <a:solidFill>
                  <a:srgbClr val="000000"/>
                </a:solidFill>
                <a:effectLst/>
                <a:latin typeface="Times New Roman" panose="02020603050405020304" pitchFamily="18" charset="0"/>
                <a:ea typeface="Times New Roman" panose="02020603050405020304" pitchFamily="18" charset="0"/>
              </a:rPr>
              <a:t>و</a:t>
            </a:r>
            <a:r>
              <a:rPr lang="ar-SA" sz="2200" dirty="0" err="1">
                <a:solidFill>
                  <a:srgbClr val="000000"/>
                </a:solidFill>
                <a:effectLst/>
                <a:latin typeface="Times New Roman" panose="02020603050405020304" pitchFamily="18" charset="0"/>
                <a:ea typeface="Times New Roman" panose="02020603050405020304" pitchFamily="18" charset="0"/>
              </a:rPr>
              <a:t>ﯾﺗر</a:t>
            </a:r>
            <a:r>
              <a:rPr lang="ar-DZ" sz="2200" dirty="0">
                <a:solidFill>
                  <a:srgbClr val="000000"/>
                </a:solidFill>
                <a:effectLst/>
                <a:latin typeface="Times New Roman" panose="02020603050405020304" pitchFamily="18" charset="0"/>
                <a:ea typeface="Times New Roman" panose="02020603050405020304" pitchFamily="18" charset="0"/>
              </a:rPr>
              <a:t>ف</a:t>
            </a:r>
            <a:r>
              <a:rPr lang="ar-SA" sz="2200" dirty="0">
                <a:solidFill>
                  <a:srgbClr val="000000"/>
                </a:solidFill>
                <a:effectLst/>
                <a:latin typeface="Times New Roman" panose="02020603050405020304" pitchFamily="18" charset="0"/>
                <a:ea typeface="Times New Roman" panose="02020603050405020304" pitchFamily="18" charset="0"/>
              </a:rPr>
              <a:t>ّ</a:t>
            </a:r>
            <a:r>
              <a:rPr lang="ar-DZ" sz="2200" dirty="0">
                <a:solidFill>
                  <a:srgbClr val="000000"/>
                </a:solidFill>
                <a:effectLst/>
                <a:latin typeface="Times New Roman" panose="02020603050405020304" pitchFamily="18" charset="0"/>
                <a:ea typeface="Times New Roman" panose="02020603050405020304" pitchFamily="18" charset="0"/>
              </a:rPr>
              <a:t>َع</a:t>
            </a:r>
            <a:r>
              <a:rPr lang="ar-SA" sz="2200" dirty="0">
                <a:solidFill>
                  <a:srgbClr val="000000"/>
                </a:solidFill>
                <a:effectLst/>
                <a:latin typeface="Times New Roman" panose="02020603050405020304" pitchFamily="18" charset="0"/>
                <a:ea typeface="Times New Roman" panose="02020603050405020304" pitchFamily="18" charset="0"/>
              </a:rPr>
              <a:t>ُ</a:t>
            </a:r>
            <a:r>
              <a:rPr lang="ar-SA" sz="2200" spc="11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اﻟ</a:t>
            </a:r>
            <a:r>
              <a:rPr lang="ar-DZ" sz="2200" dirty="0">
                <a:solidFill>
                  <a:srgbClr val="000000"/>
                </a:solidFill>
                <a:effectLst/>
                <a:latin typeface="Times New Roman" panose="02020603050405020304" pitchFamily="18" charset="0"/>
                <a:ea typeface="Times New Roman" panose="02020603050405020304" pitchFamily="18" charset="0"/>
              </a:rPr>
              <a:t>نَّ</a:t>
            </a:r>
            <a:r>
              <a:rPr lang="ar-DZ" sz="2200" dirty="0">
                <a:solidFill>
                  <a:srgbClr val="000000"/>
                </a:solidFill>
                <a:latin typeface="Times New Roman" panose="02020603050405020304" pitchFamily="18" charset="0"/>
                <a:ea typeface="Times New Roman" panose="02020603050405020304" pitchFamily="18" charset="0"/>
              </a:rPr>
              <a:t>ق</a:t>
            </a:r>
            <a:r>
              <a:rPr lang="ar-SA" sz="2200" dirty="0">
                <a:solidFill>
                  <a:srgbClr val="000000"/>
                </a:solidFill>
                <a:effectLst/>
                <a:latin typeface="Times New Roman" panose="02020603050405020304" pitchFamily="18" charset="0"/>
                <a:ea typeface="Times New Roman" panose="02020603050405020304" pitchFamily="18" charset="0"/>
              </a:rPr>
              <a:t>د</a:t>
            </a:r>
            <a:r>
              <a:rPr lang="ar-SA" sz="2200" spc="11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اﻟﻔ</a:t>
            </a:r>
            <a:r>
              <a:rPr lang="ar-DZ" sz="2200" dirty="0">
                <a:solidFill>
                  <a:srgbClr val="000000"/>
                </a:solidFill>
                <a:effectLst/>
                <a:latin typeface="Times New Roman" panose="02020603050405020304" pitchFamily="18" charset="0"/>
                <a:ea typeface="Times New Roman" panose="02020603050405020304" pitchFamily="18" charset="0"/>
              </a:rPr>
              <a:t>نِّي</a:t>
            </a:r>
            <a:r>
              <a:rPr lang="ar-SA" sz="2200" spc="11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ﻋن</a:t>
            </a:r>
            <a:r>
              <a:rPr lang="ar-SA" sz="2200" spc="120"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اﻷﻋﻣﺎل</a:t>
            </a:r>
            <a:r>
              <a:rPr lang="ar-SA" sz="2200" spc="125" dirty="0">
                <a:solidFill>
                  <a:srgbClr val="000000"/>
                </a:solidFill>
                <a:effectLst/>
                <a:latin typeface="Times New Roman" panose="02020603050405020304" pitchFamily="18" charset="0"/>
                <a:ea typeface="Times New Roman" panose="02020603050405020304" pitchFamily="18" charset="0"/>
              </a:rPr>
              <a:t> </a:t>
            </a:r>
            <a:r>
              <a:rPr lang="ar-SA" sz="2200" dirty="0" err="1">
                <a:solidFill>
                  <a:srgbClr val="000000"/>
                </a:solidFill>
                <a:effectLst/>
                <a:latin typeface="Times New Roman" panose="02020603050405020304" pitchFamily="18" charset="0"/>
                <a:ea typeface="Times New Roman" panose="02020603050405020304" pitchFamily="18" charset="0"/>
              </a:rPr>
              <a:t>اﻟر</a:t>
            </a:r>
            <a:r>
              <a:rPr lang="ar-DZ" sz="2200" dirty="0">
                <a:solidFill>
                  <a:srgbClr val="000000"/>
                </a:solidFill>
                <a:effectLst/>
                <a:latin typeface="Times New Roman" panose="02020603050405020304" pitchFamily="18" charset="0"/>
                <a:ea typeface="Times New Roman" panose="02020603050405020304" pitchFamily="18" charset="0"/>
              </a:rPr>
              <a:t>َ</a:t>
            </a:r>
            <a:r>
              <a:rPr lang="ar-SA" sz="2200" dirty="0" err="1">
                <a:solidFill>
                  <a:srgbClr val="000000"/>
                </a:solidFill>
                <a:effectLst/>
                <a:latin typeface="Times New Roman" panose="02020603050405020304" pitchFamily="18" charset="0"/>
                <a:ea typeface="Times New Roman" panose="02020603050405020304" pitchFamily="18" charset="0"/>
              </a:rPr>
              <a:t>دﯾﺋﺔ</a:t>
            </a:r>
            <a:r>
              <a:rPr lang="ar-SA" sz="2200" dirty="0">
                <a:solidFill>
                  <a:srgbClr val="000000"/>
                </a:solidFill>
                <a:effectLst/>
                <a:latin typeface="Times New Roman" panose="02020603050405020304" pitchFamily="18" charset="0"/>
                <a:ea typeface="Times New Roman" panose="02020603050405020304" pitchFamily="18" charset="0"/>
              </a:rPr>
              <a:t>،</a:t>
            </a:r>
            <a:r>
              <a:rPr lang="ar-SA" sz="2200" spc="115" dirty="0">
                <a:solidFill>
                  <a:srgbClr val="000000"/>
                </a:solidFill>
                <a:effectLst/>
                <a:latin typeface="Times New Roman" panose="02020603050405020304" pitchFamily="18" charset="0"/>
                <a:ea typeface="Times New Roman" panose="02020603050405020304" pitchFamily="18" charset="0"/>
              </a:rPr>
              <a:t> </a:t>
            </a:r>
            <a:r>
              <a:rPr lang="ar-DZ" sz="2200" dirty="0">
                <a:solidFill>
                  <a:srgbClr val="000000"/>
                </a:solidFill>
                <a:effectLst/>
                <a:latin typeface="Times New Roman" panose="02020603050405020304" pitchFamily="18" charset="0"/>
                <a:ea typeface="Times New Roman" panose="02020603050405020304" pitchFamily="18" charset="0"/>
              </a:rPr>
              <a:t>وفق شعار:</a:t>
            </a:r>
            <a:r>
              <a:rPr lang="en-US" sz="2200" spc="185" dirty="0">
                <a:effectLst/>
                <a:latin typeface="Times New Roman" panose="02020603050405020304" pitchFamily="18" charset="0"/>
                <a:ea typeface="Times New Roman" panose="02020603050405020304" pitchFamily="18" charset="0"/>
              </a:rPr>
              <a:t> </a:t>
            </a:r>
            <a:r>
              <a:rPr lang="en-US" sz="2200" dirty="0">
                <a:latin typeface="Times New Roman" panose="02020603050405020304" pitchFamily="18" charset="0"/>
                <a:ea typeface="Times New Roman" panose="02020603050405020304" pitchFamily="18" charset="0"/>
              </a:rPr>
              <a:t>"</a:t>
            </a:r>
            <a:r>
              <a:rPr lang="ar-SA" sz="2200" dirty="0" err="1">
                <a:effectLst/>
                <a:latin typeface="Times New Roman" panose="02020603050405020304" pitchFamily="18" charset="0"/>
                <a:ea typeface="Times New Roman" panose="02020603050405020304" pitchFamily="18" charset="0"/>
              </a:rPr>
              <a:t>ﻛل</a:t>
            </a:r>
            <a:r>
              <a:rPr lang="ar-DZ" sz="2200" dirty="0">
                <a:effectLst/>
                <a:latin typeface="Times New Roman" panose="02020603050405020304" pitchFamily="18" charset="0"/>
                <a:ea typeface="Times New Roman" panose="02020603050405020304" pitchFamily="18" charset="0"/>
              </a:rPr>
              <a:t>ُ</a:t>
            </a:r>
            <a:r>
              <a:rPr lang="ar-SA" sz="2200" spc="180" dirty="0">
                <a:effectLst/>
                <a:latin typeface="Times New Roman" panose="02020603050405020304" pitchFamily="18" charset="0"/>
                <a:ea typeface="Times New Roman" panose="02020603050405020304" pitchFamily="18" charset="0"/>
              </a:rPr>
              <a:t> </a:t>
            </a:r>
            <a:r>
              <a:rPr lang="ar-SA" sz="2200" dirty="0" err="1">
                <a:effectLst/>
                <a:latin typeface="Times New Roman" panose="02020603050405020304" pitchFamily="18" charset="0"/>
                <a:ea typeface="Times New Roman" panose="02020603050405020304" pitchFamily="18" charset="0"/>
              </a:rPr>
              <a:t>ﻧﻘد</a:t>
            </a:r>
            <a:r>
              <a:rPr lang="ar-DZ" sz="2200" dirty="0">
                <a:effectLst/>
                <a:latin typeface="Times New Roman" panose="02020603050405020304" pitchFamily="18" charset="0"/>
                <a:ea typeface="Times New Roman" panose="02020603050405020304" pitchFamily="18" charset="0"/>
              </a:rPr>
              <a:t>ٍ</a:t>
            </a:r>
            <a:r>
              <a:rPr lang="ar-SA" sz="2200" spc="190" dirty="0">
                <a:effectLst/>
                <a:latin typeface="Times New Roman" panose="02020603050405020304" pitchFamily="18" charset="0"/>
                <a:ea typeface="Times New Roman" panose="02020603050405020304" pitchFamily="18" charset="0"/>
              </a:rPr>
              <a:t> </a:t>
            </a:r>
            <a:r>
              <a:rPr lang="ar-SA" sz="2200" dirty="0" err="1">
                <a:effectLst/>
                <a:latin typeface="Times New Roman" panose="02020603050405020304" pitchFamily="18" charset="0"/>
                <a:ea typeface="Times New Roman" panose="02020603050405020304" pitchFamily="18" charset="0"/>
              </a:rPr>
              <a:t>ﺟﯾّد</a:t>
            </a:r>
            <a:r>
              <a:rPr lang="ar-DZ" sz="2200" dirty="0">
                <a:effectLst/>
                <a:latin typeface="Times New Roman" panose="02020603050405020304" pitchFamily="18" charset="0"/>
                <a:ea typeface="Times New Roman" panose="02020603050405020304" pitchFamily="18" charset="0"/>
              </a:rPr>
              <a:t>ٍ</a:t>
            </a:r>
            <a:r>
              <a:rPr lang="ar-SA" sz="2200" spc="215" dirty="0">
                <a:effectLst/>
                <a:latin typeface="Times New Roman" panose="02020603050405020304" pitchFamily="18" charset="0"/>
                <a:ea typeface="Times New Roman" panose="02020603050405020304" pitchFamily="18" charset="0"/>
              </a:rPr>
              <a:t> </a:t>
            </a:r>
            <a:r>
              <a:rPr lang="ar-SA" sz="2200" dirty="0" err="1">
                <a:effectLst/>
                <a:latin typeface="Times New Roman" panose="02020603050405020304" pitchFamily="18" charset="0"/>
                <a:ea typeface="Times New Roman" panose="02020603050405020304" pitchFamily="18" charset="0"/>
              </a:rPr>
              <a:t>ﻟﻌﻣلٍ</a:t>
            </a:r>
            <a:r>
              <a:rPr lang="ar-SA" sz="2200" spc="215" dirty="0">
                <a:effectLst/>
                <a:latin typeface="Times New Roman" panose="02020603050405020304" pitchFamily="18" charset="0"/>
                <a:ea typeface="Times New Roman" panose="02020603050405020304" pitchFamily="18" charset="0"/>
              </a:rPr>
              <a:t> </a:t>
            </a:r>
            <a:r>
              <a:rPr lang="ar-SA" sz="2200" dirty="0">
                <a:effectLst/>
                <a:latin typeface="Times New Roman" panose="02020603050405020304" pitchFamily="18" charset="0"/>
                <a:ea typeface="Times New Roman" panose="02020603050405020304" pitchFamily="18" charset="0"/>
              </a:rPr>
              <a:t>رديءٍ</a:t>
            </a:r>
            <a:r>
              <a:rPr lang="ar-SA" sz="2200" spc="195" dirty="0">
                <a:effectLst/>
                <a:latin typeface="Times New Roman" panose="02020603050405020304" pitchFamily="18" charset="0"/>
                <a:ea typeface="Times New Roman" panose="02020603050405020304" pitchFamily="18" charset="0"/>
              </a:rPr>
              <a:t> </a:t>
            </a:r>
            <a:r>
              <a:rPr lang="ar-SA" sz="2200" dirty="0" err="1">
                <a:effectLst/>
                <a:latin typeface="Times New Roman" panose="02020603050405020304" pitchFamily="18" charset="0"/>
                <a:ea typeface="Times New Roman" panose="02020603050405020304" pitchFamily="18" charset="0"/>
              </a:rPr>
              <a:t>ﻫو</a:t>
            </a:r>
            <a:r>
              <a:rPr lang="ar-SA" sz="2200" spc="205" dirty="0">
                <a:effectLst/>
                <a:latin typeface="Times New Roman" panose="02020603050405020304" pitchFamily="18" charset="0"/>
                <a:ea typeface="Times New Roman" panose="02020603050405020304" pitchFamily="18" charset="0"/>
              </a:rPr>
              <a:t> </a:t>
            </a:r>
            <a:r>
              <a:rPr lang="ar-SA" sz="2200" dirty="0" err="1">
                <a:effectLst/>
                <a:latin typeface="Times New Roman" panose="02020603050405020304" pitchFamily="18" charset="0"/>
                <a:ea typeface="Times New Roman" panose="02020603050405020304" pitchFamily="18" charset="0"/>
              </a:rPr>
              <a:t>ﻧﻘد</a:t>
            </a:r>
            <a:r>
              <a:rPr lang="ar-DZ" sz="2200" dirty="0">
                <a:effectLst/>
                <a:latin typeface="Times New Roman" panose="02020603050405020304" pitchFamily="18" charset="0"/>
                <a:ea typeface="Times New Roman" panose="02020603050405020304" pitchFamily="18" charset="0"/>
              </a:rPr>
              <a:t>ٌ</a:t>
            </a:r>
            <a:r>
              <a:rPr lang="ar-SA" sz="2200" spc="215" dirty="0">
                <a:effectLst/>
                <a:latin typeface="Times New Roman" panose="02020603050405020304" pitchFamily="18" charset="0"/>
                <a:ea typeface="Times New Roman" panose="02020603050405020304" pitchFamily="18" charset="0"/>
              </a:rPr>
              <a:t> </a:t>
            </a:r>
            <a:r>
              <a:rPr lang="ar-SA" sz="2200" dirty="0">
                <a:effectLst/>
                <a:latin typeface="Times New Roman" panose="02020603050405020304" pitchFamily="18" charset="0"/>
                <a:ea typeface="Times New Roman" panose="02020603050405020304" pitchFamily="18" charset="0"/>
              </a:rPr>
              <a:t>رديء</a:t>
            </a:r>
            <a:r>
              <a:rPr lang="en-US" sz="2200" dirty="0">
                <a:effectLst/>
                <a:latin typeface="Times New Roman" panose="02020603050405020304" pitchFamily="18" charset="0"/>
                <a:ea typeface="Times New Roman" panose="02020603050405020304" pitchFamily="18" charset="0"/>
              </a:rPr>
              <a:t>"</a:t>
            </a:r>
            <a:r>
              <a:rPr lang="ar-DZ" sz="2200" dirty="0">
                <a:latin typeface="Times New Roman" panose="02020603050405020304" pitchFamily="18" charset="0"/>
                <a:ea typeface="Times New Roman" panose="02020603050405020304" pitchFamily="18" charset="0"/>
              </a:rPr>
              <a:t>.</a:t>
            </a:r>
          </a:p>
          <a:p>
            <a:pPr algn="just" rtl="1"/>
            <a:r>
              <a:rPr lang="ar-DZ" sz="2200" dirty="0"/>
              <a:t>بمعنى آخر </a:t>
            </a:r>
            <a:r>
              <a:rPr lang="ar-EG" sz="2200" dirty="0"/>
              <a:t>:</a:t>
            </a:r>
            <a:endParaRPr lang="fr-FR" sz="2200" dirty="0"/>
          </a:p>
          <a:p>
            <a:pPr algn="just" rtl="1"/>
            <a:r>
              <a:rPr lang="ar-DZ" sz="2200" dirty="0"/>
              <a:t>-    </a:t>
            </a:r>
            <a:r>
              <a:rPr lang="ar-EG" sz="2200" dirty="0"/>
              <a:t>الن</a:t>
            </a:r>
            <a:r>
              <a:rPr lang="ar-DZ" sz="2200" dirty="0"/>
              <a:t>َّ</a:t>
            </a:r>
            <a:r>
              <a:rPr lang="ar-EG" sz="2200" dirty="0"/>
              <a:t>قد </a:t>
            </a:r>
            <a:r>
              <a:rPr lang="ar-DZ" sz="2200" dirty="0"/>
              <a:t>الفنِّي </a:t>
            </a:r>
            <a:r>
              <a:rPr lang="ar-EG" sz="2200" dirty="0"/>
              <a:t>لا يُبنى على اله</a:t>
            </a:r>
            <a:r>
              <a:rPr lang="ar-DZ" sz="2200" dirty="0"/>
              <a:t>َ</a:t>
            </a:r>
            <a:r>
              <a:rPr lang="ar-EG" sz="2200" dirty="0"/>
              <a:t>دم والبحث عن الع</a:t>
            </a:r>
            <a:r>
              <a:rPr lang="ar-DZ" sz="2200" dirty="0"/>
              <a:t>ُ</a:t>
            </a:r>
            <a:r>
              <a:rPr lang="ar-EG" sz="2200" dirty="0" err="1"/>
              <a:t>يوب</a:t>
            </a:r>
            <a:r>
              <a:rPr lang="ar-EG" sz="2200" dirty="0"/>
              <a:t> فقط.</a:t>
            </a:r>
            <a:endParaRPr lang="fr-FR" sz="2200" dirty="0"/>
          </a:p>
          <a:p>
            <a:pPr marL="457200" indent="-457200" algn="just" rtl="1">
              <a:buFontTx/>
              <a:buChar char="-"/>
            </a:pPr>
            <a:r>
              <a:rPr lang="ar-EG" sz="2200" dirty="0"/>
              <a:t>الن</a:t>
            </a:r>
            <a:r>
              <a:rPr lang="ar-DZ" sz="2200" dirty="0"/>
              <a:t>َّ</a:t>
            </a:r>
            <a:r>
              <a:rPr lang="ar-EG" sz="2200" dirty="0"/>
              <a:t>قد </a:t>
            </a:r>
            <a:r>
              <a:rPr lang="ar-DZ" sz="2200" dirty="0"/>
              <a:t>الفنِّي </a:t>
            </a:r>
            <a:r>
              <a:rPr lang="ar-EG" sz="2200" dirty="0"/>
              <a:t>غايته الأولى إظهار الجمال</a:t>
            </a:r>
            <a:r>
              <a:rPr lang="ar-DZ" sz="2200" dirty="0"/>
              <a:t>،</a:t>
            </a:r>
            <a:r>
              <a:rPr lang="ar-EG" sz="2200" dirty="0"/>
              <a:t> وتحليل عناصر الإبداع.</a:t>
            </a:r>
            <a:r>
              <a:rPr lang="ar-DZ" sz="2200" dirty="0"/>
              <a:t> </a:t>
            </a:r>
            <a:r>
              <a:rPr lang="ar-EG" sz="2200" dirty="0"/>
              <a:t>أم</a:t>
            </a:r>
            <a:r>
              <a:rPr lang="ar-DZ" sz="2200" dirty="0"/>
              <a:t>َّ</a:t>
            </a:r>
            <a:r>
              <a:rPr lang="ar-EG" sz="2200" dirty="0"/>
              <a:t>ا ذ</a:t>
            </a:r>
            <a:r>
              <a:rPr lang="ar-DZ" sz="2200" dirty="0"/>
              <a:t>ِ</a:t>
            </a:r>
            <a:r>
              <a:rPr lang="ar-EG" sz="2200" dirty="0"/>
              <a:t>كر الخ</a:t>
            </a:r>
            <a:r>
              <a:rPr lang="ar-DZ" sz="2200" dirty="0"/>
              <a:t>َ</a:t>
            </a:r>
            <a:r>
              <a:rPr lang="ar-EG" sz="2200" dirty="0" err="1"/>
              <a:t>لل</a:t>
            </a:r>
            <a:r>
              <a:rPr lang="ar-EG" sz="2200" dirty="0"/>
              <a:t> أ</a:t>
            </a:r>
            <a:r>
              <a:rPr lang="ar-DZ" sz="2200" dirty="0"/>
              <a:t>َ</a:t>
            </a:r>
            <a:r>
              <a:rPr lang="ar-EG" sz="2200" dirty="0"/>
              <a:t>و الن</a:t>
            </a:r>
            <a:r>
              <a:rPr lang="ar-DZ" sz="2200" dirty="0"/>
              <a:t>ُّ</a:t>
            </a:r>
            <a:r>
              <a:rPr lang="ar-EG" sz="2200" dirty="0"/>
              <a:t>قص فهو م</a:t>
            </a:r>
            <a:r>
              <a:rPr lang="ar-DZ" sz="2200" dirty="0"/>
              <a:t>ُ</a:t>
            </a:r>
            <a:r>
              <a:rPr lang="ar-EG" sz="2200" dirty="0"/>
              <a:t>كم</a:t>
            </a:r>
            <a:r>
              <a:rPr lang="ar-DZ" sz="2200" dirty="0"/>
              <a:t>ِّ</a:t>
            </a:r>
            <a:r>
              <a:rPr lang="ar-EG" sz="2200" dirty="0"/>
              <a:t>ل، ي</a:t>
            </a:r>
            <a:r>
              <a:rPr lang="ar-DZ" sz="2200" dirty="0"/>
              <a:t>ُ</a:t>
            </a:r>
            <a:r>
              <a:rPr lang="ar-EG" sz="2200" dirty="0"/>
              <a:t>وضع في </a:t>
            </a:r>
            <a:r>
              <a:rPr lang="ar-EG" sz="2200" dirty="0">
                <a:latin typeface="Times New Roman" panose="02020603050405020304" pitchFamily="18" charset="0"/>
                <a:ea typeface="Times New Roman" panose="02020603050405020304" pitchFamily="18" charset="0"/>
              </a:rPr>
              <a:t>س</a:t>
            </a:r>
            <a:r>
              <a:rPr lang="ar-DZ" sz="2200" dirty="0">
                <a:latin typeface="Times New Roman" panose="02020603050405020304" pitchFamily="18" charset="0"/>
                <a:ea typeface="Times New Roman" panose="02020603050405020304" pitchFamily="18" charset="0"/>
              </a:rPr>
              <a:t>ِ</a:t>
            </a:r>
            <a:r>
              <a:rPr lang="ar-EG" sz="2200" dirty="0" err="1">
                <a:latin typeface="Times New Roman" panose="02020603050405020304" pitchFamily="18" charset="0"/>
                <a:ea typeface="Times New Roman" panose="02020603050405020304" pitchFamily="18" charset="0"/>
              </a:rPr>
              <a:t>ياق</a:t>
            </a:r>
            <a:r>
              <a:rPr lang="ar-EG" sz="2200" dirty="0">
                <a:latin typeface="Times New Roman" panose="02020603050405020304" pitchFamily="18" charset="0"/>
                <a:ea typeface="Times New Roman" panose="02020603050405020304" pitchFamily="18" charset="0"/>
              </a:rPr>
              <a:t> خ</a:t>
            </a:r>
            <a:r>
              <a:rPr lang="ar-DZ" sz="2200" dirty="0">
                <a:latin typeface="Times New Roman" panose="02020603050405020304" pitchFamily="18" charset="0"/>
                <a:ea typeface="Times New Roman" panose="02020603050405020304" pitchFamily="18" charset="0"/>
              </a:rPr>
              <a:t>ِ</a:t>
            </a:r>
            <a:r>
              <a:rPr lang="ar-EG" sz="2200" dirty="0">
                <a:latin typeface="Times New Roman" panose="02020603050405020304" pitchFamily="18" charset="0"/>
                <a:ea typeface="Times New Roman" panose="02020603050405020304" pitchFamily="18" charset="0"/>
              </a:rPr>
              <a:t>دمة الج</a:t>
            </a:r>
            <a:r>
              <a:rPr lang="ar-DZ" sz="2200" dirty="0">
                <a:latin typeface="Times New Roman" panose="02020603050405020304" pitchFamily="18" charset="0"/>
                <a:ea typeface="Times New Roman" panose="02020603050405020304" pitchFamily="18" charset="0"/>
              </a:rPr>
              <a:t>َ</a:t>
            </a:r>
            <a:r>
              <a:rPr lang="ar-EG" sz="2200" dirty="0">
                <a:latin typeface="Times New Roman" panose="02020603050405020304" pitchFamily="18" charset="0"/>
                <a:ea typeface="Times New Roman" panose="02020603050405020304" pitchFamily="18" charset="0"/>
              </a:rPr>
              <a:t>مال</a:t>
            </a:r>
            <a:r>
              <a:rPr lang="ar-DZ" sz="2200" dirty="0">
                <a:latin typeface="Times New Roman" panose="02020603050405020304" pitchFamily="18" charset="0"/>
                <a:ea typeface="Times New Roman" panose="02020603050405020304" pitchFamily="18" charset="0"/>
              </a:rPr>
              <a:t>، و</a:t>
            </a:r>
            <a:r>
              <a:rPr lang="ar-EG" sz="2200" dirty="0"/>
              <a:t>إ</a:t>
            </a:r>
            <a:r>
              <a:rPr lang="ar-DZ" sz="2200" dirty="0"/>
              <a:t>ِ</a:t>
            </a:r>
            <a:r>
              <a:rPr lang="ar-EG" sz="2200" dirty="0"/>
              <a:t>براز</a:t>
            </a:r>
            <a:r>
              <a:rPr lang="ar-DZ" sz="2200" dirty="0"/>
              <a:t>ِ</a:t>
            </a:r>
            <a:r>
              <a:rPr lang="ar-EG" sz="2200" dirty="0"/>
              <a:t> ما هو أجمل وأسمى في العمل.</a:t>
            </a:r>
            <a:r>
              <a:rPr lang="ar-EG" sz="2200" dirty="0">
                <a:latin typeface="Times New Roman" panose="02020603050405020304" pitchFamily="18" charset="0"/>
                <a:ea typeface="Times New Roman" panose="02020603050405020304" pitchFamily="18" charset="0"/>
              </a:rPr>
              <a:t> </a:t>
            </a:r>
            <a:endParaRPr lang="ar-DZ" sz="2200" dirty="0">
              <a:latin typeface="Times New Roman" panose="02020603050405020304" pitchFamily="18" charset="0"/>
              <a:ea typeface="Times New Roman" panose="02020603050405020304" pitchFamily="18" charset="0"/>
            </a:endParaRPr>
          </a:p>
          <a:p>
            <a:pPr marL="59055" marR="245745" indent="-1270" algn="just" rtl="1">
              <a:spcBef>
                <a:spcPts val="1250"/>
              </a:spcBef>
              <a:buNone/>
            </a:pPr>
            <a:endParaRPr lang="fr-FR" sz="2600" dirty="0">
              <a:effectLst/>
              <a:latin typeface="Times New Roman" panose="02020603050405020304" pitchFamily="18" charset="0"/>
              <a:ea typeface="Times New Roman" panose="02020603050405020304" pitchFamily="18" charset="0"/>
            </a:endParaRPr>
          </a:p>
        </p:txBody>
      </p:sp>
      <p:pic>
        <p:nvPicPr>
          <p:cNvPr id="9" name="Image 8">
            <a:extLst>
              <a:ext uri="{FF2B5EF4-FFF2-40B4-BE49-F238E27FC236}">
                <a16:creationId xmlns:a16="http://schemas.microsoft.com/office/drawing/2014/main" id="{BAD1CA3C-9A7D-B8A8-E458-D4934FA69A4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77258" y="4754880"/>
            <a:ext cx="4706622" cy="1811110"/>
          </a:xfrm>
          <a:prstGeom prst="rect">
            <a:avLst/>
          </a:prstGeom>
          <a:ln>
            <a:noFill/>
          </a:ln>
          <a:effectLst>
            <a:softEdge rad="112500"/>
          </a:effectLst>
        </p:spPr>
      </p:pic>
    </p:spTree>
    <p:extLst>
      <p:ext uri="{BB962C8B-B14F-4D97-AF65-F5344CB8AC3E}">
        <p14:creationId xmlns:p14="http://schemas.microsoft.com/office/powerpoint/2010/main" val="1538467279"/>
      </p:ext>
    </p:extLst>
  </p:cSld>
  <p:clrMapOvr>
    <a:masterClrMapping/>
  </p:clrMapOvr>
  <mc:AlternateContent xmlns:mc="http://schemas.openxmlformats.org/markup-compatibility/2006" xmlns:p14="http://schemas.microsoft.com/office/powerpoint/2010/main">
    <mc:Choice Requires="p14">
      <p:transition p14:dur="0" advTm="248405"/>
    </mc:Choice>
    <mc:Fallback xmlns="">
      <p:transition advTm="24840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58B9E-60AD-76E0-6672-2B09B0BA89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2CB92BD-84A4-6431-595F-33077BEA693F}"/>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A05C2A2C-9256-DAD8-1582-F8C8FDBDA739}"/>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DCF9D399-2F2E-66BD-0108-1C6E1D4AD6E2}"/>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E5D30E7-CB61-E106-1CAA-954B060890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F7BA1386-733E-B11E-57EE-FC0C7E83910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42023537-17B5-9B00-48BE-5E6C4113E4E0}"/>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مستويات النَّقد </a:t>
            </a:r>
          </a:p>
        </p:txBody>
      </p:sp>
      <p:sp>
        <p:nvSpPr>
          <p:cNvPr id="5" name="Parallelogram 4">
            <a:extLst>
              <a:ext uri="{FF2B5EF4-FFF2-40B4-BE49-F238E27FC236}">
                <a16:creationId xmlns:a16="http://schemas.microsoft.com/office/drawing/2014/main" id="{ADFADDF4-1513-6B54-CCF3-3259121D6BA2}"/>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9" name="ZoneTexte 8">
            <a:extLst>
              <a:ext uri="{FF2B5EF4-FFF2-40B4-BE49-F238E27FC236}">
                <a16:creationId xmlns:a16="http://schemas.microsoft.com/office/drawing/2014/main" id="{E93F12E9-94C8-1C69-B1CF-AC2081E5E10A}"/>
              </a:ext>
            </a:extLst>
          </p:cNvPr>
          <p:cNvSpPr txBox="1"/>
          <p:nvPr/>
        </p:nvSpPr>
        <p:spPr>
          <a:xfrm>
            <a:off x="1795408" y="928095"/>
            <a:ext cx="9382873" cy="5075428"/>
          </a:xfrm>
          <a:prstGeom prst="rect">
            <a:avLst/>
          </a:prstGeom>
          <a:noFill/>
        </p:spPr>
        <p:txBody>
          <a:bodyPr wrap="square">
            <a:spAutoFit/>
          </a:bodyPr>
          <a:lstStyle/>
          <a:p>
            <a:pPr algn="r" rtl="1">
              <a:buNone/>
            </a:pPr>
            <a:r>
              <a:rPr lang="ar-DZ" sz="1800" b="1" dirty="0">
                <a:effectLst/>
                <a:latin typeface="Times New Roman" panose="02020603050405020304" pitchFamily="18" charset="0"/>
                <a:ea typeface="Times New Roman" panose="02020603050405020304" pitchFamily="18" charset="0"/>
                <a:cs typeface="Segoe UI Emoji" panose="020B0502040204020203" pitchFamily="34" charset="0"/>
              </a:rPr>
              <a:t> </a:t>
            </a:r>
            <a:endParaRPr lang="fr-FR" sz="1800" dirty="0">
              <a:effectLst/>
              <a:latin typeface="Times New Roman" panose="02020603050405020304" pitchFamily="18" charset="0"/>
              <a:ea typeface="Times New Roman" panose="02020603050405020304" pitchFamily="18" charset="0"/>
            </a:endParaRPr>
          </a:p>
          <a:p>
            <a:pPr marL="342900" lvl="0" indent="-342900" algn="r" rtl="1">
              <a:lnSpc>
                <a:spcPct val="107000"/>
              </a:lnSpc>
              <a:spcAft>
                <a:spcPts val="800"/>
              </a:spcAft>
              <a:buFont typeface="Wingdings" panose="05000000000000000000" pitchFamily="2" charset="2"/>
              <a:buChar char=""/>
            </a:pPr>
            <a:r>
              <a:rPr lang="ar-DZ" sz="2400" b="1" kern="100" dirty="0">
                <a:solidFill>
                  <a:srgbClr val="C00000"/>
                </a:solidFill>
                <a:effectLst/>
                <a:latin typeface="Segoe UI Emoji" panose="020B0502040204020203" pitchFamily="34" charset="0"/>
                <a:ea typeface="Calibri" panose="020F0502020204030204" pitchFamily="34" charset="0"/>
                <a:cs typeface="Arial" panose="020B0604020202020204" pitchFamily="34" charset="0"/>
              </a:rPr>
              <a:t>أمثلة في النَّقد الفنِّي:</a:t>
            </a:r>
            <a:endParaRPr lang="ar-DZ" sz="2400" kern="1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lvl="0" algn="r" rtl="1">
              <a:lnSpc>
                <a:spcPct val="107000"/>
              </a:lnSpc>
              <a:spcAft>
                <a:spcPts val="800"/>
              </a:spcAft>
            </a:pPr>
            <a:r>
              <a:rPr lang="ar-DZ" sz="2400" b="1" dirty="0">
                <a:effectLst/>
                <a:latin typeface="Times New Roman" panose="02020603050405020304" pitchFamily="18" charset="0"/>
                <a:ea typeface="Times New Roman" panose="02020603050405020304" pitchFamily="18" charset="0"/>
              </a:rPr>
              <a:t> </a:t>
            </a:r>
            <a:r>
              <a:rPr lang="ar-EG" sz="2400" b="1" dirty="0">
                <a:effectLst/>
                <a:latin typeface="Times New Roman" panose="02020603050405020304" pitchFamily="18" charset="0"/>
                <a:ea typeface="Times New Roman" panose="02020603050405020304" pitchFamily="18" charset="0"/>
              </a:rPr>
              <a:t>مثال من الش</a:t>
            </a:r>
            <a:r>
              <a:rPr lang="ar-DZ" sz="2400" b="1" dirty="0">
                <a:effectLst/>
                <a:latin typeface="Times New Roman" panose="02020603050405020304" pitchFamily="18" charset="0"/>
                <a:ea typeface="Times New Roman" panose="02020603050405020304" pitchFamily="18" charset="0"/>
              </a:rPr>
              <a:t>ِ</a:t>
            </a:r>
            <a:r>
              <a:rPr lang="ar-EG" sz="2400" b="1" dirty="0">
                <a:effectLst/>
                <a:latin typeface="Times New Roman" panose="02020603050405020304" pitchFamily="18" charset="0"/>
                <a:ea typeface="Times New Roman" panose="02020603050405020304" pitchFamily="18" charset="0"/>
              </a:rPr>
              <a:t>عر:</a:t>
            </a:r>
            <a:r>
              <a:rPr lang="fr-FR" sz="3600" b="1" dirty="0">
                <a:latin typeface="Segoe UI Emoji" panose="020B0502040204020203" pitchFamily="34" charset="0"/>
                <a:ea typeface="Times New Roman" panose="02020603050405020304" pitchFamily="18" charset="0"/>
                <a:cs typeface="Segoe UI Emoji" panose="020B0502040204020203" pitchFamily="34" charset="0"/>
              </a:rPr>
              <a:t>📖</a:t>
            </a:r>
            <a:endParaRPr lang="fr-FR" sz="2400" dirty="0">
              <a:effectLst/>
              <a:latin typeface="Times New Roman" panose="02020603050405020304" pitchFamily="18" charset="0"/>
              <a:ea typeface="Times New Roman" panose="02020603050405020304" pitchFamily="18" charset="0"/>
            </a:endParaRPr>
          </a:p>
          <a:p>
            <a:pPr algn="just" rtl="1">
              <a:buNone/>
            </a:pPr>
            <a:r>
              <a:rPr lang="ar-EG" sz="2400" dirty="0">
                <a:effectLst/>
                <a:latin typeface="Times New Roman" panose="02020603050405020304" pitchFamily="18" charset="0"/>
                <a:ea typeface="Times New Roman" panose="02020603050405020304" pitchFamily="18" charset="0"/>
              </a:rPr>
              <a:t>لو أن</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ناقدًا يقرأ قصيدة، قد يقول:</a:t>
            </a:r>
            <a:r>
              <a:rPr lang="fr-FR" sz="2400" dirty="0">
                <a:latin typeface="Times New Roman" panose="02020603050405020304" pitchFamily="18" charset="0"/>
                <a:ea typeface="Times New Roman" panose="02020603050405020304" pitchFamily="18" charset="0"/>
              </a:rPr>
              <a:t> </a:t>
            </a:r>
            <a:r>
              <a:rPr lang="ar-EG" sz="2400" dirty="0">
                <a:effectLst/>
                <a:latin typeface="Times New Roman" panose="02020603050405020304" pitchFamily="18" charset="0"/>
                <a:ea typeface="Times New Roman" panose="02020603050405020304" pitchFamily="18" charset="0"/>
              </a:rPr>
              <a:t>"</a:t>
            </a:r>
            <a:r>
              <a:rPr lang="ar-DZ" sz="2400" dirty="0">
                <a:effectLst/>
                <a:latin typeface="Times New Roman" panose="02020603050405020304" pitchFamily="18" charset="0"/>
                <a:ea typeface="Times New Roman" panose="02020603050405020304" pitchFamily="18" charset="0"/>
              </a:rPr>
              <a:t> </a:t>
            </a:r>
            <a:r>
              <a:rPr lang="ar-EG" sz="2400" dirty="0">
                <a:effectLst/>
                <a:latin typeface="Times New Roman" panose="02020603050405020304" pitchFamily="18" charset="0"/>
                <a:ea typeface="Times New Roman" panose="02020603050405020304" pitchFamily="18" charset="0"/>
              </a:rPr>
              <a:t>الق</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ص</a:t>
            </a:r>
            <a:r>
              <a:rPr lang="ar-DZ" sz="2400" dirty="0">
                <a:effectLst/>
                <a:latin typeface="Times New Roman" panose="02020603050405020304" pitchFamily="18" charset="0"/>
                <a:ea typeface="Times New Roman" panose="02020603050405020304" pitchFamily="18" charset="0"/>
              </a:rPr>
              <a:t>ِ</a:t>
            </a:r>
            <a:r>
              <a:rPr lang="ar-EG" sz="2400" dirty="0" err="1">
                <a:effectLst/>
                <a:latin typeface="Times New Roman" panose="02020603050405020304" pitchFamily="18" charset="0"/>
                <a:ea typeface="Times New Roman" panose="02020603050405020304" pitchFamily="18" charset="0"/>
              </a:rPr>
              <a:t>يدة</a:t>
            </a:r>
            <a:r>
              <a:rPr lang="ar-EG" sz="2400" dirty="0">
                <a:effectLst/>
                <a:latin typeface="Times New Roman" panose="02020603050405020304" pitchFamily="18" charset="0"/>
                <a:ea typeface="Times New Roman" panose="02020603050405020304" pitchFamily="18" charset="0"/>
              </a:rPr>
              <a:t> جميلة</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في ص</a:t>
            </a:r>
            <a:r>
              <a:rPr lang="ar-DZ" sz="2400" dirty="0">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و</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رها البلاغية وموسيقاها العذبة، غير أن</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ت</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كرار بعض الألفاظ أضعف</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الإيقاع في مقطع</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معيّ</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ن."</a:t>
            </a:r>
            <a:endParaRPr lang="fr-FR" sz="2400" dirty="0">
              <a:effectLst/>
              <a:latin typeface="Times New Roman" panose="02020603050405020304" pitchFamily="18" charset="0"/>
              <a:ea typeface="Times New Roman" panose="02020603050405020304" pitchFamily="18" charset="0"/>
            </a:endParaRPr>
          </a:p>
          <a:p>
            <a:pPr marL="342900" indent="-342900" algn="just" rtl="1">
              <a:buFont typeface="Wingdings" panose="05000000000000000000" pitchFamily="2" charset="2"/>
              <a:buChar char="§"/>
            </a:pPr>
            <a:r>
              <a:rPr lang="fr-FR" sz="2400" dirty="0">
                <a:effectLst/>
                <a:latin typeface="Times New Roman" panose="02020603050405020304" pitchFamily="18" charset="0"/>
                <a:ea typeface="Times New Roman" panose="02020603050405020304" pitchFamily="18" charset="0"/>
              </a:rPr>
              <a:t> </a:t>
            </a:r>
            <a:r>
              <a:rPr lang="ar-EG" sz="2400" dirty="0">
                <a:effectLst/>
                <a:latin typeface="Times New Roman" panose="02020603050405020304" pitchFamily="18" charset="0"/>
                <a:ea typeface="Times New Roman" panose="02020603050405020304" pitchFamily="18" charset="0"/>
              </a:rPr>
              <a:t>هنا الن</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اقد</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أشار إلى خلل</a:t>
            </a:r>
            <a:r>
              <a:rPr lang="ar-DZ" sz="2400" dirty="0">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(تكرار</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الألفاظ)، لكن</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ه لم يجعله الهد</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ف الأساسي، بل</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ذ</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ك</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ره بشكل عابر</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في سبيل إظهار الج</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مال الكل</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ي للقصيدة.</a:t>
            </a:r>
            <a:endParaRPr lang="fr-FR" sz="2400" dirty="0">
              <a:effectLst/>
              <a:latin typeface="Times New Roman" panose="02020603050405020304" pitchFamily="18" charset="0"/>
              <a:ea typeface="Times New Roman" panose="02020603050405020304" pitchFamily="18" charset="0"/>
            </a:endParaRPr>
          </a:p>
          <a:p>
            <a:pPr algn="just" rtl="1">
              <a:buNone/>
            </a:pPr>
            <a:r>
              <a:rPr lang="ar-EG" sz="2400" b="1" dirty="0">
                <a:effectLst/>
                <a:latin typeface="Times New Roman" panose="02020603050405020304" pitchFamily="18" charset="0"/>
                <a:ea typeface="Times New Roman" panose="02020603050405020304" pitchFamily="18" charset="0"/>
              </a:rPr>
              <a:t>مثال من لوحة</a:t>
            </a:r>
            <a:r>
              <a:rPr lang="ar-DZ" sz="2400" b="1" dirty="0">
                <a:effectLst/>
                <a:latin typeface="Times New Roman" panose="02020603050405020304" pitchFamily="18" charset="0"/>
                <a:ea typeface="Times New Roman" panose="02020603050405020304" pitchFamily="18" charset="0"/>
              </a:rPr>
              <a:t>ٍ</a:t>
            </a:r>
            <a:r>
              <a:rPr lang="ar-EG" sz="2400" b="1" dirty="0">
                <a:effectLst/>
                <a:latin typeface="Times New Roman" panose="02020603050405020304" pitchFamily="18" charset="0"/>
                <a:ea typeface="Times New Roman" panose="02020603050405020304" pitchFamily="18" charset="0"/>
              </a:rPr>
              <a:t> تشكيلية:</a:t>
            </a:r>
            <a:r>
              <a:rPr lang="fr-FR" sz="3200" b="1" dirty="0">
                <a:latin typeface="Segoe UI Emoji" panose="020B0502040204020203" pitchFamily="34" charset="0"/>
                <a:ea typeface="Times New Roman" panose="02020603050405020304" pitchFamily="18" charset="0"/>
                <a:cs typeface="Segoe UI Emoji" panose="020B0502040204020203" pitchFamily="34" charset="0"/>
              </a:rPr>
              <a:t>🎨</a:t>
            </a:r>
            <a:endParaRPr lang="fr-FR" sz="3200" dirty="0">
              <a:effectLst/>
              <a:latin typeface="Times New Roman" panose="02020603050405020304" pitchFamily="18" charset="0"/>
              <a:ea typeface="Times New Roman" panose="02020603050405020304" pitchFamily="18" charset="0"/>
            </a:endParaRPr>
          </a:p>
          <a:p>
            <a:pPr algn="just" rtl="1">
              <a:buNone/>
            </a:pPr>
            <a:r>
              <a:rPr lang="ar-EG" sz="2400" dirty="0">
                <a:effectLst/>
                <a:latin typeface="Times New Roman" panose="02020603050405020304" pitchFamily="18" charset="0"/>
                <a:ea typeface="Times New Roman" panose="02020603050405020304" pitchFamily="18" charset="0"/>
              </a:rPr>
              <a:t>ناقد</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يتأم</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ل لوحة</a:t>
            </a:r>
            <a:r>
              <a:rPr lang="ar-DZ" sz="2400" dirty="0">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فن</a:t>
            </a:r>
            <a:r>
              <a:rPr lang="ar-DZ" sz="2400" dirty="0">
                <a:effectLst/>
                <a:latin typeface="Times New Roman" panose="02020603050405020304" pitchFamily="18" charset="0"/>
                <a:ea typeface="Times New Roman" panose="02020603050405020304" pitchFamily="18" charset="0"/>
              </a:rPr>
              <a:t>ِّ</a:t>
            </a:r>
            <a:r>
              <a:rPr lang="ar-EG" sz="2400" dirty="0" err="1">
                <a:effectLst/>
                <a:latin typeface="Times New Roman" panose="02020603050405020304" pitchFamily="18" charset="0"/>
                <a:ea typeface="Times New Roman" panose="02020603050405020304" pitchFamily="18" charset="0"/>
              </a:rPr>
              <a:t>ية</a:t>
            </a:r>
            <a:r>
              <a:rPr lang="ar-EG" sz="2400" dirty="0">
                <a:effectLst/>
                <a:latin typeface="Times New Roman" panose="02020603050405020304" pitchFamily="18" charset="0"/>
                <a:ea typeface="Times New Roman" panose="02020603050405020304" pitchFamily="18" charset="0"/>
              </a:rPr>
              <a:t>، فيكتب:</a:t>
            </a:r>
            <a:r>
              <a:rPr lang="fr-FR" sz="2400" dirty="0">
                <a:latin typeface="Times New Roman" panose="02020603050405020304" pitchFamily="18" charset="0"/>
                <a:ea typeface="Times New Roman" panose="02020603050405020304" pitchFamily="18" charset="0"/>
              </a:rPr>
              <a:t> </a:t>
            </a:r>
            <a:r>
              <a:rPr lang="ar-EG" sz="2400" dirty="0">
                <a:effectLst/>
                <a:latin typeface="Times New Roman" panose="02020603050405020304" pitchFamily="18" charset="0"/>
                <a:ea typeface="Times New Roman" panose="02020603050405020304" pitchFamily="18" charset="0"/>
              </a:rPr>
              <a:t>"تمي</a:t>
            </a:r>
            <a:r>
              <a:rPr lang="ar-DZ" sz="2400" dirty="0">
                <a:effectLst/>
                <a:latin typeface="Times New Roman" panose="02020603050405020304" pitchFamily="18" charset="0"/>
                <a:ea typeface="Times New Roman" panose="02020603050405020304" pitchFamily="18" charset="0"/>
              </a:rPr>
              <a:t>َّ</a:t>
            </a:r>
            <a:r>
              <a:rPr lang="ar-EG" sz="2400" dirty="0" err="1">
                <a:effectLst/>
                <a:latin typeface="Times New Roman" panose="02020603050405020304" pitchFamily="18" charset="0"/>
                <a:ea typeface="Times New Roman" panose="02020603050405020304" pitchFamily="18" charset="0"/>
              </a:rPr>
              <a:t>زت</a:t>
            </a:r>
            <a:r>
              <a:rPr lang="ar-EG" sz="2400" dirty="0">
                <a:effectLst/>
                <a:latin typeface="Times New Roman" panose="02020603050405020304" pitchFamily="18" charset="0"/>
                <a:ea typeface="Times New Roman" panose="02020603050405020304" pitchFamily="18" charset="0"/>
              </a:rPr>
              <a:t> الل</a:t>
            </a:r>
            <a:r>
              <a:rPr lang="ar-DZ" sz="2400" dirty="0">
                <a:effectLst/>
                <a:latin typeface="Times New Roman" panose="02020603050405020304" pitchFamily="18" charset="0"/>
                <a:ea typeface="Times New Roman" panose="02020603050405020304" pitchFamily="18" charset="0"/>
              </a:rPr>
              <a:t>َّ</a:t>
            </a:r>
            <a:r>
              <a:rPr lang="ar-EG" sz="2400" dirty="0" err="1">
                <a:effectLst/>
                <a:latin typeface="Times New Roman" panose="02020603050405020304" pitchFamily="18" charset="0"/>
                <a:ea typeface="Times New Roman" panose="02020603050405020304" pitchFamily="18" charset="0"/>
              </a:rPr>
              <a:t>وحة</a:t>
            </a:r>
            <a:r>
              <a:rPr lang="ar-EG" sz="2400" dirty="0">
                <a:effectLst/>
                <a:latin typeface="Times New Roman" panose="02020603050405020304" pitchFamily="18" charset="0"/>
                <a:ea typeface="Times New Roman" panose="02020603050405020304" pitchFamily="18" charset="0"/>
              </a:rPr>
              <a:t> ب</a:t>
            </a:r>
            <a:r>
              <a:rPr lang="ar-DZ" sz="2400" dirty="0">
                <a:effectLst/>
                <a:latin typeface="Times New Roman" panose="02020603050405020304" pitchFamily="18" charset="0"/>
                <a:ea typeface="Times New Roman" panose="02020603050405020304" pitchFamily="18" charset="0"/>
              </a:rPr>
              <a:t>إِ</a:t>
            </a:r>
            <a:r>
              <a:rPr lang="ar-EG" sz="2400" dirty="0" err="1">
                <a:effectLst/>
                <a:latin typeface="Times New Roman" panose="02020603050405020304" pitchFamily="18" charset="0"/>
                <a:ea typeface="Times New Roman" panose="02020603050405020304" pitchFamily="18" charset="0"/>
              </a:rPr>
              <a:t>نسجام</a:t>
            </a:r>
            <a:r>
              <a:rPr lang="ar-EG" sz="2400" dirty="0">
                <a:effectLst/>
                <a:latin typeface="Times New Roman" panose="02020603050405020304" pitchFamily="18" charset="0"/>
                <a:ea typeface="Times New Roman" panose="02020603050405020304" pitchFamily="18" charset="0"/>
              </a:rPr>
              <a:t> الألوان وتعبيرها العاطفي العميق، إلا</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أن</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توزيع </a:t>
            </a:r>
            <a:r>
              <a:rPr lang="ar-EG" sz="2400" dirty="0" err="1">
                <a:effectLst/>
                <a:latin typeface="Times New Roman" panose="02020603050405020304" pitchFamily="18" charset="0"/>
                <a:ea typeface="Times New Roman" panose="02020603050405020304" pitchFamily="18" charset="0"/>
              </a:rPr>
              <a:t>الض</a:t>
            </a:r>
            <a:r>
              <a:rPr lang="ar-DZ" sz="2400" dirty="0">
                <a:effectLst/>
                <a:latin typeface="Times New Roman" panose="02020603050405020304" pitchFamily="18" charset="0"/>
                <a:ea typeface="Times New Roman" panose="02020603050405020304" pitchFamily="18" charset="0"/>
              </a:rPr>
              <a:t>َّ</a:t>
            </a:r>
            <a:r>
              <a:rPr lang="ar-EG" sz="2400" dirty="0" err="1">
                <a:effectLst/>
                <a:latin typeface="Times New Roman" panose="02020603050405020304" pitchFamily="18" charset="0"/>
                <a:ea typeface="Times New Roman" panose="02020603050405020304" pitchFamily="18" charset="0"/>
              </a:rPr>
              <a:t>وء</a:t>
            </a:r>
            <a:r>
              <a:rPr lang="ar-EG" sz="2400" dirty="0">
                <a:effectLst/>
                <a:latin typeface="Times New Roman" panose="02020603050405020304" pitchFamily="18" charset="0"/>
                <a:ea typeface="Times New Roman" panose="02020603050405020304" pitchFamily="18" charset="0"/>
              </a:rPr>
              <a:t> في الجزء العلوي</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لم يكن موف</a:t>
            </a:r>
            <a:r>
              <a:rPr lang="ar-DZ" sz="2400" dirty="0">
                <a:effectLst/>
                <a:latin typeface="Times New Roman" panose="02020603050405020304" pitchFamily="18" charset="0"/>
                <a:ea typeface="Times New Roman" panose="02020603050405020304" pitchFamily="18" charset="0"/>
              </a:rPr>
              <a:t>َّ</a:t>
            </a:r>
            <a:r>
              <a:rPr lang="ar-EG" sz="2400" dirty="0" err="1">
                <a:effectLst/>
                <a:latin typeface="Times New Roman" panose="02020603050405020304" pitchFamily="18" charset="0"/>
                <a:ea typeface="Times New Roman" panose="02020603050405020304" pitchFamily="18" charset="0"/>
              </a:rPr>
              <a:t>قًا</a:t>
            </a:r>
            <a:r>
              <a:rPr lang="ar-EG" sz="2400" dirty="0">
                <a:effectLst/>
                <a:latin typeface="Times New Roman" panose="02020603050405020304" pitchFamily="18" charset="0"/>
                <a:ea typeface="Times New Roman" panose="02020603050405020304" pitchFamily="18" charset="0"/>
              </a:rPr>
              <a:t> تمامًا، لكن</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ه لا يقل</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ل من قوة ال</a:t>
            </a:r>
            <a:r>
              <a:rPr lang="ar-DZ" sz="2400" dirty="0">
                <a:effectLst/>
                <a:latin typeface="Times New Roman" panose="02020603050405020304" pitchFamily="18" charset="0"/>
                <a:ea typeface="Times New Roman" panose="02020603050405020304" pitchFamily="18" charset="0"/>
              </a:rPr>
              <a:t>إٍ</a:t>
            </a:r>
            <a:r>
              <a:rPr lang="ar-EG" sz="2400" dirty="0" err="1">
                <a:effectLst/>
                <a:latin typeface="Times New Roman" panose="02020603050405020304" pitchFamily="18" charset="0"/>
                <a:ea typeface="Times New Roman" panose="02020603050405020304" pitchFamily="18" charset="0"/>
              </a:rPr>
              <a:t>نطباع</a:t>
            </a:r>
            <a:r>
              <a:rPr lang="ar-EG" sz="2400" dirty="0">
                <a:effectLst/>
                <a:latin typeface="Times New Roman" panose="02020603050405020304" pitchFamily="18" charset="0"/>
                <a:ea typeface="Times New Roman" panose="02020603050405020304" pitchFamily="18" charset="0"/>
              </a:rPr>
              <a:t> العام."</a:t>
            </a:r>
            <a:endParaRPr lang="fr-FR" sz="2400" dirty="0">
              <a:effectLst/>
              <a:latin typeface="Times New Roman" panose="02020603050405020304" pitchFamily="18" charset="0"/>
              <a:ea typeface="Times New Roman" panose="02020603050405020304" pitchFamily="18" charset="0"/>
            </a:endParaRPr>
          </a:p>
          <a:p>
            <a:pPr marL="342900" indent="-342900" algn="just" rtl="1">
              <a:buFont typeface="Wingdings" panose="05000000000000000000" pitchFamily="2" charset="2"/>
              <a:buChar char="§"/>
            </a:pPr>
            <a:r>
              <a:rPr lang="fr-FR" sz="2400" dirty="0">
                <a:effectLst/>
                <a:latin typeface="Times New Roman" panose="02020603050405020304" pitchFamily="18" charset="0"/>
                <a:ea typeface="Times New Roman" panose="02020603050405020304" pitchFamily="18" charset="0"/>
              </a:rPr>
              <a:t> </a:t>
            </a:r>
            <a:r>
              <a:rPr lang="ar-EG" sz="2400" dirty="0">
                <a:effectLst/>
                <a:latin typeface="Times New Roman" panose="02020603050405020304" pitchFamily="18" charset="0"/>
                <a:ea typeface="Times New Roman" panose="02020603050405020304" pitchFamily="18" charset="0"/>
              </a:rPr>
              <a:t>هنا الن</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اقد ركّز على الجمال (</a:t>
            </a:r>
            <a:r>
              <a:rPr lang="ar-DZ" sz="2400" dirty="0">
                <a:effectLst/>
                <a:latin typeface="Times New Roman" panose="02020603050405020304" pitchFamily="18" charset="0"/>
                <a:ea typeface="Times New Roman" panose="02020603050405020304" pitchFamily="18" charset="0"/>
              </a:rPr>
              <a:t>إِ</a:t>
            </a:r>
            <a:r>
              <a:rPr lang="ar-EG" sz="2400" dirty="0" err="1">
                <a:effectLst/>
                <a:latin typeface="Times New Roman" panose="02020603050405020304" pitchFamily="18" charset="0"/>
                <a:ea typeface="Times New Roman" panose="02020603050405020304" pitchFamily="18" charset="0"/>
              </a:rPr>
              <a:t>نسجام</a:t>
            </a:r>
            <a:r>
              <a:rPr lang="ar-EG" sz="2400" dirty="0">
                <a:effectLst/>
                <a:latin typeface="Times New Roman" panose="02020603050405020304" pitchFamily="18" charset="0"/>
                <a:ea typeface="Times New Roman" panose="02020603050405020304" pitchFamily="18" charset="0"/>
              </a:rPr>
              <a:t> الألوان، الت</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عبير العاطفي)، بينما أشار للعيب (توزيع </a:t>
            </a:r>
            <a:r>
              <a:rPr lang="ar-EG" sz="2400" dirty="0" err="1">
                <a:effectLst/>
                <a:latin typeface="Times New Roman" panose="02020603050405020304" pitchFamily="18" charset="0"/>
                <a:ea typeface="Times New Roman" panose="02020603050405020304" pitchFamily="18" charset="0"/>
              </a:rPr>
              <a:t>الض</a:t>
            </a:r>
            <a:r>
              <a:rPr lang="ar-DZ" sz="2400" dirty="0">
                <a:effectLst/>
                <a:latin typeface="Times New Roman" panose="02020603050405020304" pitchFamily="18" charset="0"/>
                <a:ea typeface="Times New Roman" panose="02020603050405020304" pitchFamily="18" charset="0"/>
              </a:rPr>
              <a:t>َّ</a:t>
            </a:r>
            <a:r>
              <a:rPr lang="ar-EG" sz="2400" dirty="0" err="1">
                <a:effectLst/>
                <a:latin typeface="Times New Roman" panose="02020603050405020304" pitchFamily="18" charset="0"/>
                <a:ea typeface="Times New Roman" panose="02020603050405020304" pitchFamily="18" charset="0"/>
              </a:rPr>
              <a:t>وء</a:t>
            </a:r>
            <a:r>
              <a:rPr lang="ar-EG" sz="2400" dirty="0">
                <a:effectLst/>
                <a:latin typeface="Times New Roman" panose="02020603050405020304" pitchFamily="18" charset="0"/>
                <a:ea typeface="Times New Roman" panose="02020603050405020304" pitchFamily="18" charset="0"/>
              </a:rPr>
              <a:t>) كجزء</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 صغير </a:t>
            </a:r>
            <a:r>
              <a:rPr lang="ar-EG" sz="2400" dirty="0" err="1">
                <a:effectLst/>
                <a:latin typeface="Times New Roman" panose="02020603050405020304" pitchFamily="18" charset="0"/>
                <a:ea typeface="Times New Roman" panose="02020603050405020304" pitchFamily="18" charset="0"/>
              </a:rPr>
              <a:t>يوضّ</a:t>
            </a:r>
            <a:r>
              <a:rPr lang="ar-DZ" sz="2400" dirty="0">
                <a:effectLst/>
                <a:latin typeface="Times New Roman" panose="02020603050405020304" pitchFamily="18" charset="0"/>
                <a:ea typeface="Times New Roman" panose="02020603050405020304" pitchFamily="18" charset="0"/>
              </a:rPr>
              <a:t>ِ</a:t>
            </a:r>
            <a:r>
              <a:rPr lang="ar-EG" sz="2400" dirty="0">
                <a:effectLst/>
                <a:latin typeface="Times New Roman" panose="02020603050405020304" pitchFamily="18" charset="0"/>
                <a:ea typeface="Times New Roman" panose="02020603050405020304" pitchFamily="18" charset="0"/>
              </a:rPr>
              <a:t>ح لا أكثر.</a:t>
            </a:r>
            <a:endParaRPr lang="fr-FR"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82401800"/>
      </p:ext>
    </p:extLst>
  </p:cSld>
  <p:clrMapOvr>
    <a:masterClrMapping/>
  </p:clrMapOvr>
  <mc:AlternateContent xmlns:mc="http://schemas.openxmlformats.org/markup-compatibility/2006" xmlns:p14="http://schemas.microsoft.com/office/powerpoint/2010/main">
    <mc:Choice Requires="p14">
      <p:transition p14:dur="0" advTm="248405"/>
    </mc:Choice>
    <mc:Fallback xmlns="">
      <p:transition advTm="24840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53DCF-4041-B17D-54DA-219451CE784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C4D0D6-AF34-41EC-21C5-8BBA20B06DEE}"/>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B868E2FB-A6D5-1107-DBFC-3D8A17F88A3A}"/>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A1F20AEB-2CC1-2FAF-4347-EB83FF7916F1}"/>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D527D21-BE40-A48B-D03A-407348BFC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03A3292C-9F46-0538-2CD3-9C43B4AE5F7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28353DB1-4FC8-B3BB-7BBF-3434219E9A1B}"/>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مستويات النَّقد </a:t>
            </a:r>
          </a:p>
        </p:txBody>
      </p:sp>
      <p:sp>
        <p:nvSpPr>
          <p:cNvPr id="5" name="Parallelogram 4">
            <a:extLst>
              <a:ext uri="{FF2B5EF4-FFF2-40B4-BE49-F238E27FC236}">
                <a16:creationId xmlns:a16="http://schemas.microsoft.com/office/drawing/2014/main" id="{4AA7488D-07E5-536C-608A-0B685DDEA8DA}"/>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CD778F6E-6B29-233B-270D-CDDCFE567412}"/>
              </a:ext>
            </a:extLst>
          </p:cNvPr>
          <p:cNvSpPr txBox="1"/>
          <p:nvPr/>
        </p:nvSpPr>
        <p:spPr>
          <a:xfrm>
            <a:off x="4956048" y="1477292"/>
            <a:ext cx="6312181" cy="4585871"/>
          </a:xfrm>
          <a:prstGeom prst="rect">
            <a:avLst/>
          </a:prstGeom>
          <a:noFill/>
        </p:spPr>
        <p:txBody>
          <a:bodyPr wrap="square">
            <a:spAutoFit/>
          </a:bodyPr>
          <a:lstStyle/>
          <a:p>
            <a:pPr algn="just" rtl="1"/>
            <a:r>
              <a:rPr lang="ar-DZ" sz="2800" b="1" dirty="0"/>
              <a:t>2- </a:t>
            </a:r>
            <a:r>
              <a:rPr lang="ar-SA" sz="2800" b="1" dirty="0" err="1"/>
              <a:t>اﻟ</a:t>
            </a:r>
            <a:r>
              <a:rPr lang="ar-DZ" sz="2800" b="1" dirty="0"/>
              <a:t>نَّق</a:t>
            </a:r>
            <a:r>
              <a:rPr lang="ar-SA" sz="2800" b="1" dirty="0"/>
              <a:t>د </a:t>
            </a:r>
            <a:r>
              <a:rPr lang="ar-SA" sz="2800" b="1" dirty="0" err="1"/>
              <a:t>اﻟ</a:t>
            </a:r>
            <a:r>
              <a:rPr lang="ar-DZ" sz="2800" b="1" dirty="0"/>
              <a:t>صُّحفي:</a:t>
            </a:r>
          </a:p>
          <a:p>
            <a:pPr algn="just" rtl="1"/>
            <a:r>
              <a:rPr lang="ar-DZ" sz="2400" dirty="0"/>
              <a:t>مِيز</a:t>
            </a:r>
            <a:r>
              <a:rPr lang="ar-SA" sz="2400" dirty="0"/>
              <a:t>ة </a:t>
            </a:r>
            <a:r>
              <a:rPr lang="ar-SA" sz="2400" dirty="0" err="1"/>
              <a:t>ﻫذ</a:t>
            </a:r>
            <a:r>
              <a:rPr lang="ar-DZ" sz="2400" dirty="0"/>
              <a:t>َ</a:t>
            </a:r>
            <a:r>
              <a:rPr lang="ar-SA" sz="2400" dirty="0"/>
              <a:t>ا </a:t>
            </a:r>
            <a:r>
              <a:rPr lang="ar-SA" sz="2400" dirty="0" err="1"/>
              <a:t>اﻟ</a:t>
            </a:r>
            <a:r>
              <a:rPr lang="ar-DZ" sz="2400" dirty="0"/>
              <a:t>نَّق</a:t>
            </a:r>
            <a:r>
              <a:rPr lang="ar-SA" sz="2400" dirty="0"/>
              <a:t>د</a:t>
            </a:r>
            <a:r>
              <a:rPr lang="ar-DZ" sz="2400" dirty="0"/>
              <a:t>،</a:t>
            </a:r>
            <a:r>
              <a:rPr lang="ar-SA" sz="2400" dirty="0"/>
              <a:t> أ</a:t>
            </a:r>
            <a:r>
              <a:rPr lang="ar-DZ" sz="2400" dirty="0"/>
              <a:t>نَّه</a:t>
            </a:r>
            <a:r>
              <a:rPr lang="ar-SA" sz="2400" dirty="0"/>
              <a:t> </a:t>
            </a:r>
            <a:r>
              <a:rPr lang="ar-SA" sz="2400" dirty="0" err="1"/>
              <a:t>ﻓﺎﻋل</a:t>
            </a:r>
            <a:r>
              <a:rPr lang="ar-DZ" sz="2400" dirty="0"/>
              <a:t>ٌ</a:t>
            </a:r>
            <a:r>
              <a:rPr lang="ar-SA" sz="2400" dirty="0"/>
              <a:t> </a:t>
            </a:r>
            <a:r>
              <a:rPr lang="ar-SA" sz="2400" dirty="0" err="1"/>
              <a:t>ﻓﻲ</a:t>
            </a:r>
            <a:r>
              <a:rPr lang="ar-SA" sz="2400" dirty="0"/>
              <a:t> </a:t>
            </a:r>
            <a:r>
              <a:rPr lang="ar-SA" sz="2400" dirty="0" err="1"/>
              <a:t>اﻟﺣﯾﺎة</a:t>
            </a:r>
            <a:r>
              <a:rPr lang="ar-SA" sz="2400" dirty="0"/>
              <a:t> </a:t>
            </a:r>
            <a:r>
              <a:rPr lang="ar-SA" sz="2400" dirty="0" err="1"/>
              <a:t>اﻟﯾوﻣﯾﺔ</a:t>
            </a:r>
            <a:r>
              <a:rPr lang="ar-SA" sz="2400" dirty="0"/>
              <a:t>، </a:t>
            </a:r>
            <a:r>
              <a:rPr lang="ar-SA" sz="2400" dirty="0" err="1"/>
              <a:t>واﺿ</a:t>
            </a:r>
            <a:r>
              <a:rPr lang="ar-DZ" sz="2400" dirty="0"/>
              <a:t>حُ</a:t>
            </a:r>
            <a:r>
              <a:rPr lang="ar-SA" sz="2400" dirty="0"/>
              <a:t> </a:t>
            </a:r>
            <a:r>
              <a:rPr lang="ar-SA" sz="2400" dirty="0" err="1"/>
              <a:t>اﻷﺛر</a:t>
            </a:r>
            <a:r>
              <a:rPr lang="ar-SA" sz="2400" dirty="0"/>
              <a:t>، </a:t>
            </a:r>
            <a:r>
              <a:rPr lang="ar-SA" sz="2400" dirty="0" err="1"/>
              <a:t>ﺑﺳر</a:t>
            </a:r>
            <a:r>
              <a:rPr lang="ar-DZ" sz="2400" dirty="0" err="1"/>
              <a:t>عةٍ</a:t>
            </a:r>
            <a:r>
              <a:rPr lang="ar-SA" sz="2400" dirty="0"/>
              <a:t> </a:t>
            </a:r>
            <a:r>
              <a:rPr lang="ar-DZ" sz="2400" dirty="0"/>
              <a:t>يٌمكن</a:t>
            </a:r>
            <a:r>
              <a:rPr lang="ar-SA" sz="2400" dirty="0"/>
              <a:t> </a:t>
            </a:r>
            <a:r>
              <a:rPr lang="ar-SA" sz="2400" dirty="0" err="1"/>
              <a:t>ﻟﻠ</a:t>
            </a:r>
            <a:r>
              <a:rPr lang="ar-DZ" sz="2400" dirty="0" err="1"/>
              <a:t>نَّا</a:t>
            </a:r>
            <a:r>
              <a:rPr lang="ar-SA" sz="2400" dirty="0"/>
              <a:t>س </a:t>
            </a:r>
            <a:r>
              <a:rPr lang="ar-SA" sz="2400" dirty="0" err="1"/>
              <a:t>ﺗﻠ</a:t>
            </a:r>
            <a:r>
              <a:rPr lang="ar-DZ" sz="2400" dirty="0"/>
              <a:t>مٌ</a:t>
            </a:r>
            <a:r>
              <a:rPr lang="ar-SA" sz="2400" dirty="0"/>
              <a:t>ّس</a:t>
            </a:r>
            <a:r>
              <a:rPr lang="ar-DZ" sz="2400" dirty="0"/>
              <a:t>َ</a:t>
            </a:r>
            <a:r>
              <a:rPr lang="ar-SA" sz="2400" dirty="0"/>
              <a:t> </a:t>
            </a:r>
            <a:r>
              <a:rPr lang="ar-SA" sz="2400" dirty="0" err="1"/>
              <a:t>ﻧﺗﺎﺋﺟﻬﺎ</a:t>
            </a:r>
            <a:r>
              <a:rPr lang="ar-SA" sz="2400" dirty="0"/>
              <a:t>، </a:t>
            </a:r>
            <a:r>
              <a:rPr lang="ar-DZ" sz="2400" dirty="0"/>
              <a:t>و</a:t>
            </a:r>
            <a:r>
              <a:rPr lang="ar-SA" sz="2400" dirty="0" err="1"/>
              <a:t>ﻫذا</a:t>
            </a:r>
            <a:r>
              <a:rPr lang="ar-SA" sz="2400" dirty="0"/>
              <a:t> </a:t>
            </a:r>
            <a:r>
              <a:rPr lang="ar-SA" sz="2400" dirty="0" err="1"/>
              <a:t>اﻟﻧوع</a:t>
            </a:r>
            <a:r>
              <a:rPr lang="ar-SA" sz="2400" dirty="0"/>
              <a:t> </a:t>
            </a:r>
            <a:r>
              <a:rPr lang="ar-SA" sz="2400" dirty="0" err="1"/>
              <a:t>ﻣن</a:t>
            </a:r>
            <a:r>
              <a:rPr lang="ar-SA" sz="2400" dirty="0"/>
              <a:t> </a:t>
            </a:r>
            <a:r>
              <a:rPr lang="ar-SA" sz="2400" dirty="0" err="1"/>
              <a:t>اﻟ</a:t>
            </a:r>
            <a:r>
              <a:rPr lang="ar-DZ" sz="2400" dirty="0"/>
              <a:t>نَّق</a:t>
            </a:r>
            <a:r>
              <a:rPr lang="ar-SA" sz="2400" dirty="0"/>
              <a:t>د</a:t>
            </a:r>
            <a:r>
              <a:rPr lang="ar-DZ" sz="2400" dirty="0"/>
              <a:t>،</a:t>
            </a:r>
            <a:r>
              <a:rPr lang="ar-SA" sz="2400" dirty="0"/>
              <a:t> </a:t>
            </a:r>
            <a:r>
              <a:rPr lang="ar-SA" sz="2400" dirty="0" err="1"/>
              <a:t>ﯾﺗط</a:t>
            </a:r>
            <a:r>
              <a:rPr lang="ar-DZ" sz="2400" dirty="0"/>
              <a:t>لَّ</a:t>
            </a:r>
            <a:r>
              <a:rPr lang="ar-SA" sz="2400" dirty="0"/>
              <a:t>ب </a:t>
            </a:r>
            <a:r>
              <a:rPr lang="ar-SA" sz="2400" dirty="0" err="1"/>
              <a:t>ﻋرض</a:t>
            </a:r>
            <a:r>
              <a:rPr lang="ar-SA" sz="2400" dirty="0"/>
              <a:t> </a:t>
            </a:r>
            <a:r>
              <a:rPr lang="ar-SA" sz="2400" dirty="0" err="1"/>
              <a:t>اﻟﻣﺣﺎ</a:t>
            </a:r>
            <a:r>
              <a:rPr lang="ar-DZ" sz="2400" dirty="0"/>
              <a:t>سِن</a:t>
            </a:r>
            <a:r>
              <a:rPr lang="ar-SA" sz="2400" dirty="0"/>
              <a:t> </a:t>
            </a:r>
            <a:r>
              <a:rPr lang="ar-SA" sz="2400" dirty="0" err="1"/>
              <a:t>واﻟ</a:t>
            </a:r>
            <a:r>
              <a:rPr lang="ar-DZ" sz="2400" dirty="0"/>
              <a:t>مَسا</a:t>
            </a:r>
            <a:r>
              <a:rPr lang="ar-SA" sz="2400" dirty="0" err="1"/>
              <a:t>وئ</a:t>
            </a:r>
            <a:r>
              <a:rPr lang="ar-DZ" sz="2400" dirty="0"/>
              <a:t>،</a:t>
            </a:r>
            <a:r>
              <a:rPr lang="ar-SA" sz="2400" dirty="0"/>
              <a:t> </a:t>
            </a:r>
            <a:r>
              <a:rPr lang="ar-SA" sz="2400" dirty="0" err="1"/>
              <a:t>ﺑﻧﺳبٍ</a:t>
            </a:r>
            <a:r>
              <a:rPr lang="ar-SA" sz="2400" dirty="0"/>
              <a:t> </a:t>
            </a:r>
            <a:r>
              <a:rPr lang="ar-SA" sz="2400" dirty="0" err="1"/>
              <a:t>ﺗﻔرﺿﻬﺎ</a:t>
            </a:r>
            <a:r>
              <a:rPr lang="ar-SA" sz="2400" dirty="0"/>
              <a:t> </a:t>
            </a:r>
            <a:r>
              <a:rPr lang="ar-SA" sz="2400" dirty="0" err="1"/>
              <a:t>ﺣﺎﻟﺔ</a:t>
            </a:r>
            <a:r>
              <a:rPr lang="ar-SA" sz="2400" dirty="0"/>
              <a:t> </a:t>
            </a:r>
            <a:r>
              <a:rPr lang="ar-SA" sz="2400" dirty="0" err="1"/>
              <a:t>اﻟﻣوﺿوع</a:t>
            </a:r>
            <a:r>
              <a:rPr lang="ar-SA" sz="2400" dirty="0"/>
              <a:t> </a:t>
            </a:r>
            <a:r>
              <a:rPr lang="ar-SA" sz="2400" dirty="0" err="1"/>
              <a:t>اﻟﻣطروح</a:t>
            </a:r>
            <a:r>
              <a:rPr lang="ar-SA" sz="2400" dirty="0"/>
              <a:t>، </a:t>
            </a:r>
            <a:r>
              <a:rPr lang="ar-SA" sz="2400" dirty="0" err="1"/>
              <a:t>وﺗﺷﺗرطﻬﺎ</a:t>
            </a:r>
            <a:r>
              <a:rPr lang="ar-SA" sz="2400" dirty="0"/>
              <a:t> </a:t>
            </a:r>
            <a:r>
              <a:rPr lang="ar-SA" sz="2400" dirty="0" err="1"/>
              <a:t>ﻣﺳﺎﺣﺔ</a:t>
            </a:r>
            <a:r>
              <a:rPr lang="ar-SA" sz="2400" dirty="0"/>
              <a:t> </a:t>
            </a:r>
            <a:r>
              <a:rPr lang="ar-SA" sz="2400" dirty="0" err="1"/>
              <a:t>اﻟزاوﯾﺔ</a:t>
            </a:r>
            <a:r>
              <a:rPr lang="ar-SA" sz="2400" dirty="0"/>
              <a:t> </a:t>
            </a:r>
            <a:r>
              <a:rPr lang="ar-SA" sz="2400" dirty="0" err="1"/>
              <a:t>ﻓﻲ</a:t>
            </a:r>
            <a:r>
              <a:rPr lang="ar-SA" sz="2400" dirty="0"/>
              <a:t> </a:t>
            </a:r>
            <a:r>
              <a:rPr lang="ar-SA" sz="2400" dirty="0" err="1"/>
              <a:t>اﻟﺻﺣﯾﻔﺔ</a:t>
            </a:r>
            <a:r>
              <a:rPr lang="ar-SA" sz="2400" dirty="0"/>
              <a:t>، أو </a:t>
            </a:r>
            <a:r>
              <a:rPr lang="ar-SA" sz="2400" dirty="0" err="1"/>
              <a:t>اﻟوﻗت</a:t>
            </a:r>
            <a:r>
              <a:rPr lang="ar-SA" sz="2400" dirty="0"/>
              <a:t> </a:t>
            </a:r>
            <a:r>
              <a:rPr lang="ar-SA" sz="2400" dirty="0" err="1"/>
              <a:t>ﻓﻲ</a:t>
            </a:r>
            <a:r>
              <a:rPr lang="ar-SA" sz="2400" dirty="0"/>
              <a:t> </a:t>
            </a:r>
            <a:r>
              <a:rPr lang="ar-SA" sz="2400" dirty="0" err="1"/>
              <a:t>اﻟظﻬور</a:t>
            </a:r>
            <a:r>
              <a:rPr lang="ar-SA" sz="2400" dirty="0"/>
              <a:t> </a:t>
            </a:r>
            <a:r>
              <a:rPr lang="ar-SA" sz="2400" dirty="0" err="1"/>
              <a:t>اﻟ</a:t>
            </a:r>
            <a:r>
              <a:rPr lang="ar-DZ" sz="2400" dirty="0"/>
              <a:t>تِّلفز</a:t>
            </a:r>
            <a:r>
              <a:rPr lang="ar-SA" sz="2400" dirty="0" err="1"/>
              <a:t>ﯾوﻧﻲ</a:t>
            </a:r>
            <a:r>
              <a:rPr lang="ar-SA" sz="2400" dirty="0"/>
              <a:t>، </a:t>
            </a:r>
            <a:r>
              <a:rPr lang="ar-SA" sz="2400" dirty="0" err="1"/>
              <a:t>ﻟﻛ</a:t>
            </a:r>
            <a:r>
              <a:rPr lang="ar-DZ" sz="2400" dirty="0"/>
              <a:t>نَّها </a:t>
            </a:r>
            <a:r>
              <a:rPr lang="ar-SA" sz="2400" dirty="0" err="1"/>
              <a:t>ﻓﻲ</a:t>
            </a:r>
            <a:r>
              <a:rPr lang="ar-SA" sz="2400" dirty="0"/>
              <a:t> </a:t>
            </a:r>
            <a:r>
              <a:rPr lang="ar-SA" sz="2400" dirty="0" err="1"/>
              <a:t>اﻟﻐﺎﻟب</a:t>
            </a:r>
            <a:r>
              <a:rPr lang="ar-SA" sz="2400" dirty="0"/>
              <a:t> </a:t>
            </a:r>
            <a:r>
              <a:rPr lang="ar-SA" sz="2400" dirty="0" err="1"/>
              <a:t>ﺗﻌرض</a:t>
            </a:r>
            <a:r>
              <a:rPr lang="ar-SA" sz="2400" dirty="0"/>
              <a:t> </a:t>
            </a:r>
            <a:r>
              <a:rPr lang="ar-DZ" sz="2400" dirty="0"/>
              <a:t>ا</a:t>
            </a:r>
            <a:r>
              <a:rPr lang="ar-SA" sz="2400" dirty="0" err="1"/>
              <a:t>ﻠﺳﻠﺑﯾﺎت</a:t>
            </a:r>
            <a:r>
              <a:rPr lang="ar-SA" sz="2400" dirty="0"/>
              <a:t> </a:t>
            </a:r>
            <a:r>
              <a:rPr lang="ar-SA" sz="2400" dirty="0" err="1"/>
              <a:t>واﻟﻧواﻗ</a:t>
            </a:r>
            <a:r>
              <a:rPr lang="ar-DZ" sz="2400" dirty="0"/>
              <a:t>ص.</a:t>
            </a:r>
            <a:endParaRPr lang="fr-FR" sz="2400" dirty="0"/>
          </a:p>
          <a:p>
            <a:pPr algn="just" rtl="1"/>
            <a:r>
              <a:rPr lang="ar-DZ" sz="2400" dirty="0"/>
              <a:t>   </a:t>
            </a:r>
            <a:r>
              <a:rPr lang="ar-DZ" sz="2400" dirty="0" err="1"/>
              <a:t>وا</a:t>
            </a:r>
            <a:r>
              <a:rPr lang="ar-EG" sz="2400" dirty="0"/>
              <a:t>لن</a:t>
            </a:r>
            <a:r>
              <a:rPr lang="ar-DZ" sz="2400" dirty="0"/>
              <a:t>َّ</a:t>
            </a:r>
            <a:r>
              <a:rPr lang="ar-EG" sz="2400" dirty="0"/>
              <a:t>قد الص</a:t>
            </a:r>
            <a:r>
              <a:rPr lang="ar-DZ" sz="2400" dirty="0"/>
              <a:t>ُّ</a:t>
            </a:r>
            <a:r>
              <a:rPr lang="ar-EG" sz="2400" dirty="0"/>
              <a:t>حفي لا يعني فقط كشف الأخطاء أو ال</a:t>
            </a:r>
            <a:r>
              <a:rPr lang="ar-DZ" sz="2400" dirty="0"/>
              <a:t>إٍ</a:t>
            </a:r>
            <a:r>
              <a:rPr lang="ar-EG" sz="2400" dirty="0" err="1"/>
              <a:t>نحرافات</a:t>
            </a:r>
            <a:r>
              <a:rPr lang="ar-EG" sz="2400" dirty="0"/>
              <a:t> في المقالات والت</a:t>
            </a:r>
            <a:r>
              <a:rPr lang="ar-DZ" sz="2400" dirty="0"/>
              <a:t>َّ</a:t>
            </a:r>
            <a:r>
              <a:rPr lang="ar-EG" sz="2400" dirty="0" err="1"/>
              <a:t>قارير</a:t>
            </a:r>
            <a:r>
              <a:rPr lang="ar-EG" sz="2400" dirty="0"/>
              <a:t>، بل الأساس فيه هو تسليط</a:t>
            </a:r>
            <a:r>
              <a:rPr lang="ar-DZ" sz="2400" dirty="0"/>
              <a:t>ُ</a:t>
            </a:r>
            <a:r>
              <a:rPr lang="ar-EG" sz="2400" dirty="0"/>
              <a:t> </a:t>
            </a:r>
            <a:r>
              <a:rPr lang="ar-EG" sz="2400" dirty="0" err="1"/>
              <a:t>الض</a:t>
            </a:r>
            <a:r>
              <a:rPr lang="ar-DZ" sz="2400" dirty="0"/>
              <a:t>َّ</a:t>
            </a:r>
            <a:r>
              <a:rPr lang="ar-EG" sz="2400" dirty="0" err="1"/>
              <a:t>وء</a:t>
            </a:r>
            <a:r>
              <a:rPr lang="ar-EG" sz="2400" dirty="0"/>
              <a:t> على جودة ال</a:t>
            </a:r>
            <a:r>
              <a:rPr lang="ar-DZ" sz="2400" dirty="0"/>
              <a:t>آ</a:t>
            </a:r>
            <a:r>
              <a:rPr lang="ar-EG" sz="2400" dirty="0"/>
              <a:t>داء الص</a:t>
            </a:r>
            <a:r>
              <a:rPr lang="ar-DZ" sz="2400" dirty="0"/>
              <a:t>ُّح</a:t>
            </a:r>
            <a:r>
              <a:rPr lang="ar-EG" sz="2400" dirty="0"/>
              <a:t>في، وع</a:t>
            </a:r>
            <a:r>
              <a:rPr lang="ar-DZ" sz="2400" dirty="0"/>
              <a:t>ُ</a:t>
            </a:r>
            <a:r>
              <a:rPr lang="ar-EG" sz="2400" dirty="0"/>
              <a:t>مق المعالجة، وأث</a:t>
            </a:r>
            <a:r>
              <a:rPr lang="ar-DZ" sz="2400" dirty="0"/>
              <a:t>َ</a:t>
            </a:r>
            <a:r>
              <a:rPr lang="ar-EG" sz="2400" dirty="0"/>
              <a:t>ر</a:t>
            </a:r>
            <a:r>
              <a:rPr lang="ar-DZ" sz="2400" dirty="0"/>
              <a:t>ِ</a:t>
            </a:r>
            <a:r>
              <a:rPr lang="ar-EG" sz="2400" dirty="0"/>
              <a:t> الماد</a:t>
            </a:r>
            <a:r>
              <a:rPr lang="ar-DZ" sz="2400" dirty="0"/>
              <a:t>َّ</a:t>
            </a:r>
            <a:r>
              <a:rPr lang="ar-EG" sz="2400" dirty="0"/>
              <a:t>ة الإعلامية في المجتمع. والإشارة إلى العيوب تكون ثانوية، تأتي فقط لدعم الهدف الرئيس</a:t>
            </a:r>
            <a:r>
              <a:rPr lang="ar-DZ" sz="2400" dirty="0"/>
              <a:t>، وهو</a:t>
            </a:r>
            <a:r>
              <a:rPr lang="ar-EG" sz="2400" dirty="0"/>
              <a:t> تحسين</a:t>
            </a:r>
            <a:r>
              <a:rPr lang="ar-DZ" sz="2400" dirty="0"/>
              <a:t>ُ</a:t>
            </a:r>
            <a:r>
              <a:rPr lang="ar-EG" sz="2400" dirty="0"/>
              <a:t> مستوى الص</a:t>
            </a:r>
            <a:r>
              <a:rPr lang="ar-DZ" sz="2400" dirty="0"/>
              <a:t>َّ</a:t>
            </a:r>
            <a:r>
              <a:rPr lang="ar-EG" sz="2400" dirty="0"/>
              <a:t>حافة وخدمتها للمجتمع.</a:t>
            </a:r>
            <a:endParaRPr lang="fr-FR" sz="2400" dirty="0"/>
          </a:p>
          <a:p>
            <a:pPr algn="just" rtl="1"/>
            <a:endParaRPr lang="fr-FR" sz="2400" dirty="0"/>
          </a:p>
        </p:txBody>
      </p:sp>
      <p:pic>
        <p:nvPicPr>
          <p:cNvPr id="6" name="Image 5">
            <a:extLst>
              <a:ext uri="{FF2B5EF4-FFF2-40B4-BE49-F238E27FC236}">
                <a16:creationId xmlns:a16="http://schemas.microsoft.com/office/drawing/2014/main" id="{BF586F80-A969-3DD9-A748-4AB9E7CDDE9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29846" y="1706392"/>
            <a:ext cx="3514904" cy="427809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534094711"/>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1575A-DA05-62C9-10C5-C1CD6F34023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51F4FE-04D6-C7C4-9FEC-B6EC15530931}"/>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D1E2008-9AA6-0685-9D72-60FC71E27CD6}"/>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81032985-3CEA-4122-F3A4-E5D9A8F2F77E}"/>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07657AB-643E-9472-8776-C66D3B6072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431F463A-B4DB-CBD8-9D00-C514B6CA4EF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4C0D2986-9F63-9A4F-48D6-3EE51F10771F}"/>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مستويات النَّقد </a:t>
            </a:r>
          </a:p>
        </p:txBody>
      </p:sp>
      <p:sp>
        <p:nvSpPr>
          <p:cNvPr id="5" name="Parallelogram 4">
            <a:extLst>
              <a:ext uri="{FF2B5EF4-FFF2-40B4-BE49-F238E27FC236}">
                <a16:creationId xmlns:a16="http://schemas.microsoft.com/office/drawing/2014/main" id="{28201C87-928E-9F78-3B5C-13DE7DFFD573}"/>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6" name="ZoneTexte 5">
            <a:extLst>
              <a:ext uri="{FF2B5EF4-FFF2-40B4-BE49-F238E27FC236}">
                <a16:creationId xmlns:a16="http://schemas.microsoft.com/office/drawing/2014/main" id="{27206A57-F769-E703-1DEC-FC6D7BD0A1A1}"/>
              </a:ext>
            </a:extLst>
          </p:cNvPr>
          <p:cNvSpPr txBox="1"/>
          <p:nvPr/>
        </p:nvSpPr>
        <p:spPr>
          <a:xfrm>
            <a:off x="2519110" y="1394142"/>
            <a:ext cx="8735602" cy="3477875"/>
          </a:xfrm>
          <a:prstGeom prst="rect">
            <a:avLst/>
          </a:prstGeom>
          <a:solidFill>
            <a:schemeClr val="bg1"/>
          </a:solidFill>
        </p:spPr>
        <p:txBody>
          <a:bodyPr wrap="square">
            <a:spAutoFit/>
          </a:bodyPr>
          <a:lstStyle/>
          <a:p>
            <a:pPr marL="457200" indent="-457200" algn="r" rtl="1">
              <a:buFont typeface="Wingdings" panose="05000000000000000000" pitchFamily="2" charset="2"/>
              <a:buChar char="§"/>
            </a:pPr>
            <a:r>
              <a:rPr lang="ar-EG" sz="2600" b="1" dirty="0">
                <a:solidFill>
                  <a:srgbClr val="C00000"/>
                </a:solidFill>
              </a:rPr>
              <a:t>مثال </a:t>
            </a:r>
            <a:r>
              <a:rPr lang="ar-DZ" sz="2600" b="1" dirty="0">
                <a:solidFill>
                  <a:srgbClr val="C00000"/>
                </a:solidFill>
              </a:rPr>
              <a:t>في النَّقد الصٌّحفي :</a:t>
            </a:r>
            <a:endParaRPr lang="fr-FR" sz="2600" b="1" dirty="0">
              <a:solidFill>
                <a:srgbClr val="C00000"/>
              </a:solidFill>
            </a:endParaRPr>
          </a:p>
          <a:p>
            <a:pPr algn="r" rtl="1"/>
            <a:r>
              <a:rPr lang="ar-EG" sz="2200" dirty="0"/>
              <a:t>ناقد</a:t>
            </a:r>
            <a:r>
              <a:rPr lang="ar-DZ" sz="2200" dirty="0"/>
              <a:t>ٌ </a:t>
            </a:r>
            <a:r>
              <a:rPr lang="ar-EG" sz="2200" dirty="0"/>
              <a:t>صحفي </a:t>
            </a:r>
            <a:r>
              <a:rPr lang="ar-EG" sz="2200" dirty="0" err="1"/>
              <a:t>يك</a:t>
            </a:r>
            <a:r>
              <a:rPr lang="ar-DZ" sz="2200" dirty="0"/>
              <a:t>تب عن </a:t>
            </a:r>
            <a:r>
              <a:rPr lang="ar-EG" sz="2200" dirty="0"/>
              <a:t>تقرير</a:t>
            </a:r>
            <a:r>
              <a:rPr lang="ar-DZ" sz="2200" dirty="0"/>
              <a:t>ٍ</a:t>
            </a:r>
            <a:r>
              <a:rPr lang="ar-EG" sz="2200" dirty="0"/>
              <a:t> منشور في جريدة:</a:t>
            </a:r>
            <a:r>
              <a:rPr lang="ar-DZ" sz="2200" dirty="0"/>
              <a:t> " المقال جاء </a:t>
            </a:r>
            <a:r>
              <a:rPr lang="ar-EG" sz="2200" dirty="0"/>
              <a:t>غنيًا بالمصادر ومتوازنًا في عرض و</a:t>
            </a:r>
            <a:r>
              <a:rPr lang="ar-DZ" sz="2200" dirty="0"/>
              <a:t>ُ</a:t>
            </a:r>
            <a:r>
              <a:rPr lang="ar-EG" sz="2200" dirty="0"/>
              <a:t>ج</a:t>
            </a:r>
            <a:r>
              <a:rPr lang="ar-DZ" sz="2200" dirty="0"/>
              <a:t>ُ</a:t>
            </a:r>
            <a:r>
              <a:rPr lang="ar-EG" sz="2200" dirty="0"/>
              <a:t>هات الن</a:t>
            </a:r>
            <a:r>
              <a:rPr lang="ar-DZ" sz="2200" dirty="0"/>
              <a:t>َّ</a:t>
            </a:r>
            <a:r>
              <a:rPr lang="ar-EG" sz="2200" dirty="0"/>
              <a:t>ظر، وهو ما يعز</a:t>
            </a:r>
            <a:r>
              <a:rPr lang="ar-DZ" sz="2200" dirty="0"/>
              <a:t>ِّ</a:t>
            </a:r>
            <a:r>
              <a:rPr lang="ar-EG" sz="2200" dirty="0"/>
              <a:t>ز مصداقيته ويزيد ثقة القارئ. غير أن</a:t>
            </a:r>
            <a:r>
              <a:rPr lang="ar-DZ" sz="2200" dirty="0"/>
              <a:t>َّ</a:t>
            </a:r>
            <a:r>
              <a:rPr lang="ar-EG" sz="2200" dirty="0"/>
              <a:t> بعض الأرقام الواردة</a:t>
            </a:r>
            <a:r>
              <a:rPr lang="ar-DZ" sz="2200" dirty="0"/>
              <a:t>،</a:t>
            </a:r>
            <a:r>
              <a:rPr lang="ar-EG" sz="2200" dirty="0"/>
              <a:t> لم ت</a:t>
            </a:r>
            <a:r>
              <a:rPr lang="ar-DZ" sz="2200" dirty="0"/>
              <a:t>ٌ</a:t>
            </a:r>
            <a:r>
              <a:rPr lang="ar-EG" sz="2200" dirty="0" err="1"/>
              <a:t>وثّ</a:t>
            </a:r>
            <a:r>
              <a:rPr lang="ar-DZ" sz="2200" dirty="0"/>
              <a:t>َ</a:t>
            </a:r>
            <a:r>
              <a:rPr lang="ar-EG" sz="2200" dirty="0"/>
              <a:t>ق بشكل كافٍ، وكان من الأفضل دعمها بمراجع واضحة، لكن</a:t>
            </a:r>
            <a:r>
              <a:rPr lang="ar-DZ" sz="2200" dirty="0"/>
              <a:t>َّ</a:t>
            </a:r>
            <a:r>
              <a:rPr lang="ar-EG" sz="2200" dirty="0"/>
              <a:t> ذلك لا يقل</a:t>
            </a:r>
            <a:r>
              <a:rPr lang="ar-DZ" sz="2200" dirty="0"/>
              <a:t>ِّ</a:t>
            </a:r>
            <a:r>
              <a:rPr lang="ar-EG" sz="2200" dirty="0"/>
              <a:t>ل من قيمة الجهد المبذول في معالجة القضية."</a:t>
            </a:r>
            <a:endParaRPr lang="ar-DZ" sz="2200" dirty="0"/>
          </a:p>
          <a:p>
            <a:pPr marL="457200" indent="-457200" algn="r" rtl="1">
              <a:buFont typeface="Wingdings" panose="05000000000000000000" pitchFamily="2" charset="2"/>
              <a:buChar char="§"/>
            </a:pPr>
            <a:r>
              <a:rPr lang="fr-FR" sz="2200" dirty="0"/>
              <a:t> </a:t>
            </a:r>
            <a:r>
              <a:rPr lang="ar-EG" sz="2200" dirty="0"/>
              <a:t>هنا الن</a:t>
            </a:r>
            <a:r>
              <a:rPr lang="ar-DZ" sz="2200" dirty="0"/>
              <a:t>َّ</a:t>
            </a:r>
            <a:r>
              <a:rPr lang="ar-EG" sz="2200" dirty="0"/>
              <a:t>اقد </a:t>
            </a:r>
            <a:r>
              <a:rPr lang="ar-EG" sz="2200" b="1" dirty="0"/>
              <a:t>أشاد بالإيجابيات</a:t>
            </a:r>
            <a:r>
              <a:rPr lang="ar-EG" sz="2200" dirty="0"/>
              <a:t> (غ</a:t>
            </a:r>
            <a:r>
              <a:rPr lang="ar-DZ" sz="2200" dirty="0"/>
              <a:t>ِ</a:t>
            </a:r>
            <a:r>
              <a:rPr lang="ar-EG" sz="2200" dirty="0"/>
              <a:t>ن</a:t>
            </a:r>
            <a:r>
              <a:rPr lang="ar-DZ" sz="2200" dirty="0"/>
              <a:t>َ</a:t>
            </a:r>
            <a:r>
              <a:rPr lang="ar-EG" sz="2200" dirty="0"/>
              <a:t>ى المصادر، الت</a:t>
            </a:r>
            <a:r>
              <a:rPr lang="ar-DZ" sz="2200" dirty="0"/>
              <a:t>َّ</a:t>
            </a:r>
            <a:r>
              <a:rPr lang="ar-EG" sz="2200" dirty="0"/>
              <a:t>وازن، المصداقية)</a:t>
            </a:r>
            <a:endParaRPr lang="ar-DZ" sz="2200" dirty="0"/>
          </a:p>
          <a:p>
            <a:pPr marL="457200" indent="-457200" algn="r" rtl="1">
              <a:buFont typeface="Wingdings" panose="05000000000000000000" pitchFamily="2" charset="2"/>
              <a:buChar char="§"/>
            </a:pPr>
            <a:r>
              <a:rPr lang="ar-EG" sz="2200" dirty="0"/>
              <a:t>ثم </a:t>
            </a:r>
            <a:r>
              <a:rPr lang="ar-EG" sz="2200" b="1" dirty="0"/>
              <a:t>أشار إلى خلل</a:t>
            </a:r>
            <a:r>
              <a:rPr lang="ar-DZ" sz="2200" b="1" dirty="0"/>
              <a:t>ٍ</a:t>
            </a:r>
            <a:r>
              <a:rPr lang="ar-EG" sz="2200" dirty="0"/>
              <a:t> (غياب</a:t>
            </a:r>
            <a:r>
              <a:rPr lang="ar-DZ" sz="2200" dirty="0"/>
              <a:t>ٌ</a:t>
            </a:r>
            <a:r>
              <a:rPr lang="ar-EG" sz="2200" dirty="0"/>
              <a:t> الت</a:t>
            </a:r>
            <a:r>
              <a:rPr lang="ar-DZ" sz="2200" dirty="0"/>
              <a:t>َّ</a:t>
            </a:r>
            <a:r>
              <a:rPr lang="ar-EG" sz="2200" dirty="0"/>
              <a:t>وثيق الكامل للأرقام)</a:t>
            </a:r>
            <a:r>
              <a:rPr lang="ar-DZ" sz="2200" dirty="0"/>
              <a:t>.</a:t>
            </a:r>
          </a:p>
          <a:p>
            <a:pPr marL="457200" indent="-457200" algn="r" rtl="1">
              <a:buFont typeface="Wingdings" panose="05000000000000000000" pitchFamily="2" charset="2"/>
              <a:buChar char="§"/>
            </a:pPr>
            <a:r>
              <a:rPr lang="ar-EG" sz="2200" dirty="0"/>
              <a:t>لكن</a:t>
            </a:r>
            <a:r>
              <a:rPr lang="ar-DZ" sz="2200" dirty="0"/>
              <a:t>َّ</a:t>
            </a:r>
            <a:r>
              <a:rPr lang="ar-EG" sz="2200" dirty="0"/>
              <a:t>ه لم يجعل هذا الخلل هو الهدف الأساسي </a:t>
            </a:r>
            <a:r>
              <a:rPr lang="ar-EG" sz="2200" dirty="0" err="1"/>
              <a:t>للن</a:t>
            </a:r>
            <a:r>
              <a:rPr lang="ar-DZ" sz="2200" dirty="0"/>
              <a:t>َّ</a:t>
            </a:r>
            <a:r>
              <a:rPr lang="ar-EG" sz="2200" dirty="0"/>
              <a:t>قد، بل </a:t>
            </a:r>
            <a:r>
              <a:rPr lang="ar-DZ" sz="2200" dirty="0"/>
              <a:t>إِ</a:t>
            </a:r>
            <a:r>
              <a:rPr lang="ar-EG" sz="2200" dirty="0" err="1"/>
              <a:t>عتبره</a:t>
            </a:r>
            <a:r>
              <a:rPr lang="ar-EG" sz="2200" dirty="0"/>
              <a:t> تفصيلًا صغيرًا في خدمة الجوهر.</a:t>
            </a:r>
            <a:endParaRPr lang="fr-FR" sz="2200" dirty="0"/>
          </a:p>
          <a:p>
            <a:pPr algn="r">
              <a:buNone/>
            </a:pPr>
            <a:endParaRPr lang="ar-EG" dirty="0"/>
          </a:p>
        </p:txBody>
      </p:sp>
      <p:pic>
        <p:nvPicPr>
          <p:cNvPr id="7" name="Image 6">
            <a:extLst>
              <a:ext uri="{FF2B5EF4-FFF2-40B4-BE49-F238E27FC236}">
                <a16:creationId xmlns:a16="http://schemas.microsoft.com/office/drawing/2014/main" id="{8FB6941A-9757-3CFB-47BE-6F320A7A898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520924"/>
            <a:ext cx="5810250" cy="3257550"/>
          </a:xfrm>
          <a:prstGeom prst="rect">
            <a:avLst/>
          </a:prstGeom>
        </p:spPr>
      </p:pic>
    </p:spTree>
    <p:extLst>
      <p:ext uri="{BB962C8B-B14F-4D97-AF65-F5344CB8AC3E}">
        <p14:creationId xmlns:p14="http://schemas.microsoft.com/office/powerpoint/2010/main" val="3515742174"/>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810F3-87E9-8071-5CD6-525F1BE22A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6CF56C-260D-D6F7-EB01-A2F13B150123}"/>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680356CD-DF29-5D45-8A9D-5B4A4CD85DC6}"/>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57F9F9BD-8539-A37F-CA9D-A77A294F883F}"/>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52D77E0-77FC-0964-E9C9-4C97804103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9EA945A5-205C-4A1E-05EC-74F685095B9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971467ED-7D09-CA71-51A0-D88F9AC3D257}"/>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مستويات النَّقد </a:t>
            </a:r>
          </a:p>
        </p:txBody>
      </p:sp>
      <p:sp>
        <p:nvSpPr>
          <p:cNvPr id="5" name="Parallelogram 4">
            <a:extLst>
              <a:ext uri="{FF2B5EF4-FFF2-40B4-BE49-F238E27FC236}">
                <a16:creationId xmlns:a16="http://schemas.microsoft.com/office/drawing/2014/main" id="{7245BBCC-8E83-72CE-CFC8-DCDDEA5CFDC8}"/>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2030AB48-2FCC-BAD3-7591-44376EF2487F}"/>
              </a:ext>
            </a:extLst>
          </p:cNvPr>
          <p:cNvSpPr txBox="1"/>
          <p:nvPr/>
        </p:nvSpPr>
        <p:spPr>
          <a:xfrm>
            <a:off x="1816361" y="1279004"/>
            <a:ext cx="9202479" cy="4216539"/>
          </a:xfrm>
          <a:prstGeom prst="rect">
            <a:avLst/>
          </a:prstGeom>
          <a:noFill/>
        </p:spPr>
        <p:txBody>
          <a:bodyPr wrap="square">
            <a:spAutoFit/>
          </a:bodyPr>
          <a:lstStyle/>
          <a:p>
            <a:pPr algn="r" rtl="1"/>
            <a:r>
              <a:rPr lang="ar-DZ" sz="2800" b="1" dirty="0"/>
              <a:t>3- نقد المجالس :</a:t>
            </a:r>
          </a:p>
          <a:p>
            <a:pPr algn="r" rtl="1"/>
            <a:r>
              <a:rPr lang="ar-SA" sz="2400" dirty="0"/>
              <a:t>هو نوع</a:t>
            </a:r>
            <a:r>
              <a:rPr lang="ar-DZ" sz="2400" dirty="0"/>
              <a:t>ُ</a:t>
            </a:r>
            <a:r>
              <a:rPr lang="ar-SA" sz="2400" dirty="0"/>
              <a:t> من الن</a:t>
            </a:r>
            <a:r>
              <a:rPr lang="ar-DZ" sz="2400" dirty="0"/>
              <a:t>َّ</a:t>
            </a:r>
            <a:r>
              <a:rPr lang="ar-SA" sz="2400" dirty="0"/>
              <a:t>قد ال</a:t>
            </a:r>
            <a:r>
              <a:rPr lang="ar-DZ" sz="2400" dirty="0"/>
              <a:t>َّ</a:t>
            </a:r>
            <a:r>
              <a:rPr lang="ar-SA" sz="2400" dirty="0"/>
              <a:t>ذي يتم</a:t>
            </a:r>
            <a:r>
              <a:rPr lang="ar-DZ" sz="2400" dirty="0"/>
              <a:t>ُّ</a:t>
            </a:r>
            <a:r>
              <a:rPr lang="ar-SA" sz="2400" dirty="0"/>
              <a:t> داخل المجالس</a:t>
            </a:r>
            <a:r>
              <a:rPr lang="ar-DZ" sz="2400" dirty="0"/>
              <a:t>ِ</a:t>
            </a:r>
            <a:r>
              <a:rPr lang="ar-SA" sz="2400" dirty="0"/>
              <a:t> الخاص</a:t>
            </a:r>
            <a:r>
              <a:rPr lang="ar-DZ" sz="2400" dirty="0"/>
              <a:t>َّ</a:t>
            </a:r>
            <a:r>
              <a:rPr lang="ar-SA" sz="2400" dirty="0"/>
              <a:t>ة أو العامة</a:t>
            </a:r>
            <a:r>
              <a:rPr lang="ar-DZ" sz="2400" dirty="0"/>
              <a:t>،</a:t>
            </a:r>
            <a:r>
              <a:rPr lang="ar-SA" sz="2400" dirty="0"/>
              <a:t> (مثل جلسات الأصدقاء، أو حلقات النقاش، أو المنتديات الث</a:t>
            </a:r>
            <a:r>
              <a:rPr lang="ar-DZ" sz="2400" dirty="0"/>
              <a:t>َّ</a:t>
            </a:r>
            <a:r>
              <a:rPr lang="ar-SA" sz="2400" dirty="0"/>
              <a:t>قافية). وهو مجال واسع، لكن له أخلاقياته الواضحة</a:t>
            </a:r>
            <a:r>
              <a:rPr lang="fr-FR" sz="2400" dirty="0"/>
              <a:t>:</a:t>
            </a:r>
          </a:p>
          <a:p>
            <a:pPr marL="457200" lvl="0" indent="-457200" algn="r" rtl="1">
              <a:buFont typeface="Wingdings" panose="05000000000000000000" pitchFamily="2" charset="2"/>
              <a:buChar char="v"/>
            </a:pPr>
            <a:r>
              <a:rPr lang="ar-SA" sz="2400" dirty="0"/>
              <a:t>لا تقرب من الأعراض </a:t>
            </a:r>
            <a:r>
              <a:rPr lang="fr-FR" sz="2400" dirty="0"/>
              <a:t>→ </a:t>
            </a:r>
            <a:r>
              <a:rPr lang="ar-SA" sz="2400" dirty="0"/>
              <a:t>أي لا تجعل ن</a:t>
            </a:r>
            <a:r>
              <a:rPr lang="ar-DZ" sz="2400" dirty="0"/>
              <a:t>َ</a:t>
            </a:r>
            <a:r>
              <a:rPr lang="ar-SA" sz="2400" dirty="0"/>
              <a:t>ق</a:t>
            </a:r>
            <a:r>
              <a:rPr lang="ar-DZ" sz="2400" dirty="0"/>
              <a:t>ْ</a:t>
            </a:r>
            <a:r>
              <a:rPr lang="ar-SA" sz="2400" dirty="0"/>
              <a:t>دك يتعد</a:t>
            </a:r>
            <a:r>
              <a:rPr lang="ar-DZ" sz="2400" dirty="0"/>
              <a:t>َّ</a:t>
            </a:r>
            <a:r>
              <a:rPr lang="ar-SA" sz="2400" dirty="0"/>
              <a:t>ى على س</a:t>
            </a:r>
            <a:r>
              <a:rPr lang="ar-DZ" sz="2400" dirty="0"/>
              <a:t>ُ</a:t>
            </a:r>
            <a:r>
              <a:rPr lang="ar-SA" sz="2400" dirty="0" err="1"/>
              <a:t>معة</a:t>
            </a:r>
            <a:r>
              <a:rPr lang="ar-SA" sz="2400" dirty="0"/>
              <a:t> الن</a:t>
            </a:r>
            <a:r>
              <a:rPr lang="ar-DZ" sz="2400" dirty="0"/>
              <a:t>َّ</a:t>
            </a:r>
            <a:r>
              <a:rPr lang="ar-SA" sz="2400" dirty="0"/>
              <a:t>اس أو شرفهم</a:t>
            </a:r>
            <a:r>
              <a:rPr lang="fr-FR" sz="2400" dirty="0"/>
              <a:t>.</a:t>
            </a:r>
          </a:p>
          <a:p>
            <a:pPr marL="457200" lvl="0" indent="-457200" algn="r" rtl="1">
              <a:buFont typeface="Wingdings" panose="05000000000000000000" pitchFamily="2" charset="2"/>
              <a:buChar char="v"/>
            </a:pPr>
            <a:r>
              <a:rPr lang="ar-SA" sz="2400" dirty="0"/>
              <a:t>لا تكذب في المعلومة </a:t>
            </a:r>
            <a:r>
              <a:rPr lang="fr-FR" sz="2400" dirty="0"/>
              <a:t>→ </a:t>
            </a:r>
            <a:r>
              <a:rPr lang="ar-DZ" sz="2400" dirty="0"/>
              <a:t>إِ</a:t>
            </a:r>
            <a:r>
              <a:rPr lang="ar-SA" sz="2400" dirty="0"/>
              <a:t>لتزم بالص</a:t>
            </a:r>
            <a:r>
              <a:rPr lang="ar-DZ" sz="2400" dirty="0"/>
              <a:t>ِّ</a:t>
            </a:r>
            <a:r>
              <a:rPr lang="ar-SA" sz="2400" dirty="0"/>
              <a:t>دق فيما تنقله أو ت</a:t>
            </a:r>
            <a:r>
              <a:rPr lang="ar-DZ" sz="2400" dirty="0"/>
              <a:t>َ</a:t>
            </a:r>
            <a:r>
              <a:rPr lang="ar-SA" sz="2400" dirty="0" err="1"/>
              <a:t>نتقده</a:t>
            </a:r>
            <a:r>
              <a:rPr lang="fr-FR" sz="2400" dirty="0"/>
              <a:t>.</a:t>
            </a:r>
          </a:p>
          <a:p>
            <a:pPr marL="457200" lvl="0" indent="-457200" algn="r" rtl="1">
              <a:buFont typeface="Wingdings" panose="05000000000000000000" pitchFamily="2" charset="2"/>
              <a:buChar char="v"/>
            </a:pPr>
            <a:r>
              <a:rPr lang="ar-SA" sz="2400" dirty="0"/>
              <a:t>قل ما بد</a:t>
            </a:r>
            <a:r>
              <a:rPr lang="ar-DZ" sz="2400" dirty="0"/>
              <a:t>ى</a:t>
            </a:r>
            <a:r>
              <a:rPr lang="ar-SA" sz="2400" dirty="0"/>
              <a:t> </a:t>
            </a:r>
            <a:r>
              <a:rPr lang="ar-DZ" sz="2400" dirty="0"/>
              <a:t> </a:t>
            </a:r>
            <a:r>
              <a:rPr lang="ar-SA" sz="2400" dirty="0"/>
              <a:t>لك أمام أصحابك </a:t>
            </a:r>
            <a:r>
              <a:rPr lang="fr-FR" sz="2400" dirty="0"/>
              <a:t>→ </a:t>
            </a:r>
            <a:r>
              <a:rPr lang="ar-DZ" sz="2400" dirty="0"/>
              <a:t> </a:t>
            </a:r>
            <a:r>
              <a:rPr lang="ar-SA" sz="2400" dirty="0"/>
              <a:t>في المجلس يمكنك أن تعب</a:t>
            </a:r>
            <a:r>
              <a:rPr lang="ar-DZ" sz="2400" dirty="0"/>
              <a:t>ِ</a:t>
            </a:r>
            <a:r>
              <a:rPr lang="ar-SA" sz="2400" dirty="0"/>
              <a:t>ّر بحرية</a:t>
            </a:r>
            <a:r>
              <a:rPr lang="ar-DZ" sz="2400" dirty="0"/>
              <a:t>،</a:t>
            </a:r>
            <a:r>
              <a:rPr lang="ar-SA" sz="2400" dirty="0"/>
              <a:t> وتطرح رأيك أو ن</a:t>
            </a:r>
            <a:r>
              <a:rPr lang="ar-DZ" sz="2400" dirty="0"/>
              <a:t>َ</a:t>
            </a:r>
            <a:r>
              <a:rPr lang="ar-SA" sz="2400" dirty="0"/>
              <a:t>قدك مباشرة</a:t>
            </a:r>
            <a:r>
              <a:rPr lang="ar-DZ" sz="2400" dirty="0"/>
              <a:t>.</a:t>
            </a:r>
            <a:endParaRPr lang="fr-FR" sz="2400" dirty="0"/>
          </a:p>
          <a:p>
            <a:pPr marL="457200" lvl="0" indent="-457200" algn="r" rtl="1">
              <a:buFont typeface="Wingdings" panose="05000000000000000000" pitchFamily="2" charset="2"/>
              <a:buChar char="v"/>
            </a:pPr>
            <a:r>
              <a:rPr lang="ar-SA" sz="2400" dirty="0"/>
              <a:t>لا تنقل الكلام إلى الخارج </a:t>
            </a:r>
            <a:r>
              <a:rPr lang="fr-FR" sz="2400" dirty="0"/>
              <a:t>→ </a:t>
            </a:r>
            <a:r>
              <a:rPr lang="ar-SA" sz="2400" dirty="0"/>
              <a:t>ما يُقال في المجلس يبقى في المجلس، إلا</a:t>
            </a:r>
            <a:r>
              <a:rPr lang="ar-DZ" sz="2400" dirty="0"/>
              <a:t>َّ</a:t>
            </a:r>
            <a:r>
              <a:rPr lang="ar-SA" sz="2400" dirty="0"/>
              <a:t> إذا أ</a:t>
            </a:r>
            <a:r>
              <a:rPr lang="ar-DZ" sz="2400" dirty="0"/>
              <a:t>َ</a:t>
            </a:r>
            <a:r>
              <a:rPr lang="ar-SA" sz="2400" dirty="0"/>
              <a:t>ذ</a:t>
            </a:r>
            <a:r>
              <a:rPr lang="ar-DZ" sz="2400" dirty="0"/>
              <a:t>ِ</a:t>
            </a:r>
            <a:r>
              <a:rPr lang="ar-SA" sz="2400" dirty="0"/>
              <a:t>ن</a:t>
            </a:r>
            <a:r>
              <a:rPr lang="ar-DZ" sz="2400" dirty="0"/>
              <a:t>َ</a:t>
            </a:r>
            <a:r>
              <a:rPr lang="ar-SA" sz="2400" dirty="0"/>
              <a:t> صاحبه بنقله</a:t>
            </a:r>
            <a:r>
              <a:rPr lang="fr-FR" sz="2400" dirty="0"/>
              <a:t>.</a:t>
            </a:r>
          </a:p>
          <a:p>
            <a:pPr algn="r"/>
            <a:r>
              <a:rPr lang="ar-DZ" sz="2400" b="1" dirty="0"/>
              <a:t>إذنْ : </a:t>
            </a:r>
            <a:r>
              <a:rPr lang="ar-SA" sz="2400" dirty="0"/>
              <a:t>ن</a:t>
            </a:r>
            <a:r>
              <a:rPr lang="ar-DZ" sz="2400" dirty="0"/>
              <a:t>َ</a:t>
            </a:r>
            <a:r>
              <a:rPr lang="ar-SA" sz="2400" dirty="0"/>
              <a:t>قد</a:t>
            </a:r>
            <a:r>
              <a:rPr lang="ar-DZ" sz="2400" dirty="0"/>
              <a:t>ُ</a:t>
            </a:r>
            <a:r>
              <a:rPr lang="ar-SA" sz="2400" dirty="0"/>
              <a:t> المجالس وسيلة للت</a:t>
            </a:r>
            <a:r>
              <a:rPr lang="ar-DZ" sz="2400" dirty="0"/>
              <a:t>َّ</a:t>
            </a:r>
            <a:r>
              <a:rPr lang="ar-SA" sz="2400" dirty="0"/>
              <a:t>عبير والمصارحة بين الناس، لكن</a:t>
            </a:r>
            <a:r>
              <a:rPr lang="ar-DZ" sz="2400" dirty="0"/>
              <a:t>َّ</a:t>
            </a:r>
            <a:r>
              <a:rPr lang="ar-SA" sz="2400" dirty="0"/>
              <a:t>ه يظل</a:t>
            </a:r>
            <a:r>
              <a:rPr lang="ar-DZ" sz="2400" dirty="0"/>
              <a:t>ُّ</a:t>
            </a:r>
            <a:r>
              <a:rPr lang="ar-SA" sz="2400" dirty="0"/>
              <a:t> مضبوطًا بأخلاقيات الص</a:t>
            </a:r>
            <a:r>
              <a:rPr lang="ar-DZ" sz="2400" dirty="0"/>
              <a:t>ٌّ</a:t>
            </a:r>
            <a:r>
              <a:rPr lang="ar-SA" sz="2400" dirty="0"/>
              <a:t>حبة والس</a:t>
            </a:r>
            <a:r>
              <a:rPr lang="ar-DZ" sz="2400" dirty="0"/>
              <a:t>ِ</a:t>
            </a:r>
            <a:r>
              <a:rPr lang="ar-SA" sz="2400" dirty="0"/>
              <a:t>تر، حت</a:t>
            </a:r>
            <a:r>
              <a:rPr lang="ar-DZ" sz="2400" dirty="0"/>
              <a:t>َّ</a:t>
            </a:r>
            <a:r>
              <a:rPr lang="ar-SA" sz="2400" dirty="0"/>
              <a:t>ى لا </a:t>
            </a:r>
            <a:r>
              <a:rPr lang="ar-SA" sz="2400" dirty="0" err="1"/>
              <a:t>يتحو</a:t>
            </a:r>
            <a:r>
              <a:rPr lang="ar-DZ" sz="2400" dirty="0"/>
              <a:t>َّ</a:t>
            </a:r>
            <a:r>
              <a:rPr lang="ar-SA" sz="2400" dirty="0"/>
              <a:t>ل إلى ف</a:t>
            </a:r>
            <a:r>
              <a:rPr lang="ar-DZ" sz="2400" dirty="0"/>
              <a:t>َ</a:t>
            </a:r>
            <a:r>
              <a:rPr lang="ar-SA" sz="2400" dirty="0"/>
              <a:t>ض</a:t>
            </a:r>
            <a:r>
              <a:rPr lang="ar-DZ" sz="2400" dirty="0"/>
              <a:t>ْ</a:t>
            </a:r>
            <a:r>
              <a:rPr lang="ar-SA" sz="2400" dirty="0"/>
              <a:t>ح</a:t>
            </a:r>
            <a:r>
              <a:rPr lang="ar-DZ" sz="2400" dirty="0"/>
              <a:t>ٍ</a:t>
            </a:r>
            <a:r>
              <a:rPr lang="ar-SA" sz="2400" dirty="0"/>
              <a:t> أو نميمة</a:t>
            </a:r>
            <a:r>
              <a:rPr lang="ar-DZ" sz="2400" dirty="0"/>
              <a:t>ٍ.</a:t>
            </a:r>
            <a:endParaRPr lang="fr-FR" sz="2400" dirty="0"/>
          </a:p>
        </p:txBody>
      </p:sp>
    </p:spTree>
    <p:extLst>
      <p:ext uri="{BB962C8B-B14F-4D97-AF65-F5344CB8AC3E}">
        <p14:creationId xmlns:p14="http://schemas.microsoft.com/office/powerpoint/2010/main" val="3637286547"/>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9D6F9-3300-0D15-48F4-76FF5309B39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A6E1DB-5D3D-B654-3C8A-7A66A4DE5640}"/>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6F78E3EB-8BFE-6A4D-C05E-6639DF498B1D}"/>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801BBDFC-C9AC-87A8-0C64-4018D0772BEC}"/>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38FC10C-48AF-1560-ABA5-EA38CDC2C2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06F936D3-38C1-1180-4500-1866FAA45F5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B97A9BC6-7DD9-88B5-1674-977FD6E9E69F}"/>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مستويات النَّقد </a:t>
            </a:r>
          </a:p>
        </p:txBody>
      </p:sp>
      <p:sp>
        <p:nvSpPr>
          <p:cNvPr id="5" name="Parallelogram 4">
            <a:extLst>
              <a:ext uri="{FF2B5EF4-FFF2-40B4-BE49-F238E27FC236}">
                <a16:creationId xmlns:a16="http://schemas.microsoft.com/office/drawing/2014/main" id="{FA5F704F-FEE3-35AA-087A-B3FF58AE56EF}"/>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A03E7FC3-DD7A-0ED7-518E-25647D14259D}"/>
              </a:ext>
            </a:extLst>
          </p:cNvPr>
          <p:cNvSpPr txBox="1"/>
          <p:nvPr/>
        </p:nvSpPr>
        <p:spPr>
          <a:xfrm>
            <a:off x="3977640" y="1289452"/>
            <a:ext cx="7438177" cy="3908762"/>
          </a:xfrm>
          <a:prstGeom prst="rect">
            <a:avLst/>
          </a:prstGeom>
          <a:noFill/>
        </p:spPr>
        <p:txBody>
          <a:bodyPr wrap="square">
            <a:spAutoFit/>
          </a:bodyPr>
          <a:lstStyle/>
          <a:p>
            <a:pPr marL="457200" indent="-457200" algn="just" rtl="1">
              <a:buFont typeface="Wingdings" panose="05000000000000000000" pitchFamily="2" charset="2"/>
              <a:buChar char="§"/>
            </a:pPr>
            <a:r>
              <a:rPr lang="ar-SA" sz="2800" b="1" dirty="0">
                <a:solidFill>
                  <a:srgbClr val="C00000"/>
                </a:solidFill>
              </a:rPr>
              <a:t>م</a:t>
            </a:r>
            <a:r>
              <a:rPr lang="ar-DZ" sz="2800" b="1" dirty="0">
                <a:solidFill>
                  <a:srgbClr val="C00000"/>
                </a:solidFill>
              </a:rPr>
              <a:t>ِ</a:t>
            </a:r>
            <a:r>
              <a:rPr lang="ar-SA" sz="2800" b="1" dirty="0">
                <a:solidFill>
                  <a:srgbClr val="C00000"/>
                </a:solidFill>
              </a:rPr>
              <a:t>ثال</a:t>
            </a:r>
            <a:r>
              <a:rPr lang="ar-DZ" sz="2800" b="1" dirty="0">
                <a:solidFill>
                  <a:srgbClr val="C00000"/>
                </a:solidFill>
              </a:rPr>
              <a:t> في نقد المجالس</a:t>
            </a:r>
            <a:r>
              <a:rPr lang="fr-FR" sz="2400" b="1" dirty="0">
                <a:solidFill>
                  <a:srgbClr val="C00000"/>
                </a:solidFill>
              </a:rPr>
              <a:t>:</a:t>
            </a:r>
            <a:endParaRPr lang="fr-FR" sz="2400" dirty="0">
              <a:solidFill>
                <a:srgbClr val="C00000"/>
              </a:solidFill>
            </a:endParaRPr>
          </a:p>
          <a:p>
            <a:pPr algn="just" rtl="1"/>
            <a:r>
              <a:rPr lang="ar-SA" sz="2200" dirty="0"/>
              <a:t>في مجلس</a:t>
            </a:r>
            <a:r>
              <a:rPr lang="ar-DZ" sz="2200" dirty="0"/>
              <a:t>ٍ</a:t>
            </a:r>
            <a:r>
              <a:rPr lang="ar-SA" sz="2200" dirty="0"/>
              <a:t> ثقافي</a:t>
            </a:r>
            <a:r>
              <a:rPr lang="ar-DZ" sz="2200" dirty="0"/>
              <a:t>ٍ</a:t>
            </a:r>
            <a:r>
              <a:rPr lang="ar-SA" sz="2200" dirty="0"/>
              <a:t> أسبوعي، </a:t>
            </a:r>
            <a:r>
              <a:rPr lang="ar-DZ" sz="2200" dirty="0"/>
              <a:t>إِ</a:t>
            </a:r>
            <a:r>
              <a:rPr lang="ar-SA" sz="2200" dirty="0" err="1"/>
              <a:t>جتمع</a:t>
            </a:r>
            <a:r>
              <a:rPr lang="ar-SA" sz="2200" dirty="0"/>
              <a:t> مجموعة من الشباب لمناقشة كتاب قرأوه معًا</a:t>
            </a:r>
            <a:r>
              <a:rPr lang="fr-FR" sz="2200" dirty="0"/>
              <a:t>.</a:t>
            </a:r>
            <a:br>
              <a:rPr lang="fr-FR" sz="2200" dirty="0"/>
            </a:br>
            <a:r>
              <a:rPr lang="ar-SA" sz="2200" dirty="0"/>
              <a:t>أحد الحاضرين قال</a:t>
            </a:r>
            <a:r>
              <a:rPr lang="fr-FR" sz="2200" dirty="0"/>
              <a:t>:</a:t>
            </a:r>
          </a:p>
          <a:p>
            <a:pPr algn="just" rtl="1"/>
            <a:r>
              <a:rPr lang="fr-FR" sz="2200" dirty="0"/>
              <a:t>"</a:t>
            </a:r>
            <a:r>
              <a:rPr lang="ar-SA" sz="2200" dirty="0"/>
              <a:t>أ</a:t>
            </a:r>
            <a:r>
              <a:rPr lang="ar-DZ" sz="2200" dirty="0"/>
              <a:t>ً</a:t>
            </a:r>
            <a:r>
              <a:rPr lang="ar-SA" sz="2200" dirty="0"/>
              <a:t>عجبني الك</a:t>
            </a:r>
            <a:r>
              <a:rPr lang="ar-DZ" sz="2200" dirty="0"/>
              <a:t>ِ</a:t>
            </a:r>
            <a:r>
              <a:rPr lang="ar-SA" sz="2200" dirty="0"/>
              <a:t>تاب في وضوح الفكرة وتسلسل الأحداث، لكن لاحظت أن </a:t>
            </a:r>
            <a:r>
              <a:rPr lang="ar-SA" sz="2200" dirty="0" err="1"/>
              <a:t>المؤل</a:t>
            </a:r>
            <a:r>
              <a:rPr lang="ar-DZ" sz="2200" dirty="0"/>
              <a:t>ٍّ</a:t>
            </a:r>
            <a:r>
              <a:rPr lang="ar-SA" sz="2200" dirty="0"/>
              <a:t>ف ي</a:t>
            </a:r>
            <a:r>
              <a:rPr lang="ar-DZ" sz="2200" dirty="0"/>
              <a:t>ُ</a:t>
            </a:r>
            <a:r>
              <a:rPr lang="ar-SA" sz="2200" dirty="0"/>
              <a:t>طيل في بعض الت</a:t>
            </a:r>
            <a:r>
              <a:rPr lang="ar-DZ" sz="2200" dirty="0"/>
              <a:t>َّ</a:t>
            </a:r>
            <a:r>
              <a:rPr lang="ar-SA" sz="2200" dirty="0" err="1"/>
              <a:t>فاصيل</a:t>
            </a:r>
            <a:r>
              <a:rPr lang="ar-SA" sz="2200" dirty="0"/>
              <a:t> الث</a:t>
            </a:r>
            <a:r>
              <a:rPr lang="ar-DZ" sz="2200" dirty="0"/>
              <a:t>َّ</a:t>
            </a:r>
            <a:r>
              <a:rPr lang="ar-SA" sz="2200" dirty="0"/>
              <a:t>انوية، وهذا ي</a:t>
            </a:r>
            <a:r>
              <a:rPr lang="ar-DZ" sz="2200" dirty="0"/>
              <a:t>ُ</a:t>
            </a:r>
            <a:r>
              <a:rPr lang="ar-SA" sz="2200" dirty="0"/>
              <a:t>ض</a:t>
            </a:r>
            <a:r>
              <a:rPr lang="ar-DZ" sz="2200" dirty="0"/>
              <a:t>ْ</a:t>
            </a:r>
            <a:r>
              <a:rPr lang="ar-SA" sz="2200" dirty="0"/>
              <a:t>ع</a:t>
            </a:r>
            <a:r>
              <a:rPr lang="ar-DZ" sz="2200" dirty="0"/>
              <a:t>ِ</a:t>
            </a:r>
            <a:r>
              <a:rPr lang="ar-SA" sz="2200" dirty="0"/>
              <a:t>ف متعة القراءة</a:t>
            </a:r>
            <a:r>
              <a:rPr lang="fr-FR" sz="2200" dirty="0"/>
              <a:t>."</a:t>
            </a:r>
          </a:p>
          <a:p>
            <a:pPr algn="just" rtl="1"/>
            <a:r>
              <a:rPr lang="ar-SA" sz="2200" dirty="0"/>
              <a:t>هنا الناقد</a:t>
            </a:r>
            <a:r>
              <a:rPr lang="fr-FR" sz="2200" dirty="0"/>
              <a:t>:</a:t>
            </a:r>
          </a:p>
          <a:p>
            <a:pPr marL="342900" lvl="0" indent="-342900" algn="just" rtl="1">
              <a:buFont typeface="Wingdings" panose="05000000000000000000" pitchFamily="2" charset="2"/>
              <a:buChar char="§"/>
            </a:pPr>
            <a:r>
              <a:rPr lang="ar-SA" sz="2200" dirty="0"/>
              <a:t>لم يقترب من الأعراض </a:t>
            </a:r>
            <a:r>
              <a:rPr lang="fr-FR" sz="2200" dirty="0"/>
              <a:t>→ </a:t>
            </a:r>
            <a:r>
              <a:rPr lang="ar-SA" sz="2200" dirty="0"/>
              <a:t>لم يتعرض </a:t>
            </a:r>
            <a:r>
              <a:rPr lang="ar-SA" sz="2200" dirty="0" err="1"/>
              <a:t>للمؤل</a:t>
            </a:r>
            <a:r>
              <a:rPr lang="ar-DZ" sz="2200" dirty="0"/>
              <a:t>ِّ</a:t>
            </a:r>
            <a:r>
              <a:rPr lang="ar-SA" sz="2200" dirty="0"/>
              <a:t>ف أو سمعته الش</a:t>
            </a:r>
            <a:r>
              <a:rPr lang="ar-DZ" sz="2200" dirty="0"/>
              <a:t>َّ</a:t>
            </a:r>
            <a:r>
              <a:rPr lang="ar-SA" sz="2200" dirty="0"/>
              <a:t>خصية</a:t>
            </a:r>
            <a:r>
              <a:rPr lang="fr-FR" sz="2200" dirty="0"/>
              <a:t>.</a:t>
            </a:r>
          </a:p>
          <a:p>
            <a:pPr marL="342900" lvl="0" indent="-342900" algn="just" rtl="1">
              <a:buFont typeface="Wingdings" panose="05000000000000000000" pitchFamily="2" charset="2"/>
              <a:buChar char="§"/>
            </a:pPr>
            <a:r>
              <a:rPr lang="ar-SA" sz="2200" dirty="0"/>
              <a:t>لم يكذب في المعلومة </a:t>
            </a:r>
            <a:r>
              <a:rPr lang="fr-FR" sz="2200" dirty="0"/>
              <a:t>→ </a:t>
            </a:r>
            <a:r>
              <a:rPr lang="ar-SA" sz="2200" dirty="0"/>
              <a:t>تكلم عن ملاحظة حقيقية من تجربته مع الكتاب</a:t>
            </a:r>
            <a:r>
              <a:rPr lang="fr-FR" sz="2200" dirty="0"/>
              <a:t>.</a:t>
            </a:r>
          </a:p>
          <a:p>
            <a:pPr marL="342900" lvl="0" indent="-342900" algn="just" rtl="1">
              <a:buFont typeface="Wingdings" panose="05000000000000000000" pitchFamily="2" charset="2"/>
              <a:buChar char="§"/>
            </a:pPr>
            <a:r>
              <a:rPr lang="ar-SA" sz="2200" dirty="0"/>
              <a:t>عبّر بحرية أمام أصحابه </a:t>
            </a:r>
            <a:r>
              <a:rPr lang="fr-FR" sz="2200" dirty="0"/>
              <a:t>→ </a:t>
            </a:r>
            <a:r>
              <a:rPr lang="ar-SA" sz="2200" dirty="0"/>
              <a:t>قال رأيه بصراحة في المجلس</a:t>
            </a:r>
            <a:r>
              <a:rPr lang="fr-FR" sz="2200" dirty="0"/>
              <a:t>.</a:t>
            </a:r>
          </a:p>
          <a:p>
            <a:pPr marL="342900" lvl="0" indent="-342900" algn="just" rtl="1">
              <a:buFont typeface="Wingdings" panose="05000000000000000000" pitchFamily="2" charset="2"/>
              <a:buChar char="§"/>
            </a:pPr>
            <a:r>
              <a:rPr lang="ar-SA" sz="2200" dirty="0"/>
              <a:t>لم ينقل الكلام خارج المجلس </a:t>
            </a:r>
            <a:r>
              <a:rPr lang="fr-FR" sz="2200" dirty="0"/>
              <a:t>→ </a:t>
            </a:r>
            <a:r>
              <a:rPr lang="ar-SA" sz="2200" dirty="0"/>
              <a:t>لو لم يطلب </a:t>
            </a:r>
            <a:r>
              <a:rPr lang="ar-SA" sz="2200" dirty="0" err="1"/>
              <a:t>المؤل</a:t>
            </a:r>
            <a:r>
              <a:rPr lang="ar-DZ" sz="2200" dirty="0"/>
              <a:t>ِّ</a:t>
            </a:r>
            <a:r>
              <a:rPr lang="ar-SA" sz="2200" dirty="0"/>
              <a:t>ف أو باقي الأعضاء نشر الن</a:t>
            </a:r>
            <a:r>
              <a:rPr lang="ar-DZ" sz="2200" dirty="0"/>
              <a:t>َّ</a:t>
            </a:r>
            <a:r>
              <a:rPr lang="ar-SA" sz="2200" dirty="0"/>
              <a:t>قد، يبقى الأمر في حدود المجلس</a:t>
            </a:r>
            <a:r>
              <a:rPr lang="ar-DZ" sz="2200" dirty="0"/>
              <a:t>.</a:t>
            </a:r>
            <a:endParaRPr lang="fr-FR" sz="2200" dirty="0"/>
          </a:p>
        </p:txBody>
      </p:sp>
      <p:pic>
        <p:nvPicPr>
          <p:cNvPr id="6" name="Image 5">
            <a:extLst>
              <a:ext uri="{FF2B5EF4-FFF2-40B4-BE49-F238E27FC236}">
                <a16:creationId xmlns:a16="http://schemas.microsoft.com/office/drawing/2014/main" id="{D2595D0E-C268-9AAB-BF64-59799B8FEA8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007" y="1705504"/>
            <a:ext cx="3949173" cy="3520193"/>
          </a:xfrm>
          <a:prstGeom prst="rect">
            <a:avLst/>
          </a:prstGeom>
        </p:spPr>
      </p:pic>
    </p:spTree>
    <p:extLst>
      <p:ext uri="{BB962C8B-B14F-4D97-AF65-F5344CB8AC3E}">
        <p14:creationId xmlns:p14="http://schemas.microsoft.com/office/powerpoint/2010/main" val="3687756151"/>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1B6C8A-8212-43DF-A329-16D58CCE94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BF8EAB-C333-1C66-F9D4-31EE34DDC413}"/>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57E6C732-8995-1682-6DB6-7ED0A17677DC}"/>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99E29000-5EE7-AE0C-F84C-D967E74A6F41}"/>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F9B728-675B-B1E5-14AA-8A4621A07E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49AEACBB-2102-628D-3915-1E6ABAF2A32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F56134A0-30BE-A1F7-82B6-04B05F5A2CF0}"/>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سمات الناَّقد الإعلامــــــــــــــــي </a:t>
            </a:r>
          </a:p>
        </p:txBody>
      </p:sp>
      <p:sp>
        <p:nvSpPr>
          <p:cNvPr id="5" name="Parallelogram 4">
            <a:extLst>
              <a:ext uri="{FF2B5EF4-FFF2-40B4-BE49-F238E27FC236}">
                <a16:creationId xmlns:a16="http://schemas.microsoft.com/office/drawing/2014/main" id="{5F4FBBA8-A2C1-025A-EC3D-DE525127266C}"/>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21920137-8C52-5548-784F-3041C35A9FC9}"/>
              </a:ext>
            </a:extLst>
          </p:cNvPr>
          <p:cNvSpPr txBox="1"/>
          <p:nvPr/>
        </p:nvSpPr>
        <p:spPr>
          <a:xfrm>
            <a:off x="1801858" y="1588321"/>
            <a:ext cx="9202479" cy="4154984"/>
          </a:xfrm>
          <a:prstGeom prst="rect">
            <a:avLst/>
          </a:prstGeom>
          <a:noFill/>
        </p:spPr>
        <p:txBody>
          <a:bodyPr wrap="square">
            <a:spAutoFit/>
          </a:bodyPr>
          <a:lstStyle/>
          <a:p>
            <a:pPr algn="just" rtl="1"/>
            <a:r>
              <a:rPr lang="ar-DZ" sz="2400" dirty="0"/>
              <a:t>     </a:t>
            </a:r>
            <a:r>
              <a:rPr lang="ar-SA" sz="2400" dirty="0" err="1"/>
              <a:t>يت</a:t>
            </a:r>
            <a:r>
              <a:rPr lang="ar-DZ" sz="2400" dirty="0"/>
              <a:t>َّ</a:t>
            </a:r>
            <a:r>
              <a:rPr lang="ar-SA" sz="2400" dirty="0"/>
              <a:t>سـم الت</a:t>
            </a:r>
            <a:r>
              <a:rPr lang="ar-DZ" sz="2400" dirty="0"/>
              <a:t>َّ</a:t>
            </a:r>
            <a:r>
              <a:rPr lang="ar-SA" sz="2400" dirty="0"/>
              <a:t>فكيـر الن</a:t>
            </a:r>
            <a:r>
              <a:rPr lang="ar-DZ" sz="2400" dirty="0"/>
              <a:t>َّ</a:t>
            </a:r>
            <a:r>
              <a:rPr lang="ar-SA" sz="2400" dirty="0"/>
              <a:t>اقـد بمهـارات تـن</a:t>
            </a:r>
            <a:r>
              <a:rPr lang="ar-DZ" sz="2400" dirty="0"/>
              <a:t>ْ</a:t>
            </a:r>
            <a:r>
              <a:rPr lang="ar-SA" sz="2400" dirty="0"/>
              <a:t>عكس علـى الم</a:t>
            </a:r>
            <a:r>
              <a:rPr lang="ar-DZ" sz="2400" dirty="0"/>
              <a:t>ُ</a:t>
            </a:r>
            <a:r>
              <a:rPr lang="ar-SA" sz="2400" dirty="0"/>
              <a:t>فك</a:t>
            </a:r>
            <a:r>
              <a:rPr lang="ar-DZ" sz="2400" dirty="0"/>
              <a:t>ِّ</a:t>
            </a:r>
            <a:r>
              <a:rPr lang="ar-SA" sz="2400" dirty="0"/>
              <a:t>ـر الن</a:t>
            </a:r>
            <a:r>
              <a:rPr lang="ar-DZ" sz="2400" dirty="0"/>
              <a:t>َّ</a:t>
            </a:r>
            <a:r>
              <a:rPr lang="ar-SA" sz="2400" dirty="0"/>
              <a:t>اقـد</a:t>
            </a:r>
            <a:r>
              <a:rPr lang="ar-DZ" sz="2400" dirty="0"/>
              <a:t>،</a:t>
            </a:r>
            <a:r>
              <a:rPr lang="ar-SA" sz="2400" dirty="0"/>
              <a:t> </a:t>
            </a:r>
            <a:r>
              <a:rPr lang="ar-SA" sz="2400" dirty="0" err="1"/>
              <a:t>وت</a:t>
            </a:r>
            <a:r>
              <a:rPr lang="ar-DZ" sz="2400" dirty="0"/>
              <a:t>ُ</a:t>
            </a:r>
            <a:r>
              <a:rPr lang="ar-SA" sz="2400" dirty="0"/>
              <a:t>مك</a:t>
            </a:r>
            <a:r>
              <a:rPr lang="ar-DZ" sz="2400" dirty="0"/>
              <a:t>ِّ</a:t>
            </a:r>
            <a:r>
              <a:rPr lang="ar-SA" sz="2400" dirty="0"/>
              <a:t>ـن مـن تبن</a:t>
            </a:r>
            <a:r>
              <a:rPr lang="ar-DZ" sz="2400" dirty="0"/>
              <a:t>ِّ</a:t>
            </a:r>
            <a:r>
              <a:rPr lang="ar-SA" sz="2400" dirty="0"/>
              <a:t>ـي أحكـام قائمـة علـى أ</a:t>
            </a:r>
            <a:r>
              <a:rPr lang="ar-DZ" sz="2400" dirty="0"/>
              <a:t>ٌ</a:t>
            </a:r>
            <a:r>
              <a:rPr lang="ar-SA" sz="2400" dirty="0"/>
              <a:t>سـ</a:t>
            </a:r>
            <a:r>
              <a:rPr lang="ar-DZ" sz="2400" dirty="0"/>
              <a:t>ُ</a:t>
            </a:r>
            <a:r>
              <a:rPr lang="ar-SA" sz="2400" dirty="0"/>
              <a:t>س</a:t>
            </a:r>
            <a:r>
              <a:rPr lang="ar-DZ" sz="2400" dirty="0"/>
              <a:t>ٍ</a:t>
            </a:r>
            <a:r>
              <a:rPr lang="ar-SA" sz="2400" dirty="0"/>
              <a:t> موضـوعية </a:t>
            </a:r>
            <a:r>
              <a:rPr lang="ar-SA" sz="2400" dirty="0" err="1"/>
              <a:t>تت</a:t>
            </a:r>
            <a:r>
              <a:rPr lang="ar-DZ" sz="2400" dirty="0"/>
              <a:t>َّ</a:t>
            </a:r>
            <a:r>
              <a:rPr lang="ar-SA" sz="2400" dirty="0"/>
              <a:t>فـق مـع الوقـائع الم</a:t>
            </a:r>
            <a:r>
              <a:rPr lang="ar-DZ" sz="2400" dirty="0"/>
              <a:t>ُلا</a:t>
            </a:r>
            <a:r>
              <a:rPr lang="ar-SA" sz="2400" dirty="0"/>
              <a:t>ح</a:t>
            </a:r>
            <a:r>
              <a:rPr lang="ar-DZ" sz="2400" dirty="0"/>
              <a:t>َ</a:t>
            </a:r>
            <a:r>
              <a:rPr lang="ar-SA" sz="2400" dirty="0"/>
              <a:t>ظ</a:t>
            </a:r>
            <a:r>
              <a:rPr lang="ar-DZ" sz="2400" dirty="0"/>
              <a:t>َ</a:t>
            </a:r>
            <a:r>
              <a:rPr lang="ar-SA" sz="2400" dirty="0"/>
              <a:t>ـة، </a:t>
            </a:r>
            <a:r>
              <a:rPr lang="ar-DZ" sz="2400" dirty="0"/>
              <a:t>ف</a:t>
            </a:r>
            <a:r>
              <a:rPr lang="ar-SA" sz="2400" dirty="0"/>
              <a:t>الن</a:t>
            </a:r>
            <a:r>
              <a:rPr lang="ar-DZ" sz="2400" dirty="0"/>
              <a:t>َّ</a:t>
            </a:r>
            <a:r>
              <a:rPr lang="ar-SA" sz="2400" dirty="0"/>
              <a:t>اقد الإعلامي ليس مجر</a:t>
            </a:r>
            <a:r>
              <a:rPr lang="ar-DZ" sz="2400" dirty="0"/>
              <a:t>َّ</a:t>
            </a:r>
            <a:r>
              <a:rPr lang="ar-SA" sz="2400" dirty="0"/>
              <a:t>د م</a:t>
            </a:r>
            <a:r>
              <a:rPr lang="ar-DZ" sz="2400" dirty="0"/>
              <a:t>ٌ</a:t>
            </a:r>
            <a:r>
              <a:rPr lang="ar-SA" sz="2400" dirty="0"/>
              <a:t>تلقٍ، بل هو محلِّل وباحث يقرأ ما وراء الخطاب الإعلامي، لذلك يتميّ</a:t>
            </a:r>
            <a:r>
              <a:rPr lang="ar-DZ" sz="2400" dirty="0"/>
              <a:t>َ</a:t>
            </a:r>
            <a:r>
              <a:rPr lang="ar-SA" sz="2400" dirty="0"/>
              <a:t>ز بعدة س</a:t>
            </a:r>
            <a:r>
              <a:rPr lang="ar-DZ" sz="2400" dirty="0"/>
              <a:t>ِ</a:t>
            </a:r>
            <a:r>
              <a:rPr lang="ar-SA" sz="2400" dirty="0"/>
              <a:t>مات أساسية، أهمها</a:t>
            </a:r>
            <a:r>
              <a:rPr lang="fr-FR" sz="2400" dirty="0"/>
              <a:t>:</a:t>
            </a:r>
          </a:p>
          <a:p>
            <a:pPr lvl="0" algn="just" rtl="1"/>
            <a:r>
              <a:rPr lang="ar-DZ" sz="2400" b="1" dirty="0"/>
              <a:t>1- </a:t>
            </a:r>
            <a:r>
              <a:rPr lang="ar-SA" sz="2400" b="1" dirty="0"/>
              <a:t>الموضوعية</a:t>
            </a:r>
            <a:r>
              <a:rPr lang="ar-SA" sz="2400" dirty="0"/>
              <a:t> </a:t>
            </a:r>
            <a:r>
              <a:rPr lang="fr-FR" sz="2400" dirty="0"/>
              <a:t>🧭</a:t>
            </a:r>
          </a:p>
          <a:p>
            <a:pPr lvl="1" algn="just" rtl="1"/>
            <a:r>
              <a:rPr lang="ar-SA" sz="2400" dirty="0"/>
              <a:t>ينظر إلى الرسالة الإعلامية من دون تحيّ</a:t>
            </a:r>
            <a:r>
              <a:rPr lang="ar-DZ" sz="2400" dirty="0"/>
              <a:t>ُ</a:t>
            </a:r>
            <a:r>
              <a:rPr lang="ar-SA" sz="2400" dirty="0"/>
              <a:t>ز، ويُفرّ</a:t>
            </a:r>
            <a:r>
              <a:rPr lang="ar-DZ" sz="2400" dirty="0"/>
              <a:t>ِ</a:t>
            </a:r>
            <a:r>
              <a:rPr lang="ar-SA" sz="2400" dirty="0"/>
              <a:t>ق بين الحقائق والآراء</a:t>
            </a:r>
            <a:r>
              <a:rPr lang="fr-FR" sz="2400" dirty="0"/>
              <a:t>.</a:t>
            </a:r>
          </a:p>
          <a:p>
            <a:pPr algn="just" rtl="1"/>
            <a:r>
              <a:rPr lang="fr-FR" sz="2400" dirty="0"/>
              <a:t> </a:t>
            </a:r>
            <a:r>
              <a:rPr lang="ar-SA" sz="2400" dirty="0"/>
              <a:t>مثال</a:t>
            </a:r>
            <a:r>
              <a:rPr lang="en-US" sz="2400" dirty="0"/>
              <a:t>: </a:t>
            </a:r>
            <a:r>
              <a:rPr lang="ar-SA" sz="2400" dirty="0"/>
              <a:t>عند تحليل تقرير إخباري عن أزمة </a:t>
            </a:r>
            <a:r>
              <a:rPr lang="ar-DZ" sz="2400" dirty="0"/>
              <a:t>إِ</a:t>
            </a:r>
            <a:r>
              <a:rPr lang="ar-SA" sz="2400" dirty="0" err="1"/>
              <a:t>قتصادية</a:t>
            </a:r>
            <a:r>
              <a:rPr lang="ar-SA" sz="2400" dirty="0"/>
              <a:t>، لا ينحاز الن</a:t>
            </a:r>
            <a:r>
              <a:rPr lang="ar-DZ" sz="2400" dirty="0"/>
              <a:t>َّ</a:t>
            </a:r>
            <a:r>
              <a:rPr lang="ar-SA" sz="2400" dirty="0"/>
              <a:t>اقد لجهة سياسية، بل يقارن بين أرقام البنك المركزي والت</a:t>
            </a:r>
            <a:r>
              <a:rPr lang="ar-DZ" sz="2400" dirty="0"/>
              <a:t>َّ</a:t>
            </a:r>
            <a:r>
              <a:rPr lang="ar-SA" sz="2400" dirty="0" err="1"/>
              <a:t>قارير</a:t>
            </a:r>
            <a:r>
              <a:rPr lang="ar-SA" sz="2400" dirty="0"/>
              <a:t> الد</a:t>
            </a:r>
            <a:r>
              <a:rPr lang="ar-DZ" sz="2400" dirty="0"/>
              <a:t>ُ</a:t>
            </a:r>
            <a:r>
              <a:rPr lang="ar-SA" sz="2400" dirty="0"/>
              <a:t>ولية</a:t>
            </a:r>
            <a:r>
              <a:rPr lang="en-US" sz="2400" dirty="0"/>
              <a:t>.</a:t>
            </a:r>
            <a:endParaRPr lang="fr-FR" sz="2400" dirty="0"/>
          </a:p>
          <a:p>
            <a:pPr lvl="0" algn="just" rtl="1"/>
            <a:r>
              <a:rPr lang="ar-DZ" sz="2400" b="1" dirty="0"/>
              <a:t>2- </a:t>
            </a:r>
            <a:r>
              <a:rPr lang="ar-SA" sz="2400" b="1" dirty="0"/>
              <a:t>القدرة الت</a:t>
            </a:r>
            <a:r>
              <a:rPr lang="ar-DZ" sz="2400" b="1" dirty="0"/>
              <a:t>َّ</a:t>
            </a:r>
            <a:r>
              <a:rPr lang="ar-SA" sz="2400" b="1" dirty="0" err="1"/>
              <a:t>حليلية</a:t>
            </a:r>
            <a:r>
              <a:rPr lang="ar-SA" sz="2400" dirty="0"/>
              <a:t> </a:t>
            </a:r>
            <a:r>
              <a:rPr lang="fr-FR" sz="2400" dirty="0"/>
              <a:t>🔍</a:t>
            </a:r>
          </a:p>
          <a:p>
            <a:pPr lvl="1" algn="just" rtl="1"/>
            <a:r>
              <a:rPr lang="ar-SA" sz="2400" dirty="0"/>
              <a:t>ي</a:t>
            </a:r>
            <a:r>
              <a:rPr lang="ar-DZ" sz="2400" dirty="0"/>
              <a:t>ُ</a:t>
            </a:r>
            <a:r>
              <a:rPr lang="ar-SA" sz="2400" dirty="0"/>
              <a:t>فك</a:t>
            </a:r>
            <a:r>
              <a:rPr lang="ar-DZ" sz="2400" dirty="0"/>
              <a:t>ِّ</a:t>
            </a:r>
            <a:r>
              <a:rPr lang="ar-SA" sz="2400" dirty="0"/>
              <a:t>ك الن</a:t>
            </a:r>
            <a:r>
              <a:rPr lang="ar-DZ" sz="2400" dirty="0"/>
              <a:t>ُّ</a:t>
            </a:r>
            <a:r>
              <a:rPr lang="ar-SA" sz="2400" dirty="0"/>
              <a:t>صوص والص</a:t>
            </a:r>
            <a:r>
              <a:rPr lang="ar-DZ" sz="2400" dirty="0"/>
              <a:t>ُّ</a:t>
            </a:r>
            <a:r>
              <a:rPr lang="ar-SA" sz="2400" dirty="0"/>
              <a:t>ور </a:t>
            </a:r>
            <a:r>
              <a:rPr lang="ar-SA" sz="2400" dirty="0" err="1"/>
              <a:t>والر</a:t>
            </a:r>
            <a:r>
              <a:rPr lang="ar-DZ" sz="2400" dirty="0"/>
              <a:t>ٌّ</a:t>
            </a:r>
            <a:r>
              <a:rPr lang="ar-SA" sz="2400" dirty="0"/>
              <a:t>موز، ويربطها بسياقها الث</a:t>
            </a:r>
            <a:r>
              <a:rPr lang="ar-DZ" sz="2400" dirty="0"/>
              <a:t>َّ</a:t>
            </a:r>
            <a:r>
              <a:rPr lang="ar-SA" sz="2400" dirty="0"/>
              <a:t>قافي والاجتماعي والسياسي</a:t>
            </a:r>
            <a:r>
              <a:rPr lang="fr-FR" sz="2400" dirty="0"/>
              <a:t>.</a:t>
            </a:r>
          </a:p>
          <a:p>
            <a:pPr marL="342900" indent="-342900" algn="just" rtl="1">
              <a:buFont typeface="Wingdings" panose="05000000000000000000" pitchFamily="2" charset="2"/>
              <a:buChar char="§"/>
            </a:pPr>
            <a:r>
              <a:rPr lang="en-US" sz="2400" dirty="0"/>
              <a:t> </a:t>
            </a:r>
            <a:r>
              <a:rPr lang="ar-SA" sz="2400" dirty="0"/>
              <a:t>مثال</a:t>
            </a:r>
            <a:r>
              <a:rPr lang="en-US" sz="2400" dirty="0"/>
              <a:t>: </a:t>
            </a:r>
            <a:r>
              <a:rPr lang="ar-SA" sz="2400" dirty="0"/>
              <a:t>في إعلان ت</a:t>
            </a:r>
            <a:r>
              <a:rPr lang="ar-DZ" sz="2400" dirty="0"/>
              <a:t>ِ</a:t>
            </a:r>
            <a:r>
              <a:rPr lang="ar-SA" sz="2400" dirty="0" err="1"/>
              <a:t>لفزيوني</a:t>
            </a:r>
            <a:r>
              <a:rPr lang="ar-SA" sz="2400" dirty="0"/>
              <a:t> لمشروب غازي، يفسّ</a:t>
            </a:r>
            <a:r>
              <a:rPr lang="ar-DZ" sz="2400" dirty="0"/>
              <a:t>ِ</a:t>
            </a:r>
            <a:r>
              <a:rPr lang="ar-SA" sz="2400" dirty="0"/>
              <a:t>ر كيف يتم ربط </a:t>
            </a:r>
            <a:r>
              <a:rPr lang="ar-SA" sz="2400" dirty="0" err="1"/>
              <a:t>المنت</a:t>
            </a:r>
            <a:r>
              <a:rPr lang="ar-DZ" sz="2400" dirty="0"/>
              <a:t>َ</a:t>
            </a:r>
            <a:r>
              <a:rPr lang="ar-SA" sz="2400" dirty="0"/>
              <a:t>ج بالسعادة والص</a:t>
            </a:r>
            <a:r>
              <a:rPr lang="ar-DZ" sz="2400" dirty="0"/>
              <a:t>َّ</a:t>
            </a:r>
            <a:r>
              <a:rPr lang="ar-SA" sz="2400" dirty="0" err="1"/>
              <a:t>داقات</a:t>
            </a:r>
            <a:r>
              <a:rPr lang="ar-SA" sz="2400" dirty="0"/>
              <a:t>، رغم أن مكوّ</a:t>
            </a:r>
            <a:r>
              <a:rPr lang="ar-DZ" sz="2400" dirty="0"/>
              <a:t>ِ</a:t>
            </a:r>
            <a:r>
              <a:rPr lang="ar-SA" sz="2400" dirty="0" err="1"/>
              <a:t>ناته</a:t>
            </a:r>
            <a:r>
              <a:rPr lang="ar-SA" sz="2400" dirty="0"/>
              <a:t> قد تضر</a:t>
            </a:r>
            <a:r>
              <a:rPr lang="ar-DZ" sz="2400" dirty="0"/>
              <a:t>ُّ</a:t>
            </a:r>
            <a:r>
              <a:rPr lang="ar-SA" sz="2400" dirty="0"/>
              <a:t> بالصحة</a:t>
            </a:r>
            <a:r>
              <a:rPr lang="ar-DZ" sz="2400" dirty="0"/>
              <a:t>.</a:t>
            </a:r>
            <a:endParaRPr lang="fr-FR" sz="2400" dirty="0"/>
          </a:p>
        </p:txBody>
      </p:sp>
    </p:spTree>
    <p:extLst>
      <p:ext uri="{BB962C8B-B14F-4D97-AF65-F5344CB8AC3E}">
        <p14:creationId xmlns:p14="http://schemas.microsoft.com/office/powerpoint/2010/main" val="1153389647"/>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FC8664-B9FB-830F-7B98-C799ED0D5B1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D74B44-1E7B-3C4C-BE09-B251F1B96F4E}"/>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87A3DF7-FC31-AAFE-4891-0A8EF4EB8F57}"/>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41F938BC-26AA-739C-0677-E05F95F841FC}"/>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D50BF2A-15BE-F5C1-2986-505FFFD5CF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4FC8A73D-D90F-17A1-CAC6-D82014C4E9D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BCCC3460-CFA7-CAD3-24ED-555B44F3DF17}"/>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سمات الناَّقد الإعلامــــــــــــــــي </a:t>
            </a:r>
          </a:p>
        </p:txBody>
      </p:sp>
      <p:sp>
        <p:nvSpPr>
          <p:cNvPr id="5" name="Parallelogram 4">
            <a:extLst>
              <a:ext uri="{FF2B5EF4-FFF2-40B4-BE49-F238E27FC236}">
                <a16:creationId xmlns:a16="http://schemas.microsoft.com/office/drawing/2014/main" id="{78CEABC1-30A4-A27D-BAB9-0E04DDD80B5A}"/>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5DBD915C-3CE2-C4DA-1906-083A6D79B060}"/>
              </a:ext>
            </a:extLst>
          </p:cNvPr>
          <p:cNvSpPr txBox="1"/>
          <p:nvPr/>
        </p:nvSpPr>
        <p:spPr>
          <a:xfrm>
            <a:off x="1688843" y="1318339"/>
            <a:ext cx="9202479" cy="5262979"/>
          </a:xfrm>
          <a:prstGeom prst="rect">
            <a:avLst/>
          </a:prstGeom>
          <a:noFill/>
        </p:spPr>
        <p:txBody>
          <a:bodyPr wrap="square">
            <a:spAutoFit/>
          </a:bodyPr>
          <a:lstStyle/>
          <a:p>
            <a:pPr lvl="0" algn="just" rtl="1"/>
            <a:r>
              <a:rPr lang="ar-DZ" sz="2400" b="1" dirty="0"/>
              <a:t>3- </a:t>
            </a:r>
            <a:r>
              <a:rPr lang="ar-SA" sz="2400" b="1" dirty="0"/>
              <a:t>المعرفة الواسعة</a:t>
            </a:r>
            <a:r>
              <a:rPr lang="ar-SA" sz="2400" dirty="0"/>
              <a:t> </a:t>
            </a:r>
            <a:r>
              <a:rPr lang="fr-FR" sz="2400" dirty="0"/>
              <a:t>📚</a:t>
            </a:r>
          </a:p>
          <a:p>
            <a:pPr lvl="1" algn="just" rtl="1"/>
            <a:r>
              <a:rPr lang="ar-SA" sz="2400" dirty="0"/>
              <a:t>يمتلك خلفية</a:t>
            </a:r>
            <a:r>
              <a:rPr lang="ar-DZ" sz="2400" dirty="0"/>
              <a:t>ً</a:t>
            </a:r>
            <a:r>
              <a:rPr lang="ar-SA" sz="2400" dirty="0"/>
              <a:t> قوية في الإعلام، الاتصال، علم الاجتماع، السياسة، والثقافة، تساعده على فهم أبعاد الرسائل الإعلامية</a:t>
            </a:r>
            <a:r>
              <a:rPr lang="fr-FR" sz="2400" dirty="0"/>
              <a:t>.</a:t>
            </a:r>
          </a:p>
          <a:p>
            <a:pPr algn="just" rtl="1"/>
            <a:r>
              <a:rPr lang="ar-SA" sz="2400" dirty="0"/>
              <a:t>مثال</a:t>
            </a:r>
            <a:r>
              <a:rPr lang="en-US" sz="2400" dirty="0"/>
              <a:t>: </a:t>
            </a:r>
            <a:r>
              <a:rPr lang="ar-SA" sz="2400" dirty="0"/>
              <a:t>أثناء نقد تغطية ق</a:t>
            </a:r>
            <a:r>
              <a:rPr lang="ar-DZ" sz="2400" dirty="0"/>
              <a:t>َ</a:t>
            </a:r>
            <a:r>
              <a:rPr lang="ar-SA" sz="2400" dirty="0"/>
              <a:t>ن</a:t>
            </a:r>
            <a:r>
              <a:rPr lang="ar-DZ" sz="2400" dirty="0"/>
              <a:t>َ</a:t>
            </a:r>
            <a:r>
              <a:rPr lang="ar-SA" sz="2400" dirty="0" err="1"/>
              <a:t>اة</a:t>
            </a:r>
            <a:r>
              <a:rPr lang="ar-DZ" sz="2400" dirty="0"/>
              <a:t>ٍ</a:t>
            </a:r>
            <a:r>
              <a:rPr lang="ar-SA" sz="2400" dirty="0"/>
              <a:t> رياضية لمباراة، ي</a:t>
            </a:r>
            <a:r>
              <a:rPr lang="ar-DZ" sz="2400" dirty="0"/>
              <a:t>َ</a:t>
            </a:r>
            <a:r>
              <a:rPr lang="ar-SA" sz="2400" dirty="0"/>
              <a:t>ستحضر الن</a:t>
            </a:r>
            <a:r>
              <a:rPr lang="ar-DZ" sz="2400" dirty="0"/>
              <a:t>َّ</a:t>
            </a:r>
            <a:r>
              <a:rPr lang="ar-SA" sz="2400" dirty="0"/>
              <a:t>اقد معلومات عن قوانين كرة القدم، تاريخ المنافسة، والب</a:t>
            </a:r>
            <a:r>
              <a:rPr lang="ar-DZ" sz="2400" dirty="0"/>
              <a:t>ٌ</a:t>
            </a:r>
            <a:r>
              <a:rPr lang="ar-SA" sz="2400" dirty="0"/>
              <a:t>عد الث</a:t>
            </a:r>
            <a:r>
              <a:rPr lang="ar-DZ" sz="2400" dirty="0"/>
              <a:t>َّ</a:t>
            </a:r>
            <a:r>
              <a:rPr lang="ar-SA" sz="2400" dirty="0"/>
              <a:t>قافي للجماهير</a:t>
            </a:r>
            <a:r>
              <a:rPr lang="en-US" sz="2400" dirty="0"/>
              <a:t>.</a:t>
            </a:r>
            <a:endParaRPr lang="fr-FR" sz="2400" dirty="0"/>
          </a:p>
          <a:p>
            <a:pPr lvl="0" algn="just" rtl="1"/>
            <a:r>
              <a:rPr lang="ar-DZ" sz="2400" b="1" dirty="0"/>
              <a:t>4- </a:t>
            </a:r>
            <a:r>
              <a:rPr lang="ar-SA" sz="2400" b="1" dirty="0"/>
              <a:t>الحس</a:t>
            </a:r>
            <a:r>
              <a:rPr lang="ar-DZ" sz="2400" b="1" dirty="0"/>
              <a:t>ُّ</a:t>
            </a:r>
            <a:r>
              <a:rPr lang="ar-SA" sz="2400" b="1" dirty="0"/>
              <a:t> الن</a:t>
            </a:r>
            <a:r>
              <a:rPr lang="ar-DZ" sz="2400" b="1" dirty="0"/>
              <a:t>َّ</a:t>
            </a:r>
            <a:r>
              <a:rPr lang="ar-SA" sz="2400" b="1" dirty="0"/>
              <a:t>قدي والذ</a:t>
            </a:r>
            <a:r>
              <a:rPr lang="ar-DZ" sz="2400" b="1" dirty="0"/>
              <a:t>َّ</a:t>
            </a:r>
            <a:r>
              <a:rPr lang="ar-SA" sz="2400" b="1" dirty="0"/>
              <a:t>وقي</a:t>
            </a:r>
            <a:r>
              <a:rPr lang="ar-SA" sz="2400" dirty="0"/>
              <a:t> </a:t>
            </a:r>
            <a:r>
              <a:rPr lang="fr-FR" sz="2400" dirty="0"/>
              <a:t>🎭</a:t>
            </a:r>
          </a:p>
          <a:p>
            <a:pPr lvl="1" algn="just" rtl="1"/>
            <a:r>
              <a:rPr lang="ar-SA" sz="2400" dirty="0"/>
              <a:t>يستطيع الت</a:t>
            </a:r>
            <a:r>
              <a:rPr lang="ar-DZ" sz="2400" dirty="0"/>
              <a:t>َّ</a:t>
            </a:r>
            <a:r>
              <a:rPr lang="ar-SA" sz="2400" dirty="0" err="1"/>
              <a:t>مييز</a:t>
            </a:r>
            <a:r>
              <a:rPr lang="ar-SA" sz="2400" dirty="0"/>
              <a:t> بين الجودة والرداءة، وبين الرسائل التي ت</a:t>
            </a:r>
            <a:r>
              <a:rPr lang="ar-DZ" sz="2400" dirty="0"/>
              <a:t>َ</a:t>
            </a:r>
            <a:r>
              <a:rPr lang="ar-SA" sz="2400" dirty="0"/>
              <a:t>خد</a:t>
            </a:r>
            <a:r>
              <a:rPr lang="ar-DZ" sz="2400" dirty="0"/>
              <a:t>ِ</a:t>
            </a:r>
            <a:r>
              <a:rPr lang="ar-SA" sz="2400" dirty="0"/>
              <a:t>م وعي</a:t>
            </a:r>
            <a:r>
              <a:rPr lang="ar-DZ" sz="2400" dirty="0"/>
              <a:t>َ</a:t>
            </a:r>
            <a:r>
              <a:rPr lang="ar-SA" sz="2400" dirty="0"/>
              <a:t> الجمهور</a:t>
            </a:r>
            <a:r>
              <a:rPr lang="ar-DZ" sz="2400" dirty="0"/>
              <a:t>،</a:t>
            </a:r>
            <a:r>
              <a:rPr lang="ar-SA" sz="2400" dirty="0"/>
              <a:t> وتلك ال</a:t>
            </a:r>
            <a:r>
              <a:rPr lang="ar-DZ" sz="2400" dirty="0"/>
              <a:t>َّ</a:t>
            </a:r>
            <a:r>
              <a:rPr lang="ar-SA" sz="2400" dirty="0"/>
              <a:t>تي تستغله</a:t>
            </a:r>
            <a:r>
              <a:rPr lang="fr-FR" sz="2400" dirty="0"/>
              <a:t>.</a:t>
            </a:r>
          </a:p>
          <a:p>
            <a:pPr algn="just" rtl="1"/>
            <a:r>
              <a:rPr lang="ar-SA" sz="2400" dirty="0"/>
              <a:t>مثال</a:t>
            </a:r>
            <a:r>
              <a:rPr lang="en-US" sz="2400" dirty="0"/>
              <a:t>: </a:t>
            </a:r>
            <a:r>
              <a:rPr lang="ar-DZ" sz="2400" dirty="0"/>
              <a:t> </a:t>
            </a:r>
            <a:r>
              <a:rPr lang="ar-SA" sz="2400" dirty="0"/>
              <a:t>عند مشاهدة مسلسل درامي، ي</a:t>
            </a:r>
            <a:r>
              <a:rPr lang="ar-DZ" sz="2400" dirty="0"/>
              <a:t>ُ</a:t>
            </a:r>
            <a:r>
              <a:rPr lang="ar-SA" sz="2400" dirty="0"/>
              <a:t>ميّ</a:t>
            </a:r>
            <a:r>
              <a:rPr lang="ar-DZ" sz="2400" dirty="0"/>
              <a:t>ِ</a:t>
            </a:r>
            <a:r>
              <a:rPr lang="ar-SA" sz="2400" dirty="0"/>
              <a:t>ز الن</a:t>
            </a:r>
            <a:r>
              <a:rPr lang="ar-DZ" sz="2400" dirty="0"/>
              <a:t>َّ</a:t>
            </a:r>
            <a:r>
              <a:rPr lang="ar-SA" sz="2400" dirty="0"/>
              <a:t>اقد بين الح</a:t>
            </a:r>
            <a:r>
              <a:rPr lang="ar-DZ" sz="2400" dirty="0"/>
              <a:t>ُ</a:t>
            </a:r>
            <a:r>
              <a:rPr lang="ar-SA" sz="2400" dirty="0"/>
              <a:t>بكة الم</a:t>
            </a:r>
            <a:r>
              <a:rPr lang="ar-DZ" sz="2400" dirty="0"/>
              <a:t>ُ</a:t>
            </a:r>
            <a:r>
              <a:rPr lang="ar-SA" sz="2400" dirty="0"/>
              <a:t>ت</a:t>
            </a:r>
            <a:r>
              <a:rPr lang="ar-DZ" sz="2400" dirty="0"/>
              <a:t>ْ</a:t>
            </a:r>
            <a:r>
              <a:rPr lang="ar-SA" sz="2400" dirty="0"/>
              <a:t>قنة والش</a:t>
            </a:r>
            <a:r>
              <a:rPr lang="ar-DZ" sz="2400" dirty="0"/>
              <a:t>َّ</a:t>
            </a:r>
            <a:r>
              <a:rPr lang="ar-SA" sz="2400" dirty="0" err="1"/>
              <a:t>خصيات</a:t>
            </a:r>
            <a:r>
              <a:rPr lang="ar-SA" sz="2400" dirty="0"/>
              <a:t> العميقة، وبين الإطالة الم</a:t>
            </a:r>
            <a:r>
              <a:rPr lang="ar-DZ" sz="2400" dirty="0"/>
              <a:t>ُ</a:t>
            </a:r>
            <a:r>
              <a:rPr lang="ar-SA" sz="2400" dirty="0"/>
              <a:t>ف</a:t>
            </a:r>
            <a:r>
              <a:rPr lang="ar-DZ" sz="2400" dirty="0"/>
              <a:t>ْ</a:t>
            </a:r>
            <a:r>
              <a:rPr lang="ar-SA" sz="2400" dirty="0"/>
              <a:t>تعلة والحوارات الضعيفة</a:t>
            </a:r>
            <a:r>
              <a:rPr lang="en-US" sz="2400" dirty="0"/>
              <a:t>.</a:t>
            </a:r>
            <a:endParaRPr lang="fr-FR" sz="2400" dirty="0"/>
          </a:p>
          <a:p>
            <a:pPr lvl="0" algn="just" rtl="1"/>
            <a:r>
              <a:rPr lang="ar-DZ" sz="2400" b="1" dirty="0"/>
              <a:t>5- </a:t>
            </a:r>
            <a:r>
              <a:rPr lang="ar-SA" sz="2400" b="1" dirty="0"/>
              <a:t>الحياد والاستقلالية</a:t>
            </a:r>
            <a:r>
              <a:rPr lang="ar-SA" sz="2400" dirty="0"/>
              <a:t> </a:t>
            </a:r>
            <a:r>
              <a:rPr lang="fr-FR" sz="2400" dirty="0"/>
              <a:t>⚖️</a:t>
            </a:r>
          </a:p>
          <a:p>
            <a:pPr lvl="1" algn="just" rtl="1"/>
            <a:r>
              <a:rPr lang="ar-SA" sz="2400" dirty="0"/>
              <a:t>لا يخضع لتأثير المؤسسات الإعلامية أو السلطة أو المصالح التجارية</a:t>
            </a:r>
            <a:r>
              <a:rPr lang="fr-FR" sz="2400" dirty="0"/>
              <a:t>.</a:t>
            </a:r>
          </a:p>
          <a:p>
            <a:pPr algn="just" rtl="1"/>
            <a:r>
              <a:rPr lang="ar-SA" sz="2400" dirty="0"/>
              <a:t>مثال</a:t>
            </a:r>
            <a:r>
              <a:rPr lang="en-US" sz="2400" dirty="0"/>
              <a:t>: </a:t>
            </a:r>
            <a:r>
              <a:rPr lang="ar-SA" sz="2400" dirty="0"/>
              <a:t>ناقد يكتب مقالا</a:t>
            </a:r>
            <a:r>
              <a:rPr lang="ar-DZ" sz="2400" dirty="0"/>
              <a:t>ً</a:t>
            </a:r>
            <a:r>
              <a:rPr lang="ar-SA" sz="2400" dirty="0"/>
              <a:t> عن أداء</a:t>
            </a:r>
            <a:r>
              <a:rPr lang="ar-DZ" sz="2400" dirty="0"/>
              <a:t>ِ</a:t>
            </a:r>
            <a:r>
              <a:rPr lang="ar-SA" sz="2400" dirty="0"/>
              <a:t> قناة</a:t>
            </a:r>
            <a:r>
              <a:rPr lang="ar-DZ" sz="2400" dirty="0"/>
              <a:t>ٍ</a:t>
            </a:r>
            <a:r>
              <a:rPr lang="ar-SA" sz="2400" dirty="0"/>
              <a:t> إخبارية</a:t>
            </a:r>
            <a:r>
              <a:rPr lang="ar-DZ" sz="2400" dirty="0"/>
              <a:t>،</a:t>
            </a:r>
            <a:r>
              <a:rPr lang="ar-SA" sz="2400" dirty="0"/>
              <a:t> م</a:t>
            </a:r>
            <a:r>
              <a:rPr lang="ar-DZ" sz="2400" dirty="0"/>
              <a:t>َ</a:t>
            </a:r>
            <a:r>
              <a:rPr lang="ar-SA" sz="2400" dirty="0"/>
              <a:t>م</a:t>
            </a:r>
            <a:r>
              <a:rPr lang="ar-DZ" sz="2400" dirty="0"/>
              <a:t>ْ</a:t>
            </a:r>
            <a:r>
              <a:rPr lang="ar-SA" sz="2400" dirty="0" err="1"/>
              <a:t>لوكة</a:t>
            </a:r>
            <a:r>
              <a:rPr lang="ar-SA" sz="2400" dirty="0"/>
              <a:t> لرجل أعمال نافذ، وينتقدها بجرأة</a:t>
            </a:r>
            <a:r>
              <a:rPr lang="ar-DZ" sz="2400" dirty="0"/>
              <a:t>ٍ</a:t>
            </a:r>
            <a:r>
              <a:rPr lang="ar-SA" sz="2400" dirty="0"/>
              <a:t> رغم ضغوط الإعلانات أو النفوذ السياسي</a:t>
            </a:r>
            <a:r>
              <a:rPr lang="en-US" dirty="0"/>
              <a:t>.</a:t>
            </a:r>
            <a:endParaRPr lang="fr-FR" dirty="0"/>
          </a:p>
        </p:txBody>
      </p:sp>
    </p:spTree>
    <p:extLst>
      <p:ext uri="{BB962C8B-B14F-4D97-AF65-F5344CB8AC3E}">
        <p14:creationId xmlns:p14="http://schemas.microsoft.com/office/powerpoint/2010/main" val="1924088418"/>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72DA0-5817-E81A-5755-2DA1AF4B4B5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A3A4A7E-40E6-0A03-9F12-8A1A30FE70CF}"/>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6AA5381C-7F32-5D91-79F6-37FABB6A8919}"/>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34895FDE-B5AB-BA69-6B5A-E040B66D5A50}"/>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B3B0B87-0BEC-417E-995C-AA1FDE855D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748556BD-1C1C-95FC-7770-A54584269B4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63DF2075-2ADF-9329-0CA0-BE5E8D524E1C}"/>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سمات الناَّقد الإعلامــــــــــــــــي </a:t>
            </a:r>
          </a:p>
        </p:txBody>
      </p:sp>
      <p:sp>
        <p:nvSpPr>
          <p:cNvPr id="5" name="Parallelogram 4">
            <a:extLst>
              <a:ext uri="{FF2B5EF4-FFF2-40B4-BE49-F238E27FC236}">
                <a16:creationId xmlns:a16="http://schemas.microsoft.com/office/drawing/2014/main" id="{5477AB79-1AC2-7C37-AEF9-3A696EA0974E}"/>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2C786189-8938-3617-FE81-A903EE994F20}"/>
              </a:ext>
            </a:extLst>
          </p:cNvPr>
          <p:cNvSpPr txBox="1"/>
          <p:nvPr/>
        </p:nvSpPr>
        <p:spPr>
          <a:xfrm>
            <a:off x="3838353" y="1508070"/>
            <a:ext cx="7452704" cy="4524315"/>
          </a:xfrm>
          <a:prstGeom prst="rect">
            <a:avLst/>
          </a:prstGeom>
          <a:noFill/>
        </p:spPr>
        <p:txBody>
          <a:bodyPr wrap="square">
            <a:spAutoFit/>
          </a:bodyPr>
          <a:lstStyle/>
          <a:p>
            <a:pPr lvl="0" algn="just" rtl="1"/>
            <a:r>
              <a:rPr lang="ar-DZ" sz="2400" b="1" dirty="0"/>
              <a:t>6- </a:t>
            </a:r>
            <a:r>
              <a:rPr lang="ar-SA" sz="2400" b="1" dirty="0"/>
              <a:t>القدرة على التقييم والتفسير</a:t>
            </a:r>
            <a:r>
              <a:rPr lang="ar-SA" sz="2400" dirty="0"/>
              <a:t> </a:t>
            </a:r>
            <a:r>
              <a:rPr lang="fr-FR" sz="2400" dirty="0"/>
              <a:t>📝</a:t>
            </a:r>
          </a:p>
          <a:p>
            <a:pPr lvl="1" algn="just" rtl="1"/>
            <a:r>
              <a:rPr lang="ar-SA" sz="2200" dirty="0"/>
              <a:t>لا يكتفي بوصف المحتوى بل يقدّ</a:t>
            </a:r>
            <a:r>
              <a:rPr lang="ar-DZ" sz="2200" dirty="0"/>
              <a:t>ِ</a:t>
            </a:r>
            <a:r>
              <a:rPr lang="ar-SA" sz="2200" dirty="0"/>
              <a:t>م تفسيرات ودلالات، ويكشف ما هو ظاهر وما هو خفي</a:t>
            </a:r>
            <a:r>
              <a:rPr lang="fr-FR" sz="2200" dirty="0"/>
              <a:t>.</a:t>
            </a:r>
          </a:p>
          <a:p>
            <a:pPr algn="just" rtl="1"/>
            <a:r>
              <a:rPr lang="ar-SA" sz="2200" dirty="0"/>
              <a:t>مثال</a:t>
            </a:r>
            <a:r>
              <a:rPr lang="en-US" sz="2200" dirty="0"/>
              <a:t>: </a:t>
            </a:r>
            <a:r>
              <a:rPr lang="ar-SA" sz="2200" dirty="0"/>
              <a:t>بدلاً من القول: "الفيلم جيد"، يشرح الن</a:t>
            </a:r>
            <a:r>
              <a:rPr lang="ar-DZ" sz="2200" dirty="0"/>
              <a:t>َّ</a:t>
            </a:r>
            <a:r>
              <a:rPr lang="ar-SA" sz="2200" dirty="0"/>
              <a:t>اقد كيف نجحت الموسيقى في تعزيز المشاعر، وكيف عبّ</a:t>
            </a:r>
            <a:r>
              <a:rPr lang="ar-DZ" sz="2200" dirty="0"/>
              <a:t>َ</a:t>
            </a:r>
            <a:r>
              <a:rPr lang="ar-SA" sz="2200" dirty="0"/>
              <a:t>رت الإضاءة عن ص</a:t>
            </a:r>
            <a:r>
              <a:rPr lang="ar-DZ" sz="2200" dirty="0"/>
              <a:t>ِ</a:t>
            </a:r>
            <a:r>
              <a:rPr lang="ar-SA" sz="2200" dirty="0"/>
              <a:t>راع الب</a:t>
            </a:r>
            <a:r>
              <a:rPr lang="ar-DZ" sz="2200" dirty="0"/>
              <a:t>َ</a:t>
            </a:r>
            <a:r>
              <a:rPr lang="ar-SA" sz="2200" dirty="0"/>
              <a:t>طل</a:t>
            </a:r>
            <a:r>
              <a:rPr lang="en-US" sz="2200" dirty="0"/>
              <a:t>.</a:t>
            </a:r>
            <a:endParaRPr lang="fr-FR" sz="2200" dirty="0"/>
          </a:p>
          <a:p>
            <a:pPr lvl="0" algn="just" rtl="1"/>
            <a:r>
              <a:rPr lang="ar-DZ" sz="2200" b="1" dirty="0"/>
              <a:t>7- </a:t>
            </a:r>
            <a:r>
              <a:rPr lang="ar-SA" sz="2200" b="1" dirty="0"/>
              <a:t>الجرأة والمسؤولية</a:t>
            </a:r>
            <a:r>
              <a:rPr lang="ar-SA" sz="2200" dirty="0"/>
              <a:t> </a:t>
            </a:r>
            <a:r>
              <a:rPr lang="fr-FR" sz="2200" dirty="0"/>
              <a:t>💡</a:t>
            </a:r>
          </a:p>
          <a:p>
            <a:pPr lvl="1" algn="just" rtl="1"/>
            <a:r>
              <a:rPr lang="ar-SA" sz="2200" dirty="0" err="1"/>
              <a:t>يتحمّ</a:t>
            </a:r>
            <a:r>
              <a:rPr lang="ar-DZ" sz="2200" dirty="0"/>
              <a:t>َ</a:t>
            </a:r>
            <a:r>
              <a:rPr lang="ar-SA" sz="2200" dirty="0"/>
              <a:t>ل مسؤولية رأيه، ويعبّ</a:t>
            </a:r>
            <a:r>
              <a:rPr lang="ar-DZ" sz="2200" dirty="0"/>
              <a:t>ِ</a:t>
            </a:r>
            <a:r>
              <a:rPr lang="ar-SA" sz="2200" dirty="0"/>
              <a:t>ر عنه بشجاعة مع </a:t>
            </a:r>
            <a:r>
              <a:rPr lang="ar-DZ" sz="2200" dirty="0"/>
              <a:t>إِ</a:t>
            </a:r>
            <a:r>
              <a:rPr lang="ar-SA" sz="2200" dirty="0" err="1"/>
              <a:t>لتزامه</a:t>
            </a:r>
            <a:r>
              <a:rPr lang="ar-SA" sz="2200" dirty="0"/>
              <a:t> بأخلاقيات الن</a:t>
            </a:r>
            <a:r>
              <a:rPr lang="ar-DZ" sz="2200" dirty="0"/>
              <a:t>َّ</a:t>
            </a:r>
            <a:r>
              <a:rPr lang="ar-SA" sz="2200" dirty="0"/>
              <a:t>قد</a:t>
            </a:r>
            <a:r>
              <a:rPr lang="fr-FR" sz="2200" dirty="0"/>
              <a:t>.</a:t>
            </a:r>
          </a:p>
          <a:p>
            <a:pPr algn="just" rtl="1"/>
            <a:r>
              <a:rPr lang="ar-DZ" sz="2200" dirty="0"/>
              <a:t>مثال: ناقد يفضح التَّضليل في تغطية قناة لحربٍ معينة، مع إدراكه أن رأيه قد يُعرِّضه لهجوم أو تضييق.</a:t>
            </a:r>
            <a:endParaRPr lang="fr-FR" sz="2200" dirty="0"/>
          </a:p>
          <a:p>
            <a:pPr lvl="0" algn="just" rtl="1"/>
            <a:r>
              <a:rPr lang="ar-DZ" sz="2200" b="1" dirty="0"/>
              <a:t>8- </a:t>
            </a:r>
            <a:r>
              <a:rPr lang="ar-SA" sz="2200" b="1" dirty="0"/>
              <a:t>المتابعة المستمرة للت</a:t>
            </a:r>
            <a:r>
              <a:rPr lang="ar-DZ" sz="2200" b="1" dirty="0"/>
              <a:t>َّ</a:t>
            </a:r>
            <a:r>
              <a:rPr lang="ar-SA" sz="2200" b="1" dirty="0" err="1"/>
              <a:t>طورات</a:t>
            </a:r>
            <a:r>
              <a:rPr lang="ar-SA" sz="2200" dirty="0"/>
              <a:t> </a:t>
            </a:r>
            <a:r>
              <a:rPr lang="fr-FR" sz="2200" dirty="0"/>
              <a:t>🌐</a:t>
            </a:r>
          </a:p>
          <a:p>
            <a:pPr lvl="1" algn="just" rtl="1"/>
            <a:r>
              <a:rPr lang="ar-SA" sz="2200" dirty="0"/>
              <a:t>يواكب تطوّ</a:t>
            </a:r>
            <a:r>
              <a:rPr lang="ar-DZ" sz="2200" dirty="0"/>
              <a:t>ُ</a:t>
            </a:r>
            <a:r>
              <a:rPr lang="ar-SA" sz="2200" dirty="0"/>
              <a:t>ر الوسائط الر</a:t>
            </a:r>
            <a:r>
              <a:rPr lang="ar-DZ" sz="2200" dirty="0"/>
              <a:t>َّ</a:t>
            </a:r>
            <a:r>
              <a:rPr lang="ar-SA" sz="2200" dirty="0" err="1"/>
              <a:t>قمية</a:t>
            </a:r>
            <a:r>
              <a:rPr lang="ar-SA" sz="2200" dirty="0"/>
              <a:t>، تقنيات البث، وأساليب الإعلام الجديدة</a:t>
            </a:r>
            <a:r>
              <a:rPr lang="fr-FR" sz="2200" dirty="0"/>
              <a:t>.</a:t>
            </a:r>
          </a:p>
          <a:p>
            <a:pPr algn="just" rtl="1"/>
            <a:r>
              <a:rPr lang="ar-SA" sz="2200" i="1" dirty="0"/>
              <a:t>مثال</a:t>
            </a:r>
            <a:r>
              <a:rPr lang="en-US" sz="2200" dirty="0"/>
              <a:t>: </a:t>
            </a:r>
            <a:r>
              <a:rPr lang="ar-SA" sz="2200" dirty="0"/>
              <a:t>ناقد إعلامي يشرح للجمهور تأثير الذ</a:t>
            </a:r>
            <a:r>
              <a:rPr lang="ar-DZ" sz="2200" dirty="0"/>
              <a:t>َّ</a:t>
            </a:r>
            <a:r>
              <a:rPr lang="ar-SA" sz="2200" dirty="0" err="1"/>
              <a:t>كاء</a:t>
            </a:r>
            <a:r>
              <a:rPr lang="ar-SA" sz="2200" dirty="0"/>
              <a:t> الاصطناعي في إنتاج الأخبار، وكيف يمكن أن يُستخدم في الت</a:t>
            </a:r>
            <a:r>
              <a:rPr lang="ar-DZ" sz="2200" dirty="0"/>
              <a:t>َّ</a:t>
            </a:r>
            <a:r>
              <a:rPr lang="ar-SA" sz="2200" dirty="0"/>
              <a:t>ضليل العميق</a:t>
            </a:r>
            <a:r>
              <a:rPr lang="en-US" sz="2200" dirty="0"/>
              <a:t> (Deepfake).</a:t>
            </a:r>
            <a:endParaRPr lang="fr-FR" sz="2200" dirty="0"/>
          </a:p>
        </p:txBody>
      </p:sp>
      <p:pic>
        <p:nvPicPr>
          <p:cNvPr id="6" name="Image 5">
            <a:extLst>
              <a:ext uri="{FF2B5EF4-FFF2-40B4-BE49-F238E27FC236}">
                <a16:creationId xmlns:a16="http://schemas.microsoft.com/office/drawing/2014/main" id="{42661685-442C-A9FA-EE51-A2369889E5D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6446" y="2179675"/>
            <a:ext cx="3284949" cy="348941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91270996"/>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B7022-1EEA-E024-033E-D9D48691FBD6}"/>
            </a:ext>
          </a:extLst>
        </p:cNvPr>
        <p:cNvGrpSpPr/>
        <p:nvPr/>
      </p:nvGrpSpPr>
      <p:grpSpPr>
        <a:xfrm>
          <a:off x="0" y="0"/>
          <a:ext cx="0" cy="0"/>
          <a:chOff x="0" y="0"/>
          <a:chExt cx="0" cy="0"/>
        </a:xfrm>
      </p:grpSpPr>
      <p:pic>
        <p:nvPicPr>
          <p:cNvPr id="9" name="Image 8">
            <a:extLst>
              <a:ext uri="{FF2B5EF4-FFF2-40B4-BE49-F238E27FC236}">
                <a16:creationId xmlns:a16="http://schemas.microsoft.com/office/drawing/2014/main" id="{76F46A90-89F5-4FE0-201A-0C24E9135E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108" y="3429000"/>
            <a:ext cx="4308980" cy="27943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C0E382A4-8FFC-C447-D520-CB98E170585B}"/>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7B13237-27D6-DE81-826B-649720613BD4}"/>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F42A9F01-CE1D-8123-5C0B-0A60484730E7}"/>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A97D660-77C2-BA76-8D36-DFB37E9351A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5">
            <p14:nvContentPartPr>
              <p14:cNvPr id="11" name="Encre 10">
                <a:extLst>
                  <a:ext uri="{FF2B5EF4-FFF2-40B4-BE49-F238E27FC236}">
                    <a16:creationId xmlns:a16="http://schemas.microsoft.com/office/drawing/2014/main" id="{C6876E52-1686-0B5E-C46A-6A48A7F5DDD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8"/>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BA48D3A9-843E-42AC-9693-B18C1A243BF9}"/>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سمات الناَّقد الإعلامــــــــــــــــي </a:t>
            </a:r>
          </a:p>
        </p:txBody>
      </p:sp>
      <p:sp>
        <p:nvSpPr>
          <p:cNvPr id="5" name="Parallelogram 4">
            <a:extLst>
              <a:ext uri="{FF2B5EF4-FFF2-40B4-BE49-F238E27FC236}">
                <a16:creationId xmlns:a16="http://schemas.microsoft.com/office/drawing/2014/main" id="{EAB41357-774B-13A8-DFC5-4AE00DB2F640}"/>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F9F61971-2F0A-13C9-DA03-129710D5A15E}"/>
              </a:ext>
            </a:extLst>
          </p:cNvPr>
          <p:cNvSpPr txBox="1"/>
          <p:nvPr/>
        </p:nvSpPr>
        <p:spPr>
          <a:xfrm>
            <a:off x="2519110" y="1342873"/>
            <a:ext cx="9202479" cy="5078313"/>
          </a:xfrm>
          <a:prstGeom prst="rect">
            <a:avLst/>
          </a:prstGeom>
          <a:noFill/>
        </p:spPr>
        <p:txBody>
          <a:bodyPr wrap="square">
            <a:spAutoFit/>
          </a:bodyPr>
          <a:lstStyle/>
          <a:p>
            <a:pPr algn="just" rtl="1"/>
            <a:r>
              <a:rPr lang="ar-DZ" sz="2400" dirty="0"/>
              <a:t>     </a:t>
            </a:r>
            <a:r>
              <a:rPr lang="ar-SA" sz="2400" dirty="0"/>
              <a:t>وي</a:t>
            </a:r>
            <a:r>
              <a:rPr lang="ar-DZ" sz="2400" dirty="0"/>
              <a:t>ُ</a:t>
            </a:r>
            <a:r>
              <a:rPr lang="ar-SA" sz="2400" dirty="0"/>
              <a:t>مكـن تحديـد س</a:t>
            </a:r>
            <a:r>
              <a:rPr lang="ar-DZ" sz="2400" dirty="0"/>
              <a:t>ِ</a:t>
            </a:r>
            <a:r>
              <a:rPr lang="ar-SA" sz="2400" dirty="0"/>
              <a:t>ـمات المفك</a:t>
            </a:r>
            <a:r>
              <a:rPr lang="ar-DZ" sz="2400" dirty="0"/>
              <a:t>ِّ</a:t>
            </a:r>
            <a:r>
              <a:rPr lang="ar-SA" sz="2400" dirty="0"/>
              <a:t>ر الن</a:t>
            </a:r>
            <a:r>
              <a:rPr lang="ar-DZ" sz="2400" dirty="0"/>
              <a:t>َّ</a:t>
            </a:r>
            <a:r>
              <a:rPr lang="ar-SA" sz="2400" dirty="0"/>
              <a:t>اقد</a:t>
            </a:r>
            <a:r>
              <a:rPr lang="ar-DZ" sz="2400" dirty="0"/>
              <a:t>،</a:t>
            </a:r>
            <a:r>
              <a:rPr lang="ar-SA" sz="2400" dirty="0"/>
              <a:t> ال</a:t>
            </a:r>
            <a:r>
              <a:rPr lang="ar-DZ" sz="2400" dirty="0"/>
              <a:t>َّ</a:t>
            </a:r>
            <a:r>
              <a:rPr lang="ar-SA" sz="2400" dirty="0"/>
              <a:t>تي حد</a:t>
            </a:r>
            <a:r>
              <a:rPr lang="ar-DZ" sz="2400" dirty="0"/>
              <a:t>َّ</a:t>
            </a:r>
            <a:r>
              <a:rPr lang="ar-SA" sz="2400" dirty="0"/>
              <a:t>دها </a:t>
            </a:r>
            <a:r>
              <a:rPr lang="ar-SA" sz="2400" b="1" dirty="0"/>
              <a:t>(</a:t>
            </a:r>
            <a:r>
              <a:rPr lang="ar-SA" sz="2400" b="1" dirty="0" err="1"/>
              <a:t>هارناد</a:t>
            </a:r>
            <a:r>
              <a:rPr lang="ar-SA" sz="2400" b="1" dirty="0"/>
              <a:t> 1996)</a:t>
            </a:r>
            <a:r>
              <a:rPr lang="ar-SA" sz="2400" dirty="0"/>
              <a:t> على الن</a:t>
            </a:r>
            <a:r>
              <a:rPr lang="ar-DZ" sz="2400" dirty="0"/>
              <a:t>َّ</a:t>
            </a:r>
            <a:r>
              <a:rPr lang="ar-SA" sz="2400" dirty="0"/>
              <a:t>حو التالي </a:t>
            </a:r>
            <a:r>
              <a:rPr lang="en-US" sz="2400" dirty="0"/>
              <a:t>:</a:t>
            </a:r>
            <a:endParaRPr lang="fr-FR" sz="2400" dirty="0"/>
          </a:p>
          <a:p>
            <a:pPr marL="342900" lvl="0" indent="-342900" algn="just" rtl="1">
              <a:buFont typeface="Wingdings" panose="05000000000000000000" pitchFamily="2" charset="2"/>
              <a:buChar char="Ø"/>
            </a:pPr>
            <a:r>
              <a:rPr lang="ar-SA" sz="2400" dirty="0"/>
              <a:t>ت</a:t>
            </a:r>
            <a:r>
              <a:rPr lang="ar-DZ" sz="2400" dirty="0"/>
              <a:t>َ</a:t>
            </a:r>
            <a:r>
              <a:rPr lang="ar-SA" sz="2400" dirty="0"/>
              <a:t>فت</a:t>
            </a:r>
            <a:r>
              <a:rPr lang="ar-DZ" sz="2400" dirty="0"/>
              <a:t>ُّ</a:t>
            </a:r>
            <a:r>
              <a:rPr lang="ar-SA" sz="2400" dirty="0"/>
              <a:t>ح الذ</a:t>
            </a:r>
            <a:r>
              <a:rPr lang="ar-DZ" sz="2400" dirty="0"/>
              <a:t>ِّ</a:t>
            </a:r>
            <a:r>
              <a:rPr lang="ar-SA" sz="2400" dirty="0"/>
              <a:t>هن نحو الأفكار الجديدة.</a:t>
            </a:r>
            <a:endParaRPr lang="ar-DZ" sz="2400" dirty="0"/>
          </a:p>
          <a:p>
            <a:pPr marL="342900" lvl="0" indent="-342900" algn="just" rtl="1">
              <a:buFont typeface="Wingdings" panose="05000000000000000000" pitchFamily="2" charset="2"/>
              <a:buChar char="Ø"/>
            </a:pPr>
            <a:r>
              <a:rPr lang="ar-DZ" sz="2400" dirty="0"/>
              <a:t> </a:t>
            </a:r>
            <a:r>
              <a:rPr lang="ar-SA" sz="2400" dirty="0"/>
              <a:t>عدم الم</a:t>
            </a:r>
            <a:r>
              <a:rPr lang="ar-DZ" sz="2400" dirty="0"/>
              <a:t>ُ</a:t>
            </a:r>
            <a:r>
              <a:rPr lang="ar-SA" sz="2400" dirty="0" err="1"/>
              <a:t>جادلة</a:t>
            </a:r>
            <a:r>
              <a:rPr lang="ar-SA" sz="2400" dirty="0"/>
              <a:t> في الأمور ال</a:t>
            </a:r>
            <a:r>
              <a:rPr lang="ar-DZ" sz="2400" dirty="0"/>
              <a:t>َّ</a:t>
            </a:r>
            <a:r>
              <a:rPr lang="ar-SA" sz="2400" dirty="0"/>
              <a:t>تي لا يعرفها </a:t>
            </a:r>
            <a:r>
              <a:rPr lang="ar-DZ" sz="2400" dirty="0"/>
              <a:t>.</a:t>
            </a:r>
          </a:p>
          <a:p>
            <a:pPr marL="342900" lvl="0" indent="-342900" algn="just" rtl="1">
              <a:buFont typeface="Wingdings" panose="05000000000000000000" pitchFamily="2" charset="2"/>
              <a:buChar char="Ø"/>
            </a:pPr>
            <a:r>
              <a:rPr lang="ar-DZ" sz="2400" dirty="0"/>
              <a:t> </a:t>
            </a:r>
            <a:r>
              <a:rPr lang="ar-SA" sz="2400" dirty="0"/>
              <a:t>يعرف مدى حاجته للمعلومات.</a:t>
            </a:r>
            <a:endParaRPr lang="ar-DZ" sz="2400" dirty="0"/>
          </a:p>
          <a:p>
            <a:pPr marL="342900" lvl="0" indent="-342900" algn="just" rtl="1">
              <a:buFont typeface="Wingdings" panose="05000000000000000000" pitchFamily="2" charset="2"/>
              <a:buChar char="Ø"/>
            </a:pPr>
            <a:r>
              <a:rPr lang="ar-DZ" sz="2400" dirty="0"/>
              <a:t> </a:t>
            </a:r>
            <a:r>
              <a:rPr lang="ar-SA" sz="2400" dirty="0"/>
              <a:t>يعرف الفرق بين نتيجة</a:t>
            </a:r>
            <a:r>
              <a:rPr lang="ar-DZ" sz="2400" dirty="0"/>
              <a:t>ٍ</a:t>
            </a:r>
            <a:r>
              <a:rPr lang="ar-SA" sz="2400" dirty="0"/>
              <a:t> "ربما تكون صحيحة" ونتيجة "لا أن تكون صحيحة</a:t>
            </a:r>
            <a:r>
              <a:rPr lang="en-US" sz="2400" dirty="0"/>
              <a:t>"</a:t>
            </a:r>
            <a:r>
              <a:rPr lang="ar-DZ" sz="2400" dirty="0"/>
              <a:t>.</a:t>
            </a:r>
          </a:p>
          <a:p>
            <a:pPr marL="342900" lvl="0" indent="-342900" algn="just" rtl="1">
              <a:buFont typeface="Wingdings" panose="05000000000000000000" pitchFamily="2" charset="2"/>
              <a:buChar char="Ø"/>
            </a:pPr>
            <a:r>
              <a:rPr lang="ar-DZ" sz="2400" dirty="0"/>
              <a:t> </a:t>
            </a:r>
            <a:r>
              <a:rPr lang="ar-SA" sz="2400" dirty="0"/>
              <a:t>يتجن</a:t>
            </a:r>
            <a:r>
              <a:rPr lang="ar-DZ" sz="2400" dirty="0"/>
              <a:t>َّ</a:t>
            </a:r>
            <a:r>
              <a:rPr lang="ar-SA" sz="2400" dirty="0"/>
              <a:t>ب الأخطاء الش</a:t>
            </a:r>
            <a:r>
              <a:rPr lang="ar-DZ" sz="2400" dirty="0"/>
              <a:t>َّ</a:t>
            </a:r>
            <a:r>
              <a:rPr lang="ar-SA" sz="2400" dirty="0" err="1"/>
              <a:t>ائعة</a:t>
            </a:r>
            <a:r>
              <a:rPr lang="ar-SA" sz="2400" dirty="0"/>
              <a:t> في تحليله للأمور.</a:t>
            </a:r>
            <a:endParaRPr lang="ar-DZ" sz="2400" dirty="0"/>
          </a:p>
          <a:p>
            <a:pPr marL="342900" lvl="0" indent="-342900" algn="just" rtl="1">
              <a:buFont typeface="Wingdings" panose="05000000000000000000" pitchFamily="2" charset="2"/>
              <a:buChar char="Ø"/>
            </a:pPr>
            <a:r>
              <a:rPr lang="ar-DZ" sz="2400" dirty="0"/>
              <a:t> </a:t>
            </a:r>
            <a:r>
              <a:rPr lang="ar-SA" sz="2400" dirty="0"/>
              <a:t>كثير السؤال عم</a:t>
            </a:r>
            <a:r>
              <a:rPr lang="ar-DZ" sz="2400" dirty="0"/>
              <a:t>َّ</a:t>
            </a:r>
            <a:r>
              <a:rPr lang="ar-SA" sz="2400" dirty="0"/>
              <a:t>ا لا يفهمه</a:t>
            </a:r>
            <a:r>
              <a:rPr lang="en-US" sz="2400" dirty="0"/>
              <a:t> .</a:t>
            </a:r>
            <a:endParaRPr lang="ar-DZ" sz="2400" dirty="0"/>
          </a:p>
          <a:p>
            <a:pPr marL="342900" lvl="0" indent="-342900" algn="just" rtl="1">
              <a:buFont typeface="Wingdings" panose="05000000000000000000" pitchFamily="2" charset="2"/>
              <a:buChar char="Ø"/>
            </a:pPr>
            <a:r>
              <a:rPr lang="ar-DZ" sz="2400" dirty="0"/>
              <a:t> </a:t>
            </a:r>
            <a:r>
              <a:rPr lang="ar-SA" sz="2400" dirty="0"/>
              <a:t>يفص</a:t>
            </a:r>
            <a:r>
              <a:rPr lang="ar-DZ" sz="2400" dirty="0"/>
              <a:t>ِ</a:t>
            </a:r>
            <a:r>
              <a:rPr lang="ar-SA" sz="2400" dirty="0"/>
              <a:t>ل بين الت</a:t>
            </a:r>
            <a:r>
              <a:rPr lang="ar-DZ" sz="2400" dirty="0"/>
              <a:t>َّ</a:t>
            </a:r>
            <a:r>
              <a:rPr lang="ar-SA" sz="2400" dirty="0"/>
              <a:t>فكير العاطفي والت</a:t>
            </a:r>
            <a:r>
              <a:rPr lang="ar-DZ" sz="2400" dirty="0"/>
              <a:t>َّ</a:t>
            </a:r>
            <a:r>
              <a:rPr lang="ar-SA" sz="2400" dirty="0"/>
              <a:t>فكير المنطقي .</a:t>
            </a:r>
            <a:endParaRPr lang="ar-DZ" sz="2400" dirty="0"/>
          </a:p>
          <a:p>
            <a:pPr marL="342900" lvl="0" indent="-342900" algn="just" rtl="1">
              <a:buFont typeface="Wingdings" panose="05000000000000000000" pitchFamily="2" charset="2"/>
              <a:buChar char="Ø"/>
            </a:pPr>
            <a:r>
              <a:rPr lang="ar-DZ" sz="2400" dirty="0"/>
              <a:t> </a:t>
            </a:r>
            <a:r>
              <a:rPr lang="ar-SA" sz="2400" dirty="0"/>
              <a:t>يتمت</a:t>
            </a:r>
            <a:r>
              <a:rPr lang="ar-DZ" sz="2400" dirty="0"/>
              <a:t>َّ</a:t>
            </a:r>
            <a:r>
              <a:rPr lang="ar-SA" sz="2400" dirty="0"/>
              <a:t>ع بالقدرة على توضيح ما يريد قوله للآخرين وفهم ما يقولون</a:t>
            </a:r>
            <a:r>
              <a:rPr lang="en-US" sz="2400" dirty="0"/>
              <a:t> .</a:t>
            </a:r>
            <a:endParaRPr lang="ar-DZ" sz="2400" dirty="0"/>
          </a:p>
          <a:p>
            <a:pPr marL="342900" lvl="0" indent="-342900" algn="just" rtl="1">
              <a:buFont typeface="Wingdings" panose="05000000000000000000" pitchFamily="2" charset="2"/>
              <a:buChar char="Ø"/>
            </a:pPr>
            <a:r>
              <a:rPr lang="ar-DZ" sz="2400" dirty="0"/>
              <a:t> </a:t>
            </a:r>
            <a:r>
              <a:rPr lang="ar-SA" sz="2400" dirty="0"/>
              <a:t>يحمل الكثير من ال</a:t>
            </a:r>
            <a:r>
              <a:rPr lang="ar-DZ" sz="2400" dirty="0"/>
              <a:t>أ</a:t>
            </a:r>
            <a:r>
              <a:rPr lang="ar-SA" sz="2400" dirty="0"/>
              <a:t>دلة</a:t>
            </a:r>
            <a:r>
              <a:rPr lang="ar-DZ" sz="2400" dirty="0"/>
              <a:t>،</a:t>
            </a:r>
            <a:r>
              <a:rPr lang="ar-SA" sz="2400" dirty="0"/>
              <a:t> ال</a:t>
            </a:r>
            <a:r>
              <a:rPr lang="ar-DZ" sz="2400" dirty="0"/>
              <a:t>َّ</a:t>
            </a:r>
            <a:r>
              <a:rPr lang="ar-SA" sz="2400" dirty="0"/>
              <a:t>ت</a:t>
            </a:r>
            <a:r>
              <a:rPr lang="ar-DZ" sz="2400" dirty="0"/>
              <a:t>ِ</a:t>
            </a:r>
            <a:r>
              <a:rPr lang="ar-SA" sz="2400" dirty="0"/>
              <a:t>ي </a:t>
            </a:r>
            <a:r>
              <a:rPr lang="ar-SA" sz="2400" dirty="0" err="1"/>
              <a:t>ي</a:t>
            </a:r>
            <a:r>
              <a:rPr lang="ar-DZ" sz="2400" dirty="0"/>
              <a:t>َ</a:t>
            </a:r>
            <a:r>
              <a:rPr lang="ar-SA" sz="2400" dirty="0"/>
              <a:t>د</a:t>
            </a:r>
            <a:r>
              <a:rPr lang="ar-DZ" sz="2400" dirty="0"/>
              <a:t>ْ</a:t>
            </a:r>
            <a:r>
              <a:rPr lang="ar-SA" sz="2400" dirty="0"/>
              <a:t>عم بها </a:t>
            </a:r>
            <a:r>
              <a:rPr lang="ar-SA" sz="2400" dirty="0" err="1"/>
              <a:t>آرائ</a:t>
            </a:r>
            <a:r>
              <a:rPr lang="ar-DZ" sz="2400" dirty="0"/>
              <a:t>ِ</a:t>
            </a:r>
            <a:r>
              <a:rPr lang="ar-SA" sz="2400" dirty="0"/>
              <a:t>ه و</a:t>
            </a:r>
            <a:r>
              <a:rPr lang="ar-DZ" sz="2400" dirty="0"/>
              <a:t>َ</a:t>
            </a:r>
            <a:r>
              <a:rPr lang="ar-SA" sz="2400" dirty="0"/>
              <a:t>و</a:t>
            </a:r>
            <a:r>
              <a:rPr lang="ar-DZ" sz="2400" dirty="0"/>
              <a:t>ُ</a:t>
            </a:r>
            <a:r>
              <a:rPr lang="ar-SA" sz="2400" dirty="0"/>
              <a:t>ج</a:t>
            </a:r>
            <a:r>
              <a:rPr lang="ar-DZ" sz="2400" dirty="0"/>
              <a:t>ُ</a:t>
            </a:r>
            <a:r>
              <a:rPr lang="ar-SA" sz="2400" dirty="0"/>
              <a:t>هات نظره. </a:t>
            </a:r>
            <a:endParaRPr lang="ar-DZ" sz="2400" dirty="0"/>
          </a:p>
          <a:p>
            <a:pPr marL="342900" lvl="0" indent="-342900" algn="just" rtl="1">
              <a:buFont typeface="Wingdings" panose="05000000000000000000" pitchFamily="2" charset="2"/>
              <a:buChar char="Ø"/>
            </a:pPr>
            <a:r>
              <a:rPr lang="ar-DZ" sz="2400" dirty="0"/>
              <a:t> </a:t>
            </a:r>
            <a:r>
              <a:rPr lang="ar-SA" sz="2400" dirty="0"/>
              <a:t>يتراجع عن أفكاره في حال ث</a:t>
            </a:r>
            <a:r>
              <a:rPr lang="ar-DZ" sz="2400" dirty="0"/>
              <a:t>ُ</a:t>
            </a:r>
            <a:r>
              <a:rPr lang="ar-SA" sz="2400" dirty="0"/>
              <a:t>بوت خ</a:t>
            </a:r>
            <a:r>
              <a:rPr lang="ar-DZ" sz="2400" dirty="0"/>
              <a:t>َ</a:t>
            </a:r>
            <a:r>
              <a:rPr lang="ar-SA" sz="2400" dirty="0" err="1"/>
              <a:t>طئها</a:t>
            </a:r>
            <a:r>
              <a:rPr lang="en-US" sz="2400" dirty="0"/>
              <a:t>.</a:t>
            </a:r>
            <a:endParaRPr lang="ar-DZ" sz="2400" dirty="0"/>
          </a:p>
          <a:p>
            <a:pPr marL="342900" lvl="0" indent="-342900" algn="just" rtl="1">
              <a:buFont typeface="Wingdings" panose="05000000000000000000" pitchFamily="2" charset="2"/>
              <a:buChar char="Ø"/>
            </a:pPr>
            <a:r>
              <a:rPr lang="ar-DZ" sz="2400" dirty="0"/>
              <a:t> </a:t>
            </a:r>
            <a:r>
              <a:rPr lang="ar-SA" sz="2400" dirty="0"/>
              <a:t>يعت</a:t>
            </a:r>
            <a:r>
              <a:rPr lang="ar-DZ" sz="2400" dirty="0"/>
              <a:t>َ</a:t>
            </a:r>
            <a:r>
              <a:rPr lang="ar-SA" sz="2400" dirty="0"/>
              <a:t>رف بعدم</a:t>
            </a:r>
            <a:r>
              <a:rPr lang="ar-DZ" sz="2400" dirty="0"/>
              <a:t>ِ</a:t>
            </a:r>
            <a:r>
              <a:rPr lang="ar-SA" sz="2400" dirty="0"/>
              <a:t> معرفته إ</a:t>
            </a:r>
            <a:r>
              <a:rPr lang="ar-DZ" sz="2400" dirty="0"/>
              <a:t>ذَ</a:t>
            </a:r>
            <a:r>
              <a:rPr lang="ar-SA" sz="2400" dirty="0"/>
              <a:t>ا س</a:t>
            </a:r>
            <a:r>
              <a:rPr lang="ar-DZ" sz="2400" dirty="0"/>
              <a:t>ُ</a:t>
            </a:r>
            <a:r>
              <a:rPr lang="ar-SA" sz="2400" dirty="0"/>
              <a:t>ئ</a:t>
            </a:r>
            <a:r>
              <a:rPr lang="ar-DZ" sz="2400" dirty="0"/>
              <a:t>ِ</a:t>
            </a:r>
            <a:r>
              <a:rPr lang="ar-SA" sz="2400" dirty="0"/>
              <a:t>ل عن موضوع ما، وكان لا يعرف الاجابة</a:t>
            </a:r>
            <a:r>
              <a:rPr lang="en-US" dirty="0"/>
              <a:t>.</a:t>
            </a:r>
            <a:endParaRPr lang="fr-FR" dirty="0"/>
          </a:p>
          <a:p>
            <a:pPr rtl="1"/>
            <a:r>
              <a:rPr lang="ar-DZ" dirty="0"/>
              <a:t> </a:t>
            </a:r>
            <a:endParaRPr lang="fr-FR" dirty="0"/>
          </a:p>
          <a:p>
            <a:pPr algn="just" rtl="1"/>
            <a:endParaRPr lang="fr-FR" dirty="0"/>
          </a:p>
        </p:txBody>
      </p:sp>
    </p:spTree>
    <p:extLst>
      <p:ext uri="{BB962C8B-B14F-4D97-AF65-F5344CB8AC3E}">
        <p14:creationId xmlns:p14="http://schemas.microsoft.com/office/powerpoint/2010/main" val="1499326834"/>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E4F12-53F6-EA19-FB17-BD37A472276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986EAD-C577-E3FA-7CF8-B2486A5AC5F2}"/>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BF0C231-68A8-C12E-5E7A-B6912A291F45}"/>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264A39B7-6422-D80D-4B31-1B0DD049F209}"/>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21187E2-A257-687F-EA24-369E90B6A1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8705A255-C2BA-EB53-4D79-3E2A573D1BC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653535D1-F591-97B4-6493-EE8829789126}"/>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أسس النّقد الإعلامــــــــــــــــي </a:t>
            </a:r>
          </a:p>
        </p:txBody>
      </p:sp>
      <p:sp>
        <p:nvSpPr>
          <p:cNvPr id="5" name="Parallelogram 4">
            <a:extLst>
              <a:ext uri="{FF2B5EF4-FFF2-40B4-BE49-F238E27FC236}">
                <a16:creationId xmlns:a16="http://schemas.microsoft.com/office/drawing/2014/main" id="{B050F66E-A601-0AF1-D595-C309B475ACAF}"/>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5547C301-D746-27F7-B935-C99EE78ECC6C}"/>
              </a:ext>
            </a:extLst>
          </p:cNvPr>
          <p:cNvSpPr txBox="1"/>
          <p:nvPr/>
        </p:nvSpPr>
        <p:spPr>
          <a:xfrm>
            <a:off x="1740213" y="1839975"/>
            <a:ext cx="9202479" cy="4124206"/>
          </a:xfrm>
          <a:prstGeom prst="rect">
            <a:avLst/>
          </a:prstGeom>
          <a:noFill/>
        </p:spPr>
        <p:txBody>
          <a:bodyPr wrap="square">
            <a:spAutoFit/>
          </a:bodyPr>
          <a:lstStyle/>
          <a:p>
            <a:pPr algn="justLow" rtl="1"/>
            <a:r>
              <a:rPr lang="ar-DZ" sz="2400" dirty="0"/>
              <a:t>   </a:t>
            </a:r>
            <a:r>
              <a:rPr lang="ar-SA" sz="2400" dirty="0"/>
              <a:t>ن</a:t>
            </a:r>
            <a:r>
              <a:rPr lang="ar-DZ" sz="2400" dirty="0"/>
              <a:t>َ</a:t>
            </a:r>
            <a:r>
              <a:rPr lang="ar-SA" sz="2400" dirty="0"/>
              <a:t>ذكر هن</a:t>
            </a:r>
            <a:r>
              <a:rPr lang="ar-DZ" sz="2400" dirty="0"/>
              <a:t>َ</a:t>
            </a:r>
            <a:r>
              <a:rPr lang="ar-SA" sz="2400" dirty="0"/>
              <a:t>ا أهم</a:t>
            </a:r>
            <a:r>
              <a:rPr lang="ar-DZ" sz="2400" dirty="0"/>
              <a:t>َّ</a:t>
            </a:r>
            <a:r>
              <a:rPr lang="ar-SA" sz="2400" dirty="0"/>
              <a:t> أس</a:t>
            </a:r>
            <a:r>
              <a:rPr lang="ar-DZ" sz="2400" dirty="0"/>
              <a:t>ُ</a:t>
            </a:r>
            <a:r>
              <a:rPr lang="ar-SA" sz="2400" dirty="0"/>
              <a:t>س </a:t>
            </a:r>
            <a:r>
              <a:rPr lang="ar-SA" sz="2400" dirty="0" err="1"/>
              <a:t>للن</a:t>
            </a:r>
            <a:r>
              <a:rPr lang="ar-DZ" sz="2400" dirty="0"/>
              <a:t>َّ</a:t>
            </a:r>
            <a:r>
              <a:rPr lang="ar-SA" sz="2400" dirty="0"/>
              <a:t>قد </a:t>
            </a:r>
            <a:r>
              <a:rPr lang="ar-DZ" sz="2400" dirty="0"/>
              <a:t>الإعلامي،</a:t>
            </a:r>
            <a:r>
              <a:rPr lang="ar-SA" sz="2400" dirty="0"/>
              <a:t> ال</a:t>
            </a:r>
            <a:r>
              <a:rPr lang="ar-DZ" sz="2400" dirty="0"/>
              <a:t>َّ</a:t>
            </a:r>
            <a:r>
              <a:rPr lang="ar-SA" sz="2400" dirty="0"/>
              <a:t>تي </a:t>
            </a:r>
            <a:r>
              <a:rPr lang="ar-DZ" sz="2400" dirty="0"/>
              <a:t>إ</a:t>
            </a:r>
            <a:r>
              <a:rPr lang="ar-SA" sz="2400" dirty="0"/>
              <a:t>ست</a:t>
            </a:r>
            <a:r>
              <a:rPr lang="ar-DZ" sz="2400" dirty="0"/>
              <a:t>ُ</a:t>
            </a:r>
            <a:r>
              <a:rPr lang="ar-SA" sz="2400" dirty="0"/>
              <a:t>م</a:t>
            </a:r>
            <a:r>
              <a:rPr lang="ar-DZ" sz="2400" dirty="0"/>
              <a:t>ِ</a:t>
            </a:r>
            <a:r>
              <a:rPr lang="ar-SA" sz="2400" dirty="0"/>
              <a:t>د</a:t>
            </a:r>
            <a:r>
              <a:rPr lang="ar-DZ" sz="2400" dirty="0"/>
              <a:t>َّ</a:t>
            </a:r>
            <a:r>
              <a:rPr lang="ar-SA" sz="2400" dirty="0"/>
              <a:t>ت من الن</a:t>
            </a:r>
            <a:r>
              <a:rPr lang="ar-DZ" sz="2400" dirty="0"/>
              <a:t>َّ</a:t>
            </a:r>
            <a:r>
              <a:rPr lang="ar-SA" sz="2400" dirty="0"/>
              <a:t>قد ال</a:t>
            </a:r>
            <a:r>
              <a:rPr lang="ar-DZ" sz="2400" dirty="0"/>
              <a:t>أَ</a:t>
            </a:r>
            <a:r>
              <a:rPr lang="ar-SA" sz="2400" dirty="0"/>
              <a:t>دبي فيما ي</a:t>
            </a:r>
            <a:r>
              <a:rPr lang="ar-DZ" sz="2400" dirty="0"/>
              <a:t>ل</a:t>
            </a:r>
            <a:r>
              <a:rPr lang="ar-SA" sz="2400" dirty="0"/>
              <a:t>ي</a:t>
            </a:r>
            <a:r>
              <a:rPr lang="en-US" sz="2400" dirty="0"/>
              <a:t>: </a:t>
            </a:r>
            <a:endParaRPr lang="ar-DZ" sz="2400" dirty="0"/>
          </a:p>
          <a:p>
            <a:pPr algn="justLow" rtl="1"/>
            <a:r>
              <a:rPr lang="ar-SA" sz="2400" dirty="0"/>
              <a:t>في المجال ا</a:t>
            </a:r>
            <a:r>
              <a:rPr lang="ar-DZ" sz="2400" dirty="0" err="1"/>
              <a:t>لإِ</a:t>
            </a:r>
            <a:r>
              <a:rPr lang="ar-SA" sz="2400" dirty="0"/>
              <a:t>علامي</a:t>
            </a:r>
            <a:r>
              <a:rPr lang="ar-DZ" sz="2400" dirty="0"/>
              <a:t>، لا</a:t>
            </a:r>
            <a:r>
              <a:rPr lang="ar-SA" sz="2400" dirty="0"/>
              <a:t> </a:t>
            </a:r>
            <a:r>
              <a:rPr lang="ar-DZ" sz="2400" dirty="0"/>
              <a:t>ت</a:t>
            </a:r>
            <a:r>
              <a:rPr lang="ar-SA" sz="2400" dirty="0"/>
              <a:t>وجد نظرية أو إطار محدد ل</a:t>
            </a:r>
            <a:r>
              <a:rPr lang="ar-DZ" sz="2400" dirty="0"/>
              <a:t>ِ</a:t>
            </a:r>
            <a:r>
              <a:rPr lang="ar-SA" sz="2400" dirty="0"/>
              <a:t>نقد وسائل ال</a:t>
            </a:r>
            <a:r>
              <a:rPr lang="ar-DZ" sz="2400" dirty="0"/>
              <a:t>إِ</a:t>
            </a:r>
            <a:r>
              <a:rPr lang="ar-SA" sz="2400" dirty="0"/>
              <a:t>علام </a:t>
            </a:r>
            <a:r>
              <a:rPr lang="ar-SA" sz="2400" dirty="0" err="1"/>
              <a:t>وم</a:t>
            </a:r>
            <a:r>
              <a:rPr lang="ar-DZ" sz="2400" dirty="0"/>
              <a:t>ض</a:t>
            </a:r>
            <a:r>
              <a:rPr lang="ar-SA" sz="2400" dirty="0"/>
              <a:t>امينها بصورة</a:t>
            </a:r>
            <a:r>
              <a:rPr lang="ar-DZ" sz="2400" dirty="0"/>
              <a:t>ٍ</a:t>
            </a:r>
            <a:r>
              <a:rPr lang="ar-SA" sz="2400" dirty="0"/>
              <a:t> </a:t>
            </a:r>
            <a:r>
              <a:rPr lang="ar-DZ" sz="2400" dirty="0"/>
              <a:t>ع</a:t>
            </a:r>
            <a:r>
              <a:rPr lang="ar-SA" sz="2400" dirty="0"/>
              <a:t>لمية مقن</a:t>
            </a:r>
            <a:r>
              <a:rPr lang="ar-DZ" sz="2400" dirty="0"/>
              <a:t>َّن</a:t>
            </a:r>
            <a:r>
              <a:rPr lang="ar-SA" sz="2400" dirty="0"/>
              <a:t>ة</a:t>
            </a:r>
            <a:r>
              <a:rPr lang="ar-DZ" sz="2400" dirty="0"/>
              <a:t>،</a:t>
            </a:r>
            <a:r>
              <a:rPr lang="ar-SA" sz="2400" dirty="0"/>
              <a:t> ولكن توجد نظر</a:t>
            </a:r>
            <a:r>
              <a:rPr lang="ar-DZ" sz="2400" dirty="0"/>
              <a:t>ي</a:t>
            </a:r>
            <a:r>
              <a:rPr lang="ar-SA" sz="2400" dirty="0"/>
              <a:t>ات علم</a:t>
            </a:r>
            <a:r>
              <a:rPr lang="ar-DZ" sz="2400" dirty="0"/>
              <a:t>ي</a:t>
            </a:r>
            <a:r>
              <a:rPr lang="ar-SA" sz="2400" dirty="0"/>
              <a:t>ة </a:t>
            </a:r>
            <a:r>
              <a:rPr lang="ar-SA" sz="2400" dirty="0" err="1"/>
              <a:t>للن</a:t>
            </a:r>
            <a:r>
              <a:rPr lang="ar-DZ" sz="2400" dirty="0"/>
              <a:t>َّ</a:t>
            </a:r>
            <a:r>
              <a:rPr lang="ar-SA" sz="2400" dirty="0"/>
              <a:t>قد</a:t>
            </a:r>
            <a:r>
              <a:rPr lang="ar-DZ" sz="2400" dirty="0"/>
              <a:t>،</a:t>
            </a:r>
            <a:r>
              <a:rPr lang="ar-SA" sz="2400" dirty="0"/>
              <a:t> يمكن ال</a:t>
            </a:r>
            <a:r>
              <a:rPr lang="ar-DZ" sz="2400" dirty="0"/>
              <a:t>إِ</a:t>
            </a:r>
            <a:r>
              <a:rPr lang="ar-SA" sz="2400" dirty="0" err="1"/>
              <a:t>ستفادة</a:t>
            </a:r>
            <a:r>
              <a:rPr lang="ar-SA" sz="2400" dirty="0"/>
              <a:t> </a:t>
            </a:r>
            <a:r>
              <a:rPr lang="ar-DZ" sz="2400" dirty="0"/>
              <a:t>من</a:t>
            </a:r>
            <a:r>
              <a:rPr lang="ar-SA" sz="2400" dirty="0"/>
              <a:t>ها </a:t>
            </a:r>
            <a:r>
              <a:rPr lang="ar-SA" sz="2400" dirty="0" err="1"/>
              <a:t>وت</a:t>
            </a:r>
            <a:r>
              <a:rPr lang="ar-DZ" sz="2400" dirty="0"/>
              <a:t>َ</a:t>
            </a:r>
            <a:r>
              <a:rPr lang="ar-SA" sz="2400" dirty="0" err="1"/>
              <a:t>طويع</a:t>
            </a:r>
            <a:r>
              <a:rPr lang="ar-DZ" sz="2400" dirty="0"/>
              <a:t>ِ</a:t>
            </a:r>
            <a:r>
              <a:rPr lang="ar-SA" sz="2400" dirty="0"/>
              <a:t>ها في خ</a:t>
            </a:r>
            <a:r>
              <a:rPr lang="ar-DZ" sz="2400" dirty="0"/>
              <a:t>ِ</a:t>
            </a:r>
            <a:r>
              <a:rPr lang="ar-SA" sz="2400" dirty="0"/>
              <a:t>دمة الن</a:t>
            </a:r>
            <a:r>
              <a:rPr lang="ar-DZ" sz="2400" dirty="0"/>
              <a:t>َّ</a:t>
            </a:r>
            <a:r>
              <a:rPr lang="ar-SA" sz="2400" dirty="0"/>
              <a:t>قد الإعلامي</a:t>
            </a:r>
            <a:r>
              <a:rPr lang="ar-DZ" sz="2400" dirty="0"/>
              <a:t>.</a:t>
            </a:r>
          </a:p>
          <a:p>
            <a:pPr marL="457200" indent="-457200" algn="justLow" rtl="1">
              <a:buFont typeface="Wingdings" panose="05000000000000000000" pitchFamily="2" charset="2"/>
              <a:buChar char="q"/>
            </a:pPr>
            <a:r>
              <a:rPr lang="ar-SA" sz="2800" b="1" dirty="0">
                <a:solidFill>
                  <a:srgbClr val="C00000"/>
                </a:solidFill>
              </a:rPr>
              <a:t>تطبيقي</a:t>
            </a:r>
            <a:r>
              <a:rPr lang="ar-DZ" sz="2800" b="1" dirty="0">
                <a:solidFill>
                  <a:srgbClr val="C00000"/>
                </a:solidFill>
              </a:rPr>
              <a:t>: </a:t>
            </a:r>
            <a:r>
              <a:rPr lang="ar-SA" sz="2400" dirty="0"/>
              <a:t>لابد</a:t>
            </a:r>
            <a:r>
              <a:rPr lang="ar-DZ" sz="2400" dirty="0"/>
              <a:t>َّ</a:t>
            </a:r>
            <a:r>
              <a:rPr lang="ar-SA" sz="2400" dirty="0"/>
              <a:t> </a:t>
            </a:r>
            <a:r>
              <a:rPr lang="ar-SA" sz="2400" dirty="0" err="1"/>
              <a:t>للن</a:t>
            </a:r>
            <a:r>
              <a:rPr lang="ar-DZ" sz="2400" dirty="0"/>
              <a:t>َّ</a:t>
            </a:r>
            <a:r>
              <a:rPr lang="ar-SA" sz="2400" dirty="0"/>
              <a:t>قد الإعلامي أن</a:t>
            </a:r>
            <a:r>
              <a:rPr lang="ar-DZ" sz="2400" dirty="0"/>
              <a:t>ْ</a:t>
            </a:r>
            <a:r>
              <a:rPr lang="ar-SA" sz="2400" dirty="0"/>
              <a:t> </a:t>
            </a:r>
            <a:r>
              <a:rPr lang="ar-SA" sz="2400" dirty="0" err="1"/>
              <a:t>يت</a:t>
            </a:r>
            <a:r>
              <a:rPr lang="ar-DZ" sz="2400" dirty="0"/>
              <a:t>َّ</a:t>
            </a:r>
            <a:r>
              <a:rPr lang="ar-SA" sz="2400" dirty="0"/>
              <a:t>سم بكونه تطبيقي</a:t>
            </a:r>
            <a:r>
              <a:rPr lang="ar-DZ" sz="2400" dirty="0"/>
              <a:t>،</a:t>
            </a:r>
            <a:r>
              <a:rPr lang="ar-SA" sz="2400" dirty="0"/>
              <a:t> بحيث </a:t>
            </a:r>
            <a:r>
              <a:rPr lang="ar-DZ" sz="2400" dirty="0"/>
              <a:t>لا</a:t>
            </a:r>
            <a:r>
              <a:rPr lang="ar-SA" sz="2400" dirty="0"/>
              <a:t> </a:t>
            </a:r>
            <a:r>
              <a:rPr lang="ar-DZ" sz="2400" dirty="0"/>
              <a:t>ي</a:t>
            </a:r>
            <a:r>
              <a:rPr lang="ar-SA" sz="2400" dirty="0"/>
              <a:t>زد</a:t>
            </a:r>
            <a:r>
              <a:rPr lang="ar-DZ" sz="2400" dirty="0"/>
              <a:t>َ</a:t>
            </a:r>
            <a:r>
              <a:rPr lang="ar-SA" sz="2400" dirty="0"/>
              <a:t>حم بأقـوال</a:t>
            </a:r>
            <a:r>
              <a:rPr lang="ar-DZ" sz="2400" dirty="0"/>
              <a:t>ٍ</a:t>
            </a:r>
            <a:r>
              <a:rPr lang="ar-SA" sz="2400" dirty="0"/>
              <a:t> وآراء</a:t>
            </a:r>
            <a:r>
              <a:rPr lang="ar-DZ" sz="2400" dirty="0"/>
              <a:t>ٍ</a:t>
            </a:r>
            <a:r>
              <a:rPr lang="ar-SA" sz="2400" dirty="0"/>
              <a:t> ونظريات</a:t>
            </a:r>
            <a:r>
              <a:rPr lang="ar-DZ" sz="2400" dirty="0"/>
              <a:t>،</a:t>
            </a:r>
            <a:r>
              <a:rPr lang="ar-SA" sz="2400" dirty="0"/>
              <a:t> إ</a:t>
            </a:r>
            <a:r>
              <a:rPr lang="ar-DZ" sz="2400" dirty="0"/>
              <a:t>ِ</a:t>
            </a:r>
            <a:r>
              <a:rPr lang="ar-SA" sz="2400" dirty="0"/>
              <a:t>ن</a:t>
            </a:r>
            <a:r>
              <a:rPr lang="ar-DZ" sz="2400" dirty="0"/>
              <a:t>َّ</a:t>
            </a:r>
            <a:r>
              <a:rPr lang="ar-SA" sz="2400" dirty="0"/>
              <a:t>ما يجب أن ي</a:t>
            </a:r>
            <a:r>
              <a:rPr lang="ar-DZ" sz="2400" dirty="0"/>
              <a:t>ُ</a:t>
            </a:r>
            <a:r>
              <a:rPr lang="ar-SA" sz="2400" dirty="0"/>
              <a:t>عن</a:t>
            </a:r>
            <a:r>
              <a:rPr lang="ar-DZ" sz="2400" dirty="0"/>
              <a:t>ى</a:t>
            </a:r>
            <a:r>
              <a:rPr lang="ar-SA" sz="2400" dirty="0"/>
              <a:t> بالغرض المنشود في الت</a:t>
            </a:r>
            <a:r>
              <a:rPr lang="ar-DZ" sz="2400" dirty="0"/>
              <a:t>َّ</a:t>
            </a:r>
            <a:r>
              <a:rPr lang="ar-SA" sz="2400" dirty="0"/>
              <a:t>فسير والت</a:t>
            </a:r>
            <a:r>
              <a:rPr lang="ar-DZ" sz="2400" dirty="0"/>
              <a:t>َّ</a:t>
            </a:r>
            <a:r>
              <a:rPr lang="ar-SA" sz="2400" dirty="0"/>
              <a:t>حليل وتوضيح ما خ</a:t>
            </a:r>
            <a:r>
              <a:rPr lang="ar-DZ" sz="2400" dirty="0"/>
              <a:t>َ</a:t>
            </a:r>
            <a:r>
              <a:rPr lang="ar-SA" sz="2400" dirty="0"/>
              <a:t>في على الجمهور المتلق</a:t>
            </a:r>
            <a:r>
              <a:rPr lang="ar-DZ" sz="2400" dirty="0"/>
              <a:t>ِّ</a:t>
            </a:r>
            <a:r>
              <a:rPr lang="ar-SA" sz="2400" dirty="0"/>
              <a:t>ي</a:t>
            </a:r>
            <a:r>
              <a:rPr lang="ar-DZ" sz="2400" dirty="0"/>
              <a:t>.</a:t>
            </a:r>
          </a:p>
          <a:p>
            <a:pPr algn="justLow" rtl="1"/>
            <a:r>
              <a:rPr lang="ar-EG" sz="2400" b="1" dirty="0"/>
              <a:t>نقد تطبيقي:</a:t>
            </a:r>
            <a:r>
              <a:rPr lang="ar-EG" sz="2400" dirty="0"/>
              <a:t> "في نشرة الأخبار ليوم 5 سبتمبر، قناة (س) خص</a:t>
            </a:r>
            <a:r>
              <a:rPr lang="ar-DZ" sz="2400" dirty="0"/>
              <a:t>َّ</a:t>
            </a:r>
            <a:r>
              <a:rPr lang="ar-EG" sz="2400" dirty="0"/>
              <a:t>صت 10 دقائق لتغطية نشاط الحكومة</a:t>
            </a:r>
            <a:r>
              <a:rPr lang="ar-DZ" sz="2400" dirty="0"/>
              <a:t>،</a:t>
            </a:r>
            <a:r>
              <a:rPr lang="ar-EG" sz="2400" dirty="0"/>
              <a:t> مقابل 30 ثانية ل</a:t>
            </a:r>
            <a:r>
              <a:rPr lang="ar-DZ" sz="2400" dirty="0"/>
              <a:t>إِ</a:t>
            </a:r>
            <a:r>
              <a:rPr lang="ar-EG" sz="2400" dirty="0" err="1"/>
              <a:t>حتجاجات</a:t>
            </a:r>
            <a:r>
              <a:rPr lang="ar-EG" sz="2400" dirty="0"/>
              <a:t> المواطنين، وهذا </a:t>
            </a:r>
            <a:r>
              <a:rPr lang="ar-EG" sz="2400" dirty="0" err="1"/>
              <a:t>يوض</a:t>
            </a:r>
            <a:r>
              <a:rPr lang="ar-DZ" sz="2400" dirty="0"/>
              <a:t>ِّ</a:t>
            </a:r>
            <a:r>
              <a:rPr lang="ar-EG" sz="2400" dirty="0"/>
              <a:t>ح </a:t>
            </a:r>
            <a:r>
              <a:rPr lang="ar-DZ" sz="2400" dirty="0"/>
              <a:t>إِ</a:t>
            </a:r>
            <a:r>
              <a:rPr lang="ar-EG" sz="2400" dirty="0" err="1"/>
              <a:t>نحيازًا</a:t>
            </a:r>
            <a:r>
              <a:rPr lang="ar-EG" sz="2400" dirty="0"/>
              <a:t> في توزيع الوقت."</a:t>
            </a:r>
            <a:r>
              <a:rPr lang="en-US" sz="2400" dirty="0"/>
              <a:t>.</a:t>
            </a:r>
            <a:endParaRPr lang="ar-DZ" sz="2400" dirty="0"/>
          </a:p>
          <a:p>
            <a:pPr algn="justLow" rtl="1"/>
            <a:endParaRPr lang="ar-DZ" sz="2400" dirty="0"/>
          </a:p>
          <a:p>
            <a:pPr algn="justLow" rtl="1"/>
            <a:endParaRPr lang="fr-FR" dirty="0"/>
          </a:p>
        </p:txBody>
      </p:sp>
    </p:spTree>
    <p:extLst>
      <p:ext uri="{BB962C8B-B14F-4D97-AF65-F5344CB8AC3E}">
        <p14:creationId xmlns:p14="http://schemas.microsoft.com/office/powerpoint/2010/main" val="24900434"/>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91B9DD-AB1B-3CEA-31A1-039BA0BD579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BBFEC6-7C35-C6C4-0CC5-4FF45188A372}"/>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43C5FDAB-CD75-9898-6016-59013C5AFCFE}"/>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755485F3-1AB3-D9F8-E11E-CAD5A3859C22}"/>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1E972AA-9E52-FD4B-B67D-9D735B579A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A098807E-E16F-5C95-272A-5C5E90315B7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63D8E766-2529-C70D-7D64-6F675CA9D6EA}"/>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أسس النّقد الإعلامــــــــــــــــي </a:t>
            </a:r>
          </a:p>
        </p:txBody>
      </p:sp>
      <p:sp>
        <p:nvSpPr>
          <p:cNvPr id="5" name="Parallelogram 4">
            <a:extLst>
              <a:ext uri="{FF2B5EF4-FFF2-40B4-BE49-F238E27FC236}">
                <a16:creationId xmlns:a16="http://schemas.microsoft.com/office/drawing/2014/main" id="{60C1CCEC-CA6F-364B-4A71-81F677A5BD60}"/>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C6DC539C-FD0C-355B-03C1-E78BE75076D3}"/>
              </a:ext>
            </a:extLst>
          </p:cNvPr>
          <p:cNvSpPr txBox="1"/>
          <p:nvPr/>
        </p:nvSpPr>
        <p:spPr>
          <a:xfrm>
            <a:off x="3378200" y="1461321"/>
            <a:ext cx="7854737" cy="3908762"/>
          </a:xfrm>
          <a:prstGeom prst="rect">
            <a:avLst/>
          </a:prstGeom>
          <a:noFill/>
        </p:spPr>
        <p:txBody>
          <a:bodyPr wrap="square">
            <a:spAutoFit/>
          </a:bodyPr>
          <a:lstStyle/>
          <a:p>
            <a:pPr marL="342900" indent="-342900" algn="justLow" rtl="1">
              <a:buFont typeface="Wingdings" panose="05000000000000000000" pitchFamily="2" charset="2"/>
              <a:buChar char="q"/>
            </a:pPr>
            <a:r>
              <a:rPr lang="ar-SA" sz="2800" b="1" dirty="0">
                <a:solidFill>
                  <a:srgbClr val="C00000"/>
                </a:solidFill>
              </a:rPr>
              <a:t>الموضوعية:</a:t>
            </a:r>
            <a:endParaRPr lang="fr-FR" sz="2800" b="1" dirty="0">
              <a:solidFill>
                <a:srgbClr val="C00000"/>
              </a:solidFill>
            </a:endParaRPr>
          </a:p>
          <a:p>
            <a:pPr algn="justLow" rtl="1"/>
            <a:r>
              <a:rPr lang="ar-SA" sz="2400" dirty="0"/>
              <a:t> لا ي</a:t>
            </a:r>
            <a:r>
              <a:rPr lang="ar-DZ" sz="2400" dirty="0"/>
              <a:t>ُ</a:t>
            </a:r>
            <a:r>
              <a:rPr lang="ar-SA" sz="2400" dirty="0"/>
              <a:t>مكن بناء الن</a:t>
            </a:r>
            <a:r>
              <a:rPr lang="ar-DZ" sz="2400" dirty="0"/>
              <a:t>َّ</a:t>
            </a:r>
            <a:r>
              <a:rPr lang="ar-SA" sz="2400" dirty="0"/>
              <a:t>قد</a:t>
            </a:r>
            <a:r>
              <a:rPr lang="ar-DZ" sz="2400" dirty="0"/>
              <a:t>،</a:t>
            </a:r>
            <a:r>
              <a:rPr lang="ar-SA" sz="2400" dirty="0"/>
              <a:t> بـناء</a:t>
            </a:r>
            <a:r>
              <a:rPr lang="ar-DZ" sz="2400" dirty="0"/>
              <a:t>ًا</a:t>
            </a:r>
            <a:r>
              <a:rPr lang="ar-SA" sz="2400" dirty="0"/>
              <a:t> عـلى ت</a:t>
            </a:r>
            <a:r>
              <a:rPr lang="ar-DZ" sz="2400" dirty="0"/>
              <a:t>َ</a:t>
            </a:r>
            <a:r>
              <a:rPr lang="ar-SA" sz="2400" dirty="0" err="1"/>
              <a:t>خي</a:t>
            </a:r>
            <a:r>
              <a:rPr lang="ar-DZ" sz="2400" dirty="0"/>
              <a:t>ٌّ</a:t>
            </a:r>
            <a:r>
              <a:rPr lang="ar-SA" sz="2400" dirty="0"/>
              <a:t>لات أو ت</a:t>
            </a:r>
            <a:r>
              <a:rPr lang="ar-DZ" sz="2400" dirty="0"/>
              <a:t>َ</a:t>
            </a:r>
            <a:r>
              <a:rPr lang="ar-SA" sz="2400" dirty="0"/>
              <a:t>حليلات أو إ</a:t>
            </a:r>
            <a:r>
              <a:rPr lang="ar-DZ" sz="2400" dirty="0"/>
              <a:t>ِس</a:t>
            </a:r>
            <a:r>
              <a:rPr lang="ar-SA" sz="2400" dirty="0" err="1"/>
              <a:t>تنتاجات</a:t>
            </a:r>
            <a:r>
              <a:rPr lang="ar-SA" sz="2400" dirty="0"/>
              <a:t> أو أي</a:t>
            </a:r>
            <a:r>
              <a:rPr lang="ar-DZ" sz="2400" dirty="0"/>
              <a:t>ِّ</a:t>
            </a:r>
            <a:r>
              <a:rPr lang="ar-SA" sz="2400" dirty="0"/>
              <a:t> أمر</a:t>
            </a:r>
            <a:r>
              <a:rPr lang="ar-DZ" sz="2400" dirty="0"/>
              <a:t>ٍ</a:t>
            </a:r>
            <a:r>
              <a:rPr lang="ar-SA" sz="2400" dirty="0"/>
              <a:t> مبني على مجهول .. فإن لم تكن تملك "حقائق" قاطعة فالأفضل لـك أن ت</a:t>
            </a:r>
            <a:r>
              <a:rPr lang="ar-DZ" sz="2400" dirty="0"/>
              <a:t>َ</a:t>
            </a:r>
            <a:r>
              <a:rPr lang="ar-SA" sz="2400" dirty="0"/>
              <a:t>تجن</a:t>
            </a:r>
            <a:r>
              <a:rPr lang="ar-DZ" sz="2400" dirty="0"/>
              <a:t>َّ</a:t>
            </a:r>
            <a:r>
              <a:rPr lang="ar-SA" sz="2400" dirty="0"/>
              <a:t>ب النَّقد .. والنَّقد لا يكون إلا</a:t>
            </a:r>
            <a:r>
              <a:rPr lang="ar-DZ" sz="2400" dirty="0"/>
              <a:t>َّ</a:t>
            </a:r>
            <a:r>
              <a:rPr lang="ar-SA" sz="2400" dirty="0"/>
              <a:t> على واقع ملموس وحقيقي</a:t>
            </a:r>
            <a:r>
              <a:rPr lang="en-US" sz="2400" dirty="0"/>
              <a:t>.</a:t>
            </a:r>
            <a:endParaRPr lang="ar-DZ" sz="2400" b="1" dirty="0"/>
          </a:p>
          <a:p>
            <a:pPr algn="r"/>
            <a:r>
              <a:rPr lang="ar-EG" sz="2800" b="1" dirty="0"/>
              <a:t>مثال :</a:t>
            </a:r>
            <a:br>
              <a:rPr lang="ar-EG" sz="2400" dirty="0"/>
            </a:br>
            <a:r>
              <a:rPr lang="ar-EG" sz="2400" dirty="0"/>
              <a:t>إذا كان ناقدًا إعلاميًا يراجع برنامجًا تلفزيونيًا:</a:t>
            </a:r>
          </a:p>
          <a:p>
            <a:pPr algn="r"/>
            <a:r>
              <a:rPr lang="ar-EG" sz="2400" b="1" dirty="0"/>
              <a:t>الن</a:t>
            </a:r>
            <a:r>
              <a:rPr lang="ar-DZ" sz="2400" b="1" dirty="0"/>
              <a:t>َّ</a:t>
            </a:r>
            <a:r>
              <a:rPr lang="ar-EG" sz="2400" b="1" dirty="0"/>
              <a:t>قد الموضوعي:</a:t>
            </a:r>
            <a:r>
              <a:rPr lang="ar-EG" sz="2400" dirty="0"/>
              <a:t> يقول: "البرنامج عرض</a:t>
            </a:r>
            <a:r>
              <a:rPr lang="ar-DZ" sz="2400" dirty="0"/>
              <a:t>َ</a:t>
            </a:r>
            <a:r>
              <a:rPr lang="ar-EG" sz="2400" dirty="0"/>
              <a:t> معلومة خاطئة حول نسبة البطالة، إذ</a:t>
            </a:r>
            <a:r>
              <a:rPr lang="ar-DZ" sz="2400" dirty="0"/>
              <a:t>ْ</a:t>
            </a:r>
            <a:r>
              <a:rPr lang="ar-EG" sz="2400" dirty="0"/>
              <a:t> ذكر أن</a:t>
            </a:r>
            <a:r>
              <a:rPr lang="ar-DZ" sz="2400" dirty="0"/>
              <a:t>َّ</a:t>
            </a:r>
            <a:r>
              <a:rPr lang="ar-EG" sz="2400" dirty="0"/>
              <a:t>ها 5% بينما تقرير الد</a:t>
            </a:r>
            <a:r>
              <a:rPr lang="ar-DZ" sz="2400" dirty="0"/>
              <a:t>ِ</a:t>
            </a:r>
            <a:r>
              <a:rPr lang="ar-EG" sz="2400" dirty="0"/>
              <a:t>يوان الوطني للإحصاء يثبت أن</a:t>
            </a:r>
            <a:r>
              <a:rPr lang="ar-DZ" sz="2400" dirty="0"/>
              <a:t>َّ</a:t>
            </a:r>
            <a:r>
              <a:rPr lang="ar-EG" sz="2400" dirty="0"/>
              <a:t>ها 12%."</a:t>
            </a:r>
          </a:p>
          <a:p>
            <a:pPr algn="r"/>
            <a:r>
              <a:rPr lang="ar-EG" sz="2400" b="1" dirty="0"/>
              <a:t>الن</a:t>
            </a:r>
            <a:r>
              <a:rPr lang="ar-DZ" sz="2400" b="1" dirty="0"/>
              <a:t>َّ</a:t>
            </a:r>
            <a:r>
              <a:rPr lang="ar-EG" sz="2400" b="1" dirty="0"/>
              <a:t>قد غير الموضوعي:</a:t>
            </a:r>
            <a:r>
              <a:rPr lang="ar-EG" sz="2400" dirty="0"/>
              <a:t> يقول: "أعتقد أن</a:t>
            </a:r>
            <a:r>
              <a:rPr lang="ar-DZ" sz="2400" dirty="0"/>
              <a:t>َّ</a:t>
            </a:r>
            <a:r>
              <a:rPr lang="ar-EG" sz="2400" dirty="0"/>
              <a:t> معدّ</a:t>
            </a:r>
            <a:r>
              <a:rPr lang="ar-DZ" sz="2400" dirty="0"/>
              <a:t>َ</a:t>
            </a:r>
            <a:r>
              <a:rPr lang="ar-EG" sz="2400" dirty="0"/>
              <a:t> البرنامج غير كفء</a:t>
            </a:r>
            <a:r>
              <a:rPr lang="ar-DZ" sz="2400" dirty="0"/>
              <a:t>ٍ،</a:t>
            </a:r>
            <a:r>
              <a:rPr lang="ar-EG" sz="2400" dirty="0"/>
              <a:t> لأن</a:t>
            </a:r>
            <a:r>
              <a:rPr lang="ar-DZ" sz="2400" dirty="0"/>
              <a:t>َّ</a:t>
            </a:r>
            <a:r>
              <a:rPr lang="ar-EG" sz="2400" dirty="0"/>
              <a:t>ه يبدو م</a:t>
            </a:r>
            <a:r>
              <a:rPr lang="ar-DZ" sz="2400" dirty="0"/>
              <a:t>ُ</a:t>
            </a:r>
            <a:r>
              <a:rPr lang="ar-EG" sz="2400" dirty="0" err="1"/>
              <a:t>رتبكًا</a:t>
            </a:r>
            <a:r>
              <a:rPr lang="ar-EG" sz="2400" dirty="0"/>
              <a:t> دائمًا."</a:t>
            </a:r>
          </a:p>
        </p:txBody>
      </p:sp>
      <p:pic>
        <p:nvPicPr>
          <p:cNvPr id="6" name="Image 5">
            <a:extLst>
              <a:ext uri="{FF2B5EF4-FFF2-40B4-BE49-F238E27FC236}">
                <a16:creationId xmlns:a16="http://schemas.microsoft.com/office/drawing/2014/main" id="{418DF866-4EF0-22E2-DA18-8559487EBE1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57288" y="3525304"/>
            <a:ext cx="6581775" cy="3438525"/>
          </a:xfrm>
          <a:prstGeom prst="rect">
            <a:avLst/>
          </a:prstGeom>
        </p:spPr>
      </p:pic>
    </p:spTree>
    <p:extLst>
      <p:ext uri="{BB962C8B-B14F-4D97-AF65-F5344CB8AC3E}">
        <p14:creationId xmlns:p14="http://schemas.microsoft.com/office/powerpoint/2010/main" val="3454163880"/>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AA4F36-4977-F868-B065-3CD47E62FE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8F0901-A520-D044-71BF-CCB467D46392}"/>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AD1D0F53-2F3A-B046-3D20-85A11728CF5A}"/>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870BEFC8-B55B-5F5E-84F2-45B6C6F1D62F}"/>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51BE42D-27A9-8446-C7A4-F681A25D9E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604EBF83-5730-5BD5-5AEB-BA8EBF10565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A2389AAB-519F-67AB-D3A0-89CB5FB08429}"/>
              </a:ext>
            </a:extLst>
          </p:cNvPr>
          <p:cNvSpPr txBox="1"/>
          <p:nvPr/>
        </p:nvSpPr>
        <p:spPr>
          <a:xfrm>
            <a:off x="4556879" y="537851"/>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أسس النّقد الإعلامــــــــــــــــي </a:t>
            </a:r>
          </a:p>
        </p:txBody>
      </p:sp>
      <p:sp>
        <p:nvSpPr>
          <p:cNvPr id="5" name="Parallelogram 4">
            <a:extLst>
              <a:ext uri="{FF2B5EF4-FFF2-40B4-BE49-F238E27FC236}">
                <a16:creationId xmlns:a16="http://schemas.microsoft.com/office/drawing/2014/main" id="{F7FA96C2-4A2C-BBE2-FF67-720AAE96890A}"/>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53EB215A-8DCD-4CA5-43DB-696885AAFDE8}"/>
              </a:ext>
            </a:extLst>
          </p:cNvPr>
          <p:cNvSpPr txBox="1"/>
          <p:nvPr/>
        </p:nvSpPr>
        <p:spPr>
          <a:xfrm>
            <a:off x="1787682" y="1588321"/>
            <a:ext cx="9202479" cy="5016758"/>
          </a:xfrm>
          <a:prstGeom prst="rect">
            <a:avLst/>
          </a:prstGeom>
          <a:noFill/>
        </p:spPr>
        <p:txBody>
          <a:bodyPr wrap="square">
            <a:spAutoFit/>
          </a:bodyPr>
          <a:lstStyle/>
          <a:p>
            <a:pPr marL="457200" indent="-457200" algn="just" rtl="1">
              <a:buFont typeface="Wingdings" panose="05000000000000000000" pitchFamily="2" charset="2"/>
              <a:buChar char="q"/>
            </a:pPr>
            <a:r>
              <a:rPr lang="ar-SA" sz="2800" b="1" dirty="0">
                <a:solidFill>
                  <a:srgbClr val="C00000"/>
                </a:solidFill>
              </a:rPr>
              <a:t>التعم</a:t>
            </a:r>
            <a:r>
              <a:rPr lang="ar-DZ" sz="2800" b="1" dirty="0">
                <a:solidFill>
                  <a:srgbClr val="C00000"/>
                </a:solidFill>
              </a:rPr>
              <a:t>ُّ</a:t>
            </a:r>
            <a:r>
              <a:rPr lang="ar-SA" sz="2800" b="1" dirty="0">
                <a:solidFill>
                  <a:srgbClr val="C00000"/>
                </a:solidFill>
              </a:rPr>
              <a:t>ق: </a:t>
            </a:r>
            <a:endParaRPr lang="fr-FR" sz="2800" b="1" dirty="0">
              <a:solidFill>
                <a:srgbClr val="C00000"/>
              </a:solidFill>
            </a:endParaRPr>
          </a:p>
          <a:p>
            <a:pPr algn="just" rtl="1"/>
            <a:r>
              <a:rPr lang="ar-SA" sz="2400" dirty="0"/>
              <a:t>لا يـمكن </a:t>
            </a:r>
            <a:r>
              <a:rPr lang="ar-SA" sz="2400" dirty="0" err="1"/>
              <a:t>لـلن</a:t>
            </a:r>
            <a:r>
              <a:rPr lang="ar-DZ" sz="2400" dirty="0"/>
              <a:t>َّ</a:t>
            </a:r>
            <a:r>
              <a:rPr lang="ar-SA" sz="2400" dirty="0"/>
              <a:t>قد أن</a:t>
            </a:r>
            <a:r>
              <a:rPr lang="ar-DZ" sz="2400" dirty="0"/>
              <a:t>ْ</a:t>
            </a:r>
            <a:r>
              <a:rPr lang="ar-SA" sz="2400" dirty="0"/>
              <a:t> يـقف طويلا</a:t>
            </a:r>
            <a:r>
              <a:rPr lang="ar-DZ" sz="2400" dirty="0"/>
              <a:t>ً</a:t>
            </a:r>
            <a:r>
              <a:rPr lang="ar-SA" sz="2400" dirty="0"/>
              <a:t> أمام الش</a:t>
            </a:r>
            <a:r>
              <a:rPr lang="ar-DZ" sz="2400" dirty="0"/>
              <a:t>َ</a:t>
            </a:r>
            <a:r>
              <a:rPr lang="ar-SA" sz="2400" dirty="0"/>
              <a:t>كليات</a:t>
            </a:r>
            <a:r>
              <a:rPr lang="ar-DZ" sz="2400" dirty="0"/>
              <a:t>،</a:t>
            </a:r>
            <a:r>
              <a:rPr lang="ar-SA" sz="2400" dirty="0"/>
              <a:t> ال</a:t>
            </a:r>
            <a:r>
              <a:rPr lang="ar-DZ" sz="2400" dirty="0"/>
              <a:t>َّ</a:t>
            </a:r>
            <a:r>
              <a:rPr lang="ar-SA" sz="2400" dirty="0"/>
              <a:t>تي تجعل العمل الإعلامـي مجـر</a:t>
            </a:r>
            <a:r>
              <a:rPr lang="ar-DZ" sz="2400" dirty="0"/>
              <a:t>َّ</a:t>
            </a:r>
            <a:r>
              <a:rPr lang="ar-SA" sz="2400" dirty="0"/>
              <a:t>د شـكل</a:t>
            </a:r>
            <a:r>
              <a:rPr lang="ar-DZ" sz="2400" dirty="0"/>
              <a:t>ٍ</a:t>
            </a:r>
            <a:r>
              <a:rPr lang="ar-SA" sz="2400" dirty="0"/>
              <a:t> جمالي جاذب للأنـظار، ولكن ي</a:t>
            </a:r>
            <a:r>
              <a:rPr lang="ar-DZ" sz="2400" dirty="0"/>
              <a:t>َ</a:t>
            </a:r>
            <a:r>
              <a:rPr lang="ar-SA" sz="2400" dirty="0"/>
              <a:t>ج</a:t>
            </a:r>
            <a:r>
              <a:rPr lang="ar-DZ" sz="2400" dirty="0"/>
              <a:t>ِ</a:t>
            </a:r>
            <a:r>
              <a:rPr lang="ar-SA" sz="2400" dirty="0"/>
              <a:t>ب البحث عن دلالات الم</a:t>
            </a:r>
            <a:r>
              <a:rPr lang="ar-DZ" sz="2400" dirty="0"/>
              <a:t>َ</a:t>
            </a:r>
            <a:r>
              <a:rPr lang="ar-SA" sz="2400" dirty="0" err="1"/>
              <a:t>ضمون</a:t>
            </a:r>
            <a:r>
              <a:rPr lang="ar-SA" sz="2400" dirty="0"/>
              <a:t> </a:t>
            </a:r>
            <a:r>
              <a:rPr lang="ar-SA" sz="2400" dirty="0" err="1"/>
              <a:t>للع</a:t>
            </a:r>
            <a:r>
              <a:rPr lang="ar-DZ" sz="2400" dirty="0"/>
              <a:t>َ</a:t>
            </a:r>
            <a:r>
              <a:rPr lang="ar-SA" sz="2400" dirty="0"/>
              <a:t>مل الإعلامي الم</a:t>
            </a:r>
            <a:r>
              <a:rPr lang="ar-DZ" sz="2400" dirty="0"/>
              <a:t>ُ</a:t>
            </a:r>
            <a:r>
              <a:rPr lang="ar-SA" sz="2400" dirty="0"/>
              <a:t>قد</a:t>
            </a:r>
            <a:r>
              <a:rPr lang="ar-DZ" sz="2400" dirty="0"/>
              <a:t>َّ</a:t>
            </a:r>
            <a:r>
              <a:rPr lang="ar-SA" sz="2400" dirty="0"/>
              <a:t>م</a:t>
            </a:r>
            <a:r>
              <a:rPr lang="en-US" sz="2400" dirty="0"/>
              <a:t>. </a:t>
            </a:r>
            <a:endParaRPr lang="ar-DZ" sz="2400" dirty="0"/>
          </a:p>
          <a:p>
            <a:pPr algn="r"/>
            <a:r>
              <a:rPr lang="ar-EG" sz="2800" b="1" dirty="0"/>
              <a:t>مثال :</a:t>
            </a:r>
            <a:br>
              <a:rPr lang="ar-EG" sz="2400" dirty="0"/>
            </a:br>
            <a:r>
              <a:rPr lang="ar-EG" sz="2400" dirty="0"/>
              <a:t>برنامج حواري في قناة معي</a:t>
            </a:r>
            <a:r>
              <a:rPr lang="ar-DZ" sz="2400" dirty="0"/>
              <a:t>َّ</a:t>
            </a:r>
            <a:r>
              <a:rPr lang="ar-EG" sz="2400" dirty="0" err="1"/>
              <a:t>نة</a:t>
            </a:r>
            <a:r>
              <a:rPr lang="ar-EG" sz="2400" dirty="0"/>
              <a:t>:</a:t>
            </a:r>
          </a:p>
          <a:p>
            <a:pPr algn="r"/>
            <a:r>
              <a:rPr lang="ar-EG" sz="2400" dirty="0"/>
              <a:t>الت</a:t>
            </a:r>
            <a:r>
              <a:rPr lang="ar-DZ" sz="2400" dirty="0"/>
              <a:t>َّ</a:t>
            </a:r>
            <a:r>
              <a:rPr lang="ar-EG" sz="2400" dirty="0" err="1"/>
              <a:t>ركيز</a:t>
            </a:r>
            <a:r>
              <a:rPr lang="ar-EG" sz="2400" dirty="0"/>
              <a:t> على الشكل فقط (نقد سطحي): "ال</a:t>
            </a:r>
            <a:r>
              <a:rPr lang="ar-DZ" sz="2400" dirty="0"/>
              <a:t>أُ</a:t>
            </a:r>
            <a:r>
              <a:rPr lang="ar-EG" sz="2400" dirty="0"/>
              <a:t>ستوديو جميل جدًا، الإضاءة رائعة، والمذيع يرت</a:t>
            </a:r>
            <a:r>
              <a:rPr lang="ar-DZ" sz="2400" dirty="0"/>
              <a:t>َ</a:t>
            </a:r>
            <a:r>
              <a:rPr lang="ar-EG" sz="2400" dirty="0"/>
              <a:t>دي بدلة</a:t>
            </a:r>
            <a:r>
              <a:rPr lang="ar-DZ" sz="2400" dirty="0"/>
              <a:t>ً</a:t>
            </a:r>
            <a:r>
              <a:rPr lang="ar-EG" sz="2400" dirty="0"/>
              <a:t> أنيقة."</a:t>
            </a:r>
          </a:p>
          <a:p>
            <a:pPr algn="r"/>
            <a:r>
              <a:rPr lang="ar-EG" sz="2400" dirty="0"/>
              <a:t>الن</a:t>
            </a:r>
            <a:r>
              <a:rPr lang="ar-DZ" sz="2400" dirty="0"/>
              <a:t>َّ</a:t>
            </a:r>
            <a:r>
              <a:rPr lang="ar-EG" sz="2400" dirty="0"/>
              <a:t>قد الجاد (المضمون): "</a:t>
            </a:r>
            <a:r>
              <a:rPr lang="ar-DZ" sz="2400" dirty="0"/>
              <a:t> </a:t>
            </a:r>
            <a:r>
              <a:rPr lang="ar-EG" sz="2400" dirty="0"/>
              <a:t>ر</a:t>
            </a:r>
            <a:r>
              <a:rPr lang="ar-DZ" sz="2400" dirty="0"/>
              <a:t>َ</a:t>
            </a:r>
            <a:r>
              <a:rPr lang="ar-EG" sz="2400" dirty="0"/>
              <a:t>غم أن</a:t>
            </a:r>
            <a:r>
              <a:rPr lang="ar-DZ" sz="2400" dirty="0"/>
              <a:t>َّ</a:t>
            </a:r>
            <a:r>
              <a:rPr lang="ar-EG" sz="2400" dirty="0"/>
              <a:t> البرنامج يبدو أنيقًا من حيث</a:t>
            </a:r>
            <a:r>
              <a:rPr lang="ar-DZ" sz="2400" dirty="0"/>
              <a:t>ُ</a:t>
            </a:r>
            <a:r>
              <a:rPr lang="ar-EG" sz="2400" dirty="0"/>
              <a:t> الإخراج، إلا</a:t>
            </a:r>
            <a:r>
              <a:rPr lang="ar-DZ" sz="2400" dirty="0"/>
              <a:t>َّ</a:t>
            </a:r>
            <a:r>
              <a:rPr lang="ar-EG" sz="2400" dirty="0"/>
              <a:t> أن</a:t>
            </a:r>
            <a:r>
              <a:rPr lang="ar-DZ" sz="2400" dirty="0"/>
              <a:t>َّ</a:t>
            </a:r>
            <a:r>
              <a:rPr lang="ar-EG" sz="2400" dirty="0"/>
              <a:t> المذيع لم يمنح </a:t>
            </a:r>
            <a:r>
              <a:rPr lang="ar-EG" sz="2400" dirty="0" err="1"/>
              <a:t>الض</a:t>
            </a:r>
            <a:r>
              <a:rPr lang="ar-DZ" sz="2400" dirty="0"/>
              <a:t>َّ</a:t>
            </a:r>
            <a:r>
              <a:rPr lang="ar-EG" sz="2400" dirty="0" err="1"/>
              <a:t>يف</a:t>
            </a:r>
            <a:r>
              <a:rPr lang="ar-EG" sz="2400" dirty="0"/>
              <a:t> المعارض وقتًا كافيًا للحديث، مم</a:t>
            </a:r>
            <a:r>
              <a:rPr lang="ar-DZ" sz="2400" dirty="0"/>
              <a:t>َّ</a:t>
            </a:r>
            <a:r>
              <a:rPr lang="ar-EG" sz="2400" dirty="0"/>
              <a:t>ا أضعف الت</a:t>
            </a:r>
            <a:r>
              <a:rPr lang="ar-DZ" sz="2400" dirty="0"/>
              <a:t>َّ</a:t>
            </a:r>
            <a:r>
              <a:rPr lang="ar-EG" sz="2400" dirty="0"/>
              <a:t>وازن في الط</a:t>
            </a:r>
            <a:r>
              <a:rPr lang="ar-DZ" sz="2400" dirty="0"/>
              <a:t>َّ</a:t>
            </a:r>
            <a:r>
              <a:rPr lang="ar-EG" sz="2400" dirty="0"/>
              <a:t>رح، </a:t>
            </a:r>
            <a:r>
              <a:rPr lang="ar-EG" sz="2400" dirty="0" err="1"/>
              <a:t>ووج</a:t>
            </a:r>
            <a:r>
              <a:rPr lang="ar-DZ" sz="2400" dirty="0"/>
              <a:t>َّ</a:t>
            </a:r>
            <a:r>
              <a:rPr lang="ar-EG" sz="2400" dirty="0"/>
              <a:t>ه</a:t>
            </a:r>
            <a:r>
              <a:rPr lang="ar-DZ" sz="2400" dirty="0"/>
              <a:t>َ</a:t>
            </a:r>
            <a:r>
              <a:rPr lang="ar-EG" sz="2400" dirty="0"/>
              <a:t> الجمهور نحو رأي</a:t>
            </a:r>
            <a:r>
              <a:rPr lang="ar-DZ" sz="2400" dirty="0"/>
              <a:t>ٍ</a:t>
            </a:r>
            <a:r>
              <a:rPr lang="ar-EG" sz="2400" dirty="0"/>
              <a:t> واحد</a:t>
            </a:r>
            <a:r>
              <a:rPr lang="ar-DZ" sz="2400" dirty="0"/>
              <a:t>ٍ</a:t>
            </a:r>
            <a:r>
              <a:rPr lang="ar-EG" sz="2400" dirty="0"/>
              <a:t> فقط."</a:t>
            </a:r>
          </a:p>
          <a:p>
            <a:pPr algn="r"/>
            <a:r>
              <a:rPr lang="ar-EG" sz="2400" dirty="0"/>
              <a:t>أي أن الش</a:t>
            </a:r>
            <a:r>
              <a:rPr lang="ar-DZ" sz="2400" dirty="0"/>
              <a:t>َّ</a:t>
            </a:r>
            <a:r>
              <a:rPr lang="ar-EG" sz="2400" dirty="0"/>
              <a:t>كل قد يجذب المشاهد، لكن قيمة الن</a:t>
            </a:r>
            <a:r>
              <a:rPr lang="ar-DZ" sz="2400" dirty="0"/>
              <a:t>َّ</a:t>
            </a:r>
            <a:r>
              <a:rPr lang="ar-EG" sz="2400" dirty="0"/>
              <a:t>قد الحقيقية</a:t>
            </a:r>
            <a:r>
              <a:rPr lang="ar-DZ" sz="2400" dirty="0"/>
              <a:t>،</a:t>
            </a:r>
            <a:r>
              <a:rPr lang="ar-EG" sz="2400" dirty="0"/>
              <a:t> ت</a:t>
            </a:r>
            <a:r>
              <a:rPr lang="ar-DZ" sz="2400" dirty="0"/>
              <a:t>ُ</a:t>
            </a:r>
            <a:r>
              <a:rPr lang="ar-EG" sz="2400" dirty="0"/>
              <a:t>ظهر عند تحليل ما وراء الش</a:t>
            </a:r>
            <a:r>
              <a:rPr lang="ar-DZ" sz="2400" dirty="0"/>
              <a:t>َ</a:t>
            </a:r>
            <a:r>
              <a:rPr lang="ar-EG" sz="2400" dirty="0"/>
              <a:t>كل: الرسالة ومصداقيتها وأثر</a:t>
            </a:r>
            <a:r>
              <a:rPr lang="ar-DZ" sz="2400" dirty="0"/>
              <a:t>ُ</a:t>
            </a:r>
            <a:r>
              <a:rPr lang="ar-EG" sz="2400" dirty="0"/>
              <a:t>ها على الجمهور.</a:t>
            </a:r>
          </a:p>
          <a:p>
            <a:pPr algn="just" rtl="1"/>
            <a:endParaRPr lang="fr-FR" sz="2400" dirty="0"/>
          </a:p>
        </p:txBody>
      </p:sp>
    </p:spTree>
    <p:extLst>
      <p:ext uri="{BB962C8B-B14F-4D97-AF65-F5344CB8AC3E}">
        <p14:creationId xmlns:p14="http://schemas.microsoft.com/office/powerpoint/2010/main" val="4128264944"/>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E7BFA8-6EBA-62C7-25BE-0F912036CC8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0B1967-40FC-2122-79EB-ABA58A2D6643}"/>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33ADCBEE-99C3-B771-BF3C-CCEBF76D72BB}"/>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E2B8D65D-64C8-E2E1-216A-4092B53FCD33}"/>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EB82C6C-CF99-8769-189E-B02FE6BBA7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C9B851E4-BA2E-F755-2E9E-A6F85CAB179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2027E003-1A9A-112E-00FC-DA323F4378D9}"/>
              </a:ext>
            </a:extLst>
          </p:cNvPr>
          <p:cNvSpPr txBox="1"/>
          <p:nvPr/>
        </p:nvSpPr>
        <p:spPr>
          <a:xfrm>
            <a:off x="4489805" y="640123"/>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أسس النَّقد الإعلامــــــــــــــــي </a:t>
            </a:r>
          </a:p>
        </p:txBody>
      </p:sp>
      <p:sp>
        <p:nvSpPr>
          <p:cNvPr id="5" name="Parallelogram 4">
            <a:extLst>
              <a:ext uri="{FF2B5EF4-FFF2-40B4-BE49-F238E27FC236}">
                <a16:creationId xmlns:a16="http://schemas.microsoft.com/office/drawing/2014/main" id="{F5345362-D1AD-63F3-9F12-8152205EC109}"/>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2230DBDB-4C62-4D6A-DB80-36DCE5E08902}"/>
              </a:ext>
            </a:extLst>
          </p:cNvPr>
          <p:cNvSpPr txBox="1"/>
          <p:nvPr/>
        </p:nvSpPr>
        <p:spPr>
          <a:xfrm>
            <a:off x="1781310" y="1706392"/>
            <a:ext cx="9202479" cy="3908762"/>
          </a:xfrm>
          <a:prstGeom prst="rect">
            <a:avLst/>
          </a:prstGeom>
          <a:noFill/>
        </p:spPr>
        <p:txBody>
          <a:bodyPr wrap="square">
            <a:spAutoFit/>
          </a:bodyPr>
          <a:lstStyle/>
          <a:p>
            <a:pPr marL="457200" indent="-457200" algn="just" rtl="1">
              <a:buFont typeface="Wingdings" panose="05000000000000000000" pitchFamily="2" charset="2"/>
              <a:buChar char="q"/>
            </a:pPr>
            <a:r>
              <a:rPr lang="ar-SA" sz="2800" b="1" dirty="0">
                <a:solidFill>
                  <a:srgbClr val="C00000"/>
                </a:solidFill>
              </a:rPr>
              <a:t>المـعايـشة</a:t>
            </a:r>
            <a:r>
              <a:rPr lang="ar-DZ" sz="2800" b="1" dirty="0">
                <a:solidFill>
                  <a:srgbClr val="C00000"/>
                </a:solidFill>
              </a:rPr>
              <a:t>:</a:t>
            </a:r>
          </a:p>
          <a:p>
            <a:pPr algn="just" rtl="1"/>
            <a:r>
              <a:rPr lang="ar-SA" sz="2400" dirty="0"/>
              <a:t>لا بد</a:t>
            </a:r>
            <a:r>
              <a:rPr lang="ar-DZ" sz="2400" dirty="0"/>
              <a:t>َّ</a:t>
            </a:r>
            <a:r>
              <a:rPr lang="ar-SA" sz="2400" dirty="0"/>
              <a:t> أن </a:t>
            </a:r>
            <a:r>
              <a:rPr lang="ar-SA" sz="2400" dirty="0" err="1"/>
              <a:t>تتضم</a:t>
            </a:r>
            <a:r>
              <a:rPr lang="ar-DZ" sz="2400" dirty="0"/>
              <a:t>َّ</a:t>
            </a:r>
            <a:r>
              <a:rPr lang="ar-SA" sz="2400" dirty="0"/>
              <a:t>ن عـملية الن</a:t>
            </a:r>
            <a:r>
              <a:rPr lang="ar-DZ" sz="2400" dirty="0"/>
              <a:t>َّ</a:t>
            </a:r>
            <a:r>
              <a:rPr lang="ar-SA" sz="2400" dirty="0"/>
              <a:t>قد الإعلامـي</a:t>
            </a:r>
            <a:r>
              <a:rPr lang="ar-DZ" sz="2400" dirty="0"/>
              <a:t>،</a:t>
            </a:r>
            <a:r>
              <a:rPr lang="ar-SA" sz="2400" dirty="0"/>
              <a:t> معايـشة الـناقـد للحـدث أو لـلعمل الاعلامـي </a:t>
            </a:r>
            <a:r>
              <a:rPr lang="ar-DZ" sz="2400" dirty="0"/>
              <a:t>ومتابعته كاملا: (نشرة أخبار ، خبر صحفي، برنامج، </a:t>
            </a:r>
            <a:r>
              <a:rPr lang="ar-DZ" sz="2400" dirty="0" err="1"/>
              <a:t>بودكاست</a:t>
            </a:r>
            <a:r>
              <a:rPr lang="ar-DZ" sz="2400" dirty="0"/>
              <a:t> ) </a:t>
            </a:r>
            <a:r>
              <a:rPr lang="ar-SA" sz="2400" dirty="0"/>
              <a:t>و</a:t>
            </a:r>
            <a:r>
              <a:rPr lang="ar-DZ" sz="2400" dirty="0"/>
              <a:t>أ</a:t>
            </a:r>
            <a:r>
              <a:rPr lang="ar-SA" sz="2400" dirty="0"/>
              <a:t>ن</a:t>
            </a:r>
            <a:r>
              <a:rPr lang="ar-DZ" sz="2400" dirty="0"/>
              <a:t>ْ</a:t>
            </a:r>
            <a:r>
              <a:rPr lang="ar-SA" sz="2400" dirty="0"/>
              <a:t> يتشب</a:t>
            </a:r>
            <a:r>
              <a:rPr lang="ar-DZ" sz="2400" dirty="0"/>
              <a:t>َّ</a:t>
            </a:r>
            <a:r>
              <a:rPr lang="ar-SA" sz="2400" dirty="0"/>
              <a:t>ع بكل ما يدور حول العمل </a:t>
            </a:r>
            <a:r>
              <a:rPr lang="ar-DZ" sz="2400" dirty="0" err="1"/>
              <a:t>الِإعلا</a:t>
            </a:r>
            <a:r>
              <a:rPr lang="ar-SA" sz="2400" dirty="0"/>
              <a:t>مي ال</a:t>
            </a:r>
            <a:r>
              <a:rPr lang="ar-DZ" sz="2400" dirty="0"/>
              <a:t>َّ</a:t>
            </a:r>
            <a:r>
              <a:rPr lang="ar-SA" sz="2400" dirty="0"/>
              <a:t>ذي ينقده</a:t>
            </a:r>
            <a:r>
              <a:rPr lang="en-US" sz="2400" dirty="0"/>
              <a:t> . </a:t>
            </a:r>
            <a:endParaRPr lang="ar-DZ" sz="2400" dirty="0"/>
          </a:p>
          <a:p>
            <a:pPr algn="r" rtl="1"/>
            <a:r>
              <a:rPr lang="ar-DZ" sz="2800" b="1" dirty="0"/>
              <a:t>مثال :</a:t>
            </a:r>
            <a:r>
              <a:rPr lang="ar-SA" sz="2800" b="1" dirty="0"/>
              <a:t> </a:t>
            </a:r>
            <a:endParaRPr lang="fr-FR" sz="2800" b="1" dirty="0"/>
          </a:p>
          <a:p>
            <a:pPr algn="just" rtl="1"/>
            <a:r>
              <a:rPr lang="ar-SA" sz="2400" dirty="0"/>
              <a:t>ن</a:t>
            </a:r>
            <a:r>
              <a:rPr lang="ar-DZ" sz="2400" dirty="0"/>
              <a:t>َ</a:t>
            </a:r>
            <a:r>
              <a:rPr lang="ar-SA" sz="2400" dirty="0"/>
              <a:t>اقد إعلامي يريد تقييم تغطية</a:t>
            </a:r>
            <a:r>
              <a:rPr lang="ar-DZ" sz="2400" dirty="0"/>
              <a:t>ِ</a:t>
            </a:r>
            <a:r>
              <a:rPr lang="ar-SA" sz="2400" dirty="0"/>
              <a:t> قناة</a:t>
            </a:r>
            <a:r>
              <a:rPr lang="ar-DZ" sz="2400" dirty="0"/>
              <a:t>ٍ</a:t>
            </a:r>
            <a:r>
              <a:rPr lang="ar-SA" sz="2400" dirty="0"/>
              <a:t> معينة لمباراة كرة قدم</a:t>
            </a:r>
            <a:r>
              <a:rPr lang="fr-FR" sz="2400" dirty="0"/>
              <a:t>:</a:t>
            </a:r>
          </a:p>
          <a:p>
            <a:pPr lvl="0" algn="just" rtl="1"/>
            <a:r>
              <a:rPr lang="ar-SA" sz="2400" dirty="0"/>
              <a:t>إذا </a:t>
            </a:r>
            <a:r>
              <a:rPr lang="ar-DZ" sz="2400" dirty="0"/>
              <a:t>إ</a:t>
            </a:r>
            <a:r>
              <a:rPr lang="ar-SA" sz="2400" dirty="0" err="1"/>
              <a:t>كتفى</a:t>
            </a:r>
            <a:r>
              <a:rPr lang="ar-SA" sz="2400" dirty="0"/>
              <a:t> بمشاهدة ملخص</a:t>
            </a:r>
            <a:r>
              <a:rPr lang="ar-DZ" sz="2400" dirty="0"/>
              <a:t>ٍ</a:t>
            </a:r>
            <a:r>
              <a:rPr lang="ar-SA" sz="2400" dirty="0"/>
              <a:t> قصير، سيكون نقده ناقصًا</a:t>
            </a:r>
            <a:r>
              <a:rPr lang="fr-FR" sz="2400" dirty="0"/>
              <a:t>.</a:t>
            </a:r>
            <a:r>
              <a:rPr lang="ar-DZ" sz="2400" dirty="0"/>
              <a:t> </a:t>
            </a:r>
            <a:r>
              <a:rPr lang="ar-SA" sz="2400" dirty="0"/>
              <a:t>لكن إذا تابع المباراة كاملة، لاحظ أداء المعل</a:t>
            </a:r>
            <a:r>
              <a:rPr lang="ar-DZ" sz="2400" dirty="0"/>
              <a:t>ِّ</a:t>
            </a:r>
            <a:r>
              <a:rPr lang="ar-SA" sz="2400" dirty="0"/>
              <a:t>ق، طريقة عرض الل</a:t>
            </a:r>
            <a:r>
              <a:rPr lang="ar-DZ" sz="2400" dirty="0"/>
              <a:t>َّ</a:t>
            </a:r>
            <a:r>
              <a:rPr lang="ar-SA" sz="2400" dirty="0" err="1"/>
              <a:t>قطات</a:t>
            </a:r>
            <a:r>
              <a:rPr lang="ar-SA" sz="2400" dirty="0"/>
              <a:t>، الإعلانات المرافقة، وتحليل ما بعد المباراة، عندها يكون نقده معايشة</a:t>
            </a:r>
            <a:r>
              <a:rPr lang="ar-DZ" sz="2400" dirty="0"/>
              <a:t>ً</a:t>
            </a:r>
            <a:r>
              <a:rPr lang="ar-SA" sz="2400" dirty="0"/>
              <a:t> حقيقية للعمل الإعلامي، فيستطيع ك</a:t>
            </a:r>
            <a:r>
              <a:rPr lang="ar-DZ" sz="2400" dirty="0"/>
              <a:t>َ</a:t>
            </a:r>
            <a:r>
              <a:rPr lang="ar-SA" sz="2400" dirty="0"/>
              <a:t>شف نقاط </a:t>
            </a:r>
            <a:r>
              <a:rPr lang="ar-SA" sz="2400" dirty="0" err="1"/>
              <a:t>القو</a:t>
            </a:r>
            <a:r>
              <a:rPr lang="ar-DZ" sz="2400" dirty="0"/>
              <a:t>َّ</a:t>
            </a:r>
            <a:r>
              <a:rPr lang="ar-SA" sz="2400" dirty="0"/>
              <a:t>ة </a:t>
            </a:r>
            <a:r>
              <a:rPr lang="ar-SA" sz="2400" dirty="0" err="1"/>
              <a:t>والض</a:t>
            </a:r>
            <a:r>
              <a:rPr lang="ar-DZ" sz="2400" dirty="0"/>
              <a:t>ُّ</a:t>
            </a:r>
            <a:r>
              <a:rPr lang="ar-SA" sz="2400" dirty="0"/>
              <a:t>عف بدق</a:t>
            </a:r>
            <a:r>
              <a:rPr lang="ar-DZ" sz="2400" dirty="0"/>
              <a:t>َّ</a:t>
            </a:r>
            <a:r>
              <a:rPr lang="ar-SA" sz="2400" dirty="0"/>
              <a:t>ة</a:t>
            </a:r>
            <a:r>
              <a:rPr lang="fr-FR" sz="2400" dirty="0"/>
              <a:t>.</a:t>
            </a:r>
          </a:p>
          <a:p>
            <a:pPr algn="just" rtl="1"/>
            <a:endParaRPr lang="fr-FR" sz="2400" dirty="0"/>
          </a:p>
        </p:txBody>
      </p:sp>
    </p:spTree>
    <p:extLst>
      <p:ext uri="{BB962C8B-B14F-4D97-AF65-F5344CB8AC3E}">
        <p14:creationId xmlns:p14="http://schemas.microsoft.com/office/powerpoint/2010/main" val="2805078948"/>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4FB4C6-F2F5-1152-9BE7-1D2759E4AD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0F600F-A659-B285-227C-F71ADD82F7ED}"/>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A6B0BA3E-0DB6-F92F-16DE-5B3D6EA164BB}"/>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72645A66-6BE0-AC86-F7C3-DCCDC81D439B}"/>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46EB6DE-A77F-F456-C756-479179C380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0494005E-3D6E-3A42-6934-5CE842B71CB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77BEB66A-0EFC-77C6-CED0-E703E9CBD3FF}"/>
              </a:ext>
            </a:extLst>
          </p:cNvPr>
          <p:cNvSpPr txBox="1"/>
          <p:nvPr/>
        </p:nvSpPr>
        <p:spPr>
          <a:xfrm>
            <a:off x="4489805" y="640123"/>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أسس النّقد الإعلامــــــــــــــــي </a:t>
            </a:r>
          </a:p>
        </p:txBody>
      </p:sp>
      <p:sp>
        <p:nvSpPr>
          <p:cNvPr id="5" name="Parallelogram 4">
            <a:extLst>
              <a:ext uri="{FF2B5EF4-FFF2-40B4-BE49-F238E27FC236}">
                <a16:creationId xmlns:a16="http://schemas.microsoft.com/office/drawing/2014/main" id="{E35F5D53-3114-4BDF-1F4E-56F74303C282}"/>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F99784B7-0FF1-95A0-A407-005BE35762FB}"/>
              </a:ext>
            </a:extLst>
          </p:cNvPr>
          <p:cNvSpPr txBox="1"/>
          <p:nvPr/>
        </p:nvSpPr>
        <p:spPr>
          <a:xfrm>
            <a:off x="1760763" y="1335171"/>
            <a:ext cx="9202479" cy="5386090"/>
          </a:xfrm>
          <a:prstGeom prst="rect">
            <a:avLst/>
          </a:prstGeom>
          <a:noFill/>
        </p:spPr>
        <p:txBody>
          <a:bodyPr wrap="square">
            <a:spAutoFit/>
          </a:bodyPr>
          <a:lstStyle/>
          <a:p>
            <a:pPr marL="285750" indent="-285750" algn="just" rtl="1">
              <a:buFont typeface="Wingdings" panose="05000000000000000000" pitchFamily="2" charset="2"/>
              <a:buChar char="q"/>
            </a:pPr>
            <a:r>
              <a:rPr lang="ar-SA" sz="3200" b="1" dirty="0">
                <a:solidFill>
                  <a:srgbClr val="C00000"/>
                </a:solidFill>
              </a:rPr>
              <a:t>التجـر</a:t>
            </a:r>
            <a:r>
              <a:rPr lang="ar-DZ" sz="3200" b="1" dirty="0">
                <a:solidFill>
                  <a:srgbClr val="C00000"/>
                </a:solidFill>
              </a:rPr>
              <a:t>ُّ</a:t>
            </a:r>
            <a:r>
              <a:rPr lang="ar-SA" sz="3200" b="1" dirty="0">
                <a:solidFill>
                  <a:srgbClr val="C00000"/>
                </a:solidFill>
              </a:rPr>
              <a:t>د:</a:t>
            </a:r>
            <a:endParaRPr lang="fr-FR" sz="3200" b="1" dirty="0">
              <a:solidFill>
                <a:srgbClr val="C00000"/>
              </a:solidFill>
            </a:endParaRPr>
          </a:p>
          <a:p>
            <a:pPr algn="just" rtl="1"/>
            <a:r>
              <a:rPr lang="ar-SA" sz="2400" dirty="0"/>
              <a:t> الـن</a:t>
            </a:r>
            <a:r>
              <a:rPr lang="ar-DZ" sz="2400" dirty="0"/>
              <a:t>َّ</a:t>
            </a:r>
            <a:r>
              <a:rPr lang="ar-SA" sz="2400" dirty="0"/>
              <a:t>اقـد " قـاض</a:t>
            </a:r>
            <a:r>
              <a:rPr lang="ar-DZ" sz="2400" dirty="0"/>
              <a:t>ٍ</a:t>
            </a:r>
            <a:r>
              <a:rPr lang="ar-SA" sz="2400" dirty="0"/>
              <a:t>" يـحكم عـلى الأفـعال والأقـوال، وعـلى الـقاضـي أن يتجر</a:t>
            </a:r>
            <a:r>
              <a:rPr lang="ar-DZ" sz="2400" dirty="0"/>
              <a:t>َّ</a:t>
            </a:r>
            <a:r>
              <a:rPr lang="ar-SA" sz="2400" dirty="0"/>
              <a:t>د من كل ما من شأنه أن</a:t>
            </a:r>
            <a:r>
              <a:rPr lang="ar-DZ" sz="2400" dirty="0"/>
              <a:t>ْ</a:t>
            </a:r>
            <a:r>
              <a:rPr lang="ar-SA" sz="2400" dirty="0"/>
              <a:t> </a:t>
            </a:r>
            <a:r>
              <a:rPr lang="ar-SA" sz="2400" dirty="0" err="1"/>
              <a:t>يؤث</a:t>
            </a:r>
            <a:r>
              <a:rPr lang="ar-DZ" sz="2400" dirty="0"/>
              <a:t>ِّ</a:t>
            </a:r>
            <a:r>
              <a:rPr lang="ar-SA" sz="2400" dirty="0"/>
              <a:t>ر في حكمه على الـش</a:t>
            </a:r>
            <a:r>
              <a:rPr lang="ar-DZ" sz="2400" dirty="0"/>
              <a:t>َّ</a:t>
            </a:r>
            <a:r>
              <a:rPr lang="ar-SA" sz="2400" dirty="0"/>
              <a:t>خص أو العمل محـل</a:t>
            </a:r>
            <a:r>
              <a:rPr lang="ar-DZ" sz="2400" dirty="0"/>
              <a:t>َ</a:t>
            </a:r>
            <a:r>
              <a:rPr lang="ar-SA" sz="2400" dirty="0"/>
              <a:t> الـنّ</a:t>
            </a:r>
            <a:r>
              <a:rPr lang="ar-DZ" sz="2400" dirty="0"/>
              <a:t>َ</a:t>
            </a:r>
            <a:r>
              <a:rPr lang="ar-SA" sz="2400" dirty="0"/>
              <a:t>قد، كالمواقـف الـش</a:t>
            </a:r>
            <a:r>
              <a:rPr lang="ar-DZ" sz="2400" dirty="0"/>
              <a:t>َّ</a:t>
            </a:r>
            <a:r>
              <a:rPr lang="ar-SA" sz="2400" dirty="0"/>
              <a:t>خصية الس</a:t>
            </a:r>
            <a:r>
              <a:rPr lang="ar-DZ" sz="2400" dirty="0"/>
              <a:t>َّ</a:t>
            </a:r>
            <a:r>
              <a:rPr lang="ar-SA" sz="2400" dirty="0" err="1"/>
              <a:t>ابـقة</a:t>
            </a:r>
            <a:r>
              <a:rPr lang="ar-SA" sz="2400" dirty="0"/>
              <a:t> وغـيرها مـن</a:t>
            </a:r>
            <a:r>
              <a:rPr lang="ar-DZ" sz="2400" dirty="0"/>
              <a:t>َ</a:t>
            </a:r>
            <a:r>
              <a:rPr lang="ar-SA" sz="2400" dirty="0"/>
              <a:t> </a:t>
            </a:r>
            <a:r>
              <a:rPr lang="ar-SA" sz="2400" dirty="0" err="1"/>
              <a:t>المـؤث</a:t>
            </a:r>
            <a:r>
              <a:rPr lang="ar-DZ" sz="2400" dirty="0"/>
              <a:t>ِّ</a:t>
            </a:r>
            <a:r>
              <a:rPr lang="ar-SA" sz="2400" dirty="0"/>
              <a:t>ـرات</a:t>
            </a:r>
            <a:r>
              <a:rPr lang="ar-DZ" sz="2400" dirty="0"/>
              <a:t>،</a:t>
            </a:r>
            <a:r>
              <a:rPr lang="ar-SA" sz="2400" dirty="0"/>
              <a:t> ال</a:t>
            </a:r>
            <a:r>
              <a:rPr lang="ar-DZ" sz="2400" dirty="0"/>
              <a:t>َّ</a:t>
            </a:r>
            <a:r>
              <a:rPr lang="ar-SA" sz="2400" dirty="0"/>
              <a:t>تي قـد ت</a:t>
            </a:r>
            <a:r>
              <a:rPr lang="ar-DZ" sz="2400" dirty="0"/>
              <a:t>ُ</a:t>
            </a:r>
            <a:r>
              <a:rPr lang="ar-SA" sz="2400" dirty="0"/>
              <a:t>غي</a:t>
            </a:r>
            <a:r>
              <a:rPr lang="ar-DZ" sz="2400" dirty="0"/>
              <a:t>ِّ</a:t>
            </a:r>
            <a:r>
              <a:rPr lang="ar-SA" sz="2400" dirty="0"/>
              <a:t>ر مـوازيـن الـق</a:t>
            </a:r>
            <a:r>
              <a:rPr lang="ar-DZ" sz="2400" dirty="0"/>
              <a:t>ِ</a:t>
            </a:r>
            <a:r>
              <a:rPr lang="ar-SA" sz="2400" dirty="0"/>
              <a:t>ياس فـي حكمه، وهو أمر ي</a:t>
            </a:r>
            <a:r>
              <a:rPr lang="ar-DZ" sz="2400" dirty="0"/>
              <a:t>َ</a:t>
            </a:r>
            <a:r>
              <a:rPr lang="ar-SA" sz="2400" dirty="0"/>
              <a:t>فص</a:t>
            </a:r>
            <a:r>
              <a:rPr lang="ar-DZ" sz="2400" dirty="0"/>
              <a:t>ِ</a:t>
            </a:r>
            <a:r>
              <a:rPr lang="ar-SA" sz="2400" dirty="0"/>
              <a:t>ل بــينه وبين ال</a:t>
            </a:r>
            <a:r>
              <a:rPr lang="ar-DZ" sz="2400" dirty="0"/>
              <a:t>إِ</a:t>
            </a:r>
            <a:r>
              <a:rPr lang="ar-SA" sz="2400" dirty="0"/>
              <a:t>ط</a:t>
            </a:r>
            <a:r>
              <a:rPr lang="ar-DZ" sz="2400" dirty="0"/>
              <a:t>ِّ</a:t>
            </a:r>
            <a:r>
              <a:rPr lang="ar-SA" sz="2400" dirty="0"/>
              <a:t>لاع خيط رفــيع .. قد ي</a:t>
            </a:r>
            <a:r>
              <a:rPr lang="ar-DZ" sz="2400" dirty="0"/>
              <a:t>َ</a:t>
            </a:r>
            <a:r>
              <a:rPr lang="ar-SA" sz="2400" dirty="0"/>
              <a:t>صعب على الكثيرين التّ</a:t>
            </a:r>
            <a:r>
              <a:rPr lang="ar-DZ" sz="2400" dirty="0"/>
              <a:t>َ</a:t>
            </a:r>
            <a:r>
              <a:rPr lang="ar-SA" sz="2400" dirty="0" err="1"/>
              <a:t>مييز</a:t>
            </a:r>
            <a:r>
              <a:rPr lang="ar-SA" sz="2400" dirty="0"/>
              <a:t> بينهما</a:t>
            </a:r>
            <a:r>
              <a:rPr lang="en-US" sz="2400" dirty="0"/>
              <a:t>.</a:t>
            </a:r>
            <a:endParaRPr lang="ar-DZ" sz="2400" dirty="0"/>
          </a:p>
          <a:p>
            <a:pPr algn="r" rtl="1"/>
            <a:r>
              <a:rPr lang="ar-SA" sz="2400" b="1" dirty="0"/>
              <a:t>مثال توضيحي</a:t>
            </a:r>
            <a:r>
              <a:rPr lang="fr-FR" sz="2400" b="1" dirty="0"/>
              <a:t>:</a:t>
            </a:r>
            <a:endParaRPr lang="fr-FR" sz="2400" dirty="0"/>
          </a:p>
          <a:p>
            <a:pPr lvl="0" algn="r" rtl="1"/>
            <a:r>
              <a:rPr lang="ar-SA" sz="2400" dirty="0"/>
              <a:t>ناقد إ</a:t>
            </a:r>
            <a:r>
              <a:rPr lang="ar-DZ" sz="2400" dirty="0"/>
              <a:t>ِ</a:t>
            </a:r>
            <a:r>
              <a:rPr lang="ar-SA" sz="2400" dirty="0"/>
              <a:t>علامي يقيّ</a:t>
            </a:r>
            <a:r>
              <a:rPr lang="ar-DZ" sz="2400" dirty="0"/>
              <a:t>ِ</a:t>
            </a:r>
            <a:r>
              <a:rPr lang="ar-SA" sz="2400" dirty="0"/>
              <a:t>م مقالا</a:t>
            </a:r>
            <a:r>
              <a:rPr lang="ar-DZ" sz="2400" dirty="0"/>
              <a:t>ٍ</a:t>
            </a:r>
            <a:r>
              <a:rPr lang="ar-SA" sz="2400" dirty="0"/>
              <a:t> صحفي</a:t>
            </a:r>
            <a:r>
              <a:rPr lang="ar-DZ" sz="2400" dirty="0"/>
              <a:t>ً</a:t>
            </a:r>
            <a:r>
              <a:rPr lang="ar-SA" sz="2400" dirty="0"/>
              <a:t>ا</a:t>
            </a:r>
            <a:r>
              <a:rPr lang="ar-DZ" sz="2400" dirty="0"/>
              <a:t>،</a:t>
            </a:r>
            <a:r>
              <a:rPr lang="ar-SA" sz="2400" dirty="0"/>
              <a:t> كتبه صحفي كان قد </a:t>
            </a:r>
            <a:r>
              <a:rPr lang="ar-DZ" sz="2400" dirty="0"/>
              <a:t>إ</a:t>
            </a:r>
            <a:r>
              <a:rPr lang="ar-SA" sz="2400" dirty="0" err="1"/>
              <a:t>ختلف</a:t>
            </a:r>
            <a:r>
              <a:rPr lang="ar-SA" sz="2400" dirty="0"/>
              <a:t> معه سابقًا</a:t>
            </a:r>
            <a:r>
              <a:rPr lang="fr-FR" sz="2400" dirty="0"/>
              <a:t>.</a:t>
            </a:r>
            <a:endParaRPr lang="ar-DZ" sz="2400" dirty="0"/>
          </a:p>
          <a:p>
            <a:pPr lvl="0" algn="r" rtl="1"/>
            <a:r>
              <a:rPr lang="ar-SA" sz="2400" dirty="0"/>
              <a:t>إذا ترك خ</a:t>
            </a:r>
            <a:r>
              <a:rPr lang="ar-DZ" sz="2400" dirty="0"/>
              <a:t>ُ</a:t>
            </a:r>
            <a:r>
              <a:rPr lang="ar-SA" sz="2400" dirty="0"/>
              <a:t>ص</a:t>
            </a:r>
            <a:r>
              <a:rPr lang="ar-DZ" sz="2400" dirty="0"/>
              <a:t>ُ</a:t>
            </a:r>
            <a:r>
              <a:rPr lang="ar-SA" sz="2400" dirty="0"/>
              <a:t>ومته القديمة </a:t>
            </a:r>
            <a:r>
              <a:rPr lang="ar-SA" sz="2400" dirty="0" err="1"/>
              <a:t>تؤث</a:t>
            </a:r>
            <a:r>
              <a:rPr lang="ar-DZ" sz="2400" dirty="0"/>
              <a:t>ِّ</a:t>
            </a:r>
            <a:r>
              <a:rPr lang="ar-SA" sz="2400" dirty="0"/>
              <a:t>ر على ح</a:t>
            </a:r>
            <a:r>
              <a:rPr lang="ar-DZ" sz="2400" dirty="0"/>
              <a:t>ُ</a:t>
            </a:r>
            <a:r>
              <a:rPr lang="ar-SA" sz="2400" dirty="0"/>
              <a:t>كمه وقال</a:t>
            </a:r>
            <a:r>
              <a:rPr lang="ar-DZ" sz="2400" dirty="0"/>
              <a:t>:</a:t>
            </a:r>
            <a:r>
              <a:rPr lang="fr-FR" sz="2400" dirty="0"/>
              <a:t> "</a:t>
            </a:r>
            <a:r>
              <a:rPr lang="ar-SA" sz="2400" dirty="0"/>
              <a:t>المقال ضعيف لأن</a:t>
            </a:r>
            <a:r>
              <a:rPr lang="ar-DZ" sz="2400" dirty="0"/>
              <a:t>َّ</a:t>
            </a:r>
            <a:r>
              <a:rPr lang="ar-SA" sz="2400" dirty="0"/>
              <a:t>ه من فلان</a:t>
            </a:r>
            <a:r>
              <a:rPr lang="fr-FR" sz="2400" dirty="0"/>
              <a:t>" </a:t>
            </a:r>
            <a:r>
              <a:rPr lang="ar-SA" sz="2400" dirty="0"/>
              <a:t>فهذا فق</a:t>
            </a:r>
            <a:r>
              <a:rPr lang="ar-DZ" sz="2400" dirty="0"/>
              <a:t>َ</a:t>
            </a:r>
            <a:r>
              <a:rPr lang="ar-SA" sz="2400" dirty="0"/>
              <a:t>د الت</a:t>
            </a:r>
            <a:r>
              <a:rPr lang="ar-DZ" sz="2400" dirty="0"/>
              <a:t>َّ</a:t>
            </a:r>
            <a:r>
              <a:rPr lang="ar-SA" sz="2400" dirty="0"/>
              <a:t>جر</a:t>
            </a:r>
            <a:r>
              <a:rPr lang="ar-DZ" sz="2400" dirty="0"/>
              <a:t>ُّ</a:t>
            </a:r>
            <a:r>
              <a:rPr lang="ar-SA" sz="2400" dirty="0"/>
              <a:t>د</a:t>
            </a:r>
            <a:r>
              <a:rPr lang="fr-FR" sz="2400" dirty="0"/>
              <a:t>.</a:t>
            </a:r>
            <a:endParaRPr lang="ar-DZ" sz="2400" dirty="0"/>
          </a:p>
          <a:p>
            <a:pPr lvl="0" algn="r" rtl="1"/>
            <a:r>
              <a:rPr lang="ar-SA" sz="2400" dirty="0"/>
              <a:t>أم</a:t>
            </a:r>
            <a:r>
              <a:rPr lang="ar-DZ" sz="2400" dirty="0"/>
              <a:t>َّ</a:t>
            </a:r>
            <a:r>
              <a:rPr lang="ar-SA" sz="2400" dirty="0"/>
              <a:t>ا إذا </a:t>
            </a:r>
            <a:r>
              <a:rPr lang="ar-DZ" sz="2400" dirty="0"/>
              <a:t>إِ</a:t>
            </a:r>
            <a:r>
              <a:rPr lang="ar-SA" sz="2400" dirty="0"/>
              <a:t>ستند إلى أ</a:t>
            </a:r>
            <a:r>
              <a:rPr lang="ar-DZ" sz="2400" dirty="0"/>
              <a:t>ُ</a:t>
            </a:r>
            <a:r>
              <a:rPr lang="ar-SA" sz="2400" dirty="0"/>
              <a:t>سلوب المقال، ض</a:t>
            </a:r>
            <a:r>
              <a:rPr lang="ar-DZ" sz="2400" dirty="0"/>
              <a:t>ُ</a:t>
            </a:r>
            <a:r>
              <a:rPr lang="ar-SA" sz="2400" dirty="0"/>
              <a:t>عف الح</a:t>
            </a:r>
            <a:r>
              <a:rPr lang="ar-DZ" sz="2400" dirty="0"/>
              <a:t>ُ</a:t>
            </a:r>
            <a:r>
              <a:rPr lang="ar-SA" sz="2400" dirty="0" err="1"/>
              <a:t>جج</a:t>
            </a:r>
            <a:r>
              <a:rPr lang="ar-SA" sz="2400" dirty="0"/>
              <a:t>، وعدم د</a:t>
            </a:r>
            <a:r>
              <a:rPr lang="ar-DZ" sz="2400" dirty="0"/>
              <a:t>ِّ</a:t>
            </a:r>
            <a:r>
              <a:rPr lang="ar-SA" sz="2400" dirty="0" err="1"/>
              <a:t>قة</a:t>
            </a:r>
            <a:r>
              <a:rPr lang="ar-SA" sz="2400" dirty="0"/>
              <a:t> الأرقام، فهذا ح</a:t>
            </a:r>
            <a:r>
              <a:rPr lang="ar-DZ" sz="2400" dirty="0"/>
              <a:t>ُ</a:t>
            </a:r>
            <a:r>
              <a:rPr lang="ar-SA" sz="2400" dirty="0"/>
              <a:t>كم موضوعي ش</a:t>
            </a:r>
            <a:r>
              <a:rPr lang="ar-DZ" sz="2400" dirty="0"/>
              <a:t>َ</a:t>
            </a:r>
            <a:r>
              <a:rPr lang="ar-SA" sz="2400" dirty="0"/>
              <a:t>بيه بحكم القاضي</a:t>
            </a:r>
            <a:r>
              <a:rPr lang="fr-FR" sz="2400" dirty="0"/>
              <a:t>.</a:t>
            </a:r>
          </a:p>
          <a:p>
            <a:pPr algn="r" rtl="1"/>
            <a:r>
              <a:rPr lang="ar-SA" sz="2400" dirty="0"/>
              <a:t>بالمقابل، الن</a:t>
            </a:r>
            <a:r>
              <a:rPr lang="ar-DZ" sz="2400" dirty="0"/>
              <a:t>َّ</a:t>
            </a:r>
            <a:r>
              <a:rPr lang="ar-SA" sz="2400" dirty="0"/>
              <a:t>اقد يحتاج إلى </a:t>
            </a:r>
            <a:r>
              <a:rPr lang="ar-DZ" sz="2400" dirty="0"/>
              <a:t>إِ</a:t>
            </a:r>
            <a:r>
              <a:rPr lang="ar-SA" sz="2400" dirty="0"/>
              <a:t>طلاع واسع</a:t>
            </a:r>
            <a:r>
              <a:rPr lang="fr-FR" sz="2400" dirty="0"/>
              <a:t>: </a:t>
            </a:r>
            <a:r>
              <a:rPr lang="ar-SA" sz="2400" dirty="0"/>
              <a:t>على الل</a:t>
            </a:r>
            <a:r>
              <a:rPr lang="ar-DZ" sz="2400" dirty="0"/>
              <a:t>ُّ</a:t>
            </a:r>
            <a:r>
              <a:rPr lang="ar-SA" sz="2400" dirty="0" err="1"/>
              <a:t>غة</a:t>
            </a:r>
            <a:r>
              <a:rPr lang="ar-SA" sz="2400" dirty="0"/>
              <a:t>، القواعد الص</a:t>
            </a:r>
            <a:r>
              <a:rPr lang="ar-DZ" sz="2400" dirty="0"/>
              <a:t>ُّ</a:t>
            </a:r>
            <a:r>
              <a:rPr lang="ar-SA" sz="2400" dirty="0"/>
              <a:t>حفية، المعايير المهنية... حتى يكون حكمه قائمًا على ع</a:t>
            </a:r>
            <a:r>
              <a:rPr lang="ar-DZ" sz="2400" dirty="0"/>
              <a:t>ِ</a:t>
            </a:r>
            <a:r>
              <a:rPr lang="ar-SA" sz="2400" dirty="0"/>
              <a:t>لم</a:t>
            </a:r>
            <a:r>
              <a:rPr lang="ar-DZ" sz="2400" dirty="0"/>
              <a:t>ٍ</a:t>
            </a:r>
            <a:r>
              <a:rPr lang="ar-SA" sz="2400" dirty="0"/>
              <a:t>، لا على فراغ</a:t>
            </a:r>
            <a:r>
              <a:rPr lang="fr-FR" sz="2400" dirty="0"/>
              <a:t>.</a:t>
            </a:r>
          </a:p>
          <a:p>
            <a:pPr algn="just" rtl="1"/>
            <a:endParaRPr lang="fr-FR" sz="2400" dirty="0"/>
          </a:p>
        </p:txBody>
      </p:sp>
    </p:spTree>
    <p:extLst>
      <p:ext uri="{BB962C8B-B14F-4D97-AF65-F5344CB8AC3E}">
        <p14:creationId xmlns:p14="http://schemas.microsoft.com/office/powerpoint/2010/main" val="3420985295"/>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A3987B-D748-C74A-5466-4C6A215B1CA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CF6CBF5-9CD8-855B-0287-238E1D6E1B0D}"/>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9633494-3AED-80C3-429F-0FFED5C50FB8}"/>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0FE9C2EA-106F-5C02-C783-AE3EB62AD445}"/>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5299F2D-5ED0-39A6-98F3-AFD8E6DC88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FC012513-2026-9422-35DC-833AEC43B54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AE43805B-71F6-C4E7-52AD-2920BAC348BA}"/>
              </a:ext>
            </a:extLst>
          </p:cNvPr>
          <p:cNvSpPr txBox="1"/>
          <p:nvPr/>
        </p:nvSpPr>
        <p:spPr>
          <a:xfrm>
            <a:off x="4489805" y="640123"/>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أسس النّقد الإعلامــــــــــــــــي </a:t>
            </a:r>
          </a:p>
        </p:txBody>
      </p:sp>
      <p:sp>
        <p:nvSpPr>
          <p:cNvPr id="5" name="Parallelogram 4">
            <a:extLst>
              <a:ext uri="{FF2B5EF4-FFF2-40B4-BE49-F238E27FC236}">
                <a16:creationId xmlns:a16="http://schemas.microsoft.com/office/drawing/2014/main" id="{AA495E8F-1F62-E2D8-F8A0-42C27F9641EE}"/>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6E281259-1EF1-D9F9-E062-B7152816A83F}"/>
              </a:ext>
            </a:extLst>
          </p:cNvPr>
          <p:cNvSpPr txBox="1"/>
          <p:nvPr/>
        </p:nvSpPr>
        <p:spPr>
          <a:xfrm>
            <a:off x="1966245" y="1416442"/>
            <a:ext cx="9202479" cy="5386090"/>
          </a:xfrm>
          <a:prstGeom prst="rect">
            <a:avLst/>
          </a:prstGeom>
          <a:noFill/>
        </p:spPr>
        <p:txBody>
          <a:bodyPr wrap="square">
            <a:spAutoFit/>
          </a:bodyPr>
          <a:lstStyle/>
          <a:p>
            <a:pPr marL="457200" indent="-457200" algn="just" rtl="1">
              <a:buFont typeface="Wingdings" panose="05000000000000000000" pitchFamily="2" charset="2"/>
              <a:buChar char="q"/>
            </a:pPr>
            <a:r>
              <a:rPr lang="ar-SA" sz="2800" b="1" dirty="0">
                <a:solidFill>
                  <a:srgbClr val="C00000"/>
                </a:solidFill>
              </a:rPr>
              <a:t>البيئة </a:t>
            </a:r>
            <a:r>
              <a:rPr lang="ar-SA" sz="2800" b="1" dirty="0" err="1">
                <a:solidFill>
                  <a:srgbClr val="C00000"/>
                </a:solidFill>
              </a:rPr>
              <a:t>الإجتماعية</a:t>
            </a:r>
            <a:r>
              <a:rPr lang="ar-SA" sz="2800" b="1" dirty="0">
                <a:solidFill>
                  <a:srgbClr val="C00000"/>
                </a:solidFill>
              </a:rPr>
              <a:t>:</a:t>
            </a:r>
            <a:endParaRPr lang="fr-FR" sz="2800" dirty="0">
              <a:solidFill>
                <a:srgbClr val="C00000"/>
              </a:solidFill>
            </a:endParaRPr>
          </a:p>
          <a:p>
            <a:pPr algn="just" rtl="1"/>
            <a:r>
              <a:rPr lang="ar-SA" sz="2400" dirty="0"/>
              <a:t> يعد</a:t>
            </a:r>
            <a:r>
              <a:rPr lang="ar-DZ" sz="2400" dirty="0"/>
              <a:t>ُّ</a:t>
            </a:r>
            <a:r>
              <a:rPr lang="ar-SA" sz="2400" dirty="0"/>
              <a:t> الن</a:t>
            </a:r>
            <a:r>
              <a:rPr lang="ar-DZ" sz="2400" dirty="0"/>
              <a:t>َّ</a:t>
            </a:r>
            <a:r>
              <a:rPr lang="ar-SA" sz="2400" dirty="0"/>
              <a:t>قد تفكيرًا علميًا منظّما حيث يعمل على إخراج الطَّاقات العقلية</a:t>
            </a:r>
            <a:r>
              <a:rPr lang="ar-DZ" sz="2400" dirty="0"/>
              <a:t> </a:t>
            </a:r>
            <a:r>
              <a:rPr lang="ar-SA" sz="2400" dirty="0" err="1"/>
              <a:t>للن</a:t>
            </a:r>
            <a:r>
              <a:rPr lang="ar-DZ" sz="2400" dirty="0"/>
              <a:t>َّ</a:t>
            </a:r>
            <a:r>
              <a:rPr lang="ar-SA" sz="2400" dirty="0"/>
              <a:t>اقـد</a:t>
            </a:r>
            <a:r>
              <a:rPr lang="ar-DZ" sz="2400" dirty="0"/>
              <a:t>،</a:t>
            </a:r>
            <a:r>
              <a:rPr lang="ar-SA" sz="2400" dirty="0"/>
              <a:t> </a:t>
            </a:r>
            <a:r>
              <a:rPr lang="ar-DZ" sz="2400" dirty="0" err="1"/>
              <a:t>لإِ</a:t>
            </a:r>
            <a:r>
              <a:rPr lang="ar-SA" sz="2400" dirty="0"/>
              <a:t>كـتشاف مـجالات جـديـدة </a:t>
            </a:r>
            <a:r>
              <a:rPr lang="ar-SA" sz="2400" dirty="0" err="1"/>
              <a:t>للتَّعبيرعـن</a:t>
            </a:r>
            <a:r>
              <a:rPr lang="ar-SA" sz="2400" dirty="0"/>
              <a:t> واقع المجتمع والحياة ، ولكن لابدَّ من خلال النَّقد أن يؤكد الن</a:t>
            </a:r>
            <a:r>
              <a:rPr lang="ar-DZ" sz="2400" dirty="0"/>
              <a:t>َّ</a:t>
            </a:r>
            <a:r>
              <a:rPr lang="ar-SA" sz="2400" dirty="0"/>
              <a:t>اقد على الإطار الث</a:t>
            </a:r>
            <a:r>
              <a:rPr lang="ar-DZ" sz="2400" dirty="0"/>
              <a:t>َّ</a:t>
            </a:r>
            <a:r>
              <a:rPr lang="ar-SA" sz="2400" dirty="0"/>
              <a:t>قافي للمجتمع، وال</a:t>
            </a:r>
            <a:r>
              <a:rPr lang="ar-DZ" sz="2400" dirty="0"/>
              <a:t>َّ</a:t>
            </a:r>
            <a:r>
              <a:rPr lang="ar-SA" sz="2400" dirty="0"/>
              <a:t>ذي يعني حصيلة المعارف والخ</a:t>
            </a:r>
            <a:r>
              <a:rPr lang="ar-DZ" sz="2400" dirty="0"/>
              <a:t>َ</a:t>
            </a:r>
            <a:r>
              <a:rPr lang="ar-SA" sz="2400" dirty="0"/>
              <a:t>برات والق</a:t>
            </a:r>
            <a:r>
              <a:rPr lang="ar-DZ" sz="2400" dirty="0"/>
              <a:t>ُ</a:t>
            </a:r>
            <a:r>
              <a:rPr lang="ar-SA" sz="2400" dirty="0"/>
              <a:t>درات ال</a:t>
            </a:r>
            <a:r>
              <a:rPr lang="ar-DZ" sz="2400" dirty="0"/>
              <a:t>َّ</a:t>
            </a:r>
            <a:r>
              <a:rPr lang="ar-SA" sz="2400" dirty="0"/>
              <a:t>تي يحصل الفرد عليها من مجتمعه </a:t>
            </a:r>
            <a:r>
              <a:rPr lang="ar-SA" sz="2400" dirty="0" err="1"/>
              <a:t>وتتحك</a:t>
            </a:r>
            <a:r>
              <a:rPr lang="ar-DZ" sz="2400" dirty="0"/>
              <a:t>َّّ</a:t>
            </a:r>
            <a:r>
              <a:rPr lang="ar-SA" sz="2400" dirty="0"/>
              <a:t>م في الإطار الث</a:t>
            </a:r>
            <a:r>
              <a:rPr lang="ar-DZ" sz="2400" dirty="0"/>
              <a:t>َّ</a:t>
            </a:r>
            <a:r>
              <a:rPr lang="ar-SA" sz="2400" dirty="0"/>
              <a:t>قافي</a:t>
            </a:r>
            <a:r>
              <a:rPr lang="ar-DZ" sz="2400" dirty="0"/>
              <a:t>،</a:t>
            </a:r>
            <a:r>
              <a:rPr lang="ar-SA" sz="2400" dirty="0"/>
              <a:t> ظروف البيئة ال</a:t>
            </a:r>
            <a:r>
              <a:rPr lang="ar-DZ" sz="2400" dirty="0"/>
              <a:t>إ</a:t>
            </a:r>
            <a:r>
              <a:rPr lang="ar-SA" sz="2400" dirty="0" err="1"/>
              <a:t>جتماعية</a:t>
            </a:r>
            <a:r>
              <a:rPr lang="ar-SA" sz="2400" dirty="0"/>
              <a:t> والط</a:t>
            </a:r>
            <a:r>
              <a:rPr lang="ar-DZ" sz="2400" dirty="0"/>
              <a:t>َّ</a:t>
            </a:r>
            <a:r>
              <a:rPr lang="ar-SA" sz="2400" dirty="0" err="1"/>
              <a:t>بيعية</a:t>
            </a:r>
            <a:r>
              <a:rPr lang="ar-SA" sz="2400" dirty="0"/>
              <a:t> وظروف اللُّغة وظروف المجتمع</a:t>
            </a:r>
            <a:r>
              <a:rPr lang="ar-DZ" sz="2400" dirty="0"/>
              <a:t>،</a:t>
            </a:r>
            <a:r>
              <a:rPr lang="ar-SA" sz="2400" dirty="0"/>
              <a:t> الَّذي نعيش فيه بوجه عام .</a:t>
            </a:r>
            <a:endParaRPr lang="ar-DZ" sz="2400" dirty="0"/>
          </a:p>
          <a:p>
            <a:pPr algn="just" rtl="1"/>
            <a:r>
              <a:rPr lang="ar-DZ" sz="2800" b="1" dirty="0"/>
              <a:t>مثال</a:t>
            </a:r>
            <a:r>
              <a:rPr lang="ar-DZ" sz="2800" dirty="0"/>
              <a:t> </a:t>
            </a:r>
            <a:r>
              <a:rPr lang="ar-DZ" sz="2400" dirty="0"/>
              <a:t>: </a:t>
            </a:r>
            <a:r>
              <a:rPr lang="ar-EG" sz="2400" dirty="0"/>
              <a:t>ناقد إعلامي يتابع مسلسلًا </a:t>
            </a:r>
            <a:r>
              <a:rPr lang="ar-DZ" sz="2400" dirty="0"/>
              <a:t>مصريا</a:t>
            </a:r>
            <a:r>
              <a:rPr lang="ar-EG" sz="2400" dirty="0"/>
              <a:t> </a:t>
            </a:r>
            <a:r>
              <a:rPr lang="ar-DZ" sz="2400" dirty="0"/>
              <a:t>إِ</a:t>
            </a:r>
            <a:r>
              <a:rPr lang="ar-EG" sz="2400" dirty="0" err="1"/>
              <a:t>جتماعيًا</a:t>
            </a:r>
            <a:r>
              <a:rPr lang="ar-EG" sz="2400" dirty="0"/>
              <a:t>.</a:t>
            </a:r>
            <a:endParaRPr lang="fr-FR" sz="2400" dirty="0"/>
          </a:p>
          <a:p>
            <a:pPr algn="just" rtl="1"/>
            <a:r>
              <a:rPr lang="ar-EG" sz="2400" dirty="0"/>
              <a:t>يتعامل مع العمل النقدي بشكل علمي </a:t>
            </a:r>
            <a:r>
              <a:rPr lang="ar-EG" sz="2400" dirty="0" err="1"/>
              <a:t>ومنظ</a:t>
            </a:r>
            <a:r>
              <a:rPr lang="ar-DZ" sz="2400" dirty="0"/>
              <a:t>َّ</a:t>
            </a:r>
            <a:r>
              <a:rPr lang="ar-EG" sz="2400" dirty="0"/>
              <a:t>م: يلاحظ كيف يعكس المسلسل قضايا واقعية (مثل الب</a:t>
            </a:r>
            <a:r>
              <a:rPr lang="ar-DZ" sz="2400" dirty="0"/>
              <a:t>ِ</a:t>
            </a:r>
            <a:r>
              <a:rPr lang="ar-EG" sz="2400" dirty="0" err="1"/>
              <a:t>طالة</a:t>
            </a:r>
            <a:r>
              <a:rPr lang="ar-EG" sz="2400" dirty="0"/>
              <a:t> أو الهجرة غير الش</a:t>
            </a:r>
            <a:r>
              <a:rPr lang="ar-DZ" sz="2400" dirty="0"/>
              <a:t>َّ</a:t>
            </a:r>
            <a:r>
              <a:rPr lang="ar-EG" sz="2400" dirty="0"/>
              <a:t>رعية).</a:t>
            </a:r>
            <a:endParaRPr lang="fr-FR" sz="2400" dirty="0"/>
          </a:p>
          <a:p>
            <a:pPr algn="just" rtl="1"/>
            <a:r>
              <a:rPr lang="ar-EG" sz="2400" dirty="0"/>
              <a:t>يستخدم طاقاته الفكرية</a:t>
            </a:r>
            <a:r>
              <a:rPr lang="ar-DZ" sz="2400" dirty="0"/>
              <a:t>،</a:t>
            </a:r>
            <a:r>
              <a:rPr lang="ar-EG" sz="2400" dirty="0"/>
              <a:t> ليكتشف أن</a:t>
            </a:r>
            <a:r>
              <a:rPr lang="ar-DZ" sz="2400" dirty="0"/>
              <a:t>َّ </a:t>
            </a:r>
            <a:r>
              <a:rPr lang="ar-EG" sz="2400" dirty="0"/>
              <a:t>العمل ي</a:t>
            </a:r>
            <a:r>
              <a:rPr lang="ar-DZ" sz="2400" dirty="0"/>
              <a:t>ُ</a:t>
            </a:r>
            <a:r>
              <a:rPr lang="ar-EG" sz="2400" dirty="0"/>
              <a:t>قدم مجالًا جديدًا</a:t>
            </a:r>
            <a:r>
              <a:rPr lang="ar-DZ" sz="2400" dirty="0"/>
              <a:t>،</a:t>
            </a:r>
            <a:r>
              <a:rPr lang="ar-EG" sz="2400" dirty="0"/>
              <a:t> للت</a:t>
            </a:r>
            <a:r>
              <a:rPr lang="ar-DZ" sz="2400" dirty="0"/>
              <a:t>َّ</a:t>
            </a:r>
            <a:r>
              <a:rPr lang="ar-EG" sz="2400" dirty="0"/>
              <a:t>عبير عن هموم الش</a:t>
            </a:r>
            <a:r>
              <a:rPr lang="ar-DZ" sz="2400" dirty="0"/>
              <a:t>َّ</a:t>
            </a:r>
            <a:r>
              <a:rPr lang="ar-EG" sz="2400" dirty="0"/>
              <a:t>باب عبر الدراما.</a:t>
            </a:r>
            <a:r>
              <a:rPr lang="ar-DZ" sz="2400" dirty="0"/>
              <a:t> </a:t>
            </a:r>
            <a:r>
              <a:rPr lang="ar-EG" sz="2400" dirty="0"/>
              <a:t>لكن</a:t>
            </a:r>
            <a:r>
              <a:rPr lang="ar-DZ" sz="2400" dirty="0"/>
              <a:t>َّ</a:t>
            </a:r>
            <a:r>
              <a:rPr lang="ar-EG" sz="2400" dirty="0"/>
              <a:t>ه لا يكتفي بالت</a:t>
            </a:r>
            <a:r>
              <a:rPr lang="ar-DZ" sz="2400" dirty="0"/>
              <a:t>َّ</a:t>
            </a:r>
            <a:r>
              <a:rPr lang="ar-EG" sz="2400" dirty="0"/>
              <a:t>حليل الفن</a:t>
            </a:r>
            <a:r>
              <a:rPr lang="ar-DZ" sz="2400" dirty="0"/>
              <a:t>ِّ</a:t>
            </a:r>
            <a:r>
              <a:rPr lang="ar-EG" sz="2400" dirty="0"/>
              <a:t>ي فقط، بل يربطه بـالإطار الث</a:t>
            </a:r>
            <a:r>
              <a:rPr lang="ar-DZ" sz="2400" dirty="0"/>
              <a:t>َّ</a:t>
            </a:r>
            <a:r>
              <a:rPr lang="ar-EG" sz="2400" dirty="0"/>
              <a:t>قافي للمجتمع ال</a:t>
            </a:r>
            <a:r>
              <a:rPr lang="ar-DZ" sz="2400" dirty="0"/>
              <a:t>مصري</a:t>
            </a:r>
            <a:r>
              <a:rPr lang="ar-EG" sz="2400" dirty="0"/>
              <a:t>: اللغة المستعملة (</a:t>
            </a:r>
            <a:r>
              <a:rPr lang="ar-DZ" sz="2400" dirty="0"/>
              <a:t>اللهجة </a:t>
            </a:r>
            <a:r>
              <a:rPr lang="ar-EG" sz="2400" dirty="0"/>
              <a:t>الدارجة</a:t>
            </a:r>
            <a:r>
              <a:rPr lang="ar-DZ" sz="2400" dirty="0"/>
              <a:t> العامية</a:t>
            </a:r>
            <a:r>
              <a:rPr lang="ar-EG" sz="2400" dirty="0"/>
              <a:t>، ال</a:t>
            </a:r>
            <a:r>
              <a:rPr lang="ar-DZ" sz="2400" dirty="0"/>
              <a:t>فصحى</a:t>
            </a:r>
            <a:r>
              <a:rPr lang="ar-EG" sz="2400" dirty="0"/>
              <a:t>)، العادات ال</a:t>
            </a:r>
            <a:r>
              <a:rPr lang="ar-DZ" sz="2400" dirty="0"/>
              <a:t>إِ</a:t>
            </a:r>
            <a:r>
              <a:rPr lang="ar-EG" sz="2400" dirty="0" err="1"/>
              <a:t>جتماعية</a:t>
            </a:r>
            <a:r>
              <a:rPr lang="ar-EG" sz="2400" dirty="0"/>
              <a:t> (الأسرة الم</a:t>
            </a:r>
            <a:r>
              <a:rPr lang="ar-DZ" sz="2400" dirty="0"/>
              <a:t>ُ</a:t>
            </a:r>
            <a:r>
              <a:rPr lang="ar-EG" sz="2400" dirty="0"/>
              <a:t>م</a:t>
            </a:r>
            <a:r>
              <a:rPr lang="ar-DZ" sz="2400" dirty="0"/>
              <a:t>ْ</a:t>
            </a:r>
            <a:r>
              <a:rPr lang="ar-EG" sz="2400" dirty="0"/>
              <a:t>تد</a:t>
            </a:r>
            <a:r>
              <a:rPr lang="ar-DZ" sz="2400" dirty="0"/>
              <a:t>َّ</a:t>
            </a:r>
            <a:r>
              <a:rPr lang="ar-EG" sz="2400" dirty="0"/>
              <a:t>ة، الت</a:t>
            </a:r>
            <a:r>
              <a:rPr lang="ar-DZ" sz="2400" dirty="0"/>
              <a:t>َّ</a:t>
            </a:r>
            <a:r>
              <a:rPr lang="ar-EG" sz="2400" dirty="0"/>
              <a:t>ضامن)، والظروف ال</a:t>
            </a:r>
            <a:r>
              <a:rPr lang="ar-DZ" sz="2400" dirty="0"/>
              <a:t>إِ</a:t>
            </a:r>
            <a:r>
              <a:rPr lang="ar-EG" sz="2400" dirty="0" err="1"/>
              <a:t>قتصادية</a:t>
            </a:r>
            <a:r>
              <a:rPr lang="ar-EG" sz="2400" dirty="0"/>
              <a:t> والس</a:t>
            </a:r>
            <a:r>
              <a:rPr lang="ar-DZ" sz="2400" dirty="0"/>
              <a:t>ِّ</a:t>
            </a:r>
            <a:r>
              <a:rPr lang="ar-EG" sz="2400" dirty="0" err="1"/>
              <a:t>ياسية</a:t>
            </a:r>
            <a:r>
              <a:rPr lang="ar-EG" sz="2400" dirty="0"/>
              <a:t>.</a:t>
            </a:r>
            <a:endParaRPr lang="ar-DZ" sz="2400" dirty="0"/>
          </a:p>
          <a:p>
            <a:pPr algn="just" rtl="1"/>
            <a:endParaRPr lang="fr-FR" sz="2400" dirty="0"/>
          </a:p>
        </p:txBody>
      </p:sp>
    </p:spTree>
    <p:extLst>
      <p:ext uri="{BB962C8B-B14F-4D97-AF65-F5344CB8AC3E}">
        <p14:creationId xmlns:p14="http://schemas.microsoft.com/office/powerpoint/2010/main" val="1630124534"/>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9EE7CF-8B20-74AC-4346-CFCD651280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269FB9-A919-9042-6347-7931021EC69C}"/>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C9160054-93C1-1923-8476-F80C4AAFC8D8}"/>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98C65075-EAB5-86AE-287D-27CF698C0A74}"/>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632DE97-F800-66AA-665A-CAF820D951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603E2EFC-A28C-6598-B7C3-86AF01E0E25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1C87C0B2-904B-9B24-46E0-55F7D797DB33}"/>
              </a:ext>
            </a:extLst>
          </p:cNvPr>
          <p:cNvSpPr txBox="1"/>
          <p:nvPr/>
        </p:nvSpPr>
        <p:spPr>
          <a:xfrm>
            <a:off x="4489805" y="640123"/>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أسس النّقد الإعلامــــــــــــــــي </a:t>
            </a:r>
          </a:p>
        </p:txBody>
      </p:sp>
      <p:sp>
        <p:nvSpPr>
          <p:cNvPr id="5" name="Parallelogram 4">
            <a:extLst>
              <a:ext uri="{FF2B5EF4-FFF2-40B4-BE49-F238E27FC236}">
                <a16:creationId xmlns:a16="http://schemas.microsoft.com/office/drawing/2014/main" id="{0502D38F-1C82-45A1-F146-AEE26825BB61}"/>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A92CA5BE-217F-8D5F-14DC-9DFD773BB09F}"/>
              </a:ext>
            </a:extLst>
          </p:cNvPr>
          <p:cNvSpPr txBox="1"/>
          <p:nvPr/>
        </p:nvSpPr>
        <p:spPr>
          <a:xfrm>
            <a:off x="1719666" y="1416442"/>
            <a:ext cx="9202479" cy="4955203"/>
          </a:xfrm>
          <a:prstGeom prst="rect">
            <a:avLst/>
          </a:prstGeom>
          <a:noFill/>
        </p:spPr>
        <p:txBody>
          <a:bodyPr wrap="square">
            <a:spAutoFit/>
          </a:bodyPr>
          <a:lstStyle/>
          <a:p>
            <a:pPr marL="342900" indent="-342900" algn="just" rtl="1">
              <a:buFont typeface="Wingdings" panose="05000000000000000000" pitchFamily="2" charset="2"/>
              <a:buChar char="q"/>
            </a:pPr>
            <a:r>
              <a:rPr lang="ar-SA" sz="2800" b="1" dirty="0">
                <a:solidFill>
                  <a:srgbClr val="C00000"/>
                </a:solidFill>
              </a:rPr>
              <a:t>ال</a:t>
            </a:r>
            <a:r>
              <a:rPr lang="ar-DZ" sz="2800" b="1" dirty="0">
                <a:solidFill>
                  <a:srgbClr val="C00000"/>
                </a:solidFill>
              </a:rPr>
              <a:t>إِ</a:t>
            </a:r>
            <a:r>
              <a:rPr lang="ar-SA" sz="2800" b="1" dirty="0">
                <a:solidFill>
                  <a:srgbClr val="C00000"/>
                </a:solidFill>
              </a:rPr>
              <a:t>ط</a:t>
            </a:r>
            <a:r>
              <a:rPr lang="ar-DZ" sz="2800" b="1" dirty="0">
                <a:solidFill>
                  <a:srgbClr val="C00000"/>
                </a:solidFill>
              </a:rPr>
              <a:t>ِّ</a:t>
            </a:r>
            <a:r>
              <a:rPr lang="ar-SA" sz="2800" b="1" dirty="0">
                <a:solidFill>
                  <a:srgbClr val="C00000"/>
                </a:solidFill>
              </a:rPr>
              <a:t>لاع :</a:t>
            </a:r>
            <a:r>
              <a:rPr lang="ar-SA" sz="2800" dirty="0">
                <a:solidFill>
                  <a:srgbClr val="C00000"/>
                </a:solidFill>
              </a:rPr>
              <a:t> </a:t>
            </a:r>
            <a:endParaRPr lang="ar-DZ" sz="2800" dirty="0"/>
          </a:p>
          <a:p>
            <a:pPr algn="just" rtl="1"/>
            <a:r>
              <a:rPr lang="ar-SA" sz="2400" dirty="0"/>
              <a:t>على الن</a:t>
            </a:r>
            <a:r>
              <a:rPr lang="ar-DZ" sz="2400" dirty="0"/>
              <a:t>َّ</a:t>
            </a:r>
            <a:r>
              <a:rPr lang="ar-SA" sz="2400" dirty="0"/>
              <a:t>اقـد أن</a:t>
            </a:r>
            <a:r>
              <a:rPr lang="ar-DZ" sz="2400" dirty="0"/>
              <a:t>ْ</a:t>
            </a:r>
            <a:r>
              <a:rPr lang="ar-SA" sz="2400" dirty="0"/>
              <a:t> يـكون مط</a:t>
            </a:r>
            <a:r>
              <a:rPr lang="ar-DZ" sz="2400" dirty="0"/>
              <a:t>َّ</a:t>
            </a:r>
            <a:r>
              <a:rPr lang="ar-SA" sz="2400" dirty="0"/>
              <a:t>لعاََ على الب</a:t>
            </a:r>
            <a:r>
              <a:rPr lang="ar-DZ" sz="2400" dirty="0"/>
              <a:t>َ</a:t>
            </a:r>
            <a:r>
              <a:rPr lang="ar-SA" sz="2400" dirty="0" err="1"/>
              <a:t>يئة</a:t>
            </a:r>
            <a:r>
              <a:rPr lang="ar-SA" sz="2400" dirty="0"/>
              <a:t> </a:t>
            </a:r>
            <a:r>
              <a:rPr lang="ar-SA" sz="2400" dirty="0" err="1"/>
              <a:t>الإ</a:t>
            </a:r>
            <a:r>
              <a:rPr lang="ar-DZ" sz="2400" dirty="0"/>
              <a:t>ِ</a:t>
            </a:r>
            <a:r>
              <a:rPr lang="ar-SA" sz="2400" dirty="0" err="1"/>
              <a:t>جتماعية</a:t>
            </a:r>
            <a:r>
              <a:rPr lang="ar-SA" sz="2400" dirty="0"/>
              <a:t> والثقافية والسياقات ال</a:t>
            </a:r>
            <a:r>
              <a:rPr lang="ar-DZ" sz="2400" dirty="0"/>
              <a:t>َّ</a:t>
            </a:r>
            <a:r>
              <a:rPr lang="ar-SA" sz="2400" dirty="0"/>
              <a:t>تي صدرت فـيها الأعـمال مـوضـوع الن</a:t>
            </a:r>
            <a:r>
              <a:rPr lang="ar-DZ" sz="2400" dirty="0"/>
              <a:t>َّ</a:t>
            </a:r>
            <a:r>
              <a:rPr lang="ar-SA" sz="2400" dirty="0"/>
              <a:t>قد، كما يجب على الن</a:t>
            </a:r>
            <a:r>
              <a:rPr lang="ar-DZ" sz="2400" dirty="0"/>
              <a:t>َّ</a:t>
            </a:r>
            <a:r>
              <a:rPr lang="ar-SA" sz="2400" dirty="0"/>
              <a:t>اقـد أن يـعرف أن</a:t>
            </a:r>
            <a:r>
              <a:rPr lang="ar-DZ" sz="2400" dirty="0"/>
              <a:t>َّ</a:t>
            </a:r>
            <a:r>
              <a:rPr lang="ar-SA" sz="2400" dirty="0"/>
              <a:t> لكل عـنصر</a:t>
            </a:r>
            <a:r>
              <a:rPr lang="ar-DZ" sz="2400" dirty="0"/>
              <a:t>ٍ</a:t>
            </a:r>
            <a:r>
              <a:rPr lang="ar-SA" sz="2400" dirty="0"/>
              <a:t> لغته فـي الن</a:t>
            </a:r>
            <a:r>
              <a:rPr lang="ar-DZ" sz="2400" dirty="0"/>
              <a:t>َّ</a:t>
            </a:r>
            <a:r>
              <a:rPr lang="ar-SA" sz="2400" dirty="0"/>
              <a:t>قد فـلا يـمكن الحكم على عمل</a:t>
            </a:r>
            <a:r>
              <a:rPr lang="ar-DZ" sz="2400" dirty="0"/>
              <a:t>ٍ</a:t>
            </a:r>
            <a:r>
              <a:rPr lang="ar-SA" sz="2400" dirty="0"/>
              <a:t> إعـلامي بمقايـيس</a:t>
            </a:r>
            <a:r>
              <a:rPr lang="ar-DZ" sz="2400" dirty="0"/>
              <a:t>َ</a:t>
            </a:r>
            <a:r>
              <a:rPr lang="ar-SA" sz="2400" dirty="0"/>
              <a:t> عـصر</a:t>
            </a:r>
            <a:r>
              <a:rPr lang="ar-DZ" sz="2400" dirty="0"/>
              <a:t>ٍ</a:t>
            </a:r>
            <a:r>
              <a:rPr lang="ar-SA" sz="2400" dirty="0"/>
              <a:t> سابـق أو بمعجـم</a:t>
            </a:r>
            <a:r>
              <a:rPr lang="ar-DZ" sz="2400" dirty="0"/>
              <a:t>ٍ</a:t>
            </a:r>
            <a:r>
              <a:rPr lang="ar-SA" sz="2400" dirty="0"/>
              <a:t> لغوي</a:t>
            </a:r>
            <a:r>
              <a:rPr lang="ar-DZ" sz="2400" dirty="0"/>
              <a:t>ٍ،</a:t>
            </a:r>
            <a:r>
              <a:rPr lang="ar-SA" sz="2400" dirty="0"/>
              <a:t> لعصر</a:t>
            </a:r>
            <a:r>
              <a:rPr lang="ar-DZ" sz="2400" dirty="0"/>
              <a:t>ٍ</a:t>
            </a:r>
            <a:r>
              <a:rPr lang="ar-SA" sz="2400" dirty="0"/>
              <a:t> سابـق</a:t>
            </a:r>
            <a:r>
              <a:rPr lang="ar-DZ" sz="2400" dirty="0"/>
              <a:t>،</a:t>
            </a:r>
            <a:r>
              <a:rPr lang="ar-SA" sz="2400" dirty="0"/>
              <a:t> فلا بـد</a:t>
            </a:r>
            <a:r>
              <a:rPr lang="ar-DZ" sz="2400" dirty="0"/>
              <a:t>َّ</a:t>
            </a:r>
            <a:r>
              <a:rPr lang="ar-SA" sz="2400" dirty="0"/>
              <a:t> أن يكون لديه حـصيلة لغوية</a:t>
            </a:r>
            <a:r>
              <a:rPr lang="ar-DZ" sz="2400" dirty="0"/>
              <a:t>،</a:t>
            </a:r>
            <a:r>
              <a:rPr lang="ar-SA" sz="2400" dirty="0"/>
              <a:t> مسـتمدة</a:t>
            </a:r>
            <a:r>
              <a:rPr lang="ar-DZ" sz="2400" dirty="0"/>
              <a:t>ٍ</a:t>
            </a:r>
            <a:r>
              <a:rPr lang="ar-SA" sz="2400" dirty="0"/>
              <a:t> مـن الـبيئة والإطار الاجتماعي</a:t>
            </a:r>
            <a:r>
              <a:rPr lang="ar-DZ" sz="2400" dirty="0"/>
              <a:t>،</a:t>
            </a:r>
            <a:r>
              <a:rPr lang="ar-SA" sz="2400" dirty="0"/>
              <a:t> الذي يعيش فــيه. </a:t>
            </a:r>
            <a:endParaRPr lang="fr-FR" sz="2400" dirty="0"/>
          </a:p>
          <a:p>
            <a:pPr algn="r" rtl="1"/>
            <a:r>
              <a:rPr lang="ar-SA" sz="2400" b="1" dirty="0"/>
              <a:t>مثال تطبيقي</a:t>
            </a:r>
            <a:r>
              <a:rPr lang="fr-FR" sz="2400" b="1" dirty="0"/>
              <a:t>:</a:t>
            </a:r>
            <a:br>
              <a:rPr lang="fr-FR" sz="2400" dirty="0"/>
            </a:br>
            <a:r>
              <a:rPr lang="ar-SA" sz="2400" dirty="0"/>
              <a:t>ناقد</a:t>
            </a:r>
            <a:r>
              <a:rPr lang="ar-DZ" sz="2400" dirty="0"/>
              <a:t> يستمع ل</a:t>
            </a:r>
            <a:r>
              <a:rPr lang="ar-SA" sz="2400" dirty="0"/>
              <a:t>أغنية شبابية معاصرة</a:t>
            </a:r>
            <a:r>
              <a:rPr lang="fr-FR" sz="2400" dirty="0"/>
              <a:t>:</a:t>
            </a:r>
          </a:p>
          <a:p>
            <a:pPr lvl="0" algn="r" rtl="1"/>
            <a:r>
              <a:rPr lang="ar-SA" sz="2400" b="1" dirty="0"/>
              <a:t>خطأ</a:t>
            </a:r>
            <a:r>
              <a:rPr lang="fr-FR" sz="2400" b="1" dirty="0"/>
              <a:t>:</a:t>
            </a:r>
            <a:r>
              <a:rPr lang="fr-FR" sz="2400" dirty="0"/>
              <a:t> </a:t>
            </a:r>
            <a:r>
              <a:rPr lang="ar-SA" sz="2400" dirty="0"/>
              <a:t>أن ي</a:t>
            </a:r>
            <a:r>
              <a:rPr lang="ar-DZ" sz="2400" dirty="0"/>
              <a:t>ُ</a:t>
            </a:r>
            <a:r>
              <a:rPr lang="ar-SA" sz="2400" dirty="0"/>
              <a:t>قارن</a:t>
            </a:r>
            <a:r>
              <a:rPr lang="ar-DZ" sz="2400" dirty="0"/>
              <a:t>َ</a:t>
            </a:r>
            <a:r>
              <a:rPr lang="ar-SA" sz="2400" dirty="0"/>
              <a:t>ها مباشرة</a:t>
            </a:r>
            <a:r>
              <a:rPr lang="ar-DZ" sz="2400" dirty="0"/>
              <a:t>ٍ</a:t>
            </a:r>
            <a:r>
              <a:rPr lang="ar-SA" sz="2400" dirty="0"/>
              <a:t> بالقصيدة العمودية في القرن التاسع عشر</a:t>
            </a:r>
            <a:r>
              <a:rPr lang="ar-DZ" sz="2400" dirty="0"/>
              <a:t>،</a:t>
            </a:r>
            <a:r>
              <a:rPr lang="ar-SA" sz="2400" dirty="0"/>
              <a:t> ويقول "هذه ليست ش</a:t>
            </a:r>
            <a:r>
              <a:rPr lang="ar-DZ" sz="2400" dirty="0"/>
              <a:t>ِ</a:t>
            </a:r>
            <a:r>
              <a:rPr lang="ar-SA" sz="2400" dirty="0"/>
              <a:t>عرًا</a:t>
            </a:r>
            <a:r>
              <a:rPr lang="fr-FR" sz="2400" dirty="0"/>
              <a:t>".</a:t>
            </a:r>
          </a:p>
          <a:p>
            <a:pPr algn="r" rtl="1"/>
            <a:r>
              <a:rPr lang="ar-SA" sz="2400" b="1" dirty="0"/>
              <a:t>الصواب</a:t>
            </a:r>
            <a:r>
              <a:rPr lang="fr-FR" sz="2400" b="1" dirty="0"/>
              <a:t>:</a:t>
            </a:r>
            <a:r>
              <a:rPr lang="fr-FR" sz="2400" dirty="0"/>
              <a:t> </a:t>
            </a:r>
            <a:r>
              <a:rPr lang="ar-SA" sz="2400" dirty="0"/>
              <a:t>أن</a:t>
            </a:r>
            <a:r>
              <a:rPr lang="ar-DZ" sz="2400" dirty="0"/>
              <a:t>ْ</a:t>
            </a:r>
            <a:r>
              <a:rPr lang="ar-SA" sz="2400" dirty="0"/>
              <a:t> يقي</a:t>
            </a:r>
            <a:r>
              <a:rPr lang="ar-DZ" sz="2400" dirty="0"/>
              <a:t>ِّ</a:t>
            </a:r>
            <a:r>
              <a:rPr lang="ar-SA" sz="2400" dirty="0"/>
              <a:t>مها في سياقها الحالي: هل تعكس هموم الش</a:t>
            </a:r>
            <a:r>
              <a:rPr lang="ar-DZ" sz="2400" dirty="0"/>
              <a:t>َّ</a:t>
            </a:r>
            <a:r>
              <a:rPr lang="ar-SA" sz="2400" dirty="0"/>
              <a:t>باب؟ هل ت</a:t>
            </a:r>
            <a:r>
              <a:rPr lang="ar-DZ" sz="2400" dirty="0"/>
              <a:t>ُ</a:t>
            </a:r>
            <a:r>
              <a:rPr lang="ar-SA" sz="2400" dirty="0" err="1"/>
              <a:t>وص</a:t>
            </a:r>
            <a:r>
              <a:rPr lang="ar-DZ" sz="2400" dirty="0"/>
              <a:t>ِ</a:t>
            </a:r>
            <a:r>
              <a:rPr lang="ar-SA" sz="2400" dirty="0"/>
              <a:t>ل رسالة بوسائل إعلامية معاصرة (إيقاع، صورة، فيديو كليب)؟ وهل لغتها قريبة من لغة الجيل الذي تتوج</a:t>
            </a:r>
            <a:r>
              <a:rPr lang="ar-DZ" sz="2400" dirty="0"/>
              <a:t>َّ</a:t>
            </a:r>
            <a:r>
              <a:rPr lang="ar-SA" sz="2400" dirty="0"/>
              <a:t>ه إليه؟ بعبارة أخرى</a:t>
            </a:r>
            <a:r>
              <a:rPr lang="fr-FR" sz="2400" dirty="0"/>
              <a:t>: </a:t>
            </a:r>
            <a:r>
              <a:rPr lang="ar-SA" sz="2400" b="1" dirty="0"/>
              <a:t>الن</a:t>
            </a:r>
            <a:r>
              <a:rPr lang="ar-DZ" sz="2400" b="1" dirty="0"/>
              <a:t>َّ</a:t>
            </a:r>
            <a:r>
              <a:rPr lang="ar-SA" sz="2400" b="1" dirty="0"/>
              <a:t>قد يواكب العصر، ولا يفرض عليه مقاييس الماضي</a:t>
            </a:r>
            <a:r>
              <a:rPr lang="fr-FR" sz="2400" b="1" dirty="0"/>
              <a:t>.</a:t>
            </a:r>
            <a:endParaRPr lang="fr-FR" sz="2400" dirty="0"/>
          </a:p>
          <a:p>
            <a:pPr lvl="0" algn="r" rtl="1"/>
            <a:endParaRPr lang="fr-FR" sz="2400" dirty="0"/>
          </a:p>
          <a:p>
            <a:pPr algn="just" rtl="1"/>
            <a:endParaRPr lang="fr-FR" sz="2400" dirty="0"/>
          </a:p>
        </p:txBody>
      </p:sp>
    </p:spTree>
    <p:extLst>
      <p:ext uri="{BB962C8B-B14F-4D97-AF65-F5344CB8AC3E}">
        <p14:creationId xmlns:p14="http://schemas.microsoft.com/office/powerpoint/2010/main" val="3901465498"/>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F81432-45D7-7367-5334-F272CE89E7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84B1CB-F5CB-10A6-BEC9-86AC14FB8EA8}"/>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4E392BF1-E30A-D7DC-EE80-0872BDE57D4E}"/>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BEF22486-4CB9-51C4-7D9E-C384E5ACF518}"/>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E223F89-F27B-51ED-962B-7DB2770255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6EE297FB-7884-B84A-BB8E-BD1E975A55B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603A8D11-4964-4D6C-5908-C896926BE95A}"/>
              </a:ext>
            </a:extLst>
          </p:cNvPr>
          <p:cNvSpPr txBox="1"/>
          <p:nvPr/>
        </p:nvSpPr>
        <p:spPr>
          <a:xfrm>
            <a:off x="4489805" y="640123"/>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أسس النّقد الإعلامــــــــــــــــي </a:t>
            </a:r>
          </a:p>
        </p:txBody>
      </p:sp>
      <p:sp>
        <p:nvSpPr>
          <p:cNvPr id="5" name="Parallelogram 4">
            <a:extLst>
              <a:ext uri="{FF2B5EF4-FFF2-40B4-BE49-F238E27FC236}">
                <a16:creationId xmlns:a16="http://schemas.microsoft.com/office/drawing/2014/main" id="{E4A3D1A6-E2BA-2BA5-333E-C6B4FEE78F1D}"/>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TextBox 3">
            <a:extLst>
              <a:ext uri="{FF2B5EF4-FFF2-40B4-BE49-F238E27FC236}">
                <a16:creationId xmlns:a16="http://schemas.microsoft.com/office/drawing/2014/main" id="{3BC031AB-3CBE-C026-789F-7803E553F1D6}"/>
              </a:ext>
            </a:extLst>
          </p:cNvPr>
          <p:cNvSpPr txBox="1"/>
          <p:nvPr/>
        </p:nvSpPr>
        <p:spPr>
          <a:xfrm>
            <a:off x="1688843" y="1326169"/>
            <a:ext cx="9202479" cy="4955203"/>
          </a:xfrm>
          <a:prstGeom prst="rect">
            <a:avLst/>
          </a:prstGeom>
          <a:noFill/>
        </p:spPr>
        <p:txBody>
          <a:bodyPr wrap="square">
            <a:spAutoFit/>
          </a:bodyPr>
          <a:lstStyle/>
          <a:p>
            <a:pPr marL="342900" indent="-342900" algn="just" rtl="1">
              <a:buFont typeface="Wingdings" panose="05000000000000000000" pitchFamily="2" charset="2"/>
              <a:buChar char="q"/>
            </a:pPr>
            <a:r>
              <a:rPr lang="ar-DZ" sz="2400" dirty="0">
                <a:solidFill>
                  <a:srgbClr val="C00000"/>
                </a:solidFill>
              </a:rPr>
              <a:t> </a:t>
            </a:r>
            <a:r>
              <a:rPr lang="ar-SA" sz="2800" b="1" dirty="0">
                <a:solidFill>
                  <a:srgbClr val="C00000"/>
                </a:solidFill>
              </a:rPr>
              <a:t>الـن</a:t>
            </a:r>
            <a:r>
              <a:rPr lang="ar-DZ" sz="2800" b="1" dirty="0">
                <a:solidFill>
                  <a:srgbClr val="C00000"/>
                </a:solidFill>
              </a:rPr>
              <a:t>َّ</a:t>
            </a:r>
            <a:r>
              <a:rPr lang="ar-SA" sz="2800" b="1" dirty="0">
                <a:solidFill>
                  <a:srgbClr val="C00000"/>
                </a:solidFill>
              </a:rPr>
              <a:t>زاهـة</a:t>
            </a:r>
            <a:r>
              <a:rPr lang="ar-SA" sz="2800" dirty="0">
                <a:solidFill>
                  <a:srgbClr val="C00000"/>
                </a:solidFill>
              </a:rPr>
              <a:t>: </a:t>
            </a:r>
            <a:endParaRPr lang="fr-FR" sz="2800" dirty="0">
              <a:solidFill>
                <a:srgbClr val="C00000"/>
              </a:solidFill>
            </a:endParaRPr>
          </a:p>
          <a:p>
            <a:pPr algn="just" rtl="1"/>
            <a:r>
              <a:rPr lang="ar-SA" sz="2400" dirty="0"/>
              <a:t>أحد</a:t>
            </a:r>
            <a:r>
              <a:rPr lang="ar-DZ" sz="2400" dirty="0"/>
              <a:t>ُ</a:t>
            </a:r>
            <a:r>
              <a:rPr lang="ar-SA" sz="2400" dirty="0"/>
              <a:t> أهـم قـواعـد الن</a:t>
            </a:r>
            <a:r>
              <a:rPr lang="ar-DZ" sz="2400" dirty="0"/>
              <a:t>َّ</a:t>
            </a:r>
            <a:r>
              <a:rPr lang="ar-SA" sz="2400" dirty="0"/>
              <a:t>قد ، وهـذه القاعـدة تحديداً</a:t>
            </a:r>
            <a:r>
              <a:rPr lang="ar-DZ" sz="2400" dirty="0"/>
              <a:t>،</a:t>
            </a:r>
            <a:r>
              <a:rPr lang="ar-SA" sz="2400" dirty="0"/>
              <a:t> </a:t>
            </a:r>
            <a:r>
              <a:rPr lang="ar-SA" sz="2400" dirty="0" err="1"/>
              <a:t>تتحق</a:t>
            </a:r>
            <a:r>
              <a:rPr lang="ar-DZ" sz="2400" dirty="0"/>
              <a:t>َّ</a:t>
            </a:r>
            <a:r>
              <a:rPr lang="ar-SA" sz="2400" dirty="0"/>
              <a:t>ق تلقائياً وبـشكل شـبه كامـل</a:t>
            </a:r>
            <a:r>
              <a:rPr lang="ar-DZ" sz="2400" dirty="0"/>
              <a:t>،</a:t>
            </a:r>
            <a:r>
              <a:rPr lang="ar-SA" sz="2400" dirty="0"/>
              <a:t> إذا تـم</a:t>
            </a:r>
            <a:r>
              <a:rPr lang="ar-DZ" sz="2400" dirty="0"/>
              <a:t>َّ</a:t>
            </a:r>
            <a:r>
              <a:rPr lang="ar-SA" sz="2400" dirty="0"/>
              <a:t> تحقيق الـقواعـد الـسابـقة، فـلا يـمكن أن يـ</a:t>
            </a:r>
            <a:r>
              <a:rPr lang="ar-DZ" sz="2400" dirty="0"/>
              <a:t>تَّ</a:t>
            </a:r>
            <a:r>
              <a:rPr lang="ar-SA" sz="2400" dirty="0"/>
              <a:t>صف الـن</a:t>
            </a:r>
            <a:r>
              <a:rPr lang="ar-DZ" sz="2400" dirty="0"/>
              <a:t>َّ</a:t>
            </a:r>
            <a:r>
              <a:rPr lang="ar-SA" sz="2400" dirty="0"/>
              <a:t>اقـد </a:t>
            </a:r>
            <a:r>
              <a:rPr lang="ar-SA" sz="2400" dirty="0" err="1"/>
              <a:t>بالـن</a:t>
            </a:r>
            <a:r>
              <a:rPr lang="ar-DZ" sz="2400" dirty="0"/>
              <a:t>َّ</a:t>
            </a:r>
            <a:r>
              <a:rPr lang="ar-SA" sz="2400" dirty="0"/>
              <a:t>زاهـة إذا </a:t>
            </a:r>
            <a:r>
              <a:rPr lang="ar-DZ" sz="2400" dirty="0"/>
              <a:t>ل</a:t>
            </a:r>
            <a:r>
              <a:rPr lang="ar-SA" sz="2400" dirty="0"/>
              <a:t>م يكن صادقا وموضوعيا ومتجــردا مــن انــطباعــيته الــذاتــية و مزاجيّ</a:t>
            </a:r>
            <a:r>
              <a:rPr lang="ar-DZ" sz="2400" dirty="0"/>
              <a:t>َ</a:t>
            </a:r>
            <a:r>
              <a:rPr lang="ar-SA" sz="2400" dirty="0"/>
              <a:t>ته فــي الح</a:t>
            </a:r>
            <a:r>
              <a:rPr lang="ar-DZ" sz="2400" dirty="0"/>
              <a:t>ُ</a:t>
            </a:r>
            <a:r>
              <a:rPr lang="ar-SA" sz="2400" dirty="0"/>
              <a:t>كم على الأشخاص أو الأفكار والأعمال</a:t>
            </a:r>
            <a:r>
              <a:rPr lang="en-US" sz="2400" dirty="0"/>
              <a:t>.</a:t>
            </a:r>
            <a:endParaRPr lang="ar-DZ" sz="2400" dirty="0"/>
          </a:p>
          <a:p>
            <a:pPr algn="just" rtl="1"/>
            <a:r>
              <a:rPr lang="ar-EG" sz="2400" b="1" dirty="0"/>
              <a:t>مثال توضيحي:</a:t>
            </a:r>
            <a:endParaRPr lang="fr-FR" sz="2400" dirty="0"/>
          </a:p>
          <a:p>
            <a:pPr algn="just" rtl="1"/>
            <a:r>
              <a:rPr lang="ar-EG" sz="2400" dirty="0"/>
              <a:t>إذا قيّ</a:t>
            </a:r>
            <a:r>
              <a:rPr lang="ar-DZ" sz="2400" dirty="0"/>
              <a:t>َ</a:t>
            </a:r>
            <a:r>
              <a:rPr lang="ar-EG" sz="2400" dirty="0"/>
              <a:t>م ناقد تغطية إعلامية ل</a:t>
            </a:r>
            <a:r>
              <a:rPr lang="ar-DZ" sz="2400" dirty="0"/>
              <a:t>إ</a:t>
            </a:r>
            <a:r>
              <a:rPr lang="ar-EG" sz="2400" dirty="0" err="1"/>
              <a:t>نتخابات</a:t>
            </a:r>
            <a:r>
              <a:rPr lang="ar-DZ" sz="2400" dirty="0"/>
              <a:t> ما</a:t>
            </a:r>
            <a:r>
              <a:rPr lang="ar-EG" sz="2400" dirty="0"/>
              <a:t>، وكان صادقًا في نقل الأرقام، موضوعيًا في تحليله للأحداث، متجردًا من </a:t>
            </a:r>
            <a:r>
              <a:rPr lang="ar-DZ" sz="2400" dirty="0"/>
              <a:t>إ</a:t>
            </a:r>
            <a:r>
              <a:rPr lang="ar-EG" sz="2400" dirty="0" err="1"/>
              <a:t>نحيازه</a:t>
            </a:r>
            <a:r>
              <a:rPr lang="ar-EG" sz="2400" dirty="0"/>
              <a:t> الحزبي… عندها يكون حكمه </a:t>
            </a:r>
            <a:r>
              <a:rPr lang="ar-EG" sz="2400" b="1" dirty="0"/>
              <a:t>نزيهًا</a:t>
            </a:r>
            <a:r>
              <a:rPr lang="ar-EG" sz="2400" dirty="0"/>
              <a:t>.</a:t>
            </a:r>
            <a:endParaRPr lang="fr-FR" sz="2400" dirty="0"/>
          </a:p>
          <a:p>
            <a:pPr algn="just" rtl="1"/>
            <a:r>
              <a:rPr lang="ar-EG" sz="2400" dirty="0"/>
              <a:t>أم</a:t>
            </a:r>
            <a:r>
              <a:rPr lang="ar-DZ" sz="2400" dirty="0"/>
              <a:t>َّ</a:t>
            </a:r>
            <a:r>
              <a:rPr lang="ar-EG" sz="2400" dirty="0"/>
              <a:t>ا إذا بالغ في مدح</a:t>
            </a:r>
            <a:r>
              <a:rPr lang="ar-DZ" sz="2400" dirty="0"/>
              <a:t>ِ</a:t>
            </a:r>
            <a:r>
              <a:rPr lang="ar-EG" sz="2400" dirty="0"/>
              <a:t> قناة</a:t>
            </a:r>
            <a:r>
              <a:rPr lang="ar-DZ" sz="2400" dirty="0"/>
              <a:t>ٍ،</a:t>
            </a:r>
            <a:r>
              <a:rPr lang="ar-EG" sz="2400" dirty="0"/>
              <a:t> لأن</a:t>
            </a:r>
            <a:r>
              <a:rPr lang="ar-DZ" sz="2400" dirty="0"/>
              <a:t>َّ</a:t>
            </a:r>
            <a:r>
              <a:rPr lang="ar-EG" sz="2400" dirty="0"/>
              <a:t>ها تابعة لجهة ي</a:t>
            </a:r>
            <a:r>
              <a:rPr lang="ar-DZ" sz="2400" dirty="0"/>
              <a:t>ُ</a:t>
            </a:r>
            <a:r>
              <a:rPr lang="ar-EG" sz="2400" dirty="0"/>
              <a:t>حبها، أو هاجم أخرى لأن</a:t>
            </a:r>
            <a:r>
              <a:rPr lang="ar-DZ" sz="2400" dirty="0"/>
              <a:t>َّ</a:t>
            </a:r>
            <a:r>
              <a:rPr lang="ar-EG" sz="2400" dirty="0"/>
              <a:t>ها تعارضه، فهذا نقد </a:t>
            </a:r>
            <a:r>
              <a:rPr lang="ar-EG" sz="2400" b="1" dirty="0"/>
              <a:t>غير نزيه</a:t>
            </a:r>
            <a:r>
              <a:rPr lang="ar-EG" sz="2400" dirty="0"/>
              <a:t> لأن</a:t>
            </a:r>
            <a:r>
              <a:rPr lang="ar-DZ" sz="2400" dirty="0"/>
              <a:t>َّ</a:t>
            </a:r>
            <a:r>
              <a:rPr lang="ar-EG" sz="2400" dirty="0"/>
              <a:t>ه خضع لمزاجه ومصالحه.</a:t>
            </a:r>
            <a:endParaRPr lang="fr-FR" sz="2400" dirty="0"/>
          </a:p>
          <a:p>
            <a:pPr algn="just" rtl="1"/>
            <a:r>
              <a:rPr lang="ar-EG" sz="2400" dirty="0"/>
              <a:t>بعبارة مختصرة: الن</a:t>
            </a:r>
            <a:r>
              <a:rPr lang="ar-DZ" sz="2400" dirty="0"/>
              <a:t>َّ</a:t>
            </a:r>
            <a:r>
              <a:rPr lang="ar-EG" sz="2400" dirty="0"/>
              <a:t>زاهة هي العدالة في الن</a:t>
            </a:r>
            <a:r>
              <a:rPr lang="ar-DZ" sz="2400" dirty="0"/>
              <a:t>َّ</a:t>
            </a:r>
            <a:r>
              <a:rPr lang="ar-EG" sz="2400" dirty="0"/>
              <a:t>قد، وهي الث</a:t>
            </a:r>
            <a:r>
              <a:rPr lang="ar-DZ" sz="2400" dirty="0"/>
              <a:t>َّ</a:t>
            </a:r>
            <a:r>
              <a:rPr lang="ar-EG" sz="2400" dirty="0"/>
              <a:t>مرة ال</a:t>
            </a:r>
            <a:r>
              <a:rPr lang="ar-DZ" sz="2400" dirty="0"/>
              <a:t>َّ</a:t>
            </a:r>
            <a:r>
              <a:rPr lang="ar-EG" sz="2400" dirty="0"/>
              <a:t>تي ت</a:t>
            </a:r>
            <a:r>
              <a:rPr lang="ar-DZ" sz="2400" dirty="0"/>
              <a:t>َ</a:t>
            </a:r>
            <a:r>
              <a:rPr lang="ar-EG" sz="2400" dirty="0"/>
              <a:t>نب</a:t>
            </a:r>
            <a:r>
              <a:rPr lang="ar-DZ" sz="2400" dirty="0"/>
              <a:t>ُ</a:t>
            </a:r>
            <a:r>
              <a:rPr lang="ar-EG" sz="2400" dirty="0"/>
              <a:t>ت من الص</a:t>
            </a:r>
            <a:r>
              <a:rPr lang="ar-DZ" sz="2400" dirty="0"/>
              <a:t>ِّ</a:t>
            </a:r>
            <a:r>
              <a:rPr lang="ar-EG" sz="2400" dirty="0"/>
              <a:t>دق والموضوعية والت</a:t>
            </a:r>
            <a:r>
              <a:rPr lang="ar-DZ" sz="2400" dirty="0"/>
              <a:t>َّ</a:t>
            </a:r>
            <a:r>
              <a:rPr lang="ar-EG" sz="2400" dirty="0"/>
              <a:t>جرد.</a:t>
            </a:r>
            <a:endParaRPr lang="fr-FR" sz="2400" dirty="0"/>
          </a:p>
          <a:p>
            <a:pPr algn="just" rtl="1"/>
            <a:endParaRPr lang="fr-FR" sz="2400" dirty="0"/>
          </a:p>
        </p:txBody>
      </p:sp>
    </p:spTree>
    <p:extLst>
      <p:ext uri="{BB962C8B-B14F-4D97-AF65-F5344CB8AC3E}">
        <p14:creationId xmlns:p14="http://schemas.microsoft.com/office/powerpoint/2010/main" val="786175322"/>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8DF96-6F59-0B3B-5E01-C5FD328E54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DDFF8D-D56C-A7A0-AA29-6AC1681229AB}"/>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23845B64-2A1D-766E-05B5-013EBF769D50}"/>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2122C478-E032-27DA-7551-17DF784404D7}"/>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1924CAC-C961-1B94-3FB2-7738596D8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F29A7AE7-F76D-DC26-0592-CFB98993796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DC47108F-E65E-FA36-0944-4ECB05205EBC}"/>
              </a:ext>
            </a:extLst>
          </p:cNvPr>
          <p:cNvSpPr txBox="1"/>
          <p:nvPr/>
        </p:nvSpPr>
        <p:spPr>
          <a:xfrm>
            <a:off x="4489805" y="640123"/>
            <a:ext cx="5665051"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أنواع النّقد الإعلامــــــــــــــــي </a:t>
            </a:r>
          </a:p>
        </p:txBody>
      </p:sp>
      <p:sp>
        <p:nvSpPr>
          <p:cNvPr id="5" name="Parallelogram 4">
            <a:extLst>
              <a:ext uri="{FF2B5EF4-FFF2-40B4-BE49-F238E27FC236}">
                <a16:creationId xmlns:a16="http://schemas.microsoft.com/office/drawing/2014/main" id="{B4BEB0D0-0BB6-911A-EB6E-969E0C0BE3AC}"/>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ZoneTexte 3">
            <a:extLst>
              <a:ext uri="{FF2B5EF4-FFF2-40B4-BE49-F238E27FC236}">
                <a16:creationId xmlns:a16="http://schemas.microsoft.com/office/drawing/2014/main" id="{775415A4-C4AD-B42E-C315-ACF105CC715E}"/>
              </a:ext>
            </a:extLst>
          </p:cNvPr>
          <p:cNvSpPr txBox="1"/>
          <p:nvPr/>
        </p:nvSpPr>
        <p:spPr>
          <a:xfrm>
            <a:off x="1469204" y="1314170"/>
            <a:ext cx="9713358" cy="5254002"/>
          </a:xfrm>
          <a:prstGeom prst="rect">
            <a:avLst/>
          </a:prstGeom>
          <a:noFill/>
        </p:spPr>
        <p:txBody>
          <a:bodyPr wrap="square">
            <a:spAutoFit/>
          </a:bodyPr>
          <a:lstStyle/>
          <a:p>
            <a:pPr algn="just" rtl="1">
              <a:lnSpc>
                <a:spcPct val="107000"/>
              </a:lnSpc>
              <a:spcAft>
                <a:spcPts val="800"/>
              </a:spcAft>
              <a:buNone/>
            </a:pPr>
            <a:r>
              <a:rPr lang="ar-DZ" sz="2800" dirty="0"/>
              <a:t> </a:t>
            </a:r>
            <a:r>
              <a:rPr lang="ar-SA" sz="2400" dirty="0"/>
              <a:t>على الر</a:t>
            </a:r>
            <a:r>
              <a:rPr lang="ar-DZ" sz="2400" dirty="0"/>
              <a:t>َّ</a:t>
            </a:r>
            <a:r>
              <a:rPr lang="ar-SA" sz="2400" dirty="0"/>
              <a:t>غم من أن</a:t>
            </a:r>
            <a:r>
              <a:rPr lang="ar-DZ" sz="2400" dirty="0"/>
              <a:t>َّ</a:t>
            </a:r>
            <a:r>
              <a:rPr lang="ar-SA" sz="2400" dirty="0"/>
              <a:t> الن</a:t>
            </a:r>
            <a:r>
              <a:rPr lang="ar-DZ" sz="2400" dirty="0"/>
              <a:t>َّ</a:t>
            </a:r>
            <a:r>
              <a:rPr lang="ar-SA" sz="2400" dirty="0"/>
              <a:t>قد التلفزيوني ي</a:t>
            </a:r>
            <a:r>
              <a:rPr lang="ar-DZ" sz="2400" dirty="0"/>
              <a:t>ُ</a:t>
            </a:r>
            <a:r>
              <a:rPr lang="ar-SA" sz="2400" dirty="0" err="1"/>
              <a:t>عتبر</a:t>
            </a:r>
            <a:r>
              <a:rPr lang="ar-SA" sz="2400" dirty="0"/>
              <a:t> مجال</a:t>
            </a:r>
            <a:r>
              <a:rPr lang="ar-DZ" sz="2400" dirty="0"/>
              <a:t>اً</a:t>
            </a:r>
            <a:r>
              <a:rPr lang="ar-SA" sz="2400" dirty="0"/>
              <a:t> حديث الن</a:t>
            </a:r>
            <a:r>
              <a:rPr lang="ar-DZ" sz="2400" dirty="0"/>
              <a:t>َ</a:t>
            </a:r>
            <a:r>
              <a:rPr lang="ar-SA" sz="2400" dirty="0" err="1"/>
              <a:t>شأة</a:t>
            </a:r>
            <a:r>
              <a:rPr lang="ar-SA" sz="2400" dirty="0"/>
              <a:t> في الوطن العربي على وجه الخصوص، حيث ما يزال يحتاج الكثير من الد</a:t>
            </a:r>
            <a:r>
              <a:rPr lang="ar-DZ" sz="2400" dirty="0"/>
              <a:t>ِّ</a:t>
            </a:r>
            <a:r>
              <a:rPr lang="ar-SA" sz="2400" dirty="0"/>
              <a:t>راسات و</a:t>
            </a:r>
            <a:r>
              <a:rPr lang="ar-DZ" sz="2400" dirty="0" err="1"/>
              <a:t>الأ</a:t>
            </a:r>
            <a:r>
              <a:rPr lang="ar-SA" sz="2400" dirty="0"/>
              <a:t>بحاث</a:t>
            </a:r>
            <a:r>
              <a:rPr lang="ar-DZ" sz="2400" dirty="0"/>
              <a:t>،</a:t>
            </a:r>
            <a:r>
              <a:rPr lang="ar-SA" sz="2400" dirty="0"/>
              <a:t> ال</a:t>
            </a:r>
            <a:r>
              <a:rPr lang="ar-DZ" sz="2400" dirty="0"/>
              <a:t>َّ</a:t>
            </a:r>
            <a:r>
              <a:rPr lang="ar-SA" sz="2400" dirty="0"/>
              <a:t>تي </a:t>
            </a:r>
            <a:r>
              <a:rPr lang="ar-SA" sz="2400" dirty="0" err="1"/>
              <a:t>تنظ</a:t>
            </a:r>
            <a:r>
              <a:rPr lang="ar-DZ" sz="2400" dirty="0"/>
              <a:t>ُ</a:t>
            </a:r>
            <a:r>
              <a:rPr lang="ar-SA" sz="2400" dirty="0"/>
              <a:t>ر لهذا الفن</a:t>
            </a:r>
            <a:r>
              <a:rPr lang="ar-DZ" sz="2400" dirty="0"/>
              <a:t>ِّ</a:t>
            </a:r>
            <a:r>
              <a:rPr lang="ar-SA" sz="2400" dirty="0"/>
              <a:t>، وتضع له أس</a:t>
            </a:r>
            <a:r>
              <a:rPr lang="ar-DZ" sz="2400" dirty="0"/>
              <a:t>ُ</a:t>
            </a:r>
            <a:r>
              <a:rPr lang="ar-SA" sz="2400" dirty="0"/>
              <a:t>سه وقواعده الخاصة به، </a:t>
            </a:r>
            <a:r>
              <a:rPr lang="ar-DZ" sz="2400" dirty="0"/>
              <a:t>إلاَّ </a:t>
            </a:r>
            <a:r>
              <a:rPr lang="ar-SA" sz="2400" dirty="0"/>
              <a:t>أن</a:t>
            </a:r>
            <a:r>
              <a:rPr lang="ar-DZ" sz="2400" dirty="0"/>
              <a:t>َّ</a:t>
            </a:r>
            <a:r>
              <a:rPr lang="ar-SA" sz="2400" dirty="0"/>
              <a:t> ذلك لم ين</a:t>
            </a:r>
            <a:r>
              <a:rPr lang="ar-DZ" sz="2400" dirty="0"/>
              <a:t>ْ</a:t>
            </a:r>
            <a:r>
              <a:rPr lang="ar-SA" sz="2400" dirty="0"/>
              <a:t>ف</a:t>
            </a:r>
            <a:r>
              <a:rPr lang="ar-DZ" sz="2400" dirty="0"/>
              <a:t>ِ</a:t>
            </a:r>
            <a:r>
              <a:rPr lang="ar-SA" sz="2400" dirty="0"/>
              <a:t> ممارسته كنشاط</a:t>
            </a:r>
            <a:r>
              <a:rPr lang="ar-DZ" sz="2400" dirty="0"/>
              <a:t>،</a:t>
            </a:r>
            <a:r>
              <a:rPr lang="ar-SA" sz="2400" dirty="0"/>
              <a:t> له وجود في مختلف الوسائل، وبأشكال</a:t>
            </a:r>
            <a:r>
              <a:rPr lang="ar-DZ" sz="2400" dirty="0"/>
              <a:t>ٍ </a:t>
            </a:r>
            <a:r>
              <a:rPr lang="ar-SA" sz="2400" dirty="0"/>
              <a:t>متعددة</a:t>
            </a:r>
            <a:r>
              <a:rPr lang="ar-DZ" sz="2400" dirty="0"/>
              <a:t>.             </a:t>
            </a:r>
            <a:endParaRPr lang="ar-DZ" sz="2200" b="1" kern="100" dirty="0">
              <a:solidFill>
                <a:schemeClr val="accent1"/>
              </a:solidFill>
              <a:effectLst/>
              <a:latin typeface="Calibri" panose="020F0502020204030204" pitchFamily="34" charset="0"/>
              <a:ea typeface="Calibri" panose="020F0502020204030204" pitchFamily="34" charset="0"/>
            </a:endParaRPr>
          </a:p>
          <a:p>
            <a:pPr algn="r" rtl="1">
              <a:lnSpc>
                <a:spcPct val="107000"/>
              </a:lnSpc>
              <a:spcAft>
                <a:spcPts val="800"/>
              </a:spcAft>
              <a:buNone/>
            </a:pPr>
            <a:r>
              <a:rPr lang="ar-DZ" sz="2800" b="1" kern="100" dirty="0">
                <a:solidFill>
                  <a:schemeClr val="accent1"/>
                </a:solidFill>
                <a:effectLst/>
                <a:latin typeface="Calibri" panose="020F0502020204030204" pitchFamily="34" charset="0"/>
                <a:ea typeface="Calibri" panose="020F0502020204030204" pitchFamily="34" charset="0"/>
              </a:rPr>
              <a:t>أولا :</a:t>
            </a:r>
            <a:r>
              <a:rPr lang="ar-SA" sz="2800" b="1" kern="100" dirty="0">
                <a:solidFill>
                  <a:schemeClr val="accent1"/>
                </a:solidFill>
                <a:effectLst/>
                <a:latin typeface="Calibri" panose="020F0502020204030204" pitchFamily="34" charset="0"/>
                <a:ea typeface="Calibri" panose="020F0502020204030204" pitchFamily="34" charset="0"/>
              </a:rPr>
              <a:t>الن</a:t>
            </a:r>
            <a:r>
              <a:rPr lang="ar-DZ" sz="2800" b="1" kern="100" dirty="0">
                <a:solidFill>
                  <a:schemeClr val="accent1"/>
                </a:solidFill>
                <a:effectLst/>
                <a:latin typeface="Calibri" panose="020F0502020204030204" pitchFamily="34" charset="0"/>
                <a:ea typeface="Calibri" panose="020F0502020204030204" pitchFamily="34" charset="0"/>
              </a:rPr>
              <a:t>َّ</a:t>
            </a:r>
            <a:r>
              <a:rPr lang="ar-SA" sz="2800" b="1" kern="100" dirty="0">
                <a:solidFill>
                  <a:schemeClr val="accent1"/>
                </a:solidFill>
                <a:effectLst/>
                <a:latin typeface="Calibri" panose="020F0502020204030204" pitchFamily="34" charset="0"/>
                <a:ea typeface="Calibri" panose="020F0502020204030204" pitchFamily="34" charset="0"/>
              </a:rPr>
              <a:t>قد الص</a:t>
            </a:r>
            <a:r>
              <a:rPr lang="ar-DZ" sz="2800" b="1" kern="100" dirty="0">
                <a:solidFill>
                  <a:schemeClr val="accent1"/>
                </a:solidFill>
                <a:effectLst/>
                <a:latin typeface="Calibri" panose="020F0502020204030204" pitchFamily="34" charset="0"/>
                <a:ea typeface="Calibri" panose="020F0502020204030204" pitchFamily="34" charset="0"/>
              </a:rPr>
              <a:t>ُّ</a:t>
            </a:r>
            <a:r>
              <a:rPr lang="ar-SA" sz="2800" b="1" kern="100" dirty="0">
                <a:solidFill>
                  <a:schemeClr val="accent1"/>
                </a:solidFill>
                <a:effectLst/>
                <a:latin typeface="Calibri" panose="020F0502020204030204" pitchFamily="34" charset="0"/>
                <a:ea typeface="Calibri" panose="020F0502020204030204" pitchFamily="34" charset="0"/>
              </a:rPr>
              <a:t>حفي :</a:t>
            </a:r>
            <a:endParaRPr lang="fr-FR" sz="2800" b="1" kern="100" dirty="0">
              <a:solidFill>
                <a:schemeClr val="accent1"/>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   هو عـملية يقوم بها الن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اقد على ما ينشر في صفحات الجرائد والمجلات العامة أو المتخصصة، لدراسة العمل الفن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ي أو الأفعال أو القرارات</a:t>
            </a: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ال</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تي يتم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نشرها أو عرضها في الصحف المطبوعة </a:t>
            </a:r>
            <a:r>
              <a:rPr lang="ar-DZ" sz="2400" kern="100" dirty="0">
                <a:effectLst/>
                <a:latin typeface="Calibri" panose="020F0502020204030204" pitchFamily="34" charset="0"/>
                <a:ea typeface="Calibri" panose="020F0502020204030204" pitchFamily="34" charset="0"/>
              </a:rPr>
              <a:t>أ</a:t>
            </a:r>
            <a:r>
              <a:rPr lang="ar-SA" sz="2400" kern="100" dirty="0">
                <a:effectLst/>
                <a:latin typeface="Calibri" panose="020F0502020204030204" pitchFamily="34" charset="0"/>
                <a:ea typeface="Calibri" panose="020F0502020204030204" pitchFamily="34" charset="0"/>
              </a:rPr>
              <a:t>و 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لكترونية</a:t>
            </a:r>
            <a:r>
              <a:rPr lang="ar-SA" sz="2400" kern="100" dirty="0">
                <a:effectLst/>
                <a:latin typeface="Calibri" panose="020F0502020204030204" pitchFamily="34" charset="0"/>
                <a:ea typeface="Calibri" panose="020F0502020204030204" pitchFamily="34" charset="0"/>
              </a:rPr>
              <a:t>، من مختلف جوانــبه المكو</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نة</a:t>
            </a:r>
            <a:r>
              <a:rPr lang="ar-SA" sz="2400" kern="100" dirty="0">
                <a:effectLst/>
                <a:latin typeface="Calibri" panose="020F0502020204030204" pitchFamily="34" charset="0"/>
                <a:ea typeface="Calibri" panose="020F0502020204030204" pitchFamily="34" charset="0"/>
              </a:rPr>
              <a:t> له، من خلال عملية الوصف، 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حليل والت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فسير، الت</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قييم</a:t>
            </a:r>
            <a:r>
              <a:rPr lang="ar-SA" sz="2400" kern="100" dirty="0">
                <a:effectLst/>
                <a:latin typeface="Calibri" panose="020F0502020204030204" pitchFamily="34" charset="0"/>
                <a:ea typeface="Calibri" panose="020F0502020204030204" pitchFamily="34" charset="0"/>
              </a:rPr>
              <a:t> بإظهار جوانب قو</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ته وضعفه للحكم عليه</a:t>
            </a:r>
            <a:r>
              <a:rPr lang="ar-DZ" sz="2400" kern="100" dirty="0">
                <a:effectLst/>
                <a:latin typeface="Calibri" panose="020F0502020204030204" pitchFamily="34" charset="0"/>
                <a:ea typeface="Calibri" panose="020F0502020204030204" pitchFamily="34" charset="0"/>
              </a:rPr>
              <a:t>. و</a:t>
            </a:r>
            <a:r>
              <a:rPr lang="ar-SA" sz="2400" kern="100" dirty="0">
                <a:effectLst/>
                <a:latin typeface="Arial" panose="020B0604020202020204" pitchFamily="34" charset="0"/>
                <a:ea typeface="Calibri" panose="020F0502020204030204" pitchFamily="34" charset="0"/>
              </a:rPr>
              <a:t>يهدف إلى الت</a:t>
            </a:r>
            <a:r>
              <a:rPr lang="ar-DZ" sz="2400" kern="100" dirty="0">
                <a:effectLst/>
                <a:latin typeface="Arial" panose="020B0604020202020204" pitchFamily="34" charset="0"/>
                <a:ea typeface="Calibri" panose="020F0502020204030204" pitchFamily="34" charset="0"/>
              </a:rPr>
              <a:t>َّ</a:t>
            </a:r>
            <a:r>
              <a:rPr lang="ar-SA" sz="2400" kern="100" dirty="0">
                <a:effectLst/>
                <a:latin typeface="Arial" panose="020B0604020202020204" pitchFamily="34" charset="0"/>
                <a:ea typeface="Calibri" panose="020F0502020204030204" pitchFamily="34" charset="0"/>
              </a:rPr>
              <a:t>عريف بهذه الأعمال لدى الجمهور، وي</a:t>
            </a:r>
            <a:r>
              <a:rPr lang="ar-DZ" sz="2400" kern="100" dirty="0">
                <a:effectLst/>
                <a:latin typeface="Arial" panose="020B0604020202020204" pitchFamily="34" charset="0"/>
                <a:ea typeface="Calibri" panose="020F0502020204030204" pitchFamily="34" charset="0"/>
              </a:rPr>
              <a:t>ُ</a:t>
            </a:r>
            <a:r>
              <a:rPr lang="ar-SA" sz="2400" kern="100" dirty="0">
                <a:effectLst/>
                <a:latin typeface="Arial" panose="020B0604020202020204" pitchFamily="34" charset="0"/>
                <a:ea typeface="Calibri" panose="020F0502020204030204" pitchFamily="34" charset="0"/>
              </a:rPr>
              <a:t>مكنه أيضاً أن يثير نقاشات</a:t>
            </a:r>
            <a:r>
              <a:rPr lang="ar-DZ" sz="2400" kern="100" dirty="0">
                <a:effectLst/>
                <a:latin typeface="Arial" panose="020B0604020202020204" pitchFamily="34" charset="0"/>
                <a:ea typeface="Calibri" panose="020F0502020204030204" pitchFamily="34" charset="0"/>
              </a:rPr>
              <a:t>ٍ</a:t>
            </a:r>
            <a:r>
              <a:rPr lang="ar-SA" sz="2400" kern="100" dirty="0">
                <a:effectLst/>
                <a:latin typeface="Arial" panose="020B0604020202020204" pitchFamily="34" charset="0"/>
                <a:ea typeface="Calibri" panose="020F0502020204030204" pitchFamily="34" charset="0"/>
              </a:rPr>
              <a:t> وجدالات</a:t>
            </a:r>
            <a:r>
              <a:rPr lang="ar-DZ" sz="2400" kern="100" dirty="0">
                <a:effectLst/>
                <a:latin typeface="Arial" panose="020B0604020202020204" pitchFamily="34" charset="0"/>
                <a:ea typeface="Calibri" panose="020F0502020204030204" pitchFamily="34" charset="0"/>
              </a:rPr>
              <a:t>ٍ،</a:t>
            </a:r>
            <a:r>
              <a:rPr lang="ar-SA" sz="2400" kern="100" dirty="0">
                <a:effectLst/>
                <a:latin typeface="Arial" panose="020B0604020202020204" pitchFamily="34" charset="0"/>
                <a:ea typeface="Calibri" panose="020F0502020204030204" pitchFamily="34" charset="0"/>
              </a:rPr>
              <a:t> حول القضايا الش</a:t>
            </a:r>
            <a:r>
              <a:rPr lang="ar-DZ" sz="2400" kern="100" dirty="0">
                <a:effectLst/>
                <a:latin typeface="Arial" panose="020B0604020202020204" pitchFamily="34" charset="0"/>
                <a:ea typeface="Calibri" panose="020F0502020204030204" pitchFamily="34" charset="0"/>
              </a:rPr>
              <a:t>َّ</a:t>
            </a:r>
            <a:r>
              <a:rPr lang="ar-SA" sz="2400" kern="100" dirty="0" err="1">
                <a:effectLst/>
                <a:latin typeface="Arial" panose="020B0604020202020204" pitchFamily="34" charset="0"/>
                <a:ea typeface="Calibri" panose="020F0502020204030204" pitchFamily="34" charset="0"/>
              </a:rPr>
              <a:t>ائكة</a:t>
            </a:r>
            <a:r>
              <a:rPr lang="ar-SA" sz="2400" kern="100" dirty="0">
                <a:effectLst/>
                <a:latin typeface="Arial" panose="020B0604020202020204" pitchFamily="34" charset="0"/>
                <a:ea typeface="Calibri" panose="020F0502020204030204" pitchFamily="34" charset="0"/>
              </a:rPr>
              <a:t> في المشهد الأدبي أو الإعلامي.</a:t>
            </a:r>
            <a:endParaRPr lang="ar-DZ" sz="2400" kern="100" dirty="0">
              <a:effectLst/>
              <a:latin typeface="Arial" panose="020B0604020202020204" pitchFamily="34" charset="0"/>
              <a:ea typeface="Calibri" panose="020F0502020204030204" pitchFamily="34" charset="0"/>
            </a:endParaRPr>
          </a:p>
          <a:p>
            <a:pPr algn="just" rtl="1">
              <a:lnSpc>
                <a:spcPct val="107000"/>
              </a:lnSpc>
              <a:spcAft>
                <a:spcPts val="800"/>
              </a:spcAft>
              <a:buNone/>
            </a:pPr>
            <a:r>
              <a:rPr lang="ar-DZ" sz="2400" dirty="0"/>
              <a:t>و</a:t>
            </a:r>
            <a:r>
              <a:rPr lang="ar-EG" sz="2400" dirty="0"/>
              <a:t>الن</a:t>
            </a:r>
            <a:r>
              <a:rPr lang="ar-DZ" sz="2400" dirty="0"/>
              <a:t>َّ</a:t>
            </a:r>
            <a:r>
              <a:rPr lang="ar-EG" sz="2400" dirty="0"/>
              <a:t>قد الص</a:t>
            </a:r>
            <a:r>
              <a:rPr lang="ar-DZ" sz="2400" dirty="0"/>
              <a:t>ُّ</a:t>
            </a:r>
            <a:r>
              <a:rPr lang="ar-EG" sz="2400" dirty="0"/>
              <a:t>حفي هو ج</a:t>
            </a:r>
            <a:r>
              <a:rPr lang="ar-DZ" sz="2400" dirty="0"/>
              <a:t>ِ</a:t>
            </a:r>
            <a:r>
              <a:rPr lang="ar-EG" sz="2400" dirty="0"/>
              <a:t>سر بين العمل والجمهور، فهو لا يكتفي بالعرض، بل يشرح، يحل</a:t>
            </a:r>
            <a:r>
              <a:rPr lang="ar-DZ" sz="2400" dirty="0"/>
              <a:t>ِّ</a:t>
            </a:r>
            <a:r>
              <a:rPr lang="ar-EG" sz="2400" dirty="0"/>
              <a:t>ل، ويقيّ</a:t>
            </a:r>
            <a:r>
              <a:rPr lang="ar-DZ" sz="2400" dirty="0"/>
              <a:t>ِ</a:t>
            </a:r>
            <a:r>
              <a:rPr lang="ar-EG" sz="2400" dirty="0"/>
              <a:t>م، لي</a:t>
            </a:r>
            <a:r>
              <a:rPr lang="ar-DZ" sz="2400" dirty="0"/>
              <a:t>ُ</a:t>
            </a:r>
            <a:r>
              <a:rPr lang="ar-EG" sz="2400" dirty="0"/>
              <a:t>تيح للقارئ فهماً أعمق وتفاعلاً أكبر</a:t>
            </a:r>
            <a:r>
              <a:rPr lang="ar-DZ" sz="2400" dirty="0"/>
              <a:t>،</a:t>
            </a:r>
            <a:r>
              <a:rPr lang="ar-EG" sz="2400" dirty="0"/>
              <a:t> مع ما يُنشر أو يُعرض في الس</a:t>
            </a:r>
            <a:r>
              <a:rPr lang="ar-DZ" sz="2400" dirty="0"/>
              <a:t>َّ</a:t>
            </a:r>
            <a:r>
              <a:rPr lang="ar-EG" sz="2400" dirty="0" err="1"/>
              <a:t>احة</a:t>
            </a:r>
            <a:r>
              <a:rPr lang="ar-EG" sz="2400" dirty="0"/>
              <a:t> الإعلامية والث</a:t>
            </a:r>
            <a:r>
              <a:rPr lang="ar-DZ" sz="2400" dirty="0"/>
              <a:t>َّ</a:t>
            </a:r>
            <a:r>
              <a:rPr lang="ar-EG" sz="2400" dirty="0"/>
              <a:t>قافية.</a:t>
            </a:r>
            <a:endParaRPr lang="fr-FR" sz="2400" kern="1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796890642"/>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F5FFF-04A7-F1D2-EC68-0182285A90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46BF82-FC7E-8D62-5A9E-52DDA9C29B2A}"/>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AF9B85C8-CC96-FB4B-F5AA-B28A02274825}"/>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B9A09693-AF0A-7CA5-EBD1-7CC695A8F972}"/>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87B56DD-0D51-E702-495C-4EC7B0F253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DF82A650-9362-D8CE-F78D-99EDDC321CA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4FD0366B-9ED6-5E9E-6554-30F62DF9012E}"/>
              </a:ext>
            </a:extLst>
          </p:cNvPr>
          <p:cNvSpPr txBox="1"/>
          <p:nvPr/>
        </p:nvSpPr>
        <p:spPr>
          <a:xfrm>
            <a:off x="4156441" y="484478"/>
            <a:ext cx="5665051"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أنواع النّقد الإعلامــــــــــــــــي </a:t>
            </a:r>
          </a:p>
        </p:txBody>
      </p:sp>
      <p:sp>
        <p:nvSpPr>
          <p:cNvPr id="5" name="Parallelogram 4">
            <a:extLst>
              <a:ext uri="{FF2B5EF4-FFF2-40B4-BE49-F238E27FC236}">
                <a16:creationId xmlns:a16="http://schemas.microsoft.com/office/drawing/2014/main" id="{2B802372-88C4-A1F3-96F0-E9AAA2169DE1}"/>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ZoneTexte 3">
            <a:extLst>
              <a:ext uri="{FF2B5EF4-FFF2-40B4-BE49-F238E27FC236}">
                <a16:creationId xmlns:a16="http://schemas.microsoft.com/office/drawing/2014/main" id="{ACBE31EF-5A95-FBD5-BB3A-17B89C84A89E}"/>
              </a:ext>
            </a:extLst>
          </p:cNvPr>
          <p:cNvSpPr txBox="1"/>
          <p:nvPr/>
        </p:nvSpPr>
        <p:spPr>
          <a:xfrm>
            <a:off x="3030876" y="1084981"/>
            <a:ext cx="8301518" cy="4955203"/>
          </a:xfrm>
          <a:prstGeom prst="rect">
            <a:avLst/>
          </a:prstGeom>
          <a:noFill/>
        </p:spPr>
        <p:txBody>
          <a:bodyPr wrap="square">
            <a:spAutoFit/>
          </a:bodyPr>
          <a:lstStyle/>
          <a:p>
            <a:pPr marL="457200" indent="-457200" algn="just" rtl="1">
              <a:buFont typeface="Wingdings" panose="05000000000000000000" pitchFamily="2" charset="2"/>
              <a:buChar char="q"/>
            </a:pPr>
            <a:r>
              <a:rPr lang="ar-DZ" sz="2800" b="1" dirty="0">
                <a:solidFill>
                  <a:schemeClr val="accent2"/>
                </a:solidFill>
              </a:rPr>
              <a:t>نموذج نقدي صحفي :</a:t>
            </a:r>
          </a:p>
          <a:p>
            <a:pPr algn="just" rtl="1"/>
            <a:r>
              <a:rPr lang="ar-EG" sz="2400" b="1" dirty="0"/>
              <a:t>المقال الأصلي في الصحيفة:</a:t>
            </a:r>
            <a:r>
              <a:rPr lang="ar-EG" sz="2400" dirty="0"/>
              <a:t> مقال </a:t>
            </a:r>
            <a:r>
              <a:rPr lang="ar-DZ" sz="2400" dirty="0"/>
              <a:t>منشور</a:t>
            </a:r>
            <a:r>
              <a:rPr lang="ar-EG" sz="2400" dirty="0"/>
              <a:t>بعنوان "الت</a:t>
            </a:r>
            <a:r>
              <a:rPr lang="ar-DZ" sz="2400" dirty="0"/>
              <a:t>ِّ</a:t>
            </a:r>
            <a:r>
              <a:rPr lang="ar-EG" sz="2400" dirty="0" err="1"/>
              <a:t>كنولوجيا</a:t>
            </a:r>
            <a:r>
              <a:rPr lang="ar-EG" sz="2400" dirty="0"/>
              <a:t> </a:t>
            </a:r>
            <a:r>
              <a:rPr lang="ar-DZ" sz="2400" dirty="0"/>
              <a:t>تَجرُّ الشَّباب إلى </a:t>
            </a:r>
            <a:r>
              <a:rPr lang="ar-EG" sz="2400" dirty="0"/>
              <a:t>عزلة"، وفيه ي</a:t>
            </a:r>
            <a:r>
              <a:rPr lang="ar-DZ" sz="2400" dirty="0"/>
              <a:t>َ</a:t>
            </a:r>
            <a:r>
              <a:rPr lang="ar-EG" sz="2400" dirty="0"/>
              <a:t>ذكر الكاتب أن</a:t>
            </a:r>
            <a:r>
              <a:rPr lang="ar-DZ" sz="2400" dirty="0"/>
              <a:t>َّ</a:t>
            </a:r>
            <a:r>
              <a:rPr lang="ar-EG" sz="2400" dirty="0"/>
              <a:t> الهواتف الذ</a:t>
            </a:r>
            <a:r>
              <a:rPr lang="ar-DZ" sz="2400" dirty="0"/>
              <a:t>َّ</a:t>
            </a:r>
            <a:r>
              <a:rPr lang="ar-EG" sz="2400" dirty="0"/>
              <a:t>كية</a:t>
            </a:r>
            <a:r>
              <a:rPr lang="ar-DZ" sz="2400" dirty="0"/>
              <a:t>،</a:t>
            </a:r>
            <a:r>
              <a:rPr lang="ar-EG" sz="2400" dirty="0"/>
              <a:t> هي الس</a:t>
            </a:r>
            <a:r>
              <a:rPr lang="ar-DZ" sz="2400" dirty="0"/>
              <a:t>َّ</a:t>
            </a:r>
            <a:r>
              <a:rPr lang="ar-EG" sz="2400" dirty="0" err="1"/>
              <a:t>بب</a:t>
            </a:r>
            <a:r>
              <a:rPr lang="ar-EG" sz="2400" dirty="0"/>
              <a:t> الوحيد وراء ضعف الر</a:t>
            </a:r>
            <a:r>
              <a:rPr lang="ar-DZ" sz="2400" dirty="0"/>
              <a:t>َّ</a:t>
            </a:r>
            <a:r>
              <a:rPr lang="ar-EG" sz="2400" dirty="0"/>
              <a:t>وابط ال</a:t>
            </a:r>
            <a:r>
              <a:rPr lang="ar-DZ" sz="2400" dirty="0"/>
              <a:t>إِ</a:t>
            </a:r>
            <a:r>
              <a:rPr lang="ar-EG" sz="2400" dirty="0" err="1"/>
              <a:t>جتماعية</a:t>
            </a:r>
            <a:r>
              <a:rPr lang="ar-EG" sz="2400" dirty="0"/>
              <a:t> لدى الجيل الجديد.</a:t>
            </a:r>
            <a:endParaRPr lang="ar-DZ" sz="2400" dirty="0"/>
          </a:p>
          <a:p>
            <a:pPr algn="r" rtl="1"/>
            <a:r>
              <a:rPr lang="ar-DZ" sz="2400" b="1" dirty="0"/>
              <a:t>النَّقد الصُّحفي للمقال: </a:t>
            </a:r>
            <a:br>
              <a:rPr lang="ar-EG" sz="2400" dirty="0"/>
            </a:br>
            <a:r>
              <a:rPr lang="ar-EG" sz="2400" dirty="0"/>
              <a:t>ر</a:t>
            </a:r>
            <a:r>
              <a:rPr lang="ar-DZ" sz="2400" dirty="0"/>
              <a:t>َ</a:t>
            </a:r>
            <a:r>
              <a:rPr lang="ar-EG" sz="2400" dirty="0"/>
              <a:t>غم أن</a:t>
            </a:r>
            <a:r>
              <a:rPr lang="ar-DZ" sz="2400" dirty="0"/>
              <a:t>َّ</a:t>
            </a:r>
            <a:r>
              <a:rPr lang="ar-EG" sz="2400" dirty="0"/>
              <a:t> المقال طرح قضية مهمة ت</a:t>
            </a:r>
            <a:r>
              <a:rPr lang="ar-DZ" sz="2400" dirty="0"/>
              <a:t>َ</a:t>
            </a:r>
            <a:r>
              <a:rPr lang="ar-EG" sz="2400" dirty="0"/>
              <a:t>م</a:t>
            </a:r>
            <a:r>
              <a:rPr lang="ar-DZ" sz="2400" dirty="0"/>
              <a:t>َ</a:t>
            </a:r>
            <a:r>
              <a:rPr lang="ar-EG" sz="2400" dirty="0"/>
              <a:t>س</a:t>
            </a:r>
            <a:r>
              <a:rPr lang="ar-DZ" sz="2400" dirty="0"/>
              <a:t>ُّ</a:t>
            </a:r>
            <a:r>
              <a:rPr lang="ar-EG" sz="2400" dirty="0"/>
              <a:t> الش</a:t>
            </a:r>
            <a:r>
              <a:rPr lang="ar-DZ" sz="2400" dirty="0"/>
              <a:t>َّ</a:t>
            </a:r>
            <a:r>
              <a:rPr lang="ar-EG" sz="2400" dirty="0"/>
              <a:t>باب والمجتمع، إلا</a:t>
            </a:r>
            <a:r>
              <a:rPr lang="ar-DZ" sz="2400" dirty="0"/>
              <a:t>َّ</a:t>
            </a:r>
            <a:r>
              <a:rPr lang="ar-EG" sz="2400" dirty="0"/>
              <a:t> أن</a:t>
            </a:r>
            <a:r>
              <a:rPr lang="ar-DZ" sz="2400" dirty="0"/>
              <a:t>َّ</a:t>
            </a:r>
            <a:r>
              <a:rPr lang="ar-EG" sz="2400" dirty="0"/>
              <a:t>ه </a:t>
            </a:r>
            <a:r>
              <a:rPr lang="ar-DZ" sz="2400" dirty="0"/>
              <a:t>إ</a:t>
            </a:r>
            <a:r>
              <a:rPr lang="ar-EG" sz="2400" dirty="0" err="1"/>
              <a:t>عتمد</a:t>
            </a:r>
            <a:r>
              <a:rPr lang="ar-EG" sz="2400" dirty="0"/>
              <a:t> على طرح أ</a:t>
            </a:r>
            <a:r>
              <a:rPr lang="ar-DZ" sz="2400" dirty="0"/>
              <a:t>ُ</a:t>
            </a:r>
            <a:r>
              <a:rPr lang="ar-EG" sz="2400" dirty="0"/>
              <a:t>حادي الجانب، إذ</a:t>
            </a:r>
            <a:r>
              <a:rPr lang="ar-DZ" sz="2400" dirty="0"/>
              <a:t>ْ</a:t>
            </a:r>
            <a:r>
              <a:rPr lang="ar-EG" sz="2400" dirty="0"/>
              <a:t> حمّ</a:t>
            </a:r>
            <a:r>
              <a:rPr lang="ar-DZ" sz="2400" dirty="0"/>
              <a:t>َ</a:t>
            </a:r>
            <a:r>
              <a:rPr lang="ar-EG" sz="2400" dirty="0"/>
              <a:t>ل الت</a:t>
            </a:r>
            <a:r>
              <a:rPr lang="ar-DZ" sz="2400" dirty="0"/>
              <a:t>ِّ</a:t>
            </a:r>
            <a:r>
              <a:rPr lang="ar-EG" sz="2400" dirty="0" err="1"/>
              <a:t>كنولوجيا</a:t>
            </a:r>
            <a:r>
              <a:rPr lang="ar-EG" sz="2400" dirty="0"/>
              <a:t> كامل المسؤولية</a:t>
            </a:r>
            <a:r>
              <a:rPr lang="ar-DZ" sz="2400" dirty="0"/>
              <a:t>،</a:t>
            </a:r>
            <a:r>
              <a:rPr lang="ar-EG" sz="2400" dirty="0"/>
              <a:t> دون ا</a:t>
            </a:r>
            <a:r>
              <a:rPr lang="ar-DZ" sz="2400" dirty="0" err="1"/>
              <a:t>لإِ</a:t>
            </a:r>
            <a:r>
              <a:rPr lang="ar-EG" sz="2400" dirty="0"/>
              <a:t>ستناد إلى دراسات أو أرقام ت</a:t>
            </a:r>
            <a:r>
              <a:rPr lang="ar-DZ" sz="2400" dirty="0"/>
              <a:t>َ</a:t>
            </a:r>
            <a:r>
              <a:rPr lang="ar-EG" sz="2400" dirty="0"/>
              <a:t>د</a:t>
            </a:r>
            <a:r>
              <a:rPr lang="ar-DZ" sz="2400" dirty="0"/>
              <a:t>ْ</a:t>
            </a:r>
            <a:r>
              <a:rPr lang="ar-EG" sz="2400" dirty="0"/>
              <a:t>عم الف</a:t>
            </a:r>
            <a:r>
              <a:rPr lang="ar-DZ" sz="2400" dirty="0"/>
              <a:t>ِ</a:t>
            </a:r>
            <a:r>
              <a:rPr lang="ar-EG" sz="2400" dirty="0"/>
              <a:t>كرة. كما تجاهل ال</a:t>
            </a:r>
            <a:r>
              <a:rPr lang="ar-DZ" sz="2400" dirty="0"/>
              <a:t>صحفي</a:t>
            </a:r>
            <a:r>
              <a:rPr lang="ar-EG" sz="2400" dirty="0"/>
              <a:t> عوامل أخرى</a:t>
            </a:r>
            <a:r>
              <a:rPr lang="ar-DZ" sz="2400" dirty="0"/>
              <a:t>،</a:t>
            </a:r>
            <a:r>
              <a:rPr lang="ar-EG" sz="2400" dirty="0"/>
              <a:t> لا تق</a:t>
            </a:r>
            <a:r>
              <a:rPr lang="ar-DZ" sz="2400" dirty="0"/>
              <a:t>ِّ</a:t>
            </a:r>
            <a:r>
              <a:rPr lang="ar-EG" sz="2400" dirty="0"/>
              <a:t>ل أهمية مثل</a:t>
            </a:r>
            <a:r>
              <a:rPr lang="ar-DZ" sz="2400" dirty="0"/>
              <a:t>:</a:t>
            </a:r>
            <a:r>
              <a:rPr lang="ar-EG" sz="2400" dirty="0"/>
              <a:t> البطالة، الضغوط الاقتصادية، والتغير في نمط الحياة.</a:t>
            </a:r>
            <a:endParaRPr lang="fr-FR" sz="2400" dirty="0"/>
          </a:p>
          <a:p>
            <a:pPr algn="just" rtl="1"/>
            <a:r>
              <a:rPr lang="ar-EG" sz="2400" dirty="0"/>
              <a:t>من الن</a:t>
            </a:r>
            <a:r>
              <a:rPr lang="ar-DZ" sz="2400" dirty="0"/>
              <a:t>َّ</a:t>
            </a:r>
            <a:r>
              <a:rPr lang="ar-EG" sz="2400" dirty="0" err="1"/>
              <a:t>احية</a:t>
            </a:r>
            <a:r>
              <a:rPr lang="ar-EG" sz="2400" dirty="0"/>
              <a:t> </a:t>
            </a:r>
            <a:r>
              <a:rPr lang="ar-EG" sz="2400" dirty="0" err="1"/>
              <a:t>الأ</a:t>
            </a:r>
            <a:r>
              <a:rPr lang="ar-DZ" sz="2400" dirty="0"/>
              <a:t>ُ</a:t>
            </a:r>
            <a:r>
              <a:rPr lang="ar-EG" sz="2400" dirty="0" err="1"/>
              <a:t>سلوبية</a:t>
            </a:r>
            <a:r>
              <a:rPr lang="ar-EG" sz="2400" dirty="0"/>
              <a:t>، ل</a:t>
            </a:r>
            <a:r>
              <a:rPr lang="ar-DZ" sz="2400" dirty="0"/>
              <a:t>ُ</a:t>
            </a:r>
            <a:r>
              <a:rPr lang="ar-EG" sz="2400" dirty="0" err="1"/>
              <a:t>غة</a:t>
            </a:r>
            <a:r>
              <a:rPr lang="ar-EG" sz="2400" dirty="0"/>
              <a:t> المقال كانت س</a:t>
            </a:r>
            <a:r>
              <a:rPr lang="ar-DZ" sz="2400" dirty="0"/>
              <a:t>َ</a:t>
            </a:r>
            <a:r>
              <a:rPr lang="ar-EG" sz="2400" dirty="0"/>
              <a:t>ل</a:t>
            </a:r>
            <a:r>
              <a:rPr lang="ar-DZ" sz="2400" dirty="0"/>
              <a:t>ِ</a:t>
            </a:r>
            <a:r>
              <a:rPr lang="ar-EG" sz="2400" dirty="0" err="1"/>
              <a:t>سة</a:t>
            </a:r>
            <a:r>
              <a:rPr lang="ar-EG" sz="2400" dirty="0"/>
              <a:t> وجذ</a:t>
            </a:r>
            <a:r>
              <a:rPr lang="ar-DZ" sz="2400" dirty="0"/>
              <a:t>َّ</a:t>
            </a:r>
            <a:r>
              <a:rPr lang="ar-EG" sz="2400" dirty="0"/>
              <a:t>ابة، لكن</a:t>
            </a:r>
            <a:r>
              <a:rPr lang="ar-DZ" sz="2400" dirty="0"/>
              <a:t>َّ</a:t>
            </a:r>
            <a:r>
              <a:rPr lang="ar-EG" sz="2400" dirty="0"/>
              <a:t>ها غ</a:t>
            </a:r>
            <a:r>
              <a:rPr lang="ar-DZ" sz="2400" dirty="0"/>
              <a:t>َ</a:t>
            </a:r>
            <a:r>
              <a:rPr lang="ar-EG" sz="2400" dirty="0"/>
              <a:t>ل</a:t>
            </a:r>
            <a:r>
              <a:rPr lang="ar-DZ" sz="2400" dirty="0"/>
              <a:t>َ</a:t>
            </a:r>
            <a:r>
              <a:rPr lang="ar-EG" sz="2400" dirty="0"/>
              <a:t>بت عليها الن</a:t>
            </a:r>
            <a:r>
              <a:rPr lang="ar-DZ" sz="2400" dirty="0"/>
              <a:t>َّ</a:t>
            </a:r>
            <a:r>
              <a:rPr lang="ar-EG" sz="2400" dirty="0"/>
              <a:t>برة </a:t>
            </a:r>
            <a:r>
              <a:rPr lang="ar-EG" sz="2400" dirty="0" err="1"/>
              <a:t>الوعظية</a:t>
            </a:r>
            <a:r>
              <a:rPr lang="ar-DZ" sz="2400" dirty="0"/>
              <a:t>،</a:t>
            </a:r>
            <a:r>
              <a:rPr lang="ar-EG" sz="2400" dirty="0"/>
              <a:t> بد</a:t>
            </a:r>
            <a:r>
              <a:rPr lang="ar-DZ" sz="2400" dirty="0"/>
              <a:t>َ</a:t>
            </a:r>
            <a:r>
              <a:rPr lang="ar-EG" sz="2400" dirty="0"/>
              <a:t>ل الت</a:t>
            </a:r>
            <a:r>
              <a:rPr lang="ar-DZ" sz="2400" dirty="0"/>
              <a:t>َّ</a:t>
            </a:r>
            <a:r>
              <a:rPr lang="ar-EG" sz="2400" dirty="0"/>
              <a:t>حليل الموضوعي.</a:t>
            </a:r>
            <a:endParaRPr lang="fr-FR" sz="2400" dirty="0"/>
          </a:p>
          <a:p>
            <a:pPr algn="just" rtl="1"/>
            <a:r>
              <a:rPr lang="ar-EG" sz="2400" b="1" dirty="0"/>
              <a:t>الحكم:</a:t>
            </a:r>
            <a:r>
              <a:rPr lang="ar-EG" sz="2400" dirty="0"/>
              <a:t> المقال ي</a:t>
            </a:r>
            <a:r>
              <a:rPr lang="ar-DZ" sz="2400" dirty="0"/>
              <a:t>ُ</a:t>
            </a:r>
            <a:r>
              <a:rPr lang="ar-EG" sz="2400" dirty="0"/>
              <a:t>ثير ال</a:t>
            </a:r>
            <a:r>
              <a:rPr lang="ar-DZ" sz="2400" dirty="0"/>
              <a:t>إ</a:t>
            </a:r>
            <a:r>
              <a:rPr lang="ar-EG" sz="2400" dirty="0"/>
              <a:t>نتباه إلى قضية </a:t>
            </a:r>
            <a:r>
              <a:rPr lang="ar-DZ" sz="2400" dirty="0"/>
              <a:t>إِ</a:t>
            </a:r>
            <a:r>
              <a:rPr lang="ar-EG" sz="2400" dirty="0" err="1"/>
              <a:t>جتماعية</a:t>
            </a:r>
            <a:r>
              <a:rPr lang="ar-EG" sz="2400" dirty="0"/>
              <a:t> حس</a:t>
            </a:r>
            <a:r>
              <a:rPr lang="ar-DZ" sz="2400" dirty="0"/>
              <a:t>َّ</a:t>
            </a:r>
            <a:r>
              <a:rPr lang="ar-EG" sz="2400" dirty="0" err="1"/>
              <a:t>اسة</a:t>
            </a:r>
            <a:r>
              <a:rPr lang="ar-EG" sz="2400" dirty="0"/>
              <a:t>، لكن</a:t>
            </a:r>
            <a:r>
              <a:rPr lang="ar-DZ" sz="2400" dirty="0"/>
              <a:t>َّ</a:t>
            </a:r>
            <a:r>
              <a:rPr lang="ar-EG" sz="2400" dirty="0"/>
              <a:t>ه يفتقد إلى الت</a:t>
            </a:r>
            <a:r>
              <a:rPr lang="ar-DZ" sz="2400" dirty="0"/>
              <a:t>َّ</a:t>
            </a:r>
            <a:r>
              <a:rPr lang="ar-EG" sz="2400" dirty="0"/>
              <a:t>وازن والع</a:t>
            </a:r>
            <a:r>
              <a:rPr lang="ar-DZ" sz="2400" dirty="0"/>
              <a:t>ٌ</a:t>
            </a:r>
            <a:r>
              <a:rPr lang="ar-EG" sz="2400" dirty="0"/>
              <a:t>مق الع</a:t>
            </a:r>
            <a:r>
              <a:rPr lang="ar-DZ" sz="2400" dirty="0"/>
              <a:t>ِ</a:t>
            </a:r>
            <a:r>
              <a:rPr lang="ar-EG" sz="2400" dirty="0"/>
              <a:t>لمي، وكان من الأفضل أن</a:t>
            </a:r>
            <a:r>
              <a:rPr lang="ar-DZ" sz="2400" dirty="0"/>
              <a:t>ْ</a:t>
            </a:r>
            <a:r>
              <a:rPr lang="ar-EG" sz="2400" dirty="0"/>
              <a:t> ي</a:t>
            </a:r>
            <a:r>
              <a:rPr lang="ar-DZ" sz="2400" dirty="0"/>
              <a:t>ُ</a:t>
            </a:r>
            <a:r>
              <a:rPr lang="ar-EG" sz="2400" dirty="0"/>
              <a:t>د</a:t>
            </a:r>
            <a:r>
              <a:rPr lang="ar-DZ" sz="2400" dirty="0"/>
              <a:t>َ</a:t>
            </a:r>
            <a:r>
              <a:rPr lang="ar-EG" sz="2400" dirty="0"/>
              <a:t>ع</a:t>
            </a:r>
            <a:r>
              <a:rPr lang="ar-DZ" sz="2400" dirty="0"/>
              <a:t>َّ</a:t>
            </a:r>
            <a:r>
              <a:rPr lang="ar-EG" sz="2400" dirty="0"/>
              <a:t>م بآراء خ</a:t>
            </a:r>
            <a:r>
              <a:rPr lang="ar-DZ" sz="2400" dirty="0"/>
              <a:t>ُ</a:t>
            </a:r>
            <a:r>
              <a:rPr lang="ar-EG" sz="2400" dirty="0"/>
              <a:t>براء أو إحصائيات حديثة</a:t>
            </a:r>
            <a:r>
              <a:rPr lang="ar-DZ" sz="2400" dirty="0"/>
              <a:t>.</a:t>
            </a:r>
            <a:endParaRPr lang="fr-FR" sz="2400" dirty="0"/>
          </a:p>
        </p:txBody>
      </p:sp>
      <p:pic>
        <p:nvPicPr>
          <p:cNvPr id="7" name="Image 6">
            <a:extLst>
              <a:ext uri="{FF2B5EF4-FFF2-40B4-BE49-F238E27FC236}">
                <a16:creationId xmlns:a16="http://schemas.microsoft.com/office/drawing/2014/main" id="{F9683FD0-1756-C13D-4EAF-E4330E6E477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8474" y="3183118"/>
            <a:ext cx="3336532" cy="3336532"/>
          </a:xfrm>
          <a:prstGeom prst="rect">
            <a:avLst/>
          </a:prstGeom>
        </p:spPr>
      </p:pic>
    </p:spTree>
    <p:extLst>
      <p:ext uri="{BB962C8B-B14F-4D97-AF65-F5344CB8AC3E}">
        <p14:creationId xmlns:p14="http://schemas.microsoft.com/office/powerpoint/2010/main" val="1615076676"/>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2BAF9-C8CB-A342-ECE1-DC0BE81B3E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91F412-2EE9-796C-0CA9-EE614AAB59B0}"/>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CDFC842B-273B-3EFB-4745-5498BFA38041}"/>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4674F7C8-B19E-6D53-FB85-6851B4545A01}"/>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8235514-6220-BE30-8DFC-00E537B445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1C7E5569-D879-BB57-F3B9-51F10D7F8D3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B043145D-0584-650B-0931-5275F5615261}"/>
              </a:ext>
            </a:extLst>
          </p:cNvPr>
          <p:cNvSpPr txBox="1"/>
          <p:nvPr/>
        </p:nvSpPr>
        <p:spPr>
          <a:xfrm>
            <a:off x="4489805" y="640123"/>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أنواع النّقد الإعلامــــــــــــــــي </a:t>
            </a:r>
          </a:p>
        </p:txBody>
      </p:sp>
      <p:sp>
        <p:nvSpPr>
          <p:cNvPr id="5" name="Parallelogram 4">
            <a:extLst>
              <a:ext uri="{FF2B5EF4-FFF2-40B4-BE49-F238E27FC236}">
                <a16:creationId xmlns:a16="http://schemas.microsoft.com/office/drawing/2014/main" id="{A472CFAD-802F-449E-86AA-B51DCC187D40}"/>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7" name="ZoneTexte 6">
            <a:extLst>
              <a:ext uri="{FF2B5EF4-FFF2-40B4-BE49-F238E27FC236}">
                <a16:creationId xmlns:a16="http://schemas.microsoft.com/office/drawing/2014/main" id="{4A1655A1-3567-31C9-02BD-31FE4E022F5B}"/>
              </a:ext>
            </a:extLst>
          </p:cNvPr>
          <p:cNvSpPr txBox="1"/>
          <p:nvPr/>
        </p:nvSpPr>
        <p:spPr>
          <a:xfrm>
            <a:off x="1728449" y="1607252"/>
            <a:ext cx="9506163" cy="3847207"/>
          </a:xfrm>
          <a:prstGeom prst="rect">
            <a:avLst/>
          </a:prstGeom>
          <a:noFill/>
        </p:spPr>
        <p:txBody>
          <a:bodyPr wrap="square">
            <a:spAutoFit/>
          </a:bodyPr>
          <a:lstStyle/>
          <a:p>
            <a:pPr algn="r" rtl="1">
              <a:buNone/>
            </a:pPr>
            <a:r>
              <a:rPr lang="ar-DZ" sz="2800" b="1" dirty="0">
                <a:solidFill>
                  <a:schemeClr val="accent1"/>
                </a:solidFill>
                <a:effectLst/>
                <a:latin typeface="Times New Roman" panose="02020603050405020304" pitchFamily="18" charset="0"/>
                <a:ea typeface="Times New Roman" panose="02020603050405020304" pitchFamily="18" charset="0"/>
              </a:rPr>
              <a:t>ثانيا : </a:t>
            </a:r>
            <a:r>
              <a:rPr lang="ar-SA" sz="2800" b="1" dirty="0">
                <a:solidFill>
                  <a:schemeClr val="accent1"/>
                </a:solidFill>
                <a:effectLst/>
                <a:latin typeface="Times New Roman" panose="02020603050405020304" pitchFamily="18" charset="0"/>
                <a:ea typeface="Times New Roman" panose="02020603050405020304" pitchFamily="18" charset="0"/>
              </a:rPr>
              <a:t>الن</a:t>
            </a:r>
            <a:r>
              <a:rPr lang="ar-DZ" sz="2800" b="1" dirty="0">
                <a:solidFill>
                  <a:schemeClr val="accent1"/>
                </a:solidFill>
                <a:effectLst/>
                <a:latin typeface="Times New Roman" panose="02020603050405020304" pitchFamily="18" charset="0"/>
                <a:ea typeface="Times New Roman" panose="02020603050405020304" pitchFamily="18" charset="0"/>
              </a:rPr>
              <a:t>َّ</a:t>
            </a:r>
            <a:r>
              <a:rPr lang="ar-SA" sz="2800" b="1" dirty="0">
                <a:solidFill>
                  <a:schemeClr val="accent1"/>
                </a:solidFill>
                <a:effectLst/>
                <a:latin typeface="Times New Roman" panose="02020603050405020304" pitchFamily="18" charset="0"/>
                <a:ea typeface="Times New Roman" panose="02020603050405020304" pitchFamily="18" charset="0"/>
              </a:rPr>
              <a:t>قد الإذاعي</a:t>
            </a:r>
            <a:endParaRPr lang="ar-DZ" sz="2800" b="1" dirty="0">
              <a:solidFill>
                <a:schemeClr val="accent1"/>
              </a:solidFill>
              <a:effectLst/>
              <a:latin typeface="Times New Roman" panose="02020603050405020304" pitchFamily="18" charset="0"/>
              <a:ea typeface="Times New Roman" panose="02020603050405020304" pitchFamily="18" charset="0"/>
            </a:endParaRPr>
          </a:p>
          <a:p>
            <a:pPr algn="r" rtl="1">
              <a:buNone/>
            </a:pPr>
            <a:r>
              <a:rPr lang="ar-SA" sz="2400" dirty="0">
                <a:effectLst/>
                <a:latin typeface="Times New Roman" panose="02020603050405020304" pitchFamily="18" charset="0"/>
                <a:ea typeface="Times New Roman" panose="02020603050405020304" pitchFamily="18" charset="0"/>
              </a:rPr>
              <a:t> هو </a:t>
            </a:r>
            <a:r>
              <a:rPr lang="ar-SA" sz="2400" b="1" dirty="0">
                <a:effectLst/>
                <a:latin typeface="Times New Roman" panose="02020603050405020304" pitchFamily="18" charset="0"/>
                <a:ea typeface="Times New Roman" panose="02020603050405020304" pitchFamily="18" charset="0"/>
              </a:rPr>
              <a:t>رأي </a:t>
            </a:r>
            <a:r>
              <a:rPr lang="ar-SA" sz="2400" dirty="0">
                <a:effectLst/>
                <a:latin typeface="Times New Roman" panose="02020603050405020304" pitchFamily="18" charset="0"/>
                <a:ea typeface="Times New Roman" panose="02020603050405020304" pitchFamily="18" charset="0"/>
              </a:rPr>
              <a:t>م</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تخصص أو</a:t>
            </a:r>
            <a:r>
              <a:rPr lang="ar-DZ" sz="2400" dirty="0">
                <a:effectLst/>
                <a:latin typeface="Times New Roman" panose="02020603050405020304" pitchFamily="18" charset="0"/>
                <a:ea typeface="Times New Roman" panose="02020603050405020304" pitchFamily="18" charset="0"/>
              </a:rPr>
              <a:t> وِ</a:t>
            </a:r>
            <a:r>
              <a:rPr lang="ar-SA" sz="2400" dirty="0">
                <a:effectLst/>
                <a:latin typeface="Times New Roman" panose="02020603050405020304" pitchFamily="18" charset="0"/>
                <a:ea typeface="Times New Roman" panose="02020603050405020304" pitchFamily="18" charset="0"/>
              </a:rPr>
              <a:t>جهة نظر يقدمها خ</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بير يمتلك معرفة فن</a:t>
            </a:r>
            <a:r>
              <a:rPr lang="ar-DZ" sz="2400" dirty="0">
                <a:effectLst/>
                <a:latin typeface="Times New Roman" panose="02020603050405020304" pitchFamily="18" charset="0"/>
                <a:ea typeface="Times New Roman" panose="02020603050405020304" pitchFamily="18" charset="0"/>
              </a:rPr>
              <a:t>ِّ</a:t>
            </a:r>
            <a:r>
              <a:rPr lang="ar-SA" sz="2400" dirty="0" err="1">
                <a:effectLst/>
                <a:latin typeface="Times New Roman" panose="02020603050405020304" pitchFamily="18" charset="0"/>
                <a:ea typeface="Times New Roman" panose="02020603050405020304" pitchFamily="18" charset="0"/>
              </a:rPr>
              <a:t>ية</a:t>
            </a:r>
            <a:r>
              <a:rPr lang="ar-SA" sz="2400" dirty="0">
                <a:effectLst/>
                <a:latin typeface="Times New Roman" panose="02020603050405020304" pitchFamily="18" charset="0"/>
                <a:ea typeface="Times New Roman" panose="02020603050405020304" pitchFamily="18" charset="0"/>
              </a:rPr>
              <a:t> وثقافية حول مجال الإذاعة (برامج، نشرات إخبارية، تمثيليات إذاعية، إعلانات…)</a:t>
            </a:r>
            <a:r>
              <a:rPr lang="fr-FR" sz="2400" dirty="0">
                <a:effectLst/>
                <a:latin typeface="Times New Roman" panose="02020603050405020304" pitchFamily="18" charset="0"/>
                <a:ea typeface="Times New Roman" panose="02020603050405020304" pitchFamily="18" charset="0"/>
              </a:rPr>
              <a:t>.</a:t>
            </a:r>
            <a:r>
              <a:rPr lang="fr-FR" sz="2400" dirty="0">
                <a:effectLst/>
                <a:latin typeface="Arial" panose="020B0604020202020204" pitchFamily="34" charset="0"/>
                <a:ea typeface="Calibri" panose="020F0502020204030204" pitchFamily="34" charset="0"/>
              </a:rPr>
              <a:t> </a:t>
            </a:r>
            <a:r>
              <a:rPr lang="ar-SA" sz="2400" dirty="0">
                <a:effectLst/>
                <a:latin typeface="Times New Roman" panose="02020603050405020304" pitchFamily="18" charset="0"/>
                <a:ea typeface="Times New Roman" panose="02020603050405020304" pitchFamily="18" charset="0"/>
              </a:rPr>
              <a:t>تقوم على الوصف</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 التحليل</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 التقييم، بهدف رفع مستوى الإذاعة</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 وجعلها أكثر تأثيراً وإقناعاً لدى الجمهور</a:t>
            </a:r>
            <a:r>
              <a:rPr lang="fr-FR" sz="2400" dirty="0">
                <a:effectLst/>
                <a:latin typeface="Times New Roman" panose="02020603050405020304" pitchFamily="18" charset="0"/>
                <a:ea typeface="Times New Roman" panose="02020603050405020304" pitchFamily="18" charset="0"/>
              </a:rPr>
              <a:t>.</a:t>
            </a:r>
            <a:br>
              <a:rPr lang="fr-FR" sz="2400" dirty="0">
                <a:effectLst/>
                <a:latin typeface="Times New Roman" panose="02020603050405020304" pitchFamily="18" charset="0"/>
                <a:ea typeface="Times New Roman" panose="02020603050405020304" pitchFamily="18" charset="0"/>
              </a:rPr>
            </a:br>
            <a:r>
              <a:rPr lang="ar-SA" sz="2400" dirty="0">
                <a:effectLst/>
                <a:latin typeface="Times New Roman" panose="02020603050405020304" pitchFamily="18" charset="0"/>
                <a:ea typeface="Times New Roman" panose="02020603050405020304" pitchFamily="18" charset="0"/>
              </a:rPr>
              <a:t>وهذا الن</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قد لا يقتصر على إبداء الر</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أي، بل يشمل تقييماً وتحليلاً لجوانب العمل الإذاعي مثل</a:t>
            </a:r>
            <a:r>
              <a:rPr lang="fr-FR" sz="2400" dirty="0">
                <a:effectLst/>
                <a:latin typeface="Times New Roman" panose="02020603050405020304" pitchFamily="18" charset="0"/>
                <a:ea typeface="Times New Roman" panose="02020603050405020304" pitchFamily="18" charset="0"/>
              </a:rPr>
              <a:t>:</a:t>
            </a:r>
          </a:p>
          <a:p>
            <a:pPr marL="342900" lvl="0" indent="-342900" algn="r" rtl="1">
              <a:buSzPts val="1000"/>
              <a:buFont typeface="Symbol" panose="05050102010706020507" pitchFamily="18" charset="2"/>
              <a:buChar char=""/>
              <a:tabLst>
                <a:tab pos="457200" algn="l"/>
              </a:tabLst>
            </a:pPr>
            <a:r>
              <a:rPr lang="ar-SA" sz="2400" dirty="0">
                <a:effectLst/>
                <a:latin typeface="Times New Roman" panose="02020603050405020304" pitchFamily="18" charset="0"/>
                <a:ea typeface="Times New Roman" panose="02020603050405020304" pitchFamily="18" charset="0"/>
              </a:rPr>
              <a:t>وضوح الص</a:t>
            </a:r>
            <a:r>
              <a:rPr lang="ar-DZ" sz="2400" dirty="0">
                <a:effectLst/>
                <a:latin typeface="Times New Roman" panose="02020603050405020304" pitchFamily="18" charset="0"/>
                <a:ea typeface="Times New Roman" panose="02020603050405020304" pitchFamily="18" charset="0"/>
              </a:rPr>
              <a:t>َّ</a:t>
            </a:r>
            <a:r>
              <a:rPr lang="ar-SA" sz="2400" dirty="0" err="1">
                <a:effectLst/>
                <a:latin typeface="Times New Roman" panose="02020603050405020304" pitchFamily="18" charset="0"/>
                <a:ea typeface="Times New Roman" panose="02020603050405020304" pitchFamily="18" charset="0"/>
              </a:rPr>
              <a:t>وت</a:t>
            </a:r>
            <a:r>
              <a:rPr lang="ar-SA" sz="2400" dirty="0">
                <a:effectLst/>
                <a:latin typeface="Times New Roman" panose="02020603050405020304" pitchFamily="18" charset="0"/>
                <a:ea typeface="Times New Roman" panose="02020603050405020304" pitchFamily="18" charset="0"/>
              </a:rPr>
              <a:t> وجودة البث</a:t>
            </a:r>
            <a:r>
              <a:rPr lang="ar-DZ" sz="2400" dirty="0">
                <a:effectLst/>
                <a:latin typeface="Times New Roman" panose="02020603050405020304" pitchFamily="18" charset="0"/>
                <a:ea typeface="Times New Roman" panose="02020603050405020304" pitchFamily="18" charset="0"/>
              </a:rPr>
              <a:t>ّْ</a:t>
            </a:r>
            <a:r>
              <a:rPr lang="fr-FR" sz="2400" dirty="0">
                <a:effectLst/>
                <a:latin typeface="Times New Roman" panose="02020603050405020304" pitchFamily="18" charset="0"/>
                <a:ea typeface="Times New Roman" panose="02020603050405020304" pitchFamily="18" charset="0"/>
              </a:rPr>
              <a:t>.</a:t>
            </a:r>
          </a:p>
          <a:p>
            <a:pPr marL="342900" lvl="0" indent="-342900" algn="r" rtl="1">
              <a:buSzPts val="1000"/>
              <a:buFont typeface="Symbol" panose="05050102010706020507" pitchFamily="18" charset="2"/>
              <a:buChar char=""/>
              <a:tabLst>
                <a:tab pos="457200" algn="l"/>
              </a:tabLst>
            </a:pPr>
            <a:r>
              <a:rPr lang="ar-SA" sz="2400" dirty="0">
                <a:effectLst/>
                <a:latin typeface="Times New Roman" panose="02020603050405020304" pitchFamily="18" charset="0"/>
                <a:ea typeface="Times New Roman" panose="02020603050405020304" pitchFamily="18" charset="0"/>
              </a:rPr>
              <a:t>أداء المذيعين والمقدّ</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مين</a:t>
            </a:r>
            <a:r>
              <a:rPr lang="fr-FR" sz="2400" dirty="0">
                <a:effectLst/>
                <a:latin typeface="Times New Roman" panose="02020603050405020304" pitchFamily="18" charset="0"/>
                <a:ea typeface="Times New Roman" panose="02020603050405020304" pitchFamily="18" charset="0"/>
              </a:rPr>
              <a:t>.</a:t>
            </a:r>
          </a:p>
          <a:p>
            <a:pPr marL="342900" lvl="0" indent="-342900" algn="r" rtl="1">
              <a:buSzPts val="1000"/>
              <a:buFont typeface="Symbol" panose="05050102010706020507" pitchFamily="18" charset="2"/>
              <a:buChar char=""/>
              <a:tabLst>
                <a:tab pos="457200" algn="l"/>
              </a:tabLst>
            </a:pPr>
            <a:r>
              <a:rPr lang="ar-SA" sz="2400" dirty="0">
                <a:effectLst/>
                <a:latin typeface="Times New Roman" panose="02020603050405020304" pitchFamily="18" charset="0"/>
                <a:ea typeface="Times New Roman" panose="02020603050405020304" pitchFamily="18" charset="0"/>
              </a:rPr>
              <a:t>تنسيق الفقرات وتوزيع الوقت</a:t>
            </a:r>
            <a:r>
              <a:rPr lang="fr-FR" sz="2400" dirty="0">
                <a:effectLst/>
                <a:latin typeface="Times New Roman" panose="02020603050405020304" pitchFamily="18" charset="0"/>
                <a:ea typeface="Times New Roman" panose="02020603050405020304" pitchFamily="18" charset="0"/>
              </a:rPr>
              <a:t>.</a:t>
            </a:r>
          </a:p>
          <a:p>
            <a:pPr marL="342900" lvl="0" indent="-342900" algn="r" rtl="1">
              <a:buSzPts val="1000"/>
              <a:buFont typeface="Symbol" panose="05050102010706020507" pitchFamily="18" charset="2"/>
              <a:buChar char=""/>
              <a:tabLst>
                <a:tab pos="457200" algn="l"/>
              </a:tabLst>
            </a:pPr>
            <a:r>
              <a:rPr lang="ar-SA" sz="2400" dirty="0">
                <a:effectLst/>
                <a:latin typeface="Times New Roman" panose="02020603050405020304" pitchFamily="18" charset="0"/>
                <a:ea typeface="Times New Roman" panose="02020603050405020304" pitchFamily="18" charset="0"/>
              </a:rPr>
              <a:t>مدى موضوعية الأخبار ودق</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ة المعلومات</a:t>
            </a:r>
            <a:r>
              <a:rPr lang="fr-FR" sz="2400" dirty="0">
                <a:effectLst/>
                <a:latin typeface="Times New Roman" panose="02020603050405020304" pitchFamily="18" charset="0"/>
                <a:ea typeface="Times New Roman" panose="02020603050405020304" pitchFamily="18" charset="0"/>
              </a:rPr>
              <a:t>.</a:t>
            </a:r>
          </a:p>
          <a:p>
            <a:pPr marL="342900" lvl="0" indent="-342900" algn="r" rtl="1">
              <a:buSzPts val="1000"/>
              <a:buFont typeface="Symbol" panose="05050102010706020507" pitchFamily="18" charset="2"/>
              <a:buChar char=""/>
              <a:tabLst>
                <a:tab pos="457200" algn="l"/>
              </a:tabLst>
            </a:pPr>
            <a:r>
              <a:rPr lang="ar-DZ" sz="2400" dirty="0">
                <a:latin typeface="Times New Roman" panose="02020603050405020304" pitchFamily="18" charset="0"/>
                <a:ea typeface="Times New Roman" panose="02020603050405020304" pitchFamily="18" charset="0"/>
              </a:rPr>
              <a:t>إِ</a:t>
            </a:r>
            <a:r>
              <a:rPr lang="ar-SA" sz="2400" dirty="0" err="1">
                <a:effectLst/>
                <a:latin typeface="Times New Roman" panose="02020603050405020304" pitchFamily="18" charset="0"/>
                <a:ea typeface="Times New Roman" panose="02020603050405020304" pitchFamily="18" charset="0"/>
              </a:rPr>
              <a:t>نسجام</a:t>
            </a:r>
            <a:r>
              <a:rPr lang="ar-SA" sz="2400" dirty="0">
                <a:effectLst/>
                <a:latin typeface="Times New Roman" panose="02020603050405020304" pitchFamily="18" charset="0"/>
                <a:ea typeface="Times New Roman" panose="02020603050405020304" pitchFamily="18" charset="0"/>
              </a:rPr>
              <a:t> الموسيقى أو المؤثرات الصوتية مع المحتوى</a:t>
            </a:r>
            <a:r>
              <a:rPr lang="fr-FR" sz="2400" dirty="0">
                <a:effectLst/>
                <a:latin typeface="Times New Roman" panose="02020603050405020304" pitchFamily="18" charset="0"/>
                <a:ea typeface="Times New Roman" panose="02020603050405020304" pitchFamily="18" charset="0"/>
              </a:rPr>
              <a:t>.</a:t>
            </a:r>
          </a:p>
        </p:txBody>
      </p:sp>
      <p:pic>
        <p:nvPicPr>
          <p:cNvPr id="12" name="Image 11">
            <a:extLst>
              <a:ext uri="{FF2B5EF4-FFF2-40B4-BE49-F238E27FC236}">
                <a16:creationId xmlns:a16="http://schemas.microsoft.com/office/drawing/2014/main" id="{0EF1711B-8974-AA95-AC62-CDFB8825947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3453677"/>
            <a:ext cx="4165327" cy="341863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28895937"/>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17195C-A833-C8C5-6D86-FDFC9A4DE0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82B0BE-403E-CA70-94B0-42B119AF76FC}"/>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BA2EE557-152A-D06B-6FAF-44A5F13781B1}"/>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20590546-8FA2-C7D6-E00B-862BC50CE406}"/>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23DDD91-D8D4-B5F5-6323-5D283F5556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FD8A2D18-BE6D-B11A-5B03-E6E93E2BC4D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3B47F2C4-96F6-C7AC-BB44-08CEB12AE9E2}"/>
              </a:ext>
            </a:extLst>
          </p:cNvPr>
          <p:cNvSpPr txBox="1"/>
          <p:nvPr/>
        </p:nvSpPr>
        <p:spPr>
          <a:xfrm>
            <a:off x="4489805" y="640123"/>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أنواع النّقد الإعلامــــــــــــــــي </a:t>
            </a:r>
          </a:p>
        </p:txBody>
      </p:sp>
      <p:sp>
        <p:nvSpPr>
          <p:cNvPr id="5" name="Parallelogram 4">
            <a:extLst>
              <a:ext uri="{FF2B5EF4-FFF2-40B4-BE49-F238E27FC236}">
                <a16:creationId xmlns:a16="http://schemas.microsoft.com/office/drawing/2014/main" id="{31EB6778-EA8D-C94F-3BF2-8A09C70A8936}"/>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ZoneTexte 3">
            <a:extLst>
              <a:ext uri="{FF2B5EF4-FFF2-40B4-BE49-F238E27FC236}">
                <a16:creationId xmlns:a16="http://schemas.microsoft.com/office/drawing/2014/main" id="{9F8C0926-1739-4225-CDD0-573617B657E0}"/>
              </a:ext>
            </a:extLst>
          </p:cNvPr>
          <p:cNvSpPr txBox="1"/>
          <p:nvPr/>
        </p:nvSpPr>
        <p:spPr>
          <a:xfrm>
            <a:off x="2021727" y="1416442"/>
            <a:ext cx="9290406" cy="4770537"/>
          </a:xfrm>
          <a:prstGeom prst="rect">
            <a:avLst/>
          </a:prstGeom>
          <a:noFill/>
        </p:spPr>
        <p:txBody>
          <a:bodyPr wrap="square">
            <a:spAutoFit/>
          </a:bodyPr>
          <a:lstStyle/>
          <a:p>
            <a:pPr marL="342900" indent="-342900" algn="just" rtl="1">
              <a:buFont typeface="Wingdings" panose="05000000000000000000" pitchFamily="2" charset="2"/>
              <a:buChar char="q"/>
            </a:pPr>
            <a:r>
              <a:rPr lang="ar-DZ" sz="2800" b="1" dirty="0">
                <a:solidFill>
                  <a:schemeClr val="accent2"/>
                </a:solidFill>
              </a:rPr>
              <a:t>نماذج نقدية إذاعية:</a:t>
            </a:r>
            <a:endParaRPr lang="fr-FR" sz="2800" b="1" dirty="0">
              <a:solidFill>
                <a:schemeClr val="accent2"/>
              </a:solidFill>
            </a:endParaRPr>
          </a:p>
          <a:p>
            <a:pPr algn="just" rtl="1"/>
            <a:r>
              <a:rPr lang="ar-EG" sz="2400" b="1" dirty="0"/>
              <a:t>1. برنامج إذاعي حواري</a:t>
            </a:r>
            <a:r>
              <a:rPr lang="ar-DZ" sz="2400" b="1" dirty="0"/>
              <a:t>:</a:t>
            </a:r>
            <a:endParaRPr lang="fr-FR" sz="2400" dirty="0"/>
          </a:p>
          <a:p>
            <a:pPr lvl="0" algn="just" rtl="1"/>
            <a:r>
              <a:rPr lang="ar-EG" sz="2400" dirty="0"/>
              <a:t>الن</a:t>
            </a:r>
            <a:r>
              <a:rPr lang="ar-DZ" sz="2400" dirty="0"/>
              <a:t>ََّ</a:t>
            </a:r>
            <a:r>
              <a:rPr lang="ar-EG" sz="2400" dirty="0"/>
              <a:t>قد: الم</a:t>
            </a:r>
            <a:r>
              <a:rPr lang="ar-DZ" sz="2400" dirty="0"/>
              <a:t>ُ</a:t>
            </a:r>
            <a:r>
              <a:rPr lang="ar-EG" sz="2400" dirty="0"/>
              <a:t>ذيع يطرح أسئلة جيدة </a:t>
            </a:r>
            <a:r>
              <a:rPr lang="ar-DZ" sz="2400" dirty="0"/>
              <a:t>في البرنامج، </a:t>
            </a:r>
            <a:r>
              <a:rPr lang="ar-EG" sz="2400" dirty="0"/>
              <a:t>لكن ي</a:t>
            </a:r>
            <a:r>
              <a:rPr lang="ar-DZ" sz="2400" dirty="0"/>
              <a:t>ُ</a:t>
            </a:r>
            <a:r>
              <a:rPr lang="ar-EG" sz="2400" dirty="0"/>
              <a:t>قاطع الضيوف كثيرا</a:t>
            </a:r>
            <a:r>
              <a:rPr lang="ar-DZ" sz="2400" dirty="0"/>
              <a:t>،</a:t>
            </a:r>
            <a:r>
              <a:rPr lang="ar-EG" sz="2400" dirty="0"/>
              <a:t>ً مم</a:t>
            </a:r>
            <a:r>
              <a:rPr lang="ar-DZ" sz="2400" dirty="0"/>
              <a:t>َّ</a:t>
            </a:r>
            <a:r>
              <a:rPr lang="ar-EG" sz="2400" dirty="0"/>
              <a:t>ا يضعف الحوار.</a:t>
            </a:r>
            <a:endParaRPr lang="fr-FR" sz="2400" dirty="0"/>
          </a:p>
          <a:p>
            <a:pPr lvl="0" algn="just" rtl="1"/>
            <a:r>
              <a:rPr lang="ar-EG" sz="2400" dirty="0"/>
              <a:t>الهدف: تنبيه إلى ضرورة م</a:t>
            </a:r>
            <a:r>
              <a:rPr lang="ar-DZ" sz="2400" dirty="0"/>
              <a:t>َ</a:t>
            </a:r>
            <a:r>
              <a:rPr lang="ar-EG" sz="2400" dirty="0"/>
              <a:t>نح </a:t>
            </a:r>
            <a:r>
              <a:rPr lang="ar-EG" sz="2400" dirty="0" err="1"/>
              <a:t>الض</a:t>
            </a:r>
            <a:r>
              <a:rPr lang="ar-DZ" sz="2400" dirty="0"/>
              <a:t>َّ</a:t>
            </a:r>
            <a:r>
              <a:rPr lang="ar-EG" sz="2400" dirty="0" err="1"/>
              <a:t>يف</a:t>
            </a:r>
            <a:r>
              <a:rPr lang="ar-EG" sz="2400" dirty="0"/>
              <a:t> وقتاً كافياً للت</a:t>
            </a:r>
            <a:r>
              <a:rPr lang="ar-DZ" sz="2400" dirty="0"/>
              <a:t>َّ</a:t>
            </a:r>
            <a:r>
              <a:rPr lang="ar-EG" sz="2400" dirty="0"/>
              <a:t>عبير.</a:t>
            </a:r>
            <a:endParaRPr lang="fr-FR" sz="2400" dirty="0"/>
          </a:p>
          <a:p>
            <a:pPr algn="just" rtl="1"/>
            <a:r>
              <a:rPr lang="ar-EG" sz="2400" b="1" dirty="0"/>
              <a:t>2. نشرة أخبار</a:t>
            </a:r>
            <a:r>
              <a:rPr lang="ar-DZ" sz="2400" b="1" dirty="0"/>
              <a:t>:</a:t>
            </a:r>
            <a:endParaRPr lang="fr-FR" sz="2400" dirty="0"/>
          </a:p>
          <a:p>
            <a:pPr lvl="0" algn="just" rtl="1"/>
            <a:r>
              <a:rPr lang="ar-EG" sz="2400" dirty="0"/>
              <a:t>الن</a:t>
            </a:r>
            <a:r>
              <a:rPr lang="ar-DZ" sz="2400" dirty="0"/>
              <a:t>َّ</a:t>
            </a:r>
            <a:r>
              <a:rPr lang="ar-EG" sz="2400" dirty="0"/>
              <a:t>قد: الأخبار شاملة ودقيقة، لكن </a:t>
            </a:r>
            <a:r>
              <a:rPr lang="ar-DZ" sz="2400" dirty="0"/>
              <a:t>إ</a:t>
            </a:r>
            <a:r>
              <a:rPr lang="ar-EG" sz="2400" dirty="0"/>
              <a:t>ل</a:t>
            </a:r>
            <a:r>
              <a:rPr lang="ar-DZ" sz="2400" dirty="0"/>
              <a:t>ِ</a:t>
            </a:r>
            <a:r>
              <a:rPr lang="ar-EG" sz="2400" dirty="0"/>
              <a:t>قاء </a:t>
            </a:r>
            <a:r>
              <a:rPr lang="ar-DZ" sz="2400" dirty="0"/>
              <a:t>المذيع </a:t>
            </a:r>
            <a:r>
              <a:rPr lang="ar-EG" sz="2400" dirty="0"/>
              <a:t>سريع</a:t>
            </a:r>
            <a:r>
              <a:rPr lang="ar-DZ" sz="2400" dirty="0"/>
              <a:t>ٌ</a:t>
            </a:r>
            <a:r>
              <a:rPr lang="ar-EG" sz="2400" dirty="0"/>
              <a:t> جداً</a:t>
            </a:r>
            <a:r>
              <a:rPr lang="ar-DZ" sz="2400" dirty="0"/>
              <a:t>،</a:t>
            </a:r>
            <a:r>
              <a:rPr lang="ar-EG" sz="2400" dirty="0"/>
              <a:t> يجعل المتلق</a:t>
            </a:r>
            <a:r>
              <a:rPr lang="ar-DZ" sz="2400" dirty="0"/>
              <a:t>ِّ</a:t>
            </a:r>
            <a:r>
              <a:rPr lang="ar-EG" sz="2400" dirty="0"/>
              <a:t>ي يفقد بعض التفاصيل.</a:t>
            </a:r>
            <a:endParaRPr lang="fr-FR" sz="2400" dirty="0"/>
          </a:p>
          <a:p>
            <a:pPr lvl="0" algn="just" rtl="1"/>
            <a:r>
              <a:rPr lang="ar-EG" sz="2400" dirty="0"/>
              <a:t>الهدف: الد</a:t>
            </a:r>
            <a:r>
              <a:rPr lang="ar-DZ" sz="2400" dirty="0"/>
              <a:t>َّ</a:t>
            </a:r>
            <a:r>
              <a:rPr lang="ar-EG" sz="2400" dirty="0"/>
              <a:t>عوة إلى إلقاء</a:t>
            </a:r>
            <a:r>
              <a:rPr lang="ar-DZ" sz="2400" dirty="0"/>
              <a:t>ٍ</a:t>
            </a:r>
            <a:r>
              <a:rPr lang="ar-EG" sz="2400" dirty="0"/>
              <a:t> أ</a:t>
            </a:r>
            <a:r>
              <a:rPr lang="ar-DZ" sz="2400" dirty="0"/>
              <a:t>َ</a:t>
            </a:r>
            <a:r>
              <a:rPr lang="ar-EG" sz="2400" dirty="0"/>
              <a:t>ب</a:t>
            </a:r>
            <a:r>
              <a:rPr lang="ar-DZ" sz="2400" dirty="0"/>
              <a:t>ْ</a:t>
            </a:r>
            <a:r>
              <a:rPr lang="ar-EG" sz="2400" dirty="0"/>
              <a:t>طأ وأكثر وضوحاً.</a:t>
            </a:r>
            <a:endParaRPr lang="fr-FR" sz="2400" dirty="0"/>
          </a:p>
          <a:p>
            <a:pPr algn="just" rtl="1"/>
            <a:r>
              <a:rPr lang="ar-EG" sz="2400" b="1" dirty="0"/>
              <a:t>3. إعلان إذاعي</a:t>
            </a:r>
            <a:r>
              <a:rPr lang="ar-DZ" sz="2400" b="1" dirty="0"/>
              <a:t>:</a:t>
            </a:r>
            <a:endParaRPr lang="fr-FR" sz="2400" dirty="0"/>
          </a:p>
          <a:p>
            <a:pPr lvl="0" algn="just" rtl="1"/>
            <a:r>
              <a:rPr lang="ar-EG" sz="2400" dirty="0"/>
              <a:t>الن</a:t>
            </a:r>
            <a:r>
              <a:rPr lang="ar-DZ" sz="2400" dirty="0"/>
              <a:t>َّ</a:t>
            </a:r>
            <a:r>
              <a:rPr lang="ar-EG" sz="2400" dirty="0"/>
              <a:t>قد: الإعلان جذاب موسيقياً، لكن</a:t>
            </a:r>
            <a:r>
              <a:rPr lang="ar-DZ" sz="2400" dirty="0"/>
              <a:t>َّ</a:t>
            </a:r>
            <a:r>
              <a:rPr lang="ar-EG" sz="2400" dirty="0"/>
              <a:t> الن</a:t>
            </a:r>
            <a:r>
              <a:rPr lang="ar-DZ" sz="2400" dirty="0"/>
              <a:t>َّ</a:t>
            </a:r>
            <a:r>
              <a:rPr lang="ar-EG" sz="2400" dirty="0"/>
              <a:t>ص الدعائي طويل ولا ينسجم مع مد</a:t>
            </a:r>
            <a:r>
              <a:rPr lang="ar-DZ" sz="2400" dirty="0"/>
              <a:t>َّ</a:t>
            </a:r>
            <a:r>
              <a:rPr lang="ar-EG" sz="2400" dirty="0"/>
              <a:t>ة البث.</a:t>
            </a:r>
            <a:endParaRPr lang="fr-FR" sz="2400" dirty="0"/>
          </a:p>
          <a:p>
            <a:pPr lvl="0" algn="just" rtl="1"/>
            <a:r>
              <a:rPr lang="ar-EG" sz="2400" dirty="0"/>
              <a:t>الهدف: </a:t>
            </a:r>
            <a:r>
              <a:rPr lang="ar-DZ" sz="2400" dirty="0"/>
              <a:t>إ</a:t>
            </a:r>
            <a:r>
              <a:rPr lang="ar-EG" sz="2400" dirty="0" err="1"/>
              <a:t>قتراح</a:t>
            </a:r>
            <a:r>
              <a:rPr lang="ar-EG" sz="2400" dirty="0"/>
              <a:t> تعديل الن</a:t>
            </a:r>
            <a:r>
              <a:rPr lang="ar-DZ" sz="2400" dirty="0"/>
              <a:t>َّ</a:t>
            </a:r>
            <a:r>
              <a:rPr lang="ar-EG" sz="2400" dirty="0"/>
              <a:t>ص ليكون أقصر وأكثر تركيزاً</a:t>
            </a:r>
            <a:r>
              <a:rPr lang="ar-EG" dirty="0"/>
              <a:t>.</a:t>
            </a:r>
            <a:endParaRPr lang="fr-FR" dirty="0"/>
          </a:p>
          <a:p>
            <a:pPr rtl="1"/>
            <a:r>
              <a:rPr lang="fr-FR" dirty="0"/>
              <a:t> </a:t>
            </a:r>
          </a:p>
          <a:p>
            <a:pPr rtl="1"/>
            <a:r>
              <a:rPr lang="fr-FR" b="1" dirty="0"/>
              <a:t> </a:t>
            </a:r>
            <a:endParaRPr lang="fr-FR" dirty="0"/>
          </a:p>
          <a:p>
            <a:pPr algn="r">
              <a:buNone/>
            </a:pPr>
            <a:endParaRPr lang="ar-EG" sz="2400" dirty="0"/>
          </a:p>
        </p:txBody>
      </p:sp>
      <p:pic>
        <p:nvPicPr>
          <p:cNvPr id="10" name="Image 9">
            <a:extLst>
              <a:ext uri="{FF2B5EF4-FFF2-40B4-BE49-F238E27FC236}">
                <a16:creationId xmlns:a16="http://schemas.microsoft.com/office/drawing/2014/main" id="{15C72E20-17E9-8AFC-4285-BB93A6A8829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2800" y="4057655"/>
            <a:ext cx="4917317" cy="2800345"/>
          </a:xfrm>
          <a:prstGeom prst="rect">
            <a:avLst/>
          </a:prstGeom>
        </p:spPr>
      </p:pic>
    </p:spTree>
    <p:extLst>
      <p:ext uri="{BB962C8B-B14F-4D97-AF65-F5344CB8AC3E}">
        <p14:creationId xmlns:p14="http://schemas.microsoft.com/office/powerpoint/2010/main" val="2054896352"/>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6A425-2BB6-2CD6-12A5-ABB95F577E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1779DF-5168-E04D-1197-3CBD6008A844}"/>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D05C4D5D-A77F-F57D-A244-EC91494AE4C8}"/>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78601390-DC38-BFCE-6D32-DBB4239BD780}"/>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EA1B76B-E8B9-C025-E787-1FF49E7226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49A21163-BA2A-5EF2-087B-948DF32402F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57F5B98E-7133-A94D-0FA0-7DEEFA9AAB52}"/>
              </a:ext>
            </a:extLst>
          </p:cNvPr>
          <p:cNvSpPr txBox="1"/>
          <p:nvPr/>
        </p:nvSpPr>
        <p:spPr>
          <a:xfrm>
            <a:off x="4489805" y="640123"/>
            <a:ext cx="5665051"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أنواع النّقد الإعلامــــــــــــــــي </a:t>
            </a:r>
          </a:p>
        </p:txBody>
      </p:sp>
      <p:sp>
        <p:nvSpPr>
          <p:cNvPr id="5" name="Parallelogram 4">
            <a:extLst>
              <a:ext uri="{FF2B5EF4-FFF2-40B4-BE49-F238E27FC236}">
                <a16:creationId xmlns:a16="http://schemas.microsoft.com/office/drawing/2014/main" id="{08CCE138-E099-2F14-0456-E5C238B8931C}"/>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ZoneTexte 3">
            <a:extLst>
              <a:ext uri="{FF2B5EF4-FFF2-40B4-BE49-F238E27FC236}">
                <a16:creationId xmlns:a16="http://schemas.microsoft.com/office/drawing/2014/main" id="{12B6EAB6-64A0-5BE0-CE51-381F59487D19}"/>
              </a:ext>
            </a:extLst>
          </p:cNvPr>
          <p:cNvSpPr txBox="1"/>
          <p:nvPr/>
        </p:nvSpPr>
        <p:spPr>
          <a:xfrm>
            <a:off x="2169559" y="1518352"/>
            <a:ext cx="9064375" cy="4602991"/>
          </a:xfrm>
          <a:prstGeom prst="rect">
            <a:avLst/>
          </a:prstGeom>
          <a:noFill/>
        </p:spPr>
        <p:txBody>
          <a:bodyPr wrap="square">
            <a:spAutoFit/>
          </a:bodyPr>
          <a:lstStyle/>
          <a:p>
            <a:pPr algn="just" rtl="1">
              <a:lnSpc>
                <a:spcPct val="107000"/>
              </a:lnSpc>
              <a:spcAft>
                <a:spcPts val="800"/>
              </a:spcAft>
              <a:buNone/>
            </a:pPr>
            <a:r>
              <a:rPr lang="ar-DZ" sz="28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ثالثا : النَّقد التِّلفزيوني </a:t>
            </a: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هو خ</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طاب تحليلي تقييمي، يَكتبه أو يُقدِّمه ناقد مختص، يتناول فيه البرامج أو المواد التِّلفزيونية (أخبار، مسلسلات، إعلانات، برامج حوارية...)، من خلال أحكامٍ تقديرية، 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برز نقاط القوَّة والضُّعف، ويتم ذلك في إطار سياقات البث والتَّلقي؛ أي كيف يُقدَّم المحتوى على الشَّاشة وكيف يستقبله الجمهور، بهدف تطوير </a:t>
            </a:r>
            <a:r>
              <a:rPr lang="ar-DZ" sz="2400" kern="100" dirty="0" err="1">
                <a:effectLst/>
                <a:latin typeface="Calibri" panose="020F0502020204030204" pitchFamily="34" charset="0"/>
                <a:ea typeface="Calibri" panose="020F0502020204030204" pitchFamily="34" charset="0"/>
                <a:cs typeface="Arial" panose="020B0604020202020204" pitchFamily="34" charset="0"/>
              </a:rPr>
              <a:t>آداء</a:t>
            </a:r>
            <a:r>
              <a:rPr lang="ar-DZ" sz="2400" kern="100" dirty="0">
                <a:effectLst/>
                <a:latin typeface="Calibri" panose="020F0502020204030204" pitchFamily="34" charset="0"/>
                <a:ea typeface="Calibri" panose="020F0502020204030204" pitchFamily="34" charset="0"/>
                <a:cs typeface="Arial" panose="020B0604020202020204" pitchFamily="34" charset="0"/>
              </a:rPr>
              <a:t> التلفزيون.</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فالنَّاقد هنا، يتعامل مع الصٌّورة والصَّوت معاً، وليس النَّص فقط كما في النَّقد الصُّحفي.</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DZ" sz="2400" kern="100" dirty="0">
                <a:effectLst/>
                <a:latin typeface="Calibri" panose="020F0502020204030204" pitchFamily="34" charset="0"/>
                <a:ea typeface="Calibri" panose="020F0502020204030204" pitchFamily="34" charset="0"/>
                <a:cs typeface="Arial" panose="020B0604020202020204" pitchFamily="34" charset="0"/>
              </a:rPr>
              <a:t>يراعي سياق البثّْ: وقت العرض، القناة، الفئة المستهدفة.</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DZ" sz="2400" kern="100" dirty="0">
                <a:effectLst/>
                <a:latin typeface="Calibri" panose="020F0502020204030204" pitchFamily="34" charset="0"/>
                <a:ea typeface="Calibri" panose="020F0502020204030204" pitchFamily="34" charset="0"/>
                <a:cs typeface="Arial" panose="020B0604020202020204" pitchFamily="34" charset="0"/>
              </a:rPr>
              <a:t>يهتم بالتَّلقي: كيف يتفاعل المشاهدون مع العمل؟ هل يحقِّق التَّأثير المطلوب؟</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DZ" sz="2400" kern="100" dirty="0">
                <a:effectLst/>
                <a:latin typeface="Calibri" panose="020F0502020204030204" pitchFamily="34" charset="0"/>
                <a:ea typeface="Calibri" panose="020F0502020204030204" pitchFamily="34" charset="0"/>
                <a:cs typeface="Arial" panose="020B0604020202020204" pitchFamily="34" charset="0"/>
              </a:rPr>
              <a:t>تقديري تحليلي: يقدِّم أحكاماً مَبنية على معايير فنِّية، (الإخراج، التَّمثيل، الإيقاع...) ومعايير إعلامية (المصداقية، الموضوعية).</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70074908"/>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35300-E4F0-94F9-66E6-27890D9AFF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71E59F9-411A-9E34-E968-8537DDC5832D}"/>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CC7D52A-F5EF-7DAD-035C-C464CE1701A9}"/>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F720C0AC-19F4-443B-DE33-88B624D6E7B2}"/>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38384CB-0060-2926-4B7F-85DE7C9C20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D1E90080-CCB8-299C-0E3E-E72B9379173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9E2E56A9-D167-DB3A-4DF3-A4DFABFC7070}"/>
              </a:ext>
            </a:extLst>
          </p:cNvPr>
          <p:cNvSpPr txBox="1"/>
          <p:nvPr/>
        </p:nvSpPr>
        <p:spPr>
          <a:xfrm>
            <a:off x="4489805" y="511975"/>
            <a:ext cx="5665051"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أنواع النّقد الإعلامــــــــــــــــي </a:t>
            </a:r>
          </a:p>
        </p:txBody>
      </p:sp>
      <p:sp>
        <p:nvSpPr>
          <p:cNvPr id="5" name="Parallelogram 4">
            <a:extLst>
              <a:ext uri="{FF2B5EF4-FFF2-40B4-BE49-F238E27FC236}">
                <a16:creationId xmlns:a16="http://schemas.microsoft.com/office/drawing/2014/main" id="{86B09D1D-70CF-98E8-6469-E341BC4D3B66}"/>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ZoneTexte 3">
            <a:extLst>
              <a:ext uri="{FF2B5EF4-FFF2-40B4-BE49-F238E27FC236}">
                <a16:creationId xmlns:a16="http://schemas.microsoft.com/office/drawing/2014/main" id="{6DEAF06C-D127-33EE-3E36-622BF4358490}"/>
              </a:ext>
            </a:extLst>
          </p:cNvPr>
          <p:cNvSpPr txBox="1"/>
          <p:nvPr/>
        </p:nvSpPr>
        <p:spPr>
          <a:xfrm>
            <a:off x="-995697" y="1174803"/>
            <a:ext cx="12205699" cy="5249642"/>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SA"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نماذج نقدية تلفزيونية :</a:t>
            </a:r>
            <a:endParaRPr lang="fr-FR"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fr-FR" sz="2400" b="1" kern="100" dirty="0">
                <a:effectLst/>
                <a:latin typeface="Calibri" panose="020F0502020204030204" pitchFamily="34" charset="0"/>
                <a:ea typeface="Calibri" panose="020F0502020204030204" pitchFamily="34" charset="0"/>
                <a:cs typeface="Arial" panose="020B0604020202020204" pitchFamily="34" charset="0"/>
              </a:rPr>
              <a:t>1</a:t>
            </a:r>
            <a:r>
              <a:rPr lang="ar-DZ" sz="2400" b="1" kern="100" dirty="0">
                <a:effectLst/>
                <a:latin typeface="Calibri" panose="020F0502020204030204" pitchFamily="34" charset="0"/>
                <a:ea typeface="Calibri" panose="020F0502020204030204" pitchFamily="34" charset="0"/>
                <a:cs typeface="Arial" panose="020B0604020202020204" pitchFamily="34" charset="0"/>
              </a:rPr>
              <a:t>- </a:t>
            </a:r>
            <a:r>
              <a:rPr lang="fr-FR"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نقد نشرة أخبار</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200" kern="100" dirty="0">
                <a:effectLst/>
                <a:latin typeface="Calibri" panose="020F0502020204030204" pitchFamily="34" charset="0"/>
                <a:ea typeface="Calibri" panose="020F0502020204030204" pitchFamily="34" charset="0"/>
                <a:cs typeface="Arial" panose="020B0604020202020204" pitchFamily="34" charset="0"/>
              </a:rPr>
              <a:t>الوصف</a:t>
            </a:r>
            <a:r>
              <a:rPr lang="ar-DZ" sz="2200" kern="100" dirty="0">
                <a:effectLst/>
                <a:latin typeface="Calibri" panose="020F0502020204030204" pitchFamily="34" charset="0"/>
                <a:ea typeface="Calibri" panose="020F0502020204030204" pitchFamily="34" charset="0"/>
                <a:cs typeface="Arial" panose="020B0604020202020204" pitchFamily="34" charset="0"/>
              </a:rPr>
              <a:t> </a:t>
            </a:r>
            <a:r>
              <a:rPr lang="fr-FR" sz="2200" kern="100" dirty="0">
                <a:effectLst/>
                <a:latin typeface="Calibri" panose="020F0502020204030204" pitchFamily="34" charset="0"/>
                <a:ea typeface="Calibri" panose="020F0502020204030204" pitchFamily="34" charset="0"/>
                <a:cs typeface="Arial" panose="020B0604020202020204" pitchFamily="34" charset="0"/>
              </a:rPr>
              <a:t>: </a:t>
            </a:r>
            <a:r>
              <a:rPr lang="ar-DZ" sz="2200" kern="100" dirty="0">
                <a:effectLst/>
                <a:latin typeface="Calibri" panose="020F0502020204030204" pitchFamily="34" charset="0"/>
                <a:ea typeface="Calibri" panose="020F0502020204030204" pitchFamily="34" charset="0"/>
                <a:cs typeface="Arial" panose="020B0604020202020204" pitchFamily="34" charset="0"/>
              </a:rPr>
              <a:t> </a:t>
            </a:r>
            <a:r>
              <a:rPr lang="ar-SA" sz="2200" kern="100" dirty="0">
                <a:effectLst/>
                <a:latin typeface="Calibri" panose="020F0502020204030204" pitchFamily="34" charset="0"/>
                <a:ea typeface="Calibri" panose="020F0502020204030204" pitchFamily="34" charset="0"/>
                <a:cs typeface="Arial" panose="020B0604020202020204" pitchFamily="34" charset="0"/>
              </a:rPr>
              <a:t>الن</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شرة قد</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مت تقارير عن أزمة اقتصادية</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200" kern="100" dirty="0">
                <a:effectLst/>
                <a:latin typeface="Calibri" panose="020F0502020204030204" pitchFamily="34" charset="0"/>
                <a:ea typeface="Calibri" panose="020F0502020204030204" pitchFamily="34" charset="0"/>
                <a:cs typeface="Arial" panose="020B0604020202020204" pitchFamily="34" charset="0"/>
              </a:rPr>
              <a:t>الت</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حليل</a:t>
            </a:r>
            <a:r>
              <a:rPr lang="fr-FR" sz="2200" kern="100" dirty="0">
                <a:effectLst/>
                <a:latin typeface="Calibri" panose="020F0502020204030204" pitchFamily="34" charset="0"/>
                <a:ea typeface="Calibri" panose="020F0502020204030204" pitchFamily="34" charset="0"/>
                <a:cs typeface="Arial" panose="020B0604020202020204" pitchFamily="34" charset="0"/>
              </a:rPr>
              <a:t>: </a:t>
            </a:r>
            <a:r>
              <a:rPr lang="ar-DZ" sz="2200" kern="100" dirty="0">
                <a:effectLst/>
                <a:latin typeface="Calibri" panose="020F0502020204030204" pitchFamily="34" charset="0"/>
                <a:ea typeface="Calibri" panose="020F0502020204030204" pitchFamily="34" charset="0"/>
                <a:cs typeface="Arial" panose="020B0604020202020204" pitchFamily="34" charset="0"/>
              </a:rPr>
              <a:t> </a:t>
            </a:r>
            <a:r>
              <a:rPr lang="ar-SA" sz="2200" kern="100" dirty="0">
                <a:effectLst/>
                <a:latin typeface="Calibri" panose="020F0502020204030204" pitchFamily="34" charset="0"/>
                <a:ea typeface="Calibri" panose="020F0502020204030204" pitchFamily="34" charset="0"/>
                <a:cs typeface="Arial" panose="020B0604020202020204" pitchFamily="34" charset="0"/>
              </a:rPr>
              <a:t>الصور كانت واضحة</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لكن</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الت</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قرير </a:t>
            </a:r>
            <a:r>
              <a:rPr lang="ar-DZ" sz="2200" kern="100" dirty="0">
                <a:latin typeface="Calibri" panose="020F0502020204030204" pitchFamily="34" charset="0"/>
                <a:ea typeface="Calibri" panose="020F0502020204030204" pitchFamily="34" charset="0"/>
                <a:cs typeface="Arial" panose="020B0604020202020204" pitchFamily="34" charset="0"/>
              </a:rPr>
              <a:t>إِ</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عتمد</a:t>
            </a:r>
            <a:r>
              <a:rPr lang="ar-SA" sz="2200" kern="100" dirty="0">
                <a:effectLst/>
                <a:latin typeface="Calibri" panose="020F0502020204030204" pitchFamily="34" charset="0"/>
                <a:ea typeface="Calibri" panose="020F0502020204030204" pitchFamily="34" charset="0"/>
                <a:cs typeface="Arial" panose="020B0604020202020204" pitchFamily="34" charset="0"/>
              </a:rPr>
              <a:t> على تصريحات رسمية فقط</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200" kern="100" dirty="0">
                <a:effectLst/>
                <a:latin typeface="Calibri" panose="020F0502020204030204" pitchFamily="34" charset="0"/>
                <a:ea typeface="Calibri" panose="020F0502020204030204" pitchFamily="34" charset="0"/>
                <a:cs typeface="Arial" panose="020B0604020202020204" pitchFamily="34" charset="0"/>
              </a:rPr>
              <a:t>الت</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err="1">
                <a:effectLst/>
                <a:latin typeface="Calibri" panose="020F0502020204030204" pitchFamily="34" charset="0"/>
                <a:ea typeface="Calibri" panose="020F0502020204030204" pitchFamily="34" charset="0"/>
                <a:cs typeface="Arial" panose="020B0604020202020204" pitchFamily="34" charset="0"/>
              </a:rPr>
              <a:t>قييم</a:t>
            </a:r>
            <a:r>
              <a:rPr lang="fr-FR" sz="2200" kern="100" dirty="0">
                <a:effectLst/>
                <a:latin typeface="Calibri" panose="020F0502020204030204" pitchFamily="34" charset="0"/>
                <a:ea typeface="Calibri" panose="020F0502020204030204" pitchFamily="34" charset="0"/>
                <a:cs typeface="Arial" panose="020B0604020202020204" pitchFamily="34" charset="0"/>
              </a:rPr>
              <a:t>: </a:t>
            </a:r>
            <a:r>
              <a:rPr lang="ar-DZ" sz="2200" kern="100" dirty="0">
                <a:effectLst/>
                <a:latin typeface="Calibri" panose="020F0502020204030204" pitchFamily="34" charset="0"/>
                <a:ea typeface="Calibri" panose="020F0502020204030204" pitchFamily="34" charset="0"/>
                <a:cs typeface="Arial" panose="020B0604020202020204" pitchFamily="34" charset="0"/>
              </a:rPr>
              <a:t> </a:t>
            </a:r>
            <a:r>
              <a:rPr lang="ar-SA" sz="2200" kern="100" dirty="0">
                <a:effectLst/>
                <a:latin typeface="Calibri" panose="020F0502020204030204" pitchFamily="34" charset="0"/>
                <a:ea typeface="Calibri" panose="020F0502020204030204" pitchFamily="34" charset="0"/>
                <a:cs typeface="Arial" panose="020B0604020202020204" pitchFamily="34" charset="0"/>
              </a:rPr>
              <a:t>قوة الن</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شرة في وضوح الرسوم البيانية، لكن</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ضعفها في غياب أصوات المواطنين</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200" kern="100" dirty="0">
                <a:effectLst/>
                <a:latin typeface="Calibri" panose="020F0502020204030204" pitchFamily="34" charset="0"/>
                <a:ea typeface="Calibri" panose="020F0502020204030204" pitchFamily="34" charset="0"/>
                <a:cs typeface="Arial" panose="020B0604020202020204" pitchFamily="34" charset="0"/>
              </a:rPr>
              <a:t>الح</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كم</a:t>
            </a:r>
            <a:r>
              <a:rPr lang="ar-DZ" sz="2200" kern="100" dirty="0">
                <a:effectLst/>
                <a:latin typeface="Calibri" panose="020F0502020204030204" pitchFamily="34" charset="0"/>
                <a:ea typeface="Calibri" panose="020F0502020204030204" pitchFamily="34" charset="0"/>
                <a:cs typeface="Arial" panose="020B0604020202020204" pitchFamily="34" charset="0"/>
              </a:rPr>
              <a:t> </a:t>
            </a:r>
            <a:r>
              <a:rPr lang="fr-FR" sz="2200" kern="100" dirty="0">
                <a:effectLst/>
                <a:latin typeface="Calibri" panose="020F0502020204030204" pitchFamily="34" charset="0"/>
                <a:ea typeface="Calibri" panose="020F0502020204030204" pitchFamily="34" charset="0"/>
                <a:cs typeface="Arial" panose="020B0604020202020204" pitchFamily="34" charset="0"/>
              </a:rPr>
              <a:t>: </a:t>
            </a:r>
            <a:r>
              <a:rPr lang="ar-DZ" sz="2200" kern="100" dirty="0">
                <a:effectLst/>
                <a:latin typeface="Calibri" panose="020F0502020204030204" pitchFamily="34" charset="0"/>
                <a:ea typeface="Calibri" panose="020F0502020204030204" pitchFamily="34" charset="0"/>
                <a:cs typeface="Arial" panose="020B0604020202020204" pitchFamily="34" charset="0"/>
              </a:rPr>
              <a:t> </a:t>
            </a:r>
            <a:r>
              <a:rPr lang="ar-SA" sz="2200" kern="100" dirty="0">
                <a:effectLst/>
                <a:latin typeface="Calibri" panose="020F0502020204030204" pitchFamily="34" charset="0"/>
                <a:ea typeface="Calibri" panose="020F0502020204030204" pitchFamily="34" charset="0"/>
                <a:cs typeface="Arial" panose="020B0604020202020204" pitchFamily="34" charset="0"/>
              </a:rPr>
              <a:t>الن</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شرة منقوصة وتحتاج إلى توازن في المصادر</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DZ" sz="2400" b="1" kern="100" dirty="0">
                <a:latin typeface="Calibri" panose="020F0502020204030204" pitchFamily="34" charset="0"/>
                <a:ea typeface="Calibri" panose="020F0502020204030204" pitchFamily="34" charset="0"/>
                <a:cs typeface="Arial" panose="020B0604020202020204" pitchFamily="34" charset="0"/>
              </a:rPr>
              <a:t>2- </a:t>
            </a:r>
            <a:r>
              <a:rPr lang="fr-FR"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نقد برنامج حواري</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200" kern="100" dirty="0">
                <a:effectLst/>
                <a:latin typeface="Calibri" panose="020F0502020204030204" pitchFamily="34" charset="0"/>
                <a:ea typeface="Calibri" panose="020F0502020204030204" pitchFamily="34" charset="0"/>
                <a:cs typeface="Arial" panose="020B0604020202020204" pitchFamily="34" charset="0"/>
              </a:rPr>
              <a:t>الوصف</a:t>
            </a:r>
            <a:r>
              <a:rPr lang="fr-FR" sz="2200" kern="100" dirty="0">
                <a:effectLst/>
                <a:latin typeface="Calibri" panose="020F0502020204030204" pitchFamily="34" charset="0"/>
                <a:ea typeface="Calibri" panose="020F0502020204030204" pitchFamily="34" charset="0"/>
                <a:cs typeface="Arial" panose="020B0604020202020204" pitchFamily="34" charset="0"/>
              </a:rPr>
              <a:t>: </a:t>
            </a:r>
            <a:r>
              <a:rPr lang="ar-SA" sz="2200" kern="100" dirty="0">
                <a:effectLst/>
                <a:latin typeface="Calibri" panose="020F0502020204030204" pitchFamily="34" charset="0"/>
                <a:ea typeface="Calibri" panose="020F0502020204030204" pitchFamily="34" charset="0"/>
                <a:cs typeface="Arial" panose="020B0604020202020204" pitchFamily="34" charset="0"/>
              </a:rPr>
              <a:t>برنامج يناقش قضية الهجرة غير الشرعية</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200" kern="100" dirty="0">
                <a:effectLst/>
                <a:latin typeface="Calibri" panose="020F0502020204030204" pitchFamily="34" charset="0"/>
                <a:ea typeface="Calibri" panose="020F0502020204030204" pitchFamily="34" charset="0"/>
                <a:cs typeface="Arial" panose="020B0604020202020204" pitchFamily="34" charset="0"/>
              </a:rPr>
              <a:t>التحليل</a:t>
            </a:r>
            <a:r>
              <a:rPr lang="fr-FR" sz="2200" kern="100" dirty="0">
                <a:effectLst/>
                <a:latin typeface="Calibri" panose="020F0502020204030204" pitchFamily="34" charset="0"/>
                <a:ea typeface="Calibri" panose="020F0502020204030204" pitchFamily="34" charset="0"/>
                <a:cs typeface="Arial" panose="020B0604020202020204" pitchFamily="34" charset="0"/>
              </a:rPr>
              <a:t>: </a:t>
            </a:r>
            <a:r>
              <a:rPr lang="ar-DZ" sz="2200" kern="100" dirty="0">
                <a:latin typeface="Calibri" panose="020F0502020204030204" pitchFamily="34" charset="0"/>
                <a:ea typeface="Calibri" panose="020F0502020204030204" pitchFamily="34" charset="0"/>
                <a:cs typeface="Arial" panose="020B0604020202020204" pitchFamily="34" charset="0"/>
              </a:rPr>
              <a:t>إِ</a:t>
            </a:r>
            <a:r>
              <a:rPr lang="ar-SA" sz="2200" kern="100" dirty="0">
                <a:effectLst/>
                <a:latin typeface="Calibri" panose="020F0502020204030204" pitchFamily="34" charset="0"/>
                <a:ea typeface="Calibri" panose="020F0502020204030204" pitchFamily="34" charset="0"/>
                <a:cs typeface="Arial" panose="020B0604020202020204" pitchFamily="34" charset="0"/>
              </a:rPr>
              <a:t>ستضاف البرنامج خ</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براء وأهالي مهاجرين، مما أعطى تنوعاً في الآراء</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200" kern="100" dirty="0">
                <a:effectLst/>
                <a:latin typeface="Calibri" panose="020F0502020204030204" pitchFamily="34" charset="0"/>
                <a:ea typeface="Calibri" panose="020F0502020204030204" pitchFamily="34" charset="0"/>
                <a:cs typeface="Arial" panose="020B0604020202020204" pitchFamily="34" charset="0"/>
              </a:rPr>
              <a:t>الت</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err="1">
                <a:effectLst/>
                <a:latin typeface="Calibri" panose="020F0502020204030204" pitchFamily="34" charset="0"/>
                <a:ea typeface="Calibri" panose="020F0502020204030204" pitchFamily="34" charset="0"/>
                <a:cs typeface="Arial" panose="020B0604020202020204" pitchFamily="34" charset="0"/>
              </a:rPr>
              <a:t>قييم</a:t>
            </a:r>
            <a:r>
              <a:rPr lang="fr-FR" sz="2200" kern="100" dirty="0">
                <a:effectLst/>
                <a:latin typeface="Calibri" panose="020F0502020204030204" pitchFamily="34" charset="0"/>
                <a:ea typeface="Calibri" panose="020F0502020204030204" pitchFamily="34" charset="0"/>
                <a:cs typeface="Arial" panose="020B0604020202020204" pitchFamily="34" charset="0"/>
              </a:rPr>
              <a:t>: </a:t>
            </a:r>
            <a:r>
              <a:rPr lang="ar-SA" sz="2200" kern="100" dirty="0">
                <a:effectLst/>
                <a:latin typeface="Calibri" panose="020F0502020204030204" pitchFamily="34" charset="0"/>
                <a:ea typeface="Calibri" panose="020F0502020204030204" pitchFamily="34" charset="0"/>
                <a:cs typeface="Arial" panose="020B0604020202020204" pitchFamily="34" charset="0"/>
              </a:rPr>
              <a:t>النقاش كان حيوياً، لكن</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المذيع لم ي</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ضبط وقت </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الض</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يوف</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 فحدثت فوضى في الحوار</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200" kern="100" dirty="0">
                <a:effectLst/>
                <a:latin typeface="Calibri" panose="020F0502020204030204" pitchFamily="34" charset="0"/>
                <a:ea typeface="Calibri" panose="020F0502020204030204" pitchFamily="34" charset="0"/>
                <a:cs typeface="Arial" panose="020B0604020202020204" pitchFamily="34" charset="0"/>
              </a:rPr>
              <a:t>الحكم</a:t>
            </a:r>
            <a:r>
              <a:rPr lang="fr-FR" sz="2200" kern="100" dirty="0">
                <a:effectLst/>
                <a:latin typeface="Calibri" panose="020F0502020204030204" pitchFamily="34" charset="0"/>
                <a:ea typeface="Calibri" panose="020F0502020204030204" pitchFamily="34" charset="0"/>
                <a:cs typeface="Arial" panose="020B0604020202020204" pitchFamily="34" charset="0"/>
              </a:rPr>
              <a:t>: </a:t>
            </a:r>
            <a:r>
              <a:rPr lang="ar-DZ" sz="2200" kern="100" dirty="0">
                <a:effectLst/>
                <a:latin typeface="Calibri" panose="020F0502020204030204" pitchFamily="34" charset="0"/>
                <a:ea typeface="Calibri" panose="020F0502020204030204" pitchFamily="34" charset="0"/>
                <a:cs typeface="Arial" panose="020B0604020202020204" pitchFamily="34" charset="0"/>
              </a:rPr>
              <a:t> </a:t>
            </a:r>
            <a:r>
              <a:rPr lang="ar-SA" sz="2200" kern="100" dirty="0">
                <a:effectLst/>
                <a:latin typeface="Calibri" panose="020F0502020204030204" pitchFamily="34" charset="0"/>
                <a:ea typeface="Calibri" panose="020F0502020204030204" pitchFamily="34" charset="0"/>
                <a:cs typeface="Arial" panose="020B0604020202020204" pitchFamily="34" charset="0"/>
              </a:rPr>
              <a:t>برنامج جريء وواقعي، لكن</a:t>
            </a:r>
            <a:r>
              <a:rPr lang="ar-DZ" sz="2200" kern="100" dirty="0">
                <a:effectLst/>
                <a:latin typeface="Calibri" panose="020F0502020204030204" pitchFamily="34" charset="0"/>
                <a:ea typeface="Calibri" panose="020F0502020204030204" pitchFamily="34" charset="0"/>
                <a:cs typeface="Arial" panose="020B0604020202020204" pitchFamily="34" charset="0"/>
              </a:rPr>
              <a:t>َّ</a:t>
            </a:r>
            <a:r>
              <a:rPr lang="ar-SA" sz="2200" kern="100" dirty="0">
                <a:effectLst/>
                <a:latin typeface="Calibri" panose="020F0502020204030204" pitchFamily="34" charset="0"/>
                <a:ea typeface="Calibri" panose="020F0502020204030204" pitchFamily="34" charset="0"/>
                <a:cs typeface="Arial" panose="020B0604020202020204" pitchFamily="34" charset="0"/>
              </a:rPr>
              <a:t>ه يحتاج إلى إدارة أكثر </a:t>
            </a:r>
            <a:r>
              <a:rPr lang="ar-DZ" sz="2200" kern="100" dirty="0">
                <a:effectLst/>
                <a:latin typeface="Calibri" panose="020F0502020204030204" pitchFamily="34" charset="0"/>
                <a:ea typeface="Calibri" panose="020F0502020204030204" pitchFamily="34" charset="0"/>
                <a:cs typeface="Arial" panose="020B0604020202020204" pitchFamily="34" charset="0"/>
              </a:rPr>
              <a:t>إ</a:t>
            </a:r>
            <a:r>
              <a:rPr lang="ar-SA" sz="2200" kern="100" dirty="0" err="1">
                <a:effectLst/>
                <a:latin typeface="Calibri" panose="020F0502020204030204" pitchFamily="34" charset="0"/>
                <a:ea typeface="Calibri" panose="020F0502020204030204" pitchFamily="34" charset="0"/>
                <a:cs typeface="Arial" panose="020B0604020202020204" pitchFamily="34" charset="0"/>
              </a:rPr>
              <a:t>حترافية</a:t>
            </a:r>
            <a:r>
              <a:rPr lang="fr-FR" sz="22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6" name="Image 5">
            <a:extLst>
              <a:ext uri="{FF2B5EF4-FFF2-40B4-BE49-F238E27FC236}">
                <a16:creationId xmlns:a16="http://schemas.microsoft.com/office/drawing/2014/main" id="{D2CDB5E5-9450-D1FE-A6AD-B624A21B7B8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6138" y="3328138"/>
            <a:ext cx="2661695" cy="2661695"/>
          </a:xfrm>
          <a:prstGeom prst="rect">
            <a:avLst/>
          </a:prstGeom>
        </p:spPr>
      </p:pic>
    </p:spTree>
    <p:extLst>
      <p:ext uri="{BB962C8B-B14F-4D97-AF65-F5344CB8AC3E}">
        <p14:creationId xmlns:p14="http://schemas.microsoft.com/office/powerpoint/2010/main" val="3822347988"/>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5F5C54-50E9-6BAC-9122-4A2F18D299C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7852C7-6B63-D131-8770-3CA406DE01BF}"/>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F3060D2-4D2F-D01A-3466-2E2D4025ED94}"/>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6C6A6B8B-363A-CF76-5FEF-A397711CAEA8}"/>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679B590-5845-3767-D3A9-114B5FDC13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17A9FB70-B857-0AD6-CA4D-A679EF84C8F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E69E61B5-BD2A-B4FE-6B14-90CE2440AD5E}"/>
              </a:ext>
            </a:extLst>
          </p:cNvPr>
          <p:cNvSpPr txBox="1"/>
          <p:nvPr/>
        </p:nvSpPr>
        <p:spPr>
          <a:xfrm>
            <a:off x="4312220" y="552168"/>
            <a:ext cx="5665051"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أنواع النَّقد الإعلامــــــــــــــــي </a:t>
            </a:r>
          </a:p>
        </p:txBody>
      </p:sp>
      <p:sp>
        <p:nvSpPr>
          <p:cNvPr id="5" name="Parallelogram 4">
            <a:extLst>
              <a:ext uri="{FF2B5EF4-FFF2-40B4-BE49-F238E27FC236}">
                <a16:creationId xmlns:a16="http://schemas.microsoft.com/office/drawing/2014/main" id="{023C5F75-D10A-58E8-0767-BC7706A4B40E}"/>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ZoneTexte 3">
            <a:extLst>
              <a:ext uri="{FF2B5EF4-FFF2-40B4-BE49-F238E27FC236}">
                <a16:creationId xmlns:a16="http://schemas.microsoft.com/office/drawing/2014/main" id="{7E4270BC-5F72-809F-EFAD-500A8A423B3F}"/>
              </a:ext>
            </a:extLst>
          </p:cNvPr>
          <p:cNvSpPr txBox="1"/>
          <p:nvPr/>
        </p:nvSpPr>
        <p:spPr>
          <a:xfrm>
            <a:off x="1479478" y="1177128"/>
            <a:ext cx="9760449" cy="5203348"/>
          </a:xfrm>
          <a:prstGeom prst="rect">
            <a:avLst/>
          </a:prstGeom>
          <a:noFill/>
        </p:spPr>
        <p:txBody>
          <a:bodyPr wrap="square">
            <a:spAutoFit/>
          </a:bodyPr>
          <a:lstStyle/>
          <a:p>
            <a:pPr algn="just" rtl="1">
              <a:lnSpc>
                <a:spcPct val="107000"/>
              </a:lnSpc>
              <a:spcAft>
                <a:spcPts val="800"/>
              </a:spcAft>
            </a:pPr>
            <a:r>
              <a:rPr lang="ar-DZ" sz="28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رابعا :</a:t>
            </a:r>
            <a:r>
              <a:rPr lang="ar-EG" sz="28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الن</a:t>
            </a:r>
            <a:r>
              <a:rPr lang="ar-DZ" sz="28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a:t>
            </a:r>
            <a:r>
              <a:rPr lang="ar-EG" sz="28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قد الدرامي</a:t>
            </a:r>
            <a:endParaRPr lang="ar-DZ" sz="28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EG" sz="2400" kern="100" dirty="0">
                <a:effectLst/>
                <a:latin typeface="Calibri" panose="020F0502020204030204" pitchFamily="34" charset="0"/>
                <a:ea typeface="Calibri" panose="020F0502020204030204" pitchFamily="34" charset="0"/>
                <a:cs typeface="Arial" panose="020B0604020202020204" pitchFamily="34" charset="0"/>
              </a:rPr>
              <a:t> هو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EG" sz="2400" kern="100" dirty="0">
                <a:effectLst/>
                <a:latin typeface="Calibri" panose="020F0502020204030204" pitchFamily="34" charset="0"/>
                <a:ea typeface="Calibri" panose="020F0502020204030204" pitchFamily="34" charset="0"/>
                <a:cs typeface="Arial" panose="020B0604020202020204" pitchFamily="34" charset="0"/>
              </a:rPr>
              <a:t>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EG" sz="2400" kern="100" dirty="0">
                <a:effectLst/>
                <a:latin typeface="Calibri" panose="020F0502020204030204" pitchFamily="34" charset="0"/>
                <a:ea typeface="Calibri" panose="020F0502020204030204" pitchFamily="34" charset="0"/>
                <a:cs typeface="Arial" panose="020B0604020202020204" pitchFamily="34" charset="0"/>
              </a:rPr>
              <a:t> منهجي وموضوعي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EG"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EG" sz="2400" kern="100" dirty="0">
                <a:effectLst/>
                <a:latin typeface="Calibri" panose="020F0502020204030204" pitchFamily="34" charset="0"/>
                <a:ea typeface="Calibri" panose="020F0502020204030204" pitchFamily="34" charset="0"/>
                <a:cs typeface="Arial" panose="020B0604020202020204" pitchFamily="34" charset="0"/>
              </a:rPr>
              <a:t>هتم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EG" sz="2400" kern="100" dirty="0">
                <a:effectLst/>
                <a:latin typeface="Calibri" panose="020F0502020204030204" pitchFamily="34" charset="0"/>
                <a:ea typeface="Calibri" panose="020F0502020204030204" pitchFamily="34" charset="0"/>
                <a:cs typeface="Arial" panose="020B0604020202020204" pitchFamily="34" charset="0"/>
              </a:rPr>
              <a:t> بدراسة الأعمال الدرامية </a:t>
            </a:r>
            <a:r>
              <a:rPr lang="ar-DZ" sz="2400" kern="100" dirty="0">
                <a:effectLst/>
                <a:latin typeface="Calibri" panose="020F0502020204030204" pitchFamily="34" charset="0"/>
                <a:ea typeface="Calibri" panose="020F0502020204030204" pitchFamily="34" charset="0"/>
                <a:cs typeface="Arial" panose="020B0604020202020204" pitchFamily="34" charset="0"/>
              </a:rPr>
              <a:t>الفنِّية </a:t>
            </a:r>
            <a:r>
              <a:rPr lang="ar-EG" sz="2400" kern="100" dirty="0">
                <a:effectLst/>
                <a:latin typeface="Calibri" panose="020F0502020204030204" pitchFamily="34" charset="0"/>
                <a:ea typeface="Calibri" panose="020F0502020204030204" pitchFamily="34" charset="0"/>
                <a:cs typeface="Arial" panose="020B0604020202020204" pitchFamily="34" charset="0"/>
              </a:rPr>
              <a:t>(مسرحيات، مسلسلات، أفلام...) تحليلاً وتقييماً، بال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EG" sz="2400" kern="100" dirty="0" err="1">
                <a:effectLst/>
                <a:latin typeface="Calibri" panose="020F0502020204030204" pitchFamily="34" charset="0"/>
                <a:ea typeface="Calibri" panose="020F0502020204030204" pitchFamily="34" charset="0"/>
                <a:cs typeface="Arial" panose="020B0604020202020204" pitchFamily="34" charset="0"/>
              </a:rPr>
              <a:t>عتماد</a:t>
            </a:r>
            <a:r>
              <a:rPr lang="ar-EG" sz="2400" kern="100" dirty="0">
                <a:effectLst/>
                <a:latin typeface="Calibri" panose="020F0502020204030204" pitchFamily="34" charset="0"/>
                <a:ea typeface="Calibri" panose="020F0502020204030204" pitchFamily="34" charset="0"/>
                <a:cs typeface="Arial" panose="020B0604020202020204" pitchFamily="34" charset="0"/>
              </a:rPr>
              <a:t> على معايير علمية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EG" sz="2400" kern="100" dirty="0">
                <a:effectLst/>
                <a:latin typeface="Calibri" panose="020F0502020204030204" pitchFamily="34" charset="0"/>
                <a:ea typeface="Calibri" panose="020F0502020204030204" pitchFamily="34" charset="0"/>
                <a:cs typeface="Arial" panose="020B0604020202020204" pitchFamily="34" charset="0"/>
              </a:rPr>
              <a:t> وفن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EG"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EG" sz="2400" kern="100" dirty="0">
                <a:effectLst/>
                <a:latin typeface="Calibri" panose="020F0502020204030204" pitchFamily="34" charset="0"/>
                <a:ea typeface="Calibri" panose="020F0502020204030204" pitchFamily="34" charset="0"/>
                <a:cs typeface="Arial" panose="020B0604020202020204" pitchFamily="34" charset="0"/>
              </a:rPr>
              <a:t> مستقاة من علوم </a:t>
            </a:r>
            <a:r>
              <a:rPr lang="ar-DZ" sz="2400" kern="100" dirty="0">
                <a:effectLst/>
                <a:latin typeface="Calibri" panose="020F0502020204030204" pitchFamily="34" charset="0"/>
                <a:ea typeface="Calibri" panose="020F0502020204030204" pitchFamily="34" charset="0"/>
                <a:cs typeface="Arial" panose="020B0604020202020204" pitchFamily="34" charset="0"/>
              </a:rPr>
              <a:t>متعددة </a:t>
            </a:r>
            <a:r>
              <a:rPr lang="ar-EG"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EG" sz="2400" kern="100" dirty="0">
                <a:effectLst/>
                <a:latin typeface="Calibri" panose="020F0502020204030204" pitchFamily="34" charset="0"/>
                <a:ea typeface="Calibri" panose="020F0502020204030204" pitchFamily="34" charset="0"/>
                <a:cs typeface="Arial" panose="020B0604020202020204" pitchFamily="34" charset="0"/>
              </a:rPr>
              <a:t>علم النفس: لفهم دوافع الشخصيات وسلوكها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EG" sz="2400" kern="100" dirty="0">
                <a:effectLst/>
                <a:latin typeface="Calibri" panose="020F0502020204030204" pitchFamily="34" charset="0"/>
                <a:ea typeface="Calibri" panose="020F0502020204030204" pitchFamily="34" charset="0"/>
                <a:cs typeface="Arial" panose="020B0604020202020204" pitchFamily="34" charset="0"/>
              </a:rPr>
              <a:t>علم الجمال: لتقدير القيمة الفنية والجمالية للعمل.</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EG" sz="2400" kern="100" dirty="0">
                <a:effectLst/>
                <a:latin typeface="Calibri" panose="020F0502020204030204" pitchFamily="34" charset="0"/>
                <a:ea typeface="Calibri" panose="020F0502020204030204" pitchFamily="34" charset="0"/>
                <a:cs typeface="Arial" panose="020B0604020202020204" pitchFamily="34" charset="0"/>
              </a:rPr>
              <a:t>المنطق والفلسفة: لقياس ترابط الأحداث وحبكة القصة.</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EG" sz="2400" kern="100" dirty="0">
                <a:effectLst/>
                <a:latin typeface="Calibri" panose="020F0502020204030204" pitchFamily="34" charset="0"/>
                <a:ea typeface="Calibri" panose="020F0502020204030204" pitchFamily="34" charset="0"/>
                <a:cs typeface="Arial" panose="020B0604020202020204" pitchFamily="34" charset="0"/>
              </a:rPr>
              <a:t>الأخلاق: لبحث الرسائل والقيم التي ينقلها العمل للجمهور.</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EG" sz="2400" kern="100" dirty="0">
                <a:effectLst/>
                <a:latin typeface="Calibri" panose="020F0502020204030204" pitchFamily="34" charset="0"/>
                <a:ea typeface="Calibri" panose="020F0502020204030204" pitchFamily="34" charset="0"/>
                <a:cs typeface="Arial" panose="020B0604020202020204" pitchFamily="34" charset="0"/>
              </a:rPr>
              <a:t>ويبتعد النقد الدرامي عن الحماس الأعمى، أو التعصب، أو التحيّز، ليكون موضوعياً وهادئاً في أحكامه.</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EG" sz="2400" dirty="0"/>
              <a:t>الن</a:t>
            </a:r>
            <a:r>
              <a:rPr lang="ar-DZ" sz="2400" dirty="0"/>
              <a:t>ّ</a:t>
            </a:r>
            <a:r>
              <a:rPr lang="ar-EG" sz="2400" dirty="0"/>
              <a:t>قد الدرامي </a:t>
            </a:r>
            <a:r>
              <a:rPr lang="ar-DZ" sz="2400" dirty="0"/>
              <a:t>إذن </a:t>
            </a:r>
            <a:r>
              <a:rPr lang="ar-EG" sz="2400" dirty="0"/>
              <a:t>هو نقد علمي وموضوعي يربط الفن الدرامي بالعلوم الإنسانية والفلسفية، ي</a:t>
            </a:r>
            <a:r>
              <a:rPr lang="ar-DZ" sz="2400" dirty="0"/>
              <a:t>َ</a:t>
            </a:r>
            <a:r>
              <a:rPr lang="ar-EG" sz="2400" dirty="0"/>
              <a:t>درس الش</a:t>
            </a:r>
            <a:r>
              <a:rPr lang="ar-DZ" sz="2400" dirty="0"/>
              <a:t>َّ</a:t>
            </a:r>
            <a:r>
              <a:rPr lang="ar-EG" sz="2400" dirty="0" err="1"/>
              <a:t>خصيات</a:t>
            </a:r>
            <a:r>
              <a:rPr lang="ar-EG" sz="2400" dirty="0"/>
              <a:t> والحبكة والجوانب الفنية والجمالية، ليقدم حكماً عادلاً بعيداً عن التعصب والانحياز.</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Image 6">
            <a:extLst>
              <a:ext uri="{FF2B5EF4-FFF2-40B4-BE49-F238E27FC236}">
                <a16:creationId xmlns:a16="http://schemas.microsoft.com/office/drawing/2014/main" id="{9713D9A5-FE94-8AE8-DA98-83B85140D3A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7154" y="2352969"/>
            <a:ext cx="3209403" cy="2152061"/>
          </a:xfrm>
          <a:prstGeom prst="rect">
            <a:avLst/>
          </a:prstGeom>
        </p:spPr>
      </p:pic>
    </p:spTree>
    <p:extLst>
      <p:ext uri="{BB962C8B-B14F-4D97-AF65-F5344CB8AC3E}">
        <p14:creationId xmlns:p14="http://schemas.microsoft.com/office/powerpoint/2010/main" val="821624516"/>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406678-5D07-BE28-4AA2-C52D33310C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149FA85-9275-083C-5D65-D8208ADF3E53}"/>
              </a:ext>
            </a:extLst>
          </p:cNvPr>
          <p:cNvSpPr/>
          <p:nvPr/>
        </p:nvSpPr>
        <p:spPr>
          <a:xfrm>
            <a:off x="3536557" y="576628"/>
            <a:ext cx="953249" cy="712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D680A2D-2F21-DF98-A01D-013880D67911}"/>
              </a:ext>
            </a:extLst>
          </p:cNvPr>
          <p:cNvSpPr txBox="1"/>
          <p:nvPr/>
        </p:nvSpPr>
        <p:spPr>
          <a:xfrm>
            <a:off x="3603631" y="605515"/>
            <a:ext cx="819100" cy="645160"/>
          </a:xfrm>
          <a:prstGeom prst="rect">
            <a:avLst/>
          </a:prstGeom>
          <a:noFill/>
        </p:spPr>
        <p:txBody>
          <a:bodyPr wrap="square" rtlCol="0">
            <a:spAutoFit/>
          </a:bodyPr>
          <a:lstStyle/>
          <a:p>
            <a:pPr algn="ctr"/>
            <a:r>
              <a:rPr lang="ar-DZ"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98FCEE63-5FDD-0605-22D5-F90768F89F7D}"/>
              </a:ext>
            </a:extLst>
          </p:cNvPr>
          <p:cNvSpPr/>
          <p:nvPr/>
        </p:nvSpPr>
        <p:spPr>
          <a:xfrm>
            <a:off x="2287131" y="53090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47C3DC9-A59D-CECB-EDD8-2F7E315219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DD2AB630-5A9B-FE9C-6C51-595D89F388B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TextBox 2">
            <a:extLst>
              <a:ext uri="{FF2B5EF4-FFF2-40B4-BE49-F238E27FC236}">
                <a16:creationId xmlns:a16="http://schemas.microsoft.com/office/drawing/2014/main" id="{0215F32A-C154-CA5E-9F9E-10FD544DF1CB}"/>
              </a:ext>
            </a:extLst>
          </p:cNvPr>
          <p:cNvSpPr txBox="1"/>
          <p:nvPr/>
        </p:nvSpPr>
        <p:spPr>
          <a:xfrm>
            <a:off x="4312220" y="552168"/>
            <a:ext cx="5665051"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أنواع النّقد الإعلامــــــــــــــــي </a:t>
            </a:r>
          </a:p>
        </p:txBody>
      </p:sp>
      <p:sp>
        <p:nvSpPr>
          <p:cNvPr id="5" name="Parallelogram 4">
            <a:extLst>
              <a:ext uri="{FF2B5EF4-FFF2-40B4-BE49-F238E27FC236}">
                <a16:creationId xmlns:a16="http://schemas.microsoft.com/office/drawing/2014/main" id="{704A8059-7F50-11C9-890C-F60AB287D5C2}"/>
              </a:ext>
            </a:extLst>
          </p:cNvPr>
          <p:cNvSpPr/>
          <p:nvPr/>
        </p:nvSpPr>
        <p:spPr>
          <a:xfrm rot="16200000" flipV="1">
            <a:off x="-2703733" y="1687566"/>
            <a:ext cx="6280359" cy="4165325"/>
          </a:xfrm>
          <a:prstGeom prst="parallelogram">
            <a:avLst>
              <a:gd name="adj" fmla="val 100467"/>
            </a:avLst>
          </a:prstGeom>
          <a:solidFill>
            <a:schemeClr val="bg1">
              <a:lumMod val="65000"/>
              <a:alpha val="2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accent1"/>
              </a:solidFill>
            </a:endParaRPr>
          </a:p>
        </p:txBody>
      </p:sp>
      <p:sp>
        <p:nvSpPr>
          <p:cNvPr id="4" name="ZoneTexte 3">
            <a:extLst>
              <a:ext uri="{FF2B5EF4-FFF2-40B4-BE49-F238E27FC236}">
                <a16:creationId xmlns:a16="http://schemas.microsoft.com/office/drawing/2014/main" id="{F06458D0-2C27-8479-21CC-B066F288A13B}"/>
              </a:ext>
            </a:extLst>
          </p:cNvPr>
          <p:cNvSpPr txBox="1"/>
          <p:nvPr/>
        </p:nvSpPr>
        <p:spPr>
          <a:xfrm>
            <a:off x="1736331" y="1242593"/>
            <a:ext cx="9760449" cy="5262979"/>
          </a:xfrm>
          <a:prstGeom prst="rect">
            <a:avLst/>
          </a:prstGeom>
          <a:noFill/>
        </p:spPr>
        <p:txBody>
          <a:bodyPr wrap="square">
            <a:spAutoFit/>
          </a:bodyPr>
          <a:lstStyle/>
          <a:p>
            <a:pPr marL="342900" indent="-342900" algn="just" rtl="1">
              <a:buFont typeface="Wingdings" panose="05000000000000000000" pitchFamily="2" charset="2"/>
              <a:buChar char="q"/>
            </a:pPr>
            <a:r>
              <a:rPr lang="ar-DZ" sz="2800" b="1" dirty="0">
                <a:solidFill>
                  <a:schemeClr val="accent2"/>
                </a:solidFill>
              </a:rPr>
              <a:t>نموذج نقد درامي:</a:t>
            </a:r>
          </a:p>
          <a:p>
            <a:pPr algn="just" rtl="1"/>
            <a:r>
              <a:rPr lang="ar-SA" sz="2200" b="1" dirty="0"/>
              <a:t>"</a:t>
            </a:r>
            <a:r>
              <a:rPr lang="ar-SA" sz="2200" dirty="0"/>
              <a:t>ا</a:t>
            </a:r>
            <a:r>
              <a:rPr lang="ar-DZ" sz="2200" dirty="0"/>
              <a:t>لمَنزل</a:t>
            </a:r>
            <a:r>
              <a:rPr lang="ar-SA" sz="2200" dirty="0"/>
              <a:t> العجيب"</a:t>
            </a:r>
            <a:r>
              <a:rPr lang="fr-FR" sz="2200" b="1" dirty="0"/>
              <a:t>:</a:t>
            </a:r>
            <a:r>
              <a:rPr lang="fr-FR" sz="2200" dirty="0"/>
              <a:t> </a:t>
            </a:r>
            <a:r>
              <a:rPr lang="ar-DZ" sz="2200" dirty="0"/>
              <a:t> </a:t>
            </a:r>
            <a:r>
              <a:rPr lang="ar-SA" sz="2200" dirty="0"/>
              <a:t>مسرحية ك</a:t>
            </a:r>
            <a:r>
              <a:rPr lang="ar-DZ" sz="2200" dirty="0"/>
              <a:t>ُ</a:t>
            </a:r>
            <a:r>
              <a:rPr lang="ar-SA" sz="2200" dirty="0" err="1"/>
              <a:t>وميدية</a:t>
            </a:r>
            <a:r>
              <a:rPr lang="ar-SA" sz="2200" dirty="0"/>
              <a:t> </a:t>
            </a:r>
            <a:r>
              <a:rPr lang="ar-DZ" sz="2200" dirty="0"/>
              <a:t>إ</a:t>
            </a:r>
            <a:r>
              <a:rPr lang="ar-SA" sz="2200" dirty="0" err="1"/>
              <a:t>جتماعية</a:t>
            </a:r>
            <a:r>
              <a:rPr lang="ar-DZ" sz="2200" dirty="0"/>
              <a:t>،</a:t>
            </a:r>
            <a:r>
              <a:rPr lang="ar-SA" sz="2200" dirty="0"/>
              <a:t> ت</a:t>
            </a:r>
            <a:r>
              <a:rPr lang="ar-DZ" sz="2200" dirty="0"/>
              <a:t>َ</a:t>
            </a:r>
            <a:r>
              <a:rPr lang="ar-SA" sz="2200" dirty="0"/>
              <a:t>سخ</a:t>
            </a:r>
            <a:r>
              <a:rPr lang="ar-DZ" sz="2200" dirty="0"/>
              <a:t>َ</a:t>
            </a:r>
            <a:r>
              <a:rPr lang="ar-SA" sz="2200" dirty="0"/>
              <a:t>ر من البيروقراطية الم</a:t>
            </a:r>
            <a:r>
              <a:rPr lang="ar-DZ" sz="2200" dirty="0"/>
              <a:t>ُ</a:t>
            </a:r>
            <a:r>
              <a:rPr lang="ar-SA" sz="2200" dirty="0"/>
              <a:t>ب</a:t>
            </a:r>
            <a:r>
              <a:rPr lang="ar-DZ" sz="2200" dirty="0"/>
              <a:t>َ</a:t>
            </a:r>
            <a:r>
              <a:rPr lang="ar-SA" sz="2200" dirty="0"/>
              <a:t>الغ فيها داخل </a:t>
            </a:r>
            <a:r>
              <a:rPr lang="ar-SA" sz="2200" dirty="0" err="1"/>
              <a:t>المؤس</a:t>
            </a:r>
            <a:r>
              <a:rPr lang="ar-DZ" sz="2200" dirty="0"/>
              <a:t>َّ</a:t>
            </a:r>
            <a:r>
              <a:rPr lang="ar-SA" sz="2200" dirty="0"/>
              <a:t>سات</a:t>
            </a:r>
            <a:r>
              <a:rPr lang="fr-FR" sz="2200" dirty="0"/>
              <a:t>.</a:t>
            </a:r>
            <a:br>
              <a:rPr lang="fr-FR" sz="2200" dirty="0"/>
            </a:br>
            <a:r>
              <a:rPr lang="ar-SA" sz="2200" dirty="0"/>
              <a:t>تبدأ المسرحية </a:t>
            </a:r>
            <a:r>
              <a:rPr lang="ar-SA" sz="2200" dirty="0" err="1"/>
              <a:t>بعائ</a:t>
            </a:r>
            <a:r>
              <a:rPr lang="ar-DZ" sz="2200" dirty="0"/>
              <a:t>ِ</a:t>
            </a:r>
            <a:r>
              <a:rPr lang="ar-SA" sz="2200" dirty="0" err="1"/>
              <a:t>لة</a:t>
            </a:r>
            <a:r>
              <a:rPr lang="ar-SA" sz="2200" dirty="0"/>
              <a:t> ت</a:t>
            </a:r>
            <a:r>
              <a:rPr lang="ar-DZ" sz="2200" dirty="0"/>
              <a:t>ُ</a:t>
            </a:r>
            <a:r>
              <a:rPr lang="ar-SA" sz="2200" dirty="0"/>
              <a:t>ريد </a:t>
            </a:r>
            <a:r>
              <a:rPr lang="ar-DZ" sz="2200" dirty="0"/>
              <a:t>إ</a:t>
            </a:r>
            <a:r>
              <a:rPr lang="ar-SA" sz="2200" dirty="0" err="1"/>
              <a:t>ستخراج</a:t>
            </a:r>
            <a:r>
              <a:rPr lang="ar-SA" sz="2200" dirty="0"/>
              <a:t> وثيقة</a:t>
            </a:r>
            <a:r>
              <a:rPr lang="ar-DZ" sz="2200" dirty="0"/>
              <a:t>ٍ</a:t>
            </a:r>
            <a:r>
              <a:rPr lang="ar-SA" sz="2200" dirty="0"/>
              <a:t> بسيطة، لكن</a:t>
            </a:r>
            <a:r>
              <a:rPr lang="ar-DZ" sz="2200" dirty="0"/>
              <a:t>َّ</a:t>
            </a:r>
            <a:r>
              <a:rPr lang="ar-SA" sz="2200" dirty="0"/>
              <a:t>ها تدخ</a:t>
            </a:r>
            <a:r>
              <a:rPr lang="ar-DZ" sz="2200" dirty="0"/>
              <a:t>ُ</a:t>
            </a:r>
            <a:r>
              <a:rPr lang="ar-SA" sz="2200" dirty="0"/>
              <a:t>ل في دوامة من الط</a:t>
            </a:r>
            <a:r>
              <a:rPr lang="ar-DZ" sz="2200" dirty="0"/>
              <a:t>َّ</a:t>
            </a:r>
            <a:r>
              <a:rPr lang="ar-SA" sz="2200" dirty="0"/>
              <a:t>وابير، والأختام، </a:t>
            </a:r>
            <a:r>
              <a:rPr lang="ar-SA" sz="2200" dirty="0" err="1"/>
              <a:t>والموظ</a:t>
            </a:r>
            <a:r>
              <a:rPr lang="ar-DZ" sz="2200" dirty="0"/>
              <a:t>َّ</a:t>
            </a:r>
            <a:r>
              <a:rPr lang="ar-SA" sz="2200" dirty="0"/>
              <a:t>فين المتكاسلين. الأحداث تتصاعد بطريقة</a:t>
            </a:r>
            <a:r>
              <a:rPr lang="ar-DZ" sz="2200" dirty="0"/>
              <a:t>ٍ</a:t>
            </a:r>
            <a:r>
              <a:rPr lang="ar-SA" sz="2200" dirty="0"/>
              <a:t> س</a:t>
            </a:r>
            <a:r>
              <a:rPr lang="ar-DZ" sz="2200" dirty="0"/>
              <a:t>َ</a:t>
            </a:r>
            <a:r>
              <a:rPr lang="ar-SA" sz="2200" dirty="0"/>
              <a:t>اخ</a:t>
            </a:r>
            <a:r>
              <a:rPr lang="ar-DZ" sz="2200" dirty="0"/>
              <a:t>ِ</a:t>
            </a:r>
            <a:r>
              <a:rPr lang="ar-SA" sz="2200" dirty="0" err="1"/>
              <a:t>رة</a:t>
            </a:r>
            <a:r>
              <a:rPr lang="ar-DZ" sz="2200" dirty="0"/>
              <a:t>،</a:t>
            </a:r>
            <a:r>
              <a:rPr lang="ar-SA" sz="2200" dirty="0"/>
              <a:t> حت</a:t>
            </a:r>
            <a:r>
              <a:rPr lang="ar-DZ" sz="2200" dirty="0"/>
              <a:t>َّ</a:t>
            </a:r>
            <a:r>
              <a:rPr lang="ar-SA" sz="2200" dirty="0"/>
              <a:t>ى تصل إلى موقف</a:t>
            </a:r>
            <a:r>
              <a:rPr lang="ar-DZ" sz="2200" dirty="0"/>
              <a:t>ٍ</a:t>
            </a:r>
            <a:r>
              <a:rPr lang="ar-SA" sz="2200" dirty="0"/>
              <a:t> ع</a:t>
            </a:r>
            <a:r>
              <a:rPr lang="ar-DZ" sz="2200" dirty="0"/>
              <a:t>َ</a:t>
            </a:r>
            <a:r>
              <a:rPr lang="ar-SA" sz="2200" dirty="0"/>
              <a:t>ب</a:t>
            </a:r>
            <a:r>
              <a:rPr lang="ar-DZ" sz="2200" dirty="0"/>
              <a:t>َ</a:t>
            </a:r>
            <a:r>
              <a:rPr lang="ar-SA" sz="2200" dirty="0"/>
              <a:t>ث</a:t>
            </a:r>
            <a:r>
              <a:rPr lang="ar-DZ" sz="2200" dirty="0"/>
              <a:t>ِ</a:t>
            </a:r>
            <a:r>
              <a:rPr lang="ar-SA" sz="2200" dirty="0"/>
              <a:t>ي </a:t>
            </a:r>
            <a:r>
              <a:rPr lang="ar-SA" sz="2200" dirty="0" err="1"/>
              <a:t>ي</a:t>
            </a:r>
            <a:r>
              <a:rPr lang="ar-DZ" sz="2200" dirty="0"/>
              <a:t>ُ</a:t>
            </a:r>
            <a:r>
              <a:rPr lang="ar-SA" sz="2200" dirty="0"/>
              <a:t>ثير </a:t>
            </a:r>
            <a:r>
              <a:rPr lang="ar-SA" sz="2200" dirty="0" err="1"/>
              <a:t>الض</a:t>
            </a:r>
            <a:r>
              <a:rPr lang="ar-DZ" sz="2200" dirty="0"/>
              <a:t>َّ</a:t>
            </a:r>
            <a:r>
              <a:rPr lang="ar-SA" sz="2200" dirty="0"/>
              <a:t>حك</a:t>
            </a:r>
            <a:r>
              <a:rPr lang="ar-DZ" sz="2200" dirty="0"/>
              <a:t>،</a:t>
            </a:r>
            <a:r>
              <a:rPr lang="ar-SA" sz="2200" dirty="0"/>
              <a:t> ويكشف الخ</a:t>
            </a:r>
            <a:r>
              <a:rPr lang="ar-DZ" sz="2200" dirty="0"/>
              <a:t>َ</a:t>
            </a:r>
            <a:r>
              <a:rPr lang="ar-SA" sz="2200" dirty="0" err="1"/>
              <a:t>لل</a:t>
            </a:r>
            <a:r>
              <a:rPr lang="ar-SA" sz="2200" dirty="0"/>
              <a:t> في الإدارة</a:t>
            </a:r>
            <a:r>
              <a:rPr lang="fr-FR" sz="2200" dirty="0"/>
              <a:t>.</a:t>
            </a:r>
          </a:p>
          <a:p>
            <a:pPr algn="just" rtl="1"/>
            <a:r>
              <a:rPr lang="ar-SA" sz="2200" b="1" dirty="0"/>
              <a:t>الت</a:t>
            </a:r>
            <a:r>
              <a:rPr lang="ar-DZ" sz="2200" b="1" dirty="0"/>
              <a:t>َّ</a:t>
            </a:r>
            <a:r>
              <a:rPr lang="ar-SA" sz="2200" b="1" dirty="0"/>
              <a:t>حليل والت</a:t>
            </a:r>
            <a:r>
              <a:rPr lang="ar-DZ" sz="2200" b="1" dirty="0"/>
              <a:t>َّ</a:t>
            </a:r>
            <a:r>
              <a:rPr lang="ar-SA" sz="2200" b="1" dirty="0"/>
              <a:t>فسير</a:t>
            </a:r>
            <a:r>
              <a:rPr lang="fr-FR" sz="2200" b="1" dirty="0"/>
              <a:t>:</a:t>
            </a:r>
            <a:endParaRPr lang="fr-FR" sz="2200" dirty="0"/>
          </a:p>
          <a:p>
            <a:pPr algn="just" rtl="1"/>
            <a:r>
              <a:rPr lang="ar-SA" sz="2200" dirty="0"/>
              <a:t>من الن</a:t>
            </a:r>
            <a:r>
              <a:rPr lang="ar-DZ" sz="2200" dirty="0"/>
              <a:t>َّ</a:t>
            </a:r>
            <a:r>
              <a:rPr lang="ar-SA" sz="2200" dirty="0" err="1"/>
              <a:t>احية</a:t>
            </a:r>
            <a:r>
              <a:rPr lang="ar-SA" sz="2200" dirty="0"/>
              <a:t> الن</a:t>
            </a:r>
            <a:r>
              <a:rPr lang="ar-DZ" sz="2200" dirty="0"/>
              <a:t>َّ</a:t>
            </a:r>
            <a:r>
              <a:rPr lang="ar-SA" sz="2200" dirty="0"/>
              <a:t>فسية</a:t>
            </a:r>
            <a:r>
              <a:rPr lang="fr-FR" sz="2200" dirty="0"/>
              <a:t>: </a:t>
            </a:r>
            <a:r>
              <a:rPr lang="ar-DZ" sz="2200" dirty="0"/>
              <a:t> </a:t>
            </a:r>
            <a:r>
              <a:rPr lang="ar-SA" sz="2200" dirty="0"/>
              <a:t>الش</a:t>
            </a:r>
            <a:r>
              <a:rPr lang="ar-DZ" sz="2200" dirty="0"/>
              <a:t>َّ</a:t>
            </a:r>
            <a:r>
              <a:rPr lang="ar-SA" sz="2200" dirty="0" err="1"/>
              <a:t>خصيات</a:t>
            </a:r>
            <a:r>
              <a:rPr lang="ar-SA" sz="2200" dirty="0"/>
              <a:t> مرسومة بطريقة كاريكاتورية، مما يعكس بوضوح الص</a:t>
            </a:r>
            <a:r>
              <a:rPr lang="ar-DZ" sz="2200" dirty="0"/>
              <a:t>ِّ</a:t>
            </a:r>
            <a:r>
              <a:rPr lang="ar-SA" sz="2200" dirty="0"/>
              <a:t>فات الس</a:t>
            </a:r>
            <a:r>
              <a:rPr lang="ar-DZ" sz="2200" dirty="0"/>
              <a:t>ِّ</a:t>
            </a:r>
            <a:r>
              <a:rPr lang="ar-SA" sz="2200" dirty="0"/>
              <a:t>لبية لبعض الموظفين (الكسل، اللامبالاة)</a:t>
            </a:r>
            <a:r>
              <a:rPr lang="fr-FR" sz="2200" dirty="0"/>
              <a:t>.</a:t>
            </a:r>
          </a:p>
          <a:p>
            <a:pPr algn="just" rtl="1"/>
            <a:r>
              <a:rPr lang="ar-SA" sz="2200" dirty="0"/>
              <a:t>من الن</a:t>
            </a:r>
            <a:r>
              <a:rPr lang="ar-DZ" sz="2200" dirty="0"/>
              <a:t>َّ</a:t>
            </a:r>
            <a:r>
              <a:rPr lang="ar-SA" sz="2200" dirty="0" err="1"/>
              <a:t>احية</a:t>
            </a:r>
            <a:r>
              <a:rPr lang="ar-SA" sz="2200" dirty="0"/>
              <a:t> الجمالية</a:t>
            </a:r>
            <a:r>
              <a:rPr lang="fr-FR" sz="2200" dirty="0"/>
              <a:t>: </a:t>
            </a:r>
            <a:r>
              <a:rPr lang="ar-DZ" sz="2200" dirty="0"/>
              <a:t> </a:t>
            </a:r>
            <a:r>
              <a:rPr lang="ar-SA" sz="2200" dirty="0"/>
              <a:t>الد</a:t>
            </a:r>
            <a:r>
              <a:rPr lang="ar-DZ" sz="2200" dirty="0"/>
              <a:t>ِّ</a:t>
            </a:r>
            <a:r>
              <a:rPr lang="ar-SA" sz="2200" dirty="0"/>
              <a:t>يكور بسيط، عبارة عن مكتب كبير وعدة نوافذ، لكن توظيفه كان ذكياً، حيث تحو</a:t>
            </a:r>
            <a:r>
              <a:rPr lang="ar-DZ" sz="2200" dirty="0"/>
              <a:t>َّ</a:t>
            </a:r>
            <a:r>
              <a:rPr lang="ar-SA" sz="2200" dirty="0"/>
              <a:t>لت كل نافذة إلى "حاجز بيروقراطي" جديد</a:t>
            </a:r>
            <a:r>
              <a:rPr lang="fr-FR" sz="2200" dirty="0"/>
              <a:t>.</a:t>
            </a:r>
          </a:p>
          <a:p>
            <a:pPr algn="just" rtl="1"/>
            <a:r>
              <a:rPr lang="ar-SA" sz="2200" dirty="0"/>
              <a:t>من الناحية الفلسفية/الأخلاقية</a:t>
            </a:r>
            <a:r>
              <a:rPr lang="fr-FR" sz="2200" dirty="0"/>
              <a:t>: </a:t>
            </a:r>
            <a:r>
              <a:rPr lang="ar-DZ" sz="2200" dirty="0"/>
              <a:t> </a:t>
            </a:r>
            <a:r>
              <a:rPr lang="ar-SA" sz="2200" dirty="0"/>
              <a:t>المسرحية طرحت سؤالاً ساخراً</a:t>
            </a:r>
            <a:r>
              <a:rPr lang="fr-FR" sz="2200" dirty="0"/>
              <a:t>: </a:t>
            </a:r>
            <a:r>
              <a:rPr lang="ar-SA" sz="2200" dirty="0"/>
              <a:t>هل أصبحت القوانين وُضعت لتعقيد حياة المواطن بدلاً من تسهيلها؟</a:t>
            </a:r>
            <a:endParaRPr lang="fr-FR" sz="2200" dirty="0"/>
          </a:p>
          <a:p>
            <a:pPr algn="just" rtl="1"/>
            <a:r>
              <a:rPr lang="ar-SA" sz="2200" b="1" dirty="0"/>
              <a:t>التقييم</a:t>
            </a:r>
            <a:r>
              <a:rPr lang="fr-FR" sz="2200" b="1" dirty="0"/>
              <a:t>:</a:t>
            </a:r>
          </a:p>
          <a:p>
            <a:pPr algn="just" rtl="1"/>
            <a:r>
              <a:rPr lang="ar-SA" sz="2200" dirty="0"/>
              <a:t>نقاط القوة</a:t>
            </a:r>
            <a:r>
              <a:rPr lang="fr-FR" sz="2200" dirty="0"/>
              <a:t>: </a:t>
            </a:r>
            <a:r>
              <a:rPr lang="ar-SA" sz="2200" dirty="0"/>
              <a:t>الن</a:t>
            </a:r>
            <a:r>
              <a:rPr lang="ar-DZ" sz="2200" dirty="0"/>
              <a:t>َّ</a:t>
            </a:r>
            <a:r>
              <a:rPr lang="ar-SA" sz="2200" dirty="0"/>
              <a:t>ص مليء بالمفارقات المضحكة، والإيقاع سريع يحافظ على </a:t>
            </a:r>
            <a:r>
              <a:rPr lang="ar-DZ" sz="2200" dirty="0"/>
              <a:t>إ</a:t>
            </a:r>
            <a:r>
              <a:rPr lang="ar-SA" sz="2200" dirty="0"/>
              <a:t>نتباه الجمهور</a:t>
            </a:r>
            <a:r>
              <a:rPr lang="fr-FR" sz="2200" dirty="0"/>
              <a:t>.</a:t>
            </a:r>
          </a:p>
          <a:p>
            <a:pPr algn="just" rtl="1"/>
            <a:r>
              <a:rPr lang="ar-SA" sz="2200" dirty="0"/>
              <a:t>نقاط </a:t>
            </a:r>
            <a:r>
              <a:rPr lang="ar-SA" sz="2200" dirty="0" err="1"/>
              <a:t>الض</a:t>
            </a:r>
            <a:r>
              <a:rPr lang="ar-DZ" sz="2200" dirty="0"/>
              <a:t>ُّ</a:t>
            </a:r>
            <a:r>
              <a:rPr lang="ar-SA" sz="2200" dirty="0"/>
              <a:t>عف</a:t>
            </a:r>
            <a:r>
              <a:rPr lang="fr-FR" sz="2200" dirty="0"/>
              <a:t>: </a:t>
            </a:r>
            <a:r>
              <a:rPr lang="ar-SA" sz="2200" dirty="0"/>
              <a:t>بعض الن</a:t>
            </a:r>
            <a:r>
              <a:rPr lang="ar-DZ" sz="2200" dirty="0"/>
              <a:t>ُّ</a:t>
            </a:r>
            <a:r>
              <a:rPr lang="ar-SA" sz="2200" dirty="0" err="1"/>
              <a:t>كات</a:t>
            </a:r>
            <a:r>
              <a:rPr lang="ar-SA" sz="2200" dirty="0"/>
              <a:t> </a:t>
            </a:r>
            <a:r>
              <a:rPr lang="ar-DZ" sz="2200" dirty="0"/>
              <a:t>إِ</a:t>
            </a:r>
            <a:r>
              <a:rPr lang="ar-SA" sz="2200" dirty="0" err="1"/>
              <a:t>عتمدت</a:t>
            </a:r>
            <a:r>
              <a:rPr lang="ar-SA" sz="2200" dirty="0"/>
              <a:t> على الت</a:t>
            </a:r>
            <a:r>
              <a:rPr lang="ar-DZ" sz="2200" dirty="0"/>
              <a:t>ِّ</a:t>
            </a:r>
            <a:r>
              <a:rPr lang="ar-SA" sz="2200" dirty="0"/>
              <a:t>كرار، وأد</a:t>
            </a:r>
            <a:r>
              <a:rPr lang="ar-DZ" sz="2200" dirty="0"/>
              <a:t>َّ</a:t>
            </a:r>
            <a:r>
              <a:rPr lang="ar-SA" sz="2200" dirty="0"/>
              <a:t>ت إلى ف</a:t>
            </a:r>
            <a:r>
              <a:rPr lang="ar-DZ" sz="2200" dirty="0"/>
              <a:t>ُ</a:t>
            </a:r>
            <a:r>
              <a:rPr lang="ar-SA" sz="2200" dirty="0"/>
              <a:t>تور بسيط في م</a:t>
            </a:r>
            <a:r>
              <a:rPr lang="ar-DZ" sz="2200" dirty="0"/>
              <a:t>ُ</a:t>
            </a:r>
            <a:r>
              <a:rPr lang="ar-SA" sz="2200" dirty="0"/>
              <a:t>نتصف العرض</a:t>
            </a:r>
            <a:r>
              <a:rPr lang="fr-FR" sz="2200" dirty="0"/>
              <a:t>.</a:t>
            </a:r>
          </a:p>
        </p:txBody>
      </p:sp>
    </p:spTree>
    <p:extLst>
      <p:ext uri="{BB962C8B-B14F-4D97-AF65-F5344CB8AC3E}">
        <p14:creationId xmlns:p14="http://schemas.microsoft.com/office/powerpoint/2010/main" val="4028922982"/>
      </p:ext>
    </p:extLst>
  </p:cSld>
  <p:clrMapOvr>
    <a:masterClrMapping/>
  </p:clrMapOvr>
  <mc:AlternateContent xmlns:mc="http://schemas.openxmlformats.org/markup-compatibility/2006" xmlns:p14="http://schemas.microsoft.com/office/powerpoint/2010/main">
    <mc:Choice Requires="p14">
      <p:transition p14:dur="0" advTm="168234"/>
    </mc:Choice>
    <mc:Fallback xmlns="">
      <p:transition advTm="16823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E087E-28C5-2650-58A2-F0A06D111C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E01070-1CAF-0252-32F6-11FD4DCB051B}"/>
              </a:ext>
            </a:extLst>
          </p:cNvPr>
          <p:cNvSpPr/>
          <p:nvPr/>
        </p:nvSpPr>
        <p:spPr>
          <a:xfrm>
            <a:off x="699075" y="1766569"/>
            <a:ext cx="10812720" cy="41924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6AECD7B2-04CC-8950-51CA-9310961C18BA}"/>
              </a:ext>
            </a:extLst>
          </p:cNvPr>
          <p:cNvSpPr txBox="1"/>
          <p:nvPr/>
        </p:nvSpPr>
        <p:spPr>
          <a:xfrm>
            <a:off x="4341434" y="1100088"/>
            <a:ext cx="4659824" cy="523220"/>
          </a:xfrm>
          <a:prstGeom prst="rect">
            <a:avLst/>
          </a:prstGeom>
          <a:noFill/>
        </p:spPr>
        <p:txBody>
          <a:bodyPr wrap="square" rtlCol="0">
            <a:spAutoFit/>
          </a:bodyPr>
          <a:lstStyle/>
          <a:p>
            <a:r>
              <a:rPr lang="ar-DZ" sz="2800" b="1" dirty="0">
                <a:solidFill>
                  <a:srgbClr val="00B0F0"/>
                </a:solidFill>
                <a:latin typeface="Alexandria" charset="0"/>
                <a:cs typeface="Alexandria" charset="0"/>
              </a:rPr>
              <a:t>مدخل مفاهيمي الى النقد الإعلامي  </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51039F04-5769-0F43-39B9-406A7E44EFBA}"/>
              </a:ext>
            </a:extLst>
          </p:cNvPr>
          <p:cNvSpPr/>
          <p:nvPr/>
        </p:nvSpPr>
        <p:spPr>
          <a:xfrm>
            <a:off x="2900119" y="898989"/>
            <a:ext cx="1139236" cy="106640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A0D5E56-94B0-C293-4B5B-28C98B0074EA}"/>
              </a:ext>
            </a:extLst>
          </p:cNvPr>
          <p:cNvSpPr txBox="1"/>
          <p:nvPr/>
        </p:nvSpPr>
        <p:spPr>
          <a:xfrm>
            <a:off x="3073127" y="998219"/>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9DBC811-13AB-904F-BF47-9CE13621D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5D40B601-10D1-A1AE-CCDA-0DA066B93E8D}"/>
              </a:ext>
            </a:extLst>
          </p:cNvPr>
          <p:cNvSpPr txBox="1"/>
          <p:nvPr/>
        </p:nvSpPr>
        <p:spPr>
          <a:xfrm>
            <a:off x="1239864" y="2033816"/>
            <a:ext cx="9731142" cy="3724096"/>
          </a:xfrm>
          <a:prstGeom prst="rect">
            <a:avLst/>
          </a:prstGeom>
          <a:noFill/>
        </p:spPr>
        <p:txBody>
          <a:bodyPr wrap="square">
            <a:spAutoFit/>
          </a:bodyPr>
          <a:lstStyle/>
          <a:p>
            <a:pPr algn="just" rtl="1"/>
            <a:r>
              <a:rPr lang="fr-FR" sz="4400" b="1" dirty="0"/>
              <a:t>  </a:t>
            </a:r>
            <a:r>
              <a:rPr lang="ar-DZ" sz="4400" b="1" dirty="0"/>
              <a:t>خلاصة: </a:t>
            </a:r>
          </a:p>
          <a:p>
            <a:pPr algn="just" rtl="1"/>
            <a:r>
              <a:rPr lang="ar-DZ" sz="3200" dirty="0"/>
              <a:t>يبقى </a:t>
            </a:r>
            <a:r>
              <a:rPr lang="ar-EG" sz="3200" dirty="0"/>
              <a:t>الن</a:t>
            </a:r>
            <a:r>
              <a:rPr lang="ar-DZ" sz="3200" dirty="0"/>
              <a:t>َّ</a:t>
            </a:r>
            <a:r>
              <a:rPr lang="ar-EG" sz="3200" dirty="0"/>
              <a:t>قد الإعلامي عملية تحليلية موضوعية</a:t>
            </a:r>
            <a:r>
              <a:rPr lang="ar-DZ" sz="3200" dirty="0"/>
              <a:t>،</a:t>
            </a:r>
            <a:r>
              <a:rPr lang="ar-EG" sz="3200" dirty="0"/>
              <a:t> تهدف إلى ك</a:t>
            </a:r>
            <a:r>
              <a:rPr lang="ar-DZ" sz="3200" dirty="0"/>
              <a:t>َ</a:t>
            </a:r>
            <a:r>
              <a:rPr lang="ar-EG" sz="3200" dirty="0"/>
              <a:t>شف قو</a:t>
            </a:r>
            <a:r>
              <a:rPr lang="ar-DZ" sz="3200" dirty="0"/>
              <a:t>َّ</a:t>
            </a:r>
            <a:r>
              <a:rPr lang="ar-EG" sz="3200" dirty="0"/>
              <a:t>ة </a:t>
            </a:r>
            <a:r>
              <a:rPr lang="ar-EG" sz="3200" dirty="0" err="1"/>
              <a:t>وض</a:t>
            </a:r>
            <a:r>
              <a:rPr lang="ar-DZ" sz="3200" dirty="0"/>
              <a:t>ُ</a:t>
            </a:r>
            <a:r>
              <a:rPr lang="ar-EG" sz="3200" dirty="0"/>
              <a:t>عف الر</a:t>
            </a:r>
            <a:r>
              <a:rPr lang="ar-DZ" sz="3200" dirty="0"/>
              <a:t>َّ</a:t>
            </a:r>
            <a:r>
              <a:rPr lang="ar-EG" sz="3200" dirty="0"/>
              <a:t>سائل الإعلامية</a:t>
            </a:r>
            <a:r>
              <a:rPr lang="ar-DZ" sz="3200" dirty="0"/>
              <a:t> بمختلف أشكالها الصحفية والرَّقمية ،الإذاعية،  والدرامية</a:t>
            </a:r>
            <a:r>
              <a:rPr lang="ar-EG" sz="3200" dirty="0"/>
              <a:t>، </a:t>
            </a:r>
            <a:r>
              <a:rPr lang="ar-DZ" sz="3200" dirty="0"/>
              <a:t>بهدف </a:t>
            </a:r>
            <a:r>
              <a:rPr lang="ar-EG" sz="3200" dirty="0"/>
              <a:t>تنمية و</a:t>
            </a:r>
            <a:r>
              <a:rPr lang="ar-DZ" sz="3200" dirty="0"/>
              <a:t>َ</a:t>
            </a:r>
            <a:r>
              <a:rPr lang="ar-EG" sz="3200" dirty="0"/>
              <a:t>عي الجمهور</a:t>
            </a:r>
            <a:r>
              <a:rPr lang="ar-DZ" sz="3200" dirty="0"/>
              <a:t> وتوجيهه</a:t>
            </a:r>
            <a:r>
              <a:rPr lang="ar-EG" sz="3200" dirty="0"/>
              <a:t>، وتشجيع الحوار، مستنداً </a:t>
            </a:r>
            <a:r>
              <a:rPr lang="ar-DZ" sz="3200" dirty="0"/>
              <a:t>على</a:t>
            </a:r>
            <a:r>
              <a:rPr lang="ar-EG" sz="3200" dirty="0"/>
              <a:t> الت</a:t>
            </a:r>
            <a:r>
              <a:rPr lang="ar-DZ" sz="3200" dirty="0"/>
              <a:t>َّ</a:t>
            </a:r>
            <a:r>
              <a:rPr lang="ar-EG" sz="3200" dirty="0"/>
              <a:t>فكير الن</a:t>
            </a:r>
            <a:r>
              <a:rPr lang="ar-DZ" sz="3200" dirty="0"/>
              <a:t>َّ</a:t>
            </a:r>
            <a:r>
              <a:rPr lang="ar-EG" sz="3200" dirty="0"/>
              <a:t>اقد ومهاراته، وبال</a:t>
            </a:r>
            <a:r>
              <a:rPr lang="ar-DZ" sz="3200" dirty="0"/>
              <a:t>إِ</a:t>
            </a:r>
            <a:r>
              <a:rPr lang="ar-EG" sz="3200" dirty="0" err="1"/>
              <a:t>عتماد</a:t>
            </a:r>
            <a:r>
              <a:rPr lang="ar-EG" sz="3200" dirty="0"/>
              <a:t> على أس</a:t>
            </a:r>
            <a:r>
              <a:rPr lang="ar-DZ" sz="3200" dirty="0"/>
              <a:t>ُ</a:t>
            </a:r>
            <a:r>
              <a:rPr lang="ar-EG" sz="3200" dirty="0"/>
              <a:t>س أخلاقية ومنهجية واضحة.</a:t>
            </a:r>
            <a:r>
              <a:rPr lang="ar-DZ" sz="3200" dirty="0"/>
              <a:t> بما</a:t>
            </a:r>
            <a:r>
              <a:rPr lang="ar-EG" sz="3200" dirty="0"/>
              <a:t> يجعل المتلقي قادراً على الت</a:t>
            </a:r>
            <a:r>
              <a:rPr lang="ar-DZ" sz="3200" dirty="0"/>
              <a:t>َّ</a:t>
            </a:r>
            <a:r>
              <a:rPr lang="ar-EG" sz="3200" dirty="0" err="1"/>
              <a:t>مييز</a:t>
            </a:r>
            <a:r>
              <a:rPr lang="ar-EG" sz="3200" dirty="0"/>
              <a:t> بين المعلومة الص</a:t>
            </a:r>
            <a:r>
              <a:rPr lang="ar-DZ" sz="3200" dirty="0"/>
              <a:t>َّ</a:t>
            </a:r>
            <a:r>
              <a:rPr lang="ar-EG" sz="3200" dirty="0" err="1"/>
              <a:t>حيحة</a:t>
            </a:r>
            <a:r>
              <a:rPr lang="ar-EG" sz="3200" dirty="0"/>
              <a:t> و</a:t>
            </a:r>
            <a:r>
              <a:rPr lang="ar-DZ" sz="3200" dirty="0"/>
              <a:t>المعلومة </a:t>
            </a:r>
            <a:r>
              <a:rPr lang="ar-EG" sz="3200" dirty="0"/>
              <a:t>المضل</a:t>
            </a:r>
            <a:r>
              <a:rPr lang="ar-DZ" sz="3200" dirty="0"/>
              <a:t>ِّ</a:t>
            </a:r>
            <a:r>
              <a:rPr lang="ar-EG" sz="3200" dirty="0" err="1"/>
              <a:t>لة</a:t>
            </a:r>
            <a:r>
              <a:rPr lang="ar-EG" sz="3200" dirty="0"/>
              <a:t>.</a:t>
            </a:r>
            <a:r>
              <a:rPr lang="ar-DZ" sz="3200" dirty="0"/>
              <a:t> </a:t>
            </a:r>
          </a:p>
        </p:txBody>
      </p:sp>
    </p:spTree>
    <p:extLst>
      <p:ext uri="{BB962C8B-B14F-4D97-AF65-F5344CB8AC3E}">
        <p14:creationId xmlns:p14="http://schemas.microsoft.com/office/powerpoint/2010/main" val="1026062349"/>
      </p:ext>
    </p:extLst>
  </p:cSld>
  <p:clrMapOvr>
    <a:masterClrMapping/>
  </p:clrMapOvr>
  <mc:AlternateContent xmlns:mc="http://schemas.openxmlformats.org/markup-compatibility/2006" xmlns:p14="http://schemas.microsoft.com/office/powerpoint/2010/main">
    <mc:Choice Requires="p14">
      <p:transition p14:dur="0" advTm="144106"/>
    </mc:Choice>
    <mc:Fallback xmlns="">
      <p:transition advTm="14410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0DB0E41-3F34-95EF-A5D7-44D96120B046}"/>
              </a:ext>
            </a:extLst>
          </p:cNvPr>
          <p:cNvSpPr txBox="1"/>
          <p:nvPr/>
        </p:nvSpPr>
        <p:spPr>
          <a:xfrm>
            <a:off x="476299" y="1728814"/>
            <a:ext cx="7885854" cy="5078313"/>
          </a:xfrm>
          <a:prstGeom prst="rect">
            <a:avLst/>
          </a:prstGeom>
          <a:noFill/>
        </p:spPr>
        <p:txBody>
          <a:bodyPr wrap="square" rtlCol="0">
            <a:spAutoFit/>
          </a:bodyPr>
          <a:lstStyle/>
          <a:p>
            <a:pPr algn="just" rtl="1"/>
            <a:r>
              <a:rPr lang="ar-SA" b="1" dirty="0"/>
              <a:t>1- عبد العزيز ياسر: " نقد الإعلام الرقمي: من الهيمنة إلى المشاركة"، القاهرة: دار روافد</a:t>
            </a:r>
            <a:r>
              <a:rPr lang="fr-FR" b="1" dirty="0"/>
              <a:t>. </a:t>
            </a:r>
            <a:r>
              <a:rPr lang="ar-SA" b="1" dirty="0"/>
              <a:t>،</a:t>
            </a:r>
            <a:r>
              <a:rPr lang="fr-FR" b="1" dirty="0"/>
              <a:t>2020</a:t>
            </a:r>
            <a:r>
              <a:rPr lang="ar-SA" b="1" dirty="0"/>
              <a:t>.</a:t>
            </a:r>
            <a:endParaRPr lang="fr-FR" b="1" dirty="0"/>
          </a:p>
          <a:p>
            <a:pPr algn="just" rtl="1"/>
            <a:r>
              <a:rPr lang="ar-DZ" b="1" dirty="0"/>
              <a:t>2- أ</a:t>
            </a:r>
            <a:r>
              <a:rPr lang="ar-SA" b="1" dirty="0"/>
              <a:t>نور عبد العزيز: "النقد واستكمال منظومة العمل الإعلامي، "، مجلة اتحاد الإذاعات العربية، ع1 ،2000.</a:t>
            </a:r>
            <a:endParaRPr lang="fr-FR" b="1" dirty="0"/>
          </a:p>
          <a:p>
            <a:pPr algn="just" rtl="1"/>
            <a:r>
              <a:rPr lang="ar-SA" b="1" dirty="0"/>
              <a:t>3- حسن عماد مكاوي:" الإعلام الجديد: المفهوم والوسائط والتأثير"، القاهرة: الدار المصرية اللبنانية،</a:t>
            </a:r>
            <a:r>
              <a:rPr lang="fr-FR" b="1" dirty="0"/>
              <a:t>2017</a:t>
            </a:r>
            <a:r>
              <a:rPr lang="ar-SA" b="1" dirty="0"/>
              <a:t>.</a:t>
            </a:r>
            <a:endParaRPr lang="fr-FR" b="1" dirty="0"/>
          </a:p>
          <a:p>
            <a:pPr algn="just" rtl="1"/>
            <a:r>
              <a:rPr lang="ar-SA" b="1" dirty="0"/>
              <a:t>4- سليمان فؤاد: "وسائل الإعلام الرقمية وتشكيل الرأي العام"، بيروت: دار الكتاب الجامعي،2019.</a:t>
            </a:r>
            <a:endParaRPr lang="fr-FR" b="1" dirty="0"/>
          </a:p>
          <a:p>
            <a:pPr algn="just" rtl="1"/>
            <a:r>
              <a:rPr lang="ar-SA" b="1" dirty="0"/>
              <a:t>5- </a:t>
            </a:r>
            <a:r>
              <a:rPr lang="ar-SA" b="1" dirty="0" err="1"/>
              <a:t>إبـراقن</a:t>
            </a:r>
            <a:r>
              <a:rPr lang="ar-SA" b="1" dirty="0"/>
              <a:t> محمود: "المبـرق قـاموس موسـوعي للإعـلام والاتصـال" (الجزائـر العاصـمة</a:t>
            </a:r>
            <a:r>
              <a:rPr lang="fr-FR" b="1" dirty="0"/>
              <a:t>: </a:t>
            </a:r>
            <a:r>
              <a:rPr lang="ar-SA" b="1" dirty="0"/>
              <a:t>المجلس الأعلى للغة العربية، 2004)</a:t>
            </a:r>
            <a:endParaRPr lang="fr-FR" b="1" dirty="0"/>
          </a:p>
          <a:p>
            <a:pPr algn="just" rtl="1"/>
            <a:r>
              <a:rPr lang="ar-SA" b="1" dirty="0"/>
              <a:t>6- مي العبد </a:t>
            </a:r>
            <a:r>
              <a:rPr lang="ar-SA" b="1" dirty="0" err="1"/>
              <a:t>االله</a:t>
            </a:r>
            <a:r>
              <a:rPr lang="ar-SA" b="1" dirty="0"/>
              <a:t>: المعجم في المفاهيم الحديثة للإعلام والاتصال، المشروع العربي لتوحيد المصطلحات، (بيروت: دار النهضة العربية2014).</a:t>
            </a:r>
            <a:endParaRPr lang="fr-FR" b="1" dirty="0"/>
          </a:p>
          <a:p>
            <a:pPr algn="just" rtl="1"/>
            <a:r>
              <a:rPr lang="ar-SA" b="1" dirty="0"/>
              <a:t>7- محمد عبد الحميد: التربية الإعلامية والوعي بالأداء الإعلامي (القاهرة: عالم الكتب، 2012).</a:t>
            </a:r>
            <a:endParaRPr lang="fr-FR" b="1" dirty="0"/>
          </a:p>
          <a:p>
            <a:pPr algn="just" rtl="1"/>
            <a:r>
              <a:rPr lang="ar-SA" b="1" dirty="0"/>
              <a:t>8- فهد بن عبد الرحمان الشميمري: التربية الإعلامية، كيف نتعامل مع الإعلام (الرياض: مكتبة الملك فهد </a:t>
            </a:r>
            <a:r>
              <a:rPr lang="ar-SA" dirty="0"/>
              <a:t>الوطنية، </a:t>
            </a:r>
            <a:r>
              <a:rPr lang="fr-FR" dirty="0"/>
              <a:t>2010</a:t>
            </a:r>
            <a:r>
              <a:rPr lang="ar-SA" dirty="0"/>
              <a:t>.</a:t>
            </a:r>
            <a:endParaRPr lang="fr-FR" dirty="0"/>
          </a:p>
          <a:p>
            <a:pPr rtl="1"/>
            <a:r>
              <a:rPr lang="fr-FR" b="1" dirty="0"/>
              <a:t>9-Bill </a:t>
            </a:r>
            <a:r>
              <a:rPr lang="fr-FR" b="1" dirty="0" err="1"/>
              <a:t>Kovach</a:t>
            </a:r>
            <a:r>
              <a:rPr lang="fr-FR" b="1" dirty="0"/>
              <a:t>, Tom </a:t>
            </a:r>
            <a:r>
              <a:rPr lang="fr-FR" b="1" dirty="0" err="1"/>
              <a:t>Rosenstiel</a:t>
            </a:r>
            <a:r>
              <a:rPr lang="fr-FR" b="1" dirty="0"/>
              <a:t> : principes du journalisme traduit de l'américain par Monique Berry, nouveaux horizons, Paris, 2004.</a:t>
            </a:r>
          </a:p>
          <a:p>
            <a:pPr rtl="1"/>
            <a:r>
              <a:rPr lang="fr-FR" b="1" dirty="0"/>
              <a:t>10-Jérome Bourdon jean- Michel </a:t>
            </a:r>
            <a:r>
              <a:rPr lang="fr-FR" b="1" dirty="0" err="1"/>
              <a:t>Frondon</a:t>
            </a:r>
            <a:r>
              <a:rPr lang="fr-FR" b="1" dirty="0"/>
              <a:t> : L’œil critique, Le journaliste critique de télévision, Médias Recherches études, Belgique,2003.</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p14:dur="0" advTm="38549"/>
    </mc:Choice>
    <mc:Fallback xmlns="">
      <p:transition advTm="3854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8016929" cy="830997"/>
          </a:xfrm>
          <a:prstGeom prst="rect">
            <a:avLst/>
          </a:prstGeom>
          <a:noFill/>
        </p:spPr>
        <p:txBody>
          <a:bodyPr wrap="square" rtlCol="0">
            <a:spAutoFit/>
          </a:bodyPr>
          <a:lstStyle/>
          <a:p>
            <a:r>
              <a:rPr lang="ar-DZ" sz="4800" b="1" dirty="0">
                <a:solidFill>
                  <a:schemeClr val="bg1"/>
                </a:solidFill>
                <a:latin typeface="Alexandria" charset="0"/>
                <a:cs typeface="Alexandria" charset="0"/>
              </a:rPr>
              <a:t>تمنياتي للجميع بالتوفيق والسداد</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7.8|16.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08DC348-95F9-49C9-BB1B-D6DC9B7FB72E}"/>
</file>

<file path=customXml/itemProps2.xml><?xml version="1.0" encoding="utf-8"?>
<ds:datastoreItem xmlns:ds="http://schemas.openxmlformats.org/officeDocument/2006/customXml" ds:itemID="{AD6906D4-EE99-4AC5-9AE0-D837D153BD37}"/>
</file>

<file path=customXml/itemProps3.xml><?xml version="1.0" encoding="utf-8"?>
<ds:datastoreItem xmlns:ds="http://schemas.openxmlformats.org/officeDocument/2006/customXml" ds:itemID="{CF0009E3-6995-4CA0-A3F8-3B50B84F99E7}"/>
</file>

<file path=docProps/app.xml><?xml version="1.0" encoding="utf-8"?>
<Properties xmlns="http://schemas.openxmlformats.org/officeDocument/2006/extended-properties" xmlns:vt="http://schemas.openxmlformats.org/officeDocument/2006/docPropsVTypes">
  <TotalTime>6383</TotalTime>
  <Words>6831</Words>
  <Application>Microsoft Office PowerPoint</Application>
  <PresentationFormat>Grand écran</PresentationFormat>
  <Paragraphs>375</Paragraphs>
  <Slides>40</Slides>
  <Notes>31</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40</vt:i4>
      </vt:variant>
    </vt:vector>
  </HeadingPairs>
  <TitlesOfParts>
    <vt:vector size="51" baseType="lpstr">
      <vt:lpstr>Alexandria</vt:lpstr>
      <vt:lpstr>Arial</vt:lpstr>
      <vt:lpstr>Calibri</vt:lpstr>
      <vt:lpstr>Calibri Light</vt:lpstr>
      <vt:lpstr>Courier New</vt:lpstr>
      <vt:lpstr>Roboto Light</vt:lpstr>
      <vt:lpstr>Segoe UI Emoji</vt:lpstr>
      <vt:lpstr>Symbol</vt:lpstr>
      <vt:lpstr>Times New Roman</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Tewfik Amri</dc:creator>
  <cp:lastModifiedBy>Tewfik Amri</cp:lastModifiedBy>
  <cp:revision>211</cp:revision>
  <dcterms:created xsi:type="dcterms:W3CDTF">2025-08-23T00:54:17Z</dcterms:created>
  <dcterms:modified xsi:type="dcterms:W3CDTF">2025-09-21T22:06:45Z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