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ppt/notesSlides/notesSlide2.xml" ContentType="application/vnd.openxmlformats-officedocument.presentationml.notesSlide+xml"/>
  <Override PartName="/ppt/tags/tag2.xml" ContentType="application/vnd.openxmlformats-officedocument.presentationml.tags+xml"/>
  <Override PartName="/ppt/notesSlides/notesSlide3.xml" ContentType="application/vnd.openxmlformats-officedocument.presentationml.notesSlide+xml"/>
  <Override PartName="/ppt/tags/tag3.xml" ContentType="application/vnd.openxmlformats-officedocument.presentationml.tags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tags/tag4.xml" ContentType="application/vnd.openxmlformats-officedocument.presentationml.tags+xml"/>
  <Override PartName="/ppt/notesSlides/notesSlide5.xml" ContentType="application/vnd.openxmlformats-officedocument.presentationml.notesSlide+xml"/>
  <Override PartName="/ppt/tags/tag5.xml" ContentType="application/vnd.openxmlformats-officedocument.presentationml.tags+xml"/>
  <Override PartName="/ppt/notesSlides/notesSlide6.xml" ContentType="application/vnd.openxmlformats-officedocument.presentationml.notesSlide+xml"/>
  <Override PartName="/ppt/tags/tag6.xml" ContentType="application/vnd.openxmlformats-officedocument.presentationml.tags+xml"/>
  <Override PartName="/ppt/notesSlides/notesSlide7.xml" ContentType="application/vnd.openxmlformats-officedocument.presentationml.notesSlide+xml"/>
  <Override PartName="/ppt/tags/tag7.xml" ContentType="application/vnd.openxmlformats-officedocument.presentationml.tags+xml"/>
  <Override PartName="/ppt/notesSlides/notesSlide8.xml" ContentType="application/vnd.openxmlformats-officedocument.presentationml.notesSlide+xml"/>
  <Override PartName="/ppt/tags/tag8.xml" ContentType="application/vnd.openxmlformats-officedocument.presentationml.tags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9.xml" ContentType="application/vnd.openxmlformats-officedocument.presentationml.tags+xml"/>
  <Override PartName="/ppt/notesSlides/notesSlide18.xml" ContentType="application/vnd.openxmlformats-officedocument.presentationml.notesSlide+xml"/>
  <Override PartName="/ppt/tags/tag10.xml" ContentType="application/vnd.openxmlformats-officedocument.presentationml.tags+xml"/>
  <Override PartName="/ppt/notesSlides/notesSlide19.xml" ContentType="application/vnd.openxmlformats-officedocument.presentationml.notesSlide+xml"/>
  <Override PartName="/ppt/tags/tag11.xml" ContentType="application/vnd.openxmlformats-officedocument.presentationml.tags+xml"/>
  <Override PartName="/ppt/notesSlides/notesSlide20.xml" ContentType="application/vnd.openxmlformats-officedocument.presentationml.notesSlide+xml"/>
  <Override PartName="/ppt/tags/tag12.xml" ContentType="application/vnd.openxmlformats-officedocument.presentationml.tags+xml"/>
  <Override PartName="/ppt/notesSlides/notesSlide21.xml" ContentType="application/vnd.openxmlformats-officedocument.presentationml.notesSlide+xml"/>
  <Override PartName="/ppt/tags/tag13.xml" ContentType="application/vnd.openxmlformats-officedocument.presentationml.tags+xml"/>
  <Override PartName="/ppt/notesSlides/notesSlide22.xml" ContentType="application/vnd.openxmlformats-officedocument.presentationml.notesSlide+xml"/>
  <Override PartName="/ppt/tags/tag14.xml" ContentType="application/vnd.openxmlformats-officedocument.presentationml.tags+xml"/>
  <Override PartName="/ppt/notesSlides/notesSlide23.xml" ContentType="application/vnd.openxmlformats-officedocument.presentationml.notesSlide+xml"/>
  <Override PartName="/ppt/tags/tag15.xml" ContentType="application/vnd.openxmlformats-officedocument.presentationml.tags+xml"/>
  <Override PartName="/ppt/notesSlides/notesSlide24.xml" ContentType="application/vnd.openxmlformats-officedocument.presentationml.notesSlide+xml"/>
  <Override PartName="/ppt/tags/tag16.xml" ContentType="application/vnd.openxmlformats-officedocument.presentationml.tags+xml"/>
  <Override PartName="/ppt/notesSlides/notesSlide25.xml" ContentType="application/vnd.openxmlformats-officedocument.presentationml.notesSlide+xml"/>
  <Override PartName="/ppt/tags/tag17.xml" ContentType="application/vnd.openxmlformats-officedocument.presentationml.tags+xml"/>
  <Override PartName="/ppt/notesSlides/notesSlide26.xml" ContentType="application/vnd.openxmlformats-officedocument.presentationml.notesSlide+xml"/>
  <Override PartName="/ppt/tags/tag18.xml" ContentType="application/vnd.openxmlformats-officedocument.presentationml.tags+xml"/>
  <Override PartName="/ppt/notesSlides/notesSlide27.xml" ContentType="application/vnd.openxmlformats-officedocument.presentationml.notesSlide+xml"/>
  <Override PartName="/ppt/tags/tag19.xml" ContentType="application/vnd.openxmlformats-officedocument.presentationml.tags+xml"/>
  <Override PartName="/ppt/notesSlides/notesSlide28.xml" ContentType="application/vnd.openxmlformats-officedocument.presentationml.notesSlide+xml"/>
  <Override PartName="/ppt/tags/tag20.xml" ContentType="application/vnd.openxmlformats-officedocument.presentationml.tags+xml"/>
  <Override PartName="/ppt/notesSlides/notesSlide29.xml" ContentType="application/vnd.openxmlformats-officedocument.presentationml.notesSlide+xml"/>
  <Override PartName="/ppt/tags/tag21.xml" ContentType="application/vnd.openxmlformats-officedocument.presentationml.tags+xml"/>
  <Override PartName="/ppt/notesSlides/notesSlide30.xml" ContentType="application/vnd.openxmlformats-officedocument.presentationml.notesSlide+xml"/>
  <Override PartName="/ppt/tags/tag22.xml" ContentType="application/vnd.openxmlformats-officedocument.presentationml.tags+xml"/>
  <Override PartName="/ppt/notesSlides/notesSlide31.xml" ContentType="application/vnd.openxmlformats-officedocument.presentationml.notesSlide+xml"/>
  <Override PartName="/ppt/tags/tag23.xml" ContentType="application/vnd.openxmlformats-officedocument.presentationml.tags+xml"/>
  <Override PartName="/ppt/notesSlides/notesSlide32.xml" ContentType="application/vnd.openxmlformats-officedocument.presentationml.notesSlide+xml"/>
  <Override PartName="/ppt/tags/tag24.xml" ContentType="application/vnd.openxmlformats-officedocument.presentationml.tags+xml"/>
  <Override PartName="/ppt/notesSlides/notesSlide33.xml" ContentType="application/vnd.openxmlformats-officedocument.presentationml.notesSlide+xml"/>
  <Override PartName="/ppt/tags/tag25.xml" ContentType="application/vnd.openxmlformats-officedocument.presentationml.tags+xml"/>
  <Override PartName="/ppt/notesSlides/notesSlide34.xml" ContentType="application/vnd.openxmlformats-officedocument.presentationml.notesSlide+xml"/>
  <Override PartName="/ppt/tags/tag26.xml" ContentType="application/vnd.openxmlformats-officedocument.presentationml.tags+xml"/>
  <Override PartName="/ppt/notesSlides/notesSlide35.xml" ContentType="application/vnd.openxmlformats-officedocument.presentationml.notesSlide+xml"/>
  <Override PartName="/ppt/tags/tag27.xml" ContentType="application/vnd.openxmlformats-officedocument.presentationml.tags+xml"/>
  <Override PartName="/ppt/notesSlides/notesSlide36.xml" ContentType="application/vnd.openxmlformats-officedocument.presentationml.notesSlide+xml"/>
  <Override PartName="/ppt/tags/tag28.xml" ContentType="application/vnd.openxmlformats-officedocument.presentationml.tags+xml"/>
  <Override PartName="/ppt/notesSlides/notesSlide37.xml" ContentType="application/vnd.openxmlformats-officedocument.presentationml.notesSlide+xml"/>
  <Override PartName="/ppt/tags/tag29.xml" ContentType="application/vnd.openxmlformats-officedocument.presentationml.tags+xml"/>
  <Override PartName="/ppt/notesSlides/notesSlide38.xml" ContentType="application/vnd.openxmlformats-officedocument.presentationml.notesSlide+xml"/>
  <Override PartName="/ppt/tags/tag30.xml" ContentType="application/vnd.openxmlformats-officedocument.presentationml.tags+xml"/>
  <Override PartName="/ppt/notesSlides/notesSlide39.xml" ContentType="application/vnd.openxmlformats-officedocument.presentationml.notesSlide+xml"/>
  <Override PartName="/ppt/tags/tag31.xml" ContentType="application/vnd.openxmlformats-officedocument.presentationml.tags+xml"/>
  <Override PartName="/ppt/notesSlides/notesSlide40.xml" ContentType="application/vnd.openxmlformats-officedocument.presentationml.notesSlide+xml"/>
  <Override PartName="/ppt/tags/tag32.xml" ContentType="application/vnd.openxmlformats-officedocument.presentationml.tags+xml"/>
  <Override PartName="/ppt/notesSlides/notesSlide41.xml" ContentType="application/vnd.openxmlformats-officedocument.presentationml.notesSlide+xml"/>
  <Override PartName="/ppt/tags/tag33.xml" ContentType="application/vnd.openxmlformats-officedocument.presentationml.tags+xml"/>
  <Override PartName="/ppt/notesSlides/notesSlide42.xml" ContentType="application/vnd.openxmlformats-officedocument.presentationml.notesSlide+xml"/>
  <Override PartName="/ppt/tags/tag34.xml" ContentType="application/vnd.openxmlformats-officedocument.presentationml.tags+xml"/>
  <Override PartName="/ppt/notesSlides/notesSlide43.xml" ContentType="application/vnd.openxmlformats-officedocument.presentationml.notesSlide+xml"/>
  <Override PartName="/ppt/tags/tag35.xml" ContentType="application/vnd.openxmlformats-officedocument.presentationml.tags+xml"/>
  <Override PartName="/ppt/notesSlides/notesSlide44.xml" ContentType="application/vnd.openxmlformats-officedocument.presentationml.notesSlide+xml"/>
  <Override PartName="/ppt/tags/tag36.xml" ContentType="application/vnd.openxmlformats-officedocument.presentationml.tags+xml"/>
  <Override PartName="/ppt/notesSlides/notesSlide45.xml" ContentType="application/vnd.openxmlformats-officedocument.presentationml.notesSlide+xml"/>
  <Override PartName="/ppt/tags/tag37.xml" ContentType="application/vnd.openxmlformats-officedocument.presentationml.tags+xml"/>
  <Override PartName="/ppt/notesSlides/notesSlide46.xml" ContentType="application/vnd.openxmlformats-officedocument.presentationml.notesSlide+xml"/>
  <Override PartName="/ppt/tags/tag38.xml" ContentType="application/vnd.openxmlformats-officedocument.presentationml.tags+xml"/>
  <Override PartName="/ppt/notesSlides/notesSlide47.xml" ContentType="application/vnd.openxmlformats-officedocument.presentationml.notesSlide+xml"/>
  <Override PartName="/ppt/tags/tag39.xml" ContentType="application/vnd.openxmlformats-officedocument.presentationml.tags+xml"/>
  <Override PartName="/ppt/notesSlides/notesSlide48.xml" ContentType="application/vnd.openxmlformats-officedocument.presentationml.notesSlide+xml"/>
  <Override PartName="/ppt/tags/tag40.xml" ContentType="application/vnd.openxmlformats-officedocument.presentationml.tags+xml"/>
  <Override PartName="/ppt/notesSlides/notesSlide49.xml" ContentType="application/vnd.openxmlformats-officedocument.presentationml.notesSlide+xml"/>
  <Override PartName="/ppt/tags/tag41.xml" ContentType="application/vnd.openxmlformats-officedocument.presentationml.tags+xml"/>
  <Override PartName="/ppt/notesSlides/notesSlide50.xml" ContentType="application/vnd.openxmlformats-officedocument.presentationml.notesSlide+xml"/>
  <Override PartName="/ppt/tags/tag42.xml" ContentType="application/vnd.openxmlformats-officedocument.presentationml.tags+xml"/>
  <Override PartName="/ppt/notesSlides/notesSlide51.xml" ContentType="application/vnd.openxmlformats-officedocument.presentationml.notesSlide+xml"/>
  <Override PartName="/ppt/tags/tag43.xml" ContentType="application/vnd.openxmlformats-officedocument.presentationml.tags+xml"/>
  <Override PartName="/ppt/notesSlides/notesSlide52.xml" ContentType="application/vnd.openxmlformats-officedocument.presentationml.notesSlide+xml"/>
  <Override PartName="/ppt/tags/tag44.xml" ContentType="application/vnd.openxmlformats-officedocument.presentationml.tags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tags/tag45.xml" ContentType="application/vnd.openxmlformats-officedocument.presentationml.tags+xml"/>
  <Override PartName="/ppt/notesSlides/notesSlide5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89" r:id="rId2"/>
  </p:sldMasterIdLst>
  <p:notesMasterIdLst>
    <p:notesMasterId r:id="rId60"/>
  </p:notesMasterIdLst>
  <p:sldIdLst>
    <p:sldId id="716" r:id="rId3"/>
    <p:sldId id="817" r:id="rId4"/>
    <p:sldId id="907" r:id="rId5"/>
    <p:sldId id="821" r:id="rId6"/>
    <p:sldId id="819" r:id="rId7"/>
    <p:sldId id="901" r:id="rId8"/>
    <p:sldId id="937" r:id="rId9"/>
    <p:sldId id="938" r:id="rId10"/>
    <p:sldId id="824" r:id="rId11"/>
    <p:sldId id="827" r:id="rId12"/>
    <p:sldId id="939" r:id="rId13"/>
    <p:sldId id="940" r:id="rId14"/>
    <p:sldId id="941" r:id="rId15"/>
    <p:sldId id="942" r:id="rId16"/>
    <p:sldId id="943" r:id="rId17"/>
    <p:sldId id="944" r:id="rId18"/>
    <p:sldId id="945" r:id="rId19"/>
    <p:sldId id="946" r:id="rId20"/>
    <p:sldId id="947" r:id="rId21"/>
    <p:sldId id="948" r:id="rId22"/>
    <p:sldId id="949" r:id="rId23"/>
    <p:sldId id="950" r:id="rId24"/>
    <p:sldId id="951" r:id="rId25"/>
    <p:sldId id="952" r:id="rId26"/>
    <p:sldId id="953" r:id="rId27"/>
    <p:sldId id="954" r:id="rId28"/>
    <p:sldId id="955" r:id="rId29"/>
    <p:sldId id="902" r:id="rId30"/>
    <p:sldId id="908" r:id="rId31"/>
    <p:sldId id="956" r:id="rId32"/>
    <p:sldId id="957" r:id="rId33"/>
    <p:sldId id="958" r:id="rId34"/>
    <p:sldId id="906" r:id="rId35"/>
    <p:sldId id="909" r:id="rId36"/>
    <p:sldId id="959" r:id="rId37"/>
    <p:sldId id="960" r:id="rId38"/>
    <p:sldId id="961" r:id="rId39"/>
    <p:sldId id="962" r:id="rId40"/>
    <p:sldId id="963" r:id="rId41"/>
    <p:sldId id="904" r:id="rId42"/>
    <p:sldId id="964" r:id="rId43"/>
    <p:sldId id="965" r:id="rId44"/>
    <p:sldId id="967" r:id="rId45"/>
    <p:sldId id="966" r:id="rId46"/>
    <p:sldId id="968" r:id="rId47"/>
    <p:sldId id="969" r:id="rId48"/>
    <p:sldId id="970" r:id="rId49"/>
    <p:sldId id="971" r:id="rId50"/>
    <p:sldId id="973" r:id="rId51"/>
    <p:sldId id="974" r:id="rId52"/>
    <p:sldId id="975" r:id="rId53"/>
    <p:sldId id="976" r:id="rId54"/>
    <p:sldId id="897" r:id="rId55"/>
    <p:sldId id="868" r:id="rId56"/>
    <p:sldId id="869" r:id="rId57"/>
    <p:sldId id="788" r:id="rId58"/>
    <p:sldId id="349" r:id="rId5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651" autoAdjust="0"/>
    <p:restoredTop sz="94660"/>
  </p:normalViewPr>
  <p:slideViewPr>
    <p:cSldViewPr snapToGrid="0">
      <p:cViewPr varScale="1">
        <p:scale>
          <a:sx n="85" d="100"/>
          <a:sy n="85" d="100"/>
        </p:scale>
        <p:origin x="74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61" Type="http://schemas.openxmlformats.org/officeDocument/2006/relationships/presProps" Target="presProps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33CFBFF-3A41-4E1F-8194-F726626524DE}" type="doc">
      <dgm:prSet loTypeId="urn:diagrams.loki3.com/TabbedArc+Icon" loCatId="relationship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BCC74A7B-F00B-4497-8E46-C80D511B8672}">
      <dgm:prSet/>
      <dgm:spPr/>
      <dgm:t>
        <a:bodyPr/>
        <a:lstStyle/>
        <a:p>
          <a:r>
            <a:rPr lang="ar-EG" b="1" dirty="0"/>
            <a:t>محاور المحاضرة</a:t>
          </a:r>
        </a:p>
      </dgm:t>
    </dgm:pt>
    <dgm:pt modelId="{FC82C050-7EF8-4F14-A295-82F0D552D152}" type="parTrans" cxnId="{958DE56A-18E7-4D3B-9E5C-F2FD1CF5EE89}">
      <dgm:prSet/>
      <dgm:spPr/>
      <dgm:t>
        <a:bodyPr/>
        <a:lstStyle/>
        <a:p>
          <a:endParaRPr lang="en-US"/>
        </a:p>
      </dgm:t>
    </dgm:pt>
    <dgm:pt modelId="{72DD4EFD-3980-4870-B575-E118780DFA09}" type="sibTrans" cxnId="{958DE56A-18E7-4D3B-9E5C-F2FD1CF5EE89}">
      <dgm:prSet/>
      <dgm:spPr/>
      <dgm:t>
        <a:bodyPr/>
        <a:lstStyle/>
        <a:p>
          <a:endParaRPr lang="en-US"/>
        </a:p>
      </dgm:t>
    </dgm:pt>
    <dgm:pt modelId="{B727D555-34B1-47AB-9611-D78BD2A984F0}">
      <dgm:prSet/>
      <dgm:spPr/>
      <dgm:t>
        <a:bodyPr/>
        <a:lstStyle/>
        <a:p>
          <a:r>
            <a:rPr lang="ar-EG" b="1" dirty="0"/>
            <a:t>المحور الأول</a:t>
          </a:r>
        </a:p>
        <a:p>
          <a:r>
            <a:rPr lang="ar-EG" b="1" dirty="0"/>
            <a:t>المسئولية الجنائية للوسطاء في الجريمة السيبرانية </a:t>
          </a:r>
          <a:endParaRPr lang="en-US" b="1" dirty="0"/>
        </a:p>
      </dgm:t>
    </dgm:pt>
    <dgm:pt modelId="{9C3CCB45-9D8C-4733-9B5E-1D9967CB8F55}" type="parTrans" cxnId="{921E42D7-9012-4929-997D-17F92C4A79E6}">
      <dgm:prSet/>
      <dgm:spPr/>
      <dgm:t>
        <a:bodyPr/>
        <a:lstStyle/>
        <a:p>
          <a:endParaRPr lang="en-US"/>
        </a:p>
      </dgm:t>
    </dgm:pt>
    <dgm:pt modelId="{066AF218-867C-436F-B316-054EF824E770}" type="sibTrans" cxnId="{921E42D7-9012-4929-997D-17F92C4A79E6}">
      <dgm:prSet/>
      <dgm:spPr/>
      <dgm:t>
        <a:bodyPr/>
        <a:lstStyle/>
        <a:p>
          <a:endParaRPr lang="en-US"/>
        </a:p>
      </dgm:t>
    </dgm:pt>
    <dgm:pt modelId="{BFF56A07-3878-4837-8313-F520E5AE901A}">
      <dgm:prSet/>
      <dgm:spPr/>
      <dgm:t>
        <a:bodyPr/>
        <a:lstStyle/>
        <a:p>
          <a:r>
            <a:rPr lang="ar-EG" b="1" dirty="0"/>
            <a:t>المحور الثاني</a:t>
          </a:r>
        </a:p>
        <a:p>
          <a:r>
            <a:rPr lang="ar-EG" b="1" dirty="0"/>
            <a:t> الشريعة الإسلامية والتعاون الدولي  في مواجهة الجرائم السيبرانية</a:t>
          </a:r>
        </a:p>
      </dgm:t>
    </dgm:pt>
    <dgm:pt modelId="{6CBBDA09-B1E6-4FBB-994A-8D10DEB6A335}" type="sibTrans" cxnId="{D999366A-AED8-4D18-AD6D-77B2A84BF012}">
      <dgm:prSet/>
      <dgm:spPr/>
      <dgm:t>
        <a:bodyPr/>
        <a:lstStyle/>
        <a:p>
          <a:endParaRPr lang="en-US"/>
        </a:p>
      </dgm:t>
    </dgm:pt>
    <dgm:pt modelId="{19A0F332-6E9A-4354-9A39-E12118869304}" type="parTrans" cxnId="{D999366A-AED8-4D18-AD6D-77B2A84BF012}">
      <dgm:prSet/>
      <dgm:spPr/>
      <dgm:t>
        <a:bodyPr/>
        <a:lstStyle/>
        <a:p>
          <a:endParaRPr lang="en-US"/>
        </a:p>
      </dgm:t>
    </dgm:pt>
    <dgm:pt modelId="{2CF760AE-909E-4C74-BF7C-4E5D0435F895}" type="pres">
      <dgm:prSet presAssocID="{A33CFBFF-3A41-4E1F-8194-F726626524DE}" presName="Name0" presStyleCnt="0">
        <dgm:presLayoutVars>
          <dgm:dir/>
          <dgm:resizeHandles val="exact"/>
        </dgm:presLayoutVars>
      </dgm:prSet>
      <dgm:spPr/>
    </dgm:pt>
    <dgm:pt modelId="{EF88488E-52FF-44B3-AD9F-3A939DEA1169}" type="pres">
      <dgm:prSet presAssocID="{BFF56A07-3878-4837-8313-F520E5AE901A}" presName="twoplus" presStyleLbl="node1" presStyleIdx="0" presStyleCnt="3">
        <dgm:presLayoutVars>
          <dgm:bulletEnabled val="1"/>
        </dgm:presLayoutVars>
      </dgm:prSet>
      <dgm:spPr/>
    </dgm:pt>
    <dgm:pt modelId="{ACA1BF79-DCE2-4AA7-B9C1-231CFD57E8A9}" type="pres">
      <dgm:prSet presAssocID="{BCC74A7B-F00B-4497-8E46-C80D511B8672}" presName="twoplus" presStyleLbl="node1" presStyleIdx="1" presStyleCnt="3">
        <dgm:presLayoutVars>
          <dgm:bulletEnabled val="1"/>
        </dgm:presLayoutVars>
      </dgm:prSet>
      <dgm:spPr/>
    </dgm:pt>
    <dgm:pt modelId="{C8BFE931-952E-4899-A3AD-05CD888CCDAA}" type="pres">
      <dgm:prSet presAssocID="{B727D555-34B1-47AB-9611-D78BD2A984F0}" presName="twoplus" presStyleLbl="node1" presStyleIdx="2" presStyleCnt="3">
        <dgm:presLayoutVars>
          <dgm:bulletEnabled val="1"/>
        </dgm:presLayoutVars>
      </dgm:prSet>
      <dgm:spPr/>
    </dgm:pt>
  </dgm:ptLst>
  <dgm:cxnLst>
    <dgm:cxn modelId="{4FCA4100-8842-46A0-A377-EF67DD69A4D6}" type="presOf" srcId="{BCC74A7B-F00B-4497-8E46-C80D511B8672}" destId="{ACA1BF79-DCE2-4AA7-B9C1-231CFD57E8A9}" srcOrd="0" destOrd="0" presId="urn:diagrams.loki3.com/TabbedArc+Icon"/>
    <dgm:cxn modelId="{D8F91C28-607A-41B9-9D11-A750585C755E}" type="presOf" srcId="{B727D555-34B1-47AB-9611-D78BD2A984F0}" destId="{C8BFE931-952E-4899-A3AD-05CD888CCDAA}" srcOrd="0" destOrd="0" presId="urn:diagrams.loki3.com/TabbedArc+Icon"/>
    <dgm:cxn modelId="{117DC267-080A-44AA-9902-6BC56B9D04B9}" type="presOf" srcId="{BFF56A07-3878-4837-8313-F520E5AE901A}" destId="{EF88488E-52FF-44B3-AD9F-3A939DEA1169}" srcOrd="0" destOrd="0" presId="urn:diagrams.loki3.com/TabbedArc+Icon"/>
    <dgm:cxn modelId="{D999366A-AED8-4D18-AD6D-77B2A84BF012}" srcId="{A33CFBFF-3A41-4E1F-8194-F726626524DE}" destId="{BFF56A07-3878-4837-8313-F520E5AE901A}" srcOrd="0" destOrd="0" parTransId="{19A0F332-6E9A-4354-9A39-E12118869304}" sibTransId="{6CBBDA09-B1E6-4FBB-994A-8D10DEB6A335}"/>
    <dgm:cxn modelId="{958DE56A-18E7-4D3B-9E5C-F2FD1CF5EE89}" srcId="{A33CFBFF-3A41-4E1F-8194-F726626524DE}" destId="{BCC74A7B-F00B-4497-8E46-C80D511B8672}" srcOrd="1" destOrd="0" parTransId="{FC82C050-7EF8-4F14-A295-82F0D552D152}" sibTransId="{72DD4EFD-3980-4870-B575-E118780DFA09}"/>
    <dgm:cxn modelId="{921E42D7-9012-4929-997D-17F92C4A79E6}" srcId="{A33CFBFF-3A41-4E1F-8194-F726626524DE}" destId="{B727D555-34B1-47AB-9611-D78BD2A984F0}" srcOrd="2" destOrd="0" parTransId="{9C3CCB45-9D8C-4733-9B5E-1D9967CB8F55}" sibTransId="{066AF218-867C-436F-B316-054EF824E770}"/>
    <dgm:cxn modelId="{B4DE87F3-37F3-4807-A687-E2392E77DBD1}" type="presOf" srcId="{A33CFBFF-3A41-4E1F-8194-F726626524DE}" destId="{2CF760AE-909E-4C74-BF7C-4E5D0435F895}" srcOrd="0" destOrd="0" presId="urn:diagrams.loki3.com/TabbedArc+Icon"/>
    <dgm:cxn modelId="{27A2B364-0106-4B72-B1C3-28BE96947A20}" type="presParOf" srcId="{2CF760AE-909E-4C74-BF7C-4E5D0435F895}" destId="{EF88488E-52FF-44B3-AD9F-3A939DEA1169}" srcOrd="0" destOrd="0" presId="urn:diagrams.loki3.com/TabbedArc+Icon"/>
    <dgm:cxn modelId="{F5CAAEC8-077A-4341-94A8-77C0369D3F54}" type="presParOf" srcId="{2CF760AE-909E-4C74-BF7C-4E5D0435F895}" destId="{ACA1BF79-DCE2-4AA7-B9C1-231CFD57E8A9}" srcOrd="1" destOrd="0" presId="urn:diagrams.loki3.com/TabbedArc+Icon"/>
    <dgm:cxn modelId="{28B9C220-47D8-4645-AE14-63AEBAAB152B}" type="presParOf" srcId="{2CF760AE-909E-4C74-BF7C-4E5D0435F895}" destId="{C8BFE931-952E-4899-A3AD-05CD888CCDAA}" srcOrd="2" destOrd="0" presId="urn:diagrams.loki3.com/TabbedArc+Icon"/>
  </dgm:cxnLst>
  <dgm:bg>
    <a:noFill/>
  </dgm:bg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F88488E-52FF-44B3-AD9F-3A939DEA1169}">
      <dsp:nvSpPr>
        <dsp:cNvPr id="0" name=""/>
        <dsp:cNvSpPr/>
      </dsp:nvSpPr>
      <dsp:spPr>
        <a:xfrm rot="19200000">
          <a:off x="2206" y="1956700"/>
          <a:ext cx="2305260" cy="1498419"/>
        </a:xfrm>
        <a:prstGeom prst="round2Same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24130" rIns="72390" bIns="2413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1900" b="1" kern="1200" dirty="0"/>
            <a:t>المحور الثاني</a:t>
          </a:r>
        </a:p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1900" b="1" kern="1200" dirty="0"/>
            <a:t> الشريعة الإسلامية والتعاون الدولي  في مواجهة الجرائم السيبرانية</a:t>
          </a:r>
        </a:p>
      </dsp:txBody>
      <dsp:txXfrm>
        <a:off x="98862" y="2021290"/>
        <a:ext cx="2158966" cy="1425272"/>
      </dsp:txXfrm>
    </dsp:sp>
    <dsp:sp modelId="{ACA1BF79-DCE2-4AA7-B9C1-231CFD57E8A9}">
      <dsp:nvSpPr>
        <dsp:cNvPr id="0" name=""/>
        <dsp:cNvSpPr/>
      </dsp:nvSpPr>
      <dsp:spPr>
        <a:xfrm>
          <a:off x="2612260" y="1006718"/>
          <a:ext cx="2305260" cy="1498419"/>
        </a:xfrm>
        <a:prstGeom prst="round2Same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24130" rIns="72390" bIns="2413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1900" b="1" kern="1200" dirty="0"/>
            <a:t>محاور المحاضرة</a:t>
          </a:r>
        </a:p>
      </dsp:txBody>
      <dsp:txXfrm>
        <a:off x="2685407" y="1079865"/>
        <a:ext cx="2158966" cy="1425272"/>
      </dsp:txXfrm>
    </dsp:sp>
    <dsp:sp modelId="{C8BFE931-952E-4899-A3AD-05CD888CCDAA}">
      <dsp:nvSpPr>
        <dsp:cNvPr id="0" name=""/>
        <dsp:cNvSpPr/>
      </dsp:nvSpPr>
      <dsp:spPr>
        <a:xfrm rot="2400000">
          <a:off x="5222315" y="1956700"/>
          <a:ext cx="2305260" cy="1498419"/>
        </a:xfrm>
        <a:prstGeom prst="round2Same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2390" tIns="24130" rIns="72390" bIns="2413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1900" b="1" kern="1200" dirty="0"/>
            <a:t>المحور الأول</a:t>
          </a:r>
        </a:p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1900" b="1" kern="1200" dirty="0"/>
            <a:t>المسئولية الجنائية للوسطاء في الجريمة السيبرانية </a:t>
          </a:r>
          <a:endParaRPr lang="en-US" sz="1900" b="1" kern="1200" dirty="0"/>
        </a:p>
      </dsp:txBody>
      <dsp:txXfrm>
        <a:off x="5271953" y="2021290"/>
        <a:ext cx="2158966" cy="142527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diagrams.loki3.com/TabbedArc+Icon">
  <dgm:title val="Tabbed Arc"/>
  <dgm:desc val="Use to show a set of related items arcing over a common area.  Best with small amounts of text."/>
  <dgm:catLst>
    <dgm:cat type="relationship" pri="20500"/>
    <dgm:cat type="officeonline" pri="4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1">
        <dgm:alg type="cycle"/>
      </dgm:if>
      <dgm:else name="Name3">
        <dgm:choose name="Name4">
          <dgm:if name="Name5" axis="ch" ptType="node" func="cnt" op="lte" val="3">
            <dgm:choose name="Name6">
              <dgm:if name="Name7" func="var" arg="dir" op="equ" val="norm">
                <dgm:alg type="cycle">
                  <dgm:param type="stAng" val="-40"/>
                  <dgm:param type="spanAng" val="80"/>
                  <dgm:param type="rotPath" val="alongPath"/>
                </dgm:alg>
              </dgm:if>
              <dgm:else name="Name8">
                <dgm:alg type="cycle">
                  <dgm:param type="stAng" val="40"/>
                  <dgm:param type="spanAng" val="-80"/>
                  <dgm:param type="rotPath" val="alongPath"/>
                </dgm:alg>
              </dgm:else>
            </dgm:choose>
          </dgm:if>
          <dgm:else name="Name9">
            <dgm:choose name="Name10">
              <dgm:if name="Name11" func="var" arg="dir" op="equ" val="norm">
                <dgm:alg type="cycle">
                  <dgm:param type="stAng" val="-60"/>
                  <dgm:param type="spanAng" val="120"/>
                  <dgm:param type="rotPath" val="alongPath"/>
                </dgm:alg>
              </dgm:if>
              <dgm:else name="Name12">
                <dgm:alg type="cycle">
                  <dgm:param type="stAng" val="60"/>
                  <dgm:param type="spanAng" val="-120"/>
                  <dgm:param type="rotPath" val="alongPath"/>
                </dgm:alg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hoose name="Name13">
      <dgm:if name="Name14" axis="ch" ptType="node" func="cnt" op="equ" val="2">
        <dgm:constrLst>
          <dgm:constr type="w" for="ch" ptType="node" refType="w"/>
          <dgm:constr type="primFontSz" for="ch" ptType="node" op="equ" val="65"/>
          <dgm:constr type="sibSp" refType="w" fact="0.22"/>
        </dgm:constrLst>
      </dgm:if>
      <dgm:else name="Name15">
        <dgm:constrLst>
          <dgm:constr type="w" for="ch" ptType="node" refType="w"/>
          <dgm:constr type="primFontSz" for="ch" ptType="node" op="equ" val="65"/>
          <dgm:constr type="sibSp" refType="w" fact="0.14"/>
        </dgm:constrLst>
      </dgm:else>
    </dgm:choose>
    <dgm:ruleLst/>
    <dgm:forEach name="Name16" axis="ch" ptType="node">
      <dgm:choose name="Name17">
        <dgm:if name="Name18" axis="par ch" ptType="doc node" func="cnt" op="equ" val="1">
          <dgm:layoutNode name="one">
            <dgm:varLst>
              <dgm:bulletEnabled val="1"/>
            </dgm:varLst>
            <dgm:alg type="tx"/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9">
          <dgm:layoutNode name="twoplus">
            <dgm:varLst>
              <dgm:bulletEnabled val="1"/>
            </dgm:varLst>
            <dgm:alg type="tx">
              <dgm:param type="autoTxRot" val="grav"/>
            </dgm:alg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D1BEF94-FF47-4BBE-AB6F-925B632FD91D}" type="datetimeFigureOut">
              <a:rPr lang="en-US" smtClean="0"/>
              <a:t>8/19/2023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5963D95-F520-45C2-A369-4A8C85E8A3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07189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5758210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9939437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9134230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3308597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4940156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9587509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0201809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5651499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4740545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8596076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1509756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7533427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0359576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5439993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5424251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2609047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8030072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5712850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170928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90005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0381226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8952019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1222761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1743748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25604336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26031390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15668044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63420111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96401589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77126076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509547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81394132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56256458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59230272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23089554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63469205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8255143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97190365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64280138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97658404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92144361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33237967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83300824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16403947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05298526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10599369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22745304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36142387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6417501"/>
      </p:ext>
    </p:extLst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90047275"/>
      </p:ext>
    </p:extLst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89345539"/>
      </p:ext>
    </p:extLst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24372389"/>
      </p:ext>
    </p:extLst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56976466"/>
      </p:ext>
    </p:extLst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35360482"/>
      </p:ext>
    </p:extLst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497536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33817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56228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69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8/19/2023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44588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8/19/2023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91782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8/19/2023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46227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8/19/2023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55153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8/19/2023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72877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8/19/2023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72803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35292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288519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4335809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653933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702610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462995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8/19/2023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410532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8/19/2023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150766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8/19/2023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028666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8/19/2023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3104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8/19/2023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652997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8/19/2023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89823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047773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649123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149750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6732402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575774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2464499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bg>
      <p:bgPr>
        <a:gradFill>
          <a:gsLst>
            <a:gs pos="1000">
              <a:schemeClr val="bg1"/>
            </a:gs>
            <a:gs pos="100000">
              <a:srgbClr val="F5F5F5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739201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532252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9921227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slideLayout" Target="../slideLayouts/slideLayout25.xml"/><Relationship Id="rId1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17" Type="http://schemas.openxmlformats.org/officeDocument/2006/relationships/slideLayout" Target="../slideLayouts/slideLayout29.xml"/><Relationship Id="rId2" Type="http://schemas.openxmlformats.org/officeDocument/2006/relationships/slideLayout" Target="../slideLayouts/slideLayout14.xml"/><Relationship Id="rId16" Type="http://schemas.openxmlformats.org/officeDocument/2006/relationships/slideLayout" Target="../slideLayouts/slideLayout28.xml"/><Relationship Id="rId20" Type="http://schemas.openxmlformats.org/officeDocument/2006/relationships/image" Target="../media/image1.jpg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22.xml"/><Relationship Id="rId19" Type="http://schemas.openxmlformats.org/officeDocument/2006/relationships/theme" Target="../theme/theme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alphaModFix amt="76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8/19/2023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74458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3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alphaModFix amt="76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8/19/2023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39955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  <p:sldLayoutId id="2147483701" r:id="rId12"/>
    <p:sldLayoutId id="2147483702" r:id="rId13"/>
    <p:sldLayoutId id="2147483703" r:id="rId14"/>
    <p:sldLayoutId id="2147483704" r:id="rId15"/>
    <p:sldLayoutId id="2147483705" r:id="rId16"/>
    <p:sldLayoutId id="2147483706" r:id="rId17"/>
    <p:sldLayoutId id="2147483707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7" Type="http://schemas.openxmlformats.org/officeDocument/2006/relationships/image" Target="../media/image6.jpe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1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7" Type="http://schemas.openxmlformats.org/officeDocument/2006/relationships/image" Target="../media/image6.jpe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2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1.xml"/><Relationship Id="rId3" Type="http://schemas.openxmlformats.org/officeDocument/2006/relationships/notesSlide" Target="../notesSlides/notesSlide4.xml"/><Relationship Id="rId7" Type="http://schemas.openxmlformats.org/officeDocument/2006/relationships/image" Target="../media/image6.jpeg"/><Relationship Id="rId12" Type="http://schemas.microsoft.com/office/2007/relationships/diagramDrawing" Target="../diagrams/drawing1.xml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3.xml"/><Relationship Id="rId6" Type="http://schemas.openxmlformats.org/officeDocument/2006/relationships/image" Target="../media/image5.svg"/><Relationship Id="rId11" Type="http://schemas.openxmlformats.org/officeDocument/2006/relationships/diagramColors" Target="../diagrams/colors1.xml"/><Relationship Id="rId5" Type="http://schemas.openxmlformats.org/officeDocument/2006/relationships/image" Target="../media/image4.png"/><Relationship Id="rId10" Type="http://schemas.openxmlformats.org/officeDocument/2006/relationships/diagramQuickStyle" Target="../diagrams/quickStyle1.xml"/><Relationship Id="rId4" Type="http://schemas.openxmlformats.org/officeDocument/2006/relationships/image" Target="../media/image3.png"/><Relationship Id="rId9" Type="http://schemas.openxmlformats.org/officeDocument/2006/relationships/diagramLayout" Target="../diagrams/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7" Type="http://schemas.openxmlformats.org/officeDocument/2006/relationships/image" Target="../media/image6.jpe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4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7" Type="http://schemas.openxmlformats.org/officeDocument/2006/relationships/image" Target="../media/image6.jpe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5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7" Type="http://schemas.openxmlformats.org/officeDocument/2006/relationships/image" Target="../media/image6.jpe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6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7" Type="http://schemas.openxmlformats.org/officeDocument/2006/relationships/image" Target="../media/image6.jpe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7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7" Type="http://schemas.openxmlformats.org/officeDocument/2006/relationships/image" Target="../media/image7.jpe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8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jpeg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jpeg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jpeg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jpeg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jpeg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jpeg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jpeg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jpeg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7" Type="http://schemas.openxmlformats.org/officeDocument/2006/relationships/image" Target="../media/image9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9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7" Type="http://schemas.openxmlformats.org/officeDocument/2006/relationships/image" Target="../media/image9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0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7" Type="http://schemas.openxmlformats.org/officeDocument/2006/relationships/image" Target="../media/image9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1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7" Type="http://schemas.openxmlformats.org/officeDocument/2006/relationships/image" Target="../media/image9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2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notesSlide" Target="../notesSlides/notesSlide22.xml"/><Relationship Id="rId7" Type="http://schemas.openxmlformats.org/officeDocument/2006/relationships/image" Target="../media/image9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3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notesSlide" Target="../notesSlides/notesSlide23.xml"/><Relationship Id="rId7" Type="http://schemas.openxmlformats.org/officeDocument/2006/relationships/image" Target="../media/image9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4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7" Type="http://schemas.openxmlformats.org/officeDocument/2006/relationships/image" Target="../media/image9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5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7" Type="http://schemas.openxmlformats.org/officeDocument/2006/relationships/image" Target="../media/image9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6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6.xml"/><Relationship Id="rId7" Type="http://schemas.openxmlformats.org/officeDocument/2006/relationships/image" Target="../media/image9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7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7.xml"/><Relationship Id="rId7" Type="http://schemas.openxmlformats.org/officeDocument/2006/relationships/image" Target="../media/image9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8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8.xml"/><Relationship Id="rId7" Type="http://schemas.openxmlformats.org/officeDocument/2006/relationships/image" Target="../media/image12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9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9.xml"/><Relationship Id="rId7" Type="http://schemas.openxmlformats.org/officeDocument/2006/relationships/image" Target="../media/image6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0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0.xml"/><Relationship Id="rId7" Type="http://schemas.openxmlformats.org/officeDocument/2006/relationships/image" Target="../media/image6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1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1.xml"/><Relationship Id="rId7" Type="http://schemas.openxmlformats.org/officeDocument/2006/relationships/image" Target="../media/image6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2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2.xml"/><Relationship Id="rId7" Type="http://schemas.openxmlformats.org/officeDocument/2006/relationships/image" Target="../media/image6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3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3.xml"/><Relationship Id="rId7" Type="http://schemas.openxmlformats.org/officeDocument/2006/relationships/image" Target="../media/image12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4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4.xml"/><Relationship Id="rId7" Type="http://schemas.openxmlformats.org/officeDocument/2006/relationships/image" Target="../media/image12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5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5.xml"/><Relationship Id="rId7" Type="http://schemas.openxmlformats.org/officeDocument/2006/relationships/image" Target="../media/image12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6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6.xml"/><Relationship Id="rId7" Type="http://schemas.openxmlformats.org/officeDocument/2006/relationships/image" Target="../media/image12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7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7.xml"/><Relationship Id="rId7" Type="http://schemas.openxmlformats.org/officeDocument/2006/relationships/image" Target="../media/image12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8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8.xml"/><Relationship Id="rId7" Type="http://schemas.openxmlformats.org/officeDocument/2006/relationships/image" Target="../media/image12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9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9.xml"/><Relationship Id="rId7" Type="http://schemas.openxmlformats.org/officeDocument/2006/relationships/image" Target="../media/image12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0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0.xml"/><Relationship Id="rId7" Type="http://schemas.openxmlformats.org/officeDocument/2006/relationships/image" Target="../media/image13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1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1.xml"/><Relationship Id="rId7" Type="http://schemas.openxmlformats.org/officeDocument/2006/relationships/image" Target="../media/image13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2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2.xml"/><Relationship Id="rId7" Type="http://schemas.openxmlformats.org/officeDocument/2006/relationships/image" Target="../media/image13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3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3.xml"/><Relationship Id="rId7" Type="http://schemas.openxmlformats.org/officeDocument/2006/relationships/image" Target="../media/image13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4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4.xml"/><Relationship Id="rId7" Type="http://schemas.openxmlformats.org/officeDocument/2006/relationships/image" Target="../media/image13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5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5.xml"/><Relationship Id="rId7" Type="http://schemas.openxmlformats.org/officeDocument/2006/relationships/image" Target="../media/image13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6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6.xml"/><Relationship Id="rId7" Type="http://schemas.openxmlformats.org/officeDocument/2006/relationships/image" Target="../media/image13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7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7.xml"/><Relationship Id="rId7" Type="http://schemas.openxmlformats.org/officeDocument/2006/relationships/image" Target="../media/image13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8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8.xml"/><Relationship Id="rId7" Type="http://schemas.openxmlformats.org/officeDocument/2006/relationships/image" Target="../media/image13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9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9.xml"/><Relationship Id="rId7" Type="http://schemas.openxmlformats.org/officeDocument/2006/relationships/image" Target="../media/image13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0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0.xml"/><Relationship Id="rId7" Type="http://schemas.openxmlformats.org/officeDocument/2006/relationships/image" Target="../media/image13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1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1.xml"/><Relationship Id="rId7" Type="http://schemas.openxmlformats.org/officeDocument/2006/relationships/image" Target="../media/image13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2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2.xml"/><Relationship Id="rId7" Type="http://schemas.openxmlformats.org/officeDocument/2006/relationships/image" Target="../media/image13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3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svg"/><Relationship Id="rId3" Type="http://schemas.openxmlformats.org/officeDocument/2006/relationships/notesSlide" Target="../notesSlides/notesSlide53.xml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4.xml"/><Relationship Id="rId6" Type="http://schemas.openxmlformats.org/officeDocument/2006/relationships/image" Target="../media/image15.svg"/><Relationship Id="rId5" Type="http://schemas.openxmlformats.org/officeDocument/2006/relationships/image" Target="../media/image14.png"/><Relationship Id="rId4" Type="http://schemas.openxmlformats.org/officeDocument/2006/relationships/image" Target="../media/image3.png"/><Relationship Id="rId9" Type="http://schemas.openxmlformats.org/officeDocument/2006/relationships/image" Target="../media/image13.jpe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hyperlink" Target="https://espesl.journals.ekb.eg.pdf/" TargetMode="Externa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6.xml"/><Relationship Id="rId7" Type="http://schemas.openxmlformats.org/officeDocument/2006/relationships/image" Target="../media/image13.jpe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45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20.svg"/><Relationship Id="rId5" Type="http://schemas.openxmlformats.org/officeDocument/2006/relationships/image" Target="../media/image19.png"/><Relationship Id="rId4" Type="http://schemas.openxmlformats.org/officeDocument/2006/relationships/image" Target="../media/image18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>
            <a:extLst>
              <a:ext uri="{FF2B5EF4-FFF2-40B4-BE49-F238E27FC236}">
                <a16:creationId xmlns:a16="http://schemas.microsoft.com/office/drawing/2014/main" id="{FE9AD2FE-2C27-43F0-9E30-395F3F19C8D7}"/>
              </a:ext>
            </a:extLst>
          </p:cNvPr>
          <p:cNvGrpSpPr/>
          <p:nvPr/>
        </p:nvGrpSpPr>
        <p:grpSpPr>
          <a:xfrm>
            <a:off x="321733" y="0"/>
            <a:ext cx="2024825" cy="1879600"/>
            <a:chOff x="321733" y="0"/>
            <a:chExt cx="2024825" cy="1879600"/>
          </a:xfrm>
          <a:solidFill>
            <a:schemeClr val="bg1">
              <a:alpha val="7000"/>
            </a:schemeClr>
          </a:solidFill>
        </p:grpSpPr>
        <p:sp>
          <p:nvSpPr>
            <p:cNvPr id="15" name="Parallelogram 14">
              <a:extLst>
                <a:ext uri="{FF2B5EF4-FFF2-40B4-BE49-F238E27FC236}">
                  <a16:creationId xmlns:a16="http://schemas.microsoft.com/office/drawing/2014/main" id="{545A7692-E471-48BC-B2BD-8C3680ED3070}"/>
                </a:ext>
              </a:extLst>
            </p:cNvPr>
            <p:cNvSpPr/>
            <p:nvPr/>
          </p:nvSpPr>
          <p:spPr>
            <a:xfrm>
              <a:off x="321733" y="0"/>
              <a:ext cx="1821625" cy="1100667"/>
            </a:xfrm>
            <a:prstGeom prst="parallelogram">
              <a:avLst>
                <a:gd name="adj" fmla="val 975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6" name="Parallelogram 15">
              <a:extLst>
                <a:ext uri="{FF2B5EF4-FFF2-40B4-BE49-F238E27FC236}">
                  <a16:creationId xmlns:a16="http://schemas.microsoft.com/office/drawing/2014/main" id="{E29F94B0-C402-4ECC-BDB4-83596E27C981}"/>
                </a:ext>
              </a:extLst>
            </p:cNvPr>
            <p:cNvSpPr/>
            <p:nvPr/>
          </p:nvSpPr>
          <p:spPr>
            <a:xfrm>
              <a:off x="524933" y="778933"/>
              <a:ext cx="1821625" cy="1100667"/>
            </a:xfrm>
            <a:prstGeom prst="parallelogram">
              <a:avLst>
                <a:gd name="adj" fmla="val 975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26" name="Isosceles Triangle 25">
            <a:extLst>
              <a:ext uri="{FF2B5EF4-FFF2-40B4-BE49-F238E27FC236}">
                <a16:creationId xmlns:a16="http://schemas.microsoft.com/office/drawing/2014/main" id="{6F79225B-5887-A63D-A3C0-DBCB4C41A4BF}"/>
              </a:ext>
            </a:extLst>
          </p:cNvPr>
          <p:cNvSpPr/>
          <p:nvPr/>
        </p:nvSpPr>
        <p:spPr>
          <a:xfrm flipV="1">
            <a:off x="4889591" y="-44450"/>
            <a:ext cx="1549309" cy="2063750"/>
          </a:xfrm>
          <a:custGeom>
            <a:avLst/>
            <a:gdLst>
              <a:gd name="connsiteX0" fmla="*/ 0 w 2133509"/>
              <a:gd name="connsiteY0" fmla="*/ 2781300 h 2781300"/>
              <a:gd name="connsiteX1" fmla="*/ 1066755 w 2133509"/>
              <a:gd name="connsiteY1" fmla="*/ 0 h 2781300"/>
              <a:gd name="connsiteX2" fmla="*/ 2133509 w 2133509"/>
              <a:gd name="connsiteY2" fmla="*/ 2781300 h 2781300"/>
              <a:gd name="connsiteX3" fmla="*/ 0 w 2133509"/>
              <a:gd name="connsiteY3" fmla="*/ 2781300 h 2781300"/>
              <a:gd name="connsiteX0" fmla="*/ 0 w 2133509"/>
              <a:gd name="connsiteY0" fmla="*/ 1670050 h 1670050"/>
              <a:gd name="connsiteX1" fmla="*/ 647655 w 2133509"/>
              <a:gd name="connsiteY1" fmla="*/ 0 h 1670050"/>
              <a:gd name="connsiteX2" fmla="*/ 2133509 w 2133509"/>
              <a:gd name="connsiteY2" fmla="*/ 1670050 h 1670050"/>
              <a:gd name="connsiteX3" fmla="*/ 0 w 2133509"/>
              <a:gd name="connsiteY3" fmla="*/ 1670050 h 1670050"/>
              <a:gd name="connsiteX0" fmla="*/ 0 w 2158909"/>
              <a:gd name="connsiteY0" fmla="*/ 1562100 h 1670050"/>
              <a:gd name="connsiteX1" fmla="*/ 673055 w 2158909"/>
              <a:gd name="connsiteY1" fmla="*/ 0 h 1670050"/>
              <a:gd name="connsiteX2" fmla="*/ 2158909 w 2158909"/>
              <a:gd name="connsiteY2" fmla="*/ 1670050 h 1670050"/>
              <a:gd name="connsiteX3" fmla="*/ 0 w 2158909"/>
              <a:gd name="connsiteY3" fmla="*/ 1562100 h 1670050"/>
              <a:gd name="connsiteX0" fmla="*/ 0 w 2158909"/>
              <a:gd name="connsiteY0" fmla="*/ 1644650 h 1752600"/>
              <a:gd name="connsiteX1" fmla="*/ 647655 w 2158909"/>
              <a:gd name="connsiteY1" fmla="*/ 0 h 1752600"/>
              <a:gd name="connsiteX2" fmla="*/ 2158909 w 2158909"/>
              <a:gd name="connsiteY2" fmla="*/ 1752600 h 1752600"/>
              <a:gd name="connsiteX3" fmla="*/ 0 w 2158909"/>
              <a:gd name="connsiteY3" fmla="*/ 1644650 h 1752600"/>
              <a:gd name="connsiteX0" fmla="*/ 0 w 1549309"/>
              <a:gd name="connsiteY0" fmla="*/ 1644650 h 1644650"/>
              <a:gd name="connsiteX1" fmla="*/ 647655 w 1549309"/>
              <a:gd name="connsiteY1" fmla="*/ 0 h 1644650"/>
              <a:gd name="connsiteX2" fmla="*/ 1549309 w 1549309"/>
              <a:gd name="connsiteY2" fmla="*/ 1612900 h 1644650"/>
              <a:gd name="connsiteX3" fmla="*/ 0 w 1549309"/>
              <a:gd name="connsiteY3" fmla="*/ 1644650 h 1644650"/>
              <a:gd name="connsiteX0" fmla="*/ 0 w 1549309"/>
              <a:gd name="connsiteY0" fmla="*/ 1644650 h 1644650"/>
              <a:gd name="connsiteX1" fmla="*/ 647655 w 1549309"/>
              <a:gd name="connsiteY1" fmla="*/ 0 h 1644650"/>
              <a:gd name="connsiteX2" fmla="*/ 1549309 w 1549309"/>
              <a:gd name="connsiteY2" fmla="*/ 1638300 h 1644650"/>
              <a:gd name="connsiteX3" fmla="*/ 0 w 1549309"/>
              <a:gd name="connsiteY3" fmla="*/ 1644650 h 1644650"/>
              <a:gd name="connsiteX0" fmla="*/ 0 w 1549309"/>
              <a:gd name="connsiteY0" fmla="*/ 2063750 h 2063750"/>
              <a:gd name="connsiteX1" fmla="*/ 812755 w 1549309"/>
              <a:gd name="connsiteY1" fmla="*/ 0 h 2063750"/>
              <a:gd name="connsiteX2" fmla="*/ 1549309 w 1549309"/>
              <a:gd name="connsiteY2" fmla="*/ 2057400 h 2063750"/>
              <a:gd name="connsiteX3" fmla="*/ 0 w 1549309"/>
              <a:gd name="connsiteY3" fmla="*/ 2063750 h 2063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49309" h="2063750">
                <a:moveTo>
                  <a:pt x="0" y="2063750"/>
                </a:moveTo>
                <a:lnTo>
                  <a:pt x="812755" y="0"/>
                </a:lnTo>
                <a:lnTo>
                  <a:pt x="1549309" y="2057400"/>
                </a:lnTo>
                <a:lnTo>
                  <a:pt x="0" y="2063750"/>
                </a:lnTo>
                <a:close/>
              </a:path>
            </a:pathLst>
          </a:cu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6600686" y="3814575"/>
            <a:ext cx="488646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إعداد الدكتورة : أسماء رويعي</a:t>
            </a: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E3948B05-7CE6-E480-29B8-35C2C64D07A6}"/>
              </a:ext>
            </a:extLst>
          </p:cNvPr>
          <p:cNvSpPr/>
          <p:nvPr/>
        </p:nvSpPr>
        <p:spPr>
          <a:xfrm>
            <a:off x="-57150" y="8056"/>
            <a:ext cx="7452000" cy="6912000"/>
          </a:xfrm>
          <a:custGeom>
            <a:avLst/>
            <a:gdLst>
              <a:gd name="connsiteX0" fmla="*/ 0 w 6153150"/>
              <a:gd name="connsiteY0" fmla="*/ 0 h 6991350"/>
              <a:gd name="connsiteX1" fmla="*/ 6153150 w 6153150"/>
              <a:gd name="connsiteY1" fmla="*/ 0 h 6991350"/>
              <a:gd name="connsiteX2" fmla="*/ 6153150 w 6153150"/>
              <a:gd name="connsiteY2" fmla="*/ 6991350 h 6991350"/>
              <a:gd name="connsiteX3" fmla="*/ 0 w 6153150"/>
              <a:gd name="connsiteY3" fmla="*/ 6991350 h 6991350"/>
              <a:gd name="connsiteX4" fmla="*/ 0 w 6153150"/>
              <a:gd name="connsiteY4" fmla="*/ 0 h 6991350"/>
              <a:gd name="connsiteX0" fmla="*/ 0 w 7372350"/>
              <a:gd name="connsiteY0" fmla="*/ 0 h 6991350"/>
              <a:gd name="connsiteX1" fmla="*/ 6153150 w 7372350"/>
              <a:gd name="connsiteY1" fmla="*/ 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0 w 7372350"/>
              <a:gd name="connsiteY0" fmla="*/ 0 h 6991350"/>
              <a:gd name="connsiteX1" fmla="*/ 3124200 w 7372350"/>
              <a:gd name="connsiteY1" fmla="*/ 80010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0 w 7372350"/>
              <a:gd name="connsiteY0" fmla="*/ 0 h 6991350"/>
              <a:gd name="connsiteX1" fmla="*/ 4724400 w 7372350"/>
              <a:gd name="connsiteY1" fmla="*/ 15240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857250 w 7372350"/>
              <a:gd name="connsiteY0" fmla="*/ 438150 h 6838950"/>
              <a:gd name="connsiteX1" fmla="*/ 4724400 w 7372350"/>
              <a:gd name="connsiteY1" fmla="*/ 0 h 6838950"/>
              <a:gd name="connsiteX2" fmla="*/ 7372350 w 7372350"/>
              <a:gd name="connsiteY2" fmla="*/ 6838950 h 6838950"/>
              <a:gd name="connsiteX3" fmla="*/ 0 w 7372350"/>
              <a:gd name="connsiteY3" fmla="*/ 6838950 h 6838950"/>
              <a:gd name="connsiteX4" fmla="*/ 857250 w 7372350"/>
              <a:gd name="connsiteY4" fmla="*/ 438150 h 6838950"/>
              <a:gd name="connsiteX0" fmla="*/ 38100 w 7372350"/>
              <a:gd name="connsiteY0" fmla="*/ 0 h 6896100"/>
              <a:gd name="connsiteX1" fmla="*/ 4724400 w 7372350"/>
              <a:gd name="connsiteY1" fmla="*/ 57150 h 6896100"/>
              <a:gd name="connsiteX2" fmla="*/ 7372350 w 7372350"/>
              <a:gd name="connsiteY2" fmla="*/ 6896100 h 6896100"/>
              <a:gd name="connsiteX3" fmla="*/ 0 w 7372350"/>
              <a:gd name="connsiteY3" fmla="*/ 6896100 h 6896100"/>
              <a:gd name="connsiteX4" fmla="*/ 38100 w 7372350"/>
              <a:gd name="connsiteY4" fmla="*/ 0 h 6896100"/>
              <a:gd name="connsiteX0" fmla="*/ 0 w 7334250"/>
              <a:gd name="connsiteY0" fmla="*/ 0 h 6896100"/>
              <a:gd name="connsiteX1" fmla="*/ 4686300 w 7334250"/>
              <a:gd name="connsiteY1" fmla="*/ 57150 h 6896100"/>
              <a:gd name="connsiteX2" fmla="*/ 7334250 w 7334250"/>
              <a:gd name="connsiteY2" fmla="*/ 6896100 h 6896100"/>
              <a:gd name="connsiteX3" fmla="*/ 800100 w 7334250"/>
              <a:gd name="connsiteY3" fmla="*/ 6305550 h 6896100"/>
              <a:gd name="connsiteX4" fmla="*/ 0 w 7334250"/>
              <a:gd name="connsiteY4" fmla="*/ 0 h 6896100"/>
              <a:gd name="connsiteX0" fmla="*/ 38100 w 7372350"/>
              <a:gd name="connsiteY0" fmla="*/ 0 h 6915150"/>
              <a:gd name="connsiteX1" fmla="*/ 4724400 w 7372350"/>
              <a:gd name="connsiteY1" fmla="*/ 57150 h 6915150"/>
              <a:gd name="connsiteX2" fmla="*/ 7372350 w 7372350"/>
              <a:gd name="connsiteY2" fmla="*/ 6896100 h 6915150"/>
              <a:gd name="connsiteX3" fmla="*/ 0 w 7372350"/>
              <a:gd name="connsiteY3" fmla="*/ 6915150 h 6915150"/>
              <a:gd name="connsiteX4" fmla="*/ 38100 w 7372350"/>
              <a:gd name="connsiteY4" fmla="*/ 0 h 6915150"/>
              <a:gd name="connsiteX0" fmla="*/ 38100 w 7372350"/>
              <a:gd name="connsiteY0" fmla="*/ 19050 h 6934200"/>
              <a:gd name="connsiteX1" fmla="*/ 4743450 w 7372350"/>
              <a:gd name="connsiteY1" fmla="*/ 0 h 6934200"/>
              <a:gd name="connsiteX2" fmla="*/ 7372350 w 7372350"/>
              <a:gd name="connsiteY2" fmla="*/ 6915150 h 6934200"/>
              <a:gd name="connsiteX3" fmla="*/ 0 w 7372350"/>
              <a:gd name="connsiteY3" fmla="*/ 6934200 h 6934200"/>
              <a:gd name="connsiteX4" fmla="*/ 38100 w 7372350"/>
              <a:gd name="connsiteY4" fmla="*/ 19050 h 6934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372350" h="6934200">
                <a:moveTo>
                  <a:pt x="38100" y="19050"/>
                </a:moveTo>
                <a:lnTo>
                  <a:pt x="4743450" y="0"/>
                </a:lnTo>
                <a:lnTo>
                  <a:pt x="7372350" y="6915150"/>
                </a:lnTo>
                <a:lnTo>
                  <a:pt x="0" y="6934200"/>
                </a:lnTo>
                <a:lnTo>
                  <a:pt x="38100" y="19050"/>
                </a:lnTo>
                <a:close/>
              </a:path>
            </a:pathLst>
          </a:custGeom>
          <a:blipFill dpi="0" rotWithShape="1">
            <a:blip r:embed="rId3">
              <a:alphaModFix amt="76000"/>
            </a:blip>
            <a:srcRect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6550866" y="2424037"/>
            <a:ext cx="4488729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sz="4400" b="1" dirty="0">
                <a:solidFill>
                  <a:srgbClr val="8E5A6D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مقرر الجرائم السيبرانية</a:t>
            </a:r>
            <a:endParaRPr lang="en-US" sz="4400" b="1" dirty="0">
              <a:solidFill>
                <a:srgbClr val="8E5A6D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pPr lvl="0" algn="ctr">
              <a:defRPr/>
            </a:pPr>
            <a:r>
              <a:rPr lang="en-US" sz="3200" b="1" dirty="0">
                <a:solidFill>
                  <a:srgbClr val="333333"/>
                </a:solidFill>
                <a:latin typeface="Sakkal Majalla" panose="02000000000000000000" pitchFamily="2" charset="-78"/>
                <a:ea typeface="Times New Roman" panose="02020603050405020304" pitchFamily="18" charset="0"/>
              </a:rPr>
              <a:t>LAW 616</a:t>
            </a:r>
            <a:endParaRPr lang="en-US" sz="3200" b="1" dirty="0">
              <a:solidFill>
                <a:srgbClr val="8E5A6D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400" b="1" i="0" u="none" strike="noStrike" kern="1200" cap="none" spc="0" normalizeH="0" baseline="0" noProof="0" dirty="0">
              <a:ln>
                <a:noFill/>
              </a:ln>
              <a:solidFill>
                <a:srgbClr val="8E5A6D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7394850" y="5156107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sz="2800" b="1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المحاضرة العاشرة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2D3956"/>
              </a:solidFill>
              <a:effectLst/>
              <a:uLnTx/>
              <a:uFillTx/>
              <a:latin typeface="Tajawal Medium" panose="00000600000000000000" pitchFamily="2" charset="-78"/>
              <a:ea typeface="+mn-ea"/>
              <a:cs typeface="Tajawal Medium" panose="00000600000000000000" pitchFamily="2" charset="-78"/>
            </a:endParaRP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993573" y="-394321"/>
            <a:ext cx="2876694" cy="2544327"/>
          </a:xfrm>
          <a:prstGeom prst="rect">
            <a:avLst/>
          </a:prstGeom>
        </p:spPr>
      </p:pic>
      <p:sp>
        <p:nvSpPr>
          <p:cNvPr id="35" name="Parallelogram 34">
            <a:extLst>
              <a:ext uri="{FF2B5EF4-FFF2-40B4-BE49-F238E27FC236}">
                <a16:creationId xmlns:a16="http://schemas.microsoft.com/office/drawing/2014/main" id="{F07AC106-4C88-A6D7-90B1-96971027FAFA}"/>
              </a:ext>
            </a:extLst>
          </p:cNvPr>
          <p:cNvSpPr/>
          <p:nvPr/>
        </p:nvSpPr>
        <p:spPr>
          <a:xfrm rot="4043456">
            <a:off x="-1594121" y="4393570"/>
            <a:ext cx="5381392" cy="134671"/>
          </a:xfrm>
          <a:prstGeom prst="parallelogram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9" name="Right Triangle 28">
            <a:extLst>
              <a:ext uri="{FF2B5EF4-FFF2-40B4-BE49-F238E27FC236}">
                <a16:creationId xmlns:a16="http://schemas.microsoft.com/office/drawing/2014/main" id="{BB8EAA74-C5DA-C10D-66E7-603034FB0A86}"/>
              </a:ext>
            </a:extLst>
          </p:cNvPr>
          <p:cNvSpPr/>
          <p:nvPr/>
        </p:nvSpPr>
        <p:spPr>
          <a:xfrm>
            <a:off x="-41603" y="1784612"/>
            <a:ext cx="2084784" cy="5143500"/>
          </a:xfrm>
          <a:prstGeom prst="rtTriangle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B63D937-B95F-4A78-B654-89753A3238A5}"/>
              </a:ext>
            </a:extLst>
          </p:cNvPr>
          <p:cNvSpPr txBox="1"/>
          <p:nvPr/>
        </p:nvSpPr>
        <p:spPr>
          <a:xfrm>
            <a:off x="4482353" y="5922434"/>
            <a:ext cx="770964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b="1" dirty="0"/>
              <a:t> المسئولية الجنائية للوسطاء والتعاون الدولي والشريعة الإسلامية في مواجهة الجرائم السيبرانية</a:t>
            </a:r>
            <a:endParaRPr 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38429256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69797" y="514284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74194" y="128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1026" name="Picture 2" descr="إجراءات التحقيق وجمع الأدلة في الجرائم الإلكترونية">
            <a:extLst>
              <a:ext uri="{FF2B5EF4-FFF2-40B4-BE49-F238E27FC236}">
                <a16:creationId xmlns:a16="http://schemas.microsoft.com/office/drawing/2014/main" id="{40BB1A7A-A0CE-46D3-9AD6-8110283D2B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2442" y="1428065"/>
            <a:ext cx="9029253" cy="403144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Oval 12">
            <a:extLst>
              <a:ext uri="{FF2B5EF4-FFF2-40B4-BE49-F238E27FC236}">
                <a16:creationId xmlns:a16="http://schemas.microsoft.com/office/drawing/2014/main" id="{27376E63-A78A-BD8F-1A56-52837C863F12}"/>
              </a:ext>
            </a:extLst>
          </p:cNvPr>
          <p:cNvSpPr/>
          <p:nvPr/>
        </p:nvSpPr>
        <p:spPr>
          <a:xfrm>
            <a:off x="3809105" y="3469700"/>
            <a:ext cx="5319655" cy="1759044"/>
          </a:xfrm>
          <a:prstGeom prst="ellipse">
            <a:avLst/>
          </a:prstGeom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4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 </a:t>
            </a:r>
          </a:p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sz="40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مقدمة عامة</a:t>
            </a:r>
          </a:p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2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ربط المحاضرات السابقة</a:t>
            </a:r>
            <a:r>
              <a:rPr lang="ar-EG" sz="32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 بالمحاضرة الحالية</a:t>
            </a:r>
            <a:endParaRPr kumimoji="0" lang="ar-EG" sz="3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/>
              <a:cs typeface="Arial" panose="020B060402020202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478340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69797" y="514284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74194" y="128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1026" name="Picture 2" descr="إجراءات التحقيق وجمع الأدلة في الجرائم الإلكترونية">
            <a:extLst>
              <a:ext uri="{FF2B5EF4-FFF2-40B4-BE49-F238E27FC236}">
                <a16:creationId xmlns:a16="http://schemas.microsoft.com/office/drawing/2014/main" id="{40BB1A7A-A0CE-46D3-9AD6-8110283D2B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2442" y="1428065"/>
            <a:ext cx="9029253" cy="403144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Oval 12">
            <a:extLst>
              <a:ext uri="{FF2B5EF4-FFF2-40B4-BE49-F238E27FC236}">
                <a16:creationId xmlns:a16="http://schemas.microsoft.com/office/drawing/2014/main" id="{27376E63-A78A-BD8F-1A56-52837C863F12}"/>
              </a:ext>
            </a:extLst>
          </p:cNvPr>
          <p:cNvSpPr/>
          <p:nvPr/>
        </p:nvSpPr>
        <p:spPr>
          <a:xfrm>
            <a:off x="5907742" y="2071206"/>
            <a:ext cx="4619513" cy="1165053"/>
          </a:xfrm>
          <a:prstGeom prst="ellipse">
            <a:avLst/>
          </a:prstGeom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4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 </a:t>
            </a:r>
          </a:p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sz="40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تمهيد وتقسيم</a:t>
            </a:r>
            <a:endParaRPr kumimoji="0" lang="ar-EG" sz="3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/>
              <a:cs typeface="Arial" panose="020B060402020202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35491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74194" y="1228500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en-US" kern="0" dirty="0">
              <a:solidFill>
                <a:sysClr val="windowText" lastClr="000000"/>
              </a:solidFill>
            </a:endParaRPr>
          </a:p>
        </p:txBody>
      </p:sp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8" name="Picture 2" descr="إجراءات التحقيق وجمع الأدلة في الجرائم الإلكترونية">
            <a:extLst>
              <a:ext uri="{FF2B5EF4-FFF2-40B4-BE49-F238E27FC236}">
                <a16:creationId xmlns:a16="http://schemas.microsoft.com/office/drawing/2014/main" id="{27876125-0FDF-4CE3-ADBA-3D1CC451CC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2442" y="1428065"/>
            <a:ext cx="9029253" cy="403144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7" name="Diagram 6">
            <a:extLst>
              <a:ext uri="{FF2B5EF4-FFF2-40B4-BE49-F238E27FC236}">
                <a16:creationId xmlns:a16="http://schemas.microsoft.com/office/drawing/2014/main" id="{8C13E9ED-0A5C-40DE-A7A1-56BB9FE4479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3344009"/>
              </p:ext>
            </p:extLst>
          </p:nvPr>
        </p:nvGraphicFramePr>
        <p:xfrm>
          <a:off x="2788024" y="952843"/>
          <a:ext cx="7529782" cy="446183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2" name="Arrow: Down 1">
            <a:extLst>
              <a:ext uri="{FF2B5EF4-FFF2-40B4-BE49-F238E27FC236}">
                <a16:creationId xmlns:a16="http://schemas.microsoft.com/office/drawing/2014/main" id="{6C022DFA-CD2F-49B3-AAFD-82A30BF7287D}"/>
              </a:ext>
            </a:extLst>
          </p:cNvPr>
          <p:cNvSpPr/>
          <p:nvPr/>
        </p:nvSpPr>
        <p:spPr>
          <a:xfrm>
            <a:off x="8005482" y="2877671"/>
            <a:ext cx="45719" cy="4571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804177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650076" y="1330910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11" name="Picture 2" descr="إجراءات التحقيق وجمع الأدلة في الجرائم الإلكترونية">
            <a:extLst>
              <a:ext uri="{FF2B5EF4-FFF2-40B4-BE49-F238E27FC236}">
                <a16:creationId xmlns:a16="http://schemas.microsoft.com/office/drawing/2014/main" id="{06C8CB48-3847-4AD9-8A67-3B01473E67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3716" y="1470542"/>
            <a:ext cx="9029253" cy="403144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ounded Rectangle 5">
            <a:extLst>
              <a:ext uri="{FF2B5EF4-FFF2-40B4-BE49-F238E27FC236}">
                <a16:creationId xmlns:a16="http://schemas.microsoft.com/office/drawing/2014/main" id="{34141C60-7ED5-444A-955C-7D0F81403266}"/>
              </a:ext>
            </a:extLst>
          </p:cNvPr>
          <p:cNvSpPr/>
          <p:nvPr/>
        </p:nvSpPr>
        <p:spPr>
          <a:xfrm>
            <a:off x="4670612" y="1702630"/>
            <a:ext cx="3635800" cy="420981"/>
          </a:xfrm>
          <a:prstGeom prst="roundRect">
            <a:avLst/>
          </a:prstGeom>
          <a:solidFill>
            <a:srgbClr val="5B9BD5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ar-EG" sz="2400" b="1" dirty="0">
                <a:solidFill>
                  <a:srgbClr val="FF0000"/>
                </a:solidFill>
                <a:latin typeface="Cascadia Code" panose="020B0609020000020004" pitchFamily="49" charset="0"/>
                <a:ea typeface="Cascadia Code" panose="020B0609020000020004" pitchFamily="49" charset="0"/>
                <a:cs typeface="Cascadia Code" panose="020B0609020000020004" pitchFamily="49" charset="0"/>
              </a:rPr>
              <a:t>عناصر المحاضرة</a:t>
            </a:r>
          </a:p>
        </p:txBody>
      </p:sp>
      <p:sp>
        <p:nvSpPr>
          <p:cNvPr id="10" name="Rounded Rectangle 12">
            <a:extLst>
              <a:ext uri="{FF2B5EF4-FFF2-40B4-BE49-F238E27FC236}">
                <a16:creationId xmlns:a16="http://schemas.microsoft.com/office/drawing/2014/main" id="{57267BD6-B319-48B8-914C-EB53C0B792E1}"/>
              </a:ext>
            </a:extLst>
          </p:cNvPr>
          <p:cNvSpPr/>
          <p:nvPr/>
        </p:nvSpPr>
        <p:spPr>
          <a:xfrm>
            <a:off x="3312385" y="2355699"/>
            <a:ext cx="6071913" cy="3041509"/>
          </a:xfrm>
          <a:prstGeom prst="round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rtl="1"/>
            <a:r>
              <a:rPr lang="ar-SA" sz="2000" b="1" dirty="0">
                <a:solidFill>
                  <a:srgbClr val="FF0000"/>
                </a:solidFill>
              </a:rPr>
              <a:t>المحور الأول:</a:t>
            </a:r>
            <a:r>
              <a:rPr lang="ar-SA" sz="2000" b="1" dirty="0">
                <a:solidFill>
                  <a:srgbClr val="FF0000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المسئولية الجنائية للوسطاء في خدمات الإنترنت :</a:t>
            </a:r>
            <a:endParaRPr lang="en-US" sz="2000" dirty="0">
              <a:solidFill>
                <a:srgbClr val="FF0000"/>
              </a:solidFill>
              <a:ea typeface="Times New Roman" panose="02020603050405020304" pitchFamily="18" charset="0"/>
            </a:endParaRPr>
          </a:p>
          <a:p>
            <a:pPr algn="just" rtl="1"/>
            <a:r>
              <a:rPr lang="ar-SA" sz="2000" b="1" dirty="0">
                <a:solidFill>
                  <a:srgbClr val="080800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        أولاً: تعريف وسطاء الانترنت:</a:t>
            </a:r>
            <a:endParaRPr lang="en-US" sz="2000" dirty="0">
              <a:ea typeface="Times New Roman" panose="02020603050405020304" pitchFamily="18" charset="0"/>
            </a:endParaRPr>
          </a:p>
          <a:p>
            <a:pPr algn="r" rtl="1"/>
            <a:r>
              <a:rPr lang="ar-SA" sz="2000" b="1" dirty="0">
                <a:solidFill>
                  <a:srgbClr val="080800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        ثا</a:t>
            </a:r>
            <a:r>
              <a:rPr lang="ar-EG" sz="2000" b="1" dirty="0">
                <a:solidFill>
                  <a:srgbClr val="080800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ني</a:t>
            </a:r>
            <a:r>
              <a:rPr lang="ar-SA" sz="2000" b="1" dirty="0">
                <a:solidFill>
                  <a:srgbClr val="080800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اً: أنواع وسطاء الإنترنت حسب التصنيف الوظيفي:</a:t>
            </a:r>
            <a:endParaRPr lang="en-US" sz="2000" dirty="0">
              <a:ea typeface="Times New Roman" panose="02020603050405020304" pitchFamily="18" charset="0"/>
            </a:endParaRPr>
          </a:p>
          <a:p>
            <a:pPr algn="just" rtl="1"/>
            <a:r>
              <a:rPr lang="ar-SA" sz="2000" b="1" dirty="0">
                <a:solidFill>
                  <a:srgbClr val="080800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        ثالثا: حالات اعفاء وسطاء الإنترنت من المسئولية:</a:t>
            </a:r>
            <a:endParaRPr lang="en-US" sz="2000" dirty="0">
              <a:ea typeface="Times New Roman" panose="02020603050405020304" pitchFamily="18" charset="0"/>
            </a:endParaRPr>
          </a:p>
          <a:p>
            <a:pPr algn="just" rtl="1"/>
            <a:r>
              <a:rPr lang="ar-SA" sz="2000" b="1" dirty="0">
                <a:solidFill>
                  <a:srgbClr val="080800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        رابعا: مسئولية وسطاء الإنترنت عن المحتوي الإلكتروني:</a:t>
            </a:r>
            <a:endParaRPr lang="en-US" sz="2000" dirty="0">
              <a:ea typeface="Times New Roman" panose="02020603050405020304" pitchFamily="18" charset="0"/>
            </a:endParaRPr>
          </a:p>
          <a:p>
            <a:pPr marL="342900" marR="0" lvl="0" indent="-342900" algn="r" rtl="1"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SA" sz="2000" dirty="0">
                <a:solidFill>
                  <a:srgbClr val="080800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المسئولية الجنائية لمقدم خدمة الحوسبة السحابية.</a:t>
            </a:r>
            <a:endParaRPr lang="en-US" sz="2000" dirty="0"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342900" marR="0" lvl="0" indent="-342900" algn="r" rtl="1"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SA" sz="2000" dirty="0">
                <a:solidFill>
                  <a:srgbClr val="080800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 المسئولية الجنائية لمقدم خدمة الاستضافة.</a:t>
            </a:r>
            <a:endParaRPr lang="en-US" sz="2000" dirty="0"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342900" marR="0" lvl="0" indent="-342900" algn="r" rtl="1"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SA" sz="2000" dirty="0">
                <a:solidFill>
                  <a:srgbClr val="080800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المسئولية الجنائية لمقدم خدمة الاتصال بالإنترنت.</a:t>
            </a:r>
            <a:endParaRPr lang="en-US" sz="2000" dirty="0">
              <a:ea typeface="Times New Roman" panose="02020603050405020304" pitchFamily="18" charset="0"/>
              <a:cs typeface="Calibri" panose="020F050202020403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084969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650076" y="1330910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11" name="Picture 2" descr="إجراءات التحقيق وجمع الأدلة في الجرائم الإلكترونية">
            <a:extLst>
              <a:ext uri="{FF2B5EF4-FFF2-40B4-BE49-F238E27FC236}">
                <a16:creationId xmlns:a16="http://schemas.microsoft.com/office/drawing/2014/main" id="{9EF34320-6FBC-473D-9145-27E663E2C5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3716" y="1458997"/>
            <a:ext cx="9029253" cy="403144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ounded Rectangle 5">
            <a:extLst>
              <a:ext uri="{FF2B5EF4-FFF2-40B4-BE49-F238E27FC236}">
                <a16:creationId xmlns:a16="http://schemas.microsoft.com/office/drawing/2014/main" id="{34141C60-7ED5-444A-955C-7D0F81403266}"/>
              </a:ext>
            </a:extLst>
          </p:cNvPr>
          <p:cNvSpPr/>
          <p:nvPr/>
        </p:nvSpPr>
        <p:spPr>
          <a:xfrm>
            <a:off x="8198887" y="2933700"/>
            <a:ext cx="2343037" cy="1181100"/>
          </a:xfrm>
          <a:prstGeom prst="roundRect">
            <a:avLst/>
          </a:prstGeom>
          <a:solidFill>
            <a:srgbClr val="5B9BD5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ar-EG" sz="2800" b="1" dirty="0">
                <a:solidFill>
                  <a:srgbClr val="FF0000"/>
                </a:solidFill>
                <a:latin typeface="Cascadia Code" panose="020B0609020000020004" pitchFamily="49" charset="0"/>
                <a:ea typeface="Cascadia Code" panose="020B0609020000020004" pitchFamily="49" charset="0"/>
                <a:cs typeface="Cascadia Code" panose="020B0609020000020004" pitchFamily="49" charset="0"/>
              </a:rPr>
              <a:t>عناصر المحاضرة</a:t>
            </a:r>
          </a:p>
        </p:txBody>
      </p:sp>
      <p:sp>
        <p:nvSpPr>
          <p:cNvPr id="10" name="Rounded Rectangle 12">
            <a:extLst>
              <a:ext uri="{FF2B5EF4-FFF2-40B4-BE49-F238E27FC236}">
                <a16:creationId xmlns:a16="http://schemas.microsoft.com/office/drawing/2014/main" id="{57267BD6-B319-48B8-914C-EB53C0B792E1}"/>
              </a:ext>
            </a:extLst>
          </p:cNvPr>
          <p:cNvSpPr/>
          <p:nvPr/>
        </p:nvSpPr>
        <p:spPr>
          <a:xfrm>
            <a:off x="2155971" y="1926374"/>
            <a:ext cx="5953554" cy="3270208"/>
          </a:xfrm>
          <a:prstGeom prst="round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rtl="1"/>
            <a:r>
              <a:rPr lang="ar-EG" sz="20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المحور الثاني : موقف </a:t>
            </a:r>
            <a:r>
              <a:rPr lang="ar-SA" sz="20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الشريعة الإسلامية والتعاون الدولي في مواجهة الجرائم السيبرانية:</a:t>
            </a:r>
            <a:endParaRPr lang="ar-EG" sz="2000" b="1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algn="just" rtl="1"/>
            <a:endParaRPr lang="en-US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 rtl="1"/>
            <a:r>
              <a:rPr lang="ar-SA" b="1" dirty="0">
                <a:solidFill>
                  <a:srgbClr val="0808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أولا : </a:t>
            </a:r>
            <a:r>
              <a:rPr lang="ar-EG" b="1" dirty="0">
                <a:solidFill>
                  <a:srgbClr val="0808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موقف الشريعة الإسلامية في مواجهة الجرائم السيبرانية:</a:t>
            </a:r>
            <a:endParaRPr lang="en-US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 rtl="1"/>
            <a:r>
              <a:rPr lang="ar-SA" b="1" dirty="0">
                <a:solidFill>
                  <a:srgbClr val="0808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ثانيا : أهمية التعاون الدولي لمكافحة الجرائم السيبرانية:</a:t>
            </a:r>
            <a:endParaRPr lang="en-US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 rtl="1"/>
            <a:r>
              <a:rPr lang="ar-SA" b="1" dirty="0">
                <a:solidFill>
                  <a:srgbClr val="0808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ثالثاً: أنواع التعاون الدولي:</a:t>
            </a:r>
            <a:endParaRPr lang="en-US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SA" dirty="0">
                <a:solidFill>
                  <a:srgbClr val="0808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التعاون الدولي غير الرسمي:</a:t>
            </a:r>
            <a:endParaRPr lang="en-US" sz="1600" dirty="0"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SA" dirty="0">
                <a:solidFill>
                  <a:srgbClr val="0808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التعاون الدولي الرسمي:</a:t>
            </a:r>
            <a:endParaRPr lang="en-US" sz="1600" dirty="0"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084414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650076" y="1330910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11" name="Picture 2" descr="إجراءات التحقيق وجمع الأدلة في الجرائم الإلكترونية">
            <a:extLst>
              <a:ext uri="{FF2B5EF4-FFF2-40B4-BE49-F238E27FC236}">
                <a16:creationId xmlns:a16="http://schemas.microsoft.com/office/drawing/2014/main" id="{9EF34320-6FBC-473D-9145-27E663E2C5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3716" y="1458997"/>
            <a:ext cx="9029253" cy="403144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ounded Rectangle 5">
            <a:extLst>
              <a:ext uri="{FF2B5EF4-FFF2-40B4-BE49-F238E27FC236}">
                <a16:creationId xmlns:a16="http://schemas.microsoft.com/office/drawing/2014/main" id="{34141C60-7ED5-444A-955C-7D0F81403266}"/>
              </a:ext>
            </a:extLst>
          </p:cNvPr>
          <p:cNvSpPr/>
          <p:nvPr/>
        </p:nvSpPr>
        <p:spPr>
          <a:xfrm>
            <a:off x="8525861" y="2884168"/>
            <a:ext cx="2159398" cy="1181100"/>
          </a:xfrm>
          <a:prstGeom prst="roundRect">
            <a:avLst/>
          </a:prstGeom>
          <a:solidFill>
            <a:srgbClr val="5B9BD5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ar-EG" sz="2800" b="1" dirty="0">
                <a:solidFill>
                  <a:srgbClr val="FF0000"/>
                </a:solidFill>
                <a:latin typeface="Cascadia Code" panose="020B0609020000020004" pitchFamily="49" charset="0"/>
                <a:ea typeface="Cascadia Code" panose="020B0609020000020004" pitchFamily="49" charset="0"/>
                <a:cs typeface="Cascadia Code" panose="020B0609020000020004" pitchFamily="49" charset="0"/>
              </a:rPr>
              <a:t>عناصر المحاضرة</a:t>
            </a:r>
          </a:p>
        </p:txBody>
      </p:sp>
      <p:sp>
        <p:nvSpPr>
          <p:cNvPr id="10" name="Rounded Rectangle 12">
            <a:extLst>
              <a:ext uri="{FF2B5EF4-FFF2-40B4-BE49-F238E27FC236}">
                <a16:creationId xmlns:a16="http://schemas.microsoft.com/office/drawing/2014/main" id="{57267BD6-B319-48B8-914C-EB53C0B792E1}"/>
              </a:ext>
            </a:extLst>
          </p:cNvPr>
          <p:cNvSpPr/>
          <p:nvPr/>
        </p:nvSpPr>
        <p:spPr>
          <a:xfrm>
            <a:off x="1833716" y="1544741"/>
            <a:ext cx="6514435" cy="3957108"/>
          </a:xfrm>
          <a:prstGeom prst="round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rtl="1"/>
            <a:r>
              <a:rPr lang="ar-SA" sz="2400" b="1" dirty="0">
                <a:solidFill>
                  <a:schemeClr val="tx1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رابعا: جهود منظمة الأمم المتحدة في مواجهة الجرائم السيبرانية:</a:t>
            </a:r>
            <a:endParaRPr lang="en-US" sz="2400" dirty="0">
              <a:solidFill>
                <a:schemeClr val="tx1"/>
              </a:solidFill>
              <a:ea typeface="Times New Roman" panose="02020603050405020304" pitchFamily="18" charset="0"/>
            </a:endParaRP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SA" sz="2400" dirty="0">
                <a:solidFill>
                  <a:srgbClr val="080800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وثائق الجمعية العامة للأمم المتحدة بشأن الجرائم السيبرانية:</a:t>
            </a:r>
            <a:endParaRPr lang="en-US" sz="2400" dirty="0"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SA" sz="2400" dirty="0">
                <a:solidFill>
                  <a:srgbClr val="080800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قرارات المجلس الاقتصادي والاجتماعي:</a:t>
            </a:r>
            <a:endParaRPr lang="en-US" sz="2400" dirty="0"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SA" sz="2400" dirty="0">
                <a:solidFill>
                  <a:srgbClr val="080800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مؤتمر الأمم المتحدة الثامن لمنع الجريمةمعاملة السجناء ... هافانا ۱۹۹۰ بشأن الجرائم ذات الصلة بالكمبيوتر:</a:t>
            </a:r>
            <a:endParaRPr lang="en-US" sz="2400" dirty="0"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algn="r" rtl="1"/>
            <a:r>
              <a:rPr lang="ar-EG" sz="2400" dirty="0">
                <a:solidFill>
                  <a:srgbClr val="08080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4. </a:t>
            </a:r>
            <a:r>
              <a:rPr lang="ar-SA" sz="2400" dirty="0">
                <a:solidFill>
                  <a:srgbClr val="08080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إنشاء فريق من الخبراء الحكوميين المعنيين بالعمليات السيبرانية :</a:t>
            </a:r>
            <a:endParaRPr lang="en-US" sz="2400" dirty="0">
              <a:ea typeface="Times New Roman" panose="02020603050405020304" pitchFamily="18" charset="0"/>
              <a:cs typeface="Calibri" panose="020F050202020403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540530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650076" y="1330910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11" name="Picture 2" descr="إجراءات التحقيق وجمع الأدلة في الجرائم الإلكترونية">
            <a:extLst>
              <a:ext uri="{FF2B5EF4-FFF2-40B4-BE49-F238E27FC236}">
                <a16:creationId xmlns:a16="http://schemas.microsoft.com/office/drawing/2014/main" id="{9EF34320-6FBC-473D-9145-27E663E2C5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3716" y="1458997"/>
            <a:ext cx="9029253" cy="403144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ounded Rectangle 5">
            <a:extLst>
              <a:ext uri="{FF2B5EF4-FFF2-40B4-BE49-F238E27FC236}">
                <a16:creationId xmlns:a16="http://schemas.microsoft.com/office/drawing/2014/main" id="{34141C60-7ED5-444A-955C-7D0F81403266}"/>
              </a:ext>
            </a:extLst>
          </p:cNvPr>
          <p:cNvSpPr/>
          <p:nvPr/>
        </p:nvSpPr>
        <p:spPr>
          <a:xfrm>
            <a:off x="8525861" y="2884168"/>
            <a:ext cx="2159398" cy="1181100"/>
          </a:xfrm>
          <a:prstGeom prst="roundRect">
            <a:avLst/>
          </a:prstGeom>
          <a:solidFill>
            <a:srgbClr val="5B9BD5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ar-EG" sz="2800" b="1" dirty="0">
                <a:solidFill>
                  <a:srgbClr val="FF0000"/>
                </a:solidFill>
                <a:latin typeface="Cascadia Code" panose="020B0609020000020004" pitchFamily="49" charset="0"/>
                <a:ea typeface="Cascadia Code" panose="020B0609020000020004" pitchFamily="49" charset="0"/>
                <a:cs typeface="Cascadia Code" panose="020B0609020000020004" pitchFamily="49" charset="0"/>
              </a:rPr>
              <a:t>عناصر المحاضرة</a:t>
            </a:r>
          </a:p>
        </p:txBody>
      </p:sp>
      <p:sp>
        <p:nvSpPr>
          <p:cNvPr id="10" name="Rounded Rectangle 12">
            <a:extLst>
              <a:ext uri="{FF2B5EF4-FFF2-40B4-BE49-F238E27FC236}">
                <a16:creationId xmlns:a16="http://schemas.microsoft.com/office/drawing/2014/main" id="{57267BD6-B319-48B8-914C-EB53C0B792E1}"/>
              </a:ext>
            </a:extLst>
          </p:cNvPr>
          <p:cNvSpPr/>
          <p:nvPr/>
        </p:nvSpPr>
        <p:spPr>
          <a:xfrm>
            <a:off x="1833716" y="1544741"/>
            <a:ext cx="6514435" cy="3957108"/>
          </a:xfrm>
          <a:prstGeom prst="round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rtl="1"/>
            <a:r>
              <a:rPr lang="ar-SA" sz="2400" b="1">
                <a:solidFill>
                  <a:srgbClr val="0808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خامسا : الاتفاقيات الدولية فى مجال مكافحة الجرائم السيبرانية</a:t>
            </a:r>
            <a:r>
              <a:rPr lang="ar-SA" sz="2400">
                <a:solidFill>
                  <a:srgbClr val="0808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: </a:t>
            </a:r>
            <a:endParaRPr lang="en-US" sz="200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SA" sz="2400">
                <a:solidFill>
                  <a:srgbClr val="0808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معاهدة بودابست لمكافحة جرائم الإنترنت :</a:t>
            </a:r>
            <a:endParaRPr lang="en-US" sz="2000"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SA" sz="2400">
                <a:solidFill>
                  <a:srgbClr val="0808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توصيات المجلس الأوروبي :</a:t>
            </a:r>
            <a:endParaRPr lang="en-US" sz="2000"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algn="just" rtl="1"/>
            <a:r>
              <a:rPr lang="ar-SA" sz="2400" b="1">
                <a:solidFill>
                  <a:srgbClr val="0808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سادسا : جهود بعض المنظّمات العالمية المتخصصة والتحالفات الدولية:</a:t>
            </a:r>
            <a:endParaRPr lang="en-US" sz="200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SA" sz="2400">
                <a:solidFill>
                  <a:srgbClr val="0808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الاتحاد الدولي للاتصالات :</a:t>
            </a:r>
            <a:endParaRPr lang="en-US" sz="200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SA" sz="2400">
                <a:solidFill>
                  <a:srgbClr val="0808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المنظمة العالمية للملكية الفكرية :</a:t>
            </a:r>
            <a:endParaRPr lang="en-US" sz="200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SA" sz="2400">
                <a:solidFill>
                  <a:srgbClr val="0808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منظمة حلف شمال الأطلسي:</a:t>
            </a:r>
            <a:endParaRPr lang="en-US" sz="200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2304238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74194" y="128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9" name="Picture 2" descr="https://www.almrsal.com/wp-content/uploads/2019/02/%D8%A7%D9%84%D8%AC%D8%B1%D8%A7%D8%A6%D9%85-%D8%A7%D9%84%D8%A7%D9%84%D9%83%D8%AA%D8%B1%D9%88%D9%86%D9%8A%D8%A9.jpg">
            <a:extLst>
              <a:ext uri="{FF2B5EF4-FFF2-40B4-BE49-F238E27FC236}">
                <a16:creationId xmlns:a16="http://schemas.microsoft.com/office/drawing/2014/main" id="{E4B83D4E-D0C5-4DFE-96D9-234CD92CA2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3768" y="1428065"/>
            <a:ext cx="9126601" cy="394314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Oval 12">
            <a:extLst>
              <a:ext uri="{FF2B5EF4-FFF2-40B4-BE49-F238E27FC236}">
                <a16:creationId xmlns:a16="http://schemas.microsoft.com/office/drawing/2014/main" id="{27376E63-A78A-BD8F-1A56-52837C863F12}"/>
              </a:ext>
            </a:extLst>
          </p:cNvPr>
          <p:cNvSpPr/>
          <p:nvPr/>
        </p:nvSpPr>
        <p:spPr>
          <a:xfrm>
            <a:off x="2653031" y="2465294"/>
            <a:ext cx="7664775" cy="1727005"/>
          </a:xfrm>
          <a:prstGeom prst="ellipse">
            <a:avLst/>
          </a:prstGeom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4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 </a:t>
            </a:r>
          </a:p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المحور الأول </a:t>
            </a:r>
          </a:p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ar-EG" sz="3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المسئولية الجنائية للوسطاء </a:t>
            </a:r>
          </a:p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sz="32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في خدمات الإنترنت</a:t>
            </a:r>
            <a:endParaRPr kumimoji="0" lang="ar-EG" sz="32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6616016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258"/>
            <a:ext cx="2036258" cy="180032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807515" y="954686"/>
            <a:ext cx="4128422" cy="4950468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968279" y="1339683"/>
            <a:ext cx="10255442" cy="4389502"/>
          </a:xfrm>
          <a:prstGeom prst="roundRect">
            <a:avLst>
              <a:gd name="adj" fmla="val 6140"/>
            </a:avLst>
          </a:prstGeom>
          <a:solidFill>
            <a:schemeClr val="accent1">
              <a:lumMod val="40000"/>
              <a:lumOff val="6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495"/>
            <a:ext cx="1879649" cy="309118"/>
          </a:xfrm>
          <a:prstGeom prst="rect">
            <a:avLst/>
          </a:prstGeom>
        </p:spPr>
      </p:pic>
      <p:pic>
        <p:nvPicPr>
          <p:cNvPr id="1034" name="Picture 10" descr="الرسم البياني الاجتماعي عبر الإنترنت على شاشة الجوال, حب, وسائط الإنترنت,  الأنترنيت PNG والمتجهات للتحميل مجانا">
            <a:extLst>
              <a:ext uri="{FF2B5EF4-FFF2-40B4-BE49-F238E27FC236}">
                <a16:creationId xmlns:a16="http://schemas.microsoft.com/office/drawing/2014/main" id="{3FD6EC70-EC8A-4D3B-A7D2-50DD8694F5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2510" y="1554055"/>
            <a:ext cx="9716855" cy="3949233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  <a:extLst/>
        </p:spPr>
      </p:pic>
      <p:sp>
        <p:nvSpPr>
          <p:cNvPr id="12" name="Rounded Rectangle 12">
            <a:extLst>
              <a:ext uri="{FF2B5EF4-FFF2-40B4-BE49-F238E27FC236}">
                <a16:creationId xmlns:a16="http://schemas.microsoft.com/office/drawing/2014/main" id="{626C7965-EA88-4B39-8B2C-8CD9E4E111BC}"/>
              </a:ext>
            </a:extLst>
          </p:cNvPr>
          <p:cNvSpPr/>
          <p:nvPr/>
        </p:nvSpPr>
        <p:spPr>
          <a:xfrm>
            <a:off x="4705585" y="3881717"/>
            <a:ext cx="3335757" cy="949217"/>
          </a:xfrm>
          <a:prstGeom prst="round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rtl="1"/>
            <a:r>
              <a:rPr lang="ar-SA" sz="24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أولاً: تعريف وسطاء الانترنت:</a:t>
            </a:r>
            <a:endParaRPr lang="en-US" sz="2000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005395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258"/>
            <a:ext cx="2036258" cy="180032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807515" y="954686"/>
            <a:ext cx="4128422" cy="4950468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968279" y="1339683"/>
            <a:ext cx="10255442" cy="4389502"/>
          </a:xfrm>
          <a:prstGeom prst="roundRect">
            <a:avLst>
              <a:gd name="adj" fmla="val 6140"/>
            </a:avLst>
          </a:prstGeom>
          <a:solidFill>
            <a:schemeClr val="accent1">
              <a:lumMod val="40000"/>
              <a:lumOff val="6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495"/>
            <a:ext cx="1879649" cy="309118"/>
          </a:xfrm>
          <a:prstGeom prst="rect">
            <a:avLst/>
          </a:prstGeom>
        </p:spPr>
      </p:pic>
      <p:pic>
        <p:nvPicPr>
          <p:cNvPr id="1034" name="Picture 10" descr="الرسم البياني الاجتماعي عبر الإنترنت على شاشة الجوال, حب, وسائط الإنترنت,  الأنترنيت PNG والمتجهات للتحميل مجانا">
            <a:extLst>
              <a:ext uri="{FF2B5EF4-FFF2-40B4-BE49-F238E27FC236}">
                <a16:creationId xmlns:a16="http://schemas.microsoft.com/office/drawing/2014/main" id="{3FD6EC70-EC8A-4D3B-A7D2-50DD8694F5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2510" y="1554055"/>
            <a:ext cx="9716855" cy="3949233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  <a:extLst/>
        </p:spPr>
      </p:pic>
      <p:sp>
        <p:nvSpPr>
          <p:cNvPr id="12" name="Rounded Rectangle 12">
            <a:extLst>
              <a:ext uri="{FF2B5EF4-FFF2-40B4-BE49-F238E27FC236}">
                <a16:creationId xmlns:a16="http://schemas.microsoft.com/office/drawing/2014/main" id="{626C7965-EA88-4B39-8B2C-8CD9E4E111BC}"/>
              </a:ext>
            </a:extLst>
          </p:cNvPr>
          <p:cNvSpPr/>
          <p:nvPr/>
        </p:nvSpPr>
        <p:spPr>
          <a:xfrm>
            <a:off x="2922494" y="4034116"/>
            <a:ext cx="6711551" cy="949217"/>
          </a:xfrm>
          <a:prstGeom prst="round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rtl="1"/>
            <a:r>
              <a:rPr lang="ar-SA" sz="28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ثا</a:t>
            </a:r>
            <a:r>
              <a:rPr lang="ar-EG" sz="28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ني</a:t>
            </a:r>
            <a:r>
              <a:rPr lang="ar-SA" sz="28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اً: أنواع وسطاء الإنترنت حسب التصنيف الوظيفي:</a:t>
            </a:r>
            <a:endParaRPr lang="en-US" sz="2800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04954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258"/>
            <a:ext cx="2036258" cy="180032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807515" y="954686"/>
            <a:ext cx="4128422" cy="4950468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968279" y="1339683"/>
            <a:ext cx="10255442" cy="4389502"/>
          </a:xfrm>
          <a:prstGeom prst="roundRect">
            <a:avLst>
              <a:gd name="adj" fmla="val 6140"/>
            </a:avLst>
          </a:prstGeom>
          <a:solidFill>
            <a:schemeClr val="accent1">
              <a:lumMod val="40000"/>
              <a:lumOff val="6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495"/>
            <a:ext cx="1879649" cy="309118"/>
          </a:xfrm>
          <a:prstGeom prst="rect">
            <a:avLst/>
          </a:prstGeom>
        </p:spPr>
      </p:pic>
      <p:pic>
        <p:nvPicPr>
          <p:cNvPr id="1034" name="Picture 10" descr="الرسم البياني الاجتماعي عبر الإنترنت على شاشة الجوال, حب, وسائط الإنترنت,  الأنترنيت PNG والمتجهات للتحميل مجانا">
            <a:extLst>
              <a:ext uri="{FF2B5EF4-FFF2-40B4-BE49-F238E27FC236}">
                <a16:creationId xmlns:a16="http://schemas.microsoft.com/office/drawing/2014/main" id="{3FD6EC70-EC8A-4D3B-A7D2-50DD8694F5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2510" y="1554055"/>
            <a:ext cx="9716855" cy="3949233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  <a:extLst/>
        </p:spPr>
      </p:pic>
      <p:sp>
        <p:nvSpPr>
          <p:cNvPr id="12" name="Rounded Rectangle 12">
            <a:extLst>
              <a:ext uri="{FF2B5EF4-FFF2-40B4-BE49-F238E27FC236}">
                <a16:creationId xmlns:a16="http://schemas.microsoft.com/office/drawing/2014/main" id="{626C7965-EA88-4B39-8B2C-8CD9E4E111BC}"/>
              </a:ext>
            </a:extLst>
          </p:cNvPr>
          <p:cNvSpPr/>
          <p:nvPr/>
        </p:nvSpPr>
        <p:spPr>
          <a:xfrm>
            <a:off x="1434353" y="3899645"/>
            <a:ext cx="5053080" cy="949217"/>
          </a:xfrm>
          <a:prstGeom prst="round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rtl="1"/>
            <a:r>
              <a:rPr lang="ar-SA" sz="28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ومن الأمثلة على وسطاء الإنترنت ما يلي:</a:t>
            </a:r>
            <a:endParaRPr lang="en-US" sz="2400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r" rtl="1"/>
            <a:r>
              <a:rPr lang="ar-EG" sz="2800" dirty="0">
                <a:solidFill>
                  <a:srgbClr val="08080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       1. </a:t>
            </a:r>
            <a:r>
              <a:rPr lang="ar-SA" sz="2800" dirty="0">
                <a:solidFill>
                  <a:srgbClr val="08080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موفرو البنية التحتية للشبكة</a:t>
            </a:r>
            <a:r>
              <a:rPr lang="ar-EG" sz="2800" dirty="0">
                <a:solidFill>
                  <a:srgbClr val="08080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 :</a:t>
            </a:r>
            <a:r>
              <a:rPr lang="ar-SA" sz="2800" dirty="0">
                <a:solidFill>
                  <a:srgbClr val="08080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n-US" sz="2800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110357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258"/>
            <a:ext cx="2036258" cy="180032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807515" y="954686"/>
            <a:ext cx="4128422" cy="4950468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968279" y="1339683"/>
            <a:ext cx="10255442" cy="4389502"/>
          </a:xfrm>
          <a:prstGeom prst="roundRect">
            <a:avLst>
              <a:gd name="adj" fmla="val 6140"/>
            </a:avLst>
          </a:prstGeom>
          <a:solidFill>
            <a:schemeClr val="accent1">
              <a:lumMod val="40000"/>
              <a:lumOff val="6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495"/>
            <a:ext cx="1879649" cy="309118"/>
          </a:xfrm>
          <a:prstGeom prst="rect">
            <a:avLst/>
          </a:prstGeom>
        </p:spPr>
      </p:pic>
      <p:pic>
        <p:nvPicPr>
          <p:cNvPr id="1034" name="Picture 10" descr="الرسم البياني الاجتماعي عبر الإنترنت على شاشة الجوال, حب, وسائط الإنترنت,  الأنترنيت PNG والمتجهات للتحميل مجانا">
            <a:extLst>
              <a:ext uri="{FF2B5EF4-FFF2-40B4-BE49-F238E27FC236}">
                <a16:creationId xmlns:a16="http://schemas.microsoft.com/office/drawing/2014/main" id="{3FD6EC70-EC8A-4D3B-A7D2-50DD8694F5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2510" y="1554055"/>
            <a:ext cx="9716855" cy="3949233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  <a:extLst/>
        </p:spPr>
      </p:pic>
      <p:sp>
        <p:nvSpPr>
          <p:cNvPr id="12" name="Rounded Rectangle 12">
            <a:extLst>
              <a:ext uri="{FF2B5EF4-FFF2-40B4-BE49-F238E27FC236}">
                <a16:creationId xmlns:a16="http://schemas.microsoft.com/office/drawing/2014/main" id="{626C7965-EA88-4B39-8B2C-8CD9E4E111BC}"/>
              </a:ext>
            </a:extLst>
          </p:cNvPr>
          <p:cNvSpPr/>
          <p:nvPr/>
        </p:nvSpPr>
        <p:spPr>
          <a:xfrm>
            <a:off x="1241347" y="3872751"/>
            <a:ext cx="5853952" cy="949217"/>
          </a:xfrm>
          <a:prstGeom prst="round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ومن الأمثلة على وسطاء الإنترنت ما يلي: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  <a:p>
            <a:pPr lvl="0" algn="r" rtl="1"/>
            <a:r>
              <a:rPr kumimoji="0" lang="ar-EG" sz="2800" b="0" i="0" u="none" strike="noStrike" kern="1200" cap="none" spc="0" normalizeH="0" baseline="0" noProof="0" dirty="0">
                <a:ln>
                  <a:noFill/>
                </a:ln>
                <a:solidFill>
                  <a:srgbClr val="080800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  <a:cs typeface="Calibri" panose="020F0502020204030204" pitchFamily="34" charset="0"/>
              </a:rPr>
              <a:t>       2. </a:t>
            </a:r>
            <a:r>
              <a:rPr lang="ar-SA" sz="2800" dirty="0">
                <a:solidFill>
                  <a:srgbClr val="08080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متعهد خدمات الوصول لشبكة الإنترنت</a:t>
            </a:r>
            <a:r>
              <a:rPr kumimoji="0" lang="ar-EG" sz="2800" b="0" i="0" u="none" strike="noStrike" kern="1200" cap="none" spc="0" normalizeH="0" baseline="0" noProof="0" dirty="0">
                <a:ln>
                  <a:noFill/>
                </a:ln>
                <a:solidFill>
                  <a:srgbClr val="080800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  <a:cs typeface="Calibri" panose="020F0502020204030204" pitchFamily="34" charset="0"/>
              </a:rPr>
              <a:t>:</a:t>
            </a:r>
            <a:r>
              <a:rPr kumimoji="0" lang="ar-SA" sz="2800" b="0" i="0" u="none" strike="noStrike" kern="1200" cap="none" spc="0" normalizeH="0" baseline="0" noProof="0" dirty="0">
                <a:ln>
                  <a:noFill/>
                </a:ln>
                <a:solidFill>
                  <a:srgbClr val="080800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4372704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258"/>
            <a:ext cx="2036258" cy="180032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807515" y="954686"/>
            <a:ext cx="4128422" cy="4950468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968279" y="1339683"/>
            <a:ext cx="10255442" cy="4389502"/>
          </a:xfrm>
          <a:prstGeom prst="roundRect">
            <a:avLst>
              <a:gd name="adj" fmla="val 6140"/>
            </a:avLst>
          </a:prstGeom>
          <a:solidFill>
            <a:schemeClr val="accent1">
              <a:lumMod val="40000"/>
              <a:lumOff val="6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495"/>
            <a:ext cx="1879649" cy="309118"/>
          </a:xfrm>
          <a:prstGeom prst="rect">
            <a:avLst/>
          </a:prstGeom>
        </p:spPr>
      </p:pic>
      <p:pic>
        <p:nvPicPr>
          <p:cNvPr id="1034" name="Picture 10" descr="الرسم البياني الاجتماعي عبر الإنترنت على شاشة الجوال, حب, وسائط الإنترنت,  الأنترنيت PNG والمتجهات للتحميل مجانا">
            <a:extLst>
              <a:ext uri="{FF2B5EF4-FFF2-40B4-BE49-F238E27FC236}">
                <a16:creationId xmlns:a16="http://schemas.microsoft.com/office/drawing/2014/main" id="{3FD6EC70-EC8A-4D3B-A7D2-50DD8694F5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2510" y="1554055"/>
            <a:ext cx="9716855" cy="3949233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  <a:extLst/>
        </p:spPr>
      </p:pic>
      <p:sp>
        <p:nvSpPr>
          <p:cNvPr id="12" name="Rounded Rectangle 12">
            <a:extLst>
              <a:ext uri="{FF2B5EF4-FFF2-40B4-BE49-F238E27FC236}">
                <a16:creationId xmlns:a16="http://schemas.microsoft.com/office/drawing/2014/main" id="{626C7965-EA88-4B39-8B2C-8CD9E4E111BC}"/>
              </a:ext>
            </a:extLst>
          </p:cNvPr>
          <p:cNvSpPr/>
          <p:nvPr/>
        </p:nvSpPr>
        <p:spPr>
          <a:xfrm>
            <a:off x="1362635" y="3908610"/>
            <a:ext cx="4813181" cy="949217"/>
          </a:xfrm>
          <a:prstGeom prst="round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ومن الأمثلة على وسطاء الإنترنت ما يلي: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  <a:p>
            <a:pPr lvl="0" algn="r" rtl="1"/>
            <a:r>
              <a:rPr kumimoji="0" lang="ar-EG" sz="2800" b="0" i="0" u="none" strike="noStrike" kern="1200" cap="none" spc="0" normalizeH="0" baseline="0" noProof="0" dirty="0">
                <a:ln>
                  <a:noFill/>
                </a:ln>
                <a:solidFill>
                  <a:srgbClr val="080800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  <a:cs typeface="Calibri" panose="020F0502020204030204" pitchFamily="34" charset="0"/>
              </a:rPr>
              <a:t>       </a:t>
            </a:r>
            <a:r>
              <a:rPr lang="ar-EG" sz="2800" dirty="0">
                <a:solidFill>
                  <a:srgbClr val="080800"/>
                </a:solidFill>
                <a:latin typeface="Calibri" panose="020F0502020204030204"/>
                <a:ea typeface="Calibri" panose="020F0502020204030204" pitchFamily="34" charset="0"/>
                <a:cs typeface="Calibri" panose="020F0502020204030204" pitchFamily="34" charset="0"/>
              </a:rPr>
              <a:t>3. مقدمو خدمات الإنترنت </a:t>
            </a:r>
            <a:r>
              <a:rPr kumimoji="0" lang="ar-EG" sz="2800" b="0" i="0" u="none" strike="noStrike" kern="1200" cap="none" spc="0" normalizeH="0" baseline="0" noProof="0" dirty="0">
                <a:ln>
                  <a:noFill/>
                </a:ln>
                <a:solidFill>
                  <a:srgbClr val="080800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  <a:cs typeface="Calibri" panose="020F0502020204030204" pitchFamily="34" charset="0"/>
              </a:rPr>
              <a:t>:</a:t>
            </a:r>
            <a:r>
              <a:rPr kumimoji="0" lang="ar-SA" sz="2800" b="0" i="0" u="none" strike="noStrike" kern="1200" cap="none" spc="0" normalizeH="0" baseline="0" noProof="0" dirty="0">
                <a:ln>
                  <a:noFill/>
                </a:ln>
                <a:solidFill>
                  <a:srgbClr val="080800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1062616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258"/>
            <a:ext cx="2036258" cy="180032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807515" y="954686"/>
            <a:ext cx="4128422" cy="4950468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968279" y="1339683"/>
            <a:ext cx="10255442" cy="4389502"/>
          </a:xfrm>
          <a:prstGeom prst="roundRect">
            <a:avLst>
              <a:gd name="adj" fmla="val 6140"/>
            </a:avLst>
          </a:prstGeom>
          <a:solidFill>
            <a:schemeClr val="accent1">
              <a:lumMod val="40000"/>
              <a:lumOff val="6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495"/>
            <a:ext cx="1879649" cy="309118"/>
          </a:xfrm>
          <a:prstGeom prst="rect">
            <a:avLst/>
          </a:prstGeom>
        </p:spPr>
      </p:pic>
      <p:pic>
        <p:nvPicPr>
          <p:cNvPr id="1034" name="Picture 10" descr="الرسم البياني الاجتماعي عبر الإنترنت على شاشة الجوال, حب, وسائط الإنترنت,  الأنترنيت PNG والمتجهات للتحميل مجانا">
            <a:extLst>
              <a:ext uri="{FF2B5EF4-FFF2-40B4-BE49-F238E27FC236}">
                <a16:creationId xmlns:a16="http://schemas.microsoft.com/office/drawing/2014/main" id="{3FD6EC70-EC8A-4D3B-A7D2-50DD8694F5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2510" y="1554055"/>
            <a:ext cx="9716855" cy="3949233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  <a:extLst/>
        </p:spPr>
      </p:pic>
      <p:sp>
        <p:nvSpPr>
          <p:cNvPr id="12" name="Rounded Rectangle 12">
            <a:extLst>
              <a:ext uri="{FF2B5EF4-FFF2-40B4-BE49-F238E27FC236}">
                <a16:creationId xmlns:a16="http://schemas.microsoft.com/office/drawing/2014/main" id="{626C7965-EA88-4B39-8B2C-8CD9E4E111BC}"/>
              </a:ext>
            </a:extLst>
          </p:cNvPr>
          <p:cNvSpPr/>
          <p:nvPr/>
        </p:nvSpPr>
        <p:spPr>
          <a:xfrm>
            <a:off x="1362635" y="3908610"/>
            <a:ext cx="4813181" cy="949217"/>
          </a:xfrm>
          <a:prstGeom prst="round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ومن الأمثلة على وسطاء الإنترنت ما يلي: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  <a:p>
            <a:pPr lvl="0" algn="r" rtl="1"/>
            <a:r>
              <a:rPr kumimoji="0" lang="ar-EG" sz="2800" b="0" i="0" u="none" strike="noStrike" kern="1200" cap="none" spc="0" normalizeH="0" baseline="0" noProof="0" dirty="0">
                <a:ln>
                  <a:noFill/>
                </a:ln>
                <a:solidFill>
                  <a:srgbClr val="080800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  <a:cs typeface="Calibri" panose="020F0502020204030204" pitchFamily="34" charset="0"/>
              </a:rPr>
              <a:t>       4. </a:t>
            </a:r>
            <a:r>
              <a:rPr lang="ar-EG" sz="2800" dirty="0">
                <a:solidFill>
                  <a:srgbClr val="080800"/>
                </a:solidFill>
                <a:latin typeface="Calibri" panose="020F0502020204030204"/>
                <a:ea typeface="Calibri" panose="020F0502020204030204" pitchFamily="34" charset="0"/>
                <a:cs typeface="Calibri" panose="020F0502020204030204" pitchFamily="34" charset="0"/>
              </a:rPr>
              <a:t>مقدموا خدمات الإستضافة </a:t>
            </a:r>
            <a:r>
              <a:rPr kumimoji="0" lang="ar-EG" sz="2800" b="0" i="0" u="none" strike="noStrike" kern="1200" cap="none" spc="0" normalizeH="0" baseline="0" noProof="0" dirty="0">
                <a:ln>
                  <a:noFill/>
                </a:ln>
                <a:solidFill>
                  <a:srgbClr val="080800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  <a:cs typeface="Calibri" panose="020F0502020204030204" pitchFamily="34" charset="0"/>
              </a:rPr>
              <a:t>:</a:t>
            </a:r>
            <a:r>
              <a:rPr kumimoji="0" lang="ar-SA" sz="2800" b="0" i="0" u="none" strike="noStrike" kern="1200" cap="none" spc="0" normalizeH="0" baseline="0" noProof="0" dirty="0">
                <a:ln>
                  <a:noFill/>
                </a:ln>
                <a:solidFill>
                  <a:srgbClr val="080800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1136907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258"/>
            <a:ext cx="2036258" cy="180032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807515" y="954686"/>
            <a:ext cx="4128422" cy="4950468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968279" y="1339683"/>
            <a:ext cx="10255442" cy="4389502"/>
          </a:xfrm>
          <a:prstGeom prst="roundRect">
            <a:avLst>
              <a:gd name="adj" fmla="val 6140"/>
            </a:avLst>
          </a:prstGeom>
          <a:solidFill>
            <a:schemeClr val="accent1">
              <a:lumMod val="40000"/>
              <a:lumOff val="6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495"/>
            <a:ext cx="1879649" cy="309118"/>
          </a:xfrm>
          <a:prstGeom prst="rect">
            <a:avLst/>
          </a:prstGeom>
        </p:spPr>
      </p:pic>
      <p:pic>
        <p:nvPicPr>
          <p:cNvPr id="1034" name="Picture 10" descr="الرسم البياني الاجتماعي عبر الإنترنت على شاشة الجوال, حب, وسائط الإنترنت,  الأنترنيت PNG والمتجهات للتحميل مجانا">
            <a:extLst>
              <a:ext uri="{FF2B5EF4-FFF2-40B4-BE49-F238E27FC236}">
                <a16:creationId xmlns:a16="http://schemas.microsoft.com/office/drawing/2014/main" id="{3FD6EC70-EC8A-4D3B-A7D2-50DD8694F5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2510" y="1554055"/>
            <a:ext cx="9716855" cy="3949233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  <a:extLst/>
        </p:spPr>
      </p:pic>
      <p:sp>
        <p:nvSpPr>
          <p:cNvPr id="12" name="Rounded Rectangle 12">
            <a:extLst>
              <a:ext uri="{FF2B5EF4-FFF2-40B4-BE49-F238E27FC236}">
                <a16:creationId xmlns:a16="http://schemas.microsoft.com/office/drawing/2014/main" id="{626C7965-EA88-4B39-8B2C-8CD9E4E111BC}"/>
              </a:ext>
            </a:extLst>
          </p:cNvPr>
          <p:cNvSpPr/>
          <p:nvPr/>
        </p:nvSpPr>
        <p:spPr>
          <a:xfrm>
            <a:off x="1362635" y="3908610"/>
            <a:ext cx="4813181" cy="949217"/>
          </a:xfrm>
          <a:prstGeom prst="round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ومن الأمثلة على وسطاء الإنترنت ما يلي: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  <a:p>
            <a:pPr lvl="0" algn="r" rtl="1"/>
            <a:r>
              <a:rPr kumimoji="0" lang="ar-EG" sz="2800" b="0" i="0" u="none" strike="noStrike" kern="1200" cap="none" spc="0" normalizeH="0" baseline="0" noProof="0" dirty="0">
                <a:ln>
                  <a:noFill/>
                </a:ln>
                <a:solidFill>
                  <a:srgbClr val="080800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  <a:cs typeface="Calibri" panose="020F0502020204030204" pitchFamily="34" charset="0"/>
              </a:rPr>
              <a:t>       5. ناقل للمعلومات:</a:t>
            </a:r>
            <a:r>
              <a:rPr kumimoji="0" lang="ar-SA" sz="2800" b="0" i="0" u="none" strike="noStrike" kern="1200" cap="none" spc="0" normalizeH="0" baseline="0" noProof="0" dirty="0">
                <a:ln>
                  <a:noFill/>
                </a:ln>
                <a:solidFill>
                  <a:srgbClr val="080800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185897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258"/>
            <a:ext cx="2036258" cy="180032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807515" y="954686"/>
            <a:ext cx="4128422" cy="4950468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968279" y="1339683"/>
            <a:ext cx="10255442" cy="4389502"/>
          </a:xfrm>
          <a:prstGeom prst="roundRect">
            <a:avLst>
              <a:gd name="adj" fmla="val 6140"/>
            </a:avLst>
          </a:prstGeom>
          <a:solidFill>
            <a:schemeClr val="accent1">
              <a:lumMod val="40000"/>
              <a:lumOff val="6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495"/>
            <a:ext cx="1879649" cy="309118"/>
          </a:xfrm>
          <a:prstGeom prst="rect">
            <a:avLst/>
          </a:prstGeom>
        </p:spPr>
      </p:pic>
      <p:pic>
        <p:nvPicPr>
          <p:cNvPr id="1034" name="Picture 10" descr="الرسم البياني الاجتماعي عبر الإنترنت على شاشة الجوال, حب, وسائط الإنترنت,  الأنترنيت PNG والمتجهات للتحميل مجانا">
            <a:extLst>
              <a:ext uri="{FF2B5EF4-FFF2-40B4-BE49-F238E27FC236}">
                <a16:creationId xmlns:a16="http://schemas.microsoft.com/office/drawing/2014/main" id="{3FD6EC70-EC8A-4D3B-A7D2-50DD8694F5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2510" y="1554055"/>
            <a:ext cx="9716855" cy="3949233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  <a:extLst/>
        </p:spPr>
      </p:pic>
      <p:sp>
        <p:nvSpPr>
          <p:cNvPr id="12" name="Rounded Rectangle 12">
            <a:extLst>
              <a:ext uri="{FF2B5EF4-FFF2-40B4-BE49-F238E27FC236}">
                <a16:creationId xmlns:a16="http://schemas.microsoft.com/office/drawing/2014/main" id="{626C7965-EA88-4B39-8B2C-8CD9E4E111BC}"/>
              </a:ext>
            </a:extLst>
          </p:cNvPr>
          <p:cNvSpPr/>
          <p:nvPr/>
        </p:nvSpPr>
        <p:spPr>
          <a:xfrm>
            <a:off x="1362635" y="3908610"/>
            <a:ext cx="4813181" cy="949217"/>
          </a:xfrm>
          <a:prstGeom prst="round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ومن الأمثلة على وسطاء الإنترنت ما يلي: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  <a:p>
            <a:pPr lvl="0" algn="r" rtl="1"/>
            <a:r>
              <a:rPr kumimoji="0" lang="ar-EG" sz="2800" b="0" i="0" u="none" strike="noStrike" kern="1200" cap="none" spc="0" normalizeH="0" baseline="0" noProof="0" dirty="0">
                <a:ln>
                  <a:noFill/>
                </a:ln>
                <a:solidFill>
                  <a:srgbClr val="080800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  <a:cs typeface="Calibri" panose="020F0502020204030204" pitchFamily="34" charset="0"/>
              </a:rPr>
              <a:t>       6. الشبكات الإجتماعية:</a:t>
            </a:r>
            <a:r>
              <a:rPr kumimoji="0" lang="ar-SA" sz="2800" b="0" i="0" u="none" strike="noStrike" kern="1200" cap="none" spc="0" normalizeH="0" baseline="0" noProof="0" dirty="0">
                <a:ln>
                  <a:noFill/>
                </a:ln>
                <a:solidFill>
                  <a:srgbClr val="080800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7459565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650076" y="1330910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2052" name="Picture 4" descr="ثلث مستخدمي الإنترنت يقعون ضحايا لخرق بيانات | فلسطين أون لاين">
            <a:extLst>
              <a:ext uri="{FF2B5EF4-FFF2-40B4-BE49-F238E27FC236}">
                <a16:creationId xmlns:a16="http://schemas.microsoft.com/office/drawing/2014/main" id="{6C91ECB0-D79A-44DF-83A1-F35899BA94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1906" y="1506071"/>
            <a:ext cx="9027459" cy="395343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ounded Rectangle 12">
            <a:extLst>
              <a:ext uri="{FF2B5EF4-FFF2-40B4-BE49-F238E27FC236}">
                <a16:creationId xmlns:a16="http://schemas.microsoft.com/office/drawing/2014/main" id="{57267BD6-B319-48B8-914C-EB53C0B792E1}"/>
              </a:ext>
            </a:extLst>
          </p:cNvPr>
          <p:cNvSpPr/>
          <p:nvPr/>
        </p:nvSpPr>
        <p:spPr>
          <a:xfrm>
            <a:off x="2387160" y="2155024"/>
            <a:ext cx="5683624" cy="800465"/>
          </a:xfrm>
          <a:prstGeom prst="round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rtl="1"/>
            <a:r>
              <a:rPr lang="ar-SA" sz="24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ثالثا: حالات اعفاء وسطاء الإنترنت من المسئولية:</a:t>
            </a:r>
            <a:endParaRPr lang="en-US" sz="2000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5991544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69797" y="481849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650076" y="1330910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2052" name="Picture 4" descr="ثلث مستخدمي الإنترنت يقعون ضحايا لخرق بيانات | فلسطين أون لاين">
            <a:extLst>
              <a:ext uri="{FF2B5EF4-FFF2-40B4-BE49-F238E27FC236}">
                <a16:creationId xmlns:a16="http://schemas.microsoft.com/office/drawing/2014/main" id="{6C91ECB0-D79A-44DF-83A1-F35899BA94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1906" y="1506071"/>
            <a:ext cx="9027459" cy="395343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ounded Rectangle 12">
            <a:extLst>
              <a:ext uri="{FF2B5EF4-FFF2-40B4-BE49-F238E27FC236}">
                <a16:creationId xmlns:a16="http://schemas.microsoft.com/office/drawing/2014/main" id="{57267BD6-B319-48B8-914C-EB53C0B792E1}"/>
              </a:ext>
            </a:extLst>
          </p:cNvPr>
          <p:cNvSpPr/>
          <p:nvPr/>
        </p:nvSpPr>
        <p:spPr>
          <a:xfrm>
            <a:off x="2282118" y="2241857"/>
            <a:ext cx="8139953" cy="2586574"/>
          </a:xfrm>
          <a:prstGeom prst="round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rtl="1"/>
            <a:r>
              <a:rPr lang="ar-SA" sz="2400" b="1" dirty="0">
                <a:solidFill>
                  <a:srgbClr val="FF0000"/>
                </a:solidFill>
              </a:rPr>
              <a:t> </a:t>
            </a:r>
            <a:r>
              <a:rPr lang="ar-EG" sz="2400" b="1" dirty="0">
                <a:solidFill>
                  <a:srgbClr val="FF0000"/>
                </a:solidFill>
              </a:rPr>
              <a:t>    </a:t>
            </a:r>
            <a:r>
              <a:rPr lang="ar-SA" sz="2400" b="1" dirty="0">
                <a:solidFill>
                  <a:srgbClr val="FF0000"/>
                </a:solidFill>
              </a:rPr>
              <a:t>وهناك ثلاث أنواع من مقدمي الخدمات الوسيطة منحها التوجيه الأور</a:t>
            </a:r>
            <a:r>
              <a:rPr lang="ar-EG" sz="2400" b="1" dirty="0">
                <a:solidFill>
                  <a:srgbClr val="FF0000"/>
                </a:solidFill>
              </a:rPr>
              <a:t>و</a:t>
            </a:r>
            <a:r>
              <a:rPr lang="ar-SA" sz="2400" b="1" dirty="0">
                <a:solidFill>
                  <a:srgbClr val="FF0000"/>
                </a:solidFill>
              </a:rPr>
              <a:t>بي الاعفاء المشروط من المسئولية وهم على وجه التحديد، إذا كان مقدم الخدمة:</a:t>
            </a:r>
            <a:endParaRPr lang="ar-EG" sz="2400" b="1" dirty="0">
              <a:solidFill>
                <a:srgbClr val="FF0000"/>
              </a:solidFill>
            </a:endParaRP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SA" sz="2400" dirty="0">
                <a:solidFill>
                  <a:srgbClr val="0808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ناقل للمعلومات أو مجرد قناة ناقلة للمعلومات.</a:t>
            </a:r>
            <a:endParaRPr lang="en-US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SA" sz="2400" dirty="0">
                <a:solidFill>
                  <a:srgbClr val="0808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 يقوم بالتخزين المؤقت للمحتوي.</a:t>
            </a:r>
            <a:endParaRPr lang="en-US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SA" sz="2400" dirty="0">
                <a:solidFill>
                  <a:srgbClr val="0808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أو يقوم بالاستضافة.</a:t>
            </a:r>
            <a:endParaRPr lang="en-US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3735853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69797" y="481849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650076" y="1330910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2052" name="Picture 4" descr="ثلث مستخدمي الإنترنت يقعون ضحايا لخرق بيانات | فلسطين أون لاين">
            <a:extLst>
              <a:ext uri="{FF2B5EF4-FFF2-40B4-BE49-F238E27FC236}">
                <a16:creationId xmlns:a16="http://schemas.microsoft.com/office/drawing/2014/main" id="{6C91ECB0-D79A-44DF-83A1-F35899BA94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1906" y="1506071"/>
            <a:ext cx="9027459" cy="395343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ounded Rectangle 12">
            <a:extLst>
              <a:ext uri="{FF2B5EF4-FFF2-40B4-BE49-F238E27FC236}">
                <a16:creationId xmlns:a16="http://schemas.microsoft.com/office/drawing/2014/main" id="{57267BD6-B319-48B8-914C-EB53C0B792E1}"/>
              </a:ext>
            </a:extLst>
          </p:cNvPr>
          <p:cNvSpPr/>
          <p:nvPr/>
        </p:nvSpPr>
        <p:spPr>
          <a:xfrm>
            <a:off x="4007224" y="2241857"/>
            <a:ext cx="6414847" cy="1908802"/>
          </a:xfrm>
          <a:prstGeom prst="round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rtl="1"/>
            <a:r>
              <a:rPr lang="ar-SA" sz="24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رابعا: مسئولية وسطاء الإنترنت عن المحتوي الإلكتروني:</a:t>
            </a:r>
            <a:endParaRPr lang="ar-EG" sz="2400" b="1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342900" marR="0" lvl="0" indent="-342900" algn="r" rtl="1"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SA" sz="2000" dirty="0">
                <a:solidFill>
                  <a:srgbClr val="0808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المسئولية الجنائية لمقدم خدمة الحوسبة السحابية.</a:t>
            </a:r>
            <a:endParaRPr lang="en-US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r" rtl="1"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SA" sz="2000" dirty="0">
                <a:solidFill>
                  <a:srgbClr val="0808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 المسئولية الجنائية لمقدم خدمة الاستضافة.</a:t>
            </a:r>
            <a:endParaRPr lang="en-US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r" rtl="1"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SA" sz="2000" dirty="0">
                <a:solidFill>
                  <a:srgbClr val="0808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المسئولية الجنائية لمقدم خدمة الاتصال بالإنترنت.</a:t>
            </a:r>
            <a:endParaRPr lang="en-US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0887780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69797" y="481849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650076" y="1330910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2052" name="Picture 4" descr="ثلث مستخدمي الإنترنت يقعون ضحايا لخرق بيانات | فلسطين أون لاين">
            <a:extLst>
              <a:ext uri="{FF2B5EF4-FFF2-40B4-BE49-F238E27FC236}">
                <a16:creationId xmlns:a16="http://schemas.microsoft.com/office/drawing/2014/main" id="{6C91ECB0-D79A-44DF-83A1-F35899BA94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1906" y="1506071"/>
            <a:ext cx="9027459" cy="395343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ounded Rectangle 12">
            <a:extLst>
              <a:ext uri="{FF2B5EF4-FFF2-40B4-BE49-F238E27FC236}">
                <a16:creationId xmlns:a16="http://schemas.microsoft.com/office/drawing/2014/main" id="{57267BD6-B319-48B8-914C-EB53C0B792E1}"/>
              </a:ext>
            </a:extLst>
          </p:cNvPr>
          <p:cNvSpPr/>
          <p:nvPr/>
        </p:nvSpPr>
        <p:spPr>
          <a:xfrm>
            <a:off x="2269797" y="3631376"/>
            <a:ext cx="6414847" cy="1420309"/>
          </a:xfrm>
          <a:prstGeom prst="round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rtl="1"/>
            <a:r>
              <a:rPr lang="ar-SA" sz="24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رابعا: مسئولية وسطاء الإنترنت عن المحتوي الإلكتروني:</a:t>
            </a:r>
            <a:endParaRPr lang="ar-EG" sz="2400" b="1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342900" marR="0" lvl="0" indent="-342900" algn="r" rtl="1"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SA" sz="2000" b="1" dirty="0">
                <a:solidFill>
                  <a:srgbClr val="0808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المسئولية الجنائية لمقدم خدمة الحوسبة السحابية</a:t>
            </a:r>
            <a:r>
              <a:rPr lang="ar-EG" sz="2000" b="1" dirty="0">
                <a:solidFill>
                  <a:srgbClr val="0808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:</a:t>
            </a:r>
          </a:p>
          <a:p>
            <a:pPr marR="0" lvl="0" algn="r" rtl="1">
              <a:spcBef>
                <a:spcPts val="0"/>
              </a:spcBef>
              <a:spcAft>
                <a:spcPts val="500"/>
              </a:spcAft>
            </a:pPr>
            <a:r>
              <a:rPr lang="ar-EG" sz="2000" b="1" dirty="0">
                <a:solidFill>
                  <a:srgbClr val="0808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     أ. </a:t>
            </a:r>
            <a:r>
              <a:rPr lang="ar-SA" sz="2000" b="1" dirty="0">
                <a:solidFill>
                  <a:srgbClr val="0808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تعريف الحوسبة السحابية ومقدم خدمة الحوسبة السحابية:</a:t>
            </a:r>
            <a:endParaRPr lang="en-US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7083260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69797" y="481849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650076" y="1330910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2052" name="Picture 4" descr="ثلث مستخدمي الإنترنت يقعون ضحايا لخرق بيانات | فلسطين أون لاين">
            <a:extLst>
              <a:ext uri="{FF2B5EF4-FFF2-40B4-BE49-F238E27FC236}">
                <a16:creationId xmlns:a16="http://schemas.microsoft.com/office/drawing/2014/main" id="{6C91ECB0-D79A-44DF-83A1-F35899BA94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1906" y="1506071"/>
            <a:ext cx="9027459" cy="395343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ounded Rectangle 12">
            <a:extLst>
              <a:ext uri="{FF2B5EF4-FFF2-40B4-BE49-F238E27FC236}">
                <a16:creationId xmlns:a16="http://schemas.microsoft.com/office/drawing/2014/main" id="{57267BD6-B319-48B8-914C-EB53C0B792E1}"/>
              </a:ext>
            </a:extLst>
          </p:cNvPr>
          <p:cNvSpPr/>
          <p:nvPr/>
        </p:nvSpPr>
        <p:spPr>
          <a:xfrm>
            <a:off x="4127077" y="2185058"/>
            <a:ext cx="6414847" cy="1739152"/>
          </a:xfrm>
          <a:prstGeom prst="round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rtl="1"/>
            <a:r>
              <a:rPr lang="ar-SA" sz="24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رابعا: مسئولية وسطاء الإنترنت عن المحتوي الإلكتروني:</a:t>
            </a:r>
            <a:endParaRPr lang="ar-EG" sz="2400" b="1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342900" marR="0" lvl="0" indent="-342900" algn="r" rtl="1"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SA" sz="2000" b="1" dirty="0">
                <a:solidFill>
                  <a:srgbClr val="0808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المسئولية الجنائية لمقدم خدمة الحوسبة السحابية</a:t>
            </a:r>
            <a:r>
              <a:rPr lang="ar-EG" sz="2000" b="1" dirty="0">
                <a:solidFill>
                  <a:srgbClr val="0808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:</a:t>
            </a:r>
          </a:p>
          <a:p>
            <a:pPr marR="0" lvl="0" algn="r" rtl="1">
              <a:spcBef>
                <a:spcPts val="0"/>
              </a:spcBef>
              <a:spcAft>
                <a:spcPts val="500"/>
              </a:spcAft>
            </a:pPr>
            <a:r>
              <a:rPr lang="ar-EG" sz="2000" b="1" dirty="0">
                <a:solidFill>
                  <a:srgbClr val="0808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    ب. </a:t>
            </a:r>
            <a:r>
              <a:rPr lang="ar-SA" b="1" dirty="0">
                <a:solidFill>
                  <a:srgbClr val="0808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التزامات مقدم خدمة الحوسبة السحابية:</a:t>
            </a:r>
            <a:r>
              <a:rPr lang="ar-SA" dirty="0">
                <a:solidFill>
                  <a:srgbClr val="0808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 </a:t>
            </a:r>
            <a:endParaRPr lang="en-US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Font typeface="Calibri" panose="020F0502020204030204" pitchFamily="34" charset="0"/>
              <a:buChar char="-"/>
            </a:pPr>
            <a:r>
              <a:rPr lang="ar-SA" b="1" dirty="0">
                <a:solidFill>
                  <a:srgbClr val="0808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القانون الأمريكي</a:t>
            </a:r>
            <a:r>
              <a:rPr lang="ar-EG" b="1" dirty="0">
                <a:solidFill>
                  <a:srgbClr val="0808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:</a:t>
            </a:r>
            <a:endParaRPr lang="en-US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11266" name="Picture 2" descr="ما هو علم الولايات المتحدة الأمريكية؟ - انا مسافر">
            <a:extLst>
              <a:ext uri="{FF2B5EF4-FFF2-40B4-BE49-F238E27FC236}">
                <a16:creationId xmlns:a16="http://schemas.microsoft.com/office/drawing/2014/main" id="{FCB38B9E-4B77-4D35-8606-95EF95CE22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5112" y="3184965"/>
            <a:ext cx="2667839" cy="163450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5201341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69797" y="481849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650076" y="1330910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2052" name="Picture 4" descr="ثلث مستخدمي الإنترنت يقعون ضحايا لخرق بيانات | فلسطين أون لاين">
            <a:extLst>
              <a:ext uri="{FF2B5EF4-FFF2-40B4-BE49-F238E27FC236}">
                <a16:creationId xmlns:a16="http://schemas.microsoft.com/office/drawing/2014/main" id="{6C91ECB0-D79A-44DF-83A1-F35899BA94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2941" y="1521207"/>
            <a:ext cx="9027459" cy="395343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ounded Rectangle 12">
            <a:extLst>
              <a:ext uri="{FF2B5EF4-FFF2-40B4-BE49-F238E27FC236}">
                <a16:creationId xmlns:a16="http://schemas.microsoft.com/office/drawing/2014/main" id="{57267BD6-B319-48B8-914C-EB53C0B792E1}"/>
              </a:ext>
            </a:extLst>
          </p:cNvPr>
          <p:cNvSpPr/>
          <p:nvPr/>
        </p:nvSpPr>
        <p:spPr>
          <a:xfrm>
            <a:off x="4127077" y="1996775"/>
            <a:ext cx="6414847" cy="1739152"/>
          </a:xfrm>
          <a:prstGeom prst="round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rtl="1"/>
            <a:r>
              <a:rPr lang="ar-SA" sz="24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رابعا: مسئولية وسطاء الإنترنت عن المحتوي الإلكتروني:</a:t>
            </a:r>
            <a:endParaRPr lang="ar-EG" sz="2400" b="1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342900" marR="0" lvl="0" indent="-342900" algn="r" rtl="1"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SA" sz="2000" b="1" dirty="0">
                <a:solidFill>
                  <a:srgbClr val="0808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المسئولية الجنائية لمقدم خدمة الحوسبة السحابية</a:t>
            </a:r>
            <a:r>
              <a:rPr lang="ar-EG" sz="2000" b="1" dirty="0">
                <a:solidFill>
                  <a:srgbClr val="0808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:</a:t>
            </a:r>
          </a:p>
          <a:p>
            <a:pPr marR="0" lvl="0" algn="r" rtl="1">
              <a:spcBef>
                <a:spcPts val="0"/>
              </a:spcBef>
              <a:spcAft>
                <a:spcPts val="500"/>
              </a:spcAft>
            </a:pPr>
            <a:r>
              <a:rPr lang="ar-EG" sz="2000" b="1" dirty="0">
                <a:solidFill>
                  <a:srgbClr val="0808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    ب. </a:t>
            </a:r>
            <a:r>
              <a:rPr lang="ar-SA" b="1" dirty="0">
                <a:solidFill>
                  <a:srgbClr val="0808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التزامات مقدم خدمة الحوسبة السحابية:</a:t>
            </a:r>
            <a:r>
              <a:rPr lang="ar-SA" dirty="0">
                <a:solidFill>
                  <a:srgbClr val="0808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 </a:t>
            </a:r>
            <a:endParaRPr lang="en-US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Font typeface="Calibri" panose="020F0502020204030204" pitchFamily="34" charset="0"/>
              <a:buChar char="-"/>
            </a:pPr>
            <a:r>
              <a:rPr lang="ar-SA" b="1" dirty="0">
                <a:solidFill>
                  <a:srgbClr val="0808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القانون ال</a:t>
            </a:r>
            <a:r>
              <a:rPr lang="ar-EG" b="1" dirty="0">
                <a:solidFill>
                  <a:srgbClr val="0808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سعودي:</a:t>
            </a:r>
            <a:endParaRPr lang="en-US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10242" name="Picture 2" descr="علم السعودية - المعرفة">
            <a:extLst>
              <a:ext uri="{FF2B5EF4-FFF2-40B4-BE49-F238E27FC236}">
                <a16:creationId xmlns:a16="http://schemas.microsoft.com/office/drawing/2014/main" id="{9CDFBF86-205E-455A-AF65-2805CE046F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8558" y="2957531"/>
            <a:ext cx="2619375" cy="174307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24036892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69797" y="481849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650076" y="1330910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2052" name="Picture 4" descr="ثلث مستخدمي الإنترنت يقعون ضحايا لخرق بيانات | فلسطين أون لاين">
            <a:extLst>
              <a:ext uri="{FF2B5EF4-FFF2-40B4-BE49-F238E27FC236}">
                <a16:creationId xmlns:a16="http://schemas.microsoft.com/office/drawing/2014/main" id="{6C91ECB0-D79A-44DF-83A1-F35899BA94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2941" y="1521207"/>
            <a:ext cx="9027459" cy="395343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ounded Rectangle 12">
            <a:extLst>
              <a:ext uri="{FF2B5EF4-FFF2-40B4-BE49-F238E27FC236}">
                <a16:creationId xmlns:a16="http://schemas.microsoft.com/office/drawing/2014/main" id="{57267BD6-B319-48B8-914C-EB53C0B792E1}"/>
              </a:ext>
            </a:extLst>
          </p:cNvPr>
          <p:cNvSpPr/>
          <p:nvPr/>
        </p:nvSpPr>
        <p:spPr>
          <a:xfrm>
            <a:off x="2172771" y="3717784"/>
            <a:ext cx="6414847" cy="1219200"/>
          </a:xfrm>
          <a:prstGeom prst="round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rtl="1"/>
            <a:r>
              <a:rPr lang="ar-SA" sz="24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رابعا: مسئولية وسطاء الإنترنت عن المحتوي الإلكتروني:</a:t>
            </a:r>
            <a:endParaRPr lang="ar-EG" sz="2400" b="1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R="0" lvl="0" algn="just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</a:pPr>
            <a:r>
              <a:rPr lang="ar-EG" sz="2400" b="1" dirty="0">
                <a:solidFill>
                  <a:srgbClr val="0808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  2. </a:t>
            </a:r>
            <a:r>
              <a:rPr lang="ar-SA" sz="2400" b="1" dirty="0">
                <a:solidFill>
                  <a:srgbClr val="0808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المسئولية الجنائية لمقدم خدمة</a:t>
            </a:r>
            <a:r>
              <a:rPr lang="ar-EG" sz="2400" b="1" dirty="0">
                <a:solidFill>
                  <a:srgbClr val="0808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ar-SA" sz="2400" b="1" dirty="0">
                <a:solidFill>
                  <a:srgbClr val="0808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الإستضافة:</a:t>
            </a:r>
            <a:endParaRPr lang="en-US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2225500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69797" y="481849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650076" y="1330910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2052" name="Picture 4" descr="ثلث مستخدمي الإنترنت يقعون ضحايا لخرق بيانات | فلسطين أون لاين">
            <a:extLst>
              <a:ext uri="{FF2B5EF4-FFF2-40B4-BE49-F238E27FC236}">
                <a16:creationId xmlns:a16="http://schemas.microsoft.com/office/drawing/2014/main" id="{6C91ECB0-D79A-44DF-83A1-F35899BA94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2941" y="1521207"/>
            <a:ext cx="9027459" cy="395343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ounded Rectangle 12">
            <a:extLst>
              <a:ext uri="{FF2B5EF4-FFF2-40B4-BE49-F238E27FC236}">
                <a16:creationId xmlns:a16="http://schemas.microsoft.com/office/drawing/2014/main" id="{57267BD6-B319-48B8-914C-EB53C0B792E1}"/>
              </a:ext>
            </a:extLst>
          </p:cNvPr>
          <p:cNvSpPr/>
          <p:nvPr/>
        </p:nvSpPr>
        <p:spPr>
          <a:xfrm>
            <a:off x="2215210" y="3848956"/>
            <a:ext cx="6005783" cy="1219200"/>
          </a:xfrm>
          <a:prstGeom prst="round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rtl="1"/>
            <a:r>
              <a:rPr lang="ar-SA" sz="24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رابعا: مسئولية وسطاء الإنترنت عن المحتوي الإلكتروني:</a:t>
            </a:r>
            <a:endParaRPr lang="ar-EG" sz="2400" b="1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R="0" lvl="0" algn="just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</a:pPr>
            <a:r>
              <a:rPr lang="ar-EG" sz="2400" b="1" dirty="0">
                <a:solidFill>
                  <a:srgbClr val="0808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  2. </a:t>
            </a:r>
            <a:r>
              <a:rPr lang="ar-SA" sz="2400" b="1" dirty="0">
                <a:solidFill>
                  <a:srgbClr val="0808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المسئولية الجنائية لمقدم خدمة الإستضافة:</a:t>
            </a:r>
            <a:endParaRPr lang="ar-EG" sz="2400" b="1" dirty="0">
              <a:solidFill>
                <a:srgbClr val="080800"/>
              </a:solidFill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R="0" lvl="0" algn="just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</a:pPr>
            <a:r>
              <a:rPr lang="ar-EG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      أ. </a:t>
            </a:r>
            <a:r>
              <a:rPr lang="ar-SA" sz="2400" b="1" dirty="0">
                <a:solidFill>
                  <a:srgbClr val="002060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تعريف مقدم خدمة الاستضافة </a:t>
            </a:r>
            <a:r>
              <a:rPr lang="ar-EG" sz="2400" b="1" dirty="0">
                <a:solidFill>
                  <a:srgbClr val="002060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:</a:t>
            </a:r>
            <a:endParaRPr lang="en-US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4374224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69797" y="481849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650076" y="1330910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2052" name="Picture 4" descr="ثلث مستخدمي الإنترنت يقعون ضحايا لخرق بيانات | فلسطين أون لاين">
            <a:extLst>
              <a:ext uri="{FF2B5EF4-FFF2-40B4-BE49-F238E27FC236}">
                <a16:creationId xmlns:a16="http://schemas.microsoft.com/office/drawing/2014/main" id="{6C91ECB0-D79A-44DF-83A1-F35899BA94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2941" y="1521207"/>
            <a:ext cx="9027459" cy="395343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ounded Rectangle 12">
            <a:extLst>
              <a:ext uri="{FF2B5EF4-FFF2-40B4-BE49-F238E27FC236}">
                <a16:creationId xmlns:a16="http://schemas.microsoft.com/office/drawing/2014/main" id="{57267BD6-B319-48B8-914C-EB53C0B792E1}"/>
              </a:ext>
            </a:extLst>
          </p:cNvPr>
          <p:cNvSpPr/>
          <p:nvPr/>
        </p:nvSpPr>
        <p:spPr>
          <a:xfrm>
            <a:off x="2147733" y="3822859"/>
            <a:ext cx="6167718" cy="1332521"/>
          </a:xfrm>
          <a:prstGeom prst="round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rtl="1"/>
            <a:r>
              <a:rPr lang="ar-SA" sz="24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رابعا: مسئولية وسطاء الإنترنت عن المحتوي الإلكتروني:</a:t>
            </a:r>
            <a:endParaRPr lang="ar-EG" sz="2400" b="1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R="0" lvl="0" algn="just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</a:pPr>
            <a:r>
              <a:rPr lang="ar-EG" sz="2400" b="1" dirty="0">
                <a:solidFill>
                  <a:srgbClr val="0808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  2. </a:t>
            </a:r>
            <a:r>
              <a:rPr lang="ar-SA" sz="2400" b="1" dirty="0">
                <a:solidFill>
                  <a:srgbClr val="0808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المسئولية الجنائية لمقدم خدمة الإستضافة:</a:t>
            </a:r>
            <a:endParaRPr lang="ar-EG" sz="2400" b="1" dirty="0">
              <a:solidFill>
                <a:srgbClr val="080800"/>
              </a:solidFill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R="0" lvl="0" algn="just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</a:pPr>
            <a:r>
              <a:rPr lang="ar-EG" sz="2400" b="1" dirty="0">
                <a:solidFill>
                  <a:srgbClr val="00206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        ب. </a:t>
            </a:r>
            <a:r>
              <a:rPr lang="ar-SA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التزامات ومسئولية مقدم خدمة الاستضافة:</a:t>
            </a:r>
            <a:endParaRPr lang="en-US" sz="2000" dirty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6621203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69797" y="481849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650076" y="1330910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2052" name="Picture 4" descr="ثلث مستخدمي الإنترنت يقعون ضحايا لخرق بيانات | فلسطين أون لاين">
            <a:extLst>
              <a:ext uri="{FF2B5EF4-FFF2-40B4-BE49-F238E27FC236}">
                <a16:creationId xmlns:a16="http://schemas.microsoft.com/office/drawing/2014/main" id="{6C91ECB0-D79A-44DF-83A1-F35899BA94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2941" y="1521207"/>
            <a:ext cx="9027459" cy="395343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ounded Rectangle 12">
            <a:extLst>
              <a:ext uri="{FF2B5EF4-FFF2-40B4-BE49-F238E27FC236}">
                <a16:creationId xmlns:a16="http://schemas.microsoft.com/office/drawing/2014/main" id="{57267BD6-B319-48B8-914C-EB53C0B792E1}"/>
              </a:ext>
            </a:extLst>
          </p:cNvPr>
          <p:cNvSpPr/>
          <p:nvPr/>
        </p:nvSpPr>
        <p:spPr>
          <a:xfrm>
            <a:off x="2151529" y="3932330"/>
            <a:ext cx="6163922" cy="1141693"/>
          </a:xfrm>
          <a:prstGeom prst="round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rtl="1"/>
            <a:r>
              <a:rPr lang="ar-SA" sz="24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رابعا: مسئولية وسطاء الإنترنت عن المحتوي الإلكتروني:</a:t>
            </a:r>
            <a:endParaRPr lang="ar-EG" sz="2400" b="1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R="0" lvl="0" algn="just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</a:pPr>
            <a:r>
              <a:rPr lang="ar-EG" sz="2400" b="1" dirty="0">
                <a:solidFill>
                  <a:srgbClr val="0808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  3. مقدم خدمة الإتصال بالإنترنت: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086043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74194" y="128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8" name="Picture 2" descr="الجريمة الإلكترونية: المنظور النفسي، الاجتماعي والأمني">
            <a:extLst>
              <a:ext uri="{FF2B5EF4-FFF2-40B4-BE49-F238E27FC236}">
                <a16:creationId xmlns:a16="http://schemas.microsoft.com/office/drawing/2014/main" id="{2F29ABC9-4C47-4140-90BF-93ADE641E99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5878"/>
          <a:stretch/>
        </p:blipFill>
        <p:spPr bwMode="auto">
          <a:xfrm>
            <a:off x="2197101" y="1428065"/>
            <a:ext cx="8907780" cy="408308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Oval 12">
            <a:extLst>
              <a:ext uri="{FF2B5EF4-FFF2-40B4-BE49-F238E27FC236}">
                <a16:creationId xmlns:a16="http://schemas.microsoft.com/office/drawing/2014/main" id="{27376E63-A78A-BD8F-1A56-52837C863F12}"/>
              </a:ext>
            </a:extLst>
          </p:cNvPr>
          <p:cNvSpPr/>
          <p:nvPr/>
        </p:nvSpPr>
        <p:spPr>
          <a:xfrm>
            <a:off x="3302203" y="3205763"/>
            <a:ext cx="7380535" cy="1935002"/>
          </a:xfrm>
          <a:prstGeom prst="ellipse">
            <a:avLst/>
          </a:prstGeom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4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 </a:t>
            </a:r>
          </a:p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المحور الثاني </a:t>
            </a:r>
          </a:p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 الشريعة الإسلامية و التعاون الدولي في مواجهة الجرائم السيبرانية</a:t>
            </a:r>
            <a:endParaRPr kumimoji="0" lang="ar-EG" sz="32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7769403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69797" y="514284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74194" y="128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1026" name="Picture 2" descr="إجراءات التحقيق وجمع الأدلة في الجرائم الإلكترونية">
            <a:extLst>
              <a:ext uri="{FF2B5EF4-FFF2-40B4-BE49-F238E27FC236}">
                <a16:creationId xmlns:a16="http://schemas.microsoft.com/office/drawing/2014/main" id="{40BB1A7A-A0CE-46D3-9AD6-8110283D2B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2442" y="1413276"/>
            <a:ext cx="9029253" cy="403144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Oval 12">
            <a:extLst>
              <a:ext uri="{FF2B5EF4-FFF2-40B4-BE49-F238E27FC236}">
                <a16:creationId xmlns:a16="http://schemas.microsoft.com/office/drawing/2014/main" id="{27376E63-A78A-BD8F-1A56-52837C863F12}"/>
              </a:ext>
            </a:extLst>
          </p:cNvPr>
          <p:cNvSpPr/>
          <p:nvPr/>
        </p:nvSpPr>
        <p:spPr>
          <a:xfrm>
            <a:off x="2464527" y="3934750"/>
            <a:ext cx="4619513" cy="1165053"/>
          </a:xfrm>
          <a:prstGeom prst="ellipse">
            <a:avLst/>
          </a:prstGeom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4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 </a:t>
            </a:r>
          </a:p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sz="40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تمهيد وتقسيم :</a:t>
            </a:r>
            <a:endParaRPr kumimoji="0" lang="ar-EG" sz="32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/>
              <a:cs typeface="Arial" panose="020B060402020202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9B0CA968-3780-4248-A8CF-958F7D9A7F24}"/>
              </a:ext>
            </a:extLst>
          </p:cNvPr>
          <p:cNvSpPr/>
          <p:nvPr/>
        </p:nvSpPr>
        <p:spPr>
          <a:xfrm>
            <a:off x="3393772" y="1935706"/>
            <a:ext cx="7380535" cy="1935002"/>
          </a:xfrm>
          <a:prstGeom prst="ellipse">
            <a:avLst/>
          </a:prstGeom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4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 </a:t>
            </a:r>
          </a:p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المحور الثاني </a:t>
            </a:r>
          </a:p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 الشريعة الإسلامية و التعاون الدولي في مواجهة الجرائم السيبرانية</a:t>
            </a:r>
            <a:endParaRPr kumimoji="0" lang="ar-EG" sz="32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3930620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650076" y="1330910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11" name="Picture 2" descr="إجراءات التحقيق وجمع الأدلة في الجرائم الإلكترونية">
            <a:extLst>
              <a:ext uri="{FF2B5EF4-FFF2-40B4-BE49-F238E27FC236}">
                <a16:creationId xmlns:a16="http://schemas.microsoft.com/office/drawing/2014/main" id="{9EF34320-6FBC-473D-9145-27E663E2C5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3716" y="1458997"/>
            <a:ext cx="9029253" cy="403144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ounded Rectangle 12">
            <a:extLst>
              <a:ext uri="{FF2B5EF4-FFF2-40B4-BE49-F238E27FC236}">
                <a16:creationId xmlns:a16="http://schemas.microsoft.com/office/drawing/2014/main" id="{57267BD6-B319-48B8-914C-EB53C0B792E1}"/>
              </a:ext>
            </a:extLst>
          </p:cNvPr>
          <p:cNvSpPr/>
          <p:nvPr/>
        </p:nvSpPr>
        <p:spPr>
          <a:xfrm>
            <a:off x="2147648" y="3134909"/>
            <a:ext cx="6880453" cy="1982238"/>
          </a:xfrm>
          <a:prstGeom prst="round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rtl="1"/>
            <a:r>
              <a:rPr lang="ar-SA" sz="2400" b="1" dirty="0">
                <a:solidFill>
                  <a:srgbClr val="0808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أولا : </a:t>
            </a:r>
            <a:r>
              <a:rPr lang="ar-EG" sz="2400" b="1" dirty="0">
                <a:solidFill>
                  <a:srgbClr val="0808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موقف الشريعة الإسلامية في مواجهة الجرائم السيبرانية:</a:t>
            </a:r>
            <a:endParaRPr lang="en-US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 rtl="1"/>
            <a:r>
              <a:rPr lang="ar-SA" sz="2400" b="1" dirty="0">
                <a:solidFill>
                  <a:srgbClr val="0808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ثانيا : أهمية التعاون الدولي لمكافحة الجرائم السيبرانية:</a:t>
            </a:r>
            <a:endParaRPr lang="en-US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 rtl="1"/>
            <a:r>
              <a:rPr lang="ar-SA" sz="2400" b="1" dirty="0">
                <a:solidFill>
                  <a:srgbClr val="0808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ثالثاً: أنواع التعاون الدولي:</a:t>
            </a:r>
            <a:endParaRPr lang="en-US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r>
              <a:rPr lang="ar-EG" sz="2400" dirty="0">
                <a:solidFill>
                  <a:srgbClr val="00206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     1. </a:t>
            </a:r>
            <a:r>
              <a:rPr lang="ar-SA" sz="2400" dirty="0">
                <a:solidFill>
                  <a:srgbClr val="00206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التعاون الدولي غير الرسمي:</a:t>
            </a:r>
            <a:endParaRPr lang="ar-EG" sz="2400" dirty="0">
              <a:solidFill>
                <a:srgbClr val="002060"/>
              </a:solidFill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r>
              <a:rPr lang="ar-EG" sz="2400" dirty="0">
                <a:solidFill>
                  <a:srgbClr val="00206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     2. </a:t>
            </a:r>
            <a:r>
              <a:rPr lang="ar-SA" sz="2400" dirty="0">
                <a:solidFill>
                  <a:srgbClr val="00206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التعاون الدولي الرسمي:</a:t>
            </a:r>
            <a:endParaRPr lang="en-US" sz="2400" dirty="0">
              <a:solidFill>
                <a:srgbClr val="002060"/>
              </a:solidFill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5872797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650076" y="1330910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11" name="Picture 2" descr="إجراءات التحقيق وجمع الأدلة في الجرائم الإلكترونية">
            <a:extLst>
              <a:ext uri="{FF2B5EF4-FFF2-40B4-BE49-F238E27FC236}">
                <a16:creationId xmlns:a16="http://schemas.microsoft.com/office/drawing/2014/main" id="{9EF34320-6FBC-473D-9145-27E663E2C5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3716" y="1458997"/>
            <a:ext cx="9029253" cy="403144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ounded Rectangle 12">
            <a:extLst>
              <a:ext uri="{FF2B5EF4-FFF2-40B4-BE49-F238E27FC236}">
                <a16:creationId xmlns:a16="http://schemas.microsoft.com/office/drawing/2014/main" id="{57267BD6-B319-48B8-914C-EB53C0B792E1}"/>
              </a:ext>
            </a:extLst>
          </p:cNvPr>
          <p:cNvSpPr/>
          <p:nvPr/>
        </p:nvSpPr>
        <p:spPr>
          <a:xfrm>
            <a:off x="1994238" y="2530859"/>
            <a:ext cx="8708208" cy="2596953"/>
          </a:xfrm>
          <a:prstGeom prst="round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rtl="1"/>
            <a:r>
              <a:rPr lang="ar-SA" sz="2400" b="1" dirty="0">
                <a:solidFill>
                  <a:schemeClr val="tx1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رابعا: جهود منظمة الأمم المتحدة في مواجهة الجرائم السيبرانية:</a:t>
            </a:r>
            <a:endParaRPr lang="en-US" sz="2400" dirty="0">
              <a:solidFill>
                <a:schemeClr val="tx1"/>
              </a:solidFill>
              <a:ea typeface="Times New Roman" panose="02020603050405020304" pitchFamily="18" charset="0"/>
            </a:endParaRP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SA" sz="2400" dirty="0">
                <a:solidFill>
                  <a:srgbClr val="080800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وثائق الجمعية العامة للأمم المتحدة بشأن الجرائم السيبرانية:</a:t>
            </a:r>
            <a:endParaRPr lang="en-US" sz="2400" dirty="0"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SA" sz="2400" dirty="0">
                <a:solidFill>
                  <a:srgbClr val="080800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قرارات المجلس الاقتصادي والاجتماعي:</a:t>
            </a:r>
            <a:endParaRPr lang="en-US" sz="2400" dirty="0"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SA" sz="2400" dirty="0">
                <a:solidFill>
                  <a:srgbClr val="080800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مؤتمر الأمم المتحدة الثامن لمنع الجريمة</a:t>
            </a:r>
            <a:r>
              <a:rPr lang="en-US" sz="2400" dirty="0">
                <a:solidFill>
                  <a:srgbClr val="080800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ar-SA" sz="2400" dirty="0">
                <a:solidFill>
                  <a:srgbClr val="080800"/>
                </a:solidFill>
                <a:ea typeface="Times New Roman" panose="02020603050405020304" pitchFamily="18" charset="0"/>
                <a:cs typeface="Calibri" panose="020F0502020204030204" pitchFamily="34" charset="0"/>
              </a:rPr>
              <a:t>معاملة السجناء ... هافانا ۱۹۹۰ بشأن الجرائم ذات الصلة بالكمبيوتر:</a:t>
            </a:r>
            <a:endParaRPr lang="en-US" sz="2400" dirty="0"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algn="r" rtl="1"/>
            <a:r>
              <a:rPr lang="ar-EG" sz="2400" dirty="0">
                <a:solidFill>
                  <a:srgbClr val="08080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4. </a:t>
            </a:r>
            <a:r>
              <a:rPr lang="ar-SA" sz="2400" dirty="0">
                <a:solidFill>
                  <a:srgbClr val="08080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إنشاء فريق من الخبراء الحكوميين المعنيين بالعمليات السيبرانية :</a:t>
            </a:r>
            <a:endParaRPr lang="en-US" sz="2400" dirty="0">
              <a:ea typeface="Times New Roman" panose="02020603050405020304" pitchFamily="18" charset="0"/>
              <a:cs typeface="Calibri" panose="020F050202020403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0785422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650076" y="1330910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11" name="Picture 2" descr="إجراءات التحقيق وجمع الأدلة في الجرائم الإلكترونية">
            <a:extLst>
              <a:ext uri="{FF2B5EF4-FFF2-40B4-BE49-F238E27FC236}">
                <a16:creationId xmlns:a16="http://schemas.microsoft.com/office/drawing/2014/main" id="{9EF34320-6FBC-473D-9145-27E663E2C5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3716" y="1458997"/>
            <a:ext cx="9029253" cy="403144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ounded Rectangle 12">
            <a:extLst>
              <a:ext uri="{FF2B5EF4-FFF2-40B4-BE49-F238E27FC236}">
                <a16:creationId xmlns:a16="http://schemas.microsoft.com/office/drawing/2014/main" id="{57267BD6-B319-48B8-914C-EB53C0B792E1}"/>
              </a:ext>
            </a:extLst>
          </p:cNvPr>
          <p:cNvSpPr/>
          <p:nvPr/>
        </p:nvSpPr>
        <p:spPr>
          <a:xfrm>
            <a:off x="2864657" y="1871441"/>
            <a:ext cx="7283390" cy="3206553"/>
          </a:xfrm>
          <a:prstGeom prst="round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rtl="1"/>
            <a:r>
              <a:rPr lang="ar-SA" sz="2400" b="1" dirty="0">
                <a:solidFill>
                  <a:srgbClr val="0808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خامسا : الاتفاقيات الدولية فى مجال مكافحة الجرائم السيبرانية</a:t>
            </a:r>
            <a:r>
              <a:rPr lang="ar-SA" sz="2400" dirty="0">
                <a:solidFill>
                  <a:srgbClr val="0808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: </a:t>
            </a:r>
            <a:endParaRPr lang="en-US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SA" sz="2400" dirty="0">
                <a:solidFill>
                  <a:srgbClr val="0808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معاهدة بودابست لمكافحة جرائم الإنترنت :</a:t>
            </a:r>
            <a:endParaRPr lang="en-US" sz="2000" dirty="0"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SA" sz="2400" dirty="0">
                <a:solidFill>
                  <a:srgbClr val="0808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توصيات المجلس الأوروبي :</a:t>
            </a:r>
            <a:endParaRPr lang="en-US" sz="2000" dirty="0"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algn="just" rtl="1"/>
            <a:r>
              <a:rPr lang="ar-SA" sz="2400" b="1" dirty="0">
                <a:solidFill>
                  <a:srgbClr val="0808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سادسا : جهود بعض المنظّمات العالمية المتخصصة والتحالفات الدولية:</a:t>
            </a:r>
            <a:endParaRPr lang="en-US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SA" sz="2400" dirty="0">
                <a:solidFill>
                  <a:srgbClr val="0808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الاتحاد الدولي للاتصالات :</a:t>
            </a:r>
            <a:endParaRPr lang="en-US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SA" sz="2400" dirty="0">
                <a:solidFill>
                  <a:srgbClr val="0808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المنظمة العالمية للملكية الفكرية :</a:t>
            </a:r>
            <a:endParaRPr lang="en-US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SA" sz="2400" dirty="0">
                <a:solidFill>
                  <a:srgbClr val="0808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منظمة حلف شمال الأطلسي:</a:t>
            </a:r>
            <a:endParaRPr lang="en-US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6926909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650076" y="1330910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1026" name="Picture 2" descr="الجريمة الإلكترونية: المنظور النفسي، الاجتماعي والأمني">
            <a:extLst>
              <a:ext uri="{FF2B5EF4-FFF2-40B4-BE49-F238E27FC236}">
                <a16:creationId xmlns:a16="http://schemas.microsoft.com/office/drawing/2014/main" id="{A77AB5BC-DE41-4903-97D6-CCB21776515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5878"/>
          <a:stretch/>
        </p:blipFill>
        <p:spPr bwMode="auto">
          <a:xfrm>
            <a:off x="1828800" y="1428065"/>
            <a:ext cx="8907780" cy="408308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ounded Rectangle 12">
            <a:extLst>
              <a:ext uri="{FF2B5EF4-FFF2-40B4-BE49-F238E27FC236}">
                <a16:creationId xmlns:a16="http://schemas.microsoft.com/office/drawing/2014/main" id="{57267BD6-B319-48B8-914C-EB53C0B792E1}"/>
              </a:ext>
            </a:extLst>
          </p:cNvPr>
          <p:cNvSpPr/>
          <p:nvPr/>
        </p:nvSpPr>
        <p:spPr>
          <a:xfrm>
            <a:off x="3818965" y="4283258"/>
            <a:ext cx="6544235" cy="925971"/>
          </a:xfrm>
          <a:prstGeom prst="round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rtl="1"/>
            <a:r>
              <a:rPr lang="ar-SA" sz="2400" b="1">
                <a:solidFill>
                  <a:srgbClr val="0808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أولا : </a:t>
            </a:r>
            <a:r>
              <a:rPr lang="ar-EG" sz="2400" b="1">
                <a:solidFill>
                  <a:srgbClr val="0808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موقف الشريعة الإسلامية في مواجهة الجرائم السيبرانية:</a:t>
            </a:r>
            <a:endParaRPr lang="en-US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3590735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650076" y="1330910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1026" name="Picture 2" descr="الجريمة الإلكترونية: المنظور النفسي، الاجتماعي والأمني">
            <a:extLst>
              <a:ext uri="{FF2B5EF4-FFF2-40B4-BE49-F238E27FC236}">
                <a16:creationId xmlns:a16="http://schemas.microsoft.com/office/drawing/2014/main" id="{A77AB5BC-DE41-4903-97D6-CCB21776515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5878"/>
          <a:stretch/>
        </p:blipFill>
        <p:spPr bwMode="auto">
          <a:xfrm>
            <a:off x="1869061" y="1428065"/>
            <a:ext cx="8907780" cy="408308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ounded Rectangle 12">
            <a:extLst>
              <a:ext uri="{FF2B5EF4-FFF2-40B4-BE49-F238E27FC236}">
                <a16:creationId xmlns:a16="http://schemas.microsoft.com/office/drawing/2014/main" id="{57267BD6-B319-48B8-914C-EB53C0B792E1}"/>
              </a:ext>
            </a:extLst>
          </p:cNvPr>
          <p:cNvSpPr/>
          <p:nvPr/>
        </p:nvSpPr>
        <p:spPr>
          <a:xfrm>
            <a:off x="2402541" y="4177389"/>
            <a:ext cx="6042211" cy="1024583"/>
          </a:xfrm>
          <a:prstGeom prst="round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rtl="1"/>
            <a:r>
              <a:rPr lang="ar-SA" sz="2400" b="1">
                <a:solidFill>
                  <a:srgbClr val="0808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ثانيا : أهمية التعاون الدولي لمكافحة الجرائم السيبرانية:</a:t>
            </a:r>
            <a:endParaRPr lang="en-US" sz="200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7098861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69797" y="569985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650076" y="1330910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1026" name="Picture 2" descr="الجريمة الإلكترونية: المنظور النفسي، الاجتماعي والأمني">
            <a:extLst>
              <a:ext uri="{FF2B5EF4-FFF2-40B4-BE49-F238E27FC236}">
                <a16:creationId xmlns:a16="http://schemas.microsoft.com/office/drawing/2014/main" id="{A77AB5BC-DE41-4903-97D6-CCB21776515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5878"/>
          <a:stretch/>
        </p:blipFill>
        <p:spPr bwMode="auto">
          <a:xfrm>
            <a:off x="1869061" y="1428065"/>
            <a:ext cx="8907780" cy="408308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ounded Rectangle 12">
            <a:extLst>
              <a:ext uri="{FF2B5EF4-FFF2-40B4-BE49-F238E27FC236}">
                <a16:creationId xmlns:a16="http://schemas.microsoft.com/office/drawing/2014/main" id="{57267BD6-B319-48B8-914C-EB53C0B792E1}"/>
              </a:ext>
            </a:extLst>
          </p:cNvPr>
          <p:cNvSpPr/>
          <p:nvPr/>
        </p:nvSpPr>
        <p:spPr>
          <a:xfrm>
            <a:off x="2402541" y="4177389"/>
            <a:ext cx="6042211" cy="1024583"/>
          </a:xfrm>
          <a:prstGeom prst="round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rtl="1"/>
            <a:r>
              <a:rPr lang="ar-SA" sz="2400" b="1">
                <a:solidFill>
                  <a:srgbClr val="0808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ثانيا : أهمية التعاون الدولي لمكافحة الجرائم السيبرانية:</a:t>
            </a:r>
            <a:endParaRPr lang="en-US" sz="200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2138422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69797" y="569985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650076" y="1330910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1026" name="Picture 2" descr="الجريمة الإلكترونية: المنظور النفسي، الاجتماعي والأمني">
            <a:extLst>
              <a:ext uri="{FF2B5EF4-FFF2-40B4-BE49-F238E27FC236}">
                <a16:creationId xmlns:a16="http://schemas.microsoft.com/office/drawing/2014/main" id="{A77AB5BC-DE41-4903-97D6-CCB21776515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5878"/>
          <a:stretch/>
        </p:blipFill>
        <p:spPr bwMode="auto">
          <a:xfrm>
            <a:off x="1869061" y="1428065"/>
            <a:ext cx="8907780" cy="408308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ounded Rectangle 12">
            <a:extLst>
              <a:ext uri="{FF2B5EF4-FFF2-40B4-BE49-F238E27FC236}">
                <a16:creationId xmlns:a16="http://schemas.microsoft.com/office/drawing/2014/main" id="{57267BD6-B319-48B8-914C-EB53C0B792E1}"/>
              </a:ext>
            </a:extLst>
          </p:cNvPr>
          <p:cNvSpPr/>
          <p:nvPr/>
        </p:nvSpPr>
        <p:spPr>
          <a:xfrm>
            <a:off x="2269797" y="4135340"/>
            <a:ext cx="3030070" cy="1024583"/>
          </a:xfrm>
          <a:prstGeom prst="round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rtl="1"/>
            <a:r>
              <a:rPr lang="ar-SA" sz="2400" b="1" dirty="0">
                <a:solidFill>
                  <a:srgbClr val="0808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ثانيا : أ</a:t>
            </a:r>
            <a:r>
              <a:rPr lang="ar-EG" sz="2400" b="1" dirty="0">
                <a:solidFill>
                  <a:srgbClr val="0808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نواع التعاون الدولي</a:t>
            </a:r>
            <a:r>
              <a:rPr lang="ar-SA" sz="2400" b="1" dirty="0">
                <a:solidFill>
                  <a:srgbClr val="0808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:</a:t>
            </a:r>
            <a:endParaRPr lang="en-US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8690933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69797" y="569985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650076" y="1330910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1026" name="Picture 2" descr="الجريمة الإلكترونية: المنظور النفسي، الاجتماعي والأمني">
            <a:extLst>
              <a:ext uri="{FF2B5EF4-FFF2-40B4-BE49-F238E27FC236}">
                <a16:creationId xmlns:a16="http://schemas.microsoft.com/office/drawing/2014/main" id="{A77AB5BC-DE41-4903-97D6-CCB21776515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5878"/>
          <a:stretch/>
        </p:blipFill>
        <p:spPr bwMode="auto">
          <a:xfrm>
            <a:off x="1869061" y="1428065"/>
            <a:ext cx="8907780" cy="408308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ounded Rectangle 12">
            <a:extLst>
              <a:ext uri="{FF2B5EF4-FFF2-40B4-BE49-F238E27FC236}">
                <a16:creationId xmlns:a16="http://schemas.microsoft.com/office/drawing/2014/main" id="{57267BD6-B319-48B8-914C-EB53C0B792E1}"/>
              </a:ext>
            </a:extLst>
          </p:cNvPr>
          <p:cNvSpPr/>
          <p:nvPr/>
        </p:nvSpPr>
        <p:spPr>
          <a:xfrm>
            <a:off x="2269797" y="4135340"/>
            <a:ext cx="3030070" cy="1024583"/>
          </a:xfrm>
          <a:prstGeom prst="round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rtl="1"/>
            <a:r>
              <a:rPr lang="ar-SA" sz="2400" b="1" dirty="0">
                <a:solidFill>
                  <a:srgbClr val="0808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ثانيا : أ</a:t>
            </a:r>
            <a:r>
              <a:rPr lang="ar-EG" sz="2400" b="1" dirty="0">
                <a:solidFill>
                  <a:srgbClr val="0808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نواع التعاون الدولي</a:t>
            </a:r>
            <a:r>
              <a:rPr lang="ar-SA" sz="2400" b="1" dirty="0">
                <a:solidFill>
                  <a:srgbClr val="0808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:</a:t>
            </a:r>
            <a:endParaRPr lang="en-US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342350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69797" y="569985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650076" y="1330910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1026" name="Picture 2" descr="الجريمة الإلكترونية: المنظور النفسي، الاجتماعي والأمني">
            <a:extLst>
              <a:ext uri="{FF2B5EF4-FFF2-40B4-BE49-F238E27FC236}">
                <a16:creationId xmlns:a16="http://schemas.microsoft.com/office/drawing/2014/main" id="{A77AB5BC-DE41-4903-97D6-CCB21776515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5878"/>
          <a:stretch/>
        </p:blipFill>
        <p:spPr bwMode="auto">
          <a:xfrm>
            <a:off x="1869061" y="1428065"/>
            <a:ext cx="8907780" cy="408308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ounded Rectangle 12">
            <a:extLst>
              <a:ext uri="{FF2B5EF4-FFF2-40B4-BE49-F238E27FC236}">
                <a16:creationId xmlns:a16="http://schemas.microsoft.com/office/drawing/2014/main" id="{57267BD6-B319-48B8-914C-EB53C0B792E1}"/>
              </a:ext>
            </a:extLst>
          </p:cNvPr>
          <p:cNvSpPr/>
          <p:nvPr/>
        </p:nvSpPr>
        <p:spPr>
          <a:xfrm>
            <a:off x="2269796" y="3881718"/>
            <a:ext cx="3826203" cy="1278205"/>
          </a:xfrm>
          <a:prstGeom prst="round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rtl="1"/>
            <a:r>
              <a:rPr lang="ar-SA" sz="2400" b="1" dirty="0">
                <a:solidFill>
                  <a:srgbClr val="0808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ثانيا : أ</a:t>
            </a:r>
            <a:r>
              <a:rPr lang="ar-EG" sz="2400" b="1" dirty="0">
                <a:solidFill>
                  <a:srgbClr val="0808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نواع التعاون الدولي</a:t>
            </a:r>
            <a:r>
              <a:rPr lang="ar-SA" sz="2400" b="1" dirty="0">
                <a:solidFill>
                  <a:srgbClr val="0808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:</a:t>
            </a:r>
            <a:endParaRPr lang="ar-EG" sz="2400" b="1" dirty="0">
              <a:solidFill>
                <a:srgbClr val="0808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algn="just" rtl="1"/>
            <a:r>
              <a:rPr lang="ar-EG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     أ. التعاون الدولي غير الرسمي</a:t>
            </a:r>
            <a:r>
              <a:rPr lang="ar-EG" sz="20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: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6354608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69797" y="569985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650076" y="1330910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1026" name="Picture 2" descr="الجريمة الإلكترونية: المنظور النفسي، الاجتماعي والأمني">
            <a:extLst>
              <a:ext uri="{FF2B5EF4-FFF2-40B4-BE49-F238E27FC236}">
                <a16:creationId xmlns:a16="http://schemas.microsoft.com/office/drawing/2014/main" id="{A77AB5BC-DE41-4903-97D6-CCB21776515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5878"/>
          <a:stretch/>
        </p:blipFill>
        <p:spPr bwMode="auto">
          <a:xfrm>
            <a:off x="1869061" y="1428065"/>
            <a:ext cx="8907780" cy="408308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ounded Rectangle 12">
            <a:extLst>
              <a:ext uri="{FF2B5EF4-FFF2-40B4-BE49-F238E27FC236}">
                <a16:creationId xmlns:a16="http://schemas.microsoft.com/office/drawing/2014/main" id="{57267BD6-B319-48B8-914C-EB53C0B792E1}"/>
              </a:ext>
            </a:extLst>
          </p:cNvPr>
          <p:cNvSpPr/>
          <p:nvPr/>
        </p:nvSpPr>
        <p:spPr>
          <a:xfrm>
            <a:off x="2269796" y="3881718"/>
            <a:ext cx="3826203" cy="1278205"/>
          </a:xfrm>
          <a:prstGeom prst="round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rtl="1"/>
            <a:r>
              <a:rPr lang="ar-SA" sz="2400" b="1" dirty="0">
                <a:solidFill>
                  <a:srgbClr val="0808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ثانيا : أ</a:t>
            </a:r>
            <a:r>
              <a:rPr lang="ar-EG" sz="2400" b="1" dirty="0">
                <a:solidFill>
                  <a:srgbClr val="0808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نواع التعاون الدولي</a:t>
            </a:r>
            <a:r>
              <a:rPr lang="ar-SA" sz="2400" b="1" dirty="0">
                <a:solidFill>
                  <a:srgbClr val="0808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:</a:t>
            </a:r>
            <a:endParaRPr lang="ar-EG" sz="2400" b="1" dirty="0">
              <a:solidFill>
                <a:srgbClr val="0808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algn="just" rtl="1"/>
            <a:r>
              <a:rPr lang="ar-EG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     ب. التعاون الدولي الرسمي</a:t>
            </a:r>
            <a:r>
              <a:rPr lang="ar-EG" sz="20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: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302606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650076" y="1330910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11" name="Picture 2" descr="الجريمة الإلكترونية في اليمن">
            <a:extLst>
              <a:ext uri="{FF2B5EF4-FFF2-40B4-BE49-F238E27FC236}">
                <a16:creationId xmlns:a16="http://schemas.microsoft.com/office/drawing/2014/main" id="{88400108-D616-4A33-9406-84D4D30903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7934" y="1428065"/>
            <a:ext cx="9135035" cy="398661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ounded Rectangle 12">
            <a:extLst>
              <a:ext uri="{FF2B5EF4-FFF2-40B4-BE49-F238E27FC236}">
                <a16:creationId xmlns:a16="http://schemas.microsoft.com/office/drawing/2014/main" id="{57267BD6-B319-48B8-914C-EB53C0B792E1}"/>
              </a:ext>
            </a:extLst>
          </p:cNvPr>
          <p:cNvSpPr/>
          <p:nvPr/>
        </p:nvSpPr>
        <p:spPr>
          <a:xfrm>
            <a:off x="3030071" y="3112994"/>
            <a:ext cx="6813176" cy="1142742"/>
          </a:xfrm>
          <a:prstGeom prst="round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rtl="1"/>
            <a:r>
              <a:rPr lang="ar-SA" sz="2400" b="1">
                <a:solidFill>
                  <a:srgbClr val="0808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رابعا: جهود منظمة الأمم المتحدة في مواجهة الجرائم السيبرانية:</a:t>
            </a:r>
            <a:endParaRPr lang="en-US" sz="200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00647487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650076" y="1330910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11" name="Picture 2" descr="الجريمة الإلكترونية في اليمن">
            <a:extLst>
              <a:ext uri="{FF2B5EF4-FFF2-40B4-BE49-F238E27FC236}">
                <a16:creationId xmlns:a16="http://schemas.microsoft.com/office/drawing/2014/main" id="{88400108-D616-4A33-9406-84D4D30903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7934" y="1428065"/>
            <a:ext cx="9135035" cy="398661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ounded Rectangle 12">
            <a:extLst>
              <a:ext uri="{FF2B5EF4-FFF2-40B4-BE49-F238E27FC236}">
                <a16:creationId xmlns:a16="http://schemas.microsoft.com/office/drawing/2014/main" id="{57267BD6-B319-48B8-914C-EB53C0B792E1}"/>
              </a:ext>
            </a:extLst>
          </p:cNvPr>
          <p:cNvSpPr/>
          <p:nvPr/>
        </p:nvSpPr>
        <p:spPr>
          <a:xfrm>
            <a:off x="3030071" y="3112994"/>
            <a:ext cx="6813176" cy="1142742"/>
          </a:xfrm>
          <a:prstGeom prst="round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rtl="1"/>
            <a:r>
              <a:rPr lang="ar-SA" sz="2400" b="1" dirty="0">
                <a:solidFill>
                  <a:srgbClr val="0808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رابعا: جهود منظمة الأمم المتحدة في مواجهة الجرائم السيبرانية:</a:t>
            </a:r>
            <a:r>
              <a:rPr lang="ar-EG" sz="2400" b="1" dirty="0">
                <a:solidFill>
                  <a:srgbClr val="0808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                    </a:t>
            </a:r>
            <a:r>
              <a:rPr lang="ar-EG" sz="20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1. و</a:t>
            </a:r>
            <a:r>
              <a:rPr lang="ar-SA" sz="20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ثائق الجمعية العامة للأمم المتحدة بشأن الجرائم السيبرانية:</a:t>
            </a:r>
            <a:endParaRPr lang="en-US" dirty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85616197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650076" y="1330910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11" name="Picture 2" descr="الجريمة الإلكترونية في اليمن">
            <a:extLst>
              <a:ext uri="{FF2B5EF4-FFF2-40B4-BE49-F238E27FC236}">
                <a16:creationId xmlns:a16="http://schemas.microsoft.com/office/drawing/2014/main" id="{88400108-D616-4A33-9406-84D4D30903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7934" y="1428065"/>
            <a:ext cx="9135035" cy="398661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ounded Rectangle 12">
            <a:extLst>
              <a:ext uri="{FF2B5EF4-FFF2-40B4-BE49-F238E27FC236}">
                <a16:creationId xmlns:a16="http://schemas.microsoft.com/office/drawing/2014/main" id="{57267BD6-B319-48B8-914C-EB53C0B792E1}"/>
              </a:ext>
            </a:extLst>
          </p:cNvPr>
          <p:cNvSpPr/>
          <p:nvPr/>
        </p:nvSpPr>
        <p:spPr>
          <a:xfrm>
            <a:off x="3030071" y="3112994"/>
            <a:ext cx="6813176" cy="1142742"/>
          </a:xfrm>
          <a:prstGeom prst="round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rtl="1"/>
            <a:r>
              <a:rPr lang="ar-SA" sz="2400" b="1" dirty="0">
                <a:solidFill>
                  <a:srgbClr val="0808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رابعا: جهود منظمة الأمم المتحدة في مواجهة الجرائم السيبرانية:</a:t>
            </a:r>
            <a:r>
              <a:rPr lang="ar-EG" sz="2400" b="1" dirty="0">
                <a:solidFill>
                  <a:srgbClr val="0808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                    </a:t>
            </a:r>
            <a:r>
              <a:rPr lang="ar-EG" sz="20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           2. قرارات المجلس الإقتصادي والإجتماعي</a:t>
            </a:r>
            <a:r>
              <a:rPr lang="ar-SA" sz="20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:</a:t>
            </a:r>
            <a:endParaRPr lang="en-US" dirty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51255035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650076" y="1330910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11" name="Picture 2" descr="الجريمة الإلكترونية في اليمن">
            <a:extLst>
              <a:ext uri="{FF2B5EF4-FFF2-40B4-BE49-F238E27FC236}">
                <a16:creationId xmlns:a16="http://schemas.microsoft.com/office/drawing/2014/main" id="{88400108-D616-4A33-9406-84D4D30903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7934" y="1428065"/>
            <a:ext cx="9135035" cy="398661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ounded Rectangle 12">
            <a:extLst>
              <a:ext uri="{FF2B5EF4-FFF2-40B4-BE49-F238E27FC236}">
                <a16:creationId xmlns:a16="http://schemas.microsoft.com/office/drawing/2014/main" id="{57267BD6-B319-48B8-914C-EB53C0B792E1}"/>
              </a:ext>
            </a:extLst>
          </p:cNvPr>
          <p:cNvSpPr/>
          <p:nvPr/>
        </p:nvSpPr>
        <p:spPr>
          <a:xfrm>
            <a:off x="2393576" y="2761129"/>
            <a:ext cx="8148348" cy="1494607"/>
          </a:xfrm>
          <a:prstGeom prst="round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rtl="1"/>
            <a:r>
              <a:rPr lang="ar-SA" sz="2400" b="1" dirty="0">
                <a:solidFill>
                  <a:srgbClr val="0808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رابعا: جهود منظمة الأمم المتحدة في مواجهة الجرائم السيبرانية:</a:t>
            </a:r>
            <a:endParaRPr lang="en-US" sz="2400" b="1" dirty="0">
              <a:solidFill>
                <a:srgbClr val="0808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algn="r" rtl="1"/>
            <a:r>
              <a:rPr lang="ar-EG" sz="20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3. م</a:t>
            </a:r>
            <a:r>
              <a:rPr lang="ar-SA" sz="20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ؤتمر الأمم المتحدة الثامن لمنع الجريمة ومعاملة السجناء ... هافانا ۱۹۹۰ بشأن الجرائم ذات الصلة بالكمبيوتر:</a:t>
            </a:r>
            <a:endParaRPr lang="en-US" dirty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91281567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650076" y="1330910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11" name="Picture 2" descr="الجريمة الإلكترونية في اليمن">
            <a:extLst>
              <a:ext uri="{FF2B5EF4-FFF2-40B4-BE49-F238E27FC236}">
                <a16:creationId xmlns:a16="http://schemas.microsoft.com/office/drawing/2014/main" id="{88400108-D616-4A33-9406-84D4D30903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7934" y="1428065"/>
            <a:ext cx="9135035" cy="398661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ounded Rectangle 12">
            <a:extLst>
              <a:ext uri="{FF2B5EF4-FFF2-40B4-BE49-F238E27FC236}">
                <a16:creationId xmlns:a16="http://schemas.microsoft.com/office/drawing/2014/main" id="{57267BD6-B319-48B8-914C-EB53C0B792E1}"/>
              </a:ext>
            </a:extLst>
          </p:cNvPr>
          <p:cNvSpPr/>
          <p:nvPr/>
        </p:nvSpPr>
        <p:spPr>
          <a:xfrm>
            <a:off x="2626178" y="3112994"/>
            <a:ext cx="7217069" cy="1142742"/>
          </a:xfrm>
          <a:prstGeom prst="round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rtl="1"/>
            <a:r>
              <a:rPr lang="ar-SA" sz="2400" b="1" dirty="0">
                <a:solidFill>
                  <a:srgbClr val="0808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رابعا: جهود منظمة الأمم المتحدة في مواجهة الجرائم السيبرانية:</a:t>
            </a:r>
            <a:endParaRPr lang="en-US" sz="2400" b="1" dirty="0">
              <a:solidFill>
                <a:srgbClr val="0808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R="0" lvl="0" algn="r" rtl="1">
              <a:spcBef>
                <a:spcPts val="0"/>
              </a:spcBef>
              <a:spcAft>
                <a:spcPts val="500"/>
              </a:spcAft>
            </a:pPr>
            <a:r>
              <a:rPr lang="ar-EG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4. </a:t>
            </a:r>
            <a:r>
              <a:rPr lang="ar-SA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إنشاء فريق من الخبراء الحكوميين المعنيين بالعمليات السيبرانية :</a:t>
            </a:r>
            <a:r>
              <a:rPr lang="ar-EG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            </a:t>
            </a:r>
            <a:r>
              <a:rPr lang="ar-EG" sz="20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           </a:t>
            </a:r>
            <a:endParaRPr lang="en-US" sz="2000" b="1" dirty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Calibri" panose="020F050202020403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3412529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650076" y="1330910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11" name="Picture 2" descr="الجريمة الإلكترونية في اليمن">
            <a:extLst>
              <a:ext uri="{FF2B5EF4-FFF2-40B4-BE49-F238E27FC236}">
                <a16:creationId xmlns:a16="http://schemas.microsoft.com/office/drawing/2014/main" id="{88400108-D616-4A33-9406-84D4D30903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7934" y="1428065"/>
            <a:ext cx="9135035" cy="398661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ounded Rectangle 12">
            <a:extLst>
              <a:ext uri="{FF2B5EF4-FFF2-40B4-BE49-F238E27FC236}">
                <a16:creationId xmlns:a16="http://schemas.microsoft.com/office/drawing/2014/main" id="{57267BD6-B319-48B8-914C-EB53C0B792E1}"/>
              </a:ext>
            </a:extLst>
          </p:cNvPr>
          <p:cNvSpPr/>
          <p:nvPr/>
        </p:nvSpPr>
        <p:spPr>
          <a:xfrm>
            <a:off x="2949388" y="3112994"/>
            <a:ext cx="6893859" cy="1142742"/>
          </a:xfrm>
          <a:prstGeom prst="round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rtl="1"/>
            <a:r>
              <a:rPr lang="ar-SA" sz="2400" b="1" dirty="0">
                <a:solidFill>
                  <a:srgbClr val="08080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خامسا : الاتفاقيات الدولية فى مجال مكافحة الجرائم السيبرانية: </a:t>
            </a:r>
            <a:endParaRPr lang="en-US" sz="2400" b="1" dirty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Calibri" panose="020F050202020403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33432323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650076" y="1330910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11" name="Picture 2" descr="الجريمة الإلكترونية في اليمن">
            <a:extLst>
              <a:ext uri="{FF2B5EF4-FFF2-40B4-BE49-F238E27FC236}">
                <a16:creationId xmlns:a16="http://schemas.microsoft.com/office/drawing/2014/main" id="{88400108-D616-4A33-9406-84D4D30903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7934" y="1428065"/>
            <a:ext cx="9135035" cy="398661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ounded Rectangle 12">
            <a:extLst>
              <a:ext uri="{FF2B5EF4-FFF2-40B4-BE49-F238E27FC236}">
                <a16:creationId xmlns:a16="http://schemas.microsoft.com/office/drawing/2014/main" id="{57267BD6-B319-48B8-914C-EB53C0B792E1}"/>
              </a:ext>
            </a:extLst>
          </p:cNvPr>
          <p:cNvSpPr/>
          <p:nvPr/>
        </p:nvSpPr>
        <p:spPr>
          <a:xfrm>
            <a:off x="2949388" y="3112994"/>
            <a:ext cx="6893859" cy="1142742"/>
          </a:xfrm>
          <a:prstGeom prst="round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rtl="1"/>
            <a:r>
              <a:rPr lang="ar-SA" sz="2400" b="1" dirty="0">
                <a:solidFill>
                  <a:srgbClr val="08080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خامسا : الاتفاقيات الدولية فى مجال مكافحة الجرائم السيبرانية: </a:t>
            </a:r>
            <a:endParaRPr lang="en-US" sz="2400" b="1" dirty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Calibri" panose="020F050202020403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59031208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650076" y="1330910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11" name="Picture 2" descr="الجريمة الإلكترونية في اليمن">
            <a:extLst>
              <a:ext uri="{FF2B5EF4-FFF2-40B4-BE49-F238E27FC236}">
                <a16:creationId xmlns:a16="http://schemas.microsoft.com/office/drawing/2014/main" id="{88400108-D616-4A33-9406-84D4D30903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7934" y="1428065"/>
            <a:ext cx="9135035" cy="398661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ounded Rectangle 12">
            <a:extLst>
              <a:ext uri="{FF2B5EF4-FFF2-40B4-BE49-F238E27FC236}">
                <a16:creationId xmlns:a16="http://schemas.microsoft.com/office/drawing/2014/main" id="{57267BD6-B319-48B8-914C-EB53C0B792E1}"/>
              </a:ext>
            </a:extLst>
          </p:cNvPr>
          <p:cNvSpPr/>
          <p:nvPr/>
        </p:nvSpPr>
        <p:spPr>
          <a:xfrm>
            <a:off x="2949388" y="3112994"/>
            <a:ext cx="6893859" cy="1142742"/>
          </a:xfrm>
          <a:prstGeom prst="round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rtl="1"/>
            <a:r>
              <a:rPr lang="ar-SA" sz="2400" b="1" dirty="0">
                <a:solidFill>
                  <a:srgbClr val="08080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خامسا : الاتفاقيات الدولية فى مجال مكافحة الجرائم السيبرانية: </a:t>
            </a:r>
            <a:endParaRPr lang="ar-EG" sz="2400" b="1" dirty="0">
              <a:solidFill>
                <a:srgbClr val="080800"/>
              </a:solidFill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SA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معاهدة بودابست لمكافحة جرائم الإنترنت :</a:t>
            </a:r>
            <a:endParaRPr lang="en-US" sz="2000" dirty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69145719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650076" y="1330910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11" name="Picture 2" descr="الجريمة الإلكترونية في اليمن">
            <a:extLst>
              <a:ext uri="{FF2B5EF4-FFF2-40B4-BE49-F238E27FC236}">
                <a16:creationId xmlns:a16="http://schemas.microsoft.com/office/drawing/2014/main" id="{88400108-D616-4A33-9406-84D4D30903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7934" y="1428065"/>
            <a:ext cx="9135035" cy="398661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ounded Rectangle 12">
            <a:extLst>
              <a:ext uri="{FF2B5EF4-FFF2-40B4-BE49-F238E27FC236}">
                <a16:creationId xmlns:a16="http://schemas.microsoft.com/office/drawing/2014/main" id="{57267BD6-B319-48B8-914C-EB53C0B792E1}"/>
              </a:ext>
            </a:extLst>
          </p:cNvPr>
          <p:cNvSpPr/>
          <p:nvPr/>
        </p:nvSpPr>
        <p:spPr>
          <a:xfrm>
            <a:off x="2949388" y="3112994"/>
            <a:ext cx="6893859" cy="1142742"/>
          </a:xfrm>
          <a:prstGeom prst="round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rtl="1"/>
            <a:r>
              <a:rPr lang="ar-SA" sz="2400" b="1" dirty="0">
                <a:solidFill>
                  <a:srgbClr val="08080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خامسا : الاتفاقيات الدولية فى مجال مكافحة الجرائم السيبرانية:</a:t>
            </a:r>
            <a:endParaRPr lang="ar-EG" sz="2400" b="1" dirty="0">
              <a:solidFill>
                <a:srgbClr val="080800"/>
              </a:solidFill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r" rtl="1"/>
            <a:r>
              <a:rPr lang="ar-EG" sz="24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2. </a:t>
            </a:r>
            <a:r>
              <a:rPr lang="ar-SA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توصيات المجلس الأوروبي :</a:t>
            </a:r>
            <a:endParaRPr lang="en-US" sz="2000" dirty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37542953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650076" y="1330910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11" name="Picture 2" descr="الجريمة الإلكترونية في اليمن">
            <a:extLst>
              <a:ext uri="{FF2B5EF4-FFF2-40B4-BE49-F238E27FC236}">
                <a16:creationId xmlns:a16="http://schemas.microsoft.com/office/drawing/2014/main" id="{88400108-D616-4A33-9406-84D4D30903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7934" y="1428065"/>
            <a:ext cx="9135035" cy="398661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ounded Rectangle 12">
            <a:extLst>
              <a:ext uri="{FF2B5EF4-FFF2-40B4-BE49-F238E27FC236}">
                <a16:creationId xmlns:a16="http://schemas.microsoft.com/office/drawing/2014/main" id="{57267BD6-B319-48B8-914C-EB53C0B792E1}"/>
              </a:ext>
            </a:extLst>
          </p:cNvPr>
          <p:cNvSpPr/>
          <p:nvPr/>
        </p:nvSpPr>
        <p:spPr>
          <a:xfrm>
            <a:off x="2554941" y="3184712"/>
            <a:ext cx="7781365" cy="1142742"/>
          </a:xfrm>
          <a:prstGeom prst="round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rtl="1"/>
            <a:r>
              <a:rPr lang="ar-SA" sz="2400" b="1">
                <a:solidFill>
                  <a:srgbClr val="0808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سادسا : جهود بعض المنظّمات العالمية المتخصصة والتحالفات الدولية:</a:t>
            </a:r>
            <a:endParaRPr lang="en-US" sz="200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49200294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650076" y="1330910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11" name="Picture 2" descr="الجريمة الإلكترونية في اليمن">
            <a:extLst>
              <a:ext uri="{FF2B5EF4-FFF2-40B4-BE49-F238E27FC236}">
                <a16:creationId xmlns:a16="http://schemas.microsoft.com/office/drawing/2014/main" id="{88400108-D616-4A33-9406-84D4D30903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7934" y="1428065"/>
            <a:ext cx="9135035" cy="398661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ounded Rectangle 12">
            <a:extLst>
              <a:ext uri="{FF2B5EF4-FFF2-40B4-BE49-F238E27FC236}">
                <a16:creationId xmlns:a16="http://schemas.microsoft.com/office/drawing/2014/main" id="{57267BD6-B319-48B8-914C-EB53C0B792E1}"/>
              </a:ext>
            </a:extLst>
          </p:cNvPr>
          <p:cNvSpPr/>
          <p:nvPr/>
        </p:nvSpPr>
        <p:spPr>
          <a:xfrm>
            <a:off x="2554941" y="3184712"/>
            <a:ext cx="7781365" cy="1142742"/>
          </a:xfrm>
          <a:prstGeom prst="round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rtl="1"/>
            <a:r>
              <a:rPr lang="ar-SA" sz="2400" b="1" dirty="0">
                <a:solidFill>
                  <a:srgbClr val="0808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سادسا : جهود بعض المنظّمات العالمية المتخصصة والتحالفات الدولية:</a:t>
            </a:r>
            <a:endParaRPr lang="ar-EG" sz="2400" b="1" dirty="0">
              <a:solidFill>
                <a:srgbClr val="0808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algn="just" rtl="1"/>
            <a:r>
              <a:rPr lang="ar-EG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1. الإتحاد الدولي للإتصالات:</a:t>
            </a:r>
            <a:endParaRPr lang="en-US" sz="2000" dirty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1193487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650076" y="1330910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11" name="Picture 2" descr="الجريمة الإلكترونية في اليمن">
            <a:extLst>
              <a:ext uri="{FF2B5EF4-FFF2-40B4-BE49-F238E27FC236}">
                <a16:creationId xmlns:a16="http://schemas.microsoft.com/office/drawing/2014/main" id="{88400108-D616-4A33-9406-84D4D30903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7934" y="1428065"/>
            <a:ext cx="9135035" cy="398661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ounded Rectangle 12">
            <a:extLst>
              <a:ext uri="{FF2B5EF4-FFF2-40B4-BE49-F238E27FC236}">
                <a16:creationId xmlns:a16="http://schemas.microsoft.com/office/drawing/2014/main" id="{57267BD6-B319-48B8-914C-EB53C0B792E1}"/>
              </a:ext>
            </a:extLst>
          </p:cNvPr>
          <p:cNvSpPr/>
          <p:nvPr/>
        </p:nvSpPr>
        <p:spPr>
          <a:xfrm>
            <a:off x="2554941" y="3184712"/>
            <a:ext cx="7781365" cy="1142742"/>
          </a:xfrm>
          <a:prstGeom prst="round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rtl="1"/>
            <a:r>
              <a:rPr lang="ar-SA" sz="2400" b="1" dirty="0">
                <a:solidFill>
                  <a:srgbClr val="0808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سادسا : جهود بعض المنظّمات العالمية المتخصصة والتحالفات الدولية:</a:t>
            </a:r>
            <a:endParaRPr lang="ar-EG" sz="2400" b="1" dirty="0">
              <a:solidFill>
                <a:srgbClr val="0808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algn="just" rtl="1"/>
            <a:r>
              <a:rPr lang="ar-EG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2. المنظمة العالمية للملكية الفكرية: </a:t>
            </a:r>
            <a:endParaRPr lang="en-US" sz="2000" dirty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96411877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650076" y="1330910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11" name="Picture 2" descr="الجريمة الإلكترونية في اليمن">
            <a:extLst>
              <a:ext uri="{FF2B5EF4-FFF2-40B4-BE49-F238E27FC236}">
                <a16:creationId xmlns:a16="http://schemas.microsoft.com/office/drawing/2014/main" id="{88400108-D616-4A33-9406-84D4D30903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7934" y="1428065"/>
            <a:ext cx="9135035" cy="398661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ounded Rectangle 12">
            <a:extLst>
              <a:ext uri="{FF2B5EF4-FFF2-40B4-BE49-F238E27FC236}">
                <a16:creationId xmlns:a16="http://schemas.microsoft.com/office/drawing/2014/main" id="{57267BD6-B319-48B8-914C-EB53C0B792E1}"/>
              </a:ext>
            </a:extLst>
          </p:cNvPr>
          <p:cNvSpPr/>
          <p:nvPr/>
        </p:nvSpPr>
        <p:spPr>
          <a:xfrm>
            <a:off x="2554941" y="3184712"/>
            <a:ext cx="7781365" cy="1142742"/>
          </a:xfrm>
          <a:prstGeom prst="round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1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rtl="1"/>
            <a:r>
              <a:rPr lang="ar-SA" sz="2400" b="1" dirty="0">
                <a:solidFill>
                  <a:srgbClr val="0808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سادسا : جهود بعض المنظّمات العالمية المتخصصة والتحالفات الدولية:</a:t>
            </a:r>
            <a:endParaRPr lang="ar-EG" sz="2400" b="1" dirty="0">
              <a:solidFill>
                <a:srgbClr val="0808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algn="just" rtl="1"/>
            <a:r>
              <a:rPr lang="ar-EG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3. منظمة حلف شمال الأطلسي: </a:t>
            </a:r>
            <a:endParaRPr lang="en-US" sz="2000" dirty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09914143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74194" y="128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10" name="Picture 2" descr="الجريمة الإلكترونية في اليمن">
            <a:extLst>
              <a:ext uri="{FF2B5EF4-FFF2-40B4-BE49-F238E27FC236}">
                <a16:creationId xmlns:a16="http://schemas.microsoft.com/office/drawing/2014/main" id="{2012B783-A606-47C5-BBE6-3BBAF92FD4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5340" y="1428064"/>
            <a:ext cx="9135035" cy="398661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Oval 12">
            <a:extLst>
              <a:ext uri="{FF2B5EF4-FFF2-40B4-BE49-F238E27FC236}">
                <a16:creationId xmlns:a16="http://schemas.microsoft.com/office/drawing/2014/main" id="{27376E63-A78A-BD8F-1A56-52837C863F12}"/>
              </a:ext>
            </a:extLst>
          </p:cNvPr>
          <p:cNvSpPr/>
          <p:nvPr/>
        </p:nvSpPr>
        <p:spPr>
          <a:xfrm>
            <a:off x="4993340" y="2572871"/>
            <a:ext cx="4034119" cy="2097742"/>
          </a:xfrm>
          <a:prstGeom prst="ellipse">
            <a:avLst/>
          </a:prstGeom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4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 </a:t>
            </a:r>
          </a:p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4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الخاتمة</a:t>
            </a:r>
            <a:endParaRPr kumimoji="0" lang="ar-EG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286743394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534595"/>
            <a:ext cx="9922203" cy="111992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807515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44905" y="1257612"/>
            <a:ext cx="11269579" cy="4647542"/>
          </a:xfrm>
          <a:prstGeom prst="roundRect">
            <a:avLst>
              <a:gd name="adj" fmla="val 6140"/>
            </a:avLst>
          </a:prstGeom>
          <a:solidFill>
            <a:schemeClr val="accent1">
              <a:lumMod val="40000"/>
              <a:lumOff val="6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rtl="1">
              <a:spcAft>
                <a:spcPts val="500"/>
              </a:spcAft>
              <a:defRPr/>
            </a:pPr>
            <a:endParaRPr lang="ar-EG" sz="4000" b="1" dirty="0">
              <a:solidFill>
                <a:srgbClr val="FF000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 rtl="1">
              <a:spcAft>
                <a:spcPts val="500"/>
              </a:spcAft>
              <a:buFont typeface="Symbol" panose="05050102010706020507" pitchFamily="18" charset="2"/>
              <a:buChar char=""/>
              <a:defRPr/>
            </a:pPr>
            <a:r>
              <a:rPr lang="ar-EG" sz="4000" b="1" dirty="0">
                <a:solidFill>
                  <a:srgbClr val="4472C4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الكتب:                           </a:t>
            </a:r>
            <a:r>
              <a:rPr lang="ar-EG" sz="4000" b="1" dirty="0">
                <a:solidFill>
                  <a:srgbClr val="FF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المراجع</a:t>
            </a:r>
            <a:endParaRPr lang="ar-EG" sz="2800" b="1" dirty="0">
              <a:solidFill>
                <a:schemeClr val="tx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Font typeface="+mj-lt"/>
              <a:buAutoNum type="arabicPeriod"/>
            </a:pPr>
            <a:r>
              <a:rPr lang="ar-IQ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د. أحمد عبد اللاه المراغي، الجريمة الإلكترونية ودور القانون الجنائي في الحد منها، دراسة تحليلية تأصلية مقارنة، الطبعة الأولي، سنة 2017 .</a:t>
            </a:r>
            <a:endParaRPr lang="en-US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just" rtl="1">
              <a:spcBef>
                <a:spcPts val="0"/>
              </a:spcBef>
              <a:spcAft>
                <a:spcPts val="500"/>
              </a:spcAft>
              <a:buFont typeface="Symbol" panose="05050102010706020507" pitchFamily="18" charset="2"/>
              <a:buChar char=""/>
            </a:pPr>
            <a:r>
              <a:rPr lang="ar-IQ" sz="36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الرسائل:</a:t>
            </a:r>
            <a:endParaRPr lang="en-US" sz="2400" dirty="0">
              <a:solidFill>
                <a:srgbClr val="0070C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0" lvl="0" algn="just" rtl="1">
              <a:spcBef>
                <a:spcPts val="0"/>
              </a:spcBef>
              <a:spcAft>
                <a:spcPts val="500"/>
              </a:spcAft>
            </a:pPr>
            <a:r>
              <a:rPr lang="ar-EG" sz="2800" dirty="0">
                <a:solidFill>
                  <a:srgbClr val="0B0B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2. </a:t>
            </a:r>
            <a:r>
              <a:rPr lang="ar-SA" sz="2800" dirty="0">
                <a:solidFill>
                  <a:srgbClr val="0B0B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د. أحمد طلعت عبد الحكيم عبد الحكيم عبد الرحمن، السياسة الجنائية في مواجهة جرائم تقنية المعلومات في ضوء القانون المصري رقم 175 لسنة 2018، رسالة دكتوراة، كلية الحقوق، جامعة القاهرة، 2022.  </a:t>
            </a:r>
            <a:endParaRPr lang="en-US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0" lvl="0" algn="just" rtl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ar-EG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3. </a:t>
            </a:r>
            <a:r>
              <a:rPr lang="ar-SA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د. محمد خالد إبراهيم، الجوانب الموضوعية لجرائم تقنية المعلومات، دراسة مقارنة، رسالة دكتوراة، كلية الحقوق، جامعة القاهرة، سنة 2023.</a:t>
            </a:r>
            <a:endParaRPr lang="en-US" sz="1600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lvl="0" algn="just" rtl="1"/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4693824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534595"/>
            <a:ext cx="9922203" cy="111992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807515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44905" y="1257612"/>
            <a:ext cx="11269579" cy="4151150"/>
          </a:xfrm>
          <a:prstGeom prst="roundRect">
            <a:avLst>
              <a:gd name="adj" fmla="val 6140"/>
            </a:avLst>
          </a:prstGeom>
          <a:solidFill>
            <a:schemeClr val="accent1">
              <a:lumMod val="40000"/>
              <a:lumOff val="6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500"/>
              </a:spcAft>
              <a:buClrTx/>
              <a:buSzTx/>
              <a:buFont typeface="Symbol" panose="05050102010706020507" pitchFamily="18" charset="2"/>
              <a:buChar char=""/>
              <a:tabLst/>
              <a:defRPr/>
            </a:pPr>
            <a:r>
              <a:rPr kumimoji="0" lang="ar-IQ" sz="40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  <a:cs typeface="Times New Roman" panose="02020603050405020304" pitchFamily="18" charset="0"/>
              </a:rPr>
              <a:t>ال</a:t>
            </a:r>
            <a:r>
              <a:rPr kumimoji="0" lang="ar-EG" sz="40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  <a:cs typeface="Times New Roman" panose="02020603050405020304" pitchFamily="18" charset="0"/>
              </a:rPr>
              <a:t>مواقع الإلكترونية</a:t>
            </a:r>
            <a:r>
              <a:rPr kumimoji="0" lang="ar-IQ" sz="40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kumimoji="0" lang="ar-EG" sz="3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0" lvl="0" algn="r" rtl="1">
              <a:spcBef>
                <a:spcPts val="0"/>
              </a:spcBef>
              <a:spcAft>
                <a:spcPts val="500"/>
              </a:spcAft>
            </a:pPr>
            <a:r>
              <a:rPr lang="ar-EG" sz="2800" dirty="0">
                <a:solidFill>
                  <a:schemeClr val="tx1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4. </a:t>
            </a:r>
            <a:r>
              <a:rPr lang="ar-IQ" sz="2800" dirty="0">
                <a:solidFill>
                  <a:schemeClr val="tx1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د. هاني محمد إبراهيم خليل، النظام القانوني الدو</a:t>
            </a:r>
            <a:r>
              <a:rPr lang="ar-EG" sz="2800" dirty="0">
                <a:solidFill>
                  <a:schemeClr val="tx1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لي لمكافحة المخاطر السيبرانية، بحث منشور علي موقع:</a:t>
            </a:r>
            <a:endParaRPr lang="en-US" sz="2400" dirty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2800" u="sng" dirty="0">
                <a:solidFill>
                  <a:srgbClr val="0563C1"/>
                </a:solidFill>
                <a:latin typeface="Calibri" panose="020F0502020204030204" pitchFamily="34" charset="0"/>
                <a:ea typeface="Calibri" panose="020F0502020204030204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https://espesl.journals.ekb.eg.pdf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1512375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674372" y="95284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74194" y="128519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Helvetica" panose="020B0604020202020204" pitchFamily="34" charset="0"/>
              </a:rPr>
              <a:t>                        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EG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9" name="Picture 2" descr="الجريمة الإلكترونية في اليمن">
            <a:extLst>
              <a:ext uri="{FF2B5EF4-FFF2-40B4-BE49-F238E27FC236}">
                <a16:creationId xmlns:a16="http://schemas.microsoft.com/office/drawing/2014/main" id="{285419DF-762B-42D2-9341-FBB72D6E5A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5340" y="1428064"/>
            <a:ext cx="9135035" cy="398661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Oval 12">
            <a:extLst>
              <a:ext uri="{FF2B5EF4-FFF2-40B4-BE49-F238E27FC236}">
                <a16:creationId xmlns:a16="http://schemas.microsoft.com/office/drawing/2014/main" id="{27376E63-A78A-BD8F-1A56-52837C863F12}"/>
              </a:ext>
            </a:extLst>
          </p:cNvPr>
          <p:cNvSpPr/>
          <p:nvPr/>
        </p:nvSpPr>
        <p:spPr>
          <a:xfrm>
            <a:off x="2282118" y="2019744"/>
            <a:ext cx="8484645" cy="2949063"/>
          </a:xfrm>
          <a:prstGeom prst="ellipse">
            <a:avLst/>
          </a:prstGeom>
          <a:solidFill>
            <a:schemeClr val="bg1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marR="0" algn="ctr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</a:pPr>
            <a:r>
              <a:rPr lang="ar-SA" sz="36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تم بحمد الله </a:t>
            </a:r>
            <a:endParaRPr lang="ar-EG" sz="3600" b="1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marR="0" algn="ctr" rtl="1">
              <a:lnSpc>
                <a:spcPct val="107000"/>
              </a:lnSpc>
              <a:spcBef>
                <a:spcPts val="0"/>
              </a:spcBef>
              <a:spcAft>
                <a:spcPts val="500"/>
              </a:spcAft>
            </a:pPr>
            <a:r>
              <a:rPr lang="ar-SA" sz="36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الإنتهاء من شرح المحاضرة ا</a:t>
            </a:r>
            <a:r>
              <a:rPr lang="ar-EG" sz="36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لعاشرة</a:t>
            </a:r>
            <a:endParaRPr lang="en-US" sz="20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r>
              <a:rPr lang="ar-SA" sz="36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مع تمنياتي بالتوفيق د. أسماء رويعي</a:t>
            </a: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77173944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852F4A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8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2"/>
</p:tagLst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Frosted Glass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100000"/>
              </a:schemeClr>
            </a:gs>
            <a:gs pos="68000">
              <a:schemeClr val="phClr">
                <a:tint val="77000"/>
                <a:satMod val="100000"/>
              </a:schemeClr>
            </a:gs>
            <a:gs pos="81000">
              <a:schemeClr val="phClr">
                <a:tint val="79000"/>
                <a:satMod val="100000"/>
              </a:schemeClr>
            </a:gs>
            <a:gs pos="86000">
              <a:schemeClr val="phClr">
                <a:tint val="73000"/>
                <a:satMod val="100000"/>
              </a:schemeClr>
            </a:gs>
            <a:gs pos="100000">
              <a:schemeClr val="phClr">
                <a:tint val="35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3000"/>
                <a:shade val="100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tint val="100000"/>
                <a:shade val="57000"/>
                <a:satMod val="120000"/>
              </a:schemeClr>
            </a:gs>
            <a:gs pos="80000">
              <a:schemeClr val="phClr">
                <a:tint val="100000"/>
                <a:shade val="56000"/>
                <a:satMod val="145000"/>
              </a:schemeClr>
            </a:gs>
            <a:gs pos="88000">
              <a:schemeClr val="phClr">
                <a:tint val="100000"/>
                <a:shade val="63000"/>
                <a:satMod val="160000"/>
              </a:schemeClr>
            </a:gs>
            <a:gs pos="100000">
              <a:schemeClr val="phClr">
                <a:tint val="99000"/>
                <a:shade val="100000"/>
                <a:satMod val="155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glow" dir="tl">
              <a:rot lat="0" lon="0" rev="1800000"/>
            </a:lightRig>
          </a:scene3d>
          <a:sp3d contourW="10160" prstMaterial="dkEdge">
            <a:bevelT w="0" h="0" prst="angle"/>
            <a:contourClr>
              <a:schemeClr val="phClr">
                <a:shade val="30000"/>
                <a:satMod val="150000"/>
              </a:schemeClr>
            </a:contourClr>
          </a:sp3d>
        </a:effectStyle>
        <a:effectStyle>
          <a:effectLst>
            <a:glow rad="50800">
              <a:schemeClr val="phClr">
                <a:tint val="68000"/>
                <a:shade val="93000"/>
                <a:alpha val="37000"/>
                <a:satMod val="250000"/>
              </a:schemeClr>
            </a:glow>
          </a:effectLst>
          <a:scene3d>
            <a:camera prst="orthographicFront">
              <a:rot lat="0" lon="0" rev="0"/>
            </a:camera>
            <a:lightRig rig="glow" dir="t">
              <a:rot lat="0" lon="0" rev="1800000"/>
            </a:lightRig>
          </a:scene3d>
          <a:sp3d contourW="10160" prstMaterial="dkEdge">
            <a:bevelT w="20320" h="19050" prst="angle"/>
            <a:contourClr>
              <a:schemeClr val="phClr">
                <a:shade val="3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ln w="38100">
          <a:solidFill>
            <a:srgbClr val="669BBC"/>
          </a:solidFill>
        </a:ln>
        <a:effectLst>
          <a:outerShdw blurRad="571500" sx="86000" sy="86000" algn="ctr" rotWithShape="0">
            <a:prstClr val="black">
              <a:alpha val="25000"/>
            </a:prstClr>
          </a:outerShdw>
        </a:effectLst>
      </a:spPr>
      <a:bodyPr rtlCol="0" anchor="ctr"/>
      <a:lstStyle>
        <a:defPPr marL="0" marR="0" indent="0" algn="just" defTabSz="914400" rtl="1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800" b="0" i="0" u="none" strike="noStrike" kern="1200" cap="none" spc="0" normalizeH="0" baseline="0" noProof="0" dirty="0">
            <a:ln>
              <a:noFill/>
            </a:ln>
            <a:solidFill>
              <a:srgbClr val="06142D"/>
            </a:solidFill>
            <a:effectLst/>
            <a:uLnTx/>
            <a:uFillTx/>
            <a:latin typeface="Glory"/>
            <a:ea typeface="+mn-ea"/>
            <a:cs typeface="Arial" panose="020B0604020202020204" pitchFamily="34" charset="0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7947</TotalTime>
  <Words>1366</Words>
  <Application>Microsoft Office PowerPoint</Application>
  <PresentationFormat>Widescreen</PresentationFormat>
  <Paragraphs>316</Paragraphs>
  <Slides>57</Slides>
  <Notes>56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57</vt:i4>
      </vt:variant>
    </vt:vector>
  </HeadingPairs>
  <TitlesOfParts>
    <vt:vector size="68" baseType="lpstr">
      <vt:lpstr>Arial</vt:lpstr>
      <vt:lpstr>Calibri</vt:lpstr>
      <vt:lpstr>Calibri Light</vt:lpstr>
      <vt:lpstr>Cascadia Code</vt:lpstr>
      <vt:lpstr>Helvetica</vt:lpstr>
      <vt:lpstr>Sakkal Majalla</vt:lpstr>
      <vt:lpstr>Symbol</vt:lpstr>
      <vt:lpstr>Tajawal Medium</vt:lpstr>
      <vt:lpstr>Times New Roman</vt:lpstr>
      <vt:lpstr>1_Office Theme</vt:lpstr>
      <vt:lpstr>3_Office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dell</dc:creator>
  <cp:lastModifiedBy>Asmaa</cp:lastModifiedBy>
  <cp:revision>426</cp:revision>
  <dcterms:created xsi:type="dcterms:W3CDTF">2023-05-24T11:04:12Z</dcterms:created>
  <dcterms:modified xsi:type="dcterms:W3CDTF">2023-08-19T02:08:16Z</dcterms:modified>
</cp:coreProperties>
</file>