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tl="1" saveSubsetFonts="1">
  <p:sldMasterIdLst>
    <p:sldMasterId id="2147483660" r:id="rId4"/>
    <p:sldMasterId id="2147483676" r:id="rId5"/>
  </p:sldMasterIdLst>
  <p:notesMasterIdLst>
    <p:notesMasterId r:id="rId55"/>
  </p:notesMasterIdLst>
  <p:sldIdLst>
    <p:sldId id="257" r:id="rId6"/>
    <p:sldId id="258" r:id="rId7"/>
    <p:sldId id="259" r:id="rId8"/>
    <p:sldId id="262" r:id="rId9"/>
    <p:sldId id="263" r:id="rId10"/>
    <p:sldId id="264" r:id="rId11"/>
    <p:sldId id="342" r:id="rId12"/>
    <p:sldId id="343" r:id="rId13"/>
    <p:sldId id="344" r:id="rId14"/>
    <p:sldId id="345" r:id="rId15"/>
    <p:sldId id="346" r:id="rId16"/>
    <p:sldId id="347" r:id="rId17"/>
    <p:sldId id="348" r:id="rId18"/>
    <p:sldId id="349" r:id="rId19"/>
    <p:sldId id="373" r:id="rId20"/>
    <p:sldId id="374" r:id="rId21"/>
    <p:sldId id="350" r:id="rId22"/>
    <p:sldId id="351" r:id="rId23"/>
    <p:sldId id="352" r:id="rId24"/>
    <p:sldId id="353" r:id="rId25"/>
    <p:sldId id="354" r:id="rId26"/>
    <p:sldId id="355" r:id="rId27"/>
    <p:sldId id="356" r:id="rId28"/>
    <p:sldId id="357" r:id="rId29"/>
    <p:sldId id="265" r:id="rId30"/>
    <p:sldId id="361" r:id="rId31"/>
    <p:sldId id="362" r:id="rId32"/>
    <p:sldId id="363" r:id="rId33"/>
    <p:sldId id="365" r:id="rId34"/>
    <p:sldId id="366" r:id="rId35"/>
    <p:sldId id="367" r:id="rId36"/>
    <p:sldId id="368" r:id="rId37"/>
    <p:sldId id="369" r:id="rId38"/>
    <p:sldId id="370" r:id="rId39"/>
    <p:sldId id="371" r:id="rId40"/>
    <p:sldId id="375" r:id="rId41"/>
    <p:sldId id="376" r:id="rId42"/>
    <p:sldId id="377" r:id="rId43"/>
    <p:sldId id="378" r:id="rId44"/>
    <p:sldId id="379" r:id="rId45"/>
    <p:sldId id="381" r:id="rId46"/>
    <p:sldId id="266" r:id="rId47"/>
    <p:sldId id="372" r:id="rId48"/>
    <p:sldId id="383" r:id="rId49"/>
    <p:sldId id="384" r:id="rId50"/>
    <p:sldId id="385" r:id="rId51"/>
    <p:sldId id="276" r:id="rId52"/>
    <p:sldId id="277" r:id="rId53"/>
    <p:sldId id="278" r:id="rId54"/>
  </p:sldIdLst>
  <p:sldSz cx="12192000" cy="6858000"/>
  <p:notesSz cx="6858000" cy="9144000"/>
  <p:defaultTextStyle>
    <a:defPPr>
      <a:defRPr lang="ar-SY"/>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5007" autoAdjust="0"/>
    <p:restoredTop sz="94444" autoAdjust="0"/>
  </p:normalViewPr>
  <p:slideViewPr>
    <p:cSldViewPr snapToGrid="0">
      <p:cViewPr varScale="1">
        <p:scale>
          <a:sx n="70" d="100"/>
          <a:sy n="70" d="100"/>
        </p:scale>
        <p:origin x="72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notesMaster" Target="notesMasters/notesMaster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theme" Target="theme/theme1.xml"/><Relationship Id="rId5" Type="http://schemas.openxmlformats.org/officeDocument/2006/relationships/slideMaster" Target="slideMasters/slideMaster2.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presProps" Target="pres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viewProps" Target="viewProp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عنصر نائب للرأس 1"/>
          <p:cNvSpPr>
            <a:spLocks noGrp="1"/>
          </p:cNvSpPr>
          <p:nvPr>
            <p:ph type="hdr" sz="quarter"/>
          </p:nvPr>
        </p:nvSpPr>
        <p:spPr>
          <a:xfrm>
            <a:off x="3886200" y="0"/>
            <a:ext cx="2971800" cy="458788"/>
          </a:xfrm>
          <a:prstGeom prst="rect">
            <a:avLst/>
          </a:prstGeom>
        </p:spPr>
        <p:txBody>
          <a:bodyPr vert="horz" lIns="91440" tIns="45720" rIns="91440" bIns="45720" rtlCol="1"/>
          <a:lstStyle>
            <a:lvl1pPr algn="r">
              <a:defRPr sz="1200"/>
            </a:lvl1pPr>
          </a:lstStyle>
          <a:p>
            <a:endParaRPr lang="ar-SY"/>
          </a:p>
        </p:txBody>
      </p:sp>
      <p:sp>
        <p:nvSpPr>
          <p:cNvPr id="3" name="عنصر نائب للتاريخ 2"/>
          <p:cNvSpPr>
            <a:spLocks noGrp="1"/>
          </p:cNvSpPr>
          <p:nvPr>
            <p:ph type="dt" idx="1"/>
          </p:nvPr>
        </p:nvSpPr>
        <p:spPr>
          <a:xfrm>
            <a:off x="1588" y="0"/>
            <a:ext cx="2971800" cy="458788"/>
          </a:xfrm>
          <a:prstGeom prst="rect">
            <a:avLst/>
          </a:prstGeom>
        </p:spPr>
        <p:txBody>
          <a:bodyPr vert="horz" lIns="91440" tIns="45720" rIns="91440" bIns="45720" rtlCol="1"/>
          <a:lstStyle>
            <a:lvl1pPr algn="l">
              <a:defRPr sz="1200"/>
            </a:lvl1pPr>
          </a:lstStyle>
          <a:p>
            <a:fld id="{DA7D76B9-5D6F-4BCD-B6F7-DE39F2876811}" type="datetimeFigureOut">
              <a:rPr lang="ar-SY" smtClean="0"/>
              <a:t>01/01/1448</a:t>
            </a:fld>
            <a:endParaRPr lang="ar-SY"/>
          </a:p>
        </p:txBody>
      </p:sp>
      <p:sp>
        <p:nvSpPr>
          <p:cNvPr id="4" name="عنصر نائب لصورة الشريحة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1" anchor="ctr"/>
          <a:lstStyle/>
          <a:p>
            <a:endParaRPr lang="ar-SY"/>
          </a:p>
        </p:txBody>
      </p:sp>
      <p:sp>
        <p:nvSpPr>
          <p:cNvPr id="5" name="عنصر نائب للملاحظات 4"/>
          <p:cNvSpPr>
            <a:spLocks noGrp="1"/>
          </p:cNvSpPr>
          <p:nvPr>
            <p:ph type="body" sz="quarter" idx="3"/>
          </p:nvPr>
        </p:nvSpPr>
        <p:spPr>
          <a:xfrm>
            <a:off x="685800" y="4400550"/>
            <a:ext cx="5486400" cy="3600450"/>
          </a:xfrm>
          <a:prstGeom prst="rect">
            <a:avLst/>
          </a:prstGeom>
        </p:spPr>
        <p:txBody>
          <a:bodyPr vert="horz" lIns="91440" tIns="45720" rIns="91440" bIns="45720" rtlCol="1"/>
          <a:lstStyle/>
          <a:p>
            <a:pPr lvl="0"/>
            <a:r>
              <a:rPr lang="ar-SA"/>
              <a:t>انقر لتحرير أنماط النص الرئيسي</a:t>
            </a:r>
          </a:p>
          <a:p>
            <a:pPr lvl="1"/>
            <a:r>
              <a:rPr lang="ar-SA"/>
              <a:t>المستوى الثاني</a:t>
            </a:r>
          </a:p>
          <a:p>
            <a:pPr lvl="2"/>
            <a:r>
              <a:rPr lang="ar-SA"/>
              <a:t>المستوى الثالث</a:t>
            </a:r>
          </a:p>
          <a:p>
            <a:pPr lvl="3"/>
            <a:r>
              <a:rPr lang="ar-SA"/>
              <a:t>المستوى الرابع</a:t>
            </a:r>
          </a:p>
          <a:p>
            <a:pPr lvl="4"/>
            <a:r>
              <a:rPr lang="ar-SA"/>
              <a:t>المستوى الخامس</a:t>
            </a:r>
            <a:endParaRPr lang="ar-SY"/>
          </a:p>
        </p:txBody>
      </p:sp>
      <p:sp>
        <p:nvSpPr>
          <p:cNvPr id="6" name="عنصر نائب للتذييل 5"/>
          <p:cNvSpPr>
            <a:spLocks noGrp="1"/>
          </p:cNvSpPr>
          <p:nvPr>
            <p:ph type="ftr" sz="quarter" idx="4"/>
          </p:nvPr>
        </p:nvSpPr>
        <p:spPr>
          <a:xfrm>
            <a:off x="3886200" y="8685213"/>
            <a:ext cx="2971800" cy="458787"/>
          </a:xfrm>
          <a:prstGeom prst="rect">
            <a:avLst/>
          </a:prstGeom>
        </p:spPr>
        <p:txBody>
          <a:bodyPr vert="horz" lIns="91440" tIns="45720" rIns="91440" bIns="45720" rtlCol="1" anchor="b"/>
          <a:lstStyle>
            <a:lvl1pPr algn="r">
              <a:defRPr sz="1200"/>
            </a:lvl1pPr>
          </a:lstStyle>
          <a:p>
            <a:endParaRPr lang="ar-SY"/>
          </a:p>
        </p:txBody>
      </p:sp>
      <p:sp>
        <p:nvSpPr>
          <p:cNvPr id="7" name="عنصر نائب لرقم الشريحة 6"/>
          <p:cNvSpPr>
            <a:spLocks noGrp="1"/>
          </p:cNvSpPr>
          <p:nvPr>
            <p:ph type="sldNum" sz="quarter" idx="5"/>
          </p:nvPr>
        </p:nvSpPr>
        <p:spPr>
          <a:xfrm>
            <a:off x="1588" y="8685213"/>
            <a:ext cx="2971800" cy="458787"/>
          </a:xfrm>
          <a:prstGeom prst="rect">
            <a:avLst/>
          </a:prstGeom>
        </p:spPr>
        <p:txBody>
          <a:bodyPr vert="horz" lIns="91440" tIns="45720" rIns="91440" bIns="45720" rtlCol="1" anchor="b"/>
          <a:lstStyle>
            <a:lvl1pPr algn="l">
              <a:defRPr sz="1200"/>
            </a:lvl1pPr>
          </a:lstStyle>
          <a:p>
            <a:fld id="{EA2C0702-5C99-4EB5-9944-309CE74A3930}" type="slidenum">
              <a:rPr lang="ar-SY" smtClean="0"/>
              <a:t>‹#›</a:t>
            </a:fld>
            <a:endParaRPr lang="ar-SY"/>
          </a:p>
        </p:txBody>
      </p:sp>
    </p:spTree>
    <p:extLst>
      <p:ext uri="{BB962C8B-B14F-4D97-AF65-F5344CB8AC3E}">
        <p14:creationId xmlns:p14="http://schemas.microsoft.com/office/powerpoint/2010/main" val="3985586245"/>
      </p:ext>
    </p:extLst>
  </p:cSld>
  <p:clrMap bg1="lt1" tx1="dk1" bg2="lt2" tx2="dk2" accent1="accent1" accent2="accent2" accent3="accent3" accent4="accent4" accent5="accent5" accent6="accent6" hlink="hlink" folHlink="folHlink"/>
  <p:notesStyle>
    <a:lvl1pPr marL="0" algn="r" defTabSz="914400" rtl="1" eaLnBrk="1" latinLnBrk="0" hangingPunct="1">
      <a:defRPr sz="1200" kern="1200">
        <a:solidFill>
          <a:schemeClr val="tx1"/>
        </a:solidFill>
        <a:latin typeface="+mn-lt"/>
        <a:ea typeface="+mn-ea"/>
        <a:cs typeface="+mn-cs"/>
      </a:defRPr>
    </a:lvl1pPr>
    <a:lvl2pPr marL="457200" algn="r" defTabSz="914400" rtl="1" eaLnBrk="1" latinLnBrk="0" hangingPunct="1">
      <a:defRPr sz="1200" kern="1200">
        <a:solidFill>
          <a:schemeClr val="tx1"/>
        </a:solidFill>
        <a:latin typeface="+mn-lt"/>
        <a:ea typeface="+mn-ea"/>
        <a:cs typeface="+mn-cs"/>
      </a:defRPr>
    </a:lvl2pPr>
    <a:lvl3pPr marL="914400" algn="r" defTabSz="914400" rtl="1" eaLnBrk="1" latinLnBrk="0" hangingPunct="1">
      <a:defRPr sz="1200" kern="1200">
        <a:solidFill>
          <a:schemeClr val="tx1"/>
        </a:solidFill>
        <a:latin typeface="+mn-lt"/>
        <a:ea typeface="+mn-ea"/>
        <a:cs typeface="+mn-cs"/>
      </a:defRPr>
    </a:lvl3pPr>
    <a:lvl4pPr marL="1371600" algn="r" defTabSz="914400" rtl="1" eaLnBrk="1" latinLnBrk="0" hangingPunct="1">
      <a:defRPr sz="1200" kern="1200">
        <a:solidFill>
          <a:schemeClr val="tx1"/>
        </a:solidFill>
        <a:latin typeface="+mn-lt"/>
        <a:ea typeface="+mn-ea"/>
        <a:cs typeface="+mn-cs"/>
      </a:defRPr>
    </a:lvl4pPr>
    <a:lvl5pPr marL="1828800" algn="r" defTabSz="914400" rtl="1" eaLnBrk="1" latinLnBrk="0" hangingPunct="1">
      <a:defRPr sz="1200" kern="1200">
        <a:solidFill>
          <a:schemeClr val="tx1"/>
        </a:solidFill>
        <a:latin typeface="+mn-lt"/>
        <a:ea typeface="+mn-ea"/>
        <a:cs typeface="+mn-cs"/>
      </a:defRPr>
    </a:lvl5pPr>
    <a:lvl6pPr marL="2286000" algn="r" defTabSz="914400" rtl="1" eaLnBrk="1" latinLnBrk="0" hangingPunct="1">
      <a:defRPr sz="1200" kern="1200">
        <a:solidFill>
          <a:schemeClr val="tx1"/>
        </a:solidFill>
        <a:latin typeface="+mn-lt"/>
        <a:ea typeface="+mn-ea"/>
        <a:cs typeface="+mn-cs"/>
      </a:defRPr>
    </a:lvl6pPr>
    <a:lvl7pPr marL="2743200" algn="r" defTabSz="914400" rtl="1" eaLnBrk="1" latinLnBrk="0" hangingPunct="1">
      <a:defRPr sz="1200" kern="1200">
        <a:solidFill>
          <a:schemeClr val="tx1"/>
        </a:solidFill>
        <a:latin typeface="+mn-lt"/>
        <a:ea typeface="+mn-ea"/>
        <a:cs typeface="+mn-cs"/>
      </a:defRPr>
    </a:lvl7pPr>
    <a:lvl8pPr marL="3200400" algn="r" defTabSz="914400" rtl="1" eaLnBrk="1" latinLnBrk="0" hangingPunct="1">
      <a:defRPr sz="1200" kern="1200">
        <a:solidFill>
          <a:schemeClr val="tx1"/>
        </a:solidFill>
        <a:latin typeface="+mn-lt"/>
        <a:ea typeface="+mn-ea"/>
        <a:cs typeface="+mn-cs"/>
      </a:defRPr>
    </a:lvl8pPr>
    <a:lvl9pPr marL="3657600" algn="r" defTabSz="914400" rtl="1"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solidFill>
                  <a:prstClr val="black"/>
                </a:solidFill>
              </a:rPr>
              <a:pPr/>
              <a:t>1</a:t>
            </a:fld>
            <a:endParaRPr lang="en-US">
              <a:solidFill>
                <a:prstClr val="black"/>
              </a:solidFill>
            </a:endParaRPr>
          </a:p>
        </p:txBody>
      </p:sp>
    </p:spTree>
    <p:extLst>
      <p:ext uri="{BB962C8B-B14F-4D97-AF65-F5344CB8AC3E}">
        <p14:creationId xmlns:p14="http://schemas.microsoft.com/office/powerpoint/2010/main" val="234400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E88088B5-5D3D-41C5-9929-9FAB3A249D9E}" type="slidenum">
              <a:rPr lang="en-US" smtClean="0">
                <a:solidFill>
                  <a:prstClr val="black"/>
                </a:solidFill>
              </a:rPr>
              <a:pPr>
                <a:defRPr/>
              </a:pPr>
              <a:t>2</a:t>
            </a:fld>
            <a:endParaRPr lang="en-US">
              <a:solidFill>
                <a:prstClr val="black"/>
              </a:solidFill>
            </a:endParaRPr>
          </a:p>
        </p:txBody>
      </p:sp>
    </p:spTree>
    <p:extLst>
      <p:ext uri="{BB962C8B-B14F-4D97-AF65-F5344CB8AC3E}">
        <p14:creationId xmlns:p14="http://schemas.microsoft.com/office/powerpoint/2010/main" val="4063498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solidFill>
                  <a:prstClr val="black"/>
                </a:solidFill>
              </a:rPr>
              <a:pPr/>
              <a:t>3</a:t>
            </a:fld>
            <a:endParaRPr lang="en-US">
              <a:solidFill>
                <a:prstClr val="black"/>
              </a:solidFill>
            </a:endParaRPr>
          </a:p>
        </p:txBody>
      </p:sp>
    </p:spTree>
    <p:extLst>
      <p:ext uri="{BB962C8B-B14F-4D97-AF65-F5344CB8AC3E}">
        <p14:creationId xmlns:p14="http://schemas.microsoft.com/office/powerpoint/2010/main" val="3258613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680EA9-DD71-345E-E8E0-DA0AB0F8CD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6E8938-8DDC-784F-E871-88902961C1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281BD0-25A6-0517-68BE-E090C236E1D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C1B37BF-4542-DCA6-FF19-3568B17F7094}"/>
              </a:ext>
            </a:extLst>
          </p:cNvPr>
          <p:cNvSpPr>
            <a:spLocks noGrp="1"/>
          </p:cNvSpPr>
          <p:nvPr>
            <p:ph type="sldNum" sz="quarter" idx="5"/>
          </p:nvPr>
        </p:nvSpPr>
        <p:spPr/>
        <p:txBody>
          <a:bodyPr/>
          <a:lstStyle/>
          <a:p>
            <a:fld id="{E88088B5-5D3D-41C5-9929-9FAB3A249D9E}" type="slidenum">
              <a:rPr lang="en-US" smtClean="0">
                <a:solidFill>
                  <a:prstClr val="black"/>
                </a:solidFill>
              </a:rPr>
              <a:pPr/>
              <a:t>4</a:t>
            </a:fld>
            <a:endParaRPr lang="en-US">
              <a:solidFill>
                <a:prstClr val="black"/>
              </a:solidFill>
            </a:endParaRPr>
          </a:p>
        </p:txBody>
      </p:sp>
    </p:spTree>
    <p:extLst>
      <p:ext uri="{BB962C8B-B14F-4D97-AF65-F5344CB8AC3E}">
        <p14:creationId xmlns:p14="http://schemas.microsoft.com/office/powerpoint/2010/main" val="19433632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3680EA9-DD71-345E-E8E0-DA0AB0F8CD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6E8938-8DDC-784F-E871-88902961C1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281BD0-25A6-0517-68BE-E090C236E1D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C1B37BF-4542-DCA6-FF19-3568B17F7094}"/>
              </a:ext>
            </a:extLst>
          </p:cNvPr>
          <p:cNvSpPr>
            <a:spLocks noGrp="1"/>
          </p:cNvSpPr>
          <p:nvPr>
            <p:ph type="sldNum" sz="quarter" idx="5"/>
          </p:nvPr>
        </p:nvSpPr>
        <p:spPr/>
        <p:txBody>
          <a:bodyPr/>
          <a:lstStyle/>
          <a:p>
            <a:fld id="{E88088B5-5D3D-41C5-9929-9FAB3A249D9E}" type="slidenum">
              <a:rPr lang="en-US" smtClean="0">
                <a:solidFill>
                  <a:prstClr val="black"/>
                </a:solidFill>
              </a:rPr>
              <a:pPr/>
              <a:t>5</a:t>
            </a:fld>
            <a:endParaRPr lang="en-US">
              <a:solidFill>
                <a:prstClr val="black"/>
              </a:solidFill>
            </a:endParaRPr>
          </a:p>
        </p:txBody>
      </p:sp>
    </p:spTree>
    <p:extLst>
      <p:ext uri="{BB962C8B-B14F-4D97-AF65-F5344CB8AC3E}">
        <p14:creationId xmlns:p14="http://schemas.microsoft.com/office/powerpoint/2010/main" val="905093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12697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269499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11850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280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31885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184766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997199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925715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448955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53401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508364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4639118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864258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9871891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54766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762914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683111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353333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763600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285543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332597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7212390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1187935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929518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6908049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solidFill>
                  <a:prstClr val="black">
                    <a:tint val="75000"/>
                  </a:prstClr>
                </a:solidFill>
              </a:rPr>
              <a:pPr/>
              <a:t>6/16/2026</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F7542ADD-394E-41F3-B704-951748884AEE}"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9195836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4409578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051833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53725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1525067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1.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671155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3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28424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33.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302133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3.xml"/><Relationship Id="rId13" Type="http://schemas.openxmlformats.org/officeDocument/2006/relationships/slideLayout" Target="../slideLayouts/slideLayout28.xml"/><Relationship Id="rId18" Type="http://schemas.openxmlformats.org/officeDocument/2006/relationships/slideLayout" Target="../slideLayouts/slideLayout33.xml"/><Relationship Id="rId3" Type="http://schemas.openxmlformats.org/officeDocument/2006/relationships/slideLayout" Target="../slideLayouts/slideLayout18.xml"/><Relationship Id="rId7" Type="http://schemas.openxmlformats.org/officeDocument/2006/relationships/slideLayout" Target="../slideLayouts/slideLayout22.xml"/><Relationship Id="rId12" Type="http://schemas.openxmlformats.org/officeDocument/2006/relationships/slideLayout" Target="../slideLayouts/slideLayout27.xml"/><Relationship Id="rId17" Type="http://schemas.openxmlformats.org/officeDocument/2006/relationships/slideLayout" Target="../slideLayouts/slideLayout32.xml"/><Relationship Id="rId2" Type="http://schemas.openxmlformats.org/officeDocument/2006/relationships/slideLayout" Target="../slideLayouts/slideLayout17.xml"/><Relationship Id="rId16" Type="http://schemas.openxmlformats.org/officeDocument/2006/relationships/slideLayout" Target="../slideLayouts/slideLayout31.xml"/><Relationship Id="rId20" Type="http://schemas.openxmlformats.org/officeDocument/2006/relationships/image" Target="../media/image1.png"/><Relationship Id="rId1" Type="http://schemas.openxmlformats.org/officeDocument/2006/relationships/slideLayout" Target="../slideLayouts/slideLayout16.xml"/><Relationship Id="rId6" Type="http://schemas.openxmlformats.org/officeDocument/2006/relationships/slideLayout" Target="../slideLayouts/slideLayout21.xml"/><Relationship Id="rId11" Type="http://schemas.openxmlformats.org/officeDocument/2006/relationships/slideLayout" Target="../slideLayouts/slideLayout26.xml"/><Relationship Id="rId5" Type="http://schemas.openxmlformats.org/officeDocument/2006/relationships/slideLayout" Target="../slideLayouts/slideLayout20.xml"/><Relationship Id="rId15" Type="http://schemas.openxmlformats.org/officeDocument/2006/relationships/slideLayout" Target="../slideLayouts/slideLayout30.xml"/><Relationship Id="rId10" Type="http://schemas.openxmlformats.org/officeDocument/2006/relationships/slideLayout" Target="../slideLayouts/slideLayout25.xml"/><Relationship Id="rId19" Type="http://schemas.openxmlformats.org/officeDocument/2006/relationships/theme" Target="../theme/theme2.xml"/><Relationship Id="rId4" Type="http://schemas.openxmlformats.org/officeDocument/2006/relationships/slideLayout" Target="../slideLayouts/slideLayout19.xml"/><Relationship Id="rId9" Type="http://schemas.openxmlformats.org/officeDocument/2006/relationships/slideLayout" Target="../slideLayouts/slideLayout24.xml"/><Relationship Id="rId14"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7AD86B2E-B702-4422-B277-3A08C7449694}" type="datetimeFigureOut">
              <a:rPr lang="en-US" smtClean="0">
                <a:solidFill>
                  <a:prstClr val="black">
                    <a:tint val="75000"/>
                  </a:prstClr>
                </a:solidFill>
              </a:rPr>
              <a:pPr rtl="0"/>
              <a:t>6/16/2026</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F7542ADD-394E-41F3-B704-951748884AEE}" type="slidenum">
              <a:rPr lang="en-US" smtClean="0">
                <a:solidFill>
                  <a:prstClr val="black">
                    <a:tint val="75000"/>
                  </a:prstClr>
                </a:solidFill>
              </a:rPr>
              <a:pPr rtl="0"/>
              <a:t>‹#›</a:t>
            </a:fld>
            <a:endParaRPr lang="en-US">
              <a:solidFill>
                <a:prstClr val="black">
                  <a:tint val="75000"/>
                </a:prstClr>
              </a:solidFill>
            </a:endParaRPr>
          </a:p>
        </p:txBody>
      </p:sp>
    </p:spTree>
    <p:extLst>
      <p:ext uri="{BB962C8B-B14F-4D97-AF65-F5344CB8AC3E}">
        <p14:creationId xmlns:p14="http://schemas.microsoft.com/office/powerpoint/2010/main" val="23883719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rtl="0"/>
            <a:fld id="{7AD86B2E-B702-4422-B277-3A08C7449694}" type="datetimeFigureOut">
              <a:rPr lang="en-US" smtClean="0">
                <a:solidFill>
                  <a:prstClr val="black">
                    <a:tint val="75000"/>
                  </a:prstClr>
                </a:solidFill>
              </a:rPr>
              <a:pPr rtl="0"/>
              <a:t>6/16/2026</a:t>
            </a:fld>
            <a:endParaRPr lang="en-US">
              <a:solidFill>
                <a:prstClr val="black">
                  <a:tint val="75000"/>
                </a:prstClr>
              </a:solidFill>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endParaRPr lang="en-US">
              <a:solidFill>
                <a:prstClr val="black">
                  <a:tint val="75000"/>
                </a:prstClr>
              </a:solidFill>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F7542ADD-394E-41F3-B704-951748884AEE}" type="slidenum">
              <a:rPr lang="en-US" smtClean="0">
                <a:solidFill>
                  <a:prstClr val="black">
                    <a:tint val="75000"/>
                  </a:prstClr>
                </a:solidFill>
              </a:rPr>
              <a:pPr rtl="0"/>
              <a:t>‹#›</a:t>
            </a:fld>
            <a:endParaRPr lang="en-US">
              <a:solidFill>
                <a:prstClr val="black">
                  <a:tint val="75000"/>
                </a:prstClr>
              </a:solidFill>
            </a:endParaRPr>
          </a:p>
        </p:txBody>
      </p:sp>
    </p:spTree>
    <p:extLst>
      <p:ext uri="{BB962C8B-B14F-4D97-AF65-F5344CB8AC3E}">
        <p14:creationId xmlns:p14="http://schemas.microsoft.com/office/powerpoint/2010/main" val="1803757480"/>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 id="2147483689" r:id="rId13"/>
    <p:sldLayoutId id="2147483690" r:id="rId14"/>
    <p:sldLayoutId id="2147483691" r:id="rId15"/>
    <p:sldLayoutId id="2147483692" r:id="rId16"/>
    <p:sldLayoutId id="2147483693" r:id="rId17"/>
    <p:sldLayoutId id="2147483694"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8.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image" Target="../media/image9.jpe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jpeg"/><Relationship Id="rId1" Type="http://schemas.openxmlformats.org/officeDocument/2006/relationships/slideLayout" Target="../slideLayouts/slideLayout14.xml"/><Relationship Id="rId5" Type="http://schemas.openxmlformats.org/officeDocument/2006/relationships/image" Target="../media/image13.svg"/><Relationship Id="rId4" Type="http://schemas.openxmlformats.org/officeDocument/2006/relationships/image" Target="../media/image12.png"/></Relationships>
</file>

<file path=ppt/slides/_rels/slide4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صورة 2"/>
          <p:cNvSpPr>
            <a:spLocks noGrp="1"/>
          </p:cNvSpPr>
          <p:nvPr>
            <p:ph type="pic" sz="quarter" idx="10"/>
          </p:nvPr>
        </p:nvSpPr>
        <p:spPr>
          <a:xfrm>
            <a:off x="0" y="-21598"/>
            <a:ext cx="12192000" cy="6858000"/>
          </a:xfrm>
        </p:spPr>
      </p:sp>
      <p:sp>
        <p:nvSpPr>
          <p:cNvPr id="18" name="Oval 17"/>
          <p:cNvSpPr/>
          <p:nvPr/>
        </p:nvSpPr>
        <p:spPr>
          <a:xfrm>
            <a:off x="5796782" y="215535"/>
            <a:ext cx="6263480" cy="638373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31" name="TextBox 30"/>
          <p:cNvSpPr txBox="1"/>
          <p:nvPr/>
        </p:nvSpPr>
        <p:spPr>
          <a:xfrm>
            <a:off x="1463871" y="2930410"/>
            <a:ext cx="1800494" cy="646331"/>
          </a:xfrm>
          <a:prstGeom prst="rect">
            <a:avLst/>
          </a:prstGeom>
          <a:noFill/>
        </p:spPr>
        <p:txBody>
          <a:bodyPr wrap="none" rtlCol="0">
            <a:spAutoFit/>
          </a:bodyPr>
          <a:lstStyle/>
          <a:p>
            <a:pPr algn="ctr" rtl="0"/>
            <a:r>
              <a:rPr lang="ar-EG" sz="3600" b="1" dirty="0">
                <a:solidFill>
                  <a:prstClr val="black"/>
                </a:solidFill>
                <a:latin typeface="Times New Roman" panose="02020603050405020304" pitchFamily="18" charset="0"/>
                <a:cs typeface="Times New Roman" panose="02020603050405020304" pitchFamily="18" charset="0"/>
              </a:rPr>
              <a:t>              </a:t>
            </a:r>
          </a:p>
        </p:txBody>
      </p:sp>
      <p:sp>
        <p:nvSpPr>
          <p:cNvPr id="14" name="Oval 13"/>
          <p:cNvSpPr/>
          <p:nvPr/>
        </p:nvSpPr>
        <p:spPr>
          <a:xfrm>
            <a:off x="5356110" y="543081"/>
            <a:ext cx="4924287" cy="542099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6" name="TextBox 5"/>
          <p:cNvSpPr txBox="1"/>
          <p:nvPr/>
        </p:nvSpPr>
        <p:spPr>
          <a:xfrm>
            <a:off x="194618" y="1627191"/>
            <a:ext cx="5161492" cy="2000548"/>
          </a:xfrm>
          <a:prstGeom prst="rect">
            <a:avLst/>
          </a:prstGeom>
          <a:noFill/>
        </p:spPr>
        <p:txBody>
          <a:bodyPr wrap="square" rtlCol="0">
            <a:spAutoFit/>
          </a:bodyPr>
          <a:lstStyle/>
          <a:p>
            <a:pPr algn="ctr" rtl="0"/>
            <a:r>
              <a:rPr lang="ar-SY" sz="4400" b="1" dirty="0">
                <a:solidFill>
                  <a:srgbClr val="00B0F0"/>
                </a:solidFill>
                <a:latin typeface="Times New Roman" panose="02020603050405020304" pitchFamily="18" charset="0"/>
                <a:cs typeface="Times New Roman" panose="02020603050405020304" pitchFamily="18" charset="0"/>
              </a:rPr>
              <a:t>مقرر مهارات بحثية</a:t>
            </a:r>
          </a:p>
          <a:p>
            <a:pPr algn="ctr" rtl="0"/>
            <a:r>
              <a:rPr lang="ar-SY" sz="4000" b="1" dirty="0">
                <a:solidFill>
                  <a:srgbClr val="00B0F0"/>
                </a:solidFill>
                <a:latin typeface="Times New Roman" panose="02020603050405020304" pitchFamily="18" charset="0"/>
                <a:cs typeface="Times New Roman" panose="02020603050405020304" pitchFamily="18" charset="0"/>
              </a:rPr>
              <a:t> المحاضرة الثانية</a:t>
            </a:r>
          </a:p>
          <a:p>
            <a:pPr algn="ctr" rtl="0"/>
            <a:r>
              <a:rPr lang="ar-SY" sz="4000" b="1" dirty="0">
                <a:solidFill>
                  <a:srgbClr val="00B0F0"/>
                </a:solidFill>
                <a:latin typeface="Times New Roman" panose="02020603050405020304" pitchFamily="18" charset="0"/>
                <a:cs typeface="Times New Roman" panose="02020603050405020304" pitchFamily="18" charset="0"/>
              </a:rPr>
              <a:t>ضوابط مقدمة الأطروحة</a:t>
            </a:r>
            <a:endParaRPr lang="en-US" sz="4000" b="1" dirty="0">
              <a:solidFill>
                <a:srgbClr val="00B0F0"/>
              </a:solidFill>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9D079DC6-9F33-01B3-CD5D-FDECB94ECF5A}"/>
              </a:ext>
            </a:extLst>
          </p:cNvPr>
          <p:cNvSpPr txBox="1"/>
          <p:nvPr/>
        </p:nvSpPr>
        <p:spPr>
          <a:xfrm>
            <a:off x="708416" y="4595850"/>
            <a:ext cx="4133896" cy="954107"/>
          </a:xfrm>
          <a:prstGeom prst="rect">
            <a:avLst/>
          </a:prstGeom>
          <a:solidFill>
            <a:srgbClr val="00B0F0"/>
          </a:solidFill>
        </p:spPr>
        <p:txBody>
          <a:bodyPr wrap="square" rtlCol="0">
            <a:spAutoFit/>
          </a:bodyPr>
          <a:lstStyle/>
          <a:p>
            <a:pPr algn="ctr" rtl="0"/>
            <a:r>
              <a:rPr lang="ar-EG" sz="2800" b="1" dirty="0">
                <a:solidFill>
                  <a:prstClr val="black"/>
                </a:solidFill>
              </a:rPr>
              <a:t>اعداد</a:t>
            </a:r>
            <a:endParaRPr lang="ar-SY" sz="2800" b="1" dirty="0">
              <a:solidFill>
                <a:prstClr val="black"/>
              </a:solidFill>
            </a:endParaRPr>
          </a:p>
          <a:p>
            <a:pPr algn="ctr" rtl="0"/>
            <a:r>
              <a:rPr lang="ar-EG" sz="2800" b="1" dirty="0">
                <a:solidFill>
                  <a:prstClr val="black"/>
                </a:solidFill>
              </a:rPr>
              <a:t> </a:t>
            </a:r>
            <a:r>
              <a:rPr lang="ar-SY" sz="2800" b="1" dirty="0">
                <a:solidFill>
                  <a:prstClr val="black"/>
                </a:solidFill>
              </a:rPr>
              <a:t>الدكتور إبراهيم يوسف هرموش</a:t>
            </a:r>
            <a:endParaRPr lang="ar-EG" sz="2800" b="1" dirty="0">
              <a:solidFill>
                <a:prstClr val="black"/>
              </a:solidFill>
            </a:endParaRPr>
          </a:p>
        </p:txBody>
      </p:sp>
    </p:spTree>
    <p:extLst>
      <p:ext uri="{BB962C8B-B14F-4D97-AF65-F5344CB8AC3E}">
        <p14:creationId xmlns:p14="http://schemas.microsoft.com/office/powerpoint/2010/main" val="268049520"/>
      </p:ext>
    </p:extLst>
  </p:cSld>
  <p:clrMapOvr>
    <a:masterClrMapping/>
  </p:clrMapOvr>
  <mc:AlternateContent xmlns:mc="http://schemas.openxmlformats.org/markup-compatibility/2006" xmlns:p14="http://schemas.microsoft.com/office/powerpoint/2010/main">
    <mc:Choice Requires="p14">
      <p:transition spd="slow" p14:dur="2000" advTm="37764"/>
    </mc:Choice>
    <mc:Fallback xmlns="">
      <p:transition spd="slow" advTm="37764"/>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defRPr/>
            </a:pPr>
            <a:endParaRPr lang="en-ID">
              <a:solidFill>
                <a:prstClr val="white"/>
              </a:solidFill>
            </a:endParaRPr>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defRPr/>
            </a:pPr>
            <a:endParaRPr lang="en-US" sz="2800" b="1" dirty="0">
              <a:solidFill>
                <a:prstClr val="black"/>
              </a:solidFill>
              <a:latin typeface="Alexandria" charset="0"/>
              <a:cs typeface="Alexandria" charset="0"/>
            </a:endParaRP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7" name="TextBox 6">
            <a:extLst>
              <a:ext uri="{FF2B5EF4-FFF2-40B4-BE49-F238E27FC236}">
                <a16:creationId xmlns:a16="http://schemas.microsoft.com/office/drawing/2014/main" id="{0EA97036-3C35-E40A-536C-AACE3DD90173}"/>
              </a:ext>
            </a:extLst>
          </p:cNvPr>
          <p:cNvSpPr txBox="1"/>
          <p:nvPr/>
        </p:nvSpPr>
        <p:spPr>
          <a:xfrm>
            <a:off x="7835705" y="6189785"/>
            <a:ext cx="4093698" cy="461665"/>
          </a:xfrm>
          <a:prstGeom prst="rect">
            <a:avLst/>
          </a:prstGeom>
          <a:noFill/>
        </p:spPr>
        <p:txBody>
          <a:bodyPr wrap="square" rtlCol="0">
            <a:spAutoFit/>
          </a:bodyPr>
          <a:lstStyle/>
          <a:p>
            <a:pPr algn="l" rtl="0">
              <a:defRPr/>
            </a:pPr>
            <a:r>
              <a:rPr lang="en-US" sz="2400" b="1" dirty="0">
                <a:solidFill>
                  <a:prstClr val="white"/>
                </a:solidFill>
              </a:rPr>
              <a:t>https://midocean.edu.km</a:t>
            </a:r>
          </a:p>
        </p:txBody>
      </p:sp>
    </p:spTree>
    <p:extLst>
      <p:ext uri="{BB962C8B-B14F-4D97-AF65-F5344CB8AC3E}">
        <p14:creationId xmlns:p14="http://schemas.microsoft.com/office/powerpoint/2010/main" val="2938749284"/>
      </p:ext>
    </p:extLst>
  </p:cSld>
  <p:clrMapOvr>
    <a:masterClrMapping/>
  </p:clrMapOvr>
  <mc:AlternateContent xmlns:mc="http://schemas.openxmlformats.org/markup-compatibility/2006" xmlns:p14="http://schemas.microsoft.com/office/powerpoint/2010/main">
    <mc:Choice Requires="p14">
      <p:transition spd="slow" p14:dur="2000" advTm="2623"/>
    </mc:Choice>
    <mc:Fallback xmlns="">
      <p:transition spd="slow" advTm="2623"/>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flipH="1">
            <a:off x="-56703" y="0"/>
            <a:ext cx="59512" cy="59789"/>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id-ID">
              <a:solidFill>
                <a:prstClr val="white"/>
              </a:solidFill>
            </a:endParaRPr>
          </a:p>
        </p:txBody>
      </p:sp>
      <p:sp>
        <p:nvSpPr>
          <p:cNvPr id="28" name="Rectangle 27"/>
          <p:cNvSpPr/>
          <p:nvPr/>
        </p:nvSpPr>
        <p:spPr>
          <a:xfrm flipV="1">
            <a:off x="4048253" y="629166"/>
            <a:ext cx="5619483" cy="1238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3" name="TextBox 2"/>
          <p:cNvSpPr txBox="1"/>
          <p:nvPr/>
        </p:nvSpPr>
        <p:spPr>
          <a:xfrm>
            <a:off x="690153" y="6119633"/>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75037" y="90994"/>
            <a:ext cx="2305141" cy="1076343"/>
          </a:xfrm>
          <a:prstGeom prst="rect">
            <a:avLst/>
          </a:prstGeom>
        </p:spPr>
      </p:pic>
      <p:pic>
        <p:nvPicPr>
          <p:cNvPr id="10" name="Picture Placeholder 4">
            <a:extLst>
              <a:ext uri="{FF2B5EF4-FFF2-40B4-BE49-F238E27FC236}">
                <a16:creationId xmlns:a16="http://schemas.microsoft.com/office/drawing/2014/main" id="{84E4B0F0-8564-4DE7-994D-87E501CF1B94}"/>
              </a:ext>
            </a:extLst>
          </p:cNvPr>
          <p:cNvPicPr>
            <a:picLocks noChangeAspect="1"/>
          </p:cNvPicPr>
          <p:nvPr/>
        </p:nvPicPr>
        <p:blipFill>
          <a:blip r:embed="rId5" cstate="print">
            <a:extLst>
              <a:ext uri="{28A0092B-C50C-407E-A947-70E740481C1C}">
                <a14:useLocalDpi xmlns:a14="http://schemas.microsoft.com/office/drawing/2010/main" val="0"/>
              </a:ext>
            </a:extLst>
          </a:blip>
          <a:srcRect l="13924" r="13924"/>
          <a:stretch>
            <a:fillRect/>
          </a:stretch>
        </p:blipFill>
        <p:spPr>
          <a:xfrm>
            <a:off x="2808" y="0"/>
            <a:ext cx="3609348" cy="6858000"/>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4" name="Rectangle 3">
            <a:extLst>
              <a:ext uri="{FF2B5EF4-FFF2-40B4-BE49-F238E27FC236}">
                <a16:creationId xmlns:a16="http://schemas.microsoft.com/office/drawing/2014/main" id="{617C4ADA-5957-C1DC-BB1D-897BC1F83455}"/>
              </a:ext>
            </a:extLst>
          </p:cNvPr>
          <p:cNvSpPr/>
          <p:nvPr/>
        </p:nvSpPr>
        <p:spPr>
          <a:xfrm>
            <a:off x="2538485" y="1167337"/>
            <a:ext cx="9130352" cy="463296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ar-SY" sz="2800" b="1" dirty="0">
                <a:solidFill>
                  <a:prstClr val="black"/>
                </a:solidFill>
                <a:latin typeface="SimplifiedArabic"/>
              </a:rPr>
              <a:t>مقدمة</a:t>
            </a:r>
          </a:p>
          <a:p>
            <a:pPr algn="ctr"/>
            <a:endParaRPr lang="ar-SY" sz="2800" b="1" dirty="0">
              <a:solidFill>
                <a:prstClr val="black"/>
              </a:solidFill>
              <a:latin typeface="SimplifiedArabic"/>
            </a:endParaRPr>
          </a:p>
          <a:p>
            <a:pPr algn="just"/>
            <a:r>
              <a:rPr lang="ar-SY" sz="2800" dirty="0">
                <a:solidFill>
                  <a:prstClr val="black"/>
                </a:solidFill>
                <a:latin typeface="SimplifiedArabic"/>
              </a:rPr>
              <a:t>تعتبر المقدمة في رسالة الدكتوراه  القانونية واجهة البحث، فهي الجزء الأول الذي يقرأه المحكمون، ومنها يتشكل الانطباع عن دقة المنهجية وقوة الصياغة القانونية. كما أنه</a:t>
            </a:r>
            <a:r>
              <a:rPr lang="ar-EG" sz="2800">
                <a:solidFill>
                  <a:prstClr val="black"/>
                </a:solidFill>
                <a:latin typeface="SimplifiedArabic"/>
              </a:rPr>
              <a:t>ا</a:t>
            </a:r>
            <a:r>
              <a:rPr lang="ar-SY" sz="2800">
                <a:solidFill>
                  <a:prstClr val="black"/>
                </a:solidFill>
                <a:latin typeface="SimplifiedArabic"/>
              </a:rPr>
              <a:t> </a:t>
            </a:r>
            <a:r>
              <a:rPr lang="ar-SY" sz="2800" dirty="0">
                <a:solidFill>
                  <a:prstClr val="black"/>
                </a:solidFill>
                <a:latin typeface="SimplifiedArabic"/>
              </a:rPr>
              <a:t>تتضمن تحديداً دقيقاً للبناء العام للرسالة والذي سيتم التقييم الأكاديمي على أساسه، وعلى الرغم من أنها توضع في بداية الرسالة إلا أن ذلك لا يعني أن ننتهي من كتابتها في البداية بل غالباً ما تكون آخر ما يكتب، بعد اكتمال الرسالة والوصول الى نتائجها وتوصياتها.</a:t>
            </a:r>
          </a:p>
        </p:txBody>
      </p:sp>
    </p:spTree>
    <p:extLst>
      <p:ext uri="{BB962C8B-B14F-4D97-AF65-F5344CB8AC3E}">
        <p14:creationId xmlns:p14="http://schemas.microsoft.com/office/powerpoint/2010/main" val="3507756054"/>
      </p:ext>
    </p:extLst>
  </p:cSld>
  <p:clrMapOvr>
    <a:masterClrMapping/>
  </p:clrMapOvr>
  <mc:AlternateContent xmlns:mc="http://schemas.openxmlformats.org/markup-compatibility/2006" xmlns:p14="http://schemas.microsoft.com/office/powerpoint/2010/main">
    <mc:Choice Requires="p14">
      <p:transition spd="slow" p14:dur="2000" advTm="83735"/>
    </mc:Choice>
    <mc:Fallback xmlns="">
      <p:transition spd="slow" advTm="83735"/>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228EF4-CF7B-EF1F-A117-1A5010608ABE}"/>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8F282633-AF2D-AA06-D9E1-0AD8637E92A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id-ID">
              <a:solidFill>
                <a:prstClr val="white"/>
              </a:solidFill>
            </a:endParaRPr>
          </a:p>
        </p:txBody>
      </p:sp>
      <p:sp>
        <p:nvSpPr>
          <p:cNvPr id="28" name="Rectangle 27">
            <a:extLst>
              <a:ext uri="{FF2B5EF4-FFF2-40B4-BE49-F238E27FC236}">
                <a16:creationId xmlns:a16="http://schemas.microsoft.com/office/drawing/2014/main" id="{4136E86F-A4FA-E3BB-F288-A5B596E38811}"/>
              </a:ext>
            </a:extLst>
          </p:cNvPr>
          <p:cNvSpPr/>
          <p:nvPr/>
        </p:nvSpPr>
        <p:spPr>
          <a:xfrm flipV="1">
            <a:off x="734193" y="632767"/>
            <a:ext cx="846205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3" name="TextBox 2">
            <a:extLst>
              <a:ext uri="{FF2B5EF4-FFF2-40B4-BE49-F238E27FC236}">
                <a16:creationId xmlns:a16="http://schemas.microsoft.com/office/drawing/2014/main" id="{20304BCA-9C61-F543-25B4-C0E09363C4AF}"/>
              </a:ext>
            </a:extLst>
          </p:cNvPr>
          <p:cNvSpPr txBox="1"/>
          <p:nvPr/>
        </p:nvSpPr>
        <p:spPr>
          <a:xfrm>
            <a:off x="210374" y="6252478"/>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6" name="Graphic 21">
            <a:extLst>
              <a:ext uri="{FF2B5EF4-FFF2-40B4-BE49-F238E27FC236}">
                <a16:creationId xmlns:a16="http://schemas.microsoft.com/office/drawing/2014/main" id="{982BD937-0F63-AFA9-67B5-EC45AD157AE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6807" y="140314"/>
            <a:ext cx="2305141" cy="1076343"/>
          </a:xfrm>
          <a:prstGeom prst="rect">
            <a:avLst/>
          </a:prstGeom>
        </p:spPr>
      </p:pic>
      <p:sp>
        <p:nvSpPr>
          <p:cNvPr id="11" name="Rectangle: Rounded Corners 10">
            <a:extLst>
              <a:ext uri="{FF2B5EF4-FFF2-40B4-BE49-F238E27FC236}">
                <a16:creationId xmlns:a16="http://schemas.microsoft.com/office/drawing/2014/main" id="{79F7F6B8-07C5-3BD5-18D2-6DC218E218FB}"/>
              </a:ext>
            </a:extLst>
          </p:cNvPr>
          <p:cNvSpPr/>
          <p:nvPr/>
        </p:nvSpPr>
        <p:spPr>
          <a:xfrm>
            <a:off x="444741" y="1216657"/>
            <a:ext cx="11164377"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nSpc>
                <a:spcPct val="150000"/>
              </a:lnSpc>
            </a:pPr>
            <a:r>
              <a:rPr lang="ar-SY" sz="2400" dirty="0">
                <a:solidFill>
                  <a:prstClr val="black"/>
                </a:solidFill>
                <a:latin typeface="Times New Roman" panose="02020603050405020304" pitchFamily="18" charset="0"/>
              </a:rPr>
              <a:t>تُعدّ مقدمة أطروحة الدكتوراه القانونية بمثابة عرض مبدئي للبحث كاملاً، فهي ليست مجرد تمهيد إنشائي، بل هي مدخل فكري بين الباحث ولجنة المناقشة تعكس عمق رؤيته وقدرته المنهجية.</a:t>
            </a:r>
          </a:p>
          <a:p>
            <a:pPr>
              <a:lnSpc>
                <a:spcPct val="150000"/>
              </a:lnSpc>
            </a:pPr>
            <a:r>
              <a:rPr lang="ar-SY" sz="2400" dirty="0">
                <a:solidFill>
                  <a:prstClr val="black"/>
                </a:solidFill>
                <a:latin typeface="Times New Roman" panose="02020603050405020304" pitchFamily="18" charset="0"/>
              </a:rPr>
              <a:t>وتكمن أهمية المقدمة في العلوم القانونية في نقاط محددة هي :</a:t>
            </a:r>
          </a:p>
          <a:p>
            <a:pPr marL="342900" indent="-342900">
              <a:lnSpc>
                <a:spcPct val="150000"/>
              </a:lnSpc>
              <a:buFontTx/>
              <a:buChar char="-"/>
            </a:pPr>
            <a:r>
              <a:rPr lang="ar-SY" sz="2400" dirty="0">
                <a:solidFill>
                  <a:prstClr val="black"/>
                </a:solidFill>
                <a:latin typeface="Times New Roman" panose="02020603050405020304" pitchFamily="18" charset="0"/>
              </a:rPr>
              <a:t>تأطير الفكرة: ترسم الحدود الموضوعية والمكانية والزمنية للنص القانوني محل الدراسة.</a:t>
            </a:r>
          </a:p>
          <a:p>
            <a:pPr marL="342900" indent="-342900">
              <a:lnSpc>
                <a:spcPct val="150000"/>
              </a:lnSpc>
              <a:buFontTx/>
              <a:buChar char="-"/>
            </a:pPr>
            <a:r>
              <a:rPr lang="ar-SY" sz="2400" dirty="0">
                <a:solidFill>
                  <a:prstClr val="black"/>
                </a:solidFill>
                <a:latin typeface="Times New Roman" panose="02020603050405020304" pitchFamily="18" charset="0"/>
              </a:rPr>
              <a:t>إبراز الإشكالية: تُظهر الخلل التشريعي أو الغموض التفسيري الذي يسعى الباحث لحله.</a:t>
            </a:r>
          </a:p>
          <a:p>
            <a:pPr marL="342900" indent="-342900">
              <a:lnSpc>
                <a:spcPct val="150000"/>
              </a:lnSpc>
              <a:buFontTx/>
              <a:buChar char="-"/>
            </a:pPr>
            <a:r>
              <a:rPr lang="ar-SY" sz="2400" dirty="0">
                <a:solidFill>
                  <a:prstClr val="black"/>
                </a:solidFill>
                <a:latin typeface="Times New Roman" panose="02020603050405020304" pitchFamily="18" charset="0"/>
              </a:rPr>
              <a:t>بيان المنهجية: تُحدد الأدوات العلمية المستخدمة مثل المنهج المقارن أو التحليلي.</a:t>
            </a:r>
          </a:p>
          <a:p>
            <a:pPr marL="342900" indent="-342900">
              <a:lnSpc>
                <a:spcPct val="150000"/>
              </a:lnSpc>
              <a:buFontTx/>
              <a:buChar char="-"/>
            </a:pPr>
            <a:r>
              <a:rPr lang="ar-SY" sz="2400" dirty="0">
                <a:solidFill>
                  <a:prstClr val="black"/>
                </a:solidFill>
                <a:latin typeface="Times New Roman" panose="02020603050405020304" pitchFamily="18" charset="0"/>
              </a:rPr>
              <a:t>إثبات الأصالة: تعكس القيمة المضافة للبحث والقصور في الدراسات السابقة</a:t>
            </a:r>
          </a:p>
        </p:txBody>
      </p:sp>
    </p:spTree>
    <p:extLst>
      <p:ext uri="{BB962C8B-B14F-4D97-AF65-F5344CB8AC3E}">
        <p14:creationId xmlns:p14="http://schemas.microsoft.com/office/powerpoint/2010/main" val="738535676"/>
      </p:ext>
    </p:extLst>
  </p:cSld>
  <p:clrMapOvr>
    <a:masterClrMapping/>
  </p:clrMapOvr>
  <mc:AlternateContent xmlns:mc="http://schemas.openxmlformats.org/markup-compatibility/2006" xmlns:p14="http://schemas.microsoft.com/office/powerpoint/2010/main">
    <mc:Choice Requires="p14">
      <p:transition spd="slow" p14:dur="2000" advTm="47547"/>
    </mc:Choice>
    <mc:Fallback xmlns="">
      <p:transition spd="slow" advTm="47547"/>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228EF4-CF7B-EF1F-A117-1A5010608ABE}"/>
            </a:ext>
          </a:extLst>
        </p:cNvPr>
        <p:cNvGrpSpPr/>
        <p:nvPr/>
      </p:nvGrpSpPr>
      <p:grpSpPr>
        <a:xfrm>
          <a:off x="0" y="0"/>
          <a:ext cx="0" cy="0"/>
          <a:chOff x="0" y="0"/>
          <a:chExt cx="0" cy="0"/>
        </a:xfrm>
      </p:grpSpPr>
      <p:sp>
        <p:nvSpPr>
          <p:cNvPr id="2" name="Right Triangle 1">
            <a:extLst>
              <a:ext uri="{FF2B5EF4-FFF2-40B4-BE49-F238E27FC236}">
                <a16:creationId xmlns:a16="http://schemas.microsoft.com/office/drawing/2014/main" id="{8F282633-AF2D-AA06-D9E1-0AD8637E92A2}"/>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id-ID">
              <a:solidFill>
                <a:prstClr val="white"/>
              </a:solidFill>
            </a:endParaRPr>
          </a:p>
        </p:txBody>
      </p:sp>
      <p:sp>
        <p:nvSpPr>
          <p:cNvPr id="28" name="Rectangle 27">
            <a:extLst>
              <a:ext uri="{FF2B5EF4-FFF2-40B4-BE49-F238E27FC236}">
                <a16:creationId xmlns:a16="http://schemas.microsoft.com/office/drawing/2014/main" id="{4136E86F-A4FA-E3BB-F288-A5B596E38811}"/>
              </a:ext>
            </a:extLst>
          </p:cNvPr>
          <p:cNvSpPr/>
          <p:nvPr/>
        </p:nvSpPr>
        <p:spPr>
          <a:xfrm flipV="1">
            <a:off x="734193" y="632767"/>
            <a:ext cx="8462057"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3" name="TextBox 2">
            <a:extLst>
              <a:ext uri="{FF2B5EF4-FFF2-40B4-BE49-F238E27FC236}">
                <a16:creationId xmlns:a16="http://schemas.microsoft.com/office/drawing/2014/main" id="{20304BCA-9C61-F543-25B4-C0E09363C4AF}"/>
              </a:ext>
            </a:extLst>
          </p:cNvPr>
          <p:cNvSpPr txBox="1"/>
          <p:nvPr/>
        </p:nvSpPr>
        <p:spPr>
          <a:xfrm>
            <a:off x="210374" y="6252478"/>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6" name="Graphic 21">
            <a:extLst>
              <a:ext uri="{FF2B5EF4-FFF2-40B4-BE49-F238E27FC236}">
                <a16:creationId xmlns:a16="http://schemas.microsoft.com/office/drawing/2014/main" id="{982BD937-0F63-AFA9-67B5-EC45AD157AE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6807" y="140314"/>
            <a:ext cx="2305141" cy="1076343"/>
          </a:xfrm>
          <a:prstGeom prst="rect">
            <a:avLst/>
          </a:prstGeom>
        </p:spPr>
      </p:pic>
      <p:sp>
        <p:nvSpPr>
          <p:cNvPr id="11" name="Rectangle: Rounded Corners 10">
            <a:extLst>
              <a:ext uri="{FF2B5EF4-FFF2-40B4-BE49-F238E27FC236}">
                <a16:creationId xmlns:a16="http://schemas.microsoft.com/office/drawing/2014/main" id="{79F7F6B8-07C5-3BD5-18D2-6DC218E218FB}"/>
              </a:ext>
            </a:extLst>
          </p:cNvPr>
          <p:cNvSpPr/>
          <p:nvPr/>
        </p:nvSpPr>
        <p:spPr>
          <a:xfrm>
            <a:off x="444741" y="1163133"/>
            <a:ext cx="11164377" cy="46288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lnSpc>
                <a:spcPct val="150000"/>
              </a:lnSpc>
            </a:pPr>
            <a:r>
              <a:rPr lang="ar-SY" sz="2400" dirty="0">
                <a:solidFill>
                  <a:prstClr val="black"/>
                </a:solidFill>
                <a:latin typeface="Times New Roman" panose="02020603050405020304" pitchFamily="18" charset="0"/>
              </a:rPr>
              <a:t>تتم كتابة المقدمة في بداية الأطروحة القانونية ولا يتم تخصيص فصل مستقل لها.</a:t>
            </a:r>
          </a:p>
          <a:p>
            <a:pPr algn="just">
              <a:lnSpc>
                <a:spcPct val="150000"/>
              </a:lnSpc>
            </a:pPr>
            <a:r>
              <a:rPr lang="ar-EG" sz="2400" dirty="0">
                <a:solidFill>
                  <a:prstClr val="black"/>
                </a:solidFill>
                <a:latin typeface="Times New Roman" panose="02020603050405020304" pitchFamily="18" charset="0"/>
              </a:rPr>
              <a:t>-وتختلف المقدمة عن الفصل التمهيدي والفرق العلمي واضح: </a:t>
            </a:r>
            <a:endParaRPr lang="ar-SY" sz="2400" dirty="0">
              <a:solidFill>
                <a:prstClr val="black"/>
              </a:solidFill>
              <a:latin typeface="Times New Roman" panose="02020603050405020304" pitchFamily="18" charset="0"/>
            </a:endParaRPr>
          </a:p>
          <a:p>
            <a:pPr algn="just">
              <a:lnSpc>
                <a:spcPct val="150000"/>
              </a:lnSpc>
            </a:pPr>
            <a:r>
              <a:rPr lang="ar-EG" sz="2400" dirty="0">
                <a:solidFill>
                  <a:prstClr val="black"/>
                </a:solidFill>
                <a:latin typeface="Times New Roman" panose="02020603050405020304" pitchFamily="18" charset="0"/>
              </a:rPr>
              <a:t>فالمقدمة تشمل عرض موجز للموضوع-</a:t>
            </a:r>
            <a:r>
              <a:rPr lang="ar-SY" sz="2400" dirty="0">
                <a:solidFill>
                  <a:prstClr val="black"/>
                </a:solidFill>
                <a:latin typeface="Times New Roman" panose="02020603050405020304" pitchFamily="18" charset="0"/>
              </a:rPr>
              <a:t> </a:t>
            </a:r>
            <a:r>
              <a:rPr lang="ar-EG" sz="2400" dirty="0">
                <a:solidFill>
                  <a:prstClr val="black"/>
                </a:solidFill>
                <a:latin typeface="Times New Roman" panose="02020603050405020304" pitchFamily="18" charset="0"/>
              </a:rPr>
              <a:t>مشكلة البحث- أهمية البحث- أهداف البحث- منهج البحث- الدراسات السابقة - خطة البحث</a:t>
            </a:r>
            <a:r>
              <a:rPr lang="ar-SY" sz="2400" dirty="0">
                <a:solidFill>
                  <a:prstClr val="black"/>
                </a:solidFill>
                <a:latin typeface="Times New Roman" panose="02020603050405020304" pitchFamily="18" charset="0"/>
              </a:rPr>
              <a:t>.</a:t>
            </a:r>
            <a:endParaRPr lang="ar-EG" sz="2400" dirty="0">
              <a:solidFill>
                <a:prstClr val="black"/>
              </a:solidFill>
              <a:latin typeface="Times New Roman" panose="02020603050405020304" pitchFamily="18" charset="0"/>
            </a:endParaRPr>
          </a:p>
          <a:p>
            <a:pPr algn="just">
              <a:lnSpc>
                <a:spcPct val="150000"/>
              </a:lnSpc>
            </a:pPr>
            <a:r>
              <a:rPr lang="ar-EG" sz="2400" dirty="0">
                <a:solidFill>
                  <a:prstClr val="black"/>
                </a:solidFill>
                <a:latin typeface="Times New Roman" panose="02020603050405020304" pitchFamily="18" charset="0"/>
              </a:rPr>
              <a:t>أما الفصل التمهيدي فيتناول: الإطار المفاهيمي- التطور التاريخي للموضوع التأصيل - التعريفات</a:t>
            </a:r>
          </a:p>
          <a:p>
            <a:pPr algn="just">
              <a:lnSpc>
                <a:spcPct val="150000"/>
              </a:lnSpc>
            </a:pPr>
            <a:r>
              <a:rPr lang="ar-EG" sz="2400" dirty="0">
                <a:solidFill>
                  <a:prstClr val="black"/>
                </a:solidFill>
                <a:latin typeface="Times New Roman" panose="02020603050405020304" pitchFamily="18" charset="0"/>
              </a:rPr>
              <a:t>القانونية</a:t>
            </a:r>
            <a:r>
              <a:rPr lang="ar-SY" sz="2400" dirty="0">
                <a:solidFill>
                  <a:prstClr val="black"/>
                </a:solidFill>
                <a:latin typeface="Times New Roman" panose="02020603050405020304" pitchFamily="18" charset="0"/>
              </a:rPr>
              <a:t>)،</a:t>
            </a:r>
            <a:r>
              <a:rPr lang="ar-EG" sz="2400" dirty="0">
                <a:solidFill>
                  <a:prstClr val="black"/>
                </a:solidFill>
                <a:latin typeface="Times New Roman" panose="02020603050405020304" pitchFamily="18" charset="0"/>
              </a:rPr>
              <a:t> كما أن الفصل التمهيدي يخضع </a:t>
            </a:r>
            <a:r>
              <a:rPr lang="ar-SY" sz="2400" dirty="0">
                <a:solidFill>
                  <a:prstClr val="black"/>
                </a:solidFill>
                <a:latin typeface="Times New Roman" panose="02020603050405020304" pitchFamily="18" charset="0"/>
              </a:rPr>
              <a:t>للتقسيم </a:t>
            </a:r>
            <a:r>
              <a:rPr lang="ar-EG" sz="2400" dirty="0">
                <a:solidFill>
                  <a:prstClr val="black"/>
                </a:solidFill>
                <a:latin typeface="Times New Roman" panose="02020603050405020304" pitchFamily="18" charset="0"/>
              </a:rPr>
              <a:t>الثنائي </a:t>
            </a:r>
            <a:r>
              <a:rPr lang="ar-SY" sz="2400" dirty="0">
                <a:solidFill>
                  <a:prstClr val="black"/>
                </a:solidFill>
                <a:latin typeface="Times New Roman" panose="02020603050405020304" pitchFamily="18" charset="0"/>
              </a:rPr>
              <a:t>(</a:t>
            </a:r>
            <a:r>
              <a:rPr lang="ar-EG" sz="2400" dirty="0">
                <a:solidFill>
                  <a:prstClr val="black"/>
                </a:solidFill>
                <a:latin typeface="Times New Roman" panose="02020603050405020304" pitchFamily="18" charset="0"/>
              </a:rPr>
              <a:t>مبحثين ومطالب</a:t>
            </a:r>
            <a:r>
              <a:rPr lang="ar-SY" sz="2400" dirty="0">
                <a:solidFill>
                  <a:prstClr val="black"/>
                </a:solidFill>
                <a:latin typeface="Times New Roman" panose="02020603050405020304" pitchFamily="18" charset="0"/>
              </a:rPr>
              <a:t>)</a:t>
            </a:r>
            <a:r>
              <a:rPr lang="ar-EG" sz="2400" dirty="0">
                <a:solidFill>
                  <a:prstClr val="black"/>
                </a:solidFill>
                <a:latin typeface="Times New Roman" panose="02020603050405020304" pitchFamily="18" charset="0"/>
              </a:rPr>
              <a:t> ولا يجوز صياغته</a:t>
            </a:r>
          </a:p>
          <a:p>
            <a:pPr algn="just">
              <a:lnSpc>
                <a:spcPct val="150000"/>
              </a:lnSpc>
            </a:pPr>
            <a:r>
              <a:rPr lang="ar-EG" sz="2400" dirty="0">
                <a:solidFill>
                  <a:prstClr val="black"/>
                </a:solidFill>
                <a:latin typeface="Times New Roman" panose="02020603050405020304" pitchFamily="18" charset="0"/>
              </a:rPr>
              <a:t>على شكل سرد حر أو فقرات ممتدة دون هيكلة، لأنه يُعامل أكاديمي</a:t>
            </a:r>
            <a:r>
              <a:rPr lang="ar-SY" sz="2400" dirty="0">
                <a:solidFill>
                  <a:prstClr val="black"/>
                </a:solidFill>
                <a:latin typeface="Times New Roman" panose="02020603050405020304" pitchFamily="18" charset="0"/>
              </a:rPr>
              <a:t>ًا</a:t>
            </a:r>
            <a:r>
              <a:rPr lang="ar-EG" sz="2400" dirty="0">
                <a:solidFill>
                  <a:prstClr val="black"/>
                </a:solidFill>
                <a:latin typeface="Times New Roman" panose="02020603050405020304" pitchFamily="18" charset="0"/>
              </a:rPr>
              <a:t> كجزء من متن الرسالة، بخلاف المقدمة التي لا تُقسّم إلى مباحث ومطالب</a:t>
            </a:r>
            <a:r>
              <a:rPr lang="ar-SY" sz="2400" dirty="0">
                <a:solidFill>
                  <a:prstClr val="black"/>
                </a:solidFill>
                <a:latin typeface="Times New Roman" panose="02020603050405020304" pitchFamily="18" charset="0"/>
              </a:rPr>
              <a:t>.</a:t>
            </a:r>
            <a:endParaRPr lang="ar-EG" sz="2400" dirty="0">
              <a:solidFill>
                <a:prstClr val="black"/>
              </a:solidFill>
              <a:latin typeface="Times New Roman" panose="02020603050405020304" pitchFamily="18" charset="0"/>
            </a:endParaRPr>
          </a:p>
        </p:txBody>
      </p:sp>
    </p:spTree>
    <p:extLst>
      <p:ext uri="{BB962C8B-B14F-4D97-AF65-F5344CB8AC3E}">
        <p14:creationId xmlns:p14="http://schemas.microsoft.com/office/powerpoint/2010/main" val="3873933363"/>
      </p:ext>
    </p:extLst>
  </p:cSld>
  <p:clrMapOvr>
    <a:masterClrMapping/>
  </p:clrMapOvr>
  <mc:AlternateContent xmlns:mc="http://schemas.openxmlformats.org/markup-compatibility/2006" xmlns:p14="http://schemas.microsoft.com/office/powerpoint/2010/main">
    <mc:Choice Requires="p14">
      <p:transition spd="slow" p14:dur="2000" advTm="96293"/>
    </mc:Choice>
    <mc:Fallback xmlns="">
      <p:transition spd="slow" advTm="96293"/>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09774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ar-SY">
                <a:solidFill>
                  <a:prstClr val="white"/>
                </a:solidFill>
              </a:rPr>
              <a:t>يشمل البحث العلمي سلسلة من الخطوات المنهجية، بما في ذلك الملاحظة، وصياغة</a:t>
            </a:r>
          </a:p>
          <a:p>
            <a:pPr algn="ctr" rtl="0"/>
            <a:r>
              <a:rPr lang="ar-SY">
                <a:solidFill>
                  <a:prstClr val="white"/>
                </a:solidFill>
              </a:rPr>
              <a:t>أسئلة البحث، ووضع الفرضيات، والتجريب، وجمع البيانات وتحليلها، وتفسير النتائج</a:t>
            </a:r>
          </a:p>
          <a:p>
            <a:pPr algn="ctr" rtl="0"/>
            <a:r>
              <a:rPr lang="ar-SY">
                <a:solidFill>
                  <a:prstClr val="white"/>
                </a:solidFill>
              </a:rPr>
              <a:t>واستخلاصها</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880281" y="1347709"/>
            <a:ext cx="10399594" cy="4154984"/>
          </a:xfrm>
          <a:prstGeom prst="rect">
            <a:avLst/>
          </a:prstGeom>
          <a:noFill/>
        </p:spPr>
        <p:txBody>
          <a:bodyPr wrap="square" rtlCol="1">
            <a:spAutoFit/>
          </a:bodyPr>
          <a:lstStyle/>
          <a:p>
            <a:pPr algn="just"/>
            <a:r>
              <a:rPr lang="ar-SY" sz="2400" b="1" dirty="0">
                <a:solidFill>
                  <a:prstClr val="black"/>
                </a:solidFill>
              </a:rPr>
              <a:t>حتى تكون مقدمتك مستوفية للشروط الأكاديمية الصارمة، يجب أن تترتب عناصرها وفق التسلسل التالي:</a:t>
            </a:r>
          </a:p>
          <a:p>
            <a:pPr marL="457200" indent="-457200" algn="ctr">
              <a:buAutoNum type="arabicPeriod"/>
            </a:pPr>
            <a:r>
              <a:rPr lang="ar-SY" sz="2400" dirty="0">
                <a:solidFill>
                  <a:prstClr val="black"/>
                </a:solidFill>
              </a:rPr>
              <a:t>المدخل العام (التمهيد).</a:t>
            </a:r>
          </a:p>
          <a:p>
            <a:pPr marL="457200" indent="-457200" algn="ctr">
              <a:buAutoNum type="arabicPeriod"/>
            </a:pPr>
            <a:r>
              <a:rPr lang="ar-SY" sz="2400" dirty="0">
                <a:solidFill>
                  <a:prstClr val="black"/>
                </a:solidFill>
              </a:rPr>
              <a:t>أهمية الموضوع</a:t>
            </a:r>
          </a:p>
          <a:p>
            <a:pPr marL="457200" indent="-457200" algn="ctr">
              <a:buAutoNum type="arabicPeriod"/>
            </a:pPr>
            <a:r>
              <a:rPr lang="ar-SY" sz="2400" dirty="0">
                <a:solidFill>
                  <a:prstClr val="black"/>
                </a:solidFill>
              </a:rPr>
              <a:t>أهداف البحث</a:t>
            </a:r>
          </a:p>
          <a:p>
            <a:pPr marL="457200" indent="-457200" algn="ctr">
              <a:buAutoNum type="arabicPeriod"/>
            </a:pPr>
            <a:r>
              <a:rPr lang="ar-SY" sz="2400" dirty="0">
                <a:solidFill>
                  <a:prstClr val="black"/>
                </a:solidFill>
              </a:rPr>
              <a:t>الدراسات السابقة </a:t>
            </a:r>
          </a:p>
          <a:p>
            <a:pPr marL="457200" indent="-457200" algn="ctr">
              <a:buAutoNum type="arabicPeriod"/>
            </a:pPr>
            <a:r>
              <a:rPr lang="ar-SY" sz="2400" dirty="0">
                <a:solidFill>
                  <a:prstClr val="black"/>
                </a:solidFill>
              </a:rPr>
              <a:t>إشكالية البحث</a:t>
            </a:r>
          </a:p>
          <a:p>
            <a:pPr marL="457200" indent="-457200" algn="ctr">
              <a:buAutoNum type="arabicPeriod"/>
            </a:pPr>
            <a:r>
              <a:rPr lang="ar-SY" sz="2400" dirty="0">
                <a:solidFill>
                  <a:prstClr val="black"/>
                </a:solidFill>
              </a:rPr>
              <a:t>أسباب اختيار الموضوع</a:t>
            </a:r>
          </a:p>
          <a:p>
            <a:pPr marL="457200" indent="-457200" algn="ctr">
              <a:buAutoNum type="arabicPeriod"/>
            </a:pPr>
            <a:r>
              <a:rPr lang="ar-SY" sz="2400" dirty="0">
                <a:solidFill>
                  <a:prstClr val="black"/>
                </a:solidFill>
              </a:rPr>
              <a:t>منهج البحث</a:t>
            </a:r>
          </a:p>
          <a:p>
            <a:pPr marL="457200" indent="-457200" algn="ctr">
              <a:buAutoNum type="arabicPeriod"/>
            </a:pPr>
            <a:r>
              <a:rPr lang="ar-SY" sz="2400" dirty="0">
                <a:solidFill>
                  <a:prstClr val="black"/>
                </a:solidFill>
              </a:rPr>
              <a:t> حدود البحث</a:t>
            </a:r>
          </a:p>
          <a:p>
            <a:pPr marL="457200" indent="-457200" algn="ctr">
              <a:buAutoNum type="arabicPeriod"/>
            </a:pPr>
            <a:r>
              <a:rPr lang="ar-SY" sz="2400" dirty="0">
                <a:solidFill>
                  <a:prstClr val="black"/>
                </a:solidFill>
              </a:rPr>
              <a:t>صعوبات البحث </a:t>
            </a:r>
          </a:p>
          <a:p>
            <a:pPr marL="457200" indent="-457200" algn="ctr">
              <a:buAutoNum type="arabicPeriod"/>
            </a:pPr>
            <a:r>
              <a:rPr lang="ar-SY" sz="2400" dirty="0">
                <a:solidFill>
                  <a:prstClr val="black"/>
                </a:solidFill>
              </a:rPr>
              <a:t> خطة البحث (التقسيم الهيكلي)</a:t>
            </a:r>
          </a:p>
        </p:txBody>
      </p:sp>
    </p:spTree>
    <p:extLst>
      <p:ext uri="{BB962C8B-B14F-4D97-AF65-F5344CB8AC3E}">
        <p14:creationId xmlns:p14="http://schemas.microsoft.com/office/powerpoint/2010/main" val="709531670"/>
      </p:ext>
    </p:extLst>
  </p:cSld>
  <p:clrMapOvr>
    <a:masterClrMapping/>
  </p:clrMapOvr>
  <mc:AlternateContent xmlns:mc="http://schemas.openxmlformats.org/markup-compatibility/2006" xmlns:p14="http://schemas.microsoft.com/office/powerpoint/2010/main">
    <mc:Choice Requires="p14">
      <p:transition spd="slow" p14:dur="2000" advTm="164728"/>
    </mc:Choice>
    <mc:Fallback xmlns="">
      <p:transition spd="slow" advTm="164728"/>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09774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ar-SY">
                <a:solidFill>
                  <a:prstClr val="white"/>
                </a:solidFill>
              </a:rPr>
              <a:t>يشمل البحث العلمي سلسلة من الخطوات المنهجية، بما في ذلك الملاحظة، وصياغة</a:t>
            </a:r>
          </a:p>
          <a:p>
            <a:pPr algn="ctr" rtl="0"/>
            <a:r>
              <a:rPr lang="ar-SY">
                <a:solidFill>
                  <a:prstClr val="white"/>
                </a:solidFill>
              </a:rPr>
              <a:t>أسئلة البحث، ووضع الفرضيات، والتجريب، وجمع البيانات وتحليلها، وتفسير النتائج</a:t>
            </a:r>
          </a:p>
          <a:p>
            <a:pPr algn="ctr" rtl="0"/>
            <a:r>
              <a:rPr lang="ar-SY">
                <a:solidFill>
                  <a:prstClr val="white"/>
                </a:solidFill>
              </a:rPr>
              <a:t>واستخلاصها</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818866" y="1307408"/>
            <a:ext cx="10399594" cy="4893647"/>
          </a:xfrm>
          <a:prstGeom prst="rect">
            <a:avLst/>
          </a:prstGeom>
          <a:noFill/>
        </p:spPr>
        <p:txBody>
          <a:bodyPr wrap="square" rtlCol="1">
            <a:spAutoFit/>
          </a:bodyPr>
          <a:lstStyle/>
          <a:p>
            <a:pPr marL="457200" indent="-457200" algn="ctr">
              <a:buAutoNum type="arabicPeriod"/>
            </a:pPr>
            <a:r>
              <a:rPr lang="ar-SY" sz="2400" b="1" dirty="0">
                <a:solidFill>
                  <a:prstClr val="black"/>
                </a:solidFill>
              </a:rPr>
              <a:t>المدخل العام (التمهيد) :</a:t>
            </a:r>
          </a:p>
          <a:p>
            <a:pPr algn="just"/>
            <a:r>
              <a:rPr lang="ar-SY" sz="2400" dirty="0">
                <a:solidFill>
                  <a:prstClr val="black"/>
                </a:solidFill>
              </a:rPr>
              <a:t> هو الانطلاق من الهرم القانوني العام إلى القاعدة الخاصة محل الدراسة. يبدأ بالبيئة الفلسفية والاجتماعية التي نشأ فيها النص، ويتجنب العبارات الأدبية أو الوجدانية، ويركز على كيفية استجابة القانون للتطور.</a:t>
            </a:r>
          </a:p>
          <a:p>
            <a:pPr algn="just"/>
            <a:r>
              <a:rPr lang="ar-SY" sz="2400" b="1" dirty="0">
                <a:solidFill>
                  <a:prstClr val="black"/>
                </a:solidFill>
              </a:rPr>
              <a:t>أولاً: البناء الهندسي للمدخل العام (آلية التدرج):</a:t>
            </a:r>
          </a:p>
          <a:p>
            <a:pPr algn="just"/>
            <a:r>
              <a:rPr lang="ar-SY" sz="2400" dirty="0">
                <a:solidFill>
                  <a:prstClr val="black"/>
                </a:solidFill>
              </a:rPr>
              <a:t>يُبنى المدخل العام وفق نظرية "القمع المقلوب" (من العام إلى الخاص)، ويتكون من ثلاثة مستويات رئيسية تتدفق بسلاسة:</a:t>
            </a:r>
          </a:p>
          <a:p>
            <a:pPr algn="just"/>
            <a:r>
              <a:rPr lang="ar-SY" sz="2400" b="1" dirty="0">
                <a:solidFill>
                  <a:prstClr val="black"/>
                </a:solidFill>
              </a:rPr>
              <a:t>المستوى الأول: </a:t>
            </a:r>
            <a:r>
              <a:rPr lang="ar-SY" sz="2400" dirty="0">
                <a:solidFill>
                  <a:prstClr val="black"/>
                </a:solidFill>
              </a:rPr>
              <a:t>الفلسفة القانونية العامة (الجذر):تبدأ بالحديث عن وظيفة القانون الأساسية كأداة لضبط سلوك الأفراد وتنظيم المعاملات في المجتمع، وكيف أن هذا القانون يجب أن يتطور بتطور البيئة التي يطبق فيها. </a:t>
            </a:r>
          </a:p>
          <a:p>
            <a:pPr algn="just"/>
            <a:r>
              <a:rPr lang="ar-SY" sz="2400" b="1" dirty="0">
                <a:solidFill>
                  <a:prstClr val="black"/>
                </a:solidFill>
              </a:rPr>
              <a:t>المستوى الثاني: </a:t>
            </a:r>
            <a:r>
              <a:rPr lang="ar-SY" sz="2400" dirty="0">
                <a:solidFill>
                  <a:prstClr val="black"/>
                </a:solidFill>
              </a:rPr>
              <a:t>التطور المادي أو التقني (الجسر):تنتقل هنا إلى بيان "المتغير" الجديد الذي طرأ على المجتمع (مثل: ظهور الذكاء الاصطناعي، أو الحوسبة السحابية، أو </a:t>
            </a:r>
            <a:r>
              <a:rPr lang="ar-SY" sz="2400" dirty="0" err="1">
                <a:solidFill>
                  <a:prstClr val="black"/>
                </a:solidFill>
              </a:rPr>
              <a:t>الميتافيرس</a:t>
            </a:r>
            <a:r>
              <a:rPr lang="ar-SY" sz="2400" dirty="0">
                <a:solidFill>
                  <a:prstClr val="black"/>
                </a:solidFill>
              </a:rPr>
              <a:t>)، وتشرح كيف نقل هذا المتغير المعاملات من بيئتها الفيزيائية التقليدية إلى البيئة الرقمية الافتراضية.</a:t>
            </a:r>
          </a:p>
          <a:p>
            <a:pPr algn="just"/>
            <a:endParaRPr lang="ar-SY" sz="2400" dirty="0">
              <a:solidFill>
                <a:prstClr val="black"/>
              </a:solidFill>
            </a:endParaRPr>
          </a:p>
        </p:txBody>
      </p:sp>
    </p:spTree>
    <p:extLst>
      <p:ext uri="{BB962C8B-B14F-4D97-AF65-F5344CB8AC3E}">
        <p14:creationId xmlns:p14="http://schemas.microsoft.com/office/powerpoint/2010/main" val="929970552"/>
      </p:ext>
    </p:extLst>
  </p:cSld>
  <p:clrMapOvr>
    <a:masterClrMapping/>
  </p:clrMapOvr>
  <mc:AlternateContent xmlns:mc="http://schemas.openxmlformats.org/markup-compatibility/2006" xmlns:p14="http://schemas.microsoft.com/office/powerpoint/2010/main">
    <mc:Choice Requires="p14">
      <p:transition spd="slow" p14:dur="2000" advTm="137302"/>
    </mc:Choice>
    <mc:Fallback xmlns="">
      <p:transition spd="slow" advTm="13730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09774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ar-SY">
                <a:solidFill>
                  <a:prstClr val="white"/>
                </a:solidFill>
              </a:rPr>
              <a:t>يشمل البحث العلمي سلسلة من الخطوات المنهجية، بما في ذلك الملاحظة، وصياغة</a:t>
            </a:r>
          </a:p>
          <a:p>
            <a:pPr algn="ctr" rtl="0"/>
            <a:r>
              <a:rPr lang="ar-SY">
                <a:solidFill>
                  <a:prstClr val="white"/>
                </a:solidFill>
              </a:rPr>
              <a:t>أسئلة البحث، ووضع الفرضيات، والتجريب، وجمع البيانات وتحليلها، وتفسير النتائج</a:t>
            </a:r>
          </a:p>
          <a:p>
            <a:pPr algn="ctr" rtl="0"/>
            <a:r>
              <a:rPr lang="ar-SY">
                <a:solidFill>
                  <a:prstClr val="white"/>
                </a:solidFill>
              </a:rPr>
              <a:t>واستخلاصها</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655093" y="1341076"/>
            <a:ext cx="10577014" cy="4524315"/>
          </a:xfrm>
          <a:prstGeom prst="rect">
            <a:avLst/>
          </a:prstGeom>
          <a:noFill/>
        </p:spPr>
        <p:txBody>
          <a:bodyPr wrap="square" rtlCol="1">
            <a:spAutoFit/>
          </a:bodyPr>
          <a:lstStyle/>
          <a:p>
            <a:pPr algn="just"/>
            <a:r>
              <a:rPr lang="ar-SY" sz="2400" b="1" dirty="0">
                <a:solidFill>
                  <a:prstClr val="black"/>
                </a:solidFill>
              </a:rPr>
              <a:t>المستوى الثالث: </a:t>
            </a:r>
            <a:r>
              <a:rPr lang="ar-SY" sz="2400" dirty="0">
                <a:solidFill>
                  <a:prstClr val="black"/>
                </a:solidFill>
              </a:rPr>
              <a:t>التخصيص والمواجهة التشريعية (المصب):تصل في نهاية المدخل إلى النص أو المؤسسة القانونية المحددة التي ستدرسها، وتبين باختصار كيف وقف المشرع أو الفقه أمام هذا المتغير، لتفتح الباب مباشرة للعنصر الذي يليه (أهمية الموضوع وإشكاليته).</a:t>
            </a:r>
          </a:p>
          <a:p>
            <a:pPr algn="just"/>
            <a:r>
              <a:rPr lang="ar-SY" sz="2400" b="1" dirty="0">
                <a:solidFill>
                  <a:prstClr val="black"/>
                </a:solidFill>
              </a:rPr>
              <a:t>ثانياً: ضوابط صياغة المدخل العام في الأطروحة القانونية:</a:t>
            </a:r>
          </a:p>
          <a:p>
            <a:pPr algn="just"/>
            <a:r>
              <a:rPr lang="ar-SY" sz="2400" dirty="0">
                <a:solidFill>
                  <a:prstClr val="black"/>
                </a:solidFill>
              </a:rPr>
              <a:t>لكي يحمل تمهيدك الصبغة الأكاديمية الرصينة، يجب عليك الالتزام بالضوابط الستة التالية:</a:t>
            </a:r>
          </a:p>
          <a:p>
            <a:pPr marL="457200" indent="-457200" algn="just">
              <a:buAutoNum type="arabicPeriod"/>
            </a:pPr>
            <a:r>
              <a:rPr lang="ar-SY" sz="2400" dirty="0">
                <a:solidFill>
                  <a:prstClr val="black"/>
                </a:solidFill>
              </a:rPr>
              <a:t>ضبط المصطلحات التقنية وتكييفها قانونياً، حيث يجب تجنب الاستفاضة في شرح التكنولوجيا كمهندس حاسوب. فالقارئ يريد معرفة الأثر القانوني للتقنية لا آلية عملها البرمجية.</a:t>
            </a:r>
          </a:p>
          <a:p>
            <a:pPr algn="just"/>
            <a:r>
              <a:rPr lang="ar-SY" sz="2400" u="sng" dirty="0">
                <a:solidFill>
                  <a:prstClr val="black"/>
                </a:solidFill>
              </a:rPr>
              <a:t>مثال خاطئ: </a:t>
            </a:r>
            <a:r>
              <a:rPr lang="ar-SY" sz="2400" dirty="0">
                <a:solidFill>
                  <a:prstClr val="black"/>
                </a:solidFill>
              </a:rPr>
              <a:t>"تعتمد تقنية سلاسل الكتل على خوارزميات التشفير بنظام الند للند</a:t>
            </a:r>
            <a:r>
              <a:rPr lang="en-US" sz="2400" dirty="0">
                <a:solidFill>
                  <a:prstClr val="black"/>
                </a:solidFill>
              </a:rPr>
              <a:t>P2P) </a:t>
            </a:r>
            <a:r>
              <a:rPr lang="ar-SY" sz="2400" dirty="0">
                <a:solidFill>
                  <a:prstClr val="black"/>
                </a:solidFill>
              </a:rPr>
              <a:t>) وتستهلك طاقة كهربائية عالية لتعدين الكتل..." (هذا تمهيد تقني هندسي غير ملائم لأطروحة قانونية).</a:t>
            </a:r>
          </a:p>
          <a:p>
            <a:pPr algn="just"/>
            <a:r>
              <a:rPr lang="ar-SY" sz="2400" u="sng" dirty="0">
                <a:solidFill>
                  <a:prstClr val="black"/>
                </a:solidFill>
              </a:rPr>
              <a:t>مثال صحيح: </a:t>
            </a:r>
            <a:r>
              <a:rPr lang="ar-SY" sz="2400" dirty="0">
                <a:solidFill>
                  <a:prstClr val="black"/>
                </a:solidFill>
              </a:rPr>
              <a:t>"أفرزت تقنية سلاسل الكتل واقعاً تعاقدياً جديداً يتمثل في غياب 'الوسيط المركزي' (كالـبنوك أو الموثقين)، مما يضع القواعد التقليدية لنظرية العقد أمام نمط جديد من الالتزامات الذكية المشفرة ذاتية التنفيذ..." (هذا تمهيد قانوني).</a:t>
            </a:r>
          </a:p>
        </p:txBody>
      </p:sp>
    </p:spTree>
    <p:extLst>
      <p:ext uri="{BB962C8B-B14F-4D97-AF65-F5344CB8AC3E}">
        <p14:creationId xmlns:p14="http://schemas.microsoft.com/office/powerpoint/2010/main" val="1484002753"/>
      </p:ext>
    </p:extLst>
  </p:cSld>
  <p:clrMapOvr>
    <a:masterClrMapping/>
  </p:clrMapOvr>
  <mc:AlternateContent xmlns:mc="http://schemas.openxmlformats.org/markup-compatibility/2006" xmlns:p14="http://schemas.microsoft.com/office/powerpoint/2010/main">
    <mc:Choice Requires="p14">
      <p:transition spd="slow" p14:dur="2000" advTm="92047"/>
    </mc:Choice>
    <mc:Fallback xmlns="">
      <p:transition spd="slow" advTm="9204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09774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ar-SY">
                <a:solidFill>
                  <a:prstClr val="white"/>
                </a:solidFill>
              </a:rPr>
              <a:t>يشمل البحث العلمي سلسلة من الخطوات المنهجية، بما في ذلك الملاحظة، وصياغة</a:t>
            </a:r>
          </a:p>
          <a:p>
            <a:pPr algn="ctr" rtl="0"/>
            <a:r>
              <a:rPr lang="ar-SY">
                <a:solidFill>
                  <a:prstClr val="white"/>
                </a:solidFill>
              </a:rPr>
              <a:t>أسئلة البحث، ووضع الفرضيات، والتجريب، وجمع البيانات وتحليلها، وتفسير النتائج</a:t>
            </a:r>
          </a:p>
          <a:p>
            <a:pPr algn="ctr" rtl="0"/>
            <a:r>
              <a:rPr lang="ar-SY">
                <a:solidFill>
                  <a:prstClr val="white"/>
                </a:solidFill>
              </a:rPr>
              <a:t>واستخلاصها</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655093" y="1341076"/>
            <a:ext cx="10399594" cy="3785652"/>
          </a:xfrm>
          <a:prstGeom prst="rect">
            <a:avLst/>
          </a:prstGeom>
          <a:noFill/>
        </p:spPr>
        <p:txBody>
          <a:bodyPr wrap="square" rtlCol="1">
            <a:spAutoFit/>
          </a:bodyPr>
          <a:lstStyle/>
          <a:p>
            <a:pPr algn="just"/>
            <a:r>
              <a:rPr lang="ar-SY" sz="2400" b="1" dirty="0">
                <a:solidFill>
                  <a:prstClr val="black"/>
                </a:solidFill>
              </a:rPr>
              <a:t>2. تجنب العبارات الأدبية والوجدانية (اللغة التقريرية):</a:t>
            </a:r>
          </a:p>
          <a:p>
            <a:pPr algn="just"/>
            <a:r>
              <a:rPr lang="ar-SY" sz="2400" dirty="0">
                <a:solidFill>
                  <a:prstClr val="black"/>
                </a:solidFill>
              </a:rPr>
              <a:t>إن لغة القانون لغة مجردة، صارمة، ومباشرة. لذلك ابتعد تماماً عن أساليب التعجب، التشبيهات البلاغية، والعبارات الإنشائية.</a:t>
            </a:r>
          </a:p>
          <a:p>
            <a:pPr algn="just"/>
            <a:r>
              <a:rPr lang="ar-SY" sz="2400" u="sng" dirty="0">
                <a:solidFill>
                  <a:prstClr val="black"/>
                </a:solidFill>
              </a:rPr>
              <a:t>مثال خاطئ: </a:t>
            </a:r>
            <a:r>
              <a:rPr lang="ar-SY" sz="2400" dirty="0">
                <a:solidFill>
                  <a:prstClr val="black"/>
                </a:solidFill>
              </a:rPr>
              <a:t>"واقتحمت التكنولوجيا حياتنا كالإعصار المدمر الذي لا يرحم، ووقفت التشريعات حائرة عاجزة أمام هذا المارد الجبار...«.</a:t>
            </a:r>
          </a:p>
          <a:p>
            <a:pPr algn="just"/>
            <a:r>
              <a:rPr lang="ar-SY" sz="2400" u="sng" dirty="0">
                <a:solidFill>
                  <a:prstClr val="black"/>
                </a:solidFill>
              </a:rPr>
              <a:t>مثال صحيح: </a:t>
            </a:r>
            <a:r>
              <a:rPr lang="ar-SY" sz="2400" dirty="0">
                <a:solidFill>
                  <a:prstClr val="black"/>
                </a:solidFill>
              </a:rPr>
              <a:t>"أدى التسارع التكنولوجي إلى إحداث فجوة زمنية بين سرعة تطور الجريمة السيبرانية وبطء الحركة التشريعية في ملاحقتها...«.</a:t>
            </a:r>
          </a:p>
          <a:p>
            <a:pPr algn="just"/>
            <a:r>
              <a:rPr lang="ar-SY" sz="2400" b="1" dirty="0">
                <a:solidFill>
                  <a:prstClr val="black"/>
                </a:solidFill>
              </a:rPr>
              <a:t>3. التوازن الطولي (عدم الإطالة) :</a:t>
            </a:r>
          </a:p>
          <a:p>
            <a:pPr algn="just"/>
            <a:r>
              <a:rPr lang="ar-SY" sz="2400" dirty="0">
                <a:solidFill>
                  <a:prstClr val="black"/>
                </a:solidFill>
              </a:rPr>
              <a:t> المدخل العام هو مجرد مفتاح للمقدمة. فيجب ألا يتجاوز (صفحة إلى صفحتين) في أطروحة الدكتوراه. وإذا تجاوز ذلك، فإنه يتحول إلى فصل تمهيدي، وهذا يخل بالتوازن الهيكلي للمقدمة.</a:t>
            </a:r>
          </a:p>
        </p:txBody>
      </p:sp>
    </p:spTree>
    <p:extLst>
      <p:ext uri="{BB962C8B-B14F-4D97-AF65-F5344CB8AC3E}">
        <p14:creationId xmlns:p14="http://schemas.microsoft.com/office/powerpoint/2010/main" val="2267446338"/>
      </p:ext>
    </p:extLst>
  </p:cSld>
  <p:clrMapOvr>
    <a:masterClrMapping/>
  </p:clrMapOvr>
  <mc:AlternateContent xmlns:mc="http://schemas.openxmlformats.org/markup-compatibility/2006" xmlns:p14="http://schemas.microsoft.com/office/powerpoint/2010/main">
    <mc:Choice Requires="p14">
      <p:transition spd="slow" p14:dur="2000" advTm="147153"/>
    </mc:Choice>
    <mc:Fallback xmlns="">
      <p:transition spd="slow" advTm="147153"/>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09774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ar-SY">
                <a:solidFill>
                  <a:prstClr val="white"/>
                </a:solidFill>
              </a:rPr>
              <a:t>يشمل البحث العلمي سلسلة من الخطوات المنهجية، بما في ذلك الملاحظة، وصياغة</a:t>
            </a:r>
          </a:p>
          <a:p>
            <a:pPr algn="ctr" rtl="0"/>
            <a:r>
              <a:rPr lang="ar-SY">
                <a:solidFill>
                  <a:prstClr val="white"/>
                </a:solidFill>
              </a:rPr>
              <a:t>أسئلة البحث، ووضع الفرضيات، والتجريب، وجمع البيانات وتحليلها، وتفسير النتائج</a:t>
            </a:r>
          </a:p>
          <a:p>
            <a:pPr algn="ctr" rtl="0"/>
            <a:r>
              <a:rPr lang="ar-SY">
                <a:solidFill>
                  <a:prstClr val="white"/>
                </a:solidFill>
              </a:rPr>
              <a:t>واستخلاصها</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655093" y="1341076"/>
            <a:ext cx="10399594" cy="4154984"/>
          </a:xfrm>
          <a:prstGeom prst="rect">
            <a:avLst/>
          </a:prstGeom>
          <a:noFill/>
        </p:spPr>
        <p:txBody>
          <a:bodyPr wrap="square" rtlCol="1">
            <a:spAutoFit/>
          </a:bodyPr>
          <a:lstStyle/>
          <a:p>
            <a:pPr algn="just"/>
            <a:r>
              <a:rPr lang="ar-SY" sz="2400" b="1" dirty="0">
                <a:solidFill>
                  <a:prstClr val="black"/>
                </a:solidFill>
              </a:rPr>
              <a:t>4. عدم استباق النتائج أو الأحكام المسبقة: </a:t>
            </a:r>
            <a:r>
              <a:rPr lang="ar-SY" sz="2400" dirty="0">
                <a:solidFill>
                  <a:prstClr val="black"/>
                </a:solidFill>
              </a:rPr>
              <a:t>لا تطلق أحكاماً قطعية في التمهيد قبل أن تبحث وتُحلل في المتن. ادخل إلى الموضوع بروح الباحث الحيادي.</a:t>
            </a:r>
          </a:p>
          <a:p>
            <a:pPr algn="just"/>
            <a:r>
              <a:rPr lang="ar-SY" sz="2400" u="sng" dirty="0">
                <a:solidFill>
                  <a:prstClr val="black"/>
                </a:solidFill>
              </a:rPr>
              <a:t>مثال خاطئ</a:t>
            </a:r>
            <a:r>
              <a:rPr lang="ar-SY" sz="2400" dirty="0">
                <a:solidFill>
                  <a:prstClr val="black"/>
                </a:solidFill>
              </a:rPr>
              <a:t>: "إن قانون مكافحة جرائم تقنية المعلومات الحالي فاشل تماماً ولا يصلح لحماية البيانات..." (هذا حكم مسبق).</a:t>
            </a:r>
          </a:p>
          <a:p>
            <a:pPr algn="just"/>
            <a:r>
              <a:rPr lang="ar-SY" sz="2400" u="sng" dirty="0">
                <a:solidFill>
                  <a:prstClr val="black"/>
                </a:solidFill>
              </a:rPr>
              <a:t>مثال صحيح: </a:t>
            </a:r>
            <a:r>
              <a:rPr lang="ar-SY" sz="2400" dirty="0">
                <a:solidFill>
                  <a:prstClr val="black"/>
                </a:solidFill>
              </a:rPr>
              <a:t>"يثور التساؤل حول مدى كفاية النصوص </a:t>
            </a:r>
            <a:r>
              <a:rPr lang="ar-SY" sz="2400" dirty="0" err="1">
                <a:solidFill>
                  <a:prstClr val="black"/>
                </a:solidFill>
              </a:rPr>
              <a:t>الحمائية</a:t>
            </a:r>
            <a:r>
              <a:rPr lang="ar-SY" sz="2400" dirty="0">
                <a:solidFill>
                  <a:prstClr val="black"/>
                </a:solidFill>
              </a:rPr>
              <a:t> في قانون مكافحة جرائم تقنية المعلومات الحالي لمواجهة الأنماط المستحدثة من الاختراقات...«.</a:t>
            </a:r>
          </a:p>
          <a:p>
            <a:pPr algn="just"/>
            <a:r>
              <a:rPr lang="ar-SY" sz="2400" b="1" dirty="0">
                <a:solidFill>
                  <a:prstClr val="black"/>
                </a:solidFill>
              </a:rPr>
              <a:t>5. الارتباط العضوي بالعنوان: </a:t>
            </a:r>
            <a:r>
              <a:rPr lang="ar-SY" sz="2400" dirty="0">
                <a:solidFill>
                  <a:prstClr val="black"/>
                </a:solidFill>
              </a:rPr>
              <a:t>كل جملة في المدخل العام يجب أن تمهد للفظة من ألفاظ العنوان.</a:t>
            </a:r>
          </a:p>
          <a:p>
            <a:pPr algn="just"/>
            <a:r>
              <a:rPr lang="ar-SY" sz="2400" dirty="0">
                <a:solidFill>
                  <a:prstClr val="black"/>
                </a:solidFill>
              </a:rPr>
              <a:t> فإذا كان عنوانك عن "المسؤولية المدنية للذكاء الاصطناعي"، فلا تضع تمهيداً طويلاً عن تاريخ نشأة الإنترنت؛ بل ابدأ مباشرة من فلسفة "المسؤولية عن فعل الأشياء" وتطورها وصولاً للآلات المستقلة.</a:t>
            </a:r>
          </a:p>
          <a:p>
            <a:pPr algn="just"/>
            <a:r>
              <a:rPr lang="ar-SY" sz="2400" b="1" dirty="0">
                <a:solidFill>
                  <a:prstClr val="black"/>
                </a:solidFill>
              </a:rPr>
              <a:t>6. حسن الاستشهاد (التوثيق المنهجي) : </a:t>
            </a:r>
            <a:r>
              <a:rPr lang="ar-SY" sz="2400" dirty="0">
                <a:solidFill>
                  <a:prstClr val="black"/>
                </a:solidFill>
              </a:rPr>
              <a:t>حتى في التمهيد، إذا ذكرت قاعدة فلسفية قانونية أو إحصائية رسمية، يجب توثيقها في الهامش. هذا يعكس جدية الباحث منذ السطر الأول.</a:t>
            </a:r>
          </a:p>
        </p:txBody>
      </p:sp>
    </p:spTree>
    <p:extLst>
      <p:ext uri="{BB962C8B-B14F-4D97-AF65-F5344CB8AC3E}">
        <p14:creationId xmlns:p14="http://schemas.microsoft.com/office/powerpoint/2010/main" val="4100250915"/>
      </p:ext>
    </p:extLst>
  </p:cSld>
  <p:clrMapOvr>
    <a:masterClrMapping/>
  </p:clrMapOvr>
  <mc:AlternateContent xmlns:mc="http://schemas.openxmlformats.org/markup-compatibility/2006" xmlns:p14="http://schemas.microsoft.com/office/powerpoint/2010/main">
    <mc:Choice Requires="p14">
      <p:transition spd="slow" p14:dur="2000" advTm="129478"/>
    </mc:Choice>
    <mc:Fallback xmlns="">
      <p:transition spd="slow" advTm="129478"/>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09774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655093" y="1341076"/>
            <a:ext cx="10399594" cy="3416320"/>
          </a:xfrm>
          <a:prstGeom prst="rect">
            <a:avLst/>
          </a:prstGeom>
          <a:noFill/>
        </p:spPr>
        <p:txBody>
          <a:bodyPr wrap="square" rtlCol="1">
            <a:spAutoFit/>
          </a:bodyPr>
          <a:lstStyle/>
          <a:p>
            <a:pPr algn="ctr"/>
            <a:r>
              <a:rPr lang="ar-SY" sz="2400" b="1" dirty="0">
                <a:solidFill>
                  <a:prstClr val="black"/>
                </a:solidFill>
              </a:rPr>
              <a:t>2- أهمية البحث:</a:t>
            </a:r>
          </a:p>
          <a:p>
            <a:r>
              <a:rPr lang="ar-SY" sz="2400" b="1" dirty="0">
                <a:solidFill>
                  <a:prstClr val="black"/>
                </a:solidFill>
              </a:rPr>
              <a:t> </a:t>
            </a:r>
            <a:r>
              <a:rPr lang="ar-SY" sz="2400" b="1" dirty="0">
                <a:latin typeface="Arial" panose="020B0604020202020204" pitchFamily="34" charset="0"/>
              </a:rPr>
              <a:t>إن فقرة "أهمية البحث" هي المنظار الذي تقيس به لجنة المناقشة مدى جدوى أطروحتك</a:t>
            </a:r>
            <a:r>
              <a:rPr lang="ar-SY" sz="2400" dirty="0">
                <a:latin typeface="Arial" panose="020B0604020202020204" pitchFamily="34" charset="0"/>
              </a:rPr>
              <a:t>.</a:t>
            </a:r>
          </a:p>
          <a:p>
            <a:r>
              <a:rPr lang="ar-SY" sz="2400" dirty="0">
                <a:latin typeface="Arial" panose="020B0604020202020204" pitchFamily="34" charset="0"/>
              </a:rPr>
              <a:t>في أطروحات الدكتوراه، لا يكفي أن يكون الموضوع "جميلاً" أو "حديثاً"، بل يجب أن تثبت للجنة أن بحثك </a:t>
            </a:r>
            <a:r>
              <a:rPr lang="ar-SY" sz="2400" b="1" dirty="0">
                <a:latin typeface="Arial" panose="020B0604020202020204" pitchFamily="34" charset="0"/>
              </a:rPr>
              <a:t>ضرورة ملحة</a:t>
            </a:r>
            <a:r>
              <a:rPr lang="ar-SY" sz="2400" dirty="0">
                <a:latin typeface="Arial" panose="020B0604020202020204" pitchFamily="34" charset="0"/>
              </a:rPr>
              <a:t> وليس ترفاً فكرياً. وخاصةً في فرع "القانون الرقمي"، حيث يزداد هذا المتطلب صعوبة لأنك تتعامل مع بيئة متغيرة ومائعة تشريعياً.</a:t>
            </a:r>
          </a:p>
          <a:p>
            <a:r>
              <a:rPr lang="ar-SY" sz="2400" dirty="0">
                <a:latin typeface="Arial" panose="020B0604020202020204" pitchFamily="34" charset="0"/>
              </a:rPr>
              <a:t>لكتابة أهمية البحث برصانة أكاديمية، يجب أن تقسمها </a:t>
            </a:r>
            <a:r>
              <a:rPr lang="ar-SY" sz="2400" b="1" dirty="0">
                <a:latin typeface="Arial" panose="020B0604020202020204" pitchFamily="34" charset="0"/>
              </a:rPr>
              <a:t>إلزامياً</a:t>
            </a:r>
            <a:r>
              <a:rPr lang="ar-SY" sz="2400" dirty="0">
                <a:latin typeface="Arial" panose="020B0604020202020204" pitchFamily="34" charset="0"/>
              </a:rPr>
              <a:t> إلى شقين منفصلين ومحددين:</a:t>
            </a:r>
          </a:p>
          <a:p>
            <a:r>
              <a:rPr lang="ar-SY" sz="2400" dirty="0">
                <a:latin typeface="Arial" panose="020B0604020202020204" pitchFamily="34" charset="0"/>
              </a:rPr>
              <a:t> - الأهمية النظرية (العلمية / الفقهية).</a:t>
            </a:r>
          </a:p>
          <a:p>
            <a:r>
              <a:rPr lang="ar-SY" sz="2400" dirty="0">
                <a:latin typeface="Arial" panose="020B0604020202020204" pitchFamily="34" charset="0"/>
              </a:rPr>
              <a:t>- الأهمية العملية (التطبيقية / الواقعية)</a:t>
            </a:r>
          </a:p>
          <a:p>
            <a:pPr algn="ctr"/>
            <a:endParaRPr lang="ar-SY" sz="2400" b="1" dirty="0">
              <a:solidFill>
                <a:prstClr val="black"/>
              </a:solidFill>
            </a:endParaRPr>
          </a:p>
        </p:txBody>
      </p:sp>
    </p:spTree>
    <p:extLst>
      <p:ext uri="{BB962C8B-B14F-4D97-AF65-F5344CB8AC3E}">
        <p14:creationId xmlns:p14="http://schemas.microsoft.com/office/powerpoint/2010/main" val="2964144915"/>
      </p:ext>
    </p:extLst>
  </p:cSld>
  <p:clrMapOvr>
    <a:masterClrMapping/>
  </p:clrMapOvr>
  <mc:AlternateContent xmlns:mc="http://schemas.openxmlformats.org/markup-compatibility/2006" xmlns:p14="http://schemas.microsoft.com/office/powerpoint/2010/main">
    <mc:Choice Requires="p14">
      <p:transition spd="slow" p14:dur="2000" advTm="104061"/>
    </mc:Choice>
    <mc:Fallback xmlns="">
      <p:transition spd="slow" advTm="10406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309440" y="1200291"/>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414163" y="1341076"/>
            <a:ext cx="10640524" cy="4524315"/>
          </a:xfrm>
          <a:prstGeom prst="rect">
            <a:avLst/>
          </a:prstGeom>
          <a:noFill/>
        </p:spPr>
        <p:txBody>
          <a:bodyPr wrap="square" rtlCol="1">
            <a:spAutoFit/>
          </a:bodyPr>
          <a:lstStyle/>
          <a:p>
            <a:pPr algn="just"/>
            <a:r>
              <a:rPr lang="ar-SY" sz="2400" b="1" dirty="0">
                <a:solidFill>
                  <a:prstClr val="black"/>
                </a:solidFill>
              </a:rPr>
              <a:t>أولاً: الأهمية النظرية (العلمية / الفقهية):</a:t>
            </a:r>
          </a:p>
          <a:p>
            <a:pPr algn="just"/>
            <a:r>
              <a:rPr lang="ar-SY" sz="2400" dirty="0">
                <a:solidFill>
                  <a:prstClr val="black"/>
                </a:solidFill>
              </a:rPr>
              <a:t>هنا</a:t>
            </a:r>
            <a:r>
              <a:rPr lang="ar-SY" sz="2400" b="1" dirty="0">
                <a:solidFill>
                  <a:prstClr val="black"/>
                </a:solidFill>
              </a:rPr>
              <a:t> </a:t>
            </a:r>
            <a:r>
              <a:rPr lang="ar-SY" sz="2400" dirty="0">
                <a:solidFill>
                  <a:prstClr val="black"/>
                </a:solidFill>
              </a:rPr>
              <a:t>تجيب عن السؤال الفلسفي: ماذا ستضيف أطروحتك للمكتبة القانونية وللفقه القانوني؟</a:t>
            </a:r>
          </a:p>
          <a:p>
            <a:pPr algn="just"/>
            <a:r>
              <a:rPr lang="ar-SY" sz="2400" dirty="0">
                <a:solidFill>
                  <a:prstClr val="black"/>
                </a:solidFill>
              </a:rPr>
              <a:t>- إثراء المكتبة القانونية: تبيان كيف سيسد بحثك فراغاً فقهياً لم تطرأ عليه كتابات موسعة. أو يجمع شتات موضوع معين لم يسبق بحثه بعمق أو من زاوية مقارنة.</a:t>
            </a:r>
          </a:p>
          <a:p>
            <a:pPr algn="just"/>
            <a:r>
              <a:rPr lang="ar-SY" sz="2400" dirty="0">
                <a:solidFill>
                  <a:prstClr val="black"/>
                </a:solidFill>
              </a:rPr>
              <a:t>- سد الفراغ التشريعي: وصف كيف ستعالج الرسالة نقصاً في النصوص القانونية أو تضارباً في الآراء الفقهية.</a:t>
            </a:r>
          </a:p>
          <a:p>
            <a:pPr algn="just"/>
            <a:r>
              <a:rPr lang="ar-SY" sz="2400" dirty="0">
                <a:solidFill>
                  <a:prstClr val="black"/>
                </a:solidFill>
              </a:rPr>
              <a:t>- التأصيل القانوني: إضفاء صبغة علمية حديثة على مفاهيم قديمة لم تعد تواكب العصر (مثل </a:t>
            </a:r>
            <a:r>
              <a:rPr lang="ar-SY" sz="2400" dirty="0" err="1">
                <a:solidFill>
                  <a:prstClr val="black"/>
                </a:solidFill>
              </a:rPr>
              <a:t>رقمنة</a:t>
            </a:r>
            <a:r>
              <a:rPr lang="ar-SY" sz="2400" dirty="0">
                <a:solidFill>
                  <a:prstClr val="black"/>
                </a:solidFill>
              </a:rPr>
              <a:t> المعاملات المدنية).</a:t>
            </a:r>
          </a:p>
          <a:p>
            <a:pPr algn="just"/>
            <a:r>
              <a:rPr lang="ar-SY" sz="2400" u="sng" dirty="0">
                <a:solidFill>
                  <a:prstClr val="black"/>
                </a:solidFill>
              </a:rPr>
              <a:t>مثال تطبيقي من القانون الرقمي: </a:t>
            </a:r>
            <a:r>
              <a:rPr lang="ar-SY" sz="2400" dirty="0">
                <a:solidFill>
                  <a:prstClr val="black"/>
                </a:solidFill>
              </a:rPr>
              <a:t>"تكمن الأهمية النظرية لهذه الدراسة في محاولة تأصيل الطبيعة القانونية للأصول المشفرة </a:t>
            </a:r>
            <a:r>
              <a:rPr lang="en-US" sz="2400" dirty="0">
                <a:solidFill>
                  <a:prstClr val="black"/>
                </a:solidFill>
              </a:rPr>
              <a:t>(NFTs)، </a:t>
            </a:r>
            <a:r>
              <a:rPr lang="ar-SY" sz="2400" dirty="0">
                <a:solidFill>
                  <a:prstClr val="black"/>
                </a:solidFill>
              </a:rPr>
              <a:t>وتحديد ما إذا كانت تدخل تحت مظلة الحقوق العينية العقارية أو المنقولة، أو أنها تشكل طائفة جديدة من الحقوق المعنوية الرقمية، مما يسهم في إثراء الفقه المدني المعاصر بسد الفراغ المعرفي المتعلق بنظرية الأموال غير المادية."</a:t>
            </a:r>
          </a:p>
        </p:txBody>
      </p:sp>
    </p:spTree>
    <p:extLst>
      <p:ext uri="{BB962C8B-B14F-4D97-AF65-F5344CB8AC3E}">
        <p14:creationId xmlns:p14="http://schemas.microsoft.com/office/powerpoint/2010/main" val="2713529697"/>
      </p:ext>
    </p:extLst>
  </p:cSld>
  <p:clrMapOvr>
    <a:masterClrMapping/>
  </p:clrMapOvr>
  <mc:AlternateContent xmlns:mc="http://schemas.openxmlformats.org/markup-compatibility/2006" xmlns:p14="http://schemas.microsoft.com/office/powerpoint/2010/main">
    <mc:Choice Requires="p14">
      <p:transition spd="slow" p14:dur="2000" advTm="158214"/>
    </mc:Choice>
    <mc:Fallback xmlns="">
      <p:transition spd="slow" advTm="158214"/>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09774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655093" y="1341076"/>
            <a:ext cx="10399594" cy="4154984"/>
          </a:xfrm>
          <a:prstGeom prst="rect">
            <a:avLst/>
          </a:prstGeom>
          <a:noFill/>
        </p:spPr>
        <p:txBody>
          <a:bodyPr wrap="square" rtlCol="1">
            <a:spAutoFit/>
          </a:bodyPr>
          <a:lstStyle/>
          <a:p>
            <a:pPr algn="just"/>
            <a:r>
              <a:rPr lang="ar-SY" sz="2400" b="1" dirty="0">
                <a:latin typeface="Arial" panose="020B0604020202020204" pitchFamily="34" charset="0"/>
              </a:rPr>
              <a:t>ثانياً: الأهمية العملية (التطبيقية / الواقعية):</a:t>
            </a:r>
          </a:p>
          <a:p>
            <a:pPr algn="just"/>
            <a:r>
              <a:rPr lang="ar-SY" sz="2400" dirty="0">
                <a:latin typeface="Arial" panose="020B0604020202020204" pitchFamily="34" charset="0"/>
              </a:rPr>
              <a:t>هنا تجيب عن السؤال الواقعي: </a:t>
            </a:r>
            <a:r>
              <a:rPr lang="ar-SY" sz="2400" b="1" dirty="0">
                <a:latin typeface="Arial" panose="020B0604020202020204" pitchFamily="34" charset="0"/>
              </a:rPr>
              <a:t>كيف سيستفيد المجتمع والقضاء والمشرع من نتائج هذا البحث؟</a:t>
            </a:r>
            <a:br>
              <a:rPr lang="ar-SY" sz="2400" dirty="0">
                <a:latin typeface="Arial" panose="020B0604020202020204" pitchFamily="34" charset="0"/>
              </a:rPr>
            </a:br>
            <a:r>
              <a:rPr lang="ar-SY" sz="2400" b="1" dirty="0">
                <a:latin typeface="Arial" panose="020B0604020202020204" pitchFamily="34" charset="0"/>
              </a:rPr>
              <a:t>ضوابط صياغتها:</a:t>
            </a:r>
          </a:p>
          <a:p>
            <a:pPr algn="just"/>
            <a:r>
              <a:rPr lang="ar-SY" sz="2400" dirty="0">
                <a:latin typeface="Arial" panose="020B0604020202020204" pitchFamily="34" charset="0"/>
              </a:rPr>
              <a:t>- إبراز حجم المشاكل الواقعية والمنازعات التي تطرحها التكنولوجيا أمام المحاكم يومياً.</a:t>
            </a:r>
          </a:p>
          <a:p>
            <a:pPr marL="342900" indent="-342900" algn="just">
              <a:buFontTx/>
              <a:buChar char="-"/>
            </a:pPr>
            <a:r>
              <a:rPr lang="ar-SY" sz="2400" dirty="0">
                <a:latin typeface="Arial" panose="020B0604020202020204" pitchFamily="34" charset="0"/>
              </a:rPr>
              <a:t>تقديم حلول ومقترحات عملية للمشرع (صانع القرار) تخدم الاقتصاد الرقمي والأمن السيبراني.</a:t>
            </a:r>
          </a:p>
          <a:p>
            <a:pPr marL="342900" indent="-342900" algn="just">
              <a:buFontTx/>
              <a:buChar char="-"/>
            </a:pPr>
            <a:r>
              <a:rPr lang="ar-SY" sz="2400" dirty="0">
                <a:latin typeface="Arial" panose="020B0604020202020204" pitchFamily="34" charset="0"/>
              </a:rPr>
              <a:t>تزويد القضاة والمحامين بأدوات تفسيرية وعملية للفصل في النزاعات المعقدة تكنولوجياً.</a:t>
            </a:r>
          </a:p>
          <a:p>
            <a:pPr algn="just"/>
            <a:r>
              <a:rPr lang="ar-SY" sz="2400" b="1" dirty="0">
                <a:solidFill>
                  <a:prstClr val="black"/>
                </a:solidFill>
              </a:rPr>
              <a:t>مثال:</a:t>
            </a:r>
          </a:p>
          <a:p>
            <a:pPr algn="just"/>
            <a:r>
              <a:rPr lang="ar-SY" sz="2400" dirty="0">
                <a:solidFill>
                  <a:prstClr val="black"/>
                </a:solidFill>
              </a:rPr>
              <a:t>"تتجلى الأهمية العملية للبحث في رفد العمل القضائي بآليات منضبطة لتوزيع المسؤولية المدنية في الحوادث الناشئة عن السيارات ذاتية القيادة، مما يرفع اللبس عن كاهل القاضي في تحديد المسؤول بين: (المُصنّع، المبرمج، أو مالك السيارة)، فضلاً عن توجيه المشرع الوطني نحو صياغة وثائق تأمينية إلزامية خاصة بالمخاطر الخوارزمية."</a:t>
            </a:r>
          </a:p>
        </p:txBody>
      </p:sp>
    </p:spTree>
    <p:extLst>
      <p:ext uri="{BB962C8B-B14F-4D97-AF65-F5344CB8AC3E}">
        <p14:creationId xmlns:p14="http://schemas.microsoft.com/office/powerpoint/2010/main" val="3395263318"/>
      </p:ext>
    </p:extLst>
  </p:cSld>
  <p:clrMapOvr>
    <a:masterClrMapping/>
  </p:clrMapOvr>
  <mc:AlternateContent xmlns:mc="http://schemas.openxmlformats.org/markup-compatibility/2006" xmlns:p14="http://schemas.microsoft.com/office/powerpoint/2010/main">
    <mc:Choice Requires="p14">
      <p:transition spd="slow" p14:dur="2000" advTm="127776"/>
    </mc:Choice>
    <mc:Fallback xmlns="">
      <p:transition spd="slow" advTm="12777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09774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655093" y="1341076"/>
            <a:ext cx="10399594" cy="4524315"/>
          </a:xfrm>
          <a:prstGeom prst="rect">
            <a:avLst/>
          </a:prstGeom>
          <a:noFill/>
        </p:spPr>
        <p:txBody>
          <a:bodyPr wrap="square" rtlCol="1">
            <a:spAutoFit/>
          </a:bodyPr>
          <a:lstStyle/>
          <a:p>
            <a:r>
              <a:rPr lang="ar-SY" sz="2400" dirty="0">
                <a:latin typeface="Arial" panose="020B0604020202020204" pitchFamily="34" charset="0"/>
              </a:rPr>
              <a:t>لضمان عدم تداخل الأهمية مع عناصر المقدمة الأخرى، اتبع القواعد الأكاديمية التالية:</a:t>
            </a:r>
          </a:p>
          <a:p>
            <a:pPr>
              <a:buFont typeface="+mj-lt"/>
              <a:buAutoNum type="arabicPeriod"/>
            </a:pPr>
            <a:r>
              <a:rPr lang="ar-SY" sz="2400" b="1" dirty="0">
                <a:latin typeface="Arial" panose="020B0604020202020204" pitchFamily="34" charset="0"/>
              </a:rPr>
              <a:t>افصل بين الشقين بوضوح:</a:t>
            </a:r>
            <a:r>
              <a:rPr lang="ar-SY" sz="2400" dirty="0">
                <a:latin typeface="Arial" panose="020B0604020202020204" pitchFamily="34" charset="0"/>
              </a:rPr>
              <a:t> استخدم العناوين الفرعية داخل المقدمة: (أ- الأهمية النظرية، ب- الأهمية العملية). هذا يظهر انضباطك المنهجي.</a:t>
            </a:r>
          </a:p>
          <a:p>
            <a:pPr>
              <a:buFont typeface="+mj-lt"/>
              <a:buAutoNum type="arabicPeriod"/>
            </a:pPr>
            <a:r>
              <a:rPr lang="ar-SY" sz="2400" b="1" dirty="0">
                <a:latin typeface="Arial" panose="020B0604020202020204" pitchFamily="34" charset="0"/>
              </a:rPr>
              <a:t>تجنب خلط الأهمية بالأسباب:</a:t>
            </a:r>
            <a:r>
              <a:rPr lang="ar-SY" sz="2400" dirty="0">
                <a:latin typeface="Arial" panose="020B0604020202020204" pitchFamily="34" charset="0"/>
              </a:rPr>
              <a:t> "أسباب الاختيار" تتعلق بدوافعك أنت كباحث (لماذا اخترت الموضوع؟)، أما "الأهمية" فتتعلق بقيمة الموضوع ذاته للغير (ما فائدة البحث للمجتمع العلمي والعملي؟).</a:t>
            </a:r>
          </a:p>
          <a:p>
            <a:pPr>
              <a:buFont typeface="+mj-lt"/>
              <a:buAutoNum type="arabicPeriod"/>
            </a:pPr>
            <a:r>
              <a:rPr lang="ar-SY" sz="2400" b="1" dirty="0">
                <a:latin typeface="Arial" panose="020B0604020202020204" pitchFamily="34" charset="0"/>
              </a:rPr>
              <a:t>ابتعد عن لغة التباهي والتعظيم:</a:t>
            </a:r>
            <a:r>
              <a:rPr lang="ar-SY" sz="2400" dirty="0">
                <a:latin typeface="Arial" panose="020B0604020202020204" pitchFamily="34" charset="0"/>
              </a:rPr>
              <a:t> لا تقل: </a:t>
            </a:r>
            <a:r>
              <a:rPr lang="ar-SY" sz="2400" i="1" dirty="0">
                <a:latin typeface="Arial" panose="020B0604020202020204" pitchFamily="34" charset="0"/>
              </a:rPr>
              <a:t>"يعد هذا البحث الأول من نوعه في العالم والوحيد الذي سيحل المشكلة..."</a:t>
            </a:r>
            <a:r>
              <a:rPr lang="ar-SY" sz="2400" dirty="0">
                <a:latin typeface="Arial" panose="020B0604020202020204" pitchFamily="34" charset="0"/>
              </a:rPr>
              <a:t>. الصياغة الرصينة تكون متواضعة وعلمية: </a:t>
            </a:r>
            <a:r>
              <a:rPr lang="ar-SY" sz="2400" i="1" dirty="0">
                <a:latin typeface="Arial" panose="020B0604020202020204" pitchFamily="34" charset="0"/>
              </a:rPr>
              <a:t>"تعد هذه الدراسة -في حدود علم الباحث- من المحاولات الأكاديمية الأوائل التي تسعى لـ..."</a:t>
            </a:r>
            <a:r>
              <a:rPr lang="ar-SY" sz="2400" dirty="0">
                <a:latin typeface="Arial" panose="020B0604020202020204" pitchFamily="34" charset="0"/>
              </a:rPr>
              <a:t>.</a:t>
            </a:r>
          </a:p>
          <a:p>
            <a:pPr>
              <a:buFont typeface="+mj-lt"/>
              <a:buAutoNum type="arabicPeriod"/>
            </a:pPr>
            <a:r>
              <a:rPr lang="ar-SY" sz="2400" b="1" dirty="0">
                <a:latin typeface="Arial" panose="020B0604020202020204" pitchFamily="34" charset="0"/>
              </a:rPr>
              <a:t>اربط الأهمية بإحصائيات رسمية (إن وجدت):</a:t>
            </a:r>
            <a:r>
              <a:rPr lang="ar-SY" sz="2400" dirty="0">
                <a:latin typeface="Arial" panose="020B0604020202020204" pitchFamily="34" charset="0"/>
              </a:rPr>
              <a:t> في القانون الرقمي، تعزز الأهمية العملية بذكر أرقام؛ كأن تشير في الهامش إلى حجم الخسائر الاقتصادية السنوية من الهجمات السيبرانية، لتثبت للجنة أن موضوعك يمس أمن الدولة الفعلي واقتصادها.</a:t>
            </a:r>
          </a:p>
          <a:p>
            <a:pPr algn="just"/>
            <a:endParaRPr lang="ar-SY" sz="2400" dirty="0">
              <a:solidFill>
                <a:prstClr val="black"/>
              </a:solidFill>
            </a:endParaRPr>
          </a:p>
        </p:txBody>
      </p:sp>
    </p:spTree>
    <p:extLst>
      <p:ext uri="{BB962C8B-B14F-4D97-AF65-F5344CB8AC3E}">
        <p14:creationId xmlns:p14="http://schemas.microsoft.com/office/powerpoint/2010/main" val="1817051242"/>
      </p:ext>
    </p:extLst>
  </p:cSld>
  <p:clrMapOvr>
    <a:masterClrMapping/>
  </p:clrMapOvr>
  <mc:AlternateContent xmlns:mc="http://schemas.openxmlformats.org/markup-compatibility/2006" xmlns:p14="http://schemas.microsoft.com/office/powerpoint/2010/main">
    <mc:Choice Requires="p14">
      <p:transition spd="slow" p14:dur="2000" advTm="151226"/>
    </mc:Choice>
    <mc:Fallback xmlns="">
      <p:transition spd="slow" advTm="151226"/>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271301"/>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655093" y="1319492"/>
            <a:ext cx="10399594" cy="4524315"/>
          </a:xfrm>
          <a:prstGeom prst="rect">
            <a:avLst/>
          </a:prstGeom>
          <a:noFill/>
        </p:spPr>
        <p:txBody>
          <a:bodyPr wrap="square" rtlCol="1">
            <a:spAutoFit/>
          </a:bodyPr>
          <a:lstStyle/>
          <a:p>
            <a:pPr algn="ctr"/>
            <a:r>
              <a:rPr lang="ar-SY" sz="2400" b="1" dirty="0">
                <a:latin typeface="Arial" panose="020B0604020202020204" pitchFamily="34" charset="0"/>
              </a:rPr>
              <a:t>3. أهداف البحث:</a:t>
            </a:r>
          </a:p>
          <a:p>
            <a:pPr algn="ctr"/>
            <a:endParaRPr lang="ar-SY" sz="2400" b="1" dirty="0">
              <a:latin typeface="Arial" panose="020B0604020202020204" pitchFamily="34" charset="0"/>
            </a:endParaRPr>
          </a:p>
          <a:p>
            <a:pPr algn="just"/>
            <a:r>
              <a:rPr lang="ar-SY" sz="2400" dirty="0">
                <a:solidFill>
                  <a:prstClr val="black"/>
                </a:solidFill>
              </a:rPr>
              <a:t>أهداف البحث"</a:t>
            </a:r>
            <a:r>
              <a:rPr lang="en-US" sz="2400" dirty="0">
                <a:solidFill>
                  <a:prstClr val="black"/>
                </a:solidFill>
              </a:rPr>
              <a:t>(Research Objectives) </a:t>
            </a:r>
            <a:r>
              <a:rPr lang="ar-SY" sz="2400" dirty="0">
                <a:solidFill>
                  <a:prstClr val="black"/>
                </a:solidFill>
              </a:rPr>
              <a:t> هي الغايات النهائية والنتائج التي يَعِدُ الباحث لجنة المناقشة بالوصول إليها في نهاية أطروحته.</a:t>
            </a:r>
          </a:p>
          <a:p>
            <a:pPr algn="just"/>
            <a:r>
              <a:rPr lang="ar-SY" sz="2400" dirty="0">
                <a:solidFill>
                  <a:prstClr val="black"/>
                </a:solidFill>
              </a:rPr>
              <a:t>حيث تعتبر أهداف الدراسة في رسالة الدكتوراه القانونية "المقاصد" النهائية التي يسعى الباحث لتحقيقها للإجابة على الإشكالية، مثل تقديم مقترحات تشريعية محددة أو توحيد تفسير قضائي معين. </a:t>
            </a:r>
          </a:p>
          <a:p>
            <a:pPr algn="just"/>
            <a:r>
              <a:rPr lang="ar-SY" sz="2400" dirty="0">
                <a:solidFill>
                  <a:prstClr val="black"/>
                </a:solidFill>
              </a:rPr>
              <a:t>ولكي تكون هذه الأهداف أكاديمية ورصينة، يجب أن تتسم بخصائص محددة تميزها عن مجرد تكرار العنوان:</a:t>
            </a:r>
          </a:p>
          <a:p>
            <a:pPr algn="just"/>
            <a:r>
              <a:rPr lang="ar-SY" sz="2400" dirty="0">
                <a:solidFill>
                  <a:prstClr val="black"/>
                </a:solidFill>
              </a:rPr>
              <a:t>-البدء بأفعال إجرائية قانونية ملموسة: (مثل: تأصيل، تحديد، تقييم، استنباط، صياغة، سد). تجنب الأفعال العامة المطاطة مثل (معرفة، فهم، دراسة).</a:t>
            </a:r>
          </a:p>
          <a:p>
            <a:pPr algn="just"/>
            <a:r>
              <a:rPr lang="ar-SY" sz="2400" dirty="0">
                <a:solidFill>
                  <a:prstClr val="black"/>
                </a:solidFill>
              </a:rPr>
              <a:t>-الارتباط التام بتقسيمات الأطروحة: يجب أن يغطي كل هدف فرعي باباً أو فصلاً من أطروحتك.	</a:t>
            </a:r>
          </a:p>
          <a:p>
            <a:pPr algn="just"/>
            <a:endParaRPr lang="ar-SY" sz="2400" dirty="0">
              <a:solidFill>
                <a:prstClr val="black"/>
              </a:solidFill>
            </a:endParaRPr>
          </a:p>
        </p:txBody>
      </p:sp>
    </p:spTree>
    <p:extLst>
      <p:ext uri="{BB962C8B-B14F-4D97-AF65-F5344CB8AC3E}">
        <p14:creationId xmlns:p14="http://schemas.microsoft.com/office/powerpoint/2010/main" val="1113574661"/>
      </p:ext>
    </p:extLst>
  </p:cSld>
  <p:clrMapOvr>
    <a:masterClrMapping/>
  </p:clrMapOvr>
  <mc:AlternateContent xmlns:mc="http://schemas.openxmlformats.org/markup-compatibility/2006" xmlns:p14="http://schemas.microsoft.com/office/powerpoint/2010/main">
    <mc:Choice Requires="p14">
      <p:transition spd="slow" p14:dur="2000" advTm="151226"/>
    </mc:Choice>
    <mc:Fallback xmlns="">
      <p:transition spd="slow" advTm="15122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271301"/>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655093" y="1319492"/>
            <a:ext cx="10399594" cy="4154984"/>
          </a:xfrm>
          <a:prstGeom prst="rect">
            <a:avLst/>
          </a:prstGeom>
          <a:noFill/>
        </p:spPr>
        <p:txBody>
          <a:bodyPr wrap="square" rtlCol="1">
            <a:spAutoFit/>
          </a:bodyPr>
          <a:lstStyle/>
          <a:p>
            <a:pPr algn="just"/>
            <a:r>
              <a:rPr lang="ar-SY" sz="2400" dirty="0">
                <a:latin typeface="Arial" panose="020B0604020202020204" pitchFamily="34" charset="0"/>
              </a:rPr>
              <a:t>الارتباط الوثيق بالإشكالية (الصلة): يجب أن يكون كل هدف بمثابة خطوة عملية لحل جزء من المشكلة القانونية المطروحة. فإذا كانت الإشكالية عن "قصور النص"، فالهدف يجب أن يكون "تحليل مكامن النقص واقتراح بدائل تشريعية".</a:t>
            </a:r>
          </a:p>
          <a:p>
            <a:pPr algn="just"/>
            <a:r>
              <a:rPr lang="ar-SY" sz="2400" dirty="0">
                <a:latin typeface="Arial" panose="020B0604020202020204" pitchFamily="34" charset="0"/>
              </a:rPr>
              <a:t>- الواقعية والقابلية للتحقيق: تجنب الأهداف العامة أو الإرشادية، فالأهداف القانونية النموذجية </a:t>
            </a:r>
            <a:r>
              <a:rPr lang="ar-SY" sz="2400" dirty="0">
                <a:solidFill>
                  <a:prstClr val="black"/>
                </a:solidFill>
              </a:rPr>
              <a:t>	</a:t>
            </a:r>
          </a:p>
          <a:p>
            <a:pPr algn="just"/>
            <a:r>
              <a:rPr lang="ar-SY" sz="2400" b="1" dirty="0">
                <a:solidFill>
                  <a:prstClr val="black"/>
                </a:solidFill>
              </a:rPr>
              <a:t>مثال تطبيقي (من القانون الرقمي):</a:t>
            </a:r>
          </a:p>
          <a:p>
            <a:pPr algn="just"/>
            <a:r>
              <a:rPr lang="ar-SY" sz="2400" dirty="0">
                <a:solidFill>
                  <a:prstClr val="black"/>
                </a:solidFill>
              </a:rPr>
              <a:t>تُكتب على النحو التالي: "يسعى الباحث من خلال هذه الأطروحة إلى تحقيق جملة من الأهداف الرئيسة، وهي:</a:t>
            </a:r>
          </a:p>
          <a:p>
            <a:pPr marL="342900" indent="-342900" algn="just">
              <a:buFont typeface="Wingdings" panose="05000000000000000000" pitchFamily="2" charset="2"/>
              <a:buChar char="§"/>
            </a:pPr>
            <a:r>
              <a:rPr lang="ar-SY" sz="2400" dirty="0">
                <a:solidFill>
                  <a:prstClr val="black"/>
                </a:solidFill>
              </a:rPr>
              <a:t>تأصيل الطبيعة القانونية للمسؤولية المدنية الناشئة عن أخطاء خوارزميات الذكاء الاصطناعي.</a:t>
            </a:r>
          </a:p>
          <a:p>
            <a:pPr marL="342900" indent="-342900" algn="just">
              <a:buFont typeface="Wingdings" panose="05000000000000000000" pitchFamily="2" charset="2"/>
              <a:buChar char="§"/>
            </a:pPr>
            <a:r>
              <a:rPr lang="ar-SY" sz="2400" dirty="0">
                <a:solidFill>
                  <a:prstClr val="black"/>
                </a:solidFill>
              </a:rPr>
              <a:t>تحديد أوجه القصور والغموض في القواعد العامة للمسؤولية عن فعل الأشياء في القانون المدني الحالي.</a:t>
            </a:r>
          </a:p>
          <a:p>
            <a:pPr marL="342900" indent="-342900" algn="just">
              <a:buFont typeface="Wingdings" panose="05000000000000000000" pitchFamily="2" charset="2"/>
              <a:buChar char="§"/>
            </a:pPr>
            <a:r>
              <a:rPr lang="ar-SY" sz="2400" dirty="0">
                <a:solidFill>
                  <a:prstClr val="black"/>
                </a:solidFill>
              </a:rPr>
              <a:t>تقييم كفاءة الآليات القضائية الوطنية المتبعة في تقدير التعويض عن الأضرار الرقمية المعنوية.</a:t>
            </a:r>
          </a:p>
          <a:p>
            <a:pPr marL="342900" indent="-342900" algn="just">
              <a:buFont typeface="Wingdings" panose="05000000000000000000" pitchFamily="2" charset="2"/>
              <a:buChar char="§"/>
            </a:pPr>
            <a:r>
              <a:rPr lang="ar-SY" sz="2400" dirty="0">
                <a:solidFill>
                  <a:prstClr val="black"/>
                </a:solidFill>
              </a:rPr>
              <a:t>صياغة مشروع مقترح لقانون خاص ينظم التأمين الإجباري ضد المخاطر السيبرانية لتقديمه للمشرع.</a:t>
            </a:r>
          </a:p>
        </p:txBody>
      </p:sp>
    </p:spTree>
    <p:extLst>
      <p:ext uri="{BB962C8B-B14F-4D97-AF65-F5344CB8AC3E}">
        <p14:creationId xmlns:p14="http://schemas.microsoft.com/office/powerpoint/2010/main" val="3943543888"/>
      </p:ext>
    </p:extLst>
  </p:cSld>
  <p:clrMapOvr>
    <a:masterClrMapping/>
  </p:clrMapOvr>
  <mc:AlternateContent xmlns:mc="http://schemas.openxmlformats.org/markup-compatibility/2006" xmlns:p14="http://schemas.microsoft.com/office/powerpoint/2010/main">
    <mc:Choice Requires="p14">
      <p:transition spd="slow" p14:dur="2000" advTm="151226"/>
    </mc:Choice>
    <mc:Fallback xmlns="">
      <p:transition spd="slow" advTm="151226"/>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09774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880281" y="1354724"/>
            <a:ext cx="10399594" cy="3785652"/>
          </a:xfrm>
          <a:prstGeom prst="rect">
            <a:avLst/>
          </a:prstGeom>
          <a:noFill/>
        </p:spPr>
        <p:txBody>
          <a:bodyPr wrap="square" rtlCol="1">
            <a:spAutoFit/>
          </a:bodyPr>
          <a:lstStyle/>
          <a:p>
            <a:pPr algn="ctr"/>
            <a:r>
              <a:rPr lang="ar-SY" sz="2400" b="1" dirty="0">
                <a:solidFill>
                  <a:prstClr val="black"/>
                </a:solidFill>
              </a:rPr>
              <a:t>4. الدراسات السابقة:</a:t>
            </a:r>
          </a:p>
          <a:p>
            <a:pPr algn="just"/>
            <a:r>
              <a:rPr lang="ar-SY" sz="2400" dirty="0">
                <a:solidFill>
                  <a:prstClr val="black"/>
                </a:solidFill>
              </a:rPr>
              <a:t>فقرة "الدراسات السابقة" هي خط الدفاع الأول عن أطروحتك؛ فمن خلالها تثبت للجنة المناقشة أنك لم تأتِ لتكرار جهود الآخرين، بل لتكمل بنيان المعرفة القانونية من حيث انتهى بَنَاتها</a:t>
            </a:r>
          </a:p>
          <a:p>
            <a:pPr algn="just"/>
            <a:r>
              <a:rPr lang="ar-SY" sz="2400" dirty="0">
                <a:solidFill>
                  <a:prstClr val="black"/>
                </a:solidFill>
              </a:rPr>
              <a:t>في القانون الرقمي تحديداً، يتضاعف وزن هذا العنصر لأن المراجع تتحدث وتتغير بسرعة مذهلة توازي سرعة التطور التقني.</a:t>
            </a:r>
          </a:p>
          <a:p>
            <a:pPr algn="just"/>
            <a:r>
              <a:rPr lang="ar-SY" sz="2400" b="1" dirty="0">
                <a:solidFill>
                  <a:prstClr val="black"/>
                </a:solidFill>
              </a:rPr>
              <a:t>أولاً: المفهوم الأكاديمي للدراسات السابقة:</a:t>
            </a:r>
          </a:p>
          <a:p>
            <a:pPr algn="just"/>
            <a:r>
              <a:rPr lang="ar-SY" sz="2400" dirty="0">
                <a:solidFill>
                  <a:prstClr val="black"/>
                </a:solidFill>
              </a:rPr>
              <a:t>ليست الدراسات السابقة مجرد "قائمة كتب" تسردها في مقدمتك، بل هي تحليل نقدي ومقارن للأطروحات، الرسائل العلمية، والبحوث المحكمة اللصيقة بموضوعك. الهدف منها هو تحديد "الفجوة العلمية" (</a:t>
            </a:r>
            <a:r>
              <a:rPr lang="en-US" sz="2400" dirty="0">
                <a:solidFill>
                  <a:prstClr val="black"/>
                </a:solidFill>
              </a:rPr>
              <a:t>(Research Gap؛ </a:t>
            </a:r>
            <a:r>
              <a:rPr lang="ar-SY" sz="2400" dirty="0">
                <a:solidFill>
                  <a:prstClr val="black"/>
                </a:solidFill>
              </a:rPr>
              <a:t>أي المساحة القانونية التي أغفلها الباحثون السابقون أو استجدت بعد كتابتهم، لتعلن للجنة أن أطروحتك جاءت خصيصاً لتغطية هذه الفجوة.</a:t>
            </a:r>
          </a:p>
        </p:txBody>
      </p:sp>
    </p:spTree>
    <p:extLst>
      <p:ext uri="{BB962C8B-B14F-4D97-AF65-F5344CB8AC3E}">
        <p14:creationId xmlns:p14="http://schemas.microsoft.com/office/powerpoint/2010/main" val="4228278418"/>
      </p:ext>
    </p:extLst>
  </p:cSld>
  <p:clrMapOvr>
    <a:masterClrMapping/>
  </p:clrMapOvr>
  <mc:AlternateContent xmlns:mc="http://schemas.openxmlformats.org/markup-compatibility/2006" xmlns:p14="http://schemas.microsoft.com/office/powerpoint/2010/main">
    <mc:Choice Requires="p14">
      <p:transition spd="slow" p14:dur="2000" advTm="147140"/>
    </mc:Choice>
    <mc:Fallback xmlns="">
      <p:transition spd="slow" advTm="147140"/>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09774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880281" y="1341076"/>
            <a:ext cx="10399594" cy="4524315"/>
          </a:xfrm>
          <a:prstGeom prst="rect">
            <a:avLst/>
          </a:prstGeom>
          <a:noFill/>
        </p:spPr>
        <p:txBody>
          <a:bodyPr wrap="square" rtlCol="1">
            <a:spAutoFit/>
          </a:bodyPr>
          <a:lstStyle/>
          <a:p>
            <a:pPr algn="just"/>
            <a:r>
              <a:rPr lang="ar-SY" sz="2400" b="1" dirty="0">
                <a:solidFill>
                  <a:prstClr val="black"/>
                </a:solidFill>
              </a:rPr>
              <a:t>ثانياً: ضوابط اختيار الدراسات السابقة :</a:t>
            </a:r>
          </a:p>
          <a:p>
            <a:pPr algn="just"/>
            <a:r>
              <a:rPr lang="ar-SY" sz="2400" dirty="0">
                <a:solidFill>
                  <a:prstClr val="black"/>
                </a:solidFill>
              </a:rPr>
              <a:t>لكي تقبل لجنة المناقشة مراجعك وتعتمدها كدراسات سابقة رصينة، يجب أن تخضع المعايير للضوابط الستة التالية:</a:t>
            </a:r>
          </a:p>
          <a:p>
            <a:pPr algn="just"/>
            <a:r>
              <a:rPr lang="ar-SY" sz="2400" b="1" dirty="0">
                <a:solidFill>
                  <a:prstClr val="black"/>
                </a:solidFill>
              </a:rPr>
              <a:t>1</a:t>
            </a:r>
            <a:r>
              <a:rPr lang="ar-SY" sz="2400" dirty="0">
                <a:solidFill>
                  <a:prstClr val="black"/>
                </a:solidFill>
              </a:rPr>
              <a:t>. ضابط المعاصرة والحداثة : خاصًة في القانون الرقمي، الأولوية القصوى للدراسات الأحدث أصلاً، من حيث أن  دراسة كُتبت في عام 2015 عن "حماية البيانات" قد تكون عاجزة عن تفسير تقنيات عام 2026 مثل الذكاء الاصطناعي التوليدي. لذلك  ركز على الأبحاث الصادرة في السنوات الثلاث إلى الخمس الأخيرة، ولا تعد للمراجع القديمة إلا إذا كانت تؤصل لقاعدة فقهية عامة وثابتة.</a:t>
            </a:r>
          </a:p>
          <a:p>
            <a:pPr algn="just"/>
            <a:r>
              <a:rPr lang="ar-SY" sz="2400" b="1" dirty="0">
                <a:solidFill>
                  <a:prstClr val="black"/>
                </a:solidFill>
              </a:rPr>
              <a:t>2</a:t>
            </a:r>
            <a:r>
              <a:rPr lang="ar-SY" sz="2400" dirty="0">
                <a:solidFill>
                  <a:prstClr val="black"/>
                </a:solidFill>
              </a:rPr>
              <a:t>. ضابط الالتصاق والارتباط المباشر </a:t>
            </a:r>
            <a:r>
              <a:rPr lang="en-US" sz="2400" dirty="0">
                <a:solidFill>
                  <a:prstClr val="black"/>
                </a:solidFill>
              </a:rPr>
              <a:t>Direct Relevance)</a:t>
            </a:r>
            <a:r>
              <a:rPr lang="ar-SY" sz="2400" dirty="0">
                <a:solidFill>
                  <a:prstClr val="black"/>
                </a:solidFill>
              </a:rPr>
              <a:t>) : لا تدرج أي كتاب يتحدث عن القانون الرقمي بشكل عام. يجب أن ترتبط الدراسة السابقة بـ"صلب إشكاليتك".</a:t>
            </a:r>
          </a:p>
          <a:p>
            <a:pPr algn="just"/>
            <a:r>
              <a:rPr lang="ar-SY" sz="2400" dirty="0">
                <a:solidFill>
                  <a:prstClr val="black"/>
                </a:solidFill>
              </a:rPr>
              <a:t>مثال: إذا كان بحثك عن "المسؤولية المدنية للسيارات ذاتية القيادة"، فلا تضع دراسة سابقة تتحدث عموماً عن "جرائم الإنترنت"، بل اختر دراسات تناولت "المسؤولية عن فعل الأشياء غير الحية" أو "مسؤولية المبرمج".</a:t>
            </a:r>
          </a:p>
        </p:txBody>
      </p:sp>
    </p:spTree>
    <p:extLst>
      <p:ext uri="{BB962C8B-B14F-4D97-AF65-F5344CB8AC3E}">
        <p14:creationId xmlns:p14="http://schemas.microsoft.com/office/powerpoint/2010/main" val="3003324528"/>
      </p:ext>
    </p:extLst>
  </p:cSld>
  <p:clrMapOvr>
    <a:masterClrMapping/>
  </p:clrMapOvr>
  <mc:AlternateContent xmlns:mc="http://schemas.openxmlformats.org/markup-compatibility/2006" xmlns:p14="http://schemas.microsoft.com/office/powerpoint/2010/main">
    <mc:Choice Requires="p14">
      <p:transition spd="slow" p14:dur="2000" advTm="150524"/>
    </mc:Choice>
    <mc:Fallback xmlns="">
      <p:transition spd="slow" advTm="150524"/>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09774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771099" y="1333118"/>
            <a:ext cx="10399594" cy="4893647"/>
          </a:xfrm>
          <a:prstGeom prst="rect">
            <a:avLst/>
          </a:prstGeom>
          <a:noFill/>
        </p:spPr>
        <p:txBody>
          <a:bodyPr wrap="square" rtlCol="1">
            <a:spAutoFit/>
          </a:bodyPr>
          <a:lstStyle/>
          <a:p>
            <a:pPr algn="just"/>
            <a:r>
              <a:rPr lang="ar-SY" sz="2400" b="1" dirty="0">
                <a:solidFill>
                  <a:prstClr val="black"/>
                </a:solidFill>
              </a:rPr>
              <a:t>3</a:t>
            </a:r>
            <a:r>
              <a:rPr lang="ar-SY" sz="2400" dirty="0">
                <a:solidFill>
                  <a:prstClr val="black"/>
                </a:solidFill>
              </a:rPr>
              <a:t>. ضابط التنوع الجغرافي واللغوي (</a:t>
            </a:r>
            <a:r>
              <a:rPr lang="en-US" sz="2400" dirty="0">
                <a:solidFill>
                  <a:prstClr val="black"/>
                </a:solidFill>
              </a:rPr>
              <a:t>(Comparative Diversity</a:t>
            </a:r>
            <a:r>
              <a:rPr lang="ar-SY" sz="2400" dirty="0">
                <a:solidFill>
                  <a:prstClr val="black"/>
                </a:solidFill>
              </a:rPr>
              <a:t> : أطروحة الدكتوراه تقتضي الانفتاح العلمي. يجب أن تتضمن دراسات سابقة بلغات أجنبية (إنجليزية أو فرنسية) وخاصة من البيئات التشريعية السبّاقة تكنولوجياً (مثل تشريعات الاتحاد الأوروبي أو أحكام القضاء الأمريكي)، إلى جانب الدراسات الوطنية والعربية.</a:t>
            </a:r>
          </a:p>
          <a:p>
            <a:pPr algn="just"/>
            <a:r>
              <a:rPr lang="ar-SY" sz="2400" b="1" dirty="0">
                <a:solidFill>
                  <a:prstClr val="black"/>
                </a:solidFill>
              </a:rPr>
              <a:t>4</a:t>
            </a:r>
            <a:r>
              <a:rPr lang="ar-SY" sz="2400" dirty="0">
                <a:solidFill>
                  <a:prstClr val="black"/>
                </a:solidFill>
              </a:rPr>
              <a:t>. ضابط الأمانة العلمية والدقة في النقل: انسب كل رأي لصاحبه بدقة، ولا تبتر النصوص أو تلخصها بشكل يخل بوجهة نظر الباحث السابق لمجرد أن تظهر بحثك أفضل من بحثه.</a:t>
            </a:r>
          </a:p>
          <a:p>
            <a:pPr lvl="0" algn="just"/>
            <a:r>
              <a:rPr lang="ar-SY" sz="2400" b="1" dirty="0">
                <a:solidFill>
                  <a:prstClr val="black"/>
                </a:solidFill>
              </a:rPr>
              <a:t>ثالثًا: آلية صياغة واستعراض الدراسات السابقة (الهيكل الثلاثي):</a:t>
            </a:r>
          </a:p>
          <a:p>
            <a:pPr lvl="0" algn="just"/>
            <a:r>
              <a:rPr lang="ar-SY" sz="2400" dirty="0">
                <a:solidFill>
                  <a:prstClr val="black"/>
                </a:solidFill>
              </a:rPr>
              <a:t>عند صياغة كل دراسة سابقة داخل المقدمة، تجنب السرد العشوائي واتبع الهيكل الثلاثي المنضبط:</a:t>
            </a:r>
          </a:p>
          <a:p>
            <a:pPr marL="342900" lvl="0" indent="-342900" algn="just">
              <a:buFont typeface="Wingdings" panose="05000000000000000000" pitchFamily="2" charset="2"/>
              <a:buChar char="§"/>
            </a:pPr>
            <a:r>
              <a:rPr lang="ar-SY" sz="2400" dirty="0">
                <a:solidFill>
                  <a:prstClr val="black"/>
                </a:solidFill>
              </a:rPr>
              <a:t>التعريف بالدراسة: (اسم الباحث، عنوان الأطروحة/البحث، سنة النشر).</a:t>
            </a:r>
          </a:p>
          <a:p>
            <a:pPr marL="342900" lvl="0" indent="-342900" algn="just">
              <a:buFont typeface="Wingdings" panose="05000000000000000000" pitchFamily="2" charset="2"/>
              <a:buChar char="§"/>
            </a:pPr>
            <a:r>
              <a:rPr lang="ar-SY" sz="2400" dirty="0">
                <a:solidFill>
                  <a:prstClr val="black"/>
                </a:solidFill>
              </a:rPr>
              <a:t>الجوهر المنهجي: تلخيص مكثف في سطرين لأبرز ما ركزت عليه الدراسة والنتائج القانونية التي توصلت إليها.</a:t>
            </a:r>
          </a:p>
          <a:p>
            <a:pPr marL="342900" lvl="0" indent="-342900" algn="just">
              <a:buFont typeface="Wingdings" panose="05000000000000000000" pitchFamily="2" charset="2"/>
              <a:buChar char="§"/>
            </a:pPr>
            <a:r>
              <a:rPr lang="ar-SY" sz="2400" dirty="0">
                <a:solidFill>
                  <a:prstClr val="black"/>
                </a:solidFill>
              </a:rPr>
              <a:t>النقد والفجوة (وهو الأهم): بيان وجه القصور أو التمايز بينها وبين دراستك الحالية</a:t>
            </a:r>
          </a:p>
          <a:p>
            <a:pPr algn="just"/>
            <a:endParaRPr lang="ar-SY" sz="2400" dirty="0">
              <a:solidFill>
                <a:prstClr val="black"/>
              </a:solidFill>
            </a:endParaRPr>
          </a:p>
        </p:txBody>
      </p:sp>
    </p:spTree>
    <p:extLst>
      <p:ext uri="{BB962C8B-B14F-4D97-AF65-F5344CB8AC3E}">
        <p14:creationId xmlns:p14="http://schemas.microsoft.com/office/powerpoint/2010/main" val="2012556095"/>
      </p:ext>
    </p:extLst>
  </p:cSld>
  <p:clrMapOvr>
    <a:masterClrMapping/>
  </p:clrMapOvr>
  <mc:AlternateContent xmlns:mc="http://schemas.openxmlformats.org/markup-compatibility/2006" xmlns:p14="http://schemas.microsoft.com/office/powerpoint/2010/main">
    <mc:Choice Requires="p14">
      <p:transition spd="slow" p14:dur="2000" advTm="117108"/>
    </mc:Choice>
    <mc:Fallback xmlns="">
      <p:transition spd="slow" advTm="117108"/>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09774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655093" y="1341076"/>
            <a:ext cx="10399594" cy="2308324"/>
          </a:xfrm>
          <a:prstGeom prst="rect">
            <a:avLst/>
          </a:prstGeom>
          <a:noFill/>
        </p:spPr>
        <p:txBody>
          <a:bodyPr wrap="square" rtlCol="1">
            <a:spAutoFit/>
          </a:bodyPr>
          <a:lstStyle/>
          <a:p>
            <a:pPr algn="just"/>
            <a:r>
              <a:rPr lang="ar-SY" sz="2400" dirty="0">
                <a:solidFill>
                  <a:prstClr val="black"/>
                </a:solidFill>
              </a:rPr>
              <a:t>مثال تطبيقي من القانون الرقمي:</a:t>
            </a:r>
          </a:p>
          <a:p>
            <a:pPr algn="just"/>
            <a:r>
              <a:rPr lang="ar-SY" sz="2400" dirty="0">
                <a:solidFill>
                  <a:prstClr val="black"/>
                </a:solidFill>
              </a:rPr>
              <a:t>"تطرق الباحث (د. أحمد، 2023) في أطروحته </a:t>
            </a:r>
            <a:r>
              <a:rPr lang="ar-SY" sz="2400" dirty="0" err="1">
                <a:solidFill>
                  <a:prstClr val="black"/>
                </a:solidFill>
              </a:rPr>
              <a:t>المعنونة</a:t>
            </a:r>
            <a:r>
              <a:rPr lang="ar-SY" sz="2400" dirty="0">
                <a:solidFill>
                  <a:prstClr val="black"/>
                </a:solidFill>
              </a:rPr>
              <a:t> ‘----------' إلى المسؤولية الجنائية الناشئة عن الأنظمة الذكية المستقلة، وخلص إلى ضرورة تعديل قواعد القصد الجنائي لتلائم البيئة الرقمية. وعلى الرغم من القيمة العلمية لهذه الدراسة، إلا أنها ركزت على المسؤولية الجنائية الصرفة، وغضت الطرف عن الجوانب المدنية والتعويض عن الأضرار الخوارزمية، وهو ما تنهض به أطروحتنا الحالية لتغطية هذا القصور المنهجي."</a:t>
            </a:r>
          </a:p>
        </p:txBody>
      </p:sp>
    </p:spTree>
    <p:extLst>
      <p:ext uri="{BB962C8B-B14F-4D97-AF65-F5344CB8AC3E}">
        <p14:creationId xmlns:p14="http://schemas.microsoft.com/office/powerpoint/2010/main" val="760710504"/>
      </p:ext>
    </p:extLst>
  </p:cSld>
  <p:clrMapOvr>
    <a:masterClrMapping/>
  </p:clrMapOvr>
  <mc:AlternateContent xmlns:mc="http://schemas.openxmlformats.org/markup-compatibility/2006" xmlns:p14="http://schemas.microsoft.com/office/powerpoint/2010/main">
    <mc:Choice Requires="p14">
      <p:transition spd="slow" p14:dur="2000" advTm="245575"/>
    </mc:Choice>
    <mc:Fallback xmlns="">
      <p:transition spd="slow" advTm="245575"/>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506422" y="1111392"/>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655093" y="1341076"/>
            <a:ext cx="10399594" cy="4154984"/>
          </a:xfrm>
          <a:prstGeom prst="rect">
            <a:avLst/>
          </a:prstGeom>
          <a:noFill/>
        </p:spPr>
        <p:txBody>
          <a:bodyPr wrap="square" rtlCol="1">
            <a:spAutoFit/>
          </a:bodyPr>
          <a:lstStyle/>
          <a:p>
            <a:pPr lvl="0" algn="ctr"/>
            <a:r>
              <a:rPr lang="ar-SY" sz="2400" b="1" dirty="0">
                <a:solidFill>
                  <a:prstClr val="black"/>
                </a:solidFill>
              </a:rPr>
              <a:t>5. إشكالية البحث</a:t>
            </a:r>
          </a:p>
          <a:p>
            <a:pPr marL="342900" lvl="0" indent="-342900" algn="just">
              <a:buFontTx/>
              <a:buChar char="-"/>
            </a:pPr>
            <a:r>
              <a:rPr lang="ar-SY" sz="2400" dirty="0">
                <a:solidFill>
                  <a:prstClr val="black"/>
                </a:solidFill>
              </a:rPr>
              <a:t>هي "النواة الصلبة" للأطروحة؛ وهي عبارة عن معضلة أو فجوة قانونية تثير تناقضاً، غموضاً، أو قصوراً في النصوص التشريعية الحالية، ولا يوجد لها حل فقهي أو قضائي حاسم، ويسعى الباحث لحلها في بحثه. وسبق لنا شرحها باستفاضة، ونؤكد مجدداً على الآتي:</a:t>
            </a:r>
          </a:p>
          <a:p>
            <a:pPr lvl="0" algn="just"/>
            <a:r>
              <a:rPr lang="ar-SY" sz="2400" dirty="0">
                <a:solidFill>
                  <a:prstClr val="black"/>
                </a:solidFill>
              </a:rPr>
              <a:t>الضوابط الصارمة لـ صياغة الإشكالية:</a:t>
            </a:r>
          </a:p>
          <a:p>
            <a:pPr marL="342900" lvl="0" indent="-342900" algn="just">
              <a:buFontTx/>
              <a:buChar char="-"/>
            </a:pPr>
            <a:r>
              <a:rPr lang="ar-SY" sz="2400" dirty="0">
                <a:solidFill>
                  <a:prstClr val="black"/>
                </a:solidFill>
              </a:rPr>
              <a:t>التركيز الهيكلي: تُصاغ في صورة سؤال مركزي رئيسي، تتفرع منه عدة أسئلة جزئية (تطابق فصول الأطروحة).</a:t>
            </a:r>
          </a:p>
          <a:p>
            <a:pPr marL="342900" lvl="0" indent="-342900" algn="just">
              <a:buFontTx/>
              <a:buChar char="-"/>
            </a:pPr>
            <a:r>
              <a:rPr lang="ar-SY" sz="2400" dirty="0">
                <a:solidFill>
                  <a:prstClr val="black"/>
                </a:solidFill>
              </a:rPr>
              <a:t>الصفة القانونية: يجب أن يكون السؤال قانونياً يدور حول التكييف، المسؤولية، أو الاختصاص، وليس سؤالاً تقنياً أو فلسفياً عاماً.</a:t>
            </a:r>
          </a:p>
          <a:p>
            <a:pPr marL="342900" lvl="0" indent="-342900" algn="just">
              <a:buFontTx/>
              <a:buChar char="-"/>
            </a:pPr>
            <a:r>
              <a:rPr lang="ar-SY" sz="2400" dirty="0">
                <a:solidFill>
                  <a:prstClr val="black"/>
                </a:solidFill>
              </a:rPr>
              <a:t>تجنب الأسئلة التقريرية: لا تطرح سؤالاً إجابته "نعم" أو "لا"، أو إجابته شرح لنص قانوني قائم، بل اطرح سؤالاً يبحث في العمق والتحليل.</a:t>
            </a:r>
          </a:p>
        </p:txBody>
      </p:sp>
    </p:spTree>
    <p:extLst>
      <p:ext uri="{BB962C8B-B14F-4D97-AF65-F5344CB8AC3E}">
        <p14:creationId xmlns:p14="http://schemas.microsoft.com/office/powerpoint/2010/main" val="476335381"/>
      </p:ext>
    </p:extLst>
  </p:cSld>
  <p:clrMapOvr>
    <a:masterClrMapping/>
  </p:clrMapOvr>
  <mc:AlternateContent xmlns:mc="http://schemas.openxmlformats.org/markup-compatibility/2006" xmlns:p14="http://schemas.microsoft.com/office/powerpoint/2010/main">
    <mc:Choice Requires="p14">
      <p:transition spd="slow" p14:dur="2000" advTm="172610"/>
    </mc:Choice>
    <mc:Fallback xmlns="">
      <p:transition spd="slow" advTm="172610"/>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09774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655093" y="1341076"/>
            <a:ext cx="10399594" cy="3785652"/>
          </a:xfrm>
          <a:prstGeom prst="rect">
            <a:avLst/>
          </a:prstGeom>
          <a:noFill/>
        </p:spPr>
        <p:txBody>
          <a:bodyPr wrap="square" rtlCol="1">
            <a:spAutoFit/>
          </a:bodyPr>
          <a:lstStyle/>
          <a:p>
            <a:pPr marL="342900" lvl="0" indent="-342900" algn="just">
              <a:buFontTx/>
              <a:buChar char="-"/>
            </a:pPr>
            <a:r>
              <a:rPr lang="ar-SY" sz="2400" dirty="0">
                <a:solidFill>
                  <a:prstClr val="black"/>
                </a:solidFill>
              </a:rPr>
              <a:t>مثال تطبيقي :</a:t>
            </a:r>
          </a:p>
          <a:p>
            <a:pPr lvl="0" algn="just"/>
            <a:r>
              <a:rPr lang="ar-SY" sz="2400" u="sng" dirty="0">
                <a:solidFill>
                  <a:prstClr val="black"/>
                </a:solidFill>
              </a:rPr>
              <a:t>صياغة خاطئة (وصفية): </a:t>
            </a:r>
            <a:r>
              <a:rPr lang="ar-SY" sz="2400" dirty="0">
                <a:solidFill>
                  <a:prstClr val="black"/>
                </a:solidFill>
              </a:rPr>
              <a:t>"ما هي العقود الذكية وكيف تنشأ عبر الإنترنت؟" (هذا سؤال معرفي تجيب عنه الكتب في سطرين، ولا يصلح لإشكالية دكتوراه).</a:t>
            </a:r>
          </a:p>
          <a:p>
            <a:pPr lvl="0" algn="just"/>
            <a:r>
              <a:rPr lang="ar-SY" sz="2400" u="sng" dirty="0">
                <a:solidFill>
                  <a:prstClr val="black"/>
                </a:solidFill>
              </a:rPr>
              <a:t>صياغة أكاديمية رصينة</a:t>
            </a:r>
            <a:r>
              <a:rPr lang="ar-SY" sz="2400" dirty="0">
                <a:solidFill>
                  <a:prstClr val="black"/>
                </a:solidFill>
              </a:rPr>
              <a:t>: "إلى أي مدى تستطيع القواعد التقليدية لنظرية العقد (الرضائية، القوة الملزمة، والفسخ) استيعاب 'العقود الذكية </a:t>
            </a:r>
            <a:r>
              <a:rPr lang="ar-SY" sz="2400" dirty="0" err="1">
                <a:solidFill>
                  <a:prstClr val="black"/>
                </a:solidFill>
              </a:rPr>
              <a:t>الكودية</a:t>
            </a:r>
            <a:r>
              <a:rPr lang="ar-SY" sz="2400" dirty="0">
                <a:solidFill>
                  <a:prstClr val="black"/>
                </a:solidFill>
              </a:rPr>
              <a:t>' ذاتية التنفيذ، في ظل غياب الإرادة البشرية المباشرة عند التنفيذ، وعدم إمكانية تعديلها أو إبطالها قضائياً؟</a:t>
            </a:r>
          </a:p>
          <a:p>
            <a:pPr lvl="0" algn="just"/>
            <a:r>
              <a:rPr lang="ar-SY" sz="2400" dirty="0">
                <a:solidFill>
                  <a:prstClr val="black"/>
                </a:solidFill>
              </a:rPr>
              <a:t>الأسئلة الفرعية المحققة للإشكالية:</a:t>
            </a:r>
          </a:p>
          <a:p>
            <a:pPr marL="457200" lvl="0" indent="-457200" algn="just">
              <a:buFont typeface="+mj-lt"/>
              <a:buAutoNum type="arabicPeriod"/>
            </a:pPr>
            <a:r>
              <a:rPr lang="ar-SY" sz="2400" dirty="0">
                <a:solidFill>
                  <a:prstClr val="black"/>
                </a:solidFill>
              </a:rPr>
              <a:t>ما هو التكييف القانوني لطبيعة العقد الذكي؟ هل هو عقد أم مجرد أداة تنفيذية؟</a:t>
            </a:r>
          </a:p>
          <a:p>
            <a:pPr marL="457200" lvl="0" indent="-457200" algn="just">
              <a:buFont typeface="+mj-lt"/>
              <a:buAutoNum type="arabicPeriod"/>
            </a:pPr>
            <a:r>
              <a:rPr lang="ar-SY" sz="2400" dirty="0">
                <a:solidFill>
                  <a:prstClr val="black"/>
                </a:solidFill>
              </a:rPr>
              <a:t>كيف يمكن إعمال خيار الفسخ أو الإبطال لعقد تم تشفيره بشكل غير قابل للإلغاء </a:t>
            </a:r>
            <a:r>
              <a:rPr lang="en-US" sz="2400" dirty="0">
                <a:solidFill>
                  <a:prstClr val="black"/>
                </a:solidFill>
              </a:rPr>
              <a:t>(Immutable)؟</a:t>
            </a:r>
            <a:endParaRPr lang="ar-SY" sz="2400" dirty="0">
              <a:solidFill>
                <a:prstClr val="black"/>
              </a:solidFill>
            </a:endParaRPr>
          </a:p>
          <a:p>
            <a:pPr marL="457200" lvl="0" indent="-457200" algn="just">
              <a:buFont typeface="+mj-lt"/>
              <a:buAutoNum type="arabicPeriod"/>
            </a:pPr>
            <a:r>
              <a:rPr lang="ar-SY" sz="2400" dirty="0">
                <a:solidFill>
                  <a:prstClr val="black"/>
                </a:solidFill>
              </a:rPr>
              <a:t>من يتحمل المسؤولية العقدية عند حدوث خطأ برمجية في الكود المؤتمت؟</a:t>
            </a:r>
          </a:p>
        </p:txBody>
      </p:sp>
    </p:spTree>
    <p:extLst>
      <p:ext uri="{BB962C8B-B14F-4D97-AF65-F5344CB8AC3E}">
        <p14:creationId xmlns:p14="http://schemas.microsoft.com/office/powerpoint/2010/main" val="3628566823"/>
      </p:ext>
    </p:extLst>
  </p:cSld>
  <p:clrMapOvr>
    <a:masterClrMapping/>
  </p:clrMapOvr>
  <mc:AlternateContent xmlns:mc="http://schemas.openxmlformats.org/markup-compatibility/2006" xmlns:p14="http://schemas.microsoft.com/office/powerpoint/2010/main">
    <mc:Choice Requires="p14">
      <p:transition spd="slow" p14:dur="2000" advTm="238639"/>
    </mc:Choice>
    <mc:Fallback xmlns="">
      <p:transition spd="slow" advTm="238639"/>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09774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880281" y="1341076"/>
            <a:ext cx="10399594" cy="3416320"/>
          </a:xfrm>
          <a:prstGeom prst="rect">
            <a:avLst/>
          </a:prstGeom>
          <a:noFill/>
        </p:spPr>
        <p:txBody>
          <a:bodyPr wrap="square" rtlCol="1">
            <a:spAutoFit/>
          </a:bodyPr>
          <a:lstStyle/>
          <a:p>
            <a:pPr lvl="0" algn="ctr"/>
            <a:r>
              <a:rPr lang="ar-SY" sz="2400" b="1" dirty="0">
                <a:solidFill>
                  <a:prstClr val="black"/>
                </a:solidFill>
              </a:rPr>
              <a:t>6. أسباب اختيار الموضوع</a:t>
            </a:r>
          </a:p>
          <a:p>
            <a:pPr lvl="0" algn="ctr"/>
            <a:endParaRPr lang="ar-SY" sz="2400" b="1" dirty="0">
              <a:solidFill>
                <a:prstClr val="black"/>
              </a:solidFill>
            </a:endParaRPr>
          </a:p>
          <a:p>
            <a:pPr lvl="0" algn="just"/>
            <a:r>
              <a:rPr lang="ar-SY" sz="2400" b="1" dirty="0">
                <a:solidFill>
                  <a:prstClr val="black"/>
                </a:solidFill>
              </a:rPr>
              <a:t>الإجابة العلمية المباشرة على تساؤل لجنة المناقشة الحتمي: "لماذا جئت إلينا بهذا العنوان تحديِداً في هذا التوقيت؟".</a:t>
            </a:r>
          </a:p>
          <a:p>
            <a:pPr lvl="0" algn="just"/>
            <a:r>
              <a:rPr lang="ar-SY" sz="2400" dirty="0">
                <a:solidFill>
                  <a:prstClr val="black"/>
                </a:solidFill>
              </a:rPr>
              <a:t>في أطروحات الدكتوراه القانونية، وبخاصة في ميدان القانون الرقمي، يُعد هذا القسم فرصة الباحث لإظهار ذكائه المنهجي. هنا يثبت الباحث أن اختيار الموضوع لم يكن عشوائياً أو هرباً من مواضيع أخرى، بل كان استجابة واعية لضرورة قانونية ملحة.</a:t>
            </a:r>
          </a:p>
          <a:p>
            <a:pPr lvl="0" algn="just"/>
            <a:r>
              <a:rPr lang="ar-SY" sz="2400" dirty="0">
                <a:solidFill>
                  <a:prstClr val="black"/>
                </a:solidFill>
              </a:rPr>
              <a:t>لصياغة هذا العنصر برصانة أكاديمية تليق بمستوى الدكتوراه، يجب تفكيك الأسباب إلزامياً إلى شقين رئيسيين:</a:t>
            </a:r>
          </a:p>
        </p:txBody>
      </p:sp>
    </p:spTree>
    <p:extLst>
      <p:ext uri="{BB962C8B-B14F-4D97-AF65-F5344CB8AC3E}">
        <p14:creationId xmlns:p14="http://schemas.microsoft.com/office/powerpoint/2010/main" val="2800994582"/>
      </p:ext>
    </p:extLst>
  </p:cSld>
  <p:clrMapOvr>
    <a:masterClrMapping/>
  </p:clrMapOvr>
  <mc:AlternateContent xmlns:mc="http://schemas.openxmlformats.org/markup-compatibility/2006" xmlns:p14="http://schemas.microsoft.com/office/powerpoint/2010/main">
    <mc:Choice Requires="p14">
      <p:transition spd="slow" p14:dur="2000" advTm="183884"/>
    </mc:Choice>
    <mc:Fallback xmlns="">
      <p:transition spd="slow" advTm="183884"/>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655093" y="1276254"/>
            <a:ext cx="10849970"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805219" y="1571909"/>
            <a:ext cx="10699844" cy="4154984"/>
          </a:xfrm>
          <a:prstGeom prst="rect">
            <a:avLst/>
          </a:prstGeom>
          <a:noFill/>
        </p:spPr>
        <p:txBody>
          <a:bodyPr wrap="square" rtlCol="1">
            <a:spAutoFit/>
          </a:bodyPr>
          <a:lstStyle/>
          <a:p>
            <a:pPr marL="342900" lvl="0" indent="-342900" algn="just">
              <a:buFontTx/>
              <a:buChar char="-"/>
            </a:pPr>
            <a:r>
              <a:rPr lang="ar-SY" sz="2400" dirty="0">
                <a:solidFill>
                  <a:prstClr val="black"/>
                </a:solidFill>
              </a:rPr>
              <a:t>أولاً: الأسباب الموضوعية (</a:t>
            </a:r>
            <a:r>
              <a:rPr lang="en-US" sz="2400" dirty="0">
                <a:solidFill>
                  <a:prstClr val="black"/>
                </a:solidFill>
              </a:rPr>
              <a:t>Objective Reasons</a:t>
            </a:r>
            <a:r>
              <a:rPr lang="ar-SY" sz="2400" dirty="0">
                <a:solidFill>
                  <a:prstClr val="black"/>
                </a:solidFill>
              </a:rPr>
              <a:t>): وهي الأسباب العلمية، التشريعية، والقضائية الخارجية التي جعلت من الموضوع مادة صالحة وجديرة بالبحث. في القانون الرقمي، تتمحور هذه الأسباب حول ثلاثة أبعاد:</a:t>
            </a:r>
          </a:p>
          <a:p>
            <a:pPr marL="342900" lvl="0" indent="-342900" algn="just">
              <a:buFontTx/>
              <a:buChar char="-"/>
            </a:pPr>
            <a:r>
              <a:rPr lang="ar-SY" sz="2400" dirty="0">
                <a:solidFill>
                  <a:prstClr val="black"/>
                </a:solidFill>
              </a:rPr>
              <a:t>القصور أو الفراغ التشريعي: صدور تقنيات حديثة لا توجد نصوص قانونية تنظمها، أو وجود نصوص قديمة عاجزة عن استيعاب الواقع الرقمي الجديد. مثال: "السرعة الفائقة في اعتماد مؤسسات الدولة والقطاع الخاص لتقنيات 'الحوسبة الكمية' (</a:t>
            </a:r>
            <a:r>
              <a:rPr lang="en-US" sz="2400" dirty="0">
                <a:solidFill>
                  <a:prstClr val="black"/>
                </a:solidFill>
              </a:rPr>
              <a:t>(Quantum Computing، </a:t>
            </a:r>
            <a:r>
              <a:rPr lang="ar-SY" sz="2400" dirty="0">
                <a:solidFill>
                  <a:prstClr val="black"/>
                </a:solidFill>
              </a:rPr>
              <a:t>في مقابل جمود النصوص الحالية لقانون مكافحة جرائم تقنية المعلومات، والتي صُممت لتلائم الحواسب التقليدية فقط.</a:t>
            </a:r>
          </a:p>
          <a:p>
            <a:pPr marL="342900" lvl="0" indent="-342900" algn="just">
              <a:buFontTx/>
              <a:buChar char="-"/>
            </a:pPr>
            <a:r>
              <a:rPr lang="ar-SY" sz="2400" dirty="0">
                <a:solidFill>
                  <a:prstClr val="black"/>
                </a:solidFill>
              </a:rPr>
              <a:t>التخبط أو التنازع القضائي </a:t>
            </a:r>
            <a:r>
              <a:rPr lang="en-US" sz="2400" dirty="0">
                <a:solidFill>
                  <a:prstClr val="black"/>
                </a:solidFill>
              </a:rPr>
              <a:t>:</a:t>
            </a:r>
            <a:r>
              <a:rPr lang="ar-SY" sz="2400" dirty="0">
                <a:solidFill>
                  <a:prstClr val="black"/>
                </a:solidFill>
              </a:rPr>
              <a:t>غياب الرؤية الموحدة لدى المحاكم عند الفصل في النزاعات الرقمية، مما يؤدي إلى صدور أحكام متناقضة في قضايا متشابهة. مثال: "تضارب الأحكام القضائية الصادرة عن محاكم الموضوع بشأن تحديد القيمة الإثباتية لـ 'البصمة البيومترية المستندة إلى الذكاء الاصطناعي'، ما بين من يعتد بها كدليل قاطع ومن يراها مجرد قرينة بسيطة".</a:t>
            </a:r>
          </a:p>
        </p:txBody>
      </p:sp>
    </p:spTree>
    <p:extLst>
      <p:ext uri="{BB962C8B-B14F-4D97-AF65-F5344CB8AC3E}">
        <p14:creationId xmlns:p14="http://schemas.microsoft.com/office/powerpoint/2010/main" val="4115093920"/>
      </p:ext>
    </p:extLst>
  </p:cSld>
  <p:clrMapOvr>
    <a:masterClrMapping/>
  </p:clrMapOvr>
  <mc:AlternateContent xmlns:mc="http://schemas.openxmlformats.org/markup-compatibility/2006" xmlns:p14="http://schemas.microsoft.com/office/powerpoint/2010/main">
    <mc:Choice Requires="p14">
      <p:transition spd="slow" p14:dur="2000" advTm="317582"/>
    </mc:Choice>
    <mc:Fallback xmlns="">
      <p:transition spd="slow" advTm="31758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DD8DC-DD80-A73F-6599-EDFE24CB2435}"/>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4356A9C2-93F7-7936-61F6-4DF1E142E8E1}"/>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a:extLst>
              <a:ext uri="{FF2B5EF4-FFF2-40B4-BE49-F238E27FC236}">
                <a16:creationId xmlns:a16="http://schemas.microsoft.com/office/drawing/2014/main" id="{B924B2C3-A7E4-498E-4E98-F71269FD472A}"/>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a:extLst>
              <a:ext uri="{FF2B5EF4-FFF2-40B4-BE49-F238E27FC236}">
                <a16:creationId xmlns:a16="http://schemas.microsoft.com/office/drawing/2014/main" id="{EDB7A1BF-1037-A83E-D371-ABC3B117A1A8}"/>
              </a:ext>
            </a:extLst>
          </p:cNvPr>
          <p:cNvSpPr/>
          <p:nvPr/>
        </p:nvSpPr>
        <p:spPr>
          <a:xfrm>
            <a:off x="506422" y="1276254"/>
            <a:ext cx="11063017"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 name="TextBox 1">
            <a:extLst>
              <a:ext uri="{FF2B5EF4-FFF2-40B4-BE49-F238E27FC236}">
                <a16:creationId xmlns:a16="http://schemas.microsoft.com/office/drawing/2014/main" id="{6E900D9F-07A7-C1DC-35DD-5114C4F67D13}"/>
              </a:ext>
            </a:extLst>
          </p:cNvPr>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a:extLst>
              <a:ext uri="{FF2B5EF4-FFF2-40B4-BE49-F238E27FC236}">
                <a16:creationId xmlns:a16="http://schemas.microsoft.com/office/drawing/2014/main" id="{4925A4B6-B13E-D3F2-0550-5A4B5B4C051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622561" y="1494721"/>
            <a:ext cx="10809027" cy="4154984"/>
          </a:xfrm>
          <a:prstGeom prst="rect">
            <a:avLst/>
          </a:prstGeom>
          <a:noFill/>
        </p:spPr>
        <p:txBody>
          <a:bodyPr wrap="square" rtlCol="1">
            <a:spAutoFit/>
          </a:bodyPr>
          <a:lstStyle/>
          <a:p>
            <a:pPr algn="just"/>
            <a:endParaRPr lang="ar-SY" sz="2400" dirty="0">
              <a:solidFill>
                <a:prstClr val="black"/>
              </a:solidFill>
            </a:endParaRPr>
          </a:p>
          <a:p>
            <a:pPr marL="342900" indent="-342900" algn="just">
              <a:buFontTx/>
              <a:buChar char="-"/>
            </a:pPr>
            <a:r>
              <a:rPr lang="ar-SY" sz="2400" dirty="0">
                <a:solidFill>
                  <a:prstClr val="black"/>
                </a:solidFill>
              </a:rPr>
              <a:t>المساس بالمصالح الحيوية للدولة والمجتمع : أن يمس الموضوع عصب الاقتصاد الوطني، أو السيادة السيبرانية، أو الحقوق الأساسية للمواطنين (كالخصوصية).مثال: "تفاقم ظاهرة الهجمات </a:t>
            </a:r>
            <a:r>
              <a:rPr lang="ar-SY" sz="2400" dirty="0" err="1">
                <a:solidFill>
                  <a:prstClr val="black"/>
                </a:solidFill>
              </a:rPr>
              <a:t>الفديوية</a:t>
            </a:r>
            <a:r>
              <a:rPr lang="ar-SY" sz="2400" dirty="0">
                <a:solidFill>
                  <a:prstClr val="black"/>
                </a:solidFill>
              </a:rPr>
              <a:t> العميقة </a:t>
            </a:r>
            <a:r>
              <a:rPr lang="en-US" sz="2400" dirty="0">
                <a:solidFill>
                  <a:prstClr val="black"/>
                </a:solidFill>
              </a:rPr>
              <a:t> (</a:t>
            </a:r>
            <a:r>
              <a:rPr lang="en-US" sz="2400" dirty="0" err="1">
                <a:solidFill>
                  <a:prstClr val="black"/>
                </a:solidFill>
              </a:rPr>
              <a:t>Deepfake</a:t>
            </a:r>
            <a:r>
              <a:rPr lang="en-US" sz="2400" dirty="0">
                <a:solidFill>
                  <a:prstClr val="black"/>
                </a:solidFill>
              </a:rPr>
              <a:t>) </a:t>
            </a:r>
            <a:r>
              <a:rPr lang="ar-SY" sz="2400" dirty="0">
                <a:solidFill>
                  <a:prstClr val="black"/>
                </a:solidFill>
              </a:rPr>
              <a:t> واستغلالها في التزييف السياسي والمالي، مما بات يهدد الأمن السلمي المجتمعي ويستلزم مواجهة جنائية عاجلة".</a:t>
            </a:r>
          </a:p>
          <a:p>
            <a:pPr algn="just"/>
            <a:r>
              <a:rPr lang="ar-SY" sz="2400" b="1" dirty="0">
                <a:solidFill>
                  <a:prstClr val="black"/>
                </a:solidFill>
              </a:rPr>
              <a:t>ثانياً: الأسباب الشخصية </a:t>
            </a:r>
            <a:r>
              <a:rPr lang="en-US" sz="2400" dirty="0">
                <a:solidFill>
                  <a:prstClr val="black"/>
                </a:solidFill>
              </a:rPr>
              <a:t>(Subjective Reasons)</a:t>
            </a:r>
            <a:r>
              <a:rPr lang="ar-SY" sz="2400" dirty="0">
                <a:solidFill>
                  <a:prstClr val="black"/>
                </a:solidFill>
              </a:rPr>
              <a:t>: وهي الدوافع الذاتية والمهنية التي تربط الباحث بالموضوع.</a:t>
            </a:r>
          </a:p>
          <a:p>
            <a:pPr algn="just"/>
            <a:r>
              <a:rPr lang="ar-SY" sz="2400" dirty="0">
                <a:solidFill>
                  <a:prstClr val="black"/>
                </a:solidFill>
              </a:rPr>
              <a:t> في مرحلة الدكتوراه، تضفي الأسباب الشخصية مصداقية على البحث، لأنها تبين أن الباحث يمتلك "الخلفية الواقعية" التي تمكنه من فهم أبعاد الإشكالية.</a:t>
            </a:r>
          </a:p>
          <a:p>
            <a:pPr algn="just"/>
            <a:r>
              <a:rPr lang="ar-SY" sz="2400" dirty="0">
                <a:solidFill>
                  <a:prstClr val="black"/>
                </a:solidFill>
              </a:rPr>
              <a:t>الخلفية المهنية والممارسة </a:t>
            </a:r>
            <a:r>
              <a:rPr lang="ar-SY" sz="2400" dirty="0" err="1">
                <a:solidFill>
                  <a:prstClr val="black"/>
                </a:solidFill>
              </a:rPr>
              <a:t>العملية:ربط</a:t>
            </a:r>
            <a:r>
              <a:rPr lang="ar-SY" sz="2400" dirty="0">
                <a:solidFill>
                  <a:prstClr val="black"/>
                </a:solidFill>
              </a:rPr>
              <a:t> موضوع الأطروحة بالوظيفة الحالية للباحث أو مجاله المهني (قاضٍ، محامٍ، مستشار قانوني في شركة تقنية، ضابط في مكافحة الجرائم السيبرانية).</a:t>
            </a:r>
          </a:p>
        </p:txBody>
      </p:sp>
    </p:spTree>
    <p:extLst>
      <p:ext uri="{BB962C8B-B14F-4D97-AF65-F5344CB8AC3E}">
        <p14:creationId xmlns:p14="http://schemas.microsoft.com/office/powerpoint/2010/main" val="523436774"/>
      </p:ext>
    </p:extLst>
  </p:cSld>
  <p:clrMapOvr>
    <a:masterClrMapping/>
  </p:clrMapOvr>
  <mc:AlternateContent xmlns:mc="http://schemas.openxmlformats.org/markup-compatibility/2006" xmlns:p14="http://schemas.microsoft.com/office/powerpoint/2010/main">
    <mc:Choice Requires="p14">
      <p:transition spd="slow" p14:dur="2000" advTm="71732"/>
    </mc:Choice>
    <mc:Fallback xmlns="">
      <p:transition spd="slow" advTm="71732"/>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72955" y="1276252"/>
            <a:ext cx="11300345"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506422" y="1787857"/>
            <a:ext cx="10752981" cy="2677656"/>
          </a:xfrm>
          <a:prstGeom prst="rect">
            <a:avLst/>
          </a:prstGeom>
          <a:noFill/>
        </p:spPr>
        <p:txBody>
          <a:bodyPr wrap="square" rtlCol="1">
            <a:spAutoFit/>
          </a:bodyPr>
          <a:lstStyle/>
          <a:p>
            <a:pPr algn="just"/>
            <a:r>
              <a:rPr lang="ar-SY" sz="2400" dirty="0"/>
              <a:t>مثال: "عمل الباحث كقاضٍ في المحكمة الاقتصادية أتاح له الاطلاع عن كثب على حجم الدعاوي المتعلقة بانتهاك الملكية الفكرية لبرمجيات الحاسوب، ولمسَ بنفسه الصعوبات الإجرائية التي تواجه القضاء في تقدير التعويض العادل".</a:t>
            </a:r>
          </a:p>
          <a:p>
            <a:pPr algn="just"/>
            <a:r>
              <a:rPr lang="ar-SY" sz="2400" dirty="0"/>
              <a:t>الامتداد الأكاديمي المتخصص: أن يكون موضوع الدكتوراه امتداداً طبيعياً لبحث الماجستير، أو نتاجاً لأبحاث وأوراق علمية نشرها الباحث سابقاً في نفس التخصص.</a:t>
            </a:r>
          </a:p>
          <a:p>
            <a:pPr algn="just"/>
            <a:r>
              <a:rPr lang="ar-SY" sz="2400" dirty="0"/>
              <a:t>مثال: "رغبة الباحث في تعميق دراسته السابقة في مرحلة الماجستير -والتي تناولت حماية البيانات التقليدية- والانتقال بها نحو آفاق أوسع تشمل الحماية في عصر البيانات الضخمة (</a:t>
            </a:r>
            <a:r>
              <a:rPr lang="en-US" sz="2400" dirty="0"/>
              <a:t>(Big Data</a:t>
            </a:r>
            <a:endParaRPr lang="ar-SY" sz="2400" dirty="0"/>
          </a:p>
        </p:txBody>
      </p:sp>
    </p:spTree>
    <p:extLst>
      <p:ext uri="{BB962C8B-B14F-4D97-AF65-F5344CB8AC3E}">
        <p14:creationId xmlns:p14="http://schemas.microsoft.com/office/powerpoint/2010/main" val="2113246610"/>
      </p:ext>
    </p:extLst>
  </p:cSld>
  <p:clrMapOvr>
    <a:masterClrMapping/>
  </p:clrMapOvr>
  <mc:AlternateContent xmlns:mc="http://schemas.openxmlformats.org/markup-compatibility/2006" xmlns:p14="http://schemas.microsoft.com/office/powerpoint/2010/main">
    <mc:Choice Requires="p14">
      <p:transition spd="slow" p14:dur="2000" advTm="109293"/>
    </mc:Choice>
    <mc:Fallback xmlns="">
      <p:transition spd="slow" advTm="109293"/>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72955" y="1276252"/>
            <a:ext cx="11300345"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506422" y="1603014"/>
            <a:ext cx="10752981" cy="2677656"/>
          </a:xfrm>
          <a:prstGeom prst="rect">
            <a:avLst/>
          </a:prstGeom>
          <a:noFill/>
        </p:spPr>
        <p:txBody>
          <a:bodyPr wrap="square" rtlCol="1">
            <a:spAutoFit/>
          </a:bodyPr>
          <a:lstStyle/>
          <a:p>
            <a:pPr marL="342900" indent="-342900" algn="just">
              <a:buFontTx/>
              <a:buChar char="-"/>
            </a:pPr>
            <a:r>
              <a:rPr lang="ar-SY" sz="2400" b="1" dirty="0"/>
              <a:t>ضوابط منهجية صارمة عند صياغة أسباب الاختيار:</a:t>
            </a:r>
          </a:p>
          <a:p>
            <a:pPr marL="342900" indent="-342900" algn="just">
              <a:buFontTx/>
              <a:buChar char="-"/>
            </a:pPr>
            <a:r>
              <a:rPr lang="ar-SY" sz="2400" dirty="0"/>
              <a:t>التوازن الكمي: احرص على أن تطغى الأسباب الموضوعية على الأسباب الشخصية. الأسباب الموضوعية هي الأساس، بينما الأسباب الشخصية تأتي مدعّمة ومكملة فقط في فقرة وجيزة.</a:t>
            </a:r>
          </a:p>
          <a:p>
            <a:pPr marL="342900" indent="-342900" algn="just">
              <a:buFontTx/>
              <a:buChar char="-"/>
            </a:pPr>
            <a:r>
              <a:rPr lang="ar-SY" sz="2400" dirty="0"/>
              <a:t>التفريق بين الأسباب والأهمية: تذكر دائماً؛ السبب هو الذي دفعك لتبدأ البحث (الخلل الموجود حالياً)، أما الأهمية فهي الثمرة والمنفعة الناتجة بعد أن تنتهي من البحث (الحل الذي ستقدمه).</a:t>
            </a:r>
          </a:p>
          <a:p>
            <a:pPr marL="342900" indent="-342900" algn="just">
              <a:buFontTx/>
              <a:buChar char="-"/>
            </a:pPr>
            <a:r>
              <a:rPr lang="ar-SY" sz="2400" dirty="0"/>
              <a:t>اللغة الأكاديمية الرزينة: ابتعد عن الصياغات العاطفية مثل: "اخترت هذا الموضوع لحبي الشديد للتكنولوجيا ومواكبة العصر". استبدلها بـ: "استرعى انتباه الباحث التطور المتسارع...".</a:t>
            </a:r>
          </a:p>
        </p:txBody>
      </p:sp>
    </p:spTree>
    <p:extLst>
      <p:ext uri="{BB962C8B-B14F-4D97-AF65-F5344CB8AC3E}">
        <p14:creationId xmlns:p14="http://schemas.microsoft.com/office/powerpoint/2010/main" val="1044971699"/>
      </p:ext>
    </p:extLst>
  </p:cSld>
  <p:clrMapOvr>
    <a:masterClrMapping/>
  </p:clrMapOvr>
  <mc:AlternateContent xmlns:mc="http://schemas.openxmlformats.org/markup-compatibility/2006" xmlns:p14="http://schemas.microsoft.com/office/powerpoint/2010/main">
    <mc:Choice Requires="p14">
      <p:transition spd="slow" p14:dur="2000" advTm="128997"/>
    </mc:Choice>
    <mc:Fallback xmlns="">
      <p:transition spd="slow" advTm="128997"/>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32739" y="1194841"/>
            <a:ext cx="11300345"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506422" y="1679684"/>
            <a:ext cx="10752981" cy="1938992"/>
          </a:xfrm>
          <a:prstGeom prst="rect">
            <a:avLst/>
          </a:prstGeom>
          <a:noFill/>
        </p:spPr>
        <p:txBody>
          <a:bodyPr wrap="square" rtlCol="1">
            <a:spAutoFit/>
          </a:bodyPr>
          <a:lstStyle/>
          <a:p>
            <a:pPr algn="ctr"/>
            <a:r>
              <a:rPr lang="ar-SY" sz="2400" b="1" dirty="0"/>
              <a:t>7. منهج البحث</a:t>
            </a:r>
            <a:r>
              <a:rPr lang="ar-SY" sz="2400" dirty="0"/>
              <a:t>:</a:t>
            </a:r>
          </a:p>
          <a:p>
            <a:pPr algn="ctr"/>
            <a:endParaRPr lang="ar-SY" sz="2400" dirty="0"/>
          </a:p>
          <a:p>
            <a:pPr algn="ctr"/>
            <a:r>
              <a:rPr lang="ar-SY" sz="2400" dirty="0"/>
              <a:t>في مرحلة الدكتوراه، يُعد المنهج البحثي بمثابة "خارطة الطريق" المعرفية. لجنة المناقشة لا تكتفي بمعرفة ماذا ستكتب، بل تصر على معرفة كيف ستفكر وتصل إلى نتائجك.</a:t>
            </a:r>
          </a:p>
          <a:p>
            <a:pPr algn="ctr"/>
            <a:r>
              <a:rPr lang="ar-SY" sz="2400" dirty="0"/>
              <a:t>فيما يلي  شرحاً موجزاً ودقيقاً للمناهج القانونية وكيفية صياغتها في المقدمة:</a:t>
            </a:r>
          </a:p>
        </p:txBody>
      </p:sp>
    </p:spTree>
    <p:extLst>
      <p:ext uri="{BB962C8B-B14F-4D97-AF65-F5344CB8AC3E}">
        <p14:creationId xmlns:p14="http://schemas.microsoft.com/office/powerpoint/2010/main" val="3568733446"/>
      </p:ext>
    </p:extLst>
  </p:cSld>
  <p:clrMapOvr>
    <a:masterClrMapping/>
  </p:clrMapOvr>
  <mc:AlternateContent xmlns:mc="http://schemas.openxmlformats.org/markup-compatibility/2006" xmlns:p14="http://schemas.microsoft.com/office/powerpoint/2010/main">
    <mc:Choice Requires="p14">
      <p:transition spd="slow" p14:dur="2000" advTm="118922"/>
    </mc:Choice>
    <mc:Fallback xmlns="">
      <p:transition spd="slow" advTm="118922"/>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32739" y="1194841"/>
            <a:ext cx="11300345" cy="50359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506422" y="1450671"/>
            <a:ext cx="10752981" cy="4524315"/>
          </a:xfrm>
          <a:prstGeom prst="rect">
            <a:avLst/>
          </a:prstGeom>
          <a:noFill/>
        </p:spPr>
        <p:txBody>
          <a:bodyPr wrap="square" rtlCol="1">
            <a:spAutoFit/>
          </a:bodyPr>
          <a:lstStyle/>
          <a:p>
            <a:pPr algn="just"/>
            <a:r>
              <a:rPr lang="ar-SY" sz="2400" b="1" dirty="0"/>
              <a:t>أولاً: المناهج القانونية الأكثر استخداماً (في الدراسات القانونية):</a:t>
            </a:r>
          </a:p>
          <a:p>
            <a:pPr marL="342900" indent="-342900" algn="just">
              <a:buFont typeface="Arial" panose="020B0604020202020204" pitchFamily="34" charset="0"/>
              <a:buChar char="•"/>
            </a:pPr>
            <a:r>
              <a:rPr lang="ar-SY" sz="2400" b="1" dirty="0"/>
              <a:t>المنهج التحليلي (</a:t>
            </a:r>
            <a:r>
              <a:rPr lang="en-US" sz="2400" b="1" dirty="0"/>
              <a:t>: (Analytical Method</a:t>
            </a:r>
            <a:r>
              <a:rPr lang="ar-SY" sz="2400" b="1" dirty="0"/>
              <a:t> </a:t>
            </a:r>
            <a:r>
              <a:rPr lang="ar-SY" sz="2400" dirty="0"/>
              <a:t>تفكيك النصوص التشريعية الحالية، وتحليل الأحكام القضائية لبيان مراميها ومواطن القوة والضعف فيها. هو المنهج الأساس في أي بحث قانوني؛ لا غنى عنه لشرح وتفسير القواعد القائمة.</a:t>
            </a:r>
          </a:p>
          <a:p>
            <a:pPr marL="342900" indent="-342900" algn="just">
              <a:buFont typeface="Arial" panose="020B0604020202020204" pitchFamily="34" charset="0"/>
              <a:buChar char="•"/>
            </a:pPr>
            <a:r>
              <a:rPr lang="ar-SY" sz="2400" b="1" dirty="0"/>
              <a:t> المنهج النقدي</a:t>
            </a:r>
            <a:r>
              <a:rPr lang="en-US" sz="2400" b="1" dirty="0"/>
              <a:t>(Critical Method) </a:t>
            </a:r>
            <a:r>
              <a:rPr lang="ar-SY" sz="2400" b="1" dirty="0"/>
              <a:t>:</a:t>
            </a:r>
            <a:r>
              <a:rPr lang="ar-SY" sz="2400" dirty="0"/>
              <a:t>مضمونه تقييم النصوص القانونية ومحاكمتها لمعرفة مدى ملاءمتها للواقع، وإبراز أوجه القصور أو الغموض.  وهو  أساسي جداً في القانون الرقمي لأن النصوص غالباً ما تكون قاصرة عن مواكبة التقنية، وتحتاج لنقد بناء.</a:t>
            </a:r>
          </a:p>
          <a:p>
            <a:pPr marL="342900" indent="-342900" algn="just">
              <a:buFont typeface="Arial" panose="020B0604020202020204" pitchFamily="34" charset="0"/>
              <a:buChar char="•"/>
            </a:pPr>
            <a:r>
              <a:rPr lang="ar-SY" sz="2400" b="1" dirty="0"/>
              <a:t>المنهج المقارن (</a:t>
            </a:r>
            <a:r>
              <a:rPr lang="en-US" sz="2400" b="1" dirty="0"/>
              <a:t>Comparative Method</a:t>
            </a:r>
            <a:r>
              <a:rPr lang="ar-SY" sz="2400" b="1" dirty="0"/>
              <a:t>): </a:t>
            </a:r>
            <a:r>
              <a:rPr lang="ar-SY" sz="2400" dirty="0"/>
              <a:t>ويسعى إلى مقارنة التشريع الوطني بتشريعات دول أخرى (أو اتفاقيات دولية) سباقة في هذا الميدان. واستخدامه أمر لا بد منه في الفضاء الرقمي للاستئناس بتجارب رائدة (مثل اللائحة الأوروبية لحماية البيانات</a:t>
            </a:r>
            <a:r>
              <a:rPr lang="en-US" sz="2400" dirty="0"/>
              <a:t>GDPR) </a:t>
            </a:r>
            <a:r>
              <a:rPr lang="ar-SY" sz="2400" dirty="0"/>
              <a:t>) لتقديم حلول للمشرع الوطني.</a:t>
            </a:r>
          </a:p>
          <a:p>
            <a:pPr marL="342900" indent="-342900" algn="just">
              <a:buFont typeface="Arial" panose="020B0604020202020204" pitchFamily="34" charset="0"/>
              <a:buChar char="•"/>
            </a:pPr>
            <a:r>
              <a:rPr lang="ar-SY" sz="2400" b="1" dirty="0"/>
              <a:t>المنهج التأصيلي/التاريخي </a:t>
            </a:r>
            <a:r>
              <a:rPr lang="en-US" sz="2400" b="1" dirty="0"/>
              <a:t>(Analytical-Historical):</a:t>
            </a:r>
            <a:r>
              <a:rPr lang="ar-SY" sz="2400" dirty="0"/>
              <a:t> ومضمونه رد الفروع إلى أصولها الفلسفية، وتتبع تطور الفكرة القانونية من مهدها التقليدي إلى شكلها الرقمي.</a:t>
            </a:r>
          </a:p>
        </p:txBody>
      </p:sp>
    </p:spTree>
    <p:extLst>
      <p:ext uri="{BB962C8B-B14F-4D97-AF65-F5344CB8AC3E}">
        <p14:creationId xmlns:p14="http://schemas.microsoft.com/office/powerpoint/2010/main" val="1470750323"/>
      </p:ext>
    </p:extLst>
  </p:cSld>
  <p:clrMapOvr>
    <a:masterClrMapping/>
  </p:clrMapOvr>
  <mc:AlternateContent xmlns:mc="http://schemas.openxmlformats.org/markup-compatibility/2006" xmlns:p14="http://schemas.microsoft.com/office/powerpoint/2010/main">
    <mc:Choice Requires="p14">
      <p:transition spd="slow" p14:dur="2000" advTm="76450"/>
    </mc:Choice>
    <mc:Fallback xmlns="">
      <p:transition spd="slow" advTm="7645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32740" y="1269242"/>
            <a:ext cx="11245028" cy="53386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506422" y="1465252"/>
            <a:ext cx="10739333" cy="2431435"/>
          </a:xfrm>
          <a:prstGeom prst="rect">
            <a:avLst/>
          </a:prstGeom>
          <a:noFill/>
        </p:spPr>
        <p:txBody>
          <a:bodyPr wrap="square" rtlCol="1">
            <a:spAutoFit/>
          </a:bodyPr>
          <a:lstStyle/>
          <a:p>
            <a:pPr marL="342900" indent="-342900" algn="just">
              <a:buFont typeface="Arial" panose="020B0604020202020204" pitchFamily="34" charset="0"/>
              <a:buChar char="•"/>
            </a:pPr>
            <a:r>
              <a:rPr lang="ar-SY" sz="2400" b="1" dirty="0"/>
              <a:t>ثانياً: معايير اختيار المنهج المناسب:</a:t>
            </a:r>
          </a:p>
          <a:p>
            <a:pPr algn="just"/>
            <a:r>
              <a:rPr lang="ar-SY" sz="2400" dirty="0"/>
              <a:t>طبيعة الإشكالية هي التي تحدد المنهج: إذا كان بحثك يبحث في "نقص النصوص الوطنية" فيتطلب المنهج المقارن لاستيراد حلول ناجحة.</a:t>
            </a:r>
          </a:p>
          <a:p>
            <a:pPr algn="just"/>
            <a:r>
              <a:rPr lang="ar-SY" sz="2400" dirty="0"/>
              <a:t>إذا كان بحثك يبحث في "غموض وتفسير نص قائم" فيتطلب المنهج التحليلي النقدي.</a:t>
            </a:r>
          </a:p>
          <a:p>
            <a:pPr algn="just"/>
            <a:r>
              <a:rPr lang="ar-SY" sz="2800" b="1" dirty="0"/>
              <a:t>التعددية المنهجية: في أطروحات الدكتوراه، غالباً لا يكفي منهج واحد؛ بل يدمج الباحث بين منهجيين أو أكثر (مثل: المنهج التحليلي المقارن).</a:t>
            </a:r>
          </a:p>
        </p:txBody>
      </p:sp>
    </p:spTree>
    <p:extLst>
      <p:ext uri="{BB962C8B-B14F-4D97-AF65-F5344CB8AC3E}">
        <p14:creationId xmlns:p14="http://schemas.microsoft.com/office/powerpoint/2010/main" val="3546942151"/>
      </p:ext>
    </p:extLst>
  </p:cSld>
  <p:clrMapOvr>
    <a:masterClrMapping/>
  </p:clrMapOvr>
  <mc:AlternateContent xmlns:mc="http://schemas.openxmlformats.org/markup-compatibility/2006" xmlns:p14="http://schemas.microsoft.com/office/powerpoint/2010/main">
    <mc:Choice Requires="p14">
      <p:transition spd="slow" p14:dur="2000" advTm="118168"/>
    </mc:Choice>
    <mc:Fallback xmlns="">
      <p:transition spd="slow" advTm="118168"/>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32740" y="1269242"/>
            <a:ext cx="11245028" cy="53386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485587" y="1465252"/>
            <a:ext cx="10739333" cy="3785652"/>
          </a:xfrm>
          <a:prstGeom prst="rect">
            <a:avLst/>
          </a:prstGeom>
          <a:noFill/>
        </p:spPr>
        <p:txBody>
          <a:bodyPr wrap="square" rtlCol="1">
            <a:spAutoFit/>
          </a:bodyPr>
          <a:lstStyle/>
          <a:p>
            <a:pPr algn="just"/>
            <a:r>
              <a:rPr lang="ar-SY" sz="2400" b="1" dirty="0"/>
              <a:t>آلية كتابة المنهج في المقدمة (الهيكل الثلاثي):</a:t>
            </a:r>
          </a:p>
          <a:p>
            <a:pPr algn="just"/>
            <a:r>
              <a:rPr lang="ar-SY" sz="2400" dirty="0"/>
              <a:t>عند صياغة فقرة المنهج في المقدمة، يجب ألا تكتفي بذكر اسم المنهج، بل اتبع المعادلة الأكاديمية الثلاثية:</a:t>
            </a:r>
          </a:p>
          <a:p>
            <a:pPr marL="342900" indent="-342900" algn="just">
              <a:buFont typeface="Wingdings" panose="05000000000000000000" pitchFamily="2" charset="2"/>
              <a:buChar char="v"/>
            </a:pPr>
            <a:r>
              <a:rPr lang="ar-SY" sz="2400" dirty="0"/>
              <a:t>تسمية المنهج المتبع.</a:t>
            </a:r>
          </a:p>
          <a:p>
            <a:pPr marL="342900" indent="-342900" algn="just">
              <a:buFont typeface="Wingdings" panose="05000000000000000000" pitchFamily="2" charset="2"/>
              <a:buChar char="v"/>
            </a:pPr>
            <a:r>
              <a:rPr lang="ar-SY" sz="2400" dirty="0"/>
              <a:t>تبرير سبب الاختيار (علاقته بالموضوع).</a:t>
            </a:r>
          </a:p>
          <a:p>
            <a:pPr marL="342900" indent="-342900" algn="just">
              <a:buFont typeface="Wingdings" panose="05000000000000000000" pitchFamily="2" charset="2"/>
              <a:buChar char="v"/>
            </a:pPr>
            <a:r>
              <a:rPr lang="ar-SY" sz="2400" dirty="0"/>
              <a:t>بيان كيفية تطبيقه داخل الأطروحة.</a:t>
            </a:r>
          </a:p>
          <a:p>
            <a:pPr algn="just"/>
            <a:r>
              <a:rPr lang="ar-SY" sz="2400" b="1" dirty="0"/>
              <a:t>مثال تطبيقي </a:t>
            </a:r>
            <a:r>
              <a:rPr lang="ar-SY" sz="2400" dirty="0"/>
              <a:t>(من القانون الرقمي):</a:t>
            </a:r>
          </a:p>
          <a:p>
            <a:pPr algn="just"/>
            <a:r>
              <a:rPr lang="ar-SY" sz="2400" dirty="0"/>
              <a:t>"للوصول إلى غايات هذه الأطروحة والإجابة على إشكاليتها، اعتمد الباحث على المنهج التحليلي المقارن؛ وتتجلى ملاءمة هذا المنهج في ضرورة تحليل نصوص قانون مكافحة جرائم تقنية المعلومات الوطني وتقييم مدى كفايتها، مع مقارنتها بالقانون الفيدرالي الأمريكي الصارم في هذا الشأن، وذلك بغرض استنباط أفضل الحلول التشريعية والإجرائية المقترحة لسد الثغرات القانونية في منظومتنا الوطنية."</a:t>
            </a:r>
          </a:p>
        </p:txBody>
      </p:sp>
    </p:spTree>
    <p:extLst>
      <p:ext uri="{BB962C8B-B14F-4D97-AF65-F5344CB8AC3E}">
        <p14:creationId xmlns:p14="http://schemas.microsoft.com/office/powerpoint/2010/main" val="2029631645"/>
      </p:ext>
    </p:extLst>
  </p:cSld>
  <p:clrMapOvr>
    <a:masterClrMapping/>
  </p:clrMapOvr>
  <mc:AlternateContent xmlns:mc="http://schemas.openxmlformats.org/markup-compatibility/2006" xmlns:p14="http://schemas.microsoft.com/office/powerpoint/2010/main">
    <mc:Choice Requires="p14">
      <p:transition spd="slow" p14:dur="2000" advTm="118720"/>
    </mc:Choice>
    <mc:Fallback xmlns="">
      <p:transition spd="slow" advTm="11872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63745" y="1298969"/>
            <a:ext cx="11245028" cy="53386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506422" y="1465252"/>
            <a:ext cx="10739333" cy="4893647"/>
          </a:xfrm>
          <a:prstGeom prst="rect">
            <a:avLst/>
          </a:prstGeom>
          <a:noFill/>
        </p:spPr>
        <p:txBody>
          <a:bodyPr wrap="square" rtlCol="1">
            <a:spAutoFit/>
          </a:bodyPr>
          <a:lstStyle/>
          <a:p>
            <a:pPr algn="ctr"/>
            <a:r>
              <a:rPr lang="ar-SY" sz="2400" b="1" dirty="0"/>
              <a:t>8. حدود البحث</a:t>
            </a:r>
          </a:p>
          <a:p>
            <a:pPr algn="ctr"/>
            <a:endParaRPr lang="ar-SY" sz="2400" b="1" dirty="0"/>
          </a:p>
          <a:p>
            <a:pPr algn="just"/>
            <a:r>
              <a:rPr lang="ar-SY" sz="2400" dirty="0"/>
              <a:t>عنصر حدود البحث هو بمثابة صمام الأمان لأطروحتك. فهو يحمي الباحث من المحاسبة على قوانين قد تصدر بعد موعد محدد من كتابة الرسالة. كما يحمي الباحث أثناء المناقشة من أسئلة اللجنة حول مواضيع جانبية لم يتطرق لها، ووظيفة هذا العنصر هي "تحديد المسار ومنع التشتت". فإذا لم يضع الباحث حدوداً صارمة لأطروحته، فإنه سيغرق في بحر من النصوص والتشريعات تفقده السيطرة المنهجية، وتجعل أطروحته عُرضة لانتقادات لاذعة من لجنة المناقشة بدعوى "التشعب وعدم التركيز".</a:t>
            </a:r>
          </a:p>
          <a:p>
            <a:pPr algn="just"/>
            <a:r>
              <a:rPr lang="ar-SY" sz="2400" dirty="0"/>
              <a:t>وتنقسم حدود الأطروحة القانونية إلزامياً إلى ثلاثة أبعاد رئيسية:</a:t>
            </a:r>
            <a:endParaRPr lang="ar-SA" sz="2400" dirty="0"/>
          </a:p>
          <a:p>
            <a:pPr marL="457200" indent="-457200" algn="just">
              <a:buAutoNum type="arabicPeriod"/>
            </a:pPr>
            <a:r>
              <a:rPr lang="ar-SY" sz="2400" dirty="0"/>
              <a:t>الحدود الموضوعية (</a:t>
            </a:r>
            <a:r>
              <a:rPr lang="en-US" sz="2400" dirty="0"/>
              <a:t>(Objective Boundaries</a:t>
            </a:r>
            <a:r>
              <a:rPr lang="ar-SY" sz="2400" dirty="0"/>
              <a:t>: تحدد بدقة "المؤسسة القانونية" أو "الجزئية" التي ستدرسها، وتستبعد صراحة المواضيع المجاورة التي لن تدخل في بحثك رغم تشابهها.</a:t>
            </a:r>
          </a:p>
          <a:p>
            <a:pPr algn="just"/>
            <a:r>
              <a:rPr lang="ar-SY" sz="2400" dirty="0"/>
              <a:t>مثال تطبيقي: "تقتصر هذه الدراسة من الناحية الموضوعية على 'المسؤولية المدنية التقصيرية' الناشئة عن أخطاء البرمجيات الطبية للذكاء الاصطناعي، وبالتالي يخرج عن نطاقها بحث المسؤولية العقدية بين المشفى والمريض، كما يخرج عنها شق المسؤولية الجنائية للطبيب".</a:t>
            </a:r>
          </a:p>
        </p:txBody>
      </p:sp>
    </p:spTree>
    <p:extLst>
      <p:ext uri="{BB962C8B-B14F-4D97-AF65-F5344CB8AC3E}">
        <p14:creationId xmlns:p14="http://schemas.microsoft.com/office/powerpoint/2010/main" val="4191292495"/>
      </p:ext>
    </p:extLst>
  </p:cSld>
  <p:clrMapOvr>
    <a:masterClrMapping/>
  </p:clrMapOvr>
  <mc:AlternateContent xmlns:mc="http://schemas.openxmlformats.org/markup-compatibility/2006" xmlns:p14="http://schemas.microsoft.com/office/powerpoint/2010/main">
    <mc:Choice Requires="p14">
      <p:transition spd="slow" p14:dur="2000" advTm="68836"/>
    </mc:Choice>
    <mc:Fallback xmlns="">
      <p:transition spd="slow" advTm="68836"/>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32740" y="1269242"/>
            <a:ext cx="11245028" cy="53386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485587" y="1465252"/>
            <a:ext cx="10739333" cy="4893647"/>
          </a:xfrm>
          <a:prstGeom prst="rect">
            <a:avLst/>
          </a:prstGeom>
          <a:noFill/>
        </p:spPr>
        <p:txBody>
          <a:bodyPr wrap="square" rtlCol="1">
            <a:spAutoFit/>
          </a:bodyPr>
          <a:lstStyle/>
          <a:p>
            <a:pPr algn="just"/>
            <a:r>
              <a:rPr lang="ar-SY" sz="2400" b="1" dirty="0"/>
              <a:t>2. الحدود المكانية / النظامية (</a:t>
            </a:r>
            <a:r>
              <a:rPr lang="en-US" sz="2400" b="1" dirty="0"/>
              <a:t>(Spatial / Jurisdictional Boundaries:</a:t>
            </a:r>
          </a:p>
          <a:p>
            <a:pPr algn="just"/>
            <a:r>
              <a:rPr lang="ar-SY" sz="2400" dirty="0"/>
              <a:t>تحدد النظام القانوني أو الدول التي ستطبق عليها دراستك، أو التشريعات المقارنة التي ستستعين بها، مع بيان سبب اختيار هذه النطاقات الجغرافية أو التشريعية.</a:t>
            </a:r>
          </a:p>
          <a:p>
            <a:pPr algn="just"/>
            <a:r>
              <a:rPr lang="ar-SY" sz="2400" b="1" dirty="0"/>
              <a:t>مثال تطبيقي: </a:t>
            </a:r>
            <a:r>
              <a:rPr lang="ar-SY" sz="2400" dirty="0"/>
              <a:t>"تنحصر الحدود المكانية للبحث في التشريع الوطني (مثلاً: القانون المصري أو السعودي) كدراسة أساسية، مع المقارنة بـ النظام القانوني الفرنسي ولائحة حماية البيانات الأوروبية (</a:t>
            </a:r>
            <a:r>
              <a:rPr lang="en-US" sz="2400" dirty="0"/>
              <a:t>(GDPR، </a:t>
            </a:r>
            <a:r>
              <a:rPr lang="ar-SY" sz="2400" dirty="0"/>
              <a:t>نظراً لكونها البيئة التشريعية الأكثر نضجاً واستقراراً في تنظيم البيئة الرقمية".</a:t>
            </a:r>
          </a:p>
          <a:p>
            <a:pPr algn="just"/>
            <a:r>
              <a:rPr lang="ar-SY" sz="2400" b="1" dirty="0">
                <a:latin typeface="Arial" panose="020B0604020202020204" pitchFamily="34" charset="0"/>
              </a:rPr>
              <a:t>3. الحدود الزمنية (</a:t>
            </a:r>
            <a:r>
              <a:rPr lang="en-US" sz="2400" b="1" dirty="0">
                <a:latin typeface="Arial" panose="020B0604020202020204" pitchFamily="34" charset="0"/>
              </a:rPr>
              <a:t>(Temporal Boundaries</a:t>
            </a:r>
            <a:r>
              <a:rPr lang="ar-SY" sz="2400" b="1" dirty="0">
                <a:latin typeface="Arial" panose="020B0604020202020204" pitchFamily="34" charset="0"/>
              </a:rPr>
              <a:t>:</a:t>
            </a:r>
            <a:endParaRPr lang="en-US" sz="2400" b="1" dirty="0">
              <a:latin typeface="Arial" panose="020B0604020202020204" pitchFamily="34" charset="0"/>
            </a:endParaRPr>
          </a:p>
          <a:p>
            <a:pPr algn="just"/>
            <a:r>
              <a:rPr lang="ar-SY" sz="2400" dirty="0">
                <a:latin typeface="Arial" panose="020B0604020202020204" pitchFamily="34" charset="0"/>
              </a:rPr>
              <a:t>تحدد الفترة الزمنية المحددة للنصوص القانونية، أو التعديلات التشريعية، أو الأحكام القضائية التي تشملها الدراسة. هذا الحد مهم جداً في القانون الرقمي لأن القوانين تُلغى وتُعدل بسرعة.</a:t>
            </a:r>
          </a:p>
          <a:p>
            <a:pPr algn="just">
              <a:buFont typeface="Arial" panose="020B0604020202020204" pitchFamily="34" charset="0"/>
              <a:buChar char="•"/>
            </a:pPr>
            <a:r>
              <a:rPr lang="ar-SY" sz="2400" b="1" dirty="0">
                <a:latin typeface="Arial" panose="020B0604020202020204" pitchFamily="34" charset="0"/>
              </a:rPr>
              <a:t>مثال تطبيقي:</a:t>
            </a:r>
            <a:r>
              <a:rPr lang="ar-SY" sz="2400" dirty="0">
                <a:latin typeface="Arial" panose="020B0604020202020204" pitchFamily="34" charset="0"/>
              </a:rPr>
              <a:t> </a:t>
            </a:r>
            <a:r>
              <a:rPr lang="ar-SY" sz="2400" i="1" dirty="0">
                <a:latin typeface="Arial" panose="020B0604020202020204" pitchFamily="34" charset="0"/>
              </a:rPr>
              <a:t>"تتحدد هذه الدراسة زمنياً بالنصوص التشريعية والأحكام القضائية الصادرة في الفترة الممتدة من عام </a:t>
            </a:r>
            <a:r>
              <a:rPr lang="ar-SY" sz="2400" b="1" i="1" dirty="0">
                <a:latin typeface="Arial" panose="020B0604020202020204" pitchFamily="34" charset="0"/>
              </a:rPr>
              <a:t>2018</a:t>
            </a:r>
            <a:r>
              <a:rPr lang="ar-SY" sz="2400" i="1" dirty="0">
                <a:latin typeface="Arial" panose="020B0604020202020204" pitchFamily="34" charset="0"/>
              </a:rPr>
              <a:t> (مثلًا تاريخ صدور قانون مكافحة جرائم تقنية المعلومات الوطني) وحتى عام </a:t>
            </a:r>
            <a:r>
              <a:rPr lang="ar-SY" sz="2400" b="1" i="1" dirty="0">
                <a:latin typeface="Arial" panose="020B0604020202020204" pitchFamily="34" charset="0"/>
              </a:rPr>
              <a:t>بدء الدراسة</a:t>
            </a:r>
            <a:r>
              <a:rPr lang="ar-SY" sz="2400" i="1" dirty="0">
                <a:latin typeface="Arial" panose="020B0604020202020204" pitchFamily="34" charset="0"/>
              </a:rPr>
              <a:t>، لضمان رصد وتقييم فاعلية التطبيق العملي للنصوص الحديثة مستجدة التطبيق"</a:t>
            </a:r>
            <a:r>
              <a:rPr lang="ar-SY" sz="2400" dirty="0">
                <a:latin typeface="Arial" panose="020B0604020202020204" pitchFamily="34" charset="0"/>
              </a:rPr>
              <a:t>.</a:t>
            </a:r>
          </a:p>
          <a:p>
            <a:pPr algn="just"/>
            <a:endParaRPr lang="ar-SY" sz="2400" dirty="0"/>
          </a:p>
        </p:txBody>
      </p:sp>
    </p:spTree>
    <p:extLst>
      <p:ext uri="{BB962C8B-B14F-4D97-AF65-F5344CB8AC3E}">
        <p14:creationId xmlns:p14="http://schemas.microsoft.com/office/powerpoint/2010/main" val="950567194"/>
      </p:ext>
    </p:extLst>
  </p:cSld>
  <p:clrMapOvr>
    <a:masterClrMapping/>
  </p:clrMapOvr>
  <mc:AlternateContent xmlns:mc="http://schemas.openxmlformats.org/markup-compatibility/2006" xmlns:p14="http://schemas.microsoft.com/office/powerpoint/2010/main">
    <mc:Choice Requires="p14">
      <p:transition spd="slow" p14:dur="2000" advTm="87207"/>
    </mc:Choice>
    <mc:Fallback xmlns="">
      <p:transition spd="slow" advTm="87207"/>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341922" y="980409"/>
            <a:ext cx="11245028" cy="53386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506422" y="1465252"/>
            <a:ext cx="10739333" cy="3046988"/>
          </a:xfrm>
          <a:prstGeom prst="rect">
            <a:avLst/>
          </a:prstGeom>
          <a:noFill/>
        </p:spPr>
        <p:txBody>
          <a:bodyPr wrap="square" rtlCol="1">
            <a:spAutoFit/>
          </a:bodyPr>
          <a:lstStyle/>
          <a:p>
            <a:pPr algn="just"/>
            <a:r>
              <a:rPr lang="ar-SY" sz="2400" b="1" dirty="0">
                <a:latin typeface="Arial" panose="020B0604020202020204" pitchFamily="34" charset="0"/>
              </a:rPr>
              <a:t>ضوابط منهجية صارمة لكتابة "حدود البحث"</a:t>
            </a:r>
          </a:p>
          <a:p>
            <a:pPr algn="just">
              <a:buFont typeface="Arial" panose="020B0604020202020204" pitchFamily="34" charset="0"/>
              <a:buChar char="•"/>
            </a:pPr>
            <a:r>
              <a:rPr lang="ar-SY" sz="2400" b="1" dirty="0">
                <a:latin typeface="Arial" panose="020B0604020202020204" pitchFamily="34" charset="0"/>
              </a:rPr>
              <a:t>التطابق مع العنوان والخطة:</a:t>
            </a:r>
            <a:r>
              <a:rPr lang="ar-SY" sz="2400" dirty="0">
                <a:latin typeface="Arial" panose="020B0604020202020204" pitchFamily="34" charset="0"/>
              </a:rPr>
              <a:t> يجب أن تكون الحدود مرآة حقيقية لعنوان الأطروحة وخطة فصولها. لا يجوز أن تذكر في الحدود أنك ستقارن مع القانون الفرنسي، ثم تخلو خطة بحثك من أي إشارة للفقه أو القضاء الفرنسي.</a:t>
            </a:r>
          </a:p>
          <a:p>
            <a:pPr algn="just">
              <a:buFont typeface="Arial" panose="020B0604020202020204" pitchFamily="34" charset="0"/>
              <a:buChar char="•"/>
            </a:pPr>
            <a:r>
              <a:rPr lang="ar-SY" sz="2400" b="1" dirty="0">
                <a:latin typeface="Arial" panose="020B0604020202020204" pitchFamily="34" charset="0"/>
              </a:rPr>
              <a:t>المبرر العلمي:</a:t>
            </a:r>
            <a:r>
              <a:rPr lang="ar-SY" sz="2400" dirty="0">
                <a:latin typeface="Arial" panose="020B0604020202020204" pitchFamily="34" charset="0"/>
              </a:rPr>
              <a:t> عند استبعاد موضوع معين أو اختيار دولة محددة للمقارنة، يجب أن تذكر "لماذا". (مثال: استبعاد الشق الجنائي لأن الشق المدني وحده يثير إشكاليات التعويض المعقدة التي لم تُحل فقهياً بعد).</a:t>
            </a:r>
          </a:p>
          <a:p>
            <a:pPr algn="just">
              <a:buFont typeface="Arial" panose="020B0604020202020204" pitchFamily="34" charset="0"/>
              <a:buChar char="•"/>
            </a:pPr>
            <a:r>
              <a:rPr lang="ar-SY" sz="2400" b="1" dirty="0">
                <a:latin typeface="Arial" panose="020B0604020202020204" pitchFamily="34" charset="0"/>
              </a:rPr>
              <a:t>الصياغة الحاسمة:</a:t>
            </a:r>
            <a:r>
              <a:rPr lang="ar-SY" sz="2400" dirty="0">
                <a:latin typeface="Arial" panose="020B0604020202020204" pitchFamily="34" charset="0"/>
              </a:rPr>
              <a:t> استخدم عبارات جازمة مثل: </a:t>
            </a:r>
            <a:r>
              <a:rPr lang="ar-SY" sz="2400" i="1" dirty="0">
                <a:latin typeface="Arial" panose="020B0604020202020204" pitchFamily="34" charset="0"/>
              </a:rPr>
              <a:t>(ينحصر، يقتصر، يخرج عن نطاق، يتحدد بـ)</a:t>
            </a:r>
            <a:r>
              <a:rPr lang="ar-SY" sz="2400" dirty="0">
                <a:latin typeface="Arial" panose="020B0604020202020204" pitchFamily="34" charset="0"/>
              </a:rPr>
              <a:t> لتظهر للجنة أنك قائد دفتك البحثية وتعرف أين تبدأ وأين تقف بدقة.</a:t>
            </a:r>
            <a:endParaRPr lang="ar-SY" sz="2400" b="0" u="none" strike="noStrike" dirty="0">
              <a:effectLst/>
              <a:latin typeface="Arial" panose="020B0604020202020204" pitchFamily="34" charset="0"/>
            </a:endParaRPr>
          </a:p>
        </p:txBody>
      </p:sp>
    </p:spTree>
    <p:extLst>
      <p:ext uri="{BB962C8B-B14F-4D97-AF65-F5344CB8AC3E}">
        <p14:creationId xmlns:p14="http://schemas.microsoft.com/office/powerpoint/2010/main" val="1112172272"/>
      </p:ext>
    </p:extLst>
  </p:cSld>
  <p:clrMapOvr>
    <a:masterClrMapping/>
  </p:clrMapOvr>
  <mc:AlternateContent xmlns:mc="http://schemas.openxmlformats.org/markup-compatibility/2006" xmlns:p14="http://schemas.microsoft.com/office/powerpoint/2010/main">
    <mc:Choice Requires="p14">
      <p:transition spd="slow" p14:dur="2000" advTm="67632"/>
    </mc:Choice>
    <mc:Fallback xmlns="">
      <p:transition spd="slow" advTm="67632"/>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53574" y="1020256"/>
            <a:ext cx="11245028" cy="53386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506421" y="1244251"/>
            <a:ext cx="10739333" cy="4893647"/>
          </a:xfrm>
          <a:prstGeom prst="rect">
            <a:avLst/>
          </a:prstGeom>
          <a:noFill/>
        </p:spPr>
        <p:txBody>
          <a:bodyPr wrap="square" rtlCol="1">
            <a:spAutoFit/>
          </a:bodyPr>
          <a:lstStyle/>
          <a:p>
            <a:pPr algn="ctr"/>
            <a:r>
              <a:rPr lang="ar-SY" sz="2400" b="1" dirty="0"/>
              <a:t>9. صعوبات البحث:</a:t>
            </a:r>
          </a:p>
          <a:p>
            <a:pPr algn="ctr"/>
            <a:endParaRPr lang="ar-SY" sz="2400" b="1" dirty="0"/>
          </a:p>
          <a:p>
            <a:pPr algn="just"/>
            <a:r>
              <a:rPr lang="ar-SY" sz="2400" dirty="0"/>
              <a:t>إن ذكر الصعوبات في المقدمة ليس نوعاً من "الشكوى" أو "الاعتذار المسبق"، بل هو توثيق منهجي لجهد الباحث، وتبرير علمي للمسار أو الحدود التي ارتضاها لأطروحته.</a:t>
            </a:r>
          </a:p>
          <a:p>
            <a:pPr algn="just"/>
            <a:r>
              <a:rPr lang="ar-SY" sz="2400" b="1" dirty="0"/>
              <a:t>أولاً: ضوابط صياغة "صعوبات البحث:</a:t>
            </a:r>
          </a:p>
          <a:p>
            <a:pPr algn="just"/>
            <a:r>
              <a:rPr lang="ar-SY" sz="2400" dirty="0"/>
              <a:t>لكي تبتعد عن الصياغة الإنشائية وتلتزم بالرصانة القانونية، اتبع القواعد التالية:</a:t>
            </a:r>
          </a:p>
          <a:p>
            <a:pPr marL="342900" indent="-342900" algn="just">
              <a:buFont typeface="Wingdings" panose="05000000000000000000" pitchFamily="2" charset="2"/>
              <a:buChar char="Ø"/>
            </a:pPr>
            <a:r>
              <a:rPr lang="ar-SY" sz="2400" dirty="0"/>
              <a:t>الربط بين الصعوبة والحل (المعادلة المنهجية): لا تكتفي بذكر العقبة وتصمت؛ بل يجب أن تبين للجنة كيف تغلبت عليها بذكائك البحثي. </a:t>
            </a:r>
          </a:p>
          <a:p>
            <a:pPr marL="342900" indent="-342900" algn="just">
              <a:buFont typeface="Wingdings" panose="05000000000000000000" pitchFamily="2" charset="2"/>
              <a:buChar char="Ø"/>
            </a:pPr>
            <a:r>
              <a:rPr lang="ar-SY" sz="2400" dirty="0"/>
              <a:t>الابتعاد عن الأعذار الذاتية: يمنع منعاً باتاً ذكر صعوبات شخصية (مثل: ضيق وقت الباحث، انشغاله الوظيفي، أو مرض أصابه).</a:t>
            </a:r>
          </a:p>
          <a:p>
            <a:pPr marL="342900" indent="-342900" algn="just">
              <a:buFont typeface="Wingdings" panose="05000000000000000000" pitchFamily="2" charset="2"/>
              <a:buChar char="Ø"/>
            </a:pPr>
            <a:r>
              <a:rPr lang="ar-SY" sz="2400" dirty="0"/>
              <a:t> الصعوبات يجب أن تكون موضوعية علمية متعلقة بالمادة القانونية ذاتها.</a:t>
            </a:r>
          </a:p>
          <a:p>
            <a:pPr marL="342900" indent="-342900" algn="just">
              <a:buFont typeface="Wingdings" panose="05000000000000000000" pitchFamily="2" charset="2"/>
              <a:buChar char="Ø"/>
            </a:pPr>
            <a:r>
              <a:rPr lang="ar-SY" sz="2400" dirty="0"/>
              <a:t>الواقعية القانونية: ركز على الصعوبات الناتجة عن طبيعة "البيئة الرقمية" أو "المنظومة القضائية" محل الدراسة.</a:t>
            </a:r>
          </a:p>
        </p:txBody>
      </p:sp>
    </p:spTree>
    <p:extLst>
      <p:ext uri="{BB962C8B-B14F-4D97-AF65-F5344CB8AC3E}">
        <p14:creationId xmlns:p14="http://schemas.microsoft.com/office/powerpoint/2010/main" val="1509849801"/>
      </p:ext>
    </p:extLst>
  </p:cSld>
  <p:clrMapOvr>
    <a:masterClrMapping/>
  </p:clrMapOvr>
  <mc:AlternateContent xmlns:mc="http://schemas.openxmlformats.org/markup-compatibility/2006" xmlns:p14="http://schemas.microsoft.com/office/powerpoint/2010/main">
    <mc:Choice Requires="p14">
      <p:transition spd="slow" p14:dur="2000" advTm="70015"/>
    </mc:Choice>
    <mc:Fallback xmlns="">
      <p:transition spd="slow" advTm="70015"/>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53574" y="1020256"/>
            <a:ext cx="11245028" cy="53386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506421" y="1244251"/>
            <a:ext cx="10739333" cy="3785652"/>
          </a:xfrm>
          <a:prstGeom prst="rect">
            <a:avLst/>
          </a:prstGeom>
          <a:noFill/>
        </p:spPr>
        <p:txBody>
          <a:bodyPr wrap="square" rtlCol="1">
            <a:spAutoFit/>
          </a:bodyPr>
          <a:lstStyle/>
          <a:p>
            <a:r>
              <a:rPr lang="ar-SY" sz="2400" b="1" dirty="0"/>
              <a:t>ثانياً: نماذج الصعوبات في القانون الرقمي:</a:t>
            </a:r>
          </a:p>
          <a:p>
            <a:pPr algn="just"/>
            <a:r>
              <a:rPr lang="ar-SY" sz="2400" dirty="0"/>
              <a:t> تتمحور الصعوبات في أبحاث القانون الرقمي عادة حول أربعة أنماط رئيسية:</a:t>
            </a:r>
          </a:p>
          <a:p>
            <a:pPr algn="just"/>
            <a:r>
              <a:rPr lang="ar-SY" sz="2400" dirty="0"/>
              <a:t>1. صعوبة التطور المتسارع للتقنية مقابل جمود النص : التكنولوجيا تتطور بالدقائق، بينما التشريع يحتاج سنوات ليتغير، مما يجعل البحث معرضاً لخطر "التقادم" أثناء الكتابة. مثال الصياغة:</a:t>
            </a:r>
          </a:p>
          <a:p>
            <a:pPr algn="just"/>
            <a:r>
              <a:rPr lang="ar-SY" sz="2400" dirty="0"/>
              <a:t>"تمثلت الصعوبة الأولى في السيولة الفائقة والتطور المتسارع لتقنيات الذكاء الاصطناعي التوليدي، مما يضع النصوص القانونية دائماً في موضع المتأخر عن ملاحقة الواقع. وقد تغلبتُ على هذه العقبة بالتركيز على القواعد الفلسفية العامة المرنة للمسؤولية، ومحاولة صياغة أطر تنظيمية قادرة على استيعاب الأنماط المستقبلية للتقنية دون الحاجة لتعديل تشريعي مستمر".</a:t>
            </a:r>
          </a:p>
          <a:p>
            <a:pPr algn="just"/>
            <a:r>
              <a:rPr lang="ar-SY" sz="2400" dirty="0"/>
              <a:t>2. شُح وندرة الأحكام القضائية العليا: المحاكم الوطنية لم تفصل بعد في كثير من المنازعات الرقمية (مثل نزاعات </a:t>
            </a:r>
            <a:r>
              <a:rPr lang="ar-SY" sz="2400" dirty="0" err="1"/>
              <a:t>الميتافيرس</a:t>
            </a:r>
            <a:r>
              <a:rPr lang="ar-SY" sz="2400" dirty="0"/>
              <a:t> أو العملات المشفرة)، أو أن الأحكام تصدر من محاكم ابتدائية غير منشورة. </a:t>
            </a:r>
          </a:p>
        </p:txBody>
      </p:sp>
    </p:spTree>
    <p:extLst>
      <p:ext uri="{BB962C8B-B14F-4D97-AF65-F5344CB8AC3E}">
        <p14:creationId xmlns:p14="http://schemas.microsoft.com/office/powerpoint/2010/main" val="1099851767"/>
      </p:ext>
    </p:extLst>
  </p:cSld>
  <p:clrMapOvr>
    <a:masterClrMapping/>
  </p:clrMapOvr>
  <mc:AlternateContent xmlns:mc="http://schemas.openxmlformats.org/markup-compatibility/2006" xmlns:p14="http://schemas.microsoft.com/office/powerpoint/2010/main">
    <mc:Choice Requires="p14">
      <p:transition spd="slow" p14:dur="2000" advTm="70015"/>
    </mc:Choice>
    <mc:Fallback xmlns="">
      <p:transition spd="slow" advTm="70015"/>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53574" y="1020256"/>
            <a:ext cx="11245028" cy="53386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506421" y="1244251"/>
            <a:ext cx="10739333" cy="4154984"/>
          </a:xfrm>
          <a:prstGeom prst="rect">
            <a:avLst/>
          </a:prstGeom>
          <a:noFill/>
        </p:spPr>
        <p:txBody>
          <a:bodyPr wrap="square" rtlCol="1">
            <a:spAutoFit/>
          </a:bodyPr>
          <a:lstStyle/>
          <a:p>
            <a:pPr algn="just"/>
            <a:r>
              <a:rPr lang="ar-SY" sz="2400" b="1" dirty="0"/>
              <a:t>مثال الصياغة</a:t>
            </a:r>
            <a:r>
              <a:rPr lang="ar-SY" sz="2400" dirty="0"/>
              <a:t>: "واجه الباحث ندرة شديدة في الأحكام القضائية الصادرة عن محكمة النقض (أو المحكمة العليا) بشأن النزاعات المتعلقة بالعقود الذكية، حيث لا تزال أغلب هذه الأقضية حبيسة محاكم الموضوع أو مراكز التحكيم الخاصة. وتجاوزتُ هذا القصور بالانفتاح على أحكام القضاء الفيدرالي الأمريكي وأحكام محكمة العدل الأوروبية، نظراً لثراء تجربتهما القضائية في هذا الصدد والاستئناس بآلياتهما الاستدلالية".</a:t>
            </a:r>
          </a:p>
          <a:p>
            <a:pPr algn="just"/>
            <a:r>
              <a:rPr lang="ar-SY" sz="2400" dirty="0"/>
              <a:t>3. معضلة المصطلحات العابرة للتخصصات: تداخل المصطلحات التقنية المعقدة (مثل: الخوارزميات، البرمجيات</a:t>
            </a:r>
            <a:r>
              <a:rPr lang="en-US" sz="2400" dirty="0"/>
              <a:t>، </a:t>
            </a:r>
            <a:r>
              <a:rPr lang="ar-SY" sz="2400" dirty="0"/>
              <a:t>التشفير) مع المصطلحات القانونية، وصعوبة إيجاد ترجمة دقيقة لها.</a:t>
            </a:r>
          </a:p>
          <a:p>
            <a:pPr algn="just"/>
            <a:r>
              <a:rPr lang="ar-SY" sz="2400" dirty="0" err="1"/>
              <a:t>مثال:"شكل</a:t>
            </a:r>
            <a:r>
              <a:rPr lang="ar-SY" sz="2400" dirty="0"/>
              <a:t> التداخل بين المفاهيم البرمجية الصرفة والمصطلحات القانونية المجردة تحدياً منهجياً؛ إذ يتطلب البحث فهم الطبيعة التقنية لـ 'سلاسل الكتل' قبل إسباغ التكييف القانوني عليها. ولقد تغلبتُ على ذلك بالاستعانة بـ المعاجم الفنية المتخصصة، وعقد لقاءات </a:t>
            </a:r>
            <a:r>
              <a:rPr lang="ar-SY" sz="2400" dirty="0" err="1"/>
              <a:t>استرشادية</a:t>
            </a:r>
            <a:r>
              <a:rPr lang="ar-SY" sz="2400" dirty="0"/>
              <a:t> مع خبراء في أمن المعلومات لضمان دقة التوصيف التقني قبل معالجته قانونياً".</a:t>
            </a:r>
          </a:p>
          <a:p>
            <a:pPr algn="just"/>
            <a:endParaRPr lang="ar-SY" sz="2400" dirty="0"/>
          </a:p>
        </p:txBody>
      </p:sp>
    </p:spTree>
    <p:extLst>
      <p:ext uri="{BB962C8B-B14F-4D97-AF65-F5344CB8AC3E}">
        <p14:creationId xmlns:p14="http://schemas.microsoft.com/office/powerpoint/2010/main" val="3396858899"/>
      </p:ext>
    </p:extLst>
  </p:cSld>
  <p:clrMapOvr>
    <a:masterClrMapping/>
  </p:clrMapOvr>
  <mc:AlternateContent xmlns:mc="http://schemas.openxmlformats.org/markup-compatibility/2006" xmlns:p14="http://schemas.microsoft.com/office/powerpoint/2010/main">
    <mc:Choice Requires="p14">
      <p:transition spd="slow" p14:dur="2000" advTm="70015"/>
    </mc:Choice>
    <mc:Fallback xmlns="">
      <p:transition spd="slow" advTm="70015"/>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53574" y="1020256"/>
            <a:ext cx="11245028" cy="53386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506421" y="1244251"/>
            <a:ext cx="10739333" cy="2308324"/>
          </a:xfrm>
          <a:prstGeom prst="rect">
            <a:avLst/>
          </a:prstGeom>
          <a:noFill/>
        </p:spPr>
        <p:txBody>
          <a:bodyPr wrap="square" rtlCol="1">
            <a:spAutoFit/>
          </a:bodyPr>
          <a:lstStyle/>
          <a:p>
            <a:pPr algn="just"/>
            <a:r>
              <a:rPr lang="ar-SY" sz="2400" b="1" dirty="0"/>
              <a:t>4. عوائق المنهج المقارن واللغة: </a:t>
            </a:r>
            <a:r>
              <a:rPr lang="ar-SY" sz="2400" dirty="0"/>
              <a:t>صعوبة الحصول على نصوص تشريعية أجنبية حديثة أو ترجمتها ترجمة قانونية منضبطة لا تخل بالمعنى الأصلي.</a:t>
            </a:r>
          </a:p>
          <a:p>
            <a:pPr algn="just"/>
            <a:r>
              <a:rPr lang="ar-SY" sz="2400" dirty="0"/>
              <a:t>مثال الصياغة: "تجسدت الصعوبة في قصور المراجع والتعليقات الفقهية باللغة العربية التي تعالج المسؤولية عن البيئة السحابية، مما حتم على الباحث الاعتماد بشكل شبه كلي على مراجع أجنبية (فرنسية وإنجليزية). وقد استلزم ذلك جهداً مضاعفاً في الترجمة القانونية المقارنة لضمان نقل الاصطلاح التشريعي الغربي بما يتوافق مع روح النظام القانوني اللاتيني المتبع محلياً".</a:t>
            </a:r>
          </a:p>
        </p:txBody>
      </p:sp>
    </p:spTree>
    <p:extLst>
      <p:ext uri="{BB962C8B-B14F-4D97-AF65-F5344CB8AC3E}">
        <p14:creationId xmlns:p14="http://schemas.microsoft.com/office/powerpoint/2010/main" val="3442847968"/>
      </p:ext>
    </p:extLst>
  </p:cSld>
  <p:clrMapOvr>
    <a:masterClrMapping/>
  </p:clrMapOvr>
  <mc:AlternateContent xmlns:mc="http://schemas.openxmlformats.org/markup-compatibility/2006" xmlns:p14="http://schemas.microsoft.com/office/powerpoint/2010/main">
    <mc:Choice Requires="p14">
      <p:transition spd="slow" p14:dur="2000" advTm="70015"/>
    </mc:Choice>
    <mc:Fallback xmlns="">
      <p:transition spd="slow" advTm="70015"/>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53574" y="1020256"/>
            <a:ext cx="11245028" cy="53386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dirty="0" err="1">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506421" y="1244251"/>
            <a:ext cx="10739333" cy="2677656"/>
          </a:xfrm>
          <a:prstGeom prst="rect">
            <a:avLst/>
          </a:prstGeom>
          <a:noFill/>
        </p:spPr>
        <p:txBody>
          <a:bodyPr wrap="square" rtlCol="1">
            <a:spAutoFit/>
          </a:bodyPr>
          <a:lstStyle/>
          <a:p>
            <a:pPr algn="ctr"/>
            <a:r>
              <a:rPr lang="ar-SY" sz="2400" b="1" dirty="0"/>
              <a:t>10. خطة البحث</a:t>
            </a:r>
          </a:p>
          <a:p>
            <a:pPr algn="ctr"/>
            <a:endParaRPr lang="ar-SY" sz="2400" b="1" dirty="0"/>
          </a:p>
          <a:p>
            <a:pPr algn="just"/>
            <a:r>
              <a:rPr lang="ar-SY" sz="2400" dirty="0"/>
              <a:t>في مرحلة الدكتوراه، خطة البحث هي "الترجمة الهيكلية لوعودك المنهجية"؛ ففيها تثبت للجنة المناقشة أنك تملك رؤية منطقية لتوزيع المادة العلمية دون حشو أو تكرار.</a:t>
            </a:r>
          </a:p>
          <a:p>
            <a:pPr algn="just"/>
            <a:r>
              <a:rPr lang="ar-SY" sz="2400" dirty="0"/>
              <a:t>تقسيم أطروحتك إلى بابين، وفي كل باب فصلان، هو التقسيم الثنائي المثالي والمفضل في المدارس القانونية العريقة (كالمدرسة الفرنسية والمصرية واللاتينية عموماً)، لأنه يعكس توازناً هندسياً صارماً.</a:t>
            </a:r>
          </a:p>
          <a:p>
            <a:pPr algn="just"/>
            <a:r>
              <a:rPr lang="ar-SY" sz="2400" dirty="0"/>
              <a:t>إليك القواعد الأكاديمية الرصينة لكتابة خطة البحث وعرضها في المقدمة:</a:t>
            </a:r>
          </a:p>
        </p:txBody>
      </p:sp>
    </p:spTree>
    <p:extLst>
      <p:ext uri="{BB962C8B-B14F-4D97-AF65-F5344CB8AC3E}">
        <p14:creationId xmlns:p14="http://schemas.microsoft.com/office/powerpoint/2010/main" val="1255938592"/>
      </p:ext>
    </p:extLst>
  </p:cSld>
  <p:clrMapOvr>
    <a:masterClrMapping/>
  </p:clrMapOvr>
  <mc:AlternateContent xmlns:mc="http://schemas.openxmlformats.org/markup-compatibility/2006" xmlns:p14="http://schemas.microsoft.com/office/powerpoint/2010/main">
    <mc:Choice Requires="p14">
      <p:transition spd="slow" p14:dur="2000" advTm="70015"/>
    </mc:Choice>
    <mc:Fallback xmlns="">
      <p:transition spd="slow" advTm="70015"/>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53574" y="1020256"/>
            <a:ext cx="11245028" cy="53386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dirty="0" err="1">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506421" y="1244251"/>
            <a:ext cx="10739333" cy="3416320"/>
          </a:xfrm>
          <a:prstGeom prst="rect">
            <a:avLst/>
          </a:prstGeom>
          <a:noFill/>
        </p:spPr>
        <p:txBody>
          <a:bodyPr wrap="square" rtlCol="1">
            <a:spAutoFit/>
          </a:bodyPr>
          <a:lstStyle/>
          <a:p>
            <a:r>
              <a:rPr lang="ar-SY" sz="2400" b="1" dirty="0"/>
              <a:t>أولاً: ضوابط صياغة خطة البحث في المقدمة:</a:t>
            </a:r>
          </a:p>
          <a:p>
            <a:endParaRPr lang="ar-SY" sz="2400" b="1" dirty="0"/>
          </a:p>
          <a:p>
            <a:pPr marL="342900" indent="-342900" algn="just">
              <a:buFont typeface="Wingdings" panose="05000000000000000000" pitchFamily="2" charset="2"/>
              <a:buChar char="q"/>
            </a:pPr>
            <a:r>
              <a:rPr lang="ar-SY" sz="2400" dirty="0"/>
              <a:t>لا تبدأ بسرد الأبواب مباشرة؛ بل يجب أن تكتب فقرة تمهيدية من (3-4 أسطر) تشرح فيها للجنة "المنطق القانوني" الذي بنيت عليه هذا التقسيم، وكيف يخدم هذا التقسيم حل الإشكالية المركزية.</a:t>
            </a:r>
          </a:p>
          <a:p>
            <a:pPr marL="342900" indent="-342900" algn="just">
              <a:buFont typeface="Wingdings" panose="05000000000000000000" pitchFamily="2" charset="2"/>
              <a:buChar char="q"/>
            </a:pPr>
            <a:r>
              <a:rPr lang="ar-SY" sz="2400" dirty="0"/>
              <a:t>التوازن الهيكلي الكمي والنوعي: يجب أن تكون العناوين متوازنة؛ فإذا كان الباب الأول يناقش "النظرية العامة والـتأصيل"، فإن الباب الثاني يناقش "التطبيق والآثار العملية".</a:t>
            </a:r>
          </a:p>
          <a:p>
            <a:pPr marL="342900" indent="-342900" algn="just">
              <a:buFont typeface="Wingdings" panose="05000000000000000000" pitchFamily="2" charset="2"/>
              <a:buChar char="q"/>
            </a:pPr>
            <a:r>
              <a:rPr lang="ar-SY" sz="2400" dirty="0"/>
              <a:t>تجنب السرد التفصيلي المقلق: في المقدمة، نكتفي بذكر (الأبواب والفصول فقط)، ولا داعي لذكر المباحث والمطالب والفروع؛ لأن مكانها الطبيعي هو "فهرس المحتويات" في نهاية الأطروحة. ذكر التفاصيل الصغيرة في المقدمة يشتت القارئ.</a:t>
            </a:r>
          </a:p>
        </p:txBody>
      </p:sp>
    </p:spTree>
    <p:extLst>
      <p:ext uri="{BB962C8B-B14F-4D97-AF65-F5344CB8AC3E}">
        <p14:creationId xmlns:p14="http://schemas.microsoft.com/office/powerpoint/2010/main" val="970772737"/>
      </p:ext>
    </p:extLst>
  </p:cSld>
  <p:clrMapOvr>
    <a:masterClrMapping/>
  </p:clrMapOvr>
  <mc:AlternateContent xmlns:mc="http://schemas.openxmlformats.org/markup-compatibility/2006" xmlns:p14="http://schemas.microsoft.com/office/powerpoint/2010/main">
    <mc:Choice Requires="p14">
      <p:transition spd="slow" p14:dur="2000" advTm="70015"/>
    </mc:Choice>
    <mc:Fallback xmlns="">
      <p:transition spd="slow" advTm="70015"/>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p:cNvSpPr/>
          <p:nvPr/>
        </p:nvSpPr>
        <p:spPr>
          <a:xfrm>
            <a:off x="253574" y="1020256"/>
            <a:ext cx="11245028" cy="533864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ar-SY" dirty="0">
              <a:solidFill>
                <a:prstClr val="white"/>
              </a:solidFill>
            </a:endParaRPr>
          </a:p>
          <a:p>
            <a:pPr rtl="0"/>
            <a:r>
              <a:rPr lang="ar-SY" dirty="0">
                <a:solidFill>
                  <a:prstClr val="white"/>
                </a:solidFill>
              </a:rPr>
              <a:t>إ</a:t>
            </a:r>
            <a:r>
              <a:rPr lang="en-US" dirty="0" err="1">
                <a:solidFill>
                  <a:prstClr val="white"/>
                </a:solidFill>
              </a:rPr>
              <a:t>Y`hhkkjh</a:t>
            </a:r>
            <a:endParaRPr lang="en-US" dirty="0">
              <a:solidFill>
                <a:prstClr val="white"/>
              </a:solidFill>
            </a:endParaRPr>
          </a:p>
        </p:txBody>
      </p:sp>
      <p:sp>
        <p:nvSpPr>
          <p:cNvPr id="2" name="TextBox 1"/>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51490" y="21401"/>
            <a:ext cx="2305141" cy="1076343"/>
          </a:xfrm>
          <a:prstGeom prst="rect">
            <a:avLst/>
          </a:prstGeom>
        </p:spPr>
      </p:pic>
      <p:sp>
        <p:nvSpPr>
          <p:cNvPr id="4" name="مربع نص 3"/>
          <p:cNvSpPr txBox="1"/>
          <p:nvPr/>
        </p:nvSpPr>
        <p:spPr>
          <a:xfrm>
            <a:off x="506421" y="1242753"/>
            <a:ext cx="10739333" cy="4893647"/>
          </a:xfrm>
          <a:prstGeom prst="rect">
            <a:avLst/>
          </a:prstGeom>
          <a:noFill/>
        </p:spPr>
        <p:txBody>
          <a:bodyPr wrap="square" rtlCol="1">
            <a:spAutoFit/>
          </a:bodyPr>
          <a:lstStyle/>
          <a:p>
            <a:r>
              <a:rPr lang="ar-SY" sz="2400" b="1" dirty="0"/>
              <a:t>ثانياً: النموذج الأكاديمي القياسي لعرض الخطة في المقدمة:</a:t>
            </a:r>
          </a:p>
          <a:p>
            <a:pPr algn="just"/>
            <a:r>
              <a:rPr lang="ar-SY" sz="2400" dirty="0"/>
              <a:t>تأسيسًا على ما تقدم من تأصيل للإشكالية، وضبطٍ لحدود الدراسة ومنهجها، وتوخيًا للتوازن المنهجي والهندسي للأطروحة؛ فقد رأى الباحث تقسيم هذه الدراسة إلى (بابين رئيسين)، يتبعهما خاتمة تتضمن أهم النتائج والتوصيات، وذلك وفق التصميم الهيكلي الآتي:</a:t>
            </a:r>
          </a:p>
          <a:p>
            <a:pPr algn="just"/>
            <a:r>
              <a:rPr lang="ar-SY" sz="2400" b="1" dirty="0"/>
              <a:t>الباب الأول: </a:t>
            </a:r>
            <a:r>
              <a:rPr lang="ar-SY" sz="2400" dirty="0"/>
              <a:t>الإطار المفاهيمي والتأصيل القانوني للموضوع، ويهدف هذا الباب إلى تفكيك ماهية الموضوع والبحث في جذوره الفلسفية وتكييفه القانوني، وقد قسمناه إلى فصلين:</a:t>
            </a:r>
          </a:p>
          <a:p>
            <a:pPr algn="just"/>
            <a:r>
              <a:rPr lang="ar-SY" sz="2400" dirty="0"/>
              <a:t>الفصل الأول: الطبيعة القانونية والماهية التقنية للموضوع.</a:t>
            </a:r>
          </a:p>
          <a:p>
            <a:pPr algn="just"/>
            <a:r>
              <a:rPr lang="ar-SY" sz="2400" dirty="0"/>
              <a:t>الفصل الثاني: التكييف الفقهي والأنظمة القانونية المقارنة الحاكمة له.</a:t>
            </a:r>
          </a:p>
          <a:p>
            <a:pPr algn="just"/>
            <a:r>
              <a:rPr lang="ar-SY" sz="2400" b="1" dirty="0"/>
              <a:t>الباب الثاني: </a:t>
            </a:r>
            <a:r>
              <a:rPr lang="ar-SY" sz="2400" dirty="0"/>
              <a:t>النظام الإجرائي والآثار التطبيقية للموضوع (مثال: المسؤولية والمنازعات)وينصرف هذا الباب إلى محاكمة الواقع العملي، والبحث في الآثار المترتبة والمواجهة القضائية، وقد خصصنا له فصلين:</a:t>
            </a:r>
          </a:p>
          <a:p>
            <a:pPr algn="just"/>
            <a:r>
              <a:rPr lang="ar-SY" sz="2400" dirty="0"/>
              <a:t>الفصل الأول: آليات قيام المسؤولية (المدنية/الجنائية) الناشئة عن المعاملات الرقمية.</a:t>
            </a:r>
          </a:p>
          <a:p>
            <a:pPr algn="just"/>
            <a:r>
              <a:rPr lang="ar-SY" sz="2400" dirty="0"/>
              <a:t>الفصل الثاني: خصوصية الإثبات وآليات فض المنازعات في الفضاء الرقمي.</a:t>
            </a:r>
          </a:p>
          <a:p>
            <a:pPr algn="just"/>
            <a:r>
              <a:rPr lang="ar-SY" sz="2400" dirty="0"/>
              <a:t>الخاتمة: وتشمل جملة من النتائج التي خلصت إليها الأطروحة، متبوعة بالتوجهات التشريعية المقترحة.</a:t>
            </a:r>
          </a:p>
        </p:txBody>
      </p:sp>
    </p:spTree>
    <p:extLst>
      <p:ext uri="{BB962C8B-B14F-4D97-AF65-F5344CB8AC3E}">
        <p14:creationId xmlns:p14="http://schemas.microsoft.com/office/powerpoint/2010/main" val="3570442015"/>
      </p:ext>
    </p:extLst>
  </p:cSld>
  <p:clrMapOvr>
    <a:masterClrMapping/>
  </p:clrMapOvr>
  <mc:AlternateContent xmlns:mc="http://schemas.openxmlformats.org/markup-compatibility/2006" xmlns:p14="http://schemas.microsoft.com/office/powerpoint/2010/main">
    <mc:Choice Requires="p14">
      <p:transition spd="slow" p14:dur="2000" advTm="70015"/>
    </mc:Choice>
    <mc:Fallback xmlns="">
      <p:transition spd="slow" advTm="70015"/>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D53FC-708C-FC90-CDC4-BFD9705BF8D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A493C41-E7BB-EFC9-C72F-869581FDF13B}"/>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a:extLst>
              <a:ext uri="{FF2B5EF4-FFF2-40B4-BE49-F238E27FC236}">
                <a16:creationId xmlns:a16="http://schemas.microsoft.com/office/drawing/2014/main" id="{7943E675-D9F6-B954-7D67-C6E66F13ADF2}"/>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a:extLst>
              <a:ext uri="{FF2B5EF4-FFF2-40B4-BE49-F238E27FC236}">
                <a16:creationId xmlns:a16="http://schemas.microsoft.com/office/drawing/2014/main" id="{B43734DB-5428-F39C-F28D-2BEB8820864A}"/>
              </a:ext>
            </a:extLst>
          </p:cNvPr>
          <p:cNvSpPr/>
          <p:nvPr/>
        </p:nvSpPr>
        <p:spPr>
          <a:xfrm>
            <a:off x="506422" y="1097744"/>
            <a:ext cx="10653850" cy="51397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 name="TextBox 1">
            <a:extLst>
              <a:ext uri="{FF2B5EF4-FFF2-40B4-BE49-F238E27FC236}">
                <a16:creationId xmlns:a16="http://schemas.microsoft.com/office/drawing/2014/main" id="{AE432C7A-8C13-64B4-64C5-EE5F75B129CD}"/>
              </a:ext>
            </a:extLst>
          </p:cNvPr>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a:extLst>
              <a:ext uri="{FF2B5EF4-FFF2-40B4-BE49-F238E27FC236}">
                <a16:creationId xmlns:a16="http://schemas.microsoft.com/office/drawing/2014/main" id="{43B42542-E5CF-DA7A-E739-DFFDD31708E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07633" y="1347321"/>
            <a:ext cx="2305141" cy="1076343"/>
          </a:xfrm>
          <a:prstGeom prst="rect">
            <a:avLst/>
          </a:prstGeom>
        </p:spPr>
      </p:pic>
      <p:sp>
        <p:nvSpPr>
          <p:cNvPr id="3" name="Rectangle: Rounded Corners 2">
            <a:extLst>
              <a:ext uri="{FF2B5EF4-FFF2-40B4-BE49-F238E27FC236}">
                <a16:creationId xmlns:a16="http://schemas.microsoft.com/office/drawing/2014/main" id="{5F9FEC99-8058-991F-DFF6-F5E330658B80}"/>
              </a:ext>
            </a:extLst>
          </p:cNvPr>
          <p:cNvSpPr/>
          <p:nvPr/>
        </p:nvSpPr>
        <p:spPr>
          <a:xfrm>
            <a:off x="4002374" y="1391392"/>
            <a:ext cx="3584905" cy="784039"/>
          </a:xfrm>
          <a:prstGeom prst="roundRect">
            <a:avLst/>
          </a:prstGeom>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200" b="1" dirty="0">
                <a:solidFill>
                  <a:prstClr val="white"/>
                </a:solidFill>
                <a:latin typeface="Times New Roman" panose="02020603050405020304" pitchFamily="18" charset="0"/>
                <a:cs typeface="Times New Roman" panose="02020603050405020304" pitchFamily="18" charset="0"/>
              </a:rPr>
              <a:t>أهداف المقرر</a:t>
            </a:r>
            <a:endParaRPr lang="ar-EG" sz="2200" b="1" dirty="0">
              <a:solidFill>
                <a:prstClr val="white"/>
              </a:solidFill>
              <a:latin typeface="Times New Roman" panose="02020603050405020304" pitchFamily="18" charset="0"/>
              <a:cs typeface="Times New Roman" panose="02020603050405020304" pitchFamily="18" charset="0"/>
            </a:endParaRPr>
          </a:p>
        </p:txBody>
      </p:sp>
      <p:sp>
        <p:nvSpPr>
          <p:cNvPr id="4" name="مربع نص 3"/>
          <p:cNvSpPr txBox="1"/>
          <p:nvPr/>
        </p:nvSpPr>
        <p:spPr>
          <a:xfrm>
            <a:off x="654022" y="2423664"/>
            <a:ext cx="10358650" cy="3046988"/>
          </a:xfrm>
          <a:prstGeom prst="rect">
            <a:avLst/>
          </a:prstGeom>
          <a:noFill/>
        </p:spPr>
        <p:txBody>
          <a:bodyPr wrap="square" rtlCol="1">
            <a:spAutoFit/>
          </a:bodyPr>
          <a:lstStyle/>
          <a:p>
            <a:pPr algn="just"/>
            <a:r>
              <a:rPr lang="ar-SY" sz="2400" b="1" dirty="0">
                <a:solidFill>
                  <a:prstClr val="black"/>
                </a:solidFill>
              </a:rPr>
              <a:t>التكليف الأول: "هندسة القمع المقلوب" (صياغة المدخل):</a:t>
            </a:r>
          </a:p>
          <a:p>
            <a:pPr algn="just"/>
            <a:r>
              <a:rPr lang="ar-SY" sz="2400" dirty="0">
                <a:solidFill>
                  <a:prstClr val="black"/>
                </a:solidFill>
              </a:rPr>
              <a:t>الهدف: التدرب على ضوابط كتابة التمهيد، والتخلص من "الفخ التقني" أو "الإنشاء الأدبي".</a:t>
            </a:r>
          </a:p>
          <a:p>
            <a:pPr algn="just"/>
            <a:r>
              <a:rPr lang="ar-SY" sz="2400" dirty="0">
                <a:solidFill>
                  <a:prstClr val="black"/>
                </a:solidFill>
              </a:rPr>
              <a:t>طبيعة المهمة: اختر أحد العناوين المعاصرة التالية: (أثر </a:t>
            </a:r>
            <a:r>
              <a:rPr lang="ar-SY" sz="2400" dirty="0" err="1">
                <a:solidFill>
                  <a:prstClr val="black"/>
                </a:solidFill>
              </a:rPr>
              <a:t>الميتافيرس</a:t>
            </a:r>
            <a:r>
              <a:rPr lang="ar-SY" sz="2400" dirty="0">
                <a:solidFill>
                  <a:prstClr val="black"/>
                </a:solidFill>
              </a:rPr>
              <a:t> على الملكية الفكرية / حجية الإثبات الجنائي بالأدلة الرقمية ).</a:t>
            </a:r>
          </a:p>
          <a:p>
            <a:pPr algn="just"/>
            <a:r>
              <a:rPr lang="ar-SY" sz="2400" dirty="0">
                <a:solidFill>
                  <a:prstClr val="black"/>
                </a:solidFill>
              </a:rPr>
              <a:t>صِغ مدخلاً عاماً (تمهيداً) لا يتجاوز صفحة واحدة، ملتزماً بالتدرج الهرمي الثلاثي: (1- فلسفة القاعدة التقليدية، 2- الجسر التقني المتغير، 3- التخصيص القانوني).</a:t>
            </a:r>
          </a:p>
          <a:p>
            <a:pPr algn="just"/>
            <a:r>
              <a:rPr lang="ar-SY" sz="2400" dirty="0">
                <a:solidFill>
                  <a:prstClr val="black"/>
                </a:solidFill>
              </a:rPr>
              <a:t>شرط التكليف: سيتم خصم درجات إذا احتوت الفقرة على أي عبارة بلاغية (مثل: اقتحمت، كالإعصار) أو إذا غرق النص في تفاصيل برمجية تقنية لا علاقة للقانون بها.</a:t>
            </a:r>
          </a:p>
        </p:txBody>
      </p:sp>
      <p:sp>
        <p:nvSpPr>
          <p:cNvPr id="9" name="Rectangle: Rounded Corners 2">
            <a:extLst>
              <a:ext uri="{FF2B5EF4-FFF2-40B4-BE49-F238E27FC236}">
                <a16:creationId xmlns:a16="http://schemas.microsoft.com/office/drawing/2014/main" id="{5F9FEC99-8058-991F-DFF6-F5E330658B80}"/>
              </a:ext>
            </a:extLst>
          </p:cNvPr>
          <p:cNvSpPr/>
          <p:nvPr/>
        </p:nvSpPr>
        <p:spPr>
          <a:xfrm>
            <a:off x="4002374" y="1347321"/>
            <a:ext cx="3584905" cy="784039"/>
          </a:xfrm>
          <a:prstGeom prst="roundRect">
            <a:avLst/>
          </a:prstGeom>
          <a:solidFill>
            <a:srgbClr val="00B0F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200" b="1" dirty="0">
                <a:solidFill>
                  <a:prstClr val="white"/>
                </a:solidFill>
                <a:latin typeface="Times New Roman" panose="02020603050405020304" pitchFamily="18" charset="0"/>
                <a:cs typeface="Times New Roman" panose="02020603050405020304" pitchFamily="18" charset="0"/>
              </a:rPr>
              <a:t>التكاليف والمهام</a:t>
            </a:r>
            <a:endParaRPr lang="ar-EG" sz="2200" b="1" dirty="0">
              <a:solidFill>
                <a:prstClr val="white"/>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80216395"/>
      </p:ext>
    </p:extLst>
  </p:cSld>
  <p:clrMapOvr>
    <a:masterClrMapping/>
  </p:clrMapOvr>
  <mc:AlternateContent xmlns:mc="http://schemas.openxmlformats.org/markup-compatibility/2006" xmlns:p14="http://schemas.microsoft.com/office/powerpoint/2010/main">
    <mc:Choice Requires="p14">
      <p:transition spd="slow" p14:dur="2000" advTm="81097"/>
    </mc:Choice>
    <mc:Fallback xmlns="">
      <p:transition spd="slow" advTm="81097"/>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D53FC-708C-FC90-CDC4-BFD9705BF8D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A493C41-E7BB-EFC9-C72F-869581FDF13B}"/>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a:extLst>
              <a:ext uri="{FF2B5EF4-FFF2-40B4-BE49-F238E27FC236}">
                <a16:creationId xmlns:a16="http://schemas.microsoft.com/office/drawing/2014/main" id="{7943E675-D9F6-B954-7D67-C6E66F13ADF2}"/>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a:extLst>
              <a:ext uri="{FF2B5EF4-FFF2-40B4-BE49-F238E27FC236}">
                <a16:creationId xmlns:a16="http://schemas.microsoft.com/office/drawing/2014/main" id="{B43734DB-5428-F39C-F28D-2BEB8820864A}"/>
              </a:ext>
            </a:extLst>
          </p:cNvPr>
          <p:cNvSpPr/>
          <p:nvPr/>
        </p:nvSpPr>
        <p:spPr>
          <a:xfrm>
            <a:off x="506422" y="1097744"/>
            <a:ext cx="10653850" cy="51397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 name="TextBox 1">
            <a:extLst>
              <a:ext uri="{FF2B5EF4-FFF2-40B4-BE49-F238E27FC236}">
                <a16:creationId xmlns:a16="http://schemas.microsoft.com/office/drawing/2014/main" id="{AE432C7A-8C13-64B4-64C5-EE5F75B129CD}"/>
              </a:ext>
            </a:extLst>
          </p:cNvPr>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a:extLst>
              <a:ext uri="{FF2B5EF4-FFF2-40B4-BE49-F238E27FC236}">
                <a16:creationId xmlns:a16="http://schemas.microsoft.com/office/drawing/2014/main" id="{43B42542-E5CF-DA7A-E739-DFFDD31708E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07633" y="1347321"/>
            <a:ext cx="2305141" cy="1076343"/>
          </a:xfrm>
          <a:prstGeom prst="rect">
            <a:avLst/>
          </a:prstGeom>
        </p:spPr>
      </p:pic>
      <p:sp>
        <p:nvSpPr>
          <p:cNvPr id="3" name="Rectangle: Rounded Corners 2">
            <a:extLst>
              <a:ext uri="{FF2B5EF4-FFF2-40B4-BE49-F238E27FC236}">
                <a16:creationId xmlns:a16="http://schemas.microsoft.com/office/drawing/2014/main" id="{5F9FEC99-8058-991F-DFF6-F5E330658B80}"/>
              </a:ext>
            </a:extLst>
          </p:cNvPr>
          <p:cNvSpPr/>
          <p:nvPr/>
        </p:nvSpPr>
        <p:spPr>
          <a:xfrm>
            <a:off x="4002374" y="1391392"/>
            <a:ext cx="3584905" cy="784039"/>
          </a:xfrm>
          <a:prstGeom prst="roundRect">
            <a:avLst/>
          </a:prstGeom>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200" b="1" dirty="0">
                <a:solidFill>
                  <a:prstClr val="white"/>
                </a:solidFill>
                <a:latin typeface="Times New Roman" panose="02020603050405020304" pitchFamily="18" charset="0"/>
                <a:cs typeface="Times New Roman" panose="02020603050405020304" pitchFamily="18" charset="0"/>
              </a:rPr>
              <a:t>أهداف المقرر</a:t>
            </a:r>
            <a:endParaRPr lang="ar-EG" sz="2200" b="1" dirty="0">
              <a:solidFill>
                <a:prstClr val="white"/>
              </a:solidFill>
              <a:latin typeface="Times New Roman" panose="02020603050405020304" pitchFamily="18" charset="0"/>
              <a:cs typeface="Times New Roman" panose="02020603050405020304" pitchFamily="18" charset="0"/>
            </a:endParaRPr>
          </a:p>
        </p:txBody>
      </p:sp>
      <p:sp>
        <p:nvSpPr>
          <p:cNvPr id="4" name="مربع نص 3"/>
          <p:cNvSpPr txBox="1"/>
          <p:nvPr/>
        </p:nvSpPr>
        <p:spPr>
          <a:xfrm>
            <a:off x="654022" y="2423664"/>
            <a:ext cx="10358650" cy="3046988"/>
          </a:xfrm>
          <a:prstGeom prst="rect">
            <a:avLst/>
          </a:prstGeom>
          <a:noFill/>
        </p:spPr>
        <p:txBody>
          <a:bodyPr wrap="square" rtlCol="1">
            <a:spAutoFit/>
          </a:bodyPr>
          <a:lstStyle/>
          <a:p>
            <a:pPr algn="just"/>
            <a:r>
              <a:rPr lang="ar-SY" sz="2400" b="1" dirty="0">
                <a:solidFill>
                  <a:prstClr val="black"/>
                </a:solidFill>
              </a:rPr>
              <a:t>التكليف الثاني: كتابة مقدمة لأطروحة:</a:t>
            </a:r>
          </a:p>
          <a:p>
            <a:pPr algn="just"/>
            <a:r>
              <a:rPr lang="ar-SY" sz="2400" dirty="0">
                <a:solidFill>
                  <a:prstClr val="black"/>
                </a:solidFill>
              </a:rPr>
              <a:t>المشروع التطبيقي المتكامل"؛ والهدف منه ليس مجرد اختبار معلوماتك، بل جعلك تخوض تجربة كتابة مقدمة أطروحة دكتوراه حقيقية خالية من العيوب المنهجية الشائعة.</a:t>
            </a:r>
          </a:p>
          <a:p>
            <a:pPr algn="just"/>
            <a:r>
              <a:rPr lang="ar-SY" sz="2400" dirty="0">
                <a:solidFill>
                  <a:prstClr val="black"/>
                </a:solidFill>
              </a:rPr>
              <a:t>الموضوع هو: "</a:t>
            </a:r>
            <a:r>
              <a:rPr lang="ar-SY" sz="2400" b="1" dirty="0">
                <a:solidFill>
                  <a:prstClr val="black"/>
                </a:solidFill>
              </a:rPr>
              <a:t>المسؤولية المدنية عن الأضرار الناشئة عن قرارات الخوارزميات الطبية المعتمدة على الذكاء الاصطناعي التوليدي: دراسة مقارنة</a:t>
            </a:r>
            <a:r>
              <a:rPr lang="ar-SY" sz="2400" dirty="0">
                <a:solidFill>
                  <a:prstClr val="black"/>
                </a:solidFill>
              </a:rPr>
              <a:t>.</a:t>
            </a:r>
          </a:p>
          <a:p>
            <a:pPr algn="just"/>
            <a:r>
              <a:rPr lang="ar-SY" sz="2400" dirty="0">
                <a:solidFill>
                  <a:prstClr val="black"/>
                </a:solidFill>
              </a:rPr>
              <a:t>المطلوب منك في هذا التدريب الشامل:</a:t>
            </a:r>
          </a:p>
          <a:p>
            <a:pPr algn="just"/>
            <a:r>
              <a:rPr lang="ar-SY" sz="2400" dirty="0">
                <a:solidFill>
                  <a:prstClr val="black"/>
                </a:solidFill>
              </a:rPr>
              <a:t>قم بصياغة البنود العشرة الأساسية لمقدمة هذا العنوان، مسترشداً بالتعليمات الصارمة والضوابط الأكاديمية الآتية لكل بند:</a:t>
            </a:r>
          </a:p>
        </p:txBody>
      </p:sp>
      <p:sp>
        <p:nvSpPr>
          <p:cNvPr id="9" name="Rectangle: Rounded Corners 2">
            <a:extLst>
              <a:ext uri="{FF2B5EF4-FFF2-40B4-BE49-F238E27FC236}">
                <a16:creationId xmlns:a16="http://schemas.microsoft.com/office/drawing/2014/main" id="{5F9FEC99-8058-991F-DFF6-F5E330658B80}"/>
              </a:ext>
            </a:extLst>
          </p:cNvPr>
          <p:cNvSpPr/>
          <p:nvPr/>
        </p:nvSpPr>
        <p:spPr>
          <a:xfrm>
            <a:off x="4002374" y="1347321"/>
            <a:ext cx="3584905" cy="784039"/>
          </a:xfrm>
          <a:prstGeom prst="roundRect">
            <a:avLst/>
          </a:prstGeom>
          <a:solidFill>
            <a:srgbClr val="00B0F0"/>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Y" sz="2200" b="1" dirty="0">
                <a:solidFill>
                  <a:prstClr val="white"/>
                </a:solidFill>
                <a:latin typeface="Times New Roman" panose="02020603050405020304" pitchFamily="18" charset="0"/>
                <a:cs typeface="Times New Roman" panose="02020603050405020304" pitchFamily="18" charset="0"/>
              </a:rPr>
              <a:t>التكاليف والمهام</a:t>
            </a:r>
            <a:endParaRPr lang="ar-EG" sz="2200" b="1" dirty="0">
              <a:solidFill>
                <a:prstClr val="white"/>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60795822"/>
      </p:ext>
    </p:extLst>
  </p:cSld>
  <p:clrMapOvr>
    <a:masterClrMapping/>
  </p:clrMapOvr>
  <mc:AlternateContent xmlns:mc="http://schemas.openxmlformats.org/markup-compatibility/2006" xmlns:p14="http://schemas.microsoft.com/office/powerpoint/2010/main">
    <mc:Choice Requires="p14">
      <p:transition spd="slow" p14:dur="2000" advTm="87435"/>
    </mc:Choice>
    <mc:Fallback xmlns="">
      <p:transition spd="slow" advTm="87435"/>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D53FC-708C-FC90-CDC4-BFD9705BF8D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A493C41-E7BB-EFC9-C72F-869581FDF13B}"/>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a:extLst>
              <a:ext uri="{FF2B5EF4-FFF2-40B4-BE49-F238E27FC236}">
                <a16:creationId xmlns:a16="http://schemas.microsoft.com/office/drawing/2014/main" id="{7943E675-D9F6-B954-7D67-C6E66F13ADF2}"/>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a:extLst>
              <a:ext uri="{FF2B5EF4-FFF2-40B4-BE49-F238E27FC236}">
                <a16:creationId xmlns:a16="http://schemas.microsoft.com/office/drawing/2014/main" id="{B43734DB-5428-F39C-F28D-2BEB8820864A}"/>
              </a:ext>
            </a:extLst>
          </p:cNvPr>
          <p:cNvSpPr/>
          <p:nvPr/>
        </p:nvSpPr>
        <p:spPr>
          <a:xfrm>
            <a:off x="654022" y="1165695"/>
            <a:ext cx="10653850" cy="51397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 name="TextBox 1">
            <a:extLst>
              <a:ext uri="{FF2B5EF4-FFF2-40B4-BE49-F238E27FC236}">
                <a16:creationId xmlns:a16="http://schemas.microsoft.com/office/drawing/2014/main" id="{AE432C7A-8C13-64B4-64C5-EE5F75B129CD}"/>
              </a:ext>
            </a:extLst>
          </p:cNvPr>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a:extLst>
              <a:ext uri="{FF2B5EF4-FFF2-40B4-BE49-F238E27FC236}">
                <a16:creationId xmlns:a16="http://schemas.microsoft.com/office/drawing/2014/main" id="{43B42542-E5CF-DA7A-E739-DFFDD31708E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34259" y="844506"/>
            <a:ext cx="2305141" cy="1076343"/>
          </a:xfrm>
          <a:prstGeom prst="rect">
            <a:avLst/>
          </a:prstGeom>
        </p:spPr>
      </p:pic>
      <p:sp>
        <p:nvSpPr>
          <p:cNvPr id="4" name="مربع نص 3"/>
          <p:cNvSpPr txBox="1"/>
          <p:nvPr/>
        </p:nvSpPr>
        <p:spPr>
          <a:xfrm>
            <a:off x="801622" y="1713187"/>
            <a:ext cx="10358650" cy="4154984"/>
          </a:xfrm>
          <a:prstGeom prst="rect">
            <a:avLst/>
          </a:prstGeom>
          <a:noFill/>
        </p:spPr>
        <p:txBody>
          <a:bodyPr wrap="square" rtlCol="1">
            <a:spAutoFit/>
          </a:bodyPr>
          <a:lstStyle/>
          <a:p>
            <a:pPr algn="just"/>
            <a:r>
              <a:rPr lang="ar-SY" sz="2400" b="1" dirty="0">
                <a:solidFill>
                  <a:prstClr val="black"/>
                </a:solidFill>
              </a:rPr>
              <a:t>1. المدخل العام (التمهيد) : </a:t>
            </a:r>
            <a:r>
              <a:rPr lang="ar-SY" sz="2400" dirty="0">
                <a:solidFill>
                  <a:prstClr val="black"/>
                </a:solidFill>
              </a:rPr>
              <a:t>اكتب فقرة تدرجية (من العام إلى الخاص). ابدأ بفلسفة المسؤولية المدنية التقليدية عن فعل الأشياء، ثم الجسر التقني (كيف دخل الذكاء الاصطناعي التوليدي للطب)، واختم بالخصوصية </a:t>
            </a:r>
            <a:r>
              <a:rPr lang="ar-SY" sz="2400" dirty="0" err="1">
                <a:solidFill>
                  <a:prstClr val="black"/>
                </a:solidFill>
              </a:rPr>
              <a:t>التشريعية.شرط</a:t>
            </a:r>
            <a:r>
              <a:rPr lang="ar-SY" sz="2400" dirty="0">
                <a:solidFill>
                  <a:prstClr val="black"/>
                </a:solidFill>
              </a:rPr>
              <a:t> حتمي: لا تستخدم أي لغة بلاغية أو أدبية، ولا تشرح آلية برمجة الخوارزميات كمهندس.</a:t>
            </a:r>
          </a:p>
          <a:p>
            <a:pPr algn="just"/>
            <a:r>
              <a:rPr lang="ar-SY" sz="2400" b="1" dirty="0">
                <a:solidFill>
                  <a:prstClr val="black"/>
                </a:solidFill>
              </a:rPr>
              <a:t>2. أهمية الموضوع : </a:t>
            </a:r>
            <a:r>
              <a:rPr lang="ar-SY" sz="2400" dirty="0">
                <a:solidFill>
                  <a:prstClr val="black"/>
                </a:solidFill>
              </a:rPr>
              <a:t>صغ الأهمية في شقين منفصلين تماماً مستخدماً عناوين فرعية:</a:t>
            </a:r>
          </a:p>
          <a:p>
            <a:pPr marL="457200" indent="-457200" algn="just">
              <a:buAutoNum type="arabic1Minus"/>
            </a:pPr>
            <a:r>
              <a:rPr lang="ar-SY" sz="2400" dirty="0">
                <a:solidFill>
                  <a:prstClr val="black"/>
                </a:solidFill>
              </a:rPr>
              <a:t>الأهمية النظرية: (ماذا سيضيف بحثك للفقه المدني المعاصر؟).ب- الأهمية العملية: (كيف ستستفيد المحاكم والمستشفيات من نتائج دراستك؟).</a:t>
            </a:r>
          </a:p>
          <a:p>
            <a:pPr algn="just"/>
            <a:r>
              <a:rPr lang="ar-SY" sz="2400" b="1" dirty="0">
                <a:solidFill>
                  <a:prstClr val="black"/>
                </a:solidFill>
              </a:rPr>
              <a:t>3. أهداف البحث</a:t>
            </a:r>
            <a:r>
              <a:rPr lang="ar-SY" sz="2400" dirty="0">
                <a:solidFill>
                  <a:prstClr val="black"/>
                </a:solidFill>
              </a:rPr>
              <a:t>: وربطها مع الخطة .</a:t>
            </a:r>
          </a:p>
          <a:p>
            <a:pPr algn="just"/>
            <a:r>
              <a:rPr lang="ar-SY" sz="2400" b="1" dirty="0">
                <a:solidFill>
                  <a:prstClr val="black"/>
                </a:solidFill>
              </a:rPr>
              <a:t>4. الدراسات السابقة: </a:t>
            </a:r>
            <a:r>
              <a:rPr lang="ar-SY" sz="2400" dirty="0">
                <a:solidFill>
                  <a:prstClr val="black"/>
                </a:solidFill>
              </a:rPr>
              <a:t>صغ فقرة نقدية لدراسة واحدة سابقة مستخدماً الهيكل الثلاثي (التعريف، الجوهر، النقد)، مع إبراز الفجوة العلمية لأطروحتك في الذكاء الاصطناعي التوليدي الطبي وتشخيصاته الطبية المستقلة لعام 2026)</a:t>
            </a:r>
          </a:p>
        </p:txBody>
      </p:sp>
    </p:spTree>
    <p:extLst>
      <p:ext uri="{BB962C8B-B14F-4D97-AF65-F5344CB8AC3E}">
        <p14:creationId xmlns:p14="http://schemas.microsoft.com/office/powerpoint/2010/main" val="522783638"/>
      </p:ext>
    </p:extLst>
  </p:cSld>
  <p:clrMapOvr>
    <a:masterClrMapping/>
  </p:clrMapOvr>
  <mc:AlternateContent xmlns:mc="http://schemas.openxmlformats.org/markup-compatibility/2006" xmlns:p14="http://schemas.microsoft.com/office/powerpoint/2010/main">
    <mc:Choice Requires="p14">
      <p:transition spd="slow" p14:dur="2000" advTm="87435"/>
    </mc:Choice>
    <mc:Fallback xmlns="">
      <p:transition spd="slow" advTm="87435"/>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D53FC-708C-FC90-CDC4-BFD9705BF8D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A493C41-E7BB-EFC9-C72F-869581FDF13B}"/>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a:extLst>
              <a:ext uri="{FF2B5EF4-FFF2-40B4-BE49-F238E27FC236}">
                <a16:creationId xmlns:a16="http://schemas.microsoft.com/office/drawing/2014/main" id="{7943E675-D9F6-B954-7D67-C6E66F13ADF2}"/>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a:extLst>
              <a:ext uri="{FF2B5EF4-FFF2-40B4-BE49-F238E27FC236}">
                <a16:creationId xmlns:a16="http://schemas.microsoft.com/office/drawing/2014/main" id="{B43734DB-5428-F39C-F28D-2BEB8820864A}"/>
              </a:ext>
            </a:extLst>
          </p:cNvPr>
          <p:cNvSpPr/>
          <p:nvPr/>
        </p:nvSpPr>
        <p:spPr>
          <a:xfrm>
            <a:off x="654022" y="1165695"/>
            <a:ext cx="10653850" cy="51397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 name="TextBox 1">
            <a:extLst>
              <a:ext uri="{FF2B5EF4-FFF2-40B4-BE49-F238E27FC236}">
                <a16:creationId xmlns:a16="http://schemas.microsoft.com/office/drawing/2014/main" id="{AE432C7A-8C13-64B4-64C5-EE5F75B129CD}"/>
              </a:ext>
            </a:extLst>
          </p:cNvPr>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a:extLst>
              <a:ext uri="{FF2B5EF4-FFF2-40B4-BE49-F238E27FC236}">
                <a16:creationId xmlns:a16="http://schemas.microsoft.com/office/drawing/2014/main" id="{43B42542-E5CF-DA7A-E739-DFFDD31708E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34259" y="844506"/>
            <a:ext cx="2305141" cy="1076343"/>
          </a:xfrm>
          <a:prstGeom prst="rect">
            <a:avLst/>
          </a:prstGeom>
        </p:spPr>
      </p:pic>
      <p:sp>
        <p:nvSpPr>
          <p:cNvPr id="4" name="مربع نص 3"/>
          <p:cNvSpPr txBox="1"/>
          <p:nvPr/>
        </p:nvSpPr>
        <p:spPr>
          <a:xfrm>
            <a:off x="801622" y="1713187"/>
            <a:ext cx="10358650" cy="4524315"/>
          </a:xfrm>
          <a:prstGeom prst="rect">
            <a:avLst/>
          </a:prstGeom>
          <a:noFill/>
        </p:spPr>
        <p:txBody>
          <a:bodyPr wrap="square" rtlCol="1">
            <a:spAutoFit/>
          </a:bodyPr>
          <a:lstStyle/>
          <a:p>
            <a:pPr algn="just"/>
            <a:r>
              <a:rPr lang="ar-SY" sz="2400" b="1" dirty="0">
                <a:solidFill>
                  <a:prstClr val="black"/>
                </a:solidFill>
              </a:rPr>
              <a:t>5. إشكالية البحث: </a:t>
            </a:r>
            <a:r>
              <a:rPr lang="ar-SY" sz="2400" dirty="0">
                <a:solidFill>
                  <a:prstClr val="black"/>
                </a:solidFill>
              </a:rPr>
              <a:t>صغ سؤالاً مركزياً رئيسياً واحداً يعكس أزمة حقيقية في قواعد المسؤولية التقصيرية التقليدية (الخطأ، الضرر، علاقة السببية) عند تطبيقها على طبيعة الذكاء الاصطناعي المستقل. ثم فرّع منه ثلاثة أسئلة جزئية.</a:t>
            </a:r>
          </a:p>
          <a:p>
            <a:pPr algn="just"/>
            <a:r>
              <a:rPr lang="ar-SY" sz="2400" b="1" dirty="0">
                <a:solidFill>
                  <a:prstClr val="black"/>
                </a:solidFill>
              </a:rPr>
              <a:t>6. أسباب اختيار الموضوع: </a:t>
            </a:r>
            <a:r>
              <a:rPr lang="ar-SY" sz="2400" dirty="0">
                <a:solidFill>
                  <a:prstClr val="black"/>
                </a:solidFill>
              </a:rPr>
              <a:t>قسّم الأسباب بوضوح </a:t>
            </a:r>
            <a:r>
              <a:rPr lang="ar-SY" sz="2400" dirty="0" err="1">
                <a:solidFill>
                  <a:prstClr val="black"/>
                </a:solidFill>
              </a:rPr>
              <a:t>إلى:أسباب</a:t>
            </a:r>
            <a:r>
              <a:rPr lang="ar-SY" sz="2400" dirty="0">
                <a:solidFill>
                  <a:prstClr val="black"/>
                </a:solidFill>
              </a:rPr>
              <a:t> موضوعية: (تتعلق بالتخبط القضائي في قضايا الأخطاء الطبية الذكية أو النقص التشريعي).أسباب شخصية: (افترض أنك تعمل مستشاراً قانونياً لنقابة الأطباء أو لوزارة الصحة، وصغ مبرراً مهنياً رزيناً).6</a:t>
            </a:r>
          </a:p>
          <a:p>
            <a:pPr algn="just"/>
            <a:r>
              <a:rPr lang="ar-SY" sz="2400" b="1" dirty="0">
                <a:solidFill>
                  <a:prstClr val="black"/>
                </a:solidFill>
              </a:rPr>
              <a:t>7. المنهج البحثي: </a:t>
            </a:r>
            <a:r>
              <a:rPr lang="ar-SY" sz="2400" dirty="0">
                <a:solidFill>
                  <a:prstClr val="black"/>
                </a:solidFill>
              </a:rPr>
              <a:t>حدد المزيج المنهجي المناسب لعناوين المقارنات (مثلاً: التحليلي المقارن)، وبرر سبب الاستعانة </a:t>
            </a:r>
            <a:r>
              <a:rPr lang="ar-SY" sz="2400" dirty="0" err="1">
                <a:solidFill>
                  <a:prstClr val="black"/>
                </a:solidFill>
              </a:rPr>
              <a:t>به.الحدود</a:t>
            </a:r>
            <a:r>
              <a:rPr lang="ar-SY" sz="2400" dirty="0">
                <a:solidFill>
                  <a:prstClr val="black"/>
                </a:solidFill>
              </a:rPr>
              <a:t>: </a:t>
            </a:r>
          </a:p>
          <a:p>
            <a:pPr algn="just"/>
            <a:r>
              <a:rPr lang="ar-SY" sz="2400" b="1" dirty="0">
                <a:solidFill>
                  <a:prstClr val="black"/>
                </a:solidFill>
              </a:rPr>
              <a:t>8. الحدود : </a:t>
            </a:r>
            <a:r>
              <a:rPr lang="ar-SY" sz="2400" dirty="0">
                <a:solidFill>
                  <a:prstClr val="black"/>
                </a:solidFill>
              </a:rPr>
              <a:t>صغ الحدود الثلاثة بدقة متناهية: الموضوعية: (ما نوع المسؤولية المستبعدة؟ كالمدنية العقدية أو الجنائية).المكانية: (التشريع الوطني المقارن مع تشريع أجنبي متطور، كالاتحاد الأوروبي).الزمنية: (نطاق رصد القوانين والأحكام، مثل: من 2020 إلى 2026).</a:t>
            </a:r>
          </a:p>
          <a:p>
            <a:pPr algn="just"/>
            <a:endParaRPr lang="ar-SY" sz="2400" dirty="0">
              <a:solidFill>
                <a:prstClr val="black"/>
              </a:solidFill>
            </a:endParaRPr>
          </a:p>
        </p:txBody>
      </p:sp>
    </p:spTree>
    <p:extLst>
      <p:ext uri="{BB962C8B-B14F-4D97-AF65-F5344CB8AC3E}">
        <p14:creationId xmlns:p14="http://schemas.microsoft.com/office/powerpoint/2010/main" val="2967058882"/>
      </p:ext>
    </p:extLst>
  </p:cSld>
  <p:clrMapOvr>
    <a:masterClrMapping/>
  </p:clrMapOvr>
  <mc:AlternateContent xmlns:mc="http://schemas.openxmlformats.org/markup-compatibility/2006" xmlns:p14="http://schemas.microsoft.com/office/powerpoint/2010/main">
    <mc:Choice Requires="p14">
      <p:transition spd="slow" p14:dur="2000" advTm="87435"/>
    </mc:Choice>
    <mc:Fallback xmlns="">
      <p:transition spd="slow" advTm="87435"/>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DD53FC-708C-FC90-CDC4-BFD9705BF8D8}"/>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7A493C41-E7BB-EFC9-C72F-869581FDF13B}"/>
              </a:ext>
            </a:extLst>
          </p:cNvPr>
          <p:cNvSpPr/>
          <p:nvPr/>
        </p:nvSpPr>
        <p:spPr>
          <a:xfrm flipV="1">
            <a:off x="118110" y="559573"/>
            <a:ext cx="9089523" cy="5332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solidFill>
                <a:prstClr val="white"/>
              </a:solidFill>
            </a:endParaRPr>
          </a:p>
        </p:txBody>
      </p:sp>
      <p:sp>
        <p:nvSpPr>
          <p:cNvPr id="23" name="Rectangle: Rounded Corners 22">
            <a:extLst>
              <a:ext uri="{FF2B5EF4-FFF2-40B4-BE49-F238E27FC236}">
                <a16:creationId xmlns:a16="http://schemas.microsoft.com/office/drawing/2014/main" id="{7943E675-D9F6-B954-7D67-C6E66F13ADF2}"/>
              </a:ext>
            </a:extLst>
          </p:cNvPr>
          <p:cNvSpPr/>
          <p:nvPr/>
        </p:nvSpPr>
        <p:spPr>
          <a:xfrm>
            <a:off x="7587279" y="980409"/>
            <a:ext cx="4128422" cy="551033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5" name="Rectangle: Rounded Corners 24">
            <a:extLst>
              <a:ext uri="{FF2B5EF4-FFF2-40B4-BE49-F238E27FC236}">
                <a16:creationId xmlns:a16="http://schemas.microsoft.com/office/drawing/2014/main" id="{B43734DB-5428-F39C-F28D-2BEB8820864A}"/>
              </a:ext>
            </a:extLst>
          </p:cNvPr>
          <p:cNvSpPr/>
          <p:nvPr/>
        </p:nvSpPr>
        <p:spPr>
          <a:xfrm>
            <a:off x="654022" y="1165695"/>
            <a:ext cx="10653850" cy="513975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dirty="0">
              <a:solidFill>
                <a:prstClr val="white"/>
              </a:solidFill>
            </a:endParaRPr>
          </a:p>
        </p:txBody>
      </p:sp>
      <p:sp>
        <p:nvSpPr>
          <p:cNvPr id="2" name="TextBox 1">
            <a:extLst>
              <a:ext uri="{FF2B5EF4-FFF2-40B4-BE49-F238E27FC236}">
                <a16:creationId xmlns:a16="http://schemas.microsoft.com/office/drawing/2014/main" id="{AE432C7A-8C13-64B4-64C5-EE5F75B129CD}"/>
              </a:ext>
            </a:extLst>
          </p:cNvPr>
          <p:cNvSpPr txBox="1"/>
          <p:nvPr/>
        </p:nvSpPr>
        <p:spPr>
          <a:xfrm>
            <a:off x="506422" y="6237502"/>
            <a:ext cx="2616200" cy="400110"/>
          </a:xfrm>
          <a:prstGeom prst="rect">
            <a:avLst/>
          </a:prstGeom>
          <a:noFill/>
        </p:spPr>
        <p:txBody>
          <a:bodyPr wrap="square" rtlCol="0">
            <a:spAutoFit/>
          </a:bodyPr>
          <a:lstStyle/>
          <a:p>
            <a:pPr algn="ctr" rtl="0"/>
            <a:r>
              <a:rPr lang="en-US" sz="2000" b="1" dirty="0">
                <a:solidFill>
                  <a:prstClr val="black"/>
                </a:solidFill>
              </a:rPr>
              <a:t>midocean.edu.km</a:t>
            </a:r>
          </a:p>
        </p:txBody>
      </p:sp>
      <p:pic>
        <p:nvPicPr>
          <p:cNvPr id="5" name="Graphic 21">
            <a:extLst>
              <a:ext uri="{FF2B5EF4-FFF2-40B4-BE49-F238E27FC236}">
                <a16:creationId xmlns:a16="http://schemas.microsoft.com/office/drawing/2014/main" id="{43B42542-E5CF-DA7A-E739-DFFDD31708E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34259" y="844506"/>
            <a:ext cx="2305141" cy="1076343"/>
          </a:xfrm>
          <a:prstGeom prst="rect">
            <a:avLst/>
          </a:prstGeom>
        </p:spPr>
      </p:pic>
      <p:sp>
        <p:nvSpPr>
          <p:cNvPr id="4" name="مربع نص 3"/>
          <p:cNvSpPr txBox="1"/>
          <p:nvPr/>
        </p:nvSpPr>
        <p:spPr>
          <a:xfrm>
            <a:off x="801622" y="1713187"/>
            <a:ext cx="10358650" cy="1200329"/>
          </a:xfrm>
          <a:prstGeom prst="rect">
            <a:avLst/>
          </a:prstGeom>
          <a:noFill/>
        </p:spPr>
        <p:txBody>
          <a:bodyPr wrap="square" rtlCol="1">
            <a:spAutoFit/>
          </a:bodyPr>
          <a:lstStyle/>
          <a:p>
            <a:pPr algn="just"/>
            <a:r>
              <a:rPr lang="ar-SY" sz="2400" b="1" dirty="0">
                <a:solidFill>
                  <a:prstClr val="black"/>
                </a:solidFill>
              </a:rPr>
              <a:t>9. الصعوبات : </a:t>
            </a:r>
            <a:r>
              <a:rPr lang="ar-SY" sz="2400" dirty="0">
                <a:solidFill>
                  <a:prstClr val="black"/>
                </a:solidFill>
              </a:rPr>
              <a:t>ابحث عنها وفق المعطيات الواردة في المحاضرة. </a:t>
            </a:r>
          </a:p>
          <a:p>
            <a:pPr algn="just"/>
            <a:r>
              <a:rPr lang="ar-SY" sz="2400" b="1" dirty="0">
                <a:solidFill>
                  <a:prstClr val="black"/>
                </a:solidFill>
              </a:rPr>
              <a:t>10. خطة البحث (الهيكل الثنائي) : </a:t>
            </a:r>
            <a:r>
              <a:rPr lang="ar-SY" sz="2400" dirty="0">
                <a:solidFill>
                  <a:prstClr val="black"/>
                </a:solidFill>
              </a:rPr>
              <a:t>اكتب أولاً "فقرة التبرير المنطقي للخطة"، ثم اعرض الخطة في بابين، وفي كل باب فصلين فقط، مع صياغة عناوين رصينة وموزونة تعكس التوازن الكمي والنوعي للأطروحة</a:t>
            </a:r>
          </a:p>
        </p:txBody>
      </p:sp>
    </p:spTree>
    <p:extLst>
      <p:ext uri="{BB962C8B-B14F-4D97-AF65-F5344CB8AC3E}">
        <p14:creationId xmlns:p14="http://schemas.microsoft.com/office/powerpoint/2010/main" val="142450314"/>
      </p:ext>
    </p:extLst>
  </p:cSld>
  <p:clrMapOvr>
    <a:masterClrMapping/>
  </p:clrMapOvr>
  <mc:AlternateContent xmlns:mc="http://schemas.openxmlformats.org/markup-compatibility/2006" xmlns:p14="http://schemas.microsoft.com/office/powerpoint/2010/main">
    <mc:Choice Requires="p14">
      <p:transition spd="slow" p14:dur="2000" advTm="87435"/>
    </mc:Choice>
    <mc:Fallback xmlns="">
      <p:transition spd="slow" advTm="87435"/>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0F6B7A6-9EC8-E97C-EB5D-B187356155CB}"/>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3800B3F7-79A5-EB7F-DD37-3EBEA4DC3DF3}"/>
              </a:ext>
            </a:extLst>
          </p:cNvPr>
          <p:cNvSpPr/>
          <p:nvPr/>
        </p:nvSpPr>
        <p:spPr>
          <a:xfrm>
            <a:off x="138495" y="1416209"/>
            <a:ext cx="5659953" cy="352986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defRPr/>
            </a:pPr>
            <a:endParaRPr lang="id-ID">
              <a:solidFill>
                <a:prstClr val="white"/>
              </a:solidFill>
            </a:endParaRPr>
          </a:p>
        </p:txBody>
      </p:sp>
      <p:sp>
        <p:nvSpPr>
          <p:cNvPr id="29" name="Rectangle 28">
            <a:extLst>
              <a:ext uri="{FF2B5EF4-FFF2-40B4-BE49-F238E27FC236}">
                <a16:creationId xmlns:a16="http://schemas.microsoft.com/office/drawing/2014/main" id="{F77A9927-E9D0-550D-8798-B994F3039175}"/>
              </a:ext>
            </a:extLst>
          </p:cNvPr>
          <p:cNvSpPr/>
          <p:nvPr/>
        </p:nvSpPr>
        <p:spPr>
          <a:xfrm>
            <a:off x="944721" y="618886"/>
            <a:ext cx="871041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defRPr/>
            </a:pPr>
            <a:endParaRPr lang="en-US">
              <a:solidFill>
                <a:prstClr val="white"/>
              </a:solidFill>
            </a:endParaRPr>
          </a:p>
        </p:txBody>
      </p:sp>
      <p:sp>
        <p:nvSpPr>
          <p:cNvPr id="3" name="TextBox 2">
            <a:extLst>
              <a:ext uri="{FF2B5EF4-FFF2-40B4-BE49-F238E27FC236}">
                <a16:creationId xmlns:a16="http://schemas.microsoft.com/office/drawing/2014/main" id="{B4C37270-30A6-5717-671F-C892546A2946}"/>
              </a:ext>
            </a:extLst>
          </p:cNvPr>
          <p:cNvSpPr txBox="1"/>
          <p:nvPr/>
        </p:nvSpPr>
        <p:spPr>
          <a:xfrm>
            <a:off x="713830" y="6065605"/>
            <a:ext cx="2616200" cy="400110"/>
          </a:xfrm>
          <a:prstGeom prst="rect">
            <a:avLst/>
          </a:prstGeom>
          <a:noFill/>
        </p:spPr>
        <p:txBody>
          <a:bodyPr wrap="square" rtlCol="0">
            <a:spAutoFit/>
          </a:bodyPr>
          <a:lstStyle/>
          <a:p>
            <a:pPr algn="ctr" rtl="0">
              <a:defRPr/>
            </a:pPr>
            <a:r>
              <a:rPr lang="en-US" sz="2000" b="1" dirty="0">
                <a:solidFill>
                  <a:prstClr val="black"/>
                </a:solidFill>
              </a:rPr>
              <a:t>midocean.edu.km</a:t>
            </a:r>
          </a:p>
        </p:txBody>
      </p:sp>
      <p:pic>
        <p:nvPicPr>
          <p:cNvPr id="8" name="Graphic 21">
            <a:extLst>
              <a:ext uri="{FF2B5EF4-FFF2-40B4-BE49-F238E27FC236}">
                <a16:creationId xmlns:a16="http://schemas.microsoft.com/office/drawing/2014/main" id="{B010C793-2590-BF5A-9070-A9633C02168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86859" y="126434"/>
            <a:ext cx="2305141" cy="1076343"/>
          </a:xfrm>
          <a:prstGeom prst="rect">
            <a:avLst/>
          </a:prstGeom>
        </p:spPr>
      </p:pic>
      <p:pic>
        <p:nvPicPr>
          <p:cNvPr id="12" name="Picture Placeholder 4">
            <a:extLst>
              <a:ext uri="{FF2B5EF4-FFF2-40B4-BE49-F238E27FC236}">
                <a16:creationId xmlns:a16="http://schemas.microsoft.com/office/drawing/2014/main" id="{B6A16B5E-B36E-AFD3-D232-7592BE732EBD}"/>
              </a:ext>
            </a:extLst>
          </p:cNvPr>
          <p:cNvPicPr>
            <a:picLocks noChangeAspect="1"/>
          </p:cNvPicPr>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2810729" cy="6858000"/>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pic>
      <p:sp>
        <p:nvSpPr>
          <p:cNvPr id="4" name="مربع نص 3"/>
          <p:cNvSpPr txBox="1"/>
          <p:nvPr/>
        </p:nvSpPr>
        <p:spPr>
          <a:xfrm>
            <a:off x="2213212" y="833404"/>
            <a:ext cx="9539785" cy="4524315"/>
          </a:xfrm>
          <a:prstGeom prst="rect">
            <a:avLst/>
          </a:prstGeom>
          <a:noFill/>
        </p:spPr>
        <p:txBody>
          <a:bodyPr wrap="square" rtlCol="1">
            <a:spAutoFit/>
          </a:bodyPr>
          <a:lstStyle/>
          <a:p>
            <a:pPr algn="ctr" rtl="0"/>
            <a:r>
              <a:rPr lang="ar-SY" sz="2400" b="1" dirty="0">
                <a:solidFill>
                  <a:prstClr val="black"/>
                </a:solidFill>
              </a:rPr>
              <a:t>تعليمات وارشادات</a:t>
            </a:r>
            <a:endParaRPr lang="en-US" sz="2400" b="1" dirty="0">
              <a:solidFill>
                <a:prstClr val="black"/>
              </a:solidFill>
            </a:endParaRPr>
          </a:p>
          <a:p>
            <a:pPr algn="ctr" rtl="0"/>
            <a:endParaRPr lang="ar-SY" sz="2400" b="1" dirty="0">
              <a:solidFill>
                <a:prstClr val="black"/>
              </a:solidFill>
            </a:endParaRPr>
          </a:p>
          <a:p>
            <a:pPr algn="ctr"/>
            <a:r>
              <a:rPr lang="ar-SY" sz="2400" b="1" dirty="0">
                <a:solidFill>
                  <a:prstClr val="black"/>
                </a:solidFill>
              </a:rPr>
              <a:t>استخدام مراجع حقيقية مرتبطة بالبحث؛ وتوثيقها وفق قواعد الحقوق (اسم المؤلف، اسم الكتاب، دار النشر، بلد النشر، السنة، الصفحة) ، مع حظر الروابط الإلكترونية العامة كمرجع أساسي للنصوص الفقهية.</a:t>
            </a:r>
          </a:p>
          <a:p>
            <a:pPr algn="ctr"/>
            <a:r>
              <a:rPr lang="ar-SY" sz="2400" dirty="0">
                <a:solidFill>
                  <a:prstClr val="black"/>
                </a:solidFill>
              </a:rPr>
              <a:t>الالتزام بمواعيد تسليم المهام والتكليفات بالموعد المحدد</a:t>
            </a:r>
          </a:p>
          <a:p>
            <a:pPr algn="ctr"/>
            <a:r>
              <a:rPr lang="ar-SY" sz="2400" b="1" dirty="0">
                <a:solidFill>
                  <a:prstClr val="black"/>
                </a:solidFill>
              </a:rPr>
              <a:t>• </a:t>
            </a:r>
            <a:r>
              <a:rPr lang="ar-SY" sz="2400" dirty="0">
                <a:solidFill>
                  <a:prstClr val="black"/>
                </a:solidFill>
              </a:rPr>
              <a:t>حاول ان تنجز المهمة/ التكليف بنفسك لتحقق الهدف من التكليف</a:t>
            </a:r>
          </a:p>
          <a:p>
            <a:pPr algn="ctr"/>
            <a:r>
              <a:rPr lang="ar-SY" sz="2400" b="1" dirty="0">
                <a:solidFill>
                  <a:prstClr val="black"/>
                </a:solidFill>
              </a:rPr>
              <a:t>• </a:t>
            </a:r>
            <a:r>
              <a:rPr lang="ar-SY" sz="2400" dirty="0">
                <a:solidFill>
                  <a:prstClr val="black"/>
                </a:solidFill>
              </a:rPr>
              <a:t>يشجّع استخدام قواعد البيانات العلمية مثل </a:t>
            </a:r>
            <a:r>
              <a:rPr lang="en-US" sz="2400" dirty="0">
                <a:solidFill>
                  <a:prstClr val="black"/>
                </a:solidFill>
              </a:rPr>
              <a:t> </a:t>
            </a:r>
            <a:r>
              <a:rPr lang="en-US" sz="2400" b="1" dirty="0">
                <a:solidFill>
                  <a:prstClr val="black"/>
                </a:solidFill>
              </a:rPr>
              <a:t>Scopus </a:t>
            </a:r>
            <a:r>
              <a:rPr lang="ar-SY" sz="2400" dirty="0">
                <a:solidFill>
                  <a:prstClr val="black"/>
                </a:solidFill>
              </a:rPr>
              <a:t>و </a:t>
            </a:r>
            <a:r>
              <a:rPr lang="en-US" sz="2400" b="1" dirty="0">
                <a:solidFill>
                  <a:prstClr val="black"/>
                </a:solidFill>
              </a:rPr>
              <a:t>Google Scholar </a:t>
            </a:r>
            <a:r>
              <a:rPr lang="ar-SY" sz="2400" b="1" dirty="0">
                <a:solidFill>
                  <a:prstClr val="black"/>
                </a:solidFill>
              </a:rPr>
              <a:t> </a:t>
            </a:r>
            <a:r>
              <a:rPr lang="ar-SY" sz="2400" dirty="0">
                <a:solidFill>
                  <a:prstClr val="black"/>
                </a:solidFill>
              </a:rPr>
              <a:t>و </a:t>
            </a:r>
            <a:r>
              <a:rPr lang="en-US" sz="2400" b="1" dirty="0">
                <a:solidFill>
                  <a:prstClr val="black"/>
                </a:solidFill>
              </a:rPr>
              <a:t>Web</a:t>
            </a:r>
          </a:p>
          <a:p>
            <a:pPr algn="ctr"/>
            <a:r>
              <a:rPr lang="en-US" sz="2400" b="1" dirty="0">
                <a:solidFill>
                  <a:prstClr val="black"/>
                </a:solidFill>
              </a:rPr>
              <a:t>Science</a:t>
            </a:r>
          </a:p>
          <a:p>
            <a:pPr algn="ctr"/>
            <a:r>
              <a:rPr lang="ar-SY" sz="2400" b="1" dirty="0">
                <a:solidFill>
                  <a:prstClr val="black"/>
                </a:solidFill>
              </a:rPr>
              <a:t>• </a:t>
            </a:r>
            <a:r>
              <a:rPr lang="ar-SY" sz="2400" dirty="0">
                <a:solidFill>
                  <a:prstClr val="black"/>
                </a:solidFill>
              </a:rPr>
              <a:t>الالتزام بأخلاقيات البحث العلمي في جميع مراحل العمل</a:t>
            </a:r>
          </a:p>
          <a:p>
            <a:pPr algn="ctr"/>
            <a:r>
              <a:rPr lang="ar-SY" sz="2400" b="1" dirty="0">
                <a:solidFill>
                  <a:prstClr val="black"/>
                </a:solidFill>
              </a:rPr>
              <a:t>• </a:t>
            </a:r>
            <a:r>
              <a:rPr lang="ar-SY" sz="2400" dirty="0">
                <a:solidFill>
                  <a:prstClr val="black"/>
                </a:solidFill>
              </a:rPr>
              <a:t>استخدم برامج إدارة المراجع مثل </a:t>
            </a:r>
            <a:r>
              <a:rPr lang="en-US" sz="2400" dirty="0">
                <a:solidFill>
                  <a:prstClr val="black"/>
                </a:solidFill>
              </a:rPr>
              <a:t> </a:t>
            </a:r>
            <a:r>
              <a:rPr lang="en-US" sz="2400" b="1" dirty="0" err="1">
                <a:solidFill>
                  <a:prstClr val="black"/>
                </a:solidFill>
              </a:rPr>
              <a:t>Mendeley</a:t>
            </a:r>
            <a:r>
              <a:rPr lang="en-US" sz="2400" b="1" dirty="0">
                <a:solidFill>
                  <a:prstClr val="black"/>
                </a:solidFill>
              </a:rPr>
              <a:t> </a:t>
            </a:r>
            <a:r>
              <a:rPr lang="ar-SY" sz="2400" dirty="0">
                <a:solidFill>
                  <a:prstClr val="black"/>
                </a:solidFill>
              </a:rPr>
              <a:t>أو </a:t>
            </a:r>
            <a:r>
              <a:rPr lang="en-US" sz="2400" dirty="0">
                <a:solidFill>
                  <a:prstClr val="black"/>
                </a:solidFill>
              </a:rPr>
              <a:t> </a:t>
            </a:r>
            <a:r>
              <a:rPr lang="en-US" sz="2400" b="1" dirty="0">
                <a:solidFill>
                  <a:prstClr val="black"/>
                </a:solidFill>
              </a:rPr>
              <a:t>EndNote </a:t>
            </a:r>
            <a:r>
              <a:rPr lang="ar-SY" sz="2400" dirty="0">
                <a:solidFill>
                  <a:prstClr val="black"/>
                </a:solidFill>
              </a:rPr>
              <a:t>منذ اليوم الأول لتنظيم</a:t>
            </a:r>
          </a:p>
          <a:p>
            <a:pPr algn="ctr"/>
            <a:r>
              <a:rPr lang="ar-SY" sz="2400" dirty="0">
                <a:solidFill>
                  <a:prstClr val="black"/>
                </a:solidFill>
              </a:rPr>
              <a:t>مصادرك وتجنب ضياع المراجع</a:t>
            </a:r>
          </a:p>
        </p:txBody>
      </p:sp>
    </p:spTree>
    <p:extLst>
      <p:ext uri="{BB962C8B-B14F-4D97-AF65-F5344CB8AC3E}">
        <p14:creationId xmlns:p14="http://schemas.microsoft.com/office/powerpoint/2010/main" val="3605168002"/>
      </p:ext>
    </p:extLst>
  </p:cSld>
  <p:clrMapOvr>
    <a:masterClrMapping/>
  </p:clrMapOvr>
  <p:transition spd="slow" advTm="25603">
    <p:comb/>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id-ID">
              <a:solidFill>
                <a:prstClr val="white"/>
              </a:solidFill>
            </a:endParaRPr>
          </a:p>
        </p:txBody>
      </p:sp>
      <p:sp>
        <p:nvSpPr>
          <p:cNvPr id="10" name="TextBox 9"/>
          <p:cNvSpPr txBox="1"/>
          <p:nvPr/>
        </p:nvSpPr>
        <p:spPr>
          <a:xfrm>
            <a:off x="552397" y="4606440"/>
            <a:ext cx="8670320" cy="1754326"/>
          </a:xfrm>
          <a:prstGeom prst="rect">
            <a:avLst/>
          </a:prstGeom>
          <a:noFill/>
        </p:spPr>
        <p:txBody>
          <a:bodyPr wrap="square" rtlCol="0">
            <a:spAutoFit/>
          </a:bodyPr>
          <a:lstStyle/>
          <a:p>
            <a:pPr algn="l" rtl="0"/>
            <a:r>
              <a:rPr lang="en-US" sz="5400" b="1" dirty="0">
                <a:solidFill>
                  <a:prstClr val="white"/>
                </a:solidFill>
                <a:latin typeface="Times New Roman" panose="02020603050405020304" pitchFamily="18" charset="0"/>
                <a:cs typeface="Times New Roman" panose="02020603050405020304" pitchFamily="18" charset="0"/>
              </a:rPr>
              <a:t>Thank You!</a:t>
            </a:r>
          </a:p>
          <a:p>
            <a:pPr algn="l" rtl="0"/>
            <a:r>
              <a:rPr lang="en-US" sz="5400" b="1" dirty="0">
                <a:solidFill>
                  <a:prstClr val="white"/>
                </a:solidFill>
                <a:latin typeface="Times New Roman" panose="02020603050405020304" pitchFamily="18" charset="0"/>
                <a:cs typeface="Times New Roman" panose="02020603050405020304" pitchFamily="18" charset="0"/>
              </a:rPr>
              <a:t>Dr. Ibrahim. Y. Harmoush</a:t>
            </a:r>
          </a:p>
        </p:txBody>
      </p:sp>
      <p:pic>
        <p:nvPicPr>
          <p:cNvPr id="13" name="Graphic 12"/>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id-ID">
              <a:solidFill>
                <a:srgbClr val="669BBC"/>
              </a:solidFill>
            </a:endParaRPr>
          </a:p>
        </p:txBody>
      </p:sp>
      <p:pic>
        <p:nvPicPr>
          <p:cNvPr id="22"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1007577984"/>
      </p:ext>
    </p:extLst>
  </p:cSld>
  <p:clrMapOvr>
    <a:masterClrMapping/>
  </p:clrMapOvr>
  <mc:AlternateContent xmlns:mc="http://schemas.openxmlformats.org/markup-compatibility/2006" xmlns:p14="http://schemas.microsoft.com/office/powerpoint/2010/main">
    <mc:Choice Requires="p14">
      <p:transition spd="slow" p14:dur="2000" advTm="35953"/>
    </mc:Choice>
    <mc:Fallback xmlns="">
      <p:transition spd="slow" advTm="35953"/>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Midocean  01-03"/>
          <p:cNvPicPr>
            <a:picLocks noChangeAspect="1"/>
          </p:cNvPicPr>
          <p:nvPr/>
        </p:nvPicPr>
        <p:blipFill>
          <a:blip r:embed="rId2"/>
          <a:stretch>
            <a:fillRect/>
          </a:stretch>
        </p:blipFill>
        <p:spPr>
          <a:xfrm>
            <a:off x="6757670" y="777875"/>
            <a:ext cx="3002915" cy="2002155"/>
          </a:xfrm>
          <a:prstGeom prst="rect">
            <a:avLst/>
          </a:prstGeom>
        </p:spPr>
      </p:pic>
      <p:pic>
        <p:nvPicPr>
          <p:cNvPr id="3" name="Picture 2" descr="Midocean 02-03"/>
          <p:cNvPicPr>
            <a:picLocks noChangeAspect="1"/>
          </p:cNvPicPr>
          <p:nvPr/>
        </p:nvPicPr>
        <p:blipFill>
          <a:blip r:embed="rId3"/>
          <a:stretch>
            <a:fillRect/>
          </a:stretch>
        </p:blipFill>
        <p:spPr>
          <a:xfrm>
            <a:off x="2225040" y="635000"/>
            <a:ext cx="3479800" cy="2320290"/>
          </a:xfrm>
          <a:prstGeom prst="rect">
            <a:avLst/>
          </a:prstGeom>
        </p:spPr>
      </p:pic>
    </p:spTree>
    <p:extLst>
      <p:ext uri="{BB962C8B-B14F-4D97-AF65-F5344CB8AC3E}">
        <p14:creationId xmlns:p14="http://schemas.microsoft.com/office/powerpoint/2010/main" val="3785529599"/>
      </p:ext>
    </p:extLst>
  </p:cSld>
  <p:clrMapOvr>
    <a:masterClrMapping/>
  </p:clrMapOvr>
  <mc:AlternateContent xmlns:mc="http://schemas.openxmlformats.org/markup-compatibility/2006" xmlns:p14="http://schemas.microsoft.com/office/powerpoint/2010/main">
    <mc:Choice Requires="p14">
      <p:transition spd="slow" p14:dur="2000" advTm="3620"/>
    </mc:Choice>
    <mc:Fallback xmlns="">
      <p:transition spd="slow" advTm="3620"/>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نسق Offic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F4F4082-BCB8-499E-BE74-869AF220E732}">
  <ds:schemaRefs>
    <ds:schemaRef ds:uri="http://schemas.microsoft.com/sharepoint/v3/contenttype/forms"/>
  </ds:schemaRefs>
</ds:datastoreItem>
</file>

<file path=customXml/itemProps2.xml><?xml version="1.0" encoding="utf-8"?>
<ds:datastoreItem xmlns:ds="http://schemas.openxmlformats.org/officeDocument/2006/customXml" ds:itemID="{7B3D0D70-BF52-4076-B5D8-C9B31737B7FB}">
  <ds:schemaRefs>
    <ds:schemaRef ds:uri="http://schemas.microsoft.com/office/2006/metadata/properties"/>
    <ds:schemaRef ds:uri="http://schemas.microsoft.com/office/infopath/2007/PartnerControls"/>
    <ds:schemaRef ds:uri="49100919-8a76-4266-be0c-7dc583902cb4"/>
    <ds:schemaRef ds:uri="d13aca44-ef33-4cf4-9980-7f0b00e6eeb9"/>
  </ds:schemaRefs>
</ds:datastoreItem>
</file>

<file path=customXml/itemProps3.xml><?xml version="1.0" encoding="utf-8"?>
<ds:datastoreItem xmlns:ds="http://schemas.openxmlformats.org/officeDocument/2006/customXml" ds:itemID="{ADDE2D94-4596-4365-86DE-D45E4F056F7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1322</TotalTime>
  <Words>5655</Words>
  <Application>Microsoft Office PowerPoint</Application>
  <PresentationFormat>Widescreen</PresentationFormat>
  <Paragraphs>384</Paragraphs>
  <Slides>49</Slides>
  <Notes>5</Notes>
  <HiddenSlides>0</HiddenSlides>
  <MMClips>0</MMClips>
  <ScaleCrop>false</ScaleCrop>
  <HeadingPairs>
    <vt:vector size="4" baseType="variant">
      <vt:variant>
        <vt:lpstr>Theme</vt:lpstr>
      </vt:variant>
      <vt:variant>
        <vt:i4>2</vt:i4>
      </vt:variant>
      <vt:variant>
        <vt:lpstr>Slide Titles</vt:lpstr>
      </vt:variant>
      <vt:variant>
        <vt:i4>49</vt:i4>
      </vt:variant>
    </vt:vector>
  </HeadingPairs>
  <TitlesOfParts>
    <vt:vector size="51" baseType="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عرض تقديمي في PowerPoint</dc:title>
  <dc:creator>Dr. Ibrahim</dc:creator>
  <cp:lastModifiedBy>ibrahim h</cp:lastModifiedBy>
  <cp:revision>111</cp:revision>
  <dcterms:created xsi:type="dcterms:W3CDTF">2026-05-18T15:42:29Z</dcterms:created>
  <dcterms:modified xsi:type="dcterms:W3CDTF">2026-06-16T18:45:15Z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