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3"/>
    <p:sldMasterId id="2147483707" r:id="rId4"/>
    <p:sldMasterId id="2147483725" r:id="rId5"/>
  </p:sldMasterIdLst>
  <p:notesMasterIdLst>
    <p:notesMasterId r:id="rId38"/>
  </p:notesMasterIdLst>
  <p:sldIdLst>
    <p:sldId id="481" r:id="rId6"/>
    <p:sldId id="482"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503" r:id="rId3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348" autoAdjust="0"/>
    <p:restoredTop sz="90470" autoAdjust="0"/>
  </p:normalViewPr>
  <p:slideViewPr>
    <p:cSldViewPr>
      <p:cViewPr varScale="1">
        <p:scale>
          <a:sx n="74" d="100"/>
          <a:sy n="74" d="100"/>
        </p:scale>
        <p:origin x="1195"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3.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slideMaster" Target="slideMasters/slideMaster1.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470E4CD-F132-4750-BBE9-A19DC4E07863}" type="datetimeFigureOut">
              <a:rPr lang="ar-SA" smtClean="0"/>
              <a:t>27/08/1446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AF180F9-40D2-4D7A-8ABF-AEC3C2FD308D}" type="slidenum">
              <a:rPr lang="ar-SA" smtClean="0"/>
              <a:t>‹#›</a:t>
            </a:fld>
            <a:endParaRPr lang="ar-SA"/>
          </a:p>
        </p:txBody>
      </p:sp>
    </p:spTree>
    <p:extLst>
      <p:ext uri="{BB962C8B-B14F-4D97-AF65-F5344CB8AC3E}">
        <p14:creationId xmlns:p14="http://schemas.microsoft.com/office/powerpoint/2010/main" val="28729559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AF180F9-40D2-4D7A-8ABF-AEC3C2FD308D}" type="slidenum">
              <a:rPr lang="ar-SA" smtClean="0"/>
              <a:t>7</a:t>
            </a:fld>
            <a:endParaRPr lang="ar-SA"/>
          </a:p>
        </p:txBody>
      </p:sp>
    </p:spTree>
    <p:extLst>
      <p:ext uri="{BB962C8B-B14F-4D97-AF65-F5344CB8AC3E}">
        <p14:creationId xmlns:p14="http://schemas.microsoft.com/office/powerpoint/2010/main" val="3756174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66857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480094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4270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27/08/1446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32399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F21F6C3-7B89-48F5-9D81-39A461248A10}" type="datetimeFigureOut">
              <a:rPr lang="ar-SA" smtClean="0"/>
              <a:t>27/08/1446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00439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F21F6C3-7B89-48F5-9D81-39A461248A10}" type="datetimeFigureOut">
              <a:rPr lang="ar-SA" smtClean="0"/>
              <a:t>27/08/1446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5380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F21F6C3-7B89-48F5-9D81-39A461248A10}" type="datetimeFigureOut">
              <a:rPr lang="ar-SA" smtClean="0"/>
              <a:t>27/08/1446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82540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27/08/1446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0355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27/08/1446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15198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26330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7598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31290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69821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3501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4874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4213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66984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14008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019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56250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3045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87727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30652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068018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423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4521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2593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8154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5768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01428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5677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84664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51635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28535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27135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17594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87266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184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20330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73172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7510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5211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7867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2631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174276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0661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3.jp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21F6C3-7B89-48F5-9D81-39A461248A10}" type="datetimeFigureOut">
              <a:rPr lang="ar-SA" smtClean="0"/>
              <a:t>27/08/1446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B6D7E5-B49C-42F8-BD13-332199AFF95A}" type="slidenum">
              <a:rPr lang="ar-SA" smtClean="0"/>
              <a:t>‹#›</a:t>
            </a:fld>
            <a:endParaRPr lang="ar-SA"/>
          </a:p>
        </p:txBody>
      </p:sp>
    </p:spTree>
    <p:extLst>
      <p:ext uri="{BB962C8B-B14F-4D97-AF65-F5344CB8AC3E}">
        <p14:creationId xmlns:p14="http://schemas.microsoft.com/office/powerpoint/2010/main" val="182214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8576636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5256631"/>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4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4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No.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Tree>
    <p:extLst>
      <p:ext uri="{BB962C8B-B14F-4D97-AF65-F5344CB8AC3E}">
        <p14:creationId xmlns:p14="http://schemas.microsoft.com/office/powerpoint/2010/main" val="13572948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240524" y="6231076"/>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5536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Text Placeholder 3">
            <a:extLst>
              <a:ext uri="{FF2B5EF4-FFF2-40B4-BE49-F238E27FC236}">
                <a16:creationId xmlns:a16="http://schemas.microsoft.com/office/drawing/2014/main" id="{05D6177A-C37F-3EB8-0952-8DBAFA852653}"/>
              </a:ext>
            </a:extLst>
          </p:cNvPr>
          <p:cNvSpPr txBox="1">
            <a:spLocks/>
          </p:cNvSpPr>
          <p:nvPr/>
        </p:nvSpPr>
        <p:spPr>
          <a:xfrm>
            <a:off x="6292547" y="3612342"/>
            <a:ext cx="5164267" cy="627199"/>
          </a:xfrm>
          <a:prstGeom prst="rect">
            <a:avLst/>
          </a:prstGeom>
        </p:spPr>
        <p:style>
          <a:lnRef idx="2">
            <a:schemeClr val="dk1"/>
          </a:lnRef>
          <a:fillRef idx="1">
            <a:schemeClr val="lt1"/>
          </a:fillRef>
          <a:effectRef idx="0">
            <a:schemeClr val="dk1"/>
          </a:effectRef>
          <a:fontRef idx="minor">
            <a:schemeClr val="dk1"/>
          </a:fontRef>
        </p:style>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b="1" dirty="0">
                <a:effectLst>
                  <a:outerShdw blurRad="38100" dist="38100" dir="2700000" algn="tl">
                    <a:srgbClr val="000000">
                      <a:alpha val="43137"/>
                    </a:srgbClr>
                  </a:outerShdw>
                </a:effectLst>
              </a:rPr>
              <a:t>Planning the Project   </a:t>
            </a:r>
            <a:endParaRPr lang="en-GB" sz="4400" b="1" dirty="0">
              <a:effectLst>
                <a:outerShdw blurRad="38100" dist="38100" dir="2700000" algn="tl">
                  <a:srgbClr val="000000">
                    <a:alpha val="43137"/>
                  </a:srgbClr>
                </a:outerShdw>
              </a:effectLst>
            </a:endParaRPr>
          </a:p>
        </p:txBody>
      </p:sp>
      <p:sp>
        <p:nvSpPr>
          <p:cNvPr id="6" name="Rectangle: Rounded Corners 5">
            <a:extLst>
              <a:ext uri="{FF2B5EF4-FFF2-40B4-BE49-F238E27FC236}">
                <a16:creationId xmlns:a16="http://schemas.microsoft.com/office/drawing/2014/main" id="{19EC0E98-4184-7906-7902-B19D0DC04C74}"/>
              </a:ext>
            </a:extLst>
          </p:cNvPr>
          <p:cNvSpPr/>
          <p:nvPr/>
        </p:nvSpPr>
        <p:spPr>
          <a:xfrm>
            <a:off x="7116376" y="2910030"/>
            <a:ext cx="3516608" cy="529167"/>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Lecture No. 6</a:t>
            </a:r>
          </a:p>
        </p:txBody>
      </p:sp>
    </p:spTree>
    <p:extLst>
      <p:ext uri="{BB962C8B-B14F-4D97-AF65-F5344CB8AC3E}">
        <p14:creationId xmlns:p14="http://schemas.microsoft.com/office/powerpoint/2010/main" val="480054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2197" y="1124745"/>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348880"/>
            <a:ext cx="8208912" cy="2736304"/>
          </a:xfrm>
          <a:prstGeom prst="rect">
            <a:avLst/>
          </a:prstGeom>
          <a:ln>
            <a:noFill/>
          </a:ln>
        </p:spPr>
        <p:txBody>
          <a:bodyPr anchor="t">
            <a:normAutofit fontScale="85000" lnSpcReduction="2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rtl="0">
              <a:lnSpc>
                <a:spcPct val="170000"/>
              </a:lnSpc>
              <a:buNone/>
            </a:pPr>
            <a:r>
              <a:rPr lang="en-US" sz="2400" b="1" dirty="0">
                <a:latin typeface="Book Antiqua" panose="02040602050305030304" pitchFamily="18" charset="0"/>
              </a:rPr>
              <a:t>1. The Contents of a Project Plan—The “Project Charter”. </a:t>
            </a:r>
          </a:p>
          <a:p>
            <a:pPr marL="0" indent="0" algn="l" rtl="0">
              <a:lnSpc>
                <a:spcPct val="170000"/>
              </a:lnSpc>
              <a:buNone/>
            </a:pPr>
            <a:r>
              <a:rPr lang="en-US" sz="2400" b="1" dirty="0">
                <a:latin typeface="Book Antiqua" panose="02040602050305030304" pitchFamily="18" charset="0"/>
              </a:rPr>
              <a:t>2. The Planning Process—Overview. </a:t>
            </a:r>
          </a:p>
          <a:p>
            <a:pPr marL="0" indent="0" algn="l" rtl="0">
              <a:lnSpc>
                <a:spcPct val="170000"/>
              </a:lnSpc>
              <a:buNone/>
            </a:pPr>
            <a:r>
              <a:rPr lang="en-US" sz="2400" b="1" dirty="0">
                <a:latin typeface="Book Antiqua" panose="02040602050305030304" pitchFamily="18" charset="0"/>
              </a:rPr>
              <a:t>3. The Planning Process—Nuts and Bolts.</a:t>
            </a:r>
          </a:p>
          <a:p>
            <a:pPr marL="0" indent="0" algn="l" rtl="0">
              <a:lnSpc>
                <a:spcPct val="170000"/>
              </a:lnSpc>
              <a:buNone/>
            </a:pPr>
            <a:r>
              <a:rPr lang="en-US" sz="2400" b="1" dirty="0">
                <a:latin typeface="Book Antiqua" panose="02040602050305030304" pitchFamily="18" charset="0"/>
              </a:rPr>
              <a:t>4. More on the Work Breakdown Structure and Other Aids .</a:t>
            </a:r>
          </a:p>
          <a:p>
            <a:pPr marL="0" indent="0" algn="l" rtl="0">
              <a:lnSpc>
                <a:spcPct val="170000"/>
              </a:lnSpc>
              <a:buNone/>
            </a:pPr>
            <a:r>
              <a:rPr lang="en-US" sz="2400" b="1" dirty="0">
                <a:latin typeface="Book Antiqua" panose="02040602050305030304" pitchFamily="18" charset="0"/>
              </a:rPr>
              <a:t>5. Multidisciplinary Teams—Balancing Pleasure and Pain. </a:t>
            </a:r>
          </a:p>
          <a:p>
            <a:pPr marL="514350" indent="-514350" algn="just" rtl="0">
              <a:lnSpc>
                <a:spcPct val="170000"/>
              </a:lnSpc>
              <a:buFont typeface="Arial" panose="020B0604020202020204" pitchFamily="34" charset="0"/>
              <a:buAutoNum type="arabicPeriod"/>
            </a:pPr>
            <a:endParaRPr lang="en-US" sz="2400" b="1" dirty="0">
              <a:latin typeface="Book Antiqua" panose="02040602050305030304" pitchFamily="18" charset="0"/>
            </a:endParaRPr>
          </a:p>
        </p:txBody>
      </p:sp>
      <p:sp>
        <p:nvSpPr>
          <p:cNvPr id="2" name="Rectangle 1">
            <a:extLst>
              <a:ext uri="{FF2B5EF4-FFF2-40B4-BE49-F238E27FC236}">
                <a16:creationId xmlns:a16="http://schemas.microsoft.com/office/drawing/2014/main" id="{674806A2-7B0E-8E70-DED4-F848BA4423FB}"/>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C7BA570C-A9C8-7C81-FA19-19A6065358AE}"/>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778A351F-5ABC-0BF6-511E-5E4A9B7B0AFF}"/>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27323"/>
      </p:ext>
    </p:extLst>
  </p:cSld>
  <p:clrMapOvr>
    <a:masterClrMapping/>
  </p:clrMapOvr>
  <mc:AlternateContent xmlns:mc="http://schemas.openxmlformats.org/markup-compatibility/2006" xmlns:p14="http://schemas.microsoft.com/office/powerpoint/2010/main">
    <mc:Choice Requires="p14">
      <p:transition spd="slow" p14:dur="2000" advTm="155119"/>
    </mc:Choice>
    <mc:Fallback xmlns="">
      <p:transition spd="slow" advTm="1551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2914653" y="1373427"/>
            <a:ext cx="2351927" cy="523220"/>
          </a:xfrm>
          <a:prstGeom prst="rect">
            <a:avLst/>
          </a:prstGeom>
        </p:spPr>
        <p:txBody>
          <a:bodyPr wrap="none">
            <a:spAutoFit/>
          </a:bodyPr>
          <a:lstStyle/>
          <a:p>
            <a:r>
              <a:rPr lang="en-US" sz="2800" b="1" dirty="0">
                <a:solidFill>
                  <a:srgbClr val="C00000"/>
                </a:solidFill>
                <a:latin typeface="Book Antiqua" panose="02040602050305030304" pitchFamily="18" charset="0"/>
              </a:rPr>
              <a:t>Introduction </a:t>
            </a:r>
            <a:endParaRPr lang="ar-SA" sz="2800" b="1" dirty="0">
              <a:solidFill>
                <a:srgbClr val="C00000"/>
              </a:solidFill>
              <a:latin typeface="Book Antiqua" panose="02040602050305030304" pitchFamily="18" charset="0"/>
            </a:endParaRPr>
          </a:p>
        </p:txBody>
      </p:sp>
      <p:sp>
        <p:nvSpPr>
          <p:cNvPr id="2" name="مستطيل 1"/>
          <p:cNvSpPr/>
          <p:nvPr/>
        </p:nvSpPr>
        <p:spPr>
          <a:xfrm>
            <a:off x="983432" y="2132856"/>
            <a:ext cx="6264696" cy="3359061"/>
          </a:xfrm>
          <a:prstGeom prst="rect">
            <a:avLst/>
          </a:prstGeom>
        </p:spPr>
        <p:txBody>
          <a:bodyPr wrap="square">
            <a:spAutoFit/>
          </a:bodyPr>
          <a:lstStyle/>
          <a:p>
            <a:pPr algn="just" rtl="0">
              <a:lnSpc>
                <a:spcPct val="150000"/>
              </a:lnSpc>
            </a:pPr>
            <a:r>
              <a:rPr lang="en-US" sz="2400" b="1" dirty="0"/>
              <a:t>If problems arise during the life of a project, our first hunch </a:t>
            </a:r>
            <a:r>
              <a:rPr lang="ar-EG" sz="2400" b="1" dirty="0"/>
              <a:t>حدسنا الأول  </a:t>
            </a:r>
            <a:r>
              <a:rPr lang="en-US" sz="2400" b="1" dirty="0"/>
              <a:t>would be that the project was not properly planned. Most of the time our hunch would be correct.</a:t>
            </a:r>
            <a:r>
              <a:rPr lang="ar-EG" sz="2400" b="1" dirty="0"/>
              <a:t> وهذا سيكون صحيح </a:t>
            </a:r>
            <a:r>
              <a:rPr lang="en-US" sz="2400" b="1" dirty="0"/>
              <a:t> Inadequate planning is more the case than the exception.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168" y="2204864"/>
            <a:ext cx="30861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ECD4BDA6-2070-C5AA-7499-2AC82D665F27}"/>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4" name="TextBox 32">
            <a:extLst>
              <a:ext uri="{FF2B5EF4-FFF2-40B4-BE49-F238E27FC236}">
                <a16:creationId xmlns:a16="http://schemas.microsoft.com/office/drawing/2014/main" id="{9C21D65E-DDD9-38D3-8FDB-A8FE3FB013E9}"/>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33">
            <a:extLst>
              <a:ext uri="{FF2B5EF4-FFF2-40B4-BE49-F238E27FC236}">
                <a16:creationId xmlns:a16="http://schemas.microsoft.com/office/drawing/2014/main" id="{46626409-869A-AF85-134D-9286DA0783BF}"/>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7902214"/>
      </p:ext>
    </p:extLst>
  </p:cSld>
  <p:clrMapOvr>
    <a:masterClrMapping/>
  </p:clrMapOvr>
  <mc:AlternateContent xmlns:mc="http://schemas.openxmlformats.org/markup-compatibility/2006" xmlns:p14="http://schemas.microsoft.com/office/powerpoint/2010/main">
    <mc:Choice Requires="p14">
      <p:transition spd="slow" p14:dur="2000" advTm="140043"/>
    </mc:Choice>
    <mc:Fallback xmlns="">
      <p:transition spd="slow" advTm="140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839416" y="1884888"/>
            <a:ext cx="6696744" cy="3785652"/>
          </a:xfrm>
          <a:prstGeom prst="rect">
            <a:avLst/>
          </a:prstGeom>
        </p:spPr>
        <p:txBody>
          <a:bodyPr wrap="square">
            <a:spAutoFit/>
          </a:bodyPr>
          <a:lstStyle/>
          <a:p>
            <a:pPr algn="l" rtl="0"/>
            <a:r>
              <a:rPr lang="en-US" altLang="ar-SA" sz="2000" b="1" u="sng" dirty="0">
                <a:solidFill>
                  <a:srgbClr val="C00000"/>
                </a:solidFill>
              </a:rPr>
              <a:t>Basic objective: </a:t>
            </a:r>
          </a:p>
          <a:p>
            <a:pPr lvl="1" algn="l" rtl="0"/>
            <a:r>
              <a:rPr lang="en-US" altLang="ar-SA" sz="2000" b="1" dirty="0"/>
              <a:t>To create a plan to meet the commitments of the project.</a:t>
            </a:r>
          </a:p>
          <a:p>
            <a:pPr lvl="1" algn="l" rtl="0"/>
            <a:r>
              <a:rPr lang="en-US" altLang="ar-SA" sz="2000" b="1" dirty="0"/>
              <a:t>Create a path that, if followed, will lead to a successful project.</a:t>
            </a:r>
          </a:p>
          <a:p>
            <a:pPr lvl="1" algn="l" rtl="0"/>
            <a:endParaRPr lang="en-US" altLang="ar-SA" sz="2000" b="1" dirty="0"/>
          </a:p>
          <a:p>
            <a:pPr algn="l" rtl="0"/>
            <a:r>
              <a:rPr lang="en-US" altLang="ar-SA" sz="2000" b="1" u="sng" dirty="0">
                <a:solidFill>
                  <a:srgbClr val="C00000"/>
                </a:solidFill>
              </a:rPr>
              <a:t>Planning involves </a:t>
            </a:r>
          </a:p>
          <a:p>
            <a:pPr lvl="1" algn="l" rtl="0"/>
            <a:r>
              <a:rPr lang="en-US" altLang="ar-SA" sz="2000" b="1" dirty="0"/>
              <a:t>Defining the LC </a:t>
            </a:r>
            <a:r>
              <a:rPr lang="ar-EG" altLang="ar-SA" sz="2000" b="1" dirty="0"/>
              <a:t> </a:t>
            </a:r>
            <a:r>
              <a:rPr lang="en-GB" altLang="ar-SA" sz="2000" b="1" dirty="0"/>
              <a:t>life cycle </a:t>
            </a:r>
            <a:r>
              <a:rPr lang="en-US" altLang="ar-SA" sz="2000" b="1" dirty="0"/>
              <a:t>process to be followed, estimates, detailed schedule, plan for quality, etc.</a:t>
            </a:r>
          </a:p>
          <a:p>
            <a:pPr lvl="1" algn="l" rtl="0"/>
            <a:endParaRPr lang="en-US" altLang="ar-SA" sz="2000" b="1" dirty="0"/>
          </a:p>
          <a:p>
            <a:pPr algn="l" rtl="0"/>
            <a:r>
              <a:rPr lang="en-US" altLang="ar-SA" sz="2000" b="1" u="sng" dirty="0">
                <a:solidFill>
                  <a:srgbClr val="C00000"/>
                </a:solidFill>
              </a:rPr>
              <a:t>Main output</a:t>
            </a:r>
          </a:p>
          <a:p>
            <a:pPr lvl="1" algn="l" rtl="0"/>
            <a:r>
              <a:rPr lang="en-US" altLang="ar-SA" sz="2000" b="1" dirty="0"/>
              <a:t>A project management plan, and</a:t>
            </a:r>
          </a:p>
          <a:p>
            <a:pPr lvl="1" algn="l" rtl="0"/>
            <a:r>
              <a:rPr lang="en-US" altLang="ar-SA" sz="2000" b="1" dirty="0"/>
              <a:t>project schedule.</a:t>
            </a:r>
          </a:p>
        </p:txBody>
      </p:sp>
      <p:sp>
        <p:nvSpPr>
          <p:cNvPr id="7" name="مستطيل 6"/>
          <p:cNvSpPr/>
          <p:nvPr/>
        </p:nvSpPr>
        <p:spPr>
          <a:xfrm>
            <a:off x="2279576" y="1423223"/>
            <a:ext cx="2264787" cy="461665"/>
          </a:xfrm>
          <a:prstGeom prst="rect">
            <a:avLst/>
          </a:prstGeom>
        </p:spPr>
        <p:txBody>
          <a:bodyPr wrap="none">
            <a:spAutoFit/>
          </a:bodyPr>
          <a:lstStyle/>
          <a:p>
            <a:r>
              <a:rPr lang="en-US" altLang="ar-SA" sz="2400" b="1" dirty="0">
                <a:solidFill>
                  <a:srgbClr val="C00000"/>
                </a:solidFill>
              </a:rPr>
              <a:t>Project Planning</a:t>
            </a:r>
            <a:endParaRPr lang="ar-SA" sz="2400" b="1" dirty="0">
              <a:solidFill>
                <a:srgbClr val="C0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6200" y="2132856"/>
            <a:ext cx="3551421" cy="325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6B06F665-039F-F395-914B-81DB71CE8FCF}"/>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C6FE3417-3C3D-BAA4-3884-EA80CEA03460}"/>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035DFFCE-D181-F55E-332D-5348E53B4696}"/>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0906989"/>
      </p:ext>
    </p:extLst>
  </p:cSld>
  <p:clrMapOvr>
    <a:masterClrMapping/>
  </p:clrMapOvr>
  <mc:AlternateContent xmlns:mc="http://schemas.openxmlformats.org/markup-compatibility/2006" xmlns:p14="http://schemas.microsoft.com/office/powerpoint/2010/main">
    <mc:Choice Requires="p14">
      <p:transition spd="slow" p14:dur="2000" advTm="247955"/>
    </mc:Choice>
    <mc:Fallback xmlns="">
      <p:transition spd="slow" advTm="2479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3215680" y="1112679"/>
            <a:ext cx="2564485" cy="461665"/>
          </a:xfrm>
          <a:prstGeom prst="rect">
            <a:avLst/>
          </a:prstGeom>
        </p:spPr>
        <p:txBody>
          <a:bodyPr wrap="none">
            <a:spAutoFit/>
          </a:bodyPr>
          <a:lstStyle/>
          <a:p>
            <a:r>
              <a:rPr lang="en-US" altLang="ar-SA" sz="2400" b="1" dirty="0"/>
              <a:t>Key Planning Tasks</a:t>
            </a:r>
            <a:endParaRPr lang="ar-SA" sz="2400" b="1" dirty="0"/>
          </a:p>
        </p:txBody>
      </p:sp>
      <p:sp>
        <p:nvSpPr>
          <p:cNvPr id="2" name="مستطيل 1"/>
          <p:cNvSpPr/>
          <p:nvPr/>
        </p:nvSpPr>
        <p:spPr>
          <a:xfrm>
            <a:off x="756134" y="1867900"/>
            <a:ext cx="7140066" cy="3268652"/>
          </a:xfrm>
          <a:prstGeom prst="rect">
            <a:avLst/>
          </a:prstGeom>
        </p:spPr>
        <p:txBody>
          <a:bodyPr wrap="square">
            <a:spAutoFit/>
          </a:bodyPr>
          <a:lstStyle/>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Define suitable processes for executing the project. </a:t>
            </a:r>
          </a:p>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Estimate effort.</a:t>
            </a:r>
          </a:p>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Define project milestones and create a schedule.</a:t>
            </a:r>
          </a:p>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Define </a:t>
            </a:r>
            <a:r>
              <a:rPr lang="en-US" altLang="ar-SA" sz="2000" b="1" dirty="0">
                <a:highlight>
                  <a:srgbClr val="FFFF00"/>
                </a:highlight>
                <a:latin typeface="Times" panose="02020603050405020304" pitchFamily="18" charset="0"/>
              </a:rPr>
              <a:t>quality objectives </a:t>
            </a:r>
            <a:r>
              <a:rPr lang="en-US" altLang="ar-SA" sz="2000" b="1" dirty="0">
                <a:latin typeface="Times" panose="02020603050405020304" pitchFamily="18" charset="0"/>
              </a:rPr>
              <a:t>and a </a:t>
            </a:r>
            <a:r>
              <a:rPr lang="en-US" altLang="ar-SA" sz="2000" b="1" dirty="0">
                <a:highlight>
                  <a:srgbClr val="FFFF00"/>
                </a:highlight>
                <a:latin typeface="Times" panose="02020603050405020304" pitchFamily="18" charset="0"/>
              </a:rPr>
              <a:t>quality plan</a:t>
            </a:r>
            <a:r>
              <a:rPr lang="en-US" altLang="ar-SA" sz="2000" b="1" dirty="0">
                <a:latin typeface="Times" panose="02020603050405020304" pitchFamily="18" charset="0"/>
              </a:rPr>
              <a:t>.</a:t>
            </a:r>
          </a:p>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Identify risks and make plans to mitigate them.</a:t>
            </a:r>
          </a:p>
          <a:p>
            <a:pPr marL="342900" indent="-342900" algn="l" rtl="0">
              <a:lnSpc>
                <a:spcPct val="150000"/>
              </a:lnSpc>
              <a:buFont typeface="Arial" panose="020B0604020202020204" pitchFamily="34" charset="0"/>
              <a:buChar char="•"/>
            </a:pPr>
            <a:r>
              <a:rPr lang="en-US" altLang="ar-SA" sz="2000" b="1" dirty="0">
                <a:latin typeface="Times" panose="02020603050405020304" pitchFamily="18" charset="0"/>
              </a:rPr>
              <a:t>Define </a:t>
            </a:r>
            <a:r>
              <a:rPr lang="en-US" altLang="ar-SA" sz="2000" b="1" dirty="0">
                <a:highlight>
                  <a:srgbClr val="FFFF00"/>
                </a:highlight>
                <a:latin typeface="Times" panose="02020603050405020304" pitchFamily="18" charset="0"/>
              </a:rPr>
              <a:t>measurement plan</a:t>
            </a:r>
            <a:r>
              <a:rPr lang="en-US" altLang="ar-SA" sz="2000" b="1" dirty="0">
                <a:latin typeface="Times" panose="02020603050405020304" pitchFamily="18" charset="0"/>
              </a:rPr>
              <a:t>, project-tracking procedures, training plan, team organization, etc.</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0216" y="1612377"/>
            <a:ext cx="36576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056BA845-53FE-9867-389B-64B1A9528BE1}"/>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4" name="TextBox 32">
            <a:extLst>
              <a:ext uri="{FF2B5EF4-FFF2-40B4-BE49-F238E27FC236}">
                <a16:creationId xmlns:a16="http://schemas.microsoft.com/office/drawing/2014/main" id="{AAA34578-285E-BE7D-C30E-62472387E217}"/>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33ADD961-FF56-A877-B7E7-B1AD08DC8695}"/>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0337214"/>
      </p:ext>
    </p:extLst>
  </p:cSld>
  <p:clrMapOvr>
    <a:masterClrMapping/>
  </p:clrMapOvr>
  <mc:AlternateContent xmlns:mc="http://schemas.openxmlformats.org/markup-compatibility/2006" xmlns:p14="http://schemas.microsoft.com/office/powerpoint/2010/main">
    <mc:Choice Requires="p14">
      <p:transition spd="slow" p14:dur="2000" advTm="574180"/>
    </mc:Choice>
    <mc:Fallback xmlns="">
      <p:transition spd="slow" advTm="5741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3791744" y="1089833"/>
            <a:ext cx="2404569" cy="461665"/>
          </a:xfrm>
          <a:prstGeom prst="rect">
            <a:avLst/>
          </a:prstGeom>
        </p:spPr>
        <p:txBody>
          <a:bodyPr wrap="none">
            <a:spAutoFit/>
          </a:bodyPr>
          <a:lstStyle/>
          <a:p>
            <a:r>
              <a:rPr lang="en-US" altLang="ar-SA" sz="2400" b="1" dirty="0">
                <a:solidFill>
                  <a:srgbClr val="C00000"/>
                </a:solidFill>
              </a:rPr>
              <a:t>Life Cycle Process</a:t>
            </a:r>
            <a:endParaRPr lang="ar-SA" sz="2400" b="1" dirty="0">
              <a:solidFill>
                <a:srgbClr val="C00000"/>
              </a:solidFill>
            </a:endParaRPr>
          </a:p>
        </p:txBody>
      </p:sp>
      <p:sp>
        <p:nvSpPr>
          <p:cNvPr id="2" name="مستطيل 1"/>
          <p:cNvSpPr/>
          <p:nvPr/>
        </p:nvSpPr>
        <p:spPr>
          <a:xfrm>
            <a:off x="737328" y="1551498"/>
            <a:ext cx="7212074" cy="4661276"/>
          </a:xfrm>
          <a:prstGeom prst="rect">
            <a:avLst/>
          </a:prstGeom>
        </p:spPr>
        <p:txBody>
          <a:bodyPr wrap="square">
            <a:spAutoFit/>
          </a:bodyPr>
          <a:lstStyle/>
          <a:p>
            <a:pPr marL="342900" indent="-342900" algn="l" rtl="0">
              <a:lnSpc>
                <a:spcPct val="150000"/>
              </a:lnSpc>
              <a:buFont typeface="Arial" panose="020B0604020202020204" pitchFamily="34" charset="0"/>
              <a:buChar char="•"/>
            </a:pPr>
            <a:r>
              <a:rPr lang="en-US" altLang="ar-SA" sz="2000" dirty="0"/>
              <a:t>Various LC models - waterfall, iterative, prototyping; diff models </a:t>
            </a:r>
            <a:r>
              <a:rPr lang="ar-EG" altLang="ar-SA" sz="2000" dirty="0"/>
              <a:t>شلال ، تكراري ، نماذج أولية </a:t>
            </a:r>
          </a:p>
          <a:p>
            <a:pPr algn="l" rtl="0">
              <a:lnSpc>
                <a:spcPct val="150000"/>
              </a:lnSpc>
            </a:pPr>
            <a:r>
              <a:rPr lang="ar-EG" altLang="ar-SA" sz="2000" dirty="0"/>
              <a:t>؛ نماذج الفرق </a:t>
            </a:r>
            <a:r>
              <a:rPr lang="en-US" altLang="ar-SA" sz="2000" dirty="0"/>
              <a:t>suit different projects</a:t>
            </a:r>
          </a:p>
          <a:p>
            <a:pPr marL="342900" indent="-342900" algn="l" rtl="0">
              <a:lnSpc>
                <a:spcPct val="150000"/>
              </a:lnSpc>
              <a:buFont typeface="Arial" panose="020B0604020202020204" pitchFamily="34" charset="0"/>
              <a:buChar char="•"/>
            </a:pPr>
            <a:r>
              <a:rPr lang="en-US" altLang="ar-SA" sz="2000" dirty="0"/>
              <a:t>During planning can select the model that is best for the project.</a:t>
            </a:r>
          </a:p>
          <a:p>
            <a:pPr marL="342900" indent="-342900" algn="l" rtl="0">
              <a:lnSpc>
                <a:spcPct val="150000"/>
              </a:lnSpc>
              <a:buFont typeface="Arial" panose="020B0604020202020204" pitchFamily="34" charset="0"/>
              <a:buChar char="•"/>
            </a:pPr>
            <a:r>
              <a:rPr lang="en-US" altLang="ar-SA" sz="2000" dirty="0"/>
              <a:t>This gives the overall process which has to be fine-tuned to suit the project needs</a:t>
            </a:r>
          </a:p>
          <a:p>
            <a:pPr marL="342900" indent="-342900" algn="l" rtl="0">
              <a:lnSpc>
                <a:spcPct val="150000"/>
              </a:lnSpc>
              <a:buFont typeface="Arial" panose="020B0604020202020204" pitchFamily="34" charset="0"/>
              <a:buChar char="•"/>
            </a:pPr>
            <a:r>
              <a:rPr lang="en-US" altLang="ar-SA" sz="2000" dirty="0"/>
              <a:t>Usually done </a:t>
            </a:r>
            <a:r>
              <a:rPr lang="en-US" altLang="ar-SA" sz="2000" b="1" u="sng" dirty="0">
                <a:solidFill>
                  <a:srgbClr val="FF0000"/>
                </a:solidFill>
              </a:rPr>
              <a:t>by process tailoring </a:t>
            </a:r>
            <a:r>
              <a:rPr lang="en-US" altLang="ar-SA" sz="2000" dirty="0"/>
              <a:t>- changing the process to suit the project</a:t>
            </a:r>
          </a:p>
          <a:p>
            <a:pPr marL="342900" indent="-342900" algn="l" rtl="0">
              <a:lnSpc>
                <a:spcPct val="150000"/>
              </a:lnSpc>
              <a:buFont typeface="Arial" panose="020B0604020202020204" pitchFamily="34" charset="0"/>
              <a:buChar char="•"/>
            </a:pPr>
            <a:r>
              <a:rPr lang="en-US" altLang="ar-SA" sz="2000" dirty="0"/>
              <a:t>Tailoring finally results in adding, deleting, modifying some process steps</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9402" y="2435117"/>
            <a:ext cx="3812823" cy="2871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D0A6E34E-E068-B9E9-4AA3-77CBBE1FF63D}"/>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4" name="TextBox 32">
            <a:extLst>
              <a:ext uri="{FF2B5EF4-FFF2-40B4-BE49-F238E27FC236}">
                <a16:creationId xmlns:a16="http://schemas.microsoft.com/office/drawing/2014/main" id="{4B3313DA-D6F9-B3C2-7ABC-B9D45060AC23}"/>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DFEE0789-578F-2BB1-AD63-F70BAE65D549}"/>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8439733"/>
      </p:ext>
    </p:extLst>
  </p:cSld>
  <p:clrMapOvr>
    <a:masterClrMapping/>
  </p:clrMapOvr>
  <mc:AlternateContent xmlns:mc="http://schemas.openxmlformats.org/markup-compatibility/2006" xmlns:p14="http://schemas.microsoft.com/office/powerpoint/2010/main">
    <mc:Choice Requires="p14">
      <p:transition spd="slow" p14:dur="2000" advTm="528085"/>
    </mc:Choice>
    <mc:Fallback xmlns="">
      <p:transition spd="slow" advTm="52808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986771" y="1474894"/>
            <a:ext cx="7416167" cy="461665"/>
          </a:xfrm>
          <a:prstGeom prst="rect">
            <a:avLst/>
          </a:prstGeom>
        </p:spPr>
        <p:txBody>
          <a:bodyPr wrap="square">
            <a:spAutoFit/>
          </a:bodyPr>
          <a:lstStyle/>
          <a:p>
            <a:pPr marL="342900" indent="-342900" algn="l" rtl="0">
              <a:buAutoNum type="arabicPeriod"/>
            </a:pPr>
            <a:r>
              <a:rPr lang="en-US" sz="2400" b="1" dirty="0">
                <a:solidFill>
                  <a:srgbClr val="C00000"/>
                </a:solidFill>
              </a:rPr>
              <a:t>The Contents of a Project Plan The Project Charter</a:t>
            </a:r>
            <a:endParaRPr lang="ar-SA" sz="2400" b="1" dirty="0">
              <a:solidFill>
                <a:srgbClr val="C00000"/>
              </a:solidFill>
            </a:endParaRPr>
          </a:p>
        </p:txBody>
      </p:sp>
      <p:sp>
        <p:nvSpPr>
          <p:cNvPr id="7" name="مستطيل 6"/>
          <p:cNvSpPr/>
          <p:nvPr/>
        </p:nvSpPr>
        <p:spPr>
          <a:xfrm>
            <a:off x="756134" y="2019600"/>
            <a:ext cx="6564002" cy="3697487"/>
          </a:xfrm>
          <a:prstGeom prst="rect">
            <a:avLst/>
          </a:prstGeom>
        </p:spPr>
        <p:txBody>
          <a:bodyPr wrap="square">
            <a:spAutoFit/>
          </a:bodyPr>
          <a:lstStyle/>
          <a:p>
            <a:pPr algn="l" rtl="0">
              <a:lnSpc>
                <a:spcPct val="200000"/>
              </a:lnSpc>
            </a:pPr>
            <a:r>
              <a:rPr lang="en-US" sz="2000" dirty="0"/>
              <a:t>It is a document that serves to formally announce the selection and approval of the project, as well as grant the project manager the authority to meet project objectives using organizational resources. It also includes the main goals of the project, and the designation of roles and responsibilities.</a:t>
            </a:r>
            <a:r>
              <a:rPr lang="ar-EG" sz="2000" dirty="0"/>
              <a:t> </a:t>
            </a:r>
            <a:endParaRPr lang="en-US" sz="20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932" y="2276872"/>
            <a:ext cx="3838661" cy="3754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9D0B355C-4693-5225-47D9-16C07296DFF5}"/>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FF9B2062-50BC-4F74-1FC6-45C8CEFF9356}"/>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7E89ED8E-82C3-8B9A-1FA7-E62E02A51C5B}"/>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2615748"/>
      </p:ext>
    </p:extLst>
  </p:cSld>
  <p:clrMapOvr>
    <a:masterClrMapping/>
  </p:clrMapOvr>
  <mc:AlternateContent xmlns:mc="http://schemas.openxmlformats.org/markup-compatibility/2006" xmlns:p14="http://schemas.microsoft.com/office/powerpoint/2010/main">
    <mc:Choice Requires="p14">
      <p:transition spd="slow" p14:dur="2000" advTm="126828"/>
    </mc:Choice>
    <mc:Fallback xmlns="">
      <p:transition spd="slow" advTm="1268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p:cNvSpPr/>
          <p:nvPr/>
        </p:nvSpPr>
        <p:spPr>
          <a:xfrm>
            <a:off x="756134" y="2060848"/>
            <a:ext cx="6924042" cy="3737946"/>
          </a:xfrm>
          <a:prstGeom prst="rect">
            <a:avLst/>
          </a:prstGeom>
        </p:spPr>
        <p:txBody>
          <a:bodyPr wrap="square">
            <a:spAutoFit/>
          </a:bodyPr>
          <a:lstStyle/>
          <a:p>
            <a:pPr algn="l" rtl="0">
              <a:lnSpc>
                <a:spcPct val="150000"/>
              </a:lnSpc>
            </a:pPr>
            <a:r>
              <a:rPr lang="en-US" sz="2000" dirty="0"/>
              <a:t>The purpose of the project charter is to </a:t>
            </a:r>
            <a:r>
              <a:rPr lang="en-US" sz="2000" b="1" dirty="0">
                <a:solidFill>
                  <a:srgbClr val="C00000"/>
                </a:solidFill>
              </a:rPr>
              <a:t>provide support for the project managers involved, as well as helping the </a:t>
            </a:r>
            <a:r>
              <a:rPr lang="en-US" sz="2000" b="1" u="sng" dirty="0">
                <a:solidFill>
                  <a:srgbClr val="C00000"/>
                </a:solidFill>
              </a:rPr>
              <a:t>stakeholders</a:t>
            </a:r>
            <a:r>
              <a:rPr lang="en-US" sz="2000" b="1" dirty="0">
                <a:solidFill>
                  <a:srgbClr val="C00000"/>
                </a:solidFill>
              </a:rPr>
              <a:t> to understand what the given project is hoping to accomplish.</a:t>
            </a:r>
            <a:r>
              <a:rPr lang="en-US" sz="2000" dirty="0"/>
              <a:t> It defines the project's success, offers deadlines,  provides information on identified risks, and outlines the budget</a:t>
            </a:r>
            <a:r>
              <a:rPr lang="en-US" sz="2000" b="1" dirty="0"/>
              <a:t>. </a:t>
            </a:r>
            <a:r>
              <a:rPr lang="en-US" sz="2000" b="1" dirty="0">
                <a:solidFill>
                  <a:srgbClr val="C00000"/>
                </a:solidFill>
              </a:rPr>
              <a:t>The project charter serves as the basis for the project planning</a:t>
            </a:r>
            <a:r>
              <a:rPr lang="en-US" sz="2000" dirty="0">
                <a:solidFill>
                  <a:srgbClr val="C00000"/>
                </a:solidFill>
              </a:rPr>
              <a:t>,</a:t>
            </a:r>
            <a:r>
              <a:rPr lang="en-US" sz="2000" dirty="0"/>
              <a:t> and it maps out each step of the way so that any changes can be implemented easily and smoothly.</a:t>
            </a:r>
            <a:endParaRPr lang="en-US" sz="2000" b="1" dirty="0"/>
          </a:p>
        </p:txBody>
      </p:sp>
      <p:sp>
        <p:nvSpPr>
          <p:cNvPr id="10" name="مستطيل 9"/>
          <p:cNvSpPr/>
          <p:nvPr/>
        </p:nvSpPr>
        <p:spPr>
          <a:xfrm>
            <a:off x="1919537" y="1340769"/>
            <a:ext cx="4362541" cy="461665"/>
          </a:xfrm>
          <a:prstGeom prst="rect">
            <a:avLst/>
          </a:prstGeom>
        </p:spPr>
        <p:txBody>
          <a:bodyPr wrap="none">
            <a:spAutoFit/>
          </a:bodyPr>
          <a:lstStyle/>
          <a:p>
            <a:pPr algn="l" rtl="0"/>
            <a:r>
              <a:rPr lang="en-US" sz="2400" b="1" dirty="0"/>
              <a:t>The Project Charter</a:t>
            </a:r>
            <a:r>
              <a:rPr lang="ar-EG" sz="2400" b="1" dirty="0"/>
              <a:t> ميثاق المشروع </a:t>
            </a:r>
            <a:endParaRPr lang="ar-SA" sz="2400" b="1"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6200" y="2708920"/>
            <a:ext cx="3689872" cy="2841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89B59F24-A052-6FC3-8FE2-435352F918DC}"/>
              </a:ext>
            </a:extLst>
          </p:cNvPr>
          <p:cNvSpPr/>
          <p:nvPr/>
        </p:nvSpPr>
        <p:spPr>
          <a:xfrm>
            <a:off x="479376" y="-27384"/>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46A3562D-F828-0252-39CC-4AAEC611488E}"/>
              </a:ext>
            </a:extLst>
          </p:cNvPr>
          <p:cNvSpPr txBox="1"/>
          <p:nvPr/>
        </p:nvSpPr>
        <p:spPr>
          <a:xfrm>
            <a:off x="547709" y="27470"/>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33">
            <a:extLst>
              <a:ext uri="{FF2B5EF4-FFF2-40B4-BE49-F238E27FC236}">
                <a16:creationId xmlns:a16="http://schemas.microsoft.com/office/drawing/2014/main" id="{36A5C8B9-652E-9F9A-90B1-92E68EF7FB64}"/>
              </a:ext>
            </a:extLst>
          </p:cNvPr>
          <p:cNvSpPr txBox="1"/>
          <p:nvPr/>
        </p:nvSpPr>
        <p:spPr>
          <a:xfrm>
            <a:off x="756134" y="254076"/>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3987553"/>
      </p:ext>
    </p:extLst>
  </p:cSld>
  <p:clrMapOvr>
    <a:masterClrMapping/>
  </p:clrMapOvr>
  <mc:AlternateContent xmlns:mc="http://schemas.openxmlformats.org/markup-compatibility/2006" xmlns:p14="http://schemas.microsoft.com/office/powerpoint/2010/main">
    <mc:Choice Requires="p14">
      <p:transition spd="slow" p14:dur="2000" advTm="107479"/>
    </mc:Choice>
    <mc:Fallback xmlns="">
      <p:transition spd="slow" advTm="1074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2207569" y="1368542"/>
            <a:ext cx="7344815" cy="400110"/>
          </a:xfrm>
          <a:prstGeom prst="rect">
            <a:avLst/>
          </a:prstGeom>
        </p:spPr>
        <p:txBody>
          <a:bodyPr wrap="square">
            <a:spAutoFit/>
          </a:bodyPr>
          <a:lstStyle/>
          <a:p>
            <a:pPr algn="l" rtl="0"/>
            <a:r>
              <a:rPr lang="en-US" sz="2000" b="1" dirty="0">
                <a:solidFill>
                  <a:srgbClr val="C00000"/>
                </a:solidFill>
              </a:rPr>
              <a:t>The </a:t>
            </a:r>
            <a:r>
              <a:rPr lang="en-US" sz="2000" b="1" dirty="0">
                <a:solidFill>
                  <a:srgbClr val="C00000"/>
                </a:solidFill>
                <a:highlight>
                  <a:srgbClr val="FFFF00"/>
                </a:highlight>
              </a:rPr>
              <a:t>project plan</a:t>
            </a:r>
            <a:r>
              <a:rPr lang="en-US" sz="2000" b="1" dirty="0">
                <a:solidFill>
                  <a:srgbClr val="C00000"/>
                </a:solidFill>
              </a:rPr>
              <a:t> fall into one of the following nine categories:</a:t>
            </a:r>
            <a:endParaRPr lang="ar-SA" sz="2000" b="1" dirty="0">
              <a:solidFill>
                <a:srgbClr val="C00000"/>
              </a:solidFill>
            </a:endParaRPr>
          </a:p>
        </p:txBody>
      </p:sp>
      <p:sp>
        <p:nvSpPr>
          <p:cNvPr id="8" name="مستطيل 7"/>
          <p:cNvSpPr/>
          <p:nvPr/>
        </p:nvSpPr>
        <p:spPr>
          <a:xfrm>
            <a:off x="1524000" y="2204864"/>
            <a:ext cx="4572000" cy="3416320"/>
          </a:xfrm>
          <a:prstGeom prst="rect">
            <a:avLst/>
          </a:prstGeom>
        </p:spPr>
        <p:txBody>
          <a:bodyPr>
            <a:spAutoFit/>
          </a:bodyPr>
          <a:lstStyle/>
          <a:p>
            <a:pPr marL="457200" indent="-457200" algn="l" rtl="0">
              <a:buFont typeface="+mj-lt"/>
              <a:buAutoNum type="arabicPeriod"/>
            </a:pPr>
            <a:r>
              <a:rPr lang="en-US" sz="2400" b="1" i="1" dirty="0"/>
              <a:t>Overview.</a:t>
            </a:r>
          </a:p>
          <a:p>
            <a:pPr marL="457200" indent="-457200" algn="l" rtl="0">
              <a:buFont typeface="+mj-lt"/>
              <a:buAutoNum type="arabicPeriod"/>
            </a:pPr>
            <a:r>
              <a:rPr lang="en-US" sz="2400" b="1" i="1" dirty="0"/>
              <a:t>Objectives.</a:t>
            </a:r>
          </a:p>
          <a:p>
            <a:pPr marL="457200" indent="-457200" algn="l" rtl="0">
              <a:buFont typeface="+mj-lt"/>
              <a:buAutoNum type="arabicPeriod"/>
            </a:pPr>
            <a:r>
              <a:rPr lang="en-US" sz="2400" b="1" i="1" dirty="0"/>
              <a:t>General approach.</a:t>
            </a:r>
          </a:p>
          <a:p>
            <a:pPr marL="457200" indent="-457200" algn="l" rtl="0">
              <a:buFont typeface="+mj-lt"/>
              <a:buAutoNum type="arabicPeriod"/>
            </a:pPr>
            <a:r>
              <a:rPr lang="en-US" sz="2400" b="1" i="1" dirty="0"/>
              <a:t>Contractual aspects.</a:t>
            </a:r>
          </a:p>
          <a:p>
            <a:pPr marL="457200" indent="-457200" algn="l" rtl="0">
              <a:buFont typeface="+mj-lt"/>
              <a:buAutoNum type="arabicPeriod"/>
            </a:pPr>
            <a:r>
              <a:rPr lang="en-US" sz="2400" b="1" i="1" dirty="0"/>
              <a:t>Schedules.</a:t>
            </a:r>
          </a:p>
          <a:p>
            <a:pPr marL="457200" indent="-457200" algn="l" rtl="0">
              <a:buFont typeface="+mj-lt"/>
              <a:buAutoNum type="arabicPeriod"/>
            </a:pPr>
            <a:r>
              <a:rPr lang="en-US" sz="2400" b="1" i="1" dirty="0"/>
              <a:t>Resource requirements </a:t>
            </a:r>
            <a:r>
              <a:rPr lang="en-US" sz="2400" i="1" dirty="0"/>
              <a:t>.</a:t>
            </a:r>
          </a:p>
          <a:p>
            <a:pPr marL="457200" indent="-457200" algn="l" rtl="0">
              <a:buFont typeface="+mj-lt"/>
              <a:buAutoNum type="arabicPeriod"/>
            </a:pPr>
            <a:r>
              <a:rPr lang="en-US" sz="2400" b="1" i="1" dirty="0"/>
              <a:t>Personnel.</a:t>
            </a:r>
          </a:p>
          <a:p>
            <a:pPr marL="457200" indent="-457200" algn="l" rtl="0">
              <a:buFont typeface="+mj-lt"/>
              <a:buAutoNum type="arabicPeriod"/>
            </a:pPr>
            <a:r>
              <a:rPr lang="en-US" sz="2400" b="1" i="1" dirty="0"/>
              <a:t>Risk management.</a:t>
            </a:r>
          </a:p>
          <a:p>
            <a:pPr marL="457200" indent="-457200" algn="l" rtl="0">
              <a:buFont typeface="+mj-lt"/>
              <a:buAutoNum type="arabicPeriod"/>
            </a:pPr>
            <a:r>
              <a:rPr lang="en-US" sz="2400" b="1" i="1" dirty="0"/>
              <a:t>Evaluation methods</a:t>
            </a:r>
            <a:r>
              <a:rPr lang="en-US" sz="2000" b="1" i="1" dirty="0"/>
              <a:t>.</a:t>
            </a:r>
            <a:endParaRPr lang="en-US" sz="2000" i="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6120" y="2420888"/>
            <a:ext cx="2606675"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1431AADD-C817-2577-1C3F-B2CEE188E0A7}"/>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F87A6540-0818-2941-053A-6744275DD0B4}"/>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BD48203F-A2CF-02DD-CF70-05158D994888}"/>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268243"/>
      </p:ext>
    </p:extLst>
  </p:cSld>
  <p:clrMapOvr>
    <a:masterClrMapping/>
  </p:clrMapOvr>
  <mc:AlternateContent xmlns:mc="http://schemas.openxmlformats.org/markup-compatibility/2006" xmlns:p14="http://schemas.microsoft.com/office/powerpoint/2010/main">
    <mc:Choice Requires="p14">
      <p:transition spd="slow" p14:dur="2000" advTm="82909"/>
    </mc:Choice>
    <mc:Fallback xmlns="">
      <p:transition spd="slow" advTm="8290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839416" y="1615445"/>
            <a:ext cx="6696743" cy="4199611"/>
          </a:xfrm>
          <a:prstGeom prst="rect">
            <a:avLst/>
          </a:prstGeom>
        </p:spPr>
        <p:txBody>
          <a:bodyPr wrap="square">
            <a:spAutoFit/>
          </a:bodyPr>
          <a:lstStyle/>
          <a:p>
            <a:pPr marL="342900" indent="-342900" algn="l" rtl="0">
              <a:lnSpc>
                <a:spcPct val="150000"/>
              </a:lnSpc>
              <a:buFont typeface="Arial" panose="020B0604020202020204" pitchFamily="34" charset="0"/>
              <a:buChar char="•"/>
            </a:pPr>
            <a:r>
              <a:rPr lang="en-US" sz="2000" dirty="0"/>
              <a:t>This section contains a brief description of the project and its deliverables This section should include the </a:t>
            </a:r>
            <a:r>
              <a:rPr lang="en-US" sz="2000" i="1" dirty="0"/>
              <a:t>Business Case </a:t>
            </a:r>
            <a:r>
              <a:rPr lang="en-US" sz="2000" dirty="0"/>
              <a:t>for the project. </a:t>
            </a:r>
          </a:p>
          <a:p>
            <a:pPr marL="342900" indent="-342900" algn="l" rtl="0">
              <a:lnSpc>
                <a:spcPct val="150000"/>
              </a:lnSpc>
              <a:buFont typeface="Arial" panose="020B0604020202020204" pitchFamily="34" charset="0"/>
              <a:buChar char="•"/>
            </a:pPr>
            <a:r>
              <a:rPr lang="en-US" sz="2000" b="1" dirty="0">
                <a:solidFill>
                  <a:srgbClr val="C00000"/>
                </a:solidFill>
              </a:rPr>
              <a:t>The Business Case includes the strategic reasons for the project</a:t>
            </a:r>
            <a:r>
              <a:rPr lang="en-US" sz="2000" dirty="0"/>
              <a:t>, its expected </a:t>
            </a:r>
            <a:r>
              <a:rPr lang="en-US" sz="2000" b="1" dirty="0"/>
              <a:t>profitability</a:t>
            </a:r>
            <a:r>
              <a:rPr lang="en-US" sz="2000" dirty="0"/>
              <a:t> and </a:t>
            </a:r>
            <a:r>
              <a:rPr lang="en-US" sz="2000" b="1" dirty="0"/>
              <a:t>competitive effects </a:t>
            </a:r>
            <a:r>
              <a:rPr lang="en-US" sz="2000" dirty="0"/>
              <a:t>as well as the desired scope and any other technical results. The main </a:t>
            </a:r>
            <a:r>
              <a:rPr lang="en-US" sz="2000" b="1" u="sng" dirty="0"/>
              <a:t>goal of the Business Case </a:t>
            </a:r>
            <a:r>
              <a:rPr lang="en-US" sz="2000" dirty="0"/>
              <a:t>is to communicate to project team members (and others) the reasons why the organization is undertaking the project. </a:t>
            </a:r>
            <a:endParaRPr lang="en-US" sz="2000" b="1" dirty="0"/>
          </a:p>
        </p:txBody>
      </p:sp>
      <p:sp>
        <p:nvSpPr>
          <p:cNvPr id="6" name="مستطيل 5"/>
          <p:cNvSpPr/>
          <p:nvPr/>
        </p:nvSpPr>
        <p:spPr>
          <a:xfrm>
            <a:off x="2442760" y="1096428"/>
            <a:ext cx="1925049" cy="461665"/>
          </a:xfrm>
          <a:prstGeom prst="rect">
            <a:avLst/>
          </a:prstGeom>
        </p:spPr>
        <p:txBody>
          <a:bodyPr wrap="square">
            <a:spAutoFit/>
          </a:bodyPr>
          <a:lstStyle/>
          <a:p>
            <a:pPr algn="l"/>
            <a:r>
              <a:rPr lang="en-US" sz="2400" b="1" dirty="0">
                <a:solidFill>
                  <a:srgbClr val="C00000"/>
                </a:solidFill>
              </a:rPr>
              <a:t>1- Overview</a:t>
            </a:r>
            <a:endParaRPr lang="ar-SA" sz="2400" b="1" dirty="0">
              <a:solidFill>
                <a:srgbClr val="C0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0176" y="2636912"/>
            <a:ext cx="3672408" cy="18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EC3E3C9B-5191-97DC-9BC6-D42FC14568EA}"/>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36217928-8C5A-45B1-4EB2-71605ACAD5EF}"/>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3FAF3DCC-251F-76B2-BA43-8643BA556170}"/>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0850544"/>
      </p:ext>
    </p:extLst>
  </p:cSld>
  <p:clrMapOvr>
    <a:masterClrMapping/>
  </p:clrMapOvr>
  <mc:AlternateContent xmlns:mc="http://schemas.openxmlformats.org/markup-compatibility/2006" xmlns:p14="http://schemas.microsoft.com/office/powerpoint/2010/main">
    <mc:Choice Requires="p14">
      <p:transition spd="slow" p14:dur="2000" advTm="255460"/>
    </mc:Choice>
    <mc:Fallback xmlns="">
      <p:transition spd="slow" advTm="25546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2855640" y="727958"/>
            <a:ext cx="3168352" cy="1200329"/>
          </a:xfrm>
          <a:prstGeom prst="rect">
            <a:avLst/>
          </a:prstGeom>
        </p:spPr>
        <p:txBody>
          <a:bodyPr wrap="square">
            <a:spAutoFit/>
          </a:bodyPr>
          <a:lstStyle/>
          <a:p>
            <a:pPr algn="l" rtl="0"/>
            <a:br>
              <a:rPr lang="en-US" sz="2400" dirty="0">
                <a:highlight>
                  <a:srgbClr val="FFFF00"/>
                </a:highlight>
              </a:rPr>
            </a:br>
            <a:r>
              <a:rPr lang="en-US" sz="2400" b="1" dirty="0">
                <a:highlight>
                  <a:srgbClr val="FFFF00"/>
                </a:highlight>
              </a:rPr>
              <a:t>2. </a:t>
            </a:r>
            <a:r>
              <a:rPr lang="en-US" sz="2400" b="1" i="1" dirty="0">
                <a:highlight>
                  <a:srgbClr val="FFFF00"/>
                </a:highlight>
              </a:rPr>
              <a:t>Objectives</a:t>
            </a:r>
            <a:r>
              <a:rPr lang="en-US" sz="2400" i="1" dirty="0">
                <a:highlight>
                  <a:srgbClr val="FFFF00"/>
                </a:highlight>
              </a:rPr>
              <a:t>.</a:t>
            </a:r>
            <a:br>
              <a:rPr lang="en-US" sz="2400" i="1" dirty="0">
                <a:highlight>
                  <a:srgbClr val="FFFF00"/>
                </a:highlight>
              </a:rPr>
            </a:br>
            <a:endParaRPr lang="ar-SA" sz="2400" dirty="0">
              <a:highlight>
                <a:srgbClr val="FFFF00"/>
              </a:highlight>
            </a:endParaRPr>
          </a:p>
        </p:txBody>
      </p:sp>
      <p:sp>
        <p:nvSpPr>
          <p:cNvPr id="7" name="مستطيل 6"/>
          <p:cNvSpPr/>
          <p:nvPr/>
        </p:nvSpPr>
        <p:spPr>
          <a:xfrm>
            <a:off x="756134" y="1604259"/>
            <a:ext cx="7860146" cy="4464684"/>
          </a:xfrm>
          <a:prstGeom prst="rect">
            <a:avLst/>
          </a:prstGeom>
        </p:spPr>
        <p:txBody>
          <a:bodyPr wrap="square">
            <a:spAutoFit/>
          </a:bodyPr>
          <a:lstStyle/>
          <a:p>
            <a:pPr algn="l" rtl="0">
              <a:lnSpc>
                <a:spcPct val="150000"/>
              </a:lnSpc>
            </a:pPr>
            <a:r>
              <a:rPr lang="en-US" sz="2400" dirty="0"/>
              <a:t>This is a </a:t>
            </a:r>
            <a:r>
              <a:rPr lang="en-US" sz="2400" b="1" dirty="0"/>
              <a:t>more detailed description </a:t>
            </a:r>
            <a:r>
              <a:rPr lang="en-US" sz="2400" dirty="0"/>
              <a:t>of the project ’ s scope, its deliverables and outcomes. Another approach to describing a project ’ s objectives is the project </a:t>
            </a:r>
            <a:r>
              <a:rPr lang="en-US" sz="2400" b="1" dirty="0"/>
              <a:t>mission statement</a:t>
            </a:r>
            <a:r>
              <a:rPr lang="en-US" sz="2400" dirty="0"/>
              <a:t>. While somewhat similar to the Business Case, the </a:t>
            </a:r>
            <a:r>
              <a:rPr lang="en-US" sz="2400" b="1" dirty="0"/>
              <a:t>focus</a:t>
            </a:r>
            <a:r>
              <a:rPr lang="en-US" sz="2400" dirty="0"/>
              <a:t> of the mission statement is </a:t>
            </a:r>
            <a:r>
              <a:rPr lang="en-US" sz="2400" u="sng" dirty="0"/>
              <a:t>to communicate to project team members (and others) </a:t>
            </a:r>
            <a:r>
              <a:rPr lang="en-US" sz="2400" b="1" u="sng" dirty="0"/>
              <a:t>what will be done to achieve the project ’ s overall objectives</a:t>
            </a:r>
            <a:r>
              <a:rPr lang="en-US" sz="2400" dirty="0"/>
              <a:t>. To foster team understanding of the project as a whole.</a:t>
            </a:r>
            <a:endParaRPr lang="ar-SA" sz="24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8288" y="1700808"/>
            <a:ext cx="3038184" cy="2957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30A8CDD6-A9A0-89D2-255C-955318A52F7D}"/>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5FF3EF95-70D6-788A-9479-CB5ABAEE6E4E}"/>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33">
            <a:extLst>
              <a:ext uri="{FF2B5EF4-FFF2-40B4-BE49-F238E27FC236}">
                <a16:creationId xmlns:a16="http://schemas.microsoft.com/office/drawing/2014/main" id="{49A01BBF-4816-FF30-B7CB-0FB3F86AB108}"/>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2326138"/>
      </p:ext>
    </p:extLst>
  </p:cSld>
  <p:clrMapOvr>
    <a:masterClrMapping/>
  </p:clrMapOvr>
  <mc:AlternateContent xmlns:mc="http://schemas.openxmlformats.org/markup-compatibility/2006" xmlns:p14="http://schemas.microsoft.com/office/powerpoint/2010/main">
    <mc:Choice Requires="p14">
      <p:transition spd="slow" p14:dur="2000" advTm="61795"/>
    </mc:Choice>
    <mc:Fallback xmlns="">
      <p:transition spd="slow" advTm="617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273939" y="1268760"/>
            <a:ext cx="4686157" cy="830997"/>
          </a:xfrm>
          <a:prstGeom prst="rect">
            <a:avLst/>
          </a:prstGeom>
        </p:spPr>
        <p:txBody>
          <a:bodyPr wrap="square">
            <a:spAutoFit/>
          </a:bodyPr>
          <a:lstStyle/>
          <a:p>
            <a:pPr algn="l" rtl="0"/>
            <a:r>
              <a:rPr lang="en-US" sz="2400" b="1" dirty="0"/>
              <a:t>3 .</a:t>
            </a:r>
            <a:r>
              <a:rPr lang="en-US" sz="2400" b="1" i="1" dirty="0"/>
              <a:t>General approach</a:t>
            </a:r>
            <a:r>
              <a:rPr lang="en-US" sz="2400" i="1" dirty="0"/>
              <a:t>.</a:t>
            </a:r>
            <a:br>
              <a:rPr lang="en-US" sz="2400" i="1" dirty="0"/>
            </a:br>
            <a:endParaRPr lang="ar-SA" sz="2400" b="1" dirty="0"/>
          </a:p>
        </p:txBody>
      </p:sp>
      <p:sp>
        <p:nvSpPr>
          <p:cNvPr id="7" name="مستطيل 6"/>
          <p:cNvSpPr/>
          <p:nvPr/>
        </p:nvSpPr>
        <p:spPr>
          <a:xfrm>
            <a:off x="756134" y="1907575"/>
            <a:ext cx="5915930" cy="3697487"/>
          </a:xfrm>
          <a:prstGeom prst="rect">
            <a:avLst/>
          </a:prstGeom>
        </p:spPr>
        <p:txBody>
          <a:bodyPr wrap="square">
            <a:spAutoFit/>
          </a:bodyPr>
          <a:lstStyle/>
          <a:p>
            <a:pPr algn="l" rtl="0">
              <a:lnSpc>
                <a:spcPct val="200000"/>
              </a:lnSpc>
            </a:pPr>
            <a:r>
              <a:rPr lang="en-US" sz="2000" b="1" dirty="0"/>
              <a:t>In this section, the technological and managerial approaches to the work are described. </a:t>
            </a:r>
            <a:r>
              <a:rPr lang="en-US" sz="2000" dirty="0"/>
              <a:t>Also noted are plans that go beyond the organization ’ s standard management practices. For example, </a:t>
            </a:r>
            <a:r>
              <a:rPr lang="en-US" sz="2000" b="1" u="sng" dirty="0"/>
              <a:t>some firms do not allow the use of consultants or subcontractors without special approval.</a:t>
            </a:r>
            <a:endParaRPr lang="ar-SA" sz="2000" b="1" u="sng"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2348880"/>
            <a:ext cx="4213040" cy="2553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527FE892-45E4-076B-786B-F64EF0382E0C}"/>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DF7E6129-ED32-ACC4-C42D-E858F3B157EC}"/>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E0264F71-5B84-36EA-585E-10FAC62AE8AF}"/>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5496194"/>
      </p:ext>
    </p:extLst>
  </p:cSld>
  <p:clrMapOvr>
    <a:masterClrMapping/>
  </p:clrMapOvr>
  <mc:AlternateContent xmlns:mc="http://schemas.openxmlformats.org/markup-compatibility/2006" xmlns:p14="http://schemas.microsoft.com/office/powerpoint/2010/main">
    <mc:Choice Requires="p14">
      <p:transition spd="slow" p14:dur="2000" advTm="98822"/>
    </mc:Choice>
    <mc:Fallback xmlns="">
      <p:transition spd="slow" advTm="9882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839417" y="1543151"/>
            <a:ext cx="6264696" cy="4199611"/>
          </a:xfrm>
          <a:prstGeom prst="rect">
            <a:avLst/>
          </a:prstGeom>
        </p:spPr>
        <p:txBody>
          <a:bodyPr wrap="square">
            <a:spAutoFit/>
          </a:bodyPr>
          <a:lstStyle/>
          <a:p>
            <a:pPr algn="l" rtl="0">
              <a:lnSpc>
                <a:spcPct val="150000"/>
              </a:lnSpc>
            </a:pPr>
            <a:r>
              <a:rPr lang="en-US" sz="2000" b="1" dirty="0"/>
              <a:t>4. </a:t>
            </a:r>
            <a:r>
              <a:rPr lang="en-US" sz="2000" b="1" i="1" dirty="0"/>
              <a:t>Contractual aspects </a:t>
            </a:r>
          </a:p>
          <a:p>
            <a:pPr algn="l" rtl="0">
              <a:lnSpc>
                <a:spcPct val="150000"/>
              </a:lnSpc>
            </a:pPr>
            <a:r>
              <a:rPr lang="en-US" sz="2000" dirty="0"/>
              <a:t>This section contains a </a:t>
            </a:r>
            <a:r>
              <a:rPr lang="en-US" sz="2000" b="1" dirty="0"/>
              <a:t>complete description of all agreements made with the client or any third party. </a:t>
            </a:r>
            <a:r>
              <a:rPr lang="en-US" sz="2000" dirty="0"/>
              <a:t>This list would include all reporting requirements; the technical specifications of all deliverables; agreements on delivery dates.</a:t>
            </a:r>
          </a:p>
          <a:p>
            <a:pPr algn="l" rtl="0">
              <a:lnSpc>
                <a:spcPct val="150000"/>
              </a:lnSpc>
            </a:pPr>
            <a:r>
              <a:rPr lang="en-US" sz="2000" dirty="0"/>
              <a:t>If relevant, it may contain agreements to comply with legal, environmental, and other constraints on the project work and outputs.</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144" y="1449539"/>
            <a:ext cx="3906640" cy="4386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69DDD8E7-6E66-F460-42F7-C9F7C7C800CA}"/>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C00083DE-708F-12D3-3B9F-418A74C6D753}"/>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55D48907-14D7-48B5-BA14-9E77932C3393}"/>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2284595"/>
      </p:ext>
    </p:extLst>
  </p:cSld>
  <p:clrMapOvr>
    <a:masterClrMapping/>
  </p:clrMapOvr>
  <mc:AlternateContent xmlns:mc="http://schemas.openxmlformats.org/markup-compatibility/2006" xmlns:p14="http://schemas.microsoft.com/office/powerpoint/2010/main">
    <mc:Choice Requires="p14">
      <p:transition spd="slow" p14:dur="2000" advTm="115388"/>
    </mc:Choice>
    <mc:Fallback xmlns="">
      <p:transition spd="slow" advTm="11538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2063552" y="1126119"/>
            <a:ext cx="4572000" cy="400110"/>
          </a:xfrm>
          <a:prstGeom prst="rect">
            <a:avLst/>
          </a:prstGeom>
        </p:spPr>
        <p:txBody>
          <a:bodyPr>
            <a:spAutoFit/>
          </a:bodyPr>
          <a:lstStyle/>
          <a:p>
            <a:pPr algn="l" rtl="0"/>
            <a:r>
              <a:rPr lang="en-US" sz="2000" b="1" dirty="0"/>
              <a:t>5. </a:t>
            </a:r>
            <a:r>
              <a:rPr lang="en-US" sz="2000" b="1" i="1" dirty="0"/>
              <a:t>Schedules</a:t>
            </a:r>
            <a:endParaRPr lang="en-US" sz="2000" b="1" dirty="0"/>
          </a:p>
        </p:txBody>
      </p:sp>
      <p:sp>
        <p:nvSpPr>
          <p:cNvPr id="7" name="مستطيل 6"/>
          <p:cNvSpPr/>
          <p:nvPr/>
        </p:nvSpPr>
        <p:spPr>
          <a:xfrm>
            <a:off x="839416" y="1772817"/>
            <a:ext cx="4680520" cy="3697487"/>
          </a:xfrm>
          <a:prstGeom prst="rect">
            <a:avLst/>
          </a:prstGeom>
        </p:spPr>
        <p:txBody>
          <a:bodyPr wrap="square">
            <a:spAutoFit/>
          </a:bodyPr>
          <a:lstStyle/>
          <a:p>
            <a:pPr algn="l" rtl="0">
              <a:lnSpc>
                <a:spcPct val="200000"/>
              </a:lnSpc>
            </a:pPr>
            <a:r>
              <a:rPr lang="en-US" sz="2000" b="1" dirty="0"/>
              <a:t>An outline of all schedules and milestones. </a:t>
            </a:r>
            <a:r>
              <a:rPr lang="en-US" sz="2000" b="1" dirty="0">
                <a:highlight>
                  <a:srgbClr val="FFFF00"/>
                </a:highlight>
              </a:rPr>
              <a:t>Each task in the project is listed in a project WBS. Listed with each task is the time required to perform it</a:t>
            </a:r>
            <a:r>
              <a:rPr lang="en-US" sz="2000" b="1" dirty="0"/>
              <a:t>. The project schedule is constructed from these data and is included in this section.</a:t>
            </a:r>
            <a:endParaRPr lang="ar-SA" sz="2000"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2098795"/>
            <a:ext cx="4895552" cy="304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A9F02CF2-D02B-D927-C4B6-B146EE8F87F8}"/>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81764284-79B6-929B-B9F2-0800710D341B}"/>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33">
            <a:extLst>
              <a:ext uri="{FF2B5EF4-FFF2-40B4-BE49-F238E27FC236}">
                <a16:creationId xmlns:a16="http://schemas.microsoft.com/office/drawing/2014/main" id="{7DEF3F76-DEFA-0683-A6AF-11926EF3F231}"/>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9972350"/>
      </p:ext>
    </p:extLst>
  </p:cSld>
  <p:clrMapOvr>
    <a:masterClrMapping/>
  </p:clrMapOvr>
  <mc:AlternateContent xmlns:mc="http://schemas.openxmlformats.org/markup-compatibility/2006" xmlns:p14="http://schemas.microsoft.com/office/powerpoint/2010/main">
    <mc:Choice Requires="p14">
      <p:transition spd="slow" p14:dur="2000" advTm="65218"/>
    </mc:Choice>
    <mc:Fallback xmlns="">
      <p:transition spd="slow" advTm="652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1520487" y="1280003"/>
            <a:ext cx="3413115" cy="461665"/>
          </a:xfrm>
          <a:prstGeom prst="rect">
            <a:avLst/>
          </a:prstGeom>
        </p:spPr>
        <p:txBody>
          <a:bodyPr wrap="none">
            <a:spAutoFit/>
          </a:bodyPr>
          <a:lstStyle/>
          <a:p>
            <a:r>
              <a:rPr lang="en-US" sz="2400" b="1" dirty="0"/>
              <a:t>6. </a:t>
            </a:r>
            <a:r>
              <a:rPr lang="en-US" sz="2400" b="1" i="1" dirty="0"/>
              <a:t>Resource requirements</a:t>
            </a:r>
            <a:endParaRPr lang="ar-SA" sz="2400" b="1" dirty="0"/>
          </a:p>
        </p:txBody>
      </p:sp>
      <p:sp>
        <p:nvSpPr>
          <p:cNvPr id="7" name="مستطيل 6"/>
          <p:cNvSpPr/>
          <p:nvPr/>
        </p:nvSpPr>
        <p:spPr>
          <a:xfrm>
            <a:off x="911424" y="1675210"/>
            <a:ext cx="5544616" cy="3274294"/>
          </a:xfrm>
          <a:prstGeom prst="rect">
            <a:avLst/>
          </a:prstGeom>
        </p:spPr>
        <p:txBody>
          <a:bodyPr wrap="square">
            <a:spAutoFit/>
          </a:bodyPr>
          <a:lstStyle/>
          <a:p>
            <a:pPr algn="l" rtl="0">
              <a:lnSpc>
                <a:spcPct val="150000"/>
              </a:lnSpc>
            </a:pPr>
            <a:r>
              <a:rPr lang="en-US" sz="2000" b="1" dirty="0"/>
              <a:t>Estimates of project expenses, both capital and operating, are included here</a:t>
            </a:r>
            <a:r>
              <a:rPr lang="en-US" sz="2000" dirty="0"/>
              <a:t>. </a:t>
            </a:r>
            <a:r>
              <a:rPr lang="en-US" sz="2000" b="1" dirty="0"/>
              <a:t>The costs associated with each task are shown, and overhead and fixed charges are listed. </a:t>
            </a:r>
            <a:r>
              <a:rPr lang="en-US" sz="2000" dirty="0"/>
              <a:t>In addition, cost monitoring and cost control procedures are described here. The details of materiel acquisition are also detailed in this section.</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3" y="1793694"/>
            <a:ext cx="3452115" cy="357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CCB476F2-191E-6653-AD9F-5954004C4084}"/>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2D56162A-A945-0877-A5CC-BBA822794F26}"/>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E8D7D373-9D78-0AE6-19CC-0808D0BEDD43}"/>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5665763"/>
      </p:ext>
    </p:extLst>
  </p:cSld>
  <p:clrMapOvr>
    <a:masterClrMapping/>
  </p:clrMapOvr>
  <mc:AlternateContent xmlns:mc="http://schemas.openxmlformats.org/markup-compatibility/2006" xmlns:p14="http://schemas.microsoft.com/office/powerpoint/2010/main">
    <mc:Choice Requires="p14">
      <p:transition spd="slow" p14:dur="2000" advTm="113460"/>
    </mc:Choice>
    <mc:Fallback xmlns="">
      <p:transition spd="slow" advTm="1134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135561" y="1368518"/>
            <a:ext cx="4392487" cy="677108"/>
          </a:xfrm>
          <a:prstGeom prst="rect">
            <a:avLst/>
          </a:prstGeom>
        </p:spPr>
        <p:txBody>
          <a:bodyPr wrap="square">
            <a:spAutoFit/>
          </a:bodyPr>
          <a:lstStyle/>
          <a:p>
            <a:pPr algn="l" rtl="0"/>
            <a:r>
              <a:rPr lang="en-US" sz="2000" b="1" dirty="0"/>
              <a:t>7. </a:t>
            </a:r>
            <a:r>
              <a:rPr lang="en-US" sz="2000" b="1" i="1" dirty="0"/>
              <a:t>Personnel.</a:t>
            </a:r>
            <a:br>
              <a:rPr lang="en-US" i="1" dirty="0"/>
            </a:br>
            <a:r>
              <a:rPr lang="en-US" dirty="0"/>
              <a:t> </a:t>
            </a:r>
            <a:endParaRPr lang="ar-SA" dirty="0"/>
          </a:p>
        </p:txBody>
      </p:sp>
      <p:sp>
        <p:nvSpPr>
          <p:cNvPr id="7" name="مستطيل 6"/>
          <p:cNvSpPr/>
          <p:nvPr/>
        </p:nvSpPr>
        <p:spPr>
          <a:xfrm>
            <a:off x="1976081" y="1988840"/>
            <a:ext cx="3255824" cy="2862322"/>
          </a:xfrm>
          <a:prstGeom prst="rect">
            <a:avLst/>
          </a:prstGeom>
        </p:spPr>
        <p:txBody>
          <a:bodyPr wrap="square">
            <a:spAutoFit/>
          </a:bodyPr>
          <a:lstStyle/>
          <a:p>
            <a:pPr algn="l" rtl="0"/>
            <a:r>
              <a:rPr lang="en-US" sz="2000" dirty="0"/>
              <a:t>This section covers </a:t>
            </a:r>
            <a:r>
              <a:rPr lang="en-US" sz="2000" b="1" dirty="0"/>
              <a:t>the details of the project work force.</a:t>
            </a:r>
            <a:r>
              <a:rPr lang="en-US" sz="2000" dirty="0"/>
              <a:t> </a:t>
            </a:r>
            <a:r>
              <a:rPr lang="en-US" sz="2000" b="1" dirty="0"/>
              <a:t>It notes any special skill requirements, necessary training. </a:t>
            </a:r>
            <a:r>
              <a:rPr lang="en-US" sz="2000" dirty="0"/>
              <a:t>Combined with the schedule, it notes the time - phasing of all personnel requirements.</a:t>
            </a:r>
          </a:p>
          <a:p>
            <a:pPr algn="l" rtl="0"/>
            <a:r>
              <a:rPr lang="en-US" sz="2000" dirty="0"/>
              <a:t> </a:t>
            </a:r>
            <a:endParaRPr lang="ar-SA" sz="20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1775" y="2204864"/>
            <a:ext cx="41791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BCFC9076-1357-8900-4476-87D078B42203}"/>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6EC50969-F245-2084-6AEE-915449A81DA1}"/>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1225370A-2A00-6FCC-D0B0-FC09A7D85D7D}"/>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51371"/>
      </p:ext>
    </p:extLst>
  </p:cSld>
  <p:clrMapOvr>
    <a:masterClrMapping/>
  </p:clrMapOvr>
  <mc:AlternateContent xmlns:mc="http://schemas.openxmlformats.org/markup-compatibility/2006" xmlns:p14="http://schemas.microsoft.com/office/powerpoint/2010/main">
    <mc:Choice Requires="p14">
      <p:transition spd="slow" p14:dur="2000" advTm="115930"/>
    </mc:Choice>
    <mc:Fallback xmlns="">
      <p:transition spd="slow" advTm="1159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639616" y="1268760"/>
            <a:ext cx="2786660" cy="461665"/>
          </a:xfrm>
          <a:prstGeom prst="rect">
            <a:avLst/>
          </a:prstGeom>
        </p:spPr>
        <p:txBody>
          <a:bodyPr wrap="none">
            <a:spAutoFit/>
          </a:bodyPr>
          <a:lstStyle/>
          <a:p>
            <a:r>
              <a:rPr lang="en-US" sz="2400" b="1" dirty="0"/>
              <a:t>8. </a:t>
            </a:r>
            <a:r>
              <a:rPr lang="en-US" sz="2400" b="1" i="1" dirty="0"/>
              <a:t>Risk management</a:t>
            </a:r>
            <a:endParaRPr lang="ar-SA" sz="2400" b="1" dirty="0"/>
          </a:p>
        </p:txBody>
      </p:sp>
      <p:sp>
        <p:nvSpPr>
          <p:cNvPr id="6" name="مستطيل 5"/>
          <p:cNvSpPr/>
          <p:nvPr/>
        </p:nvSpPr>
        <p:spPr>
          <a:xfrm>
            <a:off x="863325" y="1741984"/>
            <a:ext cx="6672835" cy="3735959"/>
          </a:xfrm>
          <a:prstGeom prst="rect">
            <a:avLst/>
          </a:prstGeom>
        </p:spPr>
        <p:txBody>
          <a:bodyPr wrap="square">
            <a:spAutoFit/>
          </a:bodyPr>
          <a:lstStyle/>
          <a:p>
            <a:pPr algn="l" rtl="0">
              <a:lnSpc>
                <a:spcPct val="150000"/>
              </a:lnSpc>
            </a:pPr>
            <a:r>
              <a:rPr lang="en-US" sz="2000" b="1" dirty="0"/>
              <a:t>Planners should list the major and minor disasters that may strike projects.  The argument is made that crises cannot be predicted. </a:t>
            </a:r>
          </a:p>
          <a:p>
            <a:pPr algn="l" rtl="0">
              <a:lnSpc>
                <a:spcPct val="150000"/>
              </a:lnSpc>
            </a:pPr>
            <a:r>
              <a:rPr lang="en-US" sz="2000" b="1" dirty="0"/>
              <a:t>The only uncertainty, however, is which of the crises will occur and when. In any case, dealing with crises does not require a which - and - when prediction. Contingency plans to deal with such potential crises should be a standard part of the project plan.</a:t>
            </a:r>
            <a:endParaRPr lang="ar-SA" sz="2000"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2" y="1772816"/>
            <a:ext cx="3504483" cy="2858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796187E2-E00F-7C2A-0F4B-73FD556A0868}"/>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7889DEF5-830D-AC67-83F4-C6785EB2A879}"/>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33">
            <a:extLst>
              <a:ext uri="{FF2B5EF4-FFF2-40B4-BE49-F238E27FC236}">
                <a16:creationId xmlns:a16="http://schemas.microsoft.com/office/drawing/2014/main" id="{48F55802-B858-5FC5-25A6-30D70A3E40FE}"/>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0047938"/>
      </p:ext>
    </p:extLst>
  </p:cSld>
  <p:clrMapOvr>
    <a:masterClrMapping/>
  </p:clrMapOvr>
  <mc:AlternateContent xmlns:mc="http://schemas.openxmlformats.org/markup-compatibility/2006" xmlns:p14="http://schemas.microsoft.com/office/powerpoint/2010/main">
    <mc:Choice Requires="p14">
      <p:transition spd="slow" p14:dur="2000" advTm="143300"/>
    </mc:Choice>
    <mc:Fallback xmlns="">
      <p:transition spd="slow" advTm="1433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135561" y="1412776"/>
            <a:ext cx="4896544" cy="400110"/>
          </a:xfrm>
          <a:prstGeom prst="rect">
            <a:avLst/>
          </a:prstGeom>
        </p:spPr>
        <p:txBody>
          <a:bodyPr wrap="square">
            <a:spAutoFit/>
          </a:bodyPr>
          <a:lstStyle/>
          <a:p>
            <a:pPr algn="l" rtl="0"/>
            <a:r>
              <a:rPr lang="en-US" sz="2000" b="1" dirty="0"/>
              <a:t>9. </a:t>
            </a:r>
            <a:r>
              <a:rPr lang="en-US" sz="2000" b="1" i="1" dirty="0"/>
              <a:t>Evaluation methods.</a:t>
            </a:r>
            <a:endParaRPr lang="ar-SA" sz="2000" b="1" dirty="0"/>
          </a:p>
        </p:txBody>
      </p:sp>
      <p:sp>
        <p:nvSpPr>
          <p:cNvPr id="7" name="مستطيل 6"/>
          <p:cNvSpPr/>
          <p:nvPr/>
        </p:nvSpPr>
        <p:spPr>
          <a:xfrm>
            <a:off x="911424" y="1971388"/>
            <a:ext cx="6480719" cy="3081934"/>
          </a:xfrm>
          <a:prstGeom prst="rect">
            <a:avLst/>
          </a:prstGeom>
        </p:spPr>
        <p:txBody>
          <a:bodyPr wrap="square">
            <a:spAutoFit/>
          </a:bodyPr>
          <a:lstStyle/>
          <a:p>
            <a:pPr algn="l" rtl="0">
              <a:lnSpc>
                <a:spcPct val="200000"/>
              </a:lnSpc>
            </a:pPr>
            <a:r>
              <a:rPr lang="en-US" sz="2000" b="1" dirty="0"/>
              <a:t>Descriptions of all project evaluation procedures and quality standards are found in this section. Also </a:t>
            </a:r>
            <a:r>
              <a:rPr lang="en-US" sz="2000" b="1" u="sng" dirty="0"/>
              <a:t>included are procedures to ensure compliance with all corporate requirements for monitoring, collecting, and storing data on project performance.</a:t>
            </a:r>
            <a:endParaRPr lang="ar-SA" sz="2000" b="1" u="sng"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8" y="2180207"/>
            <a:ext cx="3379138" cy="2664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353AE396-447D-4515-5019-E328221DCE96}"/>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F92222AC-0FE7-B1B2-4593-A73744FCAF6F}"/>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5AF634CB-5FB8-256E-4042-B1D7D0CE614D}"/>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4132592"/>
      </p:ext>
    </p:extLst>
  </p:cSld>
  <p:clrMapOvr>
    <a:masterClrMapping/>
  </p:clrMapOvr>
  <mc:AlternateContent xmlns:mc="http://schemas.openxmlformats.org/markup-compatibility/2006" xmlns:p14="http://schemas.microsoft.com/office/powerpoint/2010/main">
    <mc:Choice Requires="p14">
      <p:transition spd="slow" p14:dur="2000" advTm="120351"/>
    </mc:Choice>
    <mc:Fallback xmlns="">
      <p:transition spd="slow" advTm="12035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069094" y="1052737"/>
            <a:ext cx="4674978" cy="461665"/>
          </a:xfrm>
          <a:prstGeom prst="rect">
            <a:avLst/>
          </a:prstGeom>
        </p:spPr>
        <p:txBody>
          <a:bodyPr wrap="square">
            <a:spAutoFit/>
          </a:bodyPr>
          <a:lstStyle/>
          <a:p>
            <a:pPr algn="l" rtl="0"/>
            <a:r>
              <a:rPr lang="en-US" sz="2400" b="1" dirty="0"/>
              <a:t>2. The Planning Process—Overview</a:t>
            </a:r>
            <a:endParaRPr lang="ar-SA" sz="2400" b="1" dirty="0"/>
          </a:p>
        </p:txBody>
      </p:sp>
      <p:sp>
        <p:nvSpPr>
          <p:cNvPr id="8" name="مستطيل 7"/>
          <p:cNvSpPr/>
          <p:nvPr/>
        </p:nvSpPr>
        <p:spPr>
          <a:xfrm>
            <a:off x="786222" y="1607639"/>
            <a:ext cx="6893954" cy="4197624"/>
          </a:xfrm>
          <a:prstGeom prst="rect">
            <a:avLst/>
          </a:prstGeom>
        </p:spPr>
        <p:txBody>
          <a:bodyPr wrap="square">
            <a:spAutoFit/>
          </a:bodyPr>
          <a:lstStyle/>
          <a:p>
            <a:pPr marL="285750" indent="-285750" algn="just" rtl="0">
              <a:lnSpc>
                <a:spcPct val="150000"/>
              </a:lnSpc>
              <a:buFont typeface="Arial" panose="020B0604020202020204" pitchFamily="34" charset="0"/>
              <a:buChar char="•"/>
            </a:pPr>
            <a:r>
              <a:rPr lang="en-US" sz="2000" dirty="0"/>
              <a:t>A great deal has been written about planning. Some of the literature focuses on the strategic aspect of planning — choosing and planning projects that contribute to the organization ’ s goals. </a:t>
            </a:r>
          </a:p>
          <a:p>
            <a:pPr marL="285750" indent="-285750" algn="just" rtl="0">
              <a:lnSpc>
                <a:spcPct val="150000"/>
              </a:lnSpc>
              <a:buFont typeface="Arial" panose="020B0604020202020204" pitchFamily="34" charset="0"/>
              <a:buChar char="•"/>
            </a:pPr>
            <a:r>
              <a:rPr lang="en-US" sz="2000" dirty="0"/>
              <a:t>Another body of writing is directed at the techniques of how to plan rather than what to plan. </a:t>
            </a:r>
          </a:p>
          <a:p>
            <a:pPr marL="285750" indent="-285750" algn="just" rtl="0">
              <a:lnSpc>
                <a:spcPct val="150000"/>
              </a:lnSpc>
              <a:buFont typeface="Arial" panose="020B0604020202020204" pitchFamily="34" charset="0"/>
              <a:buChar char="•"/>
            </a:pPr>
            <a:r>
              <a:rPr lang="en-US" sz="2000" dirty="0"/>
              <a:t>As far as we can determine, the way that planning techniques vary in these different cases has more to do with nomenclature than substance. </a:t>
            </a:r>
            <a:endParaRPr lang="ar-SA" sz="2000" b="1"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7280" y="1818251"/>
            <a:ext cx="3865344" cy="283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FC550060-8EC0-9F70-E273-3AB262947041}"/>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24EEA6CA-670C-BB0F-C4C7-B69623C5B0AE}"/>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C7E66A6F-A54B-F1B1-B1B1-7C0480FE5715}"/>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4104232"/>
      </p:ext>
    </p:extLst>
  </p:cSld>
  <p:clrMapOvr>
    <a:masterClrMapping/>
  </p:clrMapOvr>
  <mc:AlternateContent xmlns:mc="http://schemas.openxmlformats.org/markup-compatibility/2006" xmlns:p14="http://schemas.microsoft.com/office/powerpoint/2010/main">
    <mc:Choice Requires="p14">
      <p:transition spd="slow" p14:dur="2000" advTm="214641"/>
    </mc:Choice>
    <mc:Fallback xmlns="">
      <p:transition spd="slow" advTm="2146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207568" y="1179552"/>
            <a:ext cx="7632848" cy="707886"/>
          </a:xfrm>
          <a:prstGeom prst="rect">
            <a:avLst/>
          </a:prstGeom>
        </p:spPr>
        <p:txBody>
          <a:bodyPr wrap="square">
            <a:spAutoFit/>
          </a:bodyPr>
          <a:lstStyle/>
          <a:p>
            <a:pPr algn="l" rtl="0"/>
            <a:r>
              <a:rPr lang="en-US" sz="2000" b="1" dirty="0"/>
              <a:t>The following planning process that has been divided into </a:t>
            </a:r>
            <a:r>
              <a:rPr lang="en-US" sz="2000" b="1" dirty="0">
                <a:solidFill>
                  <a:srgbClr val="FF0000"/>
                </a:solidFill>
              </a:rPr>
              <a:t>EIGHT</a:t>
            </a:r>
            <a:r>
              <a:rPr lang="en-US" sz="2000" b="1" dirty="0"/>
              <a:t> distinct steps.</a:t>
            </a:r>
          </a:p>
        </p:txBody>
      </p:sp>
      <p:sp>
        <p:nvSpPr>
          <p:cNvPr id="7" name="مستطيل 6"/>
          <p:cNvSpPr/>
          <p:nvPr/>
        </p:nvSpPr>
        <p:spPr>
          <a:xfrm>
            <a:off x="756134" y="1916832"/>
            <a:ext cx="6552728" cy="3785652"/>
          </a:xfrm>
          <a:prstGeom prst="rect">
            <a:avLst/>
          </a:prstGeom>
        </p:spPr>
        <p:txBody>
          <a:bodyPr wrap="square">
            <a:spAutoFit/>
          </a:bodyPr>
          <a:lstStyle/>
          <a:p>
            <a:pPr marL="342900" indent="-342900" algn="l" rtl="0">
              <a:buAutoNum type="arabicPeriod"/>
            </a:pPr>
            <a:r>
              <a:rPr lang="en-US" sz="2000" dirty="0"/>
              <a:t>Develop and evaluate the concept of the project. Describe what it is you wish to develop, including its basic performance characteristics, and decide if getting such a deliverable is worthwhile. </a:t>
            </a:r>
          </a:p>
          <a:p>
            <a:pPr marL="342900" indent="-342900" algn="l" rtl="0">
              <a:buAutoNum type="arabicPeriod"/>
            </a:pPr>
            <a:r>
              <a:rPr lang="en-US" sz="2000" dirty="0"/>
              <a:t>Carefully identify the actual capabilities that the project ’ s deliverable must have to be successful. </a:t>
            </a:r>
          </a:p>
          <a:p>
            <a:pPr marL="342900" indent="-342900" algn="l" rtl="0">
              <a:buAutoNum type="arabicPeriod"/>
            </a:pPr>
            <a:r>
              <a:rPr lang="en-US" sz="2000" dirty="0"/>
              <a:t>Create a system (product or service), which is to say, build a prototype deliverable </a:t>
            </a:r>
            <a:r>
              <a:rPr lang="ar-EG" sz="2000" dirty="0"/>
              <a:t>تسليم النموذج الأولي</a:t>
            </a:r>
            <a:r>
              <a:rPr lang="en-US" sz="2000" dirty="0"/>
              <a:t>.</a:t>
            </a:r>
          </a:p>
          <a:p>
            <a:pPr marL="342900" indent="-342900" algn="l" rtl="0">
              <a:buAutoNum type="arabicPeriod"/>
            </a:pPr>
            <a:r>
              <a:rPr lang="en-US" sz="2000" dirty="0"/>
              <a:t>Test the prototype to see if it does, in fact, have the desired capabilities. If necessary, cycle back to step 3 to modify the prototype and retest it. Continue until the deliverable meets the preset requirements.</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0176" y="2228117"/>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542181E4-2F42-0DC8-3BC0-FB3DACFDA358}"/>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EEE4466C-7094-2F15-506C-B608C2D6AA1E}"/>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6E3FE9D6-18B2-7EA0-DA88-F8C7BE16FD9B}"/>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753714"/>
      </p:ext>
    </p:extLst>
  </p:cSld>
  <p:clrMapOvr>
    <a:masterClrMapping/>
  </p:clrMapOvr>
  <mc:AlternateContent xmlns:mc="http://schemas.openxmlformats.org/markup-compatibility/2006" xmlns:p14="http://schemas.microsoft.com/office/powerpoint/2010/main">
    <mc:Choice Requires="p14">
      <p:transition spd="slow" p14:dur="2000" advTm="327432"/>
    </mc:Choice>
    <mc:Fallback xmlns="">
      <p:transition spd="slow" advTm="3274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806002" y="1112679"/>
            <a:ext cx="7018190" cy="5120954"/>
          </a:xfrm>
          <a:prstGeom prst="rect">
            <a:avLst/>
          </a:prstGeom>
        </p:spPr>
        <p:txBody>
          <a:bodyPr wrap="square">
            <a:spAutoFit/>
          </a:bodyPr>
          <a:lstStyle/>
          <a:p>
            <a:pPr algn="l" rtl="0">
              <a:lnSpc>
                <a:spcPct val="150000"/>
              </a:lnSpc>
            </a:pPr>
            <a:r>
              <a:rPr lang="en-US" sz="2000" dirty="0"/>
              <a:t>5. Integrate the deliverable into the system for which it was designed. </a:t>
            </a:r>
          </a:p>
          <a:p>
            <a:pPr algn="l" rtl="0">
              <a:lnSpc>
                <a:spcPct val="150000"/>
              </a:lnSpc>
            </a:pPr>
            <a:r>
              <a:rPr lang="en-US" sz="2000" dirty="0"/>
              <a:t>6. Validate the deliverable — which answers the question, “does it still work properly? ”</a:t>
            </a:r>
          </a:p>
          <a:p>
            <a:pPr algn="l" rtl="0">
              <a:lnSpc>
                <a:spcPct val="150000"/>
              </a:lnSpc>
            </a:pPr>
            <a:r>
              <a:rPr lang="en-US" sz="2000" dirty="0"/>
              <a:t>7. If the deliverable has been validated, let the client test it. Can the client operate the system? If not, instruct the client.</a:t>
            </a:r>
          </a:p>
          <a:p>
            <a:pPr algn="l" rtl="0">
              <a:lnSpc>
                <a:spcPct val="150000"/>
              </a:lnSpc>
            </a:pPr>
            <a:r>
              <a:rPr lang="en-US" sz="2000" dirty="0"/>
              <a:t>8. If the client can operate (and accepts) the deliverable, make sure that the client understands all standard operating and maintenance requirements. Then shake the client ’ s hand, present the client with a written copy of maintenance and operating instructions, give the client the bill, and leave.</a:t>
            </a:r>
            <a:endParaRPr lang="ar-SA" sz="20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3084" y="1916832"/>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86256FD4-ACC4-7F9A-1C2C-298DEFD1DC1C}"/>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28483716-74EB-B049-3026-1B52C576FCB1}"/>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5E9EFF29-E027-5199-76B7-A9608DB940C8}"/>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505556"/>
      </p:ext>
    </p:extLst>
  </p:cSld>
  <p:clrMapOvr>
    <a:masterClrMapping/>
  </p:clrMapOvr>
  <mc:AlternateContent xmlns:mc="http://schemas.openxmlformats.org/markup-compatibility/2006" xmlns:p14="http://schemas.microsoft.com/office/powerpoint/2010/main">
    <mc:Choice Requires="p14">
      <p:transition spd="slow" p14:dur="2000" advTm="248109"/>
    </mc:Choice>
    <mc:Fallback xmlns="">
      <p:transition spd="slow" advTm="24810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3143672" y="1281093"/>
            <a:ext cx="5544616" cy="461665"/>
          </a:xfrm>
          <a:prstGeom prst="rect">
            <a:avLst/>
          </a:prstGeom>
        </p:spPr>
        <p:txBody>
          <a:bodyPr wrap="square">
            <a:spAutoFit/>
          </a:bodyPr>
          <a:lstStyle/>
          <a:p>
            <a:pPr algn="ctr" rtl="0"/>
            <a:r>
              <a:rPr lang="en-US" sz="2400" b="1" dirty="0"/>
              <a:t>3. The Planning Process—Nuts and Bolts</a:t>
            </a:r>
            <a:endParaRPr lang="ar-SA" sz="2400" b="1" dirty="0"/>
          </a:p>
        </p:txBody>
      </p:sp>
      <p:sp>
        <p:nvSpPr>
          <p:cNvPr id="7" name="مستطيل 6"/>
          <p:cNvSpPr/>
          <p:nvPr/>
        </p:nvSpPr>
        <p:spPr>
          <a:xfrm>
            <a:off x="911424" y="1865869"/>
            <a:ext cx="6553536" cy="3274294"/>
          </a:xfrm>
          <a:prstGeom prst="rect">
            <a:avLst/>
          </a:prstGeom>
        </p:spPr>
        <p:txBody>
          <a:bodyPr wrap="square">
            <a:spAutoFit/>
          </a:bodyPr>
          <a:lstStyle/>
          <a:p>
            <a:pPr algn="l" rtl="0">
              <a:lnSpc>
                <a:spcPct val="150000"/>
              </a:lnSpc>
            </a:pPr>
            <a:r>
              <a:rPr lang="en-US" sz="2000" b="1" dirty="0"/>
              <a:t>This section deals with the problem of determining and listing the various tasks that must be accomplished in order to complete a project.</a:t>
            </a:r>
            <a:r>
              <a:rPr lang="en-US" sz="2000" dirty="0"/>
              <a:t> The important matters of generating a project budget and developing a precise project schedule are left to coming chapters,</a:t>
            </a:r>
            <a:endParaRPr lang="ar-EG" sz="2000" dirty="0"/>
          </a:p>
          <a:p>
            <a:pPr algn="l" rtl="0">
              <a:lnSpc>
                <a:spcPct val="150000"/>
              </a:lnSpc>
            </a:pPr>
            <a:r>
              <a:rPr lang="en-US" sz="2000" dirty="0"/>
              <a:t> though much of the raw material for doing those important things will come from the planning process described here.</a:t>
            </a:r>
            <a:endParaRPr lang="ar-SA" sz="2000"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960" y="2027136"/>
            <a:ext cx="3454767" cy="2803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1994FD94-23D9-4BD9-484A-584F61513917}"/>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E0B72B8D-2E1E-EBDD-4203-35C91C248BE4}"/>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F99B52CC-5974-8EFE-31F3-DE1EEF0BDA41}"/>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1608778"/>
      </p:ext>
    </p:extLst>
  </p:cSld>
  <p:clrMapOvr>
    <a:masterClrMapping/>
  </p:clrMapOvr>
  <mc:AlternateContent xmlns:mc="http://schemas.openxmlformats.org/markup-compatibility/2006" xmlns:p14="http://schemas.microsoft.com/office/powerpoint/2010/main">
    <mc:Choice Requires="p14">
      <p:transition spd="slow" p14:dur="2000" advTm="80253"/>
    </mc:Choice>
    <mc:Fallback xmlns="">
      <p:transition spd="slow" advTm="802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736852" y="1379447"/>
            <a:ext cx="6009850" cy="461665"/>
          </a:xfrm>
          <a:prstGeom prst="rect">
            <a:avLst/>
          </a:prstGeom>
        </p:spPr>
        <p:txBody>
          <a:bodyPr wrap="none">
            <a:spAutoFit/>
          </a:bodyPr>
          <a:lstStyle/>
          <a:p>
            <a:pPr algn="l" rtl="0"/>
            <a:r>
              <a:rPr lang="en-US" sz="2400" b="1" dirty="0"/>
              <a:t>The Planning Process—Nuts and Bolts cont. …</a:t>
            </a:r>
            <a:endParaRPr lang="ar-SA" sz="2400" b="1" dirty="0">
              <a:solidFill>
                <a:srgbClr val="C00000"/>
              </a:solidFill>
            </a:endParaRPr>
          </a:p>
        </p:txBody>
      </p:sp>
      <p:sp>
        <p:nvSpPr>
          <p:cNvPr id="7" name="مستطيل 6"/>
          <p:cNvSpPr/>
          <p:nvPr/>
        </p:nvSpPr>
        <p:spPr>
          <a:xfrm>
            <a:off x="1055440" y="1841111"/>
            <a:ext cx="6192688" cy="3697487"/>
          </a:xfrm>
          <a:prstGeom prst="rect">
            <a:avLst/>
          </a:prstGeom>
        </p:spPr>
        <p:txBody>
          <a:bodyPr wrap="square">
            <a:spAutoFit/>
          </a:bodyPr>
          <a:lstStyle/>
          <a:p>
            <a:pPr algn="just" rtl="0">
              <a:lnSpc>
                <a:spcPct val="200000"/>
              </a:lnSpc>
            </a:pPr>
            <a:r>
              <a:rPr lang="en-US" sz="2000" b="1" dirty="0"/>
              <a:t>The project launch meeting sets the project scope, demonstrates managerial commitment to the project, and initiates the project plan. </a:t>
            </a:r>
            <a:r>
              <a:rPr lang="en-US" sz="2000" dirty="0"/>
              <a:t>The result is a WBS that lists all the tasks required to carry out the plan together with task resource requirements, durations, predecessors, and identification of the people responsible for each task.</a:t>
            </a:r>
            <a:endParaRPr lang="ar-SA" sz="20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8" y="2060848"/>
            <a:ext cx="337168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3FCA32A3-21A7-F2CF-A94B-CA05DD6D7062}"/>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4582A5AF-CE30-7D4B-60D6-B8C13CEA5902}"/>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5A633CB1-9831-4276-BF26-3121191C997D}"/>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018532"/>
      </p:ext>
    </p:extLst>
  </p:cSld>
  <p:clrMapOvr>
    <a:masterClrMapping/>
  </p:clrMapOvr>
  <mc:AlternateContent xmlns:mc="http://schemas.openxmlformats.org/markup-compatibility/2006" xmlns:p14="http://schemas.microsoft.com/office/powerpoint/2010/main">
    <mc:Choice Requires="p14">
      <p:transition spd="slow" p14:dur="2000" advTm="77119"/>
    </mc:Choice>
    <mc:Fallback xmlns="">
      <p:transition spd="slow" advTm="7711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260366" y="1229851"/>
            <a:ext cx="7671267" cy="830997"/>
          </a:xfrm>
          <a:prstGeom prst="rect">
            <a:avLst/>
          </a:prstGeom>
        </p:spPr>
        <p:txBody>
          <a:bodyPr wrap="none">
            <a:spAutoFit/>
          </a:bodyPr>
          <a:lstStyle/>
          <a:p>
            <a:r>
              <a:rPr lang="en-US" sz="2400" b="1" dirty="0"/>
              <a:t>4. More on the Work Breakdown Structure and Other Aids </a:t>
            </a:r>
            <a:br>
              <a:rPr lang="en-US" sz="2400" b="1" dirty="0"/>
            </a:br>
            <a:endParaRPr lang="ar-SA" sz="2400" b="1" dirty="0"/>
          </a:p>
        </p:txBody>
      </p:sp>
      <p:sp>
        <p:nvSpPr>
          <p:cNvPr id="7" name="مستطيل 6"/>
          <p:cNvSpPr/>
          <p:nvPr/>
        </p:nvSpPr>
        <p:spPr>
          <a:xfrm>
            <a:off x="756135" y="1713548"/>
            <a:ext cx="5339864" cy="4197624"/>
          </a:xfrm>
          <a:prstGeom prst="rect">
            <a:avLst/>
          </a:prstGeom>
        </p:spPr>
        <p:txBody>
          <a:bodyPr wrap="square">
            <a:spAutoFit/>
          </a:bodyPr>
          <a:lstStyle/>
          <a:p>
            <a:pPr algn="just" rtl="0">
              <a:lnSpc>
                <a:spcPct val="150000"/>
              </a:lnSpc>
            </a:pPr>
            <a:r>
              <a:rPr lang="en-US" sz="2000" dirty="0"/>
              <a:t>The process of building a WBS is meaningful. The PM and individual team members may differ on the technical approach to working on the task, the type and quantity of resources needed, or the duration for each subtask. If so, negotiation is apt to accompany the planning process. As usual, participatory management and negotiation often lead to improved project performance and better ways of meeting the project ’ s goals. </a:t>
            </a:r>
            <a:endParaRPr lang="ar-SA" sz="2000"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772816"/>
            <a:ext cx="5649134" cy="417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BF266E66-EAA4-C656-FC36-2504B0394B6B}"/>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D00A62DF-34F1-9B1D-3A7F-67900743CA12}"/>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802BC0B4-A5BC-CBD7-3C56-8592C3B793D4}"/>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771217"/>
      </p:ext>
    </p:extLst>
  </p:cSld>
  <p:clrMapOvr>
    <a:masterClrMapping/>
  </p:clrMapOvr>
  <mc:AlternateContent xmlns:mc="http://schemas.openxmlformats.org/markup-compatibility/2006" xmlns:p14="http://schemas.microsoft.com/office/powerpoint/2010/main">
    <mc:Choice Requires="p14">
      <p:transition spd="slow" p14:dur="2000" advTm="137258"/>
    </mc:Choice>
    <mc:Fallback xmlns="">
      <p:transition spd="slow" advTm="13725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2273495" y="1112679"/>
            <a:ext cx="6710748" cy="400110"/>
          </a:xfrm>
          <a:prstGeom prst="rect">
            <a:avLst/>
          </a:prstGeom>
        </p:spPr>
        <p:txBody>
          <a:bodyPr wrap="none">
            <a:spAutoFit/>
          </a:bodyPr>
          <a:lstStyle/>
          <a:p>
            <a:r>
              <a:rPr lang="en-US" sz="2000" b="1" dirty="0"/>
              <a:t>More on the Work Breakdown Structure and Other Aids cont.</a:t>
            </a:r>
            <a:endParaRPr lang="ar-SA" sz="2000" b="1" dirty="0"/>
          </a:p>
        </p:txBody>
      </p:sp>
      <p:sp>
        <p:nvSpPr>
          <p:cNvPr id="7" name="مستطيل 6"/>
          <p:cNvSpPr/>
          <p:nvPr/>
        </p:nvSpPr>
        <p:spPr>
          <a:xfrm>
            <a:off x="756134" y="1563537"/>
            <a:ext cx="7073260" cy="4659289"/>
          </a:xfrm>
          <a:prstGeom prst="rect">
            <a:avLst/>
          </a:prstGeom>
        </p:spPr>
        <p:txBody>
          <a:bodyPr wrap="square">
            <a:spAutoFit/>
          </a:bodyPr>
          <a:lstStyle/>
          <a:p>
            <a:pPr algn="l" rtl="0">
              <a:lnSpc>
                <a:spcPct val="150000"/>
              </a:lnSpc>
            </a:pPr>
            <a:r>
              <a:rPr lang="en-US" sz="2000" dirty="0">
                <a:solidFill>
                  <a:srgbClr val="FF0000"/>
                </a:solidFill>
              </a:rPr>
              <a:t>1. </a:t>
            </a:r>
            <a:r>
              <a:rPr lang="en-US" sz="2000" dirty="0"/>
              <a:t>All project activities will be identified and arranged in successively finer detail, that is, by levels.</a:t>
            </a:r>
          </a:p>
          <a:p>
            <a:pPr algn="l" rtl="0">
              <a:lnSpc>
                <a:spcPct val="150000"/>
              </a:lnSpc>
            </a:pPr>
            <a:r>
              <a:rPr lang="en-US" sz="2000" dirty="0">
                <a:solidFill>
                  <a:srgbClr val="FF0000"/>
                </a:solidFill>
              </a:rPr>
              <a:t>2. </a:t>
            </a:r>
            <a:r>
              <a:rPr lang="en-US" sz="2000" dirty="0"/>
              <a:t>For each activity, the type and quantity of each required resource (including personnel) are identified.</a:t>
            </a:r>
          </a:p>
          <a:p>
            <a:pPr algn="l" rtl="0">
              <a:lnSpc>
                <a:spcPct val="150000"/>
              </a:lnSpc>
            </a:pPr>
            <a:r>
              <a:rPr lang="en-US" sz="2000" dirty="0">
                <a:solidFill>
                  <a:srgbClr val="FF0000"/>
                </a:solidFill>
              </a:rPr>
              <a:t>3. </a:t>
            </a:r>
            <a:r>
              <a:rPr lang="en-US" sz="2000" dirty="0"/>
              <a:t>For each activity, predecessors</a:t>
            </a:r>
            <a:r>
              <a:rPr lang="ar-EG" sz="2000" dirty="0"/>
              <a:t> كل ما سبق </a:t>
            </a:r>
            <a:r>
              <a:rPr lang="en-US" sz="2000" dirty="0"/>
              <a:t> and task duration are estimated.</a:t>
            </a:r>
          </a:p>
          <a:p>
            <a:pPr algn="l" rtl="0">
              <a:lnSpc>
                <a:spcPct val="150000"/>
              </a:lnSpc>
            </a:pPr>
            <a:r>
              <a:rPr lang="en-US" sz="2000" dirty="0">
                <a:solidFill>
                  <a:srgbClr val="FF0000"/>
                </a:solidFill>
              </a:rPr>
              <a:t>4. </a:t>
            </a:r>
            <a:r>
              <a:rPr lang="en-US" sz="2000" dirty="0"/>
              <a:t>All project milestones</a:t>
            </a:r>
            <a:r>
              <a:rPr lang="ar-EG" sz="2000" dirty="0"/>
              <a:t> المعالم </a:t>
            </a:r>
            <a:r>
              <a:rPr lang="en-US" sz="2000" dirty="0"/>
              <a:t> are identified and located on the project schedule following their predecessor activities.</a:t>
            </a:r>
          </a:p>
          <a:p>
            <a:pPr algn="l" rtl="0">
              <a:lnSpc>
                <a:spcPct val="150000"/>
              </a:lnSpc>
            </a:pPr>
            <a:r>
              <a:rPr lang="en-US" sz="2000" dirty="0">
                <a:solidFill>
                  <a:srgbClr val="FF0000"/>
                </a:solidFill>
              </a:rPr>
              <a:t>5. </a:t>
            </a:r>
            <a:r>
              <a:rPr lang="en-US" sz="2000" dirty="0"/>
              <a:t>For each activity, the individual or group assigned to perform the work is identified. </a:t>
            </a:r>
            <a:endParaRPr lang="ar-SA" sz="2000"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9394" y="1916832"/>
            <a:ext cx="3606471"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F1637F8D-016C-13EA-5C0F-D84C0C2BB24B}"/>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046D321E-B948-19F9-2E0F-D163BED96F6B}"/>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33">
            <a:extLst>
              <a:ext uri="{FF2B5EF4-FFF2-40B4-BE49-F238E27FC236}">
                <a16:creationId xmlns:a16="http://schemas.microsoft.com/office/drawing/2014/main" id="{2A37C611-5C6A-D194-AD36-5CCBAE451332}"/>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068733"/>
      </p:ext>
    </p:extLst>
  </p:cSld>
  <p:clrMapOvr>
    <a:masterClrMapping/>
  </p:clrMapOvr>
  <mc:AlternateContent xmlns:mc="http://schemas.openxmlformats.org/markup-compatibility/2006" xmlns:p14="http://schemas.microsoft.com/office/powerpoint/2010/main">
    <mc:Choice Requires="p14">
      <p:transition spd="slow" p14:dur="2000" advTm="161205"/>
    </mc:Choice>
    <mc:Fallback xmlns="">
      <p:transition spd="slow" advTm="1612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1180634" y="1187460"/>
            <a:ext cx="8008283" cy="461665"/>
          </a:xfrm>
          <a:prstGeom prst="rect">
            <a:avLst/>
          </a:prstGeom>
        </p:spPr>
        <p:txBody>
          <a:bodyPr wrap="none">
            <a:spAutoFit/>
          </a:bodyPr>
          <a:lstStyle/>
          <a:p>
            <a:r>
              <a:rPr lang="en-US" sz="2400" b="1" dirty="0"/>
              <a:t>More on the Work Breakdown Structure and Other Aids cont.</a:t>
            </a:r>
            <a:endParaRPr lang="ar-SA" sz="2400" b="1" dirty="0"/>
          </a:p>
        </p:txBody>
      </p:sp>
      <p:sp>
        <p:nvSpPr>
          <p:cNvPr id="7" name="مستطيل 6"/>
          <p:cNvSpPr/>
          <p:nvPr/>
        </p:nvSpPr>
        <p:spPr>
          <a:xfrm>
            <a:off x="756134" y="1844824"/>
            <a:ext cx="7068058" cy="3735959"/>
          </a:xfrm>
          <a:prstGeom prst="rect">
            <a:avLst/>
          </a:prstGeom>
        </p:spPr>
        <p:txBody>
          <a:bodyPr wrap="square">
            <a:spAutoFit/>
          </a:bodyPr>
          <a:lstStyle/>
          <a:p>
            <a:pPr algn="l" rtl="0">
              <a:lnSpc>
                <a:spcPct val="150000"/>
              </a:lnSpc>
            </a:pPr>
            <a:r>
              <a:rPr lang="en-US" sz="2000" dirty="0"/>
              <a:t>6. If project milestones, task durations, and predecessors are combined, the result is the </a:t>
            </a:r>
            <a:r>
              <a:rPr lang="en-US" sz="2000" b="1" dirty="0"/>
              <a:t>project master schedule</a:t>
            </a:r>
            <a:r>
              <a:rPr lang="en-US" sz="2000" dirty="0"/>
              <a:t>. </a:t>
            </a:r>
          </a:p>
          <a:p>
            <a:pPr algn="l" rtl="0">
              <a:lnSpc>
                <a:spcPct val="150000"/>
              </a:lnSpc>
            </a:pPr>
            <a:r>
              <a:rPr lang="en-US" sz="2000" dirty="0"/>
              <a:t>7. </a:t>
            </a:r>
            <a:r>
              <a:rPr lang="en-US" sz="2000" b="1" dirty="0"/>
              <a:t>The master schedule allows </a:t>
            </a:r>
            <a:r>
              <a:rPr lang="en-US" sz="2000" dirty="0"/>
              <a:t>the PM to compare actual and planned task durations and resource usage at any level of activity.</a:t>
            </a:r>
          </a:p>
          <a:p>
            <a:pPr algn="l" rtl="0">
              <a:lnSpc>
                <a:spcPct val="150000"/>
              </a:lnSpc>
            </a:pPr>
            <a:r>
              <a:rPr lang="en-US" sz="2000" dirty="0"/>
              <a:t> The need for such comparisons provide the  information about project performance should be monitored. This gives the PM the ability to control the project and take corrective action if the project is not proceeding according to plan. </a:t>
            </a:r>
            <a:endParaRPr lang="ar-SA" sz="2000"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8208" y="2132856"/>
            <a:ext cx="3591518" cy="283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985DF3D8-33F7-4B0F-C87A-E9DC84827D91}"/>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24ABB3E6-6103-D7EF-B062-FEF7A8675999}"/>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33">
            <a:extLst>
              <a:ext uri="{FF2B5EF4-FFF2-40B4-BE49-F238E27FC236}">
                <a16:creationId xmlns:a16="http://schemas.microsoft.com/office/drawing/2014/main" id="{9773FA09-E18E-355D-7609-1C567CB3C5D3}"/>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372777"/>
      </p:ext>
    </p:extLst>
  </p:cSld>
  <p:clrMapOvr>
    <a:masterClrMapping/>
  </p:clrMapOvr>
  <mc:AlternateContent xmlns:mc="http://schemas.openxmlformats.org/markup-compatibility/2006" xmlns:p14="http://schemas.microsoft.com/office/powerpoint/2010/main">
    <mc:Choice Requires="p14">
      <p:transition spd="slow" p14:dur="2000" advTm="95895"/>
    </mc:Choice>
    <mc:Fallback xmlns="">
      <p:transition spd="slow" advTm="9589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5"/>
          <p:cNvSpPr/>
          <p:nvPr/>
        </p:nvSpPr>
        <p:spPr>
          <a:xfrm>
            <a:off x="2963182" y="1120312"/>
            <a:ext cx="7453298" cy="461665"/>
          </a:xfrm>
          <a:prstGeom prst="rect">
            <a:avLst/>
          </a:prstGeom>
        </p:spPr>
        <p:txBody>
          <a:bodyPr wrap="square">
            <a:spAutoFit/>
          </a:bodyPr>
          <a:lstStyle/>
          <a:p>
            <a:pPr algn="l" rtl="0"/>
            <a:r>
              <a:rPr lang="en-US" sz="2400" b="1" dirty="0"/>
              <a:t>5. Multidisciplinary Teams, Balancing Pleasure and Pain </a:t>
            </a:r>
            <a:endParaRPr lang="ar-SA" sz="2400" b="1" dirty="0"/>
          </a:p>
        </p:txBody>
      </p:sp>
      <p:sp>
        <p:nvSpPr>
          <p:cNvPr id="7" name="مستطيل 6"/>
          <p:cNvSpPr/>
          <p:nvPr/>
        </p:nvSpPr>
        <p:spPr>
          <a:xfrm>
            <a:off x="747897" y="1700808"/>
            <a:ext cx="7284082" cy="3785652"/>
          </a:xfrm>
          <a:prstGeom prst="rect">
            <a:avLst/>
          </a:prstGeom>
        </p:spPr>
        <p:txBody>
          <a:bodyPr wrap="square">
            <a:spAutoFit/>
          </a:bodyPr>
          <a:lstStyle/>
          <a:p>
            <a:pPr algn="l" rtl="0"/>
            <a:r>
              <a:rPr lang="en-US" sz="2000" b="1" i="1" u="sng" dirty="0"/>
              <a:t>Integration Management</a:t>
            </a:r>
          </a:p>
          <a:p>
            <a:pPr algn="l" rtl="0"/>
            <a:r>
              <a:rPr lang="en-US" sz="2000" dirty="0"/>
              <a:t> Integration management is an organized approach that ensures all processes within a project are synchronized and executed efficiently, and resources remain on track to achieve the project goals. It helps project managers to balance stakeholder expectations and customer needs while optimizing tasks and resources, steering the project toward success. </a:t>
            </a:r>
          </a:p>
          <a:p>
            <a:pPr algn="l" rtl="0"/>
            <a:r>
              <a:rPr lang="en-US" sz="2000" b="1" dirty="0"/>
              <a:t>what can be achieved through integration management: </a:t>
            </a:r>
          </a:p>
          <a:p>
            <a:pPr marL="285750" indent="-285750" algn="l" rtl="0">
              <a:buFont typeface="Arial" panose="020B0604020202020204" pitchFamily="34" charset="0"/>
              <a:buChar char="•"/>
            </a:pPr>
            <a:r>
              <a:rPr lang="en-US" sz="2000" dirty="0"/>
              <a:t>Processes and tasks can be organized and listed out. </a:t>
            </a:r>
          </a:p>
          <a:p>
            <a:pPr marL="285750" indent="-285750" algn="l" rtl="0">
              <a:buFont typeface="Arial" panose="020B0604020202020204" pitchFamily="34" charset="0"/>
              <a:buChar char="•"/>
            </a:pPr>
            <a:r>
              <a:rPr lang="en-US" sz="2000" dirty="0"/>
              <a:t>Team members can be allocated responsibilities. </a:t>
            </a:r>
          </a:p>
          <a:p>
            <a:pPr marL="285750" indent="-285750" algn="l" rtl="0">
              <a:buFont typeface="Arial" panose="020B0604020202020204" pitchFamily="34" charset="0"/>
              <a:buChar char="•"/>
            </a:pPr>
            <a:r>
              <a:rPr lang="en-US" sz="2000" dirty="0"/>
              <a:t>Shared resources and their overlapping schedules are managed. </a:t>
            </a:r>
          </a:p>
          <a:p>
            <a:pPr marL="285750" indent="-285750" algn="l" rtl="0">
              <a:buFont typeface="Arial" panose="020B0604020202020204" pitchFamily="34" charset="0"/>
              <a:buChar char="•"/>
            </a:pPr>
            <a:r>
              <a:rPr lang="en-US" sz="2000" dirty="0"/>
              <a:t>Work efficiency within teams is enhanced.  </a:t>
            </a: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4232" y="2132856"/>
            <a:ext cx="3266604" cy="279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A4D14B5B-B975-C6A6-2357-B639654B35F8}"/>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67C9A414-4AFE-9B45-DFC0-16AB84631D99}"/>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067240D8-6647-B2AC-D7FD-C0246C4FF505}"/>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8622160"/>
      </p:ext>
    </p:extLst>
  </p:cSld>
  <p:clrMapOvr>
    <a:masterClrMapping/>
  </p:clrMapOvr>
  <mc:AlternateContent xmlns:mc="http://schemas.openxmlformats.org/markup-compatibility/2006" xmlns:p14="http://schemas.microsoft.com/office/powerpoint/2010/main">
    <mc:Choice Requires="p14">
      <p:transition spd="slow" p14:dur="2000" advTm="197822"/>
    </mc:Choice>
    <mc:Fallback xmlns="">
      <p:transition spd="slow" advTm="19782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776900" y="1577404"/>
            <a:ext cx="6419986" cy="3847207"/>
          </a:xfrm>
          <a:prstGeom prst="rect">
            <a:avLst/>
          </a:prstGeom>
        </p:spPr>
        <p:txBody>
          <a:bodyPr wrap="square">
            <a:spAutoFit/>
          </a:bodyPr>
          <a:lstStyle/>
          <a:p>
            <a:pPr algn="l" rtl="0"/>
            <a:r>
              <a:rPr lang="en-US" sz="2400" b="1" i="1" u="sng" dirty="0"/>
              <a:t>Interface Coordination , Interface Management</a:t>
            </a:r>
            <a:r>
              <a:rPr lang="ar-EG" sz="2400" b="1" i="1" u="sng" dirty="0"/>
              <a:t>  </a:t>
            </a:r>
            <a:endParaRPr lang="en-US" sz="2400" b="1" i="1" u="sng" dirty="0"/>
          </a:p>
          <a:p>
            <a:pPr marL="285750" indent="-285750" algn="l" rtl="0">
              <a:buFont typeface="Arial" panose="020B0604020202020204" pitchFamily="34" charset="0"/>
              <a:buChar char="•"/>
            </a:pPr>
            <a:r>
              <a:rPr lang="en-US" sz="2000" dirty="0"/>
              <a:t>One of the PM ’ s more difficult problems is coordinating the work of different functional groups interacting as team members. </a:t>
            </a:r>
            <a:endParaRPr lang="ar-EG" sz="2000" dirty="0"/>
          </a:p>
          <a:p>
            <a:pPr marL="285750" indent="-285750" algn="l" rtl="0">
              <a:buFont typeface="Arial" panose="020B0604020202020204" pitchFamily="34" charset="0"/>
              <a:buChar char="•"/>
            </a:pPr>
            <a:r>
              <a:rPr lang="en-US" sz="2000" dirty="0"/>
              <a:t>The team members come from different functional areas and often are not used to dealing with one another directly. </a:t>
            </a:r>
          </a:p>
          <a:p>
            <a:pPr marL="285750" indent="-285750" algn="l" rtl="0">
              <a:buFont typeface="Arial" panose="020B0604020202020204" pitchFamily="34" charset="0"/>
              <a:buChar char="•"/>
            </a:pPr>
            <a:r>
              <a:rPr lang="en-US" sz="2000" dirty="0"/>
              <a:t>For the most part, they have no established dependencies on each other and being co - members of a team is not sufficient to cause them to associate — unless the team has a mission that makes it important for the members to develop relationships.</a:t>
            </a:r>
            <a:endParaRPr lang="ar-SA" sz="2000"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36" y="1628800"/>
            <a:ext cx="439248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6DB3C2C7-0092-A6EA-6A93-D9A0FF097203}"/>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AA905889-FFD0-37F5-CF12-17912202FDB2}"/>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05602EC3-9461-A9E2-1ABD-51A234026397}"/>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702703"/>
      </p:ext>
    </p:extLst>
  </p:cSld>
  <p:clrMapOvr>
    <a:masterClrMapping/>
  </p:clrMapOvr>
  <mc:AlternateContent xmlns:mc="http://schemas.openxmlformats.org/markup-compatibility/2006" xmlns:p14="http://schemas.microsoft.com/office/powerpoint/2010/main">
    <mc:Choice Requires="p14">
      <p:transition spd="slow" p14:dur="2000" advTm="192005"/>
    </mc:Choice>
    <mc:Fallback xmlns="">
      <p:transition spd="slow" advTm="1920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6"/>
          <p:cNvSpPr/>
          <p:nvPr/>
        </p:nvSpPr>
        <p:spPr>
          <a:xfrm>
            <a:off x="756134" y="1340768"/>
            <a:ext cx="6708018" cy="4659289"/>
          </a:xfrm>
          <a:prstGeom prst="rect">
            <a:avLst/>
          </a:prstGeom>
        </p:spPr>
        <p:txBody>
          <a:bodyPr wrap="square">
            <a:spAutoFit/>
          </a:bodyPr>
          <a:lstStyle/>
          <a:p>
            <a:pPr algn="l" rtl="0">
              <a:lnSpc>
                <a:spcPct val="150000"/>
              </a:lnSpc>
            </a:pPr>
            <a:r>
              <a:rPr lang="en-US" sz="2000" b="1" i="1" u="sng" dirty="0"/>
              <a:t>The Design Structure Matrix</a:t>
            </a:r>
          </a:p>
          <a:p>
            <a:pPr algn="l" rtl="0">
              <a:lnSpc>
                <a:spcPct val="150000"/>
              </a:lnSpc>
            </a:pPr>
            <a:r>
              <a:rPr lang="en-US" sz="2000" dirty="0"/>
              <a:t>The Design Structure Matrix (DSM) is a general method for representing and analyzing system models in a variety of application areas.  A DSM is a </a:t>
            </a:r>
            <a:r>
              <a:rPr lang="en-US" sz="2000" b="1" dirty="0"/>
              <a:t>square matrix </a:t>
            </a:r>
            <a:r>
              <a:rPr lang="en-US" sz="2000" dirty="0"/>
              <a:t>that shows </a:t>
            </a:r>
            <a:r>
              <a:rPr lang="en-US" sz="2000" b="1" dirty="0"/>
              <a:t>relationships between elements in a system</a:t>
            </a:r>
            <a:r>
              <a:rPr lang="en-US" sz="2000" dirty="0"/>
              <a:t>.  </a:t>
            </a:r>
          </a:p>
          <a:p>
            <a:pPr algn="l" rtl="0">
              <a:lnSpc>
                <a:spcPct val="150000"/>
              </a:lnSpc>
            </a:pPr>
            <a:r>
              <a:rPr lang="en-US" sz="2000" dirty="0"/>
              <a:t>DSM has two main advantages: </a:t>
            </a:r>
          </a:p>
          <a:p>
            <a:pPr marL="342900" indent="-342900" algn="l" rtl="0">
              <a:lnSpc>
                <a:spcPct val="150000"/>
              </a:lnSpc>
              <a:buFont typeface="Arial" panose="020B0604020202020204" pitchFamily="34" charset="0"/>
              <a:buChar char="•"/>
            </a:pPr>
            <a:r>
              <a:rPr lang="en-US" sz="2000" dirty="0"/>
              <a:t>It provides a simple and concise way to </a:t>
            </a:r>
            <a:r>
              <a:rPr lang="en-US" sz="2000" b="1" dirty="0"/>
              <a:t>represent </a:t>
            </a:r>
            <a:r>
              <a:rPr lang="en-US" sz="2000" dirty="0"/>
              <a:t>a complex system. </a:t>
            </a:r>
          </a:p>
          <a:p>
            <a:pPr marL="342900" indent="-342900" algn="l" rtl="0">
              <a:lnSpc>
                <a:spcPct val="150000"/>
              </a:lnSpc>
              <a:buFont typeface="Arial" panose="020B0604020202020204" pitchFamily="34" charset="0"/>
              <a:buChar char="•"/>
            </a:pPr>
            <a:r>
              <a:rPr lang="en-US" sz="2000" dirty="0"/>
              <a:t>It is amenable to powerful </a:t>
            </a:r>
            <a:r>
              <a:rPr lang="en-US" sz="2000" b="1" dirty="0"/>
              <a:t>analyses</a:t>
            </a:r>
            <a:r>
              <a:rPr lang="en-US" sz="2000" dirty="0"/>
              <a:t>, such as clustering and sequencing.</a:t>
            </a:r>
            <a:r>
              <a:rPr lang="ar-EG" sz="2000" dirty="0"/>
              <a:t> </a:t>
            </a:r>
            <a:r>
              <a:rPr lang="ar-EG" sz="2000" dirty="0">
                <a:latin typeface="Roboto" panose="02000000000000000000" pitchFamily="2" charset="0"/>
              </a:rPr>
              <a:t>قابلة للتحليلات القوية، مثل التجميع والتسلسل.</a:t>
            </a:r>
            <a:endParaRPr lang="en-US" sz="2000" b="1" i="1" u="sng" dirty="0"/>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1412776"/>
            <a:ext cx="4392464" cy="319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8FF53E1D-5FD8-2AC9-A413-9EAD66580BCF}"/>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798BE4CB-B234-7FD3-D1DD-F842C902ACFB}"/>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B839340D-DAC0-9DF1-5041-88151600A2BF}"/>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062779"/>
      </p:ext>
    </p:extLst>
  </p:cSld>
  <p:clrMapOvr>
    <a:masterClrMapping/>
  </p:clrMapOvr>
  <mc:AlternateContent xmlns:mc="http://schemas.openxmlformats.org/markup-compatibility/2006" xmlns:p14="http://schemas.microsoft.com/office/powerpoint/2010/main">
    <mc:Choice Requires="p14">
      <p:transition spd="slow" p14:dur="2000" advTm="215391"/>
    </mc:Choice>
    <mc:Fallback xmlns="">
      <p:transition spd="slow" advTm="21539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4"/>
          <p:cNvSpPr/>
          <p:nvPr/>
        </p:nvSpPr>
        <p:spPr>
          <a:xfrm>
            <a:off x="714539" y="1515307"/>
            <a:ext cx="6940469" cy="4289957"/>
          </a:xfrm>
          <a:prstGeom prst="rect">
            <a:avLst/>
          </a:prstGeom>
        </p:spPr>
        <p:txBody>
          <a:bodyPr wrap="square">
            <a:spAutoFit/>
          </a:bodyPr>
          <a:lstStyle/>
          <a:p>
            <a:pPr algn="l" rtl="0">
              <a:lnSpc>
                <a:spcPct val="150000"/>
              </a:lnSpc>
            </a:pPr>
            <a:r>
              <a:rPr lang="en-US" sz="2400" b="1" i="1" u="sng" dirty="0"/>
              <a:t>Comments on Empowerment and Work Teams</a:t>
            </a:r>
          </a:p>
          <a:p>
            <a:pPr algn="l" rtl="0">
              <a:lnSpc>
                <a:spcPct val="150000"/>
              </a:lnSpc>
            </a:pPr>
            <a:r>
              <a:rPr lang="en-US" sz="2000" b="1" dirty="0"/>
              <a:t>Some of the more important advantages of empowerment are:</a:t>
            </a:r>
          </a:p>
          <a:p>
            <a:pPr algn="l" rtl="0">
              <a:lnSpc>
                <a:spcPct val="150000"/>
              </a:lnSpc>
            </a:pPr>
            <a:r>
              <a:rPr lang="en-US" sz="2000" b="1" dirty="0"/>
              <a:t>1. </a:t>
            </a:r>
            <a:r>
              <a:rPr lang="en-US" sz="2000" dirty="0"/>
              <a:t>Teams generate high - quality solutions to appropriate problems.</a:t>
            </a:r>
          </a:p>
          <a:p>
            <a:pPr algn="l" rtl="0">
              <a:lnSpc>
                <a:spcPct val="150000"/>
              </a:lnSpc>
            </a:pPr>
            <a:r>
              <a:rPr lang="en-US" sz="2000" b="1" dirty="0"/>
              <a:t>2. </a:t>
            </a:r>
            <a:r>
              <a:rPr lang="en-US" sz="2000" dirty="0"/>
              <a:t>Micromanagement is avoided.</a:t>
            </a:r>
          </a:p>
          <a:p>
            <a:pPr algn="l" rtl="0">
              <a:lnSpc>
                <a:spcPct val="150000"/>
              </a:lnSpc>
            </a:pPr>
            <a:r>
              <a:rPr lang="en-US" sz="2000" b="1" dirty="0"/>
              <a:t>3. </a:t>
            </a:r>
            <a:r>
              <a:rPr lang="en-US" sz="2000" dirty="0"/>
              <a:t>The team is given accountability for some part of the project deliverable.</a:t>
            </a:r>
          </a:p>
          <a:p>
            <a:pPr algn="l" rtl="0">
              <a:lnSpc>
                <a:spcPct val="150000"/>
              </a:lnSpc>
            </a:pPr>
            <a:r>
              <a:rPr lang="en-US" sz="2000" b="1" dirty="0"/>
              <a:t>4. </a:t>
            </a:r>
            <a:r>
              <a:rPr lang="en-US" sz="2000" dirty="0"/>
              <a:t>Synergistic solutions are frequent.</a:t>
            </a:r>
          </a:p>
          <a:p>
            <a:pPr algn="l" rtl="0">
              <a:lnSpc>
                <a:spcPct val="150000"/>
              </a:lnSpc>
            </a:pPr>
            <a:r>
              <a:rPr lang="en-US" sz="2000" b="1" dirty="0"/>
              <a:t>5. </a:t>
            </a:r>
            <a:r>
              <a:rPr lang="en-US" sz="2000" dirty="0"/>
              <a:t>The PM has a tool for timely team evaluation and feedback.</a:t>
            </a:r>
            <a:endParaRPr lang="ar-SA" sz="2400" b="1" i="1" u="sng"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5008" y="2060848"/>
            <a:ext cx="4136668"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B70DA8CF-E331-7C06-21D1-A2033EEB6916}"/>
              </a:ext>
            </a:extLst>
          </p:cNvPr>
          <p:cNvSpPr/>
          <p:nvPr/>
        </p:nvSpPr>
        <p:spPr>
          <a:xfrm>
            <a:off x="479376" y="61778"/>
            <a:ext cx="1575633" cy="12069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ea typeface="Roboto Light" panose="02000000000000000000" pitchFamily="2" charset="0"/>
            </a:endParaRPr>
          </a:p>
        </p:txBody>
      </p:sp>
      <p:sp>
        <p:nvSpPr>
          <p:cNvPr id="3" name="TextBox 32">
            <a:extLst>
              <a:ext uri="{FF2B5EF4-FFF2-40B4-BE49-F238E27FC236}">
                <a16:creationId xmlns:a16="http://schemas.microsoft.com/office/drawing/2014/main" id="{F2533D91-6943-1796-F9C6-64DBE130D145}"/>
              </a:ext>
            </a:extLst>
          </p:cNvPr>
          <p:cNvSpPr txBox="1"/>
          <p:nvPr/>
        </p:nvSpPr>
        <p:spPr>
          <a:xfrm>
            <a:off x="547709" y="116632"/>
            <a:ext cx="144383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3">
            <a:extLst>
              <a:ext uri="{FF2B5EF4-FFF2-40B4-BE49-F238E27FC236}">
                <a16:creationId xmlns:a16="http://schemas.microsoft.com/office/drawing/2014/main" id="{6DD60873-0645-FBD7-7391-68251E62A12A}"/>
              </a:ext>
            </a:extLst>
          </p:cNvPr>
          <p:cNvSpPr txBox="1"/>
          <p:nvPr/>
        </p:nvSpPr>
        <p:spPr>
          <a:xfrm>
            <a:off x="756134" y="343238"/>
            <a:ext cx="1083992" cy="76944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572663"/>
      </p:ext>
    </p:extLst>
  </p:cSld>
  <p:clrMapOvr>
    <a:masterClrMapping/>
  </p:clrMapOvr>
  <mc:AlternateContent xmlns:mc="http://schemas.openxmlformats.org/markup-compatibility/2006" xmlns:p14="http://schemas.microsoft.com/office/powerpoint/2010/main">
    <mc:Choice Requires="p14">
      <p:transition spd="slow" p14:dur="2000" advTm="235255"/>
    </mc:Choice>
    <mc:Fallback xmlns="">
      <p:transition spd="slow" advTm="23525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499370118"/>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CTURE 3" id="{BDD9418B-3C5F-4974-83D5-1077BFADB770}" vid="{376B3FA9-4967-44BF-8697-7AA56B1C9A6E}"/>
    </a:ext>
  </a:ext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731E00-3CAE-40C5-81C8-6CDE88808E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62625-74BD-4F12-BEA5-2ABF91887B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1352</TotalTime>
  <Words>2277</Words>
  <Application>Microsoft Office PowerPoint</Application>
  <PresentationFormat>Widescreen</PresentationFormat>
  <Paragraphs>198</Paragraphs>
  <Slides>32</Slides>
  <Notes>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32</vt:i4>
      </vt:variant>
    </vt:vector>
  </HeadingPairs>
  <TitlesOfParts>
    <vt:vector size="43" baseType="lpstr">
      <vt:lpstr>Arial</vt:lpstr>
      <vt:lpstr>Book Antiqua</vt:lpstr>
      <vt:lpstr>Calibri</vt:lpstr>
      <vt:lpstr>Calibri Light</vt:lpstr>
      <vt:lpstr>Roboto</vt:lpstr>
      <vt:lpstr>Roboto Light</vt:lpstr>
      <vt:lpstr>Times</vt:lpstr>
      <vt:lpstr>Times New Roman</vt:lpstr>
      <vt:lpstr>نسق Office</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14</cp:revision>
  <dcterms:created xsi:type="dcterms:W3CDTF">2023-07-20T09:10:46Z</dcterms:created>
  <dcterms:modified xsi:type="dcterms:W3CDTF">2025-02-24T22:00:05Z</dcterms:modified>
</cp:coreProperties>
</file>