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720" r:id="rId2"/>
  </p:sldMasterIdLst>
  <p:notesMasterIdLst>
    <p:notesMasterId r:id="rId51"/>
  </p:notesMasterIdLst>
  <p:handoutMasterIdLst>
    <p:handoutMasterId r:id="rId52"/>
  </p:handoutMasterIdLst>
  <p:sldIdLst>
    <p:sldId id="264" r:id="rId3"/>
    <p:sldId id="327" r:id="rId4"/>
    <p:sldId id="409" r:id="rId5"/>
    <p:sldId id="408" r:id="rId6"/>
    <p:sldId id="410" r:id="rId7"/>
    <p:sldId id="406" r:id="rId8"/>
    <p:sldId id="413" r:id="rId9"/>
    <p:sldId id="412" r:id="rId10"/>
    <p:sldId id="457" r:id="rId11"/>
    <p:sldId id="411" r:id="rId12"/>
    <p:sldId id="425" r:id="rId13"/>
    <p:sldId id="416" r:id="rId14"/>
    <p:sldId id="417" r:id="rId15"/>
    <p:sldId id="423" r:id="rId16"/>
    <p:sldId id="418" r:id="rId17"/>
    <p:sldId id="419" r:id="rId18"/>
    <p:sldId id="420" r:id="rId19"/>
    <p:sldId id="424" r:id="rId20"/>
    <p:sldId id="428" r:id="rId21"/>
    <p:sldId id="429" r:id="rId22"/>
    <p:sldId id="427" r:id="rId23"/>
    <p:sldId id="430" r:id="rId24"/>
    <p:sldId id="426" r:id="rId25"/>
    <p:sldId id="431" r:id="rId26"/>
    <p:sldId id="433" r:id="rId27"/>
    <p:sldId id="434" r:id="rId28"/>
    <p:sldId id="432" r:id="rId29"/>
    <p:sldId id="435" r:id="rId30"/>
    <p:sldId id="436" r:id="rId31"/>
    <p:sldId id="437" r:id="rId32"/>
    <p:sldId id="438" r:id="rId33"/>
    <p:sldId id="439" r:id="rId34"/>
    <p:sldId id="440" r:id="rId35"/>
    <p:sldId id="441" r:id="rId36"/>
    <p:sldId id="442" r:id="rId37"/>
    <p:sldId id="443" r:id="rId38"/>
    <p:sldId id="444" r:id="rId39"/>
    <p:sldId id="445" r:id="rId40"/>
    <p:sldId id="446" r:id="rId41"/>
    <p:sldId id="447" r:id="rId42"/>
    <p:sldId id="448" r:id="rId43"/>
    <p:sldId id="450" r:id="rId44"/>
    <p:sldId id="451" r:id="rId45"/>
    <p:sldId id="452" r:id="rId46"/>
    <p:sldId id="453" r:id="rId47"/>
    <p:sldId id="456" r:id="rId48"/>
    <p:sldId id="454" r:id="rId49"/>
    <p:sldId id="455"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99BDD"/>
    <a:srgbClr val="FFFF00"/>
    <a:srgbClr val="53728A"/>
    <a:srgbClr val="00B0F0"/>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897" autoAdjust="0"/>
    <p:restoredTop sz="87053" autoAdjust="0"/>
  </p:normalViewPr>
  <p:slideViewPr>
    <p:cSldViewPr snapToGrid="0">
      <p:cViewPr varScale="1">
        <p:scale>
          <a:sx n="68" d="100"/>
          <a:sy n="68" d="100"/>
        </p:scale>
        <p:origin x="66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presProps" Target="presProps.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handoutMaster" Target="handoutMasters/handout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notesMaster" Target="notesMasters/notesMaster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79828C0-EEDA-470E-8624-77EDBF7C727E}" type="doc">
      <dgm:prSet loTypeId="urn:microsoft.com/office/officeart/2005/8/layout/lProcess2" loCatId="relationship" qsTypeId="urn:microsoft.com/office/officeart/2005/8/quickstyle/simple1" qsCatId="simple" csTypeId="urn:microsoft.com/office/officeart/2005/8/colors/colorful4" csCatId="colorful" phldr="1"/>
      <dgm:spPr/>
      <dgm:t>
        <a:bodyPr/>
        <a:lstStyle/>
        <a:p>
          <a:endParaRPr lang="en-US"/>
        </a:p>
      </dgm:t>
    </dgm:pt>
    <dgm:pt modelId="{8BCAE03D-EFE2-4C33-A531-F623E4550B76}">
      <dgm:prSet phldrT="[Text]" custT="1"/>
      <dgm:spPr>
        <a:noFill/>
      </dgm:spPr>
      <dgm:t>
        <a:bodyPr/>
        <a:lstStyle/>
        <a:p>
          <a:endParaRPr lang="en-US" sz="1000" dirty="0"/>
        </a:p>
      </dgm:t>
    </dgm:pt>
    <dgm:pt modelId="{8F389E4B-3E4E-4C22-BB63-901C6F05BCD1}" type="parTrans" cxnId="{4FEB2807-B0A2-4282-ABBD-27237E764E69}">
      <dgm:prSet/>
      <dgm:spPr/>
      <dgm:t>
        <a:bodyPr/>
        <a:lstStyle/>
        <a:p>
          <a:endParaRPr lang="en-US"/>
        </a:p>
      </dgm:t>
    </dgm:pt>
    <dgm:pt modelId="{AC014370-50AA-406B-ACDC-84007FF95684}" type="sibTrans" cxnId="{4FEB2807-B0A2-4282-ABBD-27237E764E69}">
      <dgm:prSet/>
      <dgm:spPr/>
      <dgm:t>
        <a:bodyPr/>
        <a:lstStyle/>
        <a:p>
          <a:endParaRPr lang="en-US"/>
        </a:p>
      </dgm:t>
    </dgm:pt>
    <dgm:pt modelId="{54018477-19F6-48A0-A3B6-094CA776F03A}">
      <dgm:prSet phldrT="[Text]"/>
      <dgm:spPr/>
      <dgm:t>
        <a:bodyPr/>
        <a:lstStyle/>
        <a:p>
          <a:r>
            <a:rPr lang="en-US" dirty="0" smtClean="0"/>
            <a:t>Working products</a:t>
          </a:r>
          <a:endParaRPr lang="en-US" dirty="0"/>
        </a:p>
      </dgm:t>
    </dgm:pt>
    <dgm:pt modelId="{C81CC0CE-277A-463F-812F-259A24202132}" type="parTrans" cxnId="{A6DB13C2-1243-4971-8BCE-82E7E741D0D7}">
      <dgm:prSet/>
      <dgm:spPr/>
      <dgm:t>
        <a:bodyPr/>
        <a:lstStyle/>
        <a:p>
          <a:endParaRPr lang="en-US"/>
        </a:p>
      </dgm:t>
    </dgm:pt>
    <dgm:pt modelId="{547D0106-93DF-4B15-B0EC-21AD869F2FC4}" type="sibTrans" cxnId="{A6DB13C2-1243-4971-8BCE-82E7E741D0D7}">
      <dgm:prSet/>
      <dgm:spPr/>
      <dgm:t>
        <a:bodyPr/>
        <a:lstStyle/>
        <a:p>
          <a:endParaRPr lang="en-US"/>
        </a:p>
      </dgm:t>
    </dgm:pt>
    <dgm:pt modelId="{572611B1-629B-4975-87B4-6CDE71265FBD}">
      <dgm:prSet phldrT="[Text]"/>
      <dgm:spPr/>
      <dgm:t>
        <a:bodyPr/>
        <a:lstStyle/>
        <a:p>
          <a:r>
            <a:rPr lang="en-US" dirty="0" smtClean="0"/>
            <a:t>Customer collaboration</a:t>
          </a:r>
        </a:p>
      </dgm:t>
    </dgm:pt>
    <dgm:pt modelId="{889CB7D6-E574-4070-87C9-1B2952CB3254}" type="parTrans" cxnId="{B673AF0C-8DA2-4FF0-93C7-63795763F645}">
      <dgm:prSet/>
      <dgm:spPr/>
      <dgm:t>
        <a:bodyPr/>
        <a:lstStyle/>
        <a:p>
          <a:endParaRPr lang="en-US"/>
        </a:p>
      </dgm:t>
    </dgm:pt>
    <dgm:pt modelId="{EB785B42-8D5B-4215-BA68-33CA033C7F06}" type="sibTrans" cxnId="{B673AF0C-8DA2-4FF0-93C7-63795763F645}">
      <dgm:prSet/>
      <dgm:spPr/>
      <dgm:t>
        <a:bodyPr/>
        <a:lstStyle/>
        <a:p>
          <a:endParaRPr lang="en-US"/>
        </a:p>
      </dgm:t>
    </dgm:pt>
    <dgm:pt modelId="{B1394BC5-349B-4948-B952-D6DA590ED68E}">
      <dgm:prSet phldrT="[Text]" custT="1"/>
      <dgm:spPr>
        <a:noFill/>
      </dgm:spPr>
      <dgm:t>
        <a:bodyPr/>
        <a:lstStyle/>
        <a:p>
          <a:endParaRPr lang="en-US" sz="1000" dirty="0"/>
        </a:p>
      </dgm:t>
    </dgm:pt>
    <dgm:pt modelId="{FF02A081-4A3C-4B27-8B23-52456A464972}" type="parTrans" cxnId="{22725AA2-3299-4B38-B197-288C4F82893D}">
      <dgm:prSet/>
      <dgm:spPr/>
      <dgm:t>
        <a:bodyPr/>
        <a:lstStyle/>
        <a:p>
          <a:endParaRPr lang="en-US"/>
        </a:p>
      </dgm:t>
    </dgm:pt>
    <dgm:pt modelId="{A3977708-2F10-42A9-8D90-157D58822504}" type="sibTrans" cxnId="{22725AA2-3299-4B38-B197-288C4F82893D}">
      <dgm:prSet/>
      <dgm:spPr/>
      <dgm:t>
        <a:bodyPr/>
        <a:lstStyle/>
        <a:p>
          <a:endParaRPr lang="en-US"/>
        </a:p>
      </dgm:t>
    </dgm:pt>
    <dgm:pt modelId="{4BA14E77-F608-4366-A26B-2C594787B89E}">
      <dgm:prSet phldrT="[Text]"/>
      <dgm:spPr/>
      <dgm:t>
        <a:bodyPr/>
        <a:lstStyle/>
        <a:p>
          <a:r>
            <a:rPr lang="en-US" dirty="0" smtClean="0"/>
            <a:t>Over</a:t>
          </a:r>
          <a:endParaRPr lang="en-US" dirty="0"/>
        </a:p>
      </dgm:t>
    </dgm:pt>
    <dgm:pt modelId="{00D2888F-B05F-4CD6-85A0-CD9519397500}" type="parTrans" cxnId="{1340DFC4-DB47-45CF-88C5-97A59781C033}">
      <dgm:prSet/>
      <dgm:spPr/>
      <dgm:t>
        <a:bodyPr/>
        <a:lstStyle/>
        <a:p>
          <a:endParaRPr lang="en-US"/>
        </a:p>
      </dgm:t>
    </dgm:pt>
    <dgm:pt modelId="{10B46B82-607C-4795-B833-AA7257817743}" type="sibTrans" cxnId="{1340DFC4-DB47-45CF-88C5-97A59781C033}">
      <dgm:prSet/>
      <dgm:spPr/>
      <dgm:t>
        <a:bodyPr/>
        <a:lstStyle/>
        <a:p>
          <a:endParaRPr lang="en-US"/>
        </a:p>
      </dgm:t>
    </dgm:pt>
    <dgm:pt modelId="{F099FB46-81F8-4C9A-8011-7A8E2C9B7E4C}">
      <dgm:prSet phldrT="[Text]"/>
      <dgm:spPr/>
      <dgm:t>
        <a:bodyPr/>
        <a:lstStyle/>
        <a:p>
          <a:r>
            <a:rPr lang="en-US" dirty="0" smtClean="0"/>
            <a:t>Over</a:t>
          </a:r>
          <a:endParaRPr lang="en-US" dirty="0"/>
        </a:p>
      </dgm:t>
    </dgm:pt>
    <dgm:pt modelId="{A0798874-5FBB-43A1-B1F0-7D43DF3C62E0}" type="parTrans" cxnId="{D8419320-1D55-4C3D-8F73-BC37A83BE40D}">
      <dgm:prSet/>
      <dgm:spPr/>
      <dgm:t>
        <a:bodyPr/>
        <a:lstStyle/>
        <a:p>
          <a:endParaRPr lang="en-US"/>
        </a:p>
      </dgm:t>
    </dgm:pt>
    <dgm:pt modelId="{795D6707-B232-4E8C-BD23-F176D94CE841}" type="sibTrans" cxnId="{D8419320-1D55-4C3D-8F73-BC37A83BE40D}">
      <dgm:prSet/>
      <dgm:spPr/>
      <dgm:t>
        <a:bodyPr/>
        <a:lstStyle/>
        <a:p>
          <a:endParaRPr lang="en-US"/>
        </a:p>
      </dgm:t>
    </dgm:pt>
    <dgm:pt modelId="{3AE859E6-FBCF-47B4-8558-62A8A86FD973}">
      <dgm:prSet phldrT="[Text]" custT="1"/>
      <dgm:spPr>
        <a:noFill/>
      </dgm:spPr>
      <dgm:t>
        <a:bodyPr/>
        <a:lstStyle/>
        <a:p>
          <a:endParaRPr lang="en-US" sz="1000" dirty="0"/>
        </a:p>
      </dgm:t>
    </dgm:pt>
    <dgm:pt modelId="{70B22493-0B89-4B0E-B568-2167AACD9BD8}" type="parTrans" cxnId="{2915B5AF-89A0-44AE-BBED-871CFFED9BAA}">
      <dgm:prSet/>
      <dgm:spPr/>
      <dgm:t>
        <a:bodyPr/>
        <a:lstStyle/>
        <a:p>
          <a:endParaRPr lang="en-US"/>
        </a:p>
      </dgm:t>
    </dgm:pt>
    <dgm:pt modelId="{2E4EFD3C-A1F1-465E-9ECF-9E3D933EB11A}" type="sibTrans" cxnId="{2915B5AF-89A0-44AE-BBED-871CFFED9BAA}">
      <dgm:prSet/>
      <dgm:spPr/>
      <dgm:t>
        <a:bodyPr/>
        <a:lstStyle/>
        <a:p>
          <a:endParaRPr lang="en-US"/>
        </a:p>
      </dgm:t>
    </dgm:pt>
    <dgm:pt modelId="{47BA445B-8D91-45F3-ABD3-3F86C15312B2}">
      <dgm:prSet phldrT="[Text]"/>
      <dgm:spPr/>
      <dgm:t>
        <a:bodyPr/>
        <a:lstStyle/>
        <a:p>
          <a:r>
            <a:rPr lang="en-US" dirty="0" smtClean="0"/>
            <a:t>Process and tools</a:t>
          </a:r>
          <a:endParaRPr lang="en-US" dirty="0"/>
        </a:p>
      </dgm:t>
    </dgm:pt>
    <dgm:pt modelId="{F9574D1E-A880-4FC8-AA24-FA5DD17B8294}" type="parTrans" cxnId="{DEC0B069-8C48-4089-AB59-5B2A930BA1A4}">
      <dgm:prSet/>
      <dgm:spPr/>
      <dgm:t>
        <a:bodyPr/>
        <a:lstStyle/>
        <a:p>
          <a:endParaRPr lang="en-US"/>
        </a:p>
      </dgm:t>
    </dgm:pt>
    <dgm:pt modelId="{4CFDA4A9-C3D0-4989-A3F7-CD3674EFF2B2}" type="sibTrans" cxnId="{DEC0B069-8C48-4089-AB59-5B2A930BA1A4}">
      <dgm:prSet/>
      <dgm:spPr/>
      <dgm:t>
        <a:bodyPr/>
        <a:lstStyle/>
        <a:p>
          <a:endParaRPr lang="en-US"/>
        </a:p>
      </dgm:t>
    </dgm:pt>
    <dgm:pt modelId="{CC6BAF4D-F449-4AA4-A7C5-827DA157113B}">
      <dgm:prSet phldrT="[Text]"/>
      <dgm:spPr/>
      <dgm:t>
        <a:bodyPr/>
        <a:lstStyle/>
        <a:p>
          <a:r>
            <a:rPr lang="en-US" dirty="0" smtClean="0"/>
            <a:t>Comprehensive documentation</a:t>
          </a:r>
          <a:endParaRPr lang="en-US" dirty="0"/>
        </a:p>
      </dgm:t>
    </dgm:pt>
    <dgm:pt modelId="{C07DB6B2-C3F8-4142-B857-78FA98FFBAD9}" type="parTrans" cxnId="{443FA74C-3822-462E-B56C-82AFA03558D7}">
      <dgm:prSet/>
      <dgm:spPr/>
      <dgm:t>
        <a:bodyPr/>
        <a:lstStyle/>
        <a:p>
          <a:endParaRPr lang="en-US"/>
        </a:p>
      </dgm:t>
    </dgm:pt>
    <dgm:pt modelId="{A83AE39A-5576-4008-90DF-CD51E9D47CA0}" type="sibTrans" cxnId="{443FA74C-3822-462E-B56C-82AFA03558D7}">
      <dgm:prSet/>
      <dgm:spPr/>
      <dgm:t>
        <a:bodyPr/>
        <a:lstStyle/>
        <a:p>
          <a:endParaRPr lang="en-US"/>
        </a:p>
      </dgm:t>
    </dgm:pt>
    <dgm:pt modelId="{E0DD017A-0E81-4AD0-BB8F-C52E6D71C5D6}">
      <dgm:prSet/>
      <dgm:spPr/>
      <dgm:t>
        <a:bodyPr/>
        <a:lstStyle/>
        <a:p>
          <a:r>
            <a:rPr lang="en-US" dirty="0" smtClean="0"/>
            <a:t>Responding to change</a:t>
          </a:r>
          <a:endParaRPr lang="en-US" dirty="0"/>
        </a:p>
      </dgm:t>
    </dgm:pt>
    <dgm:pt modelId="{EA6B098B-C0A5-4FE6-95EA-B89178FEA6F0}" type="parTrans" cxnId="{FEA69C78-E921-4BF4-ABE3-83B4D78012FB}">
      <dgm:prSet/>
      <dgm:spPr/>
      <dgm:t>
        <a:bodyPr/>
        <a:lstStyle/>
        <a:p>
          <a:endParaRPr lang="en-US"/>
        </a:p>
      </dgm:t>
    </dgm:pt>
    <dgm:pt modelId="{A14746CF-0EAC-4761-8281-3748A0CD43BF}" type="sibTrans" cxnId="{FEA69C78-E921-4BF4-ABE3-83B4D78012FB}">
      <dgm:prSet/>
      <dgm:spPr/>
      <dgm:t>
        <a:bodyPr/>
        <a:lstStyle/>
        <a:p>
          <a:endParaRPr lang="en-US"/>
        </a:p>
      </dgm:t>
    </dgm:pt>
    <dgm:pt modelId="{79CC2FE8-F7A5-4887-88B3-A51146750816}">
      <dgm:prSet/>
      <dgm:spPr/>
      <dgm:t>
        <a:bodyPr/>
        <a:lstStyle/>
        <a:p>
          <a:r>
            <a:rPr lang="en-US" dirty="0" smtClean="0"/>
            <a:t>Individuals and interactions</a:t>
          </a:r>
          <a:endParaRPr lang="en-US" dirty="0"/>
        </a:p>
      </dgm:t>
    </dgm:pt>
    <dgm:pt modelId="{B0A30A05-E63C-4274-8073-A521D9664205}" type="parTrans" cxnId="{14FA90DA-A0D9-4E31-B6DF-0C10A72CDD07}">
      <dgm:prSet/>
      <dgm:spPr/>
      <dgm:t>
        <a:bodyPr/>
        <a:lstStyle/>
        <a:p>
          <a:endParaRPr lang="en-US"/>
        </a:p>
      </dgm:t>
    </dgm:pt>
    <dgm:pt modelId="{9CECF69D-E2F4-4FBF-94F8-0A8D103F6319}" type="sibTrans" cxnId="{14FA90DA-A0D9-4E31-B6DF-0C10A72CDD07}">
      <dgm:prSet/>
      <dgm:spPr/>
      <dgm:t>
        <a:bodyPr/>
        <a:lstStyle/>
        <a:p>
          <a:endParaRPr lang="en-US"/>
        </a:p>
      </dgm:t>
    </dgm:pt>
    <dgm:pt modelId="{046B1CDB-0C7C-4507-80CC-02A7FFC8A8A1}">
      <dgm:prSet/>
      <dgm:spPr/>
      <dgm:t>
        <a:bodyPr/>
        <a:lstStyle/>
        <a:p>
          <a:r>
            <a:rPr lang="en-US" dirty="0" smtClean="0"/>
            <a:t>Contract negotiation</a:t>
          </a:r>
          <a:endParaRPr lang="en-US" dirty="0"/>
        </a:p>
      </dgm:t>
    </dgm:pt>
    <dgm:pt modelId="{6766CFDA-98C6-4CDE-857B-08296E9F8348}" type="parTrans" cxnId="{CF35E910-044A-4DF7-9783-0D9D6CA065BA}">
      <dgm:prSet/>
      <dgm:spPr/>
      <dgm:t>
        <a:bodyPr/>
        <a:lstStyle/>
        <a:p>
          <a:endParaRPr lang="en-US"/>
        </a:p>
      </dgm:t>
    </dgm:pt>
    <dgm:pt modelId="{B002A9D7-B2A5-4525-8BBA-E6856913F7FC}" type="sibTrans" cxnId="{CF35E910-044A-4DF7-9783-0D9D6CA065BA}">
      <dgm:prSet/>
      <dgm:spPr/>
      <dgm:t>
        <a:bodyPr/>
        <a:lstStyle/>
        <a:p>
          <a:endParaRPr lang="en-US"/>
        </a:p>
      </dgm:t>
    </dgm:pt>
    <dgm:pt modelId="{8991FD01-C257-46BB-87F6-26B14195E91C}">
      <dgm:prSet/>
      <dgm:spPr/>
      <dgm:t>
        <a:bodyPr/>
        <a:lstStyle/>
        <a:p>
          <a:r>
            <a:rPr lang="en-US" dirty="0" smtClean="0"/>
            <a:t>Following and plan</a:t>
          </a:r>
          <a:endParaRPr lang="en-US" dirty="0"/>
        </a:p>
      </dgm:t>
    </dgm:pt>
    <dgm:pt modelId="{CA12B821-D57D-4CB9-99CC-ED98A9C8B776}" type="parTrans" cxnId="{52AFA9A5-6DFF-49F3-95D1-83E847F9FF4F}">
      <dgm:prSet/>
      <dgm:spPr/>
      <dgm:t>
        <a:bodyPr/>
        <a:lstStyle/>
        <a:p>
          <a:endParaRPr lang="en-US"/>
        </a:p>
      </dgm:t>
    </dgm:pt>
    <dgm:pt modelId="{99FE763A-9808-47FE-9826-7EBD891F2D01}" type="sibTrans" cxnId="{52AFA9A5-6DFF-49F3-95D1-83E847F9FF4F}">
      <dgm:prSet/>
      <dgm:spPr/>
      <dgm:t>
        <a:bodyPr/>
        <a:lstStyle/>
        <a:p>
          <a:endParaRPr lang="en-US"/>
        </a:p>
      </dgm:t>
    </dgm:pt>
    <dgm:pt modelId="{34038594-9338-4D65-B245-AE15BE0E6C68}">
      <dgm:prSet/>
      <dgm:spPr/>
      <dgm:t>
        <a:bodyPr/>
        <a:lstStyle/>
        <a:p>
          <a:r>
            <a:rPr lang="en-US" dirty="0" smtClean="0"/>
            <a:t>Over</a:t>
          </a:r>
          <a:endParaRPr lang="en-US" dirty="0"/>
        </a:p>
      </dgm:t>
    </dgm:pt>
    <dgm:pt modelId="{422C4509-2F37-4559-9AE0-CBD362524AE2}" type="parTrans" cxnId="{22639C15-415E-4A7F-B9EA-38F93A8B4200}">
      <dgm:prSet/>
      <dgm:spPr/>
      <dgm:t>
        <a:bodyPr/>
        <a:lstStyle/>
        <a:p>
          <a:endParaRPr lang="en-US"/>
        </a:p>
      </dgm:t>
    </dgm:pt>
    <dgm:pt modelId="{1C7A0EA3-6128-46C5-AF25-8C75A6B3EBDD}" type="sibTrans" cxnId="{22639C15-415E-4A7F-B9EA-38F93A8B4200}">
      <dgm:prSet/>
      <dgm:spPr/>
      <dgm:t>
        <a:bodyPr/>
        <a:lstStyle/>
        <a:p>
          <a:endParaRPr lang="en-US"/>
        </a:p>
      </dgm:t>
    </dgm:pt>
    <dgm:pt modelId="{BFE9F5B9-415C-4A81-BABE-8FD9A6BD9455}">
      <dgm:prSet/>
      <dgm:spPr/>
      <dgm:t>
        <a:bodyPr/>
        <a:lstStyle/>
        <a:p>
          <a:r>
            <a:rPr lang="en-US" dirty="0" smtClean="0"/>
            <a:t>Over</a:t>
          </a:r>
          <a:endParaRPr lang="en-US" dirty="0"/>
        </a:p>
      </dgm:t>
    </dgm:pt>
    <dgm:pt modelId="{8C182ECB-4DF5-439D-ABE0-B4E92FF742C5}" type="parTrans" cxnId="{8882DFE1-F730-49FB-8C8A-5CFB171AFF87}">
      <dgm:prSet/>
      <dgm:spPr/>
      <dgm:t>
        <a:bodyPr/>
        <a:lstStyle/>
        <a:p>
          <a:endParaRPr lang="en-US"/>
        </a:p>
      </dgm:t>
    </dgm:pt>
    <dgm:pt modelId="{FD4D107A-8724-4188-8326-14FE4B9B5969}" type="sibTrans" cxnId="{8882DFE1-F730-49FB-8C8A-5CFB171AFF87}">
      <dgm:prSet/>
      <dgm:spPr/>
      <dgm:t>
        <a:bodyPr/>
        <a:lstStyle/>
        <a:p>
          <a:endParaRPr lang="en-US"/>
        </a:p>
      </dgm:t>
    </dgm:pt>
    <dgm:pt modelId="{297F07FB-B065-481F-B157-96A6196F276D}" type="pres">
      <dgm:prSet presAssocID="{579828C0-EEDA-470E-8624-77EDBF7C727E}" presName="theList" presStyleCnt="0">
        <dgm:presLayoutVars>
          <dgm:dir/>
          <dgm:animLvl val="lvl"/>
          <dgm:resizeHandles val="exact"/>
        </dgm:presLayoutVars>
      </dgm:prSet>
      <dgm:spPr/>
      <dgm:t>
        <a:bodyPr/>
        <a:lstStyle/>
        <a:p>
          <a:endParaRPr lang="en-US"/>
        </a:p>
      </dgm:t>
    </dgm:pt>
    <dgm:pt modelId="{0B86F792-CDCD-441D-8B0B-3AC90130B88A}" type="pres">
      <dgm:prSet presAssocID="{8BCAE03D-EFE2-4C33-A531-F623E4550B76}" presName="compNode" presStyleCnt="0"/>
      <dgm:spPr/>
    </dgm:pt>
    <dgm:pt modelId="{DB901B9B-E42F-47EB-B0BD-B0FC1482CFA1}" type="pres">
      <dgm:prSet presAssocID="{8BCAE03D-EFE2-4C33-A531-F623E4550B76}" presName="aNode" presStyleLbl="bgShp" presStyleIdx="0" presStyleCnt="3" custLinFactNeighborX="-1519" custLinFactNeighborY="226"/>
      <dgm:spPr/>
      <dgm:t>
        <a:bodyPr/>
        <a:lstStyle/>
        <a:p>
          <a:endParaRPr lang="en-US"/>
        </a:p>
      </dgm:t>
    </dgm:pt>
    <dgm:pt modelId="{5FF09C2D-5EC2-4104-B60A-EFA009A13F39}" type="pres">
      <dgm:prSet presAssocID="{8BCAE03D-EFE2-4C33-A531-F623E4550B76}" presName="textNode" presStyleLbl="bgShp" presStyleIdx="0" presStyleCnt="3"/>
      <dgm:spPr/>
      <dgm:t>
        <a:bodyPr/>
        <a:lstStyle/>
        <a:p>
          <a:endParaRPr lang="en-US"/>
        </a:p>
      </dgm:t>
    </dgm:pt>
    <dgm:pt modelId="{33B82D30-D28B-444E-B02A-2A2AEEED8F0F}" type="pres">
      <dgm:prSet presAssocID="{8BCAE03D-EFE2-4C33-A531-F623E4550B76}" presName="compChildNode" presStyleCnt="0"/>
      <dgm:spPr/>
    </dgm:pt>
    <dgm:pt modelId="{1AE8F27F-317B-4A03-B319-53524CFC6B98}" type="pres">
      <dgm:prSet presAssocID="{8BCAE03D-EFE2-4C33-A531-F623E4550B76}" presName="theInnerList" presStyleCnt="0"/>
      <dgm:spPr/>
    </dgm:pt>
    <dgm:pt modelId="{6993A4A4-3F38-45E7-A943-EE2969B98EA5}" type="pres">
      <dgm:prSet presAssocID="{79CC2FE8-F7A5-4887-88B3-A51146750816}" presName="childNode" presStyleLbl="node1" presStyleIdx="0" presStyleCnt="12">
        <dgm:presLayoutVars>
          <dgm:bulletEnabled val="1"/>
        </dgm:presLayoutVars>
      </dgm:prSet>
      <dgm:spPr/>
      <dgm:t>
        <a:bodyPr/>
        <a:lstStyle/>
        <a:p>
          <a:endParaRPr lang="en-US"/>
        </a:p>
      </dgm:t>
    </dgm:pt>
    <dgm:pt modelId="{F5729B62-1F24-4E63-9134-15A84EF0AB27}" type="pres">
      <dgm:prSet presAssocID="{79CC2FE8-F7A5-4887-88B3-A51146750816}" presName="aSpace2" presStyleCnt="0"/>
      <dgm:spPr/>
    </dgm:pt>
    <dgm:pt modelId="{B41F61AB-B45C-4114-B6AF-B44C388915FB}" type="pres">
      <dgm:prSet presAssocID="{54018477-19F6-48A0-A3B6-094CA776F03A}" presName="childNode" presStyleLbl="node1" presStyleIdx="1" presStyleCnt="12">
        <dgm:presLayoutVars>
          <dgm:bulletEnabled val="1"/>
        </dgm:presLayoutVars>
      </dgm:prSet>
      <dgm:spPr/>
      <dgm:t>
        <a:bodyPr/>
        <a:lstStyle/>
        <a:p>
          <a:endParaRPr lang="en-US"/>
        </a:p>
      </dgm:t>
    </dgm:pt>
    <dgm:pt modelId="{733EA4D5-A5D0-4BFF-A8F5-86254A2596BA}" type="pres">
      <dgm:prSet presAssocID="{54018477-19F6-48A0-A3B6-094CA776F03A}" presName="aSpace2" presStyleCnt="0"/>
      <dgm:spPr/>
    </dgm:pt>
    <dgm:pt modelId="{2D4D91CD-9831-4489-BBD8-33088BB83752}" type="pres">
      <dgm:prSet presAssocID="{572611B1-629B-4975-87B4-6CDE71265FBD}" presName="childNode" presStyleLbl="node1" presStyleIdx="2" presStyleCnt="12">
        <dgm:presLayoutVars>
          <dgm:bulletEnabled val="1"/>
        </dgm:presLayoutVars>
      </dgm:prSet>
      <dgm:spPr/>
      <dgm:t>
        <a:bodyPr/>
        <a:lstStyle/>
        <a:p>
          <a:endParaRPr lang="en-US"/>
        </a:p>
      </dgm:t>
    </dgm:pt>
    <dgm:pt modelId="{FC494503-95C2-4BAD-9AC8-11C1A36B0805}" type="pres">
      <dgm:prSet presAssocID="{572611B1-629B-4975-87B4-6CDE71265FBD}" presName="aSpace2" presStyleCnt="0"/>
      <dgm:spPr/>
    </dgm:pt>
    <dgm:pt modelId="{230FA2AB-DB82-4887-AD1F-13D70DF2D9C2}" type="pres">
      <dgm:prSet presAssocID="{E0DD017A-0E81-4AD0-BB8F-C52E6D71C5D6}" presName="childNode" presStyleLbl="node1" presStyleIdx="3" presStyleCnt="12">
        <dgm:presLayoutVars>
          <dgm:bulletEnabled val="1"/>
        </dgm:presLayoutVars>
      </dgm:prSet>
      <dgm:spPr/>
      <dgm:t>
        <a:bodyPr/>
        <a:lstStyle/>
        <a:p>
          <a:endParaRPr lang="en-US"/>
        </a:p>
      </dgm:t>
    </dgm:pt>
    <dgm:pt modelId="{2C1E859B-940C-4942-A0F6-64631374FDD3}" type="pres">
      <dgm:prSet presAssocID="{8BCAE03D-EFE2-4C33-A531-F623E4550B76}" presName="aSpace" presStyleCnt="0"/>
      <dgm:spPr/>
    </dgm:pt>
    <dgm:pt modelId="{7C6992D2-6D44-43E8-A2B2-C21AD08157DF}" type="pres">
      <dgm:prSet presAssocID="{B1394BC5-349B-4948-B952-D6DA590ED68E}" presName="compNode" presStyleCnt="0"/>
      <dgm:spPr/>
    </dgm:pt>
    <dgm:pt modelId="{6A1D93EB-0223-43B1-BAA1-E9F4DA255017}" type="pres">
      <dgm:prSet presAssocID="{B1394BC5-349B-4948-B952-D6DA590ED68E}" presName="aNode" presStyleLbl="bgShp" presStyleIdx="1" presStyleCnt="3"/>
      <dgm:spPr/>
      <dgm:t>
        <a:bodyPr/>
        <a:lstStyle/>
        <a:p>
          <a:endParaRPr lang="en-US"/>
        </a:p>
      </dgm:t>
    </dgm:pt>
    <dgm:pt modelId="{18EDADE6-12BB-4419-98CF-91199D048371}" type="pres">
      <dgm:prSet presAssocID="{B1394BC5-349B-4948-B952-D6DA590ED68E}" presName="textNode" presStyleLbl="bgShp" presStyleIdx="1" presStyleCnt="3"/>
      <dgm:spPr/>
      <dgm:t>
        <a:bodyPr/>
        <a:lstStyle/>
        <a:p>
          <a:endParaRPr lang="en-US"/>
        </a:p>
      </dgm:t>
    </dgm:pt>
    <dgm:pt modelId="{B7FE1C67-AC44-4DE0-B541-C26A5404BA0A}" type="pres">
      <dgm:prSet presAssocID="{B1394BC5-349B-4948-B952-D6DA590ED68E}" presName="compChildNode" presStyleCnt="0"/>
      <dgm:spPr/>
    </dgm:pt>
    <dgm:pt modelId="{45991A6A-0602-47D8-84A2-6C42EB9836EA}" type="pres">
      <dgm:prSet presAssocID="{B1394BC5-349B-4948-B952-D6DA590ED68E}" presName="theInnerList" presStyleCnt="0"/>
      <dgm:spPr/>
    </dgm:pt>
    <dgm:pt modelId="{A30D0406-195D-4A9A-9AB8-4602DC9FA4ED}" type="pres">
      <dgm:prSet presAssocID="{4BA14E77-F608-4366-A26B-2C594787B89E}" presName="childNode" presStyleLbl="node1" presStyleIdx="4" presStyleCnt="12">
        <dgm:presLayoutVars>
          <dgm:bulletEnabled val="1"/>
        </dgm:presLayoutVars>
      </dgm:prSet>
      <dgm:spPr/>
      <dgm:t>
        <a:bodyPr/>
        <a:lstStyle/>
        <a:p>
          <a:endParaRPr lang="en-US"/>
        </a:p>
      </dgm:t>
    </dgm:pt>
    <dgm:pt modelId="{F9E856C9-820C-4545-A07F-01C85D0FFE5F}" type="pres">
      <dgm:prSet presAssocID="{4BA14E77-F608-4366-A26B-2C594787B89E}" presName="aSpace2" presStyleCnt="0"/>
      <dgm:spPr/>
    </dgm:pt>
    <dgm:pt modelId="{ADEA6C79-E258-4026-9CEF-95E3386A488F}" type="pres">
      <dgm:prSet presAssocID="{F099FB46-81F8-4C9A-8011-7A8E2C9B7E4C}" presName="childNode" presStyleLbl="node1" presStyleIdx="5" presStyleCnt="12">
        <dgm:presLayoutVars>
          <dgm:bulletEnabled val="1"/>
        </dgm:presLayoutVars>
      </dgm:prSet>
      <dgm:spPr/>
      <dgm:t>
        <a:bodyPr/>
        <a:lstStyle/>
        <a:p>
          <a:endParaRPr lang="en-US"/>
        </a:p>
      </dgm:t>
    </dgm:pt>
    <dgm:pt modelId="{F6BA3F06-63BE-4B7C-8A86-4A636B89A5AA}" type="pres">
      <dgm:prSet presAssocID="{F099FB46-81F8-4C9A-8011-7A8E2C9B7E4C}" presName="aSpace2" presStyleCnt="0"/>
      <dgm:spPr/>
    </dgm:pt>
    <dgm:pt modelId="{FA452082-6330-4F69-B86F-804431430E7C}" type="pres">
      <dgm:prSet presAssocID="{34038594-9338-4D65-B245-AE15BE0E6C68}" presName="childNode" presStyleLbl="node1" presStyleIdx="6" presStyleCnt="12">
        <dgm:presLayoutVars>
          <dgm:bulletEnabled val="1"/>
        </dgm:presLayoutVars>
      </dgm:prSet>
      <dgm:spPr/>
      <dgm:t>
        <a:bodyPr/>
        <a:lstStyle/>
        <a:p>
          <a:endParaRPr lang="en-US"/>
        </a:p>
      </dgm:t>
    </dgm:pt>
    <dgm:pt modelId="{BA54C75E-056B-48B4-A682-20B1A1265FD3}" type="pres">
      <dgm:prSet presAssocID="{34038594-9338-4D65-B245-AE15BE0E6C68}" presName="aSpace2" presStyleCnt="0"/>
      <dgm:spPr/>
    </dgm:pt>
    <dgm:pt modelId="{A8716913-8BBC-463F-AB71-A0E4E51E9890}" type="pres">
      <dgm:prSet presAssocID="{BFE9F5B9-415C-4A81-BABE-8FD9A6BD9455}" presName="childNode" presStyleLbl="node1" presStyleIdx="7" presStyleCnt="12">
        <dgm:presLayoutVars>
          <dgm:bulletEnabled val="1"/>
        </dgm:presLayoutVars>
      </dgm:prSet>
      <dgm:spPr/>
      <dgm:t>
        <a:bodyPr/>
        <a:lstStyle/>
        <a:p>
          <a:endParaRPr lang="en-US"/>
        </a:p>
      </dgm:t>
    </dgm:pt>
    <dgm:pt modelId="{E076F81B-8328-417A-9441-C21B6062C832}" type="pres">
      <dgm:prSet presAssocID="{B1394BC5-349B-4948-B952-D6DA590ED68E}" presName="aSpace" presStyleCnt="0"/>
      <dgm:spPr/>
    </dgm:pt>
    <dgm:pt modelId="{409AD052-40A8-49D0-A760-D5FECFA0671D}" type="pres">
      <dgm:prSet presAssocID="{3AE859E6-FBCF-47B4-8558-62A8A86FD973}" presName="compNode" presStyleCnt="0"/>
      <dgm:spPr/>
    </dgm:pt>
    <dgm:pt modelId="{36A54593-71CF-4296-AB9C-05E5A7ED4868}" type="pres">
      <dgm:prSet presAssocID="{3AE859E6-FBCF-47B4-8558-62A8A86FD973}" presName="aNode" presStyleLbl="bgShp" presStyleIdx="2" presStyleCnt="3"/>
      <dgm:spPr/>
      <dgm:t>
        <a:bodyPr/>
        <a:lstStyle/>
        <a:p>
          <a:endParaRPr lang="en-US"/>
        </a:p>
      </dgm:t>
    </dgm:pt>
    <dgm:pt modelId="{C11E53B5-15B3-4129-8AAD-B2571C5067BB}" type="pres">
      <dgm:prSet presAssocID="{3AE859E6-FBCF-47B4-8558-62A8A86FD973}" presName="textNode" presStyleLbl="bgShp" presStyleIdx="2" presStyleCnt="3"/>
      <dgm:spPr/>
      <dgm:t>
        <a:bodyPr/>
        <a:lstStyle/>
        <a:p>
          <a:endParaRPr lang="en-US"/>
        </a:p>
      </dgm:t>
    </dgm:pt>
    <dgm:pt modelId="{99A154EE-7B77-40B8-9EB3-527ED858DE0F}" type="pres">
      <dgm:prSet presAssocID="{3AE859E6-FBCF-47B4-8558-62A8A86FD973}" presName="compChildNode" presStyleCnt="0"/>
      <dgm:spPr/>
    </dgm:pt>
    <dgm:pt modelId="{4771C3AF-A1DD-4345-BD16-9560B435308D}" type="pres">
      <dgm:prSet presAssocID="{3AE859E6-FBCF-47B4-8558-62A8A86FD973}" presName="theInnerList" presStyleCnt="0"/>
      <dgm:spPr/>
    </dgm:pt>
    <dgm:pt modelId="{8E5BD2E3-7491-4739-95C8-7C75FB06720E}" type="pres">
      <dgm:prSet presAssocID="{47BA445B-8D91-45F3-ABD3-3F86C15312B2}" presName="childNode" presStyleLbl="node1" presStyleIdx="8" presStyleCnt="12">
        <dgm:presLayoutVars>
          <dgm:bulletEnabled val="1"/>
        </dgm:presLayoutVars>
      </dgm:prSet>
      <dgm:spPr/>
      <dgm:t>
        <a:bodyPr/>
        <a:lstStyle/>
        <a:p>
          <a:endParaRPr lang="en-US"/>
        </a:p>
      </dgm:t>
    </dgm:pt>
    <dgm:pt modelId="{C3579CC4-AA3D-464E-AF95-E6071DDD3081}" type="pres">
      <dgm:prSet presAssocID="{47BA445B-8D91-45F3-ABD3-3F86C15312B2}" presName="aSpace2" presStyleCnt="0"/>
      <dgm:spPr/>
    </dgm:pt>
    <dgm:pt modelId="{1C13306F-B05F-4C4F-8CE7-E3B020A7A404}" type="pres">
      <dgm:prSet presAssocID="{CC6BAF4D-F449-4AA4-A7C5-827DA157113B}" presName="childNode" presStyleLbl="node1" presStyleIdx="9" presStyleCnt="12">
        <dgm:presLayoutVars>
          <dgm:bulletEnabled val="1"/>
        </dgm:presLayoutVars>
      </dgm:prSet>
      <dgm:spPr/>
      <dgm:t>
        <a:bodyPr/>
        <a:lstStyle/>
        <a:p>
          <a:endParaRPr lang="en-US"/>
        </a:p>
      </dgm:t>
    </dgm:pt>
    <dgm:pt modelId="{AB6117EB-2833-4C57-B207-E87384AFC6BD}" type="pres">
      <dgm:prSet presAssocID="{CC6BAF4D-F449-4AA4-A7C5-827DA157113B}" presName="aSpace2" presStyleCnt="0"/>
      <dgm:spPr/>
    </dgm:pt>
    <dgm:pt modelId="{29B8EC92-0A93-49A1-ABD4-083AC1043450}" type="pres">
      <dgm:prSet presAssocID="{046B1CDB-0C7C-4507-80CC-02A7FFC8A8A1}" presName="childNode" presStyleLbl="node1" presStyleIdx="10" presStyleCnt="12">
        <dgm:presLayoutVars>
          <dgm:bulletEnabled val="1"/>
        </dgm:presLayoutVars>
      </dgm:prSet>
      <dgm:spPr/>
      <dgm:t>
        <a:bodyPr/>
        <a:lstStyle/>
        <a:p>
          <a:endParaRPr lang="en-US"/>
        </a:p>
      </dgm:t>
    </dgm:pt>
    <dgm:pt modelId="{7AEC0F5D-105F-4D92-BBA2-6C5D973C200E}" type="pres">
      <dgm:prSet presAssocID="{046B1CDB-0C7C-4507-80CC-02A7FFC8A8A1}" presName="aSpace2" presStyleCnt="0"/>
      <dgm:spPr/>
    </dgm:pt>
    <dgm:pt modelId="{A1B9E411-2915-44F0-9256-70BAC214295E}" type="pres">
      <dgm:prSet presAssocID="{8991FD01-C257-46BB-87F6-26B14195E91C}" presName="childNode" presStyleLbl="node1" presStyleIdx="11" presStyleCnt="12">
        <dgm:presLayoutVars>
          <dgm:bulletEnabled val="1"/>
        </dgm:presLayoutVars>
      </dgm:prSet>
      <dgm:spPr/>
      <dgm:t>
        <a:bodyPr/>
        <a:lstStyle/>
        <a:p>
          <a:endParaRPr lang="en-US"/>
        </a:p>
      </dgm:t>
    </dgm:pt>
  </dgm:ptLst>
  <dgm:cxnLst>
    <dgm:cxn modelId="{E34BBC2C-7908-43E5-AE51-5FFC78F78004}" type="presOf" srcId="{8BCAE03D-EFE2-4C33-A531-F623E4550B76}" destId="{5FF09C2D-5EC2-4104-B60A-EFA009A13F39}" srcOrd="1" destOrd="0" presId="urn:microsoft.com/office/officeart/2005/8/layout/lProcess2"/>
    <dgm:cxn modelId="{613E8F5B-CA9C-4F04-A0A5-195DE418208B}" type="presOf" srcId="{579828C0-EEDA-470E-8624-77EDBF7C727E}" destId="{297F07FB-B065-481F-B157-96A6196F276D}" srcOrd="0" destOrd="0" presId="urn:microsoft.com/office/officeart/2005/8/layout/lProcess2"/>
    <dgm:cxn modelId="{33665008-F18E-410E-B15D-DADB4A1EE4C7}" type="presOf" srcId="{572611B1-629B-4975-87B4-6CDE71265FBD}" destId="{2D4D91CD-9831-4489-BBD8-33088BB83752}" srcOrd="0" destOrd="0" presId="urn:microsoft.com/office/officeart/2005/8/layout/lProcess2"/>
    <dgm:cxn modelId="{A9D75BF9-A302-4673-BAA5-6720A2122A53}" type="presOf" srcId="{E0DD017A-0E81-4AD0-BB8F-C52E6D71C5D6}" destId="{230FA2AB-DB82-4887-AD1F-13D70DF2D9C2}" srcOrd="0" destOrd="0" presId="urn:microsoft.com/office/officeart/2005/8/layout/lProcess2"/>
    <dgm:cxn modelId="{A8C6E276-A51B-421B-89D1-EA3C07CC2070}" type="presOf" srcId="{3AE859E6-FBCF-47B4-8558-62A8A86FD973}" destId="{36A54593-71CF-4296-AB9C-05E5A7ED4868}" srcOrd="0" destOrd="0" presId="urn:microsoft.com/office/officeart/2005/8/layout/lProcess2"/>
    <dgm:cxn modelId="{33F73F2D-B1E1-4961-A52C-61B9CDBAF92D}" type="presOf" srcId="{79CC2FE8-F7A5-4887-88B3-A51146750816}" destId="{6993A4A4-3F38-45E7-A943-EE2969B98EA5}" srcOrd="0" destOrd="0" presId="urn:microsoft.com/office/officeart/2005/8/layout/lProcess2"/>
    <dgm:cxn modelId="{E7C07C15-B1E5-4D3E-B9E7-0F5EACBCCF34}" type="presOf" srcId="{4BA14E77-F608-4366-A26B-2C594787B89E}" destId="{A30D0406-195D-4A9A-9AB8-4602DC9FA4ED}" srcOrd="0" destOrd="0" presId="urn:microsoft.com/office/officeart/2005/8/layout/lProcess2"/>
    <dgm:cxn modelId="{22725AA2-3299-4B38-B197-288C4F82893D}" srcId="{579828C0-EEDA-470E-8624-77EDBF7C727E}" destId="{B1394BC5-349B-4948-B952-D6DA590ED68E}" srcOrd="1" destOrd="0" parTransId="{FF02A081-4A3C-4B27-8B23-52456A464972}" sibTransId="{A3977708-2F10-42A9-8D90-157D58822504}"/>
    <dgm:cxn modelId="{ED436AAD-3E23-40B8-9AA0-2338B8C8D8C1}" type="presOf" srcId="{8991FD01-C257-46BB-87F6-26B14195E91C}" destId="{A1B9E411-2915-44F0-9256-70BAC214295E}" srcOrd="0" destOrd="0" presId="urn:microsoft.com/office/officeart/2005/8/layout/lProcess2"/>
    <dgm:cxn modelId="{1340DFC4-DB47-45CF-88C5-97A59781C033}" srcId="{B1394BC5-349B-4948-B952-D6DA590ED68E}" destId="{4BA14E77-F608-4366-A26B-2C594787B89E}" srcOrd="0" destOrd="0" parTransId="{00D2888F-B05F-4CD6-85A0-CD9519397500}" sibTransId="{10B46B82-607C-4795-B833-AA7257817743}"/>
    <dgm:cxn modelId="{14FA90DA-A0D9-4E31-B6DF-0C10A72CDD07}" srcId="{8BCAE03D-EFE2-4C33-A531-F623E4550B76}" destId="{79CC2FE8-F7A5-4887-88B3-A51146750816}" srcOrd="0" destOrd="0" parTransId="{B0A30A05-E63C-4274-8073-A521D9664205}" sibTransId="{9CECF69D-E2F4-4FBF-94F8-0A8D103F6319}"/>
    <dgm:cxn modelId="{E97E7D7D-3500-4C45-A3B5-553D8BFFCAB1}" type="presOf" srcId="{B1394BC5-349B-4948-B952-D6DA590ED68E}" destId="{6A1D93EB-0223-43B1-BAA1-E9F4DA255017}" srcOrd="0" destOrd="0" presId="urn:microsoft.com/office/officeart/2005/8/layout/lProcess2"/>
    <dgm:cxn modelId="{D9E79BD1-6004-4B8D-887A-89E7C6DE2187}" type="presOf" srcId="{47BA445B-8D91-45F3-ABD3-3F86C15312B2}" destId="{8E5BD2E3-7491-4739-95C8-7C75FB06720E}" srcOrd="0" destOrd="0" presId="urn:microsoft.com/office/officeart/2005/8/layout/lProcess2"/>
    <dgm:cxn modelId="{47001E8E-994E-4EE4-9B50-AAA45445C82A}" type="presOf" srcId="{CC6BAF4D-F449-4AA4-A7C5-827DA157113B}" destId="{1C13306F-B05F-4C4F-8CE7-E3B020A7A404}" srcOrd="0" destOrd="0" presId="urn:microsoft.com/office/officeart/2005/8/layout/lProcess2"/>
    <dgm:cxn modelId="{D4C1795A-5CB0-458A-A9D3-25D6FD300EA0}" type="presOf" srcId="{BFE9F5B9-415C-4A81-BABE-8FD9A6BD9455}" destId="{A8716913-8BBC-463F-AB71-A0E4E51E9890}" srcOrd="0" destOrd="0" presId="urn:microsoft.com/office/officeart/2005/8/layout/lProcess2"/>
    <dgm:cxn modelId="{C2B01983-5214-4F2D-A943-2D02EEB23478}" type="presOf" srcId="{F099FB46-81F8-4C9A-8011-7A8E2C9B7E4C}" destId="{ADEA6C79-E258-4026-9CEF-95E3386A488F}" srcOrd="0" destOrd="0" presId="urn:microsoft.com/office/officeart/2005/8/layout/lProcess2"/>
    <dgm:cxn modelId="{FE929F3C-A001-4D11-9E60-A32920C4DF47}" type="presOf" srcId="{046B1CDB-0C7C-4507-80CC-02A7FFC8A8A1}" destId="{29B8EC92-0A93-49A1-ABD4-083AC1043450}" srcOrd="0" destOrd="0" presId="urn:microsoft.com/office/officeart/2005/8/layout/lProcess2"/>
    <dgm:cxn modelId="{D8419320-1D55-4C3D-8F73-BC37A83BE40D}" srcId="{B1394BC5-349B-4948-B952-D6DA590ED68E}" destId="{F099FB46-81F8-4C9A-8011-7A8E2C9B7E4C}" srcOrd="1" destOrd="0" parTransId="{A0798874-5FBB-43A1-B1F0-7D43DF3C62E0}" sibTransId="{795D6707-B232-4E8C-BD23-F176D94CE841}"/>
    <dgm:cxn modelId="{4FEB2807-B0A2-4282-ABBD-27237E764E69}" srcId="{579828C0-EEDA-470E-8624-77EDBF7C727E}" destId="{8BCAE03D-EFE2-4C33-A531-F623E4550B76}" srcOrd="0" destOrd="0" parTransId="{8F389E4B-3E4E-4C22-BB63-901C6F05BCD1}" sibTransId="{AC014370-50AA-406B-ACDC-84007FF95684}"/>
    <dgm:cxn modelId="{19BD3D29-F25C-4082-AAB3-95145DD5C7A8}" type="presOf" srcId="{B1394BC5-349B-4948-B952-D6DA590ED68E}" destId="{18EDADE6-12BB-4419-98CF-91199D048371}" srcOrd="1" destOrd="0" presId="urn:microsoft.com/office/officeart/2005/8/layout/lProcess2"/>
    <dgm:cxn modelId="{FEA69C78-E921-4BF4-ABE3-83B4D78012FB}" srcId="{8BCAE03D-EFE2-4C33-A531-F623E4550B76}" destId="{E0DD017A-0E81-4AD0-BB8F-C52E6D71C5D6}" srcOrd="3" destOrd="0" parTransId="{EA6B098B-C0A5-4FE6-95EA-B89178FEA6F0}" sibTransId="{A14746CF-0EAC-4761-8281-3748A0CD43BF}"/>
    <dgm:cxn modelId="{CF35E910-044A-4DF7-9783-0D9D6CA065BA}" srcId="{3AE859E6-FBCF-47B4-8558-62A8A86FD973}" destId="{046B1CDB-0C7C-4507-80CC-02A7FFC8A8A1}" srcOrd="2" destOrd="0" parTransId="{6766CFDA-98C6-4CDE-857B-08296E9F8348}" sibTransId="{B002A9D7-B2A5-4525-8BBA-E6856913F7FC}"/>
    <dgm:cxn modelId="{22639C15-415E-4A7F-B9EA-38F93A8B4200}" srcId="{B1394BC5-349B-4948-B952-D6DA590ED68E}" destId="{34038594-9338-4D65-B245-AE15BE0E6C68}" srcOrd="2" destOrd="0" parTransId="{422C4509-2F37-4559-9AE0-CBD362524AE2}" sibTransId="{1C7A0EA3-6128-46C5-AF25-8C75A6B3EBDD}"/>
    <dgm:cxn modelId="{B673AF0C-8DA2-4FF0-93C7-63795763F645}" srcId="{8BCAE03D-EFE2-4C33-A531-F623E4550B76}" destId="{572611B1-629B-4975-87B4-6CDE71265FBD}" srcOrd="2" destOrd="0" parTransId="{889CB7D6-E574-4070-87C9-1B2952CB3254}" sibTransId="{EB785B42-8D5B-4215-BA68-33CA033C7F06}"/>
    <dgm:cxn modelId="{52AFA9A5-6DFF-49F3-95D1-83E847F9FF4F}" srcId="{3AE859E6-FBCF-47B4-8558-62A8A86FD973}" destId="{8991FD01-C257-46BB-87F6-26B14195E91C}" srcOrd="3" destOrd="0" parTransId="{CA12B821-D57D-4CB9-99CC-ED98A9C8B776}" sibTransId="{99FE763A-9808-47FE-9826-7EBD891F2D01}"/>
    <dgm:cxn modelId="{E4D09AFD-9F95-468F-B11D-AA6989E500CF}" type="presOf" srcId="{3AE859E6-FBCF-47B4-8558-62A8A86FD973}" destId="{C11E53B5-15B3-4129-8AAD-B2571C5067BB}" srcOrd="1" destOrd="0" presId="urn:microsoft.com/office/officeart/2005/8/layout/lProcess2"/>
    <dgm:cxn modelId="{DEC0B069-8C48-4089-AB59-5B2A930BA1A4}" srcId="{3AE859E6-FBCF-47B4-8558-62A8A86FD973}" destId="{47BA445B-8D91-45F3-ABD3-3F86C15312B2}" srcOrd="0" destOrd="0" parTransId="{F9574D1E-A880-4FC8-AA24-FA5DD17B8294}" sibTransId="{4CFDA4A9-C3D0-4989-A3F7-CD3674EFF2B2}"/>
    <dgm:cxn modelId="{48378EB2-B06A-4CC8-8AA2-99A044950F87}" type="presOf" srcId="{34038594-9338-4D65-B245-AE15BE0E6C68}" destId="{FA452082-6330-4F69-B86F-804431430E7C}" srcOrd="0" destOrd="0" presId="urn:microsoft.com/office/officeart/2005/8/layout/lProcess2"/>
    <dgm:cxn modelId="{8882DFE1-F730-49FB-8C8A-5CFB171AFF87}" srcId="{B1394BC5-349B-4948-B952-D6DA590ED68E}" destId="{BFE9F5B9-415C-4A81-BABE-8FD9A6BD9455}" srcOrd="3" destOrd="0" parTransId="{8C182ECB-4DF5-439D-ABE0-B4E92FF742C5}" sibTransId="{FD4D107A-8724-4188-8326-14FE4B9B5969}"/>
    <dgm:cxn modelId="{35B441D2-2581-42DA-B092-8719AE02AF14}" type="presOf" srcId="{54018477-19F6-48A0-A3B6-094CA776F03A}" destId="{B41F61AB-B45C-4114-B6AF-B44C388915FB}" srcOrd="0" destOrd="0" presId="urn:microsoft.com/office/officeart/2005/8/layout/lProcess2"/>
    <dgm:cxn modelId="{2915B5AF-89A0-44AE-BBED-871CFFED9BAA}" srcId="{579828C0-EEDA-470E-8624-77EDBF7C727E}" destId="{3AE859E6-FBCF-47B4-8558-62A8A86FD973}" srcOrd="2" destOrd="0" parTransId="{70B22493-0B89-4B0E-B568-2167AACD9BD8}" sibTransId="{2E4EFD3C-A1F1-465E-9ECF-9E3D933EB11A}"/>
    <dgm:cxn modelId="{443FA74C-3822-462E-B56C-82AFA03558D7}" srcId="{3AE859E6-FBCF-47B4-8558-62A8A86FD973}" destId="{CC6BAF4D-F449-4AA4-A7C5-827DA157113B}" srcOrd="1" destOrd="0" parTransId="{C07DB6B2-C3F8-4142-B857-78FA98FFBAD9}" sibTransId="{A83AE39A-5576-4008-90DF-CD51E9D47CA0}"/>
    <dgm:cxn modelId="{A6DB13C2-1243-4971-8BCE-82E7E741D0D7}" srcId="{8BCAE03D-EFE2-4C33-A531-F623E4550B76}" destId="{54018477-19F6-48A0-A3B6-094CA776F03A}" srcOrd="1" destOrd="0" parTransId="{C81CC0CE-277A-463F-812F-259A24202132}" sibTransId="{547D0106-93DF-4B15-B0EC-21AD869F2FC4}"/>
    <dgm:cxn modelId="{6E4A4334-B765-4F1C-91EF-F7CA6087AF31}" type="presOf" srcId="{8BCAE03D-EFE2-4C33-A531-F623E4550B76}" destId="{DB901B9B-E42F-47EB-B0BD-B0FC1482CFA1}" srcOrd="0" destOrd="0" presId="urn:microsoft.com/office/officeart/2005/8/layout/lProcess2"/>
    <dgm:cxn modelId="{4C356335-E953-4333-A188-C8E416F94415}" type="presParOf" srcId="{297F07FB-B065-481F-B157-96A6196F276D}" destId="{0B86F792-CDCD-441D-8B0B-3AC90130B88A}" srcOrd="0" destOrd="0" presId="urn:microsoft.com/office/officeart/2005/8/layout/lProcess2"/>
    <dgm:cxn modelId="{5CEF3BED-B205-43BE-A11C-51A03F1BA04F}" type="presParOf" srcId="{0B86F792-CDCD-441D-8B0B-3AC90130B88A}" destId="{DB901B9B-E42F-47EB-B0BD-B0FC1482CFA1}" srcOrd="0" destOrd="0" presId="urn:microsoft.com/office/officeart/2005/8/layout/lProcess2"/>
    <dgm:cxn modelId="{A4D6E5E4-BDA7-427C-A1D2-7B73064C6EB0}" type="presParOf" srcId="{0B86F792-CDCD-441D-8B0B-3AC90130B88A}" destId="{5FF09C2D-5EC2-4104-B60A-EFA009A13F39}" srcOrd="1" destOrd="0" presId="urn:microsoft.com/office/officeart/2005/8/layout/lProcess2"/>
    <dgm:cxn modelId="{E0DE5EE8-C0B8-4FD8-A7FA-38C400807B26}" type="presParOf" srcId="{0B86F792-CDCD-441D-8B0B-3AC90130B88A}" destId="{33B82D30-D28B-444E-B02A-2A2AEEED8F0F}" srcOrd="2" destOrd="0" presId="urn:microsoft.com/office/officeart/2005/8/layout/lProcess2"/>
    <dgm:cxn modelId="{F10A8EBE-C72D-4CD6-8F82-04DC62EE17A7}" type="presParOf" srcId="{33B82D30-D28B-444E-B02A-2A2AEEED8F0F}" destId="{1AE8F27F-317B-4A03-B319-53524CFC6B98}" srcOrd="0" destOrd="0" presId="urn:microsoft.com/office/officeart/2005/8/layout/lProcess2"/>
    <dgm:cxn modelId="{A83CB255-D112-4F7F-8C08-35798EA56261}" type="presParOf" srcId="{1AE8F27F-317B-4A03-B319-53524CFC6B98}" destId="{6993A4A4-3F38-45E7-A943-EE2969B98EA5}" srcOrd="0" destOrd="0" presId="urn:microsoft.com/office/officeart/2005/8/layout/lProcess2"/>
    <dgm:cxn modelId="{AC4DFEA3-9C4A-4895-A688-BE7C211DA217}" type="presParOf" srcId="{1AE8F27F-317B-4A03-B319-53524CFC6B98}" destId="{F5729B62-1F24-4E63-9134-15A84EF0AB27}" srcOrd="1" destOrd="0" presId="urn:microsoft.com/office/officeart/2005/8/layout/lProcess2"/>
    <dgm:cxn modelId="{95FD48A3-0098-4C38-9FAF-183891D9D044}" type="presParOf" srcId="{1AE8F27F-317B-4A03-B319-53524CFC6B98}" destId="{B41F61AB-B45C-4114-B6AF-B44C388915FB}" srcOrd="2" destOrd="0" presId="urn:microsoft.com/office/officeart/2005/8/layout/lProcess2"/>
    <dgm:cxn modelId="{F383F2C4-0A63-45F9-BDE7-883A582A2FE2}" type="presParOf" srcId="{1AE8F27F-317B-4A03-B319-53524CFC6B98}" destId="{733EA4D5-A5D0-4BFF-A8F5-86254A2596BA}" srcOrd="3" destOrd="0" presId="urn:microsoft.com/office/officeart/2005/8/layout/lProcess2"/>
    <dgm:cxn modelId="{05F0DB52-F19D-49B7-BB7D-C9AEC735A585}" type="presParOf" srcId="{1AE8F27F-317B-4A03-B319-53524CFC6B98}" destId="{2D4D91CD-9831-4489-BBD8-33088BB83752}" srcOrd="4" destOrd="0" presId="urn:microsoft.com/office/officeart/2005/8/layout/lProcess2"/>
    <dgm:cxn modelId="{0DB625C4-8F78-4CDA-9E93-D831C91278E0}" type="presParOf" srcId="{1AE8F27F-317B-4A03-B319-53524CFC6B98}" destId="{FC494503-95C2-4BAD-9AC8-11C1A36B0805}" srcOrd="5" destOrd="0" presId="urn:microsoft.com/office/officeart/2005/8/layout/lProcess2"/>
    <dgm:cxn modelId="{41985AF4-61B0-415F-8F1A-CD49D6C92AA1}" type="presParOf" srcId="{1AE8F27F-317B-4A03-B319-53524CFC6B98}" destId="{230FA2AB-DB82-4887-AD1F-13D70DF2D9C2}" srcOrd="6" destOrd="0" presId="urn:microsoft.com/office/officeart/2005/8/layout/lProcess2"/>
    <dgm:cxn modelId="{89D9FAEF-0FBD-40BC-B6BC-9E42B27609D5}" type="presParOf" srcId="{297F07FB-B065-481F-B157-96A6196F276D}" destId="{2C1E859B-940C-4942-A0F6-64631374FDD3}" srcOrd="1" destOrd="0" presId="urn:microsoft.com/office/officeart/2005/8/layout/lProcess2"/>
    <dgm:cxn modelId="{E3F753B9-3A83-4934-943E-26C435A84AC2}" type="presParOf" srcId="{297F07FB-B065-481F-B157-96A6196F276D}" destId="{7C6992D2-6D44-43E8-A2B2-C21AD08157DF}" srcOrd="2" destOrd="0" presId="urn:microsoft.com/office/officeart/2005/8/layout/lProcess2"/>
    <dgm:cxn modelId="{F1B1CE55-E925-4E9C-958D-649D1E099488}" type="presParOf" srcId="{7C6992D2-6D44-43E8-A2B2-C21AD08157DF}" destId="{6A1D93EB-0223-43B1-BAA1-E9F4DA255017}" srcOrd="0" destOrd="0" presId="urn:microsoft.com/office/officeart/2005/8/layout/lProcess2"/>
    <dgm:cxn modelId="{A485DDF4-632A-41BD-A4E6-8EA9580FCB85}" type="presParOf" srcId="{7C6992D2-6D44-43E8-A2B2-C21AD08157DF}" destId="{18EDADE6-12BB-4419-98CF-91199D048371}" srcOrd="1" destOrd="0" presId="urn:microsoft.com/office/officeart/2005/8/layout/lProcess2"/>
    <dgm:cxn modelId="{FFBD11F1-DD6F-47EE-801B-FA8D54A7D29E}" type="presParOf" srcId="{7C6992D2-6D44-43E8-A2B2-C21AD08157DF}" destId="{B7FE1C67-AC44-4DE0-B541-C26A5404BA0A}" srcOrd="2" destOrd="0" presId="urn:microsoft.com/office/officeart/2005/8/layout/lProcess2"/>
    <dgm:cxn modelId="{11A0253A-744D-40E2-9DBB-1411584D3E21}" type="presParOf" srcId="{B7FE1C67-AC44-4DE0-B541-C26A5404BA0A}" destId="{45991A6A-0602-47D8-84A2-6C42EB9836EA}" srcOrd="0" destOrd="0" presId="urn:microsoft.com/office/officeart/2005/8/layout/lProcess2"/>
    <dgm:cxn modelId="{84A5CBD2-AAC6-4590-8EEE-043061F1D9AE}" type="presParOf" srcId="{45991A6A-0602-47D8-84A2-6C42EB9836EA}" destId="{A30D0406-195D-4A9A-9AB8-4602DC9FA4ED}" srcOrd="0" destOrd="0" presId="urn:microsoft.com/office/officeart/2005/8/layout/lProcess2"/>
    <dgm:cxn modelId="{A798EC7B-CA4F-4E90-BAF4-F23DD53A4B95}" type="presParOf" srcId="{45991A6A-0602-47D8-84A2-6C42EB9836EA}" destId="{F9E856C9-820C-4545-A07F-01C85D0FFE5F}" srcOrd="1" destOrd="0" presId="urn:microsoft.com/office/officeart/2005/8/layout/lProcess2"/>
    <dgm:cxn modelId="{C3D92D8D-8250-4D05-9BEB-2E45FC765DEC}" type="presParOf" srcId="{45991A6A-0602-47D8-84A2-6C42EB9836EA}" destId="{ADEA6C79-E258-4026-9CEF-95E3386A488F}" srcOrd="2" destOrd="0" presId="urn:microsoft.com/office/officeart/2005/8/layout/lProcess2"/>
    <dgm:cxn modelId="{333A6834-4FEC-4C38-9351-E95512F4E2AE}" type="presParOf" srcId="{45991A6A-0602-47D8-84A2-6C42EB9836EA}" destId="{F6BA3F06-63BE-4B7C-8A86-4A636B89A5AA}" srcOrd="3" destOrd="0" presId="urn:microsoft.com/office/officeart/2005/8/layout/lProcess2"/>
    <dgm:cxn modelId="{7DE50CC2-08FF-4BCA-84F4-7E79AD1C8D76}" type="presParOf" srcId="{45991A6A-0602-47D8-84A2-6C42EB9836EA}" destId="{FA452082-6330-4F69-B86F-804431430E7C}" srcOrd="4" destOrd="0" presId="urn:microsoft.com/office/officeart/2005/8/layout/lProcess2"/>
    <dgm:cxn modelId="{253A1B4E-F0B0-4BE9-A0B0-698094ADC076}" type="presParOf" srcId="{45991A6A-0602-47D8-84A2-6C42EB9836EA}" destId="{BA54C75E-056B-48B4-A682-20B1A1265FD3}" srcOrd="5" destOrd="0" presId="urn:microsoft.com/office/officeart/2005/8/layout/lProcess2"/>
    <dgm:cxn modelId="{88AD5486-2E87-47D2-B07E-15690BCDA27B}" type="presParOf" srcId="{45991A6A-0602-47D8-84A2-6C42EB9836EA}" destId="{A8716913-8BBC-463F-AB71-A0E4E51E9890}" srcOrd="6" destOrd="0" presId="urn:microsoft.com/office/officeart/2005/8/layout/lProcess2"/>
    <dgm:cxn modelId="{AC44B354-5570-427E-B059-A70B68B00833}" type="presParOf" srcId="{297F07FB-B065-481F-B157-96A6196F276D}" destId="{E076F81B-8328-417A-9441-C21B6062C832}" srcOrd="3" destOrd="0" presId="urn:microsoft.com/office/officeart/2005/8/layout/lProcess2"/>
    <dgm:cxn modelId="{9CE7EB6B-A96D-4C1C-8912-83B73ACA742C}" type="presParOf" srcId="{297F07FB-B065-481F-B157-96A6196F276D}" destId="{409AD052-40A8-49D0-A760-D5FECFA0671D}" srcOrd="4" destOrd="0" presId="urn:microsoft.com/office/officeart/2005/8/layout/lProcess2"/>
    <dgm:cxn modelId="{DEA3E545-0E1C-451E-B10D-A1B1D153DD4C}" type="presParOf" srcId="{409AD052-40A8-49D0-A760-D5FECFA0671D}" destId="{36A54593-71CF-4296-AB9C-05E5A7ED4868}" srcOrd="0" destOrd="0" presId="urn:microsoft.com/office/officeart/2005/8/layout/lProcess2"/>
    <dgm:cxn modelId="{54D907CB-EAD4-4C45-BD29-8CA033B44ACF}" type="presParOf" srcId="{409AD052-40A8-49D0-A760-D5FECFA0671D}" destId="{C11E53B5-15B3-4129-8AAD-B2571C5067BB}" srcOrd="1" destOrd="0" presId="urn:microsoft.com/office/officeart/2005/8/layout/lProcess2"/>
    <dgm:cxn modelId="{2A9B1AA0-85B3-4AC4-88DA-114D7B08C254}" type="presParOf" srcId="{409AD052-40A8-49D0-A760-D5FECFA0671D}" destId="{99A154EE-7B77-40B8-9EB3-527ED858DE0F}" srcOrd="2" destOrd="0" presId="urn:microsoft.com/office/officeart/2005/8/layout/lProcess2"/>
    <dgm:cxn modelId="{6DB2E3BC-0ABD-4961-BF04-D105C9DDA759}" type="presParOf" srcId="{99A154EE-7B77-40B8-9EB3-527ED858DE0F}" destId="{4771C3AF-A1DD-4345-BD16-9560B435308D}" srcOrd="0" destOrd="0" presId="urn:microsoft.com/office/officeart/2005/8/layout/lProcess2"/>
    <dgm:cxn modelId="{C002184B-7B88-4EDF-9357-963BD5845ADF}" type="presParOf" srcId="{4771C3AF-A1DD-4345-BD16-9560B435308D}" destId="{8E5BD2E3-7491-4739-95C8-7C75FB06720E}" srcOrd="0" destOrd="0" presId="urn:microsoft.com/office/officeart/2005/8/layout/lProcess2"/>
    <dgm:cxn modelId="{12E1B18A-9287-40AC-B66B-88671A4D64D7}" type="presParOf" srcId="{4771C3AF-A1DD-4345-BD16-9560B435308D}" destId="{C3579CC4-AA3D-464E-AF95-E6071DDD3081}" srcOrd="1" destOrd="0" presId="urn:microsoft.com/office/officeart/2005/8/layout/lProcess2"/>
    <dgm:cxn modelId="{E361D355-3B46-4659-8348-3572220E0028}" type="presParOf" srcId="{4771C3AF-A1DD-4345-BD16-9560B435308D}" destId="{1C13306F-B05F-4C4F-8CE7-E3B020A7A404}" srcOrd="2" destOrd="0" presId="urn:microsoft.com/office/officeart/2005/8/layout/lProcess2"/>
    <dgm:cxn modelId="{B0B5710F-821E-4170-B6A9-F2EDC646487A}" type="presParOf" srcId="{4771C3AF-A1DD-4345-BD16-9560B435308D}" destId="{AB6117EB-2833-4C57-B207-E87384AFC6BD}" srcOrd="3" destOrd="0" presId="urn:microsoft.com/office/officeart/2005/8/layout/lProcess2"/>
    <dgm:cxn modelId="{0CA47ACB-8F5A-4C42-A9A9-4612C8CE79CF}" type="presParOf" srcId="{4771C3AF-A1DD-4345-BD16-9560B435308D}" destId="{29B8EC92-0A93-49A1-ABD4-083AC1043450}" srcOrd="4" destOrd="0" presId="urn:microsoft.com/office/officeart/2005/8/layout/lProcess2"/>
    <dgm:cxn modelId="{DF4250FD-BA2E-4DF7-94FC-4C3152AF68FD}" type="presParOf" srcId="{4771C3AF-A1DD-4345-BD16-9560B435308D}" destId="{7AEC0F5D-105F-4D92-BBA2-6C5D973C200E}" srcOrd="5" destOrd="0" presId="urn:microsoft.com/office/officeart/2005/8/layout/lProcess2"/>
    <dgm:cxn modelId="{686FED5A-2512-4A10-B75D-CEE02E859C9D}" type="presParOf" srcId="{4771C3AF-A1DD-4345-BD16-9560B435308D}" destId="{A1B9E411-2915-44F0-9256-70BAC214295E}" srcOrd="6" destOrd="0" presId="urn:microsoft.com/office/officeart/2005/8/layout/l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901B9B-E42F-47EB-B0BD-B0FC1482CFA1}">
      <dsp:nvSpPr>
        <dsp:cNvPr id="0" name=""/>
        <dsp:cNvSpPr/>
      </dsp:nvSpPr>
      <dsp:spPr>
        <a:xfrm>
          <a:off x="0" y="0"/>
          <a:ext cx="2364079" cy="4610124"/>
        </a:xfrm>
        <a:prstGeom prst="roundRect">
          <a:avLst>
            <a:gd name="adj" fmla="val 10000"/>
          </a:avLst>
        </a:prstGeom>
        <a:noFill/>
        <a:ln>
          <a:noFill/>
        </a:ln>
        <a:effectLst/>
      </dsp:spPr>
      <dsp:style>
        <a:lnRef idx="0">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endParaRPr lang="en-US" sz="1000" kern="1200" dirty="0"/>
        </a:p>
      </dsp:txBody>
      <dsp:txXfrm>
        <a:off x="0" y="0"/>
        <a:ext cx="2364079" cy="1383037"/>
      </dsp:txXfrm>
    </dsp:sp>
    <dsp:sp modelId="{6993A4A4-3F38-45E7-A943-EE2969B98EA5}">
      <dsp:nvSpPr>
        <dsp:cNvPr id="0" name=""/>
        <dsp:cNvSpPr/>
      </dsp:nvSpPr>
      <dsp:spPr>
        <a:xfrm>
          <a:off x="237317" y="1383149"/>
          <a:ext cx="1891263" cy="671596"/>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Individuals and interactions</a:t>
          </a:r>
          <a:endParaRPr lang="en-US" sz="1900" kern="1200" dirty="0"/>
        </a:p>
      </dsp:txBody>
      <dsp:txXfrm>
        <a:off x="256987" y="1402819"/>
        <a:ext cx="1851923" cy="632256"/>
      </dsp:txXfrm>
    </dsp:sp>
    <dsp:sp modelId="{B41F61AB-B45C-4114-B6AF-B44C388915FB}">
      <dsp:nvSpPr>
        <dsp:cNvPr id="0" name=""/>
        <dsp:cNvSpPr/>
      </dsp:nvSpPr>
      <dsp:spPr>
        <a:xfrm>
          <a:off x="237317" y="2158069"/>
          <a:ext cx="1891263" cy="671596"/>
        </a:xfrm>
        <a:prstGeom prst="roundRect">
          <a:avLst>
            <a:gd name="adj" fmla="val 10000"/>
          </a:avLst>
        </a:prstGeom>
        <a:solidFill>
          <a:schemeClr val="accent4">
            <a:hueOff val="945063"/>
            <a:satOff val="-4361"/>
            <a:lumOff val="16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Working products</a:t>
          </a:r>
          <a:endParaRPr lang="en-US" sz="1900" kern="1200" dirty="0"/>
        </a:p>
      </dsp:txBody>
      <dsp:txXfrm>
        <a:off x="256987" y="2177739"/>
        <a:ext cx="1851923" cy="632256"/>
      </dsp:txXfrm>
    </dsp:sp>
    <dsp:sp modelId="{2D4D91CD-9831-4489-BBD8-33088BB83752}">
      <dsp:nvSpPr>
        <dsp:cNvPr id="0" name=""/>
        <dsp:cNvSpPr/>
      </dsp:nvSpPr>
      <dsp:spPr>
        <a:xfrm>
          <a:off x="237317" y="2932988"/>
          <a:ext cx="1891263" cy="671596"/>
        </a:xfrm>
        <a:prstGeom prst="roundRect">
          <a:avLst>
            <a:gd name="adj" fmla="val 10000"/>
          </a:avLst>
        </a:prstGeom>
        <a:solidFill>
          <a:schemeClr val="accent4">
            <a:hueOff val="1890126"/>
            <a:satOff val="-8721"/>
            <a:lumOff val="32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Customer collaboration</a:t>
          </a:r>
        </a:p>
      </dsp:txBody>
      <dsp:txXfrm>
        <a:off x="256987" y="2952658"/>
        <a:ext cx="1851923" cy="632256"/>
      </dsp:txXfrm>
    </dsp:sp>
    <dsp:sp modelId="{230FA2AB-DB82-4887-AD1F-13D70DF2D9C2}">
      <dsp:nvSpPr>
        <dsp:cNvPr id="0" name=""/>
        <dsp:cNvSpPr/>
      </dsp:nvSpPr>
      <dsp:spPr>
        <a:xfrm>
          <a:off x="237317" y="3707908"/>
          <a:ext cx="1891263" cy="671596"/>
        </a:xfrm>
        <a:prstGeom prst="roundRect">
          <a:avLst>
            <a:gd name="adj" fmla="val 10000"/>
          </a:avLst>
        </a:prstGeom>
        <a:solidFill>
          <a:schemeClr val="accent4">
            <a:hueOff val="2835189"/>
            <a:satOff val="-13082"/>
            <a:lumOff val="48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Responding to change</a:t>
          </a:r>
          <a:endParaRPr lang="en-US" sz="1900" kern="1200" dirty="0"/>
        </a:p>
      </dsp:txBody>
      <dsp:txXfrm>
        <a:off x="256987" y="3727578"/>
        <a:ext cx="1851923" cy="632256"/>
      </dsp:txXfrm>
    </dsp:sp>
    <dsp:sp modelId="{6A1D93EB-0223-43B1-BAA1-E9F4DA255017}">
      <dsp:nvSpPr>
        <dsp:cNvPr id="0" name=""/>
        <dsp:cNvSpPr/>
      </dsp:nvSpPr>
      <dsp:spPr>
        <a:xfrm>
          <a:off x="2542294" y="0"/>
          <a:ext cx="2364079" cy="4610124"/>
        </a:xfrm>
        <a:prstGeom prst="roundRect">
          <a:avLst>
            <a:gd name="adj" fmla="val 10000"/>
          </a:avLst>
        </a:prstGeom>
        <a:noFill/>
        <a:ln>
          <a:noFill/>
        </a:ln>
        <a:effectLst/>
      </dsp:spPr>
      <dsp:style>
        <a:lnRef idx="0">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endParaRPr lang="en-US" sz="1000" kern="1200" dirty="0"/>
        </a:p>
      </dsp:txBody>
      <dsp:txXfrm>
        <a:off x="2542294" y="0"/>
        <a:ext cx="2364079" cy="1383037"/>
      </dsp:txXfrm>
    </dsp:sp>
    <dsp:sp modelId="{A30D0406-195D-4A9A-9AB8-4602DC9FA4ED}">
      <dsp:nvSpPr>
        <dsp:cNvPr id="0" name=""/>
        <dsp:cNvSpPr/>
      </dsp:nvSpPr>
      <dsp:spPr>
        <a:xfrm>
          <a:off x="2778702" y="1383149"/>
          <a:ext cx="1891263" cy="671596"/>
        </a:xfrm>
        <a:prstGeom prst="roundRect">
          <a:avLst>
            <a:gd name="adj" fmla="val 10000"/>
          </a:avLst>
        </a:prstGeom>
        <a:solidFill>
          <a:schemeClr val="accent4">
            <a:hueOff val="3780252"/>
            <a:satOff val="-17443"/>
            <a:lumOff val="64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Over</a:t>
          </a:r>
          <a:endParaRPr lang="en-US" sz="1900" kern="1200" dirty="0"/>
        </a:p>
      </dsp:txBody>
      <dsp:txXfrm>
        <a:off x="2798372" y="1402819"/>
        <a:ext cx="1851923" cy="632256"/>
      </dsp:txXfrm>
    </dsp:sp>
    <dsp:sp modelId="{ADEA6C79-E258-4026-9CEF-95E3386A488F}">
      <dsp:nvSpPr>
        <dsp:cNvPr id="0" name=""/>
        <dsp:cNvSpPr/>
      </dsp:nvSpPr>
      <dsp:spPr>
        <a:xfrm>
          <a:off x="2778702" y="2158069"/>
          <a:ext cx="1891263" cy="671596"/>
        </a:xfrm>
        <a:prstGeom prst="roundRect">
          <a:avLst>
            <a:gd name="adj" fmla="val 10000"/>
          </a:avLst>
        </a:prstGeom>
        <a:solidFill>
          <a:schemeClr val="accent4">
            <a:hueOff val="4725315"/>
            <a:satOff val="-21804"/>
            <a:lumOff val="80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Over</a:t>
          </a:r>
          <a:endParaRPr lang="en-US" sz="1900" kern="1200" dirty="0"/>
        </a:p>
      </dsp:txBody>
      <dsp:txXfrm>
        <a:off x="2798372" y="2177739"/>
        <a:ext cx="1851923" cy="632256"/>
      </dsp:txXfrm>
    </dsp:sp>
    <dsp:sp modelId="{FA452082-6330-4F69-B86F-804431430E7C}">
      <dsp:nvSpPr>
        <dsp:cNvPr id="0" name=""/>
        <dsp:cNvSpPr/>
      </dsp:nvSpPr>
      <dsp:spPr>
        <a:xfrm>
          <a:off x="2778702" y="2932988"/>
          <a:ext cx="1891263" cy="671596"/>
        </a:xfrm>
        <a:prstGeom prst="roundRect">
          <a:avLst>
            <a:gd name="adj" fmla="val 10000"/>
          </a:avLst>
        </a:prstGeom>
        <a:solidFill>
          <a:schemeClr val="accent4">
            <a:hueOff val="5670378"/>
            <a:satOff val="-26164"/>
            <a:lumOff val="96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Over</a:t>
          </a:r>
          <a:endParaRPr lang="en-US" sz="1900" kern="1200" dirty="0"/>
        </a:p>
      </dsp:txBody>
      <dsp:txXfrm>
        <a:off x="2798372" y="2952658"/>
        <a:ext cx="1851923" cy="632256"/>
      </dsp:txXfrm>
    </dsp:sp>
    <dsp:sp modelId="{A8716913-8BBC-463F-AB71-A0E4E51E9890}">
      <dsp:nvSpPr>
        <dsp:cNvPr id="0" name=""/>
        <dsp:cNvSpPr/>
      </dsp:nvSpPr>
      <dsp:spPr>
        <a:xfrm>
          <a:off x="2778702" y="3707908"/>
          <a:ext cx="1891263" cy="671596"/>
        </a:xfrm>
        <a:prstGeom prst="roundRect">
          <a:avLst>
            <a:gd name="adj" fmla="val 10000"/>
          </a:avLst>
        </a:prstGeom>
        <a:solidFill>
          <a:schemeClr val="accent4">
            <a:hueOff val="6615440"/>
            <a:satOff val="-30525"/>
            <a:lumOff val="112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Over</a:t>
          </a:r>
          <a:endParaRPr lang="en-US" sz="1900" kern="1200" dirty="0"/>
        </a:p>
      </dsp:txBody>
      <dsp:txXfrm>
        <a:off x="2798372" y="3727578"/>
        <a:ext cx="1851923" cy="632256"/>
      </dsp:txXfrm>
    </dsp:sp>
    <dsp:sp modelId="{36A54593-71CF-4296-AB9C-05E5A7ED4868}">
      <dsp:nvSpPr>
        <dsp:cNvPr id="0" name=""/>
        <dsp:cNvSpPr/>
      </dsp:nvSpPr>
      <dsp:spPr>
        <a:xfrm>
          <a:off x="5083679" y="0"/>
          <a:ext cx="2364079" cy="4610124"/>
        </a:xfrm>
        <a:prstGeom prst="roundRect">
          <a:avLst>
            <a:gd name="adj" fmla="val 10000"/>
          </a:avLst>
        </a:prstGeom>
        <a:noFill/>
        <a:ln>
          <a:noFill/>
        </a:ln>
        <a:effectLst/>
      </dsp:spPr>
      <dsp:style>
        <a:lnRef idx="0">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endParaRPr lang="en-US" sz="1000" kern="1200" dirty="0"/>
        </a:p>
      </dsp:txBody>
      <dsp:txXfrm>
        <a:off x="5083679" y="0"/>
        <a:ext cx="2364079" cy="1383037"/>
      </dsp:txXfrm>
    </dsp:sp>
    <dsp:sp modelId="{8E5BD2E3-7491-4739-95C8-7C75FB06720E}">
      <dsp:nvSpPr>
        <dsp:cNvPr id="0" name=""/>
        <dsp:cNvSpPr/>
      </dsp:nvSpPr>
      <dsp:spPr>
        <a:xfrm>
          <a:off x="5320087" y="1383149"/>
          <a:ext cx="1891263" cy="671596"/>
        </a:xfrm>
        <a:prstGeom prst="roundRect">
          <a:avLst>
            <a:gd name="adj" fmla="val 10000"/>
          </a:avLst>
        </a:prstGeom>
        <a:solidFill>
          <a:schemeClr val="accent4">
            <a:hueOff val="7560504"/>
            <a:satOff val="-34886"/>
            <a:lumOff val="128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Process and tools</a:t>
          </a:r>
          <a:endParaRPr lang="en-US" sz="1900" kern="1200" dirty="0"/>
        </a:p>
      </dsp:txBody>
      <dsp:txXfrm>
        <a:off x="5339757" y="1402819"/>
        <a:ext cx="1851923" cy="632256"/>
      </dsp:txXfrm>
    </dsp:sp>
    <dsp:sp modelId="{1C13306F-B05F-4C4F-8CE7-E3B020A7A404}">
      <dsp:nvSpPr>
        <dsp:cNvPr id="0" name=""/>
        <dsp:cNvSpPr/>
      </dsp:nvSpPr>
      <dsp:spPr>
        <a:xfrm>
          <a:off x="5320087" y="2158069"/>
          <a:ext cx="1891263" cy="671596"/>
        </a:xfrm>
        <a:prstGeom prst="roundRect">
          <a:avLst>
            <a:gd name="adj" fmla="val 10000"/>
          </a:avLst>
        </a:prstGeom>
        <a:solidFill>
          <a:schemeClr val="accent4">
            <a:hueOff val="8505566"/>
            <a:satOff val="-39247"/>
            <a:lumOff val="144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Comprehensive documentation</a:t>
          </a:r>
          <a:endParaRPr lang="en-US" sz="1900" kern="1200" dirty="0"/>
        </a:p>
      </dsp:txBody>
      <dsp:txXfrm>
        <a:off x="5339757" y="2177739"/>
        <a:ext cx="1851923" cy="632256"/>
      </dsp:txXfrm>
    </dsp:sp>
    <dsp:sp modelId="{29B8EC92-0A93-49A1-ABD4-083AC1043450}">
      <dsp:nvSpPr>
        <dsp:cNvPr id="0" name=""/>
        <dsp:cNvSpPr/>
      </dsp:nvSpPr>
      <dsp:spPr>
        <a:xfrm>
          <a:off x="5320087" y="2932988"/>
          <a:ext cx="1891263" cy="671596"/>
        </a:xfrm>
        <a:prstGeom prst="roundRect">
          <a:avLst>
            <a:gd name="adj" fmla="val 10000"/>
          </a:avLst>
        </a:prstGeom>
        <a:solidFill>
          <a:schemeClr val="accent4">
            <a:hueOff val="9450630"/>
            <a:satOff val="-43607"/>
            <a:lumOff val="160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Contract negotiation</a:t>
          </a:r>
          <a:endParaRPr lang="en-US" sz="1900" kern="1200" dirty="0"/>
        </a:p>
      </dsp:txBody>
      <dsp:txXfrm>
        <a:off x="5339757" y="2952658"/>
        <a:ext cx="1851923" cy="632256"/>
      </dsp:txXfrm>
    </dsp:sp>
    <dsp:sp modelId="{A1B9E411-2915-44F0-9256-70BAC214295E}">
      <dsp:nvSpPr>
        <dsp:cNvPr id="0" name=""/>
        <dsp:cNvSpPr/>
      </dsp:nvSpPr>
      <dsp:spPr>
        <a:xfrm>
          <a:off x="5320087" y="3707908"/>
          <a:ext cx="1891263" cy="671596"/>
        </a:xfrm>
        <a:prstGeom prst="roundRect">
          <a:avLst>
            <a:gd name="adj" fmla="val 10000"/>
          </a:avLst>
        </a:prstGeom>
        <a:solidFill>
          <a:schemeClr val="accent4">
            <a:hueOff val="10395692"/>
            <a:satOff val="-47968"/>
            <a:lumOff val="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lvl="0" algn="ctr" defTabSz="844550">
            <a:lnSpc>
              <a:spcPct val="90000"/>
            </a:lnSpc>
            <a:spcBef>
              <a:spcPct val="0"/>
            </a:spcBef>
            <a:spcAft>
              <a:spcPct val="35000"/>
            </a:spcAft>
          </a:pPr>
          <a:r>
            <a:rPr lang="en-US" sz="1900" kern="1200" dirty="0" smtClean="0"/>
            <a:t>Following and plan</a:t>
          </a:r>
          <a:endParaRPr lang="en-US" sz="1900" kern="1200" dirty="0"/>
        </a:p>
      </dsp:txBody>
      <dsp:txXfrm>
        <a:off x="5339757" y="3727578"/>
        <a:ext cx="1851923" cy="632256"/>
      </dsp:txXfrm>
    </dsp:sp>
  </dsp:spTree>
</dsp:drawing>
</file>

<file path=ppt/diagrams/layout1.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11B6D45-6D22-405F-AD68-5503824D5A48}" type="datetimeFigureOut">
              <a:rPr lang="en-US" smtClean="0"/>
              <a:t>17-Sep-21</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US" smtClean="0"/>
              <a:t>Eng. Dr. Akram Ali</a:t>
            </a:r>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01C7372-1E09-41C5-AEC5-5CB4E0B26DC9}" type="slidenum">
              <a:rPr lang="en-US" smtClean="0"/>
              <a:t>‹#›</a:t>
            </a:fld>
            <a:endParaRPr lang="en-US"/>
          </a:p>
        </p:txBody>
      </p:sp>
    </p:spTree>
    <p:extLst>
      <p:ext uri="{BB962C8B-B14F-4D97-AF65-F5344CB8AC3E}">
        <p14:creationId xmlns:p14="http://schemas.microsoft.com/office/powerpoint/2010/main" val="516361953"/>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636C00-BD70-4D95-AD9F-FAB21D293F69}" type="datetimeFigureOut">
              <a:rPr lang="en-US" smtClean="0"/>
              <a:t>17-Sep-21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US" smtClean="0"/>
              <a:t>Eng. Dr. Akram Ali</a:t>
            </a:r>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9753EB-3111-4158-8CAC-CD2E18EACEDA}" type="slidenum">
              <a:rPr lang="en-US" smtClean="0"/>
              <a:t>‹#›</a:t>
            </a:fld>
            <a:endParaRPr lang="en-US"/>
          </a:p>
        </p:txBody>
      </p:sp>
    </p:spTree>
    <p:extLst>
      <p:ext uri="{BB962C8B-B14F-4D97-AF65-F5344CB8AC3E}">
        <p14:creationId xmlns:p14="http://schemas.microsoft.com/office/powerpoint/2010/main" val="1615278003"/>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It is worth noting that while the term “agile” became popularized after the Manifesto, the approaches and techniques being used by project teams today existed before the Agile Manifesto by many years and, in some cases, decades.</a:t>
            </a:r>
            <a:endParaRPr lang="en-US" dirty="0"/>
          </a:p>
        </p:txBody>
      </p:sp>
      <p:sp>
        <p:nvSpPr>
          <p:cNvPr id="4" name="Slide Number Placeholder 3"/>
          <p:cNvSpPr>
            <a:spLocks noGrp="1"/>
          </p:cNvSpPr>
          <p:nvPr>
            <p:ph type="sldNum" sz="quarter" idx="10"/>
          </p:nvPr>
        </p:nvSpPr>
        <p:spPr/>
        <p:txBody>
          <a:bodyPr/>
          <a:lstStyle/>
          <a:p>
            <a:fld id="{159753EB-3111-4158-8CAC-CD2E18EACEDA}" type="slidenum">
              <a:rPr lang="en-US" smtClean="0"/>
              <a:t>3</a:t>
            </a:fld>
            <a:endParaRPr lang="en-US"/>
          </a:p>
        </p:txBody>
      </p:sp>
    </p:spTree>
    <p:extLst>
      <p:ext uri="{BB962C8B-B14F-4D97-AF65-F5344CB8AC3E}">
        <p14:creationId xmlns:p14="http://schemas.microsoft.com/office/powerpoint/2010/main" val="12828092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Managing a project using an agile approach requires that the project team</a:t>
            </a:r>
          </a:p>
          <a:p>
            <a:r>
              <a:rPr lang="en-US" sz="1200" b="0" i="0" u="none" strike="noStrike" kern="1200" baseline="0" dirty="0" smtClean="0">
                <a:solidFill>
                  <a:schemeClr val="tx1"/>
                </a:solidFill>
                <a:latin typeface="+mn-lt"/>
                <a:ea typeface="+mn-ea"/>
                <a:cs typeface="+mn-cs"/>
              </a:rPr>
              <a:t>adopt an agile mindset. The answers to the following questions will help to</a:t>
            </a:r>
          </a:p>
          <a:p>
            <a:r>
              <a:rPr lang="en-US" sz="1200" b="0" i="0" u="none" strike="noStrike" kern="1200" baseline="0" dirty="0" smtClean="0">
                <a:solidFill>
                  <a:schemeClr val="tx1"/>
                </a:solidFill>
                <a:latin typeface="+mn-lt"/>
                <a:ea typeface="+mn-ea"/>
                <a:cs typeface="+mn-cs"/>
              </a:rPr>
              <a:t>develop an implementation strategy:</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10</a:t>
            </a:fld>
            <a:endParaRPr lang="en-US"/>
          </a:p>
        </p:txBody>
      </p:sp>
    </p:spTree>
    <p:extLst>
      <p:ext uri="{BB962C8B-B14F-4D97-AF65-F5344CB8AC3E}">
        <p14:creationId xmlns:p14="http://schemas.microsoft.com/office/powerpoint/2010/main" val="18234287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a:p>
            <a:r>
              <a:rPr lang="en-US" dirty="0" smtClean="0"/>
              <a:t>Servant leaders may work with facilities for a team space, work with management to enable the team to focus on one project at a time, or work with the product owner to develop stories with the team. </a:t>
            </a:r>
          </a:p>
          <a:p>
            <a:r>
              <a:rPr lang="en-US" dirty="0" smtClean="0"/>
              <a:t>Some servant leaders work with auditors to refine the processes needed in regulatory environments, and some servant leaders work with the finance department to transition the organization to incremental budgeting.</a:t>
            </a:r>
          </a:p>
          <a:p>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17</a:t>
            </a:fld>
            <a:endParaRPr lang="en-US"/>
          </a:p>
        </p:txBody>
      </p:sp>
    </p:spTree>
    <p:extLst>
      <p:ext uri="{BB962C8B-B14F-4D97-AF65-F5344CB8AC3E}">
        <p14:creationId xmlns:p14="http://schemas.microsoft.com/office/powerpoint/2010/main" val="11660647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smtClean="0"/>
              <a:t>* No. of communication channels = (n(n-1))/2</a:t>
            </a:r>
          </a:p>
          <a:p>
            <a:pPr marL="171450" indent="-171450">
              <a:buFont typeface="Arial" panose="020B0604020202020204" pitchFamily="34" charset="0"/>
              <a:buChar char="•"/>
            </a:pPr>
            <a:r>
              <a:rPr lang="en-US" dirty="0" smtClean="0"/>
              <a:t>* Dr.</a:t>
            </a:r>
            <a:r>
              <a:rPr lang="en-US" baseline="0" dirty="0" smtClean="0"/>
              <a:t> Jeff Sutherland recommends 7 +/- 2 team members</a:t>
            </a:r>
          </a:p>
          <a:p>
            <a:pPr marL="171450" indent="-171450">
              <a:buFont typeface="Arial" panose="020B0604020202020204" pitchFamily="34" charset="0"/>
              <a:buChar char="•"/>
            </a:pPr>
            <a:r>
              <a:rPr lang="en-US" baseline="0" dirty="0" smtClean="0"/>
              <a:t>   Also 6 +/- 3</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smtClean="0"/>
              <a:t>Agile encourages self-managing teams, where team members decide who will perform the work within the next period's defined scope</a:t>
            </a:r>
          </a:p>
          <a:p>
            <a:pPr marL="171450" indent="-171450">
              <a:buFont typeface="Arial" panose="020B0604020202020204" pitchFamily="34" charset="0"/>
              <a:buChar char="•"/>
            </a:pPr>
            <a:r>
              <a:rPr lang="en-US" dirty="0" smtClean="0"/>
              <a:t>* </a:t>
            </a:r>
            <a:r>
              <a:rPr lang="en-US" sz="1200" b="0" i="0" u="none" strike="noStrike" kern="1200" baseline="0" dirty="0" smtClean="0">
                <a:solidFill>
                  <a:schemeClr val="tx1"/>
                </a:solidFill>
                <a:latin typeface="+mn-lt"/>
                <a:ea typeface="+mn-ea"/>
                <a:cs typeface="+mn-cs"/>
              </a:rPr>
              <a:t>That is because the teams collectively own the work and together have all of the necessary skills to deliver completed work</a:t>
            </a:r>
            <a:endParaRPr lang="en-US" dirty="0" smtClean="0"/>
          </a:p>
          <a:p>
            <a:pPr marL="171450" indent="-171450">
              <a:buFont typeface="Arial" panose="020B0604020202020204" pitchFamily="34" charset="0"/>
              <a:buChar char="•"/>
            </a:pP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24</a:t>
            </a:fld>
            <a:endParaRPr lang="en-US"/>
          </a:p>
        </p:txBody>
      </p:sp>
    </p:spTree>
    <p:extLst>
      <p:ext uri="{BB962C8B-B14F-4D97-AF65-F5344CB8AC3E}">
        <p14:creationId xmlns:p14="http://schemas.microsoft.com/office/powerpoint/2010/main" val="41757250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smtClean="0"/>
              <a:t>* No. of communication channels = (n(n-1))/2</a:t>
            </a:r>
          </a:p>
          <a:p>
            <a:pPr marL="171450" indent="-171450">
              <a:buFont typeface="Arial" panose="020B0604020202020204" pitchFamily="34" charset="0"/>
              <a:buChar char="•"/>
            </a:pPr>
            <a:r>
              <a:rPr lang="en-US" dirty="0" smtClean="0"/>
              <a:t>* Dr.</a:t>
            </a:r>
            <a:r>
              <a:rPr lang="en-US" baseline="0" dirty="0" smtClean="0"/>
              <a:t> Jeff Sutherland recommends 7 +/- 2 team members</a:t>
            </a:r>
          </a:p>
          <a:p>
            <a:pPr marL="171450" indent="-171450">
              <a:buFont typeface="Arial" panose="020B0604020202020204" pitchFamily="34" charset="0"/>
              <a:buChar char="•"/>
            </a:pPr>
            <a:r>
              <a:rPr lang="en-US" baseline="0" dirty="0" smtClean="0"/>
              <a:t>   Also 6 +/- 3</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smtClean="0"/>
              <a:t>Agile encourages self-managing teams, where team members decide who will perform the work within the next period's defined scope</a:t>
            </a:r>
          </a:p>
          <a:p>
            <a:pPr marL="171450" indent="-171450">
              <a:buFont typeface="Arial" panose="020B0604020202020204" pitchFamily="34" charset="0"/>
              <a:buChar char="•"/>
            </a:pPr>
            <a:r>
              <a:rPr lang="en-US" dirty="0" smtClean="0"/>
              <a:t>* </a:t>
            </a:r>
            <a:r>
              <a:rPr lang="en-US" sz="1200" b="0" i="0" u="none" strike="noStrike" kern="1200" baseline="0" dirty="0" smtClean="0">
                <a:solidFill>
                  <a:schemeClr val="tx1"/>
                </a:solidFill>
                <a:latin typeface="+mn-lt"/>
                <a:ea typeface="+mn-ea"/>
                <a:cs typeface="+mn-cs"/>
              </a:rPr>
              <a:t>That is because the teams collectively own the work and together have all of the necessary skills to deliver completed work</a:t>
            </a:r>
            <a:endParaRPr lang="en-US" dirty="0" smtClean="0"/>
          </a:p>
          <a:p>
            <a:pPr marL="171450" indent="-171450">
              <a:buFont typeface="Arial" panose="020B0604020202020204" pitchFamily="34" charset="0"/>
              <a:buChar char="•"/>
            </a:pP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25</a:t>
            </a:fld>
            <a:endParaRPr lang="en-US"/>
          </a:p>
        </p:txBody>
      </p:sp>
    </p:spTree>
    <p:extLst>
      <p:ext uri="{BB962C8B-B14F-4D97-AF65-F5344CB8AC3E}">
        <p14:creationId xmlns:p14="http://schemas.microsoft.com/office/powerpoint/2010/main" val="29886139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kern="1200" dirty="0" smtClean="0">
              <a:solidFill>
                <a:schemeClr val="tx1"/>
              </a:solidFill>
              <a:effectLst/>
              <a:latin typeface="+mn-lt"/>
              <a:ea typeface="+mn-ea"/>
              <a:cs typeface="+mn-cs"/>
            </a:endParaRPr>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26</a:t>
            </a:fld>
            <a:endParaRPr lang="en-US"/>
          </a:p>
        </p:txBody>
      </p:sp>
    </p:spTree>
    <p:extLst>
      <p:ext uri="{BB962C8B-B14F-4D97-AF65-F5344CB8AC3E}">
        <p14:creationId xmlns:p14="http://schemas.microsoft.com/office/powerpoint/2010/main" val="27050778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kern="1200" dirty="0" smtClean="0">
                <a:solidFill>
                  <a:schemeClr val="tx1"/>
                </a:solidFill>
                <a:effectLst/>
                <a:latin typeface="+mn-lt"/>
                <a:ea typeface="+mn-ea"/>
                <a:cs typeface="+mn-cs"/>
              </a:rPr>
              <a:t>Pairing</a:t>
            </a:r>
            <a:r>
              <a:rPr lang="en-US" sz="1200" b="0" i="0" kern="1200" dirty="0" smtClean="0">
                <a:solidFill>
                  <a:schemeClr val="tx1"/>
                </a:solidFill>
                <a:effectLst/>
                <a:latin typeface="+mn-lt"/>
                <a:ea typeface="+mn-ea"/>
                <a:cs typeface="+mn-cs"/>
              </a:rPr>
              <a:t> is two people and one keyboard, often with a WIP limit of one. </a:t>
            </a:r>
            <a:r>
              <a:rPr lang="en-US" sz="1200" b="1" i="0" kern="1200" dirty="0" smtClean="0">
                <a:solidFill>
                  <a:schemeClr val="tx1"/>
                </a:solidFill>
                <a:effectLst/>
                <a:latin typeface="+mn-lt"/>
                <a:ea typeface="+mn-ea"/>
                <a:cs typeface="+mn-cs"/>
              </a:rPr>
              <a:t>Swarming</a:t>
            </a:r>
            <a:r>
              <a:rPr lang="en-US" sz="1200" b="0" i="0" kern="1200" dirty="0" smtClean="0">
                <a:solidFill>
                  <a:schemeClr val="tx1"/>
                </a:solidFill>
                <a:effectLst/>
                <a:latin typeface="+mn-lt"/>
                <a:ea typeface="+mn-ea"/>
                <a:cs typeface="+mn-cs"/>
              </a:rPr>
              <a:t> has a WIP (work in progress) limit of one, where the team collaborates to get the one item to done. </a:t>
            </a:r>
            <a:r>
              <a:rPr lang="en-US" sz="1200" b="1" i="0" kern="1200" dirty="0" smtClean="0">
                <a:solidFill>
                  <a:schemeClr val="tx1"/>
                </a:solidFill>
                <a:effectLst/>
                <a:latin typeface="+mn-lt"/>
                <a:ea typeface="+mn-ea"/>
                <a:cs typeface="+mn-cs"/>
              </a:rPr>
              <a:t>Mobbing</a:t>
            </a:r>
            <a:r>
              <a:rPr lang="en-US" sz="1200" b="0" i="0" kern="1200" dirty="0" smtClean="0">
                <a:solidFill>
                  <a:schemeClr val="tx1"/>
                </a:solidFill>
                <a:effectLst/>
                <a:latin typeface="+mn-lt"/>
                <a:ea typeface="+mn-ea"/>
                <a:cs typeface="+mn-cs"/>
              </a:rPr>
              <a:t> has a WIP limit of one for an entire team with one keyboard</a:t>
            </a:r>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27</a:t>
            </a:fld>
            <a:endParaRPr lang="en-US"/>
          </a:p>
        </p:txBody>
      </p:sp>
    </p:spTree>
    <p:extLst>
      <p:ext uri="{BB962C8B-B14F-4D97-AF65-F5344CB8AC3E}">
        <p14:creationId xmlns:p14="http://schemas.microsoft.com/office/powerpoint/2010/main" val="20048925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Using this scenario, at some point in the building or the testing following the building, the team may realize it had assumptions that are no longer valid. In this case,  the team wasted time in addressing </a:t>
            </a:r>
            <a:r>
              <a:rPr lang="en-US" sz="1200" b="0" i="1" u="none" strike="noStrike" kern="1200" baseline="0" dirty="0" smtClean="0">
                <a:solidFill>
                  <a:schemeClr val="tx1"/>
                </a:solidFill>
                <a:latin typeface="+mn-lt"/>
                <a:ea typeface="+mn-ea"/>
                <a:cs typeface="+mn-cs"/>
              </a:rPr>
              <a:t>all </a:t>
            </a:r>
            <a:r>
              <a:rPr lang="en-US" sz="1200" b="0" i="0" u="none" strike="noStrike" kern="1200" baseline="0" dirty="0" smtClean="0">
                <a:solidFill>
                  <a:schemeClr val="tx1"/>
                </a:solidFill>
                <a:latin typeface="+mn-lt"/>
                <a:ea typeface="+mn-ea"/>
                <a:cs typeface="+mn-cs"/>
              </a:rPr>
              <a:t>of the requirements. Instead, when team members collaborate to produce a small number of features across the board, they learn as they proceed and deliver smaller finished features. </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28</a:t>
            </a:fld>
            <a:endParaRPr lang="en-US"/>
          </a:p>
        </p:txBody>
      </p:sp>
    </p:spTree>
    <p:extLst>
      <p:ext uri="{BB962C8B-B14F-4D97-AF65-F5344CB8AC3E}">
        <p14:creationId xmlns:p14="http://schemas.microsoft.com/office/powerpoint/2010/main" val="15653934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smtClean="0"/>
              <a:t>SCRUM ARTIFICATS</a:t>
            </a:r>
          </a:p>
          <a:p>
            <a:pPr marL="628650" lvl="1" indent="-171450">
              <a:buFont typeface="Arial" panose="020B0604020202020204" pitchFamily="34" charset="0"/>
              <a:buChar char="•"/>
            </a:pPr>
            <a:r>
              <a:rPr lang="en-US" dirty="0" smtClean="0"/>
              <a:t>Product</a:t>
            </a:r>
            <a:r>
              <a:rPr lang="en-US" baseline="0" dirty="0" smtClean="0"/>
              <a:t> Backlog</a:t>
            </a:r>
          </a:p>
          <a:p>
            <a:pPr marL="628650" lvl="1" indent="-171450">
              <a:buFont typeface="Arial" panose="020B0604020202020204" pitchFamily="34" charset="0"/>
              <a:buChar char="•"/>
            </a:pPr>
            <a:r>
              <a:rPr lang="en-US" baseline="0" dirty="0" smtClean="0"/>
              <a:t>Sprint Backlog</a:t>
            </a:r>
          </a:p>
          <a:p>
            <a:pPr marL="628650" lvl="1" indent="-171450">
              <a:buFont typeface="Arial" panose="020B0604020202020204" pitchFamily="34" charset="0"/>
              <a:buChar char="•"/>
            </a:pPr>
            <a:r>
              <a:rPr lang="en-US" baseline="0" dirty="0" smtClean="0"/>
              <a:t>Increment</a:t>
            </a:r>
          </a:p>
          <a:p>
            <a:pPr marL="171450" indent="-171450">
              <a:buFont typeface="Arial" panose="020B0604020202020204" pitchFamily="34" charset="0"/>
              <a:buChar char="•"/>
            </a:pPr>
            <a:r>
              <a:rPr lang="en-US" baseline="0" dirty="0" smtClean="0"/>
              <a:t>SCRUM ROLES</a:t>
            </a:r>
          </a:p>
          <a:p>
            <a:pPr marL="628650" lvl="1" indent="-171450">
              <a:buFont typeface="Arial" panose="020B0604020202020204" pitchFamily="34" charset="0"/>
              <a:buChar char="•"/>
            </a:pPr>
            <a:r>
              <a:rPr lang="en-US" baseline="0" dirty="0" smtClean="0"/>
              <a:t>Product Owner</a:t>
            </a:r>
          </a:p>
          <a:p>
            <a:pPr marL="628650" lvl="1" indent="-171450">
              <a:buFont typeface="Arial" panose="020B0604020202020204" pitchFamily="34" charset="0"/>
              <a:buChar char="•"/>
            </a:pPr>
            <a:r>
              <a:rPr lang="en-US" baseline="0" dirty="0" smtClean="0"/>
              <a:t>Development Team Members</a:t>
            </a:r>
          </a:p>
          <a:p>
            <a:pPr marL="628650" lvl="1" indent="-171450">
              <a:buFont typeface="Arial" panose="020B0604020202020204" pitchFamily="34" charset="0"/>
              <a:buChar char="•"/>
            </a:pPr>
            <a:r>
              <a:rPr lang="en-US" baseline="0" dirty="0" smtClean="0"/>
              <a:t>Scrum Master</a:t>
            </a:r>
          </a:p>
          <a:p>
            <a:pPr marL="171450" indent="-171450">
              <a:buFont typeface="Arial" panose="020B0604020202020204" pitchFamily="34" charset="0"/>
              <a:buChar char="•"/>
            </a:pPr>
            <a:r>
              <a:rPr lang="en-US" baseline="0" dirty="0" smtClean="0"/>
              <a:t>SCRUM CERMONIES</a:t>
            </a:r>
          </a:p>
          <a:p>
            <a:pPr marL="628650" lvl="1" indent="-171450">
              <a:buFont typeface="Arial" panose="020B0604020202020204" pitchFamily="34" charset="0"/>
              <a:buChar char="•"/>
            </a:pPr>
            <a:r>
              <a:rPr lang="en-US" sz="1200" b="0" i="0" kern="1200" dirty="0" smtClean="0">
                <a:solidFill>
                  <a:schemeClr val="tx1"/>
                </a:solidFill>
                <a:effectLst/>
                <a:latin typeface="+mn-lt"/>
                <a:ea typeface="+mn-ea"/>
                <a:cs typeface="+mn-cs"/>
              </a:rPr>
              <a:t>Sprint Planning.</a:t>
            </a:r>
          </a:p>
          <a:p>
            <a:pPr marL="628650" lvl="1" indent="-171450">
              <a:buFont typeface="Arial" panose="020B0604020202020204" pitchFamily="34" charset="0"/>
              <a:buChar char="•"/>
            </a:pPr>
            <a:r>
              <a:rPr lang="en-US" sz="1200" b="0" i="0" kern="1200" dirty="0" smtClean="0">
                <a:solidFill>
                  <a:schemeClr val="tx1"/>
                </a:solidFill>
                <a:effectLst/>
                <a:latin typeface="+mn-lt"/>
                <a:ea typeface="+mn-ea"/>
                <a:cs typeface="+mn-cs"/>
              </a:rPr>
              <a:t>Daily </a:t>
            </a:r>
            <a:r>
              <a:rPr lang="en-US" sz="1200" b="1" i="0" kern="1200" dirty="0" smtClean="0">
                <a:solidFill>
                  <a:schemeClr val="tx1"/>
                </a:solidFill>
                <a:effectLst/>
                <a:latin typeface="+mn-lt"/>
                <a:ea typeface="+mn-ea"/>
                <a:cs typeface="+mn-cs"/>
              </a:rPr>
              <a:t>Scrum</a:t>
            </a:r>
            <a:r>
              <a:rPr lang="en-US" sz="1200" b="0" i="0" kern="1200" dirty="0" smtClean="0">
                <a:solidFill>
                  <a:schemeClr val="tx1"/>
                </a:solidFill>
                <a:effectLst/>
                <a:latin typeface="+mn-lt"/>
                <a:ea typeface="+mn-ea"/>
                <a:cs typeface="+mn-cs"/>
              </a:rPr>
              <a:t>.</a:t>
            </a:r>
          </a:p>
          <a:p>
            <a:pPr marL="628650" lvl="1" indent="-171450">
              <a:buFont typeface="Arial" panose="020B0604020202020204" pitchFamily="34" charset="0"/>
              <a:buChar char="•"/>
            </a:pPr>
            <a:r>
              <a:rPr lang="en-US" sz="1200" b="0" i="0" kern="1200" dirty="0" smtClean="0">
                <a:solidFill>
                  <a:schemeClr val="tx1"/>
                </a:solidFill>
                <a:effectLst/>
                <a:latin typeface="+mn-lt"/>
                <a:ea typeface="+mn-ea"/>
                <a:cs typeface="+mn-cs"/>
              </a:rPr>
              <a:t>Sprint Review.</a:t>
            </a:r>
          </a:p>
          <a:p>
            <a:pPr marL="628650" lvl="1" indent="-171450">
              <a:buFont typeface="Arial" panose="020B0604020202020204" pitchFamily="34" charset="0"/>
              <a:buChar char="•"/>
            </a:pPr>
            <a:r>
              <a:rPr lang="en-US" sz="1200" b="0" i="0" kern="1200" dirty="0" smtClean="0">
                <a:solidFill>
                  <a:schemeClr val="tx1"/>
                </a:solidFill>
                <a:effectLst/>
                <a:latin typeface="+mn-lt"/>
                <a:ea typeface="+mn-ea"/>
                <a:cs typeface="+mn-cs"/>
              </a:rPr>
              <a:t>Sprint Retrospective.</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31</a:t>
            </a:fld>
            <a:endParaRPr lang="en-US"/>
          </a:p>
        </p:txBody>
      </p:sp>
    </p:spTree>
    <p:extLst>
      <p:ext uri="{BB962C8B-B14F-4D97-AF65-F5344CB8AC3E}">
        <p14:creationId xmlns:p14="http://schemas.microsoft.com/office/powerpoint/2010/main" val="9497491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33</a:t>
            </a:fld>
            <a:endParaRPr lang="en-US"/>
          </a:p>
        </p:txBody>
      </p:sp>
    </p:spTree>
    <p:extLst>
      <p:ext uri="{BB962C8B-B14F-4D97-AF65-F5344CB8AC3E}">
        <p14:creationId xmlns:p14="http://schemas.microsoft.com/office/powerpoint/2010/main" val="123294375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37</a:t>
            </a:fld>
            <a:endParaRPr lang="en-US"/>
          </a:p>
        </p:txBody>
      </p:sp>
    </p:spTree>
    <p:extLst>
      <p:ext uri="{BB962C8B-B14F-4D97-AF65-F5344CB8AC3E}">
        <p14:creationId xmlns:p14="http://schemas.microsoft.com/office/powerpoint/2010/main" val="2225686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In one large, U.S.-based financial institution there was a program with a set of teams where the team members were based on the East Coast of the United States A</a:t>
            </a:r>
          </a:p>
          <a:p>
            <a:r>
              <a:rPr lang="en-US" sz="1200" b="0" i="0" u="none" strike="noStrike" kern="1200" baseline="0" dirty="0" smtClean="0">
                <a:solidFill>
                  <a:schemeClr val="tx1"/>
                </a:solidFill>
                <a:latin typeface="+mn-lt"/>
                <a:ea typeface="+mn-ea"/>
                <a:cs typeface="+mn-cs"/>
              </a:rPr>
              <a:t>and several locations throughout India. When the team first started, it was one large dispersed team (UX, analysts, developers, and testers) doing a “follow the sun”2 development practice where some working time overlapped across the team members to do warm hand-offs with the work. Team members conducted daily standups together and used webcams to include all team members. Key roles (analysts, product owners, UX designers, and development leads) in the U.S. would come in early to answer any questions from their India-based team members and help to resolve impediments.</a:t>
            </a:r>
          </a:p>
          <a:p>
            <a:r>
              <a:rPr lang="en-US" sz="1200" b="0" i="0" u="none" strike="noStrike" kern="1200" baseline="0" dirty="0" smtClean="0">
                <a:solidFill>
                  <a:schemeClr val="tx1"/>
                </a:solidFill>
                <a:latin typeface="+mn-lt"/>
                <a:ea typeface="+mn-ea"/>
                <a:cs typeface="+mn-cs"/>
              </a:rPr>
              <a:t>-</a:t>
            </a:r>
          </a:p>
          <a:p>
            <a:r>
              <a:rPr lang="en-US" sz="1200" b="0" i="0" u="none" strike="noStrike" kern="1200" baseline="0" dirty="0" smtClean="0">
                <a:solidFill>
                  <a:schemeClr val="tx1"/>
                </a:solidFill>
                <a:latin typeface="+mn-lt"/>
                <a:ea typeface="+mn-ea"/>
                <a:cs typeface="+mn-cs"/>
              </a:rPr>
              <a:t>As the product started getting larger, and more funding came through, they decided to break into five smaller teams. To do this, they decided to build </a:t>
            </a:r>
            <a:r>
              <a:rPr lang="en-US" sz="1200" b="0" i="0" u="none" strike="noStrike" kern="1200" baseline="0" dirty="0" err="1" smtClean="0">
                <a:solidFill>
                  <a:schemeClr val="tx1"/>
                </a:solidFill>
                <a:latin typeface="+mn-lt"/>
                <a:ea typeface="+mn-ea"/>
                <a:cs typeface="+mn-cs"/>
              </a:rPr>
              <a:t>colocated</a:t>
            </a:r>
            <a:r>
              <a:rPr lang="en-US" sz="1200" b="0" i="0" u="none" strike="noStrike" kern="1200" baseline="0" dirty="0" smtClean="0">
                <a:solidFill>
                  <a:schemeClr val="tx1"/>
                </a:solidFill>
                <a:latin typeface="+mn-lt"/>
                <a:ea typeface="+mn-ea"/>
                <a:cs typeface="+mn-cs"/>
              </a:rPr>
              <a:t>, distributed teams in various locations. They made the decision to build cross-functional, </a:t>
            </a:r>
            <a:r>
              <a:rPr lang="en-US" sz="1200" b="0" i="0" u="none" strike="noStrike" kern="1200" baseline="0" dirty="0" err="1" smtClean="0">
                <a:solidFill>
                  <a:schemeClr val="tx1"/>
                </a:solidFill>
                <a:latin typeface="+mn-lt"/>
                <a:ea typeface="+mn-ea"/>
                <a:cs typeface="+mn-cs"/>
              </a:rPr>
              <a:t>colocated</a:t>
            </a:r>
            <a:r>
              <a:rPr lang="en-US" sz="1200" b="0" i="0" u="none" strike="noStrike" kern="1200" baseline="0" dirty="0" smtClean="0">
                <a:solidFill>
                  <a:schemeClr val="tx1"/>
                </a:solidFill>
                <a:latin typeface="+mn-lt"/>
                <a:ea typeface="+mn-ea"/>
                <a:cs typeface="+mn-cs"/>
              </a:rPr>
              <a:t> teams in each of these locations consisting of developers and testers.</a:t>
            </a:r>
          </a:p>
          <a:p>
            <a:r>
              <a:rPr lang="en-US" sz="1200" b="0" i="0" u="none" strike="noStrike" kern="1200" baseline="0" dirty="0" smtClean="0">
                <a:solidFill>
                  <a:schemeClr val="tx1"/>
                </a:solidFill>
                <a:latin typeface="+mn-lt"/>
                <a:ea typeface="+mn-ea"/>
                <a:cs typeface="+mn-cs"/>
              </a:rPr>
              <a:t>-</a:t>
            </a:r>
          </a:p>
          <a:p>
            <a:r>
              <a:rPr lang="en-US" sz="1200" b="0" i="0" u="none" strike="noStrike" kern="1200" baseline="0" dirty="0" smtClean="0">
                <a:solidFill>
                  <a:schemeClr val="tx1"/>
                </a:solidFill>
                <a:latin typeface="+mn-lt"/>
                <a:ea typeface="+mn-ea"/>
                <a:cs typeface="+mn-cs"/>
              </a:rPr>
              <a:t>They also had a core set of analysts, based in the two U.S. locations, who worked with their U.S.-based product manager and product owners and then worked with each of the teams, respectively. Although </a:t>
            </a:r>
            <a:r>
              <a:rPr lang="en-US" sz="1200" b="0" i="0" u="none" strike="noStrike" kern="1200" baseline="0" smtClean="0">
                <a:solidFill>
                  <a:schemeClr val="tx1"/>
                </a:solidFill>
                <a:latin typeface="+mn-lt"/>
                <a:ea typeface="+mn-ea"/>
                <a:cs typeface="+mn-cs"/>
              </a:rPr>
              <a:t>they had some </a:t>
            </a:r>
            <a:r>
              <a:rPr lang="en-US" sz="1200" b="0" i="0" u="none" strike="noStrike" kern="1200" baseline="0" dirty="0" smtClean="0">
                <a:solidFill>
                  <a:schemeClr val="tx1"/>
                </a:solidFill>
                <a:latin typeface="+mn-lt"/>
                <a:ea typeface="+mn-ea"/>
                <a:cs typeface="+mn-cs"/>
              </a:rPr>
              <a:t>structure in place where they conducted product reviews </a:t>
            </a:r>
            <a:r>
              <a:rPr lang="en-US" sz="1200" b="0" i="0" u="none" strike="noStrike" kern="1200" baseline="0" smtClean="0">
                <a:solidFill>
                  <a:schemeClr val="tx1"/>
                </a:solidFill>
                <a:latin typeface="+mn-lt"/>
                <a:ea typeface="+mn-ea"/>
                <a:cs typeface="+mn-cs"/>
              </a:rPr>
              <a:t>as an entire </a:t>
            </a:r>
            <a:r>
              <a:rPr lang="en-US" sz="1200" b="0" i="0" u="none" strike="noStrike" kern="1200" baseline="0" dirty="0" smtClean="0">
                <a:solidFill>
                  <a:schemeClr val="tx1"/>
                </a:solidFill>
                <a:latin typeface="+mn-lt"/>
                <a:ea typeface="+mn-ea"/>
                <a:cs typeface="+mn-cs"/>
              </a:rPr>
              <a:t>program, most of the other activities were conducted at </a:t>
            </a:r>
            <a:r>
              <a:rPr lang="en-US" sz="1200" b="0" i="0" u="none" strike="noStrike" kern="1200" baseline="0" smtClean="0">
                <a:solidFill>
                  <a:schemeClr val="tx1"/>
                </a:solidFill>
                <a:latin typeface="+mn-lt"/>
                <a:ea typeface="+mn-ea"/>
                <a:cs typeface="+mn-cs"/>
              </a:rPr>
              <a:t>a team level</a:t>
            </a:r>
            <a:r>
              <a:rPr lang="en-US" sz="1200" b="0" i="0" u="none" strike="noStrike" kern="1200" baseline="0" dirty="0" smtClean="0">
                <a:solidFill>
                  <a:schemeClr val="tx1"/>
                </a:solidFill>
                <a:latin typeface="+mn-lt"/>
                <a:ea typeface="+mn-ea"/>
                <a:cs typeface="+mn-cs"/>
              </a:rPr>
              <a:t>, based on what worked best for each team, to allow them to </a:t>
            </a:r>
            <a:r>
              <a:rPr lang="en-US" sz="1200" b="0" i="0" u="none" strike="noStrike" kern="1200" baseline="0" dirty="0" err="1" smtClean="0">
                <a:solidFill>
                  <a:schemeClr val="tx1"/>
                </a:solidFill>
                <a:latin typeface="+mn-lt"/>
                <a:ea typeface="+mn-ea"/>
                <a:cs typeface="+mn-cs"/>
              </a:rPr>
              <a:t>selforganize</a:t>
            </a:r>
            <a:r>
              <a:rPr lang="en-US" sz="1200" b="0" i="0" u="none" strike="noStrike" kern="1200" baseline="0" dirty="0" smtClean="0">
                <a:solidFill>
                  <a:schemeClr val="tx1"/>
                </a:solidFill>
                <a:latin typeface="+mn-lt"/>
                <a:ea typeface="+mn-ea"/>
                <a:cs typeface="+mn-cs"/>
              </a:rPr>
              <a:t>.</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40</a:t>
            </a:fld>
            <a:endParaRPr lang="en-US"/>
          </a:p>
        </p:txBody>
      </p:sp>
    </p:spTree>
    <p:extLst>
      <p:ext uri="{BB962C8B-B14F-4D97-AF65-F5344CB8AC3E}">
        <p14:creationId xmlns:p14="http://schemas.microsoft.com/office/powerpoint/2010/main" val="3172249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u="none" strike="noStrike" kern="1200" baseline="0" dirty="0" smtClean="0">
                <a:solidFill>
                  <a:schemeClr val="tx1"/>
                </a:solidFill>
                <a:latin typeface="+mn-lt"/>
                <a:ea typeface="+mn-ea"/>
                <a:cs typeface="+mn-cs"/>
              </a:rPr>
              <a:t>TIP</a:t>
            </a:r>
          </a:p>
          <a:p>
            <a:r>
              <a:rPr lang="en-US" sz="1200" b="0" i="1" u="none" strike="noStrike" kern="1200" baseline="0" dirty="0" smtClean="0">
                <a:solidFill>
                  <a:schemeClr val="tx1"/>
                </a:solidFill>
                <a:latin typeface="+mn-lt"/>
                <a:ea typeface="+mn-ea"/>
                <a:cs typeface="+mn-cs"/>
              </a:rPr>
              <a:t>Not all teams have all the roles that they need. For example, some teams</a:t>
            </a:r>
          </a:p>
          <a:p>
            <a:r>
              <a:rPr lang="en-US" sz="1200" b="0" i="1" u="none" strike="noStrike" kern="1200" baseline="0" dirty="0" smtClean="0">
                <a:solidFill>
                  <a:schemeClr val="tx1"/>
                </a:solidFill>
                <a:latin typeface="+mn-lt"/>
                <a:ea typeface="+mn-ea"/>
                <a:cs typeface="+mn-cs"/>
              </a:rPr>
              <a:t>need support from database administrators or research analysts. When a</a:t>
            </a:r>
          </a:p>
          <a:p>
            <a:r>
              <a:rPr lang="en-US" sz="1200" b="0" i="1" u="none" strike="noStrike" kern="1200" baseline="0" dirty="0" smtClean="0">
                <a:solidFill>
                  <a:schemeClr val="tx1"/>
                </a:solidFill>
                <a:latin typeface="+mn-lt"/>
                <a:ea typeface="+mn-ea"/>
                <a:cs typeface="+mn-cs"/>
              </a:rPr>
              <a:t>team has temporarily assigned specialists, it is important to ensure that</a:t>
            </a:r>
          </a:p>
          <a:p>
            <a:r>
              <a:rPr lang="en-US" sz="1200" b="0" i="1" u="none" strike="noStrike" kern="1200" baseline="0" dirty="0" smtClean="0">
                <a:solidFill>
                  <a:schemeClr val="tx1"/>
                </a:solidFill>
                <a:latin typeface="+mn-lt"/>
                <a:ea typeface="+mn-ea"/>
                <a:cs typeface="+mn-cs"/>
              </a:rPr>
              <a:t>everyone has the same set of expectations. Is this specialist 100% allocated</a:t>
            </a:r>
          </a:p>
          <a:p>
            <a:r>
              <a:rPr lang="en-US" sz="1200" b="0" i="1" u="none" strike="noStrike" kern="1200" baseline="0" dirty="0" smtClean="0">
                <a:solidFill>
                  <a:schemeClr val="tx1"/>
                </a:solidFill>
                <a:latin typeface="+mn-lt"/>
                <a:ea typeface="+mn-ea"/>
                <a:cs typeface="+mn-cs"/>
              </a:rPr>
              <a:t>to the team and for how long? Set expectations with everyone (the specialist</a:t>
            </a:r>
          </a:p>
          <a:p>
            <a:r>
              <a:rPr lang="en-US" sz="1200" b="0" i="1" u="none" strike="noStrike" kern="1200" baseline="0" dirty="0" smtClean="0">
                <a:solidFill>
                  <a:schemeClr val="tx1"/>
                </a:solidFill>
                <a:latin typeface="+mn-lt"/>
                <a:ea typeface="+mn-ea"/>
                <a:cs typeface="+mn-cs"/>
              </a:rPr>
              <a:t>and the team) to clarify the level of commitment so the team can deliver.</a:t>
            </a:r>
          </a:p>
          <a:p>
            <a:r>
              <a:rPr lang="en-US" sz="1200" b="0" i="1" u="none" strike="noStrike" kern="1200" baseline="0" dirty="0" smtClean="0">
                <a:solidFill>
                  <a:schemeClr val="tx1"/>
                </a:solidFill>
                <a:latin typeface="+mn-lt"/>
                <a:ea typeface="+mn-ea"/>
                <a:cs typeface="+mn-cs"/>
              </a:rPr>
              <a:t>Part-time assignments create risks for the project.</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41</a:t>
            </a:fld>
            <a:endParaRPr lang="en-US"/>
          </a:p>
        </p:txBody>
      </p:sp>
    </p:spTree>
    <p:extLst>
      <p:ext uri="{BB962C8B-B14F-4D97-AF65-F5344CB8AC3E}">
        <p14:creationId xmlns:p14="http://schemas.microsoft.com/office/powerpoint/2010/main" val="15582757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 Information Radiators</a:t>
            </a:r>
          </a:p>
          <a:p>
            <a:r>
              <a:rPr lang="en-US" sz="1200" b="0" i="0" u="none" strike="noStrike" kern="1200" baseline="0" dirty="0" smtClean="0">
                <a:solidFill>
                  <a:schemeClr val="tx1"/>
                </a:solidFill>
                <a:latin typeface="+mn-lt"/>
                <a:ea typeface="+mn-ea"/>
                <a:cs typeface="+mn-cs"/>
              </a:rPr>
              <a:t>- </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42</a:t>
            </a:fld>
            <a:endParaRPr lang="en-US"/>
          </a:p>
        </p:txBody>
      </p:sp>
    </p:spTree>
    <p:extLst>
      <p:ext uri="{BB962C8B-B14F-4D97-AF65-F5344CB8AC3E}">
        <p14:creationId xmlns:p14="http://schemas.microsoft.com/office/powerpoint/2010/main" val="7343442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380016-F6CF-474F-B219-FC9B85A0E4B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879D928-6CE4-4979-829B-864D9303F7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1F4ECAF-7F2B-429F-AC2F-070674A609BA}"/>
              </a:ext>
            </a:extLst>
          </p:cNvPr>
          <p:cNvSpPr>
            <a:spLocks noGrp="1"/>
          </p:cNvSpPr>
          <p:nvPr>
            <p:ph type="dt" sz="half" idx="10"/>
          </p:nvPr>
        </p:nvSpPr>
        <p:spPr/>
        <p:txBody>
          <a:bodyPr/>
          <a:lstStyle/>
          <a:p>
            <a:r>
              <a:rPr lang="en-US" smtClean="0"/>
              <a:t>Fall 2021</a:t>
            </a:r>
            <a:endParaRPr lang="en-US"/>
          </a:p>
        </p:txBody>
      </p:sp>
      <p:sp>
        <p:nvSpPr>
          <p:cNvPr id="5" name="Footer Placeholder 4">
            <a:extLst>
              <a:ext uri="{FF2B5EF4-FFF2-40B4-BE49-F238E27FC236}">
                <a16:creationId xmlns:a16="http://schemas.microsoft.com/office/drawing/2014/main" id="{6E2EE017-2E88-43CA-A48A-D1C6BEA15723}"/>
              </a:ext>
            </a:extLst>
          </p:cNvPr>
          <p:cNvSpPr>
            <a:spLocks noGrp="1"/>
          </p:cNvSpPr>
          <p:nvPr>
            <p:ph type="ftr" sz="quarter" idx="11"/>
          </p:nvPr>
        </p:nvSpPr>
        <p:spPr/>
        <p:txBody>
          <a:bodyPr/>
          <a:lstStyle/>
          <a:p>
            <a:r>
              <a:rPr lang="en-US" dirty="0" smtClean="0"/>
              <a:t>Eng. Dr. </a:t>
            </a:r>
            <a:r>
              <a:rPr lang="en-US" dirty="0" err="1" smtClean="0"/>
              <a:t>Akram</a:t>
            </a:r>
            <a:r>
              <a:rPr lang="en-US" dirty="0" smtClean="0"/>
              <a:t> Ali</a:t>
            </a:r>
            <a:endParaRPr lang="en-US" dirty="0"/>
          </a:p>
        </p:txBody>
      </p:sp>
      <p:sp>
        <p:nvSpPr>
          <p:cNvPr id="6" name="Slide Number Placeholder 5">
            <a:extLst>
              <a:ext uri="{FF2B5EF4-FFF2-40B4-BE49-F238E27FC236}">
                <a16:creationId xmlns:a16="http://schemas.microsoft.com/office/drawing/2014/main" id="{8A95734C-BB6C-4998-A8BB-7F5B6160B66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5235914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B476EB-1355-4B6B-BAB4-D8D74FBDEB0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E50380F-D3AE-4874-AF6D-0BB76620739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B33B2AD-86AA-4164-A176-B9A306099BEA}"/>
              </a:ext>
            </a:extLst>
          </p:cNvPr>
          <p:cNvSpPr>
            <a:spLocks noGrp="1"/>
          </p:cNvSpPr>
          <p:nvPr>
            <p:ph type="dt" sz="half" idx="10"/>
          </p:nvPr>
        </p:nvSpPr>
        <p:spPr/>
        <p:txBody>
          <a:bodyPr/>
          <a:lstStyle/>
          <a:p>
            <a:r>
              <a:rPr lang="en-US" smtClean="0"/>
              <a:t>Fall 2021</a:t>
            </a:r>
            <a:endParaRPr lang="en-US"/>
          </a:p>
        </p:txBody>
      </p:sp>
      <p:sp>
        <p:nvSpPr>
          <p:cNvPr id="5" name="Footer Placeholder 4">
            <a:extLst>
              <a:ext uri="{FF2B5EF4-FFF2-40B4-BE49-F238E27FC236}">
                <a16:creationId xmlns:a16="http://schemas.microsoft.com/office/drawing/2014/main" id="{682890EF-4AFE-4C01-838E-56677ECFF57E}"/>
              </a:ext>
            </a:extLst>
          </p:cNvPr>
          <p:cNvSpPr>
            <a:spLocks noGrp="1"/>
          </p:cNvSpPr>
          <p:nvPr>
            <p:ph type="ftr" sz="quarter" idx="11"/>
          </p:nvPr>
        </p:nvSpPr>
        <p:spPr/>
        <p:txBody>
          <a:bodyPr/>
          <a:lstStyle/>
          <a:p>
            <a:r>
              <a:rPr lang="en-US" sz="1200" b="1" smtClean="0">
                <a:solidFill>
                  <a:srgbClr val="53728A"/>
                </a:solidFill>
              </a:rPr>
              <a:t>Eng. Dr. Akram Ali</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883FB7BC-0A82-4370-8381-56BFF26CE98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70065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7C2C4E-6914-486D-ACE5-A6D095E6FDD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5F9D91E-F449-482E-8418-0487EF4EDAF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0657F48-A08D-4E7C-A9B7-EE1C619E0186}"/>
              </a:ext>
            </a:extLst>
          </p:cNvPr>
          <p:cNvSpPr>
            <a:spLocks noGrp="1"/>
          </p:cNvSpPr>
          <p:nvPr>
            <p:ph type="dt" sz="half" idx="10"/>
          </p:nvPr>
        </p:nvSpPr>
        <p:spPr/>
        <p:txBody>
          <a:bodyPr/>
          <a:lstStyle/>
          <a:p>
            <a:r>
              <a:rPr lang="en-US" smtClean="0"/>
              <a:t>Fall 2021</a:t>
            </a:r>
            <a:endParaRPr lang="en-US"/>
          </a:p>
        </p:txBody>
      </p:sp>
      <p:sp>
        <p:nvSpPr>
          <p:cNvPr id="5" name="Footer Placeholder 4">
            <a:extLst>
              <a:ext uri="{FF2B5EF4-FFF2-40B4-BE49-F238E27FC236}">
                <a16:creationId xmlns:a16="http://schemas.microsoft.com/office/drawing/2014/main" id="{61B9FD46-3234-443A-9D01-89520031F58B}"/>
              </a:ext>
            </a:extLst>
          </p:cNvPr>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a:extLst>
              <a:ext uri="{FF2B5EF4-FFF2-40B4-BE49-F238E27FC236}">
                <a16:creationId xmlns:a16="http://schemas.microsoft.com/office/drawing/2014/main" id="{B566282A-1DC9-4DC6-9B19-06ABE74E9992}"/>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56327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51BE38-3C19-4899-9557-93CAE0AB77C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D477C09-3EE9-467D-9521-761974FA6B2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7CE6601-614C-400B-8516-2365794B0DF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2C1119B-A48F-4299-A3C1-E7350591D8CE}"/>
              </a:ext>
            </a:extLst>
          </p:cNvPr>
          <p:cNvSpPr>
            <a:spLocks noGrp="1"/>
          </p:cNvSpPr>
          <p:nvPr>
            <p:ph type="dt" sz="half" idx="10"/>
          </p:nvPr>
        </p:nvSpPr>
        <p:spPr/>
        <p:txBody>
          <a:bodyPr/>
          <a:lstStyle/>
          <a:p>
            <a:r>
              <a:rPr lang="en-US" smtClean="0"/>
              <a:t>Fall 2021</a:t>
            </a:r>
            <a:endParaRPr lang="en-US"/>
          </a:p>
        </p:txBody>
      </p:sp>
      <p:sp>
        <p:nvSpPr>
          <p:cNvPr id="6" name="Footer Placeholder 5">
            <a:extLst>
              <a:ext uri="{FF2B5EF4-FFF2-40B4-BE49-F238E27FC236}">
                <a16:creationId xmlns:a16="http://schemas.microsoft.com/office/drawing/2014/main" id="{99A60ADF-F158-4F0D-B23A-04FB36F8412B}"/>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id="{C7B2FBB4-6760-43E0-8730-43753704115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83007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89FE3-AB87-4E18-A63A-CC600D6C8FE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BBE197A-E923-4C03-84D1-C776937604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A551361-1C30-482D-836B-BBECA041620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E811D56-82EF-44D3-A89D-C767318EDA4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5EB94B3-752C-4DA8-AE4B-DD61B692871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1BF96B1-45EE-46B0-A45A-BF15329413CD}"/>
              </a:ext>
            </a:extLst>
          </p:cNvPr>
          <p:cNvSpPr>
            <a:spLocks noGrp="1"/>
          </p:cNvSpPr>
          <p:nvPr>
            <p:ph type="dt" sz="half" idx="10"/>
          </p:nvPr>
        </p:nvSpPr>
        <p:spPr/>
        <p:txBody>
          <a:bodyPr/>
          <a:lstStyle/>
          <a:p>
            <a:r>
              <a:rPr lang="en-US" smtClean="0"/>
              <a:t>Fall 2021</a:t>
            </a:r>
            <a:endParaRPr lang="en-US"/>
          </a:p>
        </p:txBody>
      </p:sp>
      <p:sp>
        <p:nvSpPr>
          <p:cNvPr id="8" name="Footer Placeholder 7">
            <a:extLst>
              <a:ext uri="{FF2B5EF4-FFF2-40B4-BE49-F238E27FC236}">
                <a16:creationId xmlns:a16="http://schemas.microsoft.com/office/drawing/2014/main" id="{990C9D8E-8E32-4DBF-B89B-EA0448AE5205}"/>
              </a:ext>
            </a:extLst>
          </p:cNvPr>
          <p:cNvSpPr>
            <a:spLocks noGrp="1"/>
          </p:cNvSpPr>
          <p:nvPr>
            <p:ph type="ftr" sz="quarter" idx="11"/>
          </p:nvPr>
        </p:nvSpPr>
        <p:spPr/>
        <p:txBody>
          <a:bodyPr/>
          <a:lstStyle/>
          <a:p>
            <a:r>
              <a:rPr lang="en-US" smtClean="0"/>
              <a:t>Eng. Dr. Akram Ali</a:t>
            </a:r>
            <a:endParaRPr lang="en-US" dirty="0"/>
          </a:p>
        </p:txBody>
      </p:sp>
      <p:sp>
        <p:nvSpPr>
          <p:cNvPr id="9" name="Slide Number Placeholder 8">
            <a:extLst>
              <a:ext uri="{FF2B5EF4-FFF2-40B4-BE49-F238E27FC236}">
                <a16:creationId xmlns:a16="http://schemas.microsoft.com/office/drawing/2014/main" id="{9BDD667C-E9EE-47F4-A14F-7C031C6C0FA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451461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D88EF1-8A8C-43FB-AFD1-38AD30F48C5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7C5A830-4BE7-443E-BA7F-CBE5EF10DC32}"/>
              </a:ext>
            </a:extLst>
          </p:cNvPr>
          <p:cNvSpPr>
            <a:spLocks noGrp="1"/>
          </p:cNvSpPr>
          <p:nvPr>
            <p:ph type="dt" sz="half" idx="10"/>
          </p:nvPr>
        </p:nvSpPr>
        <p:spPr/>
        <p:txBody>
          <a:bodyPr/>
          <a:lstStyle/>
          <a:p>
            <a:r>
              <a:rPr lang="en-US" smtClean="0"/>
              <a:t>Fall 2021</a:t>
            </a:r>
            <a:endParaRPr lang="en-US"/>
          </a:p>
        </p:txBody>
      </p:sp>
      <p:sp>
        <p:nvSpPr>
          <p:cNvPr id="4" name="Footer Placeholder 3">
            <a:extLst>
              <a:ext uri="{FF2B5EF4-FFF2-40B4-BE49-F238E27FC236}">
                <a16:creationId xmlns:a16="http://schemas.microsoft.com/office/drawing/2014/main" id="{530EA6A3-7C31-423F-993A-E4AAD2018932}"/>
              </a:ext>
            </a:extLst>
          </p:cNvPr>
          <p:cNvSpPr>
            <a:spLocks noGrp="1"/>
          </p:cNvSpPr>
          <p:nvPr>
            <p:ph type="ftr" sz="quarter" idx="11"/>
          </p:nvPr>
        </p:nvSpPr>
        <p:spPr/>
        <p:txBody>
          <a:bodyPr/>
          <a:lstStyle/>
          <a:p>
            <a:r>
              <a:rPr lang="en-US" smtClean="0"/>
              <a:t>Eng. Dr. Akram Ali</a:t>
            </a:r>
            <a:endParaRPr lang="en-US" dirty="0"/>
          </a:p>
        </p:txBody>
      </p:sp>
      <p:sp>
        <p:nvSpPr>
          <p:cNvPr id="5" name="Slide Number Placeholder 4">
            <a:extLst>
              <a:ext uri="{FF2B5EF4-FFF2-40B4-BE49-F238E27FC236}">
                <a16:creationId xmlns:a16="http://schemas.microsoft.com/office/drawing/2014/main" id="{1ED5ADD4-0B37-4742-8665-FBD31993F23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7085675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45A76EC-6DA5-4F0D-9BB4-2B8EECCD3FEF}"/>
              </a:ext>
            </a:extLst>
          </p:cNvPr>
          <p:cNvSpPr>
            <a:spLocks noGrp="1"/>
          </p:cNvSpPr>
          <p:nvPr>
            <p:ph type="dt" sz="half" idx="10"/>
          </p:nvPr>
        </p:nvSpPr>
        <p:spPr/>
        <p:txBody>
          <a:bodyPr/>
          <a:lstStyle/>
          <a:p>
            <a:r>
              <a:rPr lang="en-US" smtClean="0"/>
              <a:t>Fall 2021</a:t>
            </a:r>
            <a:endParaRPr lang="en-US"/>
          </a:p>
        </p:txBody>
      </p:sp>
      <p:sp>
        <p:nvSpPr>
          <p:cNvPr id="3" name="Footer Placeholder 2">
            <a:extLst>
              <a:ext uri="{FF2B5EF4-FFF2-40B4-BE49-F238E27FC236}">
                <a16:creationId xmlns:a16="http://schemas.microsoft.com/office/drawing/2014/main" id="{3B949424-003F-48B4-8FEA-8A6BFEAAA925}"/>
              </a:ext>
            </a:extLst>
          </p:cNvPr>
          <p:cNvSpPr>
            <a:spLocks noGrp="1"/>
          </p:cNvSpPr>
          <p:nvPr>
            <p:ph type="ftr" sz="quarter" idx="11"/>
          </p:nvPr>
        </p:nvSpPr>
        <p:spPr/>
        <p:txBody>
          <a:bodyPr/>
          <a:lstStyle/>
          <a:p>
            <a:r>
              <a:rPr lang="en-US" smtClean="0"/>
              <a:t>Eng. Dr. Akram Ali</a:t>
            </a:r>
            <a:endParaRPr lang="en-US" dirty="0"/>
          </a:p>
        </p:txBody>
      </p:sp>
      <p:sp>
        <p:nvSpPr>
          <p:cNvPr id="4" name="Slide Number Placeholder 3">
            <a:extLst>
              <a:ext uri="{FF2B5EF4-FFF2-40B4-BE49-F238E27FC236}">
                <a16:creationId xmlns:a16="http://schemas.microsoft.com/office/drawing/2014/main" id="{9DD007D9-E50F-485A-A330-2874D323EC4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8269919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B9D5E-76B9-448A-8E91-3A12816DA2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C0223B2-C352-4F0E-A0CF-6BB2DAFCA9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736218-9046-4904-A478-29AD620CBC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291F3D-DB4C-4C43-8A00-782C7E74CAAD}"/>
              </a:ext>
            </a:extLst>
          </p:cNvPr>
          <p:cNvSpPr>
            <a:spLocks noGrp="1"/>
          </p:cNvSpPr>
          <p:nvPr>
            <p:ph type="dt" sz="half" idx="10"/>
          </p:nvPr>
        </p:nvSpPr>
        <p:spPr/>
        <p:txBody>
          <a:bodyPr/>
          <a:lstStyle/>
          <a:p>
            <a:r>
              <a:rPr lang="en-US" smtClean="0"/>
              <a:t>Fall 2021</a:t>
            </a:r>
            <a:endParaRPr lang="en-US"/>
          </a:p>
        </p:txBody>
      </p:sp>
      <p:sp>
        <p:nvSpPr>
          <p:cNvPr id="6" name="Footer Placeholder 5">
            <a:extLst>
              <a:ext uri="{FF2B5EF4-FFF2-40B4-BE49-F238E27FC236}">
                <a16:creationId xmlns:a16="http://schemas.microsoft.com/office/drawing/2014/main" id="{688E78FD-C676-42DB-85CA-3EA9A8BB86EF}"/>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id="{7CA2F6C6-381A-443D-A3D6-4A06C0D2E03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5331375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569E6-5C29-47A0-B5D7-A52D274813E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DB99370-6D33-4C13-A03A-AC0842D0C6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10FE90C-F565-40EB-84A9-9127B9EA6A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8489353-6A66-4B72-8D54-0E604356CB80}"/>
              </a:ext>
            </a:extLst>
          </p:cNvPr>
          <p:cNvSpPr>
            <a:spLocks noGrp="1"/>
          </p:cNvSpPr>
          <p:nvPr>
            <p:ph type="dt" sz="half" idx="10"/>
          </p:nvPr>
        </p:nvSpPr>
        <p:spPr/>
        <p:txBody>
          <a:bodyPr/>
          <a:lstStyle/>
          <a:p>
            <a:r>
              <a:rPr lang="en-US" smtClean="0"/>
              <a:t>Fall 2021</a:t>
            </a:r>
            <a:endParaRPr lang="en-US"/>
          </a:p>
        </p:txBody>
      </p:sp>
      <p:sp>
        <p:nvSpPr>
          <p:cNvPr id="6" name="Footer Placeholder 5">
            <a:extLst>
              <a:ext uri="{FF2B5EF4-FFF2-40B4-BE49-F238E27FC236}">
                <a16:creationId xmlns:a16="http://schemas.microsoft.com/office/drawing/2014/main" id="{0B60BF95-2765-4D16-8D1C-C8D081A06EBD}"/>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id="{9434A4CB-EFA1-4370-824F-54B992B050A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4188101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A42D3D-38A2-46E1-8364-4B994B46F91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AB587A4-C5B9-4EDE-9449-6042C0B7A74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9247B2D-FAA4-4441-9C2A-F5A1138675BE}"/>
              </a:ext>
            </a:extLst>
          </p:cNvPr>
          <p:cNvSpPr>
            <a:spLocks noGrp="1"/>
          </p:cNvSpPr>
          <p:nvPr>
            <p:ph type="dt" sz="half" idx="10"/>
          </p:nvPr>
        </p:nvSpPr>
        <p:spPr/>
        <p:txBody>
          <a:bodyPr/>
          <a:lstStyle/>
          <a:p>
            <a:r>
              <a:rPr lang="en-US" smtClean="0"/>
              <a:t>Fall 2021</a:t>
            </a:r>
            <a:endParaRPr lang="en-US"/>
          </a:p>
        </p:txBody>
      </p:sp>
      <p:sp>
        <p:nvSpPr>
          <p:cNvPr id="5" name="Footer Placeholder 4">
            <a:extLst>
              <a:ext uri="{FF2B5EF4-FFF2-40B4-BE49-F238E27FC236}">
                <a16:creationId xmlns:a16="http://schemas.microsoft.com/office/drawing/2014/main" id="{F9B039E6-9E52-428D-B425-93B9656E472A}"/>
              </a:ext>
            </a:extLst>
          </p:cNvPr>
          <p:cNvSpPr>
            <a:spLocks noGrp="1"/>
          </p:cNvSpPr>
          <p:nvPr>
            <p:ph type="ftr" sz="quarter" idx="11"/>
          </p:nvPr>
        </p:nvSpPr>
        <p:spPr/>
        <p:txBody>
          <a:body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id="{25A16C17-C040-4B3A-A7D0-49CD880785DF}"/>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681066016"/>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4EE0452-43F5-49EA-A2E5-7454497442E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9293091-1BE4-4E9E-9C9C-79BE85DCF96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0B8EE1C-8BD0-42FD-A7AA-E4BFBF835040}"/>
              </a:ext>
            </a:extLst>
          </p:cNvPr>
          <p:cNvSpPr>
            <a:spLocks noGrp="1"/>
          </p:cNvSpPr>
          <p:nvPr>
            <p:ph type="dt" sz="half" idx="10"/>
          </p:nvPr>
        </p:nvSpPr>
        <p:spPr/>
        <p:txBody>
          <a:bodyPr/>
          <a:lstStyle/>
          <a:p>
            <a:r>
              <a:rPr lang="en-US" smtClean="0"/>
              <a:t>Fall 2021</a:t>
            </a:r>
            <a:endParaRPr lang="en-US"/>
          </a:p>
        </p:txBody>
      </p:sp>
      <p:sp>
        <p:nvSpPr>
          <p:cNvPr id="5" name="Footer Placeholder 4">
            <a:extLst>
              <a:ext uri="{FF2B5EF4-FFF2-40B4-BE49-F238E27FC236}">
                <a16:creationId xmlns:a16="http://schemas.microsoft.com/office/drawing/2014/main" id="{0BE4D64A-328B-4942-8C01-AB57D08EABFF}"/>
              </a:ext>
            </a:extLst>
          </p:cNvPr>
          <p:cNvSpPr>
            <a:spLocks noGrp="1"/>
          </p:cNvSpPr>
          <p:nvPr>
            <p:ph type="ftr" sz="quarter" idx="11"/>
          </p:nvPr>
        </p:nvSpPr>
        <p:spPr/>
        <p:txBody>
          <a:body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id="{61635525-3115-4CE9-905D-65BFEDB566CC}"/>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5379680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smtClean="0"/>
              <a:t>Eng. Dr. Akram Ali</a:t>
            </a:r>
            <a:endParaRPr lang="en-US"/>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9102528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lvl1pPr>
              <a:defRPr sz="1400">
                <a:solidFill>
                  <a:schemeClr val="accent1">
                    <a:lumMod val="50000"/>
                  </a:schemeClr>
                </a:solidFill>
              </a:defRPr>
            </a:lvl1p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0694404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dirty="0" smtClean="0">
                <a:solidFill>
                  <a:srgbClr val="53728A"/>
                </a:solidFill>
              </a:rPr>
              <a:t>Eng. Dr. </a:t>
            </a:r>
            <a:r>
              <a:rPr lang="en-US" b="1" dirty="0" err="1" smtClean="0">
                <a:solidFill>
                  <a:srgbClr val="53728A"/>
                </a:solidFill>
              </a:rPr>
              <a:t>Akram</a:t>
            </a:r>
            <a:r>
              <a:rPr lang="en-US" b="1" dirty="0" smtClean="0">
                <a:solidFill>
                  <a:srgbClr val="53728A"/>
                </a:solidFill>
              </a:rPr>
              <a:t>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1463800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n-US" smtClean="0"/>
              <a:t>Fall 2021</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0169976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r>
              <a:rPr lang="en-US" smtClean="0"/>
              <a:t>Fall 2021</a:t>
            </a:r>
            <a:endParaRPr lang="en-US"/>
          </a:p>
        </p:txBody>
      </p:sp>
      <p:sp>
        <p:nvSpPr>
          <p:cNvPr id="8" name="Footer Placeholder 7"/>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9" name="Slide Number Placeholder 8"/>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3133685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r>
              <a:rPr lang="en-US" smtClean="0"/>
              <a:t>Fall 2021</a:t>
            </a:r>
            <a:endParaRPr lang="en-US"/>
          </a:p>
        </p:txBody>
      </p:sp>
      <p:sp>
        <p:nvSpPr>
          <p:cNvPr id="4" name="Footer Placeholder 3"/>
          <p:cNvSpPr>
            <a:spLocks noGrp="1"/>
          </p:cNvSpPr>
          <p:nvPr>
            <p:ph type="ftr" sz="quarter" idx="11"/>
          </p:nvPr>
        </p:nvSpPr>
        <p:spPr/>
        <p:txBody>
          <a:bodyPr/>
          <a:lstStyle>
            <a:lvl1pPr>
              <a:defRPr sz="1400">
                <a:solidFill>
                  <a:schemeClr val="accent1">
                    <a:lumMod val="50000"/>
                  </a:schemeClr>
                </a:solidFill>
              </a:defRPr>
            </a:lvl1pPr>
          </a:lstStyle>
          <a:p>
            <a:r>
              <a:rPr lang="en-US" b="1" smtClean="0"/>
              <a:t>Eng. Dr. Akram Ali</a:t>
            </a:r>
            <a:endParaRPr lang="en-US" dirty="0"/>
          </a:p>
        </p:txBody>
      </p:sp>
      <p:sp>
        <p:nvSpPr>
          <p:cNvPr id="5" name="Slide Number Placeholder 4"/>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38729137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Fall 2021</a:t>
            </a:r>
            <a:endParaRPr lang="en-US"/>
          </a:p>
        </p:txBody>
      </p:sp>
      <p:sp>
        <p:nvSpPr>
          <p:cNvPr id="3" name="Footer Placeholder 2"/>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4" name="Slide Number Placeholder 3"/>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91724051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Fall 2021</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5649118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Fall 2021</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65870986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cap="all" baseline="0"/>
            </a:lvl1pPr>
          </a:lstStyle>
          <a:p>
            <a:r>
              <a:rPr lang="en-US" dirty="0"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93872100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dirty="0" smtClean="0">
                <a:solidFill>
                  <a:srgbClr val="53728A"/>
                </a:solidFill>
              </a:rPr>
              <a:t>Eng. Dr. </a:t>
            </a:r>
            <a:r>
              <a:rPr lang="en-US" b="1" dirty="0" err="1" smtClean="0">
                <a:solidFill>
                  <a:srgbClr val="53728A"/>
                </a:solidFill>
              </a:rPr>
              <a:t>Akram</a:t>
            </a:r>
            <a:r>
              <a:rPr lang="en-US" b="1" dirty="0" smtClean="0">
                <a:solidFill>
                  <a:srgbClr val="53728A"/>
                </a:solidFill>
              </a:rPr>
              <a:t> Ali</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779217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23433E4-C324-4DDE-A6BF-B2826CF085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7A25399-0F28-4FA1-871B-C6AEB6FF145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7058E9-D024-4C07-BCD3-EE75CC86B3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Fall 2021</a:t>
            </a:r>
            <a:endParaRPr lang="en-US"/>
          </a:p>
        </p:txBody>
      </p:sp>
      <p:sp>
        <p:nvSpPr>
          <p:cNvPr id="5" name="Footer Placeholder 4">
            <a:extLst>
              <a:ext uri="{FF2B5EF4-FFF2-40B4-BE49-F238E27FC236}">
                <a16:creationId xmlns:a16="http://schemas.microsoft.com/office/drawing/2014/main" id="{6EEF40AE-35D1-45E1-9964-F10B8EE48FC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400" b="1">
                <a:solidFill>
                  <a:schemeClr val="accent1">
                    <a:lumMod val="50000"/>
                  </a:schemeClr>
                </a:solidFill>
              </a:defRPr>
            </a:lvl1p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id="{AFDFCE6D-87E2-464B-9727-7C3A2E02232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235186205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Fall 2021</a:t>
            </a:r>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400" b="1">
                <a:solidFill>
                  <a:schemeClr val="accent1">
                    <a:lumMod val="50000"/>
                  </a:schemeClr>
                </a:solidFill>
              </a:defRPr>
            </a:lvl1pPr>
          </a:lstStyle>
          <a:p>
            <a:r>
              <a:rPr lang="en-US" smtClean="0"/>
              <a:t>Eng. Dr. Akram Ali</a:t>
            </a:r>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pic>
        <p:nvPicPr>
          <p:cNvPr id="7" name="Picture 6"/>
          <p:cNvPicPr>
            <a:picLocks noChangeAspect="1"/>
          </p:cNvPicPr>
          <p:nvPr userDrawn="1"/>
        </p:nvPicPr>
        <p:blipFill>
          <a:blip r:embed="rId13"/>
          <a:stretch>
            <a:fillRect/>
          </a:stretch>
        </p:blipFill>
        <p:spPr>
          <a:xfrm>
            <a:off x="10348994" y="255084"/>
            <a:ext cx="1627773" cy="1463167"/>
          </a:xfrm>
          <a:prstGeom prst="rect">
            <a:avLst/>
          </a:prstGeom>
        </p:spPr>
      </p:pic>
    </p:spTree>
    <p:extLst>
      <p:ext uri="{BB962C8B-B14F-4D97-AF65-F5344CB8AC3E}">
        <p14:creationId xmlns:p14="http://schemas.microsoft.com/office/powerpoint/2010/main" val="453731341"/>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hf hdr="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Layout" Target="../slideLayouts/slideLayout18.xml"/><Relationship Id="rId5" Type="http://schemas.openxmlformats.org/officeDocument/2006/relationships/image" Target="../media/image7.emf"/><Relationship Id="rId4" Type="http://schemas.openxmlformats.org/officeDocument/2006/relationships/image" Target="../media/image6.emf"/></Relationships>
</file>

<file path=ppt/slides/_rels/slide6.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581400" y="718458"/>
            <a:ext cx="8567738" cy="3402782"/>
          </a:xfrm>
          <a:solidFill>
            <a:srgbClr val="53728A"/>
          </a:solidFill>
        </p:spPr>
        <p:txBody>
          <a:bodyPr lIns="274320" tIns="91440" rIns="182880" bIns="91440">
            <a:normAutofit fontScale="90000"/>
          </a:bodyPr>
          <a:lstStyle/>
          <a:p>
            <a:pPr algn="l"/>
            <a:r>
              <a:rPr lang="en-US" sz="5400" b="1" dirty="0">
                <a:solidFill>
                  <a:schemeClr val="bg1"/>
                </a:solidFill>
                <a:latin typeface="+mn-lt"/>
              </a:rPr>
              <a:t/>
            </a:r>
            <a:br>
              <a:rPr lang="en-US" sz="5400" b="1" dirty="0">
                <a:solidFill>
                  <a:schemeClr val="bg1"/>
                </a:solidFill>
                <a:latin typeface="+mn-lt"/>
              </a:rPr>
            </a:br>
            <a:r>
              <a:rPr lang="en-US" sz="5400" b="1" dirty="0">
                <a:solidFill>
                  <a:schemeClr val="bg1"/>
                </a:solidFill>
                <a:ea typeface="+mj-ea"/>
                <a:cs typeface="+mj-cs"/>
              </a:rPr>
              <a:t>PMG </a:t>
            </a:r>
            <a:r>
              <a:rPr lang="en-US" sz="5400" b="1" dirty="0" smtClean="0">
                <a:solidFill>
                  <a:schemeClr val="bg1"/>
                </a:solidFill>
                <a:ea typeface="+mj-ea"/>
                <a:cs typeface="+mj-cs"/>
              </a:rPr>
              <a:t>622</a:t>
            </a:r>
            <a:r>
              <a:rPr lang="en-US" sz="5400" b="1" dirty="0">
                <a:solidFill>
                  <a:schemeClr val="bg1"/>
                </a:solidFill>
                <a:latin typeface="+mn-lt"/>
              </a:rPr>
              <a:t/>
            </a:r>
            <a:br>
              <a:rPr lang="en-US" sz="5400" b="1" dirty="0">
                <a:solidFill>
                  <a:schemeClr val="bg1"/>
                </a:solidFill>
                <a:latin typeface="+mn-lt"/>
              </a:rPr>
            </a:br>
            <a:r>
              <a:rPr lang="en-US" sz="5300" b="1" dirty="0" smtClean="0">
                <a:solidFill>
                  <a:schemeClr val="bg1"/>
                </a:solidFill>
                <a:latin typeface="+mn-lt"/>
              </a:rPr>
              <a:t>Agile </a:t>
            </a:r>
            <a:r>
              <a:rPr lang="en-US" sz="5300" b="1" dirty="0">
                <a:solidFill>
                  <a:schemeClr val="bg1"/>
                </a:solidFill>
                <a:latin typeface="+mn-lt"/>
              </a:rPr>
              <a:t>Project Management</a:t>
            </a:r>
            <a:r>
              <a:rPr lang="en-US" b="1" dirty="0">
                <a:solidFill>
                  <a:schemeClr val="bg1"/>
                </a:solidFill>
                <a:latin typeface="+mn-lt"/>
              </a:rPr>
              <a:t/>
            </a:r>
            <a:br>
              <a:rPr lang="en-US" b="1" dirty="0">
                <a:solidFill>
                  <a:schemeClr val="bg1"/>
                </a:solidFill>
                <a:latin typeface="+mn-lt"/>
              </a:rPr>
            </a:br>
            <a:r>
              <a:rPr lang="en-US" sz="5400" dirty="0" smtClean="0">
                <a:solidFill>
                  <a:srgbClr val="FFFF00"/>
                </a:solidFill>
                <a:latin typeface="+mn-lt"/>
              </a:rPr>
              <a:t>LECTURE 03: </a:t>
            </a:r>
            <a:r>
              <a:rPr lang="en-US" sz="5400" dirty="0" smtClean="0">
                <a:solidFill>
                  <a:srgbClr val="FF0000"/>
                </a:solidFill>
                <a:latin typeface="+mn-lt"/>
              </a:rPr>
              <a:t>IMPLEMENTING </a:t>
            </a:r>
            <a:r>
              <a:rPr lang="en-US" sz="5400" dirty="0">
                <a:solidFill>
                  <a:srgbClr val="FF0000"/>
                </a:solidFill>
                <a:latin typeface="+mn-lt"/>
              </a:rPr>
              <a:t>AGILE: CREATING </a:t>
            </a:r>
            <a:r>
              <a:rPr lang="en-US" sz="5400" dirty="0" smtClean="0">
                <a:solidFill>
                  <a:srgbClr val="FF0000"/>
                </a:solidFill>
                <a:latin typeface="+mn-lt"/>
              </a:rPr>
              <a:t>AN AGILE </a:t>
            </a:r>
            <a:r>
              <a:rPr lang="en-US" sz="5400" dirty="0">
                <a:solidFill>
                  <a:srgbClr val="FF0000"/>
                </a:solidFill>
                <a:latin typeface="+mn-lt"/>
              </a:rPr>
              <a:t>ENVIRONMENT</a:t>
            </a:r>
          </a:p>
        </p:txBody>
      </p:sp>
      <p:sp>
        <p:nvSpPr>
          <p:cNvPr id="6" name="Rectangle 5">
            <a:extLst>
              <a:ext uri="{FF2B5EF4-FFF2-40B4-BE49-F238E27FC236}">
                <a16:creationId xmlns:a16="http://schemas.microsoft.com/office/drawing/2014/main" id="{6EFE6120-9984-43F1-A9C9-F16007E15EEB}"/>
              </a:ext>
            </a:extLst>
          </p:cNvPr>
          <p:cNvSpPr/>
          <p:nvPr/>
        </p:nvSpPr>
        <p:spPr>
          <a:xfrm>
            <a:off x="141668" y="718458"/>
            <a:ext cx="3373283" cy="563789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000" b="1" i="0" u="none" strike="noStrike" kern="1200" cap="none" spc="0" normalizeH="0" baseline="0" noProof="0" dirty="0" smtClean="0">
              <a:ln>
                <a:noFill/>
              </a:ln>
              <a:solidFill>
                <a:srgbClr val="53728A"/>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smtClean="0">
                <a:ln>
                  <a:noFill/>
                </a:ln>
                <a:solidFill>
                  <a:srgbClr val="53728A"/>
                </a:solidFill>
                <a:effectLst/>
                <a:uLnTx/>
                <a:uFillTx/>
                <a:latin typeface="Calibri" panose="020F0502020204030204"/>
                <a:ea typeface="+mn-ea"/>
                <a:cs typeface="+mn-cs"/>
              </a:rPr>
              <a:t>Everyone’s </a:t>
            </a: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Smart</a:t>
            </a:r>
            <a:b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b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University</a:t>
            </a:r>
          </a:p>
        </p:txBody>
      </p:sp>
      <p:pic>
        <p:nvPicPr>
          <p:cNvPr id="9" name="Picture 8"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410204" y="1331445"/>
            <a:ext cx="2694542" cy="2286000"/>
          </a:xfrm>
          <a:prstGeom prst="rect">
            <a:avLst/>
          </a:prstGeom>
        </p:spPr>
      </p:pic>
      <p:sp>
        <p:nvSpPr>
          <p:cNvPr id="4" name="Date Placeholder 3"/>
          <p:cNvSpPr>
            <a:spLocks noGrp="1"/>
          </p:cNvSpPr>
          <p:nvPr>
            <p:ph type="dt" sz="half" idx="10"/>
          </p:nvPr>
        </p:nvSpPr>
        <p:spPr/>
        <p:txBody>
          <a:bodyPr/>
          <a:lstStyle/>
          <a:p>
            <a:r>
              <a:rPr lang="en-US" smtClean="0"/>
              <a:t>Fall 2021</a:t>
            </a:r>
            <a:endParaRPr lang="en-US" dirty="0"/>
          </a:p>
        </p:txBody>
      </p:sp>
      <p:sp>
        <p:nvSpPr>
          <p:cNvPr id="5" name="Footer Placeholder 4"/>
          <p:cNvSpPr>
            <a:spLocks noGrp="1"/>
          </p:cNvSpPr>
          <p:nvPr>
            <p:ph type="ftr" sz="quarter" idx="11"/>
          </p:nvPr>
        </p:nvSpPr>
        <p:spPr/>
        <p:txBody>
          <a:bodyPr/>
          <a:lstStyle/>
          <a:p>
            <a:r>
              <a:rPr lang="en-US" smtClean="0"/>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1</a:t>
            </a:fld>
            <a:endParaRPr lang="en-US" dirty="0"/>
          </a:p>
        </p:txBody>
      </p:sp>
      <p:sp>
        <p:nvSpPr>
          <p:cNvPr id="10" name="Subtitle 2">
            <a:extLst>
              <a:ext uri="{FF2B5EF4-FFF2-40B4-BE49-F238E27FC236}">
                <a16:creationId xmlns:a16="http://schemas.microsoft.com/office/drawing/2014/main" id="{42F61A2C-40BB-46A9-A9B9-A72D7747B5D0}"/>
              </a:ext>
            </a:extLst>
          </p:cNvPr>
          <p:cNvSpPr txBox="1">
            <a:spLocks/>
          </p:cNvSpPr>
          <p:nvPr/>
        </p:nvSpPr>
        <p:spPr>
          <a:xfrm>
            <a:off x="3624263" y="4224271"/>
            <a:ext cx="8567738" cy="2132080"/>
          </a:xfrm>
          <a:prstGeom prst="rect">
            <a:avLst/>
          </a:prstGeom>
          <a:solidFill>
            <a:schemeClr val="tx1">
              <a:lumMod val="65000"/>
              <a:lumOff val="35000"/>
            </a:schemeClr>
          </a:solidFill>
        </p:spPr>
        <p:txBody>
          <a:bodyPr vert="horz" lIns="274320" tIns="91440" rIns="182880" bIns="9144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spcBef>
                <a:spcPts val="600"/>
              </a:spcBef>
            </a:pPr>
            <a:endParaRPr lang="en-US" sz="1050" b="1" dirty="0" smtClean="0">
              <a:solidFill>
                <a:srgbClr val="00B0F0"/>
              </a:solidFill>
            </a:endParaRPr>
          </a:p>
          <a:p>
            <a:pPr>
              <a:spcBef>
                <a:spcPts val="600"/>
              </a:spcBef>
            </a:pPr>
            <a:r>
              <a:rPr lang="ar-EG" b="1" dirty="0" smtClean="0">
                <a:solidFill>
                  <a:srgbClr val="00B0F0"/>
                </a:solidFill>
              </a:rPr>
              <a:t>دكتور مهندس استشاري ادارة المشروعات</a:t>
            </a:r>
            <a:endParaRPr lang="en-US" b="1" dirty="0" smtClean="0">
              <a:solidFill>
                <a:srgbClr val="00B0F0"/>
              </a:solidFill>
            </a:endParaRPr>
          </a:p>
          <a:p>
            <a:pPr>
              <a:spcBef>
                <a:spcPts val="600"/>
              </a:spcBef>
            </a:pPr>
            <a:r>
              <a:rPr lang="en-US" b="1" dirty="0" smtClean="0">
                <a:solidFill>
                  <a:srgbClr val="00B0F0"/>
                </a:solidFill>
              </a:rPr>
              <a:t>Eng. Dr. </a:t>
            </a:r>
            <a:r>
              <a:rPr lang="en-US" b="1" dirty="0" err="1" smtClean="0">
                <a:solidFill>
                  <a:srgbClr val="00B0F0"/>
                </a:solidFill>
              </a:rPr>
              <a:t>Akram</a:t>
            </a:r>
            <a:r>
              <a:rPr lang="en-US" b="1" dirty="0" smtClean="0">
                <a:solidFill>
                  <a:srgbClr val="00B0F0"/>
                </a:solidFill>
              </a:rPr>
              <a:t> Mustafa </a:t>
            </a:r>
            <a:r>
              <a:rPr lang="en-US" b="1" dirty="0" err="1" smtClean="0">
                <a:solidFill>
                  <a:srgbClr val="00B0F0"/>
                </a:solidFill>
              </a:rPr>
              <a:t>Suliman</a:t>
            </a:r>
            <a:r>
              <a:rPr lang="en-US" b="1" dirty="0" smtClean="0">
                <a:solidFill>
                  <a:srgbClr val="00B0F0"/>
                </a:solidFill>
              </a:rPr>
              <a:t> Ali,</a:t>
            </a:r>
          </a:p>
          <a:p>
            <a:r>
              <a:rPr lang="en-US" sz="2300" b="1" i="1" dirty="0" smtClean="0">
                <a:solidFill>
                  <a:srgbClr val="00B0F0"/>
                </a:solidFill>
              </a:rPr>
              <a:t>PhD. AU, BEng. &amp; MSc. AAST, CEng </a:t>
            </a:r>
            <a:r>
              <a:rPr lang="en-US" sz="2300" b="1" i="1" dirty="0" err="1" smtClean="0">
                <a:solidFill>
                  <a:srgbClr val="00B0F0"/>
                </a:solidFill>
              </a:rPr>
              <a:t>CMarEng</a:t>
            </a:r>
            <a:r>
              <a:rPr lang="en-US" sz="2300" b="1" i="1" dirty="0" smtClean="0">
                <a:solidFill>
                  <a:srgbClr val="00B0F0"/>
                </a:solidFill>
              </a:rPr>
              <a:t> </a:t>
            </a:r>
            <a:r>
              <a:rPr lang="en-US" sz="2300" b="1" i="1" dirty="0" err="1" smtClean="0">
                <a:solidFill>
                  <a:srgbClr val="00B0F0"/>
                </a:solidFill>
              </a:rPr>
              <a:t>MIMarEST</a:t>
            </a:r>
            <a:r>
              <a:rPr lang="en-US" sz="2300" b="1" i="1" dirty="0" smtClean="0">
                <a:solidFill>
                  <a:srgbClr val="00B0F0"/>
                </a:solidFill>
              </a:rPr>
              <a:t>, PE, PMP®,</a:t>
            </a:r>
          </a:p>
          <a:p>
            <a:r>
              <a:rPr lang="en-US" sz="2300" b="1" i="1" dirty="0" smtClean="0">
                <a:solidFill>
                  <a:srgbClr val="00B0F0"/>
                </a:solidFill>
              </a:rPr>
              <a:t>ASQ CSSBB, ISO Lead Auditor, NDT Level II,</a:t>
            </a:r>
            <a:endParaRPr lang="en-US" sz="2300" b="1" dirty="0">
              <a:solidFill>
                <a:srgbClr val="00B0F0"/>
              </a:solidFill>
            </a:endParaRPr>
          </a:p>
        </p:txBody>
      </p:sp>
    </p:spTree>
    <p:extLst>
      <p:ext uri="{BB962C8B-B14F-4D97-AF65-F5344CB8AC3E}">
        <p14:creationId xmlns:p14="http://schemas.microsoft.com/office/powerpoint/2010/main" val="5684945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cap="small" dirty="0" smtClean="0"/>
              <a:t>Quick Review and Introduction</a:t>
            </a:r>
            <a:endParaRPr lang="en-US" cap="small" dirty="0"/>
          </a:p>
        </p:txBody>
      </p:sp>
      <p:sp>
        <p:nvSpPr>
          <p:cNvPr id="4" name="Date Placeholder 3"/>
          <p:cNvSpPr>
            <a:spLocks noGrp="1"/>
          </p:cNvSpPr>
          <p:nvPr>
            <p:ph type="dt" sz="half" idx="10"/>
          </p:nvPr>
        </p:nvSpPr>
        <p:spPr/>
        <p:txBody>
          <a:bodyPr/>
          <a:lstStyle/>
          <a:p>
            <a:r>
              <a:rPr lang="en-US" smtClean="0"/>
              <a:t>Fall 2021</a:t>
            </a:r>
            <a:endParaRPr lang="en-US" dirty="0"/>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a:t>
            </a:fld>
            <a:endParaRPr lang="en-US"/>
          </a:p>
        </p:txBody>
      </p:sp>
    </p:spTree>
    <p:extLst>
      <p:ext uri="{BB962C8B-B14F-4D97-AF65-F5344CB8AC3E}">
        <p14:creationId xmlns:p14="http://schemas.microsoft.com/office/powerpoint/2010/main" val="407624981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The agile mindset</a:t>
            </a:r>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3</a:t>
            </a:fld>
            <a:endParaRPr lang="en-US"/>
          </a:p>
        </p:txBody>
      </p:sp>
      <p:sp>
        <p:nvSpPr>
          <p:cNvPr id="8" name="TextBox 7"/>
          <p:cNvSpPr txBox="1"/>
          <p:nvPr/>
        </p:nvSpPr>
        <p:spPr>
          <a:xfrm>
            <a:off x="0" y="1861125"/>
            <a:ext cx="5936776" cy="1384995"/>
          </a:xfrm>
          <a:prstGeom prst="rect">
            <a:avLst/>
          </a:prstGeom>
          <a:solidFill>
            <a:srgbClr val="099BDD"/>
          </a:solidFill>
        </p:spPr>
        <p:txBody>
          <a:bodyPr wrap="square" rtlCol="0">
            <a:spAutoFit/>
          </a:bodyPr>
          <a:lstStyle/>
          <a:p>
            <a:pPr marL="285750" indent="-285750">
              <a:buFont typeface="Wingdings" panose="05000000000000000000" pitchFamily="2" charset="2"/>
              <a:buChar char="ü"/>
            </a:pPr>
            <a:r>
              <a:rPr lang="en-US" sz="2800" u="sng" dirty="0" smtClean="0">
                <a:solidFill>
                  <a:srgbClr val="FFFF00"/>
                </a:solidFill>
              </a:rPr>
              <a:t>Agile is a </a:t>
            </a:r>
            <a:r>
              <a:rPr lang="en-US" sz="2800" b="1" u="sng" dirty="0" smtClean="0">
                <a:solidFill>
                  <a:srgbClr val="FFFF00"/>
                </a:solidFill>
              </a:rPr>
              <a:t>mindset</a:t>
            </a:r>
            <a:r>
              <a:rPr lang="en-US" sz="2800" dirty="0" smtClean="0">
                <a:solidFill>
                  <a:srgbClr val="FFFF00"/>
                </a:solidFill>
              </a:rPr>
              <a:t> </a:t>
            </a:r>
            <a:r>
              <a:rPr lang="en-US" sz="2800" dirty="0" smtClean="0">
                <a:solidFill>
                  <a:schemeClr val="bg1"/>
                </a:solidFill>
              </a:rPr>
              <a:t>defined</a:t>
            </a:r>
            <a:r>
              <a:rPr lang="en-US" sz="2800" dirty="0" smtClean="0"/>
              <a:t> by </a:t>
            </a:r>
            <a:r>
              <a:rPr lang="en-US" sz="2800" b="1" dirty="0" smtClean="0">
                <a:solidFill>
                  <a:srgbClr val="FF0000"/>
                </a:solidFill>
              </a:rPr>
              <a:t>values</a:t>
            </a:r>
            <a:r>
              <a:rPr lang="en-US" sz="2800" dirty="0" smtClean="0"/>
              <a:t>, </a:t>
            </a:r>
            <a:r>
              <a:rPr lang="en-US" sz="2800" dirty="0" smtClean="0">
                <a:solidFill>
                  <a:schemeClr val="bg1"/>
                </a:solidFill>
              </a:rPr>
              <a:t>guided</a:t>
            </a:r>
            <a:r>
              <a:rPr lang="en-US" sz="2800" dirty="0" smtClean="0"/>
              <a:t> by </a:t>
            </a:r>
            <a:r>
              <a:rPr lang="en-US" sz="2800" b="1" dirty="0" smtClean="0">
                <a:solidFill>
                  <a:srgbClr val="FF0000"/>
                </a:solidFill>
              </a:rPr>
              <a:t>principles</a:t>
            </a:r>
            <a:r>
              <a:rPr lang="en-US" sz="2800" dirty="0" smtClean="0"/>
              <a:t> and </a:t>
            </a:r>
            <a:r>
              <a:rPr lang="en-US" sz="2800" dirty="0" smtClean="0">
                <a:solidFill>
                  <a:schemeClr val="bg1"/>
                </a:solidFill>
              </a:rPr>
              <a:t>manifested through</a:t>
            </a:r>
            <a:r>
              <a:rPr lang="en-US" sz="2800" dirty="0" smtClean="0"/>
              <a:t> many different </a:t>
            </a:r>
            <a:r>
              <a:rPr lang="en-US" sz="2800" b="1" dirty="0" smtClean="0">
                <a:solidFill>
                  <a:srgbClr val="FF0000"/>
                </a:solidFill>
              </a:rPr>
              <a:t>practices</a:t>
            </a:r>
            <a:r>
              <a:rPr lang="en-US" sz="2800" dirty="0" smtClean="0"/>
              <a:t>.</a:t>
            </a:r>
          </a:p>
        </p:txBody>
      </p:sp>
      <p:pic>
        <p:nvPicPr>
          <p:cNvPr id="7" name="Content Placeholder 6"/>
          <p:cNvPicPr>
            <a:picLocks noGrp="1" noChangeAspect="1"/>
          </p:cNvPicPr>
          <p:nvPr>
            <p:ph idx="1"/>
          </p:nvPr>
        </p:nvPicPr>
        <p:blipFill rotWithShape="1">
          <a:blip r:embed="rId3"/>
          <a:srcRect l="5656" t="10580" r="6890" b="29514"/>
          <a:stretch/>
        </p:blipFill>
        <p:spPr>
          <a:xfrm>
            <a:off x="2403123" y="2746164"/>
            <a:ext cx="6386696" cy="3859252"/>
          </a:xfrm>
          <a:prstGeom prst="flowChartManualInput">
            <a:avLst/>
          </a:prstGeom>
        </p:spPr>
      </p:pic>
      <p:sp>
        <p:nvSpPr>
          <p:cNvPr id="9" name="TextBox 8"/>
          <p:cNvSpPr txBox="1"/>
          <p:nvPr/>
        </p:nvSpPr>
        <p:spPr>
          <a:xfrm>
            <a:off x="8433965" y="4960668"/>
            <a:ext cx="3758035" cy="1477328"/>
          </a:xfrm>
          <a:prstGeom prst="rect">
            <a:avLst/>
          </a:prstGeom>
          <a:solidFill>
            <a:srgbClr val="099BDD"/>
          </a:solidFill>
        </p:spPr>
        <p:txBody>
          <a:bodyPr wrap="square" rtlCol="0">
            <a:spAutoFit/>
          </a:bodyPr>
          <a:lstStyle/>
          <a:p>
            <a:r>
              <a:rPr lang="en-US" sz="3000" dirty="0">
                <a:solidFill>
                  <a:srgbClr val="FFFF00"/>
                </a:solidFill>
              </a:rPr>
              <a:t>Agile practitioners </a:t>
            </a:r>
            <a:r>
              <a:rPr lang="en-US" sz="3000" dirty="0">
                <a:solidFill>
                  <a:schemeClr val="bg1"/>
                </a:solidFill>
              </a:rPr>
              <a:t>select</a:t>
            </a:r>
            <a:r>
              <a:rPr lang="en-US" sz="3000" dirty="0"/>
              <a:t> </a:t>
            </a:r>
            <a:r>
              <a:rPr lang="en-US" sz="3000" dirty="0">
                <a:solidFill>
                  <a:srgbClr val="FF0000"/>
                </a:solidFill>
              </a:rPr>
              <a:t>practices</a:t>
            </a:r>
            <a:r>
              <a:rPr lang="en-US" sz="3000" dirty="0"/>
              <a:t> based on their </a:t>
            </a:r>
            <a:r>
              <a:rPr lang="en-US" sz="3000" dirty="0">
                <a:solidFill>
                  <a:srgbClr val="FFFF00"/>
                </a:solidFill>
              </a:rPr>
              <a:t>needs</a:t>
            </a:r>
            <a:r>
              <a:rPr lang="en-US" sz="3000" dirty="0" smtClean="0"/>
              <a:t>.</a:t>
            </a:r>
            <a:endParaRPr lang="en-US" sz="3000" dirty="0"/>
          </a:p>
        </p:txBody>
      </p:sp>
    </p:spTree>
    <p:extLst>
      <p:ext uri="{BB962C8B-B14F-4D97-AF65-F5344CB8AC3E}">
        <p14:creationId xmlns:p14="http://schemas.microsoft.com/office/powerpoint/2010/main" val="321097653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Agile Manifesto / </a:t>
            </a:r>
            <a:r>
              <a:rPr lang="en-US" dirty="0" smtClean="0"/>
              <a:t>“4 Values”</a:t>
            </a:r>
            <a:endParaRPr lang="en-US" dirty="0"/>
          </a:p>
        </p:txBody>
      </p:sp>
      <p:sp>
        <p:nvSpPr>
          <p:cNvPr id="3" name="Content Placeholder 2"/>
          <p:cNvSpPr>
            <a:spLocks noGrp="1"/>
          </p:cNvSpPr>
          <p:nvPr>
            <p:ph idx="1"/>
          </p:nvPr>
        </p:nvSpPr>
        <p:spPr>
          <a:xfrm>
            <a:off x="132079" y="1907176"/>
            <a:ext cx="11624492" cy="1040198"/>
          </a:xfrm>
        </p:spPr>
        <p:txBody>
          <a:bodyPr>
            <a:normAutofit fontScale="85000" lnSpcReduction="10000"/>
          </a:bodyPr>
          <a:lstStyle/>
          <a:p>
            <a:r>
              <a:rPr lang="en-US" dirty="0"/>
              <a:t>We are uncovering better ways of developing software by doing it and helping others do it. </a:t>
            </a:r>
            <a:endParaRPr lang="en-US" dirty="0" smtClean="0"/>
          </a:p>
          <a:p>
            <a:r>
              <a:rPr lang="en-US" dirty="0" smtClean="0"/>
              <a:t>Through </a:t>
            </a:r>
            <a:r>
              <a:rPr lang="en-US" dirty="0"/>
              <a:t>this work we have come to value</a:t>
            </a:r>
            <a:r>
              <a:rPr lang="en-US" dirty="0" smtClean="0"/>
              <a:t>:</a:t>
            </a:r>
          </a:p>
          <a:p>
            <a:endParaRPr lang="en-US" dirty="0"/>
          </a:p>
          <a:p>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4</a:t>
            </a:fld>
            <a:endParaRPr lang="en-US"/>
          </a:p>
        </p:txBody>
      </p:sp>
      <p:sp>
        <p:nvSpPr>
          <p:cNvPr id="27" name="Content Placeholder 2"/>
          <p:cNvSpPr txBox="1">
            <a:spLocks/>
          </p:cNvSpPr>
          <p:nvPr/>
        </p:nvSpPr>
        <p:spPr>
          <a:xfrm>
            <a:off x="7661238" y="3624942"/>
            <a:ext cx="4095333" cy="1423853"/>
          </a:xfrm>
          <a:prstGeom prst="rect">
            <a:avLst/>
          </a:prstGeom>
        </p:spPr>
        <p:txBody>
          <a:bodyPr vert="horz" lIns="91440" tIns="45720" rIns="91440" bIns="45720" rtlCol="0">
            <a:normAutofit/>
          </a:bodyPr>
          <a:lst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a:lstStyle>
          <a:p>
            <a:r>
              <a:rPr lang="en-US" dirty="0"/>
              <a:t>That is, while there is value in the items on the right, we value the items on the left more</a:t>
            </a:r>
            <a:r>
              <a:rPr lang="en-US" dirty="0" smtClean="0"/>
              <a:t>.</a:t>
            </a:r>
          </a:p>
          <a:p>
            <a:endParaRPr lang="en-US" dirty="0"/>
          </a:p>
        </p:txBody>
      </p:sp>
      <p:graphicFrame>
        <p:nvGraphicFramePr>
          <p:cNvPr id="28" name="Diagram 27"/>
          <p:cNvGraphicFramePr/>
          <p:nvPr>
            <p:extLst/>
          </p:nvPr>
        </p:nvGraphicFramePr>
        <p:xfrm>
          <a:off x="415172" y="1690688"/>
          <a:ext cx="7448668" cy="46101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1000604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Fall 2021</a:t>
            </a:r>
            <a:endParaRPr lang="en-US"/>
          </a:p>
        </p:txBody>
      </p:sp>
      <p:sp>
        <p:nvSpPr>
          <p:cNvPr id="3" name="Footer Placeholder 2"/>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4" name="Slide Number Placeholder 3"/>
          <p:cNvSpPr>
            <a:spLocks noGrp="1"/>
          </p:cNvSpPr>
          <p:nvPr>
            <p:ph type="sldNum" sz="quarter" idx="12"/>
          </p:nvPr>
        </p:nvSpPr>
        <p:spPr/>
        <p:txBody>
          <a:bodyPr/>
          <a:lstStyle/>
          <a:p>
            <a:fld id="{0E9CA7F0-1DB2-4EC7-8938-616CB0658807}" type="slidenum">
              <a:rPr lang="en-US" smtClean="0"/>
              <a:t>5</a:t>
            </a:fld>
            <a:endParaRPr lang="en-US"/>
          </a:p>
        </p:txBody>
      </p:sp>
      <p:pic>
        <p:nvPicPr>
          <p:cNvPr id="5" name="Content Placeholder 6"/>
          <p:cNvPicPr>
            <a:picLocks noChangeAspect="1"/>
          </p:cNvPicPr>
          <p:nvPr/>
        </p:nvPicPr>
        <p:blipFill rotWithShape="1">
          <a:blip r:embed="rId2"/>
          <a:srcRect b="27006"/>
          <a:stretch/>
        </p:blipFill>
        <p:spPr>
          <a:xfrm>
            <a:off x="838200" y="407980"/>
            <a:ext cx="9144000" cy="1178614"/>
          </a:xfrm>
          <a:prstGeom prst="rect">
            <a:avLst/>
          </a:prstGeom>
          <a:ln w="57150">
            <a:solidFill>
              <a:srgbClr val="FFC000"/>
            </a:solidFill>
            <a:prstDash val="dash"/>
          </a:ln>
        </p:spPr>
      </p:pic>
      <p:pic>
        <p:nvPicPr>
          <p:cNvPr id="6" name="Content Placeholder 7"/>
          <p:cNvPicPr>
            <a:picLocks noChangeAspect="1"/>
          </p:cNvPicPr>
          <p:nvPr/>
        </p:nvPicPr>
        <p:blipFill rotWithShape="1">
          <a:blip r:embed="rId3"/>
          <a:srcRect b="23566"/>
          <a:stretch/>
        </p:blipFill>
        <p:spPr>
          <a:xfrm>
            <a:off x="2653146" y="1951719"/>
            <a:ext cx="9144000" cy="1245739"/>
          </a:xfrm>
          <a:prstGeom prst="rect">
            <a:avLst/>
          </a:prstGeom>
          <a:ln w="57150">
            <a:solidFill>
              <a:srgbClr val="00B050"/>
            </a:solidFill>
            <a:prstDash val="solid"/>
          </a:ln>
        </p:spPr>
      </p:pic>
      <p:pic>
        <p:nvPicPr>
          <p:cNvPr id="7" name="Content Placeholder 11"/>
          <p:cNvPicPr>
            <a:picLocks noChangeAspect="1"/>
          </p:cNvPicPr>
          <p:nvPr/>
        </p:nvPicPr>
        <p:blipFill rotWithShape="1">
          <a:blip r:embed="rId4"/>
          <a:srcRect t="9593" b="19686"/>
          <a:stretch/>
        </p:blipFill>
        <p:spPr>
          <a:xfrm>
            <a:off x="482138" y="3578182"/>
            <a:ext cx="9144000" cy="1220193"/>
          </a:xfrm>
          <a:prstGeom prst="rect">
            <a:avLst/>
          </a:prstGeom>
          <a:ln w="57150">
            <a:solidFill>
              <a:srgbClr val="099BDD"/>
            </a:solidFill>
            <a:prstDash val="solid"/>
          </a:ln>
        </p:spPr>
      </p:pic>
      <p:pic>
        <p:nvPicPr>
          <p:cNvPr id="8" name="Content Placeholder 7"/>
          <p:cNvPicPr>
            <a:picLocks noChangeAspect="1"/>
          </p:cNvPicPr>
          <p:nvPr/>
        </p:nvPicPr>
        <p:blipFill>
          <a:blip r:embed="rId5"/>
          <a:stretch>
            <a:fillRect/>
          </a:stretch>
        </p:blipFill>
        <p:spPr>
          <a:xfrm>
            <a:off x="1341121" y="5163500"/>
            <a:ext cx="9144000" cy="1192850"/>
          </a:xfrm>
          <a:prstGeom prst="rect">
            <a:avLst/>
          </a:prstGeom>
          <a:ln w="57150">
            <a:solidFill>
              <a:srgbClr val="FF0000"/>
            </a:solidFill>
            <a:prstDash val="dash"/>
          </a:ln>
        </p:spPr>
      </p:pic>
    </p:spTree>
    <p:extLst>
      <p:ext uri="{BB962C8B-B14F-4D97-AF65-F5344CB8AC3E}">
        <p14:creationId xmlns:p14="http://schemas.microsoft.com/office/powerpoint/2010/main" val="4388681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Characteristics of Four Categories of Life Cycles</a:t>
            </a:r>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6</a:t>
            </a:fld>
            <a:endParaRPr lang="en-US"/>
          </a:p>
        </p:txBody>
      </p:sp>
      <p:pic>
        <p:nvPicPr>
          <p:cNvPr id="9" name="Content Placeholder 8"/>
          <p:cNvPicPr>
            <a:picLocks noGrp="1" noChangeAspect="1"/>
          </p:cNvPicPr>
          <p:nvPr>
            <p:ph idx="1"/>
          </p:nvPr>
        </p:nvPicPr>
        <p:blipFill rotWithShape="1">
          <a:blip r:embed="rId2"/>
          <a:srcRect l="593" t="8727" r="4465" b="3767"/>
          <a:stretch/>
        </p:blipFill>
        <p:spPr>
          <a:xfrm>
            <a:off x="419101" y="1574828"/>
            <a:ext cx="7734300" cy="4850900"/>
          </a:xfrm>
          <a:prstGeom prst="rect">
            <a:avLst/>
          </a:prstGeom>
        </p:spPr>
      </p:pic>
    </p:spTree>
    <p:extLst>
      <p:ext uri="{BB962C8B-B14F-4D97-AF65-F5344CB8AC3E}">
        <p14:creationId xmlns:p14="http://schemas.microsoft.com/office/powerpoint/2010/main" val="421783003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Subject matter experts</a:t>
            </a:r>
            <a:endParaRPr lang="en-US" dirty="0"/>
          </a:p>
        </p:txBody>
      </p:sp>
      <p:sp>
        <p:nvSpPr>
          <p:cNvPr id="3" name="Content Placeholder 2"/>
          <p:cNvSpPr>
            <a:spLocks noGrp="1"/>
          </p:cNvSpPr>
          <p:nvPr>
            <p:ph idx="1"/>
          </p:nvPr>
        </p:nvSpPr>
        <p:spPr/>
        <p:txBody>
          <a:bodyPr/>
          <a:lstStyle/>
          <a:p>
            <a:r>
              <a:rPr lang="en-US" dirty="0" smtClean="0"/>
              <a:t>Why is it important to master the skill to benefitting form the utilization of Subject Matter Experts</a:t>
            </a:r>
          </a:p>
          <a:p>
            <a:r>
              <a:rPr lang="en-US" dirty="0" smtClean="0"/>
              <a:t>What the key skills to master in order to effectively benefit from utilization of SME</a:t>
            </a:r>
          </a:p>
          <a:p>
            <a:r>
              <a:rPr lang="en-US" dirty="0" smtClean="0"/>
              <a:t>What role can SMEs play in Agile Developments</a:t>
            </a:r>
            <a:endParaRPr lang="en-US" dirty="0"/>
          </a:p>
          <a:p>
            <a:endParaRPr lang="en-US" dirty="0" smtClean="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7</a:t>
            </a:fld>
            <a:endParaRPr lang="en-US"/>
          </a:p>
        </p:txBody>
      </p:sp>
      <p:sp>
        <p:nvSpPr>
          <p:cNvPr id="7" name="Explosion 1 6"/>
          <p:cNvSpPr/>
          <p:nvPr/>
        </p:nvSpPr>
        <p:spPr>
          <a:xfrm rot="364609">
            <a:off x="4736400" y="668756"/>
            <a:ext cx="6008720" cy="5131222"/>
          </a:xfrm>
          <a:prstGeom prst="irregularSeal1">
            <a:avLst/>
          </a:prstGeom>
          <a:gradFill>
            <a:gsLst>
              <a:gs pos="20000">
                <a:srgbClr val="FF0000"/>
              </a:gs>
              <a:gs pos="76000">
                <a:srgbClr val="FFFF00"/>
              </a:gs>
              <a:gs pos="90000">
                <a:schemeClr val="accent1">
                  <a:lumMod val="45000"/>
                  <a:lumOff val="55000"/>
                </a:schemeClr>
              </a:gs>
              <a:gs pos="100000">
                <a:schemeClr val="accent1">
                  <a:lumMod val="30000"/>
                  <a:lumOff val="70000"/>
                </a:schemeClr>
              </a:gs>
            </a:gsLst>
            <a:lin ang="5400000" scaled="1"/>
          </a:gradFill>
          <a:ln w="69850" cap="rnd">
            <a:gradFill>
              <a:gsLst>
                <a:gs pos="0">
                  <a:srgbClr val="FF000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prstDash val="solid"/>
            <a:bevel/>
          </a:ln>
          <a:scene3d>
            <a:camera prst="orthographicFront"/>
            <a:lightRig rig="threePt" dir="t"/>
          </a:scene3d>
          <a:sp3d prstMaterial="metal">
            <a:bevelT/>
            <a:bevelB/>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lstStyle/>
          <a:p>
            <a:pPr algn="ctr"/>
            <a:r>
              <a:rPr lang="en-US" sz="2400" dirty="0" smtClean="0"/>
              <a:t>Forum Topic: Subject Matter Experts</a:t>
            </a:r>
            <a:endParaRPr lang="en-US" sz="2400" dirty="0"/>
          </a:p>
        </p:txBody>
      </p:sp>
    </p:spTree>
    <p:extLst>
      <p:ext uri="{BB962C8B-B14F-4D97-AF65-F5344CB8AC3E}">
        <p14:creationId xmlns:p14="http://schemas.microsoft.com/office/powerpoint/2010/main" val="1505574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childTnLst>
                          </p:cTn>
                        </p:par>
                        <p:par>
                          <p:cTn id="11" fill="hold">
                            <p:stCondLst>
                              <p:cond delay="1000"/>
                            </p:stCondLst>
                            <p:childTnLst>
                              <p:par>
                                <p:cTn id="12" presetID="6" presetClass="emph" presetSubtype="0" fill="hold" grpId="1" nodeType="afterEffect">
                                  <p:stCondLst>
                                    <p:cond delay="0"/>
                                  </p:stCondLst>
                                  <p:childTnLst>
                                    <p:animScale>
                                      <p:cBhvr>
                                        <p:cTn id="13" dur="250" fill="hold"/>
                                        <p:tgtEl>
                                          <p:spTgt spid="7"/>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Creating an agile environment</a:t>
            </a:r>
            <a:endParaRPr lang="en-US" dirty="0"/>
          </a:p>
        </p:txBody>
      </p:sp>
      <p:sp>
        <p:nvSpPr>
          <p:cNvPr id="3" name="Text Placeholder 2"/>
          <p:cNvSpPr>
            <a:spLocks noGrp="1"/>
          </p:cNvSpPr>
          <p:nvPr>
            <p:ph type="body" idx="1"/>
          </p:nvPr>
        </p:nvSpPr>
        <p:spPr/>
        <p:txBody>
          <a:bodyPr/>
          <a:lstStyle/>
          <a:p>
            <a:endParaRPr lang="en-US"/>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8</a:t>
            </a:fld>
            <a:endParaRPr lang="en-US"/>
          </a:p>
        </p:txBody>
      </p:sp>
    </p:spTree>
    <p:extLst>
      <p:ext uri="{BB962C8B-B14F-4D97-AF65-F5344CB8AC3E}">
        <p14:creationId xmlns:p14="http://schemas.microsoft.com/office/powerpoint/2010/main" val="411758392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Current and Next lecture overview</a:t>
            </a:r>
            <a:endParaRPr lang="en-US" dirty="0"/>
          </a:p>
        </p:txBody>
      </p:sp>
      <p:sp>
        <p:nvSpPr>
          <p:cNvPr id="3" name="Content Placeholder 2"/>
          <p:cNvSpPr>
            <a:spLocks noGrp="1"/>
          </p:cNvSpPr>
          <p:nvPr>
            <p:ph idx="1"/>
          </p:nvPr>
        </p:nvSpPr>
        <p:spPr/>
        <p:txBody>
          <a:bodyPr/>
          <a:lstStyle/>
          <a:p>
            <a:endParaRPr lang="en-US" b="1" dirty="0" smtClean="0"/>
          </a:p>
          <a:p>
            <a:r>
              <a:rPr lang="en-US" b="1" dirty="0" smtClean="0"/>
              <a:t>IMPLEMENTING </a:t>
            </a:r>
            <a:r>
              <a:rPr lang="en-US" b="1" dirty="0"/>
              <a:t>AGILE: CREATING </a:t>
            </a:r>
            <a:r>
              <a:rPr lang="en-US" b="1" dirty="0" smtClean="0"/>
              <a:t>AN AGILE ENVIRONMENT</a:t>
            </a:r>
          </a:p>
          <a:p>
            <a:pPr marL="0" indent="0">
              <a:buNone/>
            </a:pPr>
            <a:endParaRPr lang="en-US" b="1" dirty="0" smtClean="0"/>
          </a:p>
          <a:p>
            <a:r>
              <a:rPr lang="en-US" b="1" dirty="0" smtClean="0"/>
              <a:t>IMPLEMENTING </a:t>
            </a:r>
            <a:r>
              <a:rPr lang="en-US" b="1" dirty="0"/>
              <a:t>AGILE: </a:t>
            </a:r>
            <a:r>
              <a:rPr lang="en-US" b="1" dirty="0" smtClean="0"/>
              <a:t>DELIVERING IN </a:t>
            </a:r>
            <a:r>
              <a:rPr lang="en-US" b="1" dirty="0"/>
              <a:t>AN AGILE ENVIRONMENT</a:t>
            </a:r>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9</a:t>
            </a:fld>
            <a:endParaRPr lang="en-US"/>
          </a:p>
        </p:txBody>
      </p:sp>
    </p:spTree>
    <p:extLst>
      <p:ext uri="{BB962C8B-B14F-4D97-AF65-F5344CB8AC3E}">
        <p14:creationId xmlns:p14="http://schemas.microsoft.com/office/powerpoint/2010/main" val="129346206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a:t>How can the project team act in an agile manner?</a:t>
            </a:r>
          </a:p>
          <a:p>
            <a:r>
              <a:rPr lang="en-US" dirty="0"/>
              <a:t>What can the team deliver quickly and obtain early feedback </a:t>
            </a:r>
            <a:r>
              <a:rPr lang="en-US" dirty="0" smtClean="0"/>
              <a:t>to benefit </a:t>
            </a:r>
            <a:r>
              <a:rPr lang="en-US" dirty="0"/>
              <a:t>the next delivery cycle?</a:t>
            </a:r>
          </a:p>
          <a:p>
            <a:r>
              <a:rPr lang="en-US" dirty="0"/>
              <a:t>How can the team act in a transparent manner?</a:t>
            </a:r>
          </a:p>
          <a:p>
            <a:r>
              <a:rPr lang="en-US" dirty="0"/>
              <a:t>What work can be avoided in order to focus on high-priority items?</a:t>
            </a:r>
          </a:p>
          <a:p>
            <a:r>
              <a:rPr lang="en-US" dirty="0"/>
              <a:t>How can a servant-leadership approach benefit the achievement of </a:t>
            </a:r>
            <a:r>
              <a:rPr lang="en-US" dirty="0" smtClean="0"/>
              <a:t>the team's </a:t>
            </a:r>
            <a:r>
              <a:rPr lang="en-US" dirty="0"/>
              <a:t>goals?</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10</a:t>
            </a:fld>
            <a:endParaRPr lang="en-US"/>
          </a:p>
        </p:txBody>
      </p:sp>
      <p:sp>
        <p:nvSpPr>
          <p:cNvPr id="7" name="Title 1"/>
          <p:cNvSpPr>
            <a:spLocks noGrp="1"/>
          </p:cNvSpPr>
          <p:nvPr>
            <p:ph type="title"/>
          </p:nvPr>
        </p:nvSpPr>
        <p:spPr>
          <a:xfrm>
            <a:off x="838200" y="365125"/>
            <a:ext cx="10515600" cy="1325563"/>
          </a:xfrm>
        </p:spPr>
        <p:txBody>
          <a:bodyPr/>
          <a:lstStyle/>
          <a:p>
            <a:r>
              <a:rPr lang="en-US" b="1" dirty="0"/>
              <a:t>START WITH AN AGILE MINDSET</a:t>
            </a:r>
            <a:endParaRPr lang="en-US" dirty="0"/>
          </a:p>
        </p:txBody>
      </p:sp>
    </p:spTree>
    <p:extLst>
      <p:ext uri="{BB962C8B-B14F-4D97-AF65-F5344CB8AC3E}">
        <p14:creationId xmlns:p14="http://schemas.microsoft.com/office/powerpoint/2010/main" val="285592123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SERVANT LEADERSHIP EMPOWERS THE</a:t>
            </a:r>
            <a:br>
              <a:rPr lang="en-US" b="1" dirty="0"/>
            </a:br>
            <a:r>
              <a:rPr lang="en-US" b="1" dirty="0"/>
              <a:t>TEAM</a:t>
            </a:r>
            <a:endParaRPr lang="en-US" dirty="0"/>
          </a:p>
        </p:txBody>
      </p:sp>
      <p:sp>
        <p:nvSpPr>
          <p:cNvPr id="3" name="Text Placeholder 2"/>
          <p:cNvSpPr>
            <a:spLocks noGrp="1"/>
          </p:cNvSpPr>
          <p:nvPr>
            <p:ph type="body" idx="1"/>
          </p:nvPr>
        </p:nvSpPr>
        <p:spPr/>
        <p:txBody>
          <a:bodyPr/>
          <a:lstStyle/>
          <a:p>
            <a:endParaRPr lang="en-US"/>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11</a:t>
            </a:fld>
            <a:endParaRPr lang="en-US"/>
          </a:p>
        </p:txBody>
      </p:sp>
    </p:spTree>
    <p:extLst>
      <p:ext uri="{BB962C8B-B14F-4D97-AF65-F5344CB8AC3E}">
        <p14:creationId xmlns:p14="http://schemas.microsoft.com/office/powerpoint/2010/main" val="102280695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SERVANT </a:t>
            </a:r>
            <a:r>
              <a:rPr lang="en-US" b="1" dirty="0" smtClean="0"/>
              <a:t>LEADERSHIP</a:t>
            </a:r>
            <a:endParaRPr lang="en-US" dirty="0"/>
          </a:p>
        </p:txBody>
      </p:sp>
      <p:sp>
        <p:nvSpPr>
          <p:cNvPr id="3" name="Content Placeholder 2"/>
          <p:cNvSpPr>
            <a:spLocks noGrp="1"/>
          </p:cNvSpPr>
          <p:nvPr>
            <p:ph idx="1"/>
          </p:nvPr>
        </p:nvSpPr>
        <p:spPr/>
        <p:txBody>
          <a:bodyPr/>
          <a:lstStyle/>
          <a:p>
            <a:r>
              <a:rPr lang="en-US" dirty="0"/>
              <a:t>Servant leadership is the practice of leading through service to the team, </a:t>
            </a:r>
            <a:r>
              <a:rPr lang="en-US" dirty="0" smtClean="0"/>
              <a:t>by focusing </a:t>
            </a:r>
            <a:r>
              <a:rPr lang="en-US" dirty="0"/>
              <a:t>on understanding and addressing the needs and development of </a:t>
            </a:r>
            <a:r>
              <a:rPr lang="en-US" dirty="0" smtClean="0"/>
              <a:t>team members </a:t>
            </a:r>
            <a:r>
              <a:rPr lang="en-US" dirty="0"/>
              <a:t>in order to enable the highest possible team </a:t>
            </a:r>
            <a:r>
              <a:rPr lang="en-US" dirty="0" smtClean="0"/>
              <a:t>performance</a:t>
            </a:r>
          </a:p>
          <a:p>
            <a:r>
              <a:rPr lang="en-US" dirty="0"/>
              <a:t>The role of a servant leader is to facilitate the team's discovery and </a:t>
            </a:r>
            <a:r>
              <a:rPr lang="en-US" dirty="0" smtClean="0"/>
              <a:t>definition of </a:t>
            </a:r>
            <a:r>
              <a:rPr lang="en-US" dirty="0"/>
              <a:t>agile. </a:t>
            </a:r>
            <a:endParaRPr lang="en-US" dirty="0" smtClean="0"/>
          </a:p>
          <a:p>
            <a:r>
              <a:rPr lang="en-US" dirty="0" smtClean="0"/>
              <a:t>Servant </a:t>
            </a:r>
            <a:r>
              <a:rPr lang="en-US" dirty="0"/>
              <a:t>leaders practice and radiate </a:t>
            </a:r>
            <a:r>
              <a:rPr lang="en-US" dirty="0" smtClean="0"/>
              <a:t>agile</a:t>
            </a:r>
          </a:p>
          <a:p>
            <a:r>
              <a:rPr lang="en-US" dirty="0"/>
              <a:t>S</a:t>
            </a:r>
            <a:r>
              <a:rPr lang="en-US" dirty="0" smtClean="0"/>
              <a:t>ervant </a:t>
            </a:r>
            <a:r>
              <a:rPr lang="en-US" dirty="0"/>
              <a:t>leadership =</a:t>
            </a:r>
            <a:r>
              <a:rPr lang="en-US" dirty="0" smtClean="0"/>
              <a:t> </a:t>
            </a:r>
            <a:r>
              <a:rPr lang="en-US" dirty="0"/>
              <a:t>facilitative skills</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12</a:t>
            </a:fld>
            <a:endParaRPr lang="en-US"/>
          </a:p>
        </p:txBody>
      </p:sp>
    </p:spTree>
    <p:extLst>
      <p:ext uri="{BB962C8B-B14F-4D97-AF65-F5344CB8AC3E}">
        <p14:creationId xmlns:p14="http://schemas.microsoft.com/office/powerpoint/2010/main" val="251873833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Servant leaders </a:t>
            </a:r>
            <a:r>
              <a:rPr lang="en-US" dirty="0" smtClean="0"/>
              <a:t>approach project </a:t>
            </a:r>
            <a:r>
              <a:rPr lang="en-US" dirty="0"/>
              <a:t>work in this order:</a:t>
            </a:r>
          </a:p>
        </p:txBody>
      </p:sp>
      <p:sp>
        <p:nvSpPr>
          <p:cNvPr id="3" name="Content Placeholder 2"/>
          <p:cNvSpPr>
            <a:spLocks noGrp="1"/>
          </p:cNvSpPr>
          <p:nvPr>
            <p:ph idx="1"/>
          </p:nvPr>
        </p:nvSpPr>
        <p:spPr/>
        <p:txBody>
          <a:bodyPr>
            <a:normAutofit/>
          </a:bodyPr>
          <a:lstStyle/>
          <a:p>
            <a:r>
              <a:rPr lang="en-US" b="1" dirty="0"/>
              <a:t>Purpose. </a:t>
            </a:r>
            <a:r>
              <a:rPr lang="en-US" dirty="0"/>
              <a:t>Work with the team to define the “why” or purpose so </a:t>
            </a:r>
            <a:r>
              <a:rPr lang="en-US" dirty="0" smtClean="0"/>
              <a:t>they can </a:t>
            </a:r>
            <a:r>
              <a:rPr lang="en-US" dirty="0"/>
              <a:t>engage and coalesce around the goal for the project. The </a:t>
            </a:r>
            <a:r>
              <a:rPr lang="en-US" dirty="0" smtClean="0"/>
              <a:t>entire team </a:t>
            </a:r>
            <a:r>
              <a:rPr lang="en-US" dirty="0"/>
              <a:t>optimizes at the project level, not the person level.</a:t>
            </a:r>
          </a:p>
          <a:p>
            <a:r>
              <a:rPr lang="en-US" b="1" dirty="0"/>
              <a:t>People. </a:t>
            </a:r>
            <a:r>
              <a:rPr lang="en-US" dirty="0"/>
              <a:t>Once the purpose is established, encourage the team to </a:t>
            </a:r>
            <a:r>
              <a:rPr lang="en-US" dirty="0" smtClean="0"/>
              <a:t>create an </a:t>
            </a:r>
            <a:r>
              <a:rPr lang="en-US" dirty="0"/>
              <a:t>environment where everyone can succeed. Ask each team </a:t>
            </a:r>
            <a:r>
              <a:rPr lang="en-US" dirty="0" smtClean="0"/>
              <a:t>member to </a:t>
            </a:r>
            <a:r>
              <a:rPr lang="en-US" dirty="0"/>
              <a:t>contribute across the project work.</a:t>
            </a:r>
          </a:p>
          <a:p>
            <a:r>
              <a:rPr lang="en-US" b="1" dirty="0"/>
              <a:t>Process. </a:t>
            </a:r>
            <a:r>
              <a:rPr lang="en-US" dirty="0"/>
              <a:t>Do not plan on following the “perfect” agile process, </a:t>
            </a:r>
            <a:r>
              <a:rPr lang="en-US" dirty="0" smtClean="0"/>
              <a:t>but instead </a:t>
            </a:r>
            <a:r>
              <a:rPr lang="en-US" dirty="0"/>
              <a:t>look for the results. When a </a:t>
            </a:r>
            <a:r>
              <a:rPr lang="en-US" dirty="0">
                <a:solidFill>
                  <a:schemeClr val="accent1">
                    <a:lumMod val="75000"/>
                  </a:schemeClr>
                </a:solidFill>
              </a:rPr>
              <a:t>cross-functional team </a:t>
            </a:r>
            <a:r>
              <a:rPr lang="en-US" dirty="0" smtClean="0">
                <a:solidFill>
                  <a:srgbClr val="00B050"/>
                </a:solidFill>
              </a:rPr>
              <a:t>delivers finished </a:t>
            </a:r>
            <a:r>
              <a:rPr lang="en-US" dirty="0">
                <a:solidFill>
                  <a:srgbClr val="00B050"/>
                </a:solidFill>
              </a:rPr>
              <a:t>value often</a:t>
            </a:r>
            <a:r>
              <a:rPr lang="en-US" dirty="0"/>
              <a:t> and </a:t>
            </a:r>
            <a:r>
              <a:rPr lang="en-US" dirty="0">
                <a:solidFill>
                  <a:schemeClr val="accent2">
                    <a:lumMod val="75000"/>
                  </a:schemeClr>
                </a:solidFill>
              </a:rPr>
              <a:t>reflects on the product and process</a:t>
            </a:r>
            <a:r>
              <a:rPr lang="en-US" dirty="0"/>
              <a:t>, the </a:t>
            </a:r>
            <a:r>
              <a:rPr lang="en-US" dirty="0" smtClean="0"/>
              <a:t>teams are </a:t>
            </a:r>
            <a:r>
              <a:rPr lang="en-US" dirty="0"/>
              <a:t>agile. It does not matter what the team calls its process</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13</a:t>
            </a:fld>
            <a:endParaRPr lang="en-US"/>
          </a:p>
        </p:txBody>
      </p:sp>
    </p:spTree>
    <p:extLst>
      <p:ext uri="{BB962C8B-B14F-4D97-AF65-F5344CB8AC3E}">
        <p14:creationId xmlns:p14="http://schemas.microsoft.com/office/powerpoint/2010/main" val="312278053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sv-SE" dirty="0"/>
              <a:t>INTERPERSONAL SKILLS VERSUS TECHNICAL </a:t>
            </a:r>
            <a:r>
              <a:rPr lang="sv-SE" dirty="0" smtClean="0"/>
              <a:t>SKILLS</a:t>
            </a:r>
            <a:endParaRPr lang="en-US" dirty="0"/>
          </a:p>
        </p:txBody>
      </p:sp>
      <p:sp>
        <p:nvSpPr>
          <p:cNvPr id="3" name="Content Placeholder 2"/>
          <p:cNvSpPr>
            <a:spLocks noGrp="1"/>
          </p:cNvSpPr>
          <p:nvPr>
            <p:ph idx="1"/>
          </p:nvPr>
        </p:nvSpPr>
        <p:spPr/>
        <p:txBody>
          <a:bodyPr>
            <a:normAutofit/>
          </a:bodyPr>
          <a:lstStyle/>
          <a:p>
            <a:r>
              <a:rPr lang="en-US" dirty="0" smtClean="0"/>
              <a:t>Team </a:t>
            </a:r>
            <a:r>
              <a:rPr lang="en-US" dirty="0"/>
              <a:t>members emphasize </a:t>
            </a:r>
            <a:r>
              <a:rPr lang="en-US" dirty="0" smtClean="0"/>
              <a:t>their interpersonal </a:t>
            </a:r>
            <a:r>
              <a:rPr lang="en-US" dirty="0"/>
              <a:t>and emotional intelligence skills—not just technical </a:t>
            </a:r>
            <a:r>
              <a:rPr lang="en-US" dirty="0" smtClean="0"/>
              <a:t>skills. </a:t>
            </a:r>
          </a:p>
          <a:p>
            <a:r>
              <a:rPr lang="en-US" dirty="0" smtClean="0"/>
              <a:t>Everyone on the team works to exhibit more initiative, integrity, emotional intelligence, honesty, collaboration, humility, and willingness to communicate in various ways so that the entire team can work together well. </a:t>
            </a:r>
          </a:p>
          <a:p>
            <a:r>
              <a:rPr lang="en-US" dirty="0" smtClean="0"/>
              <a:t>The </a:t>
            </a:r>
            <a:r>
              <a:rPr lang="en-US" dirty="0"/>
              <a:t>team needs these skills so they can respond well to changes in </a:t>
            </a:r>
            <a:r>
              <a:rPr lang="en-US" dirty="0" smtClean="0"/>
              <a:t>project direction </a:t>
            </a:r>
            <a:r>
              <a:rPr lang="en-US" dirty="0"/>
              <a:t>and technical product changes. When everyone can adapt to </a:t>
            </a:r>
            <a:r>
              <a:rPr lang="en-US" dirty="0" smtClean="0"/>
              <a:t>the work and to each other, the entire team is more likely to succeed</a:t>
            </a:r>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14</a:t>
            </a:fld>
            <a:endParaRPr lang="en-US"/>
          </a:p>
        </p:txBody>
      </p:sp>
    </p:spTree>
    <p:extLst>
      <p:ext uri="{BB962C8B-B14F-4D97-AF65-F5344CB8AC3E}">
        <p14:creationId xmlns:p14="http://schemas.microsoft.com/office/powerpoint/2010/main" val="361802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servant leadership: enables </a:t>
            </a:r>
            <a:r>
              <a:rPr lang="en-US" dirty="0"/>
              <a:t>project leaders </a:t>
            </a:r>
            <a:r>
              <a:rPr lang="en-US" dirty="0" smtClean="0"/>
              <a:t>to become </a:t>
            </a:r>
            <a:r>
              <a:rPr lang="en-US" dirty="0"/>
              <a:t>more </a:t>
            </a:r>
            <a:r>
              <a:rPr lang="en-US" dirty="0" smtClean="0"/>
              <a:t>agile</a:t>
            </a:r>
            <a:endParaRPr lang="en-US" dirty="0"/>
          </a:p>
        </p:txBody>
      </p:sp>
      <p:sp>
        <p:nvSpPr>
          <p:cNvPr id="3" name="Content Placeholder 2"/>
          <p:cNvSpPr>
            <a:spLocks noGrp="1"/>
          </p:cNvSpPr>
          <p:nvPr>
            <p:ph idx="1"/>
          </p:nvPr>
        </p:nvSpPr>
        <p:spPr/>
        <p:txBody>
          <a:bodyPr/>
          <a:lstStyle/>
          <a:p>
            <a:r>
              <a:rPr lang="en-US" dirty="0"/>
              <a:t>Promoting self-awareness;</a:t>
            </a:r>
          </a:p>
          <a:p>
            <a:r>
              <a:rPr lang="en-US" dirty="0"/>
              <a:t>Listening;</a:t>
            </a:r>
          </a:p>
          <a:p>
            <a:r>
              <a:rPr lang="en-US" dirty="0"/>
              <a:t>Serving those on the team;</a:t>
            </a:r>
          </a:p>
          <a:p>
            <a:r>
              <a:rPr lang="en-US" dirty="0"/>
              <a:t>Helping people grow;</a:t>
            </a:r>
          </a:p>
          <a:p>
            <a:r>
              <a:rPr lang="en-US" dirty="0"/>
              <a:t>Coaching vs. controlling;</a:t>
            </a:r>
          </a:p>
          <a:p>
            <a:r>
              <a:rPr lang="en-US" dirty="0"/>
              <a:t>Promoting </a:t>
            </a:r>
            <a:r>
              <a:rPr lang="en-US" b="1" u="sng" dirty="0"/>
              <a:t>safety</a:t>
            </a:r>
            <a:r>
              <a:rPr lang="en-US" dirty="0"/>
              <a:t>, respect, and trust; and</a:t>
            </a:r>
          </a:p>
          <a:p>
            <a:r>
              <a:rPr lang="en-US" dirty="0"/>
              <a:t>Promoting the energy and intelligence of others</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15</a:t>
            </a:fld>
            <a:endParaRPr lang="en-US"/>
          </a:p>
        </p:txBody>
      </p:sp>
    </p:spTree>
    <p:extLst>
      <p:ext uri="{BB962C8B-B14F-4D97-AF65-F5344CB8AC3E}">
        <p14:creationId xmlns:p14="http://schemas.microsoft.com/office/powerpoint/2010/main" val="252686759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SERVANT LEADER RESPONSIBILITIES</a:t>
            </a:r>
          </a:p>
        </p:txBody>
      </p:sp>
      <p:sp>
        <p:nvSpPr>
          <p:cNvPr id="3" name="Content Placeholder 2"/>
          <p:cNvSpPr>
            <a:spLocks noGrp="1"/>
          </p:cNvSpPr>
          <p:nvPr>
            <p:ph idx="1"/>
          </p:nvPr>
        </p:nvSpPr>
        <p:spPr/>
        <p:txBody>
          <a:bodyPr/>
          <a:lstStyle/>
          <a:p>
            <a:r>
              <a:rPr lang="en-US" dirty="0" smtClean="0"/>
              <a:t>Manage </a:t>
            </a:r>
            <a:r>
              <a:rPr lang="en-US" dirty="0"/>
              <a:t>relationships to build communication </a:t>
            </a:r>
            <a:r>
              <a:rPr lang="en-US" dirty="0" smtClean="0"/>
              <a:t>and coordination </a:t>
            </a:r>
            <a:r>
              <a:rPr lang="en-US" dirty="0"/>
              <a:t>within the team and across the </a:t>
            </a:r>
            <a:r>
              <a:rPr lang="en-US" dirty="0" smtClean="0"/>
              <a:t>organization</a:t>
            </a:r>
          </a:p>
          <a:p>
            <a:r>
              <a:rPr lang="en-US" dirty="0"/>
              <a:t>These </a:t>
            </a:r>
            <a:r>
              <a:rPr lang="en-US" dirty="0" smtClean="0"/>
              <a:t>relationships help </a:t>
            </a:r>
            <a:r>
              <a:rPr lang="en-US" dirty="0"/>
              <a:t>the leaders navigate the organization to support the </a:t>
            </a:r>
            <a:r>
              <a:rPr lang="en-US" dirty="0" smtClean="0"/>
              <a:t>team</a:t>
            </a:r>
          </a:p>
          <a:p>
            <a:r>
              <a:rPr lang="en-US" dirty="0"/>
              <a:t>This kind </a:t>
            </a:r>
            <a:r>
              <a:rPr lang="en-US" dirty="0" smtClean="0"/>
              <a:t>of support </a:t>
            </a:r>
            <a:r>
              <a:rPr lang="en-US" dirty="0"/>
              <a:t>helps to remove impediments and facilitates the team to streamline </a:t>
            </a:r>
            <a:r>
              <a:rPr lang="en-US" dirty="0" smtClean="0"/>
              <a:t>its processes</a:t>
            </a:r>
          </a:p>
          <a:p>
            <a:r>
              <a:rPr lang="en-US" dirty="0"/>
              <a:t>Because servant leaders understand agile and practice a </a:t>
            </a:r>
            <a:r>
              <a:rPr lang="en-US" dirty="0" smtClean="0"/>
              <a:t>specific approach to agile, they can assist in fulfilling the team's needs</a:t>
            </a:r>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16</a:t>
            </a:fld>
            <a:endParaRPr lang="en-US"/>
          </a:p>
        </p:txBody>
      </p:sp>
    </p:spTree>
    <p:extLst>
      <p:ext uri="{BB962C8B-B14F-4D97-AF65-F5344CB8AC3E}">
        <p14:creationId xmlns:p14="http://schemas.microsoft.com/office/powerpoint/2010/main" val="2591290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SERVANT LEADERS PAVE THE WAY FOR OTHERS</a:t>
            </a:r>
            <a:r>
              <a:rPr lang="en-US" dirty="0" smtClean="0"/>
              <a:t>’ CONTRIBUTION</a:t>
            </a:r>
            <a:endParaRPr lang="en-US" dirty="0"/>
          </a:p>
        </p:txBody>
      </p:sp>
      <p:sp>
        <p:nvSpPr>
          <p:cNvPr id="3" name="Content Placeholder 2"/>
          <p:cNvSpPr>
            <a:spLocks noGrp="1"/>
          </p:cNvSpPr>
          <p:nvPr>
            <p:ph idx="1"/>
          </p:nvPr>
        </p:nvSpPr>
        <p:spPr/>
        <p:txBody>
          <a:bodyPr>
            <a:normAutofit/>
          </a:bodyPr>
          <a:lstStyle/>
          <a:p>
            <a:r>
              <a:rPr lang="en-US" dirty="0"/>
              <a:t>In agile, the team manages its work process and its work product. </a:t>
            </a:r>
            <a:r>
              <a:rPr lang="en-US" dirty="0" smtClean="0"/>
              <a:t> </a:t>
            </a:r>
          </a:p>
          <a:p>
            <a:r>
              <a:rPr lang="en-US" dirty="0" smtClean="0"/>
              <a:t>Servant </a:t>
            </a:r>
            <a:r>
              <a:rPr lang="en-US" dirty="0"/>
              <a:t>leaders work to fulfill the needs of </a:t>
            </a:r>
            <a:r>
              <a:rPr lang="en-US" dirty="0" smtClean="0"/>
              <a:t>the teams</a:t>
            </a:r>
            <a:r>
              <a:rPr lang="en-US" dirty="0"/>
              <a:t>, projects, and organization. </a:t>
            </a:r>
            <a:endParaRPr lang="en-US" dirty="0" smtClean="0"/>
          </a:p>
          <a:p>
            <a:r>
              <a:rPr lang="en-US" dirty="0" smtClean="0"/>
              <a:t>The </a:t>
            </a:r>
            <a:r>
              <a:rPr lang="en-US" dirty="0"/>
              <a:t>servant leader focuses on paving the way for the team to do its best work.</a:t>
            </a:r>
          </a:p>
          <a:p>
            <a:r>
              <a:rPr lang="en-US" dirty="0"/>
              <a:t>The servant leader influences projects and encourages the organization to </a:t>
            </a:r>
            <a:r>
              <a:rPr lang="en-US" dirty="0" smtClean="0"/>
              <a:t>think differently</a:t>
            </a:r>
            <a:r>
              <a:rPr lang="en-US" dirty="0"/>
              <a:t>.</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17</a:t>
            </a:fld>
            <a:endParaRPr lang="en-US"/>
          </a:p>
        </p:txBody>
      </p:sp>
    </p:spTree>
    <p:extLst>
      <p:ext uri="{BB962C8B-B14F-4D97-AF65-F5344CB8AC3E}">
        <p14:creationId xmlns:p14="http://schemas.microsoft.com/office/powerpoint/2010/main" val="45133860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examples of the responsibilities a servant </a:t>
            </a:r>
            <a:r>
              <a:rPr lang="en-US" dirty="0" smtClean="0"/>
              <a:t>leader may </a:t>
            </a:r>
            <a:r>
              <a:rPr lang="en-US" dirty="0"/>
              <a:t>have:</a:t>
            </a:r>
          </a:p>
        </p:txBody>
      </p:sp>
      <p:sp>
        <p:nvSpPr>
          <p:cNvPr id="3" name="Content Placeholder 2"/>
          <p:cNvSpPr>
            <a:spLocks noGrp="1"/>
          </p:cNvSpPr>
          <p:nvPr>
            <p:ph idx="1"/>
          </p:nvPr>
        </p:nvSpPr>
        <p:spPr/>
        <p:txBody>
          <a:bodyPr/>
          <a:lstStyle/>
          <a:p>
            <a:r>
              <a:rPr lang="en-US" dirty="0"/>
              <a:t>Educate stakeholders around why and how to be </a:t>
            </a:r>
            <a:r>
              <a:rPr lang="en-US" dirty="0" smtClean="0"/>
              <a:t>agile</a:t>
            </a:r>
          </a:p>
          <a:p>
            <a:r>
              <a:rPr lang="en-US" dirty="0"/>
              <a:t>Support the team through mentoring, encouragement, and support.</a:t>
            </a:r>
          </a:p>
          <a:p>
            <a:r>
              <a:rPr lang="en-US" dirty="0" smtClean="0"/>
              <a:t>Advocate </a:t>
            </a:r>
            <a:r>
              <a:rPr lang="en-US" dirty="0"/>
              <a:t>for team members training and career development</a:t>
            </a:r>
            <a:r>
              <a:rPr lang="en-US" dirty="0" smtClean="0"/>
              <a:t>. </a:t>
            </a:r>
          </a:p>
          <a:p>
            <a:r>
              <a:rPr lang="en-US" dirty="0"/>
              <a:t>Help the team with technical project management activities </a:t>
            </a:r>
            <a:r>
              <a:rPr lang="en-US" dirty="0" smtClean="0"/>
              <a:t>like quantitative </a:t>
            </a:r>
            <a:r>
              <a:rPr lang="en-US" dirty="0"/>
              <a:t>risk analysis</a:t>
            </a:r>
            <a:r>
              <a:rPr lang="en-US" dirty="0" smtClean="0"/>
              <a:t>.</a:t>
            </a:r>
          </a:p>
          <a:p>
            <a:r>
              <a:rPr lang="en-US" dirty="0"/>
              <a:t>Celebrate team successes and support and bridge building </a:t>
            </a:r>
            <a:r>
              <a:rPr lang="en-US" dirty="0" smtClean="0"/>
              <a:t>activities with </a:t>
            </a:r>
            <a:r>
              <a:rPr lang="en-US" dirty="0"/>
              <a:t>external groups. </a:t>
            </a:r>
            <a:endParaRPr lang="en-US" dirty="0" smtClean="0"/>
          </a:p>
          <a:p>
            <a:r>
              <a:rPr lang="en-US" dirty="0" smtClean="0"/>
              <a:t>Create </a:t>
            </a:r>
            <a:r>
              <a:rPr lang="en-US" dirty="0"/>
              <a:t>upward spirals of appreciation and </a:t>
            </a:r>
            <a:r>
              <a:rPr lang="en-US" dirty="0" smtClean="0"/>
              <a:t>good will </a:t>
            </a:r>
            <a:r>
              <a:rPr lang="en-US" dirty="0"/>
              <a:t>for increased collaboration.</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18</a:t>
            </a:fld>
            <a:endParaRPr lang="en-US"/>
          </a:p>
        </p:txBody>
      </p:sp>
    </p:spTree>
    <p:extLst>
      <p:ext uri="{BB962C8B-B14F-4D97-AF65-F5344CB8AC3E}">
        <p14:creationId xmlns:p14="http://schemas.microsoft.com/office/powerpoint/2010/main" val="358166995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ROLE OF THE PROJECT MANAGER IN AN </a:t>
            </a:r>
            <a:r>
              <a:rPr lang="en-US" dirty="0" smtClean="0"/>
              <a:t>AGILE ENVIRONMENT</a:t>
            </a:r>
            <a:endParaRPr lang="en-US" dirty="0"/>
          </a:p>
        </p:txBody>
      </p:sp>
      <p:sp>
        <p:nvSpPr>
          <p:cNvPr id="3" name="Content Placeholder 2"/>
          <p:cNvSpPr>
            <a:spLocks noGrp="1"/>
          </p:cNvSpPr>
          <p:nvPr>
            <p:ph idx="1"/>
          </p:nvPr>
        </p:nvSpPr>
        <p:spPr/>
        <p:txBody>
          <a:bodyPr>
            <a:normAutofit/>
          </a:bodyPr>
          <a:lstStyle/>
          <a:p>
            <a:r>
              <a:rPr lang="en-US" dirty="0"/>
              <a:t>Some agile practitioners think the role of a </a:t>
            </a:r>
            <a:r>
              <a:rPr lang="en-US" dirty="0" smtClean="0"/>
              <a:t>project manager </a:t>
            </a:r>
            <a:r>
              <a:rPr lang="en-US" dirty="0"/>
              <a:t>is not needed, due to self-organizing teams taking on the </a:t>
            </a:r>
            <a:r>
              <a:rPr lang="en-US" dirty="0" smtClean="0"/>
              <a:t>former responsibilities </a:t>
            </a:r>
            <a:r>
              <a:rPr lang="en-US" dirty="0"/>
              <a:t>of the project manager. </a:t>
            </a:r>
            <a:endParaRPr lang="en-US" dirty="0" smtClean="0"/>
          </a:p>
          <a:p>
            <a:r>
              <a:rPr lang="en-US" dirty="0" smtClean="0"/>
              <a:t>However</a:t>
            </a:r>
            <a:r>
              <a:rPr lang="en-US" dirty="0"/>
              <a:t>, pragmatic agile </a:t>
            </a:r>
            <a:r>
              <a:rPr lang="en-US" dirty="0" smtClean="0"/>
              <a:t>practitioners and </a:t>
            </a:r>
            <a:r>
              <a:rPr lang="en-US" dirty="0"/>
              <a:t>organizations realize that project managers can add significant value </a:t>
            </a:r>
            <a:r>
              <a:rPr lang="en-US" dirty="0" smtClean="0"/>
              <a:t>in many </a:t>
            </a:r>
            <a:r>
              <a:rPr lang="en-US" dirty="0"/>
              <a:t>situations. The key difference is that their roles and responsibilities </a:t>
            </a:r>
            <a:r>
              <a:rPr lang="en-US" dirty="0" smtClean="0"/>
              <a:t>look somewhat </a:t>
            </a:r>
            <a:r>
              <a:rPr lang="en-US" dirty="0"/>
              <a:t>different.</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19</a:t>
            </a:fld>
            <a:endParaRPr lang="en-US"/>
          </a:p>
        </p:txBody>
      </p:sp>
    </p:spTree>
    <p:extLst>
      <p:ext uri="{BB962C8B-B14F-4D97-AF65-F5344CB8AC3E}">
        <p14:creationId xmlns:p14="http://schemas.microsoft.com/office/powerpoint/2010/main" val="288308169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PROJECT MANAGERS USE </a:t>
            </a:r>
            <a:r>
              <a:rPr lang="en-US" dirty="0" smtClean="0"/>
              <a:t>SERVANT LEADERSHIP</a:t>
            </a:r>
            <a:endParaRPr lang="en-US" dirty="0"/>
          </a:p>
        </p:txBody>
      </p:sp>
      <p:sp>
        <p:nvSpPr>
          <p:cNvPr id="3" name="Content Placeholder 2"/>
          <p:cNvSpPr>
            <a:spLocks noGrp="1"/>
          </p:cNvSpPr>
          <p:nvPr>
            <p:ph idx="1"/>
          </p:nvPr>
        </p:nvSpPr>
        <p:spPr/>
        <p:txBody>
          <a:bodyPr>
            <a:normAutofit/>
          </a:bodyPr>
          <a:lstStyle/>
          <a:p>
            <a:r>
              <a:rPr lang="en-US" dirty="0"/>
              <a:t>When working on an agile project, project managers shift from being </a:t>
            </a:r>
            <a:r>
              <a:rPr lang="en-US" dirty="0" smtClean="0"/>
              <a:t>the center </a:t>
            </a:r>
            <a:r>
              <a:rPr lang="en-US" dirty="0"/>
              <a:t>to serving the team and the management. </a:t>
            </a:r>
            <a:endParaRPr lang="en-US" dirty="0" smtClean="0"/>
          </a:p>
          <a:p>
            <a:r>
              <a:rPr lang="en-US" dirty="0" smtClean="0"/>
              <a:t>In </a:t>
            </a:r>
            <a:r>
              <a:rPr lang="en-US" dirty="0"/>
              <a:t>an agile environment, </a:t>
            </a:r>
            <a:r>
              <a:rPr lang="en-US" dirty="0" smtClean="0"/>
              <a:t>project managers </a:t>
            </a:r>
            <a:r>
              <a:rPr lang="en-US" dirty="0"/>
              <a:t>are servant leaders, changing their emphasis to coaching people </a:t>
            </a:r>
            <a:r>
              <a:rPr lang="en-US" dirty="0" smtClean="0"/>
              <a:t>who want </a:t>
            </a:r>
            <a:r>
              <a:rPr lang="en-US" dirty="0"/>
              <a:t>help, fostering greater collaboration on the team, and aligning </a:t>
            </a:r>
            <a:r>
              <a:rPr lang="en-US" dirty="0" smtClean="0"/>
              <a:t>stakeholder needs</a:t>
            </a:r>
            <a:r>
              <a:rPr lang="en-US" dirty="0"/>
              <a:t>. </a:t>
            </a:r>
            <a:endParaRPr lang="en-US" dirty="0" smtClean="0"/>
          </a:p>
          <a:p>
            <a:r>
              <a:rPr lang="en-US" dirty="0" smtClean="0"/>
              <a:t>As </a:t>
            </a:r>
            <a:r>
              <a:rPr lang="en-US" dirty="0"/>
              <a:t>a servant leader, project managers encourage the distribution </a:t>
            </a:r>
            <a:r>
              <a:rPr lang="en-US" dirty="0" smtClean="0"/>
              <a:t>of responsibility </a:t>
            </a:r>
            <a:r>
              <a:rPr lang="en-US" dirty="0"/>
              <a:t>to the team: to those people who have the knowledge to get </a:t>
            </a:r>
            <a:r>
              <a:rPr lang="en-US" dirty="0" smtClean="0"/>
              <a:t>work done</a:t>
            </a:r>
            <a:r>
              <a:rPr lang="en-US" dirty="0"/>
              <a:t>.</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20</a:t>
            </a:fld>
            <a:endParaRPr lang="en-US"/>
          </a:p>
        </p:txBody>
      </p:sp>
    </p:spTree>
    <p:extLst>
      <p:ext uri="{BB962C8B-B14F-4D97-AF65-F5344CB8AC3E}">
        <p14:creationId xmlns:p14="http://schemas.microsoft.com/office/powerpoint/2010/main" val="86958047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TEAM COMPOSITION</a:t>
            </a:r>
            <a:endParaRPr lang="en-US" dirty="0"/>
          </a:p>
        </p:txBody>
      </p:sp>
      <p:sp>
        <p:nvSpPr>
          <p:cNvPr id="3" name="Text Placeholder 2"/>
          <p:cNvSpPr>
            <a:spLocks noGrp="1"/>
          </p:cNvSpPr>
          <p:nvPr>
            <p:ph type="body" idx="1"/>
          </p:nvPr>
        </p:nvSpPr>
        <p:spPr/>
        <p:txBody>
          <a:bodyPr/>
          <a:lstStyle/>
          <a:p>
            <a:endParaRPr lang="en-US"/>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21</a:t>
            </a:fld>
            <a:endParaRPr lang="en-US"/>
          </a:p>
        </p:txBody>
      </p:sp>
    </p:spTree>
    <p:extLst>
      <p:ext uri="{BB962C8B-B14F-4D97-AF65-F5344CB8AC3E}">
        <p14:creationId xmlns:p14="http://schemas.microsoft.com/office/powerpoint/2010/main" val="199844648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introduction</a:t>
            </a:r>
            <a:endParaRPr lang="en-US" dirty="0"/>
          </a:p>
        </p:txBody>
      </p:sp>
      <p:sp>
        <p:nvSpPr>
          <p:cNvPr id="3" name="Content Placeholder 2"/>
          <p:cNvSpPr>
            <a:spLocks noGrp="1"/>
          </p:cNvSpPr>
          <p:nvPr>
            <p:ph idx="1"/>
          </p:nvPr>
        </p:nvSpPr>
        <p:spPr/>
        <p:txBody>
          <a:bodyPr>
            <a:normAutofit/>
          </a:bodyPr>
          <a:lstStyle/>
          <a:p>
            <a:r>
              <a:rPr lang="en-US" dirty="0" smtClean="0"/>
              <a:t>A </a:t>
            </a:r>
            <a:r>
              <a:rPr lang="en-US" dirty="0"/>
              <a:t>core tenet in both the values and the principles of the Agile Manifesto is </a:t>
            </a:r>
            <a:r>
              <a:rPr lang="en-US" dirty="0" smtClean="0"/>
              <a:t>the importance </a:t>
            </a:r>
            <a:r>
              <a:rPr lang="en-US" dirty="0"/>
              <a:t>of individuals and interactions. </a:t>
            </a:r>
            <a:endParaRPr lang="en-US" dirty="0" smtClean="0"/>
          </a:p>
          <a:p>
            <a:r>
              <a:rPr lang="en-US" dirty="0" smtClean="0"/>
              <a:t>Agile </a:t>
            </a:r>
            <a:r>
              <a:rPr lang="en-US" dirty="0"/>
              <a:t>optimizes the flow of value</a:t>
            </a:r>
            <a:r>
              <a:rPr lang="en-US" dirty="0" smtClean="0"/>
              <a:t>, emphasizing </a:t>
            </a:r>
            <a:r>
              <a:rPr lang="en-US" dirty="0"/>
              <a:t>rapid feature delivery to the customer, rather than on how </a:t>
            </a:r>
            <a:r>
              <a:rPr lang="en-US" dirty="0" smtClean="0"/>
              <a:t>people are </a:t>
            </a:r>
            <a:r>
              <a:rPr lang="en-US" dirty="0"/>
              <a:t>“utilized</a:t>
            </a:r>
            <a:r>
              <a:rPr lang="en-US" dirty="0" smtClean="0"/>
              <a:t>.”</a:t>
            </a:r>
          </a:p>
          <a:p>
            <a:r>
              <a:rPr lang="en-US" i="1" dirty="0"/>
              <a:t>TIP: Build projects around motivated individuals. Give them the environment and support they need and trust them to get the job done.</a:t>
            </a:r>
          </a:p>
          <a:p>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22</a:t>
            </a:fld>
            <a:endParaRPr lang="en-US"/>
          </a:p>
        </p:txBody>
      </p:sp>
    </p:spTree>
    <p:extLst>
      <p:ext uri="{BB962C8B-B14F-4D97-AF65-F5344CB8AC3E}">
        <p14:creationId xmlns:p14="http://schemas.microsoft.com/office/powerpoint/2010/main" val="419153618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Benefits of optimizing </a:t>
            </a:r>
            <a:r>
              <a:rPr lang="en-US" dirty="0"/>
              <a:t>the flow of </a:t>
            </a:r>
            <a:r>
              <a:rPr lang="en-US" dirty="0" smtClean="0"/>
              <a:t>value</a:t>
            </a:r>
            <a:endParaRPr lang="en-US" dirty="0"/>
          </a:p>
        </p:txBody>
      </p:sp>
      <p:sp>
        <p:nvSpPr>
          <p:cNvPr id="3" name="Content Placeholder 2"/>
          <p:cNvSpPr>
            <a:spLocks noGrp="1"/>
          </p:cNvSpPr>
          <p:nvPr>
            <p:ph idx="1"/>
          </p:nvPr>
        </p:nvSpPr>
        <p:spPr/>
        <p:txBody>
          <a:bodyPr/>
          <a:lstStyle/>
          <a:p>
            <a:r>
              <a:rPr lang="en-US" dirty="0"/>
              <a:t>People are more likely to collaborate.</a:t>
            </a:r>
          </a:p>
          <a:p>
            <a:r>
              <a:rPr lang="en-US" dirty="0"/>
              <a:t>Teams finish valuable work faster.</a:t>
            </a:r>
          </a:p>
          <a:p>
            <a:r>
              <a:rPr lang="en-US" dirty="0"/>
              <a:t>Teams waste much less time because they do not multitask and </a:t>
            </a:r>
            <a:r>
              <a:rPr lang="en-US" dirty="0" smtClean="0"/>
              <a:t>have to </a:t>
            </a:r>
            <a:r>
              <a:rPr lang="en-US" dirty="0"/>
              <a:t>re-establish context.</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23</a:t>
            </a:fld>
            <a:endParaRPr lang="en-US"/>
          </a:p>
        </p:txBody>
      </p:sp>
    </p:spTree>
    <p:extLst>
      <p:ext uri="{BB962C8B-B14F-4D97-AF65-F5344CB8AC3E}">
        <p14:creationId xmlns:p14="http://schemas.microsoft.com/office/powerpoint/2010/main" val="261607277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AGILE </a:t>
            </a:r>
            <a:r>
              <a:rPr lang="en-US" dirty="0" smtClean="0"/>
              <a:t>TEAMS [1/2]</a:t>
            </a:r>
            <a:endParaRPr lang="en-US" dirty="0"/>
          </a:p>
        </p:txBody>
      </p:sp>
      <p:sp>
        <p:nvSpPr>
          <p:cNvPr id="3" name="Content Placeholder 2"/>
          <p:cNvSpPr>
            <a:spLocks noGrp="1"/>
          </p:cNvSpPr>
          <p:nvPr>
            <p:ph idx="1"/>
          </p:nvPr>
        </p:nvSpPr>
        <p:spPr/>
        <p:txBody>
          <a:bodyPr>
            <a:normAutofit/>
          </a:bodyPr>
          <a:lstStyle/>
          <a:p>
            <a:r>
              <a:rPr lang="en-US" dirty="0"/>
              <a:t>Agile teams focus on rapid product development so they can obtain </a:t>
            </a:r>
            <a:r>
              <a:rPr lang="en-US" dirty="0" smtClean="0"/>
              <a:t>feedback</a:t>
            </a:r>
          </a:p>
          <a:p>
            <a:r>
              <a:rPr lang="en-US" dirty="0"/>
              <a:t>T</a:t>
            </a:r>
            <a:r>
              <a:rPr lang="en-US" dirty="0" smtClean="0"/>
              <a:t>he </a:t>
            </a:r>
            <a:r>
              <a:rPr lang="en-US" dirty="0"/>
              <a:t>most effective agile teams tend to range in size from </a:t>
            </a:r>
            <a:r>
              <a:rPr lang="en-US" dirty="0" smtClean="0"/>
              <a:t>3 </a:t>
            </a:r>
            <a:r>
              <a:rPr lang="en-US" dirty="0"/>
              <a:t>to </a:t>
            </a:r>
            <a:r>
              <a:rPr lang="en-US" dirty="0" smtClean="0"/>
              <a:t>9</a:t>
            </a:r>
          </a:p>
          <a:p>
            <a:r>
              <a:rPr lang="en-US" dirty="0"/>
              <a:t>Ideally, agile teams are </a:t>
            </a:r>
            <a:r>
              <a:rPr lang="en-US" dirty="0" smtClean="0"/>
              <a:t>co-located </a:t>
            </a:r>
            <a:r>
              <a:rPr lang="en-US" dirty="0"/>
              <a:t>in a team </a:t>
            </a:r>
            <a:r>
              <a:rPr lang="en-US" dirty="0" smtClean="0"/>
              <a:t>space</a:t>
            </a:r>
          </a:p>
          <a:p>
            <a:r>
              <a:rPr lang="en-US" dirty="0"/>
              <a:t>Team members </a:t>
            </a:r>
            <a:r>
              <a:rPr lang="en-US" dirty="0" smtClean="0"/>
              <a:t>are 100</a:t>
            </a:r>
            <a:r>
              <a:rPr lang="en-US" dirty="0"/>
              <a:t>% dedicated to the </a:t>
            </a:r>
            <a:r>
              <a:rPr lang="en-US" dirty="0" smtClean="0"/>
              <a:t>teams</a:t>
            </a:r>
          </a:p>
          <a:p>
            <a:r>
              <a:rPr lang="en-US" dirty="0"/>
              <a:t>Agile encourages self-managing </a:t>
            </a:r>
            <a:r>
              <a:rPr lang="en-US" dirty="0" smtClean="0"/>
              <a:t>teams</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24</a:t>
            </a:fld>
            <a:endParaRPr lang="en-US"/>
          </a:p>
        </p:txBody>
      </p:sp>
    </p:spTree>
    <p:extLst>
      <p:ext uri="{BB962C8B-B14F-4D97-AF65-F5344CB8AC3E}">
        <p14:creationId xmlns:p14="http://schemas.microsoft.com/office/powerpoint/2010/main" val="402477343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AGILE </a:t>
            </a:r>
            <a:r>
              <a:rPr lang="en-US" dirty="0" smtClean="0"/>
              <a:t>TEAMS [2/2]</a:t>
            </a:r>
            <a:endParaRPr lang="en-US" dirty="0"/>
          </a:p>
        </p:txBody>
      </p:sp>
      <p:sp>
        <p:nvSpPr>
          <p:cNvPr id="3" name="Content Placeholder 2"/>
          <p:cNvSpPr>
            <a:spLocks noGrp="1"/>
          </p:cNvSpPr>
          <p:nvPr>
            <p:ph idx="1"/>
          </p:nvPr>
        </p:nvSpPr>
        <p:spPr/>
        <p:txBody>
          <a:bodyPr>
            <a:normAutofit/>
          </a:bodyPr>
          <a:lstStyle/>
          <a:p>
            <a:r>
              <a:rPr lang="en-US" dirty="0" smtClean="0"/>
              <a:t>Agile </a:t>
            </a:r>
            <a:r>
              <a:rPr lang="en-US" dirty="0"/>
              <a:t>teams thrive with servant </a:t>
            </a:r>
            <a:r>
              <a:rPr lang="en-US" dirty="0" smtClean="0"/>
              <a:t>leadership</a:t>
            </a:r>
          </a:p>
          <a:p>
            <a:r>
              <a:rPr lang="en-US" dirty="0"/>
              <a:t>The leaders </a:t>
            </a:r>
            <a:r>
              <a:rPr lang="en-US" dirty="0" smtClean="0"/>
              <a:t>support the </a:t>
            </a:r>
            <a:r>
              <a:rPr lang="en-US" dirty="0"/>
              <a:t>teams’ approach to their </a:t>
            </a:r>
            <a:r>
              <a:rPr lang="en-US" dirty="0" smtClean="0"/>
              <a:t>work</a:t>
            </a:r>
          </a:p>
          <a:p>
            <a:r>
              <a:rPr lang="en-US" dirty="0"/>
              <a:t>Cross-functional agile teams produce functional product </a:t>
            </a:r>
            <a:r>
              <a:rPr lang="en-US" dirty="0" smtClean="0"/>
              <a:t>increments frequently</a:t>
            </a:r>
          </a:p>
          <a:p>
            <a:r>
              <a:rPr lang="en-US" dirty="0"/>
              <a:t>T</a:t>
            </a:r>
            <a:r>
              <a:rPr lang="en-US" dirty="0" smtClean="0"/>
              <a:t>he </a:t>
            </a:r>
            <a:r>
              <a:rPr lang="en-US" dirty="0"/>
              <a:t>teams collectively own the work and </a:t>
            </a:r>
            <a:r>
              <a:rPr lang="en-US" dirty="0" smtClean="0"/>
              <a:t>together have </a:t>
            </a:r>
            <a:r>
              <a:rPr lang="en-US" dirty="0"/>
              <a:t>all of the necessary skills to deliver completed work</a:t>
            </a:r>
            <a:endParaRPr lang="en-US" dirty="0" smtClean="0"/>
          </a:p>
          <a:p>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25</a:t>
            </a:fld>
            <a:endParaRPr lang="en-US"/>
          </a:p>
        </p:txBody>
      </p:sp>
    </p:spTree>
    <p:extLst>
      <p:ext uri="{BB962C8B-B14F-4D97-AF65-F5344CB8AC3E}">
        <p14:creationId xmlns:p14="http://schemas.microsoft.com/office/powerpoint/2010/main" val="246246545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Agile Teams effectiveness</a:t>
            </a:r>
            <a:endParaRPr lang="en-US" dirty="0"/>
          </a:p>
        </p:txBody>
      </p:sp>
      <p:sp>
        <p:nvSpPr>
          <p:cNvPr id="3" name="Content Placeholder 2"/>
          <p:cNvSpPr>
            <a:spLocks noGrp="1"/>
          </p:cNvSpPr>
          <p:nvPr>
            <p:ph idx="1"/>
          </p:nvPr>
        </p:nvSpPr>
        <p:spPr/>
        <p:txBody>
          <a:bodyPr/>
          <a:lstStyle/>
          <a:p>
            <a:r>
              <a:rPr lang="en-US" dirty="0"/>
              <a:t>T</a:t>
            </a:r>
            <a:r>
              <a:rPr lang="en-US" dirty="0" smtClean="0"/>
              <a:t>he </a:t>
            </a:r>
            <a:r>
              <a:rPr lang="en-US" dirty="0"/>
              <a:t>more a team limits its </a:t>
            </a:r>
            <a:r>
              <a:rPr lang="en-US" b="1" dirty="0"/>
              <a:t>work </a:t>
            </a:r>
            <a:r>
              <a:rPr lang="en-US" b="1" dirty="0" smtClean="0"/>
              <a:t>in progress</a:t>
            </a:r>
            <a:r>
              <a:rPr lang="en-US" dirty="0"/>
              <a:t>, the more likely its members can collaborate to expedite work </a:t>
            </a:r>
            <a:r>
              <a:rPr lang="en-US" dirty="0" smtClean="0"/>
              <a:t>across the board</a:t>
            </a:r>
          </a:p>
          <a:p>
            <a:r>
              <a:rPr lang="en-US" dirty="0"/>
              <a:t>Team members in successful agile teams work to collaborate </a:t>
            </a:r>
            <a:r>
              <a:rPr lang="en-US" dirty="0" smtClean="0"/>
              <a:t>in various </a:t>
            </a:r>
            <a:r>
              <a:rPr lang="en-US" dirty="0"/>
              <a:t>ways (such as </a:t>
            </a:r>
            <a:r>
              <a:rPr lang="en-US" b="1" dirty="0"/>
              <a:t>pairing, swarming, and mobbing</a:t>
            </a:r>
            <a:r>
              <a:rPr lang="en-US" dirty="0"/>
              <a:t>) so they do not fall </a:t>
            </a:r>
            <a:r>
              <a:rPr lang="en-US" dirty="0" smtClean="0"/>
              <a:t>into the </a:t>
            </a:r>
            <a:r>
              <a:rPr lang="en-US" b="1" dirty="0"/>
              <a:t>trap of mini-waterfalls </a:t>
            </a:r>
            <a:r>
              <a:rPr lang="en-US" dirty="0"/>
              <a:t>instead of collaborative work</a:t>
            </a:r>
            <a:endParaRPr lang="en-US" dirty="0" smtClean="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26</a:t>
            </a:fld>
            <a:endParaRPr lang="en-US"/>
          </a:p>
        </p:txBody>
      </p:sp>
    </p:spTree>
    <p:extLst>
      <p:ext uri="{BB962C8B-B14F-4D97-AF65-F5344CB8AC3E}">
        <p14:creationId xmlns:p14="http://schemas.microsoft.com/office/powerpoint/2010/main" val="348481868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Agile Teams collaboration</a:t>
            </a:r>
            <a:endParaRPr lang="en-US" dirty="0"/>
          </a:p>
        </p:txBody>
      </p:sp>
      <p:sp>
        <p:nvSpPr>
          <p:cNvPr id="3" name="Content Placeholder 2"/>
          <p:cNvSpPr>
            <a:spLocks noGrp="1"/>
          </p:cNvSpPr>
          <p:nvPr>
            <p:ph idx="1"/>
          </p:nvPr>
        </p:nvSpPr>
        <p:spPr/>
        <p:txBody>
          <a:bodyPr/>
          <a:lstStyle/>
          <a:p>
            <a:r>
              <a:rPr lang="en-US" b="1" dirty="0"/>
              <a:t>Pair Work. </a:t>
            </a:r>
            <a:r>
              <a:rPr lang="en-US" dirty="0"/>
              <a:t>A technique of pairing two team members to work </a:t>
            </a:r>
            <a:r>
              <a:rPr lang="en-US" dirty="0" smtClean="0"/>
              <a:t>simultaneously on </a:t>
            </a:r>
            <a:r>
              <a:rPr lang="en-US" dirty="0"/>
              <a:t>the same work </a:t>
            </a:r>
            <a:r>
              <a:rPr lang="en-US" dirty="0" smtClean="0"/>
              <a:t>item</a:t>
            </a:r>
          </a:p>
          <a:p>
            <a:r>
              <a:rPr lang="en-US" b="1" dirty="0"/>
              <a:t>Swarming. </a:t>
            </a:r>
            <a:r>
              <a:rPr lang="en-US" dirty="0"/>
              <a:t>A technique in which multiple team members focus collectively </a:t>
            </a:r>
            <a:r>
              <a:rPr lang="en-US" dirty="0" smtClean="0"/>
              <a:t>on resolving </a:t>
            </a:r>
            <a:r>
              <a:rPr lang="en-US" dirty="0"/>
              <a:t>a specific </a:t>
            </a:r>
            <a:r>
              <a:rPr lang="en-US" dirty="0" smtClean="0"/>
              <a:t>impediment</a:t>
            </a:r>
          </a:p>
          <a:p>
            <a:r>
              <a:rPr lang="en-US" b="1" dirty="0"/>
              <a:t>Mobbing. </a:t>
            </a:r>
            <a:r>
              <a:rPr lang="en-US" dirty="0"/>
              <a:t>A technique in which multiple team members focus </a:t>
            </a:r>
            <a:r>
              <a:rPr lang="en-US" dirty="0" smtClean="0"/>
              <a:t>simultaneously and </a:t>
            </a:r>
            <a:r>
              <a:rPr lang="en-US" dirty="0"/>
              <a:t>coordinate their contributions on a particular work item</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27</a:t>
            </a:fld>
            <a:endParaRPr lang="en-US"/>
          </a:p>
        </p:txBody>
      </p:sp>
    </p:spTree>
    <p:extLst>
      <p:ext uri="{BB962C8B-B14F-4D97-AF65-F5344CB8AC3E}">
        <p14:creationId xmlns:p14="http://schemas.microsoft.com/office/powerpoint/2010/main" val="149281459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Mini-waterfalls</a:t>
            </a:r>
          </a:p>
        </p:txBody>
      </p:sp>
      <p:sp>
        <p:nvSpPr>
          <p:cNvPr id="3" name="Content Placeholder 2"/>
          <p:cNvSpPr>
            <a:spLocks noGrp="1"/>
          </p:cNvSpPr>
          <p:nvPr>
            <p:ph idx="1"/>
          </p:nvPr>
        </p:nvSpPr>
        <p:spPr/>
        <p:txBody>
          <a:bodyPr/>
          <a:lstStyle/>
          <a:p>
            <a:r>
              <a:rPr lang="en-US" dirty="0"/>
              <a:t>Mini-waterfalls </a:t>
            </a:r>
            <a:r>
              <a:rPr lang="en-US" dirty="0" smtClean="0"/>
              <a:t>occur when </a:t>
            </a:r>
            <a:r>
              <a:rPr lang="en-US" dirty="0"/>
              <a:t>the team addresses </a:t>
            </a:r>
            <a:r>
              <a:rPr lang="en-US" i="1" dirty="0"/>
              <a:t>all </a:t>
            </a:r>
            <a:r>
              <a:rPr lang="en-US" dirty="0"/>
              <a:t>of the requirements in a given period, then </a:t>
            </a:r>
            <a:r>
              <a:rPr lang="en-US" dirty="0" smtClean="0"/>
              <a:t>attempts to </a:t>
            </a:r>
            <a:r>
              <a:rPr lang="en-US" dirty="0"/>
              <a:t>do </a:t>
            </a:r>
            <a:r>
              <a:rPr lang="en-US" i="1" dirty="0"/>
              <a:t>all </a:t>
            </a:r>
            <a:r>
              <a:rPr lang="en-US" dirty="0"/>
              <a:t>of the design, then moves on to do </a:t>
            </a:r>
            <a:r>
              <a:rPr lang="en-US" i="1" dirty="0"/>
              <a:t>all </a:t>
            </a:r>
            <a:r>
              <a:rPr lang="en-US" dirty="0"/>
              <a:t>of the building</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28</a:t>
            </a:fld>
            <a:endParaRPr lang="en-US"/>
          </a:p>
        </p:txBody>
      </p:sp>
    </p:spTree>
    <p:extLst>
      <p:ext uri="{BB962C8B-B14F-4D97-AF65-F5344CB8AC3E}">
        <p14:creationId xmlns:p14="http://schemas.microsoft.com/office/powerpoint/2010/main" val="66040045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Attributes of Successful Agile </a:t>
            </a:r>
            <a:r>
              <a:rPr lang="en-US" b="1" dirty="0" smtClean="0"/>
              <a:t>Teams [1/2]</a:t>
            </a:r>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29</a:t>
            </a:fld>
            <a:endParaRPr lang="en-US"/>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3474204951"/>
              </p:ext>
            </p:extLst>
          </p:nvPr>
        </p:nvGraphicFramePr>
        <p:xfrm>
          <a:off x="838200" y="1825625"/>
          <a:ext cx="10515600" cy="3937000"/>
        </p:xfrm>
        <a:graphic>
          <a:graphicData uri="http://schemas.openxmlformats.org/drawingml/2006/table">
            <a:tbl>
              <a:tblPr firstRow="1" bandRow="1">
                <a:tableStyleId>{5C22544A-7EE6-4342-B048-85BDC9FD1C3A}</a:tableStyleId>
              </a:tblPr>
              <a:tblGrid>
                <a:gridCol w="2623457">
                  <a:extLst>
                    <a:ext uri="{9D8B030D-6E8A-4147-A177-3AD203B41FA5}">
                      <a16:colId xmlns:a16="http://schemas.microsoft.com/office/drawing/2014/main" val="1078113869"/>
                    </a:ext>
                  </a:extLst>
                </a:gridCol>
                <a:gridCol w="7892143">
                  <a:extLst>
                    <a:ext uri="{9D8B030D-6E8A-4147-A177-3AD203B41FA5}">
                      <a16:colId xmlns:a16="http://schemas.microsoft.com/office/drawing/2014/main" val="842667328"/>
                    </a:ext>
                  </a:extLst>
                </a:gridCol>
              </a:tblGrid>
              <a:tr h="370840">
                <a:tc>
                  <a:txBody>
                    <a:bodyPr/>
                    <a:lstStyle/>
                    <a:p>
                      <a:r>
                        <a:rPr lang="en-US" sz="1800" b="1" i="0" u="none" strike="noStrike" kern="1200" baseline="0" dirty="0" smtClean="0">
                          <a:solidFill>
                            <a:schemeClr val="lt1"/>
                          </a:solidFill>
                          <a:latin typeface="+mn-lt"/>
                          <a:ea typeface="+mn-ea"/>
                          <a:cs typeface="+mn-cs"/>
                        </a:rPr>
                        <a:t>Attribute</a:t>
                      </a:r>
                      <a:endParaRPr lang="en-US" dirty="0"/>
                    </a:p>
                  </a:txBody>
                  <a:tcPr/>
                </a:tc>
                <a:tc>
                  <a:txBody>
                    <a:bodyPr/>
                    <a:lstStyle/>
                    <a:p>
                      <a:r>
                        <a:rPr lang="en-US" sz="1800" b="1" i="0" u="none" strike="noStrike" kern="1200" baseline="0" dirty="0" smtClean="0">
                          <a:solidFill>
                            <a:schemeClr val="lt1"/>
                          </a:solidFill>
                          <a:latin typeface="+mn-lt"/>
                          <a:ea typeface="+mn-ea"/>
                          <a:cs typeface="+mn-cs"/>
                        </a:rPr>
                        <a:t>Goal</a:t>
                      </a:r>
                      <a:endParaRPr lang="en-US" dirty="0"/>
                    </a:p>
                  </a:txBody>
                  <a:tcPr/>
                </a:tc>
                <a:extLst>
                  <a:ext uri="{0D108BD9-81ED-4DB2-BD59-A6C34878D82A}">
                    <a16:rowId xmlns:a16="http://schemas.microsoft.com/office/drawing/2014/main" val="4177737338"/>
                  </a:ext>
                </a:extLst>
              </a:tr>
              <a:tr h="370840">
                <a:tc>
                  <a:txBody>
                    <a:bodyPr/>
                    <a:lstStyle/>
                    <a:p>
                      <a:r>
                        <a:rPr lang="en-US" sz="1800" b="0" i="0" u="none" strike="noStrike" kern="1200" baseline="0" dirty="0" smtClean="0">
                          <a:solidFill>
                            <a:schemeClr val="dk1"/>
                          </a:solidFill>
                          <a:latin typeface="+mn-lt"/>
                          <a:ea typeface="+mn-ea"/>
                          <a:cs typeface="+mn-cs"/>
                        </a:rPr>
                        <a:t>Dedicated people</a:t>
                      </a:r>
                      <a:endParaRPr lang="en-US" dirty="0"/>
                    </a:p>
                  </a:txBody>
                  <a:tcPr/>
                </a:tc>
                <a:tc>
                  <a:txBody>
                    <a:bodyPr/>
                    <a:lstStyle/>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Increased focus and productivity</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Small team, fewer than ten people</a:t>
                      </a:r>
                      <a:endParaRPr lang="en-US" dirty="0"/>
                    </a:p>
                  </a:txBody>
                  <a:tcPr/>
                </a:tc>
                <a:extLst>
                  <a:ext uri="{0D108BD9-81ED-4DB2-BD59-A6C34878D82A}">
                    <a16:rowId xmlns:a16="http://schemas.microsoft.com/office/drawing/2014/main" val="907803729"/>
                  </a:ext>
                </a:extLst>
              </a:tr>
              <a:tr h="370840">
                <a:tc>
                  <a:txBody>
                    <a:bodyPr/>
                    <a:lstStyle/>
                    <a:p>
                      <a:r>
                        <a:rPr lang="en-US" sz="1800" b="0" i="0" u="none" strike="noStrike" kern="1200" baseline="0" dirty="0" smtClean="0">
                          <a:solidFill>
                            <a:schemeClr val="dk1"/>
                          </a:solidFill>
                          <a:latin typeface="+mn-lt"/>
                          <a:ea typeface="+mn-ea"/>
                          <a:cs typeface="+mn-cs"/>
                        </a:rPr>
                        <a:t>Cross-functional team</a:t>
                      </a:r>
                    </a:p>
                    <a:p>
                      <a:r>
                        <a:rPr lang="en-US" sz="1800" b="0" i="0" u="none" strike="noStrike" kern="1200" baseline="0" dirty="0" smtClean="0">
                          <a:solidFill>
                            <a:schemeClr val="dk1"/>
                          </a:solidFill>
                          <a:latin typeface="+mn-lt"/>
                          <a:ea typeface="+mn-ea"/>
                          <a:cs typeface="+mn-cs"/>
                        </a:rPr>
                        <a:t>members</a:t>
                      </a:r>
                      <a:endParaRPr lang="en-US" dirty="0"/>
                    </a:p>
                  </a:txBody>
                  <a:tcPr/>
                </a:tc>
                <a:tc>
                  <a:txBody>
                    <a:bodyPr/>
                    <a:lstStyle/>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Develop and deliver often</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Deliver finished value as an independent team</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Integrate all the work activities to deliver finished work</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Provide feedback from inside the team and from others, such as the product owner</a:t>
                      </a:r>
                      <a:endParaRPr lang="en-US" dirty="0"/>
                    </a:p>
                  </a:txBody>
                  <a:tcPr/>
                </a:tc>
                <a:extLst>
                  <a:ext uri="{0D108BD9-81ED-4DB2-BD59-A6C34878D82A}">
                    <a16:rowId xmlns:a16="http://schemas.microsoft.com/office/drawing/2014/main" val="3563549308"/>
                  </a:ext>
                </a:extLst>
              </a:tr>
              <a:tr h="370840">
                <a:tc>
                  <a:txBody>
                    <a:bodyPr/>
                    <a:lstStyle/>
                    <a:p>
                      <a:r>
                        <a:rPr lang="en-US" sz="1800" b="0" i="0" u="none" strike="noStrike" kern="1200" baseline="0" dirty="0" smtClean="0">
                          <a:solidFill>
                            <a:schemeClr val="dk1"/>
                          </a:solidFill>
                          <a:latin typeface="+mn-lt"/>
                          <a:ea typeface="+mn-ea"/>
                          <a:cs typeface="+mn-cs"/>
                        </a:rPr>
                        <a:t>Colocation or ability to</a:t>
                      </a:r>
                    </a:p>
                    <a:p>
                      <a:r>
                        <a:rPr lang="en-US" sz="1800" b="0" i="0" u="none" strike="noStrike" kern="1200" baseline="0" dirty="0" smtClean="0">
                          <a:solidFill>
                            <a:schemeClr val="dk1"/>
                          </a:solidFill>
                          <a:latin typeface="+mn-lt"/>
                          <a:ea typeface="+mn-ea"/>
                          <a:cs typeface="+mn-cs"/>
                        </a:rPr>
                        <a:t>manage any location</a:t>
                      </a:r>
                    </a:p>
                    <a:p>
                      <a:r>
                        <a:rPr lang="en-US" sz="1800" b="0" i="0" u="none" strike="noStrike" kern="1200" baseline="0" dirty="0" smtClean="0">
                          <a:solidFill>
                            <a:schemeClr val="dk1"/>
                          </a:solidFill>
                          <a:latin typeface="+mn-lt"/>
                          <a:ea typeface="+mn-ea"/>
                          <a:cs typeface="+mn-cs"/>
                        </a:rPr>
                        <a:t>challenges</a:t>
                      </a:r>
                      <a:endParaRPr lang="en-US" dirty="0"/>
                    </a:p>
                  </a:txBody>
                  <a:tcPr/>
                </a:tc>
                <a:tc>
                  <a:txBody>
                    <a:bodyPr/>
                    <a:lstStyle/>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Better communication</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Improved team dynamics</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Knowledge sharing</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Reduced cost of learning</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Able to commit to working with each other</a:t>
                      </a:r>
                      <a:endParaRPr lang="en-US" dirty="0"/>
                    </a:p>
                  </a:txBody>
                  <a:tcPr/>
                </a:tc>
                <a:extLst>
                  <a:ext uri="{0D108BD9-81ED-4DB2-BD59-A6C34878D82A}">
                    <a16:rowId xmlns:a16="http://schemas.microsoft.com/office/drawing/2014/main" val="159249983"/>
                  </a:ext>
                </a:extLst>
              </a:tr>
            </a:tbl>
          </a:graphicData>
        </a:graphic>
      </p:graphicFrame>
    </p:spTree>
    <p:extLst>
      <p:ext uri="{BB962C8B-B14F-4D97-AF65-F5344CB8AC3E}">
        <p14:creationId xmlns:p14="http://schemas.microsoft.com/office/powerpoint/2010/main" val="98934016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Attributes of Successful Agile </a:t>
            </a:r>
            <a:r>
              <a:rPr lang="en-US" b="1" dirty="0" smtClean="0"/>
              <a:t>Teams [2/2]</a:t>
            </a:r>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30</a:t>
            </a:fld>
            <a:endParaRPr lang="en-US"/>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2402157565"/>
              </p:ext>
            </p:extLst>
          </p:nvPr>
        </p:nvGraphicFramePr>
        <p:xfrm>
          <a:off x="838200" y="1825625"/>
          <a:ext cx="10515600" cy="3022600"/>
        </p:xfrm>
        <a:graphic>
          <a:graphicData uri="http://schemas.openxmlformats.org/drawingml/2006/table">
            <a:tbl>
              <a:tblPr firstRow="1" bandRow="1">
                <a:tableStyleId>{5C22544A-7EE6-4342-B048-85BDC9FD1C3A}</a:tableStyleId>
              </a:tblPr>
              <a:tblGrid>
                <a:gridCol w="2623457">
                  <a:extLst>
                    <a:ext uri="{9D8B030D-6E8A-4147-A177-3AD203B41FA5}">
                      <a16:colId xmlns:a16="http://schemas.microsoft.com/office/drawing/2014/main" val="1078113869"/>
                    </a:ext>
                  </a:extLst>
                </a:gridCol>
                <a:gridCol w="7892143">
                  <a:extLst>
                    <a:ext uri="{9D8B030D-6E8A-4147-A177-3AD203B41FA5}">
                      <a16:colId xmlns:a16="http://schemas.microsoft.com/office/drawing/2014/main" val="842667328"/>
                    </a:ext>
                  </a:extLst>
                </a:gridCol>
              </a:tblGrid>
              <a:tr h="370840">
                <a:tc>
                  <a:txBody>
                    <a:bodyPr/>
                    <a:lstStyle/>
                    <a:p>
                      <a:r>
                        <a:rPr lang="en-US" sz="1800" b="1" i="0" u="none" strike="noStrike" kern="1200" baseline="0" dirty="0" smtClean="0">
                          <a:solidFill>
                            <a:schemeClr val="lt1"/>
                          </a:solidFill>
                          <a:latin typeface="+mn-lt"/>
                          <a:ea typeface="+mn-ea"/>
                          <a:cs typeface="+mn-cs"/>
                        </a:rPr>
                        <a:t>Attribute</a:t>
                      </a:r>
                      <a:endParaRPr lang="en-US" dirty="0"/>
                    </a:p>
                  </a:txBody>
                  <a:tcPr/>
                </a:tc>
                <a:tc>
                  <a:txBody>
                    <a:bodyPr/>
                    <a:lstStyle/>
                    <a:p>
                      <a:r>
                        <a:rPr lang="en-US" sz="1800" b="1" i="0" u="none" strike="noStrike" kern="1200" baseline="0" dirty="0" smtClean="0">
                          <a:solidFill>
                            <a:schemeClr val="lt1"/>
                          </a:solidFill>
                          <a:latin typeface="+mn-lt"/>
                          <a:ea typeface="+mn-ea"/>
                          <a:cs typeface="+mn-cs"/>
                        </a:rPr>
                        <a:t>Goal</a:t>
                      </a:r>
                      <a:endParaRPr lang="en-US" dirty="0"/>
                    </a:p>
                  </a:txBody>
                  <a:tcPr/>
                </a:tc>
                <a:extLst>
                  <a:ext uri="{0D108BD9-81ED-4DB2-BD59-A6C34878D82A}">
                    <a16:rowId xmlns:a16="http://schemas.microsoft.com/office/drawing/2014/main" val="4177737338"/>
                  </a:ext>
                </a:extLst>
              </a:tr>
              <a:tr h="370840">
                <a:tc>
                  <a:txBody>
                    <a:bodyPr/>
                    <a:lstStyle/>
                    <a:p>
                      <a:r>
                        <a:rPr lang="en-US" sz="1800" b="0" i="0" u="none" strike="noStrike" kern="1200" baseline="0" dirty="0" smtClean="0">
                          <a:solidFill>
                            <a:schemeClr val="dk1"/>
                          </a:solidFill>
                          <a:latin typeface="+mn-lt"/>
                          <a:ea typeface="+mn-ea"/>
                          <a:cs typeface="+mn-cs"/>
                        </a:rPr>
                        <a:t>Mixed team of generalists</a:t>
                      </a:r>
                    </a:p>
                    <a:p>
                      <a:r>
                        <a:rPr lang="en-US" sz="1800" b="0" i="0" u="none" strike="noStrike" kern="1200" baseline="0" dirty="0" smtClean="0">
                          <a:solidFill>
                            <a:schemeClr val="dk1"/>
                          </a:solidFill>
                          <a:latin typeface="+mn-lt"/>
                          <a:ea typeface="+mn-ea"/>
                          <a:cs typeface="+mn-cs"/>
                        </a:rPr>
                        <a:t>and specialists</a:t>
                      </a:r>
                      <a:endParaRPr lang="en-US" dirty="0"/>
                    </a:p>
                  </a:txBody>
                  <a:tcPr/>
                </a:tc>
                <a:tc>
                  <a:txBody>
                    <a:bodyPr/>
                    <a:lstStyle/>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Specialists provide dedicated expertise and generalists provide flexibility of who does what</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Team brings their specialist capabilities and often become generalizing specialists, with a focus specialty plus breadth of experience across multiple skills</a:t>
                      </a:r>
                      <a:endParaRPr lang="en-US" dirty="0"/>
                    </a:p>
                  </a:txBody>
                  <a:tcPr/>
                </a:tc>
                <a:extLst>
                  <a:ext uri="{0D108BD9-81ED-4DB2-BD59-A6C34878D82A}">
                    <a16:rowId xmlns:a16="http://schemas.microsoft.com/office/drawing/2014/main" val="177882832"/>
                  </a:ext>
                </a:extLst>
              </a:tr>
              <a:tr h="370840">
                <a:tc>
                  <a:txBody>
                    <a:bodyPr/>
                    <a:lstStyle/>
                    <a:p>
                      <a:r>
                        <a:rPr lang="en-US" sz="1800" b="0" i="0" u="none" strike="noStrike" kern="1200" baseline="0" dirty="0" smtClean="0">
                          <a:solidFill>
                            <a:schemeClr val="dk1"/>
                          </a:solidFill>
                          <a:latin typeface="+mn-lt"/>
                          <a:ea typeface="+mn-ea"/>
                          <a:cs typeface="+mn-cs"/>
                        </a:rPr>
                        <a:t>Stable work environment</a:t>
                      </a:r>
                      <a:endParaRPr lang="en-US" dirty="0"/>
                    </a:p>
                  </a:txBody>
                  <a:tcPr/>
                </a:tc>
                <a:tc>
                  <a:txBody>
                    <a:bodyPr/>
                    <a:lstStyle/>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Depend on each other to deliver</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Agreed-upon approach to the work</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Simplified team cost calculations (run rate)</a:t>
                      </a:r>
                    </a:p>
                    <a:p>
                      <a:pPr marL="285750" indent="-285750">
                        <a:buFont typeface="Arial" panose="020B0604020202020204" pitchFamily="34" charset="0"/>
                        <a:buChar char="•"/>
                      </a:pPr>
                      <a:r>
                        <a:rPr lang="en-US" sz="1800" b="0" i="0" u="none" strike="noStrike" kern="1200" baseline="0" dirty="0" smtClean="0">
                          <a:solidFill>
                            <a:schemeClr val="dk1"/>
                          </a:solidFill>
                          <a:latin typeface="+mn-lt"/>
                          <a:ea typeface="+mn-ea"/>
                          <a:cs typeface="+mn-cs"/>
                        </a:rPr>
                        <a:t>Preservation and expansion of intellectual capital</a:t>
                      </a:r>
                      <a:endParaRPr lang="en-US" dirty="0"/>
                    </a:p>
                  </a:txBody>
                  <a:tcPr/>
                </a:tc>
                <a:extLst>
                  <a:ext uri="{0D108BD9-81ED-4DB2-BD59-A6C34878D82A}">
                    <a16:rowId xmlns:a16="http://schemas.microsoft.com/office/drawing/2014/main" val="2527209197"/>
                  </a:ext>
                </a:extLst>
              </a:tr>
            </a:tbl>
          </a:graphicData>
        </a:graphic>
      </p:graphicFrame>
    </p:spTree>
    <p:extLst>
      <p:ext uri="{BB962C8B-B14F-4D97-AF65-F5344CB8AC3E}">
        <p14:creationId xmlns:p14="http://schemas.microsoft.com/office/powerpoint/2010/main" val="217982634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AGILE ROLES</a:t>
            </a:r>
          </a:p>
        </p:txBody>
      </p:sp>
      <p:sp>
        <p:nvSpPr>
          <p:cNvPr id="3" name="Content Placeholder 2"/>
          <p:cNvSpPr>
            <a:spLocks noGrp="1"/>
          </p:cNvSpPr>
          <p:nvPr>
            <p:ph idx="1"/>
          </p:nvPr>
        </p:nvSpPr>
        <p:spPr/>
        <p:txBody>
          <a:bodyPr/>
          <a:lstStyle/>
          <a:p>
            <a:r>
              <a:rPr lang="en-US" dirty="0"/>
              <a:t>Cross-functional team members,</a:t>
            </a:r>
          </a:p>
          <a:p>
            <a:r>
              <a:rPr lang="en-US" dirty="0"/>
              <a:t>Product owner, and</a:t>
            </a:r>
          </a:p>
          <a:p>
            <a:r>
              <a:rPr lang="en-US" dirty="0"/>
              <a:t>Team facilitator.</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31</a:t>
            </a:fld>
            <a:endParaRPr lang="en-US"/>
          </a:p>
        </p:txBody>
      </p:sp>
    </p:spTree>
    <p:extLst>
      <p:ext uri="{BB962C8B-B14F-4D97-AF65-F5344CB8AC3E}">
        <p14:creationId xmlns:p14="http://schemas.microsoft.com/office/powerpoint/2010/main" val="181329747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Cross-functional </a:t>
            </a:r>
            <a:r>
              <a:rPr lang="en-US" dirty="0" smtClean="0"/>
              <a:t>team member</a:t>
            </a:r>
            <a:endParaRPr lang="en-US" dirty="0"/>
          </a:p>
        </p:txBody>
      </p:sp>
      <p:sp>
        <p:nvSpPr>
          <p:cNvPr id="3" name="Content Placeholder 2"/>
          <p:cNvSpPr>
            <a:spLocks noGrp="1"/>
          </p:cNvSpPr>
          <p:nvPr>
            <p:ph idx="1"/>
          </p:nvPr>
        </p:nvSpPr>
        <p:spPr/>
        <p:txBody>
          <a:bodyPr>
            <a:normAutofit/>
          </a:bodyPr>
          <a:lstStyle/>
          <a:p>
            <a:r>
              <a:rPr lang="en-US" dirty="0"/>
              <a:t>Cross-functional teams consist of team members with all the </a:t>
            </a:r>
            <a:r>
              <a:rPr lang="en-US" dirty="0" smtClean="0"/>
              <a:t>skills necessary </a:t>
            </a:r>
            <a:r>
              <a:rPr lang="en-US" dirty="0"/>
              <a:t>to produce a working product. </a:t>
            </a:r>
            <a:endParaRPr lang="en-US" dirty="0" smtClean="0"/>
          </a:p>
          <a:p>
            <a:r>
              <a:rPr lang="en-US" dirty="0" smtClean="0"/>
              <a:t>In </a:t>
            </a:r>
            <a:r>
              <a:rPr lang="en-US" dirty="0"/>
              <a:t>software development</a:t>
            </a:r>
            <a:r>
              <a:rPr lang="en-US" dirty="0" smtClean="0"/>
              <a:t>, cross-functional </a:t>
            </a:r>
            <a:r>
              <a:rPr lang="en-US" dirty="0"/>
              <a:t>teams are typically comprised of designers</a:t>
            </a:r>
            <a:r>
              <a:rPr lang="en-US" dirty="0" smtClean="0"/>
              <a:t>, developers</a:t>
            </a:r>
            <a:r>
              <a:rPr lang="en-US" dirty="0"/>
              <a:t>, testers, and any other required roles. </a:t>
            </a:r>
            <a:endParaRPr lang="en-US" dirty="0" smtClean="0"/>
          </a:p>
          <a:p>
            <a:r>
              <a:rPr lang="en-US" dirty="0" smtClean="0"/>
              <a:t>The cross-functional development </a:t>
            </a:r>
            <a:r>
              <a:rPr lang="en-US" dirty="0"/>
              <a:t>teams consist of professionals who deliver </a:t>
            </a:r>
            <a:r>
              <a:rPr lang="en-US" dirty="0" smtClean="0"/>
              <a:t>potentially releasable </a:t>
            </a:r>
            <a:r>
              <a:rPr lang="en-US" dirty="0"/>
              <a:t>product on a regular cadence. </a:t>
            </a:r>
            <a:endParaRPr lang="en-US" dirty="0" smtClean="0"/>
          </a:p>
          <a:p>
            <a:r>
              <a:rPr lang="en-US" dirty="0" smtClean="0"/>
              <a:t>Cross-functional </a:t>
            </a:r>
            <a:r>
              <a:rPr lang="en-US" dirty="0"/>
              <a:t>teams </a:t>
            </a:r>
            <a:r>
              <a:rPr lang="en-US" dirty="0" smtClean="0"/>
              <a:t>are critical </a:t>
            </a:r>
            <a:r>
              <a:rPr lang="en-US" dirty="0"/>
              <a:t>because they can deliver finished work in the shortest </a:t>
            </a:r>
            <a:r>
              <a:rPr lang="en-US" dirty="0" smtClean="0"/>
              <a:t>possible time</a:t>
            </a:r>
            <a:r>
              <a:rPr lang="en-US" dirty="0"/>
              <a:t>, with higher quality, without external dependencies.</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32</a:t>
            </a:fld>
            <a:endParaRPr lang="en-US"/>
          </a:p>
        </p:txBody>
      </p:sp>
    </p:spTree>
    <p:extLst>
      <p:ext uri="{BB962C8B-B14F-4D97-AF65-F5344CB8AC3E}">
        <p14:creationId xmlns:p14="http://schemas.microsoft.com/office/powerpoint/2010/main" val="395347401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Product </a:t>
            </a:r>
            <a:r>
              <a:rPr lang="en-US" dirty="0" smtClean="0"/>
              <a:t>owner [1/3]</a:t>
            </a:r>
            <a:endParaRPr lang="en-US" dirty="0"/>
          </a:p>
        </p:txBody>
      </p:sp>
      <p:sp>
        <p:nvSpPr>
          <p:cNvPr id="3" name="Content Placeholder 2"/>
          <p:cNvSpPr>
            <a:spLocks noGrp="1"/>
          </p:cNvSpPr>
          <p:nvPr>
            <p:ph idx="1"/>
          </p:nvPr>
        </p:nvSpPr>
        <p:spPr/>
        <p:txBody>
          <a:bodyPr/>
          <a:lstStyle/>
          <a:p>
            <a:r>
              <a:rPr lang="en-US" dirty="0"/>
              <a:t>The product owner is responsible for guiding the direction of </a:t>
            </a:r>
            <a:r>
              <a:rPr lang="en-US" dirty="0" smtClean="0"/>
              <a:t>the product</a:t>
            </a:r>
            <a:r>
              <a:rPr lang="en-US" dirty="0"/>
              <a:t>. </a:t>
            </a:r>
            <a:endParaRPr lang="en-US" dirty="0" smtClean="0"/>
          </a:p>
          <a:p>
            <a:r>
              <a:rPr lang="en-US" dirty="0" smtClean="0"/>
              <a:t>Product </a:t>
            </a:r>
            <a:r>
              <a:rPr lang="en-US" dirty="0"/>
              <a:t>owners rank the work based on its business value.</a:t>
            </a:r>
          </a:p>
          <a:p>
            <a:r>
              <a:rPr lang="en-US" dirty="0"/>
              <a:t>Product owners work with their teams daily by providing </a:t>
            </a:r>
            <a:r>
              <a:rPr lang="en-US" dirty="0" smtClean="0"/>
              <a:t>product feedback </a:t>
            </a:r>
            <a:r>
              <a:rPr lang="en-US" dirty="0"/>
              <a:t>and setting direction on the next piece of functionality to </a:t>
            </a:r>
            <a:r>
              <a:rPr lang="en-US" dirty="0" smtClean="0"/>
              <a:t>be developed/delivered</a:t>
            </a:r>
            <a:r>
              <a:rPr lang="en-US" dirty="0"/>
              <a:t>. </a:t>
            </a:r>
            <a:endParaRPr lang="en-US" dirty="0" smtClean="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33</a:t>
            </a:fld>
            <a:endParaRPr lang="en-US"/>
          </a:p>
        </p:txBody>
      </p:sp>
    </p:spTree>
    <p:extLst>
      <p:ext uri="{BB962C8B-B14F-4D97-AF65-F5344CB8AC3E}">
        <p14:creationId xmlns:p14="http://schemas.microsoft.com/office/powerpoint/2010/main" val="410691975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Product owner [2/3]</a:t>
            </a:r>
            <a:endParaRPr lang="en-US" dirty="0"/>
          </a:p>
        </p:txBody>
      </p:sp>
      <p:sp>
        <p:nvSpPr>
          <p:cNvPr id="3" name="Content Placeholder 2"/>
          <p:cNvSpPr>
            <a:spLocks noGrp="1"/>
          </p:cNvSpPr>
          <p:nvPr>
            <p:ph idx="1"/>
          </p:nvPr>
        </p:nvSpPr>
        <p:spPr/>
        <p:txBody>
          <a:bodyPr/>
          <a:lstStyle/>
          <a:p>
            <a:r>
              <a:rPr lang="en-US" dirty="0"/>
              <a:t>The product owner works with stakeholders, customers, and the </a:t>
            </a:r>
            <a:r>
              <a:rPr lang="en-US" dirty="0" smtClean="0"/>
              <a:t>teams to </a:t>
            </a:r>
            <a:r>
              <a:rPr lang="en-US" dirty="0"/>
              <a:t>define the product direction. </a:t>
            </a:r>
            <a:endParaRPr lang="en-US" dirty="0" smtClean="0"/>
          </a:p>
          <a:p>
            <a:r>
              <a:rPr lang="en-US" dirty="0" smtClean="0"/>
              <a:t>Typically</a:t>
            </a:r>
            <a:r>
              <a:rPr lang="en-US" dirty="0"/>
              <a:t>, product owners have </a:t>
            </a:r>
            <a:r>
              <a:rPr lang="en-US" dirty="0" smtClean="0"/>
              <a:t>a business </a:t>
            </a:r>
            <a:r>
              <a:rPr lang="en-US" dirty="0"/>
              <a:t>background and bring deep subject matter expertise to </a:t>
            </a:r>
            <a:r>
              <a:rPr lang="en-US" dirty="0" smtClean="0"/>
              <a:t>the decisions</a:t>
            </a:r>
            <a:r>
              <a:rPr lang="en-US" dirty="0"/>
              <a:t>. </a:t>
            </a:r>
            <a:endParaRPr lang="en-US" dirty="0" smtClean="0"/>
          </a:p>
          <a:p>
            <a:r>
              <a:rPr lang="en-US" dirty="0" smtClean="0"/>
              <a:t>Sometimes</a:t>
            </a:r>
            <a:r>
              <a:rPr lang="en-US" dirty="0"/>
              <a:t>, the product owner requests help from </a:t>
            </a:r>
            <a:r>
              <a:rPr lang="en-US" dirty="0" smtClean="0"/>
              <a:t>people with </a:t>
            </a:r>
            <a:r>
              <a:rPr lang="en-US" dirty="0"/>
              <a:t>deep domain expertise, such as architects, or deep </a:t>
            </a:r>
            <a:r>
              <a:rPr lang="en-US" dirty="0" smtClean="0"/>
              <a:t>customer expertise</a:t>
            </a:r>
            <a:r>
              <a:rPr lang="en-US" dirty="0"/>
              <a:t>, such as product managers. </a:t>
            </a:r>
            <a:endParaRPr lang="en-US" dirty="0" smtClean="0"/>
          </a:p>
          <a:p>
            <a:r>
              <a:rPr lang="en-US" dirty="0" smtClean="0"/>
              <a:t>Product </a:t>
            </a:r>
            <a:r>
              <a:rPr lang="en-US" dirty="0"/>
              <a:t>owners need training </a:t>
            </a:r>
            <a:r>
              <a:rPr lang="en-US" dirty="0" smtClean="0"/>
              <a:t>on how </a:t>
            </a:r>
            <a:r>
              <a:rPr lang="en-US" dirty="0"/>
              <a:t>to organize and manage the flow of work through the team.</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34</a:t>
            </a:fld>
            <a:endParaRPr lang="en-US"/>
          </a:p>
        </p:txBody>
      </p:sp>
    </p:spTree>
    <p:extLst>
      <p:ext uri="{BB962C8B-B14F-4D97-AF65-F5344CB8AC3E}">
        <p14:creationId xmlns:p14="http://schemas.microsoft.com/office/powerpoint/2010/main" val="192387099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Product owner [3/3]</a:t>
            </a:r>
            <a:endParaRPr lang="en-US" dirty="0"/>
          </a:p>
        </p:txBody>
      </p:sp>
      <p:sp>
        <p:nvSpPr>
          <p:cNvPr id="3" name="Content Placeholder 2"/>
          <p:cNvSpPr>
            <a:spLocks noGrp="1"/>
          </p:cNvSpPr>
          <p:nvPr>
            <p:ph idx="1"/>
          </p:nvPr>
        </p:nvSpPr>
        <p:spPr/>
        <p:txBody>
          <a:bodyPr/>
          <a:lstStyle/>
          <a:p>
            <a:r>
              <a:rPr lang="en-US" dirty="0"/>
              <a:t>In agile, the product owners create the backlog for and with the team.</a:t>
            </a:r>
          </a:p>
          <a:p>
            <a:r>
              <a:rPr lang="en-US" dirty="0"/>
              <a:t>The backlog helps the teams see how to deliver the highest </a:t>
            </a:r>
            <a:r>
              <a:rPr lang="en-US" dirty="0" smtClean="0"/>
              <a:t>value without </a:t>
            </a:r>
            <a:r>
              <a:rPr lang="en-US" dirty="0"/>
              <a:t>creating waste.</a:t>
            </a:r>
          </a:p>
          <a:p>
            <a:r>
              <a:rPr lang="en-US" dirty="0"/>
              <a:t>A critical success factor for agile teams is strong product ownership.</a:t>
            </a:r>
          </a:p>
          <a:p>
            <a:r>
              <a:rPr lang="en-US" dirty="0"/>
              <a:t>Without attention to the highest value for the customer, the agile </a:t>
            </a:r>
            <a:r>
              <a:rPr lang="en-US" dirty="0" smtClean="0"/>
              <a:t>team may </a:t>
            </a:r>
            <a:r>
              <a:rPr lang="en-US" dirty="0"/>
              <a:t>create features that are not appreciated, or otherwise </a:t>
            </a:r>
            <a:r>
              <a:rPr lang="en-US" dirty="0" smtClean="0"/>
              <a:t>insufficiently valuable</a:t>
            </a:r>
            <a:r>
              <a:rPr lang="en-US" dirty="0"/>
              <a:t>, therefore wasting </a:t>
            </a:r>
            <a:r>
              <a:rPr lang="en-US" dirty="0" smtClean="0"/>
              <a:t>effort.</a:t>
            </a:r>
          </a:p>
          <a:p>
            <a:r>
              <a:rPr lang="en-US" dirty="0"/>
              <a:t>*</a:t>
            </a:r>
            <a:r>
              <a:rPr lang="en-US" dirty="0" smtClean="0"/>
              <a:t>That </a:t>
            </a:r>
            <a:r>
              <a:rPr lang="en-US" dirty="0"/>
              <a:t>means the work is small, often small enough to be described on one index card.</a:t>
            </a:r>
          </a:p>
          <a:p>
            <a:endParaRPr lang="en-US" dirty="0"/>
          </a:p>
          <a:p>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35</a:t>
            </a:fld>
            <a:endParaRPr lang="en-US"/>
          </a:p>
        </p:txBody>
      </p:sp>
    </p:spTree>
    <p:extLst>
      <p:ext uri="{BB962C8B-B14F-4D97-AF65-F5344CB8AC3E}">
        <p14:creationId xmlns:p14="http://schemas.microsoft.com/office/powerpoint/2010/main" val="206387652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Team facilitator</a:t>
            </a:r>
            <a:endParaRPr lang="en-US" dirty="0"/>
          </a:p>
        </p:txBody>
      </p:sp>
      <p:sp>
        <p:nvSpPr>
          <p:cNvPr id="3" name="Content Placeholder 2"/>
          <p:cNvSpPr>
            <a:spLocks noGrp="1"/>
          </p:cNvSpPr>
          <p:nvPr>
            <p:ph idx="1"/>
          </p:nvPr>
        </p:nvSpPr>
        <p:spPr/>
        <p:txBody>
          <a:bodyPr>
            <a:normAutofit fontScale="92500" lnSpcReduction="20000"/>
          </a:bodyPr>
          <a:lstStyle/>
          <a:p>
            <a:r>
              <a:rPr lang="en-US" dirty="0"/>
              <a:t>A servant leader. </a:t>
            </a:r>
          </a:p>
          <a:p>
            <a:r>
              <a:rPr lang="en-US" dirty="0"/>
              <a:t>This role may be called a project manager, scrum master, project team lead, team coach, or team facilitator.</a:t>
            </a:r>
          </a:p>
          <a:p>
            <a:r>
              <a:rPr lang="en-US" dirty="0"/>
              <a:t>People need time to build their </a:t>
            </a:r>
            <a:r>
              <a:rPr lang="en-US" b="1" u="sng" dirty="0"/>
              <a:t>servant leadership skills </a:t>
            </a:r>
            <a:r>
              <a:rPr lang="en-US" dirty="0"/>
              <a:t>of </a:t>
            </a:r>
            <a:r>
              <a:rPr lang="en-US" u="sng" dirty="0"/>
              <a:t>facilitation</a:t>
            </a:r>
            <a:r>
              <a:rPr lang="en-US" dirty="0"/>
              <a:t>, </a:t>
            </a:r>
            <a:r>
              <a:rPr lang="en-US" u="sng" dirty="0"/>
              <a:t>coaching</a:t>
            </a:r>
            <a:r>
              <a:rPr lang="en-US" dirty="0"/>
              <a:t>, and </a:t>
            </a:r>
            <a:r>
              <a:rPr lang="en-US" u="sng" dirty="0"/>
              <a:t>impediment removal</a:t>
            </a:r>
            <a:r>
              <a:rPr lang="en-US" dirty="0"/>
              <a:t>.</a:t>
            </a:r>
          </a:p>
          <a:p>
            <a:r>
              <a:rPr lang="en-US" dirty="0"/>
              <a:t>Initially, many organizations invite external agile coaches to help them when their internal coaching capability is not yet fully developed.</a:t>
            </a:r>
          </a:p>
          <a:p>
            <a:r>
              <a:rPr lang="en-US" dirty="0"/>
              <a:t>External coaches have the advantage of experience, but the disadvantage of weak relationships in the client organization. </a:t>
            </a:r>
          </a:p>
          <a:p>
            <a:r>
              <a:rPr lang="en-US" dirty="0"/>
              <a:t>Internal coaches, on the other hand, have strong relationships in their organization, but may lack the breadth of experience that would make them highly effective</a:t>
            </a:r>
            <a:r>
              <a:rPr lang="en-US" dirty="0" smtClean="0"/>
              <a:t>.</a:t>
            </a:r>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dirty="0" smtClean="0"/>
              <a:t>Eng. Dr. </a:t>
            </a:r>
            <a:r>
              <a:rPr lang="en-US" b="1" dirty="0" err="1" smtClean="0"/>
              <a:t>Akram</a:t>
            </a:r>
            <a:r>
              <a:rPr lang="en-US" b="1" dirty="0" smtClean="0"/>
              <a:t>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36</a:t>
            </a:fld>
            <a:endParaRPr lang="en-US"/>
          </a:p>
        </p:txBody>
      </p:sp>
    </p:spTree>
    <p:extLst>
      <p:ext uri="{BB962C8B-B14F-4D97-AF65-F5344CB8AC3E}">
        <p14:creationId xmlns:p14="http://schemas.microsoft.com/office/powerpoint/2010/main" val="415401044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GENERALIZING SPECIALISTS</a:t>
            </a:r>
          </a:p>
        </p:txBody>
      </p:sp>
      <p:sp>
        <p:nvSpPr>
          <p:cNvPr id="3" name="Content Placeholder 2"/>
          <p:cNvSpPr>
            <a:spLocks noGrp="1"/>
          </p:cNvSpPr>
          <p:nvPr>
            <p:ph idx="1"/>
          </p:nvPr>
        </p:nvSpPr>
        <p:spPr/>
        <p:txBody>
          <a:bodyPr/>
          <a:lstStyle/>
          <a:p>
            <a:r>
              <a:rPr lang="en-US" dirty="0"/>
              <a:t>M</a:t>
            </a:r>
            <a:r>
              <a:rPr lang="en-US" dirty="0" smtClean="0"/>
              <a:t>any </a:t>
            </a:r>
            <a:r>
              <a:rPr lang="en-US" dirty="0"/>
              <a:t>successful agile teams are made up of generalizing specialists, or </a:t>
            </a:r>
            <a:r>
              <a:rPr lang="en-US" b="1" dirty="0"/>
              <a:t>“T-shaped” </a:t>
            </a:r>
            <a:r>
              <a:rPr lang="en-US" dirty="0"/>
              <a:t>people</a:t>
            </a:r>
            <a:r>
              <a:rPr lang="en-US" dirty="0" smtClean="0"/>
              <a:t>.</a:t>
            </a:r>
          </a:p>
          <a:p>
            <a:r>
              <a:rPr lang="en-US" dirty="0"/>
              <a:t>A single person's throughput is not relevant</a:t>
            </a:r>
            <a:r>
              <a:rPr lang="en-US" dirty="0" smtClean="0"/>
              <a:t>. </a:t>
            </a:r>
            <a:r>
              <a:rPr lang="en-US" dirty="0"/>
              <a:t>The goal is for the </a:t>
            </a:r>
            <a:r>
              <a:rPr lang="en-US" i="1" dirty="0"/>
              <a:t>team </a:t>
            </a:r>
            <a:r>
              <a:rPr lang="en-US" dirty="0"/>
              <a:t>to optimize the delivery of finished work to </a:t>
            </a:r>
            <a:r>
              <a:rPr lang="en-US" dirty="0" smtClean="0"/>
              <a:t>get feedback.</a:t>
            </a:r>
          </a:p>
          <a:p>
            <a:r>
              <a:rPr lang="en-US" dirty="0"/>
              <a:t>The team's objective is flow efficiency</a:t>
            </a:r>
            <a:r>
              <a:rPr lang="en-US" dirty="0" smtClean="0"/>
              <a:t>, optimizing </a:t>
            </a:r>
            <a:r>
              <a:rPr lang="en-US" dirty="0"/>
              <a:t>the throughput of the entire team.</a:t>
            </a:r>
          </a:p>
          <a:p>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37</a:t>
            </a:fld>
            <a:endParaRPr lang="en-US"/>
          </a:p>
        </p:txBody>
      </p:sp>
    </p:spTree>
    <p:extLst>
      <p:ext uri="{BB962C8B-B14F-4D97-AF65-F5344CB8AC3E}">
        <p14:creationId xmlns:p14="http://schemas.microsoft.com/office/powerpoint/2010/main" val="394012811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TEAM STRUCTURES</a:t>
            </a:r>
          </a:p>
        </p:txBody>
      </p:sp>
      <p:sp>
        <p:nvSpPr>
          <p:cNvPr id="3" name="Content Placeholder 2"/>
          <p:cNvSpPr>
            <a:spLocks noGrp="1"/>
          </p:cNvSpPr>
          <p:nvPr>
            <p:ph idx="1"/>
          </p:nvPr>
        </p:nvSpPr>
        <p:spPr/>
        <p:txBody>
          <a:bodyPr/>
          <a:lstStyle/>
          <a:p>
            <a:r>
              <a:rPr lang="en-US" dirty="0" smtClean="0"/>
              <a:t>Organize </a:t>
            </a:r>
            <a:r>
              <a:rPr lang="en-US" dirty="0"/>
              <a:t>people into cross-functional teams to iteratively develop </a:t>
            </a:r>
            <a:r>
              <a:rPr lang="en-US" dirty="0" smtClean="0"/>
              <a:t>working products</a:t>
            </a:r>
            <a:r>
              <a:rPr lang="en-US" dirty="0"/>
              <a:t>.</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38</a:t>
            </a:fld>
            <a:endParaRPr lang="en-US"/>
          </a:p>
        </p:txBody>
      </p:sp>
    </p:spTree>
    <p:extLst>
      <p:ext uri="{BB962C8B-B14F-4D97-AF65-F5344CB8AC3E}">
        <p14:creationId xmlns:p14="http://schemas.microsoft.com/office/powerpoint/2010/main" val="311892688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CASE</a:t>
            </a:r>
            <a:endParaRPr lang="en-US" dirty="0"/>
          </a:p>
        </p:txBody>
      </p:sp>
      <p:sp>
        <p:nvSpPr>
          <p:cNvPr id="3" name="Content Placeholder 2"/>
          <p:cNvSpPr>
            <a:spLocks noGrp="1"/>
          </p:cNvSpPr>
          <p:nvPr>
            <p:ph idx="1"/>
          </p:nvPr>
        </p:nvSpPr>
        <p:spPr/>
        <p:txBody>
          <a:bodyPr>
            <a:normAutofit/>
          </a:bodyPr>
          <a:lstStyle/>
          <a:p>
            <a:r>
              <a:rPr lang="en-US" i="1" dirty="0"/>
              <a:t>The core team assembled to write this practice guide had </a:t>
            </a:r>
            <a:r>
              <a:rPr lang="en-US" i="1" dirty="0" smtClean="0"/>
              <a:t>varied backgrounds—some </a:t>
            </a:r>
            <a:r>
              <a:rPr lang="en-US" i="1" dirty="0"/>
              <a:t>represented PMI and some represented Agile Alliance.</a:t>
            </a:r>
          </a:p>
          <a:p>
            <a:r>
              <a:rPr lang="en-US" i="1" dirty="0"/>
              <a:t>They were self-organizing and worked in increments to complete the work.</a:t>
            </a:r>
          </a:p>
          <a:p>
            <a:r>
              <a:rPr lang="en-US" i="1" dirty="0"/>
              <a:t>PMI assembled a group of subject matter experts to inspect the work, </a:t>
            </a:r>
            <a:r>
              <a:rPr lang="en-US" i="1" dirty="0" smtClean="0"/>
              <a:t>and this </a:t>
            </a:r>
            <a:r>
              <a:rPr lang="en-US" i="1" dirty="0"/>
              <a:t>allowed the team to incorporate feedback and improve the product as </a:t>
            </a:r>
            <a:r>
              <a:rPr lang="en-US" i="1" dirty="0" smtClean="0"/>
              <a:t>it was </a:t>
            </a:r>
            <a:r>
              <a:rPr lang="en-US" i="1" dirty="0"/>
              <a:t>developed. </a:t>
            </a:r>
            <a:endParaRPr lang="en-US" i="1" dirty="0" smtClean="0"/>
          </a:p>
          <a:p>
            <a:r>
              <a:rPr lang="en-US" i="1" dirty="0" smtClean="0"/>
              <a:t>However </a:t>
            </a:r>
            <a:r>
              <a:rPr lang="en-US" i="1" dirty="0"/>
              <a:t>the core team was not representative of a </a:t>
            </a:r>
            <a:r>
              <a:rPr lang="en-US" i="1" dirty="0" smtClean="0"/>
              <a:t>typical agile </a:t>
            </a:r>
            <a:r>
              <a:rPr lang="en-US" i="1" dirty="0"/>
              <a:t>team because its members’ time was not 100% dedicated to </a:t>
            </a:r>
            <a:r>
              <a:rPr lang="en-US" i="1" dirty="0" smtClean="0"/>
              <a:t>this endeavor</a:t>
            </a:r>
            <a:r>
              <a:rPr lang="en-US" i="1" dirty="0"/>
              <a:t>.</a:t>
            </a:r>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39</a:t>
            </a:fld>
            <a:endParaRPr lang="en-US"/>
          </a:p>
        </p:txBody>
      </p:sp>
    </p:spTree>
    <p:extLst>
      <p:ext uri="{BB962C8B-B14F-4D97-AF65-F5344CB8AC3E}">
        <p14:creationId xmlns:p14="http://schemas.microsoft.com/office/powerpoint/2010/main" val="354250749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CO-LOCATED, DISTRIBUTED AND DISPERSED TEAMS</a:t>
            </a:r>
            <a:endParaRPr lang="en-US" dirty="0"/>
          </a:p>
        </p:txBody>
      </p:sp>
      <p:sp>
        <p:nvSpPr>
          <p:cNvPr id="3" name="Content Placeholder 2"/>
          <p:cNvSpPr>
            <a:spLocks noGrp="1"/>
          </p:cNvSpPr>
          <p:nvPr>
            <p:ph idx="1"/>
          </p:nvPr>
        </p:nvSpPr>
        <p:spPr/>
        <p:txBody>
          <a:bodyPr>
            <a:normAutofit/>
          </a:bodyPr>
          <a:lstStyle/>
          <a:p>
            <a:r>
              <a:rPr lang="en-US" dirty="0"/>
              <a:t>Some organizations have been able to create </a:t>
            </a:r>
            <a:r>
              <a:rPr lang="en-US" dirty="0" smtClean="0"/>
              <a:t>co-located</a:t>
            </a:r>
            <a:r>
              <a:rPr lang="en-US" dirty="0"/>
              <a:t>, cross-functional</a:t>
            </a:r>
          </a:p>
          <a:p>
            <a:r>
              <a:rPr lang="en-US" dirty="0" smtClean="0"/>
              <a:t>teams. </a:t>
            </a:r>
          </a:p>
          <a:p>
            <a:r>
              <a:rPr lang="en-US" dirty="0" smtClean="0"/>
              <a:t>Some </a:t>
            </a:r>
            <a:r>
              <a:rPr lang="en-US" dirty="0"/>
              <a:t>organizations have distributed or dispersed teams. </a:t>
            </a:r>
            <a:endParaRPr lang="en-US" dirty="0" smtClean="0"/>
          </a:p>
          <a:p>
            <a:r>
              <a:rPr lang="en-US" dirty="0" smtClean="0"/>
              <a:t>Distributed teams </a:t>
            </a:r>
            <a:r>
              <a:rPr lang="en-US" dirty="0"/>
              <a:t>have cross-functional teams in different locations. </a:t>
            </a:r>
            <a:endParaRPr lang="en-US" dirty="0" smtClean="0"/>
          </a:p>
          <a:p>
            <a:r>
              <a:rPr lang="en-US" dirty="0" smtClean="0"/>
              <a:t>Dispersed </a:t>
            </a:r>
            <a:r>
              <a:rPr lang="en-US" dirty="0"/>
              <a:t>teams </a:t>
            </a:r>
            <a:r>
              <a:rPr lang="en-US" dirty="0" smtClean="0"/>
              <a:t>may have </a:t>
            </a:r>
            <a:r>
              <a:rPr lang="en-US" dirty="0"/>
              <a:t>each team member working in a completely different location, either in </a:t>
            </a:r>
            <a:r>
              <a:rPr lang="en-US" dirty="0" smtClean="0"/>
              <a:t>an office </a:t>
            </a:r>
            <a:r>
              <a:rPr lang="en-US" dirty="0"/>
              <a:t>or from home. </a:t>
            </a:r>
            <a:endParaRPr lang="en-US" dirty="0" smtClean="0"/>
          </a:p>
          <a:p>
            <a:r>
              <a:rPr lang="en-US" dirty="0" smtClean="0"/>
              <a:t>While </a:t>
            </a:r>
            <a:r>
              <a:rPr lang="en-US" dirty="0"/>
              <a:t>these arrangements are not ideal due to </a:t>
            </a:r>
            <a:r>
              <a:rPr lang="en-US" dirty="0" smtClean="0"/>
              <a:t>increased communication </a:t>
            </a:r>
            <a:r>
              <a:rPr lang="en-US" dirty="0"/>
              <a:t>costs, they may still be workable.</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40</a:t>
            </a:fld>
            <a:endParaRPr lang="en-US"/>
          </a:p>
        </p:txBody>
      </p:sp>
    </p:spTree>
    <p:extLst>
      <p:ext uri="{BB962C8B-B14F-4D97-AF65-F5344CB8AC3E}">
        <p14:creationId xmlns:p14="http://schemas.microsoft.com/office/powerpoint/2010/main" val="655301353"/>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DEDICATED TEAM MEMBERS</a:t>
            </a:r>
          </a:p>
        </p:txBody>
      </p:sp>
      <p:sp>
        <p:nvSpPr>
          <p:cNvPr id="3" name="Content Placeholder 2"/>
          <p:cNvSpPr>
            <a:spLocks noGrp="1"/>
          </p:cNvSpPr>
          <p:nvPr>
            <p:ph idx="1"/>
          </p:nvPr>
        </p:nvSpPr>
        <p:spPr/>
        <p:txBody>
          <a:bodyPr>
            <a:normAutofit fontScale="85000" lnSpcReduction="10000"/>
          </a:bodyPr>
          <a:lstStyle/>
          <a:p>
            <a:r>
              <a:rPr lang="en-US" dirty="0"/>
              <a:t>Multitasking reduces </a:t>
            </a:r>
            <a:r>
              <a:rPr lang="en-US" dirty="0" smtClean="0"/>
              <a:t>the throughput </a:t>
            </a:r>
            <a:r>
              <a:rPr lang="en-US" dirty="0"/>
              <a:t>of the team's work and impacts the team's ability to predict </a:t>
            </a:r>
            <a:r>
              <a:rPr lang="en-US" dirty="0" smtClean="0"/>
              <a:t>delivery consistently.</a:t>
            </a:r>
          </a:p>
          <a:p>
            <a:r>
              <a:rPr lang="en-US" dirty="0"/>
              <a:t>People experience productivity losses somewhere between 20% and 40</a:t>
            </a:r>
            <a:r>
              <a:rPr lang="en-US" dirty="0" smtClean="0"/>
              <a:t>% when </a:t>
            </a:r>
            <a:r>
              <a:rPr lang="en-US" dirty="0"/>
              <a:t>task switching. The loss increases exponentially with the number of tasks</a:t>
            </a:r>
            <a:r>
              <a:rPr lang="en-US" dirty="0" smtClean="0"/>
              <a:t>.</a:t>
            </a:r>
          </a:p>
          <a:p>
            <a:r>
              <a:rPr lang="en-US" dirty="0"/>
              <a:t>When a person multitasks between two projects, that person is not 50% </a:t>
            </a:r>
            <a:r>
              <a:rPr lang="en-US" dirty="0" smtClean="0"/>
              <a:t>on each </a:t>
            </a:r>
            <a:r>
              <a:rPr lang="en-US" dirty="0"/>
              <a:t>project. Instead, due to the cost of task switching, the person is </a:t>
            </a:r>
            <a:r>
              <a:rPr lang="en-US" dirty="0" smtClean="0"/>
              <a:t>somewhere between </a:t>
            </a:r>
            <a:r>
              <a:rPr lang="en-US" dirty="0"/>
              <a:t>20% and 40% on each project</a:t>
            </a:r>
            <a:r>
              <a:rPr lang="en-US" dirty="0" smtClean="0"/>
              <a:t>.</a:t>
            </a:r>
          </a:p>
          <a:p>
            <a:r>
              <a:rPr lang="en-US" dirty="0"/>
              <a:t>People are more likely to make mistakes when they multitask. </a:t>
            </a:r>
            <a:r>
              <a:rPr lang="en-US" dirty="0" smtClean="0"/>
              <a:t>Task-switching consumes </a:t>
            </a:r>
            <a:r>
              <a:rPr lang="en-US" dirty="0"/>
              <a:t>working memory and people are less likely to remember their </a:t>
            </a:r>
            <a:r>
              <a:rPr lang="en-US" dirty="0" smtClean="0"/>
              <a:t>context when </a:t>
            </a:r>
            <a:r>
              <a:rPr lang="en-US" dirty="0"/>
              <a:t>they multitask</a:t>
            </a:r>
            <a:r>
              <a:rPr lang="en-US" dirty="0" smtClean="0"/>
              <a:t>.</a:t>
            </a:r>
          </a:p>
          <a:p>
            <a:r>
              <a:rPr lang="en-US" dirty="0"/>
              <a:t>When everyone on the team is 100% allocated to one project, they </a:t>
            </a:r>
            <a:r>
              <a:rPr lang="en-US" dirty="0" smtClean="0"/>
              <a:t>can continuously </a:t>
            </a:r>
            <a:r>
              <a:rPr lang="en-US" dirty="0"/>
              <a:t>collaborate as a team, making everyone's work more effective.</a:t>
            </a:r>
            <a:endParaRPr lang="en-US" dirty="0" smtClean="0"/>
          </a:p>
          <a:p>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41</a:t>
            </a:fld>
            <a:endParaRPr lang="en-US"/>
          </a:p>
        </p:txBody>
      </p:sp>
    </p:spTree>
    <p:extLst>
      <p:ext uri="{BB962C8B-B14F-4D97-AF65-F5344CB8AC3E}">
        <p14:creationId xmlns:p14="http://schemas.microsoft.com/office/powerpoint/2010/main" val="3665601583"/>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TEAM WORKSPACES</a:t>
            </a:r>
          </a:p>
        </p:txBody>
      </p:sp>
      <p:sp>
        <p:nvSpPr>
          <p:cNvPr id="3" name="Content Placeholder 2"/>
          <p:cNvSpPr>
            <a:spLocks noGrp="1"/>
          </p:cNvSpPr>
          <p:nvPr>
            <p:ph idx="1"/>
          </p:nvPr>
        </p:nvSpPr>
        <p:spPr/>
        <p:txBody>
          <a:bodyPr>
            <a:normAutofit fontScale="92500"/>
          </a:bodyPr>
          <a:lstStyle/>
          <a:p>
            <a:r>
              <a:rPr lang="en-US" dirty="0"/>
              <a:t>Teams need a space in which they can work together, to understand their </a:t>
            </a:r>
            <a:r>
              <a:rPr lang="en-US" dirty="0" smtClean="0"/>
              <a:t>state as </a:t>
            </a:r>
            <a:r>
              <a:rPr lang="en-US" dirty="0"/>
              <a:t>a team, and to collaborate. </a:t>
            </a:r>
            <a:endParaRPr lang="en-US" dirty="0" smtClean="0"/>
          </a:p>
          <a:p>
            <a:r>
              <a:rPr lang="en-US" dirty="0" smtClean="0"/>
              <a:t>Some </a:t>
            </a:r>
            <a:r>
              <a:rPr lang="en-US" dirty="0"/>
              <a:t>agile teams all work in one room together.</a:t>
            </a:r>
          </a:p>
          <a:p>
            <a:r>
              <a:rPr lang="en-US" dirty="0"/>
              <a:t>Some teams have a team workspace for their standups and charts, and work </a:t>
            </a:r>
            <a:r>
              <a:rPr lang="en-US" dirty="0" smtClean="0"/>
              <a:t>on their </a:t>
            </a:r>
            <a:r>
              <a:rPr lang="en-US" dirty="0"/>
              <a:t>own in cubicles or offices</a:t>
            </a:r>
            <a:r>
              <a:rPr lang="en-US" dirty="0" smtClean="0"/>
              <a:t>.</a:t>
            </a:r>
          </a:p>
          <a:p>
            <a:r>
              <a:rPr lang="en-US" dirty="0"/>
              <a:t>When teams have geographically distributed members, the team decides </a:t>
            </a:r>
            <a:r>
              <a:rPr lang="en-US" dirty="0" smtClean="0"/>
              <a:t>how much </a:t>
            </a:r>
            <a:r>
              <a:rPr lang="en-US" dirty="0"/>
              <a:t>of their workplace is virtual and how much is physical</a:t>
            </a:r>
            <a:r>
              <a:rPr lang="en-US" dirty="0" smtClean="0"/>
              <a:t>.</a:t>
            </a:r>
          </a:p>
          <a:p>
            <a:r>
              <a:rPr lang="en-US" dirty="0"/>
              <a:t>Geographically distributed teams need virtual workspaces. In addition</a:t>
            </a:r>
            <a:r>
              <a:rPr lang="en-US" dirty="0" smtClean="0"/>
              <a:t>, consider </a:t>
            </a:r>
            <a:r>
              <a:rPr lang="en-US" dirty="0"/>
              <a:t>getting the team together in person at regular intervals so the team </a:t>
            </a:r>
            <a:r>
              <a:rPr lang="en-US" dirty="0" smtClean="0"/>
              <a:t>can build </a:t>
            </a:r>
            <a:r>
              <a:rPr lang="en-US" dirty="0"/>
              <a:t>trust and learn how to work together.</a:t>
            </a:r>
            <a:endParaRPr lang="en-US" dirty="0" smtClean="0"/>
          </a:p>
          <a:p>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42</a:t>
            </a:fld>
            <a:endParaRPr lang="en-US"/>
          </a:p>
        </p:txBody>
      </p:sp>
    </p:spTree>
    <p:extLst>
      <p:ext uri="{BB962C8B-B14F-4D97-AF65-F5344CB8AC3E}">
        <p14:creationId xmlns:p14="http://schemas.microsoft.com/office/powerpoint/2010/main" val="155211926"/>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Techniques for managing communication </a:t>
            </a:r>
            <a:r>
              <a:rPr lang="en-US" dirty="0"/>
              <a:t>in dispersed teams</a:t>
            </a:r>
          </a:p>
        </p:txBody>
      </p:sp>
      <p:sp>
        <p:nvSpPr>
          <p:cNvPr id="3" name="Content Placeholder 2"/>
          <p:cNvSpPr>
            <a:spLocks noGrp="1"/>
          </p:cNvSpPr>
          <p:nvPr>
            <p:ph idx="1"/>
          </p:nvPr>
        </p:nvSpPr>
        <p:spPr/>
        <p:txBody>
          <a:bodyPr/>
          <a:lstStyle/>
          <a:p>
            <a:r>
              <a:rPr lang="en-US" i="1" dirty="0" smtClean="0"/>
              <a:t>Fishbowl windows</a:t>
            </a:r>
          </a:p>
          <a:p>
            <a:r>
              <a:rPr lang="en-US" i="1" dirty="0" smtClean="0"/>
              <a:t>Remote pairing</a:t>
            </a:r>
          </a:p>
          <a:p>
            <a:r>
              <a:rPr lang="en-US" i="1" dirty="0" smtClean="0"/>
              <a:t>Follow-the-sun </a:t>
            </a:r>
            <a:r>
              <a:rPr lang="en-US" i="1" dirty="0"/>
              <a:t>development process</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43</a:t>
            </a:fld>
            <a:endParaRPr lang="en-US"/>
          </a:p>
        </p:txBody>
      </p:sp>
    </p:spTree>
    <p:extLst>
      <p:ext uri="{BB962C8B-B14F-4D97-AF65-F5344CB8AC3E}">
        <p14:creationId xmlns:p14="http://schemas.microsoft.com/office/powerpoint/2010/main" val="3283355140"/>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Fishbowl window</a:t>
            </a:r>
            <a:endParaRPr lang="en-US" dirty="0"/>
          </a:p>
        </p:txBody>
      </p:sp>
      <p:sp>
        <p:nvSpPr>
          <p:cNvPr id="3" name="Content Placeholder 2"/>
          <p:cNvSpPr>
            <a:spLocks noGrp="1"/>
          </p:cNvSpPr>
          <p:nvPr>
            <p:ph idx="1"/>
          </p:nvPr>
        </p:nvSpPr>
        <p:spPr/>
        <p:txBody>
          <a:bodyPr/>
          <a:lstStyle/>
          <a:p>
            <a:r>
              <a:rPr lang="en-US" dirty="0" smtClean="0"/>
              <a:t>Create </a:t>
            </a:r>
            <a:r>
              <a:rPr lang="en-US" dirty="0"/>
              <a:t>a fishbowl window by setting up long-lived video conferencing links between the various locations in which the team is dispersed. People start the link at the beginning of a workday, and close it at the end. In this way, people can see and engage spontaneously with each other, reducing the collaboration lag otherwise inherent in the geographical separation.</a:t>
            </a:r>
          </a:p>
          <a:p>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44</a:t>
            </a:fld>
            <a:endParaRPr lang="en-US"/>
          </a:p>
        </p:txBody>
      </p:sp>
    </p:spTree>
    <p:extLst>
      <p:ext uri="{BB962C8B-B14F-4D97-AF65-F5344CB8AC3E}">
        <p14:creationId xmlns:p14="http://schemas.microsoft.com/office/powerpoint/2010/main" val="3949779068"/>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Remote pairing</a:t>
            </a:r>
            <a:endParaRPr lang="en-US" dirty="0"/>
          </a:p>
        </p:txBody>
      </p:sp>
      <p:sp>
        <p:nvSpPr>
          <p:cNvPr id="3" name="Content Placeholder 2"/>
          <p:cNvSpPr>
            <a:spLocks noGrp="1"/>
          </p:cNvSpPr>
          <p:nvPr>
            <p:ph idx="1"/>
          </p:nvPr>
        </p:nvSpPr>
        <p:spPr/>
        <p:txBody>
          <a:bodyPr/>
          <a:lstStyle/>
          <a:p>
            <a:r>
              <a:rPr lang="en-US" dirty="0"/>
              <a:t>Set up remote pairing by using virtual conferencing tools to </a:t>
            </a:r>
            <a:r>
              <a:rPr lang="en-US" dirty="0" smtClean="0"/>
              <a:t>share screens</a:t>
            </a:r>
            <a:r>
              <a:rPr lang="en-US" dirty="0"/>
              <a:t>, including voice and video links. As long as the time </a:t>
            </a:r>
            <a:r>
              <a:rPr lang="en-US" dirty="0" smtClean="0"/>
              <a:t>zone differences </a:t>
            </a:r>
            <a:r>
              <a:rPr lang="en-US" dirty="0"/>
              <a:t>are accounted for, this may prove almost as effective </a:t>
            </a:r>
            <a:r>
              <a:rPr lang="en-US" dirty="0" smtClean="0"/>
              <a:t>as face-to-face </a:t>
            </a:r>
            <a:r>
              <a:rPr lang="en-US" dirty="0"/>
              <a:t>pairing.</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45</a:t>
            </a:fld>
            <a:endParaRPr lang="en-US"/>
          </a:p>
        </p:txBody>
      </p:sp>
    </p:spTree>
    <p:extLst>
      <p:ext uri="{BB962C8B-B14F-4D97-AF65-F5344CB8AC3E}">
        <p14:creationId xmlns:p14="http://schemas.microsoft.com/office/powerpoint/2010/main" val="3710086552"/>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follow-the-sun development process</a:t>
            </a:r>
          </a:p>
        </p:txBody>
      </p:sp>
      <p:sp>
        <p:nvSpPr>
          <p:cNvPr id="3" name="Content Placeholder 2"/>
          <p:cNvSpPr>
            <a:spLocks noGrp="1"/>
          </p:cNvSpPr>
          <p:nvPr>
            <p:ph idx="1"/>
          </p:nvPr>
        </p:nvSpPr>
        <p:spPr/>
        <p:txBody>
          <a:bodyPr/>
          <a:lstStyle/>
          <a:p>
            <a:r>
              <a:rPr lang="en-US" dirty="0"/>
              <a:t>W</a:t>
            </a:r>
            <a:r>
              <a:rPr lang="en-US" dirty="0" smtClean="0"/>
              <a:t>ork </a:t>
            </a:r>
            <a:r>
              <a:rPr lang="en-US" dirty="0"/>
              <a:t>is handed off at the end of every day </a:t>
            </a:r>
            <a:r>
              <a:rPr lang="en-US" dirty="0" smtClean="0"/>
              <a:t>from one </a:t>
            </a:r>
            <a:r>
              <a:rPr lang="en-US" dirty="0"/>
              <a:t>site to the next, many time zones away in order to speed up product development</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46</a:t>
            </a:fld>
            <a:endParaRPr lang="en-US"/>
          </a:p>
        </p:txBody>
      </p:sp>
    </p:spTree>
    <p:extLst>
      <p:ext uri="{BB962C8B-B14F-4D97-AF65-F5344CB8AC3E}">
        <p14:creationId xmlns:p14="http://schemas.microsoft.com/office/powerpoint/2010/main" val="2791933560"/>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OVERCOMING ORGANIZATIONAL SILOS</a:t>
            </a:r>
          </a:p>
        </p:txBody>
      </p:sp>
      <p:sp>
        <p:nvSpPr>
          <p:cNvPr id="3" name="Content Placeholder 2"/>
          <p:cNvSpPr>
            <a:spLocks noGrp="1"/>
          </p:cNvSpPr>
          <p:nvPr>
            <p:ph idx="1"/>
          </p:nvPr>
        </p:nvSpPr>
        <p:spPr/>
        <p:txBody>
          <a:bodyPr>
            <a:normAutofit lnSpcReduction="10000"/>
          </a:bodyPr>
          <a:lstStyle/>
          <a:p>
            <a:r>
              <a:rPr lang="en-US" dirty="0"/>
              <a:t>The best place to start when forming agile teams is by building a </a:t>
            </a:r>
            <a:r>
              <a:rPr lang="en-US" b="1" dirty="0" smtClean="0"/>
              <a:t>foundational trust </a:t>
            </a:r>
            <a:r>
              <a:rPr lang="en-US" dirty="0"/>
              <a:t>and a </a:t>
            </a:r>
            <a:r>
              <a:rPr lang="en-US" b="1" dirty="0"/>
              <a:t>safe work environment </a:t>
            </a:r>
            <a:r>
              <a:rPr lang="en-US" dirty="0"/>
              <a:t>to ensure that all team members have </a:t>
            </a:r>
            <a:r>
              <a:rPr lang="en-US" b="1" dirty="0"/>
              <a:t>an </a:t>
            </a:r>
            <a:r>
              <a:rPr lang="en-US" b="1" dirty="0" smtClean="0"/>
              <a:t>equal voice </a:t>
            </a:r>
            <a:r>
              <a:rPr lang="en-US" dirty="0"/>
              <a:t>and </a:t>
            </a:r>
            <a:r>
              <a:rPr lang="en-US" b="1" dirty="0"/>
              <a:t>can be heard </a:t>
            </a:r>
            <a:r>
              <a:rPr lang="en-US" dirty="0"/>
              <a:t>and </a:t>
            </a:r>
            <a:r>
              <a:rPr lang="en-US" b="1" dirty="0"/>
              <a:t>considered</a:t>
            </a:r>
            <a:r>
              <a:rPr lang="en-US" dirty="0"/>
              <a:t>. This, along with building the </a:t>
            </a:r>
            <a:r>
              <a:rPr lang="en-US" dirty="0" smtClean="0"/>
              <a:t>agile mindset </a:t>
            </a:r>
            <a:r>
              <a:rPr lang="en-US" dirty="0"/>
              <a:t>is the underlying success </a:t>
            </a:r>
            <a:r>
              <a:rPr lang="en-US" dirty="0" smtClean="0"/>
              <a:t>factor.</a:t>
            </a:r>
          </a:p>
          <a:p>
            <a:r>
              <a:rPr lang="en-US" dirty="0" smtClean="0"/>
              <a:t>The </a:t>
            </a:r>
            <a:r>
              <a:rPr lang="en-US" dirty="0"/>
              <a:t>team members </a:t>
            </a:r>
            <a:r>
              <a:rPr lang="en-US" dirty="0" smtClean="0"/>
              <a:t>report </a:t>
            </a:r>
            <a:r>
              <a:rPr lang="en-US" dirty="0"/>
              <a:t>to different </a:t>
            </a:r>
            <a:r>
              <a:rPr lang="en-US" dirty="0" smtClean="0"/>
              <a:t>managers. </a:t>
            </a:r>
            <a:r>
              <a:rPr lang="en-US" dirty="0"/>
              <a:t>Managers need to focus on flow </a:t>
            </a:r>
            <a:r>
              <a:rPr lang="en-US" dirty="0" smtClean="0"/>
              <a:t>efficiency (</a:t>
            </a:r>
            <a:r>
              <a:rPr lang="en-US" dirty="0"/>
              <a:t>and </a:t>
            </a:r>
            <a:r>
              <a:rPr lang="en-US" b="1" dirty="0"/>
              <a:t>team-based metrics</a:t>
            </a:r>
            <a:r>
              <a:rPr lang="en-US" dirty="0"/>
              <a:t>) rather than resource efficiency</a:t>
            </a:r>
            <a:r>
              <a:rPr lang="en-US" dirty="0" smtClean="0"/>
              <a:t>.</a:t>
            </a:r>
          </a:p>
          <a:p>
            <a:r>
              <a:rPr lang="en-US" dirty="0"/>
              <a:t>To overcome organizational silos, work with the various managers of </a:t>
            </a:r>
            <a:r>
              <a:rPr lang="en-US" dirty="0" smtClean="0"/>
              <a:t>these team </a:t>
            </a:r>
            <a:r>
              <a:rPr lang="en-US" dirty="0"/>
              <a:t>members and have them dedicate the necessary individuals to the </a:t>
            </a:r>
            <a:r>
              <a:rPr lang="en-US" dirty="0" err="1" smtClean="0"/>
              <a:t>crossfunctional</a:t>
            </a:r>
            <a:r>
              <a:rPr lang="en-US" dirty="0" smtClean="0"/>
              <a:t> team.</a:t>
            </a:r>
          </a:p>
          <a:p>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47</a:t>
            </a:fld>
            <a:endParaRPr lang="en-US"/>
          </a:p>
        </p:txBody>
      </p:sp>
    </p:spTree>
    <p:extLst>
      <p:ext uri="{BB962C8B-B14F-4D97-AF65-F5344CB8AC3E}">
        <p14:creationId xmlns:p14="http://schemas.microsoft.com/office/powerpoint/2010/main" val="2144641562"/>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TIP</a:t>
            </a:r>
            <a:endParaRPr lang="en-US" b="1" dirty="0"/>
          </a:p>
        </p:txBody>
      </p:sp>
      <p:sp>
        <p:nvSpPr>
          <p:cNvPr id="3" name="Content Placeholder 2"/>
          <p:cNvSpPr>
            <a:spLocks noGrp="1"/>
          </p:cNvSpPr>
          <p:nvPr>
            <p:ph idx="1"/>
          </p:nvPr>
        </p:nvSpPr>
        <p:spPr/>
        <p:txBody>
          <a:bodyPr/>
          <a:lstStyle/>
          <a:p>
            <a:r>
              <a:rPr lang="en-US" i="1" dirty="0"/>
              <a:t>As an agile project leader, first focus on how you can create a team </a:t>
            </a:r>
            <a:r>
              <a:rPr lang="en-US" i="1" dirty="0" smtClean="0"/>
              <a:t>that is </a:t>
            </a:r>
            <a:r>
              <a:rPr lang="en-US" i="1" dirty="0"/>
              <a:t>cross-functional and 100% dedicated to one team. Even if it means </a:t>
            </a:r>
            <a:r>
              <a:rPr lang="en-US" i="1" dirty="0" smtClean="0"/>
              <a:t>just getting </a:t>
            </a:r>
            <a:r>
              <a:rPr lang="en-US" i="1" dirty="0"/>
              <a:t>key team members, such as the developers and testers, to work </a:t>
            </a:r>
            <a:r>
              <a:rPr lang="en-US" i="1" dirty="0" smtClean="0"/>
              <a:t>and communicate </a:t>
            </a:r>
            <a:r>
              <a:rPr lang="en-US" i="1" dirty="0"/>
              <a:t>together on a daily basis, that is a step in the right </a:t>
            </a:r>
            <a:r>
              <a:rPr lang="en-US" i="1" dirty="0" smtClean="0"/>
              <a:t>direction toward </a:t>
            </a:r>
            <a:r>
              <a:rPr lang="en-US" i="1" dirty="0"/>
              <a:t>agility.</a:t>
            </a:r>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48</a:t>
            </a:fld>
            <a:endParaRPr lang="en-US"/>
          </a:p>
        </p:txBody>
      </p:sp>
    </p:spTree>
    <p:extLst>
      <p:ext uri="{BB962C8B-B14F-4D97-AF65-F5344CB8AC3E}">
        <p14:creationId xmlns:p14="http://schemas.microsoft.com/office/powerpoint/2010/main" val="2711959127"/>
      </p:ext>
    </p:extLst>
  </p:cSld>
  <p:clrMapOvr>
    <a:masterClrMapping/>
  </p:clrMapOvr>
  <p:timing>
    <p:tnLst>
      <p:par>
        <p:cTn id="1" dur="indefinite" restart="never" nodeType="tmRoot"/>
      </p:par>
    </p:tn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4170</TotalTime>
  <Words>4103</Words>
  <Application>Microsoft Office PowerPoint</Application>
  <PresentationFormat>Widescreen</PresentationFormat>
  <Paragraphs>451</Paragraphs>
  <Slides>48</Slides>
  <Notes>14</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48</vt:i4>
      </vt:variant>
    </vt:vector>
  </HeadingPairs>
  <TitlesOfParts>
    <vt:vector size="54" baseType="lpstr">
      <vt:lpstr>Arial</vt:lpstr>
      <vt:lpstr>Calibri</vt:lpstr>
      <vt:lpstr>Calibri Light</vt:lpstr>
      <vt:lpstr>Wingdings</vt:lpstr>
      <vt:lpstr>1_Office Theme</vt:lpstr>
      <vt:lpstr>Office Theme</vt:lpstr>
      <vt:lpstr> PMG 622 Agile Project Management LECTURE 03: IMPLEMENTING AGILE: CREATING AN AGILE ENVIRONMENT</vt:lpstr>
      <vt:lpstr>Quick Review and Introduction</vt:lpstr>
      <vt:lpstr>The agile mindset</vt:lpstr>
      <vt:lpstr>Agile Manifesto / “4 Values”</vt:lpstr>
      <vt:lpstr>PowerPoint Presentation</vt:lpstr>
      <vt:lpstr>Characteristics of Four Categories of Life Cycles</vt:lpstr>
      <vt:lpstr>Subject matter experts</vt:lpstr>
      <vt:lpstr>Creating an agile environment</vt:lpstr>
      <vt:lpstr>Current and Next lecture overview</vt:lpstr>
      <vt:lpstr>START WITH AN AGILE MINDSET</vt:lpstr>
      <vt:lpstr>SERVANT LEADERSHIP EMPOWERS THE TEAM</vt:lpstr>
      <vt:lpstr>SERVANT LEADERSHIP</vt:lpstr>
      <vt:lpstr>Servant leaders approach project work in this order:</vt:lpstr>
      <vt:lpstr>INTERPERSONAL SKILLS VERSUS TECHNICAL SKILLS</vt:lpstr>
      <vt:lpstr>servant leadership: enables project leaders to become more agile</vt:lpstr>
      <vt:lpstr>SERVANT LEADER RESPONSIBILITIES</vt:lpstr>
      <vt:lpstr>SERVANT LEADERS PAVE THE WAY FOR OTHERS’ CONTRIBUTION</vt:lpstr>
      <vt:lpstr>examples of the responsibilities a servant leader may have:</vt:lpstr>
      <vt:lpstr>ROLE OF THE PROJECT MANAGER IN AN AGILE ENVIRONMENT</vt:lpstr>
      <vt:lpstr>PROJECT MANAGERS USE SERVANT LEADERSHIP</vt:lpstr>
      <vt:lpstr>TEAM COMPOSITION</vt:lpstr>
      <vt:lpstr>introduction</vt:lpstr>
      <vt:lpstr>Benefits of optimizing the flow of value</vt:lpstr>
      <vt:lpstr>AGILE TEAMS [1/2]</vt:lpstr>
      <vt:lpstr>AGILE TEAMS [2/2]</vt:lpstr>
      <vt:lpstr>Agile Teams effectiveness</vt:lpstr>
      <vt:lpstr>Agile Teams collaboration</vt:lpstr>
      <vt:lpstr>Mini-waterfalls</vt:lpstr>
      <vt:lpstr>Attributes of Successful Agile Teams [1/2]</vt:lpstr>
      <vt:lpstr>Attributes of Successful Agile Teams [2/2]</vt:lpstr>
      <vt:lpstr>AGILE ROLES</vt:lpstr>
      <vt:lpstr>Cross-functional team member</vt:lpstr>
      <vt:lpstr>Product owner [1/3]</vt:lpstr>
      <vt:lpstr>Product owner [2/3]</vt:lpstr>
      <vt:lpstr>Product owner [3/3]</vt:lpstr>
      <vt:lpstr>Team facilitator</vt:lpstr>
      <vt:lpstr>GENERALIZING SPECIALISTS</vt:lpstr>
      <vt:lpstr>TEAM STRUCTURES</vt:lpstr>
      <vt:lpstr>CASE</vt:lpstr>
      <vt:lpstr>CO-LOCATED, DISTRIBUTED AND DISPERSED TEAMS</vt:lpstr>
      <vt:lpstr>DEDICATED TEAM MEMBERS</vt:lpstr>
      <vt:lpstr>TEAM WORKSPACES</vt:lpstr>
      <vt:lpstr>Techniques for managing communication in dispersed teams</vt:lpstr>
      <vt:lpstr>Fishbowl window</vt:lpstr>
      <vt:lpstr>Remote pairing</vt:lpstr>
      <vt:lpstr>follow-the-sun development process</vt:lpstr>
      <vt:lpstr>OVERCOMING ORGANIZATIONAL SILOS</vt:lpstr>
      <vt:lpstr>TIP</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Windows User</cp:lastModifiedBy>
  <cp:revision>466</cp:revision>
  <dcterms:created xsi:type="dcterms:W3CDTF">2020-10-15T07:04:09Z</dcterms:created>
  <dcterms:modified xsi:type="dcterms:W3CDTF">2021-09-17T21:07:12Z</dcterms:modified>
</cp:coreProperties>
</file>