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docProps/core.xml" ContentType="application/vnd.openxmlformats-package.core-properties+xml"/>
  <Override PartName="/ppt/presentation.xml" ContentType="application/vnd.openxmlformats-officedocument.presentationml.presentation.main+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custom-properties" Target="docProps/custom.xml"/><Relationship Id="rId2" Type="http://schemas.openxmlformats.org/officeDocument/2006/relationships/officeDocument" Target="ppt/presentation.xml"/><Relationship Id="rId1"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Lst>
  <p:sldSz cy="6858000" cx="12192000"/>
  <p:notesSz cx="6858000" cy="9144000"/>
  <p:embeddedFontLst>
    <p:embeddedFont>
      <p:font typeface="Tajawal ExtraBold"/>
      <p:bold r:id="rId32"/>
    </p:embeddedFont>
    <p:embeddedFont>
      <p:font typeface="Tajawal Medium"/>
      <p:regular r:id="rId33"/>
      <p:bold r:id="rId3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5" roundtripDataSignature="AMtx7mhwe8WBseOJnq86g6inY70/cjFaK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3" Type="http://schemas.openxmlformats.org/officeDocument/2006/relationships/slide" Target="slides/slide9.xml"/><Relationship Id="rId18" Type="http://schemas.openxmlformats.org/officeDocument/2006/relationships/slide" Target="slides/slide14.xml"/><Relationship Id="rId21" Type="http://schemas.openxmlformats.org/officeDocument/2006/relationships/slide" Target="slides/slide17.xml"/><Relationship Id="rId34" Type="http://schemas.openxmlformats.org/officeDocument/2006/relationships/font" Target="fonts/TajawalMedium-bold.fntdata"/><Relationship Id="rId25" Type="http://schemas.openxmlformats.org/officeDocument/2006/relationships/slide" Target="slides/slide21.xml"/><Relationship Id="rId7" Type="http://schemas.openxmlformats.org/officeDocument/2006/relationships/slide" Target="slides/slide3.xml"/><Relationship Id="rId33" Type="http://schemas.openxmlformats.org/officeDocument/2006/relationships/font" Target="fonts/TajawalMedium-regular.fntdata"/><Relationship Id="rId12" Type="http://schemas.openxmlformats.org/officeDocument/2006/relationships/slide" Target="slides/slide8.xml"/><Relationship Id="rId17" Type="http://schemas.openxmlformats.org/officeDocument/2006/relationships/slide" Target="slides/slide13.xml"/><Relationship Id="rId38" Type="http://schemas.openxmlformats.org/officeDocument/2006/relationships/customXml" Target="../customXml/item3.xml"/><Relationship Id="rId20" Type="http://schemas.openxmlformats.org/officeDocument/2006/relationships/slide" Target="slides/slide16.xml"/><Relationship Id="rId2" Type="http://schemas.openxmlformats.org/officeDocument/2006/relationships/presProps" Target="presProps.xml"/><Relationship Id="rId29" Type="http://schemas.openxmlformats.org/officeDocument/2006/relationships/slide" Target="slides/slide25.xml"/><Relationship Id="rId16" Type="http://schemas.openxmlformats.org/officeDocument/2006/relationships/slide" Target="slides/slide12.xml"/><Relationship Id="rId24" Type="http://schemas.openxmlformats.org/officeDocument/2006/relationships/slide" Target="slides/slide20.xml"/><Relationship Id="rId1" Type="http://schemas.openxmlformats.org/officeDocument/2006/relationships/theme" Target="theme/theme2.xml"/><Relationship Id="rId6" Type="http://schemas.openxmlformats.org/officeDocument/2006/relationships/slide" Target="slides/slide2.xml"/><Relationship Id="rId11" Type="http://schemas.openxmlformats.org/officeDocument/2006/relationships/slide" Target="slides/slide7.xml"/><Relationship Id="rId32" Type="http://schemas.openxmlformats.org/officeDocument/2006/relationships/font" Target="fonts/TajawalExtraBold-bold.fntdata"/><Relationship Id="rId37" Type="http://schemas.openxmlformats.org/officeDocument/2006/relationships/customXml" Target="../customXml/item2.xml"/><Relationship Id="rId23" Type="http://schemas.openxmlformats.org/officeDocument/2006/relationships/slide" Target="slides/slide19.xml"/><Relationship Id="rId28" Type="http://schemas.openxmlformats.org/officeDocument/2006/relationships/slide" Target="slides/slide24.xml"/><Relationship Id="rId5" Type="http://schemas.openxmlformats.org/officeDocument/2006/relationships/slide" Target="slides/slide1.xml"/><Relationship Id="rId15" Type="http://schemas.openxmlformats.org/officeDocument/2006/relationships/slide" Target="slides/slide11.xml"/><Relationship Id="rId36" Type="http://schemas.openxmlformats.org/officeDocument/2006/relationships/customXml" Target="../customXml/item1.xml"/><Relationship Id="rId31" Type="http://schemas.openxmlformats.org/officeDocument/2006/relationships/slide" Target="slides/slide27.xml"/><Relationship Id="rId10" Type="http://schemas.openxmlformats.org/officeDocument/2006/relationships/slide" Target="slides/slide6.xml"/><Relationship Id="rId19" Type="http://schemas.openxmlformats.org/officeDocument/2006/relationships/slide" Target="slides/slide15.xml"/><Relationship Id="rId22" Type="http://schemas.openxmlformats.org/officeDocument/2006/relationships/slide" Target="slides/slide18.xml"/><Relationship Id="rId4" Type="http://schemas.openxmlformats.org/officeDocument/2006/relationships/notesMaster" Target="notesMasters/notesMaster1.xml"/><Relationship Id="rId9" Type="http://schemas.openxmlformats.org/officeDocument/2006/relationships/slide" Target="slides/slide5.xml"/><Relationship Id="rId27" Type="http://schemas.openxmlformats.org/officeDocument/2006/relationships/slide" Target="slides/slide23.xml"/><Relationship Id="rId30" Type="http://schemas.openxmlformats.org/officeDocument/2006/relationships/slide" Target="slides/slide26.xml"/><Relationship Id="rId35" Type="http://customschemas.google.com/relationships/presentationmetadata" Target="metadata"/><Relationship Id="rId14" Type="http://schemas.openxmlformats.org/officeDocument/2006/relationships/slide" Target="slides/slide10.xml"/><Relationship Id="rId8" Type="http://schemas.openxmlformats.org/officeDocument/2006/relationships/slide" Target="slides/slide4.xml"/><Relationship Id="rId3"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 name="Google Shape;111;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3" name="Google Shape;123;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6" name="Google Shape;136;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 name="Google Shape;14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0" name="Google Shape;19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5" name="Google Shape;215;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7" name="Google Shape;227;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9" name="Google Shape;239;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4" name="Google Shape;25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6" name="Google Shape;266;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8" name="Google Shape;278;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9" name="Google Shape;289;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6" name="Google Shape;326;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9" name="Google Shape;369;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0" name="Google Shape;380;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1" name="Google Shape;391;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2" name="Google Shape;402;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3" name="Google Shape;413;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4" name="Google Shape;414;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3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3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3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3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3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3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3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3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3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3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3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3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3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3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37"/>
          <p:cNvSpPr/>
          <p:nvPr>
            <p:ph idx="2" type="pic"/>
          </p:nvPr>
        </p:nvSpPr>
        <p:spPr>
          <a:xfrm>
            <a:off x="5183188" y="987425"/>
            <a:ext cx="6172200" cy="4873625"/>
          </a:xfrm>
          <a:prstGeom prst="rect">
            <a:avLst/>
          </a:prstGeom>
          <a:noFill/>
          <a:ln>
            <a:noFill/>
          </a:ln>
        </p:spPr>
      </p:sp>
      <p:sp>
        <p:nvSpPr>
          <p:cNvPr id="68" name="Google Shape;68;p3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3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3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3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2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0.png"/><Relationship Id="rId4" Type="http://schemas.openxmlformats.org/officeDocument/2006/relationships/image" Target="../media/image3.png"/><Relationship Id="rId5" Type="http://schemas.openxmlformats.org/officeDocument/2006/relationships/image" Target="../media/image2.png"/><Relationship Id="rId6" Type="http://schemas.openxmlformats.org/officeDocument/2006/relationships/image" Target="../media/image8.png"/><Relationship Id="rId7"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1.png"/><Relationship Id="rId4" Type="http://schemas.openxmlformats.org/officeDocument/2006/relationships/image" Target="../media/image6.png"/><Relationship Id="rId5" Type="http://schemas.openxmlformats.org/officeDocument/2006/relationships/image" Target="../media/image15.png"/><Relationship Id="rId6" Type="http://schemas.openxmlformats.org/officeDocument/2006/relationships/image" Target="../media/image23.png"/><Relationship Id="rId7" Type="http://schemas.openxmlformats.org/officeDocument/2006/relationships/image" Target="../media/image17.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0.png"/><Relationship Id="rId4" Type="http://schemas.openxmlformats.org/officeDocument/2006/relationships/image" Target="../media/image3.png"/><Relationship Id="rId5" Type="http://schemas.openxmlformats.org/officeDocument/2006/relationships/image" Target="../media/image2.png"/><Relationship Id="rId6" Type="http://schemas.openxmlformats.org/officeDocument/2006/relationships/image" Target="../media/image8.png"/><Relationship Id="rId7"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0.png"/><Relationship Id="rId4" Type="http://schemas.openxmlformats.org/officeDocument/2006/relationships/image" Target="../media/image4.png"/><Relationship Id="rId5" Type="http://schemas.openxmlformats.org/officeDocument/2006/relationships/image" Target="../media/image8.png"/><Relationship Id="rId6" Type="http://schemas.openxmlformats.org/officeDocument/2006/relationships/image" Target="../media/image1.png"/><Relationship Id="rId7" Type="http://schemas.openxmlformats.org/officeDocument/2006/relationships/image" Target="../media/image2.png"/><Relationship Id="rId8" Type="http://schemas.openxmlformats.org/officeDocument/2006/relationships/image" Target="../media/image2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1.png"/><Relationship Id="rId4" Type="http://schemas.openxmlformats.org/officeDocument/2006/relationships/image" Target="../media/image6.png"/><Relationship Id="rId5" Type="http://schemas.openxmlformats.org/officeDocument/2006/relationships/image" Target="../media/image15.png"/><Relationship Id="rId6" Type="http://schemas.openxmlformats.org/officeDocument/2006/relationships/image" Target="../media/image14.png"/><Relationship Id="rId7" Type="http://schemas.openxmlformats.org/officeDocument/2006/relationships/image" Target="../media/image13.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png"/><Relationship Id="rId4" Type="http://schemas.openxmlformats.org/officeDocument/2006/relationships/image" Target="../media/image6.png"/><Relationship Id="rId5" Type="http://schemas.openxmlformats.org/officeDocument/2006/relationships/image" Target="../media/image15.png"/><Relationship Id="rId6" Type="http://schemas.openxmlformats.org/officeDocument/2006/relationships/image" Target="../media/image14.png"/><Relationship Id="rId7" Type="http://schemas.openxmlformats.org/officeDocument/2006/relationships/image" Target="../media/image9.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2.png"/><Relationship Id="rId4" Type="http://schemas.openxmlformats.org/officeDocument/2006/relationships/image" Target="../media/image11.png"/><Relationship Id="rId5" Type="http://schemas.openxmlformats.org/officeDocument/2006/relationships/image" Target="../media/image6.png"/><Relationship Id="rId6" Type="http://schemas.openxmlformats.org/officeDocument/2006/relationships/image" Target="../media/image15.png"/><Relationship Id="rId7" Type="http://schemas.openxmlformats.org/officeDocument/2006/relationships/image" Target="../media/image35.png"/><Relationship Id="rId8" Type="http://schemas.openxmlformats.org/officeDocument/2006/relationships/image" Target="../media/image1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2.png"/><Relationship Id="rId4" Type="http://schemas.openxmlformats.org/officeDocument/2006/relationships/image" Target="../media/image11.png"/><Relationship Id="rId5" Type="http://schemas.openxmlformats.org/officeDocument/2006/relationships/image" Target="../media/image6.png"/><Relationship Id="rId6" Type="http://schemas.openxmlformats.org/officeDocument/2006/relationships/image" Target="../media/image15.png"/><Relationship Id="rId7" Type="http://schemas.openxmlformats.org/officeDocument/2006/relationships/image" Target="../media/image42.png"/><Relationship Id="rId8" Type="http://schemas.openxmlformats.org/officeDocument/2006/relationships/image" Target="../media/image2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1.png"/><Relationship Id="rId4" Type="http://schemas.openxmlformats.org/officeDocument/2006/relationships/image" Target="../media/image6.png"/><Relationship Id="rId5" Type="http://schemas.openxmlformats.org/officeDocument/2006/relationships/image" Target="../media/image15.png"/><Relationship Id="rId6" Type="http://schemas.openxmlformats.org/officeDocument/2006/relationships/image" Target="../media/image14.png"/><Relationship Id="rId7" Type="http://schemas.openxmlformats.org/officeDocument/2006/relationships/image" Target="../media/image1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0.png"/><Relationship Id="rId4" Type="http://schemas.openxmlformats.org/officeDocument/2006/relationships/image" Target="../media/image4.png"/><Relationship Id="rId5" Type="http://schemas.openxmlformats.org/officeDocument/2006/relationships/image" Target="../media/image8.png"/><Relationship Id="rId6" Type="http://schemas.openxmlformats.org/officeDocument/2006/relationships/image" Target="../media/image1.png"/><Relationship Id="rId7" Type="http://schemas.openxmlformats.org/officeDocument/2006/relationships/image" Target="../media/image2.png"/><Relationship Id="rId8"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1.png"/><Relationship Id="rId4" Type="http://schemas.openxmlformats.org/officeDocument/2006/relationships/image" Target="../media/image6.png"/><Relationship Id="rId5" Type="http://schemas.openxmlformats.org/officeDocument/2006/relationships/image" Target="../media/image15.png"/><Relationship Id="rId6" Type="http://schemas.openxmlformats.org/officeDocument/2006/relationships/image" Target="../media/image14.png"/><Relationship Id="rId7" Type="http://schemas.openxmlformats.org/officeDocument/2006/relationships/image" Target="../media/image1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1.png"/><Relationship Id="rId4" Type="http://schemas.openxmlformats.org/officeDocument/2006/relationships/image" Target="../media/image6.png"/><Relationship Id="rId5" Type="http://schemas.openxmlformats.org/officeDocument/2006/relationships/image" Target="../media/image15.png"/><Relationship Id="rId6" Type="http://schemas.openxmlformats.org/officeDocument/2006/relationships/image" Target="../media/image14.png"/><Relationship Id="rId7" Type="http://schemas.openxmlformats.org/officeDocument/2006/relationships/image" Target="../media/image2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36.png"/><Relationship Id="rId4" Type="http://schemas.openxmlformats.org/officeDocument/2006/relationships/image" Target="../media/image11.png"/><Relationship Id="rId5" Type="http://schemas.openxmlformats.org/officeDocument/2006/relationships/image" Target="../media/image6.png"/><Relationship Id="rId6" Type="http://schemas.openxmlformats.org/officeDocument/2006/relationships/image" Target="../media/image15.png"/><Relationship Id="rId7" Type="http://schemas.openxmlformats.org/officeDocument/2006/relationships/image" Target="../media/image38.png"/><Relationship Id="rId8" Type="http://schemas.openxmlformats.org/officeDocument/2006/relationships/image" Target="../media/image2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1.png"/><Relationship Id="rId4" Type="http://schemas.openxmlformats.org/officeDocument/2006/relationships/image" Target="../media/image6.png"/><Relationship Id="rId5" Type="http://schemas.openxmlformats.org/officeDocument/2006/relationships/image" Target="../media/image15.png"/><Relationship Id="rId6" Type="http://schemas.openxmlformats.org/officeDocument/2006/relationships/image" Target="../media/image14.png"/><Relationship Id="rId7" Type="http://schemas.openxmlformats.org/officeDocument/2006/relationships/image" Target="../media/image29.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0.png"/><Relationship Id="rId4" Type="http://schemas.openxmlformats.org/officeDocument/2006/relationships/image" Target="../media/image3.png"/><Relationship Id="rId5" Type="http://schemas.openxmlformats.org/officeDocument/2006/relationships/image" Target="../media/image2.png"/><Relationship Id="rId6" Type="http://schemas.openxmlformats.org/officeDocument/2006/relationships/image" Target="../media/image8.png"/><Relationship Id="rId7"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1.png"/><Relationship Id="rId4" Type="http://schemas.openxmlformats.org/officeDocument/2006/relationships/image" Target="../media/image6.png"/><Relationship Id="rId5" Type="http://schemas.openxmlformats.org/officeDocument/2006/relationships/image" Target="../media/image15.png"/><Relationship Id="rId6"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1.png"/><Relationship Id="rId4" Type="http://schemas.openxmlformats.org/officeDocument/2006/relationships/image" Target="../media/image6.png"/><Relationship Id="rId5" Type="http://schemas.openxmlformats.org/officeDocument/2006/relationships/image" Target="../media/image15.png"/><Relationship Id="rId6" Type="http://schemas.openxmlformats.org/officeDocument/2006/relationships/image" Target="../media/image1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36.png"/><Relationship Id="rId4" Type="http://schemas.openxmlformats.org/officeDocument/2006/relationships/image" Target="../media/image11.png"/><Relationship Id="rId5" Type="http://schemas.openxmlformats.org/officeDocument/2006/relationships/image" Target="../media/image6.png"/><Relationship Id="rId6" Type="http://schemas.openxmlformats.org/officeDocument/2006/relationships/image" Target="../media/image15.png"/><Relationship Id="rId7" Type="http://schemas.openxmlformats.org/officeDocument/2006/relationships/image" Target="../media/image40.png"/><Relationship Id="rId8" Type="http://schemas.openxmlformats.org/officeDocument/2006/relationships/image" Target="../media/image24.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1.png"/><Relationship Id="rId4" Type="http://schemas.openxmlformats.org/officeDocument/2006/relationships/image" Target="../media/image6.png"/><Relationship Id="rId5" Type="http://schemas.openxmlformats.org/officeDocument/2006/relationships/image" Target="../media/image15.png"/><Relationship Id="rId6" Type="http://schemas.openxmlformats.org/officeDocument/2006/relationships/image" Target="../media/image1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36.png"/><Relationship Id="rId4" Type="http://schemas.openxmlformats.org/officeDocument/2006/relationships/image" Target="../media/image11.png"/><Relationship Id="rId5" Type="http://schemas.openxmlformats.org/officeDocument/2006/relationships/image" Target="../media/image6.png"/><Relationship Id="rId6" Type="http://schemas.openxmlformats.org/officeDocument/2006/relationships/image" Target="../media/image15.png"/><Relationship Id="rId7" Type="http://schemas.openxmlformats.org/officeDocument/2006/relationships/image" Target="../media/image39.png"/><Relationship Id="rId8" Type="http://schemas.openxmlformats.org/officeDocument/2006/relationships/image" Target="../media/image3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36.png"/><Relationship Id="rId4" Type="http://schemas.openxmlformats.org/officeDocument/2006/relationships/image" Target="../media/image11.png"/><Relationship Id="rId10" Type="http://schemas.openxmlformats.org/officeDocument/2006/relationships/image" Target="../media/image32.jpg"/><Relationship Id="rId9" Type="http://schemas.openxmlformats.org/officeDocument/2006/relationships/image" Target="../media/image30.png"/><Relationship Id="rId5" Type="http://schemas.openxmlformats.org/officeDocument/2006/relationships/image" Target="../media/image6.png"/><Relationship Id="rId6" Type="http://schemas.openxmlformats.org/officeDocument/2006/relationships/image" Target="../media/image15.png"/><Relationship Id="rId7" Type="http://schemas.openxmlformats.org/officeDocument/2006/relationships/image" Target="../media/image26.png"/><Relationship Id="rId8" Type="http://schemas.openxmlformats.org/officeDocument/2006/relationships/image" Target="../media/image2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1.png"/><Relationship Id="rId4" Type="http://schemas.openxmlformats.org/officeDocument/2006/relationships/image" Target="../media/image6.png"/><Relationship Id="rId5" Type="http://schemas.openxmlformats.org/officeDocument/2006/relationships/image" Target="../media/image15.png"/><Relationship Id="rId6" Type="http://schemas.openxmlformats.org/officeDocument/2006/relationships/image" Target="../media/image23.png"/><Relationship Id="rId7" Type="http://schemas.openxmlformats.org/officeDocument/2006/relationships/image" Target="../media/image34.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1.png"/><Relationship Id="rId4" Type="http://schemas.openxmlformats.org/officeDocument/2006/relationships/image" Target="../media/image6.png"/><Relationship Id="rId5" Type="http://schemas.openxmlformats.org/officeDocument/2006/relationships/image" Target="../media/image15.png"/><Relationship Id="rId6" Type="http://schemas.openxmlformats.org/officeDocument/2006/relationships/image" Target="../media/image2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1.png"/><Relationship Id="rId4" Type="http://schemas.openxmlformats.org/officeDocument/2006/relationships/image" Target="../media/image6.png"/><Relationship Id="rId5" Type="http://schemas.openxmlformats.org/officeDocument/2006/relationships/image" Target="../media/image15.png"/><Relationship Id="rId6" Type="http://schemas.openxmlformats.org/officeDocument/2006/relationships/image" Target="../media/image4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1.png"/><Relationship Id="rId4" Type="http://schemas.openxmlformats.org/officeDocument/2006/relationships/image" Target="../media/image6.png"/><Relationship Id="rId5" Type="http://schemas.openxmlformats.org/officeDocument/2006/relationships/image" Target="../media/image15.png"/><Relationship Id="rId6" Type="http://schemas.openxmlformats.org/officeDocument/2006/relationships/image" Target="../media/image3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1.png"/><Relationship Id="rId4" Type="http://schemas.openxmlformats.org/officeDocument/2006/relationships/image" Target="../media/image6.png"/><Relationship Id="rId5" Type="http://schemas.openxmlformats.org/officeDocument/2006/relationships/image" Target="../media/image15.png"/><Relationship Id="rId6" Type="http://schemas.openxmlformats.org/officeDocument/2006/relationships/image" Target="../media/image43.png"/><Relationship Id="rId7" Type="http://schemas.openxmlformats.org/officeDocument/2006/relationships/image" Target="../media/image3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0.png"/><Relationship Id="rId4" Type="http://schemas.openxmlformats.org/officeDocument/2006/relationships/image" Target="../media/image3.png"/><Relationship Id="rId5" Type="http://schemas.openxmlformats.org/officeDocument/2006/relationships/image" Target="../media/image2.png"/><Relationship Id="rId6" Type="http://schemas.openxmlformats.org/officeDocument/2006/relationships/image" Target="../media/image8.png"/><Relationship Id="rId7"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pic>
        <p:nvPicPr>
          <p:cNvPr id="89" name="Google Shape;89;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90" name="Google Shape;90;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Calibri"/>
                <a:ea typeface="Calibri"/>
                <a:cs typeface="Calibri"/>
                <a:sym typeface="Calibri"/>
              </a:rPr>
              <a:t>F</a:t>
            </a:r>
            <a:endParaRPr b="0" i="0" sz="1800" u="none" cap="none" strike="noStrike">
              <a:solidFill>
                <a:schemeClr val="lt1"/>
              </a:solidFill>
              <a:latin typeface="Calibri"/>
              <a:ea typeface="Calibri"/>
              <a:cs typeface="Calibri"/>
              <a:sym typeface="Calibri"/>
            </a:endParaRPr>
          </a:p>
        </p:txBody>
      </p:sp>
      <p:pic>
        <p:nvPicPr>
          <p:cNvPr id="91" name="Google Shape;91;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92" name="Google Shape;92;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93" name="Google Shape;93;p1"/>
          <p:cNvPicPr preferRelativeResize="0"/>
          <p:nvPr/>
        </p:nvPicPr>
        <p:blipFill rotWithShape="1">
          <a:blip r:embed="rId6">
            <a:alphaModFix/>
          </a:blip>
          <a:srcRect b="0" l="0" r="0" t="0"/>
          <a:stretch/>
        </p:blipFill>
        <p:spPr>
          <a:xfrm>
            <a:off x="-112889" y="422122"/>
            <a:ext cx="6714451" cy="1972334"/>
          </a:xfrm>
          <a:prstGeom prst="rect">
            <a:avLst/>
          </a:prstGeom>
          <a:noFill/>
          <a:ln>
            <a:noFill/>
          </a:ln>
        </p:spPr>
      </p:pic>
      <p:pic>
        <p:nvPicPr>
          <p:cNvPr id="94" name="Google Shape;94;p1"/>
          <p:cNvPicPr preferRelativeResize="0"/>
          <p:nvPr/>
        </p:nvPicPr>
        <p:blipFill rotWithShape="1">
          <a:blip r:embed="rId7">
            <a:alphaModFix/>
          </a:blip>
          <a:srcRect b="0" l="0" r="0" t="0"/>
          <a:stretch/>
        </p:blipFill>
        <p:spPr>
          <a:xfrm>
            <a:off x="6433777" y="3125529"/>
            <a:ext cx="5882401" cy="1034667"/>
          </a:xfrm>
          <a:prstGeom prst="rect">
            <a:avLst/>
          </a:prstGeom>
          <a:noFill/>
          <a:ln>
            <a:noFill/>
          </a:ln>
        </p:spPr>
      </p:pic>
      <p:sp>
        <p:nvSpPr>
          <p:cNvPr id="95" name="Google Shape;95;p1"/>
          <p:cNvSpPr txBox="1"/>
          <p:nvPr/>
        </p:nvSpPr>
        <p:spPr>
          <a:xfrm>
            <a:off x="474133" y="715791"/>
            <a:ext cx="5945282"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none" cap="none" strike="noStrike">
                <a:solidFill>
                  <a:schemeClr val="lt1"/>
                </a:solidFill>
                <a:latin typeface="Tajawal Medium"/>
                <a:ea typeface="Tajawal Medium"/>
                <a:cs typeface="Tajawal Medium"/>
                <a:sym typeface="Tajawal Medium"/>
              </a:rPr>
              <a:t>DIGITAL MEDIA ETHICS</a:t>
            </a:r>
            <a:endParaRPr/>
          </a:p>
          <a:p>
            <a:pPr indent="0" lvl="0" marL="0" marR="0" rtl="0" algn="l">
              <a:spcBef>
                <a:spcPts val="0"/>
              </a:spcBef>
              <a:spcAft>
                <a:spcPts val="0"/>
              </a:spcAft>
              <a:buNone/>
            </a:pPr>
            <a:r>
              <a:rPr lang="en-US" sz="2800">
                <a:solidFill>
                  <a:srgbClr val="24A9E1"/>
                </a:solidFill>
                <a:latin typeface="Tajawal Medium"/>
                <a:ea typeface="Tajawal Medium"/>
                <a:cs typeface="Tajawal Medium"/>
                <a:sym typeface="Tajawal Medium"/>
              </a:rPr>
              <a:t>Prepared by Dr. Sherihan Mohamed</a:t>
            </a:r>
            <a:endParaRPr/>
          </a:p>
          <a:p>
            <a:pPr indent="0" lvl="0" marL="0" marR="0" rtl="0" algn="l">
              <a:spcBef>
                <a:spcPts val="0"/>
              </a:spcBef>
              <a:spcAft>
                <a:spcPts val="0"/>
              </a:spcAft>
              <a:buNone/>
            </a:pPr>
            <a:r>
              <a:rPr lang="en-US" sz="2800">
                <a:solidFill>
                  <a:srgbClr val="FF9518"/>
                </a:solidFill>
                <a:latin typeface="Tajawal Medium"/>
                <a:ea typeface="Tajawal Medium"/>
                <a:cs typeface="Tajawal Medium"/>
                <a:sym typeface="Tajawal Medium"/>
              </a:rPr>
              <a:t>Intro Lecture</a:t>
            </a:r>
            <a:endParaRPr/>
          </a:p>
        </p:txBody>
      </p:sp>
      <p:sp>
        <p:nvSpPr>
          <p:cNvPr id="96" name="Google Shape;96;p1"/>
          <p:cNvSpPr txBox="1"/>
          <p:nvPr/>
        </p:nvSpPr>
        <p:spPr>
          <a:xfrm>
            <a:off x="7054076" y="3361534"/>
            <a:ext cx="4172424"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DIGITAL MEDIA ETHICS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9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4"/>
                                        </p:tgtEl>
                                        <p:attrNameLst>
                                          <p:attrName>style.visibility</p:attrName>
                                        </p:attrNameLst>
                                      </p:cBhvr>
                                      <p:to>
                                        <p:strVal val="visible"/>
                                      </p:to>
                                    </p:set>
                                    <p:animEffect filter="fade" transition="in">
                                      <p:cBhvr>
                                        <p:cTn dur="2000"/>
                                        <p:tgtEl>
                                          <p:spTgt spid="9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pic>
        <p:nvPicPr>
          <p:cNvPr id="101" name="Google Shape;101;p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02" name="Google Shape;102;p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03" name="Google Shape;103;p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04" name="Google Shape;104;p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05" name="Google Shape;105;p2"/>
          <p:cNvPicPr preferRelativeResize="0"/>
          <p:nvPr/>
        </p:nvPicPr>
        <p:blipFill rotWithShape="1">
          <a:blip r:embed="rId6">
            <a:alphaModFix/>
          </a:blip>
          <a:srcRect b="0" l="0" r="0" t="0"/>
          <a:stretch/>
        </p:blipFill>
        <p:spPr>
          <a:xfrm>
            <a:off x="-108036" y="0"/>
            <a:ext cx="11975781" cy="1690962"/>
          </a:xfrm>
          <a:prstGeom prst="rect">
            <a:avLst/>
          </a:prstGeom>
          <a:noFill/>
          <a:ln>
            <a:noFill/>
          </a:ln>
        </p:spPr>
      </p:pic>
      <p:sp>
        <p:nvSpPr>
          <p:cNvPr id="106" name="Google Shape;106;p2"/>
          <p:cNvSpPr txBox="1"/>
          <p:nvPr/>
        </p:nvSpPr>
        <p:spPr>
          <a:xfrm>
            <a:off x="3050593" y="624069"/>
            <a:ext cx="9260732"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200">
                <a:solidFill>
                  <a:schemeClr val="lt1"/>
                </a:solidFill>
                <a:latin typeface="Tajawal Medium"/>
                <a:ea typeface="Tajawal Medium"/>
                <a:cs typeface="Tajawal Medium"/>
                <a:sym typeface="Tajawal Medium"/>
              </a:rPr>
              <a:t>OUTLINES:</a:t>
            </a:r>
            <a:endParaRPr sz="3200">
              <a:solidFill>
                <a:srgbClr val="FF9518"/>
              </a:solidFill>
              <a:latin typeface="Tajawal Medium"/>
              <a:ea typeface="Tajawal Medium"/>
              <a:cs typeface="Tajawal Medium"/>
              <a:sym typeface="Tajawal Medium"/>
            </a:endParaRPr>
          </a:p>
        </p:txBody>
      </p:sp>
      <p:sp>
        <p:nvSpPr>
          <p:cNvPr id="107" name="Google Shape;107;p2"/>
          <p:cNvSpPr/>
          <p:nvPr/>
        </p:nvSpPr>
        <p:spPr>
          <a:xfrm>
            <a:off x="651740" y="1861000"/>
            <a:ext cx="8706269" cy="403187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200">
                <a:solidFill>
                  <a:schemeClr val="dk1"/>
                </a:solidFill>
                <a:latin typeface="Arial"/>
                <a:ea typeface="Arial"/>
                <a:cs typeface="Arial"/>
                <a:sym typeface="Arial"/>
              </a:rPr>
              <a:t>* COURSE DESCRIPTION</a:t>
            </a:r>
            <a:endParaRPr/>
          </a:p>
          <a:p>
            <a:pPr indent="0" lvl="0" marL="0" marR="0" rtl="0" algn="l">
              <a:spcBef>
                <a:spcPts val="0"/>
              </a:spcBef>
              <a:spcAft>
                <a:spcPts val="0"/>
              </a:spcAft>
              <a:buNone/>
            </a:pPr>
            <a:r>
              <a:rPr lang="en-US" sz="3200">
                <a:solidFill>
                  <a:schemeClr val="dk1"/>
                </a:solidFill>
                <a:latin typeface="Arial"/>
                <a:ea typeface="Arial"/>
                <a:cs typeface="Arial"/>
                <a:sym typeface="Arial"/>
              </a:rPr>
              <a:t>* LEARNING OUTCOMES</a:t>
            </a:r>
            <a:endParaRPr sz="3200">
              <a:solidFill>
                <a:schemeClr val="dk1"/>
              </a:solidFill>
              <a:latin typeface="Arial"/>
              <a:ea typeface="Arial"/>
              <a:cs typeface="Arial"/>
              <a:sym typeface="Arial"/>
            </a:endParaRPr>
          </a:p>
          <a:p>
            <a:pPr indent="0" lvl="0" marL="0" marR="0" rtl="0" algn="l">
              <a:spcBef>
                <a:spcPts val="0"/>
              </a:spcBef>
              <a:spcAft>
                <a:spcPts val="0"/>
              </a:spcAft>
              <a:buNone/>
            </a:pPr>
            <a:r>
              <a:rPr lang="en-US" sz="3200">
                <a:solidFill>
                  <a:schemeClr val="dk1"/>
                </a:solidFill>
                <a:latin typeface="Arial"/>
                <a:ea typeface="Arial"/>
                <a:cs typeface="Arial"/>
                <a:sym typeface="Arial"/>
              </a:rPr>
              <a:t>* TOPICS</a:t>
            </a:r>
            <a:endParaRPr sz="3200">
              <a:solidFill>
                <a:schemeClr val="dk1"/>
              </a:solidFill>
              <a:latin typeface="Arial"/>
              <a:ea typeface="Arial"/>
              <a:cs typeface="Arial"/>
              <a:sym typeface="Arial"/>
            </a:endParaRPr>
          </a:p>
          <a:p>
            <a:pPr indent="0" lvl="0" marL="0" marR="0" rtl="0" algn="l">
              <a:spcBef>
                <a:spcPts val="0"/>
              </a:spcBef>
              <a:spcAft>
                <a:spcPts val="0"/>
              </a:spcAft>
              <a:buNone/>
            </a:pPr>
            <a:r>
              <a:rPr lang="en-US" sz="3200">
                <a:solidFill>
                  <a:schemeClr val="dk1"/>
                </a:solidFill>
                <a:latin typeface="Arial"/>
                <a:ea typeface="Arial"/>
                <a:cs typeface="Arial"/>
                <a:sym typeface="Arial"/>
              </a:rPr>
              <a:t>* INTRODUCTION TO DIGITAL MEDIA ETHICS</a:t>
            </a:r>
            <a:endParaRPr/>
          </a:p>
          <a:p>
            <a:pPr indent="0" lvl="0" marL="0" marR="0" rtl="0" algn="l">
              <a:spcBef>
                <a:spcPts val="0"/>
              </a:spcBef>
              <a:spcAft>
                <a:spcPts val="0"/>
              </a:spcAft>
              <a:buNone/>
            </a:pPr>
            <a:r>
              <a:rPr lang="en-US" sz="3200">
                <a:solidFill>
                  <a:schemeClr val="dk1"/>
                </a:solidFill>
                <a:latin typeface="Arial"/>
                <a:ea typeface="Arial"/>
                <a:cs typeface="Arial"/>
                <a:sym typeface="Arial"/>
              </a:rPr>
              <a:t>“WHAT DO WE MEAN WITH DIGITAL MEDIA ETHICS?”</a:t>
            </a:r>
            <a:endParaRPr/>
          </a:p>
          <a:p>
            <a:pPr indent="0" lvl="0" marL="0" marR="0" rtl="0" algn="l">
              <a:spcBef>
                <a:spcPts val="0"/>
              </a:spcBef>
              <a:spcAft>
                <a:spcPts val="0"/>
              </a:spcAft>
              <a:buNone/>
            </a:pPr>
            <a:r>
              <a:t/>
            </a:r>
            <a:endParaRPr sz="3200">
              <a:solidFill>
                <a:schemeClr val="dk1"/>
              </a:solidFill>
              <a:latin typeface="Arial"/>
              <a:ea typeface="Arial"/>
              <a:cs typeface="Arial"/>
              <a:sym typeface="Arial"/>
            </a:endParaRPr>
          </a:p>
        </p:txBody>
      </p:sp>
      <p:pic>
        <p:nvPicPr>
          <p:cNvPr descr="Text, letter&#10;&#10;Description automatically generated" id="108" name="Google Shape;108;p2"/>
          <p:cNvPicPr preferRelativeResize="0"/>
          <p:nvPr/>
        </p:nvPicPr>
        <p:blipFill rotWithShape="1">
          <a:blip r:embed="rId7">
            <a:alphaModFix/>
          </a:blip>
          <a:srcRect b="0" l="0" r="0" t="0"/>
          <a:stretch/>
        </p:blipFill>
        <p:spPr>
          <a:xfrm>
            <a:off x="8658604" y="1861000"/>
            <a:ext cx="2881656" cy="232581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6"/>
                                        </p:tgtEl>
                                        <p:attrNameLst>
                                          <p:attrName>style.visibility</p:attrName>
                                        </p:attrNameLst>
                                      </p:cBhvr>
                                      <p:to>
                                        <p:strVal val="visible"/>
                                      </p:to>
                                    </p:set>
                                    <p:animEffect filter="fade" transition="in">
                                      <p:cBhvr>
                                        <p:cTn dur="1000"/>
                                        <p:tgtEl>
                                          <p:spTgt spid="10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pic>
        <p:nvPicPr>
          <p:cNvPr id="113" name="Google Shape;113;p3"/>
          <p:cNvPicPr preferRelativeResize="0"/>
          <p:nvPr/>
        </p:nvPicPr>
        <p:blipFill rotWithShape="1">
          <a:blip r:embed="rId3">
            <a:alphaModFix/>
          </a:blip>
          <a:srcRect b="0" l="0" r="0" t="0"/>
          <a:stretch/>
        </p:blipFill>
        <p:spPr>
          <a:xfrm>
            <a:off x="-71964" y="-117903"/>
            <a:ext cx="12335929" cy="7093806"/>
          </a:xfrm>
          <a:prstGeom prst="rect">
            <a:avLst/>
          </a:prstGeom>
          <a:noFill/>
          <a:ln>
            <a:noFill/>
          </a:ln>
        </p:spPr>
      </p:pic>
      <p:sp>
        <p:nvSpPr>
          <p:cNvPr id="114" name="Google Shape;114;p3"/>
          <p:cNvSpPr/>
          <p:nvPr/>
        </p:nvSpPr>
        <p:spPr>
          <a:xfrm rot="10800000">
            <a:off x="-450735" y="-101603"/>
            <a:ext cx="12350045" cy="7044267"/>
          </a:xfrm>
          <a:prstGeom prst="rect">
            <a:avLst/>
          </a:prstGeom>
          <a:gradFill>
            <a:gsLst>
              <a:gs pos="0">
                <a:srgbClr val="F5F7FC">
                  <a:alpha val="26666"/>
                </a:srgbClr>
              </a:gs>
              <a:gs pos="100000">
                <a:srgbClr val="0A1F61">
                  <a:alpha val="41960"/>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15" name="Google Shape;115;p3"/>
          <p:cNvPicPr preferRelativeResize="0"/>
          <p:nvPr/>
        </p:nvPicPr>
        <p:blipFill rotWithShape="1">
          <a:blip r:embed="rId4">
            <a:alphaModFix/>
          </a:blip>
          <a:srcRect b="11911" l="984" r="913" t="0"/>
          <a:stretch/>
        </p:blipFill>
        <p:spPr>
          <a:xfrm flipH="1" rot="10800000">
            <a:off x="-81742" y="-101602"/>
            <a:ext cx="12355484" cy="2722881"/>
          </a:xfrm>
          <a:prstGeom prst="rect">
            <a:avLst/>
          </a:prstGeom>
          <a:noFill/>
          <a:ln>
            <a:noFill/>
          </a:ln>
        </p:spPr>
      </p:pic>
      <p:pic>
        <p:nvPicPr>
          <p:cNvPr id="116" name="Google Shape;116;p3"/>
          <p:cNvPicPr preferRelativeResize="0"/>
          <p:nvPr/>
        </p:nvPicPr>
        <p:blipFill rotWithShape="1">
          <a:blip r:embed="rId5">
            <a:alphaModFix/>
          </a:blip>
          <a:srcRect b="0" l="0" r="0" t="0"/>
          <a:stretch/>
        </p:blipFill>
        <p:spPr>
          <a:xfrm>
            <a:off x="730762" y="308506"/>
            <a:ext cx="1699476" cy="1524000"/>
          </a:xfrm>
          <a:prstGeom prst="rect">
            <a:avLst/>
          </a:prstGeom>
          <a:noFill/>
          <a:ln>
            <a:noFill/>
          </a:ln>
        </p:spPr>
      </p:pic>
      <p:pic>
        <p:nvPicPr>
          <p:cNvPr id="117" name="Google Shape;117;p3"/>
          <p:cNvPicPr preferRelativeResize="0"/>
          <p:nvPr/>
        </p:nvPicPr>
        <p:blipFill rotWithShape="1">
          <a:blip r:embed="rId6">
            <a:alphaModFix/>
          </a:blip>
          <a:srcRect b="0" l="0" r="0" t="0"/>
          <a:stretch/>
        </p:blipFill>
        <p:spPr>
          <a:xfrm>
            <a:off x="-112889" y="4288121"/>
            <a:ext cx="6714451" cy="1972334"/>
          </a:xfrm>
          <a:prstGeom prst="rect">
            <a:avLst/>
          </a:prstGeom>
          <a:noFill/>
          <a:ln>
            <a:noFill/>
          </a:ln>
        </p:spPr>
      </p:pic>
      <p:pic>
        <p:nvPicPr>
          <p:cNvPr id="118" name="Google Shape;118;p3"/>
          <p:cNvPicPr preferRelativeResize="0"/>
          <p:nvPr/>
        </p:nvPicPr>
        <p:blipFill rotWithShape="1">
          <a:blip r:embed="rId7">
            <a:alphaModFix/>
          </a:blip>
          <a:srcRect b="0" l="0" r="0" t="0"/>
          <a:stretch/>
        </p:blipFill>
        <p:spPr>
          <a:xfrm>
            <a:off x="7109562" y="4708455"/>
            <a:ext cx="5882401" cy="1034667"/>
          </a:xfrm>
          <a:prstGeom prst="rect">
            <a:avLst/>
          </a:prstGeom>
          <a:noFill/>
          <a:ln>
            <a:noFill/>
          </a:ln>
        </p:spPr>
      </p:pic>
      <p:sp>
        <p:nvSpPr>
          <p:cNvPr id="119" name="Google Shape;119;p3"/>
          <p:cNvSpPr txBox="1"/>
          <p:nvPr/>
        </p:nvSpPr>
        <p:spPr>
          <a:xfrm>
            <a:off x="560375" y="4886035"/>
            <a:ext cx="486062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200">
                <a:solidFill>
                  <a:srgbClr val="24A9E1"/>
                </a:solidFill>
                <a:latin typeface="Tajawal Medium"/>
                <a:ea typeface="Tajawal Medium"/>
                <a:cs typeface="Tajawal Medium"/>
                <a:sym typeface="Tajawal Medium"/>
              </a:rPr>
              <a:t>COURSE DESCRIPTION</a:t>
            </a:r>
            <a:endParaRPr sz="3200">
              <a:solidFill>
                <a:srgbClr val="FF9518"/>
              </a:solidFill>
              <a:latin typeface="Tajawal Medium"/>
              <a:ea typeface="Tajawal Medium"/>
              <a:cs typeface="Tajawal Medium"/>
              <a:sym typeface="Tajawal Medium"/>
            </a:endParaRPr>
          </a:p>
        </p:txBody>
      </p:sp>
      <p:sp>
        <p:nvSpPr>
          <p:cNvPr id="120" name="Google Shape;120;p3"/>
          <p:cNvSpPr txBox="1"/>
          <p:nvPr/>
        </p:nvSpPr>
        <p:spPr>
          <a:xfrm>
            <a:off x="7909214" y="4916813"/>
            <a:ext cx="4172424"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DIGITAL MEDIA ETHICS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9"/>
                                        </p:tgtEl>
                                        <p:attrNameLst>
                                          <p:attrName>style.visibility</p:attrName>
                                        </p:attrNameLst>
                                      </p:cBhvr>
                                      <p:to>
                                        <p:strVal val="visible"/>
                                      </p:to>
                                    </p:set>
                                    <p:animEffect filter="fade" transition="in">
                                      <p:cBhvr>
                                        <p:cTn dur="2000"/>
                                        <p:tgtEl>
                                          <p:spTgt spid="11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pic>
        <p:nvPicPr>
          <p:cNvPr id="125" name="Google Shape;125;p4"/>
          <p:cNvPicPr preferRelativeResize="0"/>
          <p:nvPr/>
        </p:nvPicPr>
        <p:blipFill rotWithShape="1">
          <a:blip r:embed="rId3">
            <a:alphaModFix/>
          </a:blip>
          <a:srcRect b="0" l="0" r="0" t="0"/>
          <a:stretch/>
        </p:blipFill>
        <p:spPr>
          <a:xfrm>
            <a:off x="-71964" y="-117903"/>
            <a:ext cx="12335929" cy="7093806"/>
          </a:xfrm>
          <a:prstGeom prst="rect">
            <a:avLst/>
          </a:prstGeom>
          <a:noFill/>
          <a:ln>
            <a:noFill/>
          </a:ln>
        </p:spPr>
      </p:pic>
      <p:sp>
        <p:nvSpPr>
          <p:cNvPr id="126" name="Google Shape;126;p4"/>
          <p:cNvSpPr/>
          <p:nvPr/>
        </p:nvSpPr>
        <p:spPr>
          <a:xfrm rot="10800000">
            <a:off x="-156351" y="-135287"/>
            <a:ext cx="12504703" cy="7128574"/>
          </a:xfrm>
          <a:prstGeom prst="rect">
            <a:avLst/>
          </a:prstGeom>
          <a:gradFill>
            <a:gsLst>
              <a:gs pos="0">
                <a:srgbClr val="F5F7FC">
                  <a:alpha val="26666"/>
                </a:srgbClr>
              </a:gs>
              <a:gs pos="100000">
                <a:srgbClr val="FF9518">
                  <a:alpha val="38823"/>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27" name="Google Shape;127;p4"/>
          <p:cNvPicPr preferRelativeResize="0"/>
          <p:nvPr/>
        </p:nvPicPr>
        <p:blipFill rotWithShape="1">
          <a:blip r:embed="rId4">
            <a:alphaModFix/>
          </a:blip>
          <a:srcRect b="0" l="0" r="0" t="0"/>
          <a:stretch/>
        </p:blipFill>
        <p:spPr>
          <a:xfrm>
            <a:off x="4872252" y="-394410"/>
            <a:ext cx="5721151" cy="6563668"/>
          </a:xfrm>
          <a:prstGeom prst="rect">
            <a:avLst/>
          </a:prstGeom>
          <a:noFill/>
          <a:ln>
            <a:noFill/>
          </a:ln>
        </p:spPr>
      </p:pic>
      <p:pic>
        <p:nvPicPr>
          <p:cNvPr id="128" name="Google Shape;128;p4"/>
          <p:cNvPicPr preferRelativeResize="0"/>
          <p:nvPr/>
        </p:nvPicPr>
        <p:blipFill rotWithShape="1">
          <a:blip r:embed="rId5">
            <a:alphaModFix/>
          </a:blip>
          <a:srcRect b="0" l="0" r="0" t="0"/>
          <a:stretch/>
        </p:blipFill>
        <p:spPr>
          <a:xfrm>
            <a:off x="2235200" y="915090"/>
            <a:ext cx="6714451" cy="1972334"/>
          </a:xfrm>
          <a:prstGeom prst="rect">
            <a:avLst/>
          </a:prstGeom>
          <a:noFill/>
          <a:ln>
            <a:noFill/>
          </a:ln>
        </p:spPr>
      </p:pic>
      <p:pic>
        <p:nvPicPr>
          <p:cNvPr id="129" name="Google Shape;129;p4"/>
          <p:cNvPicPr preferRelativeResize="0"/>
          <p:nvPr/>
        </p:nvPicPr>
        <p:blipFill rotWithShape="1">
          <a:blip r:embed="rId6">
            <a:alphaModFix/>
          </a:blip>
          <a:srcRect b="0" l="0" r="0" t="0"/>
          <a:stretch/>
        </p:blipFill>
        <p:spPr>
          <a:xfrm>
            <a:off x="-139261" y="-101602"/>
            <a:ext cx="4169394" cy="7137043"/>
          </a:xfrm>
          <a:prstGeom prst="rect">
            <a:avLst/>
          </a:prstGeom>
          <a:noFill/>
          <a:ln>
            <a:noFill/>
          </a:ln>
        </p:spPr>
      </p:pic>
      <p:sp>
        <p:nvSpPr>
          <p:cNvPr id="130" name="Google Shape;130;p4"/>
          <p:cNvSpPr txBox="1"/>
          <p:nvPr/>
        </p:nvSpPr>
        <p:spPr>
          <a:xfrm>
            <a:off x="3506213" y="1424203"/>
            <a:ext cx="4272323"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DIGITAL MEDIA ETHICS</a:t>
            </a:r>
            <a:endParaRPr/>
          </a:p>
          <a:p>
            <a:pPr indent="0" lvl="0" marL="0" marR="0" rtl="0" algn="l">
              <a:spcBef>
                <a:spcPts val="0"/>
              </a:spcBef>
              <a:spcAft>
                <a:spcPts val="0"/>
              </a:spcAft>
              <a:buNone/>
            </a:pPr>
            <a:r>
              <a:rPr lang="en-US" sz="2800">
                <a:solidFill>
                  <a:srgbClr val="24A9E1"/>
                </a:solidFill>
                <a:latin typeface="Tajawal Medium"/>
                <a:ea typeface="Tajawal Medium"/>
                <a:cs typeface="Tajawal Medium"/>
                <a:sym typeface="Tajawal Medium"/>
              </a:rPr>
              <a:t>COURSE DESCRIPTION</a:t>
            </a:r>
            <a:endParaRPr sz="2800">
              <a:solidFill>
                <a:srgbClr val="FF9518"/>
              </a:solidFill>
              <a:latin typeface="Tajawal Medium"/>
              <a:ea typeface="Tajawal Medium"/>
              <a:cs typeface="Tajawal Medium"/>
              <a:sym typeface="Tajawal Medium"/>
            </a:endParaRPr>
          </a:p>
        </p:txBody>
      </p:sp>
      <p:pic>
        <p:nvPicPr>
          <p:cNvPr id="131" name="Google Shape;131;p4"/>
          <p:cNvPicPr preferRelativeResize="0"/>
          <p:nvPr/>
        </p:nvPicPr>
        <p:blipFill rotWithShape="1">
          <a:blip r:embed="rId7">
            <a:alphaModFix/>
          </a:blip>
          <a:srcRect b="0" l="0" r="0" t="0"/>
          <a:stretch/>
        </p:blipFill>
        <p:spPr>
          <a:xfrm>
            <a:off x="651740" y="4934428"/>
            <a:ext cx="1699476" cy="1524000"/>
          </a:xfrm>
          <a:prstGeom prst="rect">
            <a:avLst/>
          </a:prstGeom>
          <a:noFill/>
          <a:ln>
            <a:noFill/>
          </a:ln>
        </p:spPr>
      </p:pic>
      <p:pic>
        <p:nvPicPr>
          <p:cNvPr id="132" name="Google Shape;132;p4"/>
          <p:cNvPicPr preferRelativeResize="0"/>
          <p:nvPr/>
        </p:nvPicPr>
        <p:blipFill rotWithShape="1">
          <a:blip r:embed="rId8">
            <a:alphaModFix/>
          </a:blip>
          <a:srcRect b="0" l="0" r="0" t="0"/>
          <a:stretch/>
        </p:blipFill>
        <p:spPr>
          <a:xfrm rot="10800000">
            <a:off x="3612443" y="5284187"/>
            <a:ext cx="8526726" cy="1034667"/>
          </a:xfrm>
          <a:prstGeom prst="rect">
            <a:avLst/>
          </a:prstGeom>
          <a:noFill/>
          <a:ln>
            <a:noFill/>
          </a:ln>
        </p:spPr>
      </p:pic>
      <p:sp>
        <p:nvSpPr>
          <p:cNvPr id="133" name="Google Shape;133;p4"/>
          <p:cNvSpPr txBox="1"/>
          <p:nvPr/>
        </p:nvSpPr>
        <p:spPr>
          <a:xfrm>
            <a:off x="3583372" y="5496150"/>
            <a:ext cx="8617487"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000">
                <a:solidFill>
                  <a:schemeClr val="lt1"/>
                </a:solidFill>
                <a:latin typeface="Tajawal Medium"/>
                <a:ea typeface="Tajawal Medium"/>
                <a:cs typeface="Tajawal Medium"/>
                <a:sym typeface="Tajawal Medium"/>
              </a:rPr>
              <a:t>WHY DO WE LEARN DIGITAL MEDIA ETHICS?</a:t>
            </a:r>
            <a:endParaRPr sz="3000">
              <a:solidFill>
                <a:srgbClr val="FF9518"/>
              </a:solidFill>
              <a:latin typeface="Tajawal Medium"/>
              <a:ea typeface="Tajawal Medium"/>
              <a:cs typeface="Tajawal Medium"/>
              <a:sym typeface="Tajawal Medium"/>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3"/>
                                        </p:tgtEl>
                                        <p:attrNameLst>
                                          <p:attrName>style.visibility</p:attrName>
                                        </p:attrNameLst>
                                      </p:cBhvr>
                                      <p:to>
                                        <p:strVal val="visible"/>
                                      </p:to>
                                    </p:set>
                                    <p:animEffect filter="fade" transition="in">
                                      <p:cBhvr>
                                        <p:cTn dur="500"/>
                                        <p:tgtEl>
                                          <p:spTgt spid="13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pic>
        <p:nvPicPr>
          <p:cNvPr id="138" name="Google Shape;138;p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39" name="Google Shape;139;p5"/>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40" name="Google Shape;140;p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41" name="Google Shape;141;p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42" name="Google Shape;142;p5"/>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43" name="Google Shape;143;p5"/>
          <p:cNvSpPr txBox="1"/>
          <p:nvPr/>
        </p:nvSpPr>
        <p:spPr>
          <a:xfrm>
            <a:off x="2980943" y="587188"/>
            <a:ext cx="427232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COURSE DESCRIPTION</a:t>
            </a:r>
            <a:endParaRPr sz="2800">
              <a:solidFill>
                <a:srgbClr val="FF9518"/>
              </a:solidFill>
              <a:latin typeface="Tajawal Medium"/>
              <a:ea typeface="Tajawal Medium"/>
              <a:cs typeface="Tajawal Medium"/>
              <a:sym typeface="Tajawal Medium"/>
            </a:endParaRPr>
          </a:p>
        </p:txBody>
      </p:sp>
      <p:sp>
        <p:nvSpPr>
          <p:cNvPr id="144" name="Google Shape;144;p5"/>
          <p:cNvSpPr txBox="1"/>
          <p:nvPr/>
        </p:nvSpPr>
        <p:spPr>
          <a:xfrm>
            <a:off x="1068303" y="1397094"/>
            <a:ext cx="7122386" cy="4959050"/>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lang="en-US" sz="2300">
                <a:solidFill>
                  <a:srgbClr val="0A1F61"/>
                </a:solidFill>
                <a:latin typeface="Arial"/>
                <a:ea typeface="Arial"/>
                <a:cs typeface="Arial"/>
                <a:sym typeface="Arial"/>
              </a:rPr>
              <a:t>	</a:t>
            </a:r>
            <a:r>
              <a:rPr lang="en-US" sz="2300">
                <a:solidFill>
                  <a:schemeClr val="dk1"/>
                </a:solidFill>
                <a:latin typeface="Arial"/>
                <a:ea typeface="Arial"/>
                <a:cs typeface="Arial"/>
                <a:sym typeface="Arial"/>
              </a:rPr>
              <a:t>Exploring the active process of </a:t>
            </a:r>
            <a:r>
              <a:rPr lang="en-US" sz="2300">
                <a:solidFill>
                  <a:srgbClr val="C00000"/>
                </a:solidFill>
                <a:latin typeface="Arial"/>
                <a:ea typeface="Arial"/>
                <a:cs typeface="Arial"/>
                <a:sym typeface="Arial"/>
              </a:rPr>
              <a:t>moral decision</a:t>
            </a:r>
            <a:r>
              <a:rPr lang="en-US" sz="2300">
                <a:solidFill>
                  <a:schemeClr val="dk1"/>
                </a:solidFill>
                <a:latin typeface="Arial"/>
                <a:ea typeface="Arial"/>
                <a:cs typeface="Arial"/>
                <a:sym typeface="Arial"/>
              </a:rPr>
              <a:t>-making—that is, doing ethics—is an inescapable part of life.</a:t>
            </a:r>
            <a:endParaRPr/>
          </a:p>
          <a:p>
            <a:pPr indent="0" lvl="0" marL="0" marR="0" rtl="0" algn="just">
              <a:lnSpc>
                <a:spcPct val="200000"/>
              </a:lnSpc>
              <a:spcBef>
                <a:spcPts val="0"/>
              </a:spcBef>
              <a:spcAft>
                <a:spcPts val="0"/>
              </a:spcAft>
              <a:buNone/>
            </a:pPr>
            <a:r>
              <a:rPr lang="en-US" sz="2300">
                <a:solidFill>
                  <a:schemeClr val="dk1"/>
                </a:solidFill>
                <a:latin typeface="Arial"/>
                <a:ea typeface="Arial"/>
                <a:cs typeface="Arial"/>
                <a:sym typeface="Arial"/>
              </a:rPr>
              <a:t>	 We routinely make </a:t>
            </a:r>
            <a:r>
              <a:rPr lang="en-US" sz="2300">
                <a:solidFill>
                  <a:srgbClr val="C00000"/>
                </a:solidFill>
                <a:latin typeface="Arial"/>
                <a:ea typeface="Arial"/>
                <a:cs typeface="Arial"/>
                <a:sym typeface="Arial"/>
              </a:rPr>
              <a:t>ethical judgments</a:t>
            </a:r>
            <a:r>
              <a:rPr lang="en-US" sz="2300">
                <a:solidFill>
                  <a:schemeClr val="dk1"/>
                </a:solidFill>
                <a:latin typeface="Arial"/>
                <a:ea typeface="Arial"/>
                <a:cs typeface="Arial"/>
                <a:sym typeface="Arial"/>
              </a:rPr>
              <a:t>, assess our ideological values, and interrogate our moral outlooks.</a:t>
            </a:r>
            <a:endParaRPr/>
          </a:p>
          <a:p>
            <a:pPr indent="0" lvl="0" marL="0" marR="0" rtl="0" algn="just">
              <a:lnSpc>
                <a:spcPct val="200000"/>
              </a:lnSpc>
              <a:spcBef>
                <a:spcPts val="0"/>
              </a:spcBef>
              <a:spcAft>
                <a:spcPts val="0"/>
              </a:spcAft>
              <a:buNone/>
            </a:pPr>
            <a:r>
              <a:rPr lang="en-US" sz="2300">
                <a:solidFill>
                  <a:schemeClr val="dk1"/>
                </a:solidFill>
                <a:latin typeface="Arial"/>
                <a:ea typeface="Arial"/>
                <a:cs typeface="Arial"/>
                <a:sym typeface="Arial"/>
              </a:rPr>
              <a:t>	</a:t>
            </a:r>
            <a:endParaRPr sz="2300">
              <a:solidFill>
                <a:srgbClr val="0A1F61"/>
              </a:solidFill>
              <a:latin typeface="Arial"/>
              <a:ea typeface="Arial"/>
              <a:cs typeface="Arial"/>
              <a:sym typeface="Arial"/>
            </a:endParaRPr>
          </a:p>
        </p:txBody>
      </p:sp>
      <p:pic>
        <p:nvPicPr>
          <p:cNvPr id="145" name="Google Shape;145;p5"/>
          <p:cNvPicPr preferRelativeResize="0"/>
          <p:nvPr/>
        </p:nvPicPr>
        <p:blipFill rotWithShape="1">
          <a:blip r:embed="rId7">
            <a:alphaModFix/>
          </a:blip>
          <a:srcRect b="0" l="0" r="0" t="0"/>
          <a:stretch/>
        </p:blipFill>
        <p:spPr>
          <a:xfrm>
            <a:off x="8361248" y="1670369"/>
            <a:ext cx="3540868" cy="3517262"/>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3"/>
                                        </p:tgtEl>
                                        <p:attrNameLst>
                                          <p:attrName>style.visibility</p:attrName>
                                        </p:attrNameLst>
                                      </p:cBhvr>
                                      <p:to>
                                        <p:strVal val="visible"/>
                                      </p:to>
                                    </p:set>
                                    <p:anim calcmode="lin" valueType="num">
                                      <p:cBhvr additive="base">
                                        <p:cTn dur="500"/>
                                        <p:tgtEl>
                                          <p:spTgt spid="143"/>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4"/>
                                        </p:tgtEl>
                                        <p:attrNameLst>
                                          <p:attrName>style.visibility</p:attrName>
                                        </p:attrNameLst>
                                      </p:cBhvr>
                                      <p:to>
                                        <p:strVal val="visible"/>
                                      </p:to>
                                    </p:set>
                                    <p:animEffect filter="fade" transition="in">
                                      <p:cBhvr>
                                        <p:cTn dur="2000"/>
                                        <p:tgtEl>
                                          <p:spTgt spid="14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pic>
        <p:nvPicPr>
          <p:cNvPr id="150" name="Google Shape;150;p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51" name="Google Shape;151;p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52" name="Google Shape;152;p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53" name="Google Shape;153;p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54" name="Google Shape;154;p6"/>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55" name="Google Shape;155;p6"/>
          <p:cNvSpPr txBox="1"/>
          <p:nvPr/>
        </p:nvSpPr>
        <p:spPr>
          <a:xfrm>
            <a:off x="2980943" y="587188"/>
            <a:ext cx="427232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COURSE DESCRIPTION</a:t>
            </a:r>
            <a:endParaRPr sz="2800">
              <a:solidFill>
                <a:srgbClr val="FF9518"/>
              </a:solidFill>
              <a:latin typeface="Tajawal Medium"/>
              <a:ea typeface="Tajawal Medium"/>
              <a:cs typeface="Tajawal Medium"/>
              <a:sym typeface="Tajawal Medium"/>
            </a:endParaRPr>
          </a:p>
        </p:txBody>
      </p:sp>
      <p:sp>
        <p:nvSpPr>
          <p:cNvPr id="156" name="Google Shape;156;p6"/>
          <p:cNvSpPr txBox="1"/>
          <p:nvPr/>
        </p:nvSpPr>
        <p:spPr>
          <a:xfrm>
            <a:off x="3993874" y="1385819"/>
            <a:ext cx="7387488" cy="4131900"/>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lang="en-US" sz="2400">
                <a:solidFill>
                  <a:srgbClr val="0A1F61"/>
                </a:solidFill>
                <a:latin typeface="Arial"/>
                <a:ea typeface="Arial"/>
                <a:cs typeface="Arial"/>
                <a:sym typeface="Arial"/>
              </a:rPr>
              <a:t>	</a:t>
            </a:r>
            <a:r>
              <a:rPr lang="en-US" sz="2400">
                <a:solidFill>
                  <a:schemeClr val="dk1"/>
                </a:solidFill>
                <a:latin typeface="Arial"/>
                <a:ea typeface="Arial"/>
                <a:cs typeface="Arial"/>
                <a:sym typeface="Arial"/>
              </a:rPr>
              <a:t> </a:t>
            </a:r>
            <a:r>
              <a:rPr lang="en-US" sz="2200">
                <a:solidFill>
                  <a:schemeClr val="dk1"/>
                </a:solidFill>
                <a:latin typeface="Arial"/>
                <a:ea typeface="Arial"/>
                <a:cs typeface="Arial"/>
                <a:sym typeface="Arial"/>
              </a:rPr>
              <a:t>While you may unquestioningly embrace the beliefs and values you inherited from your culture, society, and/or family</a:t>
            </a:r>
            <a:r>
              <a:rPr lang="en-US" sz="2200">
                <a:solidFill>
                  <a:srgbClr val="0A1F61"/>
                </a:solidFill>
                <a:latin typeface="Arial"/>
                <a:ea typeface="Arial"/>
                <a:cs typeface="Arial"/>
                <a:sym typeface="Arial"/>
              </a:rPr>
              <a:t>, </a:t>
            </a:r>
            <a:r>
              <a:rPr lang="en-US" sz="2200">
                <a:solidFill>
                  <a:schemeClr val="dk1"/>
                </a:solidFill>
                <a:latin typeface="Arial"/>
                <a:ea typeface="Arial"/>
                <a:cs typeface="Arial"/>
                <a:sym typeface="Arial"/>
              </a:rPr>
              <a:t>critically examining your </a:t>
            </a:r>
            <a:r>
              <a:rPr lang="en-US" sz="2200">
                <a:solidFill>
                  <a:srgbClr val="C00000"/>
                </a:solidFill>
                <a:latin typeface="Arial"/>
                <a:ea typeface="Arial"/>
                <a:cs typeface="Arial"/>
                <a:sym typeface="Arial"/>
              </a:rPr>
              <a:t>decision-making process</a:t>
            </a:r>
            <a:r>
              <a:rPr lang="en-US" sz="2200">
                <a:solidFill>
                  <a:schemeClr val="dk1"/>
                </a:solidFill>
                <a:latin typeface="Arial"/>
                <a:ea typeface="Arial"/>
                <a:cs typeface="Arial"/>
                <a:sym typeface="Arial"/>
              </a:rPr>
              <a:t> through</a:t>
            </a:r>
            <a:r>
              <a:rPr lang="en-US" sz="2200">
                <a:solidFill>
                  <a:srgbClr val="C00000"/>
                </a:solidFill>
                <a:latin typeface="Arial"/>
                <a:ea typeface="Arial"/>
                <a:cs typeface="Arial"/>
                <a:sym typeface="Arial"/>
              </a:rPr>
              <a:t> ethical deliberation </a:t>
            </a:r>
            <a:r>
              <a:rPr lang="en-US" sz="2200">
                <a:solidFill>
                  <a:schemeClr val="dk1"/>
                </a:solidFill>
                <a:latin typeface="Arial"/>
                <a:ea typeface="Arial"/>
                <a:cs typeface="Arial"/>
                <a:sym typeface="Arial"/>
              </a:rPr>
              <a:t>is the only way to make your ethical framework truly yours. </a:t>
            </a:r>
            <a:endParaRPr sz="2200">
              <a:solidFill>
                <a:srgbClr val="0A1F61"/>
              </a:solidFill>
              <a:latin typeface="Arial"/>
              <a:ea typeface="Arial"/>
              <a:cs typeface="Arial"/>
              <a:sym typeface="Arial"/>
            </a:endParaRPr>
          </a:p>
        </p:txBody>
      </p:sp>
      <p:pic>
        <p:nvPicPr>
          <p:cNvPr descr="A picture containing text, stationary&#10;&#10;Description automatically generated" id="157" name="Google Shape;157;p6"/>
          <p:cNvPicPr preferRelativeResize="0"/>
          <p:nvPr/>
        </p:nvPicPr>
        <p:blipFill rotWithShape="1">
          <a:blip r:embed="rId7">
            <a:alphaModFix/>
          </a:blip>
          <a:srcRect b="0" l="0" r="0" t="0"/>
          <a:stretch/>
        </p:blipFill>
        <p:spPr>
          <a:xfrm>
            <a:off x="992221" y="1934070"/>
            <a:ext cx="2837029" cy="298028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5"/>
                                        </p:tgtEl>
                                        <p:attrNameLst>
                                          <p:attrName>style.visibility</p:attrName>
                                        </p:attrNameLst>
                                      </p:cBhvr>
                                      <p:to>
                                        <p:strVal val="visible"/>
                                      </p:to>
                                    </p:set>
                                    <p:anim calcmode="lin" valueType="num">
                                      <p:cBhvr additive="base">
                                        <p:cTn dur="500"/>
                                        <p:tgtEl>
                                          <p:spTgt spid="15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6"/>
                                        </p:tgtEl>
                                        <p:attrNameLst>
                                          <p:attrName>style.visibility</p:attrName>
                                        </p:attrNameLst>
                                      </p:cBhvr>
                                      <p:to>
                                        <p:strVal val="visible"/>
                                      </p:to>
                                    </p:set>
                                    <p:animEffect filter="fade" transition="in">
                                      <p:cBhvr>
                                        <p:cTn dur="2000"/>
                                        <p:tgtEl>
                                          <p:spTgt spid="15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pic>
        <p:nvPicPr>
          <p:cNvPr id="162" name="Google Shape;162;p7"/>
          <p:cNvPicPr preferRelativeResize="0"/>
          <p:nvPr/>
        </p:nvPicPr>
        <p:blipFill rotWithShape="1">
          <a:blip r:embed="rId3">
            <a:alphaModFix/>
          </a:blip>
          <a:srcRect b="0" l="0" r="0" t="0"/>
          <a:stretch/>
        </p:blipFill>
        <p:spPr>
          <a:xfrm>
            <a:off x="523664" y="397229"/>
            <a:ext cx="6872816" cy="840667"/>
          </a:xfrm>
          <a:prstGeom prst="rect">
            <a:avLst/>
          </a:prstGeom>
          <a:noFill/>
          <a:ln>
            <a:noFill/>
          </a:ln>
        </p:spPr>
      </p:pic>
      <p:sp>
        <p:nvSpPr>
          <p:cNvPr id="163" name="Google Shape;163;p7"/>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4" name="Google Shape;164;p7"/>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5" name="Google Shape;165;p7"/>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66" name="Google Shape;166;p7"/>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67" name="Google Shape;167;p7"/>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68" name="Google Shape;168;p7"/>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69" name="Google Shape;169;p7"/>
          <p:cNvSpPr txBox="1"/>
          <p:nvPr/>
        </p:nvSpPr>
        <p:spPr>
          <a:xfrm>
            <a:off x="2650377" y="543490"/>
            <a:ext cx="427232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COURSE DESCRIPTION</a:t>
            </a:r>
            <a:endParaRPr sz="2800">
              <a:solidFill>
                <a:srgbClr val="FF9518"/>
              </a:solidFill>
              <a:latin typeface="Tajawal Medium"/>
              <a:ea typeface="Tajawal Medium"/>
              <a:cs typeface="Tajawal Medium"/>
              <a:sym typeface="Tajawal Medium"/>
            </a:endParaRPr>
          </a:p>
        </p:txBody>
      </p:sp>
      <p:pic>
        <p:nvPicPr>
          <p:cNvPr id="170" name="Google Shape;170;p7"/>
          <p:cNvPicPr preferRelativeResize="0"/>
          <p:nvPr/>
        </p:nvPicPr>
        <p:blipFill rotWithShape="1">
          <a:blip r:embed="rId7">
            <a:alphaModFix/>
          </a:blip>
          <a:srcRect b="0" l="0" r="0" t="0"/>
          <a:stretch/>
        </p:blipFill>
        <p:spPr>
          <a:xfrm>
            <a:off x="11284085" y="-27434"/>
            <a:ext cx="1033134" cy="6912868"/>
          </a:xfrm>
          <a:prstGeom prst="rect">
            <a:avLst/>
          </a:prstGeom>
          <a:noFill/>
          <a:ln>
            <a:noFill/>
          </a:ln>
        </p:spPr>
      </p:pic>
      <p:sp>
        <p:nvSpPr>
          <p:cNvPr id="171" name="Google Shape;171;p7"/>
          <p:cNvSpPr txBox="1"/>
          <p:nvPr/>
        </p:nvSpPr>
        <p:spPr>
          <a:xfrm>
            <a:off x="1439693" y="1004436"/>
            <a:ext cx="7602361" cy="4747453"/>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lang="en-US" sz="2000">
                <a:solidFill>
                  <a:srgbClr val="0A1F61"/>
                </a:solidFill>
                <a:latin typeface="Tajawal ExtraBold"/>
                <a:ea typeface="Tajawal ExtraBold"/>
                <a:cs typeface="Tajawal ExtraBold"/>
                <a:sym typeface="Tajawal ExtraBold"/>
              </a:rPr>
              <a:t>	</a:t>
            </a:r>
            <a:r>
              <a:rPr lang="en-US" sz="2200">
                <a:solidFill>
                  <a:srgbClr val="0A1F61"/>
                </a:solidFill>
                <a:latin typeface="Arial"/>
                <a:ea typeface="Arial"/>
                <a:cs typeface="Arial"/>
                <a:sym typeface="Arial"/>
              </a:rPr>
              <a:t>Thus, this course raises questions with no ready answers, spurring you to reflect on your moral approaches.</a:t>
            </a:r>
            <a:endParaRPr/>
          </a:p>
          <a:p>
            <a:pPr indent="0" lvl="0" marL="0" marR="0" rtl="0" algn="just">
              <a:lnSpc>
                <a:spcPct val="200000"/>
              </a:lnSpc>
              <a:spcBef>
                <a:spcPts val="0"/>
              </a:spcBef>
              <a:spcAft>
                <a:spcPts val="0"/>
              </a:spcAft>
              <a:buNone/>
            </a:pPr>
            <a:r>
              <a:rPr lang="en-US" sz="2200">
                <a:solidFill>
                  <a:srgbClr val="0A1F61"/>
                </a:solidFill>
                <a:latin typeface="Arial"/>
                <a:ea typeface="Arial"/>
                <a:cs typeface="Arial"/>
                <a:sym typeface="Arial"/>
              </a:rPr>
              <a:t>	The goal is to help you reason through ethical issues using various theoretical frameworks to reach logically defensible answers, instead of reacting with your gut or anecdotal evidence.</a:t>
            </a:r>
            <a:endParaRPr/>
          </a:p>
        </p:txBody>
      </p:sp>
      <p:pic>
        <p:nvPicPr>
          <p:cNvPr id="172" name="Google Shape;172;p7"/>
          <p:cNvPicPr preferRelativeResize="0"/>
          <p:nvPr/>
        </p:nvPicPr>
        <p:blipFill rotWithShape="1">
          <a:blip r:embed="rId8">
            <a:alphaModFix/>
          </a:blip>
          <a:srcRect b="0" l="0" r="0" t="0"/>
          <a:stretch/>
        </p:blipFill>
        <p:spPr>
          <a:xfrm>
            <a:off x="9150005" y="1633538"/>
            <a:ext cx="2889595" cy="358435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pic>
        <p:nvPicPr>
          <p:cNvPr id="177" name="Google Shape;177;p8"/>
          <p:cNvPicPr preferRelativeResize="0"/>
          <p:nvPr/>
        </p:nvPicPr>
        <p:blipFill rotWithShape="1">
          <a:blip r:embed="rId3">
            <a:alphaModFix/>
          </a:blip>
          <a:srcRect b="0" l="0" r="0" t="0"/>
          <a:stretch/>
        </p:blipFill>
        <p:spPr>
          <a:xfrm>
            <a:off x="523664" y="397229"/>
            <a:ext cx="6872816" cy="840667"/>
          </a:xfrm>
          <a:prstGeom prst="rect">
            <a:avLst/>
          </a:prstGeom>
          <a:noFill/>
          <a:ln>
            <a:noFill/>
          </a:ln>
        </p:spPr>
      </p:pic>
      <p:sp>
        <p:nvSpPr>
          <p:cNvPr id="178" name="Google Shape;178;p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79" name="Google Shape;179;p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0" name="Google Shape;180;p8"/>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81" name="Google Shape;181;p8"/>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82" name="Google Shape;182;p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83" name="Google Shape;183;p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184" name="Google Shape;184;p8"/>
          <p:cNvSpPr txBox="1"/>
          <p:nvPr/>
        </p:nvSpPr>
        <p:spPr>
          <a:xfrm>
            <a:off x="2650377" y="543490"/>
            <a:ext cx="427232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COURSE DESCRIPTION</a:t>
            </a:r>
            <a:endParaRPr sz="2800">
              <a:solidFill>
                <a:srgbClr val="FF9518"/>
              </a:solidFill>
              <a:latin typeface="Tajawal Medium"/>
              <a:ea typeface="Tajawal Medium"/>
              <a:cs typeface="Tajawal Medium"/>
              <a:sym typeface="Tajawal Medium"/>
            </a:endParaRPr>
          </a:p>
        </p:txBody>
      </p:sp>
      <p:pic>
        <p:nvPicPr>
          <p:cNvPr id="185" name="Google Shape;185;p8"/>
          <p:cNvPicPr preferRelativeResize="0"/>
          <p:nvPr/>
        </p:nvPicPr>
        <p:blipFill rotWithShape="1">
          <a:blip r:embed="rId7">
            <a:alphaModFix/>
          </a:blip>
          <a:srcRect b="0" l="0" r="0" t="0"/>
          <a:stretch/>
        </p:blipFill>
        <p:spPr>
          <a:xfrm>
            <a:off x="11219279" y="-27434"/>
            <a:ext cx="1097939" cy="6912868"/>
          </a:xfrm>
          <a:prstGeom prst="rect">
            <a:avLst/>
          </a:prstGeom>
          <a:noFill/>
          <a:ln>
            <a:noFill/>
          </a:ln>
        </p:spPr>
      </p:pic>
      <p:sp>
        <p:nvSpPr>
          <p:cNvPr id="186" name="Google Shape;186;p8"/>
          <p:cNvSpPr txBox="1"/>
          <p:nvPr/>
        </p:nvSpPr>
        <p:spPr>
          <a:xfrm>
            <a:off x="3065996" y="1567057"/>
            <a:ext cx="7959607" cy="4747453"/>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lang="en-US" sz="2000">
                <a:solidFill>
                  <a:srgbClr val="0A1F61"/>
                </a:solidFill>
                <a:latin typeface="Tajawal ExtraBold"/>
                <a:ea typeface="Tajawal ExtraBold"/>
                <a:cs typeface="Tajawal ExtraBold"/>
                <a:sym typeface="Tajawal ExtraBold"/>
              </a:rPr>
              <a:t>	</a:t>
            </a:r>
            <a:r>
              <a:rPr lang="en-US" sz="2200">
                <a:solidFill>
                  <a:srgbClr val="0A1F61"/>
                </a:solidFill>
                <a:latin typeface="Arial"/>
                <a:ea typeface="Arial"/>
                <a:cs typeface="Arial"/>
                <a:sym typeface="Arial"/>
              </a:rPr>
              <a:t> The process of doing ethics is nothing if not devoted to serious, careful reflection and application.</a:t>
            </a:r>
            <a:endParaRPr/>
          </a:p>
          <a:p>
            <a:pPr indent="0" lvl="0" marL="0" marR="0" rtl="0" algn="just">
              <a:lnSpc>
                <a:spcPct val="200000"/>
              </a:lnSpc>
              <a:spcBef>
                <a:spcPts val="0"/>
              </a:spcBef>
              <a:spcAft>
                <a:spcPts val="0"/>
              </a:spcAft>
              <a:buNone/>
            </a:pPr>
            <a:r>
              <a:rPr lang="en-US" sz="2200">
                <a:solidFill>
                  <a:srgbClr val="0A1F61"/>
                </a:solidFill>
                <a:latin typeface="Arial"/>
                <a:ea typeface="Arial"/>
                <a:cs typeface="Arial"/>
                <a:sym typeface="Arial"/>
              </a:rPr>
              <a:t>	As such, this course emphasizes both the </a:t>
            </a:r>
            <a:r>
              <a:rPr lang="en-US" sz="2200">
                <a:solidFill>
                  <a:srgbClr val="C00000"/>
                </a:solidFill>
                <a:latin typeface="Arial"/>
                <a:ea typeface="Arial"/>
                <a:cs typeface="Arial"/>
                <a:sym typeface="Arial"/>
              </a:rPr>
              <a:t>theoretical underpinnings </a:t>
            </a:r>
            <a:r>
              <a:rPr lang="en-US" sz="2200">
                <a:solidFill>
                  <a:srgbClr val="0A1F61"/>
                </a:solidFill>
                <a:latin typeface="Arial"/>
                <a:ea typeface="Arial"/>
                <a:cs typeface="Arial"/>
                <a:sym typeface="Arial"/>
              </a:rPr>
              <a:t>of how we come to a given moral philosophy and case studies specific to digital media. </a:t>
            </a:r>
            <a:endParaRPr/>
          </a:p>
          <a:p>
            <a:pPr indent="0" lvl="0" marL="0" marR="0" rtl="0" algn="just">
              <a:lnSpc>
                <a:spcPct val="200000"/>
              </a:lnSpc>
              <a:spcBef>
                <a:spcPts val="0"/>
              </a:spcBef>
              <a:spcAft>
                <a:spcPts val="0"/>
              </a:spcAft>
              <a:buNone/>
            </a:pPr>
            <a:r>
              <a:t/>
            </a:r>
            <a:endParaRPr sz="2200">
              <a:solidFill>
                <a:srgbClr val="0A1F61"/>
              </a:solidFill>
              <a:latin typeface="Arial"/>
              <a:ea typeface="Arial"/>
              <a:cs typeface="Arial"/>
              <a:sym typeface="Arial"/>
            </a:endParaRPr>
          </a:p>
        </p:txBody>
      </p:sp>
      <p:pic>
        <p:nvPicPr>
          <p:cNvPr id="187" name="Google Shape;187;p8"/>
          <p:cNvPicPr preferRelativeResize="0"/>
          <p:nvPr/>
        </p:nvPicPr>
        <p:blipFill rotWithShape="1">
          <a:blip r:embed="rId8">
            <a:alphaModFix/>
          </a:blip>
          <a:srcRect b="0" l="0" r="0" t="0"/>
          <a:stretch/>
        </p:blipFill>
        <p:spPr>
          <a:xfrm>
            <a:off x="601929" y="2081743"/>
            <a:ext cx="2270391" cy="269588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pic>
        <p:nvPicPr>
          <p:cNvPr id="192" name="Google Shape;192;p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93" name="Google Shape;193;p9"/>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94" name="Google Shape;194;p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95" name="Google Shape;195;p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96" name="Google Shape;196;p9"/>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97" name="Google Shape;197;p9"/>
          <p:cNvSpPr txBox="1"/>
          <p:nvPr/>
        </p:nvSpPr>
        <p:spPr>
          <a:xfrm>
            <a:off x="2980943" y="587188"/>
            <a:ext cx="427232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COURSE DESCRIPTION</a:t>
            </a:r>
            <a:endParaRPr sz="2800">
              <a:solidFill>
                <a:srgbClr val="FF9518"/>
              </a:solidFill>
              <a:latin typeface="Tajawal Medium"/>
              <a:ea typeface="Tajawal Medium"/>
              <a:cs typeface="Tajawal Medium"/>
              <a:sym typeface="Tajawal Medium"/>
            </a:endParaRPr>
          </a:p>
        </p:txBody>
      </p:sp>
      <p:sp>
        <p:nvSpPr>
          <p:cNvPr id="198" name="Google Shape;198;p9"/>
          <p:cNvSpPr txBox="1"/>
          <p:nvPr/>
        </p:nvSpPr>
        <p:spPr>
          <a:xfrm>
            <a:off x="1262856" y="1318375"/>
            <a:ext cx="9666288" cy="3393237"/>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b="1" lang="en-US" sz="2000">
                <a:solidFill>
                  <a:srgbClr val="0A1F61"/>
                </a:solidFill>
                <a:latin typeface="Calibri"/>
                <a:ea typeface="Calibri"/>
                <a:cs typeface="Calibri"/>
                <a:sym typeface="Calibri"/>
              </a:rPr>
              <a:t>	</a:t>
            </a:r>
            <a:r>
              <a:rPr lang="en-US" sz="2200">
                <a:solidFill>
                  <a:schemeClr val="dk1"/>
                </a:solidFill>
                <a:latin typeface="Arial"/>
                <a:ea typeface="Arial"/>
                <a:cs typeface="Arial"/>
                <a:sym typeface="Arial"/>
              </a:rPr>
              <a:t>We will consider how </a:t>
            </a:r>
            <a:r>
              <a:rPr lang="en-US" sz="2200">
                <a:solidFill>
                  <a:srgbClr val="C00000"/>
                </a:solidFill>
                <a:latin typeface="Arial"/>
                <a:ea typeface="Arial"/>
                <a:cs typeface="Arial"/>
                <a:sym typeface="Arial"/>
              </a:rPr>
              <a:t>different moral philosophies </a:t>
            </a:r>
            <a:r>
              <a:rPr lang="en-US" sz="2200">
                <a:solidFill>
                  <a:schemeClr val="dk1"/>
                </a:solidFill>
                <a:latin typeface="Arial"/>
                <a:ea typeface="Arial"/>
                <a:cs typeface="Arial"/>
                <a:sym typeface="Arial"/>
              </a:rPr>
              <a:t>apply across cultures and across </a:t>
            </a:r>
            <a:r>
              <a:rPr lang="en-US" sz="2200">
                <a:solidFill>
                  <a:srgbClr val="C00000"/>
                </a:solidFill>
                <a:latin typeface="Arial"/>
                <a:ea typeface="Arial"/>
                <a:cs typeface="Arial"/>
                <a:sym typeface="Arial"/>
              </a:rPr>
              <a:t>different contemporary media practices </a:t>
            </a:r>
            <a:r>
              <a:rPr lang="en-US" sz="2200">
                <a:solidFill>
                  <a:schemeClr val="dk1"/>
                </a:solidFill>
                <a:latin typeface="Arial"/>
                <a:ea typeface="Arial"/>
                <a:cs typeface="Arial"/>
                <a:sym typeface="Arial"/>
              </a:rPr>
              <a:t>and platforms in areas such as advertising, promotional marketing, big data, software and interface design, and fake news. </a:t>
            </a:r>
            <a:endParaRPr/>
          </a:p>
        </p:txBody>
      </p:sp>
      <p:pic>
        <p:nvPicPr>
          <p:cNvPr descr="Text, whiteboard&#10;&#10;Description automatically generated" id="199" name="Google Shape;199;p9"/>
          <p:cNvPicPr preferRelativeResize="0"/>
          <p:nvPr/>
        </p:nvPicPr>
        <p:blipFill rotWithShape="1">
          <a:blip r:embed="rId7">
            <a:alphaModFix/>
          </a:blip>
          <a:srcRect b="0" l="0" r="0" t="0"/>
          <a:stretch/>
        </p:blipFill>
        <p:spPr>
          <a:xfrm>
            <a:off x="3185088" y="4405348"/>
            <a:ext cx="7306058" cy="1338982"/>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8"/>
                                        </p:tgtEl>
                                        <p:attrNameLst>
                                          <p:attrName>style.visibility</p:attrName>
                                        </p:attrNameLst>
                                      </p:cBhvr>
                                      <p:to>
                                        <p:strVal val="visible"/>
                                      </p:to>
                                    </p:set>
                                    <p:animEffect filter="fade" transition="in">
                                      <p:cBhvr>
                                        <p:cTn dur="1000"/>
                                        <p:tgtEl>
                                          <p:spTgt spid="19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pic>
        <p:nvPicPr>
          <p:cNvPr id="204" name="Google Shape;204;p10"/>
          <p:cNvPicPr preferRelativeResize="0"/>
          <p:nvPr/>
        </p:nvPicPr>
        <p:blipFill rotWithShape="1">
          <a:blip r:embed="rId3">
            <a:alphaModFix/>
          </a:blip>
          <a:srcRect b="0" l="0" r="0" t="0"/>
          <a:stretch/>
        </p:blipFill>
        <p:spPr>
          <a:xfrm>
            <a:off x="-71964" y="-117903"/>
            <a:ext cx="12335929" cy="7093806"/>
          </a:xfrm>
          <a:prstGeom prst="rect">
            <a:avLst/>
          </a:prstGeom>
          <a:noFill/>
          <a:ln>
            <a:noFill/>
          </a:ln>
        </p:spPr>
      </p:pic>
      <p:sp>
        <p:nvSpPr>
          <p:cNvPr id="205" name="Google Shape;205;p10"/>
          <p:cNvSpPr/>
          <p:nvPr/>
        </p:nvSpPr>
        <p:spPr>
          <a:xfrm rot="10800000">
            <a:off x="-156351" y="-135287"/>
            <a:ext cx="12504703" cy="7128574"/>
          </a:xfrm>
          <a:prstGeom prst="rect">
            <a:avLst/>
          </a:prstGeom>
          <a:gradFill>
            <a:gsLst>
              <a:gs pos="0">
                <a:srgbClr val="F5F7FC">
                  <a:alpha val="26666"/>
                </a:srgbClr>
              </a:gs>
              <a:gs pos="100000">
                <a:srgbClr val="FF9518">
                  <a:alpha val="38823"/>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06" name="Google Shape;206;p10"/>
          <p:cNvPicPr preferRelativeResize="0"/>
          <p:nvPr/>
        </p:nvPicPr>
        <p:blipFill rotWithShape="1">
          <a:blip r:embed="rId4">
            <a:alphaModFix/>
          </a:blip>
          <a:srcRect b="0" l="0" r="0" t="0"/>
          <a:stretch/>
        </p:blipFill>
        <p:spPr>
          <a:xfrm>
            <a:off x="4872252" y="-394410"/>
            <a:ext cx="5721151" cy="6563668"/>
          </a:xfrm>
          <a:prstGeom prst="rect">
            <a:avLst/>
          </a:prstGeom>
          <a:noFill/>
          <a:ln>
            <a:noFill/>
          </a:ln>
        </p:spPr>
      </p:pic>
      <p:pic>
        <p:nvPicPr>
          <p:cNvPr id="207" name="Google Shape;207;p10"/>
          <p:cNvPicPr preferRelativeResize="0"/>
          <p:nvPr/>
        </p:nvPicPr>
        <p:blipFill rotWithShape="1">
          <a:blip r:embed="rId5">
            <a:alphaModFix/>
          </a:blip>
          <a:srcRect b="0" l="0" r="0" t="0"/>
          <a:stretch/>
        </p:blipFill>
        <p:spPr>
          <a:xfrm>
            <a:off x="2235200" y="915090"/>
            <a:ext cx="6714451" cy="1972334"/>
          </a:xfrm>
          <a:prstGeom prst="rect">
            <a:avLst/>
          </a:prstGeom>
          <a:noFill/>
          <a:ln>
            <a:noFill/>
          </a:ln>
        </p:spPr>
      </p:pic>
      <p:pic>
        <p:nvPicPr>
          <p:cNvPr id="208" name="Google Shape;208;p10"/>
          <p:cNvPicPr preferRelativeResize="0"/>
          <p:nvPr/>
        </p:nvPicPr>
        <p:blipFill rotWithShape="1">
          <a:blip r:embed="rId6">
            <a:alphaModFix/>
          </a:blip>
          <a:srcRect b="0" l="0" r="0" t="0"/>
          <a:stretch/>
        </p:blipFill>
        <p:spPr>
          <a:xfrm>
            <a:off x="-139261" y="-101602"/>
            <a:ext cx="4169394" cy="7137043"/>
          </a:xfrm>
          <a:prstGeom prst="rect">
            <a:avLst/>
          </a:prstGeom>
          <a:noFill/>
          <a:ln>
            <a:noFill/>
          </a:ln>
        </p:spPr>
      </p:pic>
      <p:sp>
        <p:nvSpPr>
          <p:cNvPr id="209" name="Google Shape;209;p10"/>
          <p:cNvSpPr txBox="1"/>
          <p:nvPr/>
        </p:nvSpPr>
        <p:spPr>
          <a:xfrm>
            <a:off x="3506213" y="1424203"/>
            <a:ext cx="4172424"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DIGITAL MEDIA ETHICS</a:t>
            </a:r>
            <a:endParaRPr/>
          </a:p>
          <a:p>
            <a:pPr indent="0" lvl="0" marL="0" marR="0" rtl="0" algn="l">
              <a:spcBef>
                <a:spcPts val="0"/>
              </a:spcBef>
              <a:spcAft>
                <a:spcPts val="0"/>
              </a:spcAft>
              <a:buNone/>
            </a:pPr>
            <a:r>
              <a:rPr lang="en-US" sz="2800">
                <a:solidFill>
                  <a:srgbClr val="FF9518"/>
                </a:solidFill>
                <a:latin typeface="Tajawal Medium"/>
                <a:ea typeface="Tajawal Medium"/>
                <a:cs typeface="Tajawal Medium"/>
                <a:sym typeface="Tajawal Medium"/>
              </a:rPr>
              <a:t>LEARNING OUTCOMES</a:t>
            </a:r>
            <a:endParaRPr/>
          </a:p>
        </p:txBody>
      </p:sp>
      <p:pic>
        <p:nvPicPr>
          <p:cNvPr id="210" name="Google Shape;210;p10"/>
          <p:cNvPicPr preferRelativeResize="0"/>
          <p:nvPr/>
        </p:nvPicPr>
        <p:blipFill rotWithShape="1">
          <a:blip r:embed="rId7">
            <a:alphaModFix/>
          </a:blip>
          <a:srcRect b="0" l="0" r="0" t="0"/>
          <a:stretch/>
        </p:blipFill>
        <p:spPr>
          <a:xfrm>
            <a:off x="651740" y="4934428"/>
            <a:ext cx="1699476" cy="1524000"/>
          </a:xfrm>
          <a:prstGeom prst="rect">
            <a:avLst/>
          </a:prstGeom>
          <a:noFill/>
          <a:ln>
            <a:noFill/>
          </a:ln>
        </p:spPr>
      </p:pic>
      <p:pic>
        <p:nvPicPr>
          <p:cNvPr id="211" name="Google Shape;211;p10"/>
          <p:cNvPicPr preferRelativeResize="0"/>
          <p:nvPr/>
        </p:nvPicPr>
        <p:blipFill rotWithShape="1">
          <a:blip r:embed="rId8">
            <a:alphaModFix/>
          </a:blip>
          <a:srcRect b="0" l="0" r="0" t="0"/>
          <a:stretch/>
        </p:blipFill>
        <p:spPr>
          <a:xfrm rot="10800000">
            <a:off x="3612444" y="5284188"/>
            <a:ext cx="5882401" cy="1034667"/>
          </a:xfrm>
          <a:prstGeom prst="rect">
            <a:avLst/>
          </a:prstGeom>
          <a:noFill/>
          <a:ln>
            <a:noFill/>
          </a:ln>
        </p:spPr>
      </p:pic>
      <p:sp>
        <p:nvSpPr>
          <p:cNvPr id="212" name="Google Shape;212;p10"/>
          <p:cNvSpPr txBox="1"/>
          <p:nvPr/>
        </p:nvSpPr>
        <p:spPr>
          <a:xfrm>
            <a:off x="4225401" y="5496150"/>
            <a:ext cx="419377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LEARNING OUTCOMES</a:t>
            </a:r>
            <a:endParaRPr sz="2800">
              <a:solidFill>
                <a:srgbClr val="FF9518"/>
              </a:solidFill>
              <a:latin typeface="Tajawal Medium"/>
              <a:ea typeface="Tajawal Medium"/>
              <a:cs typeface="Tajawal Medium"/>
              <a:sym typeface="Tajawal Medium"/>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2"/>
                                        </p:tgtEl>
                                        <p:attrNameLst>
                                          <p:attrName>style.visibility</p:attrName>
                                        </p:attrNameLst>
                                      </p:cBhvr>
                                      <p:to>
                                        <p:strVal val="visible"/>
                                      </p:to>
                                    </p:set>
                                    <p:animEffect filter="fade" transition="in">
                                      <p:cBhvr>
                                        <p:cTn dur="2000"/>
                                        <p:tgtEl>
                                          <p:spTgt spid="21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pic>
        <p:nvPicPr>
          <p:cNvPr id="217" name="Google Shape;217;p1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18" name="Google Shape;218;p11"/>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19" name="Google Shape;219;p1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20" name="Google Shape;220;p1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21" name="Google Shape;221;p11"/>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22" name="Google Shape;222;p11"/>
          <p:cNvSpPr txBox="1"/>
          <p:nvPr/>
        </p:nvSpPr>
        <p:spPr>
          <a:xfrm>
            <a:off x="2650377" y="543490"/>
            <a:ext cx="439254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LEARNING OUTCOMES: </a:t>
            </a:r>
            <a:endParaRPr sz="2800">
              <a:solidFill>
                <a:srgbClr val="FF9518"/>
              </a:solidFill>
              <a:latin typeface="Tajawal Medium"/>
              <a:ea typeface="Tajawal Medium"/>
              <a:cs typeface="Tajawal Medium"/>
              <a:sym typeface="Tajawal Medium"/>
            </a:endParaRPr>
          </a:p>
        </p:txBody>
      </p:sp>
      <p:sp>
        <p:nvSpPr>
          <p:cNvPr id="223" name="Google Shape;223;p11"/>
          <p:cNvSpPr txBox="1"/>
          <p:nvPr/>
        </p:nvSpPr>
        <p:spPr>
          <a:xfrm>
            <a:off x="894946" y="2038214"/>
            <a:ext cx="7587573" cy="2998193"/>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None/>
            </a:pPr>
            <a:r>
              <a:rPr lang="en-US" sz="2800">
                <a:solidFill>
                  <a:srgbClr val="C00000"/>
                </a:solidFill>
                <a:latin typeface="Arial"/>
                <a:ea typeface="Arial"/>
                <a:cs typeface="Arial"/>
                <a:sym typeface="Arial"/>
              </a:rPr>
              <a:t>After Learning this course, We have to </a:t>
            </a:r>
            <a:r>
              <a:rPr lang="en-US" sz="2800">
                <a:solidFill>
                  <a:srgbClr val="0A1F61"/>
                </a:solidFill>
                <a:latin typeface="Arial"/>
                <a:ea typeface="Arial"/>
                <a:cs typeface="Arial"/>
                <a:sym typeface="Arial"/>
              </a:rPr>
              <a:t>ASK…</a:t>
            </a:r>
            <a:endParaRPr/>
          </a:p>
          <a:p>
            <a:pPr indent="0" lvl="0" marL="0" marR="0" rtl="0" algn="l">
              <a:lnSpc>
                <a:spcPct val="200000"/>
              </a:lnSpc>
              <a:spcBef>
                <a:spcPts val="0"/>
              </a:spcBef>
              <a:spcAft>
                <a:spcPts val="0"/>
              </a:spcAft>
              <a:buNone/>
            </a:pPr>
            <a:r>
              <a:rPr lang="en-US" sz="3600">
                <a:solidFill>
                  <a:srgbClr val="0A1F61"/>
                </a:solidFill>
                <a:latin typeface="Arial"/>
                <a:ea typeface="Arial"/>
                <a:cs typeface="Arial"/>
                <a:sym typeface="Arial"/>
              </a:rPr>
              <a:t>WHAT WILL THIS COURSE ADD TO ME?</a:t>
            </a:r>
            <a:endParaRPr/>
          </a:p>
        </p:txBody>
      </p:sp>
      <p:pic>
        <p:nvPicPr>
          <p:cNvPr descr="A picture containing text&#10;&#10;Description automatically generated" id="224" name="Google Shape;224;p11"/>
          <p:cNvPicPr preferRelativeResize="0"/>
          <p:nvPr/>
        </p:nvPicPr>
        <p:blipFill rotWithShape="1">
          <a:blip r:embed="rId7">
            <a:alphaModFix/>
          </a:blip>
          <a:srcRect b="0" l="0" r="0" t="0"/>
          <a:stretch/>
        </p:blipFill>
        <p:spPr>
          <a:xfrm>
            <a:off x="8540885" y="2490281"/>
            <a:ext cx="3221918" cy="3018698"/>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2000"/>
                                        <p:tgtEl>
                                          <p:spTgt spid="223">
                                            <p:txEl>
                                              <p:pRg end="0" st="0"/>
                                            </p:txEl>
                                          </p:spTgt>
                                        </p:tgtEl>
                                      </p:cBhvr>
                                    </p:animEffect>
                                    <p:set>
                                      <p:cBhvr>
                                        <p:cTn dur="1" fill="hold">
                                          <p:stCondLst>
                                            <p:cond delay="2000"/>
                                          </p:stCondLst>
                                        </p:cTn>
                                        <p:tgtEl>
                                          <p:spTgt spid="223">
                                            <p:txEl>
                                              <p:pRg end="0" st="0"/>
                                            </p:txEl>
                                          </p:spTgt>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2000"/>
                                        <p:tgtEl>
                                          <p:spTgt spid="223">
                                            <p:txEl>
                                              <p:pRg end="1" st="1"/>
                                            </p:txEl>
                                          </p:spTgt>
                                        </p:tgtEl>
                                      </p:cBhvr>
                                    </p:animEffect>
                                    <p:set>
                                      <p:cBhvr>
                                        <p:cTn dur="1" fill="hold">
                                          <p:stCondLst>
                                            <p:cond delay="2000"/>
                                          </p:stCondLst>
                                        </p:cTn>
                                        <p:tgtEl>
                                          <p:spTgt spid="223">
                                            <p:txEl>
                                              <p:pRg end="1" st="1"/>
                                            </p:txEl>
                                          </p:spTgt>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pic>
        <p:nvPicPr>
          <p:cNvPr id="229" name="Google Shape;229;p1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30" name="Google Shape;230;p1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31" name="Google Shape;231;p1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32" name="Google Shape;232;p1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33" name="Google Shape;233;p12"/>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34" name="Google Shape;234;p12"/>
          <p:cNvSpPr txBox="1"/>
          <p:nvPr/>
        </p:nvSpPr>
        <p:spPr>
          <a:xfrm>
            <a:off x="2650377" y="543490"/>
            <a:ext cx="439254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LEARNING OUTCOMES: </a:t>
            </a:r>
            <a:endParaRPr sz="2800">
              <a:solidFill>
                <a:srgbClr val="FF9518"/>
              </a:solidFill>
              <a:latin typeface="Tajawal Medium"/>
              <a:ea typeface="Tajawal Medium"/>
              <a:cs typeface="Tajawal Medium"/>
              <a:sym typeface="Tajawal Medium"/>
            </a:endParaRPr>
          </a:p>
        </p:txBody>
      </p:sp>
      <p:sp>
        <p:nvSpPr>
          <p:cNvPr id="235" name="Google Shape;235;p12"/>
          <p:cNvSpPr txBox="1"/>
          <p:nvPr/>
        </p:nvSpPr>
        <p:spPr>
          <a:xfrm>
            <a:off x="4755771" y="1400531"/>
            <a:ext cx="6920674" cy="4431983"/>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None/>
            </a:pPr>
            <a:r>
              <a:rPr lang="en-US" sz="2200">
                <a:solidFill>
                  <a:srgbClr val="0A1F61"/>
                </a:solidFill>
                <a:latin typeface="Arial"/>
                <a:ea typeface="Arial"/>
                <a:cs typeface="Arial"/>
                <a:sym typeface="Arial"/>
              </a:rPr>
              <a:t>	</a:t>
            </a:r>
            <a:r>
              <a:rPr lang="en-US" sz="2400">
                <a:solidFill>
                  <a:srgbClr val="C00000"/>
                </a:solidFill>
                <a:latin typeface="Arial"/>
                <a:ea typeface="Arial"/>
                <a:cs typeface="Arial"/>
                <a:sym typeface="Arial"/>
              </a:rPr>
              <a:t>Having successfully completed this course, student should be able to:</a:t>
            </a:r>
            <a:endParaRPr/>
          </a:p>
          <a:p>
            <a:pPr indent="0" lvl="0" marL="0" marR="0" rtl="0" algn="l">
              <a:lnSpc>
                <a:spcPct val="200000"/>
              </a:lnSpc>
              <a:spcBef>
                <a:spcPts val="0"/>
              </a:spcBef>
              <a:spcAft>
                <a:spcPts val="0"/>
              </a:spcAft>
              <a:buNone/>
            </a:pPr>
            <a:r>
              <a:rPr lang="en-US" sz="2400">
                <a:solidFill>
                  <a:srgbClr val="0A1F61"/>
                </a:solidFill>
                <a:latin typeface="Arial"/>
                <a:ea typeface="Arial"/>
                <a:cs typeface="Arial"/>
                <a:sym typeface="Arial"/>
              </a:rPr>
              <a:t>• Identify and explain key ethical theories.</a:t>
            </a:r>
            <a:endParaRPr/>
          </a:p>
          <a:p>
            <a:pPr indent="0" lvl="0" marL="0" marR="0" rtl="0" algn="l">
              <a:lnSpc>
                <a:spcPct val="200000"/>
              </a:lnSpc>
              <a:spcBef>
                <a:spcPts val="0"/>
              </a:spcBef>
              <a:spcAft>
                <a:spcPts val="0"/>
              </a:spcAft>
              <a:buNone/>
            </a:pPr>
            <a:r>
              <a:rPr lang="en-US" sz="2400">
                <a:solidFill>
                  <a:srgbClr val="0A1F61"/>
                </a:solidFill>
                <a:latin typeface="Arial"/>
                <a:ea typeface="Arial"/>
                <a:cs typeface="Arial"/>
                <a:sym typeface="Arial"/>
              </a:rPr>
              <a:t>• Articulate current codes of behavior for media professionals working in digital media environments.</a:t>
            </a:r>
            <a:endParaRPr/>
          </a:p>
        </p:txBody>
      </p:sp>
      <p:pic>
        <p:nvPicPr>
          <p:cNvPr descr="Diagram&#10;&#10;Description automatically generated" id="236" name="Google Shape;236;p12"/>
          <p:cNvPicPr preferRelativeResize="0"/>
          <p:nvPr/>
        </p:nvPicPr>
        <p:blipFill rotWithShape="1">
          <a:blip r:embed="rId7">
            <a:alphaModFix/>
          </a:blip>
          <a:srcRect b="0" l="0" r="0" t="0"/>
          <a:stretch/>
        </p:blipFill>
        <p:spPr>
          <a:xfrm>
            <a:off x="651740" y="1726930"/>
            <a:ext cx="3676214" cy="366642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5"/>
                                        </p:tgtEl>
                                        <p:attrNameLst>
                                          <p:attrName>style.visibility</p:attrName>
                                        </p:attrNameLst>
                                      </p:cBhvr>
                                      <p:to>
                                        <p:strVal val="visible"/>
                                      </p:to>
                                    </p:set>
                                    <p:anim calcmode="lin" valueType="num">
                                      <p:cBhvr additive="base">
                                        <p:cTn dur="500"/>
                                        <p:tgtEl>
                                          <p:spTgt spid="235"/>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pic>
        <p:nvPicPr>
          <p:cNvPr id="241" name="Google Shape;241;p13"/>
          <p:cNvPicPr preferRelativeResize="0"/>
          <p:nvPr/>
        </p:nvPicPr>
        <p:blipFill rotWithShape="1">
          <a:blip r:embed="rId3">
            <a:alphaModFix/>
          </a:blip>
          <a:srcRect b="0" l="0" r="0" t="0"/>
          <a:stretch/>
        </p:blipFill>
        <p:spPr>
          <a:xfrm>
            <a:off x="523664" y="397229"/>
            <a:ext cx="6927723" cy="840667"/>
          </a:xfrm>
          <a:prstGeom prst="rect">
            <a:avLst/>
          </a:prstGeom>
          <a:noFill/>
          <a:ln>
            <a:noFill/>
          </a:ln>
        </p:spPr>
      </p:pic>
      <p:sp>
        <p:nvSpPr>
          <p:cNvPr id="242" name="Google Shape;242;p13"/>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3" name="Google Shape;243;p13"/>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4" name="Google Shape;244;p13"/>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45" name="Google Shape;245;p13"/>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246" name="Google Shape;246;p13"/>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247" name="Google Shape;247;p13"/>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248" name="Google Shape;248;p13"/>
          <p:cNvSpPr txBox="1"/>
          <p:nvPr/>
        </p:nvSpPr>
        <p:spPr>
          <a:xfrm>
            <a:off x="2650377" y="543490"/>
            <a:ext cx="439254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LEARNING OUTCOMES: </a:t>
            </a:r>
            <a:endParaRPr sz="2800">
              <a:solidFill>
                <a:srgbClr val="FF9518"/>
              </a:solidFill>
              <a:latin typeface="Tajawal Medium"/>
              <a:ea typeface="Tajawal Medium"/>
              <a:cs typeface="Tajawal Medium"/>
              <a:sym typeface="Tajawal Medium"/>
            </a:endParaRPr>
          </a:p>
        </p:txBody>
      </p:sp>
      <p:pic>
        <p:nvPicPr>
          <p:cNvPr id="249" name="Google Shape;249;p13"/>
          <p:cNvPicPr preferRelativeResize="0"/>
          <p:nvPr/>
        </p:nvPicPr>
        <p:blipFill rotWithShape="1">
          <a:blip r:embed="rId7">
            <a:alphaModFix/>
          </a:blip>
          <a:srcRect b="0" l="0" r="0" t="0"/>
          <a:stretch/>
        </p:blipFill>
        <p:spPr>
          <a:xfrm>
            <a:off x="11348275" y="-27434"/>
            <a:ext cx="968944" cy="6912868"/>
          </a:xfrm>
          <a:prstGeom prst="rect">
            <a:avLst/>
          </a:prstGeom>
          <a:noFill/>
          <a:ln>
            <a:noFill/>
          </a:ln>
        </p:spPr>
      </p:pic>
      <p:sp>
        <p:nvSpPr>
          <p:cNvPr id="250" name="Google Shape;250;p13"/>
          <p:cNvSpPr txBox="1"/>
          <p:nvPr/>
        </p:nvSpPr>
        <p:spPr>
          <a:xfrm>
            <a:off x="843725" y="1724130"/>
            <a:ext cx="7517379" cy="3671005"/>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lang="en-US" sz="2400">
                <a:solidFill>
                  <a:srgbClr val="0A1F61"/>
                </a:solidFill>
                <a:latin typeface="Arial"/>
                <a:ea typeface="Arial"/>
                <a:cs typeface="Arial"/>
                <a:sym typeface="Arial"/>
              </a:rPr>
              <a:t>• Apply ethical models across communications professions.</a:t>
            </a:r>
            <a:endParaRPr/>
          </a:p>
          <a:p>
            <a:pPr indent="0" lvl="0" marL="0" marR="0" rtl="0" algn="just">
              <a:lnSpc>
                <a:spcPct val="200000"/>
              </a:lnSpc>
              <a:spcBef>
                <a:spcPts val="0"/>
              </a:spcBef>
              <a:spcAft>
                <a:spcPts val="0"/>
              </a:spcAft>
              <a:buNone/>
            </a:pPr>
            <a:r>
              <a:rPr lang="en-US" sz="2400">
                <a:solidFill>
                  <a:srgbClr val="0A1F61"/>
                </a:solidFill>
                <a:latin typeface="Arial"/>
                <a:ea typeface="Arial"/>
                <a:cs typeface="Arial"/>
                <a:sym typeface="Arial"/>
              </a:rPr>
              <a:t>• Discuss and deliberate on moral dilemmas involving digital media practices and forms, using various ethical frameworks.</a:t>
            </a:r>
            <a:endParaRPr/>
          </a:p>
        </p:txBody>
      </p:sp>
      <p:pic>
        <p:nvPicPr>
          <p:cNvPr descr="A picture containing diagram&#10;&#10;Description automatically generated" id="251" name="Google Shape;251;p13"/>
          <p:cNvPicPr preferRelativeResize="0"/>
          <p:nvPr/>
        </p:nvPicPr>
        <p:blipFill rotWithShape="1">
          <a:blip r:embed="rId8">
            <a:alphaModFix/>
          </a:blip>
          <a:srcRect b="0" l="0" r="0" t="0"/>
          <a:stretch/>
        </p:blipFill>
        <p:spPr>
          <a:xfrm>
            <a:off x="8479419" y="1455810"/>
            <a:ext cx="3389016" cy="3847646"/>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0"/>
                                        </p:tgtEl>
                                        <p:attrNameLst>
                                          <p:attrName>style.visibility</p:attrName>
                                        </p:attrNameLst>
                                      </p:cBhvr>
                                      <p:to>
                                        <p:strVal val="visible"/>
                                      </p:to>
                                    </p:set>
                                    <p:animEffect filter="fade" transition="in">
                                      <p:cBhvr>
                                        <p:cTn dur="2000"/>
                                        <p:tgtEl>
                                          <p:spTgt spid="25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pic>
        <p:nvPicPr>
          <p:cNvPr id="256" name="Google Shape;256;p1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57" name="Google Shape;257;p1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58" name="Google Shape;258;p1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59" name="Google Shape;259;p1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60" name="Google Shape;260;p14"/>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61" name="Google Shape;261;p14"/>
          <p:cNvSpPr txBox="1"/>
          <p:nvPr/>
        </p:nvSpPr>
        <p:spPr>
          <a:xfrm>
            <a:off x="2650377" y="543490"/>
            <a:ext cx="4392549"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LEARNING OUTCOMES: </a:t>
            </a:r>
            <a:endParaRPr sz="2800">
              <a:solidFill>
                <a:srgbClr val="FF9518"/>
              </a:solidFill>
              <a:latin typeface="Tajawal Medium"/>
              <a:ea typeface="Tajawal Medium"/>
              <a:cs typeface="Tajawal Medium"/>
              <a:sym typeface="Tajawal Medium"/>
            </a:endParaRPr>
          </a:p>
        </p:txBody>
      </p:sp>
      <p:sp>
        <p:nvSpPr>
          <p:cNvPr id="262" name="Google Shape;262;p14"/>
          <p:cNvSpPr txBox="1"/>
          <p:nvPr/>
        </p:nvSpPr>
        <p:spPr>
          <a:xfrm>
            <a:off x="1342417" y="1654122"/>
            <a:ext cx="7309096" cy="3693319"/>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None/>
            </a:pPr>
            <a:r>
              <a:rPr lang="en-US" sz="2400">
                <a:solidFill>
                  <a:srgbClr val="0A1F61"/>
                </a:solidFill>
                <a:latin typeface="Arial"/>
                <a:ea typeface="Arial"/>
                <a:cs typeface="Arial"/>
                <a:sym typeface="Arial"/>
              </a:rPr>
              <a:t>• Logically justify your ethical decision-making process in a given scenario.</a:t>
            </a:r>
            <a:endParaRPr/>
          </a:p>
          <a:p>
            <a:pPr indent="0" lvl="0" marL="0" marR="0" rtl="0" algn="l">
              <a:lnSpc>
                <a:spcPct val="200000"/>
              </a:lnSpc>
              <a:spcBef>
                <a:spcPts val="0"/>
              </a:spcBef>
              <a:spcAft>
                <a:spcPts val="0"/>
              </a:spcAft>
              <a:buNone/>
            </a:pPr>
            <a:r>
              <a:rPr lang="en-US" sz="2400">
                <a:solidFill>
                  <a:srgbClr val="0A1F61"/>
                </a:solidFill>
                <a:latin typeface="Arial"/>
                <a:ea typeface="Arial"/>
                <a:cs typeface="Arial"/>
                <a:sym typeface="Arial"/>
              </a:rPr>
              <a:t>• Retroactively apply theories of ethics to better understand your decision-making processes in past real-life dilemmas.</a:t>
            </a:r>
            <a:endParaRPr/>
          </a:p>
        </p:txBody>
      </p:sp>
      <p:pic>
        <p:nvPicPr>
          <p:cNvPr descr="Diagram&#10;&#10;Description automatically generated" id="263" name="Google Shape;263;p14"/>
          <p:cNvPicPr preferRelativeResize="0"/>
          <p:nvPr/>
        </p:nvPicPr>
        <p:blipFill rotWithShape="1">
          <a:blip r:embed="rId7">
            <a:alphaModFix/>
          </a:blip>
          <a:srcRect b="0" l="0" r="0" t="0"/>
          <a:stretch/>
        </p:blipFill>
        <p:spPr>
          <a:xfrm>
            <a:off x="8933344" y="2204822"/>
            <a:ext cx="2857500" cy="242554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pic>
        <p:nvPicPr>
          <p:cNvPr id="268" name="Google Shape;268;p15"/>
          <p:cNvPicPr preferRelativeResize="0"/>
          <p:nvPr/>
        </p:nvPicPr>
        <p:blipFill rotWithShape="1">
          <a:blip r:embed="rId3">
            <a:alphaModFix/>
          </a:blip>
          <a:srcRect b="0" l="0" r="0" t="0"/>
          <a:stretch/>
        </p:blipFill>
        <p:spPr>
          <a:xfrm>
            <a:off x="-71964" y="-117903"/>
            <a:ext cx="12335929" cy="7093806"/>
          </a:xfrm>
          <a:prstGeom prst="rect">
            <a:avLst/>
          </a:prstGeom>
          <a:noFill/>
          <a:ln>
            <a:noFill/>
          </a:ln>
        </p:spPr>
      </p:pic>
      <p:sp>
        <p:nvSpPr>
          <p:cNvPr id="269" name="Google Shape;269;p15"/>
          <p:cNvSpPr/>
          <p:nvPr/>
        </p:nvSpPr>
        <p:spPr>
          <a:xfrm rot="10800000">
            <a:off x="-450735" y="-101603"/>
            <a:ext cx="12350045" cy="7044267"/>
          </a:xfrm>
          <a:prstGeom prst="rect">
            <a:avLst/>
          </a:prstGeom>
          <a:gradFill>
            <a:gsLst>
              <a:gs pos="0">
                <a:srgbClr val="F5F7FC">
                  <a:alpha val="26666"/>
                </a:srgbClr>
              </a:gs>
              <a:gs pos="100000">
                <a:srgbClr val="0A1F61">
                  <a:alpha val="41960"/>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70" name="Google Shape;270;p15"/>
          <p:cNvPicPr preferRelativeResize="0"/>
          <p:nvPr/>
        </p:nvPicPr>
        <p:blipFill rotWithShape="1">
          <a:blip r:embed="rId4">
            <a:alphaModFix/>
          </a:blip>
          <a:srcRect b="11911" l="984" r="913" t="0"/>
          <a:stretch/>
        </p:blipFill>
        <p:spPr>
          <a:xfrm flipH="1" rot="10800000">
            <a:off x="-81742" y="-101602"/>
            <a:ext cx="12355484" cy="2722881"/>
          </a:xfrm>
          <a:prstGeom prst="rect">
            <a:avLst/>
          </a:prstGeom>
          <a:noFill/>
          <a:ln>
            <a:noFill/>
          </a:ln>
        </p:spPr>
      </p:pic>
      <p:pic>
        <p:nvPicPr>
          <p:cNvPr id="271" name="Google Shape;271;p15"/>
          <p:cNvPicPr preferRelativeResize="0"/>
          <p:nvPr/>
        </p:nvPicPr>
        <p:blipFill rotWithShape="1">
          <a:blip r:embed="rId5">
            <a:alphaModFix/>
          </a:blip>
          <a:srcRect b="0" l="0" r="0" t="0"/>
          <a:stretch/>
        </p:blipFill>
        <p:spPr>
          <a:xfrm>
            <a:off x="730762" y="308506"/>
            <a:ext cx="1699476" cy="1524000"/>
          </a:xfrm>
          <a:prstGeom prst="rect">
            <a:avLst/>
          </a:prstGeom>
          <a:noFill/>
          <a:ln>
            <a:noFill/>
          </a:ln>
        </p:spPr>
      </p:pic>
      <p:pic>
        <p:nvPicPr>
          <p:cNvPr id="272" name="Google Shape;272;p15"/>
          <p:cNvPicPr preferRelativeResize="0"/>
          <p:nvPr/>
        </p:nvPicPr>
        <p:blipFill rotWithShape="1">
          <a:blip r:embed="rId6">
            <a:alphaModFix/>
          </a:blip>
          <a:srcRect b="0" l="0" r="0" t="0"/>
          <a:stretch/>
        </p:blipFill>
        <p:spPr>
          <a:xfrm>
            <a:off x="-112889" y="4288121"/>
            <a:ext cx="6714451" cy="1972334"/>
          </a:xfrm>
          <a:prstGeom prst="rect">
            <a:avLst/>
          </a:prstGeom>
          <a:noFill/>
          <a:ln>
            <a:noFill/>
          </a:ln>
        </p:spPr>
      </p:pic>
      <p:pic>
        <p:nvPicPr>
          <p:cNvPr id="273" name="Google Shape;273;p15"/>
          <p:cNvPicPr preferRelativeResize="0"/>
          <p:nvPr/>
        </p:nvPicPr>
        <p:blipFill rotWithShape="1">
          <a:blip r:embed="rId7">
            <a:alphaModFix/>
          </a:blip>
          <a:srcRect b="0" l="0" r="0" t="0"/>
          <a:stretch/>
        </p:blipFill>
        <p:spPr>
          <a:xfrm>
            <a:off x="7109562" y="4708455"/>
            <a:ext cx="5882401" cy="1034667"/>
          </a:xfrm>
          <a:prstGeom prst="rect">
            <a:avLst/>
          </a:prstGeom>
          <a:noFill/>
          <a:ln>
            <a:noFill/>
          </a:ln>
        </p:spPr>
      </p:pic>
      <p:sp>
        <p:nvSpPr>
          <p:cNvPr id="274" name="Google Shape;274;p15"/>
          <p:cNvSpPr txBox="1"/>
          <p:nvPr/>
        </p:nvSpPr>
        <p:spPr>
          <a:xfrm>
            <a:off x="730762" y="4708455"/>
            <a:ext cx="4172424"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DIGITAL MEDIA ETHICS</a:t>
            </a:r>
            <a:endParaRPr sz="2800">
              <a:solidFill>
                <a:srgbClr val="24A9E1"/>
              </a:solidFill>
              <a:latin typeface="Tajawal Medium"/>
              <a:ea typeface="Tajawal Medium"/>
              <a:cs typeface="Tajawal Medium"/>
              <a:sym typeface="Tajawal Medium"/>
            </a:endParaRPr>
          </a:p>
          <a:p>
            <a:pPr indent="0" lvl="0" marL="0" marR="0" rtl="0" algn="l">
              <a:spcBef>
                <a:spcPts val="0"/>
              </a:spcBef>
              <a:spcAft>
                <a:spcPts val="0"/>
              </a:spcAft>
              <a:buNone/>
            </a:pPr>
            <a:r>
              <a:rPr lang="en-US" sz="2800">
                <a:solidFill>
                  <a:srgbClr val="FF9518"/>
                </a:solidFill>
                <a:latin typeface="Tajawal Medium"/>
                <a:ea typeface="Tajawal Medium"/>
                <a:cs typeface="Tajawal Medium"/>
                <a:sym typeface="Tajawal Medium"/>
              </a:rPr>
              <a:t>TOPICS</a:t>
            </a:r>
            <a:endParaRPr/>
          </a:p>
        </p:txBody>
      </p:sp>
      <p:sp>
        <p:nvSpPr>
          <p:cNvPr id="275" name="Google Shape;275;p15"/>
          <p:cNvSpPr txBox="1"/>
          <p:nvPr/>
        </p:nvSpPr>
        <p:spPr>
          <a:xfrm>
            <a:off x="8437885" y="4958293"/>
            <a:ext cx="151349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TOPICS</a:t>
            </a:r>
            <a:endParaRPr sz="2800">
              <a:solidFill>
                <a:srgbClr val="FF9518"/>
              </a:solidFill>
              <a:latin typeface="Tajawal Medium"/>
              <a:ea typeface="Tajawal Medium"/>
              <a:cs typeface="Tajawal Medium"/>
              <a:sym typeface="Tajawal Medium"/>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5"/>
                                        </p:tgtEl>
                                        <p:attrNameLst>
                                          <p:attrName>style.visibility</p:attrName>
                                        </p:attrNameLst>
                                      </p:cBhvr>
                                      <p:to>
                                        <p:strVal val="visible"/>
                                      </p:to>
                                    </p:set>
                                    <p:anim calcmode="lin" valueType="num">
                                      <p:cBhvr additive="base">
                                        <p:cTn dur="500"/>
                                        <p:tgtEl>
                                          <p:spTgt spid="275"/>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pic>
        <p:nvPicPr>
          <p:cNvPr id="280" name="Google Shape;280;p16"/>
          <p:cNvPicPr preferRelativeResize="0"/>
          <p:nvPr/>
        </p:nvPicPr>
        <p:blipFill rotWithShape="1">
          <a:blip r:embed="rId3">
            <a:alphaModFix/>
          </a:blip>
          <a:srcRect b="0" l="0" r="0" t="0"/>
          <a:stretch/>
        </p:blipFill>
        <p:spPr>
          <a:xfrm>
            <a:off x="418280" y="5508979"/>
            <a:ext cx="1222425" cy="1096206"/>
          </a:xfrm>
          <a:prstGeom prst="rect">
            <a:avLst/>
          </a:prstGeom>
          <a:noFill/>
          <a:ln>
            <a:noFill/>
          </a:ln>
        </p:spPr>
      </p:pic>
      <p:pic>
        <p:nvPicPr>
          <p:cNvPr id="281" name="Google Shape;281;p1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82" name="Google Shape;282;p1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83" name="Google Shape;283;p1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84" name="Google Shape;284;p16"/>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85" name="Google Shape;285;p16"/>
          <p:cNvSpPr txBox="1"/>
          <p:nvPr/>
        </p:nvSpPr>
        <p:spPr>
          <a:xfrm>
            <a:off x="2650377" y="543490"/>
            <a:ext cx="151349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TOPICS</a:t>
            </a:r>
            <a:endParaRPr sz="2800">
              <a:solidFill>
                <a:srgbClr val="FF9518"/>
              </a:solidFill>
              <a:latin typeface="Tajawal Medium"/>
              <a:ea typeface="Tajawal Medium"/>
              <a:cs typeface="Tajawal Medium"/>
              <a:sym typeface="Tajawal Medium"/>
            </a:endParaRPr>
          </a:p>
        </p:txBody>
      </p:sp>
      <p:sp>
        <p:nvSpPr>
          <p:cNvPr id="286" name="Google Shape;286;p16"/>
          <p:cNvSpPr txBox="1"/>
          <p:nvPr/>
        </p:nvSpPr>
        <p:spPr>
          <a:xfrm>
            <a:off x="1497867" y="1138511"/>
            <a:ext cx="10042393" cy="4870564"/>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lang="en-US" sz="2400">
                <a:solidFill>
                  <a:srgbClr val="C00000"/>
                </a:solidFill>
                <a:latin typeface="Arial"/>
                <a:ea typeface="Arial"/>
                <a:cs typeface="Arial"/>
                <a:sym typeface="Arial"/>
              </a:rPr>
              <a:t>1. Central Issues in the Ethics of Digital Media</a:t>
            </a:r>
            <a:r>
              <a:rPr lang="en-US" sz="2400">
                <a:solidFill>
                  <a:srgbClr val="0A1F61"/>
                </a:solidFill>
                <a:latin typeface="Arial"/>
                <a:ea typeface="Arial"/>
                <a:cs typeface="Arial"/>
                <a:sym typeface="Arial"/>
              </a:rPr>
              <a:t>.	</a:t>
            </a:r>
            <a:endParaRPr/>
          </a:p>
          <a:p>
            <a:pPr indent="0" lvl="0" marL="0" marR="0" rtl="0" algn="just">
              <a:lnSpc>
                <a:spcPct val="200000"/>
              </a:lnSpc>
              <a:spcBef>
                <a:spcPts val="0"/>
              </a:spcBef>
              <a:spcAft>
                <a:spcPts val="0"/>
              </a:spcAft>
              <a:buNone/>
            </a:pPr>
            <a:r>
              <a:rPr lang="en-US" sz="2400">
                <a:solidFill>
                  <a:srgbClr val="0A1F61"/>
                </a:solidFill>
                <a:latin typeface="Arial"/>
                <a:ea typeface="Arial"/>
                <a:cs typeface="Arial"/>
                <a:sym typeface="Arial"/>
              </a:rPr>
              <a:t>	</a:t>
            </a:r>
            <a:r>
              <a:rPr lang="en-US" sz="2200">
                <a:solidFill>
                  <a:srgbClr val="0A1F61"/>
                </a:solidFill>
                <a:latin typeface="Arial"/>
                <a:ea typeface="Arial"/>
                <a:cs typeface="Arial"/>
                <a:sym typeface="Arial"/>
              </a:rPr>
              <a:t>Trough this chapter we will take a look on a classic case-study of cyberbullying that introduces representative ethical issues evoked by digital media. This case study is accompanied by one of the primary pedagogical/teaching elements of the book – questions designed to foster initial reflection and discussion (for individuals, small groups, or a class at large).</a:t>
            </a:r>
            <a:endParaRPr sz="2400">
              <a:solidFill>
                <a:srgbClr val="0A1F6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8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pic>
        <p:nvPicPr>
          <p:cNvPr id="291" name="Google Shape;291;p1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92" name="Google Shape;292;p1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93" name="Google Shape;293;p1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94" name="Google Shape;294;p1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95" name="Google Shape;295;p17"/>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96" name="Google Shape;296;p17"/>
          <p:cNvSpPr txBox="1"/>
          <p:nvPr/>
        </p:nvSpPr>
        <p:spPr>
          <a:xfrm>
            <a:off x="2650377" y="543490"/>
            <a:ext cx="151349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TOPICS</a:t>
            </a:r>
            <a:endParaRPr sz="2800">
              <a:solidFill>
                <a:srgbClr val="FF9518"/>
              </a:solidFill>
              <a:latin typeface="Tajawal Medium"/>
              <a:ea typeface="Tajawal Medium"/>
              <a:cs typeface="Tajawal Medium"/>
              <a:sym typeface="Tajawal Medium"/>
            </a:endParaRPr>
          </a:p>
        </p:txBody>
      </p:sp>
      <p:sp>
        <p:nvSpPr>
          <p:cNvPr id="297" name="Google Shape;297;p17"/>
          <p:cNvSpPr txBox="1"/>
          <p:nvPr/>
        </p:nvSpPr>
        <p:spPr>
          <a:xfrm>
            <a:off x="1497867" y="1439916"/>
            <a:ext cx="10042393" cy="4431983"/>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200000"/>
              </a:lnSpc>
              <a:spcBef>
                <a:spcPts val="0"/>
              </a:spcBef>
              <a:spcAft>
                <a:spcPts val="0"/>
              </a:spcAft>
              <a:buClr>
                <a:srgbClr val="C00000"/>
              </a:buClr>
              <a:buSzPts val="2400"/>
              <a:buFont typeface="Arial"/>
              <a:buAutoNum type="arabicPeriod" startAt="2"/>
            </a:pPr>
            <a:r>
              <a:rPr lang="en-US" sz="2400">
                <a:solidFill>
                  <a:srgbClr val="C00000"/>
                </a:solidFill>
                <a:latin typeface="Arial"/>
                <a:ea typeface="Arial"/>
                <a:cs typeface="Arial"/>
                <a:sym typeface="Arial"/>
              </a:rPr>
              <a:t>Privacy in the (Post-)Digital Era.</a:t>
            </a:r>
            <a:endParaRPr/>
          </a:p>
          <a:p>
            <a:pPr indent="0" lvl="0" marL="0" marR="0" rtl="0" algn="just">
              <a:lnSpc>
                <a:spcPct val="200000"/>
              </a:lnSpc>
              <a:spcBef>
                <a:spcPts val="0"/>
              </a:spcBef>
              <a:spcAft>
                <a:spcPts val="0"/>
              </a:spcAft>
              <a:buNone/>
            </a:pPr>
            <a:r>
              <a:rPr lang="en-US" sz="2400">
                <a:solidFill>
                  <a:srgbClr val="0A1F61"/>
                </a:solidFill>
                <a:latin typeface="Arial"/>
                <a:ea typeface="Arial"/>
                <a:cs typeface="Arial"/>
                <a:sym typeface="Arial"/>
              </a:rPr>
              <a:t>	* We explore how different people in different cultures understand and value “privacy” and private life in different ways. </a:t>
            </a:r>
            <a:endParaRPr/>
          </a:p>
          <a:p>
            <a:pPr indent="0" lvl="0" marL="0" marR="0" rtl="0" algn="just">
              <a:lnSpc>
                <a:spcPct val="200000"/>
              </a:lnSpc>
              <a:spcBef>
                <a:spcPts val="0"/>
              </a:spcBef>
              <a:spcAft>
                <a:spcPts val="0"/>
              </a:spcAft>
              <a:buNone/>
            </a:pPr>
            <a:r>
              <a:rPr lang="en-US" sz="2400">
                <a:solidFill>
                  <a:srgbClr val="0A1F61"/>
                </a:solidFill>
                <a:latin typeface="Arial"/>
                <a:ea typeface="Arial"/>
                <a:cs typeface="Arial"/>
                <a:sym typeface="Arial"/>
              </a:rPr>
              <a:t>	* We then examine the important meta-ethical positions of ethical absolutism, ethical relativism, and ethical pluralism.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7"/>
                                        </p:tgtEl>
                                        <p:attrNameLst>
                                          <p:attrName>style.visibility</p:attrName>
                                        </p:attrNameLst>
                                      </p:cBhvr>
                                      <p:to>
                                        <p:strVal val="visible"/>
                                      </p:to>
                                    </p:set>
                                    <p:animEffect filter="fade" transition="in">
                                      <p:cBhvr>
                                        <p:cTn dur="500"/>
                                        <p:tgtEl>
                                          <p:spTgt spid="29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pic>
        <p:nvPicPr>
          <p:cNvPr id="302" name="Google Shape;302;p18"/>
          <p:cNvPicPr preferRelativeResize="0"/>
          <p:nvPr/>
        </p:nvPicPr>
        <p:blipFill rotWithShape="1">
          <a:blip r:embed="rId3">
            <a:alphaModFix/>
          </a:blip>
          <a:srcRect b="0" l="0" r="0" t="0"/>
          <a:stretch/>
        </p:blipFill>
        <p:spPr>
          <a:xfrm>
            <a:off x="523664" y="397229"/>
            <a:ext cx="6927723" cy="840667"/>
          </a:xfrm>
          <a:prstGeom prst="rect">
            <a:avLst/>
          </a:prstGeom>
          <a:noFill/>
          <a:ln>
            <a:noFill/>
          </a:ln>
        </p:spPr>
      </p:pic>
      <p:sp>
        <p:nvSpPr>
          <p:cNvPr id="303" name="Google Shape;303;p18"/>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4" name="Google Shape;304;p18"/>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5" name="Google Shape;305;p18"/>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06" name="Google Shape;306;p18"/>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07" name="Google Shape;307;p18"/>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08" name="Google Shape;308;p18"/>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09" name="Google Shape;309;p18"/>
          <p:cNvSpPr txBox="1"/>
          <p:nvPr/>
        </p:nvSpPr>
        <p:spPr>
          <a:xfrm>
            <a:off x="2650377" y="543490"/>
            <a:ext cx="151349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TOPICS</a:t>
            </a:r>
            <a:endParaRPr sz="2800">
              <a:solidFill>
                <a:srgbClr val="FF9518"/>
              </a:solidFill>
              <a:latin typeface="Tajawal Medium"/>
              <a:ea typeface="Tajawal Medium"/>
              <a:cs typeface="Tajawal Medium"/>
              <a:sym typeface="Tajawal Medium"/>
            </a:endParaRPr>
          </a:p>
        </p:txBody>
      </p:sp>
      <p:pic>
        <p:nvPicPr>
          <p:cNvPr id="310" name="Google Shape;310;p18"/>
          <p:cNvPicPr preferRelativeResize="0"/>
          <p:nvPr/>
        </p:nvPicPr>
        <p:blipFill rotWithShape="1">
          <a:blip r:embed="rId7">
            <a:alphaModFix/>
          </a:blip>
          <a:srcRect b="0" l="0" r="0" t="0"/>
          <a:stretch/>
        </p:blipFill>
        <p:spPr>
          <a:xfrm>
            <a:off x="11540259" y="-27434"/>
            <a:ext cx="776959" cy="6912868"/>
          </a:xfrm>
          <a:prstGeom prst="rect">
            <a:avLst/>
          </a:prstGeom>
          <a:noFill/>
          <a:ln>
            <a:noFill/>
          </a:ln>
        </p:spPr>
      </p:pic>
      <p:sp>
        <p:nvSpPr>
          <p:cNvPr id="311" name="Google Shape;311;p18"/>
          <p:cNvSpPr txBox="1"/>
          <p:nvPr/>
        </p:nvSpPr>
        <p:spPr>
          <a:xfrm>
            <a:off x="3792183" y="1548469"/>
            <a:ext cx="7520288" cy="4193456"/>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lang="en-US" sz="2400">
                <a:solidFill>
                  <a:srgbClr val="C00000"/>
                </a:solidFill>
                <a:latin typeface="Arial"/>
                <a:ea typeface="Arial"/>
                <a:cs typeface="Arial"/>
                <a:sym typeface="Arial"/>
              </a:rPr>
              <a:t>3. Copying and Distributing via Digital Media: Copyright, Copyleft, Global Perspectives.</a:t>
            </a:r>
            <a:endParaRPr/>
          </a:p>
          <a:p>
            <a:pPr indent="0" lvl="0" marL="0" marR="0" rtl="0" algn="just">
              <a:lnSpc>
                <a:spcPct val="200000"/>
              </a:lnSpc>
              <a:spcBef>
                <a:spcPts val="0"/>
              </a:spcBef>
              <a:spcAft>
                <a:spcPts val="0"/>
              </a:spcAft>
              <a:buNone/>
            </a:pPr>
            <a:r>
              <a:rPr lang="en-US" sz="2200">
                <a:solidFill>
                  <a:schemeClr val="dk2"/>
                </a:solidFill>
                <a:latin typeface="Arial"/>
                <a:ea typeface="Arial"/>
                <a:cs typeface="Arial"/>
                <a:sym typeface="Arial"/>
              </a:rPr>
              <a:t>	We explore four aspects of life online that offer remarkable new possibilities in our personal and shared lives while also confronting</a:t>
            </a:r>
            <a:endParaRPr/>
          </a:p>
          <a:p>
            <a:pPr indent="0" lvl="0" marL="0" marR="0" rtl="0" algn="just">
              <a:lnSpc>
                <a:spcPct val="200000"/>
              </a:lnSpc>
              <a:spcBef>
                <a:spcPts val="0"/>
              </a:spcBef>
              <a:spcAft>
                <a:spcPts val="0"/>
              </a:spcAft>
              <a:buNone/>
            </a:pPr>
            <a:r>
              <a:rPr lang="en-US" sz="2200">
                <a:solidFill>
                  <a:schemeClr val="dk2"/>
                </a:solidFill>
                <a:latin typeface="Arial"/>
                <a:ea typeface="Arial"/>
                <a:cs typeface="Arial"/>
                <a:sym typeface="Arial"/>
              </a:rPr>
              <a:t>us with new ethical questions and challenges.</a:t>
            </a:r>
            <a:endParaRPr sz="2400">
              <a:solidFill>
                <a:srgbClr val="C00000"/>
              </a:solidFill>
              <a:latin typeface="Arial"/>
              <a:ea typeface="Arial"/>
              <a:cs typeface="Arial"/>
              <a:sym typeface="Arial"/>
            </a:endParaRPr>
          </a:p>
        </p:txBody>
      </p:sp>
      <p:pic>
        <p:nvPicPr>
          <p:cNvPr descr="A picture containing graphical user interface&#10;&#10;Description automatically generated" id="312" name="Google Shape;312;p18"/>
          <p:cNvPicPr preferRelativeResize="0"/>
          <p:nvPr/>
        </p:nvPicPr>
        <p:blipFill rotWithShape="1">
          <a:blip r:embed="rId8">
            <a:alphaModFix/>
          </a:blip>
          <a:srcRect b="0" l="0" r="0" t="0"/>
          <a:stretch/>
        </p:blipFill>
        <p:spPr>
          <a:xfrm>
            <a:off x="523664" y="2037585"/>
            <a:ext cx="3190698" cy="270953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1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pic>
        <p:nvPicPr>
          <p:cNvPr id="317" name="Google Shape;317;p1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18" name="Google Shape;318;p19"/>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19" name="Google Shape;319;p1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20" name="Google Shape;320;p1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21" name="Google Shape;321;p19"/>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22" name="Google Shape;322;p19"/>
          <p:cNvSpPr txBox="1"/>
          <p:nvPr/>
        </p:nvSpPr>
        <p:spPr>
          <a:xfrm>
            <a:off x="2650377" y="543490"/>
            <a:ext cx="151349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TOPICS</a:t>
            </a:r>
            <a:endParaRPr sz="2800">
              <a:solidFill>
                <a:srgbClr val="FF9518"/>
              </a:solidFill>
              <a:latin typeface="Tajawal Medium"/>
              <a:ea typeface="Tajawal Medium"/>
              <a:cs typeface="Tajawal Medium"/>
              <a:sym typeface="Tajawal Medium"/>
            </a:endParaRPr>
          </a:p>
        </p:txBody>
      </p:sp>
      <p:sp>
        <p:nvSpPr>
          <p:cNvPr id="323" name="Google Shape;323;p19"/>
          <p:cNvSpPr txBox="1"/>
          <p:nvPr/>
        </p:nvSpPr>
        <p:spPr>
          <a:xfrm>
            <a:off x="1497867" y="1439916"/>
            <a:ext cx="10042393" cy="4131900"/>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lang="en-US" sz="2400">
                <a:solidFill>
                  <a:srgbClr val="C00000"/>
                </a:solidFill>
                <a:latin typeface="Arial"/>
                <a:ea typeface="Arial"/>
                <a:cs typeface="Arial"/>
                <a:sym typeface="Arial"/>
              </a:rPr>
              <a:t>4. Friendship, Slow/Fair Technology, and Democracy.</a:t>
            </a:r>
            <a:endParaRPr/>
          </a:p>
          <a:p>
            <a:pPr indent="0" lvl="0" marL="0" marR="0" rtl="0" algn="just">
              <a:lnSpc>
                <a:spcPct val="200000"/>
              </a:lnSpc>
              <a:spcBef>
                <a:spcPts val="0"/>
              </a:spcBef>
              <a:spcAft>
                <a:spcPts val="0"/>
              </a:spcAft>
              <a:buNone/>
            </a:pPr>
            <a:r>
              <a:rPr lang="en-US" sz="2200">
                <a:solidFill>
                  <a:srgbClr val="0A1F61"/>
                </a:solidFill>
                <a:latin typeface="Arial"/>
                <a:ea typeface="Arial"/>
                <a:cs typeface="Arial"/>
                <a:sym typeface="Arial"/>
              </a:rPr>
              <a:t>	We explore some aspects of life online that offer remarkable new possibilities in our personal and shared lives while also confronting us with new ethical questions and challenges. We examine first how friendship is both amplified and threatened by social networking sites (SNSs) such as Facebook.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3"/>
                                        </p:tgtEl>
                                        <p:attrNameLst>
                                          <p:attrName>style.visibility</p:attrName>
                                        </p:attrNameLst>
                                      </p:cBhvr>
                                      <p:to>
                                        <p:strVal val="visible"/>
                                      </p:to>
                                    </p:set>
                                    <p:animEffect filter="fade" transition="in">
                                      <p:cBhvr>
                                        <p:cTn dur="2000"/>
                                        <p:tgtEl>
                                          <p:spTgt spid="32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pic>
        <p:nvPicPr>
          <p:cNvPr id="328" name="Google Shape;328;p20"/>
          <p:cNvPicPr preferRelativeResize="0"/>
          <p:nvPr/>
        </p:nvPicPr>
        <p:blipFill rotWithShape="1">
          <a:blip r:embed="rId3">
            <a:alphaModFix/>
          </a:blip>
          <a:srcRect b="0" l="0" r="0" t="0"/>
          <a:stretch/>
        </p:blipFill>
        <p:spPr>
          <a:xfrm>
            <a:off x="523664" y="397229"/>
            <a:ext cx="6927723" cy="840667"/>
          </a:xfrm>
          <a:prstGeom prst="rect">
            <a:avLst/>
          </a:prstGeom>
          <a:noFill/>
          <a:ln>
            <a:noFill/>
          </a:ln>
        </p:spPr>
      </p:pic>
      <p:sp>
        <p:nvSpPr>
          <p:cNvPr id="329" name="Google Shape;329;p20"/>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0" name="Google Shape;330;p20"/>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1" name="Google Shape;331;p20"/>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32" name="Google Shape;332;p20"/>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33" name="Google Shape;333;p20"/>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34" name="Google Shape;334;p20"/>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35" name="Google Shape;335;p20"/>
          <p:cNvSpPr txBox="1"/>
          <p:nvPr/>
        </p:nvSpPr>
        <p:spPr>
          <a:xfrm>
            <a:off x="2650377" y="543490"/>
            <a:ext cx="151349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TOPICS</a:t>
            </a:r>
            <a:endParaRPr sz="2800">
              <a:solidFill>
                <a:srgbClr val="FF9518"/>
              </a:solidFill>
              <a:latin typeface="Tajawal Medium"/>
              <a:ea typeface="Tajawal Medium"/>
              <a:cs typeface="Tajawal Medium"/>
              <a:sym typeface="Tajawal Medium"/>
            </a:endParaRPr>
          </a:p>
        </p:txBody>
      </p:sp>
      <p:pic>
        <p:nvPicPr>
          <p:cNvPr id="336" name="Google Shape;336;p20"/>
          <p:cNvPicPr preferRelativeResize="0"/>
          <p:nvPr/>
        </p:nvPicPr>
        <p:blipFill rotWithShape="1">
          <a:blip r:embed="rId7">
            <a:alphaModFix/>
          </a:blip>
          <a:srcRect b="0" l="0" r="0" t="0"/>
          <a:stretch/>
        </p:blipFill>
        <p:spPr>
          <a:xfrm>
            <a:off x="11400817" y="-27434"/>
            <a:ext cx="916401" cy="6912868"/>
          </a:xfrm>
          <a:prstGeom prst="rect">
            <a:avLst/>
          </a:prstGeom>
          <a:noFill/>
          <a:ln>
            <a:noFill/>
          </a:ln>
        </p:spPr>
      </p:pic>
      <p:sp>
        <p:nvSpPr>
          <p:cNvPr id="337" name="Google Shape;337;p20"/>
          <p:cNvSpPr txBox="1"/>
          <p:nvPr/>
        </p:nvSpPr>
        <p:spPr>
          <a:xfrm>
            <a:off x="3502474" y="1383448"/>
            <a:ext cx="7615031" cy="4193456"/>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lang="en-US" sz="2400">
                <a:solidFill>
                  <a:srgbClr val="C00000"/>
                </a:solidFill>
                <a:latin typeface="Arial"/>
                <a:ea typeface="Arial"/>
                <a:cs typeface="Arial"/>
                <a:sym typeface="Arial"/>
              </a:rPr>
              <a:t>5. Digital Media Ethics: Overview, Frameworks, Resources</a:t>
            </a:r>
            <a:endParaRPr/>
          </a:p>
          <a:p>
            <a:pPr indent="0" lvl="0" marL="0" marR="0" rtl="0" algn="just">
              <a:lnSpc>
                <a:spcPct val="200000"/>
              </a:lnSpc>
              <a:spcBef>
                <a:spcPts val="0"/>
              </a:spcBef>
              <a:spcAft>
                <a:spcPts val="0"/>
              </a:spcAft>
              <a:buNone/>
            </a:pPr>
            <a:r>
              <a:rPr lang="en-US" sz="2200">
                <a:solidFill>
                  <a:schemeClr val="dk2"/>
                </a:solidFill>
                <a:latin typeface="Arial"/>
                <a:ea typeface="Arial"/>
                <a:cs typeface="Arial"/>
                <a:sym typeface="Arial"/>
              </a:rPr>
              <a:t>This chapter provides especially those new to ethics with an overview of the most commonly used theoretical frameworks for ethical analysis and decision-making. </a:t>
            </a:r>
            <a:endParaRPr/>
          </a:p>
        </p:txBody>
      </p:sp>
      <p:pic>
        <p:nvPicPr>
          <p:cNvPr id="338" name="Google Shape;338;p20"/>
          <p:cNvPicPr preferRelativeResize="0"/>
          <p:nvPr/>
        </p:nvPicPr>
        <p:blipFill rotWithShape="1">
          <a:blip r:embed="rId8">
            <a:alphaModFix/>
          </a:blip>
          <a:srcRect b="0" l="0" r="0" t="0"/>
          <a:stretch/>
        </p:blipFill>
        <p:spPr>
          <a:xfrm>
            <a:off x="729560" y="2062742"/>
            <a:ext cx="2446338" cy="3206236"/>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pic>
        <p:nvPicPr>
          <p:cNvPr id="343" name="Google Shape;343;p21"/>
          <p:cNvPicPr preferRelativeResize="0"/>
          <p:nvPr/>
        </p:nvPicPr>
        <p:blipFill rotWithShape="1">
          <a:blip r:embed="rId3">
            <a:alphaModFix/>
          </a:blip>
          <a:srcRect b="0" l="0" r="0" t="0"/>
          <a:stretch/>
        </p:blipFill>
        <p:spPr>
          <a:xfrm>
            <a:off x="523664" y="397229"/>
            <a:ext cx="6927723" cy="840667"/>
          </a:xfrm>
          <a:prstGeom prst="rect">
            <a:avLst/>
          </a:prstGeom>
          <a:noFill/>
          <a:ln>
            <a:noFill/>
          </a:ln>
        </p:spPr>
      </p:pic>
      <p:sp>
        <p:nvSpPr>
          <p:cNvPr id="344" name="Google Shape;344;p21"/>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5" name="Google Shape;345;p21"/>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6" name="Google Shape;346;p21"/>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47" name="Google Shape;347;p21"/>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348" name="Google Shape;348;p21"/>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349" name="Google Shape;349;p21"/>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sp>
        <p:nvSpPr>
          <p:cNvPr id="350" name="Google Shape;350;p21"/>
          <p:cNvSpPr txBox="1"/>
          <p:nvPr/>
        </p:nvSpPr>
        <p:spPr>
          <a:xfrm>
            <a:off x="2650377" y="543490"/>
            <a:ext cx="448552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Recommended Reference:</a:t>
            </a:r>
            <a:endParaRPr sz="2800">
              <a:solidFill>
                <a:srgbClr val="FF9518"/>
              </a:solidFill>
              <a:latin typeface="Tajawal Medium"/>
              <a:ea typeface="Tajawal Medium"/>
              <a:cs typeface="Tajawal Medium"/>
              <a:sym typeface="Tajawal Medium"/>
            </a:endParaRPr>
          </a:p>
        </p:txBody>
      </p:sp>
      <p:pic>
        <p:nvPicPr>
          <p:cNvPr id="351" name="Google Shape;351;p21"/>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352" name="Google Shape;352;p21"/>
          <p:cNvPicPr preferRelativeResize="0"/>
          <p:nvPr/>
        </p:nvPicPr>
        <p:blipFill rotWithShape="1">
          <a:blip r:embed="rId8">
            <a:alphaModFix/>
          </a:blip>
          <a:srcRect b="0" l="0" r="0" t="0"/>
          <a:stretch/>
        </p:blipFill>
        <p:spPr>
          <a:xfrm>
            <a:off x="8708266" y="554566"/>
            <a:ext cx="3179850" cy="5278824"/>
          </a:xfrm>
          <a:prstGeom prst="rect">
            <a:avLst/>
          </a:prstGeom>
          <a:noFill/>
          <a:ln>
            <a:noFill/>
          </a:ln>
        </p:spPr>
      </p:pic>
      <p:sp>
        <p:nvSpPr>
          <p:cNvPr id="353" name="Google Shape;353;p21"/>
          <p:cNvSpPr txBox="1"/>
          <p:nvPr/>
        </p:nvSpPr>
        <p:spPr>
          <a:xfrm>
            <a:off x="992220" y="2307020"/>
            <a:ext cx="7255239" cy="1682192"/>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lang="en-US" sz="2800">
                <a:solidFill>
                  <a:srgbClr val="0A1F61"/>
                </a:solidFill>
                <a:latin typeface="Arial"/>
                <a:ea typeface="Arial"/>
                <a:cs typeface="Arial"/>
                <a:sym typeface="Arial"/>
              </a:rPr>
              <a:t>Digital Media Ethics (Digital Media and Society Series), 3rd Edition, by Charles Ess</a:t>
            </a:r>
            <a:endParaRPr sz="2000">
              <a:solidFill>
                <a:srgbClr val="0A1F61"/>
              </a:solidFill>
              <a:latin typeface="Arial"/>
              <a:ea typeface="Arial"/>
              <a:cs typeface="Arial"/>
              <a:sym typeface="Arial"/>
            </a:endParaRPr>
          </a:p>
        </p:txBody>
      </p:sp>
      <p:pic>
        <p:nvPicPr>
          <p:cNvPr id="354" name="Google Shape;354;p21"/>
          <p:cNvPicPr preferRelativeResize="0"/>
          <p:nvPr/>
        </p:nvPicPr>
        <p:blipFill rotWithShape="1">
          <a:blip r:embed="rId9">
            <a:alphaModFix/>
          </a:blip>
          <a:srcRect b="0" l="0" r="0" t="0"/>
          <a:stretch/>
        </p:blipFill>
        <p:spPr>
          <a:xfrm>
            <a:off x="8654943" y="533330"/>
            <a:ext cx="3267424" cy="5278824"/>
          </a:xfrm>
          <a:prstGeom prst="rect">
            <a:avLst/>
          </a:prstGeom>
          <a:noFill/>
          <a:ln>
            <a:noFill/>
          </a:ln>
        </p:spPr>
      </p:pic>
      <p:pic>
        <p:nvPicPr>
          <p:cNvPr descr="Text, application&#10;&#10;Description automatically generated" id="355" name="Google Shape;355;p21"/>
          <p:cNvPicPr preferRelativeResize="0"/>
          <p:nvPr/>
        </p:nvPicPr>
        <p:blipFill rotWithShape="1">
          <a:blip r:embed="rId10">
            <a:alphaModFix/>
          </a:blip>
          <a:srcRect b="0" l="0" r="0" t="0"/>
          <a:stretch/>
        </p:blipFill>
        <p:spPr>
          <a:xfrm>
            <a:off x="8654560" y="543490"/>
            <a:ext cx="3248352" cy="526866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3"/>
                                        </p:tgtEl>
                                        <p:attrNameLst>
                                          <p:attrName>style.visibility</p:attrName>
                                        </p:attrNameLst>
                                      </p:cBhvr>
                                      <p:to>
                                        <p:strVal val="visible"/>
                                      </p:to>
                                    </p:set>
                                    <p:animEffect filter="fade" transition="in">
                                      <p:cBhvr>
                                        <p:cTn dur="1000"/>
                                        <p:tgtEl>
                                          <p:spTgt spid="35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pic>
        <p:nvPicPr>
          <p:cNvPr id="360" name="Google Shape;360;p2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61" name="Google Shape;361;p2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62" name="Google Shape;362;p2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63" name="Google Shape;363;p2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64" name="Google Shape;364;p22"/>
          <p:cNvPicPr preferRelativeResize="0"/>
          <p:nvPr/>
        </p:nvPicPr>
        <p:blipFill rotWithShape="1">
          <a:blip r:embed="rId6">
            <a:alphaModFix/>
          </a:blip>
          <a:srcRect b="0" l="0" r="0" t="0"/>
          <a:stretch/>
        </p:blipFill>
        <p:spPr>
          <a:xfrm>
            <a:off x="-108036" y="0"/>
            <a:ext cx="11975781" cy="1690962"/>
          </a:xfrm>
          <a:prstGeom prst="rect">
            <a:avLst/>
          </a:prstGeom>
          <a:noFill/>
          <a:ln>
            <a:noFill/>
          </a:ln>
        </p:spPr>
      </p:pic>
      <p:sp>
        <p:nvSpPr>
          <p:cNvPr id="365" name="Google Shape;365;p22"/>
          <p:cNvSpPr txBox="1"/>
          <p:nvPr/>
        </p:nvSpPr>
        <p:spPr>
          <a:xfrm>
            <a:off x="2782111" y="626098"/>
            <a:ext cx="92607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WHAT DO WE MEAN WITH DIGITAL MEDIA ETHICS?</a:t>
            </a:r>
            <a:endParaRPr sz="2800">
              <a:solidFill>
                <a:srgbClr val="FF9518"/>
              </a:solidFill>
              <a:latin typeface="Tajawal Medium"/>
              <a:ea typeface="Tajawal Medium"/>
              <a:cs typeface="Tajawal Medium"/>
              <a:sym typeface="Tajawal Medium"/>
            </a:endParaRPr>
          </a:p>
        </p:txBody>
      </p:sp>
      <p:pic>
        <p:nvPicPr>
          <p:cNvPr descr="Text&#10;&#10;Description automatically generated" id="366" name="Google Shape;366;p22"/>
          <p:cNvPicPr preferRelativeResize="0"/>
          <p:nvPr/>
        </p:nvPicPr>
        <p:blipFill rotWithShape="1">
          <a:blip r:embed="rId7">
            <a:alphaModFix/>
          </a:blip>
          <a:srcRect b="0" l="0" r="0" t="0"/>
          <a:stretch/>
        </p:blipFill>
        <p:spPr>
          <a:xfrm>
            <a:off x="1556427" y="1697596"/>
            <a:ext cx="9416374" cy="3944448"/>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5"/>
                                        </p:tgtEl>
                                        <p:attrNameLst>
                                          <p:attrName>style.visibility</p:attrName>
                                        </p:attrNameLst>
                                      </p:cBhvr>
                                      <p:to>
                                        <p:strVal val="visible"/>
                                      </p:to>
                                    </p:set>
                                    <p:animEffect filter="fade" transition="in">
                                      <p:cBhvr>
                                        <p:cTn dur="1000"/>
                                        <p:tgtEl>
                                          <p:spTgt spid="36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pic>
        <p:nvPicPr>
          <p:cNvPr id="371" name="Google Shape;371;p2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72" name="Google Shape;372;p2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73" name="Google Shape;373;p2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74" name="Google Shape;374;p2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75" name="Google Shape;375;p23"/>
          <p:cNvPicPr preferRelativeResize="0"/>
          <p:nvPr/>
        </p:nvPicPr>
        <p:blipFill rotWithShape="1">
          <a:blip r:embed="rId6">
            <a:alphaModFix/>
          </a:blip>
          <a:srcRect b="0" l="0" r="0" t="0"/>
          <a:stretch/>
        </p:blipFill>
        <p:spPr>
          <a:xfrm>
            <a:off x="-108036" y="0"/>
            <a:ext cx="11975781" cy="1690962"/>
          </a:xfrm>
          <a:prstGeom prst="rect">
            <a:avLst/>
          </a:prstGeom>
          <a:noFill/>
          <a:ln>
            <a:noFill/>
          </a:ln>
        </p:spPr>
      </p:pic>
      <p:sp>
        <p:nvSpPr>
          <p:cNvPr id="376" name="Google Shape;376;p23"/>
          <p:cNvSpPr txBox="1"/>
          <p:nvPr/>
        </p:nvSpPr>
        <p:spPr>
          <a:xfrm>
            <a:off x="2782111" y="626098"/>
            <a:ext cx="92607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WHAT DO WE MEAN WITH DIGITAL MEDIA ETHICS?</a:t>
            </a:r>
            <a:endParaRPr sz="2800">
              <a:solidFill>
                <a:srgbClr val="FF9518"/>
              </a:solidFill>
              <a:latin typeface="Tajawal Medium"/>
              <a:ea typeface="Tajawal Medium"/>
              <a:cs typeface="Tajawal Medium"/>
              <a:sym typeface="Tajawal Medium"/>
            </a:endParaRPr>
          </a:p>
        </p:txBody>
      </p:sp>
      <p:sp>
        <p:nvSpPr>
          <p:cNvPr id="377" name="Google Shape;377;p23"/>
          <p:cNvSpPr txBox="1"/>
          <p:nvPr/>
        </p:nvSpPr>
        <p:spPr>
          <a:xfrm>
            <a:off x="1874165" y="1282407"/>
            <a:ext cx="9482996" cy="4728987"/>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lang="en-US" sz="2200">
                <a:solidFill>
                  <a:srgbClr val="0A1F61"/>
                </a:solidFill>
                <a:latin typeface="Arial"/>
                <a:ea typeface="Arial"/>
                <a:cs typeface="Arial"/>
                <a:sym typeface="Arial"/>
              </a:rPr>
              <a:t>	</a:t>
            </a:r>
            <a:r>
              <a:rPr lang="en-US" sz="2200">
                <a:solidFill>
                  <a:schemeClr val="dk1"/>
                </a:solidFill>
                <a:latin typeface="Arial"/>
                <a:ea typeface="Arial"/>
                <a:cs typeface="Arial"/>
                <a:sym typeface="Arial"/>
              </a:rPr>
              <a:t>Digital media ethics deals with the distinct ethical problems, practices and norms of digital news media. </a:t>
            </a:r>
            <a:endParaRPr/>
          </a:p>
          <a:p>
            <a:pPr indent="0" lvl="0" marL="0" marR="0" rtl="0" algn="just">
              <a:lnSpc>
                <a:spcPct val="200000"/>
              </a:lnSpc>
              <a:spcBef>
                <a:spcPts val="0"/>
              </a:spcBef>
              <a:spcAft>
                <a:spcPts val="0"/>
              </a:spcAft>
              <a:buNone/>
            </a:pPr>
            <a:r>
              <a:rPr lang="en-US" sz="2200">
                <a:solidFill>
                  <a:schemeClr val="dk1"/>
                </a:solidFill>
                <a:latin typeface="Arial"/>
                <a:ea typeface="Arial"/>
                <a:cs typeface="Arial"/>
                <a:sym typeface="Arial"/>
              </a:rPr>
              <a:t>	Digital news media includes online journalism, blogging, digital photojournalism, citizen journalism and social media. </a:t>
            </a:r>
            <a:endParaRPr/>
          </a:p>
          <a:p>
            <a:pPr indent="0" lvl="0" marL="0" marR="0" rtl="0" algn="just">
              <a:lnSpc>
                <a:spcPct val="200000"/>
              </a:lnSpc>
              <a:spcBef>
                <a:spcPts val="0"/>
              </a:spcBef>
              <a:spcAft>
                <a:spcPts val="0"/>
              </a:spcAft>
              <a:buNone/>
            </a:pPr>
            <a:r>
              <a:rPr lang="en-US" sz="2200">
                <a:solidFill>
                  <a:schemeClr val="dk1"/>
                </a:solidFill>
                <a:latin typeface="Arial"/>
                <a:ea typeface="Arial"/>
                <a:cs typeface="Arial"/>
                <a:sym typeface="Arial"/>
              </a:rPr>
              <a:t>	It includes questions about how professional journalism should use this ‘new media’ to research and publish stories, as well as how to use text or images provided by citizens.</a:t>
            </a:r>
            <a:endParaRPr sz="2200">
              <a:solidFill>
                <a:srgbClr val="0A1F6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6"/>
                                        </p:tgtEl>
                                        <p:attrNameLst>
                                          <p:attrName>style.visibility</p:attrName>
                                        </p:attrNameLst>
                                      </p:cBhvr>
                                      <p:to>
                                        <p:strVal val="visible"/>
                                      </p:to>
                                    </p:set>
                                    <p:animEffect filter="fade" transition="in">
                                      <p:cBhvr>
                                        <p:cTn dur="1000"/>
                                        <p:tgtEl>
                                          <p:spTgt spid="37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pic>
        <p:nvPicPr>
          <p:cNvPr id="382" name="Google Shape;382;p2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83" name="Google Shape;383;p2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84" name="Google Shape;384;p2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85" name="Google Shape;385;p2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86" name="Google Shape;386;p24"/>
          <p:cNvPicPr preferRelativeResize="0"/>
          <p:nvPr/>
        </p:nvPicPr>
        <p:blipFill rotWithShape="1">
          <a:blip r:embed="rId6">
            <a:alphaModFix/>
          </a:blip>
          <a:srcRect b="0" l="0" r="0" t="0"/>
          <a:stretch/>
        </p:blipFill>
        <p:spPr>
          <a:xfrm>
            <a:off x="-108036" y="0"/>
            <a:ext cx="11975781" cy="1755883"/>
          </a:xfrm>
          <a:prstGeom prst="rect">
            <a:avLst/>
          </a:prstGeom>
          <a:noFill/>
          <a:ln>
            <a:noFill/>
          </a:ln>
        </p:spPr>
      </p:pic>
      <p:sp>
        <p:nvSpPr>
          <p:cNvPr id="387" name="Google Shape;387;p24"/>
          <p:cNvSpPr txBox="1"/>
          <p:nvPr/>
        </p:nvSpPr>
        <p:spPr>
          <a:xfrm>
            <a:off x="2859931" y="645553"/>
            <a:ext cx="92607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WHAT DO WE MEAN WITH DIGITAL MEDIA ETHICS?</a:t>
            </a:r>
            <a:endParaRPr sz="2800">
              <a:solidFill>
                <a:srgbClr val="FF9518"/>
              </a:solidFill>
              <a:latin typeface="Tajawal Medium"/>
              <a:ea typeface="Tajawal Medium"/>
              <a:cs typeface="Tajawal Medium"/>
              <a:sym typeface="Tajawal Medium"/>
            </a:endParaRPr>
          </a:p>
        </p:txBody>
      </p:sp>
      <p:sp>
        <p:nvSpPr>
          <p:cNvPr id="388" name="Google Shape;388;p24"/>
          <p:cNvSpPr txBox="1"/>
          <p:nvPr/>
        </p:nvSpPr>
        <p:spPr>
          <a:xfrm>
            <a:off x="1874164" y="1230606"/>
            <a:ext cx="9666096" cy="4747453"/>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b="1" lang="en-US" sz="2200">
                <a:solidFill>
                  <a:srgbClr val="0A1F61"/>
                </a:solidFill>
                <a:latin typeface="Arial"/>
                <a:ea typeface="Arial"/>
                <a:cs typeface="Arial"/>
                <a:sym typeface="Arial"/>
              </a:rPr>
              <a:t>	</a:t>
            </a:r>
            <a:r>
              <a:rPr lang="en-US" sz="2200">
                <a:solidFill>
                  <a:schemeClr val="dk1"/>
                </a:solidFill>
                <a:latin typeface="Arial"/>
                <a:ea typeface="Arial"/>
                <a:cs typeface="Arial"/>
                <a:sym typeface="Arial"/>
              </a:rPr>
              <a:t>A central question is </a:t>
            </a:r>
            <a:r>
              <a:rPr lang="en-US" sz="2200">
                <a:solidFill>
                  <a:srgbClr val="C00000"/>
                </a:solidFill>
                <a:latin typeface="Arial"/>
                <a:ea typeface="Arial"/>
                <a:cs typeface="Arial"/>
                <a:sym typeface="Arial"/>
              </a:rPr>
              <a:t>to what extent existing media ethics is suitable for today’s and tomorrow’s news media </a:t>
            </a:r>
            <a:r>
              <a:rPr lang="en-US" sz="2200">
                <a:solidFill>
                  <a:schemeClr val="dk1"/>
                </a:solidFill>
                <a:latin typeface="Arial"/>
                <a:ea typeface="Arial"/>
                <a:cs typeface="Arial"/>
                <a:sym typeface="Arial"/>
              </a:rPr>
              <a:t>that is immediate, interactive and “always on” – a journalism of amateurs and professionals?</a:t>
            </a:r>
            <a:endParaRPr/>
          </a:p>
          <a:p>
            <a:pPr indent="0" lvl="0" marL="0" marR="0" rtl="0" algn="just">
              <a:lnSpc>
                <a:spcPct val="200000"/>
              </a:lnSpc>
              <a:spcBef>
                <a:spcPts val="0"/>
              </a:spcBef>
              <a:spcAft>
                <a:spcPts val="0"/>
              </a:spcAft>
              <a:buNone/>
            </a:pPr>
            <a:r>
              <a:rPr lang="en-US" sz="2200">
                <a:solidFill>
                  <a:schemeClr val="dk1"/>
                </a:solidFill>
                <a:latin typeface="Arial"/>
                <a:ea typeface="Arial"/>
                <a:cs typeface="Arial"/>
                <a:sym typeface="Arial"/>
              </a:rPr>
              <a:t>	 Most of the principles were developed over the past century, originating in the construction of professional, objective ethics for mass commercial newspapers in the late 19th century.</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8"/>
                                        </p:tgtEl>
                                        <p:attrNameLst>
                                          <p:attrName>style.visibility</p:attrName>
                                        </p:attrNameLst>
                                      </p:cBhvr>
                                      <p:to>
                                        <p:strVal val="visible"/>
                                      </p:to>
                                    </p:set>
                                    <p:animEffect filter="fade" transition="in">
                                      <p:cBhvr>
                                        <p:cTn dur="500"/>
                                        <p:tgtEl>
                                          <p:spTgt spid="38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pic>
        <p:nvPicPr>
          <p:cNvPr id="393" name="Google Shape;393;p2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94" name="Google Shape;394;p25"/>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95" name="Google Shape;395;p2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96" name="Google Shape;396;p2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97" name="Google Shape;397;p25"/>
          <p:cNvPicPr preferRelativeResize="0"/>
          <p:nvPr/>
        </p:nvPicPr>
        <p:blipFill rotWithShape="1">
          <a:blip r:embed="rId6">
            <a:alphaModFix/>
          </a:blip>
          <a:srcRect b="0" l="0" r="0" t="0"/>
          <a:stretch/>
        </p:blipFill>
        <p:spPr>
          <a:xfrm>
            <a:off x="-108036" y="0"/>
            <a:ext cx="11975781" cy="1930978"/>
          </a:xfrm>
          <a:prstGeom prst="rect">
            <a:avLst/>
          </a:prstGeom>
          <a:noFill/>
          <a:ln>
            <a:noFill/>
          </a:ln>
        </p:spPr>
      </p:pic>
      <p:sp>
        <p:nvSpPr>
          <p:cNvPr id="398" name="Google Shape;398;p25"/>
          <p:cNvSpPr txBox="1"/>
          <p:nvPr/>
        </p:nvSpPr>
        <p:spPr>
          <a:xfrm>
            <a:off x="2879386" y="762283"/>
            <a:ext cx="92607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lt1"/>
                </a:solidFill>
                <a:latin typeface="Tajawal Medium"/>
                <a:ea typeface="Tajawal Medium"/>
                <a:cs typeface="Tajawal Medium"/>
                <a:sym typeface="Tajawal Medium"/>
              </a:rPr>
              <a:t>WHAT DO WE MEAN WITH DIGITAL MEDIA ETHICS?</a:t>
            </a:r>
            <a:endParaRPr b="1" sz="2800">
              <a:solidFill>
                <a:srgbClr val="FF9518"/>
              </a:solidFill>
              <a:latin typeface="Tajawal Medium"/>
              <a:ea typeface="Tajawal Medium"/>
              <a:cs typeface="Tajawal Medium"/>
              <a:sym typeface="Tajawal Medium"/>
            </a:endParaRPr>
          </a:p>
        </p:txBody>
      </p:sp>
      <p:sp>
        <p:nvSpPr>
          <p:cNvPr id="399" name="Google Shape;399;p25"/>
          <p:cNvSpPr txBox="1"/>
          <p:nvPr/>
        </p:nvSpPr>
        <p:spPr>
          <a:xfrm>
            <a:off x="1696396" y="1305213"/>
            <a:ext cx="9902229" cy="4727000"/>
          </a:xfrm>
          <a:prstGeom prst="rect">
            <a:avLst/>
          </a:prstGeom>
          <a:noFill/>
          <a:ln>
            <a:noFill/>
          </a:ln>
        </p:spPr>
        <p:txBody>
          <a:bodyPr anchorCtr="0" anchor="t" bIns="45700" lIns="91425" spcFirstLastPara="1" rIns="91425" wrap="square" tIns="45700">
            <a:spAutoFit/>
          </a:bodyPr>
          <a:lstStyle/>
          <a:p>
            <a:pPr indent="0" lvl="0" marL="0" marR="0" rtl="0" algn="just">
              <a:lnSpc>
                <a:spcPct val="200000"/>
              </a:lnSpc>
              <a:spcBef>
                <a:spcPts val="0"/>
              </a:spcBef>
              <a:spcAft>
                <a:spcPts val="0"/>
              </a:spcAft>
              <a:buNone/>
            </a:pPr>
            <a:r>
              <a:rPr b="1" lang="en-US" sz="2000">
                <a:solidFill>
                  <a:srgbClr val="0A1F61"/>
                </a:solidFill>
                <a:latin typeface="Arial"/>
                <a:ea typeface="Arial"/>
                <a:cs typeface="Arial"/>
                <a:sym typeface="Arial"/>
              </a:rPr>
              <a:t>	</a:t>
            </a:r>
            <a:r>
              <a:rPr lang="en-US" sz="2200">
                <a:solidFill>
                  <a:schemeClr val="dk1"/>
                </a:solidFill>
                <a:latin typeface="Arial"/>
                <a:ea typeface="Arial"/>
                <a:cs typeface="Arial"/>
                <a:sym typeface="Arial"/>
              </a:rPr>
              <a:t>A related problem, created by new media, is..</a:t>
            </a:r>
            <a:endParaRPr/>
          </a:p>
          <a:p>
            <a:pPr indent="0" lvl="0" marL="0" marR="0" rtl="0" algn="just">
              <a:lnSpc>
                <a:spcPct val="200000"/>
              </a:lnSpc>
              <a:spcBef>
                <a:spcPts val="0"/>
              </a:spcBef>
              <a:spcAft>
                <a:spcPts val="0"/>
              </a:spcAft>
              <a:buNone/>
            </a:pPr>
            <a:r>
              <a:rPr lang="en-US" sz="2200">
                <a:solidFill>
                  <a:schemeClr val="dk1"/>
                </a:solidFill>
                <a:latin typeface="Arial"/>
                <a:ea typeface="Arial"/>
                <a:cs typeface="Arial"/>
                <a:sym typeface="Arial"/>
              </a:rPr>
              <a:t>	 * How to handle errors and corrections when reports and commentary are constantly being updated. </a:t>
            </a:r>
            <a:endParaRPr/>
          </a:p>
          <a:p>
            <a:pPr indent="0" lvl="0" marL="0" marR="0" rtl="0" algn="just">
              <a:lnSpc>
                <a:spcPct val="200000"/>
              </a:lnSpc>
              <a:spcBef>
                <a:spcPts val="0"/>
              </a:spcBef>
              <a:spcAft>
                <a:spcPts val="0"/>
              </a:spcAft>
              <a:buNone/>
            </a:pPr>
            <a:r>
              <a:rPr lang="en-US" sz="2200">
                <a:solidFill>
                  <a:schemeClr val="dk1"/>
                </a:solidFill>
                <a:latin typeface="Arial"/>
                <a:ea typeface="Arial"/>
                <a:cs typeface="Arial"/>
                <a:sym typeface="Arial"/>
              </a:rPr>
              <a:t>	* Should news organizations go back and correct all of these mistakes which populate mountains of material? </a:t>
            </a:r>
            <a:endParaRPr/>
          </a:p>
          <a:p>
            <a:pPr indent="0" lvl="0" marL="0" marR="0" rtl="0" algn="just">
              <a:lnSpc>
                <a:spcPct val="200000"/>
              </a:lnSpc>
              <a:spcBef>
                <a:spcPts val="0"/>
              </a:spcBef>
              <a:spcAft>
                <a:spcPts val="0"/>
              </a:spcAft>
              <a:buNone/>
            </a:pPr>
            <a:r>
              <a:rPr lang="en-US" sz="2200">
                <a:solidFill>
                  <a:schemeClr val="dk1"/>
                </a:solidFill>
                <a:latin typeface="Arial"/>
                <a:ea typeface="Arial"/>
                <a:cs typeface="Arial"/>
                <a:sym typeface="Arial"/>
              </a:rPr>
              <a:t>	* Should they correct errors later and not leave a trace of the original mistake –what is called “unpublishing?”</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9"/>
                                        </p:tgtEl>
                                        <p:attrNameLst>
                                          <p:attrName>style.visibility</p:attrName>
                                        </p:attrNameLst>
                                      </p:cBhvr>
                                      <p:to>
                                        <p:strVal val="visible"/>
                                      </p:to>
                                    </p:set>
                                    <p:animEffect filter="fade" transition="in">
                                      <p:cBhvr>
                                        <p:cTn dur="1000"/>
                                        <p:tgtEl>
                                          <p:spTgt spid="39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pic>
        <p:nvPicPr>
          <p:cNvPr id="404" name="Google Shape;404;p2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05" name="Google Shape;405;p2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06" name="Google Shape;406;p2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07" name="Google Shape;407;p2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08" name="Google Shape;408;p26"/>
          <p:cNvPicPr preferRelativeResize="0"/>
          <p:nvPr/>
        </p:nvPicPr>
        <p:blipFill rotWithShape="1">
          <a:blip r:embed="rId6">
            <a:alphaModFix/>
          </a:blip>
          <a:srcRect b="0" l="0" r="0" t="0"/>
          <a:stretch/>
        </p:blipFill>
        <p:spPr>
          <a:xfrm>
            <a:off x="83256" y="75251"/>
            <a:ext cx="11064641" cy="1690962"/>
          </a:xfrm>
          <a:prstGeom prst="rect">
            <a:avLst/>
          </a:prstGeom>
          <a:noFill/>
          <a:ln>
            <a:noFill/>
          </a:ln>
        </p:spPr>
      </p:pic>
      <p:sp>
        <p:nvSpPr>
          <p:cNvPr id="409" name="Google Shape;409;p26"/>
          <p:cNvSpPr txBox="1"/>
          <p:nvPr/>
        </p:nvSpPr>
        <p:spPr>
          <a:xfrm>
            <a:off x="5583682" y="665008"/>
            <a:ext cx="1984442"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chemeClr val="lt1"/>
                </a:solidFill>
                <a:latin typeface="Tajawal Medium"/>
                <a:ea typeface="Tajawal Medium"/>
                <a:cs typeface="Tajawal Medium"/>
                <a:sym typeface="Tajawal Medium"/>
              </a:rPr>
              <a:t>THANKS</a:t>
            </a:r>
            <a:endParaRPr b="1" sz="3200">
              <a:solidFill>
                <a:srgbClr val="FF9518"/>
              </a:solidFill>
              <a:latin typeface="Tajawal Medium"/>
              <a:ea typeface="Tajawal Medium"/>
              <a:cs typeface="Tajawal Medium"/>
              <a:sym typeface="Tajawal Medium"/>
            </a:endParaRPr>
          </a:p>
        </p:txBody>
      </p:sp>
      <p:pic>
        <p:nvPicPr>
          <p:cNvPr descr="A picture containing graphical user interface&#10;&#10;Description automatically generated" id="410" name="Google Shape;410;p26"/>
          <p:cNvPicPr preferRelativeResize="0"/>
          <p:nvPr/>
        </p:nvPicPr>
        <p:blipFill rotWithShape="1">
          <a:blip r:embed="rId7">
            <a:alphaModFix/>
          </a:blip>
          <a:srcRect b="0" l="0" r="0" t="0"/>
          <a:stretch/>
        </p:blipFill>
        <p:spPr>
          <a:xfrm>
            <a:off x="956930" y="1986638"/>
            <a:ext cx="10398642" cy="3446176"/>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9"/>
                                        </p:tgtEl>
                                        <p:attrNameLst>
                                          <p:attrName>style.visibility</p:attrName>
                                        </p:attrNameLst>
                                      </p:cBhvr>
                                      <p:to>
                                        <p:strVal val="visible"/>
                                      </p:to>
                                    </p:set>
                                    <p:animEffect filter="fade" transition="in">
                                      <p:cBhvr>
                                        <p:cTn dur="1000"/>
                                        <p:tgtEl>
                                          <p:spTgt spid="4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pic>
        <p:nvPicPr>
          <p:cNvPr id="416" name="Google Shape;416;p27"/>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417" name="Google Shape;417;p27"/>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18" name="Google Shape;418;p27"/>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419" name="Google Shape;419;p27"/>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420" name="Google Shape;420;p27"/>
          <p:cNvPicPr preferRelativeResize="0"/>
          <p:nvPr/>
        </p:nvPicPr>
        <p:blipFill rotWithShape="1">
          <a:blip r:embed="rId6">
            <a:alphaModFix/>
          </a:blip>
          <a:srcRect b="0" l="0" r="0" t="0"/>
          <a:stretch/>
        </p:blipFill>
        <p:spPr>
          <a:xfrm>
            <a:off x="-112889" y="422122"/>
            <a:ext cx="6714451" cy="1972334"/>
          </a:xfrm>
          <a:prstGeom prst="rect">
            <a:avLst/>
          </a:prstGeom>
          <a:noFill/>
          <a:ln>
            <a:noFill/>
          </a:ln>
        </p:spPr>
      </p:pic>
      <p:pic>
        <p:nvPicPr>
          <p:cNvPr id="421" name="Google Shape;421;p27"/>
          <p:cNvPicPr preferRelativeResize="0"/>
          <p:nvPr/>
        </p:nvPicPr>
        <p:blipFill rotWithShape="1">
          <a:blip r:embed="rId7">
            <a:alphaModFix/>
          </a:blip>
          <a:srcRect b="0" l="0" r="0" t="0"/>
          <a:stretch/>
        </p:blipFill>
        <p:spPr>
          <a:xfrm>
            <a:off x="6433777" y="3125529"/>
            <a:ext cx="5882401" cy="1034667"/>
          </a:xfrm>
          <a:prstGeom prst="rect">
            <a:avLst/>
          </a:prstGeom>
          <a:noFill/>
          <a:ln>
            <a:noFill/>
          </a:ln>
        </p:spPr>
      </p:pic>
      <p:sp>
        <p:nvSpPr>
          <p:cNvPr id="422" name="Google Shape;422;p27"/>
          <p:cNvSpPr txBox="1"/>
          <p:nvPr/>
        </p:nvSpPr>
        <p:spPr>
          <a:xfrm>
            <a:off x="474133" y="715791"/>
            <a:ext cx="5945282"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DIGITAL MEDIA ETHICS</a:t>
            </a:r>
            <a:endParaRPr/>
          </a:p>
          <a:p>
            <a:pPr indent="0" lvl="0" marL="0" marR="0" rtl="0" algn="l">
              <a:spcBef>
                <a:spcPts val="0"/>
              </a:spcBef>
              <a:spcAft>
                <a:spcPts val="0"/>
              </a:spcAft>
              <a:buNone/>
            </a:pPr>
            <a:r>
              <a:rPr lang="en-US" sz="2800">
                <a:solidFill>
                  <a:srgbClr val="24A9E1"/>
                </a:solidFill>
                <a:latin typeface="Tajawal Medium"/>
                <a:ea typeface="Tajawal Medium"/>
                <a:cs typeface="Tajawal Medium"/>
                <a:sym typeface="Tajawal Medium"/>
              </a:rPr>
              <a:t>Prepared by Dr. Sherihan Mohamed</a:t>
            </a:r>
            <a:endParaRPr/>
          </a:p>
          <a:p>
            <a:pPr indent="0" lvl="0" marL="0" marR="0" rtl="0" algn="l">
              <a:spcBef>
                <a:spcPts val="0"/>
              </a:spcBef>
              <a:spcAft>
                <a:spcPts val="0"/>
              </a:spcAft>
              <a:buNone/>
            </a:pPr>
            <a:r>
              <a:rPr lang="en-US" sz="2800">
                <a:solidFill>
                  <a:srgbClr val="FF9518"/>
                </a:solidFill>
                <a:latin typeface="Tajawal Medium"/>
                <a:ea typeface="Tajawal Medium"/>
                <a:cs typeface="Tajawal Medium"/>
                <a:sym typeface="Tajawal Medium"/>
              </a:rPr>
              <a:t>Introduction</a:t>
            </a:r>
            <a:endParaRPr/>
          </a:p>
        </p:txBody>
      </p:sp>
      <p:sp>
        <p:nvSpPr>
          <p:cNvPr id="423" name="Google Shape;423;p27"/>
          <p:cNvSpPr txBox="1"/>
          <p:nvPr/>
        </p:nvSpPr>
        <p:spPr>
          <a:xfrm>
            <a:off x="7054076" y="3361534"/>
            <a:ext cx="4172424"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DIGITAL MEDIA ETHICS</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EE33A60-DF8F-46EB-A31F-96B3C406EE14}"/>
</file>

<file path=customXml/itemProps2.xml><?xml version="1.0" encoding="utf-8"?>
<ds:datastoreItem xmlns:ds="http://schemas.openxmlformats.org/officeDocument/2006/customXml" ds:itemID="{3FB3636A-19AD-4852-A43B-B234C5391C3C}"/>
</file>

<file path=customXml/itemProps3.xml><?xml version="1.0" encoding="utf-8"?>
<ds:datastoreItem xmlns:ds="http://schemas.openxmlformats.org/officeDocument/2006/customXml" ds:itemID="{2D67050E-3A59-43FB-BEA5-3B7C5D0EA388}"/>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Sharihan Tawfik</dc:creator>
  <dcterms:created xsi:type="dcterms:W3CDTF">2023-01-07T20:07:48Z</dcterms:creat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