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575" r:id="rId7"/>
    <p:sldId id="496" r:id="rId8"/>
    <p:sldId id="570" r:id="rId9"/>
    <p:sldId id="576" r:id="rId10"/>
    <p:sldId id="500" r:id="rId11"/>
    <p:sldId id="577" r:id="rId12"/>
    <p:sldId id="578" r:id="rId13"/>
    <p:sldId id="579" r:id="rId14"/>
    <p:sldId id="580" r:id="rId15"/>
    <p:sldId id="581" r:id="rId16"/>
    <p:sldId id="582" r:id="rId17"/>
    <p:sldId id="583" r:id="rId18"/>
    <p:sldId id="584" r:id="rId19"/>
    <p:sldId id="585" r:id="rId20"/>
    <p:sldId id="586" r:id="rId21"/>
    <p:sldId id="587" r:id="rId22"/>
    <p:sldId id="588" r:id="rId23"/>
    <p:sldId id="589" r:id="rId24"/>
    <p:sldId id="590" r:id="rId25"/>
    <p:sldId id="591" r:id="rId26"/>
    <p:sldId id="592" r:id="rId27"/>
    <p:sldId id="593" r:id="rId28"/>
    <p:sldId id="594" r:id="rId29"/>
    <p:sldId id="595" r:id="rId30"/>
    <p:sldId id="596" r:id="rId31"/>
    <p:sldId id="597" r:id="rId32"/>
    <p:sldId id="598" r:id="rId33"/>
    <p:sldId id="599" r:id="rId34"/>
    <p:sldId id="600" r:id="rId35"/>
    <p:sldId id="601" r:id="rId36"/>
    <p:sldId id="602" r:id="rId37"/>
    <p:sldId id="603" r:id="rId38"/>
    <p:sldId id="604" r:id="rId39"/>
    <p:sldId id="605" r:id="rId40"/>
    <p:sldId id="606" r:id="rId41"/>
    <p:sldId id="607" r:id="rId42"/>
    <p:sldId id="608" r:id="rId43"/>
    <p:sldId id="609" r:id="rId44"/>
    <p:sldId id="571" r:id="rId45"/>
    <p:sldId id="53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496"/>
            <p14:sldId id="570"/>
            <p14:sldId id="576"/>
            <p14:sldId id="500"/>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571"/>
            <p14:sldId id="5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95" autoAdjust="0"/>
    <p:restoredTop sz="85034" autoAdjust="0"/>
  </p:normalViewPr>
  <p:slideViewPr>
    <p:cSldViewPr snapToGrid="0">
      <p:cViewPr varScale="1">
        <p:scale>
          <a:sx n="56" d="100"/>
          <a:sy n="56" d="100"/>
        </p:scale>
        <p:origin x="1000" y="32"/>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F116-9634-9DDB-449E-34F89FE80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A79089-9503-CFF4-1ACC-65EE057181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7DFE8C-62D0-05E6-F39B-F48D7BB07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B9BE9B-4B11-9ECA-BF9C-89A25AA31E7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58842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9F976-9DCF-475E-D90A-FA1A0CAE3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44B91-ECF4-04C9-BA4D-C3730E87BC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D4FDBC-58ED-9737-2A61-11FFBCC772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B78E42-284A-137D-E772-49C90AFCC6DF}"/>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74582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1C798-3BB6-9D15-980E-E7A5E47967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EA33D7-7453-39FD-D75B-0A3043B9A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FE13A-310C-69C3-0587-4F587A9897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3A9E9-134D-374B-3AC5-55E8B4EC0D5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38887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442D-A579-4C1C-CF5B-63BBC6B9DF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C76606-A1D4-03EB-3C9A-6C9FEFA8F1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2FAD4A-4F52-BA2C-E8DB-79200D63BF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C2E572-E48B-85DD-F58F-E31621638C0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1845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A5B9A-DECE-4947-7791-1A74FC35C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FD708B-23C9-9FA5-1B16-80D9E240E1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C982B-4303-C3DD-F257-8CBA5A8B1F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03AC19-7DC8-D644-C58D-40F256EAAFB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03207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B1D405-37BE-CB5C-251D-C4A37EC1A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CD528C-354A-E488-882D-5DE322640E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D147A6-D17B-3D5B-221F-75CAC51A4F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F7CF3E-D50B-8999-43EA-06857782B86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809493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A2FFC-B422-77A5-EC63-33C378C8B8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BA33F-95D5-0440-5FA4-B395D82F85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33711A-0FE2-B042-B64D-C45DA20E36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62B659-9195-8987-1765-64921A4C29B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29583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A4CEE-67E9-C489-412A-5A2BBB9582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B473E7-4702-C33E-11D3-8478C398BA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A20D3B-F08E-DC60-EF09-0B31FE82D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BD6528-3D8C-FBD1-3A23-2AE9EC85695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82029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0F11C-7A65-7AE3-6E5E-5AC62A7CF6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0651AA-8101-A840-A07D-A69439108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5E0035-0044-C954-4AB9-07A6531C9C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ABD668-C2D2-CDE5-08D6-5CFD39AF66A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40100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9B86F-2076-63EE-8AD9-AACA28AFEE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09F641-527E-79B1-64D8-E8BFD57F1D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0859A-EE55-F189-360D-6A7F7C7701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AE3E0C-18D1-A94C-1EB1-AB007358C07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3692577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78F7D-C2C5-A9ED-D84A-2061F13C4C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804271-4D36-9796-1E17-4ACA90206D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D002AA-AE2C-CA46-4BA4-2F8D82C6ED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03BAAB-585E-19E6-E607-5A2138775AC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28326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6ACA1-1675-15C6-A9AC-381E1E4DB9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FEEF94-2D76-77D8-18A4-86EF91608E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E71FEA-04E5-CC26-092D-31FBF64F3E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1C56A9-B788-5487-C58F-6DA49D89764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37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60A94-8945-5536-66DD-E89A079B65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0ECFFC-504D-EFDA-ACD0-6EDEECCB76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735C61-613B-347C-7E04-3661EC8ABC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9D92AD-096E-BC3B-308A-382F38E752AB}"/>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530194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3574E-A3FD-7458-BC08-40E211489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1E50D6-A01B-0C0E-3DF8-286ABCAB57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0962EB-6A3F-C7EC-FE98-373FF63155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75799B-D01B-1767-978D-896C4EB210E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4035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ED6D9-CED4-CB3E-5E9C-348B16A0D1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9AB33-2A8D-7F98-A98D-3503896D08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2075B5-35A6-E526-6462-A8D43CEB13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0DB794-057F-75A1-0F0E-1B5D5EAB992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861857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B0663-EDEC-2C49-6A35-1A277402EB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22906C-80FF-C1D2-5A3B-CFAED068FE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39E397-46BB-5E1A-60A6-421E3A1909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3E2F0E-1778-F8D2-80F9-F5BC7E33C00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216533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C20DA-7263-0200-D66B-B1851D3ADF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A04EC-274C-6FC6-0570-6BE18FAD6A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A2DB61-AD53-2E4A-DD6E-0516FE7FCA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7D4D2C-3F55-B7F5-7490-CD9E5AEBC19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89803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970A8-3272-D63F-43C8-0687B07B51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4723D-1AAD-42EC-BD77-31AA003910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D8F2EA-FF7F-2874-797E-A01A1CB55E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8B8D0F-7C56-C6F0-C9CF-F6FE07EC91E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97088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9546A-ED23-3D76-76F9-591F730989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3804AE-5704-F424-2AFA-247B656250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EAEAA4-3D37-6828-983C-6515DBA538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7DF646-3D47-0C3B-8E87-59E62FF352B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096239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DF43E-E9E3-0616-51F7-F95D85B0AC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975FA7-C965-A66D-5961-CF8D395E43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1F3AEF-5D9D-7E0D-25DC-23C25976C6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F811EC-1239-BFC7-38EE-2F95F64EE61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933077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54679-2EE1-D66A-5C6C-FB7DB4CFA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A63EAB-A777-1665-A968-082976FAE1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DF1C38-3AB6-BFB0-2E9B-5763DC9DCC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8221D6-A2B2-1132-3398-D3E7CBB4748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475507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4FEA4-F56F-09EF-C171-C4CA8C8D9E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51ABE8-19E4-7D1A-D071-44D6932055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F8AA22-A9BD-4502-24A3-257DB3EE2D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EAF8CB-EAD1-3DA2-61B6-3BBA45A778A1}"/>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619321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12FFF-7CB2-A179-EEA6-B43D4C1F3A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7CC5B-07C0-CAA2-A07F-F7C199EC04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E1696F-D169-8A1F-D7AF-66D3C51833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656B34-33FA-6A66-3155-D3580D1BA13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43120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863B1-8A0D-4DEC-6D70-59CE4E31F7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2A06F1-8FDB-A4CB-992D-D3260FBED4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B2FAB5-86DB-9C8F-77AC-E75B7E2512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89D9E4-F6B3-6BBA-E6CB-CC7E7D8ADC8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68305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33986-7521-8CFE-F7DD-9EF8E46D6A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89703-1388-9C6F-4298-027F5E1FEB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3F8774-8625-0E8C-FEDB-4303C53171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3C61CD-E711-2C8D-6B13-8B6615E3420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311752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512D5-D3AA-9625-B5A5-A30A55AD9D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770F8C-1E37-0C69-C46E-0678FD5B51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087A63-7216-1C91-432C-3E3FF50262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F4EFC4-47C6-BE54-0F25-97C5F5DC91A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69662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BA619-FFDB-CF5A-43F5-A21D0957D6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E55B6C-810B-47D4-88DC-718DF0D56F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CFB593-3DEE-7B2F-4E41-66FED326CD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F71905-04A0-A6B6-7EB8-20A0FC9F029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950134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A8CDB-F01E-BB1F-D37B-8762033BD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CC1998-5AF3-E143-853A-8D8A44D064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47E9F7-606D-5A7D-28A8-ABC8032D95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50B301-43BD-7704-CE6C-90D2C591DD1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432826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B8F63-319D-F90C-52A4-4B418A0D3F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06912E-73AC-A37F-6C63-30B5CF27FE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134463-E58C-D4B6-BC46-C53CDE7770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EA56D4-50ED-BF15-CF34-391891CCC9C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614409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3EC3F-F0C8-127B-748B-EFA564C455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6A5ED0-FB67-696C-F09B-AD039E7C3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0B8BA6-C431-C4DF-91D5-CA16D4C9E3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6A977C-4036-4510-2304-586673B1EEC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990328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643C5-C49F-47E6-FA24-A921AE5709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A35E00-7FD6-0E76-0668-B4AB510AA6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615482-A5D2-AF66-B4E9-96A15F0E1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F4B618-DB81-4BF9-91E9-0C972E14223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6089379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349C9-07A1-D30F-7E1A-D3306DE0D7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1315AB-6217-5FF2-FAD5-B47A1D1B1F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9167A5-523B-F9BF-10A0-ADA29BE2D1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7AD337-333C-5515-7369-4B2245459A3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316195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C4F4E-B098-9F29-386B-245FD56B69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FCA989-30F5-04B4-8857-BF999E0066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5E18C4-9CA8-FCE9-5D01-8E8E29D4A3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C58922-4801-4B4C-ECEB-3814A11E00C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793516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0D472-E912-3EEB-7B00-2A166BD61E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E8BC4B-BD3C-FC22-C628-4709C03D25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7EA29-D4B8-E08B-96EF-6023ADE22C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8D468A-D49F-6F02-AC3F-3B8ACD082CE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1814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49C9C-2648-C3F5-998D-B81317DAE0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0A9E31-E8BA-9331-85F4-7D9EE9CF3C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FE071D-4C79-222C-6BEA-4F0672EC32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58D9BA-854A-4387-18F4-4C682F73987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262394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41964-17B9-7F2B-74A9-79E6D2C3A1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47C1E6-AAB5-F753-0D46-907EC70951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B46D4D-2710-E7CB-AAA4-CCD52C50A8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A8831F-AB6C-B9B5-CDE8-70BFB5ED146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7452884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412B8-A184-B572-13C6-80A437FD6D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6CC80-14E8-6653-D96D-D06F0BDC8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F8C31D-789E-2BEA-FD5F-F44CDFFF16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1A8B31-9C80-7A31-E9C9-52BE84577E5D}"/>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682201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CB516-C262-9C3F-6821-CA5D8CCA51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1BE37E-101A-3925-FBC4-2853D629E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783F4E-FF6A-F86C-E989-69B8951463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CBBAE6-B6B9-6F19-B8A8-209F53AADB0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541735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F8EA0-63D6-FB70-1882-3D2BC10B33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00A613-9C9E-F4AE-4961-B28C980B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6C892-9C0F-18D2-851B-3C086DC58E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69FE3B-B227-A3FB-6102-82FB3A57C76C}"/>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89556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329269" y="2228372"/>
            <a:ext cx="6604000" cy="1569660"/>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p>
          <a:p>
            <a:r>
              <a:rPr lang="en-US" sz="3200" b="1" dirty="0">
                <a:solidFill>
                  <a:srgbClr val="00B0F0"/>
                </a:solidFill>
                <a:latin typeface="Alexandria"/>
                <a:cs typeface="Times New Roman" panose="02020603050405020304" pitchFamily="18" charset="0"/>
              </a:rPr>
              <a:t>An Overview of Crypto Markets </a:t>
            </a:r>
          </a:p>
          <a:p>
            <a:endParaRPr lang="en-US" sz="3200" b="1" dirty="0">
              <a:solidFill>
                <a:srgbClr val="00B0F0"/>
              </a:solidFill>
              <a:latin typeface="Alexandria"/>
              <a:cs typeface="Times New Roman" panose="02020603050405020304" pitchFamily="18"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3210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01AE3-BFF3-1F2D-D0BF-5662418ACA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FE77B-77A4-1D3C-7F7D-35984A6654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1DB03F-10A9-8BB3-EFA4-D90F24BC129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21CA5B-FD1C-3F4F-6961-82A3C9E3A6C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E07F73-D0A5-19EC-0CF8-9FF877E3E4B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a:extLst>
              <a:ext uri="{FF2B5EF4-FFF2-40B4-BE49-F238E27FC236}">
                <a16:creationId xmlns:a16="http://schemas.microsoft.com/office/drawing/2014/main" id="{2A38AE7D-A575-92B0-18B8-07F8676B9C8D}"/>
              </a:ext>
            </a:extLst>
          </p:cNvPr>
          <p:cNvSpPr txBox="1"/>
          <p:nvPr/>
        </p:nvSpPr>
        <p:spPr>
          <a:xfrm>
            <a:off x="3702571" y="3032773"/>
            <a:ext cx="5064772" cy="1200329"/>
          </a:xfrm>
          <a:prstGeom prst="rect">
            <a:avLst/>
          </a:prstGeom>
          <a:noFill/>
        </p:spPr>
        <p:txBody>
          <a:bodyPr wrap="square" rtlCol="0">
            <a:spAutoFit/>
          </a:bodyPr>
          <a:lstStyle/>
          <a:p>
            <a:r>
              <a:rPr lang="en-EG" sz="2400" b="1" dirty="0">
                <a:solidFill>
                  <a:srgbClr val="00B0F0"/>
                </a:solidFill>
                <a:latin typeface="Alexandria"/>
                <a:cs typeface="Times New Roman" panose="02020603050405020304" pitchFamily="18" charset="0"/>
              </a:rPr>
              <a:t> </a:t>
            </a:r>
            <a:endParaRPr lang="en-US" sz="2400" dirty="0"/>
          </a:p>
          <a:p>
            <a:r>
              <a:rPr lang="en-US" sz="2400" b="1" dirty="0">
                <a:solidFill>
                  <a:srgbClr val="00B0F0"/>
                </a:solidFill>
                <a:latin typeface="Alexandria"/>
                <a:cs typeface="Times New Roman" panose="02020603050405020304" pitchFamily="18" charset="0"/>
              </a:rPr>
              <a:t>An Overview of Crypto Markets </a:t>
            </a:r>
          </a:p>
          <a:p>
            <a:endParaRPr lang="en-US" sz="24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006D0A9-9859-BE2A-2F0F-F06E605CA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523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6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825500" y="2148336"/>
            <a:ext cx="10541000" cy="3416320"/>
          </a:xfrm>
          <a:prstGeom prst="rect">
            <a:avLst/>
          </a:prstGeom>
          <a:noFill/>
        </p:spPr>
        <p:txBody>
          <a:bodyPr wrap="square" rtlCol="0">
            <a:spAutoFit/>
          </a:bodyPr>
          <a:lstStyle/>
          <a:p>
            <a:r>
              <a:rPr lang="en-US" sz="2400" dirty="0">
                <a:latin typeface="Alexandria"/>
                <a:cs typeface="Times New Roman" panose="02020603050405020304" pitchFamily="18" charset="0"/>
              </a:rPr>
              <a:t>1- Introduction to Crypto Markets</a:t>
            </a:r>
            <a:endParaRPr lang="ar-JO" sz="2400" dirty="0">
              <a:latin typeface="Alexandria"/>
              <a:cs typeface="Times New Roman" panose="02020603050405020304" pitchFamily="18" charset="0"/>
            </a:endParaRPr>
          </a:p>
          <a:p>
            <a:r>
              <a:rPr lang="en-US" sz="2400" dirty="0">
                <a:latin typeface="Alexandria"/>
                <a:cs typeface="Times New Roman" panose="02020603050405020304" pitchFamily="18" charset="0"/>
              </a:rPr>
              <a:t>2- Market Structure and Key Participants</a:t>
            </a:r>
          </a:p>
          <a:p>
            <a:r>
              <a:rPr lang="ar-JO" sz="2400" dirty="0">
                <a:latin typeface="Alexandria"/>
                <a:cs typeface="Times New Roman" panose="02020603050405020304" pitchFamily="18" charset="0"/>
              </a:rPr>
              <a:t>3</a:t>
            </a:r>
            <a:r>
              <a:rPr lang="en-US" sz="2400" dirty="0">
                <a:latin typeface="Alexandria"/>
                <a:cs typeface="Times New Roman" panose="02020603050405020304" pitchFamily="18" charset="0"/>
              </a:rPr>
              <a:t>- Market Microstructure and Trading Mechanics</a:t>
            </a:r>
          </a:p>
          <a:p>
            <a:r>
              <a:rPr lang="en-US" sz="2400" dirty="0">
                <a:latin typeface="Alexandria"/>
                <a:cs typeface="Times New Roman" panose="02020603050405020304" pitchFamily="18" charset="0"/>
              </a:rPr>
              <a:t>4- Volatility, Cycles, and Price Dynamics in Crypto Markets</a:t>
            </a:r>
          </a:p>
          <a:p>
            <a:endParaRPr lang="en-US" sz="2400" dirty="0">
              <a:latin typeface="Alexandria"/>
              <a:cs typeface="Times New Roman" panose="02020603050405020304" pitchFamily="18" charset="0"/>
            </a:endParaRPr>
          </a:p>
          <a:p>
            <a:endParaRPr lang="en-US" sz="2400" b="1" dirty="0">
              <a:solidFill>
                <a:srgbClr val="00B0F0"/>
              </a:solidFill>
              <a:latin typeface="Alexandria"/>
              <a:cs typeface="Times New Roman" panose="02020603050405020304" pitchFamily="18" charset="0"/>
            </a:endParaRPr>
          </a:p>
          <a:p>
            <a:endParaRPr lang="en-US" sz="2400" b="1" dirty="0">
              <a:solidFill>
                <a:srgbClr val="00B0F0"/>
              </a:solidFill>
              <a:latin typeface="Alexandria"/>
              <a:cs typeface="Times New Roman" panose="02020603050405020304" pitchFamily="18" charset="0"/>
            </a:endParaRPr>
          </a:p>
          <a:p>
            <a:endParaRPr lang="ar-JO" sz="2400" dirty="0">
              <a:latin typeface="Alexandria"/>
              <a:cs typeface="Times New Roman" panose="02020603050405020304" pitchFamily="18" charset="0"/>
            </a:endParaRPr>
          </a:p>
          <a:p>
            <a:endParaRPr lang="en-US" sz="24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B5BB6-8E68-EFC0-8A5D-966C3B69F11B}"/>
              </a:ext>
            </a:extLst>
          </p:cNvPr>
          <p:cNvSpPr txBox="1"/>
          <p:nvPr/>
        </p:nvSpPr>
        <p:spPr>
          <a:xfrm>
            <a:off x="2557606" y="1102495"/>
            <a:ext cx="6211018" cy="1077218"/>
          </a:xfrm>
          <a:prstGeom prst="rect">
            <a:avLst/>
          </a:prstGeom>
          <a:noFill/>
        </p:spPr>
        <p:txBody>
          <a:bodyPr wrap="square">
            <a:spAutoFit/>
          </a:bodyPr>
          <a:lstStyle/>
          <a:p>
            <a:r>
              <a:rPr lang="en-EG" sz="3200" b="1" dirty="0">
                <a:solidFill>
                  <a:srgbClr val="00B0F0"/>
                </a:solidFill>
                <a:latin typeface="Alexandria"/>
                <a:cs typeface="Times New Roman" panose="02020603050405020304" pitchFamily="18" charset="0"/>
              </a:rPr>
              <a:t>Table of Contents</a:t>
            </a:r>
            <a:r>
              <a:rPr lang="en-US" sz="3200" b="1" dirty="0">
                <a:solidFill>
                  <a:srgbClr val="00B0F0"/>
                </a:solidFill>
                <a:latin typeface="Alexandria"/>
                <a:cs typeface="Times New Roman" panose="02020603050405020304" pitchFamily="18" charset="0"/>
              </a:rPr>
              <a:t> </a:t>
            </a:r>
          </a:p>
          <a:p>
            <a:r>
              <a:rPr lang="en-US" sz="3200" b="1" dirty="0">
                <a:solidFill>
                  <a:srgbClr val="00B0F0"/>
                </a:solidFill>
                <a:latin typeface="Alexandria"/>
                <a:cs typeface="Times New Roman" panose="02020603050405020304" pitchFamily="18" charset="0"/>
              </a:rPr>
              <a:t> </a:t>
            </a:r>
          </a:p>
        </p:txBody>
      </p:sp>
    </p:spTree>
    <p:extLst>
      <p:ext uri="{BB962C8B-B14F-4D97-AF65-F5344CB8AC3E}">
        <p14:creationId xmlns:p14="http://schemas.microsoft.com/office/powerpoint/2010/main" val="1610471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653A5-1384-C37A-2187-83E0147127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80D751-F5DC-BCE3-C902-E25EEF4605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6EF53F-5ABC-5203-1651-7FC212E2A0A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D9837A-5F0F-A871-ED8E-C27C872168C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DC6B08-8D97-3D01-65A7-7C45EEE7DF81}"/>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03F3F91-3A97-C877-B18A-4EED1E787A71}"/>
              </a:ext>
            </a:extLst>
          </p:cNvPr>
          <p:cNvSpPr txBox="1"/>
          <p:nvPr/>
        </p:nvSpPr>
        <p:spPr>
          <a:xfrm>
            <a:off x="3627504" y="3429000"/>
            <a:ext cx="4792272" cy="892552"/>
          </a:xfrm>
          <a:prstGeom prst="rect">
            <a:avLst/>
          </a:prstGeom>
          <a:noFill/>
        </p:spPr>
        <p:txBody>
          <a:bodyPr wrap="square" rtlCol="0">
            <a:spAutoFit/>
          </a:bodyPr>
          <a:lstStyle/>
          <a:p>
            <a:pPr algn="just"/>
            <a:r>
              <a:rPr lang="en-US" sz="2800" b="1" dirty="0">
                <a:solidFill>
                  <a:srgbClr val="00B0F0"/>
                </a:solidFill>
                <a:latin typeface="Alexandria"/>
                <a:cs typeface="Times New Roman" panose="02020603050405020304" pitchFamily="18" charset="0"/>
              </a:rPr>
              <a:t>Introduction to Crypto Markets</a:t>
            </a:r>
          </a:p>
          <a:p>
            <a:pPr algn="just"/>
            <a:endParaRPr lang="en-US" sz="24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5CF339E-87F0-C9C4-3E6C-8716B6B6CC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5421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BC93E-5C7D-BFAC-9F75-D99C8511C8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74411-0B93-6D92-1B0A-9376663B7D3C}"/>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1F521D8-5F93-3097-4FF6-FACD3C16F34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7D2DAD-55F2-FEA5-ACF5-E325898DB6F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20651F-9818-A51D-8A9C-9776CDCACFE5}"/>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83FC5A0-A1C5-C0C5-A3D2-4F3021D4D8B6}"/>
              </a:ext>
            </a:extLst>
          </p:cNvPr>
          <p:cNvSpPr txBox="1"/>
          <p:nvPr/>
        </p:nvSpPr>
        <p:spPr>
          <a:xfrm>
            <a:off x="617280" y="1757019"/>
            <a:ext cx="10812720" cy="4862870"/>
          </a:xfrm>
          <a:prstGeom prst="rect">
            <a:avLst/>
          </a:prstGeom>
          <a:noFill/>
        </p:spPr>
        <p:txBody>
          <a:bodyPr wrap="square" rtlCol="0">
            <a:spAutoFit/>
          </a:bodyPr>
          <a:lstStyle/>
          <a:p>
            <a:pPr algn="just"/>
            <a:r>
              <a:rPr lang="en-US" sz="2200" dirty="0">
                <a:latin typeface="Alexandria"/>
              </a:rPr>
              <a:t>A crypto asset is a digital representation of value or rights that is recorded and transferred on a distributed ledger, typically a blockchain. </a:t>
            </a:r>
          </a:p>
          <a:p>
            <a:pPr algn="just"/>
            <a:r>
              <a:rPr lang="en-US" sz="2200" dirty="0">
                <a:latin typeface="Alexandria"/>
              </a:rPr>
              <a:t> A cryptocurrency, in the narrow sense, is a crypto asset intended primarily to function as a medium of exchange, a store of value, and a unit of account (for example, Bitcoin in its original design). In practice, the ecosystem includes multiple categories:</a:t>
            </a:r>
          </a:p>
          <a:p>
            <a:pPr algn="just"/>
            <a:r>
              <a:rPr lang="en-US" sz="2200" b="1" dirty="0">
                <a:latin typeface="Alexandria"/>
              </a:rPr>
              <a:t>Payment coins</a:t>
            </a:r>
            <a:r>
              <a:rPr lang="en-US" sz="2200" dirty="0">
                <a:latin typeface="Alexandria"/>
              </a:rPr>
              <a:t> (Bitcoin, Litecoin): designed primarily for peer‑to‑peer value transfer.</a:t>
            </a:r>
          </a:p>
          <a:p>
            <a:pPr algn="just"/>
            <a:r>
              <a:rPr lang="en-US" sz="2200" b="1" dirty="0">
                <a:latin typeface="Alexandria"/>
              </a:rPr>
              <a:t>Platform tokens</a:t>
            </a:r>
            <a:r>
              <a:rPr lang="en-US" sz="2200" dirty="0">
                <a:latin typeface="Alexandria"/>
              </a:rPr>
              <a:t> (Ether on Ethereum): native tokens used to pay for computation and interact with smart contracts.</a:t>
            </a:r>
          </a:p>
          <a:p>
            <a:pPr algn="just"/>
            <a:r>
              <a:rPr lang="en-US" sz="2200" b="1" dirty="0">
                <a:latin typeface="Alexandria"/>
              </a:rPr>
              <a:t>-Stablecoins </a:t>
            </a:r>
            <a:r>
              <a:rPr lang="en-US" sz="2200" dirty="0">
                <a:latin typeface="Alexandria"/>
              </a:rPr>
              <a:t>(USDT, USDC): tokens pegged to external reference assets, usually fiat currencies.</a:t>
            </a:r>
          </a:p>
          <a:p>
            <a:pPr algn="just"/>
            <a:r>
              <a:rPr lang="en-US" sz="2200" b="1" dirty="0">
                <a:latin typeface="Alexandria"/>
              </a:rPr>
              <a:t>-Governance tokens</a:t>
            </a:r>
            <a:r>
              <a:rPr lang="en-US" sz="2200" dirty="0">
                <a:latin typeface="Alexandria"/>
              </a:rPr>
              <a:t> of decentralized protocols.</a:t>
            </a:r>
          </a:p>
          <a:p>
            <a:pPr algn="just"/>
            <a:r>
              <a:rPr lang="en-US" sz="2200" b="1" dirty="0">
                <a:latin typeface="Alexandria"/>
              </a:rPr>
              <a:t>Non‑Fungible Tokens (NFTs)</a:t>
            </a:r>
            <a:r>
              <a:rPr lang="en-US" sz="2200" dirty="0">
                <a:latin typeface="Alexandria"/>
              </a:rPr>
              <a:t> representing unique digital items or rights.</a:t>
            </a:r>
          </a:p>
          <a:p>
            <a:pPr algn="just"/>
            <a:r>
              <a:rPr lang="en-US" sz="2400" b="1" dirty="0">
                <a:latin typeface="Alexandria"/>
              </a:rPr>
              <a:t>Security‑like tokens</a:t>
            </a:r>
            <a:r>
              <a:rPr lang="en-US" sz="2400" dirty="0">
                <a:latin typeface="Alexandria"/>
              </a:rPr>
              <a:t> that may represent claims on cash flows or other financial rights.</a:t>
            </a:r>
          </a:p>
          <a:p>
            <a:pPr marL="342900" indent="-342900" algn="just">
              <a:buFontTx/>
              <a:buChar char="-"/>
            </a:pPr>
            <a:endParaRPr lang="en-US" sz="2200" dirty="0">
              <a:latin typeface="Alexandria"/>
            </a:endParaRPr>
          </a:p>
        </p:txBody>
      </p:sp>
      <p:pic>
        <p:nvPicPr>
          <p:cNvPr id="7" name="Graphic 21">
            <a:extLst>
              <a:ext uri="{FF2B5EF4-FFF2-40B4-BE49-F238E27FC236}">
                <a16:creationId xmlns:a16="http://schemas.microsoft.com/office/drawing/2014/main" id="{4C2E8BEE-0C12-2D77-783C-273C362AA1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9112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22E-14B7-9269-389E-3EEBCD5EA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4E6F8-4037-6C94-1DA9-045027C588E2}"/>
              </a:ext>
            </a:extLst>
          </p:cNvPr>
          <p:cNvSpPr/>
          <p:nvPr/>
        </p:nvSpPr>
        <p:spPr>
          <a:xfrm>
            <a:off x="617280" y="1696924"/>
            <a:ext cx="10812720" cy="4636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04E72E-4219-9ABD-FFF3-AF928A7F022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DBBFE1-AF43-FB35-8848-F5B05485EB8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23CF3E-A94B-A2C7-89C8-757B0B69D246}"/>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76BB782-D69F-8116-E0C0-9F5C16B55F49}"/>
              </a:ext>
            </a:extLst>
          </p:cNvPr>
          <p:cNvSpPr txBox="1"/>
          <p:nvPr/>
        </p:nvSpPr>
        <p:spPr>
          <a:xfrm>
            <a:off x="753140" y="1839874"/>
            <a:ext cx="10541000" cy="4493538"/>
          </a:xfrm>
          <a:prstGeom prst="rect">
            <a:avLst/>
          </a:prstGeom>
          <a:noFill/>
        </p:spPr>
        <p:txBody>
          <a:bodyPr wrap="square" rtlCol="0">
            <a:spAutoFit/>
          </a:bodyPr>
          <a:lstStyle/>
          <a:p>
            <a:pPr algn="just"/>
            <a:r>
              <a:rPr lang="en-US" sz="2200" dirty="0">
                <a:latin typeface="Alexandria"/>
              </a:rPr>
              <a:t>Historical Evolution of Crypto Markets</a:t>
            </a:r>
          </a:p>
          <a:p>
            <a:pPr algn="just"/>
            <a:r>
              <a:rPr lang="en-US" sz="2200" dirty="0">
                <a:latin typeface="Alexandria"/>
              </a:rPr>
              <a:t>The crypto market has evolved through several distinct phases, each characterized by specific narratives, technologies, and forms of participation.</a:t>
            </a:r>
          </a:p>
          <a:p>
            <a:pPr marL="342900" indent="-342900">
              <a:buAutoNum type="arabicParenBoth"/>
            </a:pPr>
            <a:r>
              <a:rPr lang="en-US" sz="2200" b="1" dirty="0">
                <a:latin typeface="Alexandria"/>
              </a:rPr>
              <a:t>Pre‑Bitcoin Experiments (1980s–2008)</a:t>
            </a:r>
            <a:br>
              <a:rPr lang="en-US" sz="2200" dirty="0">
                <a:latin typeface="Alexandria"/>
              </a:rPr>
            </a:br>
            <a:r>
              <a:rPr lang="en-US" sz="2200" dirty="0">
                <a:latin typeface="Alexandria"/>
              </a:rPr>
              <a:t>Before Bitcoin, multiple attempts were made to create digital cash and alternative payment systems (e.g., David </a:t>
            </a:r>
            <a:r>
              <a:rPr lang="en-US" sz="2200" dirty="0" err="1">
                <a:latin typeface="Alexandria"/>
              </a:rPr>
              <a:t>Chaum’s</a:t>
            </a:r>
            <a:r>
              <a:rPr lang="en-US" sz="2200" dirty="0">
                <a:latin typeface="Alexandria"/>
              </a:rPr>
              <a:t> </a:t>
            </a:r>
            <a:r>
              <a:rPr lang="en-US" sz="2200" dirty="0" err="1">
                <a:latin typeface="Alexandria"/>
              </a:rPr>
              <a:t>eCash</a:t>
            </a:r>
            <a:r>
              <a:rPr lang="en-US" sz="2200" dirty="0">
                <a:latin typeface="Alexandria"/>
              </a:rPr>
              <a:t>, </a:t>
            </a:r>
            <a:r>
              <a:rPr lang="en-US" sz="2200" dirty="0" err="1">
                <a:latin typeface="Alexandria"/>
              </a:rPr>
              <a:t>Hashcash</a:t>
            </a:r>
            <a:r>
              <a:rPr lang="en-US" sz="2200" dirty="0">
                <a:latin typeface="Alexandria"/>
              </a:rPr>
              <a:t>, Bit Gold, and b‑money). </a:t>
            </a:r>
          </a:p>
          <a:p>
            <a:pPr algn="just"/>
            <a:r>
              <a:rPr lang="en-US" sz="2200" b="1" dirty="0">
                <a:latin typeface="Alexandria"/>
              </a:rPr>
              <a:t>(2) Bitcoin Genesis and Early Market (2009–2012)</a:t>
            </a:r>
          </a:p>
          <a:p>
            <a:pPr algn="just"/>
            <a:r>
              <a:rPr lang="en-US" sz="2200" dirty="0">
                <a:latin typeface="Alexandria"/>
              </a:rPr>
              <a:t>The publication of the Bitcoin white paper in 2008 and the launch of the Bitcoin network in 2009 introduced a practical solution to the “double‑spending problem” without a central authority. </a:t>
            </a:r>
            <a:endParaRPr lang="ar-JO" sz="2200" dirty="0">
              <a:latin typeface="Alexandria"/>
            </a:endParaRPr>
          </a:p>
          <a:p>
            <a:pPr algn="just"/>
            <a:r>
              <a:rPr lang="en-US" sz="2200" b="1" dirty="0">
                <a:latin typeface="Alexandria"/>
              </a:rPr>
              <a:t>(3) The First Major Bull Cycle and Altcoin Emergence (2013–2016)</a:t>
            </a:r>
          </a:p>
          <a:p>
            <a:pPr algn="just"/>
            <a:r>
              <a:rPr lang="en-US" sz="2200" dirty="0">
                <a:latin typeface="Alexandria"/>
              </a:rPr>
              <a:t>As Bitcoin’s price began to appreciate and media coverage intensified, more participants entered the market. </a:t>
            </a:r>
            <a:endParaRPr lang="en-US" sz="2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015201E-E627-5C13-19DE-A101620A79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0797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87F41-02D4-0D3E-E4A0-B9DE1957C3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026AE-A249-D239-FC84-418F86DE7F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43E5CB0-C7F7-19C9-CA6F-D5456C3D576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700EE5-7EC5-F179-6839-8715D146A07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F761D0-CBFA-C45C-1996-893457C8BD8D}"/>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133098B-3DB6-C129-5078-23711CEFC075}"/>
              </a:ext>
            </a:extLst>
          </p:cNvPr>
          <p:cNvSpPr txBox="1"/>
          <p:nvPr/>
        </p:nvSpPr>
        <p:spPr>
          <a:xfrm>
            <a:off x="617279" y="1786385"/>
            <a:ext cx="10640333" cy="3816429"/>
          </a:xfrm>
          <a:prstGeom prst="rect">
            <a:avLst/>
          </a:prstGeom>
          <a:noFill/>
        </p:spPr>
        <p:txBody>
          <a:bodyPr wrap="square" rtlCol="0">
            <a:spAutoFit/>
          </a:bodyPr>
          <a:lstStyle/>
          <a:p>
            <a:pPr algn="just"/>
            <a:r>
              <a:rPr lang="en-US" sz="2200" b="1" dirty="0">
                <a:latin typeface="Alexandria"/>
              </a:rPr>
              <a:t>(4) ICO Boom and Platform Era (2017–2018)</a:t>
            </a:r>
            <a:endParaRPr lang="ar-JO" sz="2200" b="1" dirty="0">
              <a:latin typeface="Alexandria"/>
            </a:endParaRPr>
          </a:p>
          <a:p>
            <a:pPr algn="just"/>
            <a:r>
              <a:rPr lang="en-US" sz="2200" dirty="0">
                <a:latin typeface="Alexandria"/>
              </a:rPr>
              <a:t>The introduction of Ethereum’s programmable smart contracts enabled token issuance directly on‑chain. </a:t>
            </a:r>
            <a:endParaRPr lang="ar-JO" sz="2200" dirty="0">
              <a:latin typeface="Alexandria"/>
            </a:endParaRPr>
          </a:p>
          <a:p>
            <a:pPr algn="just"/>
            <a:r>
              <a:rPr lang="en-US" sz="2200" b="1" dirty="0">
                <a:latin typeface="Alexandria"/>
              </a:rPr>
              <a:t>(5) DeFi, Stablecoins, and Institutional Attention (2019–2021)</a:t>
            </a:r>
            <a:endParaRPr lang="ar-JO" sz="2200" b="1" dirty="0">
              <a:latin typeface="Alexandria"/>
            </a:endParaRPr>
          </a:p>
          <a:p>
            <a:pPr algn="just"/>
            <a:r>
              <a:rPr lang="en-US" sz="2200" dirty="0">
                <a:latin typeface="Alexandria"/>
              </a:rPr>
              <a:t>The next structural phase saw the rise of Decentralized Finance (DeFi) protocols (decentralized exchanges, lending platforms, derivatives on‑chain) and the large‑scale adoption of stablecoins as crypto‑native settlement instruments. </a:t>
            </a:r>
            <a:endParaRPr lang="ar-JO" sz="2200" dirty="0">
              <a:latin typeface="Alexandria"/>
            </a:endParaRPr>
          </a:p>
          <a:p>
            <a:pPr algn="just"/>
            <a:r>
              <a:rPr lang="en-US" sz="2200" b="1" dirty="0">
                <a:latin typeface="Alexandria"/>
              </a:rPr>
              <a:t>(6) Integration and Regulation (2021–present)</a:t>
            </a:r>
            <a:endParaRPr lang="ar-JO" sz="2200" b="1" dirty="0">
              <a:latin typeface="Alexandria"/>
            </a:endParaRPr>
          </a:p>
          <a:p>
            <a:pPr algn="just"/>
            <a:r>
              <a:rPr lang="en-US" sz="2200" dirty="0">
                <a:latin typeface="Alexandria"/>
              </a:rPr>
              <a:t>Crypto markets are now deeply entangled with the broader financial system. Bitcoin and other major assets are included in indices, referenced by exchange‑traded products in multiple jurisdictions, and monitored by central banks and international bodies. </a:t>
            </a:r>
          </a:p>
        </p:txBody>
      </p:sp>
      <p:pic>
        <p:nvPicPr>
          <p:cNvPr id="7" name="Graphic 21">
            <a:extLst>
              <a:ext uri="{FF2B5EF4-FFF2-40B4-BE49-F238E27FC236}">
                <a16:creationId xmlns:a16="http://schemas.microsoft.com/office/drawing/2014/main" id="{CE13CBFB-0E5D-F23F-ECC5-EC2596C637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2565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5E69A-CBBC-5317-E3B7-F328106006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21D4F9-C369-981C-2AD9-CFB2679E0A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BA5B5D5-AF0B-DC36-862F-3417A1C8FD8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CB2637-3D54-85C4-4C36-161A71323A7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C421AE-E6A5-83D2-A1FC-E14F2C36326B}"/>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BA0A881-13BD-2B77-1D4D-5A2768B85F78}"/>
              </a:ext>
            </a:extLst>
          </p:cNvPr>
          <p:cNvSpPr txBox="1"/>
          <p:nvPr/>
        </p:nvSpPr>
        <p:spPr>
          <a:xfrm>
            <a:off x="889000" y="2197893"/>
            <a:ext cx="10293662" cy="3139321"/>
          </a:xfrm>
          <a:prstGeom prst="rect">
            <a:avLst/>
          </a:prstGeom>
          <a:noFill/>
        </p:spPr>
        <p:txBody>
          <a:bodyPr wrap="square" rtlCol="0">
            <a:spAutoFit/>
          </a:bodyPr>
          <a:lstStyle/>
          <a:p>
            <a:pPr algn="just"/>
            <a:r>
              <a:rPr lang="en-US" sz="2200" b="1" dirty="0">
                <a:latin typeface="Alexandria"/>
              </a:rPr>
              <a:t>(6) Integration and Regulation (2021–present)</a:t>
            </a:r>
          </a:p>
          <a:p>
            <a:pPr algn="just"/>
            <a:br>
              <a:rPr lang="en-US" sz="2200" dirty="0">
                <a:latin typeface="Alexandria"/>
              </a:rPr>
            </a:br>
            <a:r>
              <a:rPr lang="en-US" sz="2200" dirty="0">
                <a:latin typeface="Alexandria"/>
              </a:rPr>
              <a:t>Crypto markets are now deeply entangled with the broader financial system. Bitcoin and other major assets are included in indices, referenced by exchange‑traded products in multiple jurisdictions, and monitored by central banks and international bodies. Regulatory scrutiny has intensified, especially around stablecoins, centralized exchanges, and KYC/AML compliance. Simultaneously, technological innovation continues with Layer‑2 scaling solutions, cross‑chain bridges, and more complex forms of on‑chain financial engineering.</a:t>
            </a:r>
          </a:p>
        </p:txBody>
      </p:sp>
      <p:pic>
        <p:nvPicPr>
          <p:cNvPr id="7" name="Graphic 21">
            <a:extLst>
              <a:ext uri="{FF2B5EF4-FFF2-40B4-BE49-F238E27FC236}">
                <a16:creationId xmlns:a16="http://schemas.microsoft.com/office/drawing/2014/main" id="{266D644A-44E2-ACB2-A1E9-8ECC5150CB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8465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7BE49-2DCA-3845-5181-69F28CDA0D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36E9C2-F0F4-8C39-C6B1-43546932C46B}"/>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4B2D01B-E4DF-8599-33E9-DF8BBD114FB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2D41C8-51B5-D52C-8072-290F2B3A5C1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CB18B7-BE28-25F6-9480-FC5D49B7C82D}"/>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4F69B9E-D799-9E73-5CC5-0A9D743B2ECE}"/>
              </a:ext>
            </a:extLst>
          </p:cNvPr>
          <p:cNvSpPr txBox="1"/>
          <p:nvPr/>
        </p:nvSpPr>
        <p:spPr>
          <a:xfrm>
            <a:off x="876809" y="1657429"/>
            <a:ext cx="10293662" cy="4493538"/>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Distinctive Features of Crypto Markets</a:t>
            </a:r>
            <a:endParaRPr lang="ar-JO" sz="2200" b="1" dirty="0">
              <a:latin typeface="Alexandria"/>
              <a:cs typeface="Times New Roman" panose="02020603050405020304" pitchFamily="18" charset="0"/>
            </a:endParaRPr>
          </a:p>
          <a:p>
            <a:pPr algn="just"/>
            <a:endParaRPr lang="ar-JO"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Crypto markets possess a set of structural characteristics that set them fundamentally apart from traditional financial markets, creating both unique opportunities for efficiency and distinct challenges for risk management. These features emerge from the intersection of decentralized technology, global accessibility, and continuous operation, producing a trading environment that operates under rules quite different from those governing stock exchanges, bond markets, or currency trading platforms.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most immediately apparent distinction is the continuous, borderless nature of trading activity. Traditional financial markets adhere to defined operating hours tied to specific geographic time zones New York closes at 4 PM EST, Tokyo opens at 9 AM JST, and London operates between these windows. </a:t>
            </a:r>
          </a:p>
        </p:txBody>
      </p:sp>
      <p:pic>
        <p:nvPicPr>
          <p:cNvPr id="7" name="Graphic 21">
            <a:extLst>
              <a:ext uri="{FF2B5EF4-FFF2-40B4-BE49-F238E27FC236}">
                <a16:creationId xmlns:a16="http://schemas.microsoft.com/office/drawing/2014/main" id="{D070BB2B-4AE6-AE6C-41E2-4FB389053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1549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BFDB5-CF86-6457-2AF6-AF66B8AAED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950BD2-695D-49E1-C2C8-CED40CD279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353882-44CB-E586-FD77-0ED726363F4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49B9A-BAD3-EF4A-C7EE-13A25E1731F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96AA3D-EB04-804B-6B2C-C164B330376A}"/>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F7E299-CF49-4D2D-1AD3-5F7612CB173E}"/>
              </a:ext>
            </a:extLst>
          </p:cNvPr>
          <p:cNvSpPr txBox="1"/>
          <p:nvPr/>
        </p:nvSpPr>
        <p:spPr>
          <a:xfrm>
            <a:off x="762000" y="1961661"/>
            <a:ext cx="10435652"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This nonstop operation fundamentally alters price formation dynamics. In equity markets, for example, overnight news accumulates and resolves itself through opening gaps, allowing market participants time to digest information and institutions to rebalance portfolios methodically. In crypto markets, reactions are immediate and often amplified by algorithmic trading, social media sentiment, and leveraged positions that can trigger cascading liquidations within minutes. The absence of circuit breakers standard features in regulated exchanges means that momentum can build unchecked until countervailing forces emerge organically. This environment rewards speed and sophisticated risk systems while punishing complacency.</a:t>
            </a:r>
          </a:p>
        </p:txBody>
      </p:sp>
      <p:pic>
        <p:nvPicPr>
          <p:cNvPr id="7" name="Graphic 21">
            <a:extLst>
              <a:ext uri="{FF2B5EF4-FFF2-40B4-BE49-F238E27FC236}">
                <a16:creationId xmlns:a16="http://schemas.microsoft.com/office/drawing/2014/main" id="{817733BD-8331-DC37-28D2-54C9999B4A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22546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B48FD-538F-DB34-C904-6EA845B32E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6B534-7022-2F61-173C-7B00EA7BCB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574642-1FAC-8D1F-CC94-A68CF5767A7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282901-4AEC-7F2D-18C4-87C153ECF7B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065FDF-1FFE-2796-BDC5-1E7A2ABD5217}"/>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9A2F8FC-170F-E7A6-9C69-A8C36AF21D0A}"/>
              </a:ext>
            </a:extLst>
          </p:cNvPr>
          <p:cNvSpPr txBox="1"/>
          <p:nvPr/>
        </p:nvSpPr>
        <p:spPr>
          <a:xfrm>
            <a:off x="889000" y="2197893"/>
            <a:ext cx="10293662"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Perhaps the most philosophically intriguing feature is the paradox of pseudonymity and transparency. Every Bitcoin transaction since the genesis block exists as a permanent, publicly inspectable record on the blockchain. Anyone with basic technical knowledge can trace funds flowing from wallet to wallet, analyze patterns of accumulation and distribution, or reconstruct the trading history of specific exchange deposit addresses. This granular transparency exceeds anything available in traditional markets, where transaction-level data typically remains proprietary to exchanges, clearinghouses, or regulators.</a:t>
            </a:r>
          </a:p>
        </p:txBody>
      </p:sp>
      <p:pic>
        <p:nvPicPr>
          <p:cNvPr id="7" name="Graphic 21">
            <a:extLst>
              <a:ext uri="{FF2B5EF4-FFF2-40B4-BE49-F238E27FC236}">
                <a16:creationId xmlns:a16="http://schemas.microsoft.com/office/drawing/2014/main" id="{D5A8F676-D51A-67B3-8B56-C77572D672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5182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B9748-BF6F-CB5C-D219-848B57DA5D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7AC45-5B16-BF31-65B8-98CBCA2E33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407375-C21E-AD2C-7320-C1DA9D47A11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D2CA09-6CE0-0459-A7BC-4910FABB66F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F5F39B-443E-3647-6335-CA90215CB05E}"/>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B213475-B2E5-0104-05FF-C53CC16CF517}"/>
              </a:ext>
            </a:extLst>
          </p:cNvPr>
          <p:cNvSpPr txBox="1"/>
          <p:nvPr/>
        </p:nvSpPr>
        <p:spPr>
          <a:xfrm>
            <a:off x="1214179" y="1839874"/>
            <a:ext cx="10293662" cy="800219"/>
          </a:xfrm>
          <a:prstGeom prst="rect">
            <a:avLst/>
          </a:prstGeom>
          <a:noFill/>
        </p:spPr>
        <p:txBody>
          <a:bodyPr wrap="square" rtlCol="0">
            <a:spAutoFit/>
          </a:bodyPr>
          <a:lstStyle/>
          <a:p>
            <a:pPr algn="just"/>
            <a:r>
              <a:rPr lang="en-US" sz="2400" b="1">
                <a:latin typeface="Alexandria"/>
              </a:rPr>
              <a:t>Table 1: Crypto Markets vs Traditional Markets - Structural Comparison</a:t>
            </a:r>
            <a:endParaRPr lang="en-US" sz="280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743FA560-A182-364A-187B-830A923D9F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3AAF94E5-2176-BFAA-7D15-C2F1284C079A}"/>
              </a:ext>
            </a:extLst>
          </p:cNvPr>
          <p:cNvGraphicFramePr>
            <a:graphicFrameLocks noGrp="1"/>
          </p:cNvGraphicFramePr>
          <p:nvPr>
            <p:extLst>
              <p:ext uri="{D42A27DB-BD31-4B8C-83A1-F6EECF244321}">
                <p14:modId xmlns:p14="http://schemas.microsoft.com/office/powerpoint/2010/main" val="2261096694"/>
              </p:ext>
            </p:extLst>
          </p:nvPr>
        </p:nvGraphicFramePr>
        <p:xfrm>
          <a:off x="838200" y="2439781"/>
          <a:ext cx="10515600" cy="3400184"/>
        </p:xfrm>
        <a:graphic>
          <a:graphicData uri="http://schemas.openxmlformats.org/drawingml/2006/table">
            <a:tbl>
              <a:tblPr/>
              <a:tblGrid>
                <a:gridCol w="3505200">
                  <a:extLst>
                    <a:ext uri="{9D8B030D-6E8A-4147-A177-3AD203B41FA5}">
                      <a16:colId xmlns:a16="http://schemas.microsoft.com/office/drawing/2014/main" val="2971013363"/>
                    </a:ext>
                  </a:extLst>
                </a:gridCol>
                <a:gridCol w="3505200">
                  <a:extLst>
                    <a:ext uri="{9D8B030D-6E8A-4147-A177-3AD203B41FA5}">
                      <a16:colId xmlns:a16="http://schemas.microsoft.com/office/drawing/2014/main" val="1556098981"/>
                    </a:ext>
                  </a:extLst>
                </a:gridCol>
                <a:gridCol w="3505200">
                  <a:extLst>
                    <a:ext uri="{9D8B030D-6E8A-4147-A177-3AD203B41FA5}">
                      <a16:colId xmlns:a16="http://schemas.microsoft.com/office/drawing/2014/main" val="1852020958"/>
                    </a:ext>
                  </a:extLst>
                </a:gridCol>
              </a:tblGrid>
              <a:tr h="425023">
                <a:tc>
                  <a:txBody>
                    <a:bodyPr/>
                    <a:lstStyle/>
                    <a:p>
                      <a:pPr algn="l">
                        <a:buNone/>
                      </a:pPr>
                      <a:r>
                        <a:rPr lang="en-US">
                          <a:effectLst/>
                          <a:latin typeface="Alexandria"/>
                        </a:rPr>
                        <a:t>Feature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Traditional Markets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Crypto Markets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extLst>
                  <a:ext uri="{0D108BD9-81ED-4DB2-BD59-A6C34878D82A}">
                    <a16:rowId xmlns:a16="http://schemas.microsoft.com/office/drawing/2014/main" val="2629251457"/>
                  </a:ext>
                </a:extLst>
              </a:tr>
              <a:tr h="425023">
                <a:tc>
                  <a:txBody>
                    <a:bodyPr/>
                    <a:lstStyle/>
                    <a:p>
                      <a:pPr algn="l">
                        <a:buNone/>
                      </a:pPr>
                      <a:r>
                        <a:rPr lang="en-US">
                          <a:effectLst/>
                          <a:latin typeface="Alexandria"/>
                        </a:rPr>
                        <a:t>Trading Hours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Limited (e.g., 9:30-4 PM)</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24/7/365</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573578951"/>
                  </a:ext>
                </a:extLst>
              </a:tr>
              <a:tr h="425023">
                <a:tc>
                  <a:txBody>
                    <a:bodyPr/>
                    <a:lstStyle/>
                    <a:p>
                      <a:pPr algn="l">
                        <a:buNone/>
                      </a:pPr>
                      <a:r>
                        <a:rPr lang="en-US" dirty="0">
                          <a:effectLst/>
                          <a:latin typeface="Alexandria"/>
                        </a:rPr>
                        <a:t>Settlement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T+1/T+2</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Instant (on-chain)</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96607828"/>
                  </a:ext>
                </a:extLst>
              </a:tr>
              <a:tr h="425023">
                <a:tc>
                  <a:txBody>
                    <a:bodyPr/>
                    <a:lstStyle/>
                    <a:p>
                      <a:pPr algn="l">
                        <a:buNone/>
                      </a:pPr>
                      <a:r>
                        <a:rPr lang="en-US">
                          <a:effectLst/>
                          <a:latin typeface="Alexandria"/>
                        </a:rPr>
                        <a:t>Transparency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Aggregated, delayed</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Granular, real-time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85497727"/>
                  </a:ext>
                </a:extLst>
              </a:tr>
              <a:tr h="425023">
                <a:tc>
                  <a:txBody>
                    <a:bodyPr/>
                    <a:lstStyle/>
                    <a:p>
                      <a:pPr algn="l">
                        <a:buNone/>
                      </a:pPr>
                      <a:r>
                        <a:rPr lang="en-US" dirty="0">
                          <a:effectLst/>
                          <a:latin typeface="Alexandria"/>
                        </a:rPr>
                        <a:t>Programmability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None (static contracts)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Native smart contracts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91253832"/>
                  </a:ext>
                </a:extLst>
              </a:tr>
              <a:tr h="425023">
                <a:tc>
                  <a:txBody>
                    <a:bodyPr/>
                    <a:lstStyle/>
                    <a:p>
                      <a:pPr algn="l">
                        <a:buNone/>
                      </a:pPr>
                      <a:r>
                        <a:rPr lang="en-US">
                          <a:effectLst/>
                          <a:latin typeface="Alexandria"/>
                        </a:rPr>
                        <a:t>Identity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KYC-mandated</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Pseudonymous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698379095"/>
                  </a:ext>
                </a:extLst>
              </a:tr>
              <a:tr h="425023">
                <a:tc>
                  <a:txBody>
                    <a:bodyPr/>
                    <a:lstStyle/>
                    <a:p>
                      <a:pPr algn="l">
                        <a:buNone/>
                      </a:pPr>
                      <a:r>
                        <a:rPr lang="en-US">
                          <a:effectLst/>
                          <a:latin typeface="Alexandria"/>
                        </a:rPr>
                        <a:t>Fragmentation</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Consolidated venues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100s of exchanges + DEXs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882821732"/>
                  </a:ext>
                </a:extLst>
              </a:tr>
              <a:tr h="425023">
                <a:tc>
                  <a:txBody>
                    <a:bodyPr/>
                    <a:lstStyle/>
                    <a:p>
                      <a:pPr algn="l">
                        <a:buNone/>
                      </a:pPr>
                      <a:r>
                        <a:rPr lang="en-US">
                          <a:effectLst/>
                          <a:latin typeface="Alexandria"/>
                        </a:rPr>
                        <a:t>Response Time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Minutes-hours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Seconds-minutes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156823489"/>
                  </a:ext>
                </a:extLst>
              </a:tr>
            </a:tbl>
          </a:graphicData>
        </a:graphic>
      </p:graphicFrame>
    </p:spTree>
    <p:extLst>
      <p:ext uri="{BB962C8B-B14F-4D97-AF65-F5344CB8AC3E}">
        <p14:creationId xmlns:p14="http://schemas.microsoft.com/office/powerpoint/2010/main" val="39120113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042B8-1F6D-280E-6B6E-A69F6D910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71D57D-058E-1649-F5B5-22D374233A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D31FCE0-4EFD-037F-93F4-42D09112C43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D6D6B5-0A95-0424-529C-7C793DCC96E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003AD7-F7EE-4F29-58B6-D63C4AF518D0}"/>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AB7CF6F-CFC0-05D6-C37E-33782AD95D37}"/>
              </a:ext>
            </a:extLst>
          </p:cNvPr>
          <p:cNvSpPr txBox="1"/>
          <p:nvPr/>
        </p:nvSpPr>
        <p:spPr>
          <a:xfrm>
            <a:off x="762000" y="1793209"/>
            <a:ext cx="10293662" cy="4154984"/>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Why Crypto Markets Matter</a:t>
            </a:r>
          </a:p>
          <a:p>
            <a:pPr algn="just"/>
            <a:r>
              <a:rPr lang="en-US" sz="2200" dirty="0">
                <a:latin typeface="Alexandria"/>
                <a:cs typeface="Times New Roman" panose="02020603050405020304" pitchFamily="18" charset="0"/>
              </a:rPr>
              <a:t>Crypto markets matter because they represent more than just speculative trading venues they embody structural innovations that challenge fundamental assumptions about money, financial intermediation, and market organization. While their total market capitalization may still appear modest compared to global equities or bonds, their influence extends far beyond raw size through several critical channels.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First, they serve as a live laboratory for monetary and market experiments. Fixed-supply models like Bitcoin test the limits of algorithmic scarcity versus discretionary monetary policy. Decentralized exchanges challenge traditional order book dynamics with automated market makers. Token governance experiments with novel incentive alignment mechanisms.</a:t>
            </a:r>
          </a:p>
        </p:txBody>
      </p:sp>
      <p:pic>
        <p:nvPicPr>
          <p:cNvPr id="7" name="Graphic 21">
            <a:extLst>
              <a:ext uri="{FF2B5EF4-FFF2-40B4-BE49-F238E27FC236}">
                <a16:creationId xmlns:a16="http://schemas.microsoft.com/office/drawing/2014/main" id="{E8029138-2E9D-CB90-510B-29C3FF1CEC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4592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86857-633D-F9D4-B757-3DDE61C503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B9F6D1-5A52-291A-561E-09B456E185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28DDF33-35AB-8E0B-CE2F-4CB4DC91716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98DD62-A588-B8ED-CF83-DFC8D966555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C257FC-4818-5A0F-EC7F-9AC68F84AF71}"/>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F2CB25D-B556-4366-45CB-48A98FDC8F66}"/>
              </a:ext>
            </a:extLst>
          </p:cNvPr>
          <p:cNvSpPr txBox="1"/>
          <p:nvPr/>
        </p:nvSpPr>
        <p:spPr>
          <a:xfrm>
            <a:off x="876809" y="1982825"/>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Third, they force a rethinking of financial stability frameworks. The speed of digital settlement eliminates traditional counterparty risk but introduces new vulnerabilities: flash crashes propagate instantly across 100+ venues, algorithmic stablecoin failures can erase billions in hours, and leveraged DeFi positions create hidden systemic leverage outside regulatory perimeter. Understanding these dynamics requires extending macroprudential tools to cover decentralized protocols and cross-chain interactions.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Finally, crypto markets demonstrate finance's migration to programmable infrastructure. Smart contracts enable atomic, trust-minimized execution of complex financial logic collateralized loans, perpetual swaps, yield optimization all settling instantly on public ledgers.</a:t>
            </a:r>
          </a:p>
        </p:txBody>
      </p:sp>
      <p:pic>
        <p:nvPicPr>
          <p:cNvPr id="7" name="Graphic 21">
            <a:extLst>
              <a:ext uri="{FF2B5EF4-FFF2-40B4-BE49-F238E27FC236}">
                <a16:creationId xmlns:a16="http://schemas.microsoft.com/office/drawing/2014/main" id="{7D2D142A-2D7F-59E2-DB4A-EA1A845B43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8354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55352-EBEE-331B-D551-D45197734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84B4A6-70F1-852C-B79D-C28C4E094F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7100619-C5FA-D3A1-B8F3-DA5168E5992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B1006-A100-7D4A-E4E0-6CB7D7A0D71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C8BB36-4853-C545-470B-02B8BA403E1A}"/>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6A53E39-368A-CCA3-4162-7E8D5B22DC63}"/>
              </a:ext>
            </a:extLst>
          </p:cNvPr>
          <p:cNvSpPr txBox="1"/>
          <p:nvPr/>
        </p:nvSpPr>
        <p:spPr>
          <a:xfrm>
            <a:off x="876809" y="1828971"/>
            <a:ext cx="1029366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At the same time, digital currencies may also expand central bank capabilities, particularly through central bank digital currencies (CBDCs). A retail CBDC would allow individuals to hold digital claims directly on the central bank. Such an instrument could enhance policy transmission by enabling direct liquidity injections into households during crises. For example, in a severe recession, stimulus payments distributed via a CBDC platform could reach citizens instantly without relying on commercial banking channels. Monetary policy could become more direct and programmable.</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China’s pilot of the digital yuan (e-CNY) provides a real-world example of this possibility. The system allows programmable features, such as time-limited stimulus funds, which must be spent within a defined period. This introduces a new dimension to policy tools: money itself can carry behavioral conditions</a:t>
            </a:r>
          </a:p>
        </p:txBody>
      </p:sp>
      <p:pic>
        <p:nvPicPr>
          <p:cNvPr id="7" name="Graphic 21">
            <a:extLst>
              <a:ext uri="{FF2B5EF4-FFF2-40B4-BE49-F238E27FC236}">
                <a16:creationId xmlns:a16="http://schemas.microsoft.com/office/drawing/2014/main" id="{A91F7843-AD0F-1DB2-A1CE-69239F1F4F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5754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769FC-62B3-8C6B-D72B-9EDD01542C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A5F6DD-B644-A399-CA4E-61F6C908FD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ACBB3B1-7E34-A3A2-F51B-DA184BED42F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4B89FF-BEEC-358E-854D-DAA0A9219E0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6B10F-F0B8-6FFB-30EF-3E8B9D993EDC}"/>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9A630AE-C0CF-963B-F39F-FC6719124FFE}"/>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Crypto markets operate through a complex, multi-layered infrastructure that fundamentally differs from traditional financial market architecture. Rather than concentrating liquidity around a handful of regulated national exchanges, crypto trading disperses across hundreds of competing venues centralized exchanges (CEXs), decentralized exchanges (DEXs), over-the-counter (OTC) desks, and peer-to-peer networks each optimized for specific liquidity profiles, regional access patterns, and risk appetites. This fragmentation creates a sophisticated ecosystem where local platform dynamics interact continuously with global arbitrage forces to maintain price coherence across disparate systems.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51F5291-6E06-5DC0-52C0-4AC562525C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D80B4F5-B031-6D97-7639-C17534446738}"/>
              </a:ext>
            </a:extLst>
          </p:cNvPr>
          <p:cNvSpPr txBox="1"/>
          <p:nvPr/>
        </p:nvSpPr>
        <p:spPr>
          <a:xfrm>
            <a:off x="2618485" y="992997"/>
            <a:ext cx="6093500" cy="1384995"/>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Market Structure and Key Participants</a:t>
            </a:r>
          </a:p>
          <a:p>
            <a:endParaRPr lang="en-US" sz="2800" b="1" dirty="0">
              <a:solidFill>
                <a:srgbClr val="00B0F0"/>
              </a:solidFill>
              <a:latin typeface="Alexandria"/>
              <a:cs typeface="Times New Roman" panose="02020603050405020304" pitchFamily="18" charset="0"/>
            </a:endParaRP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121898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9E6E7-3D6C-6896-50EA-BD25DF40A1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071A86-A696-C048-F6E9-44864CE668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68A2BC-CACB-912A-7C03-B13E78C7CF4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12D0E6-0D6D-DCAF-6006-5BD484C3830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F03CC2-1F79-268B-8A42-E21EC59D0FD9}"/>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9C7CDA7-C25F-786C-C5B9-A05ED83C5F08}"/>
              </a:ext>
            </a:extLst>
          </p:cNvPr>
          <p:cNvSpPr txBox="1"/>
          <p:nvPr/>
        </p:nvSpPr>
        <p:spPr>
          <a:xfrm>
            <a:off x="889000" y="2197893"/>
            <a:ext cx="10293662"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Binance exemplifies this model at scale. Processing over $50 billion in daily volume across 600+ trading pairs, it leverages network effects to attract both retail liquidity providers and institutional market makers. Its tiered fee structure ranging from 0.02% maker rebates for high-volume traders to 0.1% taker fees for casual users creates self-reinforcing liquidity spirals where more volume begets tighter spreads, which attracts more sophisticated participants. Coinbase, positioned at the other end of the compliance spectrum, prioritizes regulatory clarity, serving U.S. institutions through Coinbase Prime (dedicated custody, OTC block trading, algorithmic execution) while maintaining retail accessibility via user-friendly interfaces and insurance-backed hot wallets.</a:t>
            </a:r>
          </a:p>
        </p:txBody>
      </p:sp>
      <p:pic>
        <p:nvPicPr>
          <p:cNvPr id="7" name="Graphic 21">
            <a:extLst>
              <a:ext uri="{FF2B5EF4-FFF2-40B4-BE49-F238E27FC236}">
                <a16:creationId xmlns:a16="http://schemas.microsoft.com/office/drawing/2014/main" id="{36F1B851-4C9B-5A06-1EBE-C18672B5B3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92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34055-7350-ADAE-008E-EAD7C5A63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1C9475-8A2C-0398-9B0E-CC9DE477E402}"/>
              </a:ext>
            </a:extLst>
          </p:cNvPr>
          <p:cNvSpPr/>
          <p:nvPr/>
        </p:nvSpPr>
        <p:spPr>
          <a:xfrm>
            <a:off x="617280" y="1685495"/>
            <a:ext cx="10812720"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5064604-4643-EF08-C26E-C1330DBD6BF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DBA2FA-3D05-0F1A-66C7-C3AAA585806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B1CD9A-E9BA-7ACF-126E-71AAA031BA13}"/>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C8D1A0B-1922-3FFF-1AD8-BFE78A32AFE7}"/>
              </a:ext>
            </a:extLst>
          </p:cNvPr>
          <p:cNvSpPr txBox="1"/>
          <p:nvPr/>
        </p:nvSpPr>
        <p:spPr>
          <a:xfrm>
            <a:off x="762000" y="1953459"/>
            <a:ext cx="10668000" cy="4154984"/>
          </a:xfrm>
          <a:prstGeom prst="rect">
            <a:avLst/>
          </a:prstGeom>
          <a:noFill/>
        </p:spPr>
        <p:txBody>
          <a:bodyPr wrap="square" rtlCol="0">
            <a:spAutoFit/>
          </a:bodyPr>
          <a:lstStyle/>
          <a:p>
            <a:pPr algn="just"/>
            <a:r>
              <a:rPr lang="en-US" sz="2200" dirty="0"/>
              <a:t>Crypto markets contain hundreds of different assets, but they naturally group into clear categories based on their purpose and function. Think of them like different departments in a financial system each serves a specific role, attracts different types of investors, and responds to different market forces. Understanding these categories helps you navigate the market and predict how different assets will behave during bull markets, bear markets, or specific economic events.</a:t>
            </a:r>
          </a:p>
          <a:p>
            <a:pPr algn="just"/>
            <a:r>
              <a:rPr lang="en-US" sz="2200" dirty="0"/>
              <a:t>Bitcoin sits at the top of the crypto pyramid, representing about 45-55% of total market capitalization. Its role is simple but profound: Bitcoin is digital gold. It serves primarily as a store of value rather than a medium of daily transactions. Here's why this positioning </a:t>
            </a:r>
          </a:p>
          <a:p>
            <a:pPr marL="457200" indent="-457200" algn="just">
              <a:buAutoNum type="arabicPeriod"/>
            </a:pPr>
            <a:r>
              <a:rPr lang="en-US" sz="2200" b="1" dirty="0"/>
              <a:t>works so well        2. Fixed Supply      3. Network Security       4. Global Accessibility</a:t>
            </a:r>
          </a:p>
          <a:p>
            <a:pPr algn="just"/>
            <a:r>
              <a:rPr lang="en-US" sz="2200" dirty="0"/>
              <a:t>During market stress, Bitcoin often acts as a "flight to quality" within crypto investors rotate from altcoins back to BTC, strengthening its dominance.</a:t>
            </a:r>
          </a:p>
        </p:txBody>
      </p:sp>
      <p:pic>
        <p:nvPicPr>
          <p:cNvPr id="7" name="Graphic 21">
            <a:extLst>
              <a:ext uri="{FF2B5EF4-FFF2-40B4-BE49-F238E27FC236}">
                <a16:creationId xmlns:a16="http://schemas.microsoft.com/office/drawing/2014/main" id="{1ED6554E-0F8D-F34F-3EFC-DE269D4BE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494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B7B42-1347-DC04-636F-7989AE952C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FAB428-66A2-FCF2-2A06-DE9C0D531C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479A144-CE90-66A1-9CC2-A412B32624B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CE9078-4249-6AA3-097F-3E37D40A517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849BC5-757A-C8C7-5368-A3DA7CD8FB86}"/>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3F63EFE-218A-0D46-76C2-06A79CC39D9C}"/>
              </a:ext>
            </a:extLst>
          </p:cNvPr>
          <p:cNvSpPr txBox="1"/>
          <p:nvPr/>
        </p:nvSpPr>
        <p:spPr>
          <a:xfrm>
            <a:off x="762000" y="1839874"/>
            <a:ext cx="10293662" cy="3139321"/>
          </a:xfrm>
          <a:prstGeom prst="rect">
            <a:avLst/>
          </a:prstGeom>
          <a:noFill/>
        </p:spPr>
        <p:txBody>
          <a:bodyPr wrap="square" rtlCol="0">
            <a:spAutoFit/>
          </a:bodyPr>
          <a:lstStyle/>
          <a:p>
            <a:pPr algn="just"/>
            <a:r>
              <a:rPr lang="en-US" sz="2200" b="1" dirty="0">
                <a:latin typeface="Alexandria"/>
              </a:rPr>
              <a:t>Ethereum</a:t>
            </a:r>
          </a:p>
          <a:p>
            <a:pPr algn="just"/>
            <a:endParaRPr lang="en-US" sz="2200" b="1" dirty="0">
              <a:latin typeface="Alexandria"/>
            </a:endParaRPr>
          </a:p>
          <a:p>
            <a:pPr algn="just"/>
            <a:r>
              <a:rPr lang="en-US" sz="2200" dirty="0">
                <a:latin typeface="Alexandria"/>
              </a:rPr>
              <a:t>Ethereum aims to be a global settlement layer for all financial and non-financial applications. Ether (ETH) pays for: </a:t>
            </a:r>
          </a:p>
          <a:p>
            <a:pPr algn="just"/>
            <a:r>
              <a:rPr lang="en-US" sz="2200" b="1" dirty="0">
                <a:latin typeface="Alexandria"/>
              </a:rPr>
              <a:t>Transaction fees (gas): </a:t>
            </a:r>
            <a:r>
              <a:rPr lang="en-US" sz="2200" dirty="0">
                <a:latin typeface="Alexandria"/>
              </a:rPr>
              <a:t>Every action on Ethereum costs ETH</a:t>
            </a:r>
          </a:p>
          <a:p>
            <a:pPr algn="just"/>
            <a:r>
              <a:rPr lang="en-US" sz="2200" b="1" dirty="0">
                <a:latin typeface="Alexandria"/>
              </a:rPr>
              <a:t>Smart contract execution: </a:t>
            </a:r>
            <a:r>
              <a:rPr lang="en-US" sz="2200" dirty="0">
                <a:latin typeface="Alexandria"/>
              </a:rPr>
              <a:t>Automated agreements run on ETH</a:t>
            </a:r>
          </a:p>
          <a:p>
            <a:pPr algn="just"/>
            <a:r>
              <a:rPr lang="en-US" sz="2200" b="1" dirty="0">
                <a:latin typeface="Alexandria"/>
              </a:rPr>
              <a:t>Network security (post-2022 Merge): </a:t>
            </a:r>
            <a:r>
              <a:rPr lang="en-US" sz="2200" dirty="0">
                <a:latin typeface="Alexandria"/>
              </a:rPr>
              <a:t>Validators stake ETH to secure the chain</a:t>
            </a:r>
          </a:p>
          <a:p>
            <a:pPr algn="just"/>
            <a:r>
              <a:rPr lang="en-US" sz="2200" dirty="0">
                <a:latin typeface="Alexandria"/>
              </a:rPr>
              <a:t>Ethereum hosts DeFi (decentralized finance) lending platforms, exchanges, derivatives, insurance all running as code rather than through banks.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3F3DB12-00C5-D0D9-F8C4-BE9D009C92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143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37514-AEBE-F819-168C-EB43588E13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888019-E359-E66B-B500-4F56AA9CE7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AEDE7A3-FFAA-0C23-D212-435C9BF3958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00706B-031F-9A8A-B0E6-770878CFE9E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053222-5BC5-4B93-74FF-9912E21DB22C}"/>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02DD1B-80CA-65CE-7767-ACF9D913B801}"/>
              </a:ext>
            </a:extLst>
          </p:cNvPr>
          <p:cNvSpPr txBox="1"/>
          <p:nvPr/>
        </p:nvSpPr>
        <p:spPr>
          <a:xfrm>
            <a:off x="762000" y="1839874"/>
            <a:ext cx="10293662" cy="3816429"/>
          </a:xfrm>
          <a:prstGeom prst="rect">
            <a:avLst/>
          </a:prstGeom>
          <a:noFill/>
        </p:spPr>
        <p:txBody>
          <a:bodyPr wrap="square" rtlCol="0">
            <a:spAutoFit/>
          </a:bodyPr>
          <a:lstStyle/>
          <a:p>
            <a:pPr algn="just"/>
            <a:r>
              <a:rPr lang="en-US" sz="2200" b="1" dirty="0"/>
              <a:t>Stablecoins: The Settlement Layer</a:t>
            </a:r>
          </a:p>
          <a:p>
            <a:pPr algn="just"/>
            <a:endParaRPr lang="en-US" sz="2200" b="1" dirty="0"/>
          </a:p>
          <a:p>
            <a:pPr algn="just"/>
            <a:r>
              <a:rPr lang="en-US" sz="2200" dirty="0"/>
              <a:t>Stablecoins bridge crypto and traditional finance, maintaining ~$160 billion market cap with minimal volatility. They fall into three types:</a:t>
            </a:r>
            <a:r>
              <a:rPr lang="ar-JO" sz="2200" dirty="0"/>
              <a:t> </a:t>
            </a:r>
            <a:r>
              <a:rPr lang="en-US" sz="2200" b="1" dirty="0"/>
              <a:t>Fiat-collateralized</a:t>
            </a:r>
            <a:r>
              <a:rPr lang="en-US" sz="2200" dirty="0"/>
              <a:t> (USDT, USDC): 1:1 backed by USD reserves, cash equivalents, Treasuries. Tether (USDT) dominates with $110B+, used globally for trading and remittances. USDC emphasizes transparency with monthly audits.</a:t>
            </a:r>
          </a:p>
          <a:p>
            <a:pPr algn="just"/>
            <a:r>
              <a:rPr lang="en-US" sz="2200" b="1" dirty="0"/>
              <a:t>Crypto-collateralized</a:t>
            </a:r>
            <a:r>
              <a:rPr lang="en-US" sz="2200" dirty="0"/>
              <a:t> (DAI): Over-collateralized by other crypto assets (150%+), maintained through algorithmic stability mechanisms.</a:t>
            </a:r>
          </a:p>
          <a:p>
            <a:pPr algn="just"/>
            <a:r>
              <a:rPr lang="en-US" sz="2200" b="1" dirty="0"/>
              <a:t>Algorithmic</a:t>
            </a:r>
            <a:r>
              <a:rPr lang="en-US" sz="2200" dirty="0"/>
              <a:t> (previously UST): Purely code-driven peg maintenance (failed spectacularly 2022).</a:t>
            </a:r>
          </a:p>
        </p:txBody>
      </p:sp>
      <p:pic>
        <p:nvPicPr>
          <p:cNvPr id="7" name="Graphic 21">
            <a:extLst>
              <a:ext uri="{FF2B5EF4-FFF2-40B4-BE49-F238E27FC236}">
                <a16:creationId xmlns:a16="http://schemas.microsoft.com/office/drawing/2014/main" id="{3A75CBF9-B977-E562-AA40-BB944F2F0B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1302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34A42-C950-CD89-4B73-F4150A3BC1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E9EA9A-1723-CC69-23F2-7F9051524F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7779455-7B44-3DF5-D41A-9838BB6EA2D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7DBB04-88AD-3F6E-FBED-EE86D943E31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3BCE05-FAD1-BD7D-4E22-E01DB8EB65A3}"/>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9D0625C-C6D0-F280-7695-6607901181EA}"/>
              </a:ext>
            </a:extLst>
          </p:cNvPr>
          <p:cNvSpPr txBox="1"/>
          <p:nvPr/>
        </p:nvSpPr>
        <p:spPr>
          <a:xfrm>
            <a:off x="889000" y="2197893"/>
            <a:ext cx="10293662"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Crypto markets provide a uniquely revealing laboratory for studying microstructure because they operate continuously, globally, and with varying degrees of regulation. Unlike traditional equity markets that close at the end of the trading day, crypto markets never sleep. Liquidity shifts across time zones. News impacts prices instantly. Order books react within milliseconds. This environment magnifies structural dynamics that are often less visible in traditional markets.</a:t>
            </a: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08AA929A-90A9-2B04-9F81-03D4072AF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FC0413A-1ECD-2411-FB8F-4A699B001BE8}"/>
              </a:ext>
            </a:extLst>
          </p:cNvPr>
          <p:cNvSpPr txBox="1"/>
          <p:nvPr/>
        </p:nvSpPr>
        <p:spPr>
          <a:xfrm>
            <a:off x="2557606" y="1073691"/>
            <a:ext cx="8200515" cy="954107"/>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Market Microstructure and Trading Mechanics</a:t>
            </a: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998881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06CA5-F125-9A30-5F2A-B6E6FF08FD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17498-C092-639F-724D-B980D8AD32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4B5C435-42CC-334A-05A1-5A8CC0B3390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CA0352-0F7B-4C1A-986A-1184D707CA0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51AEF2-3D87-064A-BA98-33CAC13D2AEE}"/>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F01C2F1-5FEF-B522-E997-22724E8CAAC5}"/>
              </a:ext>
            </a:extLst>
          </p:cNvPr>
          <p:cNvSpPr txBox="1"/>
          <p:nvPr/>
        </p:nvSpPr>
        <p:spPr>
          <a:xfrm>
            <a:off x="889000" y="2197893"/>
            <a:ext cx="10293662"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bid-ask spread in crypto markets is a critical indicator of liquidity quality. In highly liquid pairs like BTC/USDT, spreads are often extremely tight, reflecting deep participation and high-frequency trading activity. In smaller tokens, spreads widen significantly, indicating thinner liquidity and higher transaction costs. Unlike traditional stock markets where designated market makers often provide structured liquidity, crypto liquidity provision is more decentralized and sometimes algorithmic.</a:t>
            </a:r>
          </a:p>
        </p:txBody>
      </p:sp>
      <p:pic>
        <p:nvPicPr>
          <p:cNvPr id="7" name="Graphic 21">
            <a:extLst>
              <a:ext uri="{FF2B5EF4-FFF2-40B4-BE49-F238E27FC236}">
                <a16:creationId xmlns:a16="http://schemas.microsoft.com/office/drawing/2014/main" id="{2A7C00B7-C6F4-762B-9008-BB1F023273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6771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29D8D-C127-BC74-A429-2989440CFB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817D97-A679-E60A-4D68-D54ACBFEDF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8E47D3-9D39-75BF-520E-5F50234D54B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D7CD78-ACDE-D4FB-27BF-092A8528AE1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25BFC5-27B7-20DE-78D9-B273AC9BD63F}"/>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EEEF7E8-1E56-1C69-8C07-872BF031F3D8}"/>
              </a:ext>
            </a:extLst>
          </p:cNvPr>
          <p:cNvSpPr txBox="1"/>
          <p:nvPr/>
        </p:nvSpPr>
        <p:spPr>
          <a:xfrm>
            <a:off x="889000" y="2197893"/>
            <a:ext cx="10293662"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Beyond centralized exchanges, decentralized exchanges (DEXs) introduced a different microstructural model: automated market makers (AMMs). Instead of order books, platforms such as Uniswap use liquidity pools governed by mathematical formulas (e.g., constant product functions). Prices adjust automatically based on supply ratios within the pool. Liquidity providers deposit token pairs and earn transaction fees, effectively replacing traditional market makers.</a:t>
            </a:r>
          </a:p>
        </p:txBody>
      </p:sp>
      <p:pic>
        <p:nvPicPr>
          <p:cNvPr id="7" name="Graphic 21">
            <a:extLst>
              <a:ext uri="{FF2B5EF4-FFF2-40B4-BE49-F238E27FC236}">
                <a16:creationId xmlns:a16="http://schemas.microsoft.com/office/drawing/2014/main" id="{89D120B6-0491-7A51-1C88-C407D3955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53307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9594A-831F-2B50-7CD3-7C71905082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730888-EF9D-DEA6-C51A-A3891B970E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F85CD3-D6BF-2946-DBEA-24E55233255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4CD09C-CDA2-8566-04FC-B312DEA140C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323D86-4703-1DE7-EF7D-41F47A1E0A94}"/>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D7D7F-EA12-8F5A-C5EC-153B78FD5DE3}"/>
              </a:ext>
            </a:extLst>
          </p:cNvPr>
          <p:cNvSpPr txBox="1"/>
          <p:nvPr/>
        </p:nvSpPr>
        <p:spPr>
          <a:xfrm>
            <a:off x="889000" y="2197893"/>
            <a:ext cx="10293662" cy="2123658"/>
          </a:xfrm>
          <a:prstGeom prst="rect">
            <a:avLst/>
          </a:prstGeom>
          <a:noFill/>
        </p:spPr>
        <p:txBody>
          <a:bodyPr wrap="square" rtlCol="0">
            <a:spAutoFit/>
          </a:bodyPr>
          <a:lstStyle/>
          <a:p>
            <a:pPr algn="just"/>
            <a:r>
              <a:rPr lang="en-US" sz="2200" dirty="0">
                <a:latin typeface="Alexandria"/>
              </a:rPr>
              <a:t>The March 2020 market crash provides a real-world illustration. As global markets reacted to pandemic uncertainty, Bitcoin’s price dropped sharply. Leveraged positions were liquidated automatically across multiple exchanges, intensifying downward pressure. Unlike traditional markets, where circuit breakers may pause trading, crypto markets continued operating without interruption, revealing the raw mechanics of leveraged microstructure.</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4AE4DE5-72BC-7F23-D96C-83A6D76988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31689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9782B-D743-4D65-4490-03D38343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59AFB-CEB2-64C2-B799-6976999B0309}"/>
              </a:ext>
            </a:extLst>
          </p:cNvPr>
          <p:cNvSpPr/>
          <p:nvPr/>
        </p:nvSpPr>
        <p:spPr>
          <a:xfrm>
            <a:off x="617280" y="17083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6F6B1A4-51F3-14F6-B21A-A202E72A282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201772-D249-07B7-5EA5-9E3E30D0DD7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E09E06-3E6D-6185-CD5A-654EDEB70E35}"/>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DFCB57E-A19F-94F8-4AC5-112B66004D21}"/>
              </a:ext>
            </a:extLst>
          </p:cNvPr>
          <p:cNvSpPr txBox="1"/>
          <p:nvPr/>
        </p:nvSpPr>
        <p:spPr>
          <a:xfrm>
            <a:off x="762000" y="1953459"/>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Market manipulation risks are more pronounced in smaller crypto markets. Practices such as wash trading, spoofing, and pump-and-dump schemes have been documented, particularly on less regulated exchanges. Because listing standards vary widely, token markets can be thin and vulnerable to coordinated speculation. Microstructure regulation remains uneven across jurisdictions, influencing overall market quality.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Stablecoins function as the primary settlement asset in many crypto exchanges. Instead of quoting assets directly in fiat currency, most trading pairs are denominated in USDT or USDC. This structural reliance creates a layered liquidity ecosystem where stablecoin issuance and redemption indirectly affect trading depth. During periods of stablecoin stress, liquidity conditions can tighten across the broader crypto market.</a:t>
            </a:r>
          </a:p>
        </p:txBody>
      </p:sp>
      <p:pic>
        <p:nvPicPr>
          <p:cNvPr id="7" name="Graphic 21">
            <a:extLst>
              <a:ext uri="{FF2B5EF4-FFF2-40B4-BE49-F238E27FC236}">
                <a16:creationId xmlns:a16="http://schemas.microsoft.com/office/drawing/2014/main" id="{3BC73F22-0132-8794-7524-740DEBFC1B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3199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4885B-4F6C-1311-30E3-5A2BE8CB15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36F868-ACEF-A85E-93D1-5C5EC3F176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E5121DC-9215-C7AB-72CC-C3C20F36FD3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A13347-5840-59CE-6BE4-BA816A12FE8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DC12FF-6365-10C4-1D55-4CA1B4C45897}"/>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73F3E3B-CAA9-5A79-73D2-19BF908E9D3B}"/>
              </a:ext>
            </a:extLst>
          </p:cNvPr>
          <p:cNvSpPr txBox="1"/>
          <p:nvPr/>
        </p:nvSpPr>
        <p:spPr>
          <a:xfrm>
            <a:off x="762000" y="1953459"/>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Ultimately, crypto market microstructure reveals how price formation, liquidity provision, leverage, and institutional design interact continuously. The architecture of trading platforms shapes volatility patterns, arbitrage dynamics, and systemic fragility. Whether through order books or automated liquidity pools, the rules embedded in trading systems influence how markets respond to information and stress.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Crypto markets are not merely digital replicas of traditional exchanges. They are hybrid systems combining decentralized protocols, centralized intermediaries, algorithmic execution, and global participation. Studying their microstructure provides insight not only into trading mechanics but into the evolving structure of financial markets in the digital age.</a:t>
            </a:r>
          </a:p>
        </p:txBody>
      </p:sp>
      <p:pic>
        <p:nvPicPr>
          <p:cNvPr id="7" name="Graphic 21">
            <a:extLst>
              <a:ext uri="{FF2B5EF4-FFF2-40B4-BE49-F238E27FC236}">
                <a16:creationId xmlns:a16="http://schemas.microsoft.com/office/drawing/2014/main" id="{ECE0EB95-44CB-087E-1748-77201A752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3410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3FC35-8720-25A0-4231-2C321E47C8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377F6D-74BA-1B75-792F-82AC2B87B6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7AB81AB-5A17-A554-CBA3-51CE43176A4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09F223-B66F-02CD-5110-E00FB5343CB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577AA2-33D6-5FC1-7984-D9A6754F3510}"/>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3C03150-1720-79F6-A51E-C0491A86E85B}"/>
              </a:ext>
            </a:extLst>
          </p:cNvPr>
          <p:cNvSpPr txBox="1"/>
          <p:nvPr/>
        </p:nvSpPr>
        <p:spPr>
          <a:xfrm>
            <a:off x="762000" y="1839874"/>
            <a:ext cx="10293662"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From a regulatory perspective, the reconfiguration of capital flows by digital currencies necessitates new frameworks for monitoring, taxation, and anti-money laundering enforcement. Traditional international banking networks provide regulators with a degree of visibility into cross-border capital movements, enabling monitoring for illicit activity, tax compliance, and macroeconomic oversight. In contrast, decentralized digital currencies create opacity in certain transaction flows, particularly when peer-to-peer platforms or privacy coins are involved. This shift challenges the ability of policymakers to influence global capital allocation directly, potentially reducing the effectiveness of capital controls and macroprudential interventions</a:t>
            </a:r>
          </a:p>
        </p:txBody>
      </p:sp>
      <p:pic>
        <p:nvPicPr>
          <p:cNvPr id="7" name="Graphic 21">
            <a:extLst>
              <a:ext uri="{FF2B5EF4-FFF2-40B4-BE49-F238E27FC236}">
                <a16:creationId xmlns:a16="http://schemas.microsoft.com/office/drawing/2014/main" id="{718E3A9E-B1C8-CB55-3C06-3F1151BB6F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05980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103AD-0F67-2D5E-6C77-78C55A62C4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BF54B4-48A7-0CF2-7B8A-F5B4F7A44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F294D1A-D023-D478-4F96-39167548239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023D05-A4C1-A929-359D-7260F8D3115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2A00BD-ED7D-C2F9-78BE-4E1C6BEA242C}"/>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96D663D-26A9-9C6E-273E-1E9AD2396C0B}"/>
              </a:ext>
            </a:extLst>
          </p:cNvPr>
          <p:cNvSpPr txBox="1"/>
          <p:nvPr/>
        </p:nvSpPr>
        <p:spPr>
          <a:xfrm>
            <a:off x="761999" y="1786385"/>
            <a:ext cx="10510603"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On-Chain Data and Market Analytics</a:t>
            </a:r>
          </a:p>
          <a:p>
            <a:pPr algn="just"/>
            <a:r>
              <a:rPr lang="en-US" sz="2200" dirty="0">
                <a:latin typeface="Alexandria"/>
              </a:rPr>
              <a:t>Imagine having X-ray vision that lets you see exactly what's happening inside the crypto market before prices even move. That's what on-chain data provides a complete, real-time picture of every transaction, wallet movement, and smart contract interaction recorded permanently on public blockchains. While traditional markets hide order flow behind exchange walls, crypto gives you unprecedented transparency into capital flows, investor behavior, and market psychology, turning raw blockchain data into powerful leading indicators.</a:t>
            </a:r>
          </a:p>
        </p:txBody>
      </p:sp>
      <p:pic>
        <p:nvPicPr>
          <p:cNvPr id="7" name="Graphic 21">
            <a:extLst>
              <a:ext uri="{FF2B5EF4-FFF2-40B4-BE49-F238E27FC236}">
                <a16:creationId xmlns:a16="http://schemas.microsoft.com/office/drawing/2014/main" id="{7ECE3960-E33C-A9D3-E966-766A3B69A4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5031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BED9E3-1DE6-65C4-4BDF-ADA82A35FA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0A60DB-04E1-1059-14D0-73B3AD2871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1270008-1D2A-CD49-4F5B-29076BB3A1D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797689-02AA-14A4-3556-8EBCBAE2806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361A43-6B14-6618-2E03-0E0B88539D93}"/>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4E04BAF-6CAF-4481-B94E-FB0B8BFCB66E}"/>
              </a:ext>
            </a:extLst>
          </p:cNvPr>
          <p:cNvSpPr txBox="1"/>
          <p:nvPr/>
        </p:nvSpPr>
        <p:spPr>
          <a:xfrm>
            <a:off x="889000" y="2197893"/>
            <a:ext cx="10293662" cy="2462213"/>
          </a:xfrm>
          <a:prstGeom prst="rect">
            <a:avLst/>
          </a:prstGeom>
          <a:noFill/>
        </p:spPr>
        <p:txBody>
          <a:bodyPr wrap="square" rtlCol="0">
            <a:spAutoFit/>
          </a:bodyPr>
          <a:lstStyle/>
          <a:p>
            <a:pPr algn="just"/>
            <a:r>
              <a:rPr lang="en-US" sz="2200" dirty="0">
                <a:latin typeface="Alexandria"/>
              </a:rPr>
              <a:t>Exchange net position change cuts through noise most cleanly. </a:t>
            </a:r>
            <a:r>
              <a:rPr lang="en-US" sz="2200" dirty="0" err="1">
                <a:latin typeface="Alexandria"/>
              </a:rPr>
              <a:t>Glassnode</a:t>
            </a:r>
            <a:r>
              <a:rPr lang="en-US" sz="2200" dirty="0">
                <a:latin typeface="Alexandria"/>
              </a:rPr>
              <a:t> tracks this daily across major platforms negative flows (withdrawing more than depositing) confirm accumulation strength, while positive flows signal distribution. During the 2022 bear market bottom, Bitcoin exchange reserves dropped 15% over three months while price languished around $20,000, telegraphing the 2023 recovery months early. Stablecoin exchange inflows serve similar purpose institutional Tether mints of $500 million often coincide with Bitcoin accumulation phases.</a:t>
            </a:r>
          </a:p>
        </p:txBody>
      </p:sp>
      <p:pic>
        <p:nvPicPr>
          <p:cNvPr id="7" name="Graphic 21">
            <a:extLst>
              <a:ext uri="{FF2B5EF4-FFF2-40B4-BE49-F238E27FC236}">
                <a16:creationId xmlns:a16="http://schemas.microsoft.com/office/drawing/2014/main" id="{3BEC8FA3-CDA6-4E26-1E79-FF1A1D0C4A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8484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A5B1B-8275-3965-C490-81A9E5F33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DF2F8-11E1-4149-0173-BC860F7996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58FE592-B44A-B4F4-E824-ADACCDFF81D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8FD645-7283-C09A-AD9D-7A9A1E46BF7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6BA728-922C-BE0C-3406-8D187C78E116}"/>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D402E06-2AF8-7658-F8C9-F282067267ED}"/>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rPr>
              <a:t>Stablecoin supply ratio offers Bitcoin's most reliable valuation tool, dividing Bitcoin market cap by total stablecoin market cap. Ratios below 25 signal undervaluation Bitcoin cheap relative to available dollar liquidity. Ratios above 100-mark euphoria as cash sits idle on sidelines. </a:t>
            </a:r>
          </a:p>
          <a:p>
            <a:pPr algn="just"/>
            <a:endParaRPr lang="en-US" sz="2200" dirty="0">
              <a:latin typeface="Alexandria"/>
            </a:endParaRPr>
          </a:p>
          <a:p>
            <a:pPr algn="just"/>
            <a:r>
              <a:rPr lang="en-US" sz="2200" dirty="0">
                <a:latin typeface="Alexandria"/>
              </a:rPr>
              <a:t>MVRV Z-Score standardizes this relationship historically readings above 7 indicate extreme overvaluation (sell), below 0 signals generational buys. No other asset class offers such clean cycle timing across multiple regimes. Long-short ratios from futures exchanges complement this 3:1 long bias with 0.1% funding rates screams over-leverage, while extreme short ratios below 0.5 signal capitulation bottoms.</a:t>
            </a:r>
          </a:p>
        </p:txBody>
      </p:sp>
      <p:pic>
        <p:nvPicPr>
          <p:cNvPr id="7" name="Graphic 21">
            <a:extLst>
              <a:ext uri="{FF2B5EF4-FFF2-40B4-BE49-F238E27FC236}">
                <a16:creationId xmlns:a16="http://schemas.microsoft.com/office/drawing/2014/main" id="{561138B4-A5BF-BC40-8481-DC348F75F7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1845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F8537-280F-C043-57CF-E010A8C92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B0CCF-BCA4-DA77-1808-06378332E5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73372CE-FCC6-A493-CEF1-9E820C0E64F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FFC2E5-678D-2F15-935A-98BC0234D7F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B36A9E-53E8-C97F-2777-FB9271BE68B0}"/>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5A933A-307B-1C64-F71E-92CB9BF3B4BC}"/>
              </a:ext>
            </a:extLst>
          </p:cNvPr>
          <p:cNvSpPr txBox="1"/>
          <p:nvPr/>
        </p:nvSpPr>
        <p:spPr>
          <a:xfrm>
            <a:off x="889000" y="2197893"/>
            <a:ext cx="10293662" cy="2462213"/>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Sophisticated dashboards combine ten core metrics: exchange net</a:t>
            </a:r>
            <a:r>
              <a:rPr lang="ar-JO" sz="2200" dirty="0">
                <a:latin typeface="Alexandria"/>
              </a:rPr>
              <a:t> </a:t>
            </a:r>
            <a:r>
              <a:rPr lang="en-US" sz="2200" dirty="0">
                <a:latin typeface="Alexandria"/>
              </a:rPr>
              <a:t>flows for short-term direction, stablecoin ratio for valuation, MVRV Z-Score for cycle position, HODL waves for holder conviction, DeFi TVL for structural growth. A typical signal confluence falling exchange reserves + rising SSR + stable multi-year holder accumulation + DeFi TVL growth confirms bull market continuation with 80%+ historical accuracy.</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9CCB10E-D8EC-497A-1589-4E75131DCD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48859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974FC-728F-6C70-B815-E19046DA7F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A070A9-8F8D-2845-D778-B8A1AFFBAE8D}"/>
              </a:ext>
            </a:extLst>
          </p:cNvPr>
          <p:cNvSpPr/>
          <p:nvPr/>
        </p:nvSpPr>
        <p:spPr>
          <a:xfrm>
            <a:off x="617279" y="1685495"/>
            <a:ext cx="10955127" cy="4581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1DA03B-C9C5-E16D-930B-25A833093E7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75DA39-4097-BCF4-9FA3-15106805B83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7A98E4-B77A-C0DB-2AF6-BC588FB59B04}"/>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D9FE734-3F63-21D6-26AC-313ED54C8222}"/>
              </a:ext>
            </a:extLst>
          </p:cNvPr>
          <p:cNvSpPr txBox="1"/>
          <p:nvPr/>
        </p:nvSpPr>
        <p:spPr>
          <a:xfrm>
            <a:off x="761999" y="1809184"/>
            <a:ext cx="10525593" cy="4154984"/>
          </a:xfrm>
          <a:prstGeom prst="rect">
            <a:avLst/>
          </a:prstGeom>
          <a:noFill/>
        </p:spPr>
        <p:txBody>
          <a:bodyPr wrap="square" rtlCol="0">
            <a:spAutoFit/>
          </a:bodyPr>
          <a:lstStyle/>
          <a:p>
            <a:pPr algn="just"/>
            <a:r>
              <a:rPr lang="en-US" sz="2200" dirty="0">
                <a:latin typeface="Alexandria"/>
              </a:rPr>
              <a:t>Volatility is one of their defining structural characteristics. Unlike mature asset classes such as sovereign bonds or large-cap equities, digital assets exhibit price fluctuations that are both larger in magnitude and faster in speed. Yet volatility in crypto markets is not random chaos. It follows identifiable patterns, cycles, liquidity conditions, and behavioral dynamics that can be analytically examined.</a:t>
            </a:r>
          </a:p>
          <a:p>
            <a:pPr algn="just"/>
            <a:r>
              <a:rPr lang="en-US" sz="2200" dirty="0">
                <a:latin typeface="Alexandria"/>
              </a:rPr>
              <a:t>To understand crypto price behavior, one must first recognize the absence of a traditional valuation anchor. Equities can be valued through discounted cash flows. Bonds have coupon structures. Commodities often relate to industrial demand. Many cryptocurrencies, particularly Bitcoin, do not generate cash flows. Their valuation is based on expectations of adoption, scarcity, network growth, and macroeconomic narratives. </a:t>
            </a:r>
          </a:p>
          <a:p>
            <a:pPr algn="just"/>
            <a:r>
              <a:rPr lang="en-US" sz="2200" dirty="0">
                <a:latin typeface="Alexandria"/>
              </a:rPr>
              <a:t>A central feature of crypto markets is volatility clustering. Periods of relative calm are followed by bursts of extreme price movement.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C6B2ABD-626B-CD0A-D441-48F0DB170C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ECF7812-8C25-22F1-33EE-D2319CE9B748}"/>
              </a:ext>
            </a:extLst>
          </p:cNvPr>
          <p:cNvSpPr txBox="1"/>
          <p:nvPr/>
        </p:nvSpPr>
        <p:spPr>
          <a:xfrm>
            <a:off x="2249001" y="1140600"/>
            <a:ext cx="8835897"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Volatility, Cycles, and Price Dynamics in Crypto Markets</a:t>
            </a:r>
          </a:p>
        </p:txBody>
      </p:sp>
    </p:spTree>
    <p:extLst>
      <p:ext uri="{BB962C8B-B14F-4D97-AF65-F5344CB8AC3E}">
        <p14:creationId xmlns:p14="http://schemas.microsoft.com/office/powerpoint/2010/main" val="190485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60ABC-D25A-E224-F0F9-9B5D5BDDE0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E1EC4-3A6E-72B7-72D3-7122A71E43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A35A30F-BCE7-A690-76CD-2D3DAC51372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5009AB-2A33-7F9B-8262-A32EA7CF46C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A35F67-348A-842F-E568-54A6F9473327}"/>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4DF50B-4BC1-E71A-D049-5EC08EA31ED2}"/>
              </a:ext>
            </a:extLst>
          </p:cNvPr>
          <p:cNvSpPr txBox="1"/>
          <p:nvPr/>
        </p:nvSpPr>
        <p:spPr>
          <a:xfrm>
            <a:off x="889000" y="2197893"/>
            <a:ext cx="10293662" cy="3816429"/>
          </a:xfrm>
          <a:prstGeom prst="rect">
            <a:avLst/>
          </a:prstGeom>
          <a:noFill/>
        </p:spPr>
        <p:txBody>
          <a:bodyPr wrap="square" rtlCol="0">
            <a:spAutoFit/>
          </a:bodyPr>
          <a:lstStyle/>
          <a:p>
            <a:pPr algn="just"/>
            <a:r>
              <a:rPr lang="en-US" sz="2200" dirty="0">
                <a:latin typeface="Alexandria"/>
              </a:rPr>
              <a:t>The March 2020 COVID-19 liquidity crisis provides a revealing example. As global investors sought liquidity, Bitcoin’s price fell by more than 40% in a single day. This decline coincided with extreme movements in equity and commodity markets. The episode demonstrated that, during systemic stress, crypto assets behave like high-beta risk assets rather than safe havens. Liquidity contraction amplified volatility across asset classes simultaneously.</a:t>
            </a:r>
            <a:r>
              <a:rPr lang="ar-JO" sz="2200" dirty="0">
                <a:latin typeface="Alexandria"/>
              </a:rPr>
              <a:t> </a:t>
            </a:r>
            <a:r>
              <a:rPr lang="en-US" sz="2200" dirty="0">
                <a:latin typeface="Alexandria"/>
              </a:rPr>
              <a:t>Crypto markets also exhibit pronounced cyclical behavior. Historically, Bitcoin has followed multi-year boom-and-bust cycles often associated with halving events periodic reductions in block rewards that slow new supply issuance. Although the halving mechanism is mechanical, market reactions are behavioral and speculative. Anticipation of reduced supply often fuels bullish momentum, which can evolve into speculative bubbles.</a:t>
            </a:r>
          </a:p>
        </p:txBody>
      </p:sp>
      <p:pic>
        <p:nvPicPr>
          <p:cNvPr id="7" name="Graphic 21">
            <a:extLst>
              <a:ext uri="{FF2B5EF4-FFF2-40B4-BE49-F238E27FC236}">
                <a16:creationId xmlns:a16="http://schemas.microsoft.com/office/drawing/2014/main" id="{027A76F9-05C6-7232-2956-5E1DCCEA22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39839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6C096F-222B-89BE-858B-2C5DD59E74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91C06F-E68E-A8AC-F38A-F694EC1A51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A79D923-4CAF-EDBD-FD77-E02639399C0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96A910-5A76-A03F-A17F-324C42AD568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709DA-5947-E421-B2D1-FC9DA8ED4D60}"/>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6E5D225-6B3F-FCAF-4394-79991E8F39A0}"/>
              </a:ext>
            </a:extLst>
          </p:cNvPr>
          <p:cNvSpPr txBox="1"/>
          <p:nvPr/>
        </p:nvSpPr>
        <p:spPr>
          <a:xfrm>
            <a:off x="761999" y="1786385"/>
            <a:ext cx="10525593" cy="4154984"/>
          </a:xfrm>
          <a:prstGeom prst="rect">
            <a:avLst/>
          </a:prstGeom>
          <a:noFill/>
        </p:spPr>
        <p:txBody>
          <a:bodyPr wrap="square" rtlCol="0">
            <a:spAutoFit/>
          </a:bodyPr>
          <a:lstStyle/>
          <a:p>
            <a:pPr algn="just"/>
            <a:r>
              <a:rPr lang="en-US" sz="2200" dirty="0">
                <a:latin typeface="Alexandria"/>
              </a:rPr>
              <a:t>Leverage plays a crucial role in amplifying price dynamics. Crypto derivatives platforms offer perpetual futures with high leverage ratios. When markets rise, leveraged long positions reinforce upward momentum. When prices decline, liquidation cascades accelerate downward moves. These liquidation events are algorithmic, automatic, and often occur within minutes. The speed of adjustment compresses volatility into shorter timeframes compared to traditional markets.</a:t>
            </a:r>
          </a:p>
          <a:p>
            <a:pPr algn="just"/>
            <a:endParaRPr lang="en-US" sz="2200" dirty="0">
              <a:latin typeface="Alexandria"/>
            </a:endParaRPr>
          </a:p>
          <a:p>
            <a:pPr algn="just"/>
            <a:r>
              <a:rPr lang="en-US" sz="2200" dirty="0">
                <a:latin typeface="Alexandria"/>
              </a:rPr>
              <a:t>The Terra-LUNA collapse in 2022 demonstrates how structural fragility can trigger extreme volatility. As confidence in the algorithmic stablecoin mechanism weakened, rapid selling pressure destabilized both the stablecoin and its associated token. The collapse cascaded across lending platforms and hedge funds exposed to the ecosystem. This was not merely volatility from speculation; it was volatility from structural failure.</a:t>
            </a:r>
          </a:p>
        </p:txBody>
      </p:sp>
      <p:pic>
        <p:nvPicPr>
          <p:cNvPr id="7" name="Graphic 21">
            <a:extLst>
              <a:ext uri="{FF2B5EF4-FFF2-40B4-BE49-F238E27FC236}">
                <a16:creationId xmlns:a16="http://schemas.microsoft.com/office/drawing/2014/main" id="{471F7739-EE08-7B68-C050-FAD4696E35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9053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1E7BE-4099-2540-0F72-C21DC94885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C973F0-1358-9EA6-F7D1-02BA570B10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90F67D4-FB16-07AC-D54B-717C1A8EB2E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19373C-87D6-CB86-6BD9-CFA387D87A9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D332C8-DFE7-7D45-80DB-69E81A6ECFDF}"/>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4B5FD74-7F02-CE34-F69F-E97D9283FE3B}"/>
              </a:ext>
            </a:extLst>
          </p:cNvPr>
          <p:cNvSpPr txBox="1"/>
          <p:nvPr/>
        </p:nvSpPr>
        <p:spPr>
          <a:xfrm>
            <a:off x="762000" y="1786385"/>
            <a:ext cx="10561320" cy="4154984"/>
          </a:xfrm>
          <a:prstGeom prst="rect">
            <a:avLst/>
          </a:prstGeom>
          <a:noFill/>
        </p:spPr>
        <p:txBody>
          <a:bodyPr wrap="square" rtlCol="0">
            <a:spAutoFit/>
          </a:bodyPr>
          <a:lstStyle/>
          <a:p>
            <a:pPr algn="just"/>
            <a:r>
              <a:rPr lang="en-US" sz="2200" dirty="0">
                <a:latin typeface="Alexandria"/>
              </a:rPr>
              <a:t>The technological possibilities of CBDCs coexist with decentralized alternatives that operate entirely outside state control. Bitcoin and Ethereum-based financial networks demonstrate that programmable liquidity can exist independently of intermediaries, giving rise to a parallel financial architecture where cross-border flows, lending, and investment allocation occur algorithmically. This duality centralized programmable currency versus decentralized autonomous money creates a spectrum of future monetary scenarios. </a:t>
            </a:r>
          </a:p>
          <a:p>
            <a:pPr algn="just"/>
            <a:endParaRPr lang="en-US" sz="2200" dirty="0">
              <a:latin typeface="Alexandria"/>
            </a:endParaRPr>
          </a:p>
          <a:p>
            <a:pPr algn="just"/>
            <a:r>
              <a:rPr lang="en-US" sz="2200" dirty="0">
                <a:latin typeface="Alexandria"/>
              </a:rPr>
              <a:t>A critical feature of this technological-financial transformation is instantaneous capital mobility. In traditional systems, international capital flows are constrained by banking hours, correspondent banking delays, and regulatory checks. With blockchain-based money, liquidity can traverse continents within seconds, with settlement recorded immutably on distributed ledgers.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4759189-E805-7166-5160-871F1E9612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44705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1008E-9A39-86FF-1848-2873FEAB09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54AD52-CF9A-C46D-A71C-5BC88AC55C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BC604EA-426F-16FD-6779-EBFDBD63885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D017F6-7A01-C0F8-A5B7-A505706BC88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3BCFEF-E5BC-B64D-8E21-E627B56182A4}"/>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AEBFE09-C034-0912-1F51-A681D468E471}"/>
              </a:ext>
            </a:extLst>
          </p:cNvPr>
          <p:cNvSpPr txBox="1"/>
          <p:nvPr/>
        </p:nvSpPr>
        <p:spPr>
          <a:xfrm>
            <a:off x="762000" y="1786385"/>
            <a:ext cx="10293662" cy="3416320"/>
          </a:xfrm>
          <a:prstGeom prst="rect">
            <a:avLst/>
          </a:prstGeom>
          <a:noFill/>
        </p:spPr>
        <p:txBody>
          <a:bodyPr wrap="square" rtlCol="0">
            <a:spAutoFit/>
          </a:bodyPr>
          <a:lstStyle/>
          <a:p>
            <a:pPr algn="just"/>
            <a:r>
              <a:rPr lang="en-US" sz="2400" dirty="0">
                <a:latin typeface="Alexandria"/>
              </a:rPr>
              <a:t>On-chain data introduces a unique analytical dimension. Because blockchain transactions are publicly visible, analysts can observe wallet movements, exchange inflows, miner selling activity, and long-term holder behavior. During major sell-offs, spikes in exchange inflows often signal impending supply pressure. This transparency provides new tools for volatility analysis, though interpretation remains complex.</a:t>
            </a:r>
          </a:p>
          <a:p>
            <a:pPr algn="just"/>
            <a:r>
              <a:rPr lang="en-US" sz="2400" dirty="0">
                <a:latin typeface="Alexandria"/>
              </a:rPr>
              <a:t>Market maturity influences volatility patterns. Over time, as market capitalization grows and institutional participation increases, one might expect volatility to decline. Indeed, relative volatility has decreased compared to early years.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DFFD8A8-C3FA-449F-9FC6-EC536052E9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42064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C53A8-4818-A09D-616A-EB34DD157C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C66F4F-A6FB-E992-28F5-FF1FFA9AB0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E84EFD-6DD7-E09B-9583-9756E97F331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478CEA-8D1C-31FD-42C4-0826380F5C5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B45CE8-F003-0B04-FA82-9258D3E6B3FB}"/>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E535755-B897-E5FA-BB62-1F9FF5119EEE}"/>
              </a:ext>
            </a:extLst>
          </p:cNvPr>
          <p:cNvSpPr txBox="1"/>
          <p:nvPr/>
        </p:nvSpPr>
        <p:spPr>
          <a:xfrm>
            <a:off x="762000" y="1863870"/>
            <a:ext cx="10293662" cy="3477875"/>
          </a:xfrm>
          <a:prstGeom prst="rect">
            <a:avLst/>
          </a:prstGeom>
          <a:noFill/>
        </p:spPr>
        <p:txBody>
          <a:bodyPr wrap="square" rtlCol="0">
            <a:spAutoFit/>
          </a:bodyPr>
          <a:lstStyle/>
          <a:p>
            <a:pPr algn="just"/>
            <a:r>
              <a:rPr lang="en-US" sz="2200" dirty="0">
                <a:latin typeface="Alexandria"/>
              </a:rPr>
              <a:t>In examining volatility, it is crucial to distinguish between short-term instability and long-term trajectory. High volatility does not necessarily imply long-term failure; many emerging technologies exhibit turbulent adoption curves. However, persistent extreme volatility limits the capacity of cryptocurrencies to function as stable units of account.</a:t>
            </a:r>
          </a:p>
          <a:p>
            <a:pPr algn="just"/>
            <a:endParaRPr lang="en-US" sz="2200" dirty="0">
              <a:latin typeface="Alexandria"/>
            </a:endParaRPr>
          </a:p>
          <a:p>
            <a:pPr algn="just"/>
            <a:r>
              <a:rPr lang="en-US" sz="2200" dirty="0">
                <a:latin typeface="Alexandria"/>
              </a:rPr>
              <a:t>Ultimately, crypto price dynamics emerge from the interaction of scarcity mechanisms, liquidity cycles, leverage structures, behavioral reflexivity, and macroeconomic conditions. Volatility is not merely noise; it is the visible outcome of these interacting forces. Cycles are not random; they reflect alternating phases of optimism, liquidity expansion, structural innovation, and correction.</a:t>
            </a:r>
          </a:p>
        </p:txBody>
      </p:sp>
      <p:pic>
        <p:nvPicPr>
          <p:cNvPr id="7" name="Graphic 21">
            <a:extLst>
              <a:ext uri="{FF2B5EF4-FFF2-40B4-BE49-F238E27FC236}">
                <a16:creationId xmlns:a16="http://schemas.microsoft.com/office/drawing/2014/main" id="{CDA9EA63-A93E-8ABB-C8BE-1DD52C8F54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64948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CA73C-6C04-BA29-A949-5B2FB0ED78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8B02B-07EF-992C-BE2B-EB0086F0F8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C8733D5-73A8-986C-79DA-7A37EEC99EC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BF6240-A17D-03DB-C6A2-54A862E3D06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FDFEEB-89F3-5847-8DF4-993664E1768B}"/>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603F1E9-715F-21A9-2E02-340273CE7580}"/>
              </a:ext>
            </a:extLst>
          </p:cNvPr>
          <p:cNvSpPr txBox="1"/>
          <p:nvPr/>
        </p:nvSpPr>
        <p:spPr>
          <a:xfrm>
            <a:off x="762000" y="1786385"/>
            <a:ext cx="10293662" cy="3816429"/>
          </a:xfrm>
          <a:prstGeom prst="rect">
            <a:avLst/>
          </a:prstGeom>
          <a:noFill/>
        </p:spPr>
        <p:txBody>
          <a:bodyPr wrap="square" rtlCol="0">
            <a:spAutoFit/>
          </a:bodyPr>
          <a:lstStyle/>
          <a:p>
            <a:pPr algn="just"/>
            <a:r>
              <a:rPr lang="en-US" sz="2200" dirty="0">
                <a:latin typeface="Alexandria"/>
              </a:rPr>
              <a:t>Crypto markets are characterized by a distinct risk profile that combines traditional financial vulnerabilities with structural features unique to digital assets. Price volatility remains one of the most visible risks, driven by leverage, speculative concentration, and rapid liquidity shifts. However, deeper risks arise from market structure itself. The collapse of platforms such as FTX demonstrated how governance failures, inadequate custody practices, and opacity can generate systemic consequences. In decentralized finance, smart contract vulnerabilities, oracle manipulation, and liquidity pool imbalances introduce technological risks layered on top of financial exposure. Unlike traditional banking systems, crypto markets often lack lender-of-last-resort mechanisms, deposit insurance, or coordinated stabilization frameworks, making confidence shocks particularly abrupt and self-reinforcing</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54703C9-7F5E-DC63-BC1C-D4CE148FE9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1703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DD94B-04E4-0B0D-461A-58F14AFB0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A41BE6-E625-A6AA-1843-3D98F17E0B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563042-A2EF-D3F5-2F69-2020F0B1A2D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4E30A9-6B34-6FDF-4B53-2A45580FF5F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85A7D1-3835-F80E-9D4C-A9B05176A7CA}"/>
              </a:ext>
            </a:extLst>
          </p:cNvPr>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6A13C62-4759-C8C9-42EF-46CEBFA5391D}"/>
              </a:ext>
            </a:extLst>
          </p:cNvPr>
          <p:cNvSpPr txBox="1"/>
          <p:nvPr/>
        </p:nvSpPr>
        <p:spPr>
          <a:xfrm>
            <a:off x="762000" y="1786385"/>
            <a:ext cx="10293662" cy="4493538"/>
          </a:xfrm>
          <a:prstGeom prst="rect">
            <a:avLst/>
          </a:prstGeom>
          <a:noFill/>
        </p:spPr>
        <p:txBody>
          <a:bodyPr wrap="square" rtlCol="0">
            <a:spAutoFit/>
          </a:bodyPr>
          <a:lstStyle/>
          <a:p>
            <a:pPr algn="just"/>
            <a:r>
              <a:rPr lang="en-US" sz="2200" dirty="0">
                <a:latin typeface="Alexandria"/>
              </a:rPr>
              <a:t>Institutional adoption represents a parallel structural shift. Over recent years, asset managers, hedge funds, payment networks, and even traditional banks have entered the crypto ecosystem. The introduction of regulated futures markets, exchange-traded products, qualified custodians, and institutional-grade clearing infrastructure has increased legitimacy and market depth. For example, the approval of Bitcoin exchange-traded funds in major financial markets marked a transition from purely retail participation to integrated capital market exposure. As institutional infrastructure expands through regulated custody solutions, compliance frameworks, and interoperable payment systems the crypto market gradually resembles traditional financial architecture, though it retains distinctive technological foundations. The long-term trajectory of digital assets will likely depend on how effectively risk management, regulatory clarity, and institutional participation evolve together.</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30B5AFEA-9AA0-6A12-90EB-CF3644B09E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26818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8206C1-C093-C562-0113-1A2ED5F117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6FC4AE-8382-9104-E4A9-E7062E4917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B71E5B1-D324-ECAA-238E-B8BD495AA72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0EE204-45C3-519B-6B6A-A474174FB53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AB7213-5F9B-C2D1-8D54-E9B491EE404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a:extLst>
              <a:ext uri="{FF2B5EF4-FFF2-40B4-BE49-F238E27FC236}">
                <a16:creationId xmlns:a16="http://schemas.microsoft.com/office/drawing/2014/main" id="{97D112C0-8C9E-A914-CDB4-52DB499F7C4C}"/>
              </a:ext>
            </a:extLst>
          </p:cNvPr>
          <p:cNvSpPr txBox="1"/>
          <p:nvPr/>
        </p:nvSpPr>
        <p:spPr>
          <a:xfrm>
            <a:off x="5359400" y="3271950"/>
            <a:ext cx="2783114" cy="954107"/>
          </a:xfrm>
          <a:prstGeom prst="rect">
            <a:avLst/>
          </a:prstGeom>
          <a:noFill/>
        </p:spPr>
        <p:txBody>
          <a:bodyPr wrap="square" rtlCol="0">
            <a:spAutoFit/>
          </a:bodyPr>
          <a:lstStyle/>
          <a:p>
            <a:r>
              <a:rPr lang="en-US" sz="3200" b="1" dirty="0">
                <a:solidFill>
                  <a:srgbClr val="00B0F0"/>
                </a:solidFill>
                <a:latin typeface="Alexandria"/>
              </a:rPr>
              <a:t>Summary</a:t>
            </a:r>
            <a:endParaRPr lang="ar-JO" sz="3200" b="1" dirty="0">
              <a:solidFill>
                <a:srgbClr val="00B0F0"/>
              </a:solidFill>
              <a:latin typeface="Alexandria"/>
            </a:endParaRPr>
          </a:p>
          <a:p>
            <a:endParaRPr lang="en-US" sz="24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139F6D0-AC89-6246-1562-5D7459F96A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71506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67EF3-C3A7-25DD-7275-4B45EC31B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7C514-94F6-9180-543B-0A45B9B3A6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05A9AE-7FD3-81D3-1EB1-8B2174A9F50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4B867C-E3D0-1203-648A-1BBB38F9A66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010003-0E5D-349F-D9F0-8027A45CEE3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a:extLst>
              <a:ext uri="{FF2B5EF4-FFF2-40B4-BE49-F238E27FC236}">
                <a16:creationId xmlns:a16="http://schemas.microsoft.com/office/drawing/2014/main" id="{A48AEA7F-3C92-2401-6FF4-28FFF085A3A7}"/>
              </a:ext>
            </a:extLst>
          </p:cNvPr>
          <p:cNvSpPr txBox="1"/>
          <p:nvPr/>
        </p:nvSpPr>
        <p:spPr>
          <a:xfrm>
            <a:off x="762000" y="1953459"/>
            <a:ext cx="10668000" cy="5016758"/>
          </a:xfrm>
          <a:prstGeom prst="rect">
            <a:avLst/>
          </a:prstGeom>
          <a:noFill/>
        </p:spPr>
        <p:txBody>
          <a:bodyPr wrap="square" rtlCol="0">
            <a:spAutoFit/>
          </a:bodyPr>
          <a:lstStyle/>
          <a:p>
            <a:pPr algn="ctr"/>
            <a:r>
              <a:rPr lang="en-EG" sz="2200" b="1" dirty="0">
                <a:solidFill>
                  <a:srgbClr val="00B0F0"/>
                </a:solidFill>
                <a:latin typeface="Alexandria"/>
                <a:cs typeface="Times New Roman" panose="02020603050405020304" pitchFamily="18" charset="0"/>
              </a:rPr>
              <a:t>References</a:t>
            </a:r>
            <a:endParaRPr lang="en-US" sz="2200" b="1" dirty="0">
              <a:solidFill>
                <a:srgbClr val="00B0F0"/>
              </a:solidFill>
              <a:latin typeface="Alexandria"/>
              <a:cs typeface="Times New Roman" panose="02020603050405020304" pitchFamily="18" charset="0"/>
            </a:endParaRPr>
          </a:p>
          <a:p>
            <a:endParaRPr lang="ar-JO" sz="2200" dirty="0"/>
          </a:p>
          <a:p>
            <a:endParaRPr lang="ar-JO" dirty="0">
              <a:latin typeface="Alexandria"/>
            </a:endParaRPr>
          </a:p>
          <a:p>
            <a:r>
              <a:rPr lang="en-US" dirty="0">
                <a:latin typeface="Alexandria"/>
              </a:rPr>
              <a:t>IMF (2023). The Crypto Ecosystem and Financial Stability Challenges. Global Financial Stability Report</a:t>
            </a:r>
          </a:p>
          <a:p>
            <a:endParaRPr lang="ar-JO" dirty="0">
              <a:latin typeface="Alexandria"/>
            </a:endParaRPr>
          </a:p>
          <a:p>
            <a:r>
              <a:rPr lang="en-US" dirty="0">
                <a:latin typeface="Alexandria"/>
              </a:rPr>
              <a:t>Bank for International Settlements. (2023). Annual Economic Report – Chapter on Digital Money.</a:t>
            </a:r>
          </a:p>
          <a:p>
            <a:endParaRPr lang="ar-JO" dirty="0">
              <a:latin typeface="Alexandria"/>
            </a:endParaRPr>
          </a:p>
          <a:p>
            <a:r>
              <a:rPr lang="en-US" dirty="0">
                <a:latin typeface="Alexandria"/>
              </a:rPr>
              <a:t>Auer, R., </a:t>
            </a:r>
            <a:r>
              <a:rPr lang="en-US" dirty="0" err="1">
                <a:latin typeface="Alexandria"/>
              </a:rPr>
              <a:t>Cornelli</a:t>
            </a:r>
            <a:r>
              <a:rPr lang="en-US" dirty="0">
                <a:latin typeface="Alexandria"/>
              </a:rPr>
              <a:t>, G., &amp; Frost, J. (2023). Rise of the central bank digital currencies. </a:t>
            </a:r>
            <a:r>
              <a:rPr lang="en-US" i="1" dirty="0">
                <a:latin typeface="Alexandria"/>
              </a:rPr>
              <a:t>International Journal of Central Banking</a:t>
            </a:r>
            <a:r>
              <a:rPr lang="en-US" dirty="0">
                <a:latin typeface="Alexandria"/>
              </a:rPr>
              <a:t>, </a:t>
            </a:r>
            <a:r>
              <a:rPr lang="en-US" i="1" dirty="0">
                <a:latin typeface="Alexandria"/>
              </a:rPr>
              <a:t>19</a:t>
            </a:r>
            <a:r>
              <a:rPr lang="en-US" dirty="0">
                <a:latin typeface="Alexandria"/>
              </a:rPr>
              <a:t>(4), 185-214.</a:t>
            </a:r>
          </a:p>
          <a:p>
            <a:endParaRPr lang="en-US" dirty="0">
              <a:latin typeface="Alexandria"/>
            </a:endParaRPr>
          </a:p>
          <a:p>
            <a:endParaRPr lang="ar-JO" sz="2200" dirty="0">
              <a:latin typeface="Alexandria"/>
            </a:endParaRPr>
          </a:p>
          <a:p>
            <a:endParaRPr lang="en-EG" sz="2200" dirty="0">
              <a:latin typeface="Alexandria"/>
            </a:endParaRPr>
          </a:p>
          <a:p>
            <a:endParaRPr lang="en-EG" sz="2200" dirty="0">
              <a:latin typeface="Alexandria"/>
            </a:endParaRPr>
          </a:p>
          <a:p>
            <a:endParaRPr lang="en-US" sz="2200" i="1" dirty="0">
              <a:latin typeface="Times"/>
            </a:endParaRPr>
          </a:p>
          <a:p>
            <a:endParaRPr lang="en-EG" sz="2200" dirty="0"/>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53C53A9-2AF8-D012-0B93-F4F6C72CF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3246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098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49100919-8a76-4266-be0c-7dc583902cb4"/>
    <ds:schemaRef ds:uri="http://schemas.microsoft.com/office/2006/documentManagement/types"/>
    <ds:schemaRef ds:uri="http://schemas.microsoft.com/office/infopath/2007/PartnerControls"/>
    <ds:schemaRef ds:uri="http://purl.org/dc/dcmitype/"/>
    <ds:schemaRef ds:uri="http://purl.org/dc/elements/1.1/"/>
    <ds:schemaRef ds:uri="http://purl.org/dc/terms/"/>
    <ds:schemaRef ds:uri="http://schemas.openxmlformats.org/package/2006/metadata/core-properties"/>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22503</TotalTime>
  <Words>4154</Words>
  <Application>Microsoft Office PowerPoint</Application>
  <PresentationFormat>Widescreen</PresentationFormat>
  <Paragraphs>281</Paragraphs>
  <Slides>43</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349</cp:revision>
  <cp:lastPrinted>2025-11-01T07:47:24Z</cp:lastPrinted>
  <dcterms:created xsi:type="dcterms:W3CDTF">2023-04-29T09:08:00Z</dcterms:created>
  <dcterms:modified xsi:type="dcterms:W3CDTF">2026-06-27T10:41:50Z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