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400" r:id="rId3"/>
    <p:sldId id="364" r:id="rId4"/>
    <p:sldId id="259" r:id="rId5"/>
    <p:sldId id="435" r:id="rId6"/>
    <p:sldId id="401" r:id="rId7"/>
    <p:sldId id="365" r:id="rId8"/>
    <p:sldId id="366" r:id="rId9"/>
    <p:sldId id="367" r:id="rId10"/>
    <p:sldId id="368" r:id="rId11"/>
    <p:sldId id="369" r:id="rId12"/>
    <p:sldId id="370" r:id="rId13"/>
    <p:sldId id="440" r:id="rId14"/>
    <p:sldId id="371" r:id="rId15"/>
    <p:sldId id="441" r:id="rId16"/>
    <p:sldId id="430" r:id="rId17"/>
    <p:sldId id="442" r:id="rId18"/>
    <p:sldId id="397" r:id="rId19"/>
    <p:sldId id="374" r:id="rId20"/>
    <p:sldId id="439" r:id="rId21"/>
    <p:sldId id="438" r:id="rId22"/>
    <p:sldId id="433" r:id="rId23"/>
    <p:sldId id="434" r:id="rId24"/>
    <p:sldId id="409" r:id="rId25"/>
    <p:sldId id="436" r:id="rId26"/>
    <p:sldId id="402" r:id="rId27"/>
    <p:sldId id="403" r:id="rId28"/>
    <p:sldId id="404" r:id="rId29"/>
    <p:sldId id="443" r:id="rId30"/>
    <p:sldId id="405" r:id="rId31"/>
    <p:sldId id="406" r:id="rId32"/>
    <p:sldId id="407" r:id="rId33"/>
    <p:sldId id="437" r:id="rId34"/>
    <p:sldId id="408" r:id="rId35"/>
    <p:sldId id="410" r:id="rId36"/>
    <p:sldId id="411" r:id="rId37"/>
    <p:sldId id="412" r:id="rId38"/>
    <p:sldId id="413" r:id="rId39"/>
    <p:sldId id="414" r:id="rId40"/>
    <p:sldId id="416" r:id="rId41"/>
    <p:sldId id="417" r:id="rId42"/>
    <p:sldId id="41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750" autoAdjust="0"/>
  </p:normalViewPr>
  <p:slideViewPr>
    <p:cSldViewPr snapToGrid="0">
      <p:cViewPr varScale="1">
        <p:scale>
          <a:sx n="56" d="100"/>
          <a:sy n="56" d="100"/>
        </p:scale>
        <p:origin x="10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6D67F358-84A9-4AE2-B425-62F1BE809B06}" type="datetimeFigureOut">
              <a:rPr lang="en-US" smtClean="0"/>
              <a:t>1/22/2023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3198DA59-4DC9-4273-A831-555205F6A3B3}" type="slidenum">
              <a:rPr lang="en-US" smtClean="0"/>
              <a:t>‹#›</a:t>
            </a:fld>
            <a:endParaRPr lang="en-US"/>
          </a:p>
        </p:txBody>
      </p:sp>
    </p:spTree>
    <p:extLst>
      <p:ext uri="{BB962C8B-B14F-4D97-AF65-F5344CB8AC3E}">
        <p14:creationId xmlns:p14="http://schemas.microsoft.com/office/powerpoint/2010/main" val="343828724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a:t>
            </a:fld>
            <a:endParaRPr lang="en-US"/>
          </a:p>
        </p:txBody>
      </p:sp>
    </p:spTree>
    <p:extLst>
      <p:ext uri="{BB962C8B-B14F-4D97-AF65-F5344CB8AC3E}">
        <p14:creationId xmlns:p14="http://schemas.microsoft.com/office/powerpoint/2010/main" val="1484768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4</a:t>
            </a:fld>
            <a:endParaRPr lang="en-US"/>
          </a:p>
        </p:txBody>
      </p:sp>
    </p:spTree>
    <p:extLst>
      <p:ext uri="{BB962C8B-B14F-4D97-AF65-F5344CB8AC3E}">
        <p14:creationId xmlns:p14="http://schemas.microsoft.com/office/powerpoint/2010/main" val="1134123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5</a:t>
            </a:fld>
            <a:endParaRPr lang="en-US"/>
          </a:p>
        </p:txBody>
      </p:sp>
    </p:spTree>
    <p:extLst>
      <p:ext uri="{BB962C8B-B14F-4D97-AF65-F5344CB8AC3E}">
        <p14:creationId xmlns:p14="http://schemas.microsoft.com/office/powerpoint/2010/main" val="1002446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33867"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262362"/>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30350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a:t>
            </a:r>
          </a:p>
          <a:p>
            <a:r>
              <a:rPr lang="en-US" sz="2800" dirty="0">
                <a:solidFill>
                  <a:srgbClr val="24A9E1"/>
                </a:solidFill>
                <a:latin typeface="Tajawal Medium" panose="00000600000000000000" pitchFamily="2" charset="-78"/>
                <a:cs typeface="Tajawal Medium" panose="00000600000000000000" pitchFamily="2" charset="-78"/>
              </a:rPr>
              <a:t>Prepared by Dr. Alaa  Mohamed</a:t>
            </a:r>
          </a:p>
          <a:p>
            <a:r>
              <a:rPr lang="en-US" sz="2800" dirty="0">
                <a:solidFill>
                  <a:srgbClr val="FF9518"/>
                </a:solidFill>
                <a:latin typeface="Tajawal Medium" panose="00000600000000000000" pitchFamily="2" charset="-78"/>
                <a:cs typeface="Tajawal Medium" panose="00000600000000000000" pitchFamily="2" charset="-78"/>
              </a:rPr>
              <a:t>Module 2</a:t>
            </a:r>
          </a:p>
        </p:txBody>
      </p:sp>
      <p:sp>
        <p:nvSpPr>
          <p:cNvPr id="16" name="TextBox 15"/>
          <p:cNvSpPr txBox="1"/>
          <p:nvPr/>
        </p:nvSpPr>
        <p:spPr>
          <a:xfrm>
            <a:off x="6995710" y="3159395"/>
            <a:ext cx="161037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Processes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6355" y="1734321"/>
            <a:ext cx="9666288" cy="2677656"/>
          </a:xfrm>
          <a:prstGeom prst="rect">
            <a:avLst/>
          </a:prstGeom>
          <a:noFill/>
        </p:spPr>
        <p:txBody>
          <a:bodyPr wrap="square" rtlCol="0">
            <a:spAutoFit/>
          </a:bodyPr>
          <a:lstStyle/>
          <a:p>
            <a:pPr marL="457200" indent="-457200" eaLnBrk="1" hangingPunct="1">
              <a:buFont typeface="Arial" panose="020B0604020202020204" pitchFamily="34" charset="0"/>
              <a:buChar char="•"/>
            </a:pPr>
            <a:r>
              <a:rPr lang="en-US" altLang="en-US" sz="2800" dirty="0"/>
              <a:t>Objectives:</a:t>
            </a:r>
          </a:p>
          <a:p>
            <a:pPr marL="914400" lvl="1" indent="-457200">
              <a:buFont typeface="Arial" panose="020B0604020202020204" pitchFamily="34" charset="0"/>
              <a:buChar char="•"/>
            </a:pPr>
            <a:r>
              <a:rPr lang="en-US" altLang="en-US" sz="2800" dirty="0"/>
              <a:t>Process Concept</a:t>
            </a:r>
          </a:p>
          <a:p>
            <a:pPr marL="914400" lvl="1" indent="-457200">
              <a:buFont typeface="Arial" panose="020B0604020202020204" pitchFamily="34" charset="0"/>
              <a:buChar char="•"/>
            </a:pPr>
            <a:r>
              <a:rPr lang="en-US" altLang="en-US" sz="2800" dirty="0"/>
              <a:t>Process Scheduling</a:t>
            </a:r>
          </a:p>
          <a:p>
            <a:pPr marL="914400" lvl="1" indent="-457200">
              <a:buFont typeface="Arial" panose="020B0604020202020204" pitchFamily="34" charset="0"/>
              <a:buChar char="•"/>
            </a:pPr>
            <a:r>
              <a:rPr lang="en-US" altLang="en-US" sz="2800" dirty="0"/>
              <a:t>Operations on Processes</a:t>
            </a:r>
          </a:p>
          <a:p>
            <a:pPr marL="914400" lvl="1" indent="-457200">
              <a:buFont typeface="Arial" panose="020B0604020202020204" pitchFamily="34" charset="0"/>
              <a:buChar char="•"/>
            </a:pPr>
            <a:r>
              <a:rPr lang="en-US" altLang="en-US" sz="2800" dirty="0" err="1"/>
              <a:t>Interprocess</a:t>
            </a:r>
            <a:r>
              <a:rPr lang="en-US" altLang="en-US" sz="2800" dirty="0"/>
              <a:t> Communication</a:t>
            </a:r>
          </a:p>
          <a:p>
            <a:pPr eaLnBrk="1" hangingPunct="1"/>
            <a:endParaRPr lang="en-US" altLang="en-US" sz="2800" dirty="0"/>
          </a:p>
        </p:txBody>
      </p:sp>
    </p:spTree>
    <p:extLst>
      <p:ext uri="{BB962C8B-B14F-4D97-AF65-F5344CB8AC3E}">
        <p14:creationId xmlns:p14="http://schemas.microsoft.com/office/powerpoint/2010/main" val="226028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Processes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4" y="1610200"/>
            <a:ext cx="9666288" cy="4401205"/>
          </a:xfrm>
          <a:prstGeom prst="rect">
            <a:avLst/>
          </a:prstGeom>
          <a:noFill/>
        </p:spPr>
        <p:txBody>
          <a:bodyPr wrap="square" rtlCol="0">
            <a:spAutoFit/>
          </a:bodyPr>
          <a:lstStyle/>
          <a:p>
            <a:pPr marL="457200" indent="-457200" eaLnBrk="1" hangingPunct="1">
              <a:buFont typeface="Arial" panose="020B0604020202020204" pitchFamily="34" charset="0"/>
              <a:buChar char="•"/>
            </a:pPr>
            <a:r>
              <a:rPr lang="en-US" altLang="en-US" sz="2800" dirty="0"/>
              <a:t>Topics:</a:t>
            </a:r>
          </a:p>
          <a:p>
            <a:pPr marL="914400" lvl="1" indent="-457200">
              <a:buFont typeface="Arial" panose="020B0604020202020204" pitchFamily="34" charset="0"/>
              <a:buChar char="•"/>
            </a:pPr>
            <a:r>
              <a:rPr lang="en-US" altLang="en-US" sz="2800" dirty="0"/>
              <a:t>Identify the separate components of a process and illustrate how they are represented in an operating system.</a:t>
            </a:r>
          </a:p>
          <a:p>
            <a:pPr marL="914400" lvl="1" indent="-457200">
              <a:buFont typeface="Arial" panose="020B0604020202020204" pitchFamily="34" charset="0"/>
              <a:buChar char="•"/>
            </a:pPr>
            <a:endParaRPr lang="en-US" altLang="en-US" sz="2800" dirty="0"/>
          </a:p>
          <a:p>
            <a:pPr marL="914400" lvl="1" indent="-457200">
              <a:buFont typeface="Arial" panose="020B0604020202020204" pitchFamily="34" charset="0"/>
              <a:buChar char="•"/>
            </a:pPr>
            <a:r>
              <a:rPr lang="en-US" altLang="en-US" sz="2800" dirty="0"/>
              <a:t>Describe how processes are created and terminated in an operating system.</a:t>
            </a:r>
          </a:p>
          <a:p>
            <a:pPr marL="914400" lvl="1" indent="-457200">
              <a:buFont typeface="Arial" panose="020B0604020202020204" pitchFamily="34" charset="0"/>
              <a:buChar char="•"/>
            </a:pPr>
            <a:endParaRPr lang="en-US" altLang="en-US" sz="2800" dirty="0"/>
          </a:p>
          <a:p>
            <a:pPr marL="914400" lvl="1" indent="-457200">
              <a:buFont typeface="Arial" panose="020B0604020202020204" pitchFamily="34" charset="0"/>
              <a:buChar char="•"/>
            </a:pPr>
            <a:r>
              <a:rPr lang="en-US" altLang="en-US" sz="2800" dirty="0"/>
              <a:t>Describe and contrast </a:t>
            </a:r>
            <a:r>
              <a:rPr lang="en-US" altLang="en-US" sz="2800" dirty="0" err="1"/>
              <a:t>interprocess</a:t>
            </a:r>
            <a:r>
              <a:rPr lang="en-US" altLang="en-US" sz="2800" dirty="0"/>
              <a:t> communication using shared memory and message passing.</a:t>
            </a:r>
          </a:p>
          <a:p>
            <a:pPr eaLnBrk="1" hangingPunct="1"/>
            <a:endParaRPr lang="en-US" altLang="en-US" sz="2800" dirty="0"/>
          </a:p>
        </p:txBody>
      </p:sp>
    </p:spTree>
    <p:extLst>
      <p:ext uri="{BB962C8B-B14F-4D97-AF65-F5344CB8AC3E}">
        <p14:creationId xmlns:p14="http://schemas.microsoft.com/office/powerpoint/2010/main" val="400134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190831"/>
          </a:xfrm>
          <a:prstGeom prst="rect">
            <a:avLst/>
          </a:prstGeom>
        </p:spPr>
      </p:pic>
      <p:sp>
        <p:nvSpPr>
          <p:cNvPr id="7" name="TextBox 6"/>
          <p:cNvSpPr txBox="1"/>
          <p:nvPr/>
        </p:nvSpPr>
        <p:spPr>
          <a:xfrm>
            <a:off x="2766935" y="432716"/>
            <a:ext cx="29225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 Concept</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933B7336-1CF3-A992-CECE-9B4A8888D65D}"/>
              </a:ext>
            </a:extLst>
          </p:cNvPr>
          <p:cNvSpPr txBox="1">
            <a:spLocks noChangeArrowheads="1"/>
          </p:cNvSpPr>
          <p:nvPr/>
        </p:nvSpPr>
        <p:spPr>
          <a:xfrm>
            <a:off x="1727863" y="1176881"/>
            <a:ext cx="10163270" cy="47863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solidFill>
                  <a:srgbClr val="3366FF"/>
                </a:solidFill>
              </a:rPr>
              <a:t>Process</a:t>
            </a:r>
            <a:r>
              <a:rPr lang="en-US" altLang="en-US" dirty="0"/>
              <a:t> – a program in execution; process execution must progress in </a:t>
            </a:r>
            <a:r>
              <a:rPr lang="en-US" dirty="0"/>
              <a:t>a specific order.</a:t>
            </a:r>
          </a:p>
          <a:p>
            <a:endParaRPr lang="en-US" altLang="en-US" dirty="0"/>
          </a:p>
          <a:p>
            <a:pPr algn="l"/>
            <a:r>
              <a:rPr lang="en-US" dirty="0"/>
              <a:t>A process refers to an entity that helps in representing the fundamental unit of work that must be implemented in any Operating system.</a:t>
            </a:r>
          </a:p>
          <a:p>
            <a:pPr algn="l"/>
            <a:endParaRPr lang="en-US" dirty="0"/>
          </a:p>
          <a:p>
            <a:pPr algn="l"/>
            <a:r>
              <a:rPr lang="en-US" dirty="0"/>
              <a:t>In other words, we write the computer programs in the form of a text file, thus when we run them, these turn into processes that complete all of the duties specified in the program.</a:t>
            </a:r>
          </a:p>
          <a:p>
            <a:endParaRPr lang="en-US" altLang="en-US" dirty="0"/>
          </a:p>
          <a:p>
            <a:endParaRPr lang="en-US" altLang="en-US" dirty="0"/>
          </a:p>
          <a:p>
            <a:endParaRPr lang="en-US" altLang="en-US" dirty="0"/>
          </a:p>
          <a:p>
            <a:pPr>
              <a:buFont typeface="Monotype Sorts" pitchFamily="-84" charset="2"/>
              <a:buNone/>
            </a:pPr>
            <a:endParaRPr lang="en-US" altLang="en-US" dirty="0"/>
          </a:p>
          <a:p>
            <a:pPr>
              <a:buFont typeface="Monotype Sorts" pitchFamily="-84" charset="2"/>
              <a:buNone/>
            </a:pPr>
            <a:endParaRPr lang="en-US" altLang="en-US" dirty="0"/>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190831"/>
          </a:xfrm>
          <a:prstGeom prst="rect">
            <a:avLst/>
          </a:prstGeom>
        </p:spPr>
      </p:pic>
      <p:sp>
        <p:nvSpPr>
          <p:cNvPr id="7" name="TextBox 6"/>
          <p:cNvSpPr txBox="1"/>
          <p:nvPr/>
        </p:nvSpPr>
        <p:spPr>
          <a:xfrm>
            <a:off x="2766935" y="432716"/>
            <a:ext cx="29225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 Concept</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933B7336-1CF3-A992-CECE-9B4A8888D65D}"/>
              </a:ext>
            </a:extLst>
          </p:cNvPr>
          <p:cNvSpPr txBox="1">
            <a:spLocks noChangeArrowheads="1"/>
          </p:cNvSpPr>
          <p:nvPr/>
        </p:nvSpPr>
        <p:spPr>
          <a:xfrm>
            <a:off x="1727863" y="1176881"/>
            <a:ext cx="10163270" cy="47863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 program can be divided into four pieces when put into memory to become a process:</a:t>
            </a:r>
          </a:p>
          <a:p>
            <a:endParaRPr lang="en-US" dirty="0"/>
          </a:p>
          <a:p>
            <a:pPr lvl="1"/>
            <a:r>
              <a:rPr lang="en-US" altLang="en-US" sz="2800" dirty="0"/>
              <a:t>The program code, also called </a:t>
            </a:r>
            <a:r>
              <a:rPr lang="en-US" altLang="en-US" sz="2800" b="1" dirty="0">
                <a:solidFill>
                  <a:srgbClr val="3366FF"/>
                </a:solidFill>
              </a:rPr>
              <a:t>text section</a:t>
            </a:r>
          </a:p>
          <a:p>
            <a:pPr lvl="1"/>
            <a:r>
              <a:rPr lang="en-US" altLang="en-US" sz="2800" dirty="0"/>
              <a:t>Current activity including</a:t>
            </a:r>
            <a:r>
              <a:rPr lang="en-US" altLang="en-US" sz="2800" b="1" dirty="0">
                <a:solidFill>
                  <a:srgbClr val="3366FF"/>
                </a:solidFill>
              </a:rPr>
              <a:t> program</a:t>
            </a:r>
            <a:r>
              <a:rPr lang="en-US" altLang="en-US" sz="2800" b="1" dirty="0"/>
              <a:t> </a:t>
            </a:r>
            <a:r>
              <a:rPr lang="en-US" altLang="en-US" sz="2800" b="1" dirty="0">
                <a:solidFill>
                  <a:srgbClr val="3366FF"/>
                </a:solidFill>
              </a:rPr>
              <a:t>counter</a:t>
            </a:r>
            <a:r>
              <a:rPr lang="en-US" altLang="en-US" sz="2800" dirty="0"/>
              <a:t>, processor registers</a:t>
            </a:r>
          </a:p>
          <a:p>
            <a:pPr lvl="1"/>
            <a:r>
              <a:rPr lang="en-US" altLang="en-US" sz="2800" b="1" dirty="0">
                <a:solidFill>
                  <a:srgbClr val="3366FF"/>
                </a:solidFill>
              </a:rPr>
              <a:t>Stack</a:t>
            </a:r>
            <a:r>
              <a:rPr lang="en-US" altLang="en-US" sz="2800" b="1" dirty="0"/>
              <a:t> </a:t>
            </a:r>
            <a:r>
              <a:rPr lang="en-US" altLang="en-US" sz="2800" dirty="0"/>
              <a:t>containing temporary data</a:t>
            </a:r>
          </a:p>
          <a:p>
            <a:pPr lvl="2"/>
            <a:r>
              <a:rPr lang="en-US" altLang="en-US" sz="2800" dirty="0"/>
              <a:t>Function parameters, return addresses, local variables</a:t>
            </a:r>
          </a:p>
          <a:p>
            <a:pPr lvl="1"/>
            <a:r>
              <a:rPr lang="en-US" altLang="en-US" sz="2800" b="1" dirty="0">
                <a:solidFill>
                  <a:srgbClr val="3366FF"/>
                </a:solidFill>
              </a:rPr>
              <a:t>Data section</a:t>
            </a:r>
            <a:r>
              <a:rPr lang="en-US" altLang="en-US" sz="2800" b="1" dirty="0"/>
              <a:t> </a:t>
            </a:r>
            <a:r>
              <a:rPr lang="en-US" altLang="en-US" sz="2800" dirty="0"/>
              <a:t>containing global variables</a:t>
            </a:r>
          </a:p>
          <a:p>
            <a:pPr lvl="1"/>
            <a:r>
              <a:rPr lang="en-US" altLang="en-US" sz="2800" b="1" dirty="0">
                <a:solidFill>
                  <a:srgbClr val="3366FF"/>
                </a:solidFill>
              </a:rPr>
              <a:t>Heap</a:t>
            </a:r>
            <a:r>
              <a:rPr lang="en-US" altLang="en-US" sz="2800" b="1" dirty="0"/>
              <a:t> </a:t>
            </a:r>
            <a:r>
              <a:rPr lang="en-US" altLang="en-US" sz="2800" dirty="0"/>
              <a:t>containing memory dynamically allocated during run time</a:t>
            </a:r>
          </a:p>
          <a:p>
            <a:pPr>
              <a:buFont typeface="Monotype Sorts" pitchFamily="-84" charset="2"/>
              <a:buNone/>
            </a:pPr>
            <a:endParaRPr lang="en-US" altLang="en-US" dirty="0"/>
          </a:p>
        </p:txBody>
      </p:sp>
    </p:spTree>
    <p:extLst>
      <p:ext uri="{BB962C8B-B14F-4D97-AF65-F5344CB8AC3E}">
        <p14:creationId xmlns:p14="http://schemas.microsoft.com/office/powerpoint/2010/main" val="3288912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6264"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Process in Memory</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
            <a:extLst>
              <a:ext uri="{FF2B5EF4-FFF2-40B4-BE49-F238E27FC236}">
                <a16:creationId xmlns:a16="http://schemas.microsoft.com/office/drawing/2014/main" id="{2B204333-D642-DFD7-5D13-64CF2F0258A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320540" y="1610200"/>
            <a:ext cx="2655888"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1619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1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Process Concept (Cont.)</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1404975D-613A-1B9B-B748-323E6984D1DB}"/>
              </a:ext>
            </a:extLst>
          </p:cNvPr>
          <p:cNvSpPr txBox="1">
            <a:spLocks noChangeArrowheads="1"/>
          </p:cNvSpPr>
          <p:nvPr/>
        </p:nvSpPr>
        <p:spPr>
          <a:xfrm>
            <a:off x="2007160" y="1610201"/>
            <a:ext cx="9533100" cy="35561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Program is </a:t>
            </a:r>
            <a:r>
              <a:rPr lang="en-US" altLang="en-US" b="1" i="1"/>
              <a:t>passive</a:t>
            </a:r>
            <a:r>
              <a:rPr lang="en-US" altLang="en-US"/>
              <a:t> entity stored on disk (</a:t>
            </a:r>
            <a:r>
              <a:rPr lang="en-US" altLang="en-US" b="1">
                <a:solidFill>
                  <a:srgbClr val="3366FF"/>
                </a:solidFill>
              </a:rPr>
              <a:t>executable file</a:t>
            </a:r>
            <a:r>
              <a:rPr lang="en-US" altLang="en-US"/>
              <a:t>); process is </a:t>
            </a:r>
            <a:r>
              <a:rPr lang="en-US" altLang="en-US" b="1" i="1"/>
              <a:t>active </a:t>
            </a:r>
          </a:p>
          <a:p>
            <a:pPr lvl="1"/>
            <a:r>
              <a:rPr lang="en-US" altLang="en-US"/>
              <a:t>Program becomes process when executable file loaded into memory</a:t>
            </a:r>
          </a:p>
          <a:p>
            <a:r>
              <a:rPr lang="en-US" altLang="en-US"/>
              <a:t>Execution of program started via GUI mouse clicks, command line entry of its name, etc</a:t>
            </a:r>
          </a:p>
          <a:p>
            <a:r>
              <a:rPr lang="en-US" altLang="en-US"/>
              <a:t>One program can be several processes</a:t>
            </a:r>
          </a:p>
          <a:p>
            <a:pPr lvl="1"/>
            <a:r>
              <a:rPr lang="en-US" altLang="en-US"/>
              <a:t>Consider multiple users executing the same program</a:t>
            </a:r>
          </a:p>
          <a:p>
            <a:endParaRPr lang="en-US" altLang="en-US"/>
          </a:p>
          <a:p>
            <a:pPr>
              <a:buFont typeface="Monotype Sorts" pitchFamily="-84" charset="2"/>
              <a:buNone/>
            </a:pPr>
            <a:endParaRPr lang="en-US" altLang="en-US" dirty="0"/>
          </a:p>
        </p:txBody>
      </p:sp>
    </p:spTree>
    <p:extLst>
      <p:ext uri="{BB962C8B-B14F-4D97-AF65-F5344CB8AC3E}">
        <p14:creationId xmlns:p14="http://schemas.microsoft.com/office/powerpoint/2010/main" val="1853547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8612" y="0"/>
            <a:ext cx="9533101" cy="1610200"/>
          </a:xfrm>
          <a:prstGeom prst="rect">
            <a:avLst/>
          </a:prstGeom>
        </p:spPr>
      </p:pic>
      <p:sp>
        <p:nvSpPr>
          <p:cNvPr id="7" name="TextBox 6"/>
          <p:cNvSpPr txBox="1"/>
          <p:nvPr/>
        </p:nvSpPr>
        <p:spPr>
          <a:xfrm>
            <a:off x="2650377" y="543490"/>
            <a:ext cx="4714880"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Memory Layout of a C Program</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
            <a:extLst>
              <a:ext uri="{FF2B5EF4-FFF2-40B4-BE49-F238E27FC236}">
                <a16:creationId xmlns:a16="http://schemas.microsoft.com/office/drawing/2014/main" id="{90C0C94D-F0AB-E4EF-CD4C-E8390DD6FFC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46601" y="1712118"/>
            <a:ext cx="7227888"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0515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660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State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806A7346-0132-6A91-E51B-AB9F28D66C41}"/>
              </a:ext>
            </a:extLst>
          </p:cNvPr>
          <p:cNvSpPr txBox="1">
            <a:spLocks noChangeArrowheads="1"/>
          </p:cNvSpPr>
          <p:nvPr/>
        </p:nvSpPr>
        <p:spPr>
          <a:xfrm>
            <a:off x="1874165" y="1737160"/>
            <a:ext cx="8401405" cy="3254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As a process executes, it changes </a:t>
            </a:r>
            <a:r>
              <a:rPr lang="en-US" altLang="en-US" b="1" dirty="0">
                <a:solidFill>
                  <a:srgbClr val="3366FF"/>
                </a:solidFill>
              </a:rPr>
              <a:t>state</a:t>
            </a:r>
          </a:p>
          <a:p>
            <a:endParaRPr lang="en-US" altLang="en-US" b="1" dirty="0">
              <a:solidFill>
                <a:srgbClr val="3366FF"/>
              </a:solidFill>
            </a:endParaRPr>
          </a:p>
          <a:p>
            <a:pPr lvl="1"/>
            <a:r>
              <a:rPr lang="en-US" altLang="en-US" b="1" dirty="0"/>
              <a:t>New</a:t>
            </a:r>
            <a:r>
              <a:rPr lang="en-US" altLang="en-US" dirty="0"/>
              <a:t>:  The process is being created</a:t>
            </a:r>
          </a:p>
          <a:p>
            <a:pPr lvl="1"/>
            <a:r>
              <a:rPr lang="en-US" altLang="en-US" b="1" dirty="0"/>
              <a:t>Ready</a:t>
            </a:r>
            <a:r>
              <a:rPr lang="en-US" altLang="en-US" dirty="0"/>
              <a:t>:  The process is waiting to be assigned to a processor</a:t>
            </a:r>
          </a:p>
          <a:p>
            <a:pPr lvl="1"/>
            <a:r>
              <a:rPr lang="en-US" altLang="en-US" b="1" dirty="0"/>
              <a:t>Running</a:t>
            </a:r>
            <a:r>
              <a:rPr lang="en-US" altLang="en-US" dirty="0"/>
              <a:t>:  Instructions are being executed</a:t>
            </a:r>
          </a:p>
          <a:p>
            <a:pPr lvl="1"/>
            <a:r>
              <a:rPr lang="en-US" altLang="en-US" b="1" dirty="0"/>
              <a:t>Waiting</a:t>
            </a:r>
            <a:r>
              <a:rPr lang="en-US" altLang="en-US" dirty="0"/>
              <a:t>:  The process is waiting for some event to occur</a:t>
            </a:r>
          </a:p>
          <a:p>
            <a:pPr lvl="1"/>
            <a:r>
              <a:rPr lang="en-US" altLang="en-US" b="1" dirty="0"/>
              <a:t>Terminated</a:t>
            </a:r>
            <a:r>
              <a:rPr lang="en-US" altLang="en-US" dirty="0"/>
              <a:t>:  The process has finished execution</a:t>
            </a:r>
          </a:p>
        </p:txBody>
      </p:sp>
    </p:spTree>
    <p:extLst>
      <p:ext uri="{BB962C8B-B14F-4D97-AF65-F5344CB8AC3E}">
        <p14:creationId xmlns:p14="http://schemas.microsoft.com/office/powerpoint/2010/main" val="2589352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9719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Diagram of Process State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
            <a:extLst>
              <a:ext uri="{FF2B5EF4-FFF2-40B4-BE49-F238E27FC236}">
                <a16:creationId xmlns:a16="http://schemas.microsoft.com/office/drawing/2014/main" id="{DE82A79A-ACF9-B96D-C5EC-55683548747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048193" y="1792605"/>
            <a:ext cx="7530147" cy="293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4068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531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Control Block (PCB)</a:t>
            </a:r>
          </a:p>
        </p:txBody>
      </p:sp>
      <p:sp>
        <p:nvSpPr>
          <p:cNvPr id="8" name="TextBox 7"/>
          <p:cNvSpPr txBox="1"/>
          <p:nvPr/>
        </p:nvSpPr>
        <p:spPr>
          <a:xfrm>
            <a:off x="331326"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B46783D4-6E64-EA7E-5B0F-4C01AF92907B}"/>
              </a:ext>
            </a:extLst>
          </p:cNvPr>
          <p:cNvSpPr txBox="1">
            <a:spLocks noChangeArrowheads="1"/>
          </p:cNvSpPr>
          <p:nvPr/>
        </p:nvSpPr>
        <p:spPr>
          <a:xfrm>
            <a:off x="546153" y="1734321"/>
            <a:ext cx="8463373" cy="49543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Every process has a process control block, which is a data structure managed by the operating system.</a:t>
            </a:r>
          </a:p>
          <a:p>
            <a:r>
              <a:rPr lang="en-US" dirty="0"/>
              <a:t>PCB stores all of the information required to maintain track of a process.</a:t>
            </a:r>
          </a:p>
          <a:p>
            <a:pPr lvl="1"/>
            <a:r>
              <a:rPr lang="en-US" altLang="en-US" sz="2800" dirty="0"/>
              <a:t>Process state – running, waiting, </a:t>
            </a:r>
            <a:r>
              <a:rPr lang="en-US" altLang="en-US" sz="2800" dirty="0" err="1"/>
              <a:t>etc</a:t>
            </a:r>
            <a:endParaRPr lang="en-US" altLang="en-US" sz="2800" dirty="0"/>
          </a:p>
          <a:p>
            <a:pPr marL="457200" lvl="1" indent="0">
              <a:buNone/>
            </a:pPr>
            <a:endParaRPr lang="en-US" altLang="en-US" sz="2800" dirty="0"/>
          </a:p>
          <a:p>
            <a:pPr lvl="1"/>
            <a:r>
              <a:rPr lang="en-US" altLang="en-US" sz="2800" dirty="0"/>
              <a:t>Process Number (ID).</a:t>
            </a:r>
            <a:r>
              <a:rPr lang="en-US" sz="2800" dirty="0"/>
              <a:t> Each process in the OS has its own unique identifier.</a:t>
            </a:r>
          </a:p>
          <a:p>
            <a:endParaRPr lang="en-US" altLang="en-US" dirty="0"/>
          </a:p>
        </p:txBody>
      </p:sp>
      <p:pic>
        <p:nvPicPr>
          <p:cNvPr id="11" name="Picture 1">
            <a:extLst>
              <a:ext uri="{FF2B5EF4-FFF2-40B4-BE49-F238E27FC236}">
                <a16:creationId xmlns:a16="http://schemas.microsoft.com/office/drawing/2014/main" id="{8C7ED1E6-E3B1-F287-80A7-AEF4242907D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1594472"/>
            <a:ext cx="2257880" cy="366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8274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531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Control Block (PCB)</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
            <a:extLst>
              <a:ext uri="{FF2B5EF4-FFF2-40B4-BE49-F238E27FC236}">
                <a16:creationId xmlns:a16="http://schemas.microsoft.com/office/drawing/2014/main" id="{BDB41FDD-B1DC-038C-B063-F082BCDD4E0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959158" y="1725061"/>
            <a:ext cx="2257880" cy="366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3">
            <a:extLst>
              <a:ext uri="{FF2B5EF4-FFF2-40B4-BE49-F238E27FC236}">
                <a16:creationId xmlns:a16="http://schemas.microsoft.com/office/drawing/2014/main" id="{DE7D648D-9717-88CE-C3DA-C066E973FF44}"/>
              </a:ext>
            </a:extLst>
          </p:cNvPr>
          <p:cNvSpPr txBox="1">
            <a:spLocks noChangeArrowheads="1"/>
          </p:cNvSpPr>
          <p:nvPr/>
        </p:nvSpPr>
        <p:spPr>
          <a:xfrm>
            <a:off x="1262952" y="1610201"/>
            <a:ext cx="7254637" cy="36690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800" dirty="0"/>
              <a:t>Program counter – location of instruction to next execute.</a:t>
            </a:r>
          </a:p>
          <a:p>
            <a:pPr lvl="1"/>
            <a:endParaRPr lang="en-US" altLang="en-US" sz="2800" dirty="0"/>
          </a:p>
          <a:p>
            <a:pPr lvl="1"/>
            <a:r>
              <a:rPr lang="en-US" altLang="en-US" sz="2800" dirty="0"/>
              <a:t>CPU registers – contents of all process-centric registers.</a:t>
            </a:r>
          </a:p>
          <a:p>
            <a:pPr lvl="1"/>
            <a:endParaRPr lang="en-US" altLang="en-US" sz="2800" dirty="0"/>
          </a:p>
          <a:p>
            <a:pPr lvl="1"/>
            <a:r>
              <a:rPr lang="en-US" altLang="en-US" sz="2800" dirty="0"/>
              <a:t>CPU scheduling information- priorities.</a:t>
            </a:r>
          </a:p>
          <a:p>
            <a:endParaRPr lang="en-US" altLang="en-US" dirty="0"/>
          </a:p>
        </p:txBody>
      </p:sp>
    </p:spTree>
    <p:extLst>
      <p:ext uri="{BB962C8B-B14F-4D97-AF65-F5344CB8AC3E}">
        <p14:creationId xmlns:p14="http://schemas.microsoft.com/office/powerpoint/2010/main" val="4116245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531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Control Block (PCB)</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
            <a:extLst>
              <a:ext uri="{FF2B5EF4-FFF2-40B4-BE49-F238E27FC236}">
                <a16:creationId xmlns:a16="http://schemas.microsoft.com/office/drawing/2014/main" id="{BDB41FDD-B1DC-038C-B063-F082BCDD4E0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349846" y="1762745"/>
            <a:ext cx="2257880" cy="366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3">
            <a:extLst>
              <a:ext uri="{FF2B5EF4-FFF2-40B4-BE49-F238E27FC236}">
                <a16:creationId xmlns:a16="http://schemas.microsoft.com/office/drawing/2014/main" id="{DE7D648D-9717-88CE-C3DA-C066E973FF44}"/>
              </a:ext>
            </a:extLst>
          </p:cNvPr>
          <p:cNvSpPr txBox="1">
            <a:spLocks noChangeArrowheads="1"/>
          </p:cNvSpPr>
          <p:nvPr/>
        </p:nvSpPr>
        <p:spPr>
          <a:xfrm>
            <a:off x="1128932" y="1279638"/>
            <a:ext cx="7889338" cy="4772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sz="2800" dirty="0"/>
              <a:t>Memory-management information – memory allocated to the process</a:t>
            </a:r>
          </a:p>
          <a:p>
            <a:pPr lvl="1"/>
            <a:endParaRPr lang="en-US" altLang="en-US" sz="2800" dirty="0"/>
          </a:p>
          <a:p>
            <a:pPr lvl="1"/>
            <a:r>
              <a:rPr lang="en-US" altLang="en-US" sz="2800" dirty="0"/>
              <a:t>Accounting information </a:t>
            </a:r>
          </a:p>
          <a:p>
            <a:pPr lvl="1"/>
            <a:endParaRPr lang="en-US" altLang="en-US" sz="2800" dirty="0"/>
          </a:p>
          <a:p>
            <a:pPr lvl="1"/>
            <a:r>
              <a:rPr lang="en-US" altLang="en-US" sz="2800" dirty="0"/>
              <a:t>I/O status information – I/O devices allocated to process, list of open files.</a:t>
            </a:r>
          </a:p>
          <a:p>
            <a:pPr lvl="1"/>
            <a:endParaRPr lang="en-US" altLang="en-US" sz="2800" dirty="0"/>
          </a:p>
          <a:p>
            <a:pPr lvl="1" algn="just"/>
            <a:r>
              <a:rPr lang="en-US" sz="2800" i="1" dirty="0">
                <a:solidFill>
                  <a:schemeClr val="accent5">
                    <a:lumMod val="75000"/>
                  </a:schemeClr>
                </a:solidFill>
              </a:rPr>
              <a:t>The PCB architecture is fully dependent on the operating system, and different operating systems may include different information. </a:t>
            </a:r>
            <a:endParaRPr lang="en-US" altLang="en-US" sz="2800" i="1" dirty="0">
              <a:solidFill>
                <a:schemeClr val="accent5">
                  <a:lumMod val="75000"/>
                </a:schemeClr>
              </a:solidFill>
            </a:endParaRPr>
          </a:p>
          <a:p>
            <a:endParaRPr lang="en-US" altLang="en-US" dirty="0"/>
          </a:p>
        </p:txBody>
      </p:sp>
    </p:spTree>
    <p:extLst>
      <p:ext uri="{BB962C8B-B14F-4D97-AF65-F5344CB8AC3E}">
        <p14:creationId xmlns:p14="http://schemas.microsoft.com/office/powerpoint/2010/main" val="1246975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5690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Scheduling</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129B0A9-6350-694F-E271-637C02FFD7E4}"/>
              </a:ext>
            </a:extLst>
          </p:cNvPr>
          <p:cNvSpPr txBox="1">
            <a:spLocks noChangeArrowheads="1"/>
          </p:cNvSpPr>
          <p:nvPr/>
        </p:nvSpPr>
        <p:spPr>
          <a:xfrm>
            <a:off x="1390333" y="1612311"/>
            <a:ext cx="10245407" cy="39830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dirty="0"/>
          </a:p>
          <a:p>
            <a:pPr algn="l"/>
            <a:r>
              <a:rPr lang="en-US" dirty="0"/>
              <a:t>When there are several or more runnable processes, the operating system chooses which one to run first; this is known as process scheduling.</a:t>
            </a:r>
          </a:p>
          <a:p>
            <a:pPr algn="l"/>
            <a:endParaRPr lang="en-US" dirty="0"/>
          </a:p>
          <a:p>
            <a:pPr algn="l"/>
            <a:r>
              <a:rPr lang="en-US" dirty="0"/>
              <a:t>A </a:t>
            </a:r>
            <a:r>
              <a:rPr lang="en-US" b="1" dirty="0">
                <a:solidFill>
                  <a:srgbClr val="3366FF"/>
                </a:solidFill>
              </a:rPr>
              <a:t>scheduler</a:t>
            </a:r>
            <a:r>
              <a:rPr lang="en-US" dirty="0"/>
              <a:t> is a program that uses a scheduling algorithm to make choices. </a:t>
            </a:r>
            <a:endParaRPr lang="en-US" altLang="en-US" dirty="0"/>
          </a:p>
          <a:p>
            <a:pPr lvl="1"/>
            <a:endParaRPr lang="en-US" altLang="en-US" dirty="0"/>
          </a:p>
        </p:txBody>
      </p:sp>
    </p:spTree>
    <p:extLst>
      <p:ext uri="{BB962C8B-B14F-4D97-AF65-F5344CB8AC3E}">
        <p14:creationId xmlns:p14="http://schemas.microsoft.com/office/powerpoint/2010/main" val="1215134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5690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Scheduling</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129B0A9-6350-694F-E271-637C02FFD7E4}"/>
              </a:ext>
            </a:extLst>
          </p:cNvPr>
          <p:cNvSpPr txBox="1">
            <a:spLocks noChangeArrowheads="1"/>
          </p:cNvSpPr>
          <p:nvPr/>
        </p:nvSpPr>
        <p:spPr>
          <a:xfrm>
            <a:off x="1390333" y="1612311"/>
            <a:ext cx="10245407" cy="39830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a:t>The following are characteristics of a good scheduling algorithm:</a:t>
            </a:r>
          </a:p>
          <a:p>
            <a:pPr algn="l"/>
            <a:endParaRPr lang="en-US" dirty="0"/>
          </a:p>
          <a:p>
            <a:pPr lvl="1"/>
            <a:r>
              <a:rPr lang="en-US" sz="2800" dirty="0"/>
              <a:t>For users, </a:t>
            </a:r>
            <a:r>
              <a:rPr lang="en-US" sz="2800" b="1" dirty="0">
                <a:solidFill>
                  <a:srgbClr val="3366FF"/>
                </a:solidFill>
              </a:rPr>
              <a:t>response time </a:t>
            </a:r>
            <a:r>
              <a:rPr lang="en-US" sz="2800" dirty="0"/>
              <a:t>should be kept to minimum.</a:t>
            </a:r>
          </a:p>
          <a:p>
            <a:pPr lvl="1"/>
            <a:r>
              <a:rPr lang="en-US" sz="2800" dirty="0"/>
              <a:t>The total </a:t>
            </a:r>
            <a:r>
              <a:rPr lang="en-US" sz="2800" b="1" dirty="0">
                <a:solidFill>
                  <a:srgbClr val="3366FF"/>
                </a:solidFill>
              </a:rPr>
              <a:t>number of jobs processed every hour </a:t>
            </a:r>
            <a:r>
              <a:rPr lang="en-US" sz="2800" dirty="0"/>
              <a:t>should be as high as possible.</a:t>
            </a:r>
          </a:p>
          <a:p>
            <a:pPr lvl="1"/>
            <a:r>
              <a:rPr lang="en-US" sz="2800" b="1" dirty="0">
                <a:solidFill>
                  <a:srgbClr val="3366FF"/>
                </a:solidFill>
              </a:rPr>
              <a:t>Maximize</a:t>
            </a:r>
            <a:r>
              <a:rPr lang="en-US" sz="2800" dirty="0"/>
              <a:t> the CPU use.</a:t>
            </a:r>
          </a:p>
          <a:p>
            <a:pPr lvl="1"/>
            <a:r>
              <a:rPr lang="en-US" sz="2800" dirty="0"/>
              <a:t>Each process should be given an </a:t>
            </a:r>
            <a:r>
              <a:rPr lang="en-US" sz="2800" b="1" dirty="0">
                <a:solidFill>
                  <a:srgbClr val="3366FF"/>
                </a:solidFill>
              </a:rPr>
              <a:t>equal amount </a:t>
            </a:r>
            <a:r>
              <a:rPr lang="en-US" sz="2800" dirty="0"/>
              <a:t>of CPU time.</a:t>
            </a:r>
          </a:p>
          <a:p>
            <a:endParaRPr lang="en-US" altLang="en-US" dirty="0"/>
          </a:p>
          <a:p>
            <a:r>
              <a:rPr lang="en-US" altLang="en-US" dirty="0"/>
              <a:t>x</a:t>
            </a:r>
          </a:p>
          <a:p>
            <a:pPr lvl="1"/>
            <a:endParaRPr lang="en-US" altLang="en-US" dirty="0"/>
          </a:p>
        </p:txBody>
      </p:sp>
    </p:spTree>
    <p:extLst>
      <p:ext uri="{BB962C8B-B14F-4D97-AF65-F5344CB8AC3E}">
        <p14:creationId xmlns:p14="http://schemas.microsoft.com/office/powerpoint/2010/main" val="1642078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5690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Scheduling</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مربع نص 9">
            <a:extLst>
              <a:ext uri="{FF2B5EF4-FFF2-40B4-BE49-F238E27FC236}">
                <a16:creationId xmlns:a16="http://schemas.microsoft.com/office/drawing/2014/main" id="{B92F7523-F89C-7B48-0820-A7C5815A18A5}"/>
              </a:ext>
            </a:extLst>
          </p:cNvPr>
          <p:cNvSpPr txBox="1"/>
          <p:nvPr/>
        </p:nvSpPr>
        <p:spPr>
          <a:xfrm>
            <a:off x="1162954" y="1581920"/>
            <a:ext cx="10789920" cy="3539430"/>
          </a:xfrm>
          <a:prstGeom prst="rect">
            <a:avLst/>
          </a:prstGeom>
          <a:noFill/>
        </p:spPr>
        <p:txBody>
          <a:bodyPr wrap="square">
            <a:spAutoFit/>
          </a:bodyPr>
          <a:lstStyle/>
          <a:p>
            <a:r>
              <a:rPr lang="en-US" altLang="en-US" sz="2800" dirty="0"/>
              <a:t>Maintains </a:t>
            </a:r>
            <a:r>
              <a:rPr lang="en-US" altLang="en-US" sz="2800" b="1" dirty="0">
                <a:solidFill>
                  <a:srgbClr val="3366FF"/>
                </a:solidFill>
              </a:rPr>
              <a:t>scheduling queues </a:t>
            </a:r>
            <a:r>
              <a:rPr lang="en-US" altLang="en-US" sz="2800" dirty="0"/>
              <a:t>of processes</a:t>
            </a:r>
          </a:p>
          <a:p>
            <a:endParaRPr lang="en-US" altLang="en-US" sz="2800" dirty="0"/>
          </a:p>
          <a:p>
            <a:pPr marL="457200" indent="-457200">
              <a:buFont typeface="Arial" panose="020B0604020202020204" pitchFamily="34" charset="0"/>
              <a:buChar char="•"/>
            </a:pPr>
            <a:r>
              <a:rPr lang="en-US" sz="2800" b="0" i="0" dirty="0">
                <a:solidFill>
                  <a:srgbClr val="212529"/>
                </a:solidFill>
                <a:effectLst/>
                <a:latin typeface="system-ui"/>
              </a:rPr>
              <a:t>All processes, upon entering the system, are stored in the </a:t>
            </a:r>
            <a:r>
              <a:rPr lang="en-US" sz="2800" b="1" dirty="0">
                <a:solidFill>
                  <a:srgbClr val="3366FF"/>
                </a:solidFill>
              </a:rPr>
              <a:t>Job Queue </a:t>
            </a:r>
            <a:r>
              <a:rPr lang="en-US" sz="2800" dirty="0"/>
              <a:t>(</a:t>
            </a:r>
            <a:r>
              <a:rPr lang="en-US" altLang="en-US" sz="2800" dirty="0"/>
              <a:t>set of all processes in the system)</a:t>
            </a:r>
          </a:p>
          <a:p>
            <a:pPr marL="457200" indent="-457200">
              <a:buFont typeface="Arial" panose="020B0604020202020204" pitchFamily="34" charset="0"/>
              <a:buChar char="•"/>
            </a:pPr>
            <a:endParaRPr lang="en-US" altLang="en-US" sz="2800" dirty="0"/>
          </a:p>
          <a:p>
            <a:pPr marL="457200" indent="-457200">
              <a:buFont typeface="Arial" panose="020B0604020202020204" pitchFamily="34" charset="0"/>
              <a:buChar char="•"/>
            </a:pPr>
            <a:r>
              <a:rPr lang="en-US" altLang="en-US" sz="2800" dirty="0"/>
              <a:t>Processes in the Ready state </a:t>
            </a:r>
            <a:r>
              <a:rPr lang="en-US" sz="2800" b="0" i="0" dirty="0">
                <a:solidFill>
                  <a:srgbClr val="212529"/>
                </a:solidFill>
                <a:effectLst/>
                <a:latin typeface="system-ui"/>
              </a:rPr>
              <a:t>are placed in the </a:t>
            </a:r>
            <a:r>
              <a:rPr lang="en-US" sz="2800" b="1" dirty="0">
                <a:solidFill>
                  <a:srgbClr val="3366FF"/>
                </a:solidFill>
              </a:rPr>
              <a:t>Ready Queue </a:t>
            </a:r>
            <a:r>
              <a:rPr lang="en-US" sz="2800" dirty="0"/>
              <a:t>(</a:t>
            </a:r>
            <a:r>
              <a:rPr lang="en-US" altLang="en-US" sz="2800" dirty="0"/>
              <a:t>set of all processes residing in main memory, ready and waiting to execute)</a:t>
            </a:r>
          </a:p>
          <a:p>
            <a:pPr eaLnBrk="1" hangingPunct="1"/>
            <a:endParaRPr lang="en-US" altLang="en-US" sz="2800" dirty="0"/>
          </a:p>
        </p:txBody>
      </p:sp>
    </p:spTree>
    <p:extLst>
      <p:ext uri="{BB962C8B-B14F-4D97-AF65-F5344CB8AC3E}">
        <p14:creationId xmlns:p14="http://schemas.microsoft.com/office/powerpoint/2010/main" val="12894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5690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Scheduling</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مربع نص 9">
            <a:extLst>
              <a:ext uri="{FF2B5EF4-FFF2-40B4-BE49-F238E27FC236}">
                <a16:creationId xmlns:a16="http://schemas.microsoft.com/office/drawing/2014/main" id="{B92F7523-F89C-7B48-0820-A7C5815A18A5}"/>
              </a:ext>
            </a:extLst>
          </p:cNvPr>
          <p:cNvSpPr txBox="1"/>
          <p:nvPr/>
        </p:nvSpPr>
        <p:spPr>
          <a:xfrm>
            <a:off x="1162954" y="1581920"/>
            <a:ext cx="10789920" cy="2677656"/>
          </a:xfrm>
          <a:prstGeom prst="rect">
            <a:avLst/>
          </a:prstGeom>
          <a:noFill/>
        </p:spPr>
        <p:txBody>
          <a:bodyPr wrap="square">
            <a:spAutoFit/>
          </a:bodyPr>
          <a:lstStyle/>
          <a:p>
            <a:pPr marL="457200" indent="-457200">
              <a:buFont typeface="Arial" panose="020B0604020202020204" pitchFamily="34" charset="0"/>
              <a:buChar char="•"/>
            </a:pPr>
            <a:r>
              <a:rPr lang="en-US" sz="2800" b="0" i="0" dirty="0">
                <a:solidFill>
                  <a:srgbClr val="212529"/>
                </a:solidFill>
                <a:effectLst/>
                <a:latin typeface="system-ui"/>
              </a:rPr>
              <a:t>Processes waiting for a device to become available are placed in </a:t>
            </a:r>
            <a:r>
              <a:rPr lang="en-US" sz="2800" b="1" dirty="0">
                <a:solidFill>
                  <a:srgbClr val="3366FF"/>
                </a:solidFill>
              </a:rPr>
              <a:t>Device Queues. </a:t>
            </a:r>
            <a:r>
              <a:rPr lang="en-US" sz="2800" b="0" i="0" dirty="0">
                <a:solidFill>
                  <a:srgbClr val="212529"/>
                </a:solidFill>
                <a:effectLst/>
                <a:latin typeface="system-ui"/>
              </a:rPr>
              <a:t>There are unique device queues available for each I/O device.</a:t>
            </a:r>
          </a:p>
          <a:p>
            <a:pPr eaLnBrk="1" hangingPunct="1"/>
            <a:r>
              <a:rPr lang="en-US" altLang="en-US" sz="2800" dirty="0"/>
              <a:t>                      Processes migrate among the various queues</a:t>
            </a:r>
            <a:endParaRPr lang="en-US" altLang="en-US" sz="2800" b="1" dirty="0">
              <a:solidFill>
                <a:srgbClr val="3366FF"/>
              </a:solidFill>
            </a:endParaRPr>
          </a:p>
          <a:p>
            <a:pPr eaLnBrk="1" hangingPunct="1"/>
            <a:r>
              <a:rPr lang="en-US" altLang="en-US" sz="2800" dirty="0"/>
              <a:t>     </a:t>
            </a:r>
          </a:p>
          <a:p>
            <a:pPr eaLnBrk="1" hangingPunct="1"/>
            <a:endParaRPr lang="en-US" altLang="en-US" sz="2800" dirty="0"/>
          </a:p>
        </p:txBody>
      </p:sp>
      <p:pic>
        <p:nvPicPr>
          <p:cNvPr id="11" name="صورة 10">
            <a:extLst>
              <a:ext uri="{FF2B5EF4-FFF2-40B4-BE49-F238E27FC236}">
                <a16:creationId xmlns:a16="http://schemas.microsoft.com/office/drawing/2014/main" id="{CF4C8212-6163-0953-8DEC-6C652CAF0E5F}"/>
              </a:ext>
            </a:extLst>
          </p:cNvPr>
          <p:cNvPicPr>
            <a:picLocks noChangeAspect="1"/>
          </p:cNvPicPr>
          <p:nvPr/>
        </p:nvPicPr>
        <p:blipFill>
          <a:blip r:embed="rId6"/>
          <a:stretch>
            <a:fillRect/>
          </a:stretch>
        </p:blipFill>
        <p:spPr>
          <a:xfrm>
            <a:off x="3145155" y="3644135"/>
            <a:ext cx="6648976" cy="2044960"/>
          </a:xfrm>
          <a:prstGeom prst="rect">
            <a:avLst/>
          </a:prstGeom>
        </p:spPr>
      </p:pic>
    </p:spTree>
    <p:extLst>
      <p:ext uri="{BB962C8B-B14F-4D97-AF65-F5344CB8AC3E}">
        <p14:creationId xmlns:p14="http://schemas.microsoft.com/office/powerpoint/2010/main" val="395556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42314"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Representation of Process Scheduling</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مربع نص 8">
            <a:extLst>
              <a:ext uri="{FF2B5EF4-FFF2-40B4-BE49-F238E27FC236}">
                <a16:creationId xmlns:a16="http://schemas.microsoft.com/office/drawing/2014/main" id="{2CB71D65-AA80-0A79-C87F-9E842937AAF0}"/>
              </a:ext>
            </a:extLst>
          </p:cNvPr>
          <p:cNvSpPr txBox="1"/>
          <p:nvPr/>
        </p:nvSpPr>
        <p:spPr>
          <a:xfrm>
            <a:off x="1262952" y="1419396"/>
            <a:ext cx="10789920" cy="4832092"/>
          </a:xfrm>
          <a:prstGeom prst="rect">
            <a:avLst/>
          </a:prstGeom>
          <a:noFill/>
        </p:spPr>
        <p:txBody>
          <a:bodyPr wrap="square">
            <a:spAutoFit/>
          </a:bodyPr>
          <a:lstStyle/>
          <a:p>
            <a:pPr algn="l"/>
            <a:r>
              <a:rPr lang="en-US" sz="2800" b="0" i="0" dirty="0">
                <a:solidFill>
                  <a:srgbClr val="212529"/>
                </a:solidFill>
                <a:effectLst/>
                <a:latin typeface="system-ui"/>
              </a:rPr>
              <a:t>A new process is initially put in the </a:t>
            </a:r>
            <a:r>
              <a:rPr lang="en-US" sz="2800" b="1" dirty="0">
                <a:solidFill>
                  <a:srgbClr val="3366FF"/>
                </a:solidFill>
              </a:rPr>
              <a:t>Ready queue</a:t>
            </a:r>
            <a:r>
              <a:rPr lang="en-US" sz="2800" b="0" i="0" dirty="0">
                <a:solidFill>
                  <a:srgbClr val="212529"/>
                </a:solidFill>
                <a:effectLst/>
                <a:latin typeface="system-ui"/>
              </a:rPr>
              <a:t>. It waits in the ready queue until it is selected for execution(or dispatched). Once the process is assigned to the CPU and is executing, one of the following several events can occur:</a:t>
            </a:r>
          </a:p>
          <a:p>
            <a:pPr marL="457200" indent="-457200" algn="l">
              <a:buFont typeface="Arial" panose="020B0604020202020204" pitchFamily="34" charset="0"/>
              <a:buChar char="•"/>
            </a:pPr>
            <a:r>
              <a:rPr lang="en-US" sz="2800" b="0" i="0" dirty="0">
                <a:solidFill>
                  <a:srgbClr val="212529"/>
                </a:solidFill>
                <a:effectLst/>
                <a:latin typeface="system-ui"/>
              </a:rPr>
              <a:t>The process could issue an I/O request, and then be placed in the </a:t>
            </a:r>
            <a:r>
              <a:rPr lang="en-US" sz="2800" b="1" dirty="0">
                <a:solidFill>
                  <a:srgbClr val="3366FF"/>
                </a:solidFill>
              </a:rPr>
              <a:t>I/O queue.</a:t>
            </a:r>
          </a:p>
          <a:p>
            <a:pPr marL="457200" indent="-457200" algn="l">
              <a:buFont typeface="Arial" panose="020B0604020202020204" pitchFamily="34" charset="0"/>
              <a:buChar char="•"/>
            </a:pPr>
            <a:r>
              <a:rPr lang="en-US" sz="2800" b="0" i="0" dirty="0">
                <a:solidFill>
                  <a:srgbClr val="212529"/>
                </a:solidFill>
                <a:effectLst/>
                <a:latin typeface="system-ui"/>
              </a:rPr>
              <a:t>The process could create a new subprocess and wait for its termination.</a:t>
            </a:r>
          </a:p>
          <a:p>
            <a:pPr marL="457200" indent="-457200" algn="l">
              <a:buFont typeface="Arial" panose="020B0604020202020204" pitchFamily="34" charset="0"/>
              <a:buChar char="•"/>
            </a:pPr>
            <a:r>
              <a:rPr lang="en-US" sz="2800" b="0" i="0" dirty="0">
                <a:solidFill>
                  <a:srgbClr val="212529"/>
                </a:solidFill>
                <a:effectLst/>
                <a:latin typeface="system-ui"/>
              </a:rPr>
              <a:t>The process could be removed forcibly from the CPU, as a result of an interrupt, and be put back in the ready queue.</a:t>
            </a:r>
          </a:p>
          <a:p>
            <a:pPr eaLnBrk="1" hangingPunct="1"/>
            <a:endParaRPr lang="en-US" altLang="en-US" sz="2800" dirty="0"/>
          </a:p>
        </p:txBody>
      </p:sp>
    </p:spTree>
    <p:extLst>
      <p:ext uri="{BB962C8B-B14F-4D97-AF65-F5344CB8AC3E}">
        <p14:creationId xmlns:p14="http://schemas.microsoft.com/office/powerpoint/2010/main" val="2931991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704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Representation of Process Scheduling</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pic>
        <p:nvPicPr>
          <p:cNvPr id="10" name="Picture 2">
            <a:extLst>
              <a:ext uri="{FF2B5EF4-FFF2-40B4-BE49-F238E27FC236}">
                <a16:creationId xmlns:a16="http://schemas.microsoft.com/office/drawing/2014/main" id="{2AA8E7FE-D7CA-9F6F-5F2D-278BE6C0B20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78872" y="1787717"/>
            <a:ext cx="5687938" cy="328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4130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43041"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schedulers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63F1CE47-4767-D537-DFE0-9F61F6C731D8}"/>
              </a:ext>
            </a:extLst>
          </p:cNvPr>
          <p:cNvSpPr txBox="1">
            <a:spLocks noChangeArrowheads="1"/>
          </p:cNvSpPr>
          <p:nvPr/>
        </p:nvSpPr>
        <p:spPr>
          <a:xfrm>
            <a:off x="1554124" y="1874087"/>
            <a:ext cx="9395815" cy="3811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solidFill>
                  <a:srgbClr val="3366FF"/>
                </a:solidFill>
              </a:rPr>
              <a:t>Short-term scheduler  </a:t>
            </a:r>
            <a:r>
              <a:rPr lang="en-US" altLang="en-US" dirty="0"/>
              <a:t>(or </a:t>
            </a:r>
            <a:r>
              <a:rPr lang="en-US" altLang="en-US" b="1" dirty="0">
                <a:solidFill>
                  <a:srgbClr val="3366FF"/>
                </a:solidFill>
              </a:rPr>
              <a:t>CPU scheduler</a:t>
            </a:r>
            <a:r>
              <a:rPr lang="en-US" altLang="en-US" dirty="0"/>
              <a:t>) – selects which process should be executed next and allocates CPU</a:t>
            </a:r>
          </a:p>
          <a:p>
            <a:endParaRPr lang="en-US" altLang="en-US" dirty="0"/>
          </a:p>
          <a:p>
            <a:pPr lvl="1"/>
            <a:r>
              <a:rPr lang="en-US" altLang="en-US" sz="2800" dirty="0"/>
              <a:t>Sometimes the only scheduler in a system</a:t>
            </a:r>
          </a:p>
          <a:p>
            <a:pPr lvl="1"/>
            <a:r>
              <a:rPr lang="en-US" altLang="en-US" sz="2800" dirty="0"/>
              <a:t>Short-term scheduler is invoked frequently (milliseconds) </a:t>
            </a:r>
            <a:r>
              <a:rPr lang="en-US" altLang="en-US" sz="2800" dirty="0">
                <a:sym typeface="Symbol" panose="05050102010706020507" pitchFamily="18" charset="2"/>
              </a:rPr>
              <a:t> (must be fast)</a:t>
            </a:r>
          </a:p>
          <a:p>
            <a:endParaRPr lang="en-US" altLang="en-US" dirty="0"/>
          </a:p>
          <a:p>
            <a:endParaRPr lang="en-US" altLang="en-US" dirty="0"/>
          </a:p>
        </p:txBody>
      </p:sp>
    </p:spTree>
    <p:extLst>
      <p:ext uri="{BB962C8B-B14F-4D97-AF65-F5344CB8AC3E}">
        <p14:creationId xmlns:p14="http://schemas.microsoft.com/office/powerpoint/2010/main" val="4884620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43041"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schedulers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مربع نص 10">
            <a:extLst>
              <a:ext uri="{FF2B5EF4-FFF2-40B4-BE49-F238E27FC236}">
                <a16:creationId xmlns:a16="http://schemas.microsoft.com/office/drawing/2014/main" id="{7A7155EA-FEA9-E186-3578-39AB253EFCF4}"/>
              </a:ext>
            </a:extLst>
          </p:cNvPr>
          <p:cNvSpPr txBox="1"/>
          <p:nvPr/>
        </p:nvSpPr>
        <p:spPr>
          <a:xfrm>
            <a:off x="1154431" y="1718769"/>
            <a:ext cx="10416224" cy="2677656"/>
          </a:xfrm>
          <a:prstGeom prst="rect">
            <a:avLst/>
          </a:prstGeom>
          <a:noFill/>
        </p:spPr>
        <p:txBody>
          <a:bodyPr wrap="square">
            <a:spAutoFit/>
          </a:bodyPr>
          <a:lstStyle/>
          <a:p>
            <a:endParaRPr lang="en-US" altLang="en-US" sz="2800" b="1" dirty="0">
              <a:solidFill>
                <a:srgbClr val="3366FF"/>
              </a:solidFill>
            </a:endParaRPr>
          </a:p>
          <a:p>
            <a:r>
              <a:rPr lang="en-US" altLang="en-US" sz="2800" b="1" dirty="0">
                <a:solidFill>
                  <a:srgbClr val="3366FF"/>
                </a:solidFill>
              </a:rPr>
              <a:t>Long-term scheduler  </a:t>
            </a:r>
            <a:r>
              <a:rPr lang="en-US" altLang="en-US" sz="2800" dirty="0"/>
              <a:t>(or </a:t>
            </a:r>
            <a:r>
              <a:rPr lang="en-US" altLang="en-US" sz="2800" b="1" dirty="0">
                <a:solidFill>
                  <a:srgbClr val="3366FF"/>
                </a:solidFill>
              </a:rPr>
              <a:t>job scheduler</a:t>
            </a:r>
            <a:r>
              <a:rPr lang="en-US" altLang="en-US" sz="2800" dirty="0"/>
              <a:t>) – selects which processes should be brought into the ready queue</a:t>
            </a:r>
          </a:p>
          <a:p>
            <a:pPr lvl="1"/>
            <a:r>
              <a:rPr lang="en-US" altLang="en-US" sz="2800" dirty="0">
                <a:sym typeface="Symbol" panose="05050102010706020507" pitchFamily="18" charset="2"/>
              </a:rPr>
              <a:t>Long-term scheduler is invoked  infrequently (seconds, minutes)  (may be slow)</a:t>
            </a:r>
          </a:p>
          <a:p>
            <a:pPr lvl="1"/>
            <a:r>
              <a:rPr lang="en-US" altLang="en-US" sz="2800" dirty="0">
                <a:sym typeface="Symbol" panose="05050102010706020507" pitchFamily="18" charset="2"/>
              </a:rPr>
              <a:t>The long-term scheduler controls the </a:t>
            </a:r>
            <a:r>
              <a:rPr lang="en-US" altLang="en-US" sz="2800" b="1" dirty="0">
                <a:solidFill>
                  <a:srgbClr val="3366FF"/>
                </a:solidFill>
                <a:sym typeface="Symbol" panose="05050102010706020507" pitchFamily="18" charset="2"/>
              </a:rPr>
              <a:t>degree of multiprogramming</a:t>
            </a:r>
            <a:endParaRPr lang="en-US" altLang="en-US" sz="2800" i="1" dirty="0">
              <a:sym typeface="Symbol" panose="05050102010706020507" pitchFamily="18" charset="2"/>
            </a:endParaRPr>
          </a:p>
        </p:txBody>
      </p:sp>
    </p:spTree>
    <p:extLst>
      <p:ext uri="{BB962C8B-B14F-4D97-AF65-F5344CB8AC3E}">
        <p14:creationId xmlns:p14="http://schemas.microsoft.com/office/powerpoint/2010/main" val="506364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6708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Schedulers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95929690-DC54-350B-4DA3-53885E8A6A91}"/>
              </a:ext>
            </a:extLst>
          </p:cNvPr>
          <p:cNvSpPr txBox="1">
            <a:spLocks/>
          </p:cNvSpPr>
          <p:nvPr/>
        </p:nvSpPr>
        <p:spPr>
          <a:xfrm>
            <a:off x="828936" y="1623357"/>
            <a:ext cx="10960427"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sz="2800" dirty="0">
              <a:sym typeface="Symbol" panose="05050102010706020507" pitchFamily="18" charset="2"/>
            </a:endParaRPr>
          </a:p>
          <a:p>
            <a:r>
              <a:rPr lang="en-US" altLang="en-US" sz="2800" dirty="0">
                <a:sym typeface="Symbol" panose="05050102010706020507" pitchFamily="18" charset="2"/>
              </a:rPr>
              <a:t>Processes can be described as either:</a:t>
            </a:r>
          </a:p>
          <a:p>
            <a:pPr lvl="1"/>
            <a:r>
              <a:rPr lang="en-US" altLang="en-US" sz="2800" b="1" dirty="0">
                <a:solidFill>
                  <a:srgbClr val="3366FF"/>
                </a:solidFill>
                <a:sym typeface="Symbol" panose="05050102010706020507" pitchFamily="18" charset="2"/>
              </a:rPr>
              <a:t>I/O-bound process</a:t>
            </a:r>
            <a:r>
              <a:rPr lang="en-US" altLang="en-US" sz="2800" dirty="0">
                <a:solidFill>
                  <a:srgbClr val="000000"/>
                </a:solidFill>
                <a:sym typeface="Symbol" panose="05050102010706020507" pitchFamily="18" charset="2"/>
              </a:rPr>
              <a:t> </a:t>
            </a:r>
            <a:r>
              <a:rPr lang="en-US" altLang="en-US" sz="2800" dirty="0">
                <a:sym typeface="Symbol" panose="05050102010706020507" pitchFamily="18" charset="2"/>
              </a:rPr>
              <a:t>– spends more time doing I/O than computations, many short CPU bursts</a:t>
            </a:r>
          </a:p>
          <a:p>
            <a:pPr lvl="1"/>
            <a:r>
              <a:rPr lang="en-US" altLang="en-US" sz="2800" b="1" dirty="0">
                <a:solidFill>
                  <a:srgbClr val="3366FF"/>
                </a:solidFill>
                <a:sym typeface="Symbol" panose="05050102010706020507" pitchFamily="18" charset="2"/>
              </a:rPr>
              <a:t>CPU-bound process </a:t>
            </a:r>
            <a:r>
              <a:rPr lang="en-US" altLang="en-US" sz="2800" dirty="0">
                <a:sym typeface="Symbol" panose="05050102010706020507" pitchFamily="18" charset="2"/>
              </a:rPr>
              <a:t>– spends more time doing computations; few very long CPU bursts</a:t>
            </a:r>
          </a:p>
          <a:p>
            <a:r>
              <a:rPr lang="en-US" altLang="en-US" sz="2800" dirty="0">
                <a:sym typeface="Symbol" panose="05050102010706020507" pitchFamily="18" charset="2"/>
              </a:rPr>
              <a:t>Long-term scheduler strives for good </a:t>
            </a:r>
            <a:r>
              <a:rPr lang="en-US" altLang="en-US" sz="2800" b="1" i="1" dirty="0">
                <a:sym typeface="Symbol" panose="05050102010706020507" pitchFamily="18" charset="2"/>
              </a:rPr>
              <a:t>process mix</a:t>
            </a:r>
            <a:endParaRPr lang="en-US" altLang="en-US" sz="2800" dirty="0">
              <a:sym typeface="Symbol" panose="05050102010706020507" pitchFamily="18" charset="2"/>
            </a:endParaRPr>
          </a:p>
          <a:p>
            <a:endParaRPr lang="en-US" altLang="en-US" sz="2400" dirty="0">
              <a:sym typeface="Symbol" panose="05050102010706020507" pitchFamily="18" charset="2"/>
            </a:endParaRPr>
          </a:p>
        </p:txBody>
      </p:sp>
    </p:spTree>
    <p:extLst>
      <p:ext uri="{BB962C8B-B14F-4D97-AF65-F5344CB8AC3E}">
        <p14:creationId xmlns:p14="http://schemas.microsoft.com/office/powerpoint/2010/main" val="2696510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45540"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Medium term schedulers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1">
            <a:extLst>
              <a:ext uri="{FF2B5EF4-FFF2-40B4-BE49-F238E27FC236}">
                <a16:creationId xmlns:a16="http://schemas.microsoft.com/office/drawing/2014/main" id="{3D889DC2-9BB3-9798-7AB1-201AE4B6C3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84767" y="3218813"/>
            <a:ext cx="73279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
            <a:extLst>
              <a:ext uri="{FF2B5EF4-FFF2-40B4-BE49-F238E27FC236}">
                <a16:creationId xmlns:a16="http://schemas.microsoft.com/office/drawing/2014/main" id="{2514C622-A62B-C547-AD1F-5AAD14D07F63}"/>
              </a:ext>
            </a:extLst>
          </p:cNvPr>
          <p:cNvSpPr txBox="1">
            <a:spLocks noChangeArrowheads="1"/>
          </p:cNvSpPr>
          <p:nvPr/>
        </p:nvSpPr>
        <p:spPr bwMode="auto">
          <a:xfrm>
            <a:off x="1399222" y="1481716"/>
            <a:ext cx="851344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008" tIns="32004" rIns="64008" bIns="32004"/>
          <a:lstStyle>
            <a:lvl1pPr marL="488950" indent="-488950">
              <a:defRPr>
                <a:solidFill>
                  <a:schemeClr val="tx1"/>
                </a:solidFill>
                <a:latin typeface="Verdana" panose="020B0604030504040204" pitchFamily="34" charset="0"/>
                <a:ea typeface="MS PGothic" panose="020B0600070205080204" pitchFamily="34" charset="-128"/>
              </a:defRPr>
            </a:lvl1pPr>
            <a:lvl2pPr marL="1060450" indent="-407988">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algn="l"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algn="l"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algn="l"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algn="l"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pPr>
              <a:spcBef>
                <a:spcPct val="35000"/>
              </a:spcBef>
              <a:buClr>
                <a:srgbClr val="993300"/>
              </a:buClr>
              <a:buSzPct val="90000"/>
              <a:buFont typeface="Monotype Sorts" pitchFamily="-84" charset="2"/>
              <a:buChar char="n"/>
            </a:pPr>
            <a:r>
              <a:rPr kumimoji="1" lang="en-US" altLang="en-US" b="1" dirty="0">
                <a:solidFill>
                  <a:srgbClr val="3366FF"/>
                </a:solidFill>
                <a:latin typeface="Helvetica" panose="020B0604020202020204" pitchFamily="34" charset="0"/>
              </a:rPr>
              <a:t>Medium-term scheduler  </a:t>
            </a:r>
            <a:r>
              <a:rPr kumimoji="1" lang="en-US" altLang="en-US" dirty="0">
                <a:latin typeface="Helvetica" panose="020B0604020202020204" pitchFamily="34" charset="0"/>
              </a:rPr>
              <a:t>can be added if degree of multiple programming needs to decrease</a:t>
            </a:r>
          </a:p>
          <a:p>
            <a:pPr lvl="1">
              <a:spcBef>
                <a:spcPct val="35000"/>
              </a:spcBef>
              <a:buClr>
                <a:srgbClr val="CC6600"/>
              </a:buClr>
              <a:buSzPct val="80000"/>
              <a:buFont typeface="Monotype Sorts" pitchFamily="-84" charset="2"/>
              <a:buChar char="l"/>
            </a:pPr>
            <a:r>
              <a:rPr kumimoji="1" lang="en-US" altLang="en-US" dirty="0">
                <a:latin typeface="Helvetica" panose="020B0604020202020204" pitchFamily="34" charset="0"/>
              </a:rPr>
              <a:t>Remove process from memory, store on disk, bring back in from disk to continue execution: </a:t>
            </a:r>
            <a:r>
              <a:rPr kumimoji="1" lang="en-US" altLang="en-US" b="1" dirty="0">
                <a:solidFill>
                  <a:srgbClr val="3366FF"/>
                </a:solidFill>
                <a:latin typeface="Helvetica" panose="020B0604020202020204" pitchFamily="34" charset="0"/>
              </a:rPr>
              <a:t>swapping</a:t>
            </a:r>
          </a:p>
          <a:p>
            <a:pPr>
              <a:spcBef>
                <a:spcPct val="35000"/>
              </a:spcBef>
              <a:buClr>
                <a:srgbClr val="993300"/>
              </a:buClr>
              <a:buSzPct val="90000"/>
              <a:buFont typeface="Monotype Sorts" pitchFamily="-84" charset="2"/>
              <a:buChar char="n"/>
            </a:pPr>
            <a:endParaRPr kumimoji="1" lang="en-US" altLang="en-US" dirty="0">
              <a:latin typeface="Helvetica" panose="020B0604020202020204" pitchFamily="34" charset="0"/>
            </a:endParaRPr>
          </a:p>
          <a:p>
            <a:pPr>
              <a:spcBef>
                <a:spcPct val="35000"/>
              </a:spcBef>
              <a:buClr>
                <a:srgbClr val="993300"/>
              </a:buClr>
              <a:buSzPct val="90000"/>
              <a:buFont typeface="Monotype Sorts" pitchFamily="-84" charset="2"/>
              <a:buChar char="n"/>
            </a:pPr>
            <a:endParaRPr kumimoji="1" lang="en-US" altLang="en-US" dirty="0">
              <a:latin typeface="Helvetica" panose="020B0604020202020204" pitchFamily="34" charset="0"/>
            </a:endParaRPr>
          </a:p>
        </p:txBody>
      </p:sp>
    </p:spTree>
    <p:extLst>
      <p:ext uri="{BB962C8B-B14F-4D97-AF65-F5344CB8AC3E}">
        <p14:creationId xmlns:p14="http://schemas.microsoft.com/office/powerpoint/2010/main" val="3993659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5545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Context Switch</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9E8386FB-039B-C4DD-D7AD-28C288F12691}"/>
              </a:ext>
            </a:extLst>
          </p:cNvPr>
          <p:cNvSpPr txBox="1">
            <a:spLocks noChangeArrowheads="1"/>
          </p:cNvSpPr>
          <p:nvPr/>
        </p:nvSpPr>
        <p:spPr>
          <a:xfrm>
            <a:off x="1564323" y="1501069"/>
            <a:ext cx="9339897" cy="44481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dirty="0"/>
          </a:p>
          <a:p>
            <a:r>
              <a:rPr lang="en-US" altLang="en-US" dirty="0"/>
              <a:t>When CPU switches to another process, the system must </a:t>
            </a:r>
            <a:r>
              <a:rPr lang="en-US" altLang="en-US" b="1" dirty="0">
                <a:solidFill>
                  <a:srgbClr val="3366FF"/>
                </a:solidFill>
              </a:rPr>
              <a:t>save the state </a:t>
            </a:r>
            <a:r>
              <a:rPr lang="en-US" altLang="en-US" dirty="0"/>
              <a:t>of the old process and load the </a:t>
            </a:r>
            <a:r>
              <a:rPr lang="en-US" altLang="en-US" b="1" dirty="0">
                <a:solidFill>
                  <a:srgbClr val="3366FF"/>
                </a:solidFill>
              </a:rPr>
              <a:t>saved state </a:t>
            </a:r>
            <a:r>
              <a:rPr lang="en-US" altLang="en-US" dirty="0"/>
              <a:t>for the new process via a </a:t>
            </a:r>
            <a:r>
              <a:rPr lang="en-US" altLang="en-US" b="1" dirty="0">
                <a:solidFill>
                  <a:srgbClr val="3366FF"/>
                </a:solidFill>
              </a:rPr>
              <a:t>context switch</a:t>
            </a:r>
          </a:p>
          <a:p>
            <a:endParaRPr lang="en-US" altLang="en-US" dirty="0"/>
          </a:p>
          <a:p>
            <a:r>
              <a:rPr lang="en-US" altLang="en-US" b="1" dirty="0">
                <a:solidFill>
                  <a:srgbClr val="3366FF"/>
                </a:solidFill>
              </a:rPr>
              <a:t>Context </a:t>
            </a:r>
            <a:r>
              <a:rPr lang="en-US" altLang="en-US" dirty="0"/>
              <a:t>of a process represented in the PCB. </a:t>
            </a:r>
            <a:r>
              <a:rPr lang="en-US" dirty="0"/>
              <a:t>When a context switch occurs, the Kernel saves the context of the old process in its PCB and loads the saved context of the new process scheduled to run.</a:t>
            </a:r>
            <a:endParaRPr lang="en-US" altLang="en-US" dirty="0"/>
          </a:p>
        </p:txBody>
      </p:sp>
    </p:spTree>
    <p:extLst>
      <p:ext uri="{BB962C8B-B14F-4D97-AF65-F5344CB8AC3E}">
        <p14:creationId xmlns:p14="http://schemas.microsoft.com/office/powerpoint/2010/main" val="2964190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5545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Context Switch</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9E8386FB-039B-C4DD-D7AD-28C288F12691}"/>
              </a:ext>
            </a:extLst>
          </p:cNvPr>
          <p:cNvSpPr txBox="1">
            <a:spLocks noChangeArrowheads="1"/>
          </p:cNvSpPr>
          <p:nvPr/>
        </p:nvSpPr>
        <p:spPr>
          <a:xfrm>
            <a:off x="1564323" y="1501069"/>
            <a:ext cx="9821545" cy="44481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Context-switch time is overhead; the system does no useful work while switching</a:t>
            </a:r>
          </a:p>
          <a:p>
            <a:pPr lvl="1"/>
            <a:r>
              <a:rPr lang="en-US" altLang="en-US" dirty="0"/>
              <a:t>The more complex the OS and the PCB </a:t>
            </a:r>
            <a:r>
              <a:rPr lang="en-US" altLang="en-US" dirty="0">
                <a:sym typeface="Wingdings" panose="05000000000000000000" pitchFamily="2" charset="2"/>
              </a:rPr>
              <a:t> the </a:t>
            </a:r>
            <a:r>
              <a:rPr lang="en-US" altLang="en-US" dirty="0"/>
              <a:t>longer the context switch</a:t>
            </a:r>
          </a:p>
          <a:p>
            <a:pPr lvl="1"/>
            <a:endParaRPr lang="en-US" altLang="en-US" dirty="0"/>
          </a:p>
          <a:p>
            <a:pPr lvl="1"/>
            <a:endParaRPr lang="en-US" altLang="en-US" dirty="0"/>
          </a:p>
          <a:p>
            <a:r>
              <a:rPr lang="en-US" altLang="en-US" dirty="0"/>
              <a:t>Time dependent on hardware support</a:t>
            </a:r>
          </a:p>
          <a:p>
            <a:pPr lvl="1"/>
            <a:r>
              <a:rPr lang="en-US" altLang="en-US" dirty="0"/>
              <a:t>Some hardware provides multiple sets of registers per CPU </a:t>
            </a:r>
            <a:r>
              <a:rPr lang="en-US" altLang="en-US" dirty="0">
                <a:sym typeface="Wingdings" panose="05000000000000000000" pitchFamily="2" charset="2"/>
              </a:rPr>
              <a:t></a:t>
            </a:r>
            <a:r>
              <a:rPr lang="en-US" altLang="en-US" dirty="0"/>
              <a:t> multiple contexts loaded at once</a:t>
            </a:r>
          </a:p>
        </p:txBody>
      </p:sp>
    </p:spTree>
    <p:extLst>
      <p:ext uri="{BB962C8B-B14F-4D97-AF65-F5344CB8AC3E}">
        <p14:creationId xmlns:p14="http://schemas.microsoft.com/office/powerpoint/2010/main" val="3921897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91323"/>
            <a:ext cx="9533101" cy="1610200"/>
          </a:xfrm>
          <a:prstGeom prst="rect">
            <a:avLst/>
          </a:prstGeom>
        </p:spPr>
      </p:pic>
      <p:sp>
        <p:nvSpPr>
          <p:cNvPr id="7" name="TextBox 6"/>
          <p:cNvSpPr txBox="1"/>
          <p:nvPr/>
        </p:nvSpPr>
        <p:spPr>
          <a:xfrm>
            <a:off x="2650377" y="543490"/>
            <a:ext cx="5438412"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CPU Switch From Process to Process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pic>
        <p:nvPicPr>
          <p:cNvPr id="10" name="Picture 1">
            <a:extLst>
              <a:ext uri="{FF2B5EF4-FFF2-40B4-BE49-F238E27FC236}">
                <a16:creationId xmlns:a16="http://schemas.microsoft.com/office/drawing/2014/main" id="{AFFEBA66-91EF-68EE-4186-04530CA6A5D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45314" y="1964669"/>
            <a:ext cx="5126038" cy="418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
            <a:extLst>
              <a:ext uri="{FF2B5EF4-FFF2-40B4-BE49-F238E27FC236}">
                <a16:creationId xmlns:a16="http://schemas.microsoft.com/office/drawing/2014/main" id="{DBEBBA2C-0EEF-B36B-61D0-B50FA1CF4C13}"/>
              </a:ext>
            </a:extLst>
          </p:cNvPr>
          <p:cNvSpPr txBox="1">
            <a:spLocks noChangeArrowheads="1"/>
          </p:cNvSpPr>
          <p:nvPr/>
        </p:nvSpPr>
        <p:spPr bwMode="auto">
          <a:xfrm>
            <a:off x="3145314" y="1237095"/>
            <a:ext cx="4943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35000"/>
              </a:spcBef>
              <a:buClr>
                <a:srgbClr val="993300"/>
              </a:buClr>
              <a:buSzPct val="90000"/>
              <a:buFont typeface="Monotype Sorts" pitchFamily="-84" charset="2"/>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pitchFamily="-84" charset="2"/>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r>
              <a:rPr kumimoji="0" lang="en-US" altLang="en-US" dirty="0">
                <a:latin typeface="Verdana" panose="020B0604030504040204" pitchFamily="34" charset="0"/>
              </a:rPr>
              <a:t>A </a:t>
            </a:r>
            <a:r>
              <a:rPr kumimoji="0" lang="en-US" altLang="en-US" b="1" dirty="0">
                <a:latin typeface="Verdana" panose="020B0604030504040204" pitchFamily="34" charset="0"/>
              </a:rPr>
              <a:t>context switch </a:t>
            </a:r>
            <a:r>
              <a:rPr kumimoji="0" lang="en-US" altLang="en-US" dirty="0">
                <a:latin typeface="Verdana" panose="020B0604030504040204" pitchFamily="34" charset="0"/>
              </a:rPr>
              <a:t>occurs when the CPU </a:t>
            </a:r>
          </a:p>
          <a:p>
            <a:pPr>
              <a:spcBef>
                <a:spcPct val="0"/>
              </a:spcBef>
              <a:buClrTx/>
              <a:buSzTx/>
              <a:buFontTx/>
              <a:buNone/>
            </a:pPr>
            <a:r>
              <a:rPr kumimoji="0" lang="en-US" altLang="en-US" dirty="0">
                <a:latin typeface="Verdana" panose="020B0604030504040204" pitchFamily="34" charset="0"/>
              </a:rPr>
              <a:t>switches from one process to another.</a:t>
            </a:r>
          </a:p>
        </p:txBody>
      </p:sp>
    </p:spTree>
    <p:extLst>
      <p:ext uri="{BB962C8B-B14F-4D97-AF65-F5344CB8AC3E}">
        <p14:creationId xmlns:p14="http://schemas.microsoft.com/office/powerpoint/2010/main" val="4163097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3723"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Operations on Processes</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8B875C5F-26B5-A283-EBFA-502A7D69A77F}"/>
              </a:ext>
            </a:extLst>
          </p:cNvPr>
          <p:cNvSpPr txBox="1">
            <a:spLocks noChangeArrowheads="1"/>
          </p:cNvSpPr>
          <p:nvPr/>
        </p:nvSpPr>
        <p:spPr>
          <a:xfrm>
            <a:off x="1874165" y="1681426"/>
            <a:ext cx="7480300" cy="3563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System must provide mechanisms for:</a:t>
            </a:r>
          </a:p>
          <a:p>
            <a:endParaRPr lang="en-US" altLang="en-US" dirty="0"/>
          </a:p>
          <a:p>
            <a:pPr lvl="1"/>
            <a:r>
              <a:rPr lang="en-US" altLang="en-US" dirty="0"/>
              <a:t> </a:t>
            </a:r>
            <a:r>
              <a:rPr lang="en-US" altLang="en-US" sz="2800" dirty="0"/>
              <a:t>process creation</a:t>
            </a:r>
          </a:p>
          <a:p>
            <a:pPr lvl="1"/>
            <a:endParaRPr lang="en-US" altLang="en-US" sz="2800" dirty="0"/>
          </a:p>
          <a:p>
            <a:pPr lvl="1"/>
            <a:r>
              <a:rPr lang="en-US" altLang="en-US" sz="2800" dirty="0"/>
              <a:t> process termination</a:t>
            </a:r>
            <a:r>
              <a:rPr lang="en-US" altLang="en-US" sz="2800" dirty="0">
                <a:solidFill>
                  <a:schemeClr val="bg1"/>
                </a:solidFill>
                <a:cs typeface="Tajawal Medium" panose="00000600000000000000" pitchFamily="2" charset="-78"/>
              </a:rPr>
              <a:t> on Processes</a:t>
            </a:r>
            <a:endParaRPr lang="en-US" sz="2800" dirty="0">
              <a:solidFill>
                <a:schemeClr val="bg1"/>
              </a:solidFill>
              <a:cs typeface="Tajawal Medium" panose="00000600000000000000" pitchFamily="2" charset="-78"/>
            </a:endParaRPr>
          </a:p>
          <a:p>
            <a:pPr lvl="1"/>
            <a:endParaRPr lang="en-US" altLang="en-US" dirty="0"/>
          </a:p>
        </p:txBody>
      </p:sp>
    </p:spTree>
    <p:extLst>
      <p:ext uri="{BB962C8B-B14F-4D97-AF65-F5344CB8AC3E}">
        <p14:creationId xmlns:p14="http://schemas.microsoft.com/office/powerpoint/2010/main" val="37310535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1058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Creation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F80C0393-7534-D6E5-0E27-85808F9BFDA5}"/>
              </a:ext>
            </a:extLst>
          </p:cNvPr>
          <p:cNvSpPr txBox="1">
            <a:spLocks noChangeArrowheads="1"/>
          </p:cNvSpPr>
          <p:nvPr/>
        </p:nvSpPr>
        <p:spPr>
          <a:xfrm>
            <a:off x="1403013" y="1360125"/>
            <a:ext cx="10940004"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solidFill>
                  <a:srgbClr val="3366FF"/>
                </a:solidFill>
              </a:rPr>
              <a:t>Parent</a:t>
            </a:r>
            <a:r>
              <a:rPr lang="en-US" altLang="en-US" b="1" dirty="0"/>
              <a:t> </a:t>
            </a:r>
            <a:r>
              <a:rPr lang="en-US" altLang="en-US" dirty="0"/>
              <a:t>process create </a:t>
            </a:r>
            <a:r>
              <a:rPr lang="en-US" altLang="en-US" b="1" dirty="0">
                <a:solidFill>
                  <a:srgbClr val="3366FF"/>
                </a:solidFill>
              </a:rPr>
              <a:t>children</a:t>
            </a:r>
            <a:r>
              <a:rPr lang="en-US" altLang="en-US" b="1" dirty="0"/>
              <a:t> </a:t>
            </a:r>
            <a:r>
              <a:rPr lang="en-US" altLang="en-US" dirty="0"/>
              <a:t>processes, which, in turn create other processes, forming a </a:t>
            </a:r>
            <a:r>
              <a:rPr lang="en-US" altLang="en-US" b="1" dirty="0">
                <a:solidFill>
                  <a:srgbClr val="3366FF"/>
                </a:solidFill>
              </a:rPr>
              <a:t>tree</a:t>
            </a:r>
            <a:r>
              <a:rPr lang="en-US" altLang="en-US" dirty="0"/>
              <a:t> of processes</a:t>
            </a:r>
            <a:endParaRPr lang="en-US" altLang="en-US" sz="800" dirty="0"/>
          </a:p>
          <a:p>
            <a:r>
              <a:rPr lang="en-US" altLang="en-US" dirty="0"/>
              <a:t>Generally, process identified and managed via a</a:t>
            </a:r>
            <a:r>
              <a:rPr lang="en-US" altLang="en-US" b="1" dirty="0"/>
              <a:t> </a:t>
            </a:r>
            <a:r>
              <a:rPr lang="en-US" altLang="en-US" b="1" dirty="0">
                <a:solidFill>
                  <a:srgbClr val="3366FF"/>
                </a:solidFill>
              </a:rPr>
              <a:t>process identifier </a:t>
            </a:r>
            <a:r>
              <a:rPr lang="en-US" altLang="en-US" dirty="0"/>
              <a:t>(</a:t>
            </a:r>
            <a:r>
              <a:rPr lang="en-US" altLang="en-US" b="1" dirty="0" err="1">
                <a:solidFill>
                  <a:srgbClr val="3366FF"/>
                </a:solidFill>
              </a:rPr>
              <a:t>pid</a:t>
            </a:r>
            <a:r>
              <a:rPr lang="en-US" altLang="en-US" dirty="0"/>
              <a:t>)</a:t>
            </a:r>
            <a:endParaRPr lang="en-US" altLang="en-US" sz="800" dirty="0"/>
          </a:p>
          <a:p>
            <a:endParaRPr lang="en-US" altLang="en-US" dirty="0"/>
          </a:p>
          <a:p>
            <a:r>
              <a:rPr lang="en-US" altLang="en-US" dirty="0"/>
              <a:t>Resource sharing options</a:t>
            </a:r>
          </a:p>
          <a:p>
            <a:pPr lvl="1"/>
            <a:r>
              <a:rPr lang="en-US" altLang="en-US" sz="2800" dirty="0"/>
              <a:t>Parent and children share all resources</a:t>
            </a:r>
          </a:p>
          <a:p>
            <a:pPr lvl="1"/>
            <a:r>
              <a:rPr lang="en-US" altLang="en-US" sz="2800" dirty="0"/>
              <a:t>Children share subset of parent</a:t>
            </a:r>
            <a:r>
              <a:rPr lang="ja-JP" altLang="en-US" sz="2800" dirty="0"/>
              <a:t>’</a:t>
            </a:r>
            <a:r>
              <a:rPr lang="en-US" altLang="ja-JP" sz="2800" dirty="0"/>
              <a:t>s resources</a:t>
            </a:r>
          </a:p>
          <a:p>
            <a:pPr lvl="1"/>
            <a:r>
              <a:rPr lang="en-US" altLang="en-US" sz="2800" dirty="0"/>
              <a:t>Parent and child share no resources</a:t>
            </a:r>
          </a:p>
          <a:p>
            <a:pPr>
              <a:buFont typeface="Monotype Sorts" pitchFamily="-84" charset="2"/>
              <a:buNone/>
            </a:pPr>
            <a:endParaRPr lang="en-US" altLang="en-US" dirty="0"/>
          </a:p>
        </p:txBody>
      </p:sp>
    </p:spTree>
    <p:extLst>
      <p:ext uri="{BB962C8B-B14F-4D97-AF65-F5344CB8AC3E}">
        <p14:creationId xmlns:p14="http://schemas.microsoft.com/office/powerpoint/2010/main" val="2468711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1058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Creation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F80C0393-7534-D6E5-0E27-85808F9BFDA5}"/>
              </a:ext>
            </a:extLst>
          </p:cNvPr>
          <p:cNvSpPr txBox="1">
            <a:spLocks noChangeArrowheads="1"/>
          </p:cNvSpPr>
          <p:nvPr/>
        </p:nvSpPr>
        <p:spPr>
          <a:xfrm>
            <a:off x="1403013" y="1360125"/>
            <a:ext cx="10031781"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en-US" dirty="0"/>
              <a:t>Execution options</a:t>
            </a:r>
          </a:p>
          <a:p>
            <a:pPr lvl="1" algn="just"/>
            <a:endParaRPr lang="en-US" altLang="en-US" dirty="0"/>
          </a:p>
          <a:p>
            <a:pPr lvl="1" algn="just"/>
            <a:r>
              <a:rPr lang="en-US" altLang="en-US" sz="2800" dirty="0"/>
              <a:t>Parent and children execute concurrently.</a:t>
            </a:r>
          </a:p>
          <a:p>
            <a:pPr lvl="1" algn="just"/>
            <a:endParaRPr lang="en-US" altLang="en-US" sz="2800" dirty="0"/>
          </a:p>
          <a:p>
            <a:pPr lvl="1" algn="just"/>
            <a:r>
              <a:rPr lang="en-US" sz="2800" b="0" i="0" dirty="0">
                <a:solidFill>
                  <a:srgbClr val="212529"/>
                </a:solidFill>
                <a:effectLst/>
                <a:latin typeface="system-ui"/>
              </a:rPr>
              <a:t>Parents Wait for the child process to terminate before proceeding. Parent process makes a wait() system call, for either a specific child process or for any particular child process, which causes the parent process to block until the wait() returns.</a:t>
            </a:r>
          </a:p>
          <a:p>
            <a:pPr lvl="1"/>
            <a:endParaRPr lang="en-US" altLang="en-US" dirty="0"/>
          </a:p>
          <a:p>
            <a:pPr lvl="1"/>
            <a:endParaRPr lang="en-US" altLang="en-US" dirty="0"/>
          </a:p>
          <a:p>
            <a:pPr lvl="1"/>
            <a:endParaRPr lang="en-US" altLang="en-US" dirty="0"/>
          </a:p>
          <a:p>
            <a:pPr>
              <a:buFont typeface="Monotype Sorts" pitchFamily="-84" charset="2"/>
              <a:buNone/>
            </a:pPr>
            <a:endParaRPr lang="en-US" altLang="en-US" dirty="0"/>
          </a:p>
        </p:txBody>
      </p:sp>
    </p:spTree>
    <p:extLst>
      <p:ext uri="{BB962C8B-B14F-4D97-AF65-F5344CB8AC3E}">
        <p14:creationId xmlns:p14="http://schemas.microsoft.com/office/powerpoint/2010/main" val="25141314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52621"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Tree Of processes in Linux</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pic>
        <p:nvPicPr>
          <p:cNvPr id="10" name="Picture 1">
            <a:extLst>
              <a:ext uri="{FF2B5EF4-FFF2-40B4-BE49-F238E27FC236}">
                <a16:creationId xmlns:a16="http://schemas.microsoft.com/office/drawing/2014/main" id="{4DC84D73-4D53-2CEC-0A25-74104AF0EAB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03437" y="1610200"/>
            <a:ext cx="7985125" cy="343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1454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87676"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Creation (Cont.)</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8B3C14A0-090A-03D1-8415-E065B3CEBC4B}"/>
              </a:ext>
            </a:extLst>
          </p:cNvPr>
          <p:cNvSpPr txBox="1">
            <a:spLocks noChangeArrowheads="1"/>
          </p:cNvSpPr>
          <p:nvPr/>
        </p:nvSpPr>
        <p:spPr>
          <a:xfrm>
            <a:off x="1874165" y="1294054"/>
            <a:ext cx="9417155" cy="46551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There are also two possibilities in terms of the address space of the new process:</a:t>
            </a:r>
            <a:endParaRPr lang="en-US" altLang="en-US" dirty="0"/>
          </a:p>
          <a:p>
            <a:pPr lvl="1"/>
            <a:r>
              <a:rPr lang="en-US" altLang="en-US" dirty="0"/>
              <a:t>Child duplicate of parent</a:t>
            </a:r>
          </a:p>
          <a:p>
            <a:pPr lvl="1"/>
            <a:r>
              <a:rPr lang="en-US" altLang="en-US" dirty="0"/>
              <a:t>Child has a program loaded into it</a:t>
            </a:r>
          </a:p>
          <a:p>
            <a:pPr lvl="1"/>
            <a:endParaRPr lang="en-US" altLang="en-US" dirty="0"/>
          </a:p>
          <a:p>
            <a:r>
              <a:rPr lang="en-US" altLang="en-US" dirty="0"/>
              <a:t>UNIX examples</a:t>
            </a:r>
          </a:p>
          <a:p>
            <a:pPr lvl="1"/>
            <a:r>
              <a:rPr lang="en-US" altLang="en-US" b="1" dirty="0">
                <a:solidFill>
                  <a:srgbClr val="000000"/>
                </a:solidFill>
                <a:latin typeface="Courier New" panose="02070309020205020404" pitchFamily="49" charset="0"/>
              </a:rPr>
              <a:t>fork()</a:t>
            </a:r>
            <a:r>
              <a:rPr lang="en-US" altLang="en-US" dirty="0">
                <a:solidFill>
                  <a:srgbClr val="000000"/>
                </a:solidFill>
              </a:rPr>
              <a:t> </a:t>
            </a:r>
            <a:r>
              <a:rPr lang="en-US" altLang="en-US" dirty="0"/>
              <a:t>system call creates new process</a:t>
            </a:r>
          </a:p>
          <a:p>
            <a:pPr lvl="1"/>
            <a:r>
              <a:rPr lang="en-US" altLang="en-US" b="1" dirty="0">
                <a:solidFill>
                  <a:srgbClr val="000000"/>
                </a:solidFill>
                <a:latin typeface="Courier New" panose="02070309020205020404" pitchFamily="49" charset="0"/>
              </a:rPr>
              <a:t>exec()</a:t>
            </a:r>
            <a:r>
              <a:rPr lang="en-US" altLang="en-US" dirty="0"/>
              <a:t> system call used after a </a:t>
            </a:r>
            <a:r>
              <a:rPr lang="en-US" altLang="en-US" b="1" dirty="0">
                <a:solidFill>
                  <a:srgbClr val="000000"/>
                </a:solidFill>
                <a:latin typeface="Courier New" panose="02070309020205020404" pitchFamily="49" charset="0"/>
              </a:rPr>
              <a:t>fork()</a:t>
            </a:r>
            <a:r>
              <a:rPr lang="en-US" altLang="en-US" dirty="0"/>
              <a:t> to replace the process</a:t>
            </a:r>
            <a:r>
              <a:rPr lang="ja-JP" altLang="en-US" dirty="0"/>
              <a:t>’</a:t>
            </a:r>
            <a:r>
              <a:rPr lang="en-US" altLang="ja-JP" dirty="0"/>
              <a:t> memory space with a new program</a:t>
            </a:r>
          </a:p>
          <a:p>
            <a:pPr lvl="1"/>
            <a:r>
              <a:rPr lang="en-US" altLang="en-US" dirty="0"/>
              <a:t>Parent process calls </a:t>
            </a:r>
            <a:r>
              <a:rPr lang="en-US" altLang="en-US" b="1" dirty="0">
                <a:latin typeface="Courier New" panose="02070309020205020404" pitchFamily="49" charset="0"/>
              </a:rPr>
              <a:t>wait() </a:t>
            </a:r>
            <a:r>
              <a:rPr lang="en-US" altLang="en-US" dirty="0"/>
              <a:t>for the child to terminate</a:t>
            </a:r>
          </a:p>
        </p:txBody>
      </p:sp>
    </p:spTree>
    <p:extLst>
      <p:ext uri="{BB962C8B-B14F-4D97-AF65-F5344CB8AC3E}">
        <p14:creationId xmlns:p14="http://schemas.microsoft.com/office/powerpoint/2010/main" val="13123611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2521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Termination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B4117A7B-341E-B9F3-777E-09927ABEB3EF}"/>
              </a:ext>
            </a:extLst>
          </p:cNvPr>
          <p:cNvSpPr txBox="1">
            <a:spLocks noChangeArrowheads="1"/>
          </p:cNvSpPr>
          <p:nvPr/>
        </p:nvSpPr>
        <p:spPr>
          <a:xfrm>
            <a:off x="1136075" y="1454469"/>
            <a:ext cx="10404185"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dirty="0"/>
          </a:p>
          <a:p>
            <a:r>
              <a:rPr lang="en-US" altLang="en-US" dirty="0"/>
              <a:t>Process executes last statement and then asks the operating system to delete it using the </a:t>
            </a:r>
            <a:r>
              <a:rPr lang="en-US" altLang="en-US" b="1" dirty="0">
                <a:solidFill>
                  <a:srgbClr val="000000"/>
                </a:solidFill>
                <a:latin typeface="Courier New" panose="02070309020205020404" pitchFamily="49" charset="0"/>
              </a:rPr>
              <a:t>exit()</a:t>
            </a:r>
            <a:r>
              <a:rPr lang="en-US" altLang="en-US" dirty="0"/>
              <a:t> system call.</a:t>
            </a:r>
          </a:p>
          <a:p>
            <a:endParaRPr lang="en-US" altLang="en-US" sz="2800" dirty="0"/>
          </a:p>
          <a:p>
            <a:r>
              <a:rPr lang="en-US" altLang="en-US" sz="2800" dirty="0"/>
              <a:t>Process</a:t>
            </a:r>
            <a:r>
              <a:rPr lang="ja-JP" altLang="en-US" sz="2800" dirty="0"/>
              <a:t>’</a:t>
            </a:r>
            <a:r>
              <a:rPr lang="en-US" altLang="ja-JP" sz="2800" dirty="0"/>
              <a:t> resources are deallocated by operating system</a:t>
            </a:r>
            <a:endParaRPr lang="en-US" altLang="en-US" sz="2800" dirty="0"/>
          </a:p>
        </p:txBody>
      </p:sp>
    </p:spTree>
    <p:extLst>
      <p:ext uri="{BB962C8B-B14F-4D97-AF65-F5344CB8AC3E}">
        <p14:creationId xmlns:p14="http://schemas.microsoft.com/office/powerpoint/2010/main" val="4226936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2521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Termination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B4117A7B-341E-B9F3-777E-09927ABEB3EF}"/>
              </a:ext>
            </a:extLst>
          </p:cNvPr>
          <p:cNvSpPr txBox="1">
            <a:spLocks noChangeArrowheads="1"/>
          </p:cNvSpPr>
          <p:nvPr/>
        </p:nvSpPr>
        <p:spPr>
          <a:xfrm>
            <a:off x="1136075" y="1454469"/>
            <a:ext cx="10404185"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dirty="0"/>
          </a:p>
          <a:p>
            <a:r>
              <a:rPr lang="en-US" altLang="en-US" dirty="0"/>
              <a:t>Parent may terminate the execution of children processes  using the </a:t>
            </a:r>
            <a:r>
              <a:rPr lang="en-US" altLang="en-US" b="1" dirty="0">
                <a:solidFill>
                  <a:srgbClr val="000000"/>
                </a:solidFill>
                <a:latin typeface="Courier New" panose="02070309020205020404" pitchFamily="49" charset="0"/>
              </a:rPr>
              <a:t>abort()</a:t>
            </a:r>
            <a:r>
              <a:rPr lang="en-US" altLang="en-US" dirty="0"/>
              <a:t> system call.  Some reasons for doing so:</a:t>
            </a:r>
          </a:p>
          <a:p>
            <a:endParaRPr lang="en-US" altLang="en-US" dirty="0"/>
          </a:p>
          <a:p>
            <a:pPr lvl="1"/>
            <a:r>
              <a:rPr lang="en-US" altLang="en-US" sz="2800" dirty="0"/>
              <a:t>Child has exceeded allocated resources</a:t>
            </a:r>
          </a:p>
          <a:p>
            <a:pPr lvl="1"/>
            <a:r>
              <a:rPr lang="en-US" altLang="en-US" sz="2800" dirty="0"/>
              <a:t>Task assigned to child is no longer required</a:t>
            </a:r>
          </a:p>
          <a:p>
            <a:pPr lvl="1"/>
            <a:r>
              <a:rPr lang="en-US" altLang="en-US" sz="2800" dirty="0"/>
              <a:t>The parent is exiting and the operating systems does not allow  a child to continue if its parent terminates</a:t>
            </a:r>
          </a:p>
        </p:txBody>
      </p:sp>
    </p:spTree>
    <p:extLst>
      <p:ext uri="{BB962C8B-B14F-4D97-AF65-F5344CB8AC3E}">
        <p14:creationId xmlns:p14="http://schemas.microsoft.com/office/powerpoint/2010/main" val="32723434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2521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Process Termination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135D3854-28B1-0C03-9A0A-77283E14D645}"/>
              </a:ext>
            </a:extLst>
          </p:cNvPr>
          <p:cNvSpPr txBox="1">
            <a:spLocks noChangeArrowheads="1"/>
          </p:cNvSpPr>
          <p:nvPr/>
        </p:nvSpPr>
        <p:spPr>
          <a:xfrm>
            <a:off x="1054841" y="1520938"/>
            <a:ext cx="10428605"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US" altLang="en-US" sz="800" dirty="0"/>
          </a:p>
          <a:p>
            <a:r>
              <a:rPr lang="en-US" altLang="en-US" dirty="0"/>
              <a:t>Some operating systems do not allow child to exists if its parent has terminated.  If a process terminates, then all its children must also be terminated.</a:t>
            </a:r>
          </a:p>
          <a:p>
            <a:pPr lvl="1"/>
            <a:r>
              <a:rPr lang="en-US" altLang="en-US" b="1" dirty="0"/>
              <a:t>cascading termination.  </a:t>
            </a:r>
            <a:r>
              <a:rPr lang="en-US" altLang="en-US" dirty="0"/>
              <a:t>All children, grandchildren, etc.  are  terminated.</a:t>
            </a:r>
            <a:endParaRPr lang="en-US" altLang="en-US" b="1" dirty="0"/>
          </a:p>
          <a:p>
            <a:pPr lvl="1"/>
            <a:r>
              <a:rPr lang="en-US" altLang="en-US" dirty="0"/>
              <a:t>The termination is initiated by the operating system.</a:t>
            </a:r>
            <a:endParaRPr lang="en-US" altLang="en-US" b="1" dirty="0"/>
          </a:p>
          <a:p>
            <a:r>
              <a:rPr lang="en-US" altLang="en-US" dirty="0"/>
              <a:t>The parent process may wait for termination of a child process by using the </a:t>
            </a:r>
            <a:r>
              <a:rPr lang="en-US" altLang="en-US" b="1" dirty="0">
                <a:solidFill>
                  <a:srgbClr val="000000"/>
                </a:solidFill>
                <a:latin typeface="Courier New" panose="02070309020205020404" pitchFamily="49" charset="0"/>
              </a:rPr>
              <a:t>wait()</a:t>
            </a:r>
            <a:r>
              <a:rPr lang="en-US" altLang="en-US" dirty="0"/>
              <a:t>system call</a:t>
            </a:r>
            <a:r>
              <a:rPr lang="en-US" altLang="en-US" b="1" dirty="0">
                <a:solidFill>
                  <a:srgbClr val="000000"/>
                </a:solidFill>
                <a:latin typeface="Courier New" panose="02070309020205020404" pitchFamily="49" charset="0"/>
              </a:rPr>
              <a:t>. </a:t>
            </a:r>
            <a:r>
              <a:rPr lang="en-US" altLang="en-US" dirty="0"/>
              <a:t>The call returns status information and the </a:t>
            </a:r>
            <a:r>
              <a:rPr lang="en-US" altLang="en-US" dirty="0" err="1"/>
              <a:t>pid</a:t>
            </a:r>
            <a:r>
              <a:rPr lang="en-US" altLang="en-US" dirty="0"/>
              <a:t> of the terminated process</a:t>
            </a:r>
            <a:endParaRPr lang="en-US" altLang="en-US" b="1" dirty="0">
              <a:solidFill>
                <a:srgbClr val="000000"/>
              </a:solidFill>
              <a:latin typeface="Courier New" panose="02070309020205020404" pitchFamily="49" charset="0"/>
            </a:endParaRPr>
          </a:p>
          <a:p>
            <a:pPr>
              <a:buFont typeface="Monotype Sorts" pitchFamily="-84" charset="2"/>
              <a:buNone/>
            </a:pPr>
            <a:endParaRPr lang="en-US" altLang="en-US" b="1" dirty="0">
              <a:solidFill>
                <a:srgbClr val="3366FF"/>
              </a:solidFill>
            </a:endParaRPr>
          </a:p>
        </p:txBody>
      </p:sp>
    </p:spTree>
    <p:extLst>
      <p:ext uri="{BB962C8B-B14F-4D97-AF65-F5344CB8AC3E}">
        <p14:creationId xmlns:p14="http://schemas.microsoft.com/office/powerpoint/2010/main" val="16666524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033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Inter-Process Communication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Content Placeholder 2">
            <a:extLst>
              <a:ext uri="{FF2B5EF4-FFF2-40B4-BE49-F238E27FC236}">
                <a16:creationId xmlns:a16="http://schemas.microsoft.com/office/drawing/2014/main" id="{3AE13A29-6E56-5CD7-137F-C1B739DFB310}"/>
              </a:ext>
            </a:extLst>
          </p:cNvPr>
          <p:cNvSpPr txBox="1">
            <a:spLocks noChangeArrowheads="1"/>
          </p:cNvSpPr>
          <p:nvPr/>
        </p:nvSpPr>
        <p:spPr>
          <a:xfrm>
            <a:off x="1262952" y="1733628"/>
            <a:ext cx="1118685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Processes within a system may be </a:t>
            </a:r>
            <a:r>
              <a:rPr lang="en-US" altLang="en-US" b="1" i="1" dirty="0"/>
              <a:t>independent</a:t>
            </a:r>
            <a:r>
              <a:rPr lang="en-US" altLang="en-US" b="1" dirty="0"/>
              <a:t> </a:t>
            </a:r>
            <a:r>
              <a:rPr lang="en-US" altLang="en-US" dirty="0"/>
              <a:t>or </a:t>
            </a:r>
            <a:r>
              <a:rPr lang="en-US" altLang="en-US" b="1" i="1" dirty="0"/>
              <a:t>cooperating</a:t>
            </a:r>
          </a:p>
          <a:p>
            <a:r>
              <a:rPr lang="en-US" altLang="en-US" dirty="0"/>
              <a:t>Cooperating process can affect or be affected by other processes, including sharing data</a:t>
            </a:r>
          </a:p>
          <a:p>
            <a:r>
              <a:rPr lang="en-US" altLang="en-US" dirty="0"/>
              <a:t>Reasons for cooperating processes:</a:t>
            </a:r>
          </a:p>
          <a:p>
            <a:pPr lvl="1"/>
            <a:r>
              <a:rPr lang="en-US" altLang="en-US" dirty="0"/>
              <a:t>Information sharing</a:t>
            </a:r>
          </a:p>
          <a:p>
            <a:pPr lvl="1"/>
            <a:r>
              <a:rPr lang="en-US" altLang="en-US" dirty="0"/>
              <a:t>Computation speedup</a:t>
            </a:r>
          </a:p>
          <a:p>
            <a:pPr lvl="1"/>
            <a:r>
              <a:rPr lang="en-US" altLang="en-US" dirty="0"/>
              <a:t>Modularity</a:t>
            </a:r>
          </a:p>
          <a:p>
            <a:pPr lvl="1"/>
            <a:r>
              <a:rPr lang="en-US" altLang="en-US" dirty="0"/>
              <a:t>Convenience	</a:t>
            </a:r>
          </a:p>
          <a:p>
            <a:pPr lvl="1"/>
            <a:endParaRPr lang="en-US" altLang="en-US" dirty="0"/>
          </a:p>
        </p:txBody>
      </p:sp>
    </p:spTree>
    <p:extLst>
      <p:ext uri="{BB962C8B-B14F-4D97-AF65-F5344CB8AC3E}">
        <p14:creationId xmlns:p14="http://schemas.microsoft.com/office/powerpoint/2010/main" val="27269108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033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Inter-Process Communication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Content Placeholder 2">
            <a:extLst>
              <a:ext uri="{FF2B5EF4-FFF2-40B4-BE49-F238E27FC236}">
                <a16:creationId xmlns:a16="http://schemas.microsoft.com/office/drawing/2014/main" id="{D038DDA9-C69F-A7C0-74B6-C754AE209165}"/>
              </a:ext>
            </a:extLst>
          </p:cNvPr>
          <p:cNvSpPr txBox="1">
            <a:spLocks noChangeArrowheads="1"/>
          </p:cNvSpPr>
          <p:nvPr/>
        </p:nvSpPr>
        <p:spPr>
          <a:xfrm>
            <a:off x="1262952" y="1733628"/>
            <a:ext cx="1118685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Cooperating processes need </a:t>
            </a:r>
            <a:r>
              <a:rPr lang="en-US" altLang="en-US" b="1" dirty="0" err="1">
                <a:solidFill>
                  <a:srgbClr val="3366FF"/>
                </a:solidFill>
              </a:rPr>
              <a:t>interprocess</a:t>
            </a:r>
            <a:r>
              <a:rPr lang="en-US" altLang="en-US" b="1" dirty="0">
                <a:solidFill>
                  <a:srgbClr val="3366FF"/>
                </a:solidFill>
              </a:rPr>
              <a:t> communication </a:t>
            </a:r>
            <a:r>
              <a:rPr lang="en-US" altLang="en-US" dirty="0"/>
              <a:t>(</a:t>
            </a:r>
            <a:r>
              <a:rPr lang="en-US" altLang="en-US" b="1" dirty="0">
                <a:solidFill>
                  <a:srgbClr val="3366FF"/>
                </a:solidFill>
              </a:rPr>
              <a:t>IPC</a:t>
            </a:r>
            <a:r>
              <a:rPr lang="en-US" altLang="en-US" dirty="0"/>
              <a:t>)</a:t>
            </a:r>
          </a:p>
          <a:p>
            <a:r>
              <a:rPr lang="en-US" altLang="en-US" dirty="0"/>
              <a:t>Two models of IPC</a:t>
            </a:r>
          </a:p>
          <a:p>
            <a:endParaRPr lang="en-US" altLang="en-US" dirty="0"/>
          </a:p>
          <a:p>
            <a:pPr lvl="1"/>
            <a:r>
              <a:rPr lang="en-US" altLang="en-US" b="1" dirty="0">
                <a:solidFill>
                  <a:srgbClr val="3366FF"/>
                </a:solidFill>
              </a:rPr>
              <a:t>Shared memory</a:t>
            </a:r>
          </a:p>
          <a:p>
            <a:pPr lvl="1"/>
            <a:endParaRPr lang="en-US" altLang="en-US" b="1" dirty="0">
              <a:solidFill>
                <a:srgbClr val="3366FF"/>
              </a:solidFill>
            </a:endParaRPr>
          </a:p>
          <a:p>
            <a:pPr lvl="1"/>
            <a:r>
              <a:rPr lang="en-US" altLang="en-US" b="1" dirty="0">
                <a:solidFill>
                  <a:srgbClr val="3366FF"/>
                </a:solidFill>
              </a:rPr>
              <a:t>Message passing</a:t>
            </a:r>
          </a:p>
          <a:p>
            <a:pPr lvl="1"/>
            <a:endParaRPr lang="en-US" altLang="en-US" dirty="0"/>
          </a:p>
        </p:txBody>
      </p:sp>
    </p:spTree>
    <p:extLst>
      <p:ext uri="{BB962C8B-B14F-4D97-AF65-F5344CB8AC3E}">
        <p14:creationId xmlns:p14="http://schemas.microsoft.com/office/powerpoint/2010/main" val="12927567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033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Inter-Process Communication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pic>
        <p:nvPicPr>
          <p:cNvPr id="10" name="Picture 1">
            <a:extLst>
              <a:ext uri="{FF2B5EF4-FFF2-40B4-BE49-F238E27FC236}">
                <a16:creationId xmlns:a16="http://schemas.microsoft.com/office/drawing/2014/main" id="{68EFCC31-BC13-3D8F-120B-E1BC063D13E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087370" y="1950331"/>
            <a:ext cx="6246813" cy="399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a:extLst>
              <a:ext uri="{FF2B5EF4-FFF2-40B4-BE49-F238E27FC236}">
                <a16:creationId xmlns:a16="http://schemas.microsoft.com/office/drawing/2014/main" id="{9C6E8780-440E-7A22-F6F6-8D5484CB3CC5}"/>
              </a:ext>
            </a:extLst>
          </p:cNvPr>
          <p:cNvSpPr>
            <a:spLocks noChangeArrowheads="1"/>
          </p:cNvSpPr>
          <p:nvPr/>
        </p:nvSpPr>
        <p:spPr bwMode="auto">
          <a:xfrm>
            <a:off x="3087370" y="1352680"/>
            <a:ext cx="6372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5000"/>
              </a:spcBef>
              <a:buClr>
                <a:srgbClr val="993300"/>
              </a:buClr>
              <a:buSzPct val="90000"/>
              <a:buFont typeface="Monotype Sorts" pitchFamily="-84" charset="2"/>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pitchFamily="-84" charset="2"/>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algn="l" rtl="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r>
              <a:rPr kumimoji="0" lang="en-US" altLang="en-US" dirty="0">
                <a:solidFill>
                  <a:srgbClr val="000000"/>
                </a:solidFill>
                <a:latin typeface="Arial" panose="020B0604020202020204" pitchFamily="34" charset="0"/>
              </a:rPr>
              <a:t>(a) Shared memory.  		(b) Message passing. </a:t>
            </a:r>
            <a:r>
              <a:rPr kumimoji="0" lang="en-US" altLang="en-US" dirty="0">
                <a:latin typeface="Arial" panose="020B0604020202020204" pitchFamily="34" charset="0"/>
              </a:rPr>
              <a:t> </a:t>
            </a:r>
          </a:p>
        </p:txBody>
      </p:sp>
    </p:spTree>
    <p:extLst>
      <p:ext uri="{BB962C8B-B14F-4D97-AF65-F5344CB8AC3E}">
        <p14:creationId xmlns:p14="http://schemas.microsoft.com/office/powerpoint/2010/main" val="2236168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3005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Shared Memory</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FECA3791-BBEA-390B-7566-2EC8D45BE9D2}"/>
              </a:ext>
            </a:extLst>
          </p:cNvPr>
          <p:cNvSpPr txBox="1">
            <a:spLocks noChangeArrowheads="1"/>
          </p:cNvSpPr>
          <p:nvPr/>
        </p:nvSpPr>
        <p:spPr>
          <a:xfrm>
            <a:off x="1697404" y="1734321"/>
            <a:ext cx="9842856"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An area of memory shared among the processes that wish to communicate</a:t>
            </a:r>
          </a:p>
          <a:p>
            <a:r>
              <a:rPr lang="en-US" altLang="en-US" dirty="0"/>
              <a:t>The communication is under the control of the users processes not the operating system.</a:t>
            </a:r>
          </a:p>
          <a:p>
            <a:r>
              <a:rPr lang="en-US" altLang="en-US" dirty="0"/>
              <a:t>Major issues is to provide mechanism that will allow the user processes to synchronize their actions when they access shared memory. </a:t>
            </a:r>
          </a:p>
          <a:p>
            <a:r>
              <a:rPr lang="en-US" altLang="en-US" dirty="0"/>
              <a:t>Synchronization is discussed in great details in Module  4</a:t>
            </a:r>
          </a:p>
          <a:p>
            <a:endParaRPr lang="en-US" altLang="en-US" dirty="0"/>
          </a:p>
          <a:p>
            <a:endParaRPr lang="en-US" altLang="en-US" dirty="0"/>
          </a:p>
          <a:p>
            <a:pPr lvl="1">
              <a:buFont typeface="Monotype Sorts" pitchFamily="-84" charset="2"/>
              <a:buNone/>
            </a:pPr>
            <a:endParaRPr lang="en-US" altLang="en-US" dirty="0"/>
          </a:p>
        </p:txBody>
      </p:sp>
    </p:spTree>
    <p:extLst>
      <p:ext uri="{BB962C8B-B14F-4D97-AF65-F5344CB8AC3E}">
        <p14:creationId xmlns:p14="http://schemas.microsoft.com/office/powerpoint/2010/main" val="16045368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20204"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Message Passing</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A0F8B6BB-295A-E80A-497B-78B94A4E1A39}"/>
              </a:ext>
            </a:extLst>
          </p:cNvPr>
          <p:cNvSpPr txBox="1">
            <a:spLocks noChangeArrowheads="1"/>
          </p:cNvSpPr>
          <p:nvPr/>
        </p:nvSpPr>
        <p:spPr>
          <a:xfrm>
            <a:off x="1799993" y="1520938"/>
            <a:ext cx="1032481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Mechanism for processes to communicate and to synchronize their actions</a:t>
            </a:r>
          </a:p>
          <a:p>
            <a:endParaRPr lang="en-US" altLang="en-US" sz="800"/>
          </a:p>
          <a:p>
            <a:r>
              <a:rPr lang="en-US" altLang="en-US"/>
              <a:t>Message system – processes communicate with each other without resorting to shared variables</a:t>
            </a:r>
          </a:p>
          <a:p>
            <a:endParaRPr lang="en-US" altLang="en-US" sz="800"/>
          </a:p>
          <a:p>
            <a:r>
              <a:rPr lang="en-US" altLang="en-US"/>
              <a:t>IPC facility provides two operations:</a:t>
            </a:r>
          </a:p>
          <a:p>
            <a:pPr lvl="1"/>
            <a:r>
              <a:rPr lang="en-US" altLang="en-US" b="1">
                <a:latin typeface="Courier New" panose="02070309020205020404" pitchFamily="49" charset="0"/>
              </a:rPr>
              <a:t>send</a:t>
            </a:r>
            <a:r>
              <a:rPr lang="en-US" altLang="en-US"/>
              <a:t>(</a:t>
            </a:r>
            <a:r>
              <a:rPr lang="en-US" altLang="en-US" i="1"/>
              <a:t>message</a:t>
            </a:r>
            <a:r>
              <a:rPr lang="en-US" altLang="en-US"/>
              <a:t>)</a:t>
            </a:r>
          </a:p>
          <a:p>
            <a:pPr lvl="1"/>
            <a:r>
              <a:rPr lang="en-US" altLang="en-US" b="1">
                <a:latin typeface="Courier New" panose="02070309020205020404" pitchFamily="49" charset="0"/>
              </a:rPr>
              <a:t>receive</a:t>
            </a:r>
            <a:r>
              <a:rPr lang="en-US" altLang="en-US"/>
              <a:t>(</a:t>
            </a:r>
            <a:r>
              <a:rPr lang="en-US" altLang="en-US" i="1"/>
              <a:t>message</a:t>
            </a:r>
            <a:r>
              <a:rPr lang="en-US" altLang="en-US"/>
              <a:t>)</a:t>
            </a:r>
          </a:p>
          <a:p>
            <a:pPr lvl="1">
              <a:buFont typeface="Monotype Sorts" pitchFamily="-84" charset="2"/>
              <a:buNone/>
            </a:pPr>
            <a:endParaRPr lang="en-US" altLang="en-US" sz="800"/>
          </a:p>
          <a:p>
            <a:r>
              <a:rPr lang="en-US" altLang="en-US"/>
              <a:t>The</a:t>
            </a:r>
            <a:r>
              <a:rPr lang="en-US" altLang="en-US" i="1"/>
              <a:t> message</a:t>
            </a:r>
            <a:r>
              <a:rPr lang="en-US" altLang="en-US"/>
              <a:t> size is either fixed or variable</a:t>
            </a:r>
          </a:p>
          <a:p>
            <a:pPr lvl="1">
              <a:buFont typeface="Monotype Sorts" pitchFamily="-84" charset="2"/>
              <a:buNone/>
            </a:pPr>
            <a:endParaRPr lang="en-US" altLang="en-US" dirty="0"/>
          </a:p>
        </p:txBody>
      </p:sp>
    </p:spTree>
    <p:extLst>
      <p:ext uri="{BB962C8B-B14F-4D97-AF65-F5344CB8AC3E}">
        <p14:creationId xmlns:p14="http://schemas.microsoft.com/office/powerpoint/2010/main" val="15991739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84667" y="543490"/>
            <a:ext cx="2500813"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Synchronization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4B98820F-06B1-69CB-CBC2-72B130BE0770}"/>
              </a:ext>
            </a:extLst>
          </p:cNvPr>
          <p:cNvSpPr txBox="1">
            <a:spLocks noChangeArrowheads="1"/>
          </p:cNvSpPr>
          <p:nvPr/>
        </p:nvSpPr>
        <p:spPr>
          <a:xfrm>
            <a:off x="1362883" y="1610200"/>
            <a:ext cx="10278772" cy="4984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79413" indent="-379413">
              <a:defRPr/>
            </a:pPr>
            <a:r>
              <a:rPr lang="en-US" dirty="0"/>
              <a:t>Message passing may be either blocking or non-blocking</a:t>
            </a:r>
          </a:p>
          <a:p>
            <a:pPr marL="379413" indent="-379413">
              <a:defRPr/>
            </a:pPr>
            <a:endParaRPr lang="en-US" dirty="0"/>
          </a:p>
          <a:p>
            <a:pPr marL="379413" indent="-379413">
              <a:defRPr/>
            </a:pPr>
            <a:r>
              <a:rPr lang="en-US" b="1" dirty="0">
                <a:solidFill>
                  <a:srgbClr val="3366FF"/>
                </a:solidFill>
              </a:rPr>
              <a:t>Blocking</a:t>
            </a:r>
            <a:r>
              <a:rPr lang="en-US" dirty="0"/>
              <a:t> is considered </a:t>
            </a:r>
            <a:r>
              <a:rPr lang="en-US" b="1" dirty="0">
                <a:solidFill>
                  <a:srgbClr val="3366FF"/>
                </a:solidFill>
              </a:rPr>
              <a:t>synchronous</a:t>
            </a:r>
          </a:p>
          <a:p>
            <a:pPr marL="379413" indent="-379413">
              <a:defRPr/>
            </a:pPr>
            <a:endParaRPr lang="en-US" b="1" dirty="0">
              <a:solidFill>
                <a:srgbClr val="3366FF"/>
              </a:solidFill>
            </a:endParaRPr>
          </a:p>
          <a:p>
            <a:pPr marL="798513" lvl="1" indent="-341313">
              <a:defRPr/>
            </a:pPr>
            <a:r>
              <a:rPr lang="en-US" b="1" dirty="0"/>
              <a:t>Blocking send </a:t>
            </a:r>
            <a:r>
              <a:rPr lang="en-US" dirty="0"/>
              <a:t>--</a:t>
            </a:r>
            <a:r>
              <a:rPr lang="en-US" b="1" dirty="0"/>
              <a:t> </a:t>
            </a:r>
            <a:r>
              <a:rPr lang="en-US" dirty="0"/>
              <a:t>the sender is blocked until the message is received</a:t>
            </a:r>
          </a:p>
          <a:p>
            <a:pPr marL="457200" lvl="1" indent="0">
              <a:buNone/>
              <a:defRPr/>
            </a:pPr>
            <a:endParaRPr lang="en-US" dirty="0"/>
          </a:p>
          <a:p>
            <a:pPr marL="798513" lvl="1" indent="-341313">
              <a:defRPr/>
            </a:pPr>
            <a:r>
              <a:rPr lang="en-US" b="1" dirty="0"/>
              <a:t>Blocking receive </a:t>
            </a:r>
            <a:r>
              <a:rPr lang="en-US" dirty="0"/>
              <a:t>--</a:t>
            </a:r>
            <a:r>
              <a:rPr lang="en-US" b="1" dirty="0"/>
              <a:t> </a:t>
            </a:r>
            <a:r>
              <a:rPr lang="en-US" dirty="0"/>
              <a:t>the receiver is  blocked until a message is available</a:t>
            </a:r>
          </a:p>
          <a:p>
            <a:pPr marL="1141413" lvl="2" indent="-341313">
              <a:buFont typeface="Monotype Sorts" pitchFamily="-84" charset="2"/>
              <a:buChar char="l"/>
              <a:defRPr/>
            </a:pPr>
            <a:endParaRPr lang="en-US" dirty="0"/>
          </a:p>
        </p:txBody>
      </p:sp>
    </p:spTree>
    <p:extLst>
      <p:ext uri="{BB962C8B-B14F-4D97-AF65-F5344CB8AC3E}">
        <p14:creationId xmlns:p14="http://schemas.microsoft.com/office/powerpoint/2010/main" val="2481186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0813"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Synchronization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2" name="Rectangle 3">
            <a:extLst>
              <a:ext uri="{FF2B5EF4-FFF2-40B4-BE49-F238E27FC236}">
                <a16:creationId xmlns:a16="http://schemas.microsoft.com/office/drawing/2014/main" id="{58620F69-E165-07E4-65B5-20CDFAF26BE3}"/>
              </a:ext>
            </a:extLst>
          </p:cNvPr>
          <p:cNvSpPr txBox="1">
            <a:spLocks noChangeArrowheads="1"/>
          </p:cNvSpPr>
          <p:nvPr/>
        </p:nvSpPr>
        <p:spPr>
          <a:xfrm>
            <a:off x="1851641" y="1772266"/>
            <a:ext cx="9533101" cy="41769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79413" indent="-379413">
              <a:defRPr/>
            </a:pPr>
            <a:r>
              <a:rPr lang="en-US" b="1" dirty="0">
                <a:solidFill>
                  <a:srgbClr val="3366FF"/>
                </a:solidFill>
              </a:rPr>
              <a:t>Non-blocking</a:t>
            </a:r>
            <a:r>
              <a:rPr lang="en-US" dirty="0"/>
              <a:t> is considered </a:t>
            </a:r>
            <a:r>
              <a:rPr lang="en-US" b="1" dirty="0">
                <a:solidFill>
                  <a:srgbClr val="3366FF"/>
                </a:solidFill>
              </a:rPr>
              <a:t>asynchronous</a:t>
            </a:r>
          </a:p>
          <a:p>
            <a:pPr marL="798513" lvl="1" indent="-341313">
              <a:defRPr/>
            </a:pPr>
            <a:r>
              <a:rPr lang="en-US" b="1" dirty="0"/>
              <a:t>Non-blocking send</a:t>
            </a:r>
            <a:r>
              <a:rPr lang="en-US" dirty="0"/>
              <a:t> -- the sender sends the message and continue</a:t>
            </a:r>
          </a:p>
          <a:p>
            <a:pPr marL="798513" lvl="1" indent="-341313">
              <a:defRPr/>
            </a:pPr>
            <a:r>
              <a:rPr lang="en-US" b="1" dirty="0"/>
              <a:t>Non-blocking receive</a:t>
            </a:r>
            <a:r>
              <a:rPr lang="en-US" dirty="0"/>
              <a:t> -- the receiver receives:</a:t>
            </a:r>
          </a:p>
          <a:p>
            <a:pPr marL="1141413" lvl="2" indent="-341313">
              <a:buFont typeface="Monotype Sorts" pitchFamily="-84" charset="2"/>
              <a:buChar char="l"/>
              <a:defRPr/>
            </a:pPr>
            <a:r>
              <a:rPr lang="en-US" dirty="0"/>
              <a:t> </a:t>
            </a:r>
            <a:r>
              <a:rPr lang="en-US" sz="2400" dirty="0"/>
              <a:t>A valid message,  or </a:t>
            </a:r>
          </a:p>
          <a:p>
            <a:pPr marL="1141413" lvl="2" indent="-341313">
              <a:buFont typeface="Monotype Sorts" pitchFamily="-84" charset="2"/>
              <a:buChar char="l"/>
              <a:defRPr/>
            </a:pPr>
            <a:r>
              <a:rPr lang="en-US" sz="2400" dirty="0"/>
              <a:t> Null message</a:t>
            </a:r>
          </a:p>
          <a:p>
            <a:pPr marL="170339" indent="0">
              <a:buNone/>
              <a:defRPr/>
            </a:pPr>
            <a:endParaRPr lang="en-US" dirty="0">
              <a:ea typeface="ＭＳ Ｐゴシック" charset="0"/>
            </a:endParaRPr>
          </a:p>
          <a:p>
            <a:pPr marL="170339" indent="0">
              <a:buNone/>
              <a:defRPr/>
            </a:pPr>
            <a:r>
              <a:rPr lang="en-US" dirty="0">
                <a:ea typeface="ＭＳ Ｐゴシック" charset="0"/>
              </a:rPr>
              <a:t>Different combinations possible</a:t>
            </a:r>
          </a:p>
          <a:p>
            <a:pPr marL="570389" lvl="1" indent="0">
              <a:buNone/>
              <a:defRPr/>
            </a:pPr>
            <a:r>
              <a:rPr lang="en-US" dirty="0">
                <a:ea typeface="ＭＳ Ｐゴシック" charset="0"/>
              </a:rPr>
              <a:t>If both send and receive are blocking, we have a </a:t>
            </a:r>
            <a:r>
              <a:rPr lang="en-US" b="1" dirty="0">
                <a:solidFill>
                  <a:srgbClr val="3366FF"/>
                </a:solidFill>
                <a:ea typeface="ＭＳ Ｐゴシック" charset="0"/>
                <a:cs typeface="ＭＳ Ｐゴシック" charset="0"/>
              </a:rPr>
              <a:t>rendezvous</a:t>
            </a:r>
          </a:p>
          <a:p>
            <a:pPr marL="398463" indent="-341313">
              <a:defRPr/>
            </a:pPr>
            <a:endParaRPr lang="en-US" dirty="0"/>
          </a:p>
          <a:p>
            <a:pPr marL="1141413" lvl="2" indent="-341313">
              <a:buFont typeface="Monotype Sorts" pitchFamily="-84" charset="2"/>
              <a:buChar char="l"/>
              <a:defRPr/>
            </a:pPr>
            <a:endParaRPr lang="en-US" dirty="0"/>
          </a:p>
        </p:txBody>
      </p:sp>
    </p:spTree>
    <p:extLst>
      <p:ext uri="{BB962C8B-B14F-4D97-AF65-F5344CB8AC3E}">
        <p14:creationId xmlns:p14="http://schemas.microsoft.com/office/powerpoint/2010/main" val="39273507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4">
            <a:extLst>
              <a:ext uri="{FF2B5EF4-FFF2-40B4-BE49-F238E27FC236}">
                <a16:creationId xmlns:a16="http://schemas.microsoft.com/office/drawing/2014/main" id="{DDEF8B05-40BD-6AC2-E3CE-5B69E25266F2}"/>
              </a:ext>
            </a:extLst>
          </p:cNvPr>
          <p:cNvSpPr txBox="1">
            <a:spLocks noChangeArrowheads="1"/>
          </p:cNvSpPr>
          <p:nvPr/>
        </p:nvSpPr>
        <p:spPr>
          <a:xfrm>
            <a:off x="3992880" y="3231619"/>
            <a:ext cx="4671060"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en-US" sz="4000" b="1" dirty="0"/>
              <a:t>End of Module 2</a:t>
            </a:r>
          </a:p>
        </p:txBody>
      </p:sp>
    </p:spTree>
    <p:extLst>
      <p:ext uri="{BB962C8B-B14F-4D97-AF65-F5344CB8AC3E}">
        <p14:creationId xmlns:p14="http://schemas.microsoft.com/office/powerpoint/2010/main" val="4147344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5832</TotalTime>
  <Words>1820</Words>
  <Application>Microsoft Office PowerPoint</Application>
  <PresentationFormat>شاشة عريضة</PresentationFormat>
  <Paragraphs>342</Paragraphs>
  <Slides>42</Slides>
  <Notes>3</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42</vt:i4>
      </vt:variant>
    </vt:vector>
  </HeadingPairs>
  <TitlesOfParts>
    <vt:vector size="52" baseType="lpstr">
      <vt:lpstr>Arial</vt:lpstr>
      <vt:lpstr>Calibri</vt:lpstr>
      <vt:lpstr>Calibri Light</vt:lpstr>
      <vt:lpstr>Courier New</vt:lpstr>
      <vt:lpstr>Helvetica</vt:lpstr>
      <vt:lpstr>Monotype Sorts</vt:lpstr>
      <vt:lpstr>system-ui</vt:lpstr>
      <vt:lpstr>Tajawal Medium</vt:lpstr>
      <vt:lpstr>Verdana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Alaa Amin</cp:lastModifiedBy>
  <cp:revision>51</cp:revision>
  <dcterms:created xsi:type="dcterms:W3CDTF">2021-08-03T13:03:26Z</dcterms:created>
  <dcterms:modified xsi:type="dcterms:W3CDTF">2023-01-22T17:17:45Z</dcterms:modified>
</cp:coreProperties>
</file>