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258" r:id="rId3"/>
    <p:sldId id="261" r:id="rId4"/>
    <p:sldId id="262" r:id="rId5"/>
    <p:sldId id="263" r:id="rId6"/>
    <p:sldId id="264" r:id="rId7"/>
    <p:sldId id="265" r:id="rId8"/>
    <p:sldId id="266" r:id="rId9"/>
    <p:sldId id="259" r:id="rId10"/>
    <p:sldId id="268" r:id="rId11"/>
    <p:sldId id="260" r:id="rId12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4131A9B-DC19-254F-A996-FC1FCE0F0F80}" v="14" dt="2025-08-24T18:42:55.613"/>
    <p1510:client id="{BE9A2933-ECF3-B0E4-1805-45A06759BC5B}" v="170" dt="2025-08-26T10:40:29.81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310"/>
    <p:restoredTop sz="94643"/>
  </p:normalViewPr>
  <p:slideViewPr>
    <p:cSldViewPr snapToGrid="0">
      <p:cViewPr varScale="1">
        <p:scale>
          <a:sx n="140" d="100"/>
          <a:sy n="140" d="100"/>
        </p:scale>
        <p:origin x="51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46257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E9B591-6EE9-AF89-B5FA-7E59EB5AD5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11D3BC2-7790-D6D7-0688-C163ACFFD85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F8250A3-67E1-4EA1-4CCF-60CF40F242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5E89E3-3259-814A-E2C5-75F5AA368DD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9995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94CCF1-CFA1-C904-840A-ABE02F92E3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A5E7E8E-3E92-E87B-5B81-3B116F2FAE9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F20D3BB-1678-21F2-EF41-9ED2027910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9B0BD2-AC22-5531-D35B-46B047328E7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05761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362122-53F0-E72C-3770-E07776C46B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01755FC-1545-3944-6E51-79B613B76EA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CA8A19-B393-17C7-23ED-47B4CD288E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8E70A2-F452-374D-1743-5354C12B131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75255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74E279-327A-5C9E-8E4B-00639019AF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B20F562-B89B-3D6B-8A3F-438E6BA00D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E70B73F-77C4-ABE8-C63A-EE23766CBC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4617B7-C5FA-B240-4A45-21C7E4AC440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2030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9D492D-4150-80A5-4747-FD69FC5872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94C68A-A45A-E20E-3572-F1651F626E8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FC8DDDA-D095-4F3C-5678-FDE3F20B9D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A11037-EDEF-D8E0-2054-00BC4403FF3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35839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933263-1EE9-1C5C-937D-834967782A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54C9F6D-9B72-5987-2ABE-71CAFA113A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D2730D0-8007-CF0E-DC2C-B981CEEEC36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1A210A-BBF6-CCCA-A5A1-C6FD106F43B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49635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F437F4-78F7-C29D-52E3-8740BF068E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FE1CE6-7611-09D0-C060-B28A782AB00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BD177F6-5E84-56CD-43E4-A44FE47D409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5D79B8-D621-A7CA-9551-4CB86F77DB0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56278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sv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sv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svg"/><Relationship Id="rId9" Type="http://schemas.openxmlformats.org/officeDocument/2006/relationships/image" Target="../media/image9.svg"/><Relationship Id="rId14" Type="http://schemas.openxmlformats.org/officeDocument/2006/relationships/image" Target="../media/image14.sv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taticPath"/>
          <p:cNvSpPr/>
          <p:nvPr/>
        </p:nvSpPr>
        <p:spPr>
          <a:xfrm>
            <a:off x="2056019" y="-1222724"/>
            <a:ext cx="5032058" cy="5032058"/>
          </a:xfrm>
          <a:prstGeom prst="ellipse">
            <a:avLst/>
          </a:prstGeom>
          <a:solidFill>
            <a:srgbClr val="4990E2">
              <a:alpha val="10000"/>
            </a:srgbClr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3" name="Title"/>
          <p:cNvSpPr/>
          <p:nvPr/>
        </p:nvSpPr>
        <p:spPr>
          <a:xfrm>
            <a:off x="762000" y="1524238"/>
            <a:ext cx="7620000" cy="9397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940" b="1">
                <a:solidFill>
                  <a:srgbClr val="000000"/>
                </a:solidFill>
                <a:latin typeface="OpenSans-Bold" pitchFamily="34" charset="0"/>
                <a:ea typeface="OpenSans-Bold" pitchFamily="34" charset="-122"/>
                <a:cs typeface="OpenSans-Bold" pitchFamily="34" charset="-120"/>
              </a:rPr>
              <a:t>A Comparative Study of Fake News Detection Using Machine Learning, Deep Learning, and Large Language Models</a:t>
            </a:r>
            <a:endParaRPr lang="en-US" sz="1940"/>
          </a:p>
        </p:txBody>
      </p:sp>
      <p:sp>
        <p:nvSpPr>
          <p:cNvPr id="4" name="StaticPath"/>
          <p:cNvSpPr/>
          <p:nvPr/>
        </p:nvSpPr>
        <p:spPr>
          <a:xfrm>
            <a:off x="7190137" y="3357658"/>
            <a:ext cx="2394585" cy="2394585"/>
          </a:xfrm>
          <a:prstGeom prst="ellipse">
            <a:avLst/>
          </a:prstGeom>
          <a:solidFill>
            <a:srgbClr val="000000">
              <a:alpha val="0"/>
            </a:srgbClr>
          </a:solidFill>
          <a:ln w="423333">
            <a:solidFill>
              <a:srgbClr val="4990E2"/>
            </a:solidFill>
            <a:prstDash val="solid"/>
          </a:ln>
        </p:spPr>
        <p:txBody>
          <a:bodyPr/>
          <a:lstStyle/>
          <a:p>
            <a:endParaRPr lang="en-SA"/>
          </a:p>
        </p:txBody>
      </p:sp>
      <p:sp>
        <p:nvSpPr>
          <p:cNvPr id="5" name="StaticPath"/>
          <p:cNvSpPr/>
          <p:nvPr/>
        </p:nvSpPr>
        <p:spPr>
          <a:xfrm>
            <a:off x="-957929" y="-1222724"/>
            <a:ext cx="1991678" cy="1991677"/>
          </a:xfrm>
          <a:prstGeom prst="ellipse">
            <a:avLst/>
          </a:prstGeom>
          <a:solidFill>
            <a:srgbClr val="000000">
              <a:alpha val="0"/>
            </a:srgbClr>
          </a:solidFill>
          <a:ln w="423333">
            <a:solidFill>
              <a:srgbClr val="4990E2"/>
            </a:solidFill>
            <a:prstDash val="solid"/>
          </a:ln>
        </p:spPr>
        <p:txBody>
          <a:bodyPr/>
          <a:lstStyle/>
          <a:p>
            <a:endParaRPr lang="en-SA"/>
          </a:p>
        </p:txBody>
      </p:sp>
      <p:sp>
        <p:nvSpPr>
          <p:cNvPr id="6" name="StaticPath"/>
          <p:cNvSpPr/>
          <p:nvPr/>
        </p:nvSpPr>
        <p:spPr>
          <a:xfrm>
            <a:off x="303609" y="4340114"/>
            <a:ext cx="571500" cy="571500"/>
          </a:xfrm>
          <a:prstGeom prst="ellipse">
            <a:avLst/>
          </a:prstGeom>
          <a:solidFill>
            <a:srgbClr val="000000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7" name="StaticPath"/>
          <p:cNvSpPr/>
          <p:nvPr/>
        </p:nvSpPr>
        <p:spPr>
          <a:xfrm>
            <a:off x="939165" y="4348163"/>
            <a:ext cx="571500" cy="571500"/>
          </a:xfrm>
          <a:prstGeom prst="ellipse">
            <a:avLst/>
          </a:prstGeom>
          <a:solidFill>
            <a:srgbClr val="000000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8" name="StaticPath"/>
          <p:cNvSpPr/>
          <p:nvPr/>
        </p:nvSpPr>
        <p:spPr>
          <a:xfrm>
            <a:off x="620268" y="4338923"/>
            <a:ext cx="571500" cy="571500"/>
          </a:xfrm>
          <a:prstGeom prst="ellipse">
            <a:avLst/>
          </a:prstGeom>
          <a:solidFill>
            <a:srgbClr val="4990E2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9" name="StaticText"/>
          <p:cNvSpPr/>
          <p:nvPr/>
        </p:nvSpPr>
        <p:spPr>
          <a:xfrm>
            <a:off x="2512933" y="3688985"/>
            <a:ext cx="4438317" cy="153700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>
                <a:solidFill>
                  <a:srgbClr val="333333"/>
                </a:solidFill>
                <a:latin typeface="OpenSans-Regular" pitchFamily="34" charset="0"/>
                <a:ea typeface="OpenSans-Regular" pitchFamily="34" charset="-122"/>
                <a:cs typeface="OpenSans-Regular" pitchFamily="34" charset="-120"/>
              </a:rPr>
              <a:t>Prepared By 
Name: Rayan Shukri  	ID No.:  251000636 
Name: Sultan Hassan  	ID No.: 251002896 
Subervized by
Wesam Ahmed 
</a:t>
            </a:r>
            <a:endParaRPr lang="en-US" sz="1400"/>
          </a:p>
        </p:txBody>
      </p:sp>
      <p:pic>
        <p:nvPicPr>
          <p:cNvPr id="10" name="StaticImage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5396" y="-275034"/>
            <a:ext cx="1789557" cy="135378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taticPath"/>
          <p:cNvSpPr/>
          <p:nvPr/>
        </p:nvSpPr>
        <p:spPr>
          <a:xfrm>
            <a:off x="7143750" y="0"/>
            <a:ext cx="2000250" cy="5143500"/>
          </a:xfrm>
          <a:prstGeom prst="rect">
            <a:avLst/>
          </a:prstGeom>
          <a:solidFill>
            <a:srgbClr val="4990E2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3" name="Title"/>
          <p:cNvSpPr/>
          <p:nvPr/>
        </p:nvSpPr>
        <p:spPr>
          <a:xfrm>
            <a:off x="1190625" y="357188"/>
            <a:ext cx="5715000" cy="30656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899" b="1">
                <a:solidFill>
                  <a:srgbClr val="333333"/>
                </a:solidFill>
                <a:latin typeface="OpenSans-Bold" pitchFamily="34" charset="0"/>
                <a:ea typeface="OpenSans-Bold" pitchFamily="34" charset="-122"/>
                <a:cs typeface="OpenSans-Bold" pitchFamily="34" charset="-120"/>
              </a:rPr>
              <a:t>Agenda</a:t>
            </a:r>
            <a:endParaRPr lang="en-US" sz="1899"/>
          </a:p>
        </p:txBody>
      </p:sp>
      <p:sp>
        <p:nvSpPr>
          <p:cNvPr id="4" name="Subtitle 1"/>
          <p:cNvSpPr/>
          <p:nvPr/>
        </p:nvSpPr>
        <p:spPr>
          <a:xfrm>
            <a:off x="861130" y="1761596"/>
            <a:ext cx="5238750" cy="16203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b="1">
                <a:solidFill>
                  <a:srgbClr val="000000"/>
                </a:solidFill>
                <a:latin typeface="OpenSans-Bold" pitchFamily="34" charset="0"/>
                <a:ea typeface="OpenSans-Bold" pitchFamily="34" charset="-122"/>
                <a:cs typeface="OpenSans-Bold" pitchFamily="34" charset="-120"/>
              </a:rPr>
              <a:t>Introduction</a:t>
            </a:r>
          </a:p>
          <a:p>
            <a:pPr marL="342900" indent="-342900" algn="l">
              <a:lnSpc>
                <a:spcPct val="150000"/>
              </a:lnSpc>
              <a:buFont typeface="+mj-lt"/>
              <a:buAutoNum type="arabicPeriod"/>
            </a:pPr>
            <a:r>
              <a:rPr lang="en-US" b="1">
                <a:solidFill>
                  <a:srgbClr val="000000"/>
                </a:solidFill>
                <a:latin typeface="OpenSans-Bold" pitchFamily="34" charset="0"/>
                <a:ea typeface="OpenSans-Bold" pitchFamily="34" charset="-122"/>
                <a:cs typeface="OpenSans-Bold" pitchFamily="34" charset="-120"/>
              </a:rPr>
              <a:t>Objective</a:t>
            </a:r>
          </a:p>
          <a:p>
            <a:pPr marL="342900" indent="-342900" algn="l">
              <a:lnSpc>
                <a:spcPct val="150000"/>
              </a:lnSpc>
              <a:buFont typeface="+mj-lt"/>
              <a:buAutoNum type="arabicPeriod"/>
            </a:pPr>
            <a:r>
              <a:rPr lang="en-US" b="1">
                <a:solidFill>
                  <a:srgbClr val="000000"/>
                </a:solidFill>
                <a:latin typeface="OpenSans-Bold" pitchFamily="34" charset="0"/>
                <a:ea typeface="OpenSans-Bold" pitchFamily="34" charset="-122"/>
                <a:cs typeface="OpenSans-Bold" pitchFamily="34" charset="-120"/>
              </a:rPr>
              <a:t>Contribution</a:t>
            </a:r>
          </a:p>
          <a:p>
            <a:pPr marL="342900" indent="-342900" algn="l">
              <a:lnSpc>
                <a:spcPct val="150000"/>
              </a:lnSpc>
              <a:buFont typeface="+mj-lt"/>
              <a:buAutoNum type="arabicPeriod"/>
            </a:pPr>
            <a:r>
              <a:rPr lang="en-US" b="1">
                <a:solidFill>
                  <a:srgbClr val="000000"/>
                </a:solidFill>
                <a:latin typeface="OpenSans-Bold" pitchFamily="34" charset="0"/>
                <a:ea typeface="OpenSans-Bold" pitchFamily="34" charset="-122"/>
                <a:cs typeface="OpenSans-Bold" pitchFamily="34" charset="-120"/>
              </a:rPr>
              <a:t>Related work</a:t>
            </a:r>
          </a:p>
          <a:p>
            <a:pPr marL="342900" indent="-342900" algn="l">
              <a:lnSpc>
                <a:spcPct val="150000"/>
              </a:lnSpc>
              <a:buFont typeface="+mj-lt"/>
              <a:buAutoNum type="arabicPeriod"/>
            </a:pPr>
            <a:r>
              <a:rPr lang="en-US" b="1">
                <a:solidFill>
                  <a:srgbClr val="000000"/>
                </a:solidFill>
                <a:latin typeface="OpenSans-Bold" pitchFamily="34" charset="0"/>
                <a:ea typeface="OpenSans-Bold" pitchFamily="34" charset="-122"/>
                <a:cs typeface="OpenSans-Bold" pitchFamily="34" charset="-120"/>
              </a:rPr>
              <a:t>Proposed framework</a:t>
            </a:r>
          </a:p>
          <a:p>
            <a:pPr marL="342900" indent="-342900" algn="l">
              <a:lnSpc>
                <a:spcPct val="150000"/>
              </a:lnSpc>
              <a:buFont typeface="+mj-lt"/>
              <a:buAutoNum type="arabicPeriod"/>
            </a:pPr>
            <a:r>
              <a:rPr lang="en-US" b="1">
                <a:solidFill>
                  <a:srgbClr val="000000"/>
                </a:solidFill>
                <a:latin typeface="OpenSans-Bold" pitchFamily="34" charset="0"/>
                <a:ea typeface="OpenSans-Bold" pitchFamily="34" charset="-122"/>
                <a:cs typeface="OpenSans-Bold" pitchFamily="34" charset="-120"/>
              </a:rPr>
              <a:t>Dataset</a:t>
            </a:r>
          </a:p>
          <a:p>
            <a:pPr marL="342900" indent="-342900" algn="l">
              <a:lnSpc>
                <a:spcPct val="150000"/>
              </a:lnSpc>
              <a:buFont typeface="+mj-lt"/>
              <a:buAutoNum type="arabicPeriod"/>
            </a:pPr>
            <a:endParaRPr lang="en-US" b="1">
              <a:solidFill>
                <a:srgbClr val="000000"/>
              </a:solidFill>
              <a:latin typeface="OpenSans-Bold" pitchFamily="34" charset="0"/>
              <a:ea typeface="OpenSans-Bold" pitchFamily="34" charset="-122"/>
              <a:cs typeface="OpenSans-Bold" pitchFamily="34" charset="-120"/>
            </a:endParaRPr>
          </a:p>
          <a:p>
            <a:pPr marL="342900" indent="-342900" algn="l">
              <a:buFont typeface="+mj-lt"/>
              <a:buAutoNum type="arabicPeriod"/>
            </a:pPr>
            <a:endParaRPr lang="en-US" sz="1500" b="1">
              <a:solidFill>
                <a:srgbClr val="000000"/>
              </a:solidFill>
              <a:latin typeface="OpenSans-Bold" pitchFamily="34" charset="0"/>
              <a:ea typeface="OpenSans-Bold" pitchFamily="34" charset="-122"/>
              <a:cs typeface="OpenSans-Bold" pitchFamily="34" charset="-120"/>
            </a:endParaRPr>
          </a:p>
        </p:txBody>
      </p:sp>
      <p:sp>
        <p:nvSpPr>
          <p:cNvPr id="9" name="Paragraph 3"/>
          <p:cNvSpPr/>
          <p:nvPr/>
        </p:nvSpPr>
        <p:spPr>
          <a:xfrm>
            <a:off x="714375" y="4000500"/>
            <a:ext cx="5238750" cy="51897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endParaRPr lang="en-US" sz="1071"/>
          </a:p>
        </p:txBody>
      </p:sp>
      <p:sp>
        <p:nvSpPr>
          <p:cNvPr id="10" name="StaticPath"/>
          <p:cNvSpPr/>
          <p:nvPr/>
        </p:nvSpPr>
        <p:spPr>
          <a:xfrm>
            <a:off x="-1309687" y="3810000"/>
            <a:ext cx="1737360" cy="1737360"/>
          </a:xfrm>
          <a:prstGeom prst="ellipse">
            <a:avLst/>
          </a:prstGeom>
          <a:solidFill>
            <a:srgbClr val="000000">
              <a:alpha val="0"/>
            </a:srgbClr>
          </a:solidFill>
          <a:ln w="211667">
            <a:solidFill>
              <a:srgbClr val="4990E2"/>
            </a:solidFill>
            <a:prstDash val="solid"/>
          </a:ln>
        </p:spPr>
        <p:txBody>
          <a:bodyPr/>
          <a:lstStyle/>
          <a:p>
            <a:endParaRPr lang="en-SA"/>
          </a:p>
        </p:txBody>
      </p:sp>
      <p:sp>
        <p:nvSpPr>
          <p:cNvPr id="11" name="StaticPath"/>
          <p:cNvSpPr/>
          <p:nvPr/>
        </p:nvSpPr>
        <p:spPr>
          <a:xfrm>
            <a:off x="285750" y="204788"/>
            <a:ext cx="482918" cy="482917"/>
          </a:xfrm>
          <a:prstGeom prst="ellipse">
            <a:avLst/>
          </a:prstGeom>
          <a:solidFill>
            <a:srgbClr val="000000"/>
          </a:solidFill>
          <a:ln/>
        </p:spPr>
        <p:txBody>
          <a:bodyPr/>
          <a:lstStyle/>
          <a:p>
            <a:endParaRPr lang="en-SA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49E97E-5461-2D93-2EC5-77B1800FC2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taticPath">
            <a:extLst>
              <a:ext uri="{FF2B5EF4-FFF2-40B4-BE49-F238E27FC236}">
                <a16:creationId xmlns:a16="http://schemas.microsoft.com/office/drawing/2014/main" id="{4A89A1F2-2C64-5EF1-5C02-BEEEAB2EC472}"/>
              </a:ext>
            </a:extLst>
          </p:cNvPr>
          <p:cNvSpPr/>
          <p:nvPr/>
        </p:nvSpPr>
        <p:spPr>
          <a:xfrm>
            <a:off x="7143750" y="0"/>
            <a:ext cx="2000250" cy="5143500"/>
          </a:xfrm>
          <a:prstGeom prst="rect">
            <a:avLst/>
          </a:prstGeom>
          <a:solidFill>
            <a:srgbClr val="4990E2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3" name="Title">
            <a:extLst>
              <a:ext uri="{FF2B5EF4-FFF2-40B4-BE49-F238E27FC236}">
                <a16:creationId xmlns:a16="http://schemas.microsoft.com/office/drawing/2014/main" id="{A8FF5A45-E227-CBEF-90C0-FB1D52856DBA}"/>
              </a:ext>
            </a:extLst>
          </p:cNvPr>
          <p:cNvSpPr/>
          <p:nvPr/>
        </p:nvSpPr>
        <p:spPr>
          <a:xfrm>
            <a:off x="1190625" y="357188"/>
            <a:ext cx="5715000" cy="30656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000" b="1">
                <a:solidFill>
                  <a:srgbClr val="000000"/>
                </a:solidFill>
                <a:latin typeface="OpenSans-Bold" pitchFamily="34" charset="0"/>
                <a:ea typeface="OpenSans-Bold" pitchFamily="34" charset="-122"/>
                <a:cs typeface="OpenSans-Bold" pitchFamily="34" charset="-120"/>
              </a:rPr>
              <a:t>Introduction</a:t>
            </a:r>
            <a:endParaRPr lang="en-US" sz="1899"/>
          </a:p>
        </p:txBody>
      </p:sp>
      <p:sp>
        <p:nvSpPr>
          <p:cNvPr id="4" name="Subtitle 1">
            <a:extLst>
              <a:ext uri="{FF2B5EF4-FFF2-40B4-BE49-F238E27FC236}">
                <a16:creationId xmlns:a16="http://schemas.microsoft.com/office/drawing/2014/main" id="{FEF15C38-B8EE-82F8-5C94-80CF0F60C4D0}"/>
              </a:ext>
            </a:extLst>
          </p:cNvPr>
          <p:cNvSpPr/>
          <p:nvPr/>
        </p:nvSpPr>
        <p:spPr>
          <a:xfrm>
            <a:off x="874243" y="2450663"/>
            <a:ext cx="5238750" cy="242173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ctr"/>
          <a:lstStyle/>
          <a:p>
            <a:pPr>
              <a:lnSpc>
                <a:spcPct val="150000"/>
              </a:lnSpc>
            </a:pPr>
            <a:endParaRPr lang="en-US" sz="1600" b="1"/>
          </a:p>
          <a:p>
            <a:pPr>
              <a:lnSpc>
                <a:spcPct val="150000"/>
              </a:lnSpc>
            </a:pPr>
            <a:r>
              <a:rPr lang="en-US" sz="1600" b="1"/>
              <a:t>What is Fake News?</a:t>
            </a:r>
            <a:endParaRPr lang="en-US" sz="1600">
              <a:ea typeface="+mn-lt"/>
              <a:cs typeface="+mn-lt"/>
            </a:endParaRPr>
          </a:p>
          <a:p>
            <a:pPr marL="285750" indent="-285750">
              <a:lnSpc>
                <a:spcPct val="150000"/>
              </a:lnSpc>
              <a:buFont typeface="Arial"/>
              <a:buChar char="•"/>
            </a:pPr>
            <a:r>
              <a:rPr lang="en-US" sz="1600">
                <a:ea typeface="+mn-lt"/>
                <a:cs typeface="+mn-lt"/>
              </a:rPr>
              <a:t>Fake news = false or misleading content presented as real news.</a:t>
            </a:r>
            <a:endParaRPr lang="en-US">
              <a:ea typeface="+mn-lt"/>
              <a:cs typeface="+mn-lt"/>
            </a:endParaRPr>
          </a:p>
          <a:p>
            <a:pPr marL="285750" indent="-285750">
              <a:lnSpc>
                <a:spcPct val="150000"/>
              </a:lnSpc>
              <a:buFont typeface="Arial"/>
              <a:buChar char="•"/>
            </a:pPr>
            <a:r>
              <a:rPr lang="en-US" sz="1600" i="1">
                <a:ea typeface="+mn-lt"/>
                <a:cs typeface="+mn-lt"/>
              </a:rPr>
              <a:t>Goal:</a:t>
            </a:r>
            <a:r>
              <a:rPr lang="en-US" sz="1600">
                <a:ea typeface="+mn-lt"/>
                <a:cs typeface="+mn-lt"/>
              </a:rPr>
              <a:t> influence opinions or serve political/financial interests.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pPr marL="285750" indent="-285750">
              <a:lnSpc>
                <a:spcPct val="150000"/>
              </a:lnSpc>
              <a:buFont typeface="Arial"/>
              <a:buChar char="•"/>
            </a:pPr>
            <a:r>
              <a:rPr lang="en-US" sz="1600">
                <a:ea typeface="+mn-lt"/>
                <a:cs typeface="+mn-lt"/>
              </a:rPr>
              <a:t>Social media algorithms amplify and accelerate its spread.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pPr marL="285750" indent="-285750">
              <a:lnSpc>
                <a:spcPct val="150000"/>
              </a:lnSpc>
              <a:buFont typeface="Arial"/>
              <a:buChar char="•"/>
            </a:pPr>
            <a:r>
              <a:rPr lang="en-US" sz="1600" i="1">
                <a:ea typeface="+mn-lt"/>
                <a:cs typeface="+mn-lt"/>
              </a:rPr>
              <a:t>Example: </a:t>
            </a:r>
            <a:r>
              <a:rPr lang="en-US" sz="1600">
                <a:ea typeface="+mn-lt"/>
                <a:cs typeface="+mn-lt"/>
              </a:rPr>
              <a:t>COVID-19 misinformation caused real-world harm.</a:t>
            </a:r>
            <a:endParaRPr lang="en-US" sz="1600"/>
          </a:p>
          <a:p>
            <a:pPr>
              <a:lnSpc>
                <a:spcPct val="150000"/>
              </a:lnSpc>
            </a:pPr>
            <a:r>
              <a:rPr lang="en-US" sz="1600" b="1"/>
              <a:t>Role of AI:</a:t>
            </a:r>
            <a:endParaRPr lang="en-US" sz="1600">
              <a:ea typeface="Calibri"/>
              <a:cs typeface="Calibri"/>
            </a:endParaRPr>
          </a:p>
          <a:p>
            <a:pPr>
              <a:lnSpc>
                <a:spcPct val="150000"/>
              </a:lnSpc>
            </a:pPr>
            <a:r>
              <a:rPr lang="en-US" sz="1600"/>
              <a:t>Enhances accuracy, scalability, and adaptability.</a:t>
            </a:r>
            <a:endParaRPr lang="en-US">
              <a:ea typeface="Calibri"/>
              <a:cs typeface="Calibri"/>
            </a:endParaRPr>
          </a:p>
        </p:txBody>
      </p:sp>
      <p:sp>
        <p:nvSpPr>
          <p:cNvPr id="9" name="Paragraph 3">
            <a:extLst>
              <a:ext uri="{FF2B5EF4-FFF2-40B4-BE49-F238E27FC236}">
                <a16:creationId xmlns:a16="http://schemas.microsoft.com/office/drawing/2014/main" id="{0CF9872E-8730-E7C0-7263-02D577EE3A99}"/>
              </a:ext>
            </a:extLst>
          </p:cNvPr>
          <p:cNvSpPr/>
          <p:nvPr/>
        </p:nvSpPr>
        <p:spPr>
          <a:xfrm>
            <a:off x="714375" y="4000500"/>
            <a:ext cx="5238750" cy="51897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endParaRPr lang="en-US" sz="1071"/>
          </a:p>
        </p:txBody>
      </p:sp>
      <p:sp>
        <p:nvSpPr>
          <p:cNvPr id="10" name="StaticPath">
            <a:extLst>
              <a:ext uri="{FF2B5EF4-FFF2-40B4-BE49-F238E27FC236}">
                <a16:creationId xmlns:a16="http://schemas.microsoft.com/office/drawing/2014/main" id="{99F88EE4-A0B3-97BD-737D-03DAD2C07FD8}"/>
              </a:ext>
            </a:extLst>
          </p:cNvPr>
          <p:cNvSpPr/>
          <p:nvPr/>
        </p:nvSpPr>
        <p:spPr>
          <a:xfrm>
            <a:off x="-1309687" y="3810000"/>
            <a:ext cx="1737360" cy="1737360"/>
          </a:xfrm>
          <a:prstGeom prst="ellipse">
            <a:avLst/>
          </a:prstGeom>
          <a:solidFill>
            <a:srgbClr val="000000">
              <a:alpha val="0"/>
            </a:srgbClr>
          </a:solidFill>
          <a:ln w="211667">
            <a:solidFill>
              <a:srgbClr val="4990E2"/>
            </a:solidFill>
            <a:prstDash val="solid"/>
          </a:ln>
        </p:spPr>
        <p:txBody>
          <a:bodyPr/>
          <a:lstStyle/>
          <a:p>
            <a:endParaRPr lang="en-SA"/>
          </a:p>
        </p:txBody>
      </p:sp>
      <p:sp>
        <p:nvSpPr>
          <p:cNvPr id="11" name="StaticPath">
            <a:extLst>
              <a:ext uri="{FF2B5EF4-FFF2-40B4-BE49-F238E27FC236}">
                <a16:creationId xmlns:a16="http://schemas.microsoft.com/office/drawing/2014/main" id="{34EFFFE6-9E48-7198-4118-6EBCD0A9B5AE}"/>
              </a:ext>
            </a:extLst>
          </p:cNvPr>
          <p:cNvSpPr/>
          <p:nvPr/>
        </p:nvSpPr>
        <p:spPr>
          <a:xfrm>
            <a:off x="285750" y="204788"/>
            <a:ext cx="482918" cy="482917"/>
          </a:xfrm>
          <a:prstGeom prst="ellipse">
            <a:avLst/>
          </a:prstGeom>
          <a:solidFill>
            <a:srgbClr val="000000"/>
          </a:solidFill>
          <a:ln/>
        </p:spPr>
        <p:txBody>
          <a:bodyPr/>
          <a:lstStyle/>
          <a:p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36808377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85AE1F-8ACF-4DFA-D498-0158B9EDF2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taticPath">
            <a:extLst>
              <a:ext uri="{FF2B5EF4-FFF2-40B4-BE49-F238E27FC236}">
                <a16:creationId xmlns:a16="http://schemas.microsoft.com/office/drawing/2014/main" id="{CCF4E860-DA9A-F3CC-3728-4924324F3AC0}"/>
              </a:ext>
            </a:extLst>
          </p:cNvPr>
          <p:cNvSpPr/>
          <p:nvPr/>
        </p:nvSpPr>
        <p:spPr>
          <a:xfrm>
            <a:off x="7143750" y="0"/>
            <a:ext cx="2000250" cy="5143500"/>
          </a:xfrm>
          <a:prstGeom prst="rect">
            <a:avLst/>
          </a:prstGeom>
          <a:solidFill>
            <a:srgbClr val="4990E2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3" name="Title">
            <a:extLst>
              <a:ext uri="{FF2B5EF4-FFF2-40B4-BE49-F238E27FC236}">
                <a16:creationId xmlns:a16="http://schemas.microsoft.com/office/drawing/2014/main" id="{A8847ED1-8AC6-5505-7D55-3339EE848ADA}"/>
              </a:ext>
            </a:extLst>
          </p:cNvPr>
          <p:cNvSpPr/>
          <p:nvPr/>
        </p:nvSpPr>
        <p:spPr>
          <a:xfrm>
            <a:off x="1190625" y="357188"/>
            <a:ext cx="5715000" cy="30656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000" b="1">
                <a:solidFill>
                  <a:srgbClr val="000000"/>
                </a:solidFill>
                <a:latin typeface="OpenSans-Bold" pitchFamily="34" charset="0"/>
                <a:ea typeface="OpenSans-Bold" pitchFamily="34" charset="-122"/>
                <a:cs typeface="OpenSans-Bold" pitchFamily="34" charset="-120"/>
              </a:rPr>
              <a:t>Objective</a:t>
            </a:r>
            <a:endParaRPr lang="en-US" sz="1899"/>
          </a:p>
        </p:txBody>
      </p:sp>
      <p:sp>
        <p:nvSpPr>
          <p:cNvPr id="4" name="Subtitle 1">
            <a:extLst>
              <a:ext uri="{FF2B5EF4-FFF2-40B4-BE49-F238E27FC236}">
                <a16:creationId xmlns:a16="http://schemas.microsoft.com/office/drawing/2014/main" id="{5A3F2AA9-25BE-33C9-4B1F-6EBBB4DAB3D3}"/>
              </a:ext>
            </a:extLst>
          </p:cNvPr>
          <p:cNvSpPr/>
          <p:nvPr/>
        </p:nvSpPr>
        <p:spPr>
          <a:xfrm>
            <a:off x="768668" y="2089951"/>
            <a:ext cx="5238750" cy="24217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>
              <a:lnSpc>
                <a:spcPct val="150000"/>
              </a:lnSpc>
            </a:pPr>
            <a:endParaRPr lang="en-US" sz="1400"/>
          </a:p>
        </p:txBody>
      </p:sp>
      <p:sp>
        <p:nvSpPr>
          <p:cNvPr id="9" name="Paragraph 3">
            <a:extLst>
              <a:ext uri="{FF2B5EF4-FFF2-40B4-BE49-F238E27FC236}">
                <a16:creationId xmlns:a16="http://schemas.microsoft.com/office/drawing/2014/main" id="{408C4D41-53E5-EA30-962C-852A644CC8A1}"/>
              </a:ext>
            </a:extLst>
          </p:cNvPr>
          <p:cNvSpPr/>
          <p:nvPr/>
        </p:nvSpPr>
        <p:spPr>
          <a:xfrm>
            <a:off x="768668" y="3198222"/>
            <a:ext cx="5238750" cy="51897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endParaRPr lang="en-US" sz="1200"/>
          </a:p>
        </p:txBody>
      </p:sp>
      <p:sp>
        <p:nvSpPr>
          <p:cNvPr id="10" name="StaticPath">
            <a:extLst>
              <a:ext uri="{FF2B5EF4-FFF2-40B4-BE49-F238E27FC236}">
                <a16:creationId xmlns:a16="http://schemas.microsoft.com/office/drawing/2014/main" id="{2C77FEDA-A205-8CAA-4B11-722B58FC9C29}"/>
              </a:ext>
            </a:extLst>
          </p:cNvPr>
          <p:cNvSpPr/>
          <p:nvPr/>
        </p:nvSpPr>
        <p:spPr>
          <a:xfrm>
            <a:off x="-1309687" y="3810000"/>
            <a:ext cx="1737360" cy="1737360"/>
          </a:xfrm>
          <a:prstGeom prst="ellipse">
            <a:avLst/>
          </a:prstGeom>
          <a:solidFill>
            <a:srgbClr val="000000">
              <a:alpha val="0"/>
            </a:srgbClr>
          </a:solidFill>
          <a:ln w="211667">
            <a:solidFill>
              <a:srgbClr val="4990E2"/>
            </a:solidFill>
            <a:prstDash val="solid"/>
          </a:ln>
        </p:spPr>
        <p:txBody>
          <a:bodyPr/>
          <a:lstStyle/>
          <a:p>
            <a:endParaRPr lang="en-SA"/>
          </a:p>
        </p:txBody>
      </p:sp>
      <p:sp>
        <p:nvSpPr>
          <p:cNvPr id="11" name="StaticPath">
            <a:extLst>
              <a:ext uri="{FF2B5EF4-FFF2-40B4-BE49-F238E27FC236}">
                <a16:creationId xmlns:a16="http://schemas.microsoft.com/office/drawing/2014/main" id="{35EC4E74-CDEE-8C32-E9E9-44B962A4D2CA}"/>
              </a:ext>
            </a:extLst>
          </p:cNvPr>
          <p:cNvSpPr/>
          <p:nvPr/>
        </p:nvSpPr>
        <p:spPr>
          <a:xfrm>
            <a:off x="285750" y="204788"/>
            <a:ext cx="482918" cy="482917"/>
          </a:xfrm>
          <a:prstGeom prst="ellipse">
            <a:avLst/>
          </a:prstGeom>
          <a:solidFill>
            <a:srgbClr val="000000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5D5953F-32E9-BD33-3A06-FC9B3A32A466}"/>
              </a:ext>
            </a:extLst>
          </p:cNvPr>
          <p:cNvSpPr txBox="1"/>
          <p:nvPr/>
        </p:nvSpPr>
        <p:spPr>
          <a:xfrm>
            <a:off x="914400" y="1281793"/>
            <a:ext cx="5464628" cy="227010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/>
              <a:t>Explore and compare three major AI paradigms</a:t>
            </a:r>
          </a:p>
          <a:p>
            <a:pPr indent="-171450">
              <a:lnSpc>
                <a:spcPct val="150000"/>
              </a:lnSpc>
              <a:buFont typeface="Arial"/>
              <a:buChar char="•"/>
            </a:pPr>
            <a:r>
              <a:rPr lang="en-US" sz="1600" b="1"/>
              <a:t>Machine Learning (ML)</a:t>
            </a:r>
          </a:p>
          <a:p>
            <a:pPr indent="-171450">
              <a:lnSpc>
                <a:spcPct val="150000"/>
              </a:lnSpc>
              <a:buFont typeface="Arial"/>
              <a:buChar char="•"/>
            </a:pPr>
            <a:r>
              <a:rPr lang="en-US" sz="1600" b="1"/>
              <a:t>Deep Learning (DL)</a:t>
            </a:r>
          </a:p>
          <a:p>
            <a:pPr indent="-171450">
              <a:lnSpc>
                <a:spcPct val="150000"/>
              </a:lnSpc>
              <a:buFont typeface="Arial"/>
              <a:buChar char="•"/>
            </a:pPr>
            <a:r>
              <a:rPr lang="en-US" sz="1600" b="1"/>
              <a:t>Large Language Models (LLMs)</a:t>
            </a:r>
            <a:endParaRPr lang="en-US" sz="1600" b="1">
              <a:ea typeface="Calibri"/>
              <a:cs typeface="Calibri"/>
            </a:endParaRPr>
          </a:p>
          <a:p>
            <a:pPr indent="-171450">
              <a:lnSpc>
                <a:spcPct val="150000"/>
              </a:lnSpc>
              <a:buFont typeface="Arial"/>
              <a:buChar char="•"/>
            </a:pPr>
            <a:endParaRPr lang="en-US" sz="1600" b="1">
              <a:ea typeface="Calibri"/>
              <a:cs typeface="Calibri"/>
            </a:endParaRPr>
          </a:p>
          <a:p>
            <a:pPr>
              <a:lnSpc>
                <a:spcPct val="150000"/>
              </a:lnSpc>
            </a:pPr>
            <a:r>
              <a:rPr lang="en-US" sz="1600">
                <a:ea typeface="Calibri"/>
                <a:cs typeface="Calibri"/>
              </a:rPr>
              <a:t>In terms of their</a:t>
            </a:r>
            <a:r>
              <a:rPr lang="en-US" sz="1600" b="1">
                <a:ea typeface="Calibri"/>
                <a:cs typeface="Calibri"/>
              </a:rPr>
              <a:t> strengths, weaknesses, </a:t>
            </a:r>
            <a:r>
              <a:rPr lang="en-US" sz="1600">
                <a:ea typeface="Calibri"/>
                <a:cs typeface="Calibri"/>
              </a:rPr>
              <a:t>and</a:t>
            </a:r>
            <a:r>
              <a:rPr lang="en-US" sz="1600" b="1">
                <a:ea typeface="Calibri"/>
                <a:cs typeface="Calibri"/>
              </a:rPr>
              <a:t> effectiveness.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2133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D9023B-22C0-95C3-99B9-4BB9E5C2AF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taticPath">
            <a:extLst>
              <a:ext uri="{FF2B5EF4-FFF2-40B4-BE49-F238E27FC236}">
                <a16:creationId xmlns:a16="http://schemas.microsoft.com/office/drawing/2014/main" id="{8A49AE85-CF94-533D-5689-234A818C2435}"/>
              </a:ext>
            </a:extLst>
          </p:cNvPr>
          <p:cNvSpPr/>
          <p:nvPr/>
        </p:nvSpPr>
        <p:spPr>
          <a:xfrm>
            <a:off x="7143750" y="0"/>
            <a:ext cx="2000250" cy="5143500"/>
          </a:xfrm>
          <a:prstGeom prst="rect">
            <a:avLst/>
          </a:prstGeom>
          <a:solidFill>
            <a:srgbClr val="4990E2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3" name="Title">
            <a:extLst>
              <a:ext uri="{FF2B5EF4-FFF2-40B4-BE49-F238E27FC236}">
                <a16:creationId xmlns:a16="http://schemas.microsoft.com/office/drawing/2014/main" id="{2ACC4C69-CAAF-5500-2F1E-A25E422A0ECA}"/>
              </a:ext>
            </a:extLst>
          </p:cNvPr>
          <p:cNvSpPr/>
          <p:nvPr/>
        </p:nvSpPr>
        <p:spPr>
          <a:xfrm>
            <a:off x="1190625" y="357188"/>
            <a:ext cx="5715000" cy="30656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000" b="1">
                <a:solidFill>
                  <a:srgbClr val="000000"/>
                </a:solidFill>
                <a:latin typeface="OpenSans-Bold" pitchFamily="34" charset="0"/>
                <a:ea typeface="OpenSans-Bold" pitchFamily="34" charset="-122"/>
                <a:cs typeface="OpenSans-Bold" pitchFamily="34" charset="-120"/>
              </a:rPr>
              <a:t>Contribution</a:t>
            </a:r>
            <a:endParaRPr lang="en-US" sz="1899"/>
          </a:p>
        </p:txBody>
      </p:sp>
      <p:sp>
        <p:nvSpPr>
          <p:cNvPr id="9" name="Paragraph 3">
            <a:extLst>
              <a:ext uri="{FF2B5EF4-FFF2-40B4-BE49-F238E27FC236}">
                <a16:creationId xmlns:a16="http://schemas.microsoft.com/office/drawing/2014/main" id="{5911F2A0-7168-4480-3B29-E8E6176C9A92}"/>
              </a:ext>
            </a:extLst>
          </p:cNvPr>
          <p:cNvSpPr/>
          <p:nvPr/>
        </p:nvSpPr>
        <p:spPr>
          <a:xfrm>
            <a:off x="714375" y="4000500"/>
            <a:ext cx="5238750" cy="51897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endParaRPr lang="en-US" sz="1071"/>
          </a:p>
        </p:txBody>
      </p:sp>
      <p:sp>
        <p:nvSpPr>
          <p:cNvPr id="10" name="StaticPath">
            <a:extLst>
              <a:ext uri="{FF2B5EF4-FFF2-40B4-BE49-F238E27FC236}">
                <a16:creationId xmlns:a16="http://schemas.microsoft.com/office/drawing/2014/main" id="{144F2D13-D4EF-A7BA-26FA-B28178BFE507}"/>
              </a:ext>
            </a:extLst>
          </p:cNvPr>
          <p:cNvSpPr/>
          <p:nvPr/>
        </p:nvSpPr>
        <p:spPr>
          <a:xfrm>
            <a:off x="-1309687" y="3810000"/>
            <a:ext cx="1737360" cy="1737360"/>
          </a:xfrm>
          <a:prstGeom prst="ellipse">
            <a:avLst/>
          </a:prstGeom>
          <a:solidFill>
            <a:srgbClr val="000000">
              <a:alpha val="0"/>
            </a:srgbClr>
          </a:solidFill>
          <a:ln w="211667">
            <a:solidFill>
              <a:srgbClr val="4990E2"/>
            </a:solidFill>
            <a:prstDash val="solid"/>
          </a:ln>
        </p:spPr>
        <p:txBody>
          <a:bodyPr/>
          <a:lstStyle/>
          <a:p>
            <a:endParaRPr lang="en-SA"/>
          </a:p>
        </p:txBody>
      </p:sp>
      <p:sp>
        <p:nvSpPr>
          <p:cNvPr id="11" name="StaticPath">
            <a:extLst>
              <a:ext uri="{FF2B5EF4-FFF2-40B4-BE49-F238E27FC236}">
                <a16:creationId xmlns:a16="http://schemas.microsoft.com/office/drawing/2014/main" id="{D49EB720-AD3E-1476-822D-35C00905C768}"/>
              </a:ext>
            </a:extLst>
          </p:cNvPr>
          <p:cNvSpPr/>
          <p:nvPr/>
        </p:nvSpPr>
        <p:spPr>
          <a:xfrm>
            <a:off x="285750" y="204788"/>
            <a:ext cx="482918" cy="482917"/>
          </a:xfrm>
          <a:prstGeom prst="ellipse">
            <a:avLst/>
          </a:prstGeom>
          <a:solidFill>
            <a:srgbClr val="000000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E5B3CC4-5508-C578-C856-E2EC0AD5BBBF}"/>
              </a:ext>
            </a:extLst>
          </p:cNvPr>
          <p:cNvSpPr txBox="1"/>
          <p:nvPr/>
        </p:nvSpPr>
        <p:spPr>
          <a:xfrm>
            <a:off x="914400" y="1281793"/>
            <a:ext cx="5464628" cy="3070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sz="1600"/>
              <a:t>1- Implement and evaluate ML, DL, and LLMs for fake news detection.</a:t>
            </a:r>
          </a:p>
          <a:p>
            <a:pPr algn="just"/>
            <a:endParaRPr lang="en-US" sz="1600"/>
          </a:p>
          <a:p>
            <a:pPr algn="just"/>
            <a:r>
              <a:rPr lang="en-US" sz="1600"/>
              <a:t>2- Apply all models on the same datasets and compare with standard metrics.</a:t>
            </a:r>
          </a:p>
          <a:p>
            <a:pPr algn="just"/>
            <a:endParaRPr lang="en-US" sz="1600"/>
          </a:p>
          <a:p>
            <a:pPr algn="just"/>
            <a:r>
              <a:rPr lang="en-US" sz="1600"/>
              <a:t>3- Assess strengths and weaknesses in performance, robustness, and generalization.</a:t>
            </a:r>
          </a:p>
          <a:p>
            <a:pPr algn="just"/>
            <a:endParaRPr lang="en-US" sz="1600"/>
          </a:p>
          <a:p>
            <a:pPr algn="just"/>
            <a:r>
              <a:rPr lang="en-US" sz="1600"/>
              <a:t>4- Present findings to guide future </a:t>
            </a:r>
            <a:r>
              <a:rPr lang="en-US" sz="1600" err="1"/>
              <a:t>researchs</a:t>
            </a:r>
            <a:r>
              <a:rPr lang="en-US" sz="1600"/>
              <a:t> and development.</a:t>
            </a:r>
            <a:endParaRPr lang="en-US" sz="1600">
              <a:ea typeface="Calibri"/>
              <a:cs typeface="Calibri"/>
            </a:endParaRPr>
          </a:p>
          <a:p>
            <a:pPr algn="just"/>
            <a:endParaRPr lang="en-US" sz="1200">
              <a:latin typeface="Times New Roman"/>
              <a:cs typeface="Times New Roman"/>
            </a:endParaRPr>
          </a:p>
          <a:p>
            <a:pPr>
              <a:lnSpc>
                <a:spcPct val="150000"/>
              </a:lnSpc>
            </a:pPr>
            <a:endParaRPr lang="en-US" sz="160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389424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8078F1-7389-E825-CDEF-F69EFFC6EE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aragraph 3">
            <a:extLst>
              <a:ext uri="{FF2B5EF4-FFF2-40B4-BE49-F238E27FC236}">
                <a16:creationId xmlns:a16="http://schemas.microsoft.com/office/drawing/2014/main" id="{2B81EF25-7611-4DCC-0EE2-D568A68B2261}"/>
              </a:ext>
            </a:extLst>
          </p:cNvPr>
          <p:cNvSpPr/>
          <p:nvPr/>
        </p:nvSpPr>
        <p:spPr>
          <a:xfrm>
            <a:off x="714375" y="4000500"/>
            <a:ext cx="5238750" cy="51897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endParaRPr lang="en-US" sz="1071"/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B7995C78-546C-D3E7-5C0D-A95E8C35C1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7376832"/>
              </p:ext>
            </p:extLst>
          </p:nvPr>
        </p:nvGraphicFramePr>
        <p:xfrm>
          <a:off x="1092748" y="4011073"/>
          <a:ext cx="5064006" cy="113242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74951">
                  <a:extLst>
                    <a:ext uri="{9D8B030D-6E8A-4147-A177-3AD203B41FA5}">
                      <a16:colId xmlns:a16="http://schemas.microsoft.com/office/drawing/2014/main" val="1627120135"/>
                    </a:ext>
                  </a:extLst>
                </a:gridCol>
                <a:gridCol w="422249">
                  <a:extLst>
                    <a:ext uri="{9D8B030D-6E8A-4147-A177-3AD203B41FA5}">
                      <a16:colId xmlns:a16="http://schemas.microsoft.com/office/drawing/2014/main" val="156478923"/>
                    </a:ext>
                  </a:extLst>
                </a:gridCol>
                <a:gridCol w="704410">
                  <a:extLst>
                    <a:ext uri="{9D8B030D-6E8A-4147-A177-3AD203B41FA5}">
                      <a16:colId xmlns:a16="http://schemas.microsoft.com/office/drawing/2014/main" val="2533603245"/>
                    </a:ext>
                  </a:extLst>
                </a:gridCol>
                <a:gridCol w="703914">
                  <a:extLst>
                    <a:ext uri="{9D8B030D-6E8A-4147-A177-3AD203B41FA5}">
                      <a16:colId xmlns:a16="http://schemas.microsoft.com/office/drawing/2014/main" val="380595717"/>
                    </a:ext>
                  </a:extLst>
                </a:gridCol>
                <a:gridCol w="842014">
                  <a:extLst>
                    <a:ext uri="{9D8B030D-6E8A-4147-A177-3AD203B41FA5}">
                      <a16:colId xmlns:a16="http://schemas.microsoft.com/office/drawing/2014/main" val="2597379676"/>
                    </a:ext>
                  </a:extLst>
                </a:gridCol>
                <a:gridCol w="774454">
                  <a:extLst>
                    <a:ext uri="{9D8B030D-6E8A-4147-A177-3AD203B41FA5}">
                      <a16:colId xmlns:a16="http://schemas.microsoft.com/office/drawing/2014/main" val="531062660"/>
                    </a:ext>
                  </a:extLst>
                </a:gridCol>
                <a:gridCol w="842014">
                  <a:extLst>
                    <a:ext uri="{9D8B030D-6E8A-4147-A177-3AD203B41FA5}">
                      <a16:colId xmlns:a16="http://schemas.microsoft.com/office/drawing/2014/main" val="3525711231"/>
                    </a:ext>
                  </a:extLst>
                </a:gridCol>
              </a:tblGrid>
              <a:tr h="1132427">
                <a:tc>
                  <a:txBody>
                    <a:bodyPr/>
                    <a:lstStyle/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8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8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8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800" kern="100">
                          <a:effectLst/>
                        </a:rPr>
                        <a:t>Huang et al. [3]</a:t>
                      </a:r>
                      <a:endParaRPr lang="en-SA" sz="800" kern="1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3619" marR="53619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8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8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8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800" kern="100">
                          <a:effectLst/>
                        </a:rPr>
                        <a:t>2025</a:t>
                      </a:r>
                      <a:endParaRPr lang="en-SA" sz="800" kern="1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3619" marR="53619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460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800" kern="100">
                        <a:effectLst/>
                      </a:endParaRPr>
                    </a:p>
                    <a:p>
                      <a:pPr marL="1460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800" kern="100">
                        <a:effectLst/>
                      </a:endParaRPr>
                    </a:p>
                    <a:p>
                      <a:pPr marL="1460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800" kern="100">
                          <a:effectLst/>
                        </a:rPr>
                        <a:t>Kaggle Fake News dataset (~5,000 articles; balanced real/fake)</a:t>
                      </a:r>
                      <a:endParaRPr lang="en-SA" sz="800" kern="1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3619" marR="53619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8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8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800" kern="100">
                          <a:effectLst/>
                        </a:rPr>
                        <a:t>Hybrid Transformer + BiGRU + Bayesian Optimization</a:t>
                      </a:r>
                      <a:endParaRPr lang="en-SA" sz="800" kern="1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3619" marR="53619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8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800" kern="100">
                          <a:effectLst/>
                        </a:rPr>
                        <a:t>Transformer+BiGRU: Train 100%, Test 99.67% </a:t>
                      </a:r>
                      <a:br>
                        <a:rPr lang="en-US" sz="800" kern="100">
                          <a:effectLst/>
                        </a:rPr>
                      </a:br>
                      <a:r>
                        <a:rPr lang="en-US" sz="800" kern="100">
                          <a:effectLst/>
                        </a:rPr>
                        <a:t>Transformer+BiGRU+Bayesian: Train 100%, Test 99.73%</a:t>
                      </a:r>
                      <a:endParaRPr lang="en-SA" sz="800" kern="1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3619" marR="53619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8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800" kern="100">
                          <a:effectLst/>
                        </a:rPr>
                        <a:t>- Near-perfect detection accuracy </a:t>
                      </a:r>
                      <a:br>
                        <a:rPr lang="en-US" sz="800" kern="100">
                          <a:effectLst/>
                        </a:rPr>
                      </a:br>
                      <a:r>
                        <a:rPr lang="en-US" sz="800" kern="100">
                          <a:effectLst/>
                        </a:rPr>
                        <a:t>- Bayesian optimization improved robustness (+0.06%) </a:t>
                      </a:r>
                      <a:endParaRPr lang="en-SA" sz="800" kern="1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3619" marR="53619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800" kern="100" dirty="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800" kern="100" dirty="0">
                          <a:effectLst/>
                        </a:rPr>
                        <a:t>- Small dataset (risk of overfitting) </a:t>
                      </a:r>
                      <a:br>
                        <a:rPr lang="en-US" sz="800" kern="100" dirty="0">
                          <a:effectLst/>
                        </a:rPr>
                      </a:br>
                      <a:r>
                        <a:rPr lang="en-US" sz="800" kern="100" dirty="0">
                          <a:effectLst/>
                        </a:rPr>
                        <a:t>- No testing on multilingual or multimodal datasets</a:t>
                      </a:r>
                      <a:endParaRPr lang="en-SA" sz="800" kern="1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3619" marR="53619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6319953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8E1C2300-D3A3-E6F3-6050-6FB15F4326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0404977"/>
              </p:ext>
            </p:extLst>
          </p:nvPr>
        </p:nvGraphicFramePr>
        <p:xfrm>
          <a:off x="1088465" y="1071391"/>
          <a:ext cx="5064006" cy="12199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74951">
                  <a:extLst>
                    <a:ext uri="{9D8B030D-6E8A-4147-A177-3AD203B41FA5}">
                      <a16:colId xmlns:a16="http://schemas.microsoft.com/office/drawing/2014/main" val="3887918922"/>
                    </a:ext>
                  </a:extLst>
                </a:gridCol>
                <a:gridCol w="422249">
                  <a:extLst>
                    <a:ext uri="{9D8B030D-6E8A-4147-A177-3AD203B41FA5}">
                      <a16:colId xmlns:a16="http://schemas.microsoft.com/office/drawing/2014/main" val="659942681"/>
                    </a:ext>
                  </a:extLst>
                </a:gridCol>
                <a:gridCol w="704410">
                  <a:extLst>
                    <a:ext uri="{9D8B030D-6E8A-4147-A177-3AD203B41FA5}">
                      <a16:colId xmlns:a16="http://schemas.microsoft.com/office/drawing/2014/main" val="932154739"/>
                    </a:ext>
                  </a:extLst>
                </a:gridCol>
                <a:gridCol w="703914">
                  <a:extLst>
                    <a:ext uri="{9D8B030D-6E8A-4147-A177-3AD203B41FA5}">
                      <a16:colId xmlns:a16="http://schemas.microsoft.com/office/drawing/2014/main" val="1345094529"/>
                    </a:ext>
                  </a:extLst>
                </a:gridCol>
                <a:gridCol w="842014">
                  <a:extLst>
                    <a:ext uri="{9D8B030D-6E8A-4147-A177-3AD203B41FA5}">
                      <a16:colId xmlns:a16="http://schemas.microsoft.com/office/drawing/2014/main" val="986353297"/>
                    </a:ext>
                  </a:extLst>
                </a:gridCol>
                <a:gridCol w="774454">
                  <a:extLst>
                    <a:ext uri="{9D8B030D-6E8A-4147-A177-3AD203B41FA5}">
                      <a16:colId xmlns:a16="http://schemas.microsoft.com/office/drawing/2014/main" val="3253262012"/>
                    </a:ext>
                  </a:extLst>
                </a:gridCol>
                <a:gridCol w="842014">
                  <a:extLst>
                    <a:ext uri="{9D8B030D-6E8A-4147-A177-3AD203B41FA5}">
                      <a16:colId xmlns:a16="http://schemas.microsoft.com/office/drawing/2014/main" val="444209136"/>
                    </a:ext>
                  </a:extLst>
                </a:gridCol>
              </a:tblGrid>
              <a:tr h="1219916">
                <a:tc>
                  <a:txBody>
                    <a:bodyPr/>
                    <a:lstStyle/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100">
                          <a:effectLst/>
                        </a:rPr>
                        <a:t>Hansrajh et al.[1]</a:t>
                      </a:r>
                      <a:endParaRPr lang="en-SA" sz="7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100">
                          <a:effectLst/>
                        </a:rPr>
                        <a:t>2021</a:t>
                      </a:r>
                      <a:endParaRPr lang="en-SA" sz="7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100">
                          <a:effectLst/>
                        </a:rPr>
                        <a:t>LIAR, ISOT</a:t>
                      </a:r>
                      <a:endParaRPr lang="en-SA" sz="7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100" dirty="0">
                          <a:effectLst/>
                        </a:rPr>
                        <a:t>Ensemble: LR, SVM, LDA, SGD, Ridge</a:t>
                      </a:r>
                      <a:endParaRPr lang="en-SA" sz="7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460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100" dirty="0">
                          <a:effectLst/>
                        </a:rPr>
                        <a:t>LIAR:</a:t>
                      </a:r>
                      <a:endParaRPr lang="en-SA" sz="700" kern="100" dirty="0">
                        <a:effectLst/>
                      </a:endParaRPr>
                    </a:p>
                    <a:p>
                      <a:pPr marL="1460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100" dirty="0">
                          <a:effectLst/>
                        </a:rPr>
                        <a:t>F1 = 0.682,</a:t>
                      </a:r>
                      <a:endParaRPr lang="en-SA" sz="700" kern="100" dirty="0">
                        <a:effectLst/>
                      </a:endParaRPr>
                    </a:p>
                    <a:p>
                      <a:pPr marL="1460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100" dirty="0">
                          <a:effectLst/>
                        </a:rPr>
                        <a:t>Acc = 0.681, </a:t>
                      </a:r>
                      <a:endParaRPr lang="ar-SA" sz="700" kern="100" dirty="0">
                        <a:effectLst/>
                      </a:endParaRPr>
                    </a:p>
                    <a:p>
                      <a:pPr marL="1460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ar-SA" sz="700" kern="100">
                        <a:effectLst/>
                      </a:endParaRPr>
                    </a:p>
                    <a:p>
                      <a:pPr marL="1460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100">
                          <a:effectLst/>
                        </a:rPr>
                        <a:t> </a:t>
                      </a:r>
                      <a:r>
                        <a:rPr lang="en-US" sz="700" kern="100" dirty="0">
                          <a:effectLst/>
                        </a:rPr>
                        <a:t>ISOT:</a:t>
                      </a:r>
                      <a:endParaRPr lang="en-SA" sz="700" kern="100" dirty="0">
                        <a:effectLst/>
                      </a:endParaRPr>
                    </a:p>
                    <a:p>
                      <a:pPr marL="1460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100" dirty="0">
                          <a:effectLst/>
                        </a:rPr>
                        <a:t>F1 = 0.984,</a:t>
                      </a:r>
                      <a:endParaRPr lang="en-SA" sz="700" kern="100" dirty="0">
                        <a:effectLst/>
                      </a:endParaRPr>
                    </a:p>
                    <a:p>
                      <a:pPr marL="1460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100" dirty="0">
                          <a:effectLst/>
                        </a:rPr>
                        <a:t>Acc = 0.985,</a:t>
                      </a:r>
                      <a:endParaRPr lang="en-SA" sz="700" kern="100" dirty="0">
                        <a:effectLst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100">
                          <a:effectLst/>
                        </a:rPr>
                        <a:t>ensemble outperformed individual classifiers</a:t>
                      </a:r>
                      <a:endParaRPr lang="en-SA" sz="7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100" dirty="0">
                          <a:effectLst/>
                        </a:rPr>
                        <a:t>lower accuracy on short claims, lack of contextual/social signals)</a:t>
                      </a:r>
                      <a:endParaRPr lang="en-SA" sz="7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9498316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34B350BE-F32A-9395-660A-24E9BF570E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5039436"/>
              </p:ext>
            </p:extLst>
          </p:nvPr>
        </p:nvGraphicFramePr>
        <p:xfrm>
          <a:off x="1085421" y="2655373"/>
          <a:ext cx="5064006" cy="106362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74951">
                  <a:extLst>
                    <a:ext uri="{9D8B030D-6E8A-4147-A177-3AD203B41FA5}">
                      <a16:colId xmlns:a16="http://schemas.microsoft.com/office/drawing/2014/main" val="4034436592"/>
                    </a:ext>
                  </a:extLst>
                </a:gridCol>
                <a:gridCol w="422249">
                  <a:extLst>
                    <a:ext uri="{9D8B030D-6E8A-4147-A177-3AD203B41FA5}">
                      <a16:colId xmlns:a16="http://schemas.microsoft.com/office/drawing/2014/main" val="3495659104"/>
                    </a:ext>
                  </a:extLst>
                </a:gridCol>
                <a:gridCol w="704410">
                  <a:extLst>
                    <a:ext uri="{9D8B030D-6E8A-4147-A177-3AD203B41FA5}">
                      <a16:colId xmlns:a16="http://schemas.microsoft.com/office/drawing/2014/main" val="1902638047"/>
                    </a:ext>
                  </a:extLst>
                </a:gridCol>
                <a:gridCol w="703914">
                  <a:extLst>
                    <a:ext uri="{9D8B030D-6E8A-4147-A177-3AD203B41FA5}">
                      <a16:colId xmlns:a16="http://schemas.microsoft.com/office/drawing/2014/main" val="536487577"/>
                    </a:ext>
                  </a:extLst>
                </a:gridCol>
                <a:gridCol w="842014">
                  <a:extLst>
                    <a:ext uri="{9D8B030D-6E8A-4147-A177-3AD203B41FA5}">
                      <a16:colId xmlns:a16="http://schemas.microsoft.com/office/drawing/2014/main" val="135594417"/>
                    </a:ext>
                  </a:extLst>
                </a:gridCol>
                <a:gridCol w="774454">
                  <a:extLst>
                    <a:ext uri="{9D8B030D-6E8A-4147-A177-3AD203B41FA5}">
                      <a16:colId xmlns:a16="http://schemas.microsoft.com/office/drawing/2014/main" val="3764550742"/>
                    </a:ext>
                  </a:extLst>
                </a:gridCol>
                <a:gridCol w="842014">
                  <a:extLst>
                    <a:ext uri="{9D8B030D-6E8A-4147-A177-3AD203B41FA5}">
                      <a16:colId xmlns:a16="http://schemas.microsoft.com/office/drawing/2014/main" val="4069004706"/>
                    </a:ext>
                  </a:extLst>
                </a:gridCol>
              </a:tblGrid>
              <a:tr h="1063625">
                <a:tc>
                  <a:txBody>
                    <a:bodyPr/>
                    <a:lstStyle/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100">
                          <a:effectLst/>
                        </a:rPr>
                        <a:t>Ajik et al. [2]</a:t>
                      </a:r>
                      <a:endParaRPr lang="en-SA" sz="7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100">
                          <a:effectLst/>
                        </a:rPr>
                        <a:t>2023</a:t>
                      </a:r>
                      <a:endParaRPr lang="en-SA" sz="7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100">
                          <a:effectLst/>
                        </a:rPr>
                        <a:t>FakeNewsNet, ISOT</a:t>
                      </a:r>
                      <a:endParaRPr lang="en-SA" sz="7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100">
                          <a:effectLst/>
                        </a:rPr>
                        <a:t>Optimized CNN + LSTM</a:t>
                      </a:r>
                      <a:endParaRPr lang="en-SA" sz="7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100">
                          <a:effectLst/>
                        </a:rPr>
                        <a:t>Accuracy: ~94.6% (FakeNewsNet), ~96.1% (ISOT)</a:t>
                      </a:r>
                      <a:endParaRPr lang="en-SA" sz="7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100">
                          <a:effectLst/>
                        </a:rPr>
                        <a:t>Hybrid CNN-LSTM captured both local features and sequential dependencies; outperformed baseline DL models</a:t>
                      </a:r>
                      <a:endParaRPr lang="en-SA" sz="7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100" dirty="0">
                          <a:effectLst/>
                        </a:rPr>
                        <a:t>Computationally expensive; requires large labeled datasets for training</a:t>
                      </a:r>
                      <a:endParaRPr lang="en-SA" sz="7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70412865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886CAF74-EF0A-8959-4948-4358B9679C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7135676"/>
              </p:ext>
            </p:extLst>
          </p:nvPr>
        </p:nvGraphicFramePr>
        <p:xfrm>
          <a:off x="1092748" y="558631"/>
          <a:ext cx="5064006" cy="24504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74951">
                  <a:extLst>
                    <a:ext uri="{9D8B030D-6E8A-4147-A177-3AD203B41FA5}">
                      <a16:colId xmlns:a16="http://schemas.microsoft.com/office/drawing/2014/main" val="2526569963"/>
                    </a:ext>
                  </a:extLst>
                </a:gridCol>
                <a:gridCol w="422249">
                  <a:extLst>
                    <a:ext uri="{9D8B030D-6E8A-4147-A177-3AD203B41FA5}">
                      <a16:colId xmlns:a16="http://schemas.microsoft.com/office/drawing/2014/main" val="4148169594"/>
                    </a:ext>
                  </a:extLst>
                </a:gridCol>
                <a:gridCol w="704410">
                  <a:extLst>
                    <a:ext uri="{9D8B030D-6E8A-4147-A177-3AD203B41FA5}">
                      <a16:colId xmlns:a16="http://schemas.microsoft.com/office/drawing/2014/main" val="859669425"/>
                    </a:ext>
                  </a:extLst>
                </a:gridCol>
                <a:gridCol w="703914">
                  <a:extLst>
                    <a:ext uri="{9D8B030D-6E8A-4147-A177-3AD203B41FA5}">
                      <a16:colId xmlns:a16="http://schemas.microsoft.com/office/drawing/2014/main" val="3696847293"/>
                    </a:ext>
                  </a:extLst>
                </a:gridCol>
                <a:gridCol w="842014">
                  <a:extLst>
                    <a:ext uri="{9D8B030D-6E8A-4147-A177-3AD203B41FA5}">
                      <a16:colId xmlns:a16="http://schemas.microsoft.com/office/drawing/2014/main" val="14661536"/>
                    </a:ext>
                  </a:extLst>
                </a:gridCol>
                <a:gridCol w="774454">
                  <a:extLst>
                    <a:ext uri="{9D8B030D-6E8A-4147-A177-3AD203B41FA5}">
                      <a16:colId xmlns:a16="http://schemas.microsoft.com/office/drawing/2014/main" val="2530067271"/>
                    </a:ext>
                  </a:extLst>
                </a:gridCol>
                <a:gridCol w="842014">
                  <a:extLst>
                    <a:ext uri="{9D8B030D-6E8A-4147-A177-3AD203B41FA5}">
                      <a16:colId xmlns:a16="http://schemas.microsoft.com/office/drawing/2014/main" val="316529551"/>
                    </a:ext>
                  </a:extLst>
                </a:gridCol>
              </a:tblGrid>
              <a:tr h="245047">
                <a:tc>
                  <a:txBody>
                    <a:bodyPr/>
                    <a:lstStyle/>
                    <a:p>
                      <a:pPr marL="20955" indent="-6350" algn="just">
                        <a:lnSpc>
                          <a:spcPct val="15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0">
                          <a:effectLst/>
                        </a:rPr>
                        <a:t>Ref</a:t>
                      </a:r>
                      <a:endParaRPr lang="en-SA" sz="700" kern="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0955" indent="-6350" algn="just">
                        <a:lnSpc>
                          <a:spcPct val="15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0">
                          <a:effectLst/>
                        </a:rPr>
                        <a:t>Year</a:t>
                      </a:r>
                      <a:endParaRPr lang="en-SA" sz="700" kern="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0955" indent="-6350" algn="just">
                        <a:lnSpc>
                          <a:spcPct val="15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0">
                          <a:effectLst/>
                        </a:rPr>
                        <a:t>Dataset(s)</a:t>
                      </a:r>
                      <a:endParaRPr lang="en-SA" sz="700" kern="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0955" indent="-6350" algn="just">
                        <a:lnSpc>
                          <a:spcPct val="15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0">
                          <a:effectLst/>
                        </a:rPr>
                        <a:t>Model(s)</a:t>
                      </a:r>
                      <a:endParaRPr lang="en-SA" sz="700" kern="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0955" indent="-6350" algn="just">
                        <a:lnSpc>
                          <a:spcPct val="15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0">
                          <a:effectLst/>
                        </a:rPr>
                        <a:t>Results</a:t>
                      </a:r>
                      <a:endParaRPr lang="en-SA" sz="700" kern="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0955" indent="-6350" algn="just">
                        <a:lnSpc>
                          <a:spcPct val="15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0">
                          <a:effectLst/>
                        </a:rPr>
                        <a:t>Advantages</a:t>
                      </a:r>
                      <a:endParaRPr lang="en-SA" sz="700" kern="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0955" indent="-6350" algn="just">
                        <a:lnSpc>
                          <a:spcPct val="15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0">
                          <a:effectLst/>
                        </a:rPr>
                        <a:t>Limitations</a:t>
                      </a:r>
                      <a:endParaRPr lang="en-SA" sz="700" kern="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3470725"/>
                  </a:ext>
                </a:extLst>
              </a:tr>
            </a:tbl>
          </a:graphicData>
        </a:graphic>
      </p:graphicFrame>
      <p:sp>
        <p:nvSpPr>
          <p:cNvPr id="17" name="StaticPath">
            <a:extLst>
              <a:ext uri="{FF2B5EF4-FFF2-40B4-BE49-F238E27FC236}">
                <a16:creationId xmlns:a16="http://schemas.microsoft.com/office/drawing/2014/main" id="{A552F4B2-544E-0363-72F8-562FE177D19C}"/>
              </a:ext>
            </a:extLst>
          </p:cNvPr>
          <p:cNvSpPr/>
          <p:nvPr/>
        </p:nvSpPr>
        <p:spPr>
          <a:xfrm>
            <a:off x="7143750" y="0"/>
            <a:ext cx="2000250" cy="5143500"/>
          </a:xfrm>
          <a:prstGeom prst="rect">
            <a:avLst/>
          </a:prstGeom>
          <a:solidFill>
            <a:srgbClr val="4990E2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18" name="StaticPath">
            <a:extLst>
              <a:ext uri="{FF2B5EF4-FFF2-40B4-BE49-F238E27FC236}">
                <a16:creationId xmlns:a16="http://schemas.microsoft.com/office/drawing/2014/main" id="{4726B66D-DB5D-894A-1DAE-7F42BCB78C07}"/>
              </a:ext>
            </a:extLst>
          </p:cNvPr>
          <p:cNvSpPr/>
          <p:nvPr/>
        </p:nvSpPr>
        <p:spPr>
          <a:xfrm>
            <a:off x="-1309687" y="3810000"/>
            <a:ext cx="1737360" cy="1737360"/>
          </a:xfrm>
          <a:prstGeom prst="ellipse">
            <a:avLst/>
          </a:prstGeom>
          <a:solidFill>
            <a:srgbClr val="000000">
              <a:alpha val="0"/>
            </a:srgbClr>
          </a:solidFill>
          <a:ln w="211667">
            <a:solidFill>
              <a:srgbClr val="4990E2"/>
            </a:solidFill>
            <a:prstDash val="solid"/>
          </a:ln>
        </p:spPr>
        <p:txBody>
          <a:bodyPr/>
          <a:lstStyle/>
          <a:p>
            <a:endParaRPr lang="en-SA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DE58FE7-9C3C-EBC3-41B0-404D8C68057C}"/>
              </a:ext>
            </a:extLst>
          </p:cNvPr>
          <p:cNvSpPr txBox="1"/>
          <p:nvPr/>
        </p:nvSpPr>
        <p:spPr>
          <a:xfrm>
            <a:off x="2494438" y="755635"/>
            <a:ext cx="23535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Machine Learning (ML)</a:t>
            </a:r>
            <a:endParaRPr lang="en-SA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A8CFC3C-C4D5-395F-3E07-99B9E2246767}"/>
              </a:ext>
            </a:extLst>
          </p:cNvPr>
          <p:cNvSpPr txBox="1"/>
          <p:nvPr/>
        </p:nvSpPr>
        <p:spPr>
          <a:xfrm>
            <a:off x="2595177" y="2292002"/>
            <a:ext cx="19768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Deep Learning (DL)</a:t>
            </a:r>
            <a:endParaRPr lang="en-SA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EA20BE1-260F-45DE-81B1-32119F875DF6}"/>
              </a:ext>
            </a:extLst>
          </p:cNvPr>
          <p:cNvSpPr txBox="1"/>
          <p:nvPr/>
        </p:nvSpPr>
        <p:spPr>
          <a:xfrm>
            <a:off x="2183068" y="3641741"/>
            <a:ext cx="29781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Large Language Models (LLM)</a:t>
            </a:r>
            <a:endParaRPr lang="en-SA"/>
          </a:p>
        </p:txBody>
      </p:sp>
      <p:sp>
        <p:nvSpPr>
          <p:cNvPr id="22" name="Title">
            <a:extLst>
              <a:ext uri="{FF2B5EF4-FFF2-40B4-BE49-F238E27FC236}">
                <a16:creationId xmlns:a16="http://schemas.microsoft.com/office/drawing/2014/main" id="{C5FCC362-E38E-2187-546F-0930CF8FB267}"/>
              </a:ext>
            </a:extLst>
          </p:cNvPr>
          <p:cNvSpPr/>
          <p:nvPr/>
        </p:nvSpPr>
        <p:spPr>
          <a:xfrm>
            <a:off x="762968" y="93502"/>
            <a:ext cx="5715000" cy="30656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/>
            <a:r>
              <a:rPr lang="en-US" sz="2000" b="1">
                <a:solidFill>
                  <a:srgbClr val="000000"/>
                </a:solidFill>
                <a:latin typeface="OpenSans-Bold" pitchFamily="34" charset="0"/>
                <a:ea typeface="OpenSans-Bold" pitchFamily="34" charset="-122"/>
                <a:cs typeface="OpenSans-Bold" pitchFamily="34" charset="-120"/>
              </a:rPr>
              <a:t>Related Work</a:t>
            </a:r>
            <a:endParaRPr lang="en-US" sz="1899"/>
          </a:p>
        </p:txBody>
      </p:sp>
    </p:spTree>
    <p:extLst>
      <p:ext uri="{BB962C8B-B14F-4D97-AF65-F5344CB8AC3E}">
        <p14:creationId xmlns:p14="http://schemas.microsoft.com/office/powerpoint/2010/main" val="11118672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7694DA-864A-2E55-D72A-32803D3034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983128F8-0849-FDDC-EEA6-EB31DF04A04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1414532" y="0"/>
            <a:ext cx="5255858" cy="5143500"/>
          </a:xfrm>
          <a:prstGeom prst="rect">
            <a:avLst/>
          </a:prstGeom>
        </p:spPr>
      </p:pic>
      <p:sp>
        <p:nvSpPr>
          <p:cNvPr id="2" name="StaticPath">
            <a:extLst>
              <a:ext uri="{FF2B5EF4-FFF2-40B4-BE49-F238E27FC236}">
                <a16:creationId xmlns:a16="http://schemas.microsoft.com/office/drawing/2014/main" id="{28D28483-4FF2-D20D-7906-DD8576487BDE}"/>
              </a:ext>
            </a:extLst>
          </p:cNvPr>
          <p:cNvSpPr/>
          <p:nvPr/>
        </p:nvSpPr>
        <p:spPr>
          <a:xfrm>
            <a:off x="7143750" y="0"/>
            <a:ext cx="2000250" cy="5143500"/>
          </a:xfrm>
          <a:prstGeom prst="rect">
            <a:avLst/>
          </a:prstGeom>
          <a:solidFill>
            <a:srgbClr val="4990E2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3" name="Title">
            <a:extLst>
              <a:ext uri="{FF2B5EF4-FFF2-40B4-BE49-F238E27FC236}">
                <a16:creationId xmlns:a16="http://schemas.microsoft.com/office/drawing/2014/main" id="{0C0624EC-81EE-967A-E5FE-F7CD2246C50D}"/>
              </a:ext>
            </a:extLst>
          </p:cNvPr>
          <p:cNvSpPr/>
          <p:nvPr/>
        </p:nvSpPr>
        <p:spPr>
          <a:xfrm>
            <a:off x="285750" y="2571750"/>
            <a:ext cx="5715000" cy="30656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000" b="1">
                <a:solidFill>
                  <a:srgbClr val="000000"/>
                </a:solidFill>
                <a:latin typeface="OpenSans-Bold" pitchFamily="34" charset="0"/>
                <a:ea typeface="OpenSans-Bold" pitchFamily="34" charset="-122"/>
                <a:cs typeface="OpenSans-Bold" pitchFamily="34" charset="-120"/>
              </a:rPr>
              <a:t>Proposed framework</a:t>
            </a:r>
            <a:endParaRPr lang="en-US" sz="1899"/>
          </a:p>
        </p:txBody>
      </p:sp>
      <p:sp>
        <p:nvSpPr>
          <p:cNvPr id="5" name="Paragraph 1">
            <a:extLst>
              <a:ext uri="{FF2B5EF4-FFF2-40B4-BE49-F238E27FC236}">
                <a16:creationId xmlns:a16="http://schemas.microsoft.com/office/drawing/2014/main" id="{274B51D7-5F27-D5EB-E272-099F3688C3B8}"/>
              </a:ext>
            </a:extLst>
          </p:cNvPr>
          <p:cNvSpPr/>
          <p:nvPr/>
        </p:nvSpPr>
        <p:spPr>
          <a:xfrm>
            <a:off x="714375" y="1571625"/>
            <a:ext cx="5563934" cy="6919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endParaRPr lang="en-US" sz="1071"/>
          </a:p>
        </p:txBody>
      </p:sp>
      <p:sp>
        <p:nvSpPr>
          <p:cNvPr id="10" name="StaticPath">
            <a:extLst>
              <a:ext uri="{FF2B5EF4-FFF2-40B4-BE49-F238E27FC236}">
                <a16:creationId xmlns:a16="http://schemas.microsoft.com/office/drawing/2014/main" id="{4812D50F-F2AB-E8D6-4EAD-F395115A6C20}"/>
              </a:ext>
            </a:extLst>
          </p:cNvPr>
          <p:cNvSpPr/>
          <p:nvPr/>
        </p:nvSpPr>
        <p:spPr>
          <a:xfrm>
            <a:off x="-1309687" y="3810000"/>
            <a:ext cx="1737360" cy="1737360"/>
          </a:xfrm>
          <a:prstGeom prst="ellipse">
            <a:avLst/>
          </a:prstGeom>
          <a:solidFill>
            <a:srgbClr val="000000">
              <a:alpha val="0"/>
            </a:srgbClr>
          </a:solidFill>
          <a:ln w="211667">
            <a:solidFill>
              <a:srgbClr val="4990E2"/>
            </a:solidFill>
            <a:prstDash val="solid"/>
          </a:ln>
        </p:spPr>
        <p:txBody>
          <a:bodyPr/>
          <a:lstStyle/>
          <a:p>
            <a:endParaRPr lang="en-SA"/>
          </a:p>
        </p:txBody>
      </p:sp>
      <p:sp>
        <p:nvSpPr>
          <p:cNvPr id="11" name="StaticPath">
            <a:extLst>
              <a:ext uri="{FF2B5EF4-FFF2-40B4-BE49-F238E27FC236}">
                <a16:creationId xmlns:a16="http://schemas.microsoft.com/office/drawing/2014/main" id="{F77CD1DB-7713-6B01-BBF7-4581EC45064A}"/>
              </a:ext>
            </a:extLst>
          </p:cNvPr>
          <p:cNvSpPr/>
          <p:nvPr/>
        </p:nvSpPr>
        <p:spPr>
          <a:xfrm>
            <a:off x="285750" y="204788"/>
            <a:ext cx="482918" cy="482917"/>
          </a:xfrm>
          <a:prstGeom prst="ellipse">
            <a:avLst/>
          </a:prstGeom>
          <a:solidFill>
            <a:srgbClr val="000000"/>
          </a:solidFill>
          <a:ln/>
        </p:spPr>
        <p:txBody>
          <a:bodyPr/>
          <a:lstStyle/>
          <a:p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30707817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E56CD26-25B2-D9BC-E72D-6AD8E78A4C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taticPath">
            <a:extLst>
              <a:ext uri="{FF2B5EF4-FFF2-40B4-BE49-F238E27FC236}">
                <a16:creationId xmlns:a16="http://schemas.microsoft.com/office/drawing/2014/main" id="{53ABD642-1BE8-7DFC-BC83-0E063E1E0C7E}"/>
              </a:ext>
            </a:extLst>
          </p:cNvPr>
          <p:cNvSpPr/>
          <p:nvPr/>
        </p:nvSpPr>
        <p:spPr>
          <a:xfrm>
            <a:off x="7143750" y="0"/>
            <a:ext cx="2000250" cy="5143500"/>
          </a:xfrm>
          <a:prstGeom prst="rect">
            <a:avLst/>
          </a:prstGeom>
          <a:solidFill>
            <a:srgbClr val="4990E2"/>
          </a:solidFill>
          <a:ln/>
        </p:spPr>
        <p:txBody>
          <a:bodyPr/>
          <a:lstStyle/>
          <a:p>
            <a:endParaRPr lang="en-SA" sz="1600"/>
          </a:p>
        </p:txBody>
      </p:sp>
      <p:sp>
        <p:nvSpPr>
          <p:cNvPr id="3" name="Title">
            <a:extLst>
              <a:ext uri="{FF2B5EF4-FFF2-40B4-BE49-F238E27FC236}">
                <a16:creationId xmlns:a16="http://schemas.microsoft.com/office/drawing/2014/main" id="{61CF5779-9CD3-C3A4-E842-C8D5EE65198B}"/>
              </a:ext>
            </a:extLst>
          </p:cNvPr>
          <p:cNvSpPr/>
          <p:nvPr/>
        </p:nvSpPr>
        <p:spPr>
          <a:xfrm>
            <a:off x="1190625" y="357188"/>
            <a:ext cx="5715000" cy="30656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000" b="1"/>
              <a:t>COVID Fake News Dataset</a:t>
            </a:r>
          </a:p>
        </p:txBody>
      </p:sp>
      <p:sp>
        <p:nvSpPr>
          <p:cNvPr id="9" name="Paragraph 3">
            <a:extLst>
              <a:ext uri="{FF2B5EF4-FFF2-40B4-BE49-F238E27FC236}">
                <a16:creationId xmlns:a16="http://schemas.microsoft.com/office/drawing/2014/main" id="{EDA41815-32B9-CE0C-A3B8-190C59EFDF10}"/>
              </a:ext>
            </a:extLst>
          </p:cNvPr>
          <p:cNvSpPr/>
          <p:nvPr/>
        </p:nvSpPr>
        <p:spPr>
          <a:xfrm>
            <a:off x="936799" y="4000500"/>
            <a:ext cx="5238750" cy="51897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endParaRPr lang="en-US" sz="1600"/>
          </a:p>
        </p:txBody>
      </p:sp>
      <p:sp>
        <p:nvSpPr>
          <p:cNvPr id="11" name="StaticPath">
            <a:extLst>
              <a:ext uri="{FF2B5EF4-FFF2-40B4-BE49-F238E27FC236}">
                <a16:creationId xmlns:a16="http://schemas.microsoft.com/office/drawing/2014/main" id="{F4022BCE-7BC0-B7CC-C558-BF157A788031}"/>
              </a:ext>
            </a:extLst>
          </p:cNvPr>
          <p:cNvSpPr/>
          <p:nvPr/>
        </p:nvSpPr>
        <p:spPr>
          <a:xfrm>
            <a:off x="285750" y="204788"/>
            <a:ext cx="482918" cy="482917"/>
          </a:xfrm>
          <a:prstGeom prst="ellipse">
            <a:avLst/>
          </a:prstGeom>
          <a:solidFill>
            <a:srgbClr val="000000"/>
          </a:solidFill>
          <a:ln/>
        </p:spPr>
        <p:txBody>
          <a:bodyPr/>
          <a:lstStyle/>
          <a:p>
            <a:endParaRPr lang="en-SA" sz="1600"/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73940831-A12C-F92E-E453-5B7C72CD172B}"/>
              </a:ext>
            </a:extLst>
          </p:cNvPr>
          <p:cNvSpPr/>
          <p:nvPr/>
        </p:nvSpPr>
        <p:spPr>
          <a:xfrm>
            <a:off x="151653" y="911276"/>
            <a:ext cx="5282512" cy="1511378"/>
          </a:xfrm>
          <a:prstGeom prst="roundRect">
            <a:avLst/>
          </a:prstGeom>
          <a:solidFill>
            <a:schemeClr val="accent1">
              <a:alpha val="2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chemeClr val="tx1"/>
                </a:solidFill>
              </a:rPr>
              <a:t>The dataset consists of COVID-19 related news headlines labeled as either real or fake. Its purpose is to provide a benchmark for evaluating the performance of machine learning, deep learning, and transformer-based models in fake news detection.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042E84F9-B2BD-DE43-E6D6-25D63459436B}"/>
              </a:ext>
            </a:extLst>
          </p:cNvPr>
          <p:cNvSpPr/>
          <p:nvPr/>
        </p:nvSpPr>
        <p:spPr>
          <a:xfrm>
            <a:off x="151653" y="2866768"/>
            <a:ext cx="4211314" cy="741721"/>
          </a:xfrm>
          <a:prstGeom prst="roundRect">
            <a:avLst/>
          </a:prstGeom>
          <a:solidFill>
            <a:schemeClr val="accent1">
              <a:alpha val="2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>
                <a:solidFill>
                  <a:schemeClr val="tx1"/>
                </a:solidFill>
              </a:rPr>
              <a:t>https://</a:t>
            </a:r>
            <a:r>
              <a:rPr lang="en-US" sz="1600" err="1">
                <a:solidFill>
                  <a:schemeClr val="tx1"/>
                </a:solidFill>
              </a:rPr>
              <a:t>doi.org</a:t>
            </a:r>
            <a:r>
              <a:rPr lang="en-US" sz="1600">
                <a:solidFill>
                  <a:schemeClr val="tx1"/>
                </a:solidFill>
              </a:rPr>
              <a:t>/10.5281/zenodo.4282522</a:t>
            </a:r>
            <a:endParaRPr lang="en-US" sz="1600" b="1">
              <a:solidFill>
                <a:schemeClr val="tx1"/>
              </a:solidFill>
            </a:endParaRP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03961D91-AAAC-6ACD-2967-8C19B22EB293}"/>
              </a:ext>
            </a:extLst>
          </p:cNvPr>
          <p:cNvSpPr/>
          <p:nvPr/>
        </p:nvSpPr>
        <p:spPr>
          <a:xfrm>
            <a:off x="151653" y="4052603"/>
            <a:ext cx="4618727" cy="905179"/>
          </a:xfrm>
          <a:prstGeom prst="roundRect">
            <a:avLst/>
          </a:prstGeom>
          <a:solidFill>
            <a:schemeClr val="accent1">
              <a:alpha val="2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anose="020B0604020202020204" pitchFamily="34" charset="0"/>
              <a:buChar char="•"/>
            </a:pPr>
            <a:r>
              <a:rPr lang="en-US" sz="1600" b="1">
                <a:solidFill>
                  <a:schemeClr val="tx1"/>
                </a:solidFill>
              </a:rPr>
              <a:t>headlines</a:t>
            </a:r>
            <a:r>
              <a:rPr lang="en-US" sz="1600">
                <a:solidFill>
                  <a:schemeClr val="tx1"/>
                </a:solidFill>
              </a:rPr>
              <a:t>: COVID-related news headline text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b="1">
                <a:solidFill>
                  <a:schemeClr val="tx1"/>
                </a:solidFill>
              </a:rPr>
              <a:t>outcome</a:t>
            </a:r>
            <a:r>
              <a:rPr lang="en-US" sz="1600">
                <a:solidFill>
                  <a:schemeClr val="tx1"/>
                </a:solidFill>
              </a:rPr>
              <a:t>: Binary label (0 = fake, 1 = real)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EEE9C0E0-ED60-E8B7-5387-F2D328CBBA6B}"/>
              </a:ext>
            </a:extLst>
          </p:cNvPr>
          <p:cNvSpPr/>
          <p:nvPr/>
        </p:nvSpPr>
        <p:spPr>
          <a:xfrm>
            <a:off x="4959247" y="3064476"/>
            <a:ext cx="1995636" cy="2048571"/>
          </a:xfrm>
          <a:prstGeom prst="roundRect">
            <a:avLst/>
          </a:prstGeom>
          <a:solidFill>
            <a:schemeClr val="accent1">
              <a:alpha val="21711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b="1">
                <a:solidFill>
                  <a:schemeClr val="tx1"/>
                </a:solidFill>
              </a:rPr>
              <a:t>Total Rows:</a:t>
            </a:r>
            <a:r>
              <a:rPr lang="en-US" sz="1600">
                <a:solidFill>
                  <a:schemeClr val="tx1"/>
                </a:solidFill>
              </a:rPr>
              <a:t> 10,201</a:t>
            </a:r>
          </a:p>
          <a:p>
            <a:r>
              <a:rPr lang="en-US" sz="1600" b="1">
                <a:solidFill>
                  <a:schemeClr val="tx1"/>
                </a:solidFill>
              </a:rPr>
              <a:t>Number of Columns:</a:t>
            </a:r>
            <a:r>
              <a:rPr lang="en-US" sz="1600">
                <a:solidFill>
                  <a:schemeClr val="tx1"/>
                </a:solidFill>
              </a:rPr>
              <a:t> 2</a:t>
            </a:r>
          </a:p>
          <a:p>
            <a:r>
              <a:rPr lang="en-US" sz="1600" b="1">
                <a:solidFill>
                  <a:schemeClr val="tx1"/>
                </a:solidFill>
              </a:rPr>
              <a:t>Target Label:</a:t>
            </a:r>
            <a:r>
              <a:rPr lang="en-US" sz="1600">
                <a:solidFill>
                  <a:schemeClr val="tx1"/>
                </a:solidFill>
              </a:rPr>
              <a:t> Fake News classification (yes/no)</a:t>
            </a:r>
          </a:p>
          <a:p>
            <a:r>
              <a:rPr lang="en-US" sz="1600" b="1">
                <a:solidFill>
                  <a:schemeClr val="tx1"/>
                </a:solidFill>
              </a:rPr>
              <a:t>Format:</a:t>
            </a:r>
            <a:r>
              <a:rPr lang="en-US" sz="1600">
                <a:solidFill>
                  <a:schemeClr val="tx1"/>
                </a:solidFill>
              </a:rPr>
              <a:t> CSV</a:t>
            </a:r>
          </a:p>
        </p:txBody>
      </p:sp>
      <p:sp>
        <p:nvSpPr>
          <p:cNvPr id="27" name="StaticPath">
            <a:extLst>
              <a:ext uri="{FF2B5EF4-FFF2-40B4-BE49-F238E27FC236}">
                <a16:creationId xmlns:a16="http://schemas.microsoft.com/office/drawing/2014/main" id="{7EC91489-2975-8268-FC88-6EB4D0ACFB66}"/>
              </a:ext>
            </a:extLst>
          </p:cNvPr>
          <p:cNvSpPr/>
          <p:nvPr/>
        </p:nvSpPr>
        <p:spPr>
          <a:xfrm>
            <a:off x="6485131" y="57685"/>
            <a:ext cx="1737360" cy="1737360"/>
          </a:xfrm>
          <a:prstGeom prst="ellipse">
            <a:avLst/>
          </a:prstGeom>
          <a:solidFill>
            <a:srgbClr val="000000">
              <a:alpha val="0"/>
            </a:srgbClr>
          </a:solidFill>
          <a:ln w="211667">
            <a:solidFill>
              <a:srgbClr val="4990E2"/>
            </a:solidFill>
            <a:prstDash val="solid"/>
          </a:ln>
        </p:spPr>
        <p:txBody>
          <a:bodyPr/>
          <a:lstStyle/>
          <a:p>
            <a:endParaRPr lang="en-SA" sz="160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59A0975-1F7C-DCD7-CB76-704D210053F9}"/>
              </a:ext>
            </a:extLst>
          </p:cNvPr>
          <p:cNvSpPr txBox="1"/>
          <p:nvPr/>
        </p:nvSpPr>
        <p:spPr>
          <a:xfrm>
            <a:off x="209460" y="2524999"/>
            <a:ext cx="16822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/>
              <a:t>Dataset Source:</a:t>
            </a:r>
          </a:p>
          <a:p>
            <a:endParaRPr lang="en-SA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85C4E5B-2422-7B36-CF58-F9B63FEB3031}"/>
              </a:ext>
            </a:extLst>
          </p:cNvPr>
          <p:cNvSpPr txBox="1"/>
          <p:nvPr/>
        </p:nvSpPr>
        <p:spPr>
          <a:xfrm>
            <a:off x="191317" y="3683271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1800" b="1">
                <a:solidFill>
                  <a:schemeClr val="tx1"/>
                </a:solidFill>
              </a:rPr>
              <a:t>Columns Included: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39B15CD9-800A-9AEA-567E-EE3AFE301CE0}"/>
              </a:ext>
            </a:extLst>
          </p:cNvPr>
          <p:cNvSpPr txBox="1"/>
          <p:nvPr/>
        </p:nvSpPr>
        <p:spPr>
          <a:xfrm>
            <a:off x="5156955" y="2646225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>
                <a:solidFill>
                  <a:schemeClr val="tx1"/>
                </a:solidFill>
              </a:rPr>
              <a:t>Key Details:</a:t>
            </a:r>
          </a:p>
        </p:txBody>
      </p:sp>
    </p:spTree>
    <p:extLst>
      <p:ext uri="{BB962C8B-B14F-4D97-AF65-F5344CB8AC3E}">
        <p14:creationId xmlns:p14="http://schemas.microsoft.com/office/powerpoint/2010/main" val="23330902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taticPath"/>
          <p:cNvSpPr/>
          <p:nvPr/>
        </p:nvSpPr>
        <p:spPr>
          <a:xfrm>
            <a:off x="7143750" y="0"/>
            <a:ext cx="2000250" cy="5143500"/>
          </a:xfrm>
          <a:prstGeom prst="rect">
            <a:avLst/>
          </a:prstGeom>
          <a:solidFill>
            <a:srgbClr val="4990E2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3" name="Title"/>
          <p:cNvSpPr/>
          <p:nvPr/>
        </p:nvSpPr>
        <p:spPr>
          <a:xfrm>
            <a:off x="1190625" y="357188"/>
            <a:ext cx="5715000" cy="28794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784" b="1">
                <a:solidFill>
                  <a:srgbClr val="333333"/>
                </a:solidFill>
                <a:latin typeface="OpenSans-Bold" pitchFamily="34" charset="0"/>
                <a:ea typeface="OpenSans-Bold" pitchFamily="34" charset="-122"/>
                <a:cs typeface="OpenSans-Bold" pitchFamily="34" charset="-120"/>
              </a:rPr>
              <a:t>Hardware and Software Libraries</a:t>
            </a:r>
            <a:endParaRPr lang="en-US" sz="1784"/>
          </a:p>
        </p:txBody>
      </p:sp>
      <p:sp>
        <p:nvSpPr>
          <p:cNvPr id="4" name="Subtitle 1"/>
          <p:cNvSpPr/>
          <p:nvPr/>
        </p:nvSpPr>
        <p:spPr>
          <a:xfrm>
            <a:off x="664947" y="1336233"/>
            <a:ext cx="2609593" cy="478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77" b="1">
                <a:solidFill>
                  <a:srgbClr val="000000"/>
                </a:solidFill>
                <a:latin typeface="OpenSans-Bold" pitchFamily="34" charset="0"/>
                <a:ea typeface="OpenSans-Bold" pitchFamily="34" charset="-122"/>
                <a:cs typeface="OpenSans-Bold" pitchFamily="34" charset="-120"/>
              </a:rPr>
              <a:t>Hardware Environment </a:t>
            </a:r>
            <a:endParaRPr lang="en-US" sz="1477"/>
          </a:p>
        </p:txBody>
      </p:sp>
      <p:sp>
        <p:nvSpPr>
          <p:cNvPr id="8" name="Subtitle 3"/>
          <p:cNvSpPr/>
          <p:nvPr/>
        </p:nvSpPr>
        <p:spPr>
          <a:xfrm>
            <a:off x="714375" y="3619500"/>
            <a:ext cx="5238750" cy="23841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endParaRPr lang="en-US" sz="1477"/>
          </a:p>
        </p:txBody>
      </p:sp>
      <p:sp>
        <p:nvSpPr>
          <p:cNvPr id="9" name="Paragraph 3"/>
          <p:cNvSpPr/>
          <p:nvPr/>
        </p:nvSpPr>
        <p:spPr>
          <a:xfrm>
            <a:off x="714375" y="4000500"/>
            <a:ext cx="5238750" cy="5379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endParaRPr lang="en-US" sz="1111"/>
          </a:p>
        </p:txBody>
      </p:sp>
      <p:sp>
        <p:nvSpPr>
          <p:cNvPr id="10" name="StaticPath"/>
          <p:cNvSpPr/>
          <p:nvPr/>
        </p:nvSpPr>
        <p:spPr>
          <a:xfrm>
            <a:off x="-1309687" y="3810000"/>
            <a:ext cx="1737360" cy="1737360"/>
          </a:xfrm>
          <a:prstGeom prst="ellipse">
            <a:avLst/>
          </a:prstGeom>
          <a:solidFill>
            <a:srgbClr val="000000">
              <a:alpha val="0"/>
            </a:srgbClr>
          </a:solidFill>
          <a:ln w="211667">
            <a:solidFill>
              <a:srgbClr val="4990E2"/>
            </a:solidFill>
            <a:prstDash val="solid"/>
          </a:ln>
        </p:spPr>
        <p:txBody>
          <a:bodyPr/>
          <a:lstStyle/>
          <a:p>
            <a:endParaRPr lang="en-SA"/>
          </a:p>
        </p:txBody>
      </p:sp>
      <p:sp>
        <p:nvSpPr>
          <p:cNvPr id="11" name="StaticPath"/>
          <p:cNvSpPr/>
          <p:nvPr/>
        </p:nvSpPr>
        <p:spPr>
          <a:xfrm>
            <a:off x="285750" y="204788"/>
            <a:ext cx="482918" cy="482917"/>
          </a:xfrm>
          <a:prstGeom prst="ellipse">
            <a:avLst/>
          </a:prstGeom>
          <a:solidFill>
            <a:srgbClr val="000000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5DFAB9F8-E2D0-8278-25BB-312E879A28DE}"/>
              </a:ext>
            </a:extLst>
          </p:cNvPr>
          <p:cNvSpPr/>
          <p:nvPr/>
        </p:nvSpPr>
        <p:spPr>
          <a:xfrm>
            <a:off x="274565" y="1957662"/>
            <a:ext cx="3303386" cy="1750541"/>
          </a:xfrm>
          <a:prstGeom prst="roundRect">
            <a:avLst/>
          </a:prstGeom>
          <a:solidFill>
            <a:schemeClr val="accent1">
              <a:alpha val="14982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b="1">
                <a:solidFill>
                  <a:schemeClr val="tx1"/>
                </a:solidFill>
              </a:rPr>
              <a:t>Kaggle / Google </a:t>
            </a:r>
            <a:r>
              <a:rPr lang="en-US" sz="1400" b="1" err="1">
                <a:solidFill>
                  <a:schemeClr val="tx1"/>
                </a:solidFill>
              </a:rPr>
              <a:t>Colab</a:t>
            </a:r>
            <a:r>
              <a:rPr lang="en-US" sz="1400" b="1">
                <a:solidFill>
                  <a:schemeClr val="tx1"/>
                </a:solidFill>
              </a:rPr>
              <a:t> (GPU-enabled)</a:t>
            </a:r>
            <a:br>
              <a:rPr lang="en-US" sz="1400" b="1">
                <a:solidFill>
                  <a:schemeClr val="tx1"/>
                </a:solidFill>
              </a:rPr>
            </a:br>
            <a:r>
              <a:rPr lang="en-US" sz="1400" b="1">
                <a:solidFill>
                  <a:schemeClr val="tx1"/>
                </a:solidFill>
              </a:rPr>
              <a:t>RAM: ≥16 GB</a:t>
            </a:r>
            <a:br>
              <a:rPr lang="en-US" sz="1400" b="1">
                <a:solidFill>
                  <a:schemeClr val="tx1"/>
                </a:solidFill>
              </a:rPr>
            </a:br>
            <a:r>
              <a:rPr lang="en-US" sz="1400" b="1">
                <a:solidFill>
                  <a:schemeClr val="tx1"/>
                </a:solidFill>
              </a:rPr>
              <a:t>GPU: NVIDIA Tesla T4 (or equivalent)</a:t>
            </a:r>
            <a:br>
              <a:rPr lang="en-US" sz="1400" b="1">
                <a:solidFill>
                  <a:schemeClr val="tx1"/>
                </a:solidFill>
              </a:rPr>
            </a:br>
            <a:r>
              <a:rPr lang="en-US" sz="1400" b="1">
                <a:solidFill>
                  <a:schemeClr val="tx1"/>
                </a:solidFill>
              </a:rPr>
              <a:t>Storage: ~10 GB</a:t>
            </a:r>
            <a:br>
              <a:rPr lang="en-US" sz="1200">
                <a:solidFill>
                  <a:schemeClr val="tx1"/>
                </a:solidFill>
              </a:rPr>
            </a:br>
            <a:endParaRPr lang="en-US" sz="1200">
              <a:solidFill>
                <a:schemeClr val="tx1"/>
              </a:solidFill>
            </a:endParaRPr>
          </a:p>
        </p:txBody>
      </p:sp>
      <p:sp>
        <p:nvSpPr>
          <p:cNvPr id="15" name="Subtitle 1">
            <a:extLst>
              <a:ext uri="{FF2B5EF4-FFF2-40B4-BE49-F238E27FC236}">
                <a16:creationId xmlns:a16="http://schemas.microsoft.com/office/drawing/2014/main" id="{E9FF41BA-BF03-56C8-DCC3-DB33E74FDDD0}"/>
              </a:ext>
            </a:extLst>
          </p:cNvPr>
          <p:cNvSpPr/>
          <p:nvPr/>
        </p:nvSpPr>
        <p:spPr>
          <a:xfrm>
            <a:off x="3577951" y="1313858"/>
            <a:ext cx="3625049" cy="509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77" b="1">
                <a:solidFill>
                  <a:srgbClr val="000000"/>
                </a:solidFill>
                <a:latin typeface="OpenSans-Bold" pitchFamily="34" charset="0"/>
                <a:ea typeface="OpenSans-Bold" pitchFamily="34" charset="-122"/>
                <a:cs typeface="OpenSans-Bold" pitchFamily="34" charset="-120"/>
              </a:rPr>
              <a:t>Software Environment </a:t>
            </a:r>
            <a:endParaRPr lang="en-US" sz="1477"/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279DB965-DCFB-3AA9-A676-B881773E7186}"/>
              </a:ext>
            </a:extLst>
          </p:cNvPr>
          <p:cNvSpPr/>
          <p:nvPr/>
        </p:nvSpPr>
        <p:spPr>
          <a:xfrm>
            <a:off x="3840364" y="1966327"/>
            <a:ext cx="3065261" cy="2819985"/>
          </a:xfrm>
          <a:prstGeom prst="roundRect">
            <a:avLst/>
          </a:prstGeom>
          <a:solidFill>
            <a:schemeClr val="accent1">
              <a:alpha val="14982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1400" b="1">
                <a:solidFill>
                  <a:schemeClr val="tx1"/>
                </a:solidFill>
              </a:rPr>
              <a:t>Programming Language: </a:t>
            </a:r>
            <a:r>
              <a:rPr lang="en-US" sz="1400">
                <a:solidFill>
                  <a:schemeClr val="tx1"/>
                </a:solidFill>
              </a:rPr>
              <a:t>Python</a:t>
            </a:r>
          </a:p>
          <a:p>
            <a:pPr>
              <a:lnSpc>
                <a:spcPct val="150000"/>
              </a:lnSpc>
            </a:pPr>
            <a:r>
              <a:rPr lang="en-US" sz="1400" b="1">
                <a:solidFill>
                  <a:schemeClr val="tx1"/>
                </a:solidFill>
              </a:rPr>
              <a:t>Core Libraries: </a:t>
            </a:r>
            <a:r>
              <a:rPr lang="en-US" sz="1400">
                <a:solidFill>
                  <a:schemeClr val="tx1"/>
                </a:solidFill>
              </a:rPr>
              <a:t>Pandas, NumPy</a:t>
            </a:r>
          </a:p>
          <a:p>
            <a:pPr>
              <a:lnSpc>
                <a:spcPct val="150000"/>
              </a:lnSpc>
            </a:pPr>
            <a:r>
              <a:rPr lang="en-US" sz="1400" b="1">
                <a:solidFill>
                  <a:schemeClr val="tx1"/>
                </a:solidFill>
              </a:rPr>
              <a:t>Machine Learning: </a:t>
            </a:r>
            <a:r>
              <a:rPr lang="en-US" sz="1400">
                <a:solidFill>
                  <a:schemeClr val="tx1"/>
                </a:solidFill>
              </a:rPr>
              <a:t>Scikit-learn</a:t>
            </a:r>
          </a:p>
          <a:p>
            <a:pPr>
              <a:lnSpc>
                <a:spcPct val="150000"/>
              </a:lnSpc>
            </a:pPr>
            <a:r>
              <a:rPr lang="en-US" sz="1400" b="1">
                <a:solidFill>
                  <a:schemeClr val="tx1"/>
                </a:solidFill>
              </a:rPr>
              <a:t>NLP Tools: </a:t>
            </a:r>
            <a:r>
              <a:rPr lang="en-US" sz="1400">
                <a:solidFill>
                  <a:schemeClr val="tx1"/>
                </a:solidFill>
              </a:rPr>
              <a:t>NLTK, </a:t>
            </a:r>
            <a:r>
              <a:rPr lang="en-US" sz="1400" err="1">
                <a:solidFill>
                  <a:schemeClr val="tx1"/>
                </a:solidFill>
              </a:rPr>
              <a:t>SpaCy</a:t>
            </a:r>
            <a:endParaRPr lang="en-US" sz="140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400" b="1">
                <a:solidFill>
                  <a:schemeClr val="tx1"/>
                </a:solidFill>
              </a:rPr>
              <a:t>Transformers: </a:t>
            </a:r>
            <a:r>
              <a:rPr lang="en-US" sz="1400">
                <a:solidFill>
                  <a:schemeClr val="tx1"/>
                </a:solidFill>
              </a:rPr>
              <a:t>Hugging Face Transformers</a:t>
            </a:r>
          </a:p>
          <a:p>
            <a:pPr>
              <a:lnSpc>
                <a:spcPct val="150000"/>
              </a:lnSpc>
            </a:pPr>
            <a:r>
              <a:rPr lang="en-US" sz="1400" b="1">
                <a:solidFill>
                  <a:schemeClr val="tx1"/>
                </a:solidFill>
              </a:rPr>
              <a:t>Deep Learning: </a:t>
            </a:r>
            <a:r>
              <a:rPr lang="en-US" sz="1400">
                <a:solidFill>
                  <a:schemeClr val="tx1"/>
                </a:solidFill>
              </a:rPr>
              <a:t>TensorFlow, </a:t>
            </a:r>
            <a:r>
              <a:rPr lang="en-US" sz="1400" err="1">
                <a:solidFill>
                  <a:schemeClr val="tx1"/>
                </a:solidFill>
              </a:rPr>
              <a:t>PyTorch</a:t>
            </a:r>
            <a:endParaRPr lang="en-US" sz="140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400" b="1">
                <a:solidFill>
                  <a:schemeClr val="tx1"/>
                </a:solidFill>
              </a:rPr>
              <a:t>Visualization: </a:t>
            </a:r>
            <a:r>
              <a:rPr lang="en-US" sz="1400">
                <a:solidFill>
                  <a:schemeClr val="tx1"/>
                </a:solidFill>
              </a:rPr>
              <a:t>Matplotlib, Seaborn</a:t>
            </a:r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id="{BA91F380-5EA9-9B3F-8791-59D59B0B49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271229" y="2765519"/>
            <a:ext cx="744152" cy="744152"/>
          </a:xfrm>
          <a:prstGeom prst="rect">
            <a:avLst/>
          </a:prstGeo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FF712743-0E60-178E-4B19-FA3B0398DC0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271229" y="1836088"/>
            <a:ext cx="1666435" cy="673088"/>
          </a:xfrm>
          <a:prstGeom prst="rect">
            <a:avLst/>
          </a:prstGeom>
        </p:spPr>
      </p:pic>
      <p:pic>
        <p:nvPicPr>
          <p:cNvPr id="24" name="Picture 23" descr="A red and black logo&#10;&#10;AI-generated content may be incorrect.">
            <a:extLst>
              <a:ext uri="{FF2B5EF4-FFF2-40B4-BE49-F238E27FC236}">
                <a16:creationId xmlns:a16="http://schemas.microsoft.com/office/drawing/2014/main" id="{D82AB842-478B-842D-98F5-488817EBD5B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24426" y="2672672"/>
            <a:ext cx="769956" cy="929846"/>
          </a:xfrm>
          <a:prstGeom prst="rect">
            <a:avLst/>
          </a:prstGeom>
        </p:spPr>
      </p:pic>
      <p:pic>
        <p:nvPicPr>
          <p:cNvPr id="26" name="Graphic 25">
            <a:extLst>
              <a:ext uri="{FF2B5EF4-FFF2-40B4-BE49-F238E27FC236}">
                <a16:creationId xmlns:a16="http://schemas.microsoft.com/office/drawing/2014/main" id="{A093FFB2-5D2D-CBD4-BA15-18C0DD0CF72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7682733" y="156886"/>
            <a:ext cx="815121" cy="871990"/>
          </a:xfrm>
          <a:prstGeom prst="rect">
            <a:avLst/>
          </a:prstGeom>
        </p:spPr>
      </p:pic>
      <p:pic>
        <p:nvPicPr>
          <p:cNvPr id="28" name="Picture 27" descr="A circular design with different colored lines&#10;&#10;AI-generated content may be incorrect.">
            <a:extLst>
              <a:ext uri="{FF2B5EF4-FFF2-40B4-BE49-F238E27FC236}">
                <a16:creationId xmlns:a16="http://schemas.microsoft.com/office/drawing/2014/main" id="{CF6E929D-1A7B-7E9C-AB5A-0AADCA9E663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71229" y="3994524"/>
            <a:ext cx="823008" cy="823008"/>
          </a:xfrm>
          <a:prstGeom prst="rect">
            <a:avLst/>
          </a:prstGeom>
        </p:spPr>
      </p:pic>
      <p:pic>
        <p:nvPicPr>
          <p:cNvPr id="30" name="Graphic 29">
            <a:extLst>
              <a:ext uri="{FF2B5EF4-FFF2-40B4-BE49-F238E27FC236}">
                <a16:creationId xmlns:a16="http://schemas.microsoft.com/office/drawing/2014/main" id="{51B8AB0D-7F88-70FF-9AF8-EEE8A54EFAA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8158357" y="3994524"/>
            <a:ext cx="902094" cy="856418"/>
          </a:xfrm>
          <a:prstGeom prst="rect">
            <a:avLst/>
          </a:prstGeom>
        </p:spPr>
      </p:pic>
      <p:pic>
        <p:nvPicPr>
          <p:cNvPr id="32" name="Graphic 31">
            <a:extLst>
              <a:ext uri="{FF2B5EF4-FFF2-40B4-BE49-F238E27FC236}">
                <a16:creationId xmlns:a16="http://schemas.microsoft.com/office/drawing/2014/main" id="{EB7AA150-1F5B-51A6-CEA3-4062CF699939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7190124" y="1055995"/>
            <a:ext cx="1804258" cy="81041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8B6DDF-313E-2192-61D5-A8B5F063D2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taticPath">
            <a:extLst>
              <a:ext uri="{FF2B5EF4-FFF2-40B4-BE49-F238E27FC236}">
                <a16:creationId xmlns:a16="http://schemas.microsoft.com/office/drawing/2014/main" id="{654185DE-5DE6-9748-E90A-11279FE9806C}"/>
              </a:ext>
            </a:extLst>
          </p:cNvPr>
          <p:cNvSpPr/>
          <p:nvPr/>
        </p:nvSpPr>
        <p:spPr>
          <a:xfrm>
            <a:off x="7143750" y="0"/>
            <a:ext cx="2000250" cy="5143500"/>
          </a:xfrm>
          <a:prstGeom prst="rect">
            <a:avLst/>
          </a:prstGeom>
          <a:solidFill>
            <a:srgbClr val="4990E2"/>
          </a:solidFill>
          <a:ln/>
        </p:spPr>
        <p:txBody>
          <a:bodyPr/>
          <a:lstStyle/>
          <a:p>
            <a:pPr marL="0" algn="r" defTabSz="914400" rtl="1" eaLnBrk="1" latinLnBrk="0" hangingPunct="1"/>
            <a:endParaRPr lang="en-SA" dirty="0"/>
          </a:p>
        </p:txBody>
      </p:sp>
      <p:sp>
        <p:nvSpPr>
          <p:cNvPr id="3" name="Title">
            <a:extLst>
              <a:ext uri="{FF2B5EF4-FFF2-40B4-BE49-F238E27FC236}">
                <a16:creationId xmlns:a16="http://schemas.microsoft.com/office/drawing/2014/main" id="{86EF4CDA-456B-937F-9F0C-E0E87AEB4EE3}"/>
              </a:ext>
            </a:extLst>
          </p:cNvPr>
          <p:cNvSpPr/>
          <p:nvPr/>
        </p:nvSpPr>
        <p:spPr>
          <a:xfrm>
            <a:off x="1190625" y="357188"/>
            <a:ext cx="5715000" cy="28794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b="1" i="1" dirty="0"/>
              <a:t>References</a:t>
            </a:r>
            <a:endParaRPr lang="en-SA" b="1" dirty="0"/>
          </a:p>
        </p:txBody>
      </p:sp>
      <p:sp>
        <p:nvSpPr>
          <p:cNvPr id="8" name="Subtitle 3">
            <a:extLst>
              <a:ext uri="{FF2B5EF4-FFF2-40B4-BE49-F238E27FC236}">
                <a16:creationId xmlns:a16="http://schemas.microsoft.com/office/drawing/2014/main" id="{57634377-04CC-A232-2BC3-43EE69B7299B}"/>
              </a:ext>
            </a:extLst>
          </p:cNvPr>
          <p:cNvSpPr/>
          <p:nvPr/>
        </p:nvSpPr>
        <p:spPr>
          <a:xfrm>
            <a:off x="1911290" y="4104736"/>
            <a:ext cx="5238750" cy="23841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endParaRPr lang="en-US" sz="1477"/>
          </a:p>
        </p:txBody>
      </p:sp>
      <p:sp>
        <p:nvSpPr>
          <p:cNvPr id="9" name="Paragraph 3">
            <a:extLst>
              <a:ext uri="{FF2B5EF4-FFF2-40B4-BE49-F238E27FC236}">
                <a16:creationId xmlns:a16="http://schemas.microsoft.com/office/drawing/2014/main" id="{005A755F-6EFB-6969-351B-0F0049528573}"/>
              </a:ext>
            </a:extLst>
          </p:cNvPr>
          <p:cNvSpPr/>
          <p:nvPr/>
        </p:nvSpPr>
        <p:spPr>
          <a:xfrm>
            <a:off x="665798" y="4493169"/>
            <a:ext cx="5238750" cy="5379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endParaRPr lang="en-US" sz="1111"/>
          </a:p>
        </p:txBody>
      </p:sp>
      <p:sp>
        <p:nvSpPr>
          <p:cNvPr id="10" name="StaticPath">
            <a:extLst>
              <a:ext uri="{FF2B5EF4-FFF2-40B4-BE49-F238E27FC236}">
                <a16:creationId xmlns:a16="http://schemas.microsoft.com/office/drawing/2014/main" id="{B32B69EB-E252-A754-D9BC-EA736624BE52}"/>
              </a:ext>
            </a:extLst>
          </p:cNvPr>
          <p:cNvSpPr/>
          <p:nvPr/>
        </p:nvSpPr>
        <p:spPr>
          <a:xfrm>
            <a:off x="-1309687" y="3810000"/>
            <a:ext cx="1737360" cy="1737360"/>
          </a:xfrm>
          <a:prstGeom prst="ellipse">
            <a:avLst/>
          </a:prstGeom>
          <a:solidFill>
            <a:srgbClr val="000000">
              <a:alpha val="0"/>
            </a:srgbClr>
          </a:solidFill>
          <a:ln w="211667">
            <a:solidFill>
              <a:srgbClr val="4990E2"/>
            </a:solidFill>
            <a:prstDash val="solid"/>
          </a:ln>
        </p:spPr>
        <p:txBody>
          <a:bodyPr/>
          <a:lstStyle/>
          <a:p>
            <a:endParaRPr lang="en-SA"/>
          </a:p>
        </p:txBody>
      </p:sp>
      <p:sp>
        <p:nvSpPr>
          <p:cNvPr id="11" name="StaticPath">
            <a:extLst>
              <a:ext uri="{FF2B5EF4-FFF2-40B4-BE49-F238E27FC236}">
                <a16:creationId xmlns:a16="http://schemas.microsoft.com/office/drawing/2014/main" id="{24EE7B53-F2F8-CF17-C39D-F25DEFD0E67A}"/>
              </a:ext>
            </a:extLst>
          </p:cNvPr>
          <p:cNvSpPr/>
          <p:nvPr/>
        </p:nvSpPr>
        <p:spPr>
          <a:xfrm>
            <a:off x="285750" y="204788"/>
            <a:ext cx="482918" cy="482917"/>
          </a:xfrm>
          <a:prstGeom prst="ellipse">
            <a:avLst/>
          </a:prstGeom>
          <a:solidFill>
            <a:srgbClr val="000000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9B65CA3-4E7E-7A1A-61D7-3EF572799245}"/>
              </a:ext>
            </a:extLst>
          </p:cNvPr>
          <p:cNvSpPr txBox="1"/>
          <p:nvPr/>
        </p:nvSpPr>
        <p:spPr>
          <a:xfrm>
            <a:off x="321333" y="865877"/>
            <a:ext cx="6840746" cy="415498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0955" indent="-6350" algn="just"/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[1] </a:t>
            </a:r>
            <a:r>
              <a:rPr lang="en-US" sz="1100" err="1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Hansrajh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, A., </a:t>
            </a:r>
            <a:r>
              <a:rPr lang="en-US" sz="1100" err="1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Adeliyi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, T. T., &amp; Wing, J. (2021). Detection of online fake news </a:t>
            </a:r>
            <a:r>
              <a:rPr lang="en-US" sz="1100" err="1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usingblending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 ensemble learning. Scientific Programming, 2021, 1–14. </a:t>
            </a:r>
          </a:p>
          <a:p>
            <a:pPr marL="20955" indent="-6350" algn="just"/>
            <a:endParaRPr lang="en-US" sz="1100" dirty="0">
              <a:solidFill>
                <a:srgbClr val="222222"/>
              </a:solidFill>
              <a:latin typeface="Times New Roman"/>
              <a:ea typeface="Calibri"/>
              <a:cs typeface="Times New Roman"/>
            </a:endParaRPr>
          </a:p>
          <a:p>
            <a:pPr marL="20955" indent="-6350" algn="just"/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[2] </a:t>
            </a:r>
            <a:r>
              <a:rPr lang="en-US" sz="1100" err="1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Ajik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, E. D., </a:t>
            </a:r>
            <a:r>
              <a:rPr lang="en-US" sz="1100" err="1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Obuandike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, G. N., &amp; </a:t>
            </a:r>
            <a:r>
              <a:rPr lang="en-US" sz="1100" err="1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Echobu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, F. O. (2023). Fake news detection </a:t>
            </a:r>
            <a:r>
              <a:rPr lang="en-US" sz="1100" err="1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usingoptimized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 CNN and LSTM techniques. Journal of Information Systems </a:t>
            </a:r>
            <a:r>
              <a:rPr lang="en-US" sz="1100" err="1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andInformatics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, 5(3), 1044–1056. </a:t>
            </a:r>
            <a:endParaRPr lang="en-US" sz="1100">
              <a:ea typeface="Calibri"/>
              <a:cs typeface="Calibri"/>
            </a:endParaRPr>
          </a:p>
          <a:p>
            <a:pPr marL="20955" indent="-6350" algn="just"/>
            <a:endParaRPr lang="en-US" sz="1100" dirty="0">
              <a:solidFill>
                <a:srgbClr val="222222"/>
              </a:solidFill>
              <a:latin typeface="Times New Roman"/>
              <a:ea typeface="Calibri"/>
              <a:cs typeface="Times New Roman"/>
            </a:endParaRPr>
          </a:p>
          <a:p>
            <a:pPr marL="20955" indent="-6350" algn="just"/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[3] Huang, T., Xu, Z., Yu, P., Yi, J., &amp; Xu, X. (2025). A hybrid transformer model for </a:t>
            </a:r>
            <a:r>
              <a:rPr lang="en-US" sz="1100" err="1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fakenews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 detection: Leveraging Bayesian optimization and bidirectional recurrent </a:t>
            </a:r>
            <a:r>
              <a:rPr lang="en-US" sz="1100" err="1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unit.arXiv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 preprint arXiv:2502.09097.</a:t>
            </a:r>
            <a:endParaRPr lang="en-US" sz="1100">
              <a:ea typeface="Calibri"/>
              <a:cs typeface="Calibri"/>
            </a:endParaRPr>
          </a:p>
          <a:p>
            <a:pPr marL="20955" indent="-6350" algn="just"/>
            <a:endParaRPr lang="en-US" sz="1100" dirty="0">
              <a:latin typeface="Times New Roman"/>
              <a:ea typeface="Calibri"/>
              <a:cs typeface="Times New Roman"/>
            </a:endParaRPr>
          </a:p>
          <a:p>
            <a:pPr marL="20955" indent="-6350" algn="just"/>
            <a:r>
              <a:rPr lang="en-US" sz="1100" dirty="0">
                <a:latin typeface="Times New Roman"/>
                <a:ea typeface="Calibri"/>
                <a:cs typeface="Times New Roman"/>
              </a:rPr>
              <a:t>[4] 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Hakim, K. B. A., &amp; </a:t>
            </a:r>
            <a:r>
              <a:rPr lang="en-US" sz="1100" err="1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Easwaramoorthy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, S. V. (2024). Impact of Fake News on Social </a:t>
            </a:r>
            <a:r>
              <a:rPr lang="en-US" sz="1100" err="1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MediaTowards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 Public Users of Different Age Groups. </a:t>
            </a:r>
            <a:r>
              <a:rPr lang="en-US" sz="1100" i="1" err="1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arXiv</a:t>
            </a:r>
            <a:r>
              <a:rPr lang="en-US" sz="1100" i="1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 preprint arXiv:2411.05638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en-US" sz="1100" dirty="0">
              <a:latin typeface="Times New Roman"/>
              <a:ea typeface="Calibri"/>
              <a:cs typeface="Times New Roman"/>
            </a:endParaRPr>
          </a:p>
          <a:p>
            <a:pPr marL="20955" indent="-6350" algn="just"/>
            <a:endParaRPr lang="en-US" sz="1100" dirty="0">
              <a:latin typeface="Times New Roman"/>
              <a:ea typeface="Calibri"/>
              <a:cs typeface="Times New Roman"/>
            </a:endParaRPr>
          </a:p>
          <a:p>
            <a:pPr marL="20955" indent="-6350" algn="just"/>
            <a:r>
              <a:rPr lang="en-US" sz="1100" dirty="0">
                <a:latin typeface="Times New Roman"/>
                <a:ea typeface="Calibri"/>
                <a:cs typeface="Times New Roman"/>
              </a:rPr>
              <a:t>[5] </a:t>
            </a:r>
            <a:r>
              <a:rPr lang="en-US" sz="1100" err="1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Surjatmodjo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, D., </a:t>
            </a:r>
            <a:r>
              <a:rPr lang="en-US" sz="1100" err="1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Unde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, A. A., </a:t>
            </a:r>
            <a:r>
              <a:rPr lang="en-US" sz="1100" err="1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Cangara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, H., &amp; Sonni, A. F. (2024). Information pandemic: acritical review of disinformation spread on social media and its implications for </a:t>
            </a:r>
            <a:r>
              <a:rPr lang="en-US" sz="1100" err="1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stateresilience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. </a:t>
            </a:r>
            <a:r>
              <a:rPr lang="en-US" sz="1100" i="1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Social Sciences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, </a:t>
            </a:r>
            <a:r>
              <a:rPr lang="en-US" sz="1100" i="1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13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(8), 418.</a:t>
            </a:r>
            <a:endParaRPr lang="en-US" sz="1100" dirty="0">
              <a:latin typeface="Times New Roman"/>
              <a:ea typeface="Calibri"/>
              <a:cs typeface="Times New Roman"/>
            </a:endParaRPr>
          </a:p>
          <a:p>
            <a:pPr marL="20955" indent="-6350" algn="just"/>
            <a:endParaRPr lang="en-US" sz="1100" dirty="0">
              <a:latin typeface="Times New Roman"/>
              <a:ea typeface="Calibri"/>
              <a:cs typeface="Times New Roman"/>
            </a:endParaRPr>
          </a:p>
          <a:p>
            <a:pPr marL="20955" indent="-6350" algn="just"/>
            <a:r>
              <a:rPr lang="en-US" sz="1100" dirty="0">
                <a:latin typeface="Times New Roman"/>
                <a:ea typeface="Calibri"/>
                <a:cs typeface="Times New Roman"/>
              </a:rPr>
              <a:t>[6] 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Chen, J. A., Chung, W. C., Hung, C. L., &amp; Wu, C. Y. (2025). Identifying Disinformation on </a:t>
            </a:r>
            <a:r>
              <a:rPr lang="en-US" sz="1100" err="1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theExtended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 Impacts of COVID-19: Methodological Investigation Using a Fuzzy Ranking Ensemble </a:t>
            </a:r>
            <a:r>
              <a:rPr lang="en-US" sz="1100" err="1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ofNatural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 Language Processing Models. </a:t>
            </a:r>
            <a:r>
              <a:rPr lang="en-US" sz="1100" i="1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Journal of Medical Internet Research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, </a:t>
            </a:r>
            <a:r>
              <a:rPr lang="en-US" sz="1100" i="1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27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, e73601.</a:t>
            </a:r>
            <a:endParaRPr lang="en-US" sz="1100" dirty="0">
              <a:latin typeface="Times New Roman"/>
              <a:ea typeface="Calibri"/>
              <a:cs typeface="Times New Roman"/>
            </a:endParaRPr>
          </a:p>
          <a:p>
            <a:pPr marL="20955" indent="-6350" algn="just"/>
            <a:endParaRPr lang="en-US" sz="1100" dirty="0">
              <a:latin typeface="Times New Roman"/>
              <a:ea typeface="Calibri"/>
              <a:cs typeface="Times New Roman"/>
            </a:endParaRPr>
          </a:p>
          <a:p>
            <a:pPr marL="20955" indent="-6350" algn="just"/>
            <a:r>
              <a:rPr lang="en-US" sz="1100" dirty="0">
                <a:latin typeface="Times New Roman"/>
                <a:ea typeface="Calibri"/>
                <a:cs typeface="Times New Roman"/>
              </a:rPr>
              <a:t>[7] 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Alghamdi, J., Lin, Y., &amp; Luo, S. (2023). Towards COVID-19 fake news detection </a:t>
            </a:r>
            <a:r>
              <a:rPr lang="en-US" sz="1100" err="1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usingtransformer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-based models. </a:t>
            </a:r>
            <a:r>
              <a:rPr lang="en-US" sz="1100" i="1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Knowledge-Based Systems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, </a:t>
            </a:r>
            <a:r>
              <a:rPr lang="en-US" sz="1100" i="1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274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, 110642.</a:t>
            </a:r>
            <a:endParaRPr lang="en-US" sz="1100" dirty="0">
              <a:latin typeface="Times New Roman"/>
              <a:ea typeface="Calibri"/>
              <a:cs typeface="Times New Roman"/>
            </a:endParaRPr>
          </a:p>
          <a:p>
            <a:pPr marL="20955" indent="-6350" algn="just"/>
            <a:endParaRPr lang="en-US" sz="1100" dirty="0">
              <a:latin typeface="Times New Roman"/>
              <a:ea typeface="Calibri"/>
              <a:cs typeface="Times New Roman"/>
            </a:endParaRPr>
          </a:p>
          <a:p>
            <a:pPr marL="20955" indent="-6350" algn="just"/>
            <a:r>
              <a:rPr lang="en-US" sz="1100" dirty="0">
                <a:latin typeface="Times New Roman"/>
                <a:ea typeface="Calibri"/>
                <a:cs typeface="Times New Roman"/>
              </a:rPr>
              <a:t>[8] 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Allcott, H., &amp; Gentzkow, M. (2017). Social media and fake news in the 2016 election. </a:t>
            </a:r>
            <a:r>
              <a:rPr lang="en-US" sz="1100" i="1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Journal </a:t>
            </a:r>
            <a:r>
              <a:rPr lang="en-US" sz="1100" i="1" err="1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ofeconomic</a:t>
            </a:r>
            <a:r>
              <a:rPr lang="en-US" sz="1100" i="1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 perspectives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, </a:t>
            </a:r>
            <a:r>
              <a:rPr lang="en-US" sz="1100" i="1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31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(2), 211-236.</a:t>
            </a:r>
            <a:endParaRPr lang="en-US" sz="1100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0064824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taticPath"/>
          <p:cNvSpPr/>
          <p:nvPr/>
        </p:nvSpPr>
        <p:spPr>
          <a:xfrm>
            <a:off x="-842581" y="437150"/>
            <a:ext cx="4014788" cy="4014788"/>
          </a:xfrm>
          <a:prstGeom prst="ellipse">
            <a:avLst/>
          </a:prstGeom>
          <a:solidFill>
            <a:srgbClr val="4990E2">
              <a:alpha val="10000"/>
            </a:srgbClr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3" name="Title"/>
          <p:cNvSpPr/>
          <p:nvPr/>
        </p:nvSpPr>
        <p:spPr>
          <a:xfrm>
            <a:off x="285417" y="2160080"/>
            <a:ext cx="3467148" cy="159077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4562" b="1">
                <a:solidFill>
                  <a:srgbClr val="000000"/>
                </a:solidFill>
                <a:latin typeface="OpenSans-Bold" pitchFamily="34" charset="0"/>
                <a:ea typeface="OpenSans-Bold" pitchFamily="34" charset="-122"/>
                <a:cs typeface="OpenSans-Bold" pitchFamily="34" charset="-120"/>
              </a:rPr>
              <a:t>Thank You!</a:t>
            </a:r>
            <a:endParaRPr lang="en-US" sz="4562"/>
          </a:p>
        </p:txBody>
      </p:sp>
      <p:sp>
        <p:nvSpPr>
          <p:cNvPr id="4" name="StaticPath"/>
          <p:cNvSpPr/>
          <p:nvPr/>
        </p:nvSpPr>
        <p:spPr>
          <a:xfrm>
            <a:off x="6677739" y="195072"/>
            <a:ext cx="911543" cy="911543"/>
          </a:xfrm>
          <a:prstGeom prst="ellipse">
            <a:avLst/>
          </a:prstGeom>
          <a:solidFill>
            <a:srgbClr val="000000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5" name="StaticPath"/>
          <p:cNvSpPr/>
          <p:nvPr/>
        </p:nvSpPr>
        <p:spPr>
          <a:xfrm>
            <a:off x="7963376" y="4002548"/>
            <a:ext cx="677228" cy="677228"/>
          </a:xfrm>
          <a:prstGeom prst="ellipse">
            <a:avLst/>
          </a:prstGeom>
          <a:solidFill>
            <a:srgbClr val="4990E2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6" name="StaticPath"/>
          <p:cNvSpPr/>
          <p:nvPr/>
        </p:nvSpPr>
        <p:spPr>
          <a:xfrm>
            <a:off x="-1162717" y="-991076"/>
            <a:ext cx="2514600" cy="2514600"/>
          </a:xfrm>
          <a:prstGeom prst="ellipse">
            <a:avLst/>
          </a:prstGeom>
          <a:solidFill>
            <a:srgbClr val="000000">
              <a:alpha val="0"/>
            </a:srgbClr>
          </a:solidFill>
          <a:ln w="423333">
            <a:solidFill>
              <a:srgbClr val="4990E2"/>
            </a:solidFill>
            <a:prstDash val="solid"/>
          </a:ln>
        </p:spPr>
        <p:txBody>
          <a:bodyPr/>
          <a:lstStyle/>
          <a:p>
            <a:endParaRPr lang="en-SA"/>
          </a:p>
        </p:txBody>
      </p:sp>
      <p:sp>
        <p:nvSpPr>
          <p:cNvPr id="7" name="Text"/>
          <p:cNvSpPr/>
          <p:nvPr/>
        </p:nvSpPr>
        <p:spPr>
          <a:xfrm>
            <a:off x="5193649" y="2192369"/>
            <a:ext cx="2810589" cy="188356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endParaRPr lang="en-US" sz="1667"/>
          </a:p>
        </p:txBody>
      </p:sp>
      <p:sp>
        <p:nvSpPr>
          <p:cNvPr id="8" name="Question"/>
          <p:cNvSpPr/>
          <p:nvPr/>
        </p:nvSpPr>
        <p:spPr>
          <a:xfrm>
            <a:off x="5408343" y="1518428"/>
            <a:ext cx="2381250" cy="28522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1767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973</Words>
  <Application>Microsoft Macintosh PowerPoint</Application>
  <PresentationFormat>On-screen Show (16:9)</PresentationFormat>
  <Paragraphs>177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OpenSans-Bold</vt:lpstr>
      <vt:lpstr>OpenSans-Regular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ريان</cp:lastModifiedBy>
  <cp:revision>2</cp:revision>
  <dcterms:created xsi:type="dcterms:W3CDTF">2025-08-17T16:28:47Z</dcterms:created>
  <dcterms:modified xsi:type="dcterms:W3CDTF">2025-08-26T15:25:43Z</dcterms:modified>
</cp:coreProperties>
</file>