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38"/>
  </p:notesMasterIdLst>
  <p:sldIdLst>
    <p:sldId id="533" r:id="rId3"/>
    <p:sldId id="534" r:id="rId4"/>
    <p:sldId id="535" r:id="rId5"/>
    <p:sldId id="536" r:id="rId6"/>
    <p:sldId id="576" r:id="rId7"/>
    <p:sldId id="538" r:id="rId8"/>
    <p:sldId id="539" r:id="rId9"/>
    <p:sldId id="540" r:id="rId10"/>
    <p:sldId id="541" r:id="rId11"/>
    <p:sldId id="542" r:id="rId12"/>
    <p:sldId id="543" r:id="rId13"/>
    <p:sldId id="544" r:id="rId14"/>
    <p:sldId id="545" r:id="rId15"/>
    <p:sldId id="546" r:id="rId16"/>
    <p:sldId id="547" r:id="rId17"/>
    <p:sldId id="548" r:id="rId18"/>
    <p:sldId id="549" r:id="rId19"/>
    <p:sldId id="551" r:id="rId20"/>
    <p:sldId id="550" r:id="rId21"/>
    <p:sldId id="552" r:id="rId22"/>
    <p:sldId id="553" r:id="rId23"/>
    <p:sldId id="572" r:id="rId24"/>
    <p:sldId id="554" r:id="rId25"/>
    <p:sldId id="555" r:id="rId26"/>
    <p:sldId id="556" r:id="rId27"/>
    <p:sldId id="557" r:id="rId28"/>
    <p:sldId id="558" r:id="rId29"/>
    <p:sldId id="559" r:id="rId30"/>
    <p:sldId id="560" r:id="rId31"/>
    <p:sldId id="562" r:id="rId32"/>
    <p:sldId id="574" r:id="rId33"/>
    <p:sldId id="563" r:id="rId34"/>
    <p:sldId id="564" r:id="rId35"/>
    <p:sldId id="565" r:id="rId36"/>
    <p:sldId id="537"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3"/>
            <p14:sldId id="534"/>
            <p14:sldId id="535"/>
            <p14:sldId id="536"/>
            <p14:sldId id="576"/>
            <p14:sldId id="538"/>
            <p14:sldId id="539"/>
            <p14:sldId id="540"/>
            <p14:sldId id="541"/>
            <p14:sldId id="542"/>
            <p14:sldId id="543"/>
            <p14:sldId id="544"/>
            <p14:sldId id="545"/>
            <p14:sldId id="546"/>
            <p14:sldId id="547"/>
            <p14:sldId id="548"/>
            <p14:sldId id="549"/>
            <p14:sldId id="551"/>
            <p14:sldId id="550"/>
            <p14:sldId id="552"/>
            <p14:sldId id="553"/>
            <p14:sldId id="572"/>
            <p14:sldId id="554"/>
            <p14:sldId id="555"/>
            <p14:sldId id="556"/>
            <p14:sldId id="557"/>
            <p14:sldId id="558"/>
            <p14:sldId id="559"/>
            <p14:sldId id="560"/>
            <p14:sldId id="562"/>
            <p14:sldId id="574"/>
            <p14:sldId id="563"/>
            <p14:sldId id="564"/>
            <p14:sldId id="565"/>
            <p14:sldId id="53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0" d="100"/>
          <a:sy n="60" d="100"/>
        </p:scale>
        <p:origin x="884" y="1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45" Type="http://schemas.openxmlformats.org/officeDocument/2006/relationships/customXml" Target="../customXml/item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customXml" Target="../customXml/item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212376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402337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5666195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9/28/2024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9/28/2024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9/28/2024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9/28/2024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9/28/2024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9/28/2024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9/28/2024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9/28/2024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9/28/2024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9/28/2024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9/28/2024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a:extLst>
              <a:ext uri="{FF2B5EF4-FFF2-40B4-BE49-F238E27FC236}">
                <a16:creationId xmlns:a16="http://schemas.microsoft.com/office/drawing/2014/main" id="{2B40FBFC-57A7-F779-4635-D168A3E90780}"/>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6E6445DD-093E-9500-D7C7-4CDACBFC3392}"/>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6.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7.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7.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7.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7.xml"/><Relationship Id="rId4" Type="http://schemas.openxmlformats.org/officeDocument/2006/relationships/image" Target="../media/image27.png"/></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28.xml"/><Relationship Id="rId5" Type="http://schemas.openxmlformats.org/officeDocument/2006/relationships/image" Target="../media/image35.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560" y="5168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16496" y="3007616"/>
            <a:ext cx="5279265" cy="954107"/>
          </a:xfrm>
          <a:prstGeom prst="rect">
            <a:avLst/>
          </a:prstGeom>
          <a:noFill/>
        </p:spPr>
        <p:txBody>
          <a:bodyPr wrap="square" rtlCol="0">
            <a:spAutoFit/>
          </a:bodyPr>
          <a:lstStyle/>
          <a:p>
            <a:pPr algn="ctr"/>
            <a:r>
              <a:rPr lang="en-US" sz="2800" b="1" dirty="0">
                <a:solidFill>
                  <a:srgbClr val="00B0F0"/>
                </a:solidFill>
                <a:latin typeface="Book Antiqua" panose="02040602050305030304" pitchFamily="18" charset="0"/>
              </a:rPr>
              <a:t>Organizational Behavior  </a:t>
            </a:r>
          </a:p>
          <a:p>
            <a:pPr algn="ctr"/>
            <a:r>
              <a:rPr lang="en-US" sz="2800" b="1" dirty="0">
                <a:solidFill>
                  <a:srgbClr val="00B0F0"/>
                </a:solidFill>
                <a:latin typeface="Book Antiqua" panose="02040602050305030304" pitchFamily="18" charset="0"/>
              </a:rPr>
              <a:t>and Projects</a:t>
            </a:r>
            <a:endParaRPr lang="en-US" sz="2800" dirty="0">
              <a:solidFill>
                <a:srgbClr val="00B0F0"/>
              </a:solidFill>
              <a:latin typeface="Book Antiqua" panose="0204060205030503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193348" y="403023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178834" y="4600531"/>
            <a:ext cx="5226687" cy="144655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PMG421</a:t>
            </a:r>
          </a:p>
          <a:p>
            <a:r>
              <a:rPr lang="en-US" sz="2800" b="1" dirty="0">
                <a:solidFill>
                  <a:srgbClr val="000000"/>
                </a:solidFill>
                <a:latin typeface="Calibri" panose="020F0502020204030204" pitchFamily="34" charset="0"/>
                <a:cs typeface="Calibri" panose="020F0502020204030204" pitchFamily="34" charset="0"/>
              </a:rPr>
              <a:t>What Is  Organizational Behavior?</a:t>
            </a:r>
          </a:p>
          <a:p>
            <a:endParaRPr lang="en-US" sz="2000" b="1" dirty="0">
              <a:solidFill>
                <a:schemeClr val="bg1"/>
              </a:solidFill>
              <a:latin typeface="Calibri" panose="020F0502020204030204" pitchFamily="34" charset="0"/>
              <a:cs typeface="Calibri" panose="020F0502020204030204" pitchFamily="34" charset="0"/>
            </a:endParaRPr>
          </a:p>
          <a:p>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6" y="6187539"/>
            <a:ext cx="422167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Mohammed Mustafa</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Tree>
    <p:extLst>
      <p:ext uri="{BB962C8B-B14F-4D97-AF65-F5344CB8AC3E}">
        <p14:creationId xmlns:p14="http://schemas.microsoft.com/office/powerpoint/2010/main" val="2511688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22A5AAAB-23E8-DF20-5FE1-13B9200A9A93}"/>
              </a:ext>
            </a:extLst>
          </p:cNvPr>
          <p:cNvSpPr/>
          <p:nvPr/>
        </p:nvSpPr>
        <p:spPr>
          <a:xfrm>
            <a:off x="3736261" y="1475031"/>
            <a:ext cx="7138931" cy="43858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69609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773976"/>
            <a:ext cx="5169116" cy="646331"/>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Calibri" panose="020F0502020204030204" pitchFamily="34" charset="0"/>
                <a:ea typeface="Calibri" panose="020F0502020204030204" pitchFamily="34" charset="0"/>
                <a:cs typeface="Calibri" panose="020F0502020204030204" pitchFamily="34" charset="0"/>
              </a:rPr>
              <a:t>Learning Outcomes</a:t>
            </a: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
        <p:nvSpPr>
          <p:cNvPr id="9" name="Rectangle 8"/>
          <p:cNvSpPr/>
          <p:nvPr/>
        </p:nvSpPr>
        <p:spPr>
          <a:xfrm>
            <a:off x="3821412" y="1651501"/>
            <a:ext cx="6641027" cy="4154984"/>
          </a:xfrm>
          <a:prstGeom prst="rect">
            <a:avLst/>
          </a:prstGeom>
        </p:spPr>
        <p:txBody>
          <a:bodyPr wrap="square">
            <a:spAutoFit/>
          </a:bodyPr>
          <a:lstStyle/>
          <a:p>
            <a:pPr marL="358571" indent="-358571">
              <a:buFont typeface="Arial" panose="020B0604020202020204" pitchFamily="34" charset="0"/>
              <a:buChar char="•"/>
            </a:pPr>
            <a:r>
              <a:rPr lang="en-US" sz="2400" dirty="0">
                <a:solidFill>
                  <a:srgbClr val="000000"/>
                </a:solidFill>
                <a:latin typeface="Calibri" panose="020F0502020204030204" pitchFamily="34" charset="0"/>
                <a:ea typeface="Calibri" panose="020F0502020204030204" pitchFamily="34" charset="0"/>
                <a:cs typeface="Calibri" panose="020F0502020204030204" pitchFamily="34" charset="0"/>
              </a:rPr>
              <a:t>What Is Organizational Behavior?</a:t>
            </a:r>
          </a:p>
          <a:p>
            <a:pPr marL="358571" indent="-358571">
              <a:buFont typeface="Arial" panose="020B0604020202020204" pitchFamily="34" charset="0"/>
              <a:buChar char="•"/>
            </a:pPr>
            <a:r>
              <a:rPr lang="en-US" sz="2400" dirty="0">
                <a:solidFill>
                  <a:srgbClr val="000000"/>
                </a:solidFill>
                <a:latin typeface="Calibri" panose="020F0502020204030204" pitchFamily="34" charset="0"/>
                <a:ea typeface="Calibri" panose="020F0502020204030204" pitchFamily="34" charset="0"/>
                <a:cs typeface="Calibri" panose="020F0502020204030204" pitchFamily="34" charset="0"/>
              </a:rPr>
              <a:t>The Importance of Interpersonal Skills.</a:t>
            </a:r>
          </a:p>
          <a:p>
            <a:pPr marL="358571" indent="-358571">
              <a:buFont typeface="Arial" panose="020B0604020202020204" pitchFamily="34" charset="0"/>
              <a:buChar char="•"/>
            </a:pPr>
            <a:r>
              <a:rPr lang="en-US" sz="2400" dirty="0">
                <a:solidFill>
                  <a:srgbClr val="000000"/>
                </a:solidFill>
                <a:latin typeface="Calibri" panose="020F0502020204030204" pitchFamily="34" charset="0"/>
                <a:ea typeface="Calibri" panose="020F0502020204030204" pitchFamily="34" charset="0"/>
                <a:cs typeface="Calibri" panose="020F0502020204030204" pitchFamily="34" charset="0"/>
              </a:rPr>
              <a:t>Management and Organizational Behavior. </a:t>
            </a:r>
          </a:p>
          <a:p>
            <a:pPr marL="358571" indent="-358571">
              <a:buFont typeface="Arial" panose="020B0604020202020204" pitchFamily="34" charset="0"/>
              <a:buChar char="•"/>
            </a:pPr>
            <a:r>
              <a:rPr lang="en-US" sz="2400" dirty="0">
                <a:solidFill>
                  <a:srgbClr val="000000"/>
                </a:solidFill>
                <a:latin typeface="Calibri" panose="020F0502020204030204" pitchFamily="34" charset="0"/>
                <a:ea typeface="Calibri" panose="020F0502020204030204" pitchFamily="34" charset="0"/>
                <a:cs typeface="Calibri" panose="020F0502020204030204" pitchFamily="34" charset="0"/>
              </a:rPr>
              <a:t>Management roles.</a:t>
            </a:r>
          </a:p>
          <a:p>
            <a:pPr marL="358571" indent="-358571">
              <a:buFont typeface="Arial" panose="020B0604020202020204" pitchFamily="34" charset="0"/>
              <a:buChar char="•"/>
            </a:pPr>
            <a:r>
              <a:rPr lang="en-US" sz="2400" dirty="0">
                <a:solidFill>
                  <a:srgbClr val="000000"/>
                </a:solidFill>
                <a:latin typeface="Calibri" panose="020F0502020204030204" pitchFamily="34" charset="0"/>
                <a:ea typeface="Calibri" panose="020F0502020204030204" pitchFamily="34" charset="0"/>
                <a:cs typeface="Calibri" panose="020F0502020204030204" pitchFamily="34" charset="0"/>
              </a:rPr>
              <a:t>Management skills.</a:t>
            </a:r>
          </a:p>
          <a:p>
            <a:pPr marL="358571" indent="-358571">
              <a:buFont typeface="Arial" panose="020B0604020202020204" pitchFamily="34" charset="0"/>
              <a:buChar char="•"/>
            </a:pPr>
            <a:r>
              <a:rPr lang="en-US" sz="2400" dirty="0">
                <a:solidFill>
                  <a:srgbClr val="000000"/>
                </a:solidFill>
                <a:latin typeface="Calibri" panose="020F0502020204030204" pitchFamily="34" charset="0"/>
                <a:ea typeface="Calibri" panose="020F0502020204030204" pitchFamily="34" charset="0"/>
                <a:cs typeface="Calibri" panose="020F0502020204030204" pitchFamily="34" charset="0"/>
              </a:rPr>
              <a:t>Effective versus successful managerial activities.</a:t>
            </a:r>
            <a:endParaRPr lang="ar-SA" sz="24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358571" indent="-358571">
              <a:buFont typeface="Arial" panose="020B0604020202020204" pitchFamily="34" charset="0"/>
              <a:buChar char="•"/>
            </a:pPr>
            <a:r>
              <a:rPr lang="en-US" sz="2400" dirty="0">
                <a:solidFill>
                  <a:srgbClr val="000000"/>
                </a:solidFill>
                <a:latin typeface="Calibri" panose="020F0502020204030204" pitchFamily="34" charset="0"/>
                <a:ea typeface="Calibri" panose="020F0502020204030204" pitchFamily="34" charset="0"/>
                <a:cs typeface="Calibri" panose="020F0502020204030204" pitchFamily="34" charset="0"/>
              </a:rPr>
              <a:t>Complementing Intuition with Systematic Study.</a:t>
            </a:r>
          </a:p>
          <a:p>
            <a:pPr marL="358571" indent="-358571">
              <a:buFont typeface="Arial" panose="020B0604020202020204" pitchFamily="34" charset="0"/>
              <a:buChar char="•"/>
            </a:pPr>
            <a:r>
              <a:rPr lang="en-US" sz="2400" dirty="0">
                <a:solidFill>
                  <a:srgbClr val="000000"/>
                </a:solidFill>
                <a:latin typeface="Calibri" panose="020F0502020204030204" pitchFamily="34" charset="0"/>
                <a:ea typeface="Calibri" panose="020F0502020204030204" pitchFamily="34" charset="0"/>
                <a:cs typeface="Calibri" panose="020F0502020204030204" pitchFamily="34" charset="0"/>
              </a:rPr>
              <a:t>Evidence-based management (EBM).</a:t>
            </a:r>
          </a:p>
          <a:p>
            <a:pPr marL="358571" indent="-358571">
              <a:buFont typeface="Arial" panose="020B0604020202020204" pitchFamily="34" charset="0"/>
              <a:buChar char="•"/>
            </a:pPr>
            <a:r>
              <a:rPr lang="en-US" sz="2400" dirty="0">
                <a:solidFill>
                  <a:srgbClr val="000000"/>
                </a:solidFill>
                <a:latin typeface="Calibri" panose="020F0502020204030204" pitchFamily="34" charset="0"/>
                <a:ea typeface="Calibri" panose="020F0502020204030204" pitchFamily="34" charset="0"/>
                <a:cs typeface="Calibri" panose="020F0502020204030204" pitchFamily="34" charset="0"/>
              </a:rPr>
              <a:t>Disciplines that Contribute to the OB Field.</a:t>
            </a:r>
          </a:p>
          <a:p>
            <a:pPr marL="358571" indent="-358571">
              <a:buFont typeface="Arial" panose="020B0604020202020204" pitchFamily="34" charset="0"/>
              <a:buChar char="•"/>
            </a:pPr>
            <a:r>
              <a:rPr lang="en-US" sz="2400" dirty="0">
                <a:solidFill>
                  <a:srgbClr val="000000"/>
                </a:solidFill>
                <a:latin typeface="Calibri" panose="020F0502020204030204" pitchFamily="34" charset="0"/>
                <a:ea typeface="Calibri" panose="020F0502020204030204" pitchFamily="34" charset="0"/>
                <a:cs typeface="Calibri" panose="020F0502020204030204" pitchFamily="34" charset="0"/>
              </a:rPr>
              <a:t>Absolutes in OB.</a:t>
            </a:r>
          </a:p>
          <a:p>
            <a:pPr marL="358571" indent="-358571">
              <a:buFont typeface="Arial" panose="020B0604020202020204" pitchFamily="34" charset="0"/>
              <a:buChar char="•"/>
            </a:pPr>
            <a:r>
              <a:rPr lang="en-US" sz="2400" dirty="0">
                <a:solidFill>
                  <a:srgbClr val="000000"/>
                </a:solidFill>
                <a:latin typeface="Calibri" panose="020F0502020204030204" pitchFamily="34" charset="0"/>
                <a:ea typeface="Calibri" panose="020F0502020204030204" pitchFamily="34" charset="0"/>
                <a:cs typeface="Calibri" panose="020F0502020204030204" pitchFamily="34" charset="0"/>
              </a:rPr>
              <a:t>Challenges and Opportunities for OB</a:t>
            </a:r>
            <a:r>
              <a:rPr lang="en-US" sz="2400" dirty="0">
                <a:solidFill>
                  <a:srgbClr val="FBFFE5"/>
                </a:solidFill>
                <a:latin typeface="Calibri" panose="020F0502020204030204" pitchFamily="34" charset="0"/>
                <a:ea typeface="Calibri" panose="020F0502020204030204" pitchFamily="34" charset="0"/>
                <a:cs typeface="Calibri" panose="020F0502020204030204" pitchFamily="34" charset="0"/>
              </a:rPr>
              <a:t>.</a:t>
            </a:r>
            <a:endParaRPr lang="ar-SA" sz="2400" dirty="0">
              <a:solidFill>
                <a:srgbClr val="FBFFE5"/>
              </a:solidFill>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35585" y="1685495"/>
            <a:ext cx="7138931" cy="3800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90616"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endParaRPr lang="en-US" sz="2800" b="1" dirty="0">
              <a:solidFill>
                <a:srgbClr val="002060"/>
              </a:solidFill>
              <a:latin typeface="+mj-lt"/>
            </a:endParaRPr>
          </a:p>
        </p:txBody>
      </p:sp>
      <p:sp>
        <p:nvSpPr>
          <p:cNvPr id="8" name="TextBox 7">
            <a:extLst>
              <a:ext uri="{FF2B5EF4-FFF2-40B4-BE49-F238E27FC236}">
                <a16:creationId xmlns:a16="http://schemas.microsoft.com/office/drawing/2014/main" id="{D95DC699-9AAC-10EE-725D-BCB697F0D203}"/>
              </a:ext>
            </a:extLst>
          </p:cNvPr>
          <p:cNvSpPr txBox="1"/>
          <p:nvPr/>
        </p:nvSpPr>
        <p:spPr>
          <a:xfrm>
            <a:off x="1133075" y="2044976"/>
            <a:ext cx="6511734" cy="3257174"/>
          </a:xfrm>
          <a:prstGeom prst="rect">
            <a:avLst/>
          </a:prstGeom>
          <a:noFill/>
        </p:spPr>
        <p:txBody>
          <a:bodyPr wrap="square">
            <a:spAutoFit/>
          </a:bodyPr>
          <a:lstStyle/>
          <a:p>
            <a:pPr marL="457200" indent="-457200" algn="just">
              <a:lnSpc>
                <a:spcPct val="150000"/>
              </a:lnSpc>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 Organizational behavior is the study of how individuals and groups interact within an organization and how these interactions affect an organization's performance toward its goal or goals.</a:t>
            </a:r>
            <a:endParaRPr lang="ar-SA" sz="2800" dirty="0">
              <a:latin typeface="Calibri" panose="020F0502020204030204" pitchFamily="34" charset="0"/>
              <a:ea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2D6057A7-F86B-2056-54CA-60B5E2E39C86}"/>
              </a:ext>
            </a:extLst>
          </p:cNvPr>
          <p:cNvSpPr txBox="1"/>
          <p:nvPr/>
        </p:nvSpPr>
        <p:spPr>
          <a:xfrm>
            <a:off x="1938043" y="996085"/>
            <a:ext cx="5553428" cy="523220"/>
          </a:xfrm>
          <a:prstGeom prst="rect">
            <a:avLst/>
          </a:prstGeom>
          <a:noFill/>
        </p:spPr>
        <p:txBody>
          <a:bodyPr wrap="square" rtlCol="0">
            <a:spAutoFit/>
          </a:bodyPr>
          <a:lstStyle/>
          <a:p>
            <a:r>
              <a:rPr lang="en-US" sz="2800" b="1" dirty="0">
                <a:solidFill>
                  <a:srgbClr val="00B0F0"/>
                </a:solidFill>
              </a:rPr>
              <a:t>Organizational behavior (OB) </a:t>
            </a:r>
            <a:endParaRPr lang="ar-SA" sz="2800" b="1" dirty="0">
              <a:solidFill>
                <a:srgbClr val="00B0F0"/>
              </a:solidFill>
            </a:endParaRPr>
          </a:p>
        </p:txBody>
      </p:sp>
      <p:pic>
        <p:nvPicPr>
          <p:cNvPr id="1026" name="Picture 2" descr="Organizational Behavior">
            <a:extLst>
              <a:ext uri="{FF2B5EF4-FFF2-40B4-BE49-F238E27FC236}">
                <a16:creationId xmlns:a16="http://schemas.microsoft.com/office/drawing/2014/main" id="{8978D4E8-59D2-E786-6A9A-77F298BB80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49126" y="1791586"/>
            <a:ext cx="3429378" cy="352955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194252681"/>
            <a:ext cx="1404457" cy="39052859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035757" y="2108662"/>
            <a:ext cx="7832660" cy="34405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800" dirty="0">
                <a:solidFill>
                  <a:srgbClr val="002060"/>
                </a:solidFill>
                <a:latin typeface="Calibri" panose="020F0502020204030204" pitchFamily="34" charset="0"/>
                <a:ea typeface="Calibri" panose="020F0502020204030204" pitchFamily="34" charset="0"/>
                <a:cs typeface="Calibri" panose="020F0502020204030204" pitchFamily="34" charset="0"/>
              </a:rPr>
              <a:t>Organizational behavior (OB) is a field of study that investigates the impact individuals, groups, and structure have on behavior within organizations, for the purpose of applying such knowledge toward improving an organization’s effectiveness.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9" y="929983"/>
            <a:ext cx="5553428" cy="523220"/>
          </a:xfrm>
          <a:prstGeom prst="rect">
            <a:avLst/>
          </a:prstGeom>
          <a:noFill/>
        </p:spPr>
        <p:txBody>
          <a:bodyPr wrap="square" rtlCol="0">
            <a:spAutoFit/>
          </a:bodyPr>
          <a:lstStyle/>
          <a:p>
            <a:r>
              <a:rPr lang="en-US" sz="2800" b="1" dirty="0">
                <a:solidFill>
                  <a:srgbClr val="00B0F0"/>
                </a:solidFill>
              </a:rPr>
              <a:t>Organizational behavior (OB) </a:t>
            </a:r>
            <a:endParaRPr lang="ar-SA" sz="2800" b="1" dirty="0">
              <a:solidFill>
                <a:srgbClr val="00B0F0"/>
              </a:solidFill>
            </a:endParaRPr>
          </a:p>
        </p:txBody>
      </p:sp>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8257957"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pic>
        <p:nvPicPr>
          <p:cNvPr id="8" name="Picture 2"/>
          <p:cNvPicPr>
            <a:picLocks noChangeAspect="1" noChangeArrowheads="1"/>
          </p:cNvPicPr>
          <p:nvPr/>
        </p:nvPicPr>
        <p:blipFill>
          <a:blip r:embed="rId4">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868417" y="1878702"/>
            <a:ext cx="3206070" cy="395698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194252681"/>
            <a:ext cx="1404457" cy="39052859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113038" y="1785858"/>
            <a:ext cx="7821642" cy="35794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lnSpc>
                <a:spcPct val="150000"/>
              </a:lnSpc>
              <a:buFont typeface="Arial" panose="020B0604020202020204" pitchFamily="34" charset="0"/>
              <a:buChar char="•"/>
            </a:pPr>
            <a:r>
              <a:rPr lang="en-US" sz="2800" dirty="0">
                <a:solidFill>
                  <a:srgbClr val="002060"/>
                </a:solidFill>
                <a:latin typeface="Calibri" panose="020F0502020204030204" pitchFamily="34" charset="0"/>
                <a:ea typeface="Calibri" panose="020F0502020204030204" pitchFamily="34" charset="0"/>
                <a:cs typeface="Calibri" panose="020F0502020204030204" pitchFamily="34" charset="0"/>
              </a:rPr>
              <a:t>OB is a field of study, meaning that it is a distinct area of expertise with a common body of knowledge. What does it study? It studies three determinants of behavior in organizations: </a:t>
            </a:r>
            <a:r>
              <a:rPr lang="en-US" sz="2800" b="1" dirty="0">
                <a:solidFill>
                  <a:srgbClr val="002060"/>
                </a:solidFill>
                <a:latin typeface="Calibri" panose="020F0502020204030204" pitchFamily="34" charset="0"/>
                <a:ea typeface="Calibri" panose="020F0502020204030204" pitchFamily="34" charset="0"/>
                <a:cs typeface="Calibri" panose="020F0502020204030204" pitchFamily="34" charset="0"/>
              </a:rPr>
              <a:t>individuals, groups, and structure.</a:t>
            </a:r>
            <a:endParaRPr lang="ar-SA" sz="2800" b="1" dirty="0">
              <a:solidFill>
                <a:srgbClr val="002060"/>
              </a:solidFill>
              <a:latin typeface="Calibri" panose="020F0502020204030204" pitchFamily="34" charset="0"/>
              <a:ea typeface="Calibri" panose="020F0502020204030204" pitchFamily="34" charset="0"/>
              <a:cs typeface="Calibri" panose="020F050202020403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9" y="929983"/>
            <a:ext cx="5553428" cy="523220"/>
          </a:xfrm>
          <a:prstGeom prst="rect">
            <a:avLst/>
          </a:prstGeom>
          <a:noFill/>
        </p:spPr>
        <p:txBody>
          <a:bodyPr wrap="square" rtlCol="0">
            <a:spAutoFit/>
          </a:bodyPr>
          <a:lstStyle/>
          <a:p>
            <a:r>
              <a:rPr lang="en-US" sz="2800" b="1" dirty="0">
                <a:solidFill>
                  <a:srgbClr val="00B0F0"/>
                </a:solidFill>
              </a:rPr>
              <a:t>Organizational behavior (OB) </a:t>
            </a:r>
            <a:endParaRPr lang="ar-SA" sz="2800" b="1" dirty="0">
              <a:solidFill>
                <a:srgbClr val="00B0F0"/>
              </a:solidFill>
            </a:endParaRPr>
          </a:p>
        </p:txBody>
      </p:sp>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8257957"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pic>
        <p:nvPicPr>
          <p:cNvPr id="8" name="Picture 2"/>
          <p:cNvPicPr>
            <a:picLocks noChangeAspect="1" noChangeArrowheads="1"/>
          </p:cNvPicPr>
          <p:nvPr/>
        </p:nvPicPr>
        <p:blipFill>
          <a:blip r:embed="rId4">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934681" y="1878702"/>
            <a:ext cx="3139806" cy="395698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26775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2364" y="1795027"/>
            <a:ext cx="10025014" cy="42972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800" dirty="0">
                <a:solidFill>
                  <a:srgbClr val="002060"/>
                </a:solidFill>
                <a:latin typeface="Calibri" panose="020F0502020204030204" pitchFamily="34" charset="0"/>
                <a:ea typeface="Calibri" panose="020F0502020204030204" pitchFamily="34" charset="0"/>
                <a:cs typeface="Calibri" panose="020F0502020204030204" pitchFamily="34" charset="0"/>
              </a:rPr>
              <a:t>In addition, OB applies the knowledge gained about individuals, groups, and the effect of structure on behavior in order to make organizations work more effectively. </a:t>
            </a:r>
          </a:p>
          <a:p>
            <a:pPr marL="457200" indent="-457200" algn="just">
              <a:buFont typeface="Arial" panose="020B0604020202020204" pitchFamily="34" charset="0"/>
              <a:buChar char="•"/>
            </a:pPr>
            <a:r>
              <a:rPr lang="en-US" sz="2800" dirty="0">
                <a:solidFill>
                  <a:srgbClr val="002060"/>
                </a:solidFill>
                <a:latin typeface="Calibri" panose="020F0502020204030204" pitchFamily="34" charset="0"/>
                <a:ea typeface="Calibri" panose="020F0502020204030204" pitchFamily="34" charset="0"/>
                <a:cs typeface="Calibri" panose="020F0502020204030204" pitchFamily="34" charset="0"/>
              </a:rPr>
              <a:t>OB is the study of what people do in an organization and the way their behavior affects the organization’s performance. </a:t>
            </a:r>
          </a:p>
          <a:p>
            <a:pPr marL="457200" indent="-457200" algn="just">
              <a:buFont typeface="Arial" panose="020B0604020202020204" pitchFamily="34" charset="0"/>
              <a:buChar char="•"/>
            </a:pPr>
            <a:r>
              <a:rPr lang="en-US" sz="2800" dirty="0">
                <a:solidFill>
                  <a:srgbClr val="002060"/>
                </a:solidFill>
                <a:latin typeface="Calibri" panose="020F0502020204030204" pitchFamily="34" charset="0"/>
                <a:ea typeface="Calibri" panose="020F0502020204030204" pitchFamily="34" charset="0"/>
                <a:cs typeface="Calibri" panose="020F0502020204030204" pitchFamily="34" charset="0"/>
              </a:rPr>
              <a:t>Because OB is concerned specifically with employment-related situations, it examines behavior in the context of job satisfaction, absenteeism, employment turnover, productivity, human performance, and management.</a:t>
            </a:r>
            <a:endParaRPr lang="ar-SA" sz="2800" dirty="0">
              <a:solidFill>
                <a:srgbClr val="002060"/>
              </a:solidFill>
              <a:latin typeface="Calibri" panose="020F0502020204030204" pitchFamily="34" charset="0"/>
              <a:ea typeface="Calibri" panose="020F0502020204030204" pitchFamily="34" charset="0"/>
              <a:cs typeface="Calibri" panose="020F0502020204030204" pitchFamily="34" charset="0"/>
            </a:endParaRPr>
          </a:p>
        </p:txBody>
      </p:sp>
      <p:sp>
        <p:nvSpPr>
          <p:cNvPr id="5" name="Rectangle 4"/>
          <p:cNvSpPr/>
          <p:nvPr/>
        </p:nvSpPr>
        <p:spPr>
          <a:xfrm>
            <a:off x="942308" y="8252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endParaRPr lang="en-US" sz="2400" b="1" dirty="0">
              <a:latin typeface="+mj-lt"/>
              <a:cs typeface="Times New Roman" panose="02020603050405020304" pitchFamily="18" charset="0"/>
            </a:endParaRPr>
          </a:p>
        </p:txBody>
      </p:sp>
      <p:sp>
        <p:nvSpPr>
          <p:cNvPr id="2" name="Content Placeholder 2">
            <a:extLst>
              <a:ext uri="{FF2B5EF4-FFF2-40B4-BE49-F238E27FC236}">
                <a16:creationId xmlns:a16="http://schemas.microsoft.com/office/drawing/2014/main" id="{7AF4F370-5457-C207-6DF1-41597CA0D67D}"/>
              </a:ext>
            </a:extLst>
          </p:cNvPr>
          <p:cNvSpPr txBox="1">
            <a:spLocks/>
          </p:cNvSpPr>
          <p:nvPr/>
        </p:nvSpPr>
        <p:spPr>
          <a:xfrm>
            <a:off x="1705590" y="2298534"/>
            <a:ext cx="86361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6" name="TextBox 5">
            <a:extLst>
              <a:ext uri="{FF2B5EF4-FFF2-40B4-BE49-F238E27FC236}">
                <a16:creationId xmlns:a16="http://schemas.microsoft.com/office/drawing/2014/main" id="{52E01CE7-A434-20C2-D67C-C8299ADF5297}"/>
              </a:ext>
            </a:extLst>
          </p:cNvPr>
          <p:cNvSpPr txBox="1"/>
          <p:nvPr/>
        </p:nvSpPr>
        <p:spPr>
          <a:xfrm>
            <a:off x="2444819" y="929983"/>
            <a:ext cx="5553428" cy="523220"/>
          </a:xfrm>
          <a:prstGeom prst="rect">
            <a:avLst/>
          </a:prstGeom>
          <a:noFill/>
        </p:spPr>
        <p:txBody>
          <a:bodyPr wrap="square" rtlCol="0">
            <a:spAutoFit/>
          </a:bodyPr>
          <a:lstStyle/>
          <a:p>
            <a:r>
              <a:rPr lang="en-US" sz="2800" b="1" dirty="0">
                <a:solidFill>
                  <a:srgbClr val="00B0F0"/>
                </a:solidFill>
              </a:rPr>
              <a:t>Concept of OB Cont.. </a:t>
            </a:r>
            <a:endParaRPr lang="ar-SA" sz="2800" b="1" dirty="0">
              <a:solidFill>
                <a:srgbClr val="00B0F0"/>
              </a:solidFill>
            </a:endParaRPr>
          </a:p>
        </p:txBody>
      </p:sp>
    </p:spTree>
    <p:extLst>
      <p:ext uri="{BB962C8B-B14F-4D97-AF65-F5344CB8AC3E}">
        <p14:creationId xmlns:p14="http://schemas.microsoft.com/office/powerpoint/2010/main" val="3525376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98294"/>
            <a:ext cx="10812720" cy="45576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OB includes these core topics: </a:t>
            </a:r>
          </a:p>
          <a:p>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 Motivation </a:t>
            </a:r>
          </a:p>
          <a:p>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 Leader behavior and power .</a:t>
            </a:r>
          </a:p>
          <a:p>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 Interpersonal communication .</a:t>
            </a:r>
          </a:p>
          <a:p>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 Group structure and processes. </a:t>
            </a:r>
          </a:p>
          <a:p>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 Attitude development and perception. </a:t>
            </a:r>
          </a:p>
          <a:p>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 Change processes. </a:t>
            </a:r>
          </a:p>
          <a:p>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 Conflict and negotiation .</a:t>
            </a:r>
          </a:p>
          <a:p>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 Work design.</a:t>
            </a:r>
            <a:endParaRPr lang="ar-SA" sz="28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5" name="Rectangle 4"/>
          <p:cNvSpPr/>
          <p:nvPr/>
        </p:nvSpPr>
        <p:spPr>
          <a:xfrm>
            <a:off x="942308" y="48370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63A00314-A771-0E2C-C4A6-7D3E4DA0FE63}"/>
              </a:ext>
            </a:extLst>
          </p:cNvPr>
          <p:cNvSpPr txBox="1">
            <a:spLocks/>
          </p:cNvSpPr>
          <p:nvPr/>
        </p:nvSpPr>
        <p:spPr>
          <a:xfrm>
            <a:off x="1134284" y="2167721"/>
            <a:ext cx="6811981" cy="41112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pic>
        <p:nvPicPr>
          <p:cNvPr id="8" name="Picture 2"/>
          <p:cNvPicPr>
            <a:picLocks noChangeAspect="1" noChangeArrowheads="1"/>
          </p:cNvPicPr>
          <p:nvPr/>
        </p:nvPicPr>
        <p:blipFill>
          <a:blip r:embed="rId3">
            <a:extLst>
              <a:ext uri="{BEBA8EAE-BF5A-486C-A8C5-ECC9F3942E4B}">
                <a14:imgProps xmlns:a14="http://schemas.microsoft.com/office/drawing/2010/main">
                  <a14:imgLayer r:embed="rId4">
                    <a14:imgEffect>
                      <a14:artisticGlowEdges/>
                    </a14:imgEffect>
                  </a14:imgLayer>
                </a14:imgProps>
              </a:ext>
              <a:ext uri="{28A0092B-C50C-407E-A947-70E740481C1C}">
                <a14:useLocalDpi xmlns:a14="http://schemas.microsoft.com/office/drawing/2010/main" val="0"/>
              </a:ext>
            </a:extLst>
          </a:blip>
          <a:srcRect/>
          <a:stretch>
            <a:fillRect/>
          </a:stretch>
        </p:blipFill>
        <p:spPr bwMode="auto">
          <a:xfrm>
            <a:off x="7128545" y="1797023"/>
            <a:ext cx="3929171" cy="391735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218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03603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Incorporating OB principles into the workplace can yield many important organizational outcomes. </a:t>
            </a:r>
          </a:p>
          <a:p>
            <a:pPr marL="342900" indent="-342900" algn="just">
              <a:buFont typeface="Arial" panose="020B0604020202020204" pitchFamily="34" charset="0"/>
              <a:buChar char="•"/>
            </a:pPr>
            <a:r>
              <a:rPr lang="en-US" sz="2400" b="1" dirty="0">
                <a:solidFill>
                  <a:schemeClr val="tx1"/>
                </a:solidFill>
                <a:latin typeface="Calibri" panose="020F0502020204030204" pitchFamily="34" charset="0"/>
                <a:ea typeface="Calibri" panose="020F0502020204030204" pitchFamily="34" charset="0"/>
                <a:cs typeface="Calibri" panose="020F0502020204030204" pitchFamily="34" charset="0"/>
              </a:rPr>
              <a:t>For one</a:t>
            </a: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 companies known as good places to work— such as, Procter &amp; Gamble, Facebook, and Southwest Airlines have been found to generate superior financial performance. </a:t>
            </a:r>
          </a:p>
          <a:p>
            <a:pPr marL="342900" indent="-342900" algn="just">
              <a:buFont typeface="Arial" panose="020B0604020202020204" pitchFamily="34" charset="0"/>
              <a:buChar char="•"/>
            </a:pPr>
            <a:r>
              <a:rPr lang="en-US" sz="2400" b="1" dirty="0">
                <a:solidFill>
                  <a:schemeClr val="tx1"/>
                </a:solidFill>
                <a:latin typeface="Calibri" panose="020F0502020204030204" pitchFamily="34" charset="0"/>
                <a:ea typeface="Calibri" panose="020F0502020204030204" pitchFamily="34" charset="0"/>
                <a:cs typeface="Calibri" panose="020F0502020204030204" pitchFamily="34" charset="0"/>
              </a:rPr>
              <a:t>Second</a:t>
            </a: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 developing managers’ interpersonal skills helps organizations attract and keep high-performing employees, which is important since outstanding employees are always in short supply and are costly to replace. </a:t>
            </a:r>
          </a:p>
          <a:p>
            <a:pPr marL="342900" indent="-342900" algn="just">
              <a:buFont typeface="Arial" panose="020B0604020202020204" pitchFamily="34" charset="0"/>
              <a:buChar char="•"/>
            </a:pPr>
            <a:r>
              <a:rPr lang="en-US" sz="2400" b="1" dirty="0">
                <a:solidFill>
                  <a:schemeClr val="tx1"/>
                </a:solidFill>
                <a:latin typeface="Calibri" panose="020F0502020204030204" pitchFamily="34" charset="0"/>
                <a:ea typeface="Calibri" panose="020F0502020204030204" pitchFamily="34" charset="0"/>
                <a:cs typeface="Calibri" panose="020F0502020204030204" pitchFamily="34" charset="0"/>
              </a:rPr>
              <a:t>Third</a:t>
            </a: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 there are strong associations between the quality of workplace relationships and employee job satisfaction, stress, and turnover</a:t>
            </a:r>
          </a:p>
        </p:txBody>
      </p:sp>
      <p:sp>
        <p:nvSpPr>
          <p:cNvPr id="5" name="Rectangle 4"/>
          <p:cNvSpPr/>
          <p:nvPr/>
        </p:nvSpPr>
        <p:spPr>
          <a:xfrm>
            <a:off x="942308" y="8252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The Importance of Interpersonal Skills</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2" name="Content Placeholder 2">
            <a:extLst>
              <a:ext uri="{FF2B5EF4-FFF2-40B4-BE49-F238E27FC236}">
                <a16:creationId xmlns:a16="http://schemas.microsoft.com/office/drawing/2014/main" id="{8DA59FCA-07D3-9045-3759-6A77363FF628}"/>
              </a:ext>
            </a:extLst>
          </p:cNvPr>
          <p:cNvSpPr txBox="1">
            <a:spLocks/>
          </p:cNvSpPr>
          <p:nvPr/>
        </p:nvSpPr>
        <p:spPr>
          <a:xfrm>
            <a:off x="1329548" y="2313252"/>
            <a:ext cx="5586407" cy="35595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solidFill>
                <a:srgbClr val="002060"/>
              </a:solidFill>
              <a:latin typeface="+mj-lt"/>
              <a:cs typeface="Arial" panose="020B0604020202020204" pitchFamily="34" charset="0"/>
            </a:endParaRPr>
          </a:p>
        </p:txBody>
      </p:sp>
    </p:spTree>
    <p:extLst>
      <p:ext uri="{BB962C8B-B14F-4D97-AF65-F5344CB8AC3E}">
        <p14:creationId xmlns:p14="http://schemas.microsoft.com/office/powerpoint/2010/main" val="2154930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46975" y="1540022"/>
            <a:ext cx="9763117" cy="47846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The work of managers can be included in four activities: </a:t>
            </a:r>
            <a:r>
              <a:rPr lang="en-US" sz="2800" b="1" dirty="0">
                <a:solidFill>
                  <a:schemeClr val="tx1"/>
                </a:solidFill>
                <a:latin typeface="Calibri" panose="020F0502020204030204" pitchFamily="34" charset="0"/>
                <a:ea typeface="Calibri" panose="020F0502020204030204" pitchFamily="34" charset="0"/>
                <a:cs typeface="Calibri" panose="020F0502020204030204" pitchFamily="34" charset="0"/>
              </a:rPr>
              <a:t>Planning, Organizing, Leading, And Controlling</a:t>
            </a: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 </a:t>
            </a:r>
          </a:p>
          <a:p>
            <a:pPr marL="457200" indent="-457200" algn="just">
              <a:buFont typeface="Arial" panose="020B0604020202020204" pitchFamily="34" charset="0"/>
              <a:buChar char="•"/>
            </a:pPr>
            <a:r>
              <a:rPr lang="en-US" sz="2800" b="1" dirty="0">
                <a:solidFill>
                  <a:schemeClr val="tx1"/>
                </a:solidFill>
                <a:latin typeface="Calibri" panose="020F0502020204030204" pitchFamily="34" charset="0"/>
                <a:ea typeface="Calibri" panose="020F0502020204030204" pitchFamily="34" charset="0"/>
                <a:cs typeface="Calibri" panose="020F0502020204030204" pitchFamily="34" charset="0"/>
              </a:rPr>
              <a:t>The planning function </a:t>
            </a: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encompasses defining an organization’s goals, establishing an overall strategy for achieving those goals, and developing a comprehensive set of plans to integrate and coordinate activities.</a:t>
            </a:r>
          </a:p>
          <a:p>
            <a:pPr marL="457200" indent="-457200" algn="just">
              <a:buFont typeface="Arial" panose="020B0604020202020204" pitchFamily="34" charset="0"/>
              <a:buChar char="•"/>
            </a:pPr>
            <a:r>
              <a:rPr lang="en-US" sz="2800" b="1" dirty="0">
                <a:solidFill>
                  <a:schemeClr val="tx1"/>
                </a:solidFill>
                <a:latin typeface="Calibri" panose="020F0502020204030204" pitchFamily="34" charset="0"/>
                <a:ea typeface="Calibri" panose="020F0502020204030204" pitchFamily="34" charset="0"/>
                <a:cs typeface="Calibri" panose="020F0502020204030204" pitchFamily="34" charset="0"/>
              </a:rPr>
              <a:t>The organizing function</a:t>
            </a: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 includes determining what tasks are to be done, who is to do them, how the tasks are to be grouped, who reports to whom, and where decisions are to be made.</a:t>
            </a:r>
          </a:p>
        </p:txBody>
      </p:sp>
      <p:sp>
        <p:nvSpPr>
          <p:cNvPr id="5" name="Rectangle 4"/>
          <p:cNvSpPr/>
          <p:nvPr/>
        </p:nvSpPr>
        <p:spPr>
          <a:xfrm>
            <a:off x="942308" y="5938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09165" y="936233"/>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Management and Organizational Behavior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6" name="Content Placeholder 2">
            <a:extLst>
              <a:ext uri="{FF2B5EF4-FFF2-40B4-BE49-F238E27FC236}">
                <a16:creationId xmlns:a16="http://schemas.microsoft.com/office/drawing/2014/main" id="{A3C13FF3-6BA8-8AA2-F61B-D88D61739F0A}"/>
              </a:ext>
            </a:extLst>
          </p:cNvPr>
          <p:cNvSpPr txBox="1">
            <a:spLocks/>
          </p:cNvSpPr>
          <p:nvPr/>
        </p:nvSpPr>
        <p:spPr>
          <a:xfrm>
            <a:off x="746975" y="2395678"/>
            <a:ext cx="10483401" cy="267859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latin typeface="+mj-lt"/>
              <a:cs typeface="Arial" panose="020B0604020202020204" pitchFamily="34" charset="0"/>
            </a:endParaRPr>
          </a:p>
        </p:txBody>
      </p:sp>
    </p:spTree>
    <p:extLst>
      <p:ext uri="{BB962C8B-B14F-4D97-AF65-F5344CB8AC3E}">
        <p14:creationId xmlns:p14="http://schemas.microsoft.com/office/powerpoint/2010/main" val="3678617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56258" y="1601138"/>
            <a:ext cx="8647345" cy="49629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48157" y="9023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46765" y="722058"/>
            <a:ext cx="7332085" cy="830997"/>
          </a:xfrm>
          <a:prstGeom prst="rect">
            <a:avLst/>
          </a:prstGeom>
          <a:noFill/>
        </p:spPr>
        <p:txBody>
          <a:bodyPr wrap="square" rtlCol="0">
            <a:spAutoFit/>
          </a:bodyPr>
          <a:lstStyle/>
          <a:p>
            <a:pPr algn="ct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Management roles 10 Roles of Manager: </a:t>
            </a:r>
          </a:p>
          <a:p>
            <a:pPr algn="ct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Managerial Roles by Henry Mintzberg</a:t>
            </a:r>
          </a:p>
        </p:txBody>
      </p:sp>
      <p:sp>
        <p:nvSpPr>
          <p:cNvPr id="2" name="Content Placeholder 2">
            <a:extLst>
              <a:ext uri="{FF2B5EF4-FFF2-40B4-BE49-F238E27FC236}">
                <a16:creationId xmlns:a16="http://schemas.microsoft.com/office/drawing/2014/main" id="{CCFDE71C-8BCB-4A9A-F5BD-EB9C97D999BF}"/>
              </a:ext>
            </a:extLst>
          </p:cNvPr>
          <p:cNvSpPr txBox="1">
            <a:spLocks/>
          </p:cNvSpPr>
          <p:nvPr/>
        </p:nvSpPr>
        <p:spPr>
          <a:xfrm>
            <a:off x="1356711" y="2196296"/>
            <a:ext cx="9743271" cy="34968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solidFill>
                <a:srgbClr val="002060"/>
              </a:solidFill>
              <a:latin typeface="+mj-lt"/>
              <a:cs typeface="Arial" panose="020B060402020202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8629" y="1907189"/>
            <a:ext cx="7937126" cy="453412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63928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2036" y="1280726"/>
            <a:ext cx="8271627" cy="50256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25035" y="3932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839723" y="1673452"/>
            <a:ext cx="7764449" cy="4524315"/>
          </a:xfrm>
          <a:prstGeom prst="rect">
            <a:avLst/>
          </a:prstGeom>
          <a:noFill/>
        </p:spPr>
        <p:txBody>
          <a:bodyPr wrap="square">
            <a:spAutoFit/>
          </a:bodyPr>
          <a:lstStyle/>
          <a:p>
            <a:pPr marL="342900" indent="-342900" algn="just">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The roles of managers in different institutions can be summarized in three main categories: </a:t>
            </a:r>
          </a:p>
          <a:p>
            <a:pPr marL="815771" lvl="1" indent="-358571"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Interpersonal, </a:t>
            </a:r>
          </a:p>
          <a:p>
            <a:pPr marL="815771" lvl="1" indent="-358571"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Informational, </a:t>
            </a:r>
          </a:p>
          <a:p>
            <a:pPr marL="815771" lvl="1" indent="-358571" algn="just">
              <a:buFont typeface="Arial" panose="020B0604020202020204" pitchFamily="34" charset="0"/>
              <a:buChar char="•"/>
            </a:pPr>
            <a:r>
              <a:rPr lang="en-US" sz="2400" dirty="0">
                <a:solidFill>
                  <a:srgbClr val="000000"/>
                </a:solidFill>
                <a:latin typeface="Calibri" panose="020F0502020204030204" pitchFamily="34" charset="0"/>
                <a:ea typeface="Calibri" panose="020F0502020204030204" pitchFamily="34" charset="0"/>
                <a:cs typeface="Calibri" panose="020F0502020204030204" pitchFamily="34" charset="0"/>
              </a:rPr>
              <a:t>Decisional. </a:t>
            </a:r>
            <a:endParaRPr lang="en-US" sz="40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Interpersonal Roles </a:t>
            </a:r>
            <a:r>
              <a:rPr lang="en-US" sz="2400" dirty="0">
                <a:latin typeface="Calibri" panose="020F0502020204030204" pitchFamily="34" charset="0"/>
                <a:ea typeface="Calibri" panose="020F0502020204030204" pitchFamily="34" charset="0"/>
                <a:cs typeface="Calibri" panose="020F0502020204030204" pitchFamily="34" charset="0"/>
              </a:rPr>
              <a:t>All managers are required to perform duties that are ceremonial and symbolic in nature</a:t>
            </a:r>
            <a:r>
              <a:rPr lang="en-US" sz="2400" u="sng" dirty="0">
                <a:solidFill>
                  <a:srgbClr val="00B0F0"/>
                </a:solidFill>
                <a:latin typeface="Calibri" panose="020F0502020204030204" pitchFamily="34" charset="0"/>
                <a:ea typeface="Calibri" panose="020F0502020204030204" pitchFamily="34" charset="0"/>
                <a:cs typeface="Calibri" panose="020F0502020204030204" pitchFamily="34" charset="0"/>
              </a:rPr>
              <a:t>. </a:t>
            </a:r>
            <a:r>
              <a:rPr lang="en-US" sz="2400" b="1" u="sng" dirty="0">
                <a:solidFill>
                  <a:srgbClr val="00B0F0"/>
                </a:solidFill>
                <a:latin typeface="Calibri" panose="020F0502020204030204" pitchFamily="34" charset="0"/>
                <a:ea typeface="Calibri" panose="020F0502020204030204" pitchFamily="34" charset="0"/>
                <a:cs typeface="Calibri" panose="020F0502020204030204" pitchFamily="34" charset="0"/>
              </a:rPr>
              <a:t>(figurehead role) </a:t>
            </a:r>
          </a:p>
          <a:p>
            <a:pPr marL="342900" indent="-342900" algn="just">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A leadership role </a:t>
            </a:r>
            <a:r>
              <a:rPr lang="en-US" sz="2400" dirty="0">
                <a:latin typeface="Calibri" panose="020F0502020204030204" pitchFamily="34" charset="0"/>
                <a:ea typeface="Calibri" panose="020F0502020204030204" pitchFamily="34" charset="0"/>
                <a:cs typeface="Calibri" panose="020F0502020204030204" pitchFamily="34" charset="0"/>
              </a:rPr>
              <a:t>includes hiring, training, motivating, and disciplining employees.</a:t>
            </a:r>
          </a:p>
          <a:p>
            <a:pPr marL="342900" indent="-342900" algn="just">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The liaison role</a:t>
            </a:r>
            <a:r>
              <a:rPr lang="en-US" sz="2400" dirty="0">
                <a:latin typeface="Calibri" panose="020F0502020204030204" pitchFamily="34" charset="0"/>
                <a:ea typeface="Calibri" panose="020F0502020204030204" pitchFamily="34" charset="0"/>
                <a:cs typeface="Calibri" panose="020F0502020204030204" pitchFamily="34" charset="0"/>
              </a:rPr>
              <a:t>, is contacting and fostering relationships with others who provide valuable information</a:t>
            </a:r>
          </a:p>
        </p:txBody>
      </p:sp>
      <p:pic>
        <p:nvPicPr>
          <p:cNvPr id="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01184" y="1474127"/>
            <a:ext cx="2985939" cy="463888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16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9144" y="1685494"/>
            <a:ext cx="9375019" cy="47373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The monitor role</a:t>
            </a:r>
            <a:r>
              <a:rPr lang="en-US" sz="2800" b="1"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All managers, to some degree, collect information from outside organizations and institutions, typically by scanning the news media and talking with other people to learn of changes in the public’s tastes, what competitors may be planning. </a:t>
            </a:r>
            <a:endParaRPr lang="ar-SA" sz="28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457200" indent="-457200" algn="just">
              <a:buFont typeface="Arial" panose="020B0604020202020204" pitchFamily="34" charset="0"/>
              <a:buChar char="•"/>
            </a:pPr>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The disseminator role</a:t>
            </a: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 Managers act as a conduit to transmit information to organizational members.</a:t>
            </a:r>
          </a:p>
          <a:p>
            <a:pPr marL="457200" indent="-457200" algn="just">
              <a:buFont typeface="Arial" panose="020B0604020202020204" pitchFamily="34" charset="0"/>
              <a:buChar char="•"/>
            </a:pPr>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A Spokesperson Role </a:t>
            </a:r>
            <a:r>
              <a:rPr lang="en-US" sz="2800" b="1"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when they represent the organization to outsiders.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068437"/>
            <a:ext cx="7302363" cy="584775"/>
          </a:xfrm>
          <a:prstGeom prst="rect">
            <a:avLst/>
          </a:prstGeom>
          <a:noFill/>
        </p:spPr>
        <p:txBody>
          <a:bodyPr wrap="square" rtlCol="0">
            <a:spAutoFit/>
          </a:bodyPr>
          <a:lstStyle/>
          <a:p>
            <a:r>
              <a:rPr lang="en-US" sz="3200" b="1" dirty="0">
                <a:solidFill>
                  <a:srgbClr val="00B0F0"/>
                </a:solidFill>
              </a:rPr>
              <a:t>Informational Roles</a:t>
            </a:r>
            <a:r>
              <a:rPr lang="en-US" sz="3200" dirty="0">
                <a:solidFill>
                  <a:srgbClr val="00B0F0"/>
                </a:solidFill>
              </a:rPr>
              <a:t> </a:t>
            </a:r>
            <a:endParaRPr lang="ar-SA" sz="3200" dirty="0">
              <a:solidFill>
                <a:srgbClr val="00B0F0"/>
              </a:solidFill>
            </a:endParaRPr>
          </a:p>
        </p:txBody>
      </p:sp>
      <p:pic>
        <p:nvPicPr>
          <p:cNvPr id="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61540" y="2410825"/>
            <a:ext cx="2022451" cy="315647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5327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814113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77054"/>
          </a:xfrm>
          <a:prstGeom prst="rect">
            <a:avLst/>
          </a:prstGeom>
          <a:noFill/>
        </p:spPr>
        <p:txBody>
          <a:bodyPr wrap="square" rtlCol="0">
            <a:spAutoFit/>
          </a:bodyPr>
          <a:lstStyle/>
          <a:p>
            <a:r>
              <a:rPr lang="en-US" sz="2400" b="1" u="sng" dirty="0"/>
              <a:t>Decisional roles</a:t>
            </a:r>
            <a:endParaRPr lang="ar-SA" sz="2400" b="1" u="sng" dirty="0"/>
          </a:p>
        </p:txBody>
      </p:sp>
      <p:sp>
        <p:nvSpPr>
          <p:cNvPr id="6" name="TextBox 5">
            <a:extLst>
              <a:ext uri="{FF2B5EF4-FFF2-40B4-BE49-F238E27FC236}">
                <a16:creationId xmlns:a16="http://schemas.microsoft.com/office/drawing/2014/main" id="{7C8E4661-4608-0DE3-FD01-EF7B7EB1EECA}"/>
              </a:ext>
            </a:extLst>
          </p:cNvPr>
          <p:cNvSpPr txBox="1"/>
          <p:nvPr/>
        </p:nvSpPr>
        <p:spPr>
          <a:xfrm>
            <a:off x="798491" y="2101396"/>
            <a:ext cx="7596362" cy="3785652"/>
          </a:xfrm>
          <a:prstGeom prst="rect">
            <a:avLst/>
          </a:prstGeom>
          <a:noFill/>
        </p:spPr>
        <p:txBody>
          <a:bodyPr wrap="square">
            <a:spAutoFit/>
          </a:bodyPr>
          <a:lstStyle/>
          <a:p>
            <a:pPr marL="342900" indent="-342900" algn="just">
              <a:buFont typeface="Arial" panose="020B0604020202020204" pitchFamily="34" charset="0"/>
              <a:buChar char="•"/>
            </a:pPr>
            <a:r>
              <a:rPr lang="en-US" sz="2400" b="1" u="sng" dirty="0">
                <a:solidFill>
                  <a:srgbClr val="00B0F0"/>
                </a:solidFill>
                <a:latin typeface="Calibri" panose="020F0502020204030204" pitchFamily="34" charset="0"/>
                <a:ea typeface="Calibri" panose="020F0502020204030204" pitchFamily="34" charset="0"/>
                <a:cs typeface="Calibri" panose="020F0502020204030204" pitchFamily="34" charset="0"/>
              </a:rPr>
              <a:t>In  the entrepreneur role</a:t>
            </a:r>
            <a:r>
              <a:rPr lang="en-US" sz="2400" b="1" u="sng" dirty="0">
                <a:latin typeface="Calibri" panose="020F0502020204030204" pitchFamily="34" charset="0"/>
                <a:ea typeface="Calibri" panose="020F0502020204030204" pitchFamily="34" charset="0"/>
                <a:cs typeface="Calibri" panose="020F0502020204030204" pitchFamily="34" charset="0"/>
              </a:rPr>
              <a:t>, </a:t>
            </a:r>
            <a:r>
              <a:rPr lang="en-US" sz="2400" dirty="0">
                <a:latin typeface="Calibri" panose="020F0502020204030204" pitchFamily="34" charset="0"/>
                <a:ea typeface="Calibri" panose="020F0502020204030204" pitchFamily="34" charset="0"/>
                <a:cs typeface="Calibri" panose="020F0502020204030204" pitchFamily="34" charset="0"/>
              </a:rPr>
              <a:t>managers initiate and oversee new projects that will improve their organization’s performance. </a:t>
            </a:r>
          </a:p>
          <a:p>
            <a:pPr marL="342900" indent="-342900" algn="just">
              <a:buFont typeface="Arial" panose="020B0604020202020204" pitchFamily="34" charset="0"/>
              <a:buChar char="•"/>
            </a:pPr>
            <a:r>
              <a:rPr lang="en-US" sz="2400" b="1" u="sng" dirty="0">
                <a:solidFill>
                  <a:srgbClr val="00B0F0"/>
                </a:solidFill>
                <a:latin typeface="Calibri" panose="020F0502020204030204" pitchFamily="34" charset="0"/>
                <a:ea typeface="Calibri" panose="020F0502020204030204" pitchFamily="34" charset="0"/>
                <a:cs typeface="Calibri" panose="020F0502020204030204" pitchFamily="34" charset="0"/>
              </a:rPr>
              <a:t>As disturbance handlers</a:t>
            </a:r>
            <a:r>
              <a:rPr lang="en-US" sz="2400" dirty="0">
                <a:latin typeface="Calibri" panose="020F0502020204030204" pitchFamily="34" charset="0"/>
                <a:ea typeface="Calibri" panose="020F0502020204030204" pitchFamily="34" charset="0"/>
                <a:cs typeface="Calibri" panose="020F0502020204030204" pitchFamily="34" charset="0"/>
              </a:rPr>
              <a:t>, managers take corrective action in response to unforeseen problems.</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 </a:t>
            </a:r>
            <a:r>
              <a:rPr lang="en-US" sz="2400" b="1" u="sng" dirty="0">
                <a:solidFill>
                  <a:srgbClr val="00B0F0"/>
                </a:solidFill>
                <a:latin typeface="Calibri" panose="020F0502020204030204" pitchFamily="34" charset="0"/>
                <a:ea typeface="Calibri" panose="020F0502020204030204" pitchFamily="34" charset="0"/>
                <a:cs typeface="Calibri" panose="020F0502020204030204" pitchFamily="34" charset="0"/>
              </a:rPr>
              <a:t>As resource allocators</a:t>
            </a:r>
            <a:r>
              <a:rPr lang="en-US" sz="2400" dirty="0">
                <a:latin typeface="Calibri" panose="020F0502020204030204" pitchFamily="34" charset="0"/>
                <a:ea typeface="Calibri" panose="020F0502020204030204" pitchFamily="34" charset="0"/>
                <a:cs typeface="Calibri" panose="020F0502020204030204" pitchFamily="34" charset="0"/>
              </a:rPr>
              <a:t>, managers are responsible for allocating human, physical, and monetary resources. </a:t>
            </a:r>
          </a:p>
          <a:p>
            <a:pPr marL="342900" indent="-342900" algn="just">
              <a:buFont typeface="Arial" panose="020B0604020202020204" pitchFamily="34" charset="0"/>
              <a:buChar char="•"/>
            </a:pPr>
            <a:r>
              <a:rPr lang="en-US" sz="2400" b="1" u="sng" dirty="0">
                <a:solidFill>
                  <a:srgbClr val="00B0F0"/>
                </a:solidFill>
                <a:latin typeface="Calibri" panose="020F0502020204030204" pitchFamily="34" charset="0"/>
                <a:ea typeface="Calibri" panose="020F0502020204030204" pitchFamily="34" charset="0"/>
                <a:cs typeface="Calibri" panose="020F0502020204030204" pitchFamily="34" charset="0"/>
              </a:rPr>
              <a:t>A Negotiator Role</a:t>
            </a:r>
            <a:r>
              <a:rPr lang="en-US" sz="2400" dirty="0">
                <a:latin typeface="Calibri" panose="020F0502020204030204" pitchFamily="34" charset="0"/>
                <a:ea typeface="Calibri" panose="020F0502020204030204" pitchFamily="34" charset="0"/>
                <a:cs typeface="Calibri" panose="020F0502020204030204" pitchFamily="34" charset="0"/>
              </a:rPr>
              <a:t>, in which they discuss issues and bargain with other units (internal or external) to gain advantages for their. </a:t>
            </a:r>
            <a:endParaRPr lang="en-US" sz="2400" kern="100" dirty="0">
              <a:effectLst/>
              <a:latin typeface="Calibri" panose="020F0502020204030204" pitchFamily="34" charset="0"/>
              <a:ea typeface="Calibri" panose="020F0502020204030204" pitchFamily="34" charset="0"/>
              <a:cs typeface="Calibri" panose="020F050202020403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23665" y="2126258"/>
            <a:ext cx="3011933" cy="337116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7474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8515703"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Management skills</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EE6E26C8-D383-E5D3-3CA0-B78E61855EBA}"/>
              </a:ext>
            </a:extLst>
          </p:cNvPr>
          <p:cNvSpPr txBox="1"/>
          <p:nvPr/>
        </p:nvSpPr>
        <p:spPr>
          <a:xfrm>
            <a:off x="772732" y="2035294"/>
            <a:ext cx="8073813" cy="3970318"/>
          </a:xfrm>
          <a:prstGeom prst="rect">
            <a:avLst/>
          </a:prstGeom>
          <a:noFill/>
        </p:spPr>
        <p:txBody>
          <a:bodyPr wrap="square">
            <a:spAutoFit/>
          </a:bodyPr>
          <a:lstStyle/>
          <a:p>
            <a:pPr marL="342900" indent="-342900" algn="just">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Researchers have identified a number of skills that differentiate effective from ineffective managers. </a:t>
            </a:r>
          </a:p>
          <a:p>
            <a:pPr marL="342900" indent="-342900" algn="just">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Each of these skills is important, and all are needed to become a well-rounded and effective manager.</a:t>
            </a:r>
            <a:r>
              <a:rPr lang="en-US" sz="2800" b="1" u="sng" dirty="0">
                <a:latin typeface="Calibri" panose="020F0502020204030204" pitchFamily="34" charset="0"/>
                <a:ea typeface="Calibri" panose="020F0502020204030204" pitchFamily="34" charset="0"/>
                <a:cs typeface="Calibri" panose="020F0502020204030204" pitchFamily="34" charset="0"/>
              </a:rPr>
              <a:t> </a:t>
            </a:r>
          </a:p>
          <a:p>
            <a:pPr marL="342900" indent="-342900" algn="just">
              <a:buFont typeface="Arial" panose="020B0604020202020204" pitchFamily="34" charset="0"/>
              <a:buChar char="•"/>
            </a:pPr>
            <a:r>
              <a:rPr lang="en-US" sz="2800" b="1" u="sng" dirty="0">
                <a:solidFill>
                  <a:srgbClr val="00B0F0"/>
                </a:solidFill>
                <a:latin typeface="Calibri" panose="020F0502020204030204" pitchFamily="34" charset="0"/>
                <a:ea typeface="Calibri" panose="020F0502020204030204" pitchFamily="34" charset="0"/>
                <a:cs typeface="Calibri" panose="020F0502020204030204" pitchFamily="34" charset="0"/>
              </a:rPr>
              <a:t>Conceptual Skills: </a:t>
            </a:r>
            <a:r>
              <a:rPr lang="en-US" sz="2800" dirty="0">
                <a:latin typeface="Calibri" panose="020F0502020204030204" pitchFamily="34" charset="0"/>
                <a:ea typeface="Calibri" panose="020F0502020204030204" pitchFamily="34" charset="0"/>
                <a:cs typeface="Calibri" panose="020F0502020204030204" pitchFamily="34" charset="0"/>
              </a:rPr>
              <a:t>The mental ability to analyze and diagnose complex situations. </a:t>
            </a:r>
          </a:p>
          <a:p>
            <a:pPr marL="342900" indent="-342900" algn="just">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The ability to integrate new ideas with existing processes and innovate on the job are also crucial conceptual skills for today’s managers.</a:t>
            </a: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64625" y="2256972"/>
            <a:ext cx="2800130" cy="349953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2409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864734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7811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3481124-181E-7A57-9656-7C727EF54FD1}"/>
              </a:ext>
            </a:extLst>
          </p:cNvPr>
          <p:cNvSpPr txBox="1"/>
          <p:nvPr/>
        </p:nvSpPr>
        <p:spPr>
          <a:xfrm>
            <a:off x="728849" y="2014900"/>
            <a:ext cx="8095662" cy="3539430"/>
          </a:xfrm>
          <a:prstGeom prst="rect">
            <a:avLst/>
          </a:prstGeom>
          <a:noFill/>
        </p:spPr>
        <p:txBody>
          <a:bodyPr wrap="square">
            <a:spAutoFit/>
          </a:bodyPr>
          <a:lstStyle/>
          <a:p>
            <a:pPr marL="457200" indent="-457200" algn="just">
              <a:buFont typeface="Arial" panose="020B0604020202020204" pitchFamily="34" charset="0"/>
              <a:buChar char="•"/>
            </a:pPr>
            <a:r>
              <a:rPr lang="en-US" sz="2800" b="1" u="sng" dirty="0">
                <a:solidFill>
                  <a:srgbClr val="00B0F0"/>
                </a:solidFill>
                <a:latin typeface="Calibri" panose="020F0502020204030204" pitchFamily="34" charset="0"/>
                <a:ea typeface="Calibri" panose="020F0502020204030204" pitchFamily="34" charset="0"/>
                <a:cs typeface="Calibri" panose="020F0502020204030204" pitchFamily="34" charset="0"/>
              </a:rPr>
              <a:t>Human Skills: </a:t>
            </a:r>
            <a:r>
              <a:rPr lang="en-US" sz="2800" dirty="0">
                <a:latin typeface="Calibri" panose="020F0502020204030204" pitchFamily="34" charset="0"/>
                <a:ea typeface="Calibri" panose="020F0502020204030204" pitchFamily="34" charset="0"/>
                <a:cs typeface="Calibri" panose="020F0502020204030204" pitchFamily="34" charset="0"/>
              </a:rPr>
              <a:t>The ability to work with, understand, and motivate other people, both individually and in groups. </a:t>
            </a:r>
          </a:p>
          <a:p>
            <a:pPr marL="457200" indent="-457200" algn="just">
              <a:buFont typeface="Arial" panose="020B0604020202020204" pitchFamily="34" charset="0"/>
              <a:buChar char="•"/>
            </a:pPr>
            <a:r>
              <a:rPr lang="en-US" sz="2800" b="1" u="sng" dirty="0">
                <a:solidFill>
                  <a:srgbClr val="00B0F0"/>
                </a:solidFill>
                <a:latin typeface="Calibri" panose="020F0502020204030204" pitchFamily="34" charset="0"/>
                <a:ea typeface="Calibri" panose="020F0502020204030204" pitchFamily="34" charset="0"/>
                <a:cs typeface="Calibri" panose="020F0502020204030204" pitchFamily="34" charset="0"/>
              </a:rPr>
              <a:t>Technical Skills:</a:t>
            </a:r>
            <a:r>
              <a:rPr lang="en-US" sz="2800" b="1" u="sng" dirty="0">
                <a:latin typeface="Calibri" panose="020F0502020204030204" pitchFamily="34" charset="0"/>
                <a:ea typeface="Calibri" panose="020F0502020204030204" pitchFamily="34" charset="0"/>
                <a:cs typeface="Calibri" panose="020F0502020204030204" pitchFamily="34" charset="0"/>
              </a:rPr>
              <a:t> </a:t>
            </a:r>
            <a:r>
              <a:rPr lang="en-US" sz="2800" dirty="0">
                <a:latin typeface="Calibri" panose="020F0502020204030204" pitchFamily="34" charset="0"/>
                <a:ea typeface="Calibri" panose="020F0502020204030204" pitchFamily="34" charset="0"/>
                <a:cs typeface="Calibri" panose="020F0502020204030204" pitchFamily="34" charset="0"/>
              </a:rPr>
              <a:t>The ability to apply specialized knowledge or expertise. All jobs require some specialized expertise, and many people develop t their technical skills on the job. heir technical skills on the job.</a:t>
            </a: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47520" y="2306987"/>
            <a:ext cx="2536471" cy="312742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92247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39" y="17382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523220"/>
          </a:xfrm>
          <a:prstGeom prst="rect">
            <a:avLst/>
          </a:prstGeom>
          <a:noFill/>
        </p:spPr>
        <p:txBody>
          <a:bodyPr wrap="square" rtlCol="0">
            <a:spAutoFit/>
          </a:bodyPr>
          <a:lstStyle/>
          <a:p>
            <a:pPr algn="ctr"/>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Effective versus successful managerial activities</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F5ABD52D-6AAD-7059-DDEC-846A1648721F}"/>
              </a:ext>
            </a:extLst>
          </p:cNvPr>
          <p:cNvSpPr txBox="1"/>
          <p:nvPr/>
        </p:nvSpPr>
        <p:spPr>
          <a:xfrm>
            <a:off x="2174081" y="2683654"/>
            <a:ext cx="7843837" cy="397738"/>
          </a:xfrm>
          <a:prstGeom prst="rect">
            <a:avLst/>
          </a:prstGeom>
          <a:noFill/>
        </p:spPr>
        <p:txBody>
          <a:bodyPr wrap="square">
            <a:spAutoFit/>
          </a:bodyPr>
          <a:lstStyle/>
          <a:p>
            <a:pPr algn="justLow">
              <a:lnSpc>
                <a:spcPct val="107000"/>
              </a:lnSpc>
              <a:spcAft>
                <a:spcPts val="800"/>
              </a:spcAft>
            </a:pPr>
            <a:endParaRPr lang="en-US" sz="2000" kern="100" dirty="0">
              <a:effectLst/>
              <a:latin typeface="+mj-lt"/>
              <a:ea typeface="Calibri" panose="020F0502020204030204" pitchFamily="34" charset="0"/>
              <a:cs typeface="Arial" panose="020B060402020202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1382" y="1910010"/>
            <a:ext cx="8259549" cy="395572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3540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8643" y="1563153"/>
            <a:ext cx="10319729" cy="49295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Fred</a:t>
            </a:r>
            <a:r>
              <a:rPr lang="en-US" sz="2800" dirty="0">
                <a:solidFill>
                  <a:srgbClr val="FBFFE5"/>
                </a:solidFill>
                <a:latin typeface="Calibri" panose="020F0502020204030204" pitchFamily="34" charset="0"/>
                <a:ea typeface="Calibri" panose="020F0502020204030204" pitchFamily="34" charset="0"/>
                <a:cs typeface="Calibri" panose="020F0502020204030204" pitchFamily="34" charset="0"/>
              </a:rPr>
              <a:t> </a:t>
            </a: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Luthans and his associates looked at what managers do from a somewhat different perspective. </a:t>
            </a:r>
          </a:p>
          <a:p>
            <a:pPr algn="just"/>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Luthans and his associates studied more than 450 managers. </a:t>
            </a:r>
          </a:p>
          <a:p>
            <a:pPr algn="just"/>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All engaged in four managerial activities:</a:t>
            </a:r>
          </a:p>
          <a:p>
            <a:pPr marL="358571" indent="-358571" algn="just">
              <a:buAutoNum type="arabicPeriod"/>
            </a:pPr>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Traditional management</a:t>
            </a: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 Decision making, planning, and controlling. </a:t>
            </a:r>
          </a:p>
          <a:p>
            <a:pPr marL="358571" indent="-358571" algn="just">
              <a:buAutoNum type="arabicPeriod"/>
            </a:pPr>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Communication</a:t>
            </a: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 </a:t>
            </a: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Exchanging routine information and processing paperwork.</a:t>
            </a:r>
          </a:p>
          <a:p>
            <a:pPr marL="358571" indent="-358571" algn="just">
              <a:buAutoNum type="arabicPeriod"/>
            </a:pPr>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Human resource management. </a:t>
            </a: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Motivating, disciplining, managing conflict, staffing, and training. </a:t>
            </a:r>
          </a:p>
          <a:p>
            <a:pPr marL="358571" indent="-358571" algn="just">
              <a:buAutoNum type="arabicPeriod"/>
            </a:pPr>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Networking. </a:t>
            </a: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Socializing, politicking, and interacting with outsiders</a:t>
            </a:r>
          </a:p>
        </p:txBody>
      </p:sp>
      <p:sp>
        <p:nvSpPr>
          <p:cNvPr id="5" name="Rectangle 4"/>
          <p:cNvSpPr/>
          <p:nvPr/>
        </p:nvSpPr>
        <p:spPr>
          <a:xfrm>
            <a:off x="942308" y="6589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46765" y="931010"/>
            <a:ext cx="730236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Effective versus successful managerial activities</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85896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04361" y="1180219"/>
            <a:ext cx="9696303" cy="50032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336245" y="53135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3" name="Group 2">
            <a:extLst>
              <a:ext uri="{FF2B5EF4-FFF2-40B4-BE49-F238E27FC236}">
                <a16:creationId xmlns:a16="http://schemas.microsoft.com/office/drawing/2014/main" id="{D1ADC48B-D150-9BAD-0535-808AC9F266AD}"/>
              </a:ext>
            </a:extLst>
          </p:cNvPr>
          <p:cNvGrpSpPr/>
          <p:nvPr/>
        </p:nvGrpSpPr>
        <p:grpSpPr>
          <a:xfrm>
            <a:off x="1467295" y="1345306"/>
            <a:ext cx="8846288" cy="4710745"/>
            <a:chOff x="1467295" y="1345306"/>
            <a:chExt cx="8846288" cy="4710745"/>
          </a:xfrm>
        </p:grpSpPr>
        <p:pic>
          <p:nvPicPr>
            <p:cNvPr id="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6910"/>
            <a:stretch/>
          </p:blipFill>
          <p:spPr bwMode="auto">
            <a:xfrm>
              <a:off x="1467295" y="1345306"/>
              <a:ext cx="8846288" cy="471074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F76F97DA-8DF0-11A3-6BBF-5BB0B69755F9}"/>
                </a:ext>
              </a:extLst>
            </p:cNvPr>
            <p:cNvSpPr/>
            <p:nvPr/>
          </p:nvSpPr>
          <p:spPr>
            <a:xfrm>
              <a:off x="2052087" y="1536698"/>
              <a:ext cx="1818167" cy="472860"/>
            </a:xfrm>
            <a:prstGeom prst="roundRect">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grpSp>
    </p:spTree>
    <p:extLst>
      <p:ext uri="{BB962C8B-B14F-4D97-AF65-F5344CB8AC3E}">
        <p14:creationId xmlns:p14="http://schemas.microsoft.com/office/powerpoint/2010/main" val="120684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429379" y="1795713"/>
            <a:ext cx="838130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The casual approach to reading others can often produce misleading predictions, but using a systematic approach can improve your accuracy.</a:t>
            </a:r>
          </a:p>
          <a:p>
            <a:pPr marL="457200" indent="-457200" algn="just">
              <a:buFont typeface="Arial" panose="020B0604020202020204" pitchFamily="34" charset="0"/>
              <a:buChar char="•"/>
            </a:pP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Underlying the systematic approach in this text is the belief that behavior is not random. </a:t>
            </a:r>
          </a:p>
          <a:p>
            <a:pPr marL="457200" indent="-457200" algn="just">
              <a:buFont typeface="Arial" panose="020B0604020202020204" pitchFamily="34" charset="0"/>
              <a:buChar char="•"/>
            </a:pP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Rather, we can identify fundamental consistencies underlying the behavior of all individuals and modify them to reflect individual differences.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27560" y="1127603"/>
            <a:ext cx="7302363" cy="523220"/>
          </a:xfrm>
          <a:prstGeom prst="rect">
            <a:avLst/>
          </a:prstGeom>
          <a:noFill/>
        </p:spPr>
        <p:txBody>
          <a:bodyPr wrap="square" rtlCol="0">
            <a:spAutoFit/>
          </a:bodyPr>
          <a:lstStyle/>
          <a:p>
            <a:r>
              <a:rPr lang="en-US" sz="2800" b="1" dirty="0">
                <a:solidFill>
                  <a:srgbClr val="00B0F0"/>
                </a:solidFill>
              </a:rPr>
              <a:t>Complementing Intuition with Systematic Study</a:t>
            </a:r>
            <a:endParaRPr lang="ar-SA" sz="2800" b="1" dirty="0">
              <a:solidFill>
                <a:srgbClr val="00B0F0"/>
              </a:solidFill>
            </a:endParaRPr>
          </a:p>
        </p:txBody>
      </p:sp>
      <p:sp>
        <p:nvSpPr>
          <p:cNvPr id="2" name="Content Placeholder 2">
            <a:extLst>
              <a:ext uri="{FF2B5EF4-FFF2-40B4-BE49-F238E27FC236}">
                <a16:creationId xmlns:a16="http://schemas.microsoft.com/office/drawing/2014/main"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b="1" kern="100" dirty="0">
              <a:solidFill>
                <a:srgbClr val="002060"/>
              </a:solidFill>
              <a:effectLst/>
              <a:latin typeface="+mj-lt"/>
              <a:ea typeface="Calibri" panose="020F0502020204030204" pitchFamily="34" charset="0"/>
              <a:cs typeface="Arial" panose="020B060402020202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43449" y="2395678"/>
            <a:ext cx="2040542" cy="259293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68405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11253"/>
            <a:ext cx="690398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Behavior is generally predictable, and the systematic study of behavior is a mean to making reasonably accurate predictions.</a:t>
            </a:r>
          </a:p>
          <a:p>
            <a:pPr marL="342900" indent="-342900" algn="just">
              <a:buFont typeface="Arial" panose="020B0604020202020204" pitchFamily="34" charset="0"/>
              <a:buChar char="•"/>
            </a:pP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When we use the term </a:t>
            </a:r>
            <a:r>
              <a:rPr lang="en-US" sz="2400" b="1" u="sng" dirty="0">
                <a:solidFill>
                  <a:srgbClr val="00B0F0"/>
                </a:solidFill>
                <a:latin typeface="Calibri" panose="020F0502020204030204" pitchFamily="34" charset="0"/>
                <a:ea typeface="Calibri" panose="020F0502020204030204" pitchFamily="34" charset="0"/>
                <a:cs typeface="Calibri" panose="020F0502020204030204" pitchFamily="34" charset="0"/>
              </a:rPr>
              <a:t>systematic study</a:t>
            </a:r>
            <a:r>
              <a:rPr lang="en-US" sz="2400" dirty="0">
                <a:solidFill>
                  <a:srgbClr val="0070C0"/>
                </a:solidFill>
                <a:latin typeface="Calibri" panose="020F0502020204030204" pitchFamily="34" charset="0"/>
                <a:ea typeface="Calibri" panose="020F0502020204030204" pitchFamily="34" charset="0"/>
                <a:cs typeface="Calibri" panose="020F0502020204030204" pitchFamily="34" charset="0"/>
              </a:rPr>
              <a:t>, </a:t>
            </a: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we mean looking at relationships, attempting to attribute causes and effects, and basing our conclusions on scientific evidence—that is, on data gathered under controlled conditions and measured and interpreted in a rigorous manner.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1CAF3A49-ED8D-2BEB-68F6-45CDA9F632F7}"/>
              </a:ext>
            </a:extLst>
          </p:cNvPr>
          <p:cNvSpPr txBox="1">
            <a:spLocks/>
          </p:cNvSpPr>
          <p:nvPr/>
        </p:nvSpPr>
        <p:spPr>
          <a:xfrm>
            <a:off x="1455133" y="2377643"/>
            <a:ext cx="5267639" cy="35449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b="1" kern="100" dirty="0">
              <a:solidFill>
                <a:srgbClr val="002060"/>
              </a:solidFill>
              <a:latin typeface="+mj-lt"/>
              <a:cs typeface="Arial" panose="020B060402020202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80261" y="1981257"/>
            <a:ext cx="4344427" cy="3956532"/>
          </a:xfrm>
          <a:prstGeom prst="rect">
            <a:avLst/>
          </a:prstGeom>
          <a:ln w="9525">
            <a:solidFill>
              <a:schemeClr val="tx1"/>
            </a:solidFill>
            <a:miter lim="800000"/>
            <a:headEnd/>
            <a:tailEnd/>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a:extLst>
              <a:ext uri="{FF2B5EF4-FFF2-40B4-BE49-F238E27FC236}">
                <a16:creationId xmlns:a16="http://schemas.microsoft.com/office/drawing/2014/main" id="{A5C6D65B-F913-C92B-7AD0-F9CF36D6A0D3}"/>
              </a:ext>
            </a:extLst>
          </p:cNvPr>
          <p:cNvSpPr txBox="1"/>
          <p:nvPr/>
        </p:nvSpPr>
        <p:spPr>
          <a:xfrm>
            <a:off x="2327560" y="1127603"/>
            <a:ext cx="7302363" cy="523220"/>
          </a:xfrm>
          <a:prstGeom prst="rect">
            <a:avLst/>
          </a:prstGeom>
          <a:noFill/>
        </p:spPr>
        <p:txBody>
          <a:bodyPr wrap="square" rtlCol="0">
            <a:spAutoFit/>
          </a:bodyPr>
          <a:lstStyle/>
          <a:p>
            <a:r>
              <a:rPr lang="en-US" sz="2800" b="1" dirty="0">
                <a:solidFill>
                  <a:srgbClr val="00B0F0"/>
                </a:solidFill>
              </a:rPr>
              <a:t>Complementing Intuition with Systematic Study</a:t>
            </a:r>
            <a:endParaRPr lang="ar-SA" sz="2800" b="1" dirty="0">
              <a:solidFill>
                <a:srgbClr val="00B0F0"/>
              </a:solidFill>
            </a:endParaRPr>
          </a:p>
        </p:txBody>
      </p:sp>
    </p:spTree>
    <p:extLst>
      <p:ext uri="{BB962C8B-B14F-4D97-AF65-F5344CB8AC3E}">
        <p14:creationId xmlns:p14="http://schemas.microsoft.com/office/powerpoint/2010/main" val="1992279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906157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Evidence-Based Management (EBM) is an approach helps organizations to continuously improve customer, outcomes, organizational capabilities, and business results under conditions of uncertainty.</a:t>
            </a:r>
            <a:endParaRPr lang="en-US" sz="2800" b="1" u="sng"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The (EBM) Complements systematic study by basing managerial decisions on the best available scientific evidence.</a:t>
            </a:r>
          </a:p>
          <a:p>
            <a:pPr marL="342900" indent="-342900" algn="just">
              <a:buFont typeface="Arial" panose="020B0604020202020204" pitchFamily="34" charset="0"/>
              <a:buChar char="•"/>
            </a:pP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Systematic study and EBM add to intuition,</a:t>
            </a:r>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(An instinctive feeling not necessarily supported by research).</a:t>
            </a:r>
            <a:endPar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5" name="Rectangle 4"/>
          <p:cNvSpPr/>
          <p:nvPr/>
        </p:nvSpPr>
        <p:spPr>
          <a:xfrm>
            <a:off x="942308" y="6802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584775"/>
          </a:xfrm>
          <a:prstGeom prst="rect">
            <a:avLst/>
          </a:prstGeom>
          <a:noFill/>
        </p:spPr>
        <p:txBody>
          <a:bodyPr wrap="square" rtlCol="0">
            <a:spAutoFit/>
          </a:bodyPr>
          <a:lstStyle/>
          <a:p>
            <a:r>
              <a:rPr lang="en-US" sz="3200" b="1" dirty="0">
                <a:solidFill>
                  <a:srgbClr val="00B0F0"/>
                </a:solidFill>
              </a:rPr>
              <a:t>Evidence-based management (EBM)</a:t>
            </a:r>
          </a:p>
        </p:txBody>
      </p:sp>
      <p:sp>
        <p:nvSpPr>
          <p:cNvPr id="2" name="Content Placeholder 2">
            <a:extLst>
              <a:ext uri="{FF2B5EF4-FFF2-40B4-BE49-F238E27FC236}">
                <a16:creationId xmlns:a16="http://schemas.microsoft.com/office/drawing/2014/main" id="{4675E38F-6009-847E-746F-348E6F2ABFCA}"/>
              </a:ext>
            </a:extLst>
          </p:cNvPr>
          <p:cNvSpPr txBox="1">
            <a:spLocks/>
          </p:cNvSpPr>
          <p:nvPr/>
        </p:nvSpPr>
        <p:spPr>
          <a:xfrm>
            <a:off x="942309" y="2471063"/>
            <a:ext cx="5870615" cy="358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b="1" kern="100" dirty="0">
              <a:solidFill>
                <a:srgbClr val="FF9518"/>
              </a:solidFill>
              <a:latin typeface="+mj-lt"/>
              <a:cs typeface="Arial" panose="020B060402020202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10681" y="2471063"/>
            <a:ext cx="2086864" cy="193659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8994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435988" y="1717393"/>
            <a:ext cx="8242862" cy="3747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800" dirty="0">
                <a:solidFill>
                  <a:schemeClr val="tx1"/>
                </a:solidFill>
              </a:rPr>
              <a:t>Relying on intuition is made worse because we tend to overestimate the accuracy of what we think we know. </a:t>
            </a:r>
          </a:p>
          <a:p>
            <a:pPr marL="457200" indent="-457200" algn="just">
              <a:buFont typeface="Arial" panose="020B0604020202020204" pitchFamily="34" charset="0"/>
              <a:buChar char="•"/>
            </a:pPr>
            <a:r>
              <a:rPr lang="en-US" sz="2800" dirty="0">
                <a:solidFill>
                  <a:schemeClr val="tx1"/>
                </a:solidFill>
              </a:rPr>
              <a:t>Surveys of human resource managers have also shown that many managers hold “commonsense” opinions regarding effective management that have been flatly refuted by evidence.</a:t>
            </a:r>
            <a:endParaRPr lang="ar-SA" sz="2800" dirty="0">
              <a:solidFill>
                <a:schemeClr val="tx1"/>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Evidence-based management (EBM)</a:t>
            </a:r>
          </a:p>
        </p:txBody>
      </p:sp>
      <p:sp>
        <p:nvSpPr>
          <p:cNvPr id="2" name="Content Placeholder 2">
            <a:extLst>
              <a:ext uri="{FF2B5EF4-FFF2-40B4-BE49-F238E27FC236}">
                <a16:creationId xmlns:a16="http://schemas.microsoft.com/office/drawing/2014/main" id="{4675E38F-6009-847E-746F-348E6F2ABFCA}"/>
              </a:ext>
            </a:extLst>
          </p:cNvPr>
          <p:cNvSpPr txBox="1">
            <a:spLocks/>
          </p:cNvSpPr>
          <p:nvPr/>
        </p:nvSpPr>
        <p:spPr>
          <a:xfrm>
            <a:off x="942309" y="2471063"/>
            <a:ext cx="5870615" cy="358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b="1" kern="100" dirty="0">
              <a:solidFill>
                <a:srgbClr val="FF9518"/>
              </a:solidFill>
              <a:latin typeface="+mj-lt"/>
              <a:cs typeface="Arial" panose="020B060402020202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87988" y="2452204"/>
            <a:ext cx="2086864" cy="193659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103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12112" y="1621697"/>
            <a:ext cx="10217888" cy="46940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80002" y="107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7" y="1050675"/>
            <a:ext cx="7302363" cy="584775"/>
          </a:xfrm>
          <a:prstGeom prst="rect">
            <a:avLst/>
          </a:prstGeom>
          <a:noFill/>
        </p:spPr>
        <p:txBody>
          <a:bodyPr wrap="square" rtlCol="0">
            <a:spAutoFit/>
          </a:bodyPr>
          <a:lstStyle/>
          <a:p>
            <a:pPr algn="ctr"/>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Disciplines that Contribute to the OB Field</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6" name="Content Placeholder 2">
            <a:extLst>
              <a:ext uri="{FF2B5EF4-FFF2-40B4-BE49-F238E27FC236}">
                <a16:creationId xmlns:a16="http://schemas.microsoft.com/office/drawing/2014/main" id="{33D81C1F-B220-5034-12F7-560D064DC532}"/>
              </a:ext>
            </a:extLst>
          </p:cNvPr>
          <p:cNvSpPr txBox="1">
            <a:spLocks/>
          </p:cNvSpPr>
          <p:nvPr/>
        </p:nvSpPr>
        <p:spPr>
          <a:xfrm>
            <a:off x="1515407" y="2214211"/>
            <a:ext cx="8677057" cy="18273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sz="2000" b="1" kern="100" dirty="0">
              <a:latin typeface="+mj-lt"/>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mj-lt"/>
              <a:ea typeface="Calibri" panose="020F0502020204030204" pitchFamily="34" charset="0"/>
              <a:cs typeface="Arial" panose="020B0604020202020204" pitchFamily="34" charset="0"/>
            </a:endParaRPr>
          </a:p>
        </p:txBody>
      </p:sp>
      <p:pic>
        <p:nvPicPr>
          <p:cNvPr id="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0007" r="4480" b="-68"/>
          <a:stretch/>
        </p:blipFill>
        <p:spPr bwMode="auto">
          <a:xfrm>
            <a:off x="1658682" y="1685495"/>
            <a:ext cx="9385004" cy="449202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37474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04360" y="1695206"/>
            <a:ext cx="7601924" cy="40310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OB is an applied behavioral science built on contributions from a number of behavioral disciplines, mainly psychology and social psychology, sociology, and anthropology. </a:t>
            </a:r>
          </a:p>
          <a:p>
            <a:pPr marL="457200" indent="-457200" algn="just">
              <a:buFont typeface="Arial" panose="020B0604020202020204" pitchFamily="34" charset="0"/>
              <a:buChar char="•"/>
            </a:pP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Psychology’s contributions have been principally at the individual or micro level of analysis, while the other disciplines have contributed to our understanding of macro concepts such as group processes and organization</a:t>
            </a:r>
          </a:p>
        </p:txBody>
      </p:sp>
      <p:sp>
        <p:nvSpPr>
          <p:cNvPr id="5" name="Rectangle 4"/>
          <p:cNvSpPr/>
          <p:nvPr/>
        </p:nvSpPr>
        <p:spPr>
          <a:xfrm>
            <a:off x="293714" y="8928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1630825" y="1052623"/>
            <a:ext cx="6768896" cy="523220"/>
          </a:xfrm>
          <a:prstGeom prst="rect">
            <a:avLst/>
          </a:prstGeom>
          <a:noFill/>
          <a:ln>
            <a:noFill/>
          </a:ln>
        </p:spPr>
        <p:txBody>
          <a:bodyPr wrap="square" rtlCol="0">
            <a:spAutoFit/>
          </a:bodyPr>
          <a:lstStyle/>
          <a:p>
            <a:pPr algn="ctr"/>
            <a:r>
              <a:rPr lang="en-US" sz="2800" b="1" dirty="0">
                <a:solidFill>
                  <a:srgbClr val="00B0F0"/>
                </a:solidFill>
              </a:rPr>
              <a:t>Disciplines That Contribute to the OB Field</a:t>
            </a:r>
            <a:endParaRPr lang="ar-SA" sz="2800" b="1" dirty="0">
              <a:solidFill>
                <a:srgbClr val="00B0F0"/>
              </a:solidFill>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72856" y="1694500"/>
            <a:ext cx="3406829" cy="40310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3144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958054"/>
            <a:ext cx="8309418" cy="3581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Psychology seeks to measure, explain, and sometimes change the behavior of humans. </a:t>
            </a:r>
          </a:p>
          <a:p>
            <a:pPr algn="just"/>
            <a:endPar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457200" indent="-457200" algn="just">
              <a:buFont typeface="Arial" panose="020B0604020202020204" pitchFamily="34" charset="0"/>
              <a:buChar char="•"/>
            </a:pP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Contributors to the knowledge of OB are learning theorists, personality theorists, counseling psychologists and, most important, industrial and organizational psychologists.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985355" y="1125707"/>
            <a:ext cx="7302363" cy="646331"/>
          </a:xfrm>
          <a:prstGeom prst="rect">
            <a:avLst/>
          </a:prstGeom>
          <a:noFill/>
        </p:spPr>
        <p:txBody>
          <a:bodyPr wrap="square" rtlCol="0">
            <a:spAutoFit/>
          </a:bodyPr>
          <a:lstStyle/>
          <a:p>
            <a:pPr algn="ctr"/>
            <a:r>
              <a:rPr lang="en-US" sz="3600" b="1" dirty="0">
                <a:solidFill>
                  <a:srgbClr val="00B0F0"/>
                </a:solidFill>
                <a:latin typeface="Calibri" panose="020F0502020204030204" pitchFamily="34" charset="0"/>
                <a:ea typeface="Calibri" panose="020F0502020204030204" pitchFamily="34" charset="0"/>
                <a:cs typeface="Calibri" panose="020F0502020204030204" pitchFamily="34" charset="0"/>
              </a:rPr>
              <a:t>Psychology </a:t>
            </a:r>
          </a:p>
        </p:txBody>
      </p:sp>
      <p:sp>
        <p:nvSpPr>
          <p:cNvPr id="10" name="Content Placeholder 2">
            <a:extLst>
              <a:ext uri="{FF2B5EF4-FFF2-40B4-BE49-F238E27FC236}">
                <a16:creationId xmlns:a16="http://schemas.microsoft.com/office/drawing/2014/main" id="{5392EC0A-BDB6-3732-AEEA-5395DA97AAFE}"/>
              </a:ext>
            </a:extLst>
          </p:cNvPr>
          <p:cNvSpPr txBox="1">
            <a:spLocks/>
          </p:cNvSpPr>
          <p:nvPr/>
        </p:nvSpPr>
        <p:spPr>
          <a:xfrm>
            <a:off x="1133625" y="2080099"/>
            <a:ext cx="7005824" cy="3329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07455" y="1804547"/>
            <a:ext cx="2840168" cy="384265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8146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374"/>
            <a:ext cx="8526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Social psychology, generally considered a branch of psychology, blends concepts from both psychology and sociology to focus on people’s influence on one another. </a:t>
            </a:r>
          </a:p>
          <a:p>
            <a:pPr marL="457200" indent="-457200" algn="just">
              <a:buFont typeface="Arial" panose="020B0604020202020204" pitchFamily="34" charset="0"/>
              <a:buChar char="•"/>
            </a:pP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One major study area is change—how to implement it and how to reduce barriers to its acceptance. </a:t>
            </a:r>
          </a:p>
          <a:p>
            <a:pPr marL="457200" indent="-457200" algn="just">
              <a:buFont typeface="Arial" panose="020B0604020202020204" pitchFamily="34" charset="0"/>
              <a:buChar char="•"/>
            </a:pP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Social psychologists also contribute to measuring, understanding, and changing attitudes; identifying communication patterns; and building trust. </a:t>
            </a:r>
          </a:p>
          <a:p>
            <a:pPr marL="457200" indent="-457200" algn="just">
              <a:buFont typeface="Arial" panose="020B0604020202020204" pitchFamily="34" charset="0"/>
              <a:buChar char="•"/>
            </a:pP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Finally, they have made important contributions to our study of group behavior, power, and conflict.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1229458" y="993720"/>
            <a:ext cx="7302363" cy="646331"/>
          </a:xfrm>
          <a:prstGeom prst="rect">
            <a:avLst/>
          </a:prstGeom>
          <a:noFill/>
        </p:spPr>
        <p:txBody>
          <a:bodyPr wrap="square" rtlCol="0">
            <a:spAutoFit/>
          </a:bodyPr>
          <a:lstStyle/>
          <a:p>
            <a:pPr algn="ctr"/>
            <a:r>
              <a:rPr lang="en-US" sz="3600" b="1" dirty="0">
                <a:solidFill>
                  <a:srgbClr val="00B0F0"/>
                </a:solidFill>
                <a:latin typeface="Calibri" panose="020F0502020204030204" pitchFamily="34" charset="0"/>
                <a:ea typeface="Calibri" panose="020F0502020204030204" pitchFamily="34" charset="0"/>
                <a:cs typeface="Calibri" panose="020F0502020204030204" pitchFamily="34" charset="0"/>
              </a:rPr>
              <a:t>Social psychology </a:t>
            </a:r>
            <a:endParaRPr lang="ar-SA" sz="36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8" name="Content Placeholder 2">
            <a:extLst>
              <a:ext uri="{FF2B5EF4-FFF2-40B4-BE49-F238E27FC236}">
                <a16:creationId xmlns:a16="http://schemas.microsoft.com/office/drawing/2014/main" id="{DA1ABB3F-D117-8108-41D2-FDC5DD8EBF63}"/>
              </a:ext>
            </a:extLst>
          </p:cNvPr>
          <p:cNvSpPr txBox="1">
            <a:spLocks/>
          </p:cNvSpPr>
          <p:nvPr/>
        </p:nvSpPr>
        <p:spPr>
          <a:xfrm>
            <a:off x="1133625" y="2080098"/>
            <a:ext cx="4890016" cy="36381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r>
              <a:rPr lang="en-US" sz="2000" kern="100" dirty="0">
                <a:effectLst/>
                <a:latin typeface="+mj-lt"/>
                <a:ea typeface="Calibri" panose="020F0502020204030204" pitchFamily="34" charset="0"/>
                <a:cs typeface="Arial" panose="020B0604020202020204" pitchFamily="34" charset="0"/>
              </a:rPr>
              <a:t>:</a:t>
            </a: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67791" y="2121650"/>
            <a:ext cx="2616200" cy="339463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16207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787813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chemeClr val="tx1"/>
                </a:solidFill>
              </a:rPr>
              <a:t>While psychology focuses on the individual, sociology studies people in relation to their social environment or culture. </a:t>
            </a:r>
          </a:p>
          <a:p>
            <a:pPr marL="342900" indent="-342900" algn="just">
              <a:buFont typeface="Arial" panose="020B0604020202020204" pitchFamily="34" charset="0"/>
              <a:buChar char="•"/>
            </a:pPr>
            <a:r>
              <a:rPr lang="en-US" sz="2400" dirty="0">
                <a:solidFill>
                  <a:schemeClr val="tx1"/>
                </a:solidFill>
              </a:rPr>
              <a:t>Sociologists have contributed to OB through their study of group behaviors in organizations, particularly formal and complex organizations. </a:t>
            </a:r>
          </a:p>
          <a:p>
            <a:pPr marL="342900" indent="-342900" algn="just">
              <a:buFont typeface="Arial" panose="020B0604020202020204" pitchFamily="34" charset="0"/>
              <a:buChar char="•"/>
            </a:pPr>
            <a:r>
              <a:rPr lang="en-US" sz="2400" dirty="0">
                <a:solidFill>
                  <a:schemeClr val="tx1"/>
                </a:solidFill>
              </a:rPr>
              <a:t>Perhaps most important, sociologists have studied organizational culture, formal organization theory and structure, organizational technology, communications, power, and conflict.</a:t>
            </a:r>
            <a:endParaRPr lang="ar-SA" sz="2400" dirty="0">
              <a:solidFill>
                <a:schemeClr val="tx1"/>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617280" y="987280"/>
            <a:ext cx="7302363" cy="646331"/>
          </a:xfrm>
          <a:prstGeom prst="rect">
            <a:avLst/>
          </a:prstGeom>
          <a:noFill/>
        </p:spPr>
        <p:txBody>
          <a:bodyPr wrap="square" rtlCol="0">
            <a:spAutoFit/>
          </a:bodyPr>
          <a:lstStyle/>
          <a:p>
            <a:pPr algn="ctr"/>
            <a:r>
              <a:rPr lang="en-US" sz="3600" b="1" dirty="0">
                <a:solidFill>
                  <a:srgbClr val="00B0F0"/>
                </a:solidFill>
              </a:rPr>
              <a:t>Sociology </a:t>
            </a:r>
            <a:endParaRPr lang="ar-SA" sz="3600" b="1" dirty="0">
              <a:solidFill>
                <a:srgbClr val="00B0F0"/>
              </a:solidFill>
            </a:endParaRPr>
          </a:p>
        </p:txBody>
      </p:sp>
      <p:sp>
        <p:nvSpPr>
          <p:cNvPr id="6" name="Content Placeholder 2">
            <a:extLst>
              <a:ext uri="{FF2B5EF4-FFF2-40B4-BE49-F238E27FC236}">
                <a16:creationId xmlns:a16="http://schemas.microsoft.com/office/drawing/2014/main" id="{E44CDE30-8C59-9C58-FB2B-FAD461B34846}"/>
              </a:ext>
            </a:extLst>
          </p:cNvPr>
          <p:cNvSpPr txBox="1">
            <a:spLocks/>
          </p:cNvSpPr>
          <p:nvPr/>
        </p:nvSpPr>
        <p:spPr>
          <a:xfrm>
            <a:off x="1422298" y="2273426"/>
            <a:ext cx="9521927" cy="40192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rtl="0">
              <a:lnSpc>
                <a:spcPct val="107000"/>
              </a:lnSpc>
              <a:spcBef>
                <a:spcPts val="0"/>
              </a:spcBef>
              <a:spcAft>
                <a:spcPts val="0"/>
              </a:spcAft>
              <a:buNone/>
            </a:pPr>
            <a:endParaRPr lang="en-US" sz="2000" b="1" kern="100" dirty="0">
              <a:effectLst/>
              <a:latin typeface="+mj-lt"/>
              <a:ea typeface="Calibri" panose="020F0502020204030204" pitchFamily="34" charset="0"/>
              <a:cs typeface="Arial" panose="020B060402020202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55413" y="2015107"/>
            <a:ext cx="3328578" cy="382541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79351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422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1785301" y="1005792"/>
            <a:ext cx="7302363" cy="646331"/>
          </a:xfrm>
          <a:prstGeom prst="rect">
            <a:avLst/>
          </a:prstGeom>
          <a:noFill/>
        </p:spPr>
        <p:txBody>
          <a:bodyPr wrap="square" rtlCol="0">
            <a:spAutoFit/>
          </a:bodyPr>
          <a:lstStyle/>
          <a:p>
            <a:pPr algn="ctr"/>
            <a:r>
              <a:rPr lang="en-US" sz="3600" b="1" dirty="0">
                <a:solidFill>
                  <a:srgbClr val="00B0F0"/>
                </a:solidFill>
              </a:rPr>
              <a:t>Anthropology </a:t>
            </a:r>
            <a:endParaRPr lang="en-US" sz="3600" b="1" dirty="0">
              <a:solidFill>
                <a:srgbClr val="00B0F0"/>
              </a:solidFill>
              <a:latin typeface="+mj-lt"/>
              <a:cs typeface="Times New Roman" panose="02020603050405020304" pitchFamily="18" charset="0"/>
            </a:endParaRPr>
          </a:p>
        </p:txBody>
      </p:sp>
      <p:sp>
        <p:nvSpPr>
          <p:cNvPr id="2" name="TextBox 1">
            <a:extLst>
              <a:ext uri="{FF2B5EF4-FFF2-40B4-BE49-F238E27FC236}">
                <a16:creationId xmlns:a16="http://schemas.microsoft.com/office/drawing/2014/main" id="{F49259F7-A910-6DCD-2F2E-C4A5E5736EA8}"/>
              </a:ext>
            </a:extLst>
          </p:cNvPr>
          <p:cNvSpPr txBox="1"/>
          <p:nvPr/>
        </p:nvSpPr>
        <p:spPr>
          <a:xfrm>
            <a:off x="850005" y="2075242"/>
            <a:ext cx="8016937" cy="3785652"/>
          </a:xfrm>
          <a:prstGeom prst="rect">
            <a:avLst/>
          </a:prstGeom>
          <a:noFill/>
        </p:spPr>
        <p:txBody>
          <a:bodyPr wrap="square">
            <a:spAutoFit/>
          </a:bodyPr>
          <a:lstStyle/>
          <a:p>
            <a:pPr marL="342900" indent="-342900"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Anthropology is the study of societies to learn about human beings and their activities. </a:t>
            </a:r>
          </a:p>
          <a:p>
            <a:pPr marL="342900" indent="-342900"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Anthropologists’ work on cultures and environments has helped us understand differences in fundamental values, attitudes, and behavior among people in different countries and within different organizations. </a:t>
            </a:r>
          </a:p>
          <a:p>
            <a:pPr marL="342900" indent="-342900"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Much of our current understanding of organizational culture, organizational climate, and differences among national cultures is a result of the work of anthropologists or those using their methods.</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90842" y="2140195"/>
            <a:ext cx="2115259" cy="340037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8606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334617"/>
            <a:ext cx="10812720" cy="5172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240553" y="7121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3" name="Group 2">
            <a:extLst>
              <a:ext uri="{FF2B5EF4-FFF2-40B4-BE49-F238E27FC236}">
                <a16:creationId xmlns:a16="http://schemas.microsoft.com/office/drawing/2014/main" id="{CB87C47F-3550-1595-3900-2E9680D90BFF}"/>
              </a:ext>
            </a:extLst>
          </p:cNvPr>
          <p:cNvGrpSpPr/>
          <p:nvPr/>
        </p:nvGrpSpPr>
        <p:grpSpPr>
          <a:xfrm>
            <a:off x="942308" y="1392864"/>
            <a:ext cx="10487691" cy="5065067"/>
            <a:chOff x="942308" y="1392864"/>
            <a:chExt cx="10487691" cy="5065067"/>
          </a:xfrm>
        </p:grpSpPr>
        <p:pic>
          <p:nvPicPr>
            <p:cNvPr id="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2308" y="1392864"/>
              <a:ext cx="10487691" cy="506506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35055E27-FBEB-F1DA-3906-EED165674ED6}"/>
                </a:ext>
              </a:extLst>
            </p:cNvPr>
            <p:cNvSpPr/>
            <p:nvPr/>
          </p:nvSpPr>
          <p:spPr>
            <a:xfrm>
              <a:off x="1513622" y="1507836"/>
              <a:ext cx="1839432" cy="223285"/>
            </a:xfrm>
            <a:prstGeom prst="round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grpSp>
    </p:spTree>
    <p:extLst>
      <p:ext uri="{BB962C8B-B14F-4D97-AF65-F5344CB8AC3E}">
        <p14:creationId xmlns:p14="http://schemas.microsoft.com/office/powerpoint/2010/main" val="1510731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584775"/>
          </a:xfrm>
          <a:prstGeom prst="rect">
            <a:avLst/>
          </a:prstGeom>
          <a:noFill/>
        </p:spPr>
        <p:txBody>
          <a:bodyPr wrap="square" rtlCol="0">
            <a:spAutoFit/>
          </a:bodyPr>
          <a:lstStyle/>
          <a:p>
            <a:r>
              <a:rPr lang="en-US" sz="3200" b="1" dirty="0">
                <a:solidFill>
                  <a:srgbClr val="00B0F0"/>
                </a:solidFill>
              </a:rPr>
              <a:t>There Are Few Absolutes in OB</a:t>
            </a:r>
            <a:endParaRPr lang="ar-SA" sz="3200" b="1" dirty="0">
              <a:solidFill>
                <a:srgbClr val="00B0F0"/>
              </a:solidFill>
            </a:endParaRPr>
          </a:p>
        </p:txBody>
      </p:sp>
      <p:sp>
        <p:nvSpPr>
          <p:cNvPr id="6" name="TextBox 5">
            <a:extLst>
              <a:ext uri="{FF2B5EF4-FFF2-40B4-BE49-F238E27FC236}">
                <a16:creationId xmlns:a16="http://schemas.microsoft.com/office/drawing/2014/main" id="{B62869D1-E732-9177-92EE-E1BD40D39556}"/>
              </a:ext>
            </a:extLst>
          </p:cNvPr>
          <p:cNvSpPr txBox="1"/>
          <p:nvPr/>
        </p:nvSpPr>
        <p:spPr>
          <a:xfrm>
            <a:off x="942308" y="2161624"/>
            <a:ext cx="7054853" cy="3416320"/>
          </a:xfrm>
          <a:prstGeom prst="rect">
            <a:avLst/>
          </a:prstGeom>
          <a:noFill/>
        </p:spPr>
        <p:txBody>
          <a:bodyPr wrap="square">
            <a:spAutoFit/>
          </a:bodyPr>
          <a:lstStyle/>
          <a:p>
            <a:pPr marL="342900" indent="-342900"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Human beings are complex, and few, if any, simple and universal principles explain organizational behavior. </a:t>
            </a:r>
          </a:p>
          <a:p>
            <a:pPr marL="342900" indent="-342900"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Because we are not alike, our ability to make simple, accurate, and sweeping generalizations about ourselves is limited. </a:t>
            </a:r>
          </a:p>
          <a:p>
            <a:pPr marL="342900" indent="-342900"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Two people often act very differently in the same situation, and the same person’s behavior changes in different situations. </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2129" y="2273161"/>
            <a:ext cx="2882903" cy="317070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7065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3142" y="2118758"/>
            <a:ext cx="10812720" cy="36747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73873" y="134874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448909"/>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There Are Few Absolutes in OB</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B62869D1-E732-9177-92EE-E1BD40D39556}"/>
              </a:ext>
            </a:extLst>
          </p:cNvPr>
          <p:cNvSpPr txBox="1"/>
          <p:nvPr/>
        </p:nvSpPr>
        <p:spPr>
          <a:xfrm>
            <a:off x="617280" y="2514749"/>
            <a:ext cx="7574082" cy="2677656"/>
          </a:xfrm>
          <a:prstGeom prst="rect">
            <a:avLst/>
          </a:prstGeom>
          <a:noFill/>
        </p:spPr>
        <p:txBody>
          <a:bodyPr wrap="square">
            <a:spAutoFit/>
          </a:bodyPr>
          <a:lstStyle/>
          <a:p>
            <a:pPr marL="342900" indent="-342900"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not everyone is motivated by money, and people may behave differently at a religious service than they do at a party.</a:t>
            </a:r>
          </a:p>
          <a:p>
            <a:pPr marL="342900" indent="-342900"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It means that OB concepts must reflect situational, or contingency, conditions. </a:t>
            </a:r>
          </a:p>
          <a:p>
            <a:pPr marL="342900" indent="-342900"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science of OB was developed by applying general concepts to a particular situation, person, or group</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21350" y="2313252"/>
            <a:ext cx="2978662" cy="304698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42566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16449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43E6499-7CBD-BC92-C896-3A270BD3EF6B}"/>
              </a:ext>
            </a:extLst>
          </p:cNvPr>
          <p:cNvSpPr txBox="1"/>
          <p:nvPr/>
        </p:nvSpPr>
        <p:spPr>
          <a:xfrm>
            <a:off x="1546004" y="2464248"/>
            <a:ext cx="9285416" cy="397738"/>
          </a:xfrm>
          <a:prstGeom prst="rect">
            <a:avLst/>
          </a:prstGeom>
          <a:noFill/>
        </p:spPr>
        <p:txBody>
          <a:bodyPr wrap="square">
            <a:spAutoFit/>
          </a:bodyPr>
          <a:lstStyle/>
          <a:p>
            <a:pPr marL="0" marR="0" algn="justLow">
              <a:lnSpc>
                <a:spcPct val="107000"/>
              </a:lnSpc>
              <a:spcBef>
                <a:spcPts val="0"/>
              </a:spcBef>
              <a:spcAft>
                <a:spcPts val="800"/>
              </a:spcAft>
            </a:pPr>
            <a:endParaRPr lang="en-US" sz="2000" kern="100" dirty="0">
              <a:effectLst/>
              <a:latin typeface="+mj-lt"/>
              <a:ea typeface="Calibri" panose="020F0502020204030204" pitchFamily="34" charset="0"/>
              <a:cs typeface="Arial" panose="020B060402020202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0972" y="1702742"/>
            <a:ext cx="9750055" cy="34460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79142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8856329" cy="47753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b="1" u="sng" dirty="0">
                <a:solidFill>
                  <a:srgbClr val="00B0F0"/>
                </a:solidFill>
                <a:latin typeface="Calibri" panose="020F0502020204030204" pitchFamily="34" charset="0"/>
                <a:ea typeface="Calibri" panose="020F0502020204030204" pitchFamily="34" charset="0"/>
                <a:cs typeface="Calibri" panose="020F0502020204030204" pitchFamily="34" charset="0"/>
              </a:rPr>
              <a:t>Economic pressures: </a:t>
            </a:r>
          </a:p>
          <a:p>
            <a:pPr marL="342900" indent="-342900" algn="just">
              <a:buFont typeface="Arial" panose="020B0604020202020204" pitchFamily="34" charset="0"/>
              <a:buChar char="•"/>
            </a:pP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Managing employees well when times are tough is just as hard  as when times are good, if not harder. </a:t>
            </a:r>
          </a:p>
          <a:p>
            <a:pPr marL="342900" indent="-342900" algn="just">
              <a:buFont typeface="Arial" panose="020B0604020202020204" pitchFamily="34" charset="0"/>
              <a:buChar char="•"/>
            </a:pP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In good times, understanding how to reward, satisfy, and retain employees is at a premium. </a:t>
            </a:r>
          </a:p>
          <a:p>
            <a:pPr marL="342900" indent="-342900" algn="just">
              <a:buFont typeface="Arial" panose="020B0604020202020204" pitchFamily="34" charset="0"/>
              <a:buChar char="•"/>
            </a:pP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In bad times, issues like stress, decision making, and coping come to the forefront. </a:t>
            </a:r>
          </a:p>
          <a:p>
            <a:pPr marL="342900" indent="-342900" algn="just">
              <a:buFont typeface="Arial" panose="020B0604020202020204" pitchFamily="34" charset="0"/>
              <a:buChar char="•"/>
            </a:pPr>
            <a:r>
              <a:rPr lang="en-US" sz="2400" b="1" u="sng" dirty="0">
                <a:solidFill>
                  <a:srgbClr val="00B0F0"/>
                </a:solidFill>
                <a:latin typeface="Calibri" panose="020F0502020204030204" pitchFamily="34" charset="0"/>
                <a:ea typeface="Calibri" panose="020F0502020204030204" pitchFamily="34" charset="0"/>
                <a:cs typeface="Calibri" panose="020F0502020204030204" pitchFamily="34" charset="0"/>
              </a:rPr>
              <a:t>Continuing globalization: </a:t>
            </a:r>
          </a:p>
          <a:p>
            <a:pPr marL="342900" indent="-342900" algn="just">
              <a:buFont typeface="Arial" panose="020B0604020202020204" pitchFamily="34" charset="0"/>
              <a:buChar char="•"/>
            </a:pP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The world has become a global village. In the process, the manager’s job has changed. </a:t>
            </a:r>
          </a:p>
          <a:p>
            <a:pPr marL="342900" indent="-342900" algn="just">
              <a:buFont typeface="Arial" panose="020B0604020202020204" pitchFamily="34" charset="0"/>
              <a:buChar char="•"/>
            </a:pP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Effective managers will anticipate and adapt their approaches to the global issues .</a:t>
            </a:r>
            <a:endParaRPr lang="en-US" sz="2400" b="1" u="sng"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5" name="Rectangle 4"/>
          <p:cNvSpPr/>
          <p:nvPr/>
        </p:nvSpPr>
        <p:spPr>
          <a:xfrm>
            <a:off x="899724" y="7493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76487" y="1024921"/>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Challenges and Opportunities for OB</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6" name="Content Placeholder 2">
            <a:extLst>
              <a:ext uri="{FF2B5EF4-FFF2-40B4-BE49-F238E27FC236}">
                <a16:creationId xmlns:a16="http://schemas.microsoft.com/office/drawing/2014/main" id="{A3BE674C-0E5C-C781-BE56-529E1BD7DEDF}"/>
              </a:ext>
            </a:extLst>
          </p:cNvPr>
          <p:cNvSpPr txBox="1">
            <a:spLocks/>
          </p:cNvSpPr>
          <p:nvPr/>
        </p:nvSpPr>
        <p:spPr>
          <a:xfrm>
            <a:off x="708338" y="2337334"/>
            <a:ext cx="5937161" cy="348391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lnSpc>
                <a:spcPct val="150000"/>
              </a:lnSpc>
              <a:spcBef>
                <a:spcPts val="0"/>
              </a:spcBef>
              <a:spcAft>
                <a:spcPts val="800"/>
              </a:spcAft>
              <a:buNone/>
            </a:pPr>
            <a:endParaRPr lang="en-US" sz="2000" b="1" dirty="0">
              <a:solidFill>
                <a:srgbClr val="000000"/>
              </a:solidFill>
              <a:latin typeface="+mj-lt"/>
            </a:endParaRPr>
          </a:p>
          <a:p>
            <a:pPr marL="0" indent="0">
              <a:buFont typeface="Arial" panose="020B0604020202020204" pitchFamily="34" charset="0"/>
              <a:buNone/>
            </a:pPr>
            <a:endParaRPr lang="en-US" sz="2000" dirty="0">
              <a:latin typeface="+mj-lt"/>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22152" y="2629597"/>
            <a:ext cx="2418536" cy="319165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47158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53044" y="1685495"/>
            <a:ext cx="6811581" cy="42448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1711E9C-B0E5-472A-B5C4-CBB045D58C06}"/>
</file>

<file path=customXml/itemProps2.xml><?xml version="1.0" encoding="utf-8"?>
<ds:datastoreItem xmlns:ds="http://schemas.openxmlformats.org/officeDocument/2006/customXml" ds:itemID="{48EC1918-7029-46EC-946D-84598DAAD39F}"/>
</file>

<file path=customXml/itemProps3.xml><?xml version="1.0" encoding="utf-8"?>
<ds:datastoreItem xmlns:ds="http://schemas.openxmlformats.org/officeDocument/2006/customXml" ds:itemID="{B8702AD1-E4CC-4AE8-8A5D-DF3F6AC18545}"/>
</file>

<file path=docProps/app.xml><?xml version="1.0" encoding="utf-8"?>
<Properties xmlns="http://schemas.openxmlformats.org/officeDocument/2006/extended-properties" xmlns:vt="http://schemas.openxmlformats.org/officeDocument/2006/docPropsVTypes">
  <TotalTime>1038</TotalTime>
  <Words>1973</Words>
  <Application>Microsoft Office PowerPoint</Application>
  <PresentationFormat>Widescreen</PresentationFormat>
  <Paragraphs>170</Paragraphs>
  <Slides>35</Slides>
  <Notes>5</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35</vt:i4>
      </vt:variant>
    </vt:vector>
  </HeadingPairs>
  <TitlesOfParts>
    <vt:vector size="44" baseType="lpstr">
      <vt:lpstr>Alexandria</vt:lpstr>
      <vt:lpstr>Arial</vt:lpstr>
      <vt:lpstr>Book Antiqua</vt:lpstr>
      <vt:lpstr>Calibri</vt:lpstr>
      <vt:lpstr>Calibri Light</vt:lpstr>
      <vt:lpstr>Roboto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Mohammed Yousif</cp:lastModifiedBy>
  <cp:revision>69</cp:revision>
  <dcterms:created xsi:type="dcterms:W3CDTF">2023-04-29T09:08:23Z</dcterms:created>
  <dcterms:modified xsi:type="dcterms:W3CDTF">2024-09-28T11:37:20Z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