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585" r:id="rId4"/>
    <p:sldId id="586" r:id="rId5"/>
    <p:sldId id="649" r:id="rId6"/>
    <p:sldId id="691" r:id="rId7"/>
    <p:sldId id="692" r:id="rId8"/>
    <p:sldId id="650" r:id="rId9"/>
    <p:sldId id="651" r:id="rId10"/>
    <p:sldId id="652" r:id="rId11"/>
    <p:sldId id="653" r:id="rId12"/>
    <p:sldId id="687" r:id="rId13"/>
    <p:sldId id="654" r:id="rId14"/>
    <p:sldId id="688" r:id="rId15"/>
    <p:sldId id="655" r:id="rId16"/>
    <p:sldId id="656" r:id="rId17"/>
    <p:sldId id="667" r:id="rId18"/>
    <p:sldId id="668" r:id="rId19"/>
    <p:sldId id="669" r:id="rId20"/>
    <p:sldId id="670" r:id="rId21"/>
    <p:sldId id="671" r:id="rId22"/>
    <p:sldId id="672" r:id="rId23"/>
    <p:sldId id="673" r:id="rId24"/>
    <p:sldId id="674" r:id="rId25"/>
    <p:sldId id="675" r:id="rId26"/>
    <p:sldId id="676" r:id="rId27"/>
    <p:sldId id="677" r:id="rId28"/>
    <p:sldId id="678" r:id="rId29"/>
    <p:sldId id="679" r:id="rId30"/>
    <p:sldId id="680" r:id="rId31"/>
    <p:sldId id="681" r:id="rId32"/>
    <p:sldId id="689" r:id="rId33"/>
    <p:sldId id="682" r:id="rId34"/>
    <p:sldId id="587" r:id="rId35"/>
    <p:sldId id="683" r:id="rId36"/>
    <p:sldId id="684" r:id="rId37"/>
    <p:sldId id="685" r:id="rId38"/>
    <p:sldId id="686" r:id="rId39"/>
    <p:sldId id="58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85"/>
            <p14:sldId id="586"/>
            <p14:sldId id="649"/>
            <p14:sldId id="691"/>
            <p14:sldId id="692"/>
            <p14:sldId id="650"/>
            <p14:sldId id="651"/>
            <p14:sldId id="652"/>
            <p14:sldId id="653"/>
            <p14:sldId id="687"/>
            <p14:sldId id="654"/>
            <p14:sldId id="688"/>
            <p14:sldId id="655"/>
            <p14:sldId id="656"/>
            <p14:sldId id="667"/>
            <p14:sldId id="668"/>
            <p14:sldId id="669"/>
            <p14:sldId id="670"/>
            <p14:sldId id="671"/>
            <p14:sldId id="672"/>
            <p14:sldId id="673"/>
            <p14:sldId id="674"/>
            <p14:sldId id="675"/>
            <p14:sldId id="676"/>
            <p14:sldId id="677"/>
            <p14:sldId id="678"/>
            <p14:sldId id="679"/>
            <p14:sldId id="680"/>
            <p14:sldId id="681"/>
            <p14:sldId id="689"/>
            <p14:sldId id="682"/>
            <p14:sldId id="587"/>
            <p14:sldId id="683"/>
            <p14:sldId id="684"/>
            <p14:sldId id="685"/>
            <p14:sldId id="686"/>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3772" autoAdjust="0"/>
  </p:normalViewPr>
  <p:slideViewPr>
    <p:cSldViewPr snapToGrid="0">
      <p:cViewPr>
        <p:scale>
          <a:sx n="60" d="100"/>
          <a:sy n="60" d="100"/>
        </p:scale>
        <p:origin x="-996" y="-21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02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12.xml"/><Relationship Id="rId1" Type="http://schemas.openxmlformats.org/officeDocument/2006/relationships/slideLayout" Target="../slideLayouts/slideLayout14.xml"/><Relationship Id="rId10" Type="http://schemas.openxmlformats.org/officeDocument/2006/relationships/image" Target="../media/image5.png"/><Relationship Id="rId4" Type="http://schemas.openxmlformats.org/officeDocument/2006/relationships/image" Target="../media/image6.png"/><Relationship Id="rId9" Type="http://schemas.openxmlformats.org/officeDocument/2006/relationships/image" Target="../media/image8.sv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2D3956"/>
                </a:solidFill>
                <a:latin typeface="Tajawal Medium" panose="00000600000000000000" pitchFamily="2" charset="-78"/>
                <a:cs typeface="+mj-cs"/>
              </a:rPr>
              <a:t>Lecture</a:t>
            </a:r>
            <a:r>
              <a:rPr lang="en-US" sz="3600" b="1" dirty="0">
                <a:solidFill>
                  <a:srgbClr val="2D3956"/>
                </a:solidFill>
                <a:latin typeface="Times New Roman" pitchFamily="18" charset="0"/>
                <a:cs typeface="Times New Roman" pitchFamily="18" charset="0"/>
              </a:rPr>
              <a:t> </a:t>
            </a:r>
            <a:r>
              <a:rPr lang="en-US" sz="2400" b="1" dirty="0" smtClean="0">
                <a:solidFill>
                  <a:srgbClr val="2D3956"/>
                </a:solidFill>
                <a:latin typeface="Times New Roman" pitchFamily="18" charset="0"/>
                <a:cs typeface="Times New Roman" pitchFamily="18" charset="0"/>
              </a:rPr>
              <a:t>9</a:t>
            </a:r>
            <a:endParaRPr lang="en-US" sz="3600" b="1" dirty="0">
              <a:solidFill>
                <a:srgbClr val="2D3956"/>
              </a:solidFill>
              <a:latin typeface="Times New Roman" pitchFamily="18" charset="0"/>
              <a:cs typeface="Times New Roman"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694"/>
    </mc:Choice>
    <mc:Fallback xmlns="">
      <p:transition spd="slow" advTm="1569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945868" y="1739494"/>
            <a:ext cx="1550424"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السوق </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35398"/>
    </mc:Choice>
    <mc:Fallback xmlns="">
      <p:transition spd="slow" advTm="3539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3" name="Rounded Rectangle 2"/>
          <p:cNvSpPr/>
          <p:nvPr/>
        </p:nvSpPr>
        <p:spPr>
          <a:xfrm>
            <a:off x="8405386"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1883934"/>
            <a:ext cx="8417320" cy="3785652"/>
          </a:xfrm>
          <a:prstGeom prst="rect">
            <a:avLst/>
          </a:prstGeom>
          <a:noFill/>
        </p:spPr>
        <p:txBody>
          <a:bodyPr wrap="square" rtlCol="0">
            <a:spAutoFit/>
          </a:bodyPr>
          <a:lstStyle/>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تمهيد.</a:t>
            </a:r>
          </a:p>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ماهية السوق.</a:t>
            </a:r>
          </a:p>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أنواع السوق.</a:t>
            </a:r>
          </a:p>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خصائص السوق.</a:t>
            </a:r>
          </a:p>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تجزئة السوق.</a:t>
            </a:r>
          </a:p>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أسس تجزئة السوق.</a:t>
            </a:r>
          </a:p>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الخاتمة. </a:t>
            </a:r>
          </a:p>
          <a:p>
            <a:pPr marL="342900" indent="-342900" algn="just" rtl="1">
              <a:lnSpc>
                <a:spcPct val="150000"/>
              </a:lnSpc>
              <a:buSzPct val="170000"/>
              <a:buFont typeface="+mj-lt"/>
              <a:buAutoNum type="arabicPeriod"/>
            </a:pPr>
            <a:r>
              <a:rPr lang="ar-EG" sz="2000" b="1" dirty="0" smtClean="0">
                <a:solidFill>
                  <a:srgbClr val="0A1F61"/>
                </a:solidFill>
                <a:latin typeface="Tajawal ExtraBold" panose="00000800000000000000" pitchFamily="2" charset="-78"/>
                <a:cs typeface="+mj-cs"/>
              </a:rPr>
              <a:t>المراجع.</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23559"/>
    </mc:Choice>
    <mc:Fallback xmlns="">
      <p:transition spd="slow" advTm="2355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24675"/>
            <a:ext cx="8417320" cy="34855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solidFill>
                  <a:srgbClr val="0A1F61"/>
                </a:solidFill>
                <a:latin typeface="Tajawal ExtraBold" panose="00000800000000000000" pitchFamily="2" charset="-78"/>
                <a:cs typeface="+mj-cs"/>
              </a:rPr>
              <a:t>شهدت السنوات القليلة الماضية كثيرًا من التطورات السياسية والتكنولوجية التي حدثت في عقد التسعينيات وبداية الألفية الثالثة، والتي كان لها الأثر الأكبر في زيادة اهتمام المنشآت بدراسة </a:t>
            </a:r>
            <a:r>
              <a:rPr lang="ar-EG" sz="2100" spc="20" dirty="0" smtClean="0">
                <a:solidFill>
                  <a:srgbClr val="0A1F61"/>
                </a:solidFill>
                <a:latin typeface="Tajawal ExtraBold" panose="00000800000000000000" pitchFamily="2" charset="-78"/>
                <a:cs typeface="+mj-cs"/>
              </a:rPr>
              <a:t>المستهلك.</a:t>
            </a:r>
          </a:p>
          <a:p>
            <a:pPr marL="342900" indent="-342900" algn="just" rtl="1">
              <a:lnSpc>
                <a:spcPct val="150000"/>
              </a:lnSpc>
              <a:buFont typeface="Arial" pitchFamily="34" charset="0"/>
              <a:buChar char="•"/>
            </a:pPr>
            <a:r>
              <a:rPr lang="ar-EG" sz="2100" spc="20" dirty="0">
                <a:solidFill>
                  <a:srgbClr val="0A1F61"/>
                </a:solidFill>
                <a:latin typeface="Tajawal ExtraBold" panose="00000800000000000000" pitchFamily="2" charset="-78"/>
                <a:cs typeface="+mj-cs"/>
              </a:rPr>
              <a:t>من هنا، تُعد السوق الموقع والمجال الرئيسي الذي تُمارس فيه أغلب الأنشطة التسويقية، وهي عنصر أساسي في العملية التسويقية ذاتها. وقد أصبح على المؤسسة الإعلانية اليوم دراسة السوق الحالية والمحتملة وتحليل العناصر المكونة لها، ومعرفة عدد المستهلكين الحاليين والمحتملين مع تحديد سلوكياتهم ودوافعهم بشكل دقيق والتنبؤ بحجم الطلب.</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99753"/>
    </mc:Choice>
    <mc:Fallback xmlns="">
      <p:transition spd="slow" advTm="9975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23640"/>
            <a:ext cx="8417320" cy="3404778"/>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050" spc="20" dirty="0">
                <a:solidFill>
                  <a:srgbClr val="0A1F61"/>
                </a:solidFill>
                <a:latin typeface="Tajawal ExtraBold" panose="00000800000000000000" pitchFamily="2" charset="-78"/>
                <a:cs typeface="+mj-cs"/>
              </a:rPr>
              <a:t>لا يوجد تعريف محدد للسوق، حيث يختلف تعريفها باختلاف تخصص الأفراد المهتمين بدراستها؛ فيعرف المهتمون بالتسويق السوق بطريقة مختلفة عن المهتمين بها من الناحية الاقتصادية، وتُعرف السوق من الناحية الاقتصادية بأنها مجموعة العلاقات المتبادلة بين البائعين والمشترين الذين تتلاقى رغباتهم أو حاجاتهم في تبادل سلعة أو خدمة معينة ومحددة. ورغم وجود تعريف محدد للسوق في مرحلة ما قبل التطور التكنولوجي، أصبح الأمر الآن معقدًا في ظل التطور التكنولوجي وثورة الاتصالات والمواصلات، فأصبحت الأسواق دولة أو إقليم أو العالم بأسره.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436474423"/>
      </p:ext>
    </p:extLst>
  </p:cSld>
  <p:clrMapOvr>
    <a:masterClrMapping/>
  </p:clrMapOvr>
  <mc:AlternateContent xmlns:mc="http://schemas.openxmlformats.org/markup-compatibility/2006" xmlns:p14="http://schemas.microsoft.com/office/powerpoint/2010/main">
    <mc:Choice Requires="p14">
      <p:transition spd="slow" p14:dur="2000" advTm="106568"/>
    </mc:Choice>
    <mc:Fallback xmlns="">
      <p:transition spd="slow" advTm="1065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3027681"/>
            <a:ext cx="8417320" cy="1996700"/>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050" spc="20" dirty="0">
                <a:solidFill>
                  <a:srgbClr val="0A1F61"/>
                </a:solidFill>
                <a:latin typeface="Tajawal ExtraBold" panose="00000800000000000000" pitchFamily="2" charset="-78"/>
                <a:cs typeface="+mj-cs"/>
              </a:rPr>
              <a:t>ويتم تمييز السوق ووصفه على هذا النحو على أساس الوصفية الأكثر قرباً إلى طبيعة السلعة، وبناءً على ذلك يحدد السوق </a:t>
            </a:r>
            <a:r>
              <a:rPr lang="ar-EG" sz="2050" spc="20" dirty="0" smtClean="0">
                <a:solidFill>
                  <a:srgbClr val="0A1F61"/>
                </a:solidFill>
                <a:latin typeface="Tajawal ExtraBold" panose="00000800000000000000" pitchFamily="2" charset="-78"/>
                <a:cs typeface="+mj-cs"/>
              </a:rPr>
              <a:t>المستهدف</a:t>
            </a:r>
            <a:r>
              <a:rPr lang="en-US" sz="2100" spc="20" dirty="0" smtClean="0">
                <a:solidFill>
                  <a:srgbClr val="0A1F61"/>
                </a:solidFill>
                <a:latin typeface="Times New Roman" pitchFamily="18" charset="0"/>
                <a:cs typeface="Times New Roman" pitchFamily="18" charset="0"/>
              </a:rPr>
              <a:t>target </a:t>
            </a:r>
            <a:r>
              <a:rPr lang="en-US" sz="2100" spc="20" dirty="0">
                <a:solidFill>
                  <a:srgbClr val="0A1F61"/>
                </a:solidFill>
                <a:latin typeface="Times New Roman" pitchFamily="18" charset="0"/>
                <a:cs typeface="Times New Roman" pitchFamily="18" charset="0"/>
              </a:rPr>
              <a:t>market </a:t>
            </a:r>
            <a:r>
              <a:rPr lang="en-US" sz="2050" spc="20" dirty="0">
                <a:solidFill>
                  <a:srgbClr val="0A1F61"/>
                </a:solidFill>
                <a:latin typeface="Tajawal ExtraBold" panose="00000800000000000000" pitchFamily="2" charset="-78"/>
                <a:cs typeface="+mj-cs"/>
              </a:rPr>
              <a:t>، </a:t>
            </a:r>
            <a:r>
              <a:rPr lang="ar-EG" sz="2050" spc="20" dirty="0">
                <a:solidFill>
                  <a:srgbClr val="0A1F61"/>
                </a:solidFill>
                <a:latin typeface="Tajawal ExtraBold" panose="00000800000000000000" pitchFamily="2" charset="-78"/>
                <a:cs typeface="+mj-cs"/>
              </a:rPr>
              <a:t>ويعد السوق المستهدف المتغير الأساسي في بناء الاستراتيجية الإعلانية واختيار الوسائل وتوزيع المخصصات المالية.</a:t>
            </a:r>
          </a:p>
          <a:p>
            <a:pPr marL="457200" indent="-457200" algn="just" rtl="1">
              <a:lnSpc>
                <a:spcPct val="150000"/>
              </a:lnSpc>
              <a:buSzPct val="150000"/>
              <a:buFont typeface="Wingdings" pitchFamily="2" charset="2"/>
              <a:buChar char="Ø"/>
            </a:pPr>
            <a:endParaRPr lang="ar-EG" sz="2050" spc="2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389472298"/>
      </p:ext>
    </p:extLst>
  </p:cSld>
  <p:clrMapOvr>
    <a:masterClrMapping/>
  </p:clrMapOvr>
  <mc:AlternateContent xmlns:mc="http://schemas.openxmlformats.org/markup-compatibility/2006" xmlns:p14="http://schemas.microsoft.com/office/powerpoint/2010/main">
    <mc:Choice Requires="p14">
      <p:transition spd="slow" p14:dur="2000" advTm="74771"/>
    </mc:Choice>
    <mc:Fallback xmlns="">
      <p:transition spd="slow" advTm="7477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23640"/>
            <a:ext cx="8417320" cy="4039567"/>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1900" spc="20" dirty="0">
                <a:solidFill>
                  <a:srgbClr val="0A1F61"/>
                </a:solidFill>
                <a:latin typeface="Tajawal ExtraBold" panose="00000800000000000000" pitchFamily="2" charset="-78"/>
                <a:cs typeface="+mj-cs"/>
              </a:rPr>
              <a:t>ونتيجة اتساعها، تم تقسيمها إلى أقسام مختلفة حسب احتياجات أفراد الجمهور وفقًا لمراحلهم العمرية أو وفقًا للمنتجات المتخصصة في تقديم خدمة معينة. وعلى هذا، فإن السوق تقوم بدور حيوي في تسيير الاقتصاد، ومعالجة مشكلة التوزيع للموارد الاقتصادية، وتحقيق التوازن بين الكميات المعروضة من المنتجات والكميات المطلوبة منها.السوق هو "الناس" الذين لديهم رغبة في السلعة واستعداد لشرائها، ولديهم القدرة على دفع ثمنها. وبالطبع يوجد عدد كبير من الأسواق فالصناعة ذاتها تمثل سوقاً، والمدارس تمثل سوقاً، ومن ثم فالمستهلكون هم السوق. وعندما يكون عدد المستهلكين كبير فإنه يطلق عليه السوق الكلي </a:t>
            </a:r>
            <a:r>
              <a:rPr lang="en-US" sz="1900" spc="20" dirty="0">
                <a:solidFill>
                  <a:srgbClr val="0A1F61"/>
                </a:solidFill>
                <a:latin typeface="Times New Roman" pitchFamily="18" charset="0"/>
                <a:cs typeface="Times New Roman" pitchFamily="18" charset="0"/>
              </a:rPr>
              <a:t>mass </a:t>
            </a:r>
            <a:r>
              <a:rPr lang="en-US" sz="1900" spc="20" dirty="0" smtClean="0">
                <a:solidFill>
                  <a:srgbClr val="0A1F61"/>
                </a:solidFill>
                <a:latin typeface="Times New Roman" pitchFamily="18" charset="0"/>
                <a:cs typeface="Times New Roman" pitchFamily="18" charset="0"/>
              </a:rPr>
              <a:t>market</a:t>
            </a:r>
            <a:r>
              <a:rPr lang="en-US" sz="1900" spc="20" dirty="0" smtClean="0">
                <a:solidFill>
                  <a:srgbClr val="0A1F61"/>
                </a:solidFill>
                <a:latin typeface="Tajawal ExtraBold" panose="00000800000000000000" pitchFamily="2" charset="-78"/>
                <a:cs typeface="+mj-cs"/>
              </a:rPr>
              <a:t>، </a:t>
            </a:r>
            <a:r>
              <a:rPr lang="ar-EG" sz="1900" spc="20" dirty="0">
                <a:solidFill>
                  <a:srgbClr val="0A1F61"/>
                </a:solidFill>
                <a:latin typeface="Tajawal ExtraBold" panose="00000800000000000000" pitchFamily="2" charset="-78"/>
                <a:cs typeface="+mj-cs"/>
              </a:rPr>
              <a:t>وقد يقال السوق الحضاري عندما نقصد المستهلكين الذين يعيشون في المدن، أو قد يقال سوق الذكور أو سوق الإناث عندما نريد أن نميز السوق على أساس الجنس مثلاً.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645932633"/>
      </p:ext>
    </p:extLst>
  </p:cSld>
  <p:clrMapOvr>
    <a:masterClrMapping/>
  </p:clrMapOvr>
  <mc:AlternateContent xmlns:mc="http://schemas.openxmlformats.org/markup-compatibility/2006" xmlns:p14="http://schemas.microsoft.com/office/powerpoint/2010/main">
    <mc:Choice Requires="p14">
      <p:transition spd="slow" p14:dur="2000" advTm="130607"/>
    </mc:Choice>
    <mc:Fallback xmlns="">
      <p:transition spd="slow" advTm="13060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012667"/>
            <a:ext cx="8417320" cy="4455066"/>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spc="20" dirty="0">
                <a:solidFill>
                  <a:srgbClr val="0A1F61"/>
                </a:solidFill>
                <a:latin typeface="Tajawal ExtraBold" panose="00000800000000000000" pitchFamily="2" charset="-78"/>
                <a:cs typeface="+mj-cs"/>
              </a:rPr>
              <a:t>وفقًا لما سبق، يركز تعريف السوق على العناصر التالية:</a:t>
            </a:r>
          </a:p>
          <a:p>
            <a:pPr marL="457200" indent="-457200" algn="just" rtl="1">
              <a:lnSpc>
                <a:spcPct val="150000"/>
              </a:lnSpc>
              <a:buSzPct val="180000"/>
              <a:buFont typeface="+mj-lt"/>
              <a:buAutoNum type="arabicPeriod"/>
            </a:pPr>
            <a:r>
              <a:rPr lang="ar-EG" sz="2050" spc="20" dirty="0" smtClean="0">
                <a:solidFill>
                  <a:srgbClr val="0A1F61"/>
                </a:solidFill>
                <a:latin typeface="Tajawal ExtraBold" panose="00000800000000000000" pitchFamily="2" charset="-78"/>
                <a:cs typeface="+mj-cs"/>
              </a:rPr>
              <a:t>العملاء </a:t>
            </a:r>
            <a:r>
              <a:rPr lang="ar-EG" sz="2050" spc="20" dirty="0">
                <a:solidFill>
                  <a:srgbClr val="0A1F61"/>
                </a:solidFill>
                <a:latin typeface="Tajawal ExtraBold" panose="00000800000000000000" pitchFamily="2" charset="-78"/>
                <a:cs typeface="+mj-cs"/>
              </a:rPr>
              <a:t>باعتبارهم الطرف الأول لعملية التبادل بشرط توافر القدرة على الشراء أو الاستفادة من الخدمة المتاحة، إلى جانب الرغبة في الحصول على المنتج أو الخدمة. </a:t>
            </a:r>
          </a:p>
          <a:p>
            <a:pPr marL="457200" indent="-457200" algn="just" rtl="1">
              <a:lnSpc>
                <a:spcPct val="150000"/>
              </a:lnSpc>
              <a:buSzPct val="180000"/>
              <a:buFont typeface="+mj-lt"/>
              <a:buAutoNum type="arabicPeriod"/>
            </a:pPr>
            <a:r>
              <a:rPr lang="ar-EG" sz="2050" spc="20" dirty="0" smtClean="0">
                <a:solidFill>
                  <a:srgbClr val="0A1F61"/>
                </a:solidFill>
                <a:latin typeface="Tajawal ExtraBold" panose="00000800000000000000" pitchFamily="2" charset="-78"/>
                <a:cs typeface="+mj-cs"/>
              </a:rPr>
              <a:t>الجهات </a:t>
            </a:r>
            <a:r>
              <a:rPr lang="ar-EG" sz="2050" spc="20" dirty="0">
                <a:solidFill>
                  <a:srgbClr val="0A1F61"/>
                </a:solidFill>
                <a:latin typeface="Tajawal ExtraBold" panose="00000800000000000000" pitchFamily="2" charset="-78"/>
                <a:cs typeface="+mj-cs"/>
              </a:rPr>
              <a:t>(البائعون/المنتجون/ مقدمو الخدمات) باعتبارهم الطرف الثاني لعملية التبادل.</a:t>
            </a:r>
          </a:p>
          <a:p>
            <a:pPr marL="457200" indent="-457200" algn="just" rtl="1">
              <a:lnSpc>
                <a:spcPct val="150000"/>
              </a:lnSpc>
              <a:buSzPct val="180000"/>
              <a:buFont typeface="+mj-lt"/>
              <a:buAutoNum type="arabicPeriod"/>
            </a:pPr>
            <a:r>
              <a:rPr lang="ar-EG" sz="2050" spc="20" dirty="0" smtClean="0">
                <a:solidFill>
                  <a:srgbClr val="0A1F61"/>
                </a:solidFill>
                <a:latin typeface="Tajawal ExtraBold" panose="00000800000000000000" pitchFamily="2" charset="-78"/>
                <a:cs typeface="+mj-cs"/>
              </a:rPr>
              <a:t>المنتجات </a:t>
            </a:r>
            <a:r>
              <a:rPr lang="ar-EG" sz="2050" spc="20" dirty="0">
                <a:solidFill>
                  <a:srgbClr val="0A1F61"/>
                </a:solidFill>
                <a:latin typeface="Tajawal ExtraBold" panose="00000800000000000000" pitchFamily="2" charset="-78"/>
                <a:cs typeface="+mj-cs"/>
              </a:rPr>
              <a:t>والخدمات باعتبارها محور عملية التبادل بين الطرفين.</a:t>
            </a:r>
          </a:p>
          <a:p>
            <a:pPr marL="457200" indent="-457200" algn="just" rtl="1">
              <a:lnSpc>
                <a:spcPct val="150000"/>
              </a:lnSpc>
              <a:buSzPct val="180000"/>
              <a:buFont typeface="+mj-lt"/>
              <a:buAutoNum type="arabicPeriod"/>
            </a:pPr>
            <a:r>
              <a:rPr lang="ar-EG" sz="2050" spc="20" dirty="0" smtClean="0">
                <a:solidFill>
                  <a:srgbClr val="0A1F61"/>
                </a:solidFill>
                <a:latin typeface="Tajawal ExtraBold" panose="00000800000000000000" pitchFamily="2" charset="-78"/>
                <a:cs typeface="+mj-cs"/>
              </a:rPr>
              <a:t>المعلومات </a:t>
            </a:r>
            <a:r>
              <a:rPr lang="ar-EG" sz="2050" spc="20" dirty="0">
                <a:solidFill>
                  <a:srgbClr val="0A1F61"/>
                </a:solidFill>
                <a:latin typeface="Tajawal ExtraBold" panose="00000800000000000000" pitchFamily="2" charset="-78"/>
                <a:cs typeface="+mj-cs"/>
              </a:rPr>
              <a:t>باعتبارها ضرورية لإتمام عملية التبادل، ويتم الإعلان عنها للجمهور عن طريق وسائل اتصالية مباشرة وغير مباشرة. </a:t>
            </a:r>
          </a:p>
          <a:p>
            <a:pPr marL="457200" indent="-457200" algn="just" rtl="1">
              <a:lnSpc>
                <a:spcPct val="150000"/>
              </a:lnSpc>
              <a:buSzPct val="180000"/>
              <a:buFont typeface="+mj-lt"/>
              <a:buAutoNum type="arabicPeriod"/>
            </a:pPr>
            <a:r>
              <a:rPr lang="ar-EG" sz="2050" spc="20" dirty="0" smtClean="0">
                <a:solidFill>
                  <a:srgbClr val="0A1F61"/>
                </a:solidFill>
                <a:latin typeface="Tajawal ExtraBold" panose="00000800000000000000" pitchFamily="2" charset="-78"/>
                <a:cs typeface="+mj-cs"/>
              </a:rPr>
              <a:t>الجهة </a:t>
            </a:r>
            <a:r>
              <a:rPr lang="ar-EG" sz="2050" spc="20" dirty="0">
                <a:solidFill>
                  <a:srgbClr val="0A1F61"/>
                </a:solidFill>
                <a:latin typeface="Tajawal ExtraBold" panose="00000800000000000000" pitchFamily="2" charset="-78"/>
                <a:cs typeface="+mj-cs"/>
              </a:rPr>
              <a:t>المُسوقة لهذه المنتجات أو الخدمات من أجل الوصول إلى </a:t>
            </a:r>
            <a:r>
              <a:rPr lang="ar-EG" sz="2050" spc="20" dirty="0" smtClean="0">
                <a:solidFill>
                  <a:srgbClr val="0A1F61"/>
                </a:solidFill>
                <a:latin typeface="Tajawal ExtraBold" panose="00000800000000000000" pitchFamily="2" charset="-78"/>
                <a:cs typeface="+mj-cs"/>
              </a:rPr>
              <a:t>الجمهور </a:t>
            </a:r>
            <a:r>
              <a:rPr lang="ar-EG" sz="2050" spc="20" dirty="0">
                <a:solidFill>
                  <a:srgbClr val="0A1F61"/>
                </a:solidFill>
                <a:latin typeface="Tajawal ExtraBold" panose="00000800000000000000" pitchFamily="2" charset="-78"/>
                <a:cs typeface="+mj-cs"/>
              </a:rPr>
              <a:t>المستهدف من المنتج أو الخدمة.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853512980"/>
      </p:ext>
    </p:extLst>
  </p:cSld>
  <p:clrMapOvr>
    <a:masterClrMapping/>
  </p:clrMapOvr>
  <mc:AlternateContent xmlns:mc="http://schemas.openxmlformats.org/markup-compatibility/2006" xmlns:p14="http://schemas.microsoft.com/office/powerpoint/2010/main">
    <mc:Choice Requires="p14">
      <p:transition spd="slow" p14:dur="2000" advTm="81849"/>
    </mc:Choice>
    <mc:Fallback xmlns="">
      <p:transition spd="slow" advTm="8184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069344"/>
            <a:ext cx="8417320" cy="4270400"/>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spc="20" dirty="0">
                <a:solidFill>
                  <a:srgbClr val="0A1F61"/>
                </a:solidFill>
                <a:latin typeface="Tajawal ExtraBold" panose="00000800000000000000" pitchFamily="2" charset="-78"/>
                <a:cs typeface="+mj-cs"/>
              </a:rPr>
              <a:t>يستند المفهوم التسويقي إلى مجموعة من الركائز الأساسية، يتمثل أهمها فيما </a:t>
            </a:r>
            <a:r>
              <a:rPr lang="ar-EG" sz="2100" spc="20" dirty="0" smtClean="0">
                <a:solidFill>
                  <a:srgbClr val="0A1F61"/>
                </a:solidFill>
                <a:latin typeface="Tajawal ExtraBold" panose="00000800000000000000" pitchFamily="2" charset="-78"/>
                <a:cs typeface="+mj-cs"/>
              </a:rPr>
              <a:t>يلي:</a:t>
            </a:r>
          </a:p>
          <a:p>
            <a:pPr marL="457200" indent="-457200" algn="just" rtl="1">
              <a:lnSpc>
                <a:spcPct val="150000"/>
              </a:lnSpc>
              <a:buSzPct val="150000"/>
              <a:buFont typeface="+mj-lt"/>
              <a:buAutoNum type="arabicPeriod"/>
            </a:pPr>
            <a:r>
              <a:rPr lang="ar-EG" sz="2000" b="1" spc="20" dirty="0" smtClean="0">
                <a:solidFill>
                  <a:srgbClr val="0A1F61"/>
                </a:solidFill>
                <a:latin typeface="Tajawal ExtraBold" panose="00000800000000000000" pitchFamily="2" charset="-78"/>
                <a:cs typeface="+mj-cs"/>
              </a:rPr>
              <a:t>اختيار </a:t>
            </a:r>
            <a:r>
              <a:rPr lang="ar-EG" sz="2000" b="1" spc="20" dirty="0">
                <a:solidFill>
                  <a:srgbClr val="0A1F61"/>
                </a:solidFill>
                <a:latin typeface="Tajawal ExtraBold" panose="00000800000000000000" pitchFamily="2" charset="-78"/>
                <a:cs typeface="+mj-cs"/>
              </a:rPr>
              <a:t>السوق: </a:t>
            </a:r>
            <a:r>
              <a:rPr lang="ar-EG" sz="2000" spc="20" dirty="0">
                <a:solidFill>
                  <a:srgbClr val="0A1F61"/>
                </a:solidFill>
                <a:latin typeface="Tajawal ExtraBold" panose="00000800000000000000" pitchFamily="2" charset="-78"/>
                <a:cs typeface="+mj-cs"/>
              </a:rPr>
              <a:t>يمثل اختيار السوق المستهدفة نقطة البداية لأي نشاط تسويقي، بالاعتماد على مبدأ التجزئة الفعال. </a:t>
            </a:r>
          </a:p>
          <a:p>
            <a:pPr marL="457200" indent="-457200" algn="just" rtl="1">
              <a:lnSpc>
                <a:spcPct val="150000"/>
              </a:lnSpc>
              <a:buSzPct val="150000"/>
              <a:buFont typeface="+mj-lt"/>
              <a:buAutoNum type="arabicPeriod"/>
            </a:pPr>
            <a:r>
              <a:rPr lang="ar-EG" sz="2000" b="1" spc="20" dirty="0" smtClean="0">
                <a:solidFill>
                  <a:srgbClr val="0A1F61"/>
                </a:solidFill>
                <a:latin typeface="Tajawal ExtraBold" panose="00000800000000000000" pitchFamily="2" charset="-78"/>
                <a:cs typeface="+mj-cs"/>
              </a:rPr>
              <a:t>التوجه </a:t>
            </a:r>
            <a:r>
              <a:rPr lang="ar-EG" sz="2000" b="1" spc="20" dirty="0">
                <a:solidFill>
                  <a:srgbClr val="0A1F61"/>
                </a:solidFill>
                <a:latin typeface="Tajawal ExtraBold" panose="00000800000000000000" pitchFamily="2" charset="-78"/>
                <a:cs typeface="+mj-cs"/>
              </a:rPr>
              <a:t>بالمستهلك: </a:t>
            </a:r>
            <a:r>
              <a:rPr lang="ar-EG" sz="2000" spc="20" dirty="0">
                <a:solidFill>
                  <a:srgbClr val="0A1F61"/>
                </a:solidFill>
                <a:latin typeface="Tajawal ExtraBold" panose="00000800000000000000" pitchFamily="2" charset="-78"/>
                <a:cs typeface="+mj-cs"/>
              </a:rPr>
              <a:t>يُعد التركيز على احتياجات المستهلك والتوجه برغباته ومجالات اهتماماته المدخل الحقيقي للنجاح التسويقي. ويتم توجيه إستراتيجية المؤسسة على أساس القرارات التسويقية. </a:t>
            </a:r>
          </a:p>
          <a:p>
            <a:pPr marL="457200" indent="-457200" algn="just" rtl="1">
              <a:lnSpc>
                <a:spcPct val="150000"/>
              </a:lnSpc>
              <a:buSzPct val="150000"/>
              <a:buFont typeface="+mj-lt"/>
              <a:buAutoNum type="arabicPeriod"/>
            </a:pPr>
            <a:r>
              <a:rPr lang="ar-EG" sz="2000" b="1" spc="20" dirty="0" smtClean="0">
                <a:solidFill>
                  <a:srgbClr val="0A1F61"/>
                </a:solidFill>
                <a:latin typeface="Tajawal ExtraBold" panose="00000800000000000000" pitchFamily="2" charset="-78"/>
                <a:cs typeface="+mj-cs"/>
              </a:rPr>
              <a:t>التسويق </a:t>
            </a:r>
            <a:r>
              <a:rPr lang="ar-EG" sz="2000" b="1" spc="20" dirty="0">
                <a:solidFill>
                  <a:srgbClr val="0A1F61"/>
                </a:solidFill>
                <a:latin typeface="Tajawal ExtraBold" panose="00000800000000000000" pitchFamily="2" charset="-78"/>
                <a:cs typeface="+mj-cs"/>
              </a:rPr>
              <a:t>المتكامل: </a:t>
            </a:r>
            <a:r>
              <a:rPr lang="ar-EG" sz="2000" spc="20" dirty="0">
                <a:solidFill>
                  <a:srgbClr val="0A1F61"/>
                </a:solidFill>
                <a:latin typeface="Tajawal ExtraBold" panose="00000800000000000000" pitchFamily="2" charset="-78"/>
                <a:cs typeface="+mj-cs"/>
              </a:rPr>
              <a:t>يجب أن يركز التسويق على مستويين من التكامل؛ الأول يخص الأنشطة التسويقية، والثاني يتعلق بمختلف وظائف المؤسسة، حتى تستطيع المؤسسة التنسيق بين الأنشطة لإشباع حاجات المستهلك ورغباته بما يحقق أهدافها.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132370379"/>
      </p:ext>
    </p:extLst>
  </p:cSld>
  <p:clrMapOvr>
    <a:masterClrMapping/>
  </p:clrMapOvr>
  <mc:AlternateContent xmlns:mc="http://schemas.openxmlformats.org/markup-compatibility/2006" xmlns:p14="http://schemas.microsoft.com/office/powerpoint/2010/main">
    <mc:Choice Requires="p14">
      <p:transition spd="slow" p14:dur="2000" advTm="93571"/>
    </mc:Choice>
    <mc:Fallback xmlns="">
      <p:transition spd="slow" advTm="9357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926472"/>
            <a:ext cx="8578137" cy="1421992"/>
          </a:xfrm>
          <a:prstGeom prst="rect">
            <a:avLst/>
          </a:prstGeom>
          <a:noFill/>
        </p:spPr>
        <p:txBody>
          <a:bodyPr wrap="square" rtlCol="0">
            <a:spAutoFit/>
          </a:bodyPr>
          <a:lstStyle/>
          <a:p>
            <a:pPr marL="457200" indent="-457200" algn="just" rtl="1">
              <a:lnSpc>
                <a:spcPct val="150000"/>
              </a:lnSpc>
              <a:buSzPct val="200000"/>
              <a:buFont typeface="+mj-lt"/>
              <a:buAutoNum type="arabicPeriod" startAt="4"/>
            </a:pPr>
            <a:r>
              <a:rPr lang="ar-EG" sz="2000" dirty="0" smtClean="0">
                <a:solidFill>
                  <a:srgbClr val="0A1F61"/>
                </a:solidFill>
                <a:latin typeface="Tajawal ExtraBold" panose="00000800000000000000" pitchFamily="2" charset="-78"/>
                <a:cs typeface="+mj-cs"/>
              </a:rPr>
              <a:t>التوجه </a:t>
            </a:r>
            <a:r>
              <a:rPr lang="ar-EG" sz="2000" dirty="0">
                <a:solidFill>
                  <a:srgbClr val="0A1F61"/>
                </a:solidFill>
                <a:latin typeface="Tajawal ExtraBold" panose="00000800000000000000" pitchFamily="2" charset="-78"/>
                <a:cs typeface="+mj-cs"/>
              </a:rPr>
              <a:t>بالأرباح: إن غاية أي مؤسسة تحقيق الاستمرار والنجاح الدائم في سوق تنافسي، فتطبق المفهوم الحديث للتسويق كونه وظيفةً تساعدها على تحقيق الأرباح انطلاقًا من حاجات المستهلكين واعتمادًا على تلبيتها.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18551850"/>
      </p:ext>
    </p:extLst>
  </p:cSld>
  <p:clrMapOvr>
    <a:masterClrMapping/>
  </p:clrMapOvr>
  <mc:AlternateContent xmlns:mc="http://schemas.openxmlformats.org/markup-compatibility/2006" xmlns:p14="http://schemas.microsoft.com/office/powerpoint/2010/main">
    <mc:Choice Requires="p14">
      <p:transition spd="slow" p14:dur="2000" advTm="50021"/>
    </mc:Choice>
    <mc:Fallback xmlns="">
      <p:transition spd="slow" advTm="5002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555859"/>
            <a:ext cx="8578137" cy="3485570"/>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solidFill>
                  <a:srgbClr val="0A1F61"/>
                </a:solidFill>
                <a:latin typeface="Tajawal ExtraBold" panose="00000800000000000000" pitchFamily="2" charset="-78"/>
                <a:cs typeface="+mj-cs"/>
              </a:rPr>
              <a:t>حتى تحقق المؤسسة الإشباع المناسب لحاجات المستهلكين ورغباتهم، عليها القيام بمجموعة من الأنشطة، هي: </a:t>
            </a:r>
          </a:p>
          <a:p>
            <a:pPr marL="1435100" indent="-457200" algn="just" rtl="1">
              <a:lnSpc>
                <a:spcPct val="150000"/>
              </a:lnSpc>
              <a:buSzPct val="200000"/>
              <a:buFont typeface="+mj-lt"/>
              <a:buAutoNum type="arabicPeriod"/>
            </a:pPr>
            <a:r>
              <a:rPr lang="ar-EG" sz="2100" dirty="0" smtClean="0">
                <a:solidFill>
                  <a:srgbClr val="0A1F61"/>
                </a:solidFill>
                <a:latin typeface="Tajawal ExtraBold" panose="00000800000000000000" pitchFamily="2" charset="-78"/>
                <a:cs typeface="+mj-cs"/>
              </a:rPr>
              <a:t>البحث </a:t>
            </a:r>
            <a:r>
              <a:rPr lang="ar-EG" sz="2100" dirty="0">
                <a:solidFill>
                  <a:srgbClr val="0A1F61"/>
                </a:solidFill>
                <a:latin typeface="Tajawal ExtraBold" panose="00000800000000000000" pitchFamily="2" charset="-78"/>
                <a:cs typeface="+mj-cs"/>
              </a:rPr>
              <a:t>عن احتياجات المستهلكين غير المُشبعة والتعرف عليها. </a:t>
            </a:r>
          </a:p>
          <a:p>
            <a:pPr marL="1435100" indent="-457200" algn="just" rtl="1">
              <a:lnSpc>
                <a:spcPct val="150000"/>
              </a:lnSpc>
              <a:buSzPct val="200000"/>
              <a:buFont typeface="+mj-lt"/>
              <a:buAutoNum type="arabicPeriod"/>
            </a:pPr>
            <a:r>
              <a:rPr lang="ar-EG" sz="2100" dirty="0" smtClean="0">
                <a:solidFill>
                  <a:srgbClr val="0A1F61"/>
                </a:solidFill>
                <a:latin typeface="Tajawal ExtraBold" panose="00000800000000000000" pitchFamily="2" charset="-78"/>
                <a:cs typeface="+mj-cs"/>
              </a:rPr>
              <a:t>تصميم </a:t>
            </a:r>
            <a:r>
              <a:rPr lang="ar-EG" sz="2100" dirty="0">
                <a:solidFill>
                  <a:srgbClr val="0A1F61"/>
                </a:solidFill>
                <a:latin typeface="Tajawal ExtraBold" panose="00000800000000000000" pitchFamily="2" charset="-78"/>
                <a:cs typeface="+mj-cs"/>
              </a:rPr>
              <a:t>سلع وخدمات تتناسب مع احتياجات المستهلك. </a:t>
            </a:r>
          </a:p>
          <a:p>
            <a:pPr marL="1435100" indent="-457200" algn="just" rtl="1">
              <a:lnSpc>
                <a:spcPct val="150000"/>
              </a:lnSpc>
              <a:buSzPct val="200000"/>
              <a:buFont typeface="+mj-lt"/>
              <a:buAutoNum type="arabicPeriod"/>
            </a:pPr>
            <a:r>
              <a:rPr lang="ar-EG" sz="2100" dirty="0" smtClean="0">
                <a:solidFill>
                  <a:srgbClr val="0A1F61"/>
                </a:solidFill>
                <a:latin typeface="Tajawal ExtraBold" panose="00000800000000000000" pitchFamily="2" charset="-78"/>
                <a:cs typeface="+mj-cs"/>
              </a:rPr>
              <a:t>جعل </a:t>
            </a:r>
            <a:r>
              <a:rPr lang="ar-EG" sz="2100" dirty="0">
                <a:solidFill>
                  <a:srgbClr val="0A1F61"/>
                </a:solidFill>
                <a:latin typeface="Tajawal ExtraBold" panose="00000800000000000000" pitchFamily="2" charset="-78"/>
                <a:cs typeface="+mj-cs"/>
              </a:rPr>
              <a:t>السلع والخدمات متوفرة في الوقت والمكان المناسبين. </a:t>
            </a:r>
          </a:p>
          <a:p>
            <a:pPr marL="1435100" indent="-457200" algn="just" rtl="1">
              <a:lnSpc>
                <a:spcPct val="150000"/>
              </a:lnSpc>
              <a:buSzPct val="200000"/>
              <a:buFont typeface="+mj-lt"/>
              <a:buAutoNum type="arabicPeriod"/>
            </a:pPr>
            <a:r>
              <a:rPr lang="ar-EG" sz="2100" dirty="0" smtClean="0">
                <a:solidFill>
                  <a:srgbClr val="0A1F61"/>
                </a:solidFill>
                <a:latin typeface="Tajawal ExtraBold" panose="00000800000000000000" pitchFamily="2" charset="-78"/>
                <a:cs typeface="+mj-cs"/>
              </a:rPr>
              <a:t>توفير </a:t>
            </a:r>
            <a:r>
              <a:rPr lang="ar-EG" sz="2100" dirty="0">
                <a:solidFill>
                  <a:srgbClr val="0A1F61"/>
                </a:solidFill>
                <a:latin typeface="Tajawal ExtraBold" panose="00000800000000000000" pitchFamily="2" charset="-78"/>
                <a:cs typeface="+mj-cs"/>
              </a:rPr>
              <a:t>أسعار للمنتجات والخدمات تكون مناسبة للقدرة الشرائية والوضع الاقتصادي. </a:t>
            </a:r>
          </a:p>
          <a:p>
            <a:pPr marL="1435100" indent="-457200" algn="just" rtl="1">
              <a:lnSpc>
                <a:spcPct val="150000"/>
              </a:lnSpc>
              <a:buSzPct val="200000"/>
              <a:buFont typeface="+mj-lt"/>
              <a:buAutoNum type="arabicPeriod"/>
            </a:pPr>
            <a:r>
              <a:rPr lang="ar-EG" sz="2100" dirty="0" smtClean="0">
                <a:solidFill>
                  <a:srgbClr val="0A1F61"/>
                </a:solidFill>
                <a:latin typeface="Tajawal ExtraBold" panose="00000800000000000000" pitchFamily="2" charset="-78"/>
                <a:cs typeface="+mj-cs"/>
              </a:rPr>
              <a:t>تحديد </a:t>
            </a:r>
            <a:r>
              <a:rPr lang="ar-EG" sz="2100" dirty="0">
                <a:solidFill>
                  <a:srgbClr val="0A1F61"/>
                </a:solidFill>
                <a:latin typeface="Tajawal ExtraBold" panose="00000800000000000000" pitchFamily="2" charset="-78"/>
                <a:cs typeface="+mj-cs"/>
              </a:rPr>
              <a:t>الحصة التسويقية في الأسواق المراد عرض السلعة أو الخدمة بها.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94374168"/>
      </p:ext>
    </p:extLst>
  </p:cSld>
  <p:clrMapOvr>
    <a:masterClrMapping/>
  </p:clrMapOvr>
  <mc:AlternateContent xmlns:mc="http://schemas.openxmlformats.org/markup-compatibility/2006" xmlns:p14="http://schemas.microsoft.com/office/powerpoint/2010/main">
    <mc:Choice Requires="p14">
      <p:transition spd="slow" p14:dur="2000" advTm="122399"/>
    </mc:Choice>
    <mc:Fallback xmlns="">
      <p:transition spd="slow" advTm="12239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4" y="1622658"/>
            <a:ext cx="9498926"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961900" y="1739494"/>
            <a:ext cx="1518364"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أنواع السوق </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00621481"/>
      </p:ext>
    </p:extLst>
  </p:cSld>
  <p:clrMapOvr>
    <a:masterClrMapping/>
  </p:clrMapOvr>
  <mc:AlternateContent xmlns:mc="http://schemas.openxmlformats.org/markup-compatibility/2006" xmlns:p14="http://schemas.microsoft.com/office/powerpoint/2010/main">
    <mc:Choice Requires="p14">
      <p:transition spd="slow" p14:dur="2000" advTm="7358"/>
    </mc:Choice>
    <mc:Fallback xmlns="">
      <p:transition spd="slow" advTm="735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113898" cy="461665"/>
          </a:xfrm>
          <a:prstGeom prst="rect">
            <a:avLst/>
          </a:prstGeom>
          <a:noFill/>
        </p:spPr>
        <p:txBody>
          <a:bodyPr wrap="square" rtlCol="0">
            <a:spAutoFit/>
          </a:bodyPr>
          <a:lstStyle/>
          <a:p>
            <a:pPr algn="ctr" rtl="1"/>
            <a:r>
              <a:rPr lang="ar-EG" sz="2400" b="1" dirty="0" smtClean="0">
                <a:effectLst>
                  <a:outerShdw blurRad="38100" dist="38100" dir="2700000" algn="tl">
                    <a:srgbClr val="000000">
                      <a:alpha val="43137"/>
                    </a:srgbClr>
                  </a:outerShdw>
                </a:effectLst>
              </a:rPr>
              <a:t>أنواع السوق </a:t>
            </a:r>
            <a:endParaRPr lang="ar-EG" sz="2400" b="1" dirty="0">
              <a:effectLst>
                <a:outerShdw blurRad="38100" dist="38100" dir="2700000" algn="tl">
                  <a:srgbClr val="000000">
                    <a:alpha val="43137"/>
                  </a:srgbClr>
                </a:outerShdw>
              </a:effectLst>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369387"/>
            <a:ext cx="8578137" cy="3877985"/>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يمكن تصنيف الأسواق إلى أربعة أنواع كما </a:t>
            </a: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يلي:</a:t>
            </a:r>
          </a:p>
          <a:p>
            <a:pPr marL="342900" indent="-342900" algn="just" rtl="1">
              <a:lnSpc>
                <a:spcPct val="150000"/>
              </a:lnSpc>
              <a:buSzPct val="150000"/>
              <a:buFont typeface="Arial" pitchFamily="34" charset="0"/>
              <a:buChar char="•"/>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الرئيسية: </a:t>
            </a:r>
            <a:r>
              <a:rPr lang="ar-EG" sz="2000" dirty="0">
                <a:solidFill>
                  <a:srgbClr val="0A1F61"/>
                </a:solidFill>
                <a:latin typeface="Tajawal ExtraBold" panose="00000800000000000000" pitchFamily="2" charset="-78"/>
                <a:cs typeface="+mj-cs"/>
              </a:rPr>
              <a:t>تتكون هذه السوق من مجموع المنتجات والخدمات المشابهة للمنتج المدروس. </a:t>
            </a:r>
            <a:endParaRPr lang="ar-EG" sz="2000" dirty="0" smtClean="0">
              <a:solidFill>
                <a:srgbClr val="0A1F61"/>
              </a:solidFill>
              <a:latin typeface="Tajawal ExtraBold" panose="00000800000000000000" pitchFamily="2" charset="-78"/>
              <a:cs typeface="+mj-cs"/>
            </a:endParaRPr>
          </a:p>
          <a:p>
            <a:pPr marL="342900" indent="-342900" algn="just" rtl="1">
              <a:lnSpc>
                <a:spcPct val="150000"/>
              </a:lnSpc>
              <a:buSzPct val="150000"/>
              <a:buFont typeface="Arial" pitchFamily="34" charset="0"/>
              <a:buChar char="•"/>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المحيطة: </a:t>
            </a:r>
            <a:r>
              <a:rPr lang="ar-EG" sz="2000" dirty="0">
                <a:solidFill>
                  <a:srgbClr val="0A1F61"/>
                </a:solidFill>
                <a:latin typeface="Tajawal ExtraBold" panose="00000800000000000000" pitchFamily="2" charset="-78"/>
                <a:cs typeface="+mj-cs"/>
              </a:rPr>
              <a:t>تجمع هذه السوق بين المنتجات التي تختلف في طبيعتها عن المنتج المدروس، ولكنها تشبع نفس الحاجة في نفس ظروف الاستهلاك. </a:t>
            </a:r>
          </a:p>
          <a:p>
            <a:pPr marL="342900" indent="-342900" algn="just" rtl="1">
              <a:lnSpc>
                <a:spcPct val="150000"/>
              </a:lnSpc>
              <a:buSzPct val="150000"/>
              <a:buFont typeface="Arial" pitchFamily="34" charset="0"/>
              <a:buChar char="•"/>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الذكية: </a:t>
            </a:r>
            <a:r>
              <a:rPr lang="ar-EG" sz="2000" dirty="0">
                <a:solidFill>
                  <a:srgbClr val="0A1F61"/>
                </a:solidFill>
                <a:latin typeface="Tajawal ExtraBold" panose="00000800000000000000" pitchFamily="2" charset="-78"/>
                <a:cs typeface="+mj-cs"/>
              </a:rPr>
              <a:t>هي سوق كل المنتجات المرتبطة بنوع الحاجة المُشبعة بواسطة السوق الأساسية لهذا المنتج، فهي ترتبط بتخصص المؤسسة ووظيفتها ومدى إشباع حاجة معينة. </a:t>
            </a:r>
          </a:p>
          <a:p>
            <a:pPr marL="342900" indent="-342900" algn="just" rtl="1">
              <a:lnSpc>
                <a:spcPct val="150000"/>
              </a:lnSpc>
              <a:buSzPct val="150000"/>
              <a:buFont typeface="Arial" pitchFamily="34" charset="0"/>
              <a:buChar char="•"/>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الداعمة: </a:t>
            </a:r>
            <a:r>
              <a:rPr lang="ar-EG" sz="2000" dirty="0">
                <a:solidFill>
                  <a:srgbClr val="0A1F61"/>
                </a:solidFill>
                <a:latin typeface="Tajawal ExtraBold" panose="00000800000000000000" pitchFamily="2" charset="-78"/>
                <a:cs typeface="+mj-cs"/>
              </a:rPr>
              <a:t>هي سوق تتكون من مجموع المنتجات والخدمات التي يكون توفرها ضروريًا، بل إجباريًا لاستهلاك المُنتج المدروس.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442489793"/>
      </p:ext>
    </p:extLst>
  </p:cSld>
  <p:clrMapOvr>
    <a:masterClrMapping/>
  </p:clrMapOvr>
  <mc:AlternateContent xmlns:mc="http://schemas.openxmlformats.org/markup-compatibility/2006" xmlns:p14="http://schemas.microsoft.com/office/powerpoint/2010/main">
    <mc:Choice Requires="p14">
      <p:transition spd="slow" p14:dur="2000" advTm="136199"/>
    </mc:Choice>
    <mc:Fallback xmlns="">
      <p:transition spd="slow" advTm="13619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498925"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783165" y="1739494"/>
            <a:ext cx="1875835"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خصائص السوق </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00621481"/>
      </p:ext>
    </p:extLst>
  </p:cSld>
  <p:clrMapOvr>
    <a:masterClrMapping/>
  </p:clrMapOvr>
  <mc:AlternateContent xmlns:mc="http://schemas.openxmlformats.org/markup-compatibility/2006" xmlns:p14="http://schemas.microsoft.com/office/powerpoint/2010/main">
    <mc:Choice Requires="p14">
      <p:transition spd="slow" p14:dur="2000" advTm="5613"/>
    </mc:Choice>
    <mc:Fallback xmlns="">
      <p:transition spd="slow" advTm="56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خصائص السوق </a:t>
            </a:r>
            <a:endParaRPr lang="ar-EG" sz="2400" b="1" dirty="0">
              <a:effectLst>
                <a:outerShdw blurRad="38100" dist="38100" dir="2700000" algn="tl">
                  <a:srgbClr val="000000">
                    <a:alpha val="43137"/>
                  </a:srgbClr>
                </a:outerShdw>
              </a:effectLst>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369387"/>
            <a:ext cx="8578137" cy="3785652"/>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من </a:t>
            </a: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حيث أنواعها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وأشكالها </a:t>
            </a: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 </a:t>
            </a:r>
          </a:p>
          <a:p>
            <a:pPr marL="977900" lvl="1" algn="just" rtl="1">
              <a:lnSpc>
                <a:spcPct val="150000"/>
              </a:lnSpc>
              <a:buSzPct val="150000"/>
            </a:pPr>
            <a:r>
              <a:rPr lang="ar-EG" sz="2000" dirty="0" smtClean="0">
                <a:solidFill>
                  <a:srgbClr val="0A1F61"/>
                </a:solidFill>
                <a:latin typeface="Tajawal ExtraBold" panose="00000800000000000000" pitchFamily="2" charset="-78"/>
                <a:cs typeface="+mj-cs"/>
              </a:rPr>
              <a:t>الأسواق </a:t>
            </a:r>
            <a:r>
              <a:rPr lang="ar-EG" sz="2000" dirty="0">
                <a:solidFill>
                  <a:srgbClr val="0A1F61"/>
                </a:solidFill>
                <a:latin typeface="Tajawal ExtraBold" panose="00000800000000000000" pitchFamily="2" charset="-78"/>
                <a:cs typeface="+mj-cs"/>
              </a:rPr>
              <a:t>العامة لها مسميات وأشكالً عدة: (التسويق الشامل، التسويق الكلي، التسويق غير المتمايز</a:t>
            </a:r>
            <a:r>
              <a:rPr lang="ar-EG" sz="2000" dirty="0" smtClean="0">
                <a:solidFill>
                  <a:srgbClr val="0A1F61"/>
                </a:solidFill>
                <a:latin typeface="Tajawal ExtraBold" panose="00000800000000000000" pitchFamily="2" charset="-78"/>
                <a:cs typeface="+mj-cs"/>
              </a:rPr>
              <a:t>).</a:t>
            </a:r>
            <a:endParaRPr lang="ar-EG" sz="2000" dirty="0">
              <a:solidFill>
                <a:srgbClr val="0A1F61"/>
              </a:solidFill>
              <a:latin typeface="Tajawal ExtraBold" panose="00000800000000000000" pitchFamily="2" charset="-78"/>
              <a:cs typeface="+mj-cs"/>
            </a:endParaRPr>
          </a:p>
          <a:p>
            <a:pPr marL="342900" lvl="1" indent="-342900" algn="just" rtl="1">
              <a:lnSpc>
                <a:spcPct val="150000"/>
              </a:lnSpc>
              <a:buSzPct val="150000"/>
              <a:buFont typeface="Wingdings" pitchFamily="2" charset="2"/>
              <a:buChar char="Ø"/>
            </a:pP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من حيث احتياجات </a:t>
            </a: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العملاء :</a:t>
            </a:r>
          </a:p>
          <a:p>
            <a:pPr marL="914400" lvl="1" algn="just" rtl="1">
              <a:lnSpc>
                <a:spcPct val="150000"/>
              </a:lnSpc>
              <a:buSzPct val="150000"/>
            </a:pPr>
            <a:r>
              <a:rPr lang="ar-EG" sz="2000" dirty="0" smtClean="0">
                <a:solidFill>
                  <a:srgbClr val="0A1F61"/>
                </a:solidFill>
                <a:latin typeface="Tajawal ExtraBold" panose="00000800000000000000" pitchFamily="2" charset="-78"/>
                <a:cs typeface="+mj-cs"/>
              </a:rPr>
              <a:t>يكون </a:t>
            </a:r>
            <a:r>
              <a:rPr lang="ar-EG" sz="2000" dirty="0">
                <a:solidFill>
                  <a:srgbClr val="0A1F61"/>
                </a:solidFill>
                <a:latin typeface="Tajawal ExtraBold" panose="00000800000000000000" pitchFamily="2" charset="-78"/>
                <a:cs typeface="+mj-cs"/>
              </a:rPr>
              <a:t>لدى العملاء احتياجات ومتطلبات مختلفة، ويكون لديهم رضا عن السوق العام وتنوع </a:t>
            </a:r>
            <a:r>
              <a:rPr lang="ar-EG" sz="2000" dirty="0" smtClean="0">
                <a:solidFill>
                  <a:srgbClr val="0A1F61"/>
                </a:solidFill>
                <a:latin typeface="Tajawal ExtraBold" panose="00000800000000000000" pitchFamily="2" charset="-78"/>
                <a:cs typeface="+mj-cs"/>
              </a:rPr>
              <a:t>المنتجات.</a:t>
            </a:r>
          </a:p>
          <a:p>
            <a:pPr marL="342900" lvl="1" indent="-342900" algn="just" rtl="1">
              <a:lnSpc>
                <a:spcPct val="150000"/>
              </a:lnSpc>
              <a:buSzPct val="150000"/>
              <a:buFont typeface="Wingdings" pitchFamily="2" charset="2"/>
              <a:buChar char="Ø"/>
            </a:pP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من حيث أنواع المنتجات والخدمات </a:t>
            </a: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المعروضة: </a:t>
            </a:r>
          </a:p>
          <a:p>
            <a:pPr marL="977900" lvl="1" algn="just" rtl="1">
              <a:lnSpc>
                <a:spcPct val="150000"/>
              </a:lnSpc>
              <a:buSzPct val="150000"/>
            </a:pPr>
            <a:r>
              <a:rPr lang="ar-EG" sz="2000" dirty="0">
                <a:solidFill>
                  <a:srgbClr val="0A1F61"/>
                </a:solidFill>
                <a:latin typeface="Tajawal ExtraBold" panose="00000800000000000000" pitchFamily="2" charset="-78"/>
                <a:cs typeface="+mj-cs"/>
              </a:rPr>
              <a:t>يتم إنتاج المنتجات وتوزيعها مع برنامج تسويقي واحد أو نفس المزيج التسويقي.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10">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Tree>
    <p:extLst>
      <p:ext uri="{BB962C8B-B14F-4D97-AF65-F5344CB8AC3E}">
        <p14:creationId xmlns:p14="http://schemas.microsoft.com/office/powerpoint/2010/main" val="726313522"/>
      </p:ext>
    </p:extLst>
  </p:cSld>
  <p:clrMapOvr>
    <a:masterClrMapping/>
  </p:clrMapOvr>
  <mc:AlternateContent xmlns:mc="http://schemas.openxmlformats.org/markup-compatibility/2006" xmlns:p14="http://schemas.microsoft.com/office/powerpoint/2010/main">
    <mc:Choice Requires="p14">
      <p:transition spd="slow" p14:dur="2000" advTm="98426"/>
    </mc:Choice>
    <mc:Fallback xmlns="">
      <p:transition spd="slow" advTm="9842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خصائص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69387"/>
            <a:ext cx="8578137" cy="144270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195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من حيث هامش الربح :</a:t>
            </a:r>
          </a:p>
          <a:p>
            <a:pPr marL="977900" algn="just" rtl="1">
              <a:lnSpc>
                <a:spcPct val="150000"/>
              </a:lnSpc>
              <a:buSzPct val="150000"/>
            </a:pPr>
            <a:r>
              <a:rPr lang="ar-EG" sz="1950" dirty="0">
                <a:solidFill>
                  <a:srgbClr val="0A1F61"/>
                </a:solidFill>
                <a:latin typeface="Tajawal ExtraBold" panose="00000800000000000000" pitchFamily="2" charset="-78"/>
                <a:cs typeface="+mj-cs"/>
              </a:rPr>
              <a:t>يؤدي الإنتاج والتوزيع الشامل للمنتجات المختلفة في وقت واحد إلى انخفاض التكاليف، وارتفاع هوامش الربح.</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133239741"/>
      </p:ext>
    </p:extLst>
  </p:cSld>
  <p:clrMapOvr>
    <a:masterClrMapping/>
  </p:clrMapOvr>
  <mc:AlternateContent xmlns:mc="http://schemas.openxmlformats.org/markup-compatibility/2006" xmlns:p14="http://schemas.microsoft.com/office/powerpoint/2010/main">
    <mc:Choice Requires="p14">
      <p:transition spd="slow" p14:dur="2000" advTm="71316"/>
    </mc:Choice>
    <mc:Fallback xmlns="">
      <p:transition spd="slow" advTm="7131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4052928"/>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967509" y="1739494"/>
            <a:ext cx="1507144"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تجزئة السوق</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17704129"/>
      </p:ext>
    </p:extLst>
  </p:cSld>
  <p:clrMapOvr>
    <a:masterClrMapping/>
  </p:clrMapOvr>
  <mc:AlternateContent xmlns:mc="http://schemas.openxmlformats.org/markup-compatibility/2006" xmlns:p14="http://schemas.microsoft.com/office/powerpoint/2010/main">
    <mc:Choice Requires="p14">
      <p:transition spd="slow" p14:dur="2000" advTm="14027"/>
    </mc:Choice>
    <mc:Fallback xmlns="">
      <p:transition spd="slow" advTm="1402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186316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69387"/>
            <a:ext cx="8578137" cy="4143442"/>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1950" dirty="0" smtClean="0">
                <a:solidFill>
                  <a:srgbClr val="0A1F61"/>
                </a:solidFill>
                <a:latin typeface="Tajawal ExtraBold" panose="00000800000000000000" pitchFamily="2" charset="-78"/>
                <a:cs typeface="+mj-cs"/>
              </a:rPr>
              <a:t>لضمان </a:t>
            </a:r>
            <a:r>
              <a:rPr lang="ar-EG" sz="1950" dirty="0">
                <a:solidFill>
                  <a:srgbClr val="0A1F61"/>
                </a:solidFill>
                <a:latin typeface="Tajawal ExtraBold" panose="00000800000000000000" pitchFamily="2" charset="-78"/>
                <a:cs typeface="+mj-cs"/>
              </a:rPr>
              <a:t>توجيه وإدارة الجهود التسويقية بأعلى كفاءة وأقل تكلفة في المال والوقت والجهد فإن السوق الكلي يقسم إلى أسواق فرعية يطلق عليها شرائح أو </a:t>
            </a:r>
            <a:r>
              <a:rPr lang="ar-EG" sz="1950" dirty="0" smtClean="0">
                <a:solidFill>
                  <a:srgbClr val="0A1F61"/>
                </a:solidFill>
                <a:latin typeface="Tajawal ExtraBold" panose="00000800000000000000" pitchFamily="2" charset="-78"/>
                <a:cs typeface="+mj-cs"/>
              </a:rPr>
              <a:t>مقاطع</a:t>
            </a:r>
            <a:r>
              <a:rPr lang="en-US" sz="1950" dirty="0" smtClean="0">
                <a:solidFill>
                  <a:srgbClr val="0A1F61"/>
                </a:solidFill>
                <a:latin typeface="Times New Roman" pitchFamily="18" charset="0"/>
                <a:cs typeface="Times New Roman" pitchFamily="18" charset="0"/>
              </a:rPr>
              <a:t>Segments </a:t>
            </a:r>
            <a:r>
              <a:rPr lang="ar-EG" sz="1950" dirty="0" smtClean="0">
                <a:solidFill>
                  <a:srgbClr val="0A1F61"/>
                </a:solidFill>
                <a:latin typeface="Times New Roman" pitchFamily="18" charset="0"/>
                <a:cs typeface="Times New Roman" pitchFamily="18" charset="0"/>
              </a:rPr>
              <a:t> </a:t>
            </a:r>
            <a:r>
              <a:rPr lang="ar-EG" sz="1950" dirty="0" smtClean="0">
                <a:solidFill>
                  <a:srgbClr val="0A1F61"/>
                </a:solidFill>
                <a:latin typeface="Tajawal ExtraBold" panose="00000800000000000000" pitchFamily="2" charset="-78"/>
                <a:cs typeface="+mj-cs"/>
              </a:rPr>
              <a:t>وكلما </a:t>
            </a:r>
            <a:r>
              <a:rPr lang="ar-EG" sz="1950" dirty="0">
                <a:solidFill>
                  <a:srgbClr val="0A1F61"/>
                </a:solidFill>
                <a:latin typeface="Tajawal ExtraBold" panose="00000800000000000000" pitchFamily="2" charset="-78"/>
                <a:cs typeface="+mj-cs"/>
              </a:rPr>
              <a:t>حددت هذه الشرائح أو المقاطع على نحو دقيق كلما كان ذلك أفضل وفي صالح الجهود التسويقية والترويجية والإعلانية، فلا يوجد منظمة إنتاجية أو خدمية تستطيع أن </a:t>
            </a:r>
            <a:r>
              <a:rPr lang="ar-EG" sz="1950" dirty="0" smtClean="0">
                <a:solidFill>
                  <a:srgbClr val="0A1F61"/>
                </a:solidFill>
                <a:latin typeface="Tajawal ExtraBold" panose="00000800000000000000" pitchFamily="2" charset="-78"/>
                <a:cs typeface="+mj-cs"/>
              </a:rPr>
              <a:t>تشبع </a:t>
            </a:r>
            <a:r>
              <a:rPr lang="ar-EG" sz="1950" dirty="0">
                <a:solidFill>
                  <a:srgbClr val="0A1F61"/>
                </a:solidFill>
                <a:latin typeface="Tajawal ExtraBold" panose="00000800000000000000" pitchFamily="2" charset="-78"/>
                <a:cs typeface="+mj-cs"/>
              </a:rPr>
              <a:t>احتياجات وتحوز رضا كل الأفراد في السوق الكلي نظراً لاختلاف أعمارهم ودخلهم وجنسهم وأذواقهم والمناطق الجغرافية التي يعيشون فيها .. إلخ ومن ثم تتجه المنظمات إلى تجزئة السوق.واختيار القطاع أو ذلك الجزء من السوق الذي سوف تسعى جميع جهودها التسويقية لإشباعه. ويتضمن مفهوم تجزئة السوق الاعتراف بوجود طلب متنوع </a:t>
            </a:r>
            <a:r>
              <a:rPr lang="ar-EG" sz="1950" dirty="0" smtClean="0">
                <a:solidFill>
                  <a:srgbClr val="0A1F61"/>
                </a:solidFill>
                <a:latin typeface="Tajawal ExtraBold" panose="00000800000000000000" pitchFamily="2" charset="-78"/>
                <a:cs typeface="+mj-cs"/>
              </a:rPr>
              <a:t>كصفة </a:t>
            </a:r>
            <a:r>
              <a:rPr lang="ar-EG" sz="1950" dirty="0">
                <a:solidFill>
                  <a:srgbClr val="0A1F61"/>
                </a:solidFill>
                <a:latin typeface="Tajawal ExtraBold" panose="00000800000000000000" pitchFamily="2" charset="-78"/>
                <a:cs typeface="+mj-cs"/>
              </a:rPr>
              <a:t>من صفات السوق، وبعدم تجانس السوق، مما يقتضي السعي لإشباع جزء أو أكثر من أجزائه.</a:t>
            </a:r>
          </a:p>
          <a:p>
            <a:pPr marL="457200" indent="-457200" algn="just" rtl="1">
              <a:lnSpc>
                <a:spcPct val="150000"/>
              </a:lnSpc>
              <a:buSzPct val="150000"/>
              <a:buFont typeface="Wingdings" pitchFamily="2" charset="2"/>
              <a:buChar char="Ø"/>
            </a:pPr>
            <a:endParaRPr lang="ar-EG" sz="195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770668978"/>
      </p:ext>
    </p:extLst>
  </p:cSld>
  <p:clrMapOvr>
    <a:masterClrMapping/>
  </p:clrMapOvr>
  <mc:AlternateContent xmlns:mc="http://schemas.openxmlformats.org/markup-compatibility/2006" xmlns:p14="http://schemas.microsoft.com/office/powerpoint/2010/main">
    <mc:Choice Requires="p14">
      <p:transition spd="slow" p14:dur="2000" advTm="262003"/>
    </mc:Choice>
    <mc:Fallback xmlns="">
      <p:transition spd="slow" advTm="26200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551300"/>
            <a:ext cx="8578137" cy="3000821"/>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dirty="0">
                <a:solidFill>
                  <a:srgbClr val="0A1F61"/>
                </a:solidFill>
                <a:latin typeface="Tajawal ExtraBold" panose="00000800000000000000" pitchFamily="2" charset="-78"/>
                <a:cs typeface="+mj-cs"/>
              </a:rPr>
              <a:t>لا تعني استراتيجية تجزئة السوق تحقيق أقصى قدر من المبيعات، ولكنها تعني التخصص لإشباع حاجات ورغبات مجموعة واحدة أو أكثر من مجموعات المستهلكين. ويلاحظ أن تقسيم السوق لا يؤدي إلى زيادة نصيب الوحدة المنتجة من الأرباح فقط ولكن يؤدي </a:t>
            </a:r>
            <a:r>
              <a:rPr lang="ar-EG" sz="2100" dirty="0" smtClean="0">
                <a:solidFill>
                  <a:srgbClr val="0A1F61"/>
                </a:solidFill>
                <a:latin typeface="Tajawal ExtraBold" panose="00000800000000000000" pitchFamily="2" charset="-78"/>
                <a:cs typeface="+mj-cs"/>
              </a:rPr>
              <a:t>بالضرورة </a:t>
            </a:r>
            <a:r>
              <a:rPr lang="ar-EG" sz="2100" dirty="0">
                <a:solidFill>
                  <a:srgbClr val="0A1F61"/>
                </a:solidFill>
                <a:latin typeface="Tajawal ExtraBold" panose="00000800000000000000" pitchFamily="2" charset="-78"/>
                <a:cs typeface="+mj-cs"/>
              </a:rPr>
              <a:t>إلى تعظيم الأرباح الكلية لأقصى حد ممكن. إذ أن أمام المنظمات طريقتين لتحديد السوق المستهدف هما: طريقة أو أسلوب السوق الكلي أو الموحد، وطريقة أو أسلوب تجزئة السوق وفيما يلي عرضاً لهذين الأسلوبين</a:t>
            </a:r>
            <a:r>
              <a:rPr lang="ar-EG" sz="2100" dirty="0" smtClean="0">
                <a:solidFill>
                  <a:srgbClr val="0A1F61"/>
                </a:solidFill>
                <a:latin typeface="Tajawal ExtraBold" panose="00000800000000000000" pitchFamily="2" charset="-78"/>
                <a:cs typeface="+mj-cs"/>
              </a:rPr>
              <a:t>:</a:t>
            </a: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71339447"/>
      </p:ext>
    </p:extLst>
  </p:cSld>
  <p:clrMapOvr>
    <a:masterClrMapping/>
  </p:clrMapOvr>
  <mc:AlternateContent xmlns:mc="http://schemas.openxmlformats.org/markup-compatibility/2006" xmlns:p14="http://schemas.microsoft.com/office/powerpoint/2010/main">
    <mc:Choice Requires="p14">
      <p:transition spd="slow" p14:dur="2000" advTm="111066"/>
    </mc:Choice>
    <mc:Fallback xmlns="">
      <p:transition spd="slow" advTm="11106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889526"/>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أسلوب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السوق الكلي أو </a:t>
            </a: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الموحد </a:t>
            </a:r>
            <a:r>
              <a:rPr lang="en-US" sz="2100" b="1" dirty="0" smtClean="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Total or the differentiated </a:t>
            </a:r>
            <a:r>
              <a:rPr lang="en-US" sz="2100" b="1" dirty="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Market </a:t>
            </a:r>
            <a:r>
              <a:rPr lang="en-US" sz="2100" b="1" dirty="0" smtClean="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Approach </a:t>
            </a:r>
            <a:r>
              <a:rPr lang="ar-EG" sz="2100" b="1" dirty="0" smtClean="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a:t>
            </a:r>
            <a:endParaRPr lang="en-US" sz="2100" b="1" dirty="0">
              <a:solidFill>
                <a:srgbClr val="0A1F61"/>
              </a:solidFill>
              <a:effectLst>
                <a:outerShdw blurRad="38100" dist="38100" dir="2700000" algn="tl">
                  <a:srgbClr val="000000">
                    <a:alpha val="43137"/>
                  </a:srgbClr>
                </a:outerShdw>
              </a:effectLst>
              <a:latin typeface="Times New Roman" pitchFamily="18" charset="0"/>
              <a:cs typeface="Times New Roman" pitchFamily="18" charset="0"/>
            </a:endParaRPr>
          </a:p>
          <a:p>
            <a:pPr marL="457200" indent="-457200" algn="just" rtl="1">
              <a:lnSpc>
                <a:spcPct val="150000"/>
              </a:lnSpc>
              <a:buSzPct val="150000"/>
              <a:buFont typeface="Wingdings" pitchFamily="2" charset="2"/>
              <a:buChar char="Ø"/>
            </a:pPr>
            <a:r>
              <a:rPr lang="ar-EG" sz="2050" dirty="0">
                <a:solidFill>
                  <a:srgbClr val="0A1F61"/>
                </a:solidFill>
                <a:latin typeface="Tajawal ExtraBold" panose="00000800000000000000" pitchFamily="2" charset="-78"/>
                <a:cs typeface="+mj-cs"/>
              </a:rPr>
              <a:t>حيث يوجه مزيج تسويقي معين لخدمة جميع فئات السوق ويفترض هذا الأسلوب أن جميع الأفراد في السوق لديهم نفس الاحتياج للسلعة، وأن المزيج التسويقي يشمل على نوع واحد من السلع، أو مع اختلاف بسيط جداً وبسعر موحد ويستخدم وسائل ترويجية واحدة موجهة إلى كل المستهلكين وباستخدام أسلوب توزيع واحد. ويستخدم هذا الأسلوب في تسويق بعض أنواع الأغذية مثل السكر والشاي والصابون والدجاج .. إلخ حيث لا توجد فروق ملموسة بين منتجات المنظمات المتنافسة، وتعتمد المنظمات على المزيج الترويجي وخاصة الإعلان في ترويج علاماتها التجارية، وتسمى هذه الاستراتيجية استراتيجية تمييز السلعة </a:t>
            </a:r>
            <a:r>
              <a:rPr lang="en-US" sz="2050" dirty="0">
                <a:solidFill>
                  <a:srgbClr val="0A1F61"/>
                </a:solidFill>
                <a:latin typeface="Times New Roman" pitchFamily="18" charset="0"/>
                <a:cs typeface="+mj-cs"/>
              </a:rPr>
              <a:t>Product Differentiation </a:t>
            </a:r>
            <a:r>
              <a:rPr lang="en-US" sz="2050" dirty="0">
                <a:solidFill>
                  <a:srgbClr val="0A1F61"/>
                </a:solidFill>
                <a:latin typeface="Tajawal ExtraBold" panose="00000800000000000000" pitchFamily="2" charset="-78"/>
                <a:cs typeface="+mj-cs"/>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24026350"/>
      </p:ext>
    </p:extLst>
  </p:cSld>
  <p:clrMapOvr>
    <a:masterClrMapping/>
  </p:clrMapOvr>
  <mc:AlternateContent xmlns:mc="http://schemas.openxmlformats.org/markup-compatibility/2006" xmlns:p14="http://schemas.microsoft.com/office/powerpoint/2010/main">
    <mc:Choice Requires="p14">
      <p:transition spd="slow" p14:dur="2000" advTm="175884"/>
    </mc:Choice>
    <mc:Fallback xmlns="">
      <p:transition spd="slow" advTm="17588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970318"/>
          </a:xfrm>
          <a:prstGeom prst="rect">
            <a:avLst/>
          </a:prstGeom>
          <a:noFill/>
        </p:spPr>
        <p:txBody>
          <a:bodyPr wrap="square" rtlCol="0">
            <a:spAutoFit/>
          </a:bodyPr>
          <a:lstStyle/>
          <a:p>
            <a:pPr marL="457200" indent="-457200" algn="just" rtl="1">
              <a:lnSpc>
                <a:spcPct val="150000"/>
              </a:lnSpc>
              <a:buSzPct val="180000"/>
              <a:buFont typeface="Arial" pitchFamily="34" charset="0"/>
              <a:buChar char="•"/>
            </a:pPr>
            <a:r>
              <a:rPr lang="ar-EG" sz="2100" dirty="0">
                <a:solidFill>
                  <a:srgbClr val="0A1F61"/>
                </a:solidFill>
                <a:latin typeface="Tajawal ExtraBold" panose="00000800000000000000" pitchFamily="2" charset="-78"/>
                <a:cs typeface="+mj-cs"/>
              </a:rPr>
              <a:t>ولكي ينجح هذا الأسلوب لابد من توافر عاملين هما:</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وجود عدد كبير من المستهلكين بحاجة إلى منتج معين، وذلك للاستفادة من مزايا الإنتاج الكبير.</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أن تكون المنظمة المنتجة أو المسوقة لديها القدرة على تصميم مزيج تسويقي مناسب لإشباع تلك الحاجة، وهو ما يعني ضرورة توافر مهارات تسويقية لدى المنظمة</a:t>
            </a:r>
            <a:r>
              <a:rPr lang="ar-EG" sz="2100" dirty="0" smtClean="0">
                <a:solidFill>
                  <a:srgbClr val="0A1F61"/>
                </a:solidFill>
                <a:latin typeface="Tajawal ExtraBold" panose="00000800000000000000" pitchFamily="2" charset="-78"/>
                <a:cs typeface="+mj-cs"/>
              </a:rPr>
              <a:t>.</a:t>
            </a:r>
          </a:p>
          <a:p>
            <a:pPr marL="342900" indent="-342900" algn="just" rtl="1">
              <a:lnSpc>
                <a:spcPct val="150000"/>
              </a:lnSpc>
              <a:buSzPct val="180000"/>
              <a:buFont typeface="Arial" pitchFamily="34" charset="0"/>
              <a:buChar char="•"/>
            </a:pPr>
            <a:r>
              <a:rPr lang="ar-EG" sz="2100" dirty="0" smtClean="0">
                <a:solidFill>
                  <a:srgbClr val="0A1F61"/>
                </a:solidFill>
                <a:latin typeface="Tajawal ExtraBold" panose="00000800000000000000" pitchFamily="2" charset="-78"/>
                <a:cs typeface="+mj-cs"/>
              </a:rPr>
              <a:t>وإذا </a:t>
            </a:r>
            <a:r>
              <a:rPr lang="ar-EG" sz="2100" dirty="0">
                <a:solidFill>
                  <a:srgbClr val="0A1F61"/>
                </a:solidFill>
                <a:latin typeface="Tajawal ExtraBold" panose="00000800000000000000" pitchFamily="2" charset="-78"/>
                <a:cs typeface="+mj-cs"/>
              </a:rPr>
              <a:t>لم يتوافر هذان الشرطان كأن تكون حاجات الناس مختلفة أو أن تكون المنظمة غير قادرة على تصميم مزيج تسويقي لجميع أجزاء السوق فإنها لا تستطيع أن تنتهج هذا الأسلوب، وتحتاج بالتالي إلى اتباع أسلوب تجزئة السوق.</a:t>
            </a:r>
          </a:p>
          <a:p>
            <a:pPr algn="just" rtl="1">
              <a:lnSpc>
                <a:spcPct val="150000"/>
              </a:lnSpc>
              <a:buSzPct val="180000"/>
            </a:pP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826129743"/>
      </p:ext>
    </p:extLst>
  </p:cSld>
  <p:clrMapOvr>
    <a:masterClrMapping/>
  </p:clrMapOvr>
  <mc:AlternateContent xmlns:mc="http://schemas.openxmlformats.org/markup-compatibility/2006" xmlns:p14="http://schemas.microsoft.com/office/powerpoint/2010/main">
    <mc:Choice Requires="p14">
      <p:transition spd="slow" p14:dur="2000" advTm="158287"/>
    </mc:Choice>
    <mc:Fallback xmlns="">
      <p:transition spd="slow" advTm="15828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485570"/>
          </a:xfrm>
          <a:prstGeom prst="rect">
            <a:avLst/>
          </a:prstGeom>
          <a:noFill/>
        </p:spPr>
        <p:txBody>
          <a:bodyPr wrap="square" rtlCol="0">
            <a:spAutoFit/>
          </a:bodyPr>
          <a:lstStyle/>
          <a:p>
            <a:pPr marL="457200" indent="-457200" algn="just" rtl="1">
              <a:lnSpc>
                <a:spcPct val="150000"/>
              </a:lnSpc>
              <a:buSzPct val="180000"/>
              <a:buFont typeface="+mj-lt"/>
              <a:buAutoNum type="arabicPeriod" startAt="2"/>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أسلوب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تجزئة </a:t>
            </a: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السوق </a:t>
            </a:r>
            <a:r>
              <a:rPr lang="en-US" sz="2100" b="1" dirty="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Market Segmentation </a:t>
            </a:r>
            <a:r>
              <a:rPr lang="en-US" sz="2100" b="1" dirty="0" smtClean="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Approach</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a:t>
            </a:r>
            <a:endParaRPr lang="en-US" sz="2100" b="1" dirty="0">
              <a:solidFill>
                <a:srgbClr val="0A1F61"/>
              </a:solidFill>
              <a:effectLst>
                <a:outerShdw blurRad="38100" dist="38100" dir="2700000" algn="tl">
                  <a:srgbClr val="000000">
                    <a:alpha val="43137"/>
                  </a:srgbClr>
                </a:outerShdw>
              </a:effectLst>
              <a:latin typeface="Times New Roman" pitchFamily="18" charset="0"/>
              <a:cs typeface="Times New Roman" pitchFamily="18" charset="0"/>
            </a:endParaRPr>
          </a:p>
          <a:p>
            <a:pPr marL="457200" indent="-457200" algn="just" rtl="1">
              <a:lnSpc>
                <a:spcPct val="150000"/>
              </a:lnSpc>
              <a:buSzPct val="150000"/>
              <a:buFont typeface="Wingdings" pitchFamily="2" charset="2"/>
              <a:buChar char="Ø"/>
            </a:pPr>
            <a:r>
              <a:rPr lang="ar-EG" sz="2100" dirty="0">
                <a:solidFill>
                  <a:srgbClr val="0A1F61"/>
                </a:solidFill>
                <a:latin typeface="Tajawal ExtraBold" panose="00000800000000000000" pitchFamily="2" charset="-78"/>
                <a:cs typeface="+mj-cs"/>
              </a:rPr>
              <a:t>ويفترض هذا الأسلوب أن حاجات الأفراد في السوق مختلفة، وأن المنظمة عليها تقسيمهم إلى مجموعات حسب احتياجاتهم المختلفة، فالقطاع أو الجزء من السوق يتكون من الأفراد أو الجماعات أو المنظمات الذين يشتركون في صفات معينة تجعلهم بحاجة إلى منتج معين بصفات معينة. ويقوم هذا الأسلوب ويعتمد على قدرة المنظمة على تصميم مزيج تسويقي يتناسب مع جزء من السوق يفترض أنه يتمتع بنفس الحاجات. وهذه السياسة التسويقية متبعة في تسويق كثير من السلع. وهناك استراتيجيات يمكن أن تتبع في حالة تجزئة السوق، وهما: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16694956"/>
      </p:ext>
    </p:extLst>
  </p:cSld>
  <p:clrMapOvr>
    <a:masterClrMapping/>
  </p:clrMapOvr>
  <mc:AlternateContent xmlns:mc="http://schemas.openxmlformats.org/markup-compatibility/2006" xmlns:p14="http://schemas.microsoft.com/office/powerpoint/2010/main">
    <mc:Choice Requires="p14">
      <p:transition spd="slow" p14:dur="2000" advTm="180343"/>
    </mc:Choice>
    <mc:Fallback xmlns="">
      <p:transition spd="slow" advTm="18034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485570"/>
          </a:xfrm>
          <a:prstGeom prst="rect">
            <a:avLst/>
          </a:prstGeom>
          <a:noFill/>
        </p:spPr>
        <p:txBody>
          <a:bodyPr wrap="square" rtlCol="0">
            <a:spAutoFit/>
          </a:bodyPr>
          <a:lstStyle/>
          <a:p>
            <a:pPr marL="457200" indent="-457200" algn="just" rtl="1">
              <a:lnSpc>
                <a:spcPct val="150000"/>
              </a:lnSpc>
              <a:buSzPct val="150000"/>
              <a:buFont typeface="+mj-lt"/>
              <a:buAutoNum type="alphaUcPeriod"/>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استراتيجية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التركيز على جزء واحد من السوق أو التسويق </a:t>
            </a: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المركز</a:t>
            </a:r>
          </a:p>
          <a:p>
            <a:pPr>
              <a:lnSpc>
                <a:spcPct val="150000"/>
              </a:lnSpc>
              <a:buSzPct val="150000"/>
            </a:pPr>
            <a:r>
              <a:rPr lang="en-US" sz="2100" b="1" dirty="0" smtClean="0">
                <a:solidFill>
                  <a:srgbClr val="0A1F61"/>
                </a:solidFill>
                <a:effectLst>
                  <a:outerShdw blurRad="38100" dist="38100" dir="2700000" algn="tl">
                    <a:srgbClr val="000000">
                      <a:alpha val="43137"/>
                    </a:srgbClr>
                  </a:outerShdw>
                </a:effectLst>
                <a:latin typeface="Times New Roman" pitchFamily="18" charset="0"/>
                <a:cs typeface="+mj-cs"/>
              </a:rPr>
              <a:t>Concentration </a:t>
            </a:r>
            <a:r>
              <a:rPr lang="en-US" sz="2100" b="1" dirty="0">
                <a:solidFill>
                  <a:srgbClr val="0A1F61"/>
                </a:solidFill>
                <a:effectLst>
                  <a:outerShdw blurRad="38100" dist="38100" dir="2700000" algn="tl">
                    <a:srgbClr val="000000">
                      <a:alpha val="43137"/>
                    </a:srgbClr>
                  </a:outerShdw>
                </a:effectLst>
                <a:latin typeface="Times New Roman" pitchFamily="18" charset="0"/>
                <a:cs typeface="+mj-cs"/>
              </a:rPr>
              <a:t>Strategy</a:t>
            </a:r>
            <a:r>
              <a:rPr lang="en-US"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 / </a:t>
            </a:r>
            <a:r>
              <a:rPr lang="en-US" sz="2100" b="1" dirty="0">
                <a:solidFill>
                  <a:srgbClr val="0A1F61"/>
                </a:solidFill>
                <a:effectLst>
                  <a:outerShdw blurRad="38100" dist="38100" dir="2700000" algn="tl">
                    <a:srgbClr val="000000">
                      <a:alpha val="43137"/>
                    </a:srgbClr>
                  </a:outerShdw>
                </a:effectLst>
                <a:latin typeface="Times New Roman" pitchFamily="18" charset="0"/>
                <a:cs typeface="+mj-cs"/>
              </a:rPr>
              <a:t>Concentration </a:t>
            </a:r>
            <a:r>
              <a:rPr lang="en-US" sz="2100" b="1" dirty="0" smtClean="0">
                <a:solidFill>
                  <a:srgbClr val="0A1F61"/>
                </a:solidFill>
                <a:effectLst>
                  <a:outerShdw blurRad="38100" dist="38100" dir="2700000" algn="tl">
                    <a:srgbClr val="000000">
                      <a:alpha val="43137"/>
                    </a:srgbClr>
                  </a:outerShdw>
                </a:effectLst>
                <a:latin typeface="Times New Roman" pitchFamily="18" charset="0"/>
                <a:cs typeface="+mj-cs"/>
              </a:rPr>
              <a:t>Marketing</a:t>
            </a:r>
            <a:endParaRPr lang="ar-EG" sz="2100" b="1" dirty="0">
              <a:solidFill>
                <a:srgbClr val="0A1F61"/>
              </a:solidFill>
              <a:effectLst>
                <a:outerShdw blurRad="38100" dist="38100" dir="2700000" algn="tl">
                  <a:srgbClr val="000000">
                    <a:alpha val="43137"/>
                  </a:srgbClr>
                </a:outerShdw>
              </a:effectLst>
              <a:latin typeface="Times New Roman" pitchFamily="18" charset="0"/>
              <a:cs typeface="+mj-cs"/>
            </a:endParaRPr>
          </a:p>
          <a:p>
            <a:pPr marL="457200" indent="-457200" algn="just" rtl="1">
              <a:lnSpc>
                <a:spcPct val="150000"/>
              </a:lnSpc>
              <a:buSzPct val="180000"/>
              <a:buFont typeface="Wingdings" pitchFamily="2" charset="2"/>
              <a:buChar char="Ø"/>
            </a:pPr>
            <a:r>
              <a:rPr lang="ar-EG" sz="2100" dirty="0" smtClean="0">
                <a:solidFill>
                  <a:srgbClr val="0A1F61"/>
                </a:solidFill>
                <a:latin typeface="Tajawal ExtraBold" panose="00000800000000000000" pitchFamily="2" charset="-78"/>
                <a:cs typeface="+mj-cs"/>
              </a:rPr>
              <a:t>حيث </a:t>
            </a:r>
            <a:r>
              <a:rPr lang="ar-EG" sz="2100" dirty="0">
                <a:solidFill>
                  <a:srgbClr val="0A1F61"/>
                </a:solidFill>
                <a:latin typeface="Tajawal ExtraBold" panose="00000800000000000000" pitchFamily="2" charset="-78"/>
                <a:cs typeface="+mj-cs"/>
              </a:rPr>
              <a:t>تركز المنظمة جهودها التسويقية على سوق معين باستخدام نوع واحد من المزيج التسويقي، وتوفر هذه الاستراتيجية للمنظمة المزايا التالية:</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تسمح للمنظمة بالتخصص في سوق معين مما يتيح لها التعرف على السوق ودراسته بشكل أفضل وتركيز جهودها التسويقية عليه.</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يسمح لها بناءً على الميزة السابقة بمنافسة الشركات الكبيرة.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759106141"/>
      </p:ext>
    </p:extLst>
  </p:cSld>
  <p:clrMapOvr>
    <a:masterClrMapping/>
  </p:clrMapOvr>
  <mc:AlternateContent xmlns:mc="http://schemas.openxmlformats.org/markup-compatibility/2006" xmlns:p14="http://schemas.microsoft.com/office/powerpoint/2010/main">
    <mc:Choice Requires="p14">
      <p:transition spd="slow" p14:dur="2000" advTm="80749"/>
    </mc:Choice>
    <mc:Fallback xmlns="">
      <p:transition spd="slow" advTm="8074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031325"/>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dirty="0" smtClean="0">
                <a:solidFill>
                  <a:srgbClr val="0A1F61"/>
                </a:solidFill>
                <a:latin typeface="Tajawal ExtraBold" panose="00000800000000000000" pitchFamily="2" charset="-78"/>
                <a:cs typeface="+mj-cs"/>
              </a:rPr>
              <a:t>ولكن </a:t>
            </a:r>
            <a:r>
              <a:rPr lang="ar-EG" sz="2100" dirty="0">
                <a:solidFill>
                  <a:srgbClr val="0A1F61"/>
                </a:solidFill>
                <a:latin typeface="Tajawal ExtraBold" panose="00000800000000000000" pitchFamily="2" charset="-78"/>
                <a:cs typeface="+mj-cs"/>
              </a:rPr>
              <a:t>يعيب هذه الاستراتيجية ما يلي:</a:t>
            </a:r>
          </a:p>
          <a:p>
            <a:pPr marL="457200" indent="-457200" algn="just" rtl="1">
              <a:lnSpc>
                <a:spcPct val="150000"/>
              </a:lnSpc>
              <a:buSzPct val="150000"/>
              <a:buFont typeface="+mj-lt"/>
              <a:buAutoNum type="arabicPeriod"/>
            </a:pPr>
            <a:r>
              <a:rPr lang="ar-EG" sz="2100" dirty="0">
                <a:solidFill>
                  <a:srgbClr val="0A1F61"/>
                </a:solidFill>
                <a:latin typeface="Tajawal ExtraBold" panose="00000800000000000000" pitchFamily="2" charset="-78"/>
                <a:cs typeface="+mj-cs"/>
              </a:rPr>
              <a:t>أن التركيز على سوق معين يجعلها مرتبطة في أذهان الناس بنفس السوق.</a:t>
            </a:r>
          </a:p>
          <a:p>
            <a:pPr marL="457200" indent="-457200" algn="just" rtl="1">
              <a:lnSpc>
                <a:spcPct val="150000"/>
              </a:lnSpc>
              <a:buSzPct val="150000"/>
              <a:buFont typeface="+mj-lt"/>
              <a:buAutoNum type="arabicPeriod"/>
            </a:pPr>
            <a:r>
              <a:rPr lang="ar-EG" sz="2100" dirty="0">
                <a:solidFill>
                  <a:srgbClr val="0A1F61"/>
                </a:solidFill>
                <a:latin typeface="Tajawal ExtraBold" panose="00000800000000000000" pitchFamily="2" charset="-78"/>
                <a:cs typeface="+mj-cs"/>
              </a:rPr>
              <a:t>قد ينطوي التخصص على بعض المخاطر، فإذا نقص الطلب في ذلك السوق فإن المنظمة ستواجه </a:t>
            </a:r>
            <a:r>
              <a:rPr lang="ar-EG" sz="2100" dirty="0" smtClean="0">
                <a:solidFill>
                  <a:srgbClr val="0A1F61"/>
                </a:solidFill>
                <a:latin typeface="Tajawal ExtraBold" panose="00000800000000000000" pitchFamily="2" charset="-78"/>
                <a:cs typeface="+mj-cs"/>
              </a:rPr>
              <a:t>مشاكل </a:t>
            </a:r>
            <a:r>
              <a:rPr lang="ar-EG" sz="2100" dirty="0">
                <a:solidFill>
                  <a:srgbClr val="0A1F61"/>
                </a:solidFill>
                <a:latin typeface="Tajawal ExtraBold" panose="00000800000000000000" pitchFamily="2" charset="-78"/>
                <a:cs typeface="+mj-cs"/>
              </a:rPr>
              <a:t>كبيرة.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247105686"/>
      </p:ext>
    </p:extLst>
  </p:cSld>
  <p:clrMapOvr>
    <a:masterClrMapping/>
  </p:clrMapOvr>
  <mc:AlternateContent xmlns:mc="http://schemas.openxmlformats.org/markup-compatibility/2006" xmlns:p14="http://schemas.microsoft.com/office/powerpoint/2010/main">
    <mc:Choice Requires="p14">
      <p:transition spd="slow" p14:dur="2000" advTm="70383"/>
    </mc:Choice>
    <mc:Fallback xmlns="">
      <p:transition spd="slow" advTm="7038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516073"/>
          </a:xfrm>
          <a:prstGeom prst="rect">
            <a:avLst/>
          </a:prstGeom>
          <a:noFill/>
        </p:spPr>
        <p:txBody>
          <a:bodyPr wrap="square" rtlCol="0">
            <a:spAutoFit/>
          </a:bodyPr>
          <a:lstStyle/>
          <a:p>
            <a:pPr marL="457200" indent="-457200" algn="just" rtl="1">
              <a:lnSpc>
                <a:spcPct val="150000"/>
              </a:lnSpc>
              <a:buSzPct val="150000"/>
              <a:buFont typeface="+mj-lt"/>
              <a:buAutoNum type="alphaUcPeriod" startAt="2"/>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استراتيجية التركيز على عدة أجزاء من السوق: </a:t>
            </a:r>
            <a:r>
              <a:rPr lang="en-US" sz="2100" b="1" dirty="0">
                <a:solidFill>
                  <a:srgbClr val="0A1F61"/>
                </a:solidFill>
                <a:effectLst>
                  <a:outerShdw blurRad="38100" dist="38100" dir="2700000" algn="tl">
                    <a:srgbClr val="000000">
                      <a:alpha val="43137"/>
                    </a:srgbClr>
                  </a:outerShdw>
                </a:effectLst>
                <a:latin typeface="Times New Roman" pitchFamily="18" charset="0"/>
                <a:cs typeface="+mj-cs"/>
              </a:rPr>
              <a:t>Multi-segment Strategy</a:t>
            </a:r>
          </a:p>
          <a:p>
            <a:pPr algn="just" rtl="1">
              <a:lnSpc>
                <a:spcPct val="150000"/>
              </a:lnSpc>
              <a:buSzPct val="150000"/>
            </a:pPr>
            <a:r>
              <a:rPr lang="ar-EG" sz="2100" dirty="0" smtClean="0">
                <a:solidFill>
                  <a:srgbClr val="0A1F61"/>
                </a:solidFill>
                <a:latin typeface="Tajawal ExtraBold" panose="00000800000000000000" pitchFamily="2" charset="-78"/>
                <a:cs typeface="+mj-cs"/>
              </a:rPr>
              <a:t>وطبقاً </a:t>
            </a:r>
            <a:r>
              <a:rPr lang="ar-EG" sz="2100" dirty="0">
                <a:solidFill>
                  <a:srgbClr val="0A1F61"/>
                </a:solidFill>
                <a:latin typeface="Tajawal ExtraBold" panose="00000800000000000000" pitchFamily="2" charset="-78"/>
                <a:cs typeface="+mj-cs"/>
              </a:rPr>
              <a:t>لهذه الاستراتيجية تختار المنظمة عدة قطاعات أو أجزاء من السوق وتصميم مزيجاً خاصاً بكل قطاع أو قسم أو جزء. وقد تتجه المنظمة إلى اتباع هذا الأسلوب بعد أن تنجح في توجيه جهودها على جزء واحد في السوق، حيث تتجه إلى إشباع أجزاء أو قطاعات أخرى من السوق باستخدام جهود تسويقية مختلفة.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53840357"/>
      </p:ext>
    </p:extLst>
  </p:cSld>
  <p:clrMapOvr>
    <a:masterClrMapping/>
  </p:clrMapOvr>
  <mc:AlternateContent xmlns:mc="http://schemas.openxmlformats.org/markup-compatibility/2006" xmlns:p14="http://schemas.microsoft.com/office/powerpoint/2010/main">
    <mc:Choice Requires="p14">
      <p:transition spd="slow" p14:dur="2000" advTm="56178"/>
    </mc:Choice>
    <mc:Fallback xmlns="">
      <p:transition spd="slow" advTm="561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516073"/>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وتوفر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هذه الاستراتيجية للمنظمة المزايا التالية:</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زيادة الفرص التسويقية بالدخول في أسواق مختلفة مما يؤدي إلى تقليل المخاطر من التركيز على سوق واحد.</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الاستفادة من الفائض الموجود لدى المنظمة في كل من وسائل الإنتاج والتوزيع</a:t>
            </a:r>
            <a:r>
              <a:rPr lang="ar-EG" sz="2100" dirty="0" smtClean="0">
                <a:solidFill>
                  <a:srgbClr val="0A1F61"/>
                </a:solidFill>
                <a:latin typeface="Tajawal ExtraBold" panose="00000800000000000000" pitchFamily="2" charset="-78"/>
                <a:cs typeface="+mj-cs"/>
              </a:rPr>
              <a:t>.</a:t>
            </a:r>
          </a:p>
          <a:p>
            <a:pPr marL="457200" indent="-457200" algn="just" rtl="1">
              <a:lnSpc>
                <a:spcPct val="150000"/>
              </a:lnSpc>
              <a:buSzPct val="180000"/>
              <a:buFont typeface="+mj-lt"/>
              <a:buAutoNum type="arabicPeriod"/>
            </a:pP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975554317"/>
      </p:ext>
    </p:extLst>
  </p:cSld>
  <p:clrMapOvr>
    <a:masterClrMapping/>
  </p:clrMapOvr>
  <mc:AlternateContent xmlns:mc="http://schemas.openxmlformats.org/markup-compatibility/2006" xmlns:p14="http://schemas.microsoft.com/office/powerpoint/2010/main">
    <mc:Choice Requires="p14">
      <p:transition spd="slow" p14:dur="2000" advTm="58098"/>
    </mc:Choice>
    <mc:Fallback xmlns="">
      <p:transition spd="slow" advTm="5809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457981"/>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solidFill>
                  <a:srgbClr val="0A1F61"/>
                </a:solidFill>
                <a:latin typeface="Tajawal ExtraBold" panose="00000800000000000000" pitchFamily="2" charset="-78"/>
                <a:cs typeface="+mj-cs"/>
              </a:rPr>
              <a:t>ولكن يعيب هذه الاستراتيجية ما يلي:</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زيادة التكاليف نتيجة لزيادة تكاليف تصميم وتعديل المنتجات لتتناسب مع حاجات القطاعات أو الأجزاء الأخرى من السوق، بالإضافة إلى زيادة تكاليف الترويج والتخزين.</a:t>
            </a:r>
          </a:p>
          <a:p>
            <a:pPr marL="457200" indent="-457200" algn="just" rtl="1">
              <a:lnSpc>
                <a:spcPct val="150000"/>
              </a:lnSpc>
              <a:buSzPct val="180000"/>
              <a:buFont typeface="+mj-lt"/>
              <a:buAutoNum type="arabicPeriod"/>
            </a:pPr>
            <a:r>
              <a:rPr lang="ar-EG" sz="2100" dirty="0">
                <a:solidFill>
                  <a:srgbClr val="0A1F61"/>
                </a:solidFill>
                <a:latin typeface="Tajawal ExtraBold" panose="00000800000000000000" pitchFamily="2" charset="-78"/>
                <a:cs typeface="+mj-cs"/>
              </a:rPr>
              <a:t>المبالغة في خدمة أجزاء أكثر من السوق قد يؤدي إلى عدم التخصص وبالتالي عدم ارتباطها في أذهان الناس بمنتج معين أو مجال معين من المنتجات.</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95958431"/>
      </p:ext>
    </p:extLst>
  </p:cSld>
  <p:clrMapOvr>
    <a:masterClrMapping/>
  </p:clrMapOvr>
  <mc:AlternateContent xmlns:mc="http://schemas.openxmlformats.org/markup-compatibility/2006" xmlns:p14="http://schemas.microsoft.com/office/powerpoint/2010/main">
    <mc:Choice Requires="p14">
      <p:transition spd="slow" p14:dur="2000" advTm="95245"/>
    </mc:Choice>
    <mc:Fallback xmlns="">
      <p:transition spd="slow" advTm="9524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51607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وبصفة عامة يعتمد تحديد السوق المرتقب إلى حد كبير على العوامل التالية:</a:t>
            </a:r>
          </a:p>
          <a:p>
            <a:pPr marL="457200" indent="-457200" algn="just" rtl="1">
              <a:lnSpc>
                <a:spcPct val="150000"/>
              </a:lnSpc>
              <a:buSzPct val="180000"/>
              <a:buFont typeface="+mj-lt"/>
              <a:buAutoNum type="arabicPeriod"/>
            </a:pPr>
            <a:r>
              <a:rPr lang="ar-EG" sz="2100" b="1" dirty="0">
                <a:solidFill>
                  <a:srgbClr val="0A1F61"/>
                </a:solidFill>
                <a:latin typeface="Tajawal ExtraBold" panose="00000800000000000000" pitchFamily="2" charset="-78"/>
                <a:cs typeface="+mj-cs"/>
              </a:rPr>
              <a:t>موارد المنظمة: </a:t>
            </a:r>
            <a:r>
              <a:rPr lang="ar-EG" sz="2100" dirty="0">
                <a:solidFill>
                  <a:srgbClr val="0A1F61"/>
                </a:solidFill>
                <a:latin typeface="Tajawal ExtraBold" panose="00000800000000000000" pitchFamily="2" charset="-78"/>
                <a:cs typeface="+mj-cs"/>
              </a:rPr>
              <a:t>كلما قلت الموارد كلما زادت الحاجة إلى التركيز على جزء أو قطاع من السوق.</a:t>
            </a:r>
          </a:p>
          <a:p>
            <a:pPr marL="457200" indent="-457200" algn="just" rtl="1">
              <a:lnSpc>
                <a:spcPct val="150000"/>
              </a:lnSpc>
              <a:buSzPct val="180000"/>
              <a:buFont typeface="+mj-lt"/>
              <a:buAutoNum type="arabicPeriod"/>
            </a:pPr>
            <a:r>
              <a:rPr lang="ar-EG" sz="2100" b="1" dirty="0">
                <a:solidFill>
                  <a:srgbClr val="0A1F61"/>
                </a:solidFill>
                <a:latin typeface="Tajawal ExtraBold" panose="00000800000000000000" pitchFamily="2" charset="-78"/>
                <a:cs typeface="+mj-cs"/>
              </a:rPr>
              <a:t>تجانس السلع: </a:t>
            </a:r>
            <a:r>
              <a:rPr lang="ar-EG" sz="2100" dirty="0" smtClean="0">
                <a:solidFill>
                  <a:srgbClr val="0A1F61"/>
                </a:solidFill>
                <a:latin typeface="Tajawal ExtraBold" panose="00000800000000000000" pitchFamily="2" charset="-78"/>
                <a:cs typeface="+mj-cs"/>
              </a:rPr>
              <a:t>السلع </a:t>
            </a:r>
            <a:r>
              <a:rPr lang="ar-EG" sz="2100" dirty="0">
                <a:solidFill>
                  <a:srgbClr val="0A1F61"/>
                </a:solidFill>
                <a:latin typeface="Tajawal ExtraBold" panose="00000800000000000000" pitchFamily="2" charset="-78"/>
                <a:cs typeface="+mj-cs"/>
              </a:rPr>
              <a:t>المتجانسة تتناسب مع التسويق الموحد.</a:t>
            </a:r>
          </a:p>
          <a:p>
            <a:pPr marL="457200" indent="-457200" algn="just" rtl="1">
              <a:lnSpc>
                <a:spcPct val="150000"/>
              </a:lnSpc>
              <a:buSzPct val="180000"/>
              <a:buFont typeface="+mj-lt"/>
              <a:buAutoNum type="arabicPeriod"/>
            </a:pPr>
            <a:r>
              <a:rPr lang="ar-EG" sz="2100" b="1" dirty="0">
                <a:solidFill>
                  <a:srgbClr val="0A1F61"/>
                </a:solidFill>
                <a:latin typeface="Tajawal ExtraBold" panose="00000800000000000000" pitchFamily="2" charset="-78"/>
                <a:cs typeface="+mj-cs"/>
              </a:rPr>
              <a:t>تجانس السوق: </a:t>
            </a:r>
            <a:r>
              <a:rPr lang="ar-EG" sz="2100" dirty="0">
                <a:solidFill>
                  <a:srgbClr val="0A1F61"/>
                </a:solidFill>
                <a:latin typeface="Tajawal ExtraBold" panose="00000800000000000000" pitchFamily="2" charset="-78"/>
                <a:cs typeface="+mj-cs"/>
              </a:rPr>
              <a:t>إذا كان المستهلكون يختلفون في الذوق والميول والدخل أو الجنس والمستوى التعليمي .. إلخ فإن استراتيجية تجزئة السوق إلى عدة أجزاء تعتبر الأنسب.</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91471868"/>
      </p:ext>
    </p:extLst>
  </p:cSld>
  <p:clrMapOvr>
    <a:masterClrMapping/>
  </p:clrMapOvr>
  <mc:AlternateContent xmlns:mc="http://schemas.openxmlformats.org/markup-compatibility/2006" xmlns:p14="http://schemas.microsoft.com/office/powerpoint/2010/main">
    <mc:Choice Requires="p14">
      <p:transition spd="slow" p14:dur="2000" advTm="161993"/>
    </mc:Choice>
    <mc:Fallback xmlns="">
      <p:transition spd="slow" advTm="16199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51607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تتطلب تجزئة السوق توافر الشروط التالية في </a:t>
            </a: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الأفراد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المستهدفين:</a:t>
            </a:r>
          </a:p>
          <a:p>
            <a:pPr marL="457200" indent="-173038" algn="just" rtl="1">
              <a:lnSpc>
                <a:spcPct val="150000"/>
              </a:lnSpc>
              <a:buSzPct val="180000"/>
              <a:buFont typeface="+mj-lt"/>
              <a:buAutoNum type="arabicPeriod"/>
            </a:pPr>
            <a:r>
              <a:rPr lang="ar-EG" sz="2100" b="1" dirty="0" smtClean="0">
                <a:solidFill>
                  <a:srgbClr val="0A1F61"/>
                </a:solidFill>
                <a:latin typeface="Tajawal ExtraBold" panose="00000800000000000000" pitchFamily="2" charset="-78"/>
                <a:cs typeface="+mj-cs"/>
              </a:rPr>
              <a:t>الحاجة </a:t>
            </a:r>
            <a:r>
              <a:rPr lang="ar-EG" sz="2100" b="1" dirty="0">
                <a:solidFill>
                  <a:srgbClr val="0A1F61"/>
                </a:solidFill>
                <a:latin typeface="Tajawal ExtraBold" panose="00000800000000000000" pitchFamily="2" charset="-78"/>
                <a:cs typeface="+mj-cs"/>
              </a:rPr>
              <a:t>إلى السلعة. </a:t>
            </a:r>
            <a:endParaRPr lang="ar-EG" sz="2100" b="1" dirty="0" smtClean="0">
              <a:solidFill>
                <a:srgbClr val="0A1F61"/>
              </a:solidFill>
              <a:latin typeface="Tajawal ExtraBold" panose="00000800000000000000" pitchFamily="2" charset="-78"/>
              <a:cs typeface="+mj-cs"/>
            </a:endParaRPr>
          </a:p>
          <a:p>
            <a:pPr marL="457200" indent="-173038" algn="just" rtl="1">
              <a:lnSpc>
                <a:spcPct val="150000"/>
              </a:lnSpc>
              <a:buSzPct val="180000"/>
              <a:buFont typeface="+mj-lt"/>
              <a:buAutoNum type="arabicPeriod"/>
            </a:pPr>
            <a:r>
              <a:rPr lang="ar-EG" sz="2100" b="1" dirty="0" smtClean="0">
                <a:solidFill>
                  <a:srgbClr val="0A1F61"/>
                </a:solidFill>
                <a:latin typeface="Tajawal ExtraBold" panose="00000800000000000000" pitchFamily="2" charset="-78"/>
                <a:cs typeface="+mj-cs"/>
              </a:rPr>
              <a:t>القدرة </a:t>
            </a:r>
            <a:r>
              <a:rPr lang="ar-EG" sz="2100" b="1" dirty="0">
                <a:solidFill>
                  <a:srgbClr val="0A1F61"/>
                </a:solidFill>
                <a:latin typeface="Tajawal ExtraBold" panose="00000800000000000000" pitchFamily="2" charset="-78"/>
                <a:cs typeface="+mj-cs"/>
              </a:rPr>
              <a:t>على شراء السلعة.</a:t>
            </a:r>
          </a:p>
          <a:p>
            <a:pPr marL="457200" indent="-173038" algn="just" rtl="1">
              <a:lnSpc>
                <a:spcPct val="150000"/>
              </a:lnSpc>
              <a:buSzPct val="180000"/>
              <a:buFont typeface="+mj-lt"/>
              <a:buAutoNum type="arabicPeriod"/>
            </a:pPr>
            <a:r>
              <a:rPr lang="ar-EG" sz="2100" b="1" dirty="0" smtClean="0">
                <a:solidFill>
                  <a:srgbClr val="0A1F61"/>
                </a:solidFill>
                <a:latin typeface="Tajawal ExtraBold" panose="00000800000000000000" pitchFamily="2" charset="-78"/>
                <a:cs typeface="+mj-cs"/>
              </a:rPr>
              <a:t>الرغبة </a:t>
            </a:r>
            <a:r>
              <a:rPr lang="ar-EG" sz="2100" b="1" dirty="0">
                <a:solidFill>
                  <a:srgbClr val="0A1F61"/>
                </a:solidFill>
                <a:latin typeface="Tajawal ExtraBold" panose="00000800000000000000" pitchFamily="2" charset="-78"/>
                <a:cs typeface="+mj-cs"/>
              </a:rPr>
              <a:t>في شراء السلعة</a:t>
            </a:r>
            <a:r>
              <a:rPr lang="ar-EG" sz="2100" b="1" dirty="0" smtClean="0">
                <a:solidFill>
                  <a:srgbClr val="0A1F61"/>
                </a:solidFill>
                <a:latin typeface="Tajawal ExtraBold" panose="00000800000000000000" pitchFamily="2" charset="-78"/>
                <a:cs typeface="+mj-cs"/>
              </a:rPr>
              <a:t>.</a:t>
            </a:r>
          </a:p>
          <a:p>
            <a:pPr marL="457200" indent="-173038" algn="just" rtl="1">
              <a:lnSpc>
                <a:spcPct val="150000"/>
              </a:lnSpc>
              <a:buSzPct val="180000"/>
              <a:buFont typeface="+mj-lt"/>
              <a:buAutoNum type="arabicPeriod"/>
            </a:pPr>
            <a:r>
              <a:rPr lang="ar-EG" sz="2100" b="1" dirty="0" smtClean="0">
                <a:solidFill>
                  <a:srgbClr val="0A1F61"/>
                </a:solidFill>
                <a:latin typeface="Tajawal ExtraBold" panose="00000800000000000000" pitchFamily="2" charset="-78"/>
                <a:cs typeface="+mj-cs"/>
              </a:rPr>
              <a:t>سلطة </a:t>
            </a:r>
            <a:r>
              <a:rPr lang="ar-EG" sz="2100" b="1" dirty="0">
                <a:solidFill>
                  <a:srgbClr val="0A1F61"/>
                </a:solidFill>
                <a:latin typeface="Tajawal ExtraBold" panose="00000800000000000000" pitchFamily="2" charset="-78"/>
                <a:cs typeface="+mj-cs"/>
              </a:rPr>
              <a:t>شراء السلعة.</a:t>
            </a: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781394991"/>
      </p:ext>
    </p:extLst>
  </p:cSld>
  <p:clrMapOvr>
    <a:masterClrMapping/>
  </p:clrMapOvr>
  <mc:AlternateContent xmlns:mc="http://schemas.openxmlformats.org/markup-compatibility/2006" xmlns:p14="http://schemas.microsoft.com/office/powerpoint/2010/main">
    <mc:Choice Requires="p14">
      <p:transition spd="slow" p14:dur="2000" advTm="64411"/>
    </mc:Choice>
    <mc:Fallback xmlns="">
      <p:transition spd="slow" advTm="6441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485570"/>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dirty="0" smtClean="0">
                <a:solidFill>
                  <a:srgbClr val="0A1F61"/>
                </a:solidFill>
                <a:latin typeface="Tajawal ExtraBold" panose="00000800000000000000" pitchFamily="2" charset="-78"/>
                <a:cs typeface="+mj-cs"/>
              </a:rPr>
              <a:t>وبدون </a:t>
            </a:r>
            <a:r>
              <a:rPr lang="ar-EG" sz="2100" dirty="0">
                <a:solidFill>
                  <a:srgbClr val="0A1F61"/>
                </a:solidFill>
                <a:latin typeface="Tajawal ExtraBold" panose="00000800000000000000" pitchFamily="2" charset="-78"/>
                <a:cs typeface="+mj-cs"/>
              </a:rPr>
              <a:t>توافر هذه المتطلبات فإن القطاع أو الجزء المقتطع من السوق لا يعتبر سوقاً، وإنما هم مجموعة من الأفراد الذين ليس لديهم الحاجة أو القدرة أو الرغبة في السلعة، أو ليس لديهم سلطة شرائها. وهناك عدة شروط يجب توافرها في كل قطاع أو جزء من السوق حتى يمكن تحديد أجزاء السوق بشكل واضح، وهي</a:t>
            </a:r>
            <a:r>
              <a:rPr lang="ar-EG" sz="2100" dirty="0" smtClean="0">
                <a:solidFill>
                  <a:srgbClr val="0A1F61"/>
                </a:solidFill>
                <a:latin typeface="Tajawal ExtraBold" panose="00000800000000000000" pitchFamily="2" charset="-78"/>
                <a:cs typeface="+mj-cs"/>
              </a:rPr>
              <a:t>:</a:t>
            </a:r>
          </a:p>
          <a:p>
            <a:pPr marL="457200" indent="-457200" algn="just" rtl="1">
              <a:lnSpc>
                <a:spcPct val="150000"/>
              </a:lnSpc>
              <a:buSzPct val="150000"/>
              <a:buFont typeface="Wingdings" pitchFamily="2" charset="2"/>
              <a:buChar char="Ø"/>
            </a:pPr>
            <a:r>
              <a:rPr lang="ar-EG" sz="2100" b="1" dirty="0">
                <a:solidFill>
                  <a:srgbClr val="0A1F61"/>
                </a:solidFill>
                <a:latin typeface="Tajawal ExtraBold" panose="00000800000000000000" pitchFamily="2" charset="-78"/>
                <a:cs typeface="+mj-cs"/>
              </a:rPr>
              <a:t>إمكانية القياس: </a:t>
            </a:r>
            <a:r>
              <a:rPr lang="ar-EG" sz="2100" dirty="0">
                <a:solidFill>
                  <a:srgbClr val="0A1F61"/>
                </a:solidFill>
                <a:latin typeface="Tajawal ExtraBold" panose="00000800000000000000" pitchFamily="2" charset="-78"/>
                <a:cs typeface="+mj-cs"/>
              </a:rPr>
              <a:t>وهي الدرجة التي يمكن بها قياس القوة الشرائية لكل جزء من أجزاء السوق.</a:t>
            </a:r>
          </a:p>
          <a:p>
            <a:pPr marL="457200" indent="-457200" algn="just" rtl="1">
              <a:lnSpc>
                <a:spcPct val="150000"/>
              </a:lnSpc>
              <a:buSzPct val="150000"/>
              <a:buFont typeface="Wingdings" pitchFamily="2" charset="2"/>
              <a:buChar char="Ø"/>
            </a:pPr>
            <a:r>
              <a:rPr lang="ar-EG" sz="2100" b="1" dirty="0">
                <a:solidFill>
                  <a:srgbClr val="0A1F61"/>
                </a:solidFill>
                <a:latin typeface="Tajawal ExtraBold" panose="00000800000000000000" pitchFamily="2" charset="-78"/>
                <a:cs typeface="+mj-cs"/>
              </a:rPr>
              <a:t>إمكانية الوصول إلى السوق: </a:t>
            </a:r>
            <a:r>
              <a:rPr lang="ar-EG" sz="2100" dirty="0">
                <a:solidFill>
                  <a:srgbClr val="0A1F61"/>
                </a:solidFill>
                <a:latin typeface="Tajawal ExtraBold" panose="00000800000000000000" pitchFamily="2" charset="-78"/>
                <a:cs typeface="+mj-cs"/>
              </a:rPr>
              <a:t>أي إمكانية الوصول لكل جزء من أجزاء السوق، وإمكانية إشباع حاجات ورغبات المستهلكين المكونين لذلك الجزء من السوق باتباع مزيج تسويقي معين</a:t>
            </a:r>
            <a:r>
              <a:rPr lang="ar-EG" sz="2100" dirty="0" smtClean="0">
                <a:solidFill>
                  <a:srgbClr val="0A1F61"/>
                </a:solidFill>
                <a:latin typeface="Tajawal ExtraBold" panose="00000800000000000000" pitchFamily="2" charset="-78"/>
                <a:cs typeface="+mj-cs"/>
              </a:rPr>
              <a:t>.</a:t>
            </a: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33960022"/>
      </p:ext>
    </p:extLst>
  </p:cSld>
  <p:clrMapOvr>
    <a:masterClrMapping/>
  </p:clrMapOvr>
  <mc:AlternateContent xmlns:mc="http://schemas.openxmlformats.org/markup-compatibility/2006" xmlns:p14="http://schemas.microsoft.com/office/powerpoint/2010/main">
    <mc:Choice Requires="p14">
      <p:transition spd="slow" p14:dur="2000" advTm="169593"/>
    </mc:Choice>
    <mc:Fallback xmlns="">
      <p:transition spd="slow" advTm="16959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842885"/>
            <a:ext cx="8578137" cy="2031325"/>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solidFill>
                  <a:srgbClr val="0A1F61"/>
                </a:solidFill>
                <a:latin typeface="Tajawal ExtraBold" panose="00000800000000000000" pitchFamily="2" charset="-78"/>
                <a:cs typeface="+mj-cs"/>
              </a:rPr>
              <a:t>الحجم المناسب: </a:t>
            </a:r>
            <a:r>
              <a:rPr lang="ar-EG" sz="2100" dirty="0">
                <a:solidFill>
                  <a:srgbClr val="0A1F61"/>
                </a:solidFill>
                <a:latin typeface="Tajawal ExtraBold" panose="00000800000000000000" pitchFamily="2" charset="-78"/>
                <a:cs typeface="+mj-cs"/>
              </a:rPr>
              <a:t>أي لابد أن يكون ذلك القطاع أو الجزء الذي تقرر المنظمة التوجه إليه كبيراً إلى الحد الذي يمكنها من تحقيق أرباح، وهو ما يبرر توجيه نشاط تسويقي خاص به.</a:t>
            </a:r>
          </a:p>
          <a:p>
            <a:pPr marL="457200" indent="-457200" algn="just" rtl="1">
              <a:lnSpc>
                <a:spcPct val="150000"/>
              </a:lnSpc>
              <a:buSzPct val="150000"/>
              <a:buFont typeface="Wingdings" pitchFamily="2" charset="2"/>
              <a:buChar char="Ø"/>
            </a:pPr>
            <a:r>
              <a:rPr lang="ar-EG" sz="2100" b="1" dirty="0">
                <a:solidFill>
                  <a:srgbClr val="0A1F61"/>
                </a:solidFill>
                <a:latin typeface="Tajawal ExtraBold" panose="00000800000000000000" pitchFamily="2" charset="-78"/>
                <a:cs typeface="+mj-cs"/>
              </a:rPr>
              <a:t>التصرف: </a:t>
            </a:r>
            <a:r>
              <a:rPr lang="ar-EG" sz="2100" dirty="0">
                <a:solidFill>
                  <a:srgbClr val="0A1F61"/>
                </a:solidFill>
                <a:latin typeface="Tajawal ExtraBold" panose="00000800000000000000" pitchFamily="2" charset="-78"/>
                <a:cs typeface="+mj-cs"/>
              </a:rPr>
              <a:t>وهو قدرة المنظمة على تصميم برنامج فعّال لخدمة القطاع أو الجزء الذي اختارته من السوق.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554998806"/>
      </p:ext>
    </p:extLst>
  </p:cSld>
  <p:clrMapOvr>
    <a:masterClrMapping/>
  </p:clrMapOvr>
  <mc:AlternateContent xmlns:mc="http://schemas.openxmlformats.org/markup-compatibility/2006" xmlns:p14="http://schemas.microsoft.com/office/powerpoint/2010/main">
    <mc:Choice Requires="p14">
      <p:transition spd="slow" p14:dur="2000" advTm="135355"/>
    </mc:Choice>
    <mc:Fallback xmlns="">
      <p:transition spd="slow" advTm="13535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7"/>
            <a:ext cx="9498926" cy="4100225"/>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662940" y="1739494"/>
            <a:ext cx="2116285"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أسس تجزئة السوق</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00621481"/>
      </p:ext>
    </p:extLst>
  </p:cSld>
  <p:clrMapOvr>
    <a:masterClrMapping/>
  </p:clrMapOvr>
  <mc:AlternateContent xmlns:mc="http://schemas.openxmlformats.org/markup-compatibility/2006" xmlns:p14="http://schemas.microsoft.com/office/powerpoint/2010/main">
    <mc:Choice Requires="p14">
      <p:transition spd="slow" p14:dur="2000" advTm="8089"/>
    </mc:Choice>
    <mc:Fallback xmlns="">
      <p:transition spd="slow" advTm="808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تجزئة السوق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567008"/>
            <a:ext cx="8578137" cy="251607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أسس تجزئة السوق</a:t>
            </a: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a:t>
            </a:r>
          </a:p>
          <a:p>
            <a:pPr algn="just" rtl="1">
              <a:lnSpc>
                <a:spcPct val="150000"/>
              </a:lnSpc>
              <a:buSzPct val="150000"/>
            </a:pPr>
            <a:r>
              <a:rPr lang="ar-EG" sz="2100" dirty="0">
                <a:solidFill>
                  <a:srgbClr val="0A1F61"/>
                </a:solidFill>
                <a:latin typeface="Tajawal ExtraBold" panose="00000800000000000000" pitchFamily="2" charset="-78"/>
                <a:cs typeface="+mj-cs"/>
              </a:rPr>
              <a:t>يقسم السوق بناءً على عدة عوامل ولابد أن ينبع العامل الذي يعتمد عليه في تقسيم السوق من حاجة المستهلك إلى السلعة، واستعماله أو سلوكه تجاه السلعة. وغالباً ما يقسم السوق على أساس جغرافي أو على أساس ديموغرافي أو على أساس العوامل النفسية.</a:t>
            </a:r>
          </a:p>
          <a:p>
            <a:pPr algn="just" rtl="1">
              <a:lnSpc>
                <a:spcPct val="150000"/>
              </a:lnSpc>
              <a:buSzPct val="150000"/>
            </a:pPr>
            <a:endPar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541026787"/>
      </p:ext>
    </p:extLst>
  </p:cSld>
  <p:clrMapOvr>
    <a:masterClrMapping/>
  </p:clrMapOvr>
  <mc:AlternateContent xmlns:mc="http://schemas.openxmlformats.org/markup-compatibility/2006" xmlns:p14="http://schemas.microsoft.com/office/powerpoint/2010/main">
    <mc:Choice Requires="p14">
      <p:transition spd="slow" p14:dur="2000" advTm="202817"/>
    </mc:Choice>
    <mc:Fallback xmlns="">
      <p:transition spd="slow" advTm="20281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تجزئة السوق</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623248"/>
            <a:ext cx="8417320" cy="3000821"/>
          </a:xfrm>
          <a:prstGeom prst="rect">
            <a:avLst/>
          </a:prstGeom>
          <a:noFill/>
        </p:spPr>
        <p:txBody>
          <a:bodyPr wrap="square" rtlCol="0">
            <a:spAutoFit/>
          </a:bodyPr>
          <a:lstStyle/>
          <a:p>
            <a:pPr marL="284163" indent="-284163" algn="just" rtl="1">
              <a:lnSpc>
                <a:spcPct val="150000"/>
              </a:lnSpc>
              <a:buFont typeface="+mj-lt"/>
              <a:buAutoNum type="arabicPeriod"/>
            </a:pPr>
            <a:r>
              <a:rPr lang="ar-EG" sz="2100" b="1" spc="30" dirty="0" smtClean="0">
                <a:solidFill>
                  <a:srgbClr val="0A1F61"/>
                </a:solidFill>
                <a:effectLst>
                  <a:outerShdw blurRad="38100" dist="38100" dir="2700000" algn="tl">
                    <a:srgbClr val="000000">
                      <a:alpha val="43137"/>
                    </a:srgbClr>
                  </a:outerShdw>
                </a:effectLst>
                <a:latin typeface="Simplified Arabic" pitchFamily="18" charset="-78"/>
                <a:cs typeface="+mj-cs"/>
              </a:rPr>
              <a:t>التجزئة </a:t>
            </a:r>
            <a:r>
              <a:rPr lang="ar-EG" sz="2100" b="1" spc="30" dirty="0">
                <a:solidFill>
                  <a:srgbClr val="0A1F61"/>
                </a:solidFill>
                <a:effectLst>
                  <a:outerShdw blurRad="38100" dist="38100" dir="2700000" algn="tl">
                    <a:srgbClr val="000000">
                      <a:alpha val="43137"/>
                    </a:srgbClr>
                  </a:outerShdw>
                </a:effectLst>
                <a:latin typeface="Simplified Arabic" pitchFamily="18" charset="-78"/>
                <a:cs typeface="+mj-cs"/>
              </a:rPr>
              <a:t>على الأساس الجغرافي:</a:t>
            </a:r>
          </a:p>
          <a:p>
            <a:pPr algn="just" rtl="1">
              <a:lnSpc>
                <a:spcPct val="150000"/>
              </a:lnSpc>
            </a:pPr>
            <a:r>
              <a:rPr lang="ar-EG" sz="2100" spc="30" dirty="0">
                <a:solidFill>
                  <a:srgbClr val="0A1F61"/>
                </a:solidFill>
                <a:latin typeface="Simplified Arabic" pitchFamily="18" charset="-78"/>
                <a:cs typeface="+mj-cs"/>
              </a:rPr>
              <a:t>وهي أهم معيار لتجزئة السوق نظراً لتأثر حاجة المستهلك إلى منتج معين بالعوامل المناخية، وكثافة السكان والعوامل الحضارية والثقافية.</a:t>
            </a:r>
          </a:p>
          <a:p>
            <a:pPr marL="284163" indent="-284163" algn="just" rtl="1">
              <a:lnSpc>
                <a:spcPct val="150000"/>
              </a:lnSpc>
              <a:buFont typeface="+mj-lt"/>
              <a:buAutoNum type="arabicPeriod" startAt="2"/>
            </a:pPr>
            <a:r>
              <a:rPr lang="ar-EG" sz="2100" b="1" spc="30" dirty="0" smtClean="0">
                <a:solidFill>
                  <a:srgbClr val="0A1F61"/>
                </a:solidFill>
                <a:effectLst>
                  <a:outerShdw blurRad="38100" dist="38100" dir="2700000" algn="tl">
                    <a:srgbClr val="000000">
                      <a:alpha val="43137"/>
                    </a:srgbClr>
                  </a:outerShdw>
                </a:effectLst>
                <a:latin typeface="Simplified Arabic" pitchFamily="18" charset="-78"/>
                <a:cs typeface="+mj-cs"/>
              </a:rPr>
              <a:t>التجزئة </a:t>
            </a:r>
            <a:r>
              <a:rPr lang="ar-EG" sz="2100" b="1" spc="30" dirty="0">
                <a:solidFill>
                  <a:srgbClr val="0A1F61"/>
                </a:solidFill>
                <a:effectLst>
                  <a:outerShdw blurRad="38100" dist="38100" dir="2700000" algn="tl">
                    <a:srgbClr val="000000">
                      <a:alpha val="43137"/>
                    </a:srgbClr>
                  </a:outerShdw>
                </a:effectLst>
                <a:latin typeface="Simplified Arabic" pitchFamily="18" charset="-78"/>
                <a:cs typeface="+mj-cs"/>
              </a:rPr>
              <a:t>على الأساس الديموغرافي:</a:t>
            </a:r>
          </a:p>
          <a:p>
            <a:pPr algn="just" rtl="1">
              <a:lnSpc>
                <a:spcPct val="150000"/>
              </a:lnSpc>
            </a:pPr>
            <a:r>
              <a:rPr lang="ar-EG" sz="2100" spc="30" dirty="0" smtClean="0">
                <a:solidFill>
                  <a:srgbClr val="0A1F61"/>
                </a:solidFill>
                <a:latin typeface="Simplified Arabic" pitchFamily="18" charset="-78"/>
                <a:cs typeface="+mj-cs"/>
              </a:rPr>
              <a:t>يمكن </a:t>
            </a:r>
            <a:r>
              <a:rPr lang="ar-EG" sz="2100" spc="30" dirty="0">
                <a:solidFill>
                  <a:srgbClr val="0A1F61"/>
                </a:solidFill>
                <a:latin typeface="Simplified Arabic" pitchFamily="18" charset="-78"/>
                <a:cs typeface="+mj-cs"/>
              </a:rPr>
              <a:t>تقسيم السكان على أساس ديموغرافي مثل: الجنس، والسن، والمهنة، والدخل، ومستوى التعليم، وحجم الأسرة، ودرجة التحضر. وهناك ملاحظتان في هذا الصدد</a:t>
            </a:r>
            <a:r>
              <a:rPr lang="ar-EG" sz="2100" spc="30" dirty="0" smtClean="0">
                <a:solidFill>
                  <a:srgbClr val="0A1F61"/>
                </a:solidFill>
                <a:latin typeface="Simplified Arabic" pitchFamily="18" charset="-78"/>
                <a:cs typeface="+mj-cs"/>
              </a:rPr>
              <a:t>:</a:t>
            </a:r>
            <a:endParaRPr lang="ar-EG" sz="2100" spc="30" dirty="0">
              <a:solidFill>
                <a:srgbClr val="0A1F61"/>
              </a:solidFill>
              <a:latin typeface="Simplified Arabic" pitchFamily="18" charset="-78"/>
              <a:cs typeface="+mj-cs"/>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166446"/>
    </mc:Choice>
    <mc:Fallback xmlns="">
      <p:transition spd="slow" advTm="16644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تجزئة </a:t>
            </a:r>
            <a:r>
              <a:rPr lang="ar-EG" sz="2400" b="1" dirty="0" smtClean="0">
                <a:latin typeface="Simplified Arabic" pitchFamily="18" charset="-78"/>
                <a:cs typeface="Simplified Arabic" pitchFamily="18" charset="-78"/>
              </a:rPr>
              <a:t>السوق</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985855"/>
            <a:ext cx="8417320" cy="1546577"/>
          </a:xfrm>
          <a:prstGeom prst="rect">
            <a:avLst/>
          </a:prstGeom>
          <a:noFill/>
        </p:spPr>
        <p:txBody>
          <a:bodyPr wrap="square" rtlCol="0">
            <a:spAutoFit/>
          </a:bodyPr>
          <a:lstStyle/>
          <a:p>
            <a:pPr marL="457200" indent="-457200" algn="just" rtl="1">
              <a:lnSpc>
                <a:spcPct val="150000"/>
              </a:lnSpc>
              <a:buFont typeface="+mj-lt"/>
              <a:buAutoNum type="alphaUcPeriod"/>
            </a:pPr>
            <a:r>
              <a:rPr lang="ar-EG" sz="2100" spc="30" dirty="0">
                <a:solidFill>
                  <a:srgbClr val="0A1F61"/>
                </a:solidFill>
                <a:effectLst>
                  <a:outerShdw blurRad="38100" dist="38100" dir="2700000" algn="tl">
                    <a:srgbClr val="000000">
                      <a:alpha val="43137"/>
                    </a:srgbClr>
                  </a:outerShdw>
                </a:effectLst>
                <a:latin typeface="Simplified Arabic" pitchFamily="18" charset="-78"/>
                <a:cs typeface="+mj-cs"/>
              </a:rPr>
              <a:t>أن تفضيلات المستهلكين واستخدامهم للمنتجات ترتبط ارتباطاً وثيقاً بالعوامل الديموغرافية.</a:t>
            </a:r>
          </a:p>
          <a:p>
            <a:pPr marL="457200" indent="-457200" algn="just" rtl="1">
              <a:lnSpc>
                <a:spcPct val="150000"/>
              </a:lnSpc>
              <a:buFont typeface="+mj-lt"/>
              <a:buAutoNum type="alphaUcPeriod"/>
            </a:pPr>
            <a:r>
              <a:rPr lang="ar-EG" sz="2100" spc="30" dirty="0">
                <a:solidFill>
                  <a:srgbClr val="0A1F61"/>
                </a:solidFill>
                <a:effectLst>
                  <a:outerShdw blurRad="38100" dist="38100" dir="2700000" algn="tl">
                    <a:srgbClr val="000000">
                      <a:alpha val="43137"/>
                    </a:srgbClr>
                  </a:outerShdw>
                </a:effectLst>
                <a:latin typeface="Simplified Arabic" pitchFamily="18" charset="-78"/>
                <a:cs typeface="+mj-cs"/>
              </a:rPr>
              <a:t>من السهل قياس تأثيرات العوامل الديموغرافية والتعرف على درجة ارتباطها باستهلاك منتج معين</a:t>
            </a:r>
            <a:r>
              <a:rPr lang="ar-EG" sz="2100" spc="30" dirty="0" smtClean="0">
                <a:solidFill>
                  <a:srgbClr val="0A1F61"/>
                </a:solidFill>
                <a:effectLst>
                  <a:outerShdw blurRad="38100" dist="38100" dir="2700000" algn="tl">
                    <a:srgbClr val="000000">
                      <a:alpha val="43137"/>
                    </a:srgbClr>
                  </a:outerShdw>
                </a:effectLst>
                <a:latin typeface="Simplified Arabic" pitchFamily="18" charset="-78"/>
                <a:cs typeface="+mj-cs"/>
              </a:rPr>
              <a:t>.</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1911991"/>
      </p:ext>
    </p:extLst>
  </p:cSld>
  <p:clrMapOvr>
    <a:masterClrMapping/>
  </p:clrMapOvr>
  <mc:AlternateContent xmlns:mc="http://schemas.openxmlformats.org/markup-compatibility/2006" xmlns:p14="http://schemas.microsoft.com/office/powerpoint/2010/main">
    <mc:Choice Requires="p14">
      <p:transition spd="slow" p14:dur="2000" advTm="124839"/>
    </mc:Choice>
    <mc:Fallback xmlns="">
      <p:transition spd="slow" advTm="12483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تجزئة </a:t>
            </a:r>
            <a:r>
              <a:rPr lang="ar-EG" sz="2400" b="1" dirty="0" smtClean="0">
                <a:latin typeface="Simplified Arabic" pitchFamily="18" charset="-78"/>
                <a:cs typeface="Simplified Arabic" pitchFamily="18" charset="-78"/>
              </a:rPr>
              <a:t>السوق</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985855"/>
            <a:ext cx="8417320" cy="2516073"/>
          </a:xfrm>
          <a:prstGeom prst="rect">
            <a:avLst/>
          </a:prstGeom>
          <a:noFill/>
        </p:spPr>
        <p:txBody>
          <a:bodyPr wrap="square" rtlCol="0">
            <a:spAutoFit/>
          </a:bodyPr>
          <a:lstStyle/>
          <a:p>
            <a:pPr marL="284163" indent="-284163" algn="just" rtl="1">
              <a:lnSpc>
                <a:spcPct val="150000"/>
              </a:lnSpc>
              <a:buFont typeface="+mj-lt"/>
              <a:buAutoNum type="arabicPeriod" startAt="3"/>
            </a:pPr>
            <a:r>
              <a:rPr lang="ar-EG" sz="2100" b="1" spc="30" dirty="0">
                <a:solidFill>
                  <a:srgbClr val="0A1F61"/>
                </a:solidFill>
                <a:effectLst>
                  <a:outerShdw blurRad="38100" dist="38100" dir="2700000" algn="tl">
                    <a:srgbClr val="000000">
                      <a:alpha val="43137"/>
                    </a:srgbClr>
                  </a:outerShdw>
                </a:effectLst>
                <a:latin typeface="Simplified Arabic" pitchFamily="18" charset="-78"/>
                <a:cs typeface="+mj-cs"/>
              </a:rPr>
              <a:t>التجزئة على أساس العوامل النفسية أو السيكوجرافية:</a:t>
            </a:r>
          </a:p>
          <a:p>
            <a:pPr marL="173038" algn="just" rtl="1">
              <a:lnSpc>
                <a:spcPct val="150000"/>
              </a:lnSpc>
            </a:pPr>
            <a:r>
              <a:rPr lang="ar-EG" sz="2100" spc="30" dirty="0" smtClean="0">
                <a:solidFill>
                  <a:srgbClr val="0A1F61"/>
                </a:solidFill>
                <a:latin typeface="Simplified Arabic" pitchFamily="18" charset="-78"/>
                <a:cs typeface="+mj-cs"/>
              </a:rPr>
              <a:t>هي </a:t>
            </a:r>
            <a:r>
              <a:rPr lang="ar-EG" sz="2100" spc="30" dirty="0">
                <a:solidFill>
                  <a:srgbClr val="0A1F61"/>
                </a:solidFill>
                <a:latin typeface="Simplified Arabic" pitchFamily="18" charset="-78"/>
                <a:cs typeface="+mj-cs"/>
              </a:rPr>
              <a:t>مهمة في تجزئة السوق لاختلاف الأفراد فيما بينهم من حيث أسلوب الحياة والطبقة الاجتماعية والاتجاهات والشخصية. إلا أنه يلاحظ أن هذه العوامل من الصعب تحديدها ومن الصعب تحديد العلاقة المباشرة بينها وبين سلوك المستهلك، علاوة على أنه يصعب في بعض الحالات الوصول إلى السوق بناءً على هذه العوامل.</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4883837"/>
      </p:ext>
    </p:extLst>
  </p:cSld>
  <p:clrMapOvr>
    <a:masterClrMapping/>
  </p:clrMapOvr>
  <mc:AlternateContent xmlns:mc="http://schemas.openxmlformats.org/markup-compatibility/2006" xmlns:p14="http://schemas.microsoft.com/office/powerpoint/2010/main">
    <mc:Choice Requires="p14">
      <p:transition spd="slow" p14:dur="2000" advTm="80531"/>
    </mc:Choice>
    <mc:Fallback xmlns="">
      <p:transition spd="slow" advTm="8053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تجزئة </a:t>
            </a:r>
            <a:r>
              <a:rPr lang="ar-EG" sz="2400" b="1" dirty="0" smtClean="0">
                <a:latin typeface="Simplified Arabic" pitchFamily="18" charset="-78"/>
                <a:cs typeface="Simplified Arabic" pitchFamily="18" charset="-78"/>
              </a:rPr>
              <a:t>السوق</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985855"/>
            <a:ext cx="8417320" cy="2031325"/>
          </a:xfrm>
          <a:prstGeom prst="rect">
            <a:avLst/>
          </a:prstGeom>
          <a:noFill/>
        </p:spPr>
        <p:txBody>
          <a:bodyPr wrap="square" rtlCol="0">
            <a:spAutoFit/>
          </a:bodyPr>
          <a:lstStyle/>
          <a:p>
            <a:pPr marL="284163" indent="-284163" algn="just" rtl="1">
              <a:lnSpc>
                <a:spcPct val="150000"/>
              </a:lnSpc>
              <a:buFont typeface="+mj-lt"/>
              <a:buAutoNum type="arabicPeriod" startAt="4"/>
            </a:pPr>
            <a:r>
              <a:rPr lang="ar-EG" sz="2100" b="1" spc="30" dirty="0" smtClean="0">
                <a:solidFill>
                  <a:srgbClr val="0A1F61"/>
                </a:solidFill>
                <a:effectLst>
                  <a:outerShdw blurRad="38100" dist="38100" dir="2700000" algn="tl">
                    <a:srgbClr val="000000">
                      <a:alpha val="43137"/>
                    </a:srgbClr>
                  </a:outerShdw>
                </a:effectLst>
                <a:latin typeface="Simplified Arabic" pitchFamily="18" charset="-78"/>
                <a:cs typeface="+mj-cs"/>
              </a:rPr>
              <a:t>التجزئة </a:t>
            </a:r>
            <a:r>
              <a:rPr lang="ar-EG" sz="2100" b="1" spc="30" dirty="0">
                <a:solidFill>
                  <a:srgbClr val="0A1F61"/>
                </a:solidFill>
                <a:effectLst>
                  <a:outerShdw blurRad="38100" dist="38100" dir="2700000" algn="tl">
                    <a:srgbClr val="000000">
                      <a:alpha val="43137"/>
                    </a:srgbClr>
                  </a:outerShdw>
                </a:effectLst>
                <a:latin typeface="Simplified Arabic" pitchFamily="18" charset="-78"/>
                <a:cs typeface="+mj-cs"/>
              </a:rPr>
              <a:t>على أسس نابعة من المنتج نفسه:</a:t>
            </a:r>
          </a:p>
          <a:p>
            <a:pPr marL="393700" algn="just" rtl="1">
              <a:lnSpc>
                <a:spcPct val="150000"/>
              </a:lnSpc>
            </a:pPr>
            <a:r>
              <a:rPr lang="ar-EG" sz="2100" spc="30" dirty="0">
                <a:solidFill>
                  <a:srgbClr val="0A1F61"/>
                </a:solidFill>
                <a:latin typeface="Simplified Arabic" pitchFamily="18" charset="-78"/>
                <a:cs typeface="+mj-cs"/>
              </a:rPr>
              <a:t>وتقوم التجزئة على أساس علاقة المستهلك بالسلعة، حيث يصنف المستهلكون على أساس الفوائد التي يحصلون عليها من استخدام السلعة وكثافة الاستخدام والولاء للماركة أو العلامة التجارية، والمناسبة التي يمكن أن يستخدم فيها المنتج.</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09873007"/>
      </p:ext>
    </p:extLst>
  </p:cSld>
  <p:clrMapOvr>
    <a:masterClrMapping/>
  </p:clrMapOvr>
  <mc:AlternateContent xmlns:mc="http://schemas.openxmlformats.org/markup-compatibility/2006" xmlns:p14="http://schemas.microsoft.com/office/powerpoint/2010/main">
    <mc:Choice Requires="p14">
      <p:transition spd="slow" p14:dur="2000" advTm="98964"/>
    </mc:Choice>
    <mc:Fallback xmlns="">
      <p:transition spd="slow" advTm="9896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756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smtClean="0">
                <a:solidFill>
                  <a:srgbClr val="0A1F61"/>
                </a:solidFill>
                <a:latin typeface="Simplified Arabic" pitchFamily="18" charset="-78"/>
                <a:cs typeface="+mj-cs"/>
              </a:rPr>
              <a:t>ناقشت المحاضرة التاسعة ماهية السوق باعتباره نقطة التلاقى بين المعلن والمستهلك والمنتج المعلن عنه، كما قدمت المحاضرة أنواع السوق، خصائصه، ما مدى أهمية تجزئة السوق من قبل الشركات المعلنه لسهولة الوصول إلى الجمهور المستهدف المراد الوصول إليه؛ ومناقشة أسس تجزئة السوق لسهولة التأثير على الجمهور المستهدف للسلعة لنجاح أهداف المنشأة المنوطة بالقيام بالعملية التسويقية بنجاح.    </a:t>
            </a:r>
            <a:endParaRPr lang="ar-EG" sz="2000" b="1" spc="3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spd="slow" p14:dur="2000" advTm="53766"/>
    </mc:Choice>
    <mc:Fallback xmlns="">
      <p:transition spd="slow" advTm="5376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سلوى </a:t>
            </a:r>
            <a:r>
              <a:rPr lang="ar-EG" sz="2000" b="1" dirty="0">
                <a:solidFill>
                  <a:srgbClr val="0A1F61"/>
                </a:solidFill>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صفوت </a:t>
            </a:r>
            <a:r>
              <a:rPr lang="ar-EG" sz="2000" b="1" dirty="0">
                <a:solidFill>
                  <a:srgbClr val="0A1F61"/>
                </a:solidFill>
                <a:latin typeface="Simplified Arabic" pitchFamily="18" charset="-78"/>
                <a:cs typeface="Simplified Arabic" pitchFamily="18" charset="-78"/>
              </a:rPr>
              <a:t>العالم، عملية الإتصال الإعلاني، القاهرة: مكتبة النهضة المصرية، 2004.</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solidFill>
                  <a:srgbClr val="0A1F61"/>
                </a:solidFill>
                <a:latin typeface="Simplified Arabic" pitchFamily="18" charset="-78"/>
                <a:cs typeface="Simplified Arabic" pitchFamily="18" charset="-78"/>
              </a:rPr>
              <a:t>.</a:t>
            </a:r>
          </a:p>
          <a:p>
            <a:pPr algn="just" rtl="1">
              <a:lnSpc>
                <a:spcPct val="150000"/>
              </a:lnSpc>
            </a:pPr>
            <a:endParaRPr lang="ar-EG" sz="2000" b="1" dirty="0" smtClean="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13048"/>
    </mc:Choice>
    <mc:Fallback xmlns="">
      <p:transition spd="slow" advTm="1304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1599"/>
    </mc:Choice>
    <mc:Fallback xmlns="">
      <p:transition spd="slow" advTm="3159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2883</TotalTime>
  <Words>2404</Words>
  <Application>Microsoft Office PowerPoint</Application>
  <PresentationFormat>Custom</PresentationFormat>
  <Paragraphs>242</Paragraphs>
  <Slides>40</Slides>
  <Notes>34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181</cp:revision>
  <dcterms:created xsi:type="dcterms:W3CDTF">2023-04-29T09:08:23Z</dcterms:created>
  <dcterms:modified xsi:type="dcterms:W3CDTF">2023-06-01T06:05:09Z</dcterms:modified>
</cp:coreProperties>
</file>