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8"/>
  </p:notesMasterIdLst>
  <p:sldIdLst>
    <p:sldId id="480" r:id="rId2"/>
    <p:sldId id="658" r:id="rId3"/>
    <p:sldId id="659" r:id="rId4"/>
    <p:sldId id="660" r:id="rId5"/>
    <p:sldId id="661" r:id="rId6"/>
    <p:sldId id="709" r:id="rId7"/>
    <p:sldId id="711" r:id="rId8"/>
    <p:sldId id="710" r:id="rId9"/>
    <p:sldId id="712" r:id="rId10"/>
    <p:sldId id="713" r:id="rId11"/>
    <p:sldId id="714" r:id="rId12"/>
    <p:sldId id="715" r:id="rId13"/>
    <p:sldId id="716" r:id="rId14"/>
    <p:sldId id="670" r:id="rId15"/>
    <p:sldId id="717" r:id="rId16"/>
    <p:sldId id="674" r:id="rId17"/>
    <p:sldId id="675" r:id="rId18"/>
    <p:sldId id="676" r:id="rId19"/>
    <p:sldId id="718" r:id="rId20"/>
    <p:sldId id="677" r:id="rId21"/>
    <p:sldId id="719" r:id="rId22"/>
    <p:sldId id="720" r:id="rId23"/>
    <p:sldId id="721" r:id="rId24"/>
    <p:sldId id="722" r:id="rId25"/>
    <p:sldId id="723" r:id="rId26"/>
    <p:sldId id="724" r:id="rId27"/>
    <p:sldId id="725" r:id="rId28"/>
    <p:sldId id="726" r:id="rId29"/>
    <p:sldId id="727" r:id="rId30"/>
    <p:sldId id="728" r:id="rId31"/>
    <p:sldId id="729" r:id="rId32"/>
    <p:sldId id="730" r:id="rId33"/>
    <p:sldId id="731" r:id="rId34"/>
    <p:sldId id="732" r:id="rId35"/>
    <p:sldId id="733" r:id="rId36"/>
    <p:sldId id="734" r:id="rId37"/>
    <p:sldId id="735" r:id="rId38"/>
    <p:sldId id="736" r:id="rId39"/>
    <p:sldId id="737" r:id="rId40"/>
    <p:sldId id="738" r:id="rId41"/>
    <p:sldId id="739" r:id="rId42"/>
    <p:sldId id="740" r:id="rId43"/>
    <p:sldId id="741" r:id="rId44"/>
    <p:sldId id="742" r:id="rId45"/>
    <p:sldId id="743" r:id="rId46"/>
    <p:sldId id="744" r:id="rId47"/>
    <p:sldId id="745" r:id="rId48"/>
    <p:sldId id="697" r:id="rId49"/>
    <p:sldId id="698" r:id="rId50"/>
    <p:sldId id="699" r:id="rId51"/>
    <p:sldId id="701" r:id="rId52"/>
    <p:sldId id="702" r:id="rId53"/>
    <p:sldId id="746" r:id="rId54"/>
    <p:sldId id="747" r:id="rId55"/>
    <p:sldId id="748" r:id="rId56"/>
    <p:sldId id="349" r:id="rId5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58"/>
            <p14:sldId id="659"/>
            <p14:sldId id="660"/>
            <p14:sldId id="661"/>
            <p14:sldId id="709"/>
            <p14:sldId id="711"/>
            <p14:sldId id="710"/>
            <p14:sldId id="712"/>
            <p14:sldId id="713"/>
            <p14:sldId id="714"/>
            <p14:sldId id="715"/>
            <p14:sldId id="716"/>
            <p14:sldId id="670"/>
            <p14:sldId id="717"/>
            <p14:sldId id="674"/>
            <p14:sldId id="675"/>
            <p14:sldId id="676"/>
            <p14:sldId id="718"/>
            <p14:sldId id="677"/>
            <p14:sldId id="719"/>
            <p14:sldId id="720"/>
            <p14:sldId id="721"/>
            <p14:sldId id="722"/>
            <p14:sldId id="723"/>
            <p14:sldId id="724"/>
            <p14:sldId id="725"/>
            <p14:sldId id="726"/>
            <p14:sldId id="727"/>
            <p14:sldId id="728"/>
            <p14:sldId id="729"/>
            <p14:sldId id="730"/>
            <p14:sldId id="731"/>
            <p14:sldId id="732"/>
            <p14:sldId id="733"/>
            <p14:sldId id="734"/>
            <p14:sldId id="735"/>
            <p14:sldId id="736"/>
            <p14:sldId id="737"/>
            <p14:sldId id="738"/>
            <p14:sldId id="739"/>
            <p14:sldId id="740"/>
            <p14:sldId id="741"/>
            <p14:sldId id="742"/>
            <p14:sldId id="743"/>
            <p14:sldId id="744"/>
            <p14:sldId id="745"/>
            <p14:sldId id="697"/>
            <p14:sldId id="698"/>
            <p14:sldId id="699"/>
            <p14:sldId id="701"/>
            <p14:sldId id="702"/>
            <p14:sldId id="746"/>
            <p14:sldId id="747"/>
            <p14:sldId id="74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883" autoAdjust="0"/>
  </p:normalViewPr>
  <p:slideViewPr>
    <p:cSldViewPr snapToGrid="0">
      <p:cViewPr varScale="1">
        <p:scale>
          <a:sx n="65" d="100"/>
          <a:sy n="65" d="100"/>
        </p:scale>
        <p:origin x="1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15-Feb-24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15-Feb-24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01916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15-Feb-24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94226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15-Feb-24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15215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t>15-Feb-24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780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t>15-Feb-24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9467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t>15-Feb-24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771549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15-Feb-24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38430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15-Feb-24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3820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15-Feb-24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055696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15-Feb-24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885534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15-Feb-24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119628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086428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29912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43000">
              <a:schemeClr val="bg1">
                <a:lumMod val="85000"/>
              </a:schemeClr>
            </a:gs>
            <a:gs pos="79000">
              <a:schemeClr val="tx2">
                <a:lumMod val="20000"/>
                <a:lumOff val="80000"/>
              </a:schemeClr>
            </a:gs>
            <a:gs pos="98000">
              <a:schemeClr val="accent3">
                <a:alpha val="34000"/>
                <a:lumMod val="76000"/>
                <a:lumOff val="24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15-Feb-24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657463947"/>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8.png"/></Relationships>
</file>

<file path=ppt/slides/_rels/slide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21.png"/></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23.gif"/><Relationship Id="rId7" Type="http://schemas.openxmlformats.org/officeDocument/2006/relationships/image" Target="../media/image27.jpg"/><Relationship Id="rId2" Type="http://schemas.openxmlformats.org/officeDocument/2006/relationships/image" Target="../media/image22.gif"/><Relationship Id="rId1" Type="http://schemas.openxmlformats.org/officeDocument/2006/relationships/slideLayout" Target="../slideLayouts/slideLayout2.xml"/><Relationship Id="rId6" Type="http://schemas.openxmlformats.org/officeDocument/2006/relationships/image" Target="../media/image26.png"/><Relationship Id="rId11" Type="http://schemas.openxmlformats.org/officeDocument/2006/relationships/image" Target="../media/image12.png"/><Relationship Id="rId5" Type="http://schemas.openxmlformats.org/officeDocument/2006/relationships/image" Target="../media/image25.gif"/><Relationship Id="rId10" Type="http://schemas.openxmlformats.org/officeDocument/2006/relationships/image" Target="../media/image21.png"/><Relationship Id="rId4" Type="http://schemas.openxmlformats.org/officeDocument/2006/relationships/image" Target="../media/image24.gif"/><Relationship Id="rId9"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9.png"/><Relationship Id="rId7" Type="http://schemas.openxmlformats.org/officeDocument/2006/relationships/image" Target="../media/image20.pn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31.png"/><Relationship Id="rId4" Type="http://schemas.openxmlformats.org/officeDocument/2006/relationships/image" Target="../media/image30.png"/><Relationship Id="rId9" Type="http://schemas.openxmlformats.org/officeDocument/2006/relationships/image" Target="../media/image12.png"/></Relationships>
</file>

<file path=ppt/slides/_rels/slide1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9.png"/><Relationship Id="rId7" Type="http://schemas.openxmlformats.org/officeDocument/2006/relationships/image" Target="../media/image20.pn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31.png"/><Relationship Id="rId4" Type="http://schemas.openxmlformats.org/officeDocument/2006/relationships/image" Target="../media/image30.png"/><Relationship Id="rId9" Type="http://schemas.openxmlformats.org/officeDocument/2006/relationships/image" Target="../media/image12.png"/></Relationships>
</file>

<file path=ppt/slides/_rels/slide1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9.png"/><Relationship Id="rId7" Type="http://schemas.openxmlformats.org/officeDocument/2006/relationships/image" Target="../media/image20.pn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31.png"/><Relationship Id="rId4" Type="http://schemas.openxmlformats.org/officeDocument/2006/relationships/image" Target="../media/image30.png"/><Relationship Id="rId9" Type="http://schemas.openxmlformats.org/officeDocument/2006/relationships/image" Target="../media/image12.png"/></Relationships>
</file>

<file path=ppt/slides/_rels/slide16.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20.png"/><Relationship Id="rId3" Type="http://schemas.openxmlformats.org/officeDocument/2006/relationships/image" Target="../media/image29.png"/><Relationship Id="rId7" Type="http://schemas.openxmlformats.org/officeDocument/2006/relationships/image" Target="../media/image34.png"/><Relationship Id="rId12" Type="http://schemas.openxmlformats.org/officeDocument/2006/relationships/image" Target="../media/image19.pn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33.png"/><Relationship Id="rId11" Type="http://schemas.openxmlformats.org/officeDocument/2006/relationships/image" Target="../media/image38.png"/><Relationship Id="rId5" Type="http://schemas.openxmlformats.org/officeDocument/2006/relationships/image" Target="../media/image32.png"/><Relationship Id="rId15" Type="http://schemas.openxmlformats.org/officeDocument/2006/relationships/image" Target="../media/image12.png"/><Relationship Id="rId10" Type="http://schemas.openxmlformats.org/officeDocument/2006/relationships/image" Target="../media/image37.png"/><Relationship Id="rId4" Type="http://schemas.openxmlformats.org/officeDocument/2006/relationships/image" Target="../media/image30.png"/><Relationship Id="rId9" Type="http://schemas.openxmlformats.org/officeDocument/2006/relationships/image" Target="../media/image36.png"/><Relationship Id="rId14" Type="http://schemas.openxmlformats.org/officeDocument/2006/relationships/image" Target="../media/image21.png"/></Relationships>
</file>

<file path=ppt/slides/_rels/slide17.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29.png"/><Relationship Id="rId7" Type="http://schemas.openxmlformats.org/officeDocument/2006/relationships/image" Target="../media/image20.pn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39.png"/><Relationship Id="rId4" Type="http://schemas.openxmlformats.org/officeDocument/2006/relationships/image" Target="../media/image30.png"/><Relationship Id="rId9" Type="http://schemas.openxmlformats.org/officeDocument/2006/relationships/image" Target="../media/image12.png"/></Relationships>
</file>

<file path=ppt/slides/_rels/slide1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29.png"/><Relationship Id="rId7" Type="http://schemas.openxmlformats.org/officeDocument/2006/relationships/image" Target="../media/image19.pn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image" Target="../media/image40.png"/><Relationship Id="rId10" Type="http://schemas.openxmlformats.org/officeDocument/2006/relationships/image" Target="../media/image12.png"/><Relationship Id="rId4" Type="http://schemas.openxmlformats.org/officeDocument/2006/relationships/image" Target="../media/image30.png"/><Relationship Id="rId9" Type="http://schemas.openxmlformats.org/officeDocument/2006/relationships/image" Target="../media/image21.png"/></Relationships>
</file>

<file path=ppt/slides/_rels/slide19.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12.png"/><Relationship Id="rId3" Type="http://schemas.openxmlformats.org/officeDocument/2006/relationships/image" Target="../media/image43.png"/><Relationship Id="rId7" Type="http://schemas.openxmlformats.org/officeDocument/2006/relationships/image" Target="../media/image28.png"/><Relationship Id="rId12" Type="http://schemas.openxmlformats.org/officeDocument/2006/relationships/image" Target="../media/image21.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46.png"/><Relationship Id="rId11" Type="http://schemas.openxmlformats.org/officeDocument/2006/relationships/image" Target="../media/image20.png"/><Relationship Id="rId5" Type="http://schemas.openxmlformats.org/officeDocument/2006/relationships/image" Target="../media/image45.png"/><Relationship Id="rId10" Type="http://schemas.openxmlformats.org/officeDocument/2006/relationships/image" Target="../media/image19.png"/><Relationship Id="rId4" Type="http://schemas.openxmlformats.org/officeDocument/2006/relationships/image" Target="../media/image44.png"/><Relationship Id="rId9" Type="http://schemas.openxmlformats.org/officeDocument/2006/relationships/image" Target="../media/image30.png"/></Relationships>
</file>

<file path=ppt/slides/_rels/slide2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3.png"/><Relationship Id="rId7" Type="http://schemas.openxmlformats.org/officeDocument/2006/relationships/image" Target="../media/image19.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12.png"/><Relationship Id="rId4" Type="http://schemas.openxmlformats.org/officeDocument/2006/relationships/image" Target="../media/image28.png"/><Relationship Id="rId9" Type="http://schemas.openxmlformats.org/officeDocument/2006/relationships/image" Target="../media/image21.png"/></Relationships>
</file>

<file path=ppt/slides/_rels/slide2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3.png"/><Relationship Id="rId7" Type="http://schemas.openxmlformats.org/officeDocument/2006/relationships/image" Target="../media/image19.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12.png"/><Relationship Id="rId4" Type="http://schemas.openxmlformats.org/officeDocument/2006/relationships/image" Target="../media/image28.png"/><Relationship Id="rId9" Type="http://schemas.openxmlformats.org/officeDocument/2006/relationships/image" Target="../media/image21.png"/></Relationships>
</file>

<file path=ppt/slides/_rels/slide22.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3.png"/><Relationship Id="rId7" Type="http://schemas.openxmlformats.org/officeDocument/2006/relationships/image" Target="../media/image19.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12.png"/><Relationship Id="rId4" Type="http://schemas.openxmlformats.org/officeDocument/2006/relationships/image" Target="../media/image28.png"/><Relationship Id="rId9" Type="http://schemas.openxmlformats.org/officeDocument/2006/relationships/image" Target="../media/image21.png"/></Relationships>
</file>

<file path=ppt/slides/_rels/slide2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3.png"/><Relationship Id="rId7" Type="http://schemas.openxmlformats.org/officeDocument/2006/relationships/image" Target="../media/image19.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12.png"/><Relationship Id="rId4" Type="http://schemas.openxmlformats.org/officeDocument/2006/relationships/image" Target="../media/image28.png"/><Relationship Id="rId9" Type="http://schemas.openxmlformats.org/officeDocument/2006/relationships/image" Target="../media/image21.png"/></Relationships>
</file>

<file path=ppt/slides/_rels/slide2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3.png"/><Relationship Id="rId7" Type="http://schemas.openxmlformats.org/officeDocument/2006/relationships/image" Target="../media/image19.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12.png"/><Relationship Id="rId4" Type="http://schemas.openxmlformats.org/officeDocument/2006/relationships/image" Target="../media/image28.png"/><Relationship Id="rId9" Type="http://schemas.openxmlformats.org/officeDocument/2006/relationships/image" Target="../media/image21.png"/></Relationships>
</file>

<file path=ppt/slides/_rels/slide2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3.png"/><Relationship Id="rId7" Type="http://schemas.openxmlformats.org/officeDocument/2006/relationships/image" Target="../media/image19.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12.png"/><Relationship Id="rId4" Type="http://schemas.openxmlformats.org/officeDocument/2006/relationships/image" Target="../media/image28.png"/><Relationship Id="rId9" Type="http://schemas.openxmlformats.org/officeDocument/2006/relationships/image" Target="../media/image21.png"/></Relationships>
</file>

<file path=ppt/slides/_rels/slide2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3.png"/><Relationship Id="rId7" Type="http://schemas.openxmlformats.org/officeDocument/2006/relationships/image" Target="../media/image19.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12.png"/><Relationship Id="rId4" Type="http://schemas.openxmlformats.org/officeDocument/2006/relationships/image" Target="../media/image28.png"/><Relationship Id="rId9" Type="http://schemas.openxmlformats.org/officeDocument/2006/relationships/image" Target="../media/image21.png"/></Relationships>
</file>

<file path=ppt/slides/_rels/slide2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3.png"/><Relationship Id="rId7" Type="http://schemas.openxmlformats.org/officeDocument/2006/relationships/image" Target="../media/image19.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12.png"/><Relationship Id="rId4" Type="http://schemas.openxmlformats.org/officeDocument/2006/relationships/image" Target="../media/image28.png"/><Relationship Id="rId9" Type="http://schemas.openxmlformats.org/officeDocument/2006/relationships/image" Target="../media/image21.png"/></Relationships>
</file>

<file path=ppt/slides/_rels/slide2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3.png"/><Relationship Id="rId7" Type="http://schemas.openxmlformats.org/officeDocument/2006/relationships/image" Target="../media/image19.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12.png"/><Relationship Id="rId4" Type="http://schemas.openxmlformats.org/officeDocument/2006/relationships/image" Target="../media/image28.png"/><Relationship Id="rId9" Type="http://schemas.openxmlformats.org/officeDocument/2006/relationships/image" Target="../media/image21.png"/></Relationships>
</file>

<file path=ppt/slides/_rels/slide2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3.png"/><Relationship Id="rId7" Type="http://schemas.openxmlformats.org/officeDocument/2006/relationships/image" Target="../media/image19.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12.png"/><Relationship Id="rId4" Type="http://schemas.openxmlformats.org/officeDocument/2006/relationships/image" Target="../media/image28.png"/><Relationship Id="rId9" Type="http://schemas.openxmlformats.org/officeDocument/2006/relationships/image" Target="../media/image21.png"/></Relationships>
</file>

<file path=ppt/slides/_rels/slide3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3.png"/><Relationship Id="rId7" Type="http://schemas.openxmlformats.org/officeDocument/2006/relationships/image" Target="../media/image19.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12.png"/><Relationship Id="rId4" Type="http://schemas.openxmlformats.org/officeDocument/2006/relationships/image" Target="../media/image28.png"/><Relationship Id="rId9" Type="http://schemas.openxmlformats.org/officeDocument/2006/relationships/image" Target="../media/image21.png"/></Relationships>
</file>

<file path=ppt/slides/_rels/slide3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3.png"/><Relationship Id="rId7" Type="http://schemas.openxmlformats.org/officeDocument/2006/relationships/image" Target="../media/image19.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12.png"/><Relationship Id="rId4" Type="http://schemas.openxmlformats.org/officeDocument/2006/relationships/image" Target="../media/image28.png"/><Relationship Id="rId9" Type="http://schemas.openxmlformats.org/officeDocument/2006/relationships/image" Target="../media/image21.png"/></Relationships>
</file>

<file path=ppt/slides/_rels/slide32.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3.png"/><Relationship Id="rId7" Type="http://schemas.openxmlformats.org/officeDocument/2006/relationships/image" Target="../media/image19.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12.png"/><Relationship Id="rId4" Type="http://schemas.openxmlformats.org/officeDocument/2006/relationships/image" Target="../media/image28.png"/><Relationship Id="rId9" Type="http://schemas.openxmlformats.org/officeDocument/2006/relationships/image" Target="../media/image21.png"/></Relationships>
</file>

<file path=ppt/slides/_rels/slide3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3.png"/><Relationship Id="rId7" Type="http://schemas.openxmlformats.org/officeDocument/2006/relationships/image" Target="../media/image19.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12.png"/><Relationship Id="rId4" Type="http://schemas.openxmlformats.org/officeDocument/2006/relationships/image" Target="../media/image28.png"/><Relationship Id="rId9" Type="http://schemas.openxmlformats.org/officeDocument/2006/relationships/image" Target="../media/image21.png"/></Relationships>
</file>

<file path=ppt/slides/_rels/slide3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3.png"/><Relationship Id="rId7" Type="http://schemas.openxmlformats.org/officeDocument/2006/relationships/image" Target="../media/image19.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12.png"/><Relationship Id="rId4" Type="http://schemas.openxmlformats.org/officeDocument/2006/relationships/image" Target="../media/image28.png"/><Relationship Id="rId9" Type="http://schemas.openxmlformats.org/officeDocument/2006/relationships/image" Target="../media/image21.png"/></Relationships>
</file>

<file path=ppt/slides/_rels/slide3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3.png"/><Relationship Id="rId7" Type="http://schemas.openxmlformats.org/officeDocument/2006/relationships/image" Target="../media/image19.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12.png"/><Relationship Id="rId4" Type="http://schemas.openxmlformats.org/officeDocument/2006/relationships/image" Target="../media/image28.png"/><Relationship Id="rId9" Type="http://schemas.openxmlformats.org/officeDocument/2006/relationships/image" Target="../media/image21.png"/></Relationships>
</file>

<file path=ppt/slides/_rels/slide3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3.png"/><Relationship Id="rId7" Type="http://schemas.openxmlformats.org/officeDocument/2006/relationships/image" Target="../media/image19.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12.png"/><Relationship Id="rId4" Type="http://schemas.openxmlformats.org/officeDocument/2006/relationships/image" Target="../media/image28.png"/><Relationship Id="rId9" Type="http://schemas.openxmlformats.org/officeDocument/2006/relationships/image" Target="../media/image21.png"/></Relationships>
</file>

<file path=ppt/slides/_rels/slide3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3.png"/><Relationship Id="rId7" Type="http://schemas.openxmlformats.org/officeDocument/2006/relationships/image" Target="../media/image19.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12.png"/><Relationship Id="rId4" Type="http://schemas.openxmlformats.org/officeDocument/2006/relationships/image" Target="../media/image28.png"/><Relationship Id="rId9" Type="http://schemas.openxmlformats.org/officeDocument/2006/relationships/image" Target="../media/image21.png"/></Relationships>
</file>

<file path=ppt/slides/_rels/slide3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3.png"/><Relationship Id="rId7" Type="http://schemas.openxmlformats.org/officeDocument/2006/relationships/image" Target="../media/image19.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12.png"/><Relationship Id="rId4" Type="http://schemas.openxmlformats.org/officeDocument/2006/relationships/image" Target="../media/image28.png"/><Relationship Id="rId9" Type="http://schemas.openxmlformats.org/officeDocument/2006/relationships/image" Target="../media/image21.png"/></Relationships>
</file>

<file path=ppt/slides/_rels/slide3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3.png"/><Relationship Id="rId7" Type="http://schemas.openxmlformats.org/officeDocument/2006/relationships/image" Target="../media/image19.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12.png"/><Relationship Id="rId4" Type="http://schemas.openxmlformats.org/officeDocument/2006/relationships/image" Target="../media/image28.png"/><Relationship Id="rId9" Type="http://schemas.openxmlformats.org/officeDocument/2006/relationships/image" Target="../media/image21.png"/></Relationships>
</file>

<file path=ppt/slides/_rels/slide4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3.png"/><Relationship Id="rId7" Type="http://schemas.openxmlformats.org/officeDocument/2006/relationships/image" Target="../media/image19.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12.png"/><Relationship Id="rId4" Type="http://schemas.openxmlformats.org/officeDocument/2006/relationships/image" Target="../media/image28.png"/><Relationship Id="rId9" Type="http://schemas.openxmlformats.org/officeDocument/2006/relationships/image" Target="../media/image21.png"/></Relationships>
</file>

<file path=ppt/slides/_rels/slide4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3.png"/><Relationship Id="rId7" Type="http://schemas.openxmlformats.org/officeDocument/2006/relationships/image" Target="../media/image19.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12.png"/><Relationship Id="rId4" Type="http://schemas.openxmlformats.org/officeDocument/2006/relationships/image" Target="../media/image28.png"/><Relationship Id="rId9" Type="http://schemas.openxmlformats.org/officeDocument/2006/relationships/image" Target="../media/image21.png"/></Relationships>
</file>

<file path=ppt/slides/_rels/slide42.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3.png"/><Relationship Id="rId7" Type="http://schemas.openxmlformats.org/officeDocument/2006/relationships/image" Target="../media/image19.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12.png"/><Relationship Id="rId4" Type="http://schemas.openxmlformats.org/officeDocument/2006/relationships/image" Target="../media/image28.png"/><Relationship Id="rId9" Type="http://schemas.openxmlformats.org/officeDocument/2006/relationships/image" Target="../media/image21.png"/></Relationships>
</file>

<file path=ppt/slides/_rels/slide4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3.png"/><Relationship Id="rId7" Type="http://schemas.openxmlformats.org/officeDocument/2006/relationships/image" Target="../media/image19.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30.png"/><Relationship Id="rId11" Type="http://schemas.openxmlformats.org/officeDocument/2006/relationships/image" Target="../media/image12.png"/><Relationship Id="rId5" Type="http://schemas.openxmlformats.org/officeDocument/2006/relationships/image" Target="../media/image29.png"/><Relationship Id="rId10" Type="http://schemas.openxmlformats.org/officeDocument/2006/relationships/image" Target="../media/image47.gif"/><Relationship Id="rId4" Type="http://schemas.openxmlformats.org/officeDocument/2006/relationships/image" Target="../media/image28.png"/><Relationship Id="rId9" Type="http://schemas.openxmlformats.org/officeDocument/2006/relationships/image" Target="../media/image21.png"/></Relationships>
</file>

<file path=ppt/slides/_rels/slide4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3.png"/><Relationship Id="rId7" Type="http://schemas.openxmlformats.org/officeDocument/2006/relationships/image" Target="../media/image19.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30.png"/><Relationship Id="rId11" Type="http://schemas.openxmlformats.org/officeDocument/2006/relationships/image" Target="../media/image12.png"/><Relationship Id="rId5" Type="http://schemas.openxmlformats.org/officeDocument/2006/relationships/image" Target="../media/image29.png"/><Relationship Id="rId10" Type="http://schemas.openxmlformats.org/officeDocument/2006/relationships/image" Target="../media/image48.gif"/><Relationship Id="rId4" Type="http://schemas.openxmlformats.org/officeDocument/2006/relationships/image" Target="../media/image28.png"/><Relationship Id="rId9" Type="http://schemas.openxmlformats.org/officeDocument/2006/relationships/image" Target="../media/image21.png"/></Relationships>
</file>

<file path=ppt/slides/_rels/slide4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3.png"/><Relationship Id="rId7" Type="http://schemas.openxmlformats.org/officeDocument/2006/relationships/image" Target="../media/image19.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30.png"/><Relationship Id="rId11" Type="http://schemas.openxmlformats.org/officeDocument/2006/relationships/image" Target="../media/image12.png"/><Relationship Id="rId5" Type="http://schemas.openxmlformats.org/officeDocument/2006/relationships/image" Target="../media/image29.png"/><Relationship Id="rId10" Type="http://schemas.openxmlformats.org/officeDocument/2006/relationships/image" Target="../media/image49.gif"/><Relationship Id="rId4" Type="http://schemas.openxmlformats.org/officeDocument/2006/relationships/image" Target="../media/image28.png"/><Relationship Id="rId9" Type="http://schemas.openxmlformats.org/officeDocument/2006/relationships/image" Target="../media/image21.png"/></Relationships>
</file>

<file path=ppt/slides/_rels/slide4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3.png"/><Relationship Id="rId7" Type="http://schemas.openxmlformats.org/officeDocument/2006/relationships/image" Target="../media/image19.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30.png"/><Relationship Id="rId11" Type="http://schemas.openxmlformats.org/officeDocument/2006/relationships/image" Target="../media/image12.png"/><Relationship Id="rId5" Type="http://schemas.openxmlformats.org/officeDocument/2006/relationships/image" Target="../media/image29.png"/><Relationship Id="rId10" Type="http://schemas.openxmlformats.org/officeDocument/2006/relationships/image" Target="../media/image50.gif"/><Relationship Id="rId4" Type="http://schemas.openxmlformats.org/officeDocument/2006/relationships/image" Target="../media/image28.png"/><Relationship Id="rId9" Type="http://schemas.openxmlformats.org/officeDocument/2006/relationships/image" Target="../media/image21.png"/></Relationships>
</file>

<file path=ppt/slides/_rels/slide4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43.png"/><Relationship Id="rId7" Type="http://schemas.openxmlformats.org/officeDocument/2006/relationships/image" Target="../media/image19.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12.png"/><Relationship Id="rId4" Type="http://schemas.openxmlformats.org/officeDocument/2006/relationships/image" Target="../media/image28.png"/><Relationship Id="rId9" Type="http://schemas.openxmlformats.org/officeDocument/2006/relationships/image" Target="../media/image21.png"/></Relationships>
</file>

<file path=ppt/slides/_rels/slide4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53.png"/></Relationships>
</file>

<file path=ppt/slides/_rels/slide4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56.png"/></Relationships>
</file>

<file path=ppt/slides/_rels/slide50.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image" Target="../media/image21.png"/><Relationship Id="rId3" Type="http://schemas.openxmlformats.org/officeDocument/2006/relationships/image" Target="../media/image58.png"/><Relationship Id="rId7" Type="http://schemas.openxmlformats.org/officeDocument/2006/relationships/image" Target="../media/image62.png"/><Relationship Id="rId12" Type="http://schemas.openxmlformats.org/officeDocument/2006/relationships/image" Target="../media/image20.png"/><Relationship Id="rId2" Type="http://schemas.openxmlformats.org/officeDocument/2006/relationships/image" Target="../media/image57.png"/><Relationship Id="rId1" Type="http://schemas.openxmlformats.org/officeDocument/2006/relationships/slideLayout" Target="../slideLayouts/slideLayout2.xml"/><Relationship Id="rId6" Type="http://schemas.openxmlformats.org/officeDocument/2006/relationships/image" Target="../media/image61.png"/><Relationship Id="rId11" Type="http://schemas.openxmlformats.org/officeDocument/2006/relationships/image" Target="../media/image19.png"/><Relationship Id="rId5" Type="http://schemas.openxmlformats.org/officeDocument/2006/relationships/image" Target="../media/image60.png"/><Relationship Id="rId10" Type="http://schemas.openxmlformats.org/officeDocument/2006/relationships/image" Target="../media/image12.png"/><Relationship Id="rId4" Type="http://schemas.openxmlformats.org/officeDocument/2006/relationships/image" Target="../media/image59.png"/><Relationship Id="rId9" Type="http://schemas.openxmlformats.org/officeDocument/2006/relationships/image" Target="../media/image64.png"/></Relationships>
</file>

<file path=ppt/slides/_rels/slide5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67.png"/></Relationships>
</file>

<file path=ppt/slides/_rels/slide52.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69.png"/><Relationship Id="rId7" Type="http://schemas.openxmlformats.org/officeDocument/2006/relationships/image" Target="../media/image73.png"/><Relationship Id="rId12" Type="http://schemas.openxmlformats.org/officeDocument/2006/relationships/image" Target="../media/image21.png"/><Relationship Id="rId2" Type="http://schemas.openxmlformats.org/officeDocument/2006/relationships/image" Target="../media/image68.png"/><Relationship Id="rId1" Type="http://schemas.openxmlformats.org/officeDocument/2006/relationships/slideLayout" Target="../slideLayouts/slideLayout2.xml"/><Relationship Id="rId6" Type="http://schemas.openxmlformats.org/officeDocument/2006/relationships/image" Target="../media/image72.png"/><Relationship Id="rId11" Type="http://schemas.openxmlformats.org/officeDocument/2006/relationships/image" Target="../media/image20.png"/><Relationship Id="rId5" Type="http://schemas.openxmlformats.org/officeDocument/2006/relationships/image" Target="../media/image71.png"/><Relationship Id="rId10" Type="http://schemas.openxmlformats.org/officeDocument/2006/relationships/image" Target="../media/image19.png"/><Relationship Id="rId4" Type="http://schemas.openxmlformats.org/officeDocument/2006/relationships/image" Target="../media/image70.png"/><Relationship Id="rId9" Type="http://schemas.openxmlformats.org/officeDocument/2006/relationships/image" Target="../media/image12.png"/></Relationships>
</file>

<file path=ppt/slides/_rels/slide53.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69.png"/><Relationship Id="rId7" Type="http://schemas.openxmlformats.org/officeDocument/2006/relationships/image" Target="../media/image73.png"/><Relationship Id="rId12" Type="http://schemas.openxmlformats.org/officeDocument/2006/relationships/image" Target="../media/image21.png"/><Relationship Id="rId2" Type="http://schemas.openxmlformats.org/officeDocument/2006/relationships/image" Target="../media/image68.png"/><Relationship Id="rId1" Type="http://schemas.openxmlformats.org/officeDocument/2006/relationships/slideLayout" Target="../slideLayouts/slideLayout2.xml"/><Relationship Id="rId6" Type="http://schemas.openxmlformats.org/officeDocument/2006/relationships/image" Target="../media/image72.png"/><Relationship Id="rId11" Type="http://schemas.openxmlformats.org/officeDocument/2006/relationships/image" Target="../media/image20.png"/><Relationship Id="rId5" Type="http://schemas.openxmlformats.org/officeDocument/2006/relationships/image" Target="../media/image71.png"/><Relationship Id="rId10" Type="http://schemas.openxmlformats.org/officeDocument/2006/relationships/image" Target="../media/image19.png"/><Relationship Id="rId4" Type="http://schemas.openxmlformats.org/officeDocument/2006/relationships/image" Target="../media/image70.png"/><Relationship Id="rId9" Type="http://schemas.openxmlformats.org/officeDocument/2006/relationships/image" Target="../media/image12.png"/></Relationships>
</file>

<file path=ppt/slides/_rels/slide54.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69.png"/><Relationship Id="rId7" Type="http://schemas.openxmlformats.org/officeDocument/2006/relationships/image" Target="../media/image73.png"/><Relationship Id="rId12" Type="http://schemas.openxmlformats.org/officeDocument/2006/relationships/image" Target="../media/image21.png"/><Relationship Id="rId2" Type="http://schemas.openxmlformats.org/officeDocument/2006/relationships/image" Target="../media/image68.png"/><Relationship Id="rId1" Type="http://schemas.openxmlformats.org/officeDocument/2006/relationships/slideLayout" Target="../slideLayouts/slideLayout2.xml"/><Relationship Id="rId6" Type="http://schemas.openxmlformats.org/officeDocument/2006/relationships/image" Target="../media/image72.png"/><Relationship Id="rId11" Type="http://schemas.openxmlformats.org/officeDocument/2006/relationships/image" Target="../media/image20.png"/><Relationship Id="rId5" Type="http://schemas.openxmlformats.org/officeDocument/2006/relationships/image" Target="../media/image71.png"/><Relationship Id="rId10" Type="http://schemas.openxmlformats.org/officeDocument/2006/relationships/image" Target="../media/image19.png"/><Relationship Id="rId4" Type="http://schemas.openxmlformats.org/officeDocument/2006/relationships/image" Target="../media/image70.png"/><Relationship Id="rId9" Type="http://schemas.openxmlformats.org/officeDocument/2006/relationships/image" Target="../media/image12.png"/></Relationships>
</file>

<file path=ppt/slides/_rels/slide55.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69.png"/><Relationship Id="rId7" Type="http://schemas.openxmlformats.org/officeDocument/2006/relationships/image" Target="../media/image73.png"/><Relationship Id="rId12" Type="http://schemas.openxmlformats.org/officeDocument/2006/relationships/image" Target="../media/image21.png"/><Relationship Id="rId2" Type="http://schemas.openxmlformats.org/officeDocument/2006/relationships/image" Target="../media/image68.png"/><Relationship Id="rId1" Type="http://schemas.openxmlformats.org/officeDocument/2006/relationships/slideLayout" Target="../slideLayouts/slideLayout2.xml"/><Relationship Id="rId6" Type="http://schemas.openxmlformats.org/officeDocument/2006/relationships/image" Target="../media/image72.png"/><Relationship Id="rId11" Type="http://schemas.openxmlformats.org/officeDocument/2006/relationships/image" Target="../media/image20.png"/><Relationship Id="rId5" Type="http://schemas.openxmlformats.org/officeDocument/2006/relationships/image" Target="../media/image71.png"/><Relationship Id="rId10" Type="http://schemas.openxmlformats.org/officeDocument/2006/relationships/image" Target="../media/image19.png"/><Relationship Id="rId4" Type="http://schemas.openxmlformats.org/officeDocument/2006/relationships/image" Target="../media/image70.png"/><Relationship Id="rId9" Type="http://schemas.openxmlformats.org/officeDocument/2006/relationships/image" Target="../media/image12.png"/></Relationships>
</file>

<file path=ppt/slides/_rels/slide56.xml.rels><?xml version="1.0" encoding="UTF-8" standalone="yes"?>
<Relationships xmlns="http://schemas.openxmlformats.org/package/2006/relationships"><Relationship Id="rId8" Type="http://schemas.openxmlformats.org/officeDocument/2006/relationships/image" Target="../media/image78.jpg"/><Relationship Id="rId3" Type="http://schemas.openxmlformats.org/officeDocument/2006/relationships/image" Target="../media/image75.png"/><Relationship Id="rId7" Type="http://schemas.openxmlformats.org/officeDocument/2006/relationships/image" Target="../media/image7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7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a:extLst>
              <a:ext uri="{FF2B5EF4-FFF2-40B4-BE49-F238E27FC236}">
                <a16:creationId xmlns:a16="http://schemas.microsoft.com/office/drawing/2014/main" id="{52297C4B-84D7-EDC8-F6F6-53F29890AA2A}"/>
              </a:ext>
            </a:extLst>
          </p:cNvPr>
          <p:cNvSpPr/>
          <p:nvPr/>
        </p:nvSpPr>
        <p:spPr>
          <a:xfrm>
            <a:off x="152400" y="1324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22">
            <a:extLst>
              <a:ext uri="{FF2B5EF4-FFF2-40B4-BE49-F238E27FC236}">
                <a16:creationId xmlns:a16="http://schemas.microsoft.com/office/drawing/2014/main" id="{52297C4B-84D7-EDC8-F6F6-53F29890AA2A}"/>
              </a:ext>
            </a:extLst>
          </p:cNvPr>
          <p:cNvSpPr/>
          <p:nvPr/>
        </p:nvSpPr>
        <p:spPr>
          <a:xfrm>
            <a:off x="0" y="11722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Merna Emad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39344" y="2225438"/>
            <a:ext cx="5215534" cy="769441"/>
          </a:xfrm>
          <a:prstGeom prst="rect">
            <a:avLst/>
          </a:prstGeom>
          <a:noFill/>
        </p:spPr>
        <p:txBody>
          <a:bodyPr wrap="square" rtlCol="0">
            <a:spAutoFit/>
          </a:bodyPr>
          <a:lstStyle/>
          <a:p>
            <a:pPr algn="ctr"/>
            <a:r>
              <a:rPr lang="en-US" sz="4400" b="1" dirty="0" smtClean="0">
                <a:solidFill>
                  <a:schemeClr val="bg1"/>
                </a:solidFill>
              </a:rPr>
              <a:t>Communication skills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3</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76190" y="0"/>
            <a:ext cx="7024370"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solidFill>
                  <a:schemeClr val="bg1"/>
                </a:solidFill>
              </a:rPr>
              <a:t>www.midocean.ae</a:t>
            </a: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066800" y="928126"/>
            <a:ext cx="2533650" cy="2939415"/>
            <a:chOff x="1066800" y="928126"/>
            <a:chExt cx="2533650" cy="2939415"/>
          </a:xfrm>
        </p:grpSpPr>
        <p:pic>
          <p:nvPicPr>
            <p:cNvPr id="3" name="object 3"/>
            <p:cNvPicPr/>
            <p:nvPr/>
          </p:nvPicPr>
          <p:blipFill>
            <a:blip r:embed="rId2" cstate="print"/>
            <a:stretch>
              <a:fillRect/>
            </a:stretch>
          </p:blipFill>
          <p:spPr>
            <a:xfrm>
              <a:off x="1066800" y="2371725"/>
              <a:ext cx="2533650" cy="1495425"/>
            </a:xfrm>
            <a:prstGeom prst="rect">
              <a:avLst/>
            </a:prstGeom>
          </p:spPr>
        </p:pic>
        <p:sp>
          <p:nvSpPr>
            <p:cNvPr id="4" name="object 4"/>
            <p:cNvSpPr/>
            <p:nvPr/>
          </p:nvSpPr>
          <p:spPr>
            <a:xfrm>
              <a:off x="1093506" y="933206"/>
              <a:ext cx="2479675" cy="1452245"/>
            </a:xfrm>
            <a:custGeom>
              <a:avLst/>
              <a:gdLst/>
              <a:ahLst/>
              <a:cxnLst/>
              <a:rect l="l" t="t" r="r" b="b"/>
              <a:pathLst>
                <a:path w="2479675" h="1452245">
                  <a:moveTo>
                    <a:pt x="2237317" y="0"/>
                  </a:moveTo>
                  <a:lnTo>
                    <a:pt x="241898" y="0"/>
                  </a:lnTo>
                  <a:lnTo>
                    <a:pt x="193157" y="4915"/>
                  </a:lnTo>
                  <a:lnTo>
                    <a:pt x="147754" y="19015"/>
                  </a:lnTo>
                  <a:lnTo>
                    <a:pt x="106665" y="41326"/>
                  </a:lnTo>
                  <a:lnTo>
                    <a:pt x="70862" y="70877"/>
                  </a:lnTo>
                  <a:lnTo>
                    <a:pt x="41321" y="106696"/>
                  </a:lnTo>
                  <a:lnTo>
                    <a:pt x="19014" y="147811"/>
                  </a:lnTo>
                  <a:lnTo>
                    <a:pt x="4915" y="193250"/>
                  </a:lnTo>
                  <a:lnTo>
                    <a:pt x="0" y="242041"/>
                  </a:lnTo>
                  <a:lnTo>
                    <a:pt x="0" y="1209781"/>
                  </a:lnTo>
                  <a:lnTo>
                    <a:pt x="4915" y="1258542"/>
                  </a:lnTo>
                  <a:lnTo>
                    <a:pt x="19014" y="1303959"/>
                  </a:lnTo>
                  <a:lnTo>
                    <a:pt x="41321" y="1345057"/>
                  </a:lnTo>
                  <a:lnTo>
                    <a:pt x="70862" y="1380865"/>
                  </a:lnTo>
                  <a:lnTo>
                    <a:pt x="106665" y="1410410"/>
                  </a:lnTo>
                  <a:lnTo>
                    <a:pt x="147754" y="1432718"/>
                  </a:lnTo>
                  <a:lnTo>
                    <a:pt x="193157" y="1446816"/>
                  </a:lnTo>
                  <a:lnTo>
                    <a:pt x="241898" y="1451731"/>
                  </a:lnTo>
                  <a:lnTo>
                    <a:pt x="2237317" y="1451731"/>
                  </a:lnTo>
                  <a:lnTo>
                    <a:pt x="2286078" y="1446816"/>
                  </a:lnTo>
                  <a:lnTo>
                    <a:pt x="2331494" y="1432718"/>
                  </a:lnTo>
                  <a:lnTo>
                    <a:pt x="2372593" y="1410410"/>
                  </a:lnTo>
                  <a:lnTo>
                    <a:pt x="2408401" y="1380865"/>
                  </a:lnTo>
                  <a:lnTo>
                    <a:pt x="2437945" y="1345057"/>
                  </a:lnTo>
                  <a:lnTo>
                    <a:pt x="2460253" y="1303959"/>
                  </a:lnTo>
                  <a:lnTo>
                    <a:pt x="2474351" y="1258542"/>
                  </a:lnTo>
                  <a:lnTo>
                    <a:pt x="2479267" y="1209781"/>
                  </a:lnTo>
                  <a:lnTo>
                    <a:pt x="2479267" y="242041"/>
                  </a:lnTo>
                  <a:lnTo>
                    <a:pt x="2474351" y="193250"/>
                  </a:lnTo>
                  <a:lnTo>
                    <a:pt x="2460253" y="147811"/>
                  </a:lnTo>
                  <a:lnTo>
                    <a:pt x="2437945" y="106696"/>
                  </a:lnTo>
                  <a:lnTo>
                    <a:pt x="2408401" y="70877"/>
                  </a:lnTo>
                  <a:lnTo>
                    <a:pt x="2372593" y="41326"/>
                  </a:lnTo>
                  <a:lnTo>
                    <a:pt x="2331494" y="19015"/>
                  </a:lnTo>
                  <a:lnTo>
                    <a:pt x="2286078" y="4915"/>
                  </a:lnTo>
                  <a:lnTo>
                    <a:pt x="2237317" y="0"/>
                  </a:lnTo>
                  <a:close/>
                </a:path>
              </a:pathLst>
            </a:custGeom>
          </p:spPr>
          <p:style>
            <a:lnRef idx="2">
              <a:schemeClr val="dk1"/>
            </a:lnRef>
            <a:fillRef idx="1">
              <a:schemeClr val="lt1"/>
            </a:fillRef>
            <a:effectRef idx="0">
              <a:schemeClr val="dk1"/>
            </a:effectRef>
            <a:fontRef idx="minor">
              <a:schemeClr val="dk1"/>
            </a:fontRef>
          </p:style>
          <p:txBody>
            <a:bodyPr wrap="square" lIns="0" tIns="0" rIns="0" bIns="0" rtlCol="0"/>
            <a:lstStyle/>
            <a:p>
              <a:endParaRPr/>
            </a:p>
          </p:txBody>
        </p:sp>
        <p:sp>
          <p:nvSpPr>
            <p:cNvPr id="5" name="object 5"/>
            <p:cNvSpPr/>
            <p:nvPr/>
          </p:nvSpPr>
          <p:spPr>
            <a:xfrm>
              <a:off x="1093506" y="933206"/>
              <a:ext cx="2479675" cy="1452245"/>
            </a:xfrm>
            <a:custGeom>
              <a:avLst/>
              <a:gdLst/>
              <a:ahLst/>
              <a:cxnLst/>
              <a:rect l="l" t="t" r="r" b="b"/>
              <a:pathLst>
                <a:path w="2479675" h="1452245">
                  <a:moveTo>
                    <a:pt x="0" y="242041"/>
                  </a:moveTo>
                  <a:lnTo>
                    <a:pt x="4915" y="193250"/>
                  </a:lnTo>
                  <a:lnTo>
                    <a:pt x="19014" y="147811"/>
                  </a:lnTo>
                  <a:lnTo>
                    <a:pt x="41321" y="106696"/>
                  </a:lnTo>
                  <a:lnTo>
                    <a:pt x="70862" y="70877"/>
                  </a:lnTo>
                  <a:lnTo>
                    <a:pt x="106665" y="41326"/>
                  </a:lnTo>
                  <a:lnTo>
                    <a:pt x="147754" y="19015"/>
                  </a:lnTo>
                  <a:lnTo>
                    <a:pt x="193157" y="4915"/>
                  </a:lnTo>
                  <a:lnTo>
                    <a:pt x="241898" y="0"/>
                  </a:lnTo>
                  <a:lnTo>
                    <a:pt x="2237317" y="0"/>
                  </a:lnTo>
                  <a:lnTo>
                    <a:pt x="2286078" y="4915"/>
                  </a:lnTo>
                  <a:lnTo>
                    <a:pt x="2331494" y="19015"/>
                  </a:lnTo>
                  <a:lnTo>
                    <a:pt x="2372593" y="41326"/>
                  </a:lnTo>
                  <a:lnTo>
                    <a:pt x="2408401" y="70877"/>
                  </a:lnTo>
                  <a:lnTo>
                    <a:pt x="2437945" y="106696"/>
                  </a:lnTo>
                  <a:lnTo>
                    <a:pt x="2460253" y="147811"/>
                  </a:lnTo>
                  <a:lnTo>
                    <a:pt x="2474351" y="193250"/>
                  </a:lnTo>
                  <a:lnTo>
                    <a:pt x="2479267" y="242041"/>
                  </a:lnTo>
                  <a:lnTo>
                    <a:pt x="2479267" y="1209781"/>
                  </a:lnTo>
                  <a:lnTo>
                    <a:pt x="2474351" y="1258542"/>
                  </a:lnTo>
                  <a:lnTo>
                    <a:pt x="2460253" y="1303959"/>
                  </a:lnTo>
                  <a:lnTo>
                    <a:pt x="2437945" y="1345057"/>
                  </a:lnTo>
                  <a:lnTo>
                    <a:pt x="2408401" y="1380865"/>
                  </a:lnTo>
                  <a:lnTo>
                    <a:pt x="2372593" y="1410410"/>
                  </a:lnTo>
                  <a:lnTo>
                    <a:pt x="2331494" y="1432718"/>
                  </a:lnTo>
                  <a:lnTo>
                    <a:pt x="2286078" y="1446816"/>
                  </a:lnTo>
                  <a:lnTo>
                    <a:pt x="2237317" y="1451731"/>
                  </a:lnTo>
                  <a:lnTo>
                    <a:pt x="241898" y="1451731"/>
                  </a:lnTo>
                  <a:lnTo>
                    <a:pt x="193157" y="1446816"/>
                  </a:lnTo>
                  <a:lnTo>
                    <a:pt x="147754" y="1432718"/>
                  </a:lnTo>
                  <a:lnTo>
                    <a:pt x="106665" y="1410410"/>
                  </a:lnTo>
                  <a:lnTo>
                    <a:pt x="70862" y="1380865"/>
                  </a:lnTo>
                  <a:lnTo>
                    <a:pt x="41321" y="1345057"/>
                  </a:lnTo>
                  <a:lnTo>
                    <a:pt x="19014" y="1303959"/>
                  </a:lnTo>
                  <a:lnTo>
                    <a:pt x="4915" y="1258542"/>
                  </a:lnTo>
                  <a:lnTo>
                    <a:pt x="0" y="1209781"/>
                  </a:lnTo>
                  <a:lnTo>
                    <a:pt x="0" y="242041"/>
                  </a:lnTo>
                  <a:close/>
                </a:path>
              </a:pathLst>
            </a:custGeom>
            <a:ln w="9534">
              <a:solidFill>
                <a:srgbClr val="000000"/>
              </a:solidFill>
            </a:ln>
          </p:spPr>
          <p:txBody>
            <a:bodyPr wrap="square" lIns="0" tIns="0" rIns="0" bIns="0" rtlCol="0"/>
            <a:lstStyle/>
            <a:p>
              <a:endParaRPr/>
            </a:p>
          </p:txBody>
        </p:sp>
        <p:pic>
          <p:nvPicPr>
            <p:cNvPr id="6" name="object 6"/>
            <p:cNvPicPr/>
            <p:nvPr/>
          </p:nvPicPr>
          <p:blipFill>
            <a:blip r:embed="rId3" cstate="print"/>
            <a:stretch>
              <a:fillRect/>
            </a:stretch>
          </p:blipFill>
          <p:spPr>
            <a:xfrm>
              <a:off x="1457325" y="1181084"/>
              <a:ext cx="1647825" cy="809625"/>
            </a:xfrm>
            <a:prstGeom prst="rect">
              <a:avLst/>
            </a:prstGeom>
          </p:spPr>
        </p:pic>
      </p:grpSp>
      <p:sp>
        <p:nvSpPr>
          <p:cNvPr id="7" name="object 7"/>
          <p:cNvSpPr txBox="1"/>
          <p:nvPr/>
        </p:nvSpPr>
        <p:spPr>
          <a:xfrm>
            <a:off x="1682116" y="1280155"/>
            <a:ext cx="1183005" cy="449580"/>
          </a:xfrm>
          <a:prstGeom prst="rect">
            <a:avLst/>
          </a:prstGeom>
        </p:spPr>
        <p:txBody>
          <a:bodyPr vert="horz" wrap="square" lIns="0" tIns="16510" rIns="0" bIns="0" rtlCol="0">
            <a:spAutoFit/>
          </a:bodyPr>
          <a:lstStyle/>
          <a:p>
            <a:pPr marL="12700">
              <a:lnSpc>
                <a:spcPct val="100000"/>
              </a:lnSpc>
              <a:spcBef>
                <a:spcPts val="130"/>
              </a:spcBef>
            </a:pPr>
            <a:r>
              <a:rPr sz="2750" b="1" spc="-10" dirty="0">
                <a:latin typeface="Times New Roman"/>
                <a:cs typeface="Times New Roman"/>
              </a:rPr>
              <a:t>Lecture</a:t>
            </a:r>
            <a:endParaRPr sz="2750" dirty="0">
              <a:latin typeface="Times New Roman"/>
              <a:cs typeface="Times New Roman"/>
            </a:endParaRPr>
          </a:p>
        </p:txBody>
      </p:sp>
      <p:grpSp>
        <p:nvGrpSpPr>
          <p:cNvPr id="8" name="object 8"/>
          <p:cNvGrpSpPr/>
          <p:nvPr/>
        </p:nvGrpSpPr>
        <p:grpSpPr>
          <a:xfrm>
            <a:off x="3381390" y="1476375"/>
            <a:ext cx="2143125" cy="2876550"/>
            <a:chOff x="3381390" y="1476375"/>
            <a:chExt cx="2143125" cy="2876550"/>
          </a:xfrm>
        </p:grpSpPr>
        <p:pic>
          <p:nvPicPr>
            <p:cNvPr id="9" name="object 9"/>
            <p:cNvPicPr/>
            <p:nvPr/>
          </p:nvPicPr>
          <p:blipFill>
            <a:blip r:embed="rId4" cstate="print"/>
            <a:stretch>
              <a:fillRect/>
            </a:stretch>
          </p:blipFill>
          <p:spPr>
            <a:xfrm>
              <a:off x="3524249" y="2533650"/>
              <a:ext cx="1009650" cy="1257300"/>
            </a:xfrm>
            <a:prstGeom prst="rect">
              <a:avLst/>
            </a:prstGeom>
          </p:spPr>
        </p:pic>
        <p:pic>
          <p:nvPicPr>
            <p:cNvPr id="10" name="object 10"/>
            <p:cNvPicPr/>
            <p:nvPr/>
          </p:nvPicPr>
          <p:blipFill>
            <a:blip r:embed="rId5" cstate="print"/>
            <a:stretch>
              <a:fillRect/>
            </a:stretch>
          </p:blipFill>
          <p:spPr>
            <a:xfrm>
              <a:off x="3524249" y="1476375"/>
              <a:ext cx="1009650" cy="1247775"/>
            </a:xfrm>
            <a:prstGeom prst="rect">
              <a:avLst/>
            </a:prstGeom>
          </p:spPr>
        </p:pic>
        <p:sp>
          <p:nvSpPr>
            <p:cNvPr id="11" name="object 11"/>
            <p:cNvSpPr/>
            <p:nvPr/>
          </p:nvSpPr>
          <p:spPr>
            <a:xfrm>
              <a:off x="3563233" y="1516135"/>
              <a:ext cx="838835" cy="1042035"/>
            </a:xfrm>
            <a:custGeom>
              <a:avLst/>
              <a:gdLst/>
              <a:ahLst/>
              <a:cxnLst/>
              <a:rect l="l" t="t" r="r" b="b"/>
              <a:pathLst>
                <a:path w="838835" h="1042035">
                  <a:moveTo>
                    <a:pt x="791077" y="965301"/>
                  </a:moveTo>
                  <a:lnTo>
                    <a:pt x="762518" y="965301"/>
                  </a:lnTo>
                  <a:lnTo>
                    <a:pt x="800618" y="1041501"/>
                  </a:lnTo>
                  <a:lnTo>
                    <a:pt x="832363" y="978011"/>
                  </a:lnTo>
                  <a:lnTo>
                    <a:pt x="791077" y="978011"/>
                  </a:lnTo>
                  <a:lnTo>
                    <a:pt x="791077" y="965301"/>
                  </a:lnTo>
                  <a:close/>
                </a:path>
                <a:path w="838835" h="1042035">
                  <a:moveTo>
                    <a:pt x="791077" y="520689"/>
                  </a:moveTo>
                  <a:lnTo>
                    <a:pt x="791077" y="978011"/>
                  </a:lnTo>
                  <a:lnTo>
                    <a:pt x="810127" y="978011"/>
                  </a:lnTo>
                  <a:lnTo>
                    <a:pt x="810127" y="530199"/>
                  </a:lnTo>
                  <a:lnTo>
                    <a:pt x="800618" y="530199"/>
                  </a:lnTo>
                  <a:lnTo>
                    <a:pt x="791077" y="520689"/>
                  </a:lnTo>
                  <a:close/>
                </a:path>
                <a:path w="838835" h="1042035">
                  <a:moveTo>
                    <a:pt x="838718" y="965301"/>
                  </a:moveTo>
                  <a:lnTo>
                    <a:pt x="810127" y="965301"/>
                  </a:lnTo>
                  <a:lnTo>
                    <a:pt x="810127" y="978011"/>
                  </a:lnTo>
                  <a:lnTo>
                    <a:pt x="832363" y="978011"/>
                  </a:lnTo>
                  <a:lnTo>
                    <a:pt x="838718" y="965301"/>
                  </a:lnTo>
                  <a:close/>
                </a:path>
                <a:path w="838835" h="1042035">
                  <a:moveTo>
                    <a:pt x="19050" y="0"/>
                  </a:moveTo>
                  <a:lnTo>
                    <a:pt x="0" y="0"/>
                  </a:lnTo>
                  <a:lnTo>
                    <a:pt x="0" y="530199"/>
                  </a:lnTo>
                  <a:lnTo>
                    <a:pt x="791077" y="530199"/>
                  </a:lnTo>
                  <a:lnTo>
                    <a:pt x="791077" y="520689"/>
                  </a:lnTo>
                  <a:lnTo>
                    <a:pt x="19050" y="520689"/>
                  </a:lnTo>
                  <a:lnTo>
                    <a:pt x="9540" y="511149"/>
                  </a:lnTo>
                  <a:lnTo>
                    <a:pt x="19050" y="511149"/>
                  </a:lnTo>
                  <a:lnTo>
                    <a:pt x="19050" y="0"/>
                  </a:lnTo>
                  <a:close/>
                </a:path>
                <a:path w="838835" h="1042035">
                  <a:moveTo>
                    <a:pt x="810127" y="511149"/>
                  </a:moveTo>
                  <a:lnTo>
                    <a:pt x="19050" y="511149"/>
                  </a:lnTo>
                  <a:lnTo>
                    <a:pt x="19050" y="520689"/>
                  </a:lnTo>
                  <a:lnTo>
                    <a:pt x="791077" y="520689"/>
                  </a:lnTo>
                  <a:lnTo>
                    <a:pt x="800618" y="530199"/>
                  </a:lnTo>
                  <a:lnTo>
                    <a:pt x="810127" y="530199"/>
                  </a:lnTo>
                  <a:lnTo>
                    <a:pt x="810127" y="511149"/>
                  </a:lnTo>
                  <a:close/>
                </a:path>
                <a:path w="838835" h="1042035">
                  <a:moveTo>
                    <a:pt x="19050" y="511149"/>
                  </a:moveTo>
                  <a:lnTo>
                    <a:pt x="9540" y="511149"/>
                  </a:lnTo>
                  <a:lnTo>
                    <a:pt x="19050" y="520689"/>
                  </a:lnTo>
                  <a:lnTo>
                    <a:pt x="19050" y="511149"/>
                  </a:lnTo>
                  <a:close/>
                </a:path>
              </a:pathLst>
            </a:custGeom>
            <a:solidFill>
              <a:srgbClr val="000000"/>
            </a:solidFill>
          </p:spPr>
          <p:txBody>
            <a:bodyPr wrap="square" lIns="0" tIns="0" rIns="0" bIns="0" rtlCol="0"/>
            <a:lstStyle/>
            <a:p>
              <a:endParaRPr/>
            </a:p>
          </p:txBody>
        </p:sp>
        <p:pic>
          <p:nvPicPr>
            <p:cNvPr id="12" name="object 12"/>
            <p:cNvPicPr/>
            <p:nvPr/>
          </p:nvPicPr>
          <p:blipFill>
            <a:blip r:embed="rId6" cstate="print"/>
            <a:stretch>
              <a:fillRect/>
            </a:stretch>
          </p:blipFill>
          <p:spPr>
            <a:xfrm>
              <a:off x="3381390" y="2562225"/>
              <a:ext cx="2143125" cy="1790700"/>
            </a:xfrm>
            <a:prstGeom prst="rect">
              <a:avLst/>
            </a:prstGeom>
          </p:spPr>
        </p:pic>
        <p:pic>
          <p:nvPicPr>
            <p:cNvPr id="13" name="object 13"/>
            <p:cNvPicPr/>
            <p:nvPr/>
          </p:nvPicPr>
          <p:blipFill>
            <a:blip r:embed="rId7" cstate="print"/>
            <a:stretch>
              <a:fillRect/>
            </a:stretch>
          </p:blipFill>
          <p:spPr>
            <a:xfrm>
              <a:off x="3619499" y="3124200"/>
              <a:ext cx="1819275" cy="762000"/>
            </a:xfrm>
            <a:prstGeom prst="rect">
              <a:avLst/>
            </a:prstGeom>
          </p:spPr>
        </p:pic>
        <p:sp>
          <p:nvSpPr>
            <p:cNvPr id="14" name="object 14"/>
            <p:cNvSpPr/>
            <p:nvPr/>
          </p:nvSpPr>
          <p:spPr>
            <a:xfrm>
              <a:off x="3424305" y="2605278"/>
              <a:ext cx="1998980" cy="1649730"/>
            </a:xfrm>
            <a:custGeom>
              <a:avLst/>
              <a:gdLst/>
              <a:ahLst/>
              <a:cxnLst/>
              <a:rect l="l" t="t" r="r" b="b"/>
              <a:pathLst>
                <a:path w="1998979" h="1649729">
                  <a:moveTo>
                    <a:pt x="999225" y="0"/>
                  </a:moveTo>
                  <a:lnTo>
                    <a:pt x="946162" y="1143"/>
                  </a:lnTo>
                  <a:lnTo>
                    <a:pt x="893819" y="4535"/>
                  </a:lnTo>
                  <a:lnTo>
                    <a:pt x="842266" y="10119"/>
                  </a:lnTo>
                  <a:lnTo>
                    <a:pt x="791573" y="17838"/>
                  </a:lnTo>
                  <a:lnTo>
                    <a:pt x="741807" y="27635"/>
                  </a:lnTo>
                  <a:lnTo>
                    <a:pt x="693039" y="39453"/>
                  </a:lnTo>
                  <a:lnTo>
                    <a:pt x="645337" y="53234"/>
                  </a:lnTo>
                  <a:lnTo>
                    <a:pt x="598770" y="68922"/>
                  </a:lnTo>
                  <a:lnTo>
                    <a:pt x="553408" y="86460"/>
                  </a:lnTo>
                  <a:lnTo>
                    <a:pt x="509319" y="105790"/>
                  </a:lnTo>
                  <a:lnTo>
                    <a:pt x="466573" y="126856"/>
                  </a:lnTo>
                  <a:lnTo>
                    <a:pt x="425239" y="149601"/>
                  </a:lnTo>
                  <a:lnTo>
                    <a:pt x="385385" y="173967"/>
                  </a:lnTo>
                  <a:lnTo>
                    <a:pt x="347082" y="199898"/>
                  </a:lnTo>
                  <a:lnTo>
                    <a:pt x="310397" y="227336"/>
                  </a:lnTo>
                  <a:lnTo>
                    <a:pt x="275401" y="256225"/>
                  </a:lnTo>
                  <a:lnTo>
                    <a:pt x="242161" y="286508"/>
                  </a:lnTo>
                  <a:lnTo>
                    <a:pt x="210748" y="318127"/>
                  </a:lnTo>
                  <a:lnTo>
                    <a:pt x="181230" y="351025"/>
                  </a:lnTo>
                  <a:lnTo>
                    <a:pt x="153677" y="385146"/>
                  </a:lnTo>
                  <a:lnTo>
                    <a:pt x="128157" y="420432"/>
                  </a:lnTo>
                  <a:lnTo>
                    <a:pt x="104740" y="456827"/>
                  </a:lnTo>
                  <a:lnTo>
                    <a:pt x="83494" y="494273"/>
                  </a:lnTo>
                  <a:lnTo>
                    <a:pt x="64489" y="532714"/>
                  </a:lnTo>
                  <a:lnTo>
                    <a:pt x="47794" y="572092"/>
                  </a:lnTo>
                  <a:lnTo>
                    <a:pt x="33478" y="612350"/>
                  </a:lnTo>
                  <a:lnTo>
                    <a:pt x="21610" y="653431"/>
                  </a:lnTo>
                  <a:lnTo>
                    <a:pt x="12259" y="695279"/>
                  </a:lnTo>
                  <a:lnTo>
                    <a:pt x="5494" y="737836"/>
                  </a:lnTo>
                  <a:lnTo>
                    <a:pt x="1385" y="781045"/>
                  </a:lnTo>
                  <a:lnTo>
                    <a:pt x="0" y="824849"/>
                  </a:lnTo>
                  <a:lnTo>
                    <a:pt x="1385" y="868657"/>
                  </a:lnTo>
                  <a:lnTo>
                    <a:pt x="5494" y="911868"/>
                  </a:lnTo>
                  <a:lnTo>
                    <a:pt x="12259" y="954426"/>
                  </a:lnTo>
                  <a:lnTo>
                    <a:pt x="21610" y="996273"/>
                  </a:lnTo>
                  <a:lnTo>
                    <a:pt x="33478" y="1037354"/>
                  </a:lnTo>
                  <a:lnTo>
                    <a:pt x="47794" y="1077611"/>
                  </a:lnTo>
                  <a:lnTo>
                    <a:pt x="64489" y="1116986"/>
                  </a:lnTo>
                  <a:lnTo>
                    <a:pt x="83494" y="1155424"/>
                  </a:lnTo>
                  <a:lnTo>
                    <a:pt x="104740" y="1192867"/>
                  </a:lnTo>
                  <a:lnTo>
                    <a:pt x="128157" y="1229258"/>
                  </a:lnTo>
                  <a:lnTo>
                    <a:pt x="153677" y="1264540"/>
                  </a:lnTo>
                  <a:lnTo>
                    <a:pt x="181230" y="1298656"/>
                  </a:lnTo>
                  <a:lnTo>
                    <a:pt x="210748" y="1331549"/>
                  </a:lnTo>
                  <a:lnTo>
                    <a:pt x="242161" y="1363163"/>
                  </a:lnTo>
                  <a:lnTo>
                    <a:pt x="275401" y="1393440"/>
                  </a:lnTo>
                  <a:lnTo>
                    <a:pt x="310397" y="1422323"/>
                  </a:lnTo>
                  <a:lnTo>
                    <a:pt x="347082" y="1449755"/>
                  </a:lnTo>
                  <a:lnTo>
                    <a:pt x="385385" y="1475680"/>
                  </a:lnTo>
                  <a:lnTo>
                    <a:pt x="425239" y="1500041"/>
                  </a:lnTo>
                  <a:lnTo>
                    <a:pt x="466573" y="1522780"/>
                  </a:lnTo>
                  <a:lnTo>
                    <a:pt x="509319" y="1543840"/>
                  </a:lnTo>
                  <a:lnTo>
                    <a:pt x="553408" y="1563165"/>
                  </a:lnTo>
                  <a:lnTo>
                    <a:pt x="598770" y="1580698"/>
                  </a:lnTo>
                  <a:lnTo>
                    <a:pt x="645337" y="1596381"/>
                  </a:lnTo>
                  <a:lnTo>
                    <a:pt x="693039" y="1610158"/>
                  </a:lnTo>
                  <a:lnTo>
                    <a:pt x="741807" y="1621972"/>
                  </a:lnTo>
                  <a:lnTo>
                    <a:pt x="791573" y="1631766"/>
                  </a:lnTo>
                  <a:lnTo>
                    <a:pt x="842266" y="1639482"/>
                  </a:lnTo>
                  <a:lnTo>
                    <a:pt x="893819" y="1645064"/>
                  </a:lnTo>
                  <a:lnTo>
                    <a:pt x="946162" y="1648455"/>
                  </a:lnTo>
                  <a:lnTo>
                    <a:pt x="999225" y="1649598"/>
                  </a:lnTo>
                  <a:lnTo>
                    <a:pt x="1052303" y="1648455"/>
                  </a:lnTo>
                  <a:lnTo>
                    <a:pt x="1104658" y="1645064"/>
                  </a:lnTo>
                  <a:lnTo>
                    <a:pt x="1156221" y="1639482"/>
                  </a:lnTo>
                  <a:lnTo>
                    <a:pt x="1206924" y="1631766"/>
                  </a:lnTo>
                  <a:lnTo>
                    <a:pt x="1256698" y="1621972"/>
                  </a:lnTo>
                  <a:lnTo>
                    <a:pt x="1305472" y="1610158"/>
                  </a:lnTo>
                  <a:lnTo>
                    <a:pt x="1353180" y="1596381"/>
                  </a:lnTo>
                  <a:lnTo>
                    <a:pt x="1399751" y="1580698"/>
                  </a:lnTo>
                  <a:lnTo>
                    <a:pt x="1445116" y="1563165"/>
                  </a:lnTo>
                  <a:lnTo>
                    <a:pt x="1489207" y="1543840"/>
                  </a:lnTo>
                  <a:lnTo>
                    <a:pt x="1531954" y="1522780"/>
                  </a:lnTo>
                  <a:lnTo>
                    <a:pt x="1573288" y="1500041"/>
                  </a:lnTo>
                  <a:lnTo>
                    <a:pt x="1613141" y="1475680"/>
                  </a:lnTo>
                  <a:lnTo>
                    <a:pt x="1651444" y="1449755"/>
                  </a:lnTo>
                  <a:lnTo>
                    <a:pt x="1688127" y="1422323"/>
                  </a:lnTo>
                  <a:lnTo>
                    <a:pt x="1723121" y="1393440"/>
                  </a:lnTo>
                  <a:lnTo>
                    <a:pt x="1756358" y="1363163"/>
                  </a:lnTo>
                  <a:lnTo>
                    <a:pt x="1787768" y="1331549"/>
                  </a:lnTo>
                  <a:lnTo>
                    <a:pt x="1817282" y="1298656"/>
                  </a:lnTo>
                  <a:lnTo>
                    <a:pt x="1844832" y="1264540"/>
                  </a:lnTo>
                  <a:lnTo>
                    <a:pt x="1870349" y="1229258"/>
                  </a:lnTo>
                  <a:lnTo>
                    <a:pt x="1893762" y="1192867"/>
                  </a:lnTo>
                  <a:lnTo>
                    <a:pt x="1915004" y="1155424"/>
                  </a:lnTo>
                  <a:lnTo>
                    <a:pt x="1934006" y="1116986"/>
                  </a:lnTo>
                  <a:lnTo>
                    <a:pt x="1950698" y="1077611"/>
                  </a:lnTo>
                  <a:lnTo>
                    <a:pt x="1965011" y="1037354"/>
                  </a:lnTo>
                  <a:lnTo>
                    <a:pt x="1976876" y="996273"/>
                  </a:lnTo>
                  <a:lnTo>
                    <a:pt x="1986225" y="954426"/>
                  </a:lnTo>
                  <a:lnTo>
                    <a:pt x="1992988" y="911868"/>
                  </a:lnTo>
                  <a:lnTo>
                    <a:pt x="1997097" y="868657"/>
                  </a:lnTo>
                  <a:lnTo>
                    <a:pt x="1998482" y="824849"/>
                  </a:lnTo>
                  <a:lnTo>
                    <a:pt x="1997097" y="781045"/>
                  </a:lnTo>
                  <a:lnTo>
                    <a:pt x="1992988" y="737836"/>
                  </a:lnTo>
                  <a:lnTo>
                    <a:pt x="1986225" y="695279"/>
                  </a:lnTo>
                  <a:lnTo>
                    <a:pt x="1976876" y="653431"/>
                  </a:lnTo>
                  <a:lnTo>
                    <a:pt x="1965011" y="612350"/>
                  </a:lnTo>
                  <a:lnTo>
                    <a:pt x="1950698" y="572092"/>
                  </a:lnTo>
                  <a:lnTo>
                    <a:pt x="1934006" y="532714"/>
                  </a:lnTo>
                  <a:lnTo>
                    <a:pt x="1915004" y="494273"/>
                  </a:lnTo>
                  <a:lnTo>
                    <a:pt x="1893762" y="456827"/>
                  </a:lnTo>
                  <a:lnTo>
                    <a:pt x="1870349" y="420432"/>
                  </a:lnTo>
                  <a:lnTo>
                    <a:pt x="1844832" y="385146"/>
                  </a:lnTo>
                  <a:lnTo>
                    <a:pt x="1817282" y="351025"/>
                  </a:lnTo>
                  <a:lnTo>
                    <a:pt x="1787768" y="318127"/>
                  </a:lnTo>
                  <a:lnTo>
                    <a:pt x="1756358" y="286508"/>
                  </a:lnTo>
                  <a:lnTo>
                    <a:pt x="1723121" y="256225"/>
                  </a:lnTo>
                  <a:lnTo>
                    <a:pt x="1688127" y="227336"/>
                  </a:lnTo>
                  <a:lnTo>
                    <a:pt x="1651444" y="199898"/>
                  </a:lnTo>
                  <a:lnTo>
                    <a:pt x="1613141" y="173967"/>
                  </a:lnTo>
                  <a:lnTo>
                    <a:pt x="1573288" y="149601"/>
                  </a:lnTo>
                  <a:lnTo>
                    <a:pt x="1531954" y="126856"/>
                  </a:lnTo>
                  <a:lnTo>
                    <a:pt x="1489207" y="105790"/>
                  </a:lnTo>
                  <a:lnTo>
                    <a:pt x="1445116" y="86460"/>
                  </a:lnTo>
                  <a:lnTo>
                    <a:pt x="1399751" y="68922"/>
                  </a:lnTo>
                  <a:lnTo>
                    <a:pt x="1353180" y="53234"/>
                  </a:lnTo>
                  <a:lnTo>
                    <a:pt x="1305472" y="39453"/>
                  </a:lnTo>
                  <a:lnTo>
                    <a:pt x="1256698" y="27635"/>
                  </a:lnTo>
                  <a:lnTo>
                    <a:pt x="1206924" y="17838"/>
                  </a:lnTo>
                  <a:lnTo>
                    <a:pt x="1156221" y="10119"/>
                  </a:lnTo>
                  <a:lnTo>
                    <a:pt x="1104658" y="4535"/>
                  </a:lnTo>
                  <a:lnTo>
                    <a:pt x="1052303" y="1143"/>
                  </a:lnTo>
                  <a:lnTo>
                    <a:pt x="999225" y="0"/>
                  </a:lnTo>
                  <a:close/>
                </a:path>
              </a:pathLst>
            </a:custGeom>
            <a:solidFill>
              <a:srgbClr val="FFFFFF"/>
            </a:solidFill>
          </p:spPr>
          <p:txBody>
            <a:bodyPr wrap="square" lIns="0" tIns="0" rIns="0" bIns="0" rtlCol="0"/>
            <a:lstStyle/>
            <a:p>
              <a:endParaRPr/>
            </a:p>
          </p:txBody>
        </p:sp>
        <p:sp>
          <p:nvSpPr>
            <p:cNvPr id="15" name="object 15"/>
            <p:cNvSpPr/>
            <p:nvPr/>
          </p:nvSpPr>
          <p:spPr>
            <a:xfrm>
              <a:off x="3424305" y="2605278"/>
              <a:ext cx="1998980" cy="1649730"/>
            </a:xfrm>
            <a:custGeom>
              <a:avLst/>
              <a:gdLst/>
              <a:ahLst/>
              <a:cxnLst/>
              <a:rect l="l" t="t" r="r" b="b"/>
              <a:pathLst>
                <a:path w="1998979" h="1649729">
                  <a:moveTo>
                    <a:pt x="0" y="824849"/>
                  </a:moveTo>
                  <a:lnTo>
                    <a:pt x="1385" y="781045"/>
                  </a:lnTo>
                  <a:lnTo>
                    <a:pt x="5494" y="737836"/>
                  </a:lnTo>
                  <a:lnTo>
                    <a:pt x="12259" y="695279"/>
                  </a:lnTo>
                  <a:lnTo>
                    <a:pt x="21610" y="653431"/>
                  </a:lnTo>
                  <a:lnTo>
                    <a:pt x="33478" y="612350"/>
                  </a:lnTo>
                  <a:lnTo>
                    <a:pt x="47794" y="572092"/>
                  </a:lnTo>
                  <a:lnTo>
                    <a:pt x="64489" y="532714"/>
                  </a:lnTo>
                  <a:lnTo>
                    <a:pt x="83494" y="494273"/>
                  </a:lnTo>
                  <a:lnTo>
                    <a:pt x="104740" y="456827"/>
                  </a:lnTo>
                  <a:lnTo>
                    <a:pt x="128157" y="420432"/>
                  </a:lnTo>
                  <a:lnTo>
                    <a:pt x="153677" y="385146"/>
                  </a:lnTo>
                  <a:lnTo>
                    <a:pt x="181230" y="351025"/>
                  </a:lnTo>
                  <a:lnTo>
                    <a:pt x="210748" y="318127"/>
                  </a:lnTo>
                  <a:lnTo>
                    <a:pt x="242161" y="286508"/>
                  </a:lnTo>
                  <a:lnTo>
                    <a:pt x="275401" y="256225"/>
                  </a:lnTo>
                  <a:lnTo>
                    <a:pt x="310397" y="227336"/>
                  </a:lnTo>
                  <a:lnTo>
                    <a:pt x="347082" y="199898"/>
                  </a:lnTo>
                  <a:lnTo>
                    <a:pt x="385385" y="173967"/>
                  </a:lnTo>
                  <a:lnTo>
                    <a:pt x="425239" y="149601"/>
                  </a:lnTo>
                  <a:lnTo>
                    <a:pt x="466573" y="126856"/>
                  </a:lnTo>
                  <a:lnTo>
                    <a:pt x="509319" y="105790"/>
                  </a:lnTo>
                  <a:lnTo>
                    <a:pt x="553408" y="86460"/>
                  </a:lnTo>
                  <a:lnTo>
                    <a:pt x="598770" y="68922"/>
                  </a:lnTo>
                  <a:lnTo>
                    <a:pt x="645337" y="53234"/>
                  </a:lnTo>
                  <a:lnTo>
                    <a:pt x="693039" y="39453"/>
                  </a:lnTo>
                  <a:lnTo>
                    <a:pt x="741807" y="27635"/>
                  </a:lnTo>
                  <a:lnTo>
                    <a:pt x="791573" y="17838"/>
                  </a:lnTo>
                  <a:lnTo>
                    <a:pt x="842266" y="10119"/>
                  </a:lnTo>
                  <a:lnTo>
                    <a:pt x="893819" y="4535"/>
                  </a:lnTo>
                  <a:lnTo>
                    <a:pt x="946162" y="1143"/>
                  </a:lnTo>
                  <a:lnTo>
                    <a:pt x="999225" y="0"/>
                  </a:lnTo>
                  <a:lnTo>
                    <a:pt x="1052303" y="1143"/>
                  </a:lnTo>
                  <a:lnTo>
                    <a:pt x="1104658" y="4535"/>
                  </a:lnTo>
                  <a:lnTo>
                    <a:pt x="1156221" y="10119"/>
                  </a:lnTo>
                  <a:lnTo>
                    <a:pt x="1206924" y="17838"/>
                  </a:lnTo>
                  <a:lnTo>
                    <a:pt x="1256698" y="27635"/>
                  </a:lnTo>
                  <a:lnTo>
                    <a:pt x="1305472" y="39453"/>
                  </a:lnTo>
                  <a:lnTo>
                    <a:pt x="1353180" y="53234"/>
                  </a:lnTo>
                  <a:lnTo>
                    <a:pt x="1399751" y="68922"/>
                  </a:lnTo>
                  <a:lnTo>
                    <a:pt x="1445116" y="86460"/>
                  </a:lnTo>
                  <a:lnTo>
                    <a:pt x="1489207" y="105790"/>
                  </a:lnTo>
                  <a:lnTo>
                    <a:pt x="1531954" y="126856"/>
                  </a:lnTo>
                  <a:lnTo>
                    <a:pt x="1573288" y="149601"/>
                  </a:lnTo>
                  <a:lnTo>
                    <a:pt x="1613141" y="173967"/>
                  </a:lnTo>
                  <a:lnTo>
                    <a:pt x="1651444" y="199898"/>
                  </a:lnTo>
                  <a:lnTo>
                    <a:pt x="1688127" y="227336"/>
                  </a:lnTo>
                  <a:lnTo>
                    <a:pt x="1723121" y="256225"/>
                  </a:lnTo>
                  <a:lnTo>
                    <a:pt x="1756358" y="286508"/>
                  </a:lnTo>
                  <a:lnTo>
                    <a:pt x="1787768" y="318127"/>
                  </a:lnTo>
                  <a:lnTo>
                    <a:pt x="1817282" y="351025"/>
                  </a:lnTo>
                  <a:lnTo>
                    <a:pt x="1844832" y="385146"/>
                  </a:lnTo>
                  <a:lnTo>
                    <a:pt x="1870349" y="420432"/>
                  </a:lnTo>
                  <a:lnTo>
                    <a:pt x="1893762" y="456827"/>
                  </a:lnTo>
                  <a:lnTo>
                    <a:pt x="1915004" y="494273"/>
                  </a:lnTo>
                  <a:lnTo>
                    <a:pt x="1934006" y="532714"/>
                  </a:lnTo>
                  <a:lnTo>
                    <a:pt x="1950698" y="572092"/>
                  </a:lnTo>
                  <a:lnTo>
                    <a:pt x="1965011" y="612350"/>
                  </a:lnTo>
                  <a:lnTo>
                    <a:pt x="1976876" y="653431"/>
                  </a:lnTo>
                  <a:lnTo>
                    <a:pt x="1986225" y="695279"/>
                  </a:lnTo>
                  <a:lnTo>
                    <a:pt x="1992988" y="737836"/>
                  </a:lnTo>
                  <a:lnTo>
                    <a:pt x="1997097" y="781045"/>
                  </a:lnTo>
                  <a:lnTo>
                    <a:pt x="1998482" y="824849"/>
                  </a:lnTo>
                  <a:lnTo>
                    <a:pt x="1997097" y="868657"/>
                  </a:lnTo>
                  <a:lnTo>
                    <a:pt x="1992988" y="911868"/>
                  </a:lnTo>
                  <a:lnTo>
                    <a:pt x="1986225" y="954426"/>
                  </a:lnTo>
                  <a:lnTo>
                    <a:pt x="1976876" y="996273"/>
                  </a:lnTo>
                  <a:lnTo>
                    <a:pt x="1965011" y="1037354"/>
                  </a:lnTo>
                  <a:lnTo>
                    <a:pt x="1950698" y="1077611"/>
                  </a:lnTo>
                  <a:lnTo>
                    <a:pt x="1934006" y="1116986"/>
                  </a:lnTo>
                  <a:lnTo>
                    <a:pt x="1915004" y="1155424"/>
                  </a:lnTo>
                  <a:lnTo>
                    <a:pt x="1893762" y="1192867"/>
                  </a:lnTo>
                  <a:lnTo>
                    <a:pt x="1870349" y="1229258"/>
                  </a:lnTo>
                  <a:lnTo>
                    <a:pt x="1844832" y="1264540"/>
                  </a:lnTo>
                  <a:lnTo>
                    <a:pt x="1817282" y="1298656"/>
                  </a:lnTo>
                  <a:lnTo>
                    <a:pt x="1787768" y="1331549"/>
                  </a:lnTo>
                  <a:lnTo>
                    <a:pt x="1756358" y="1363163"/>
                  </a:lnTo>
                  <a:lnTo>
                    <a:pt x="1723121" y="1393440"/>
                  </a:lnTo>
                  <a:lnTo>
                    <a:pt x="1688127" y="1422323"/>
                  </a:lnTo>
                  <a:lnTo>
                    <a:pt x="1651444" y="1449755"/>
                  </a:lnTo>
                  <a:lnTo>
                    <a:pt x="1613141" y="1475680"/>
                  </a:lnTo>
                  <a:lnTo>
                    <a:pt x="1573288" y="1500041"/>
                  </a:lnTo>
                  <a:lnTo>
                    <a:pt x="1531954" y="1522780"/>
                  </a:lnTo>
                  <a:lnTo>
                    <a:pt x="1489207" y="1543840"/>
                  </a:lnTo>
                  <a:lnTo>
                    <a:pt x="1445116" y="1563165"/>
                  </a:lnTo>
                  <a:lnTo>
                    <a:pt x="1399751" y="1580698"/>
                  </a:lnTo>
                  <a:lnTo>
                    <a:pt x="1353180" y="1596381"/>
                  </a:lnTo>
                  <a:lnTo>
                    <a:pt x="1305472" y="1610158"/>
                  </a:lnTo>
                  <a:lnTo>
                    <a:pt x="1256698" y="1621972"/>
                  </a:lnTo>
                  <a:lnTo>
                    <a:pt x="1206924" y="1631766"/>
                  </a:lnTo>
                  <a:lnTo>
                    <a:pt x="1156221" y="1639482"/>
                  </a:lnTo>
                  <a:lnTo>
                    <a:pt x="1104658" y="1645064"/>
                  </a:lnTo>
                  <a:lnTo>
                    <a:pt x="1052303" y="1648455"/>
                  </a:lnTo>
                  <a:lnTo>
                    <a:pt x="999225" y="1649598"/>
                  </a:lnTo>
                  <a:lnTo>
                    <a:pt x="946162" y="1648455"/>
                  </a:lnTo>
                  <a:lnTo>
                    <a:pt x="893819" y="1645064"/>
                  </a:lnTo>
                  <a:lnTo>
                    <a:pt x="842266" y="1639482"/>
                  </a:lnTo>
                  <a:lnTo>
                    <a:pt x="791573" y="1631766"/>
                  </a:lnTo>
                  <a:lnTo>
                    <a:pt x="741807" y="1621972"/>
                  </a:lnTo>
                  <a:lnTo>
                    <a:pt x="693039" y="1610158"/>
                  </a:lnTo>
                  <a:lnTo>
                    <a:pt x="645337" y="1596381"/>
                  </a:lnTo>
                  <a:lnTo>
                    <a:pt x="598770" y="1580698"/>
                  </a:lnTo>
                  <a:lnTo>
                    <a:pt x="553408" y="1563165"/>
                  </a:lnTo>
                  <a:lnTo>
                    <a:pt x="509319" y="1543840"/>
                  </a:lnTo>
                  <a:lnTo>
                    <a:pt x="466573" y="1522780"/>
                  </a:lnTo>
                  <a:lnTo>
                    <a:pt x="425239" y="1500041"/>
                  </a:lnTo>
                  <a:lnTo>
                    <a:pt x="385385" y="1475680"/>
                  </a:lnTo>
                  <a:lnTo>
                    <a:pt x="347082" y="1449755"/>
                  </a:lnTo>
                  <a:lnTo>
                    <a:pt x="310397" y="1422323"/>
                  </a:lnTo>
                  <a:lnTo>
                    <a:pt x="275401" y="1393440"/>
                  </a:lnTo>
                  <a:lnTo>
                    <a:pt x="242161" y="1363163"/>
                  </a:lnTo>
                  <a:lnTo>
                    <a:pt x="210748" y="1331549"/>
                  </a:lnTo>
                  <a:lnTo>
                    <a:pt x="181230" y="1298656"/>
                  </a:lnTo>
                  <a:lnTo>
                    <a:pt x="153677" y="1264540"/>
                  </a:lnTo>
                  <a:lnTo>
                    <a:pt x="128157" y="1229258"/>
                  </a:lnTo>
                  <a:lnTo>
                    <a:pt x="104740" y="1192867"/>
                  </a:lnTo>
                  <a:lnTo>
                    <a:pt x="83494" y="1155424"/>
                  </a:lnTo>
                  <a:lnTo>
                    <a:pt x="64489" y="1116986"/>
                  </a:lnTo>
                  <a:lnTo>
                    <a:pt x="47794" y="1077611"/>
                  </a:lnTo>
                  <a:lnTo>
                    <a:pt x="33478" y="1037354"/>
                  </a:lnTo>
                  <a:lnTo>
                    <a:pt x="21610" y="996273"/>
                  </a:lnTo>
                  <a:lnTo>
                    <a:pt x="12259" y="954426"/>
                  </a:lnTo>
                  <a:lnTo>
                    <a:pt x="5494" y="911868"/>
                  </a:lnTo>
                  <a:lnTo>
                    <a:pt x="1385" y="868657"/>
                  </a:lnTo>
                  <a:lnTo>
                    <a:pt x="0" y="824849"/>
                  </a:lnTo>
                  <a:close/>
                </a:path>
              </a:pathLst>
            </a:custGeom>
            <a:ln w="9534">
              <a:solidFill>
                <a:srgbClr val="000000"/>
              </a:solidFill>
            </a:ln>
          </p:spPr>
          <p:txBody>
            <a:bodyPr wrap="square" lIns="0" tIns="0" rIns="0" bIns="0" rtlCol="0"/>
            <a:lstStyle/>
            <a:p>
              <a:endParaRPr/>
            </a:p>
          </p:txBody>
        </p:sp>
      </p:grpSp>
      <p:sp>
        <p:nvSpPr>
          <p:cNvPr id="16" name="object 16"/>
          <p:cNvSpPr txBox="1"/>
          <p:nvPr/>
        </p:nvSpPr>
        <p:spPr>
          <a:xfrm>
            <a:off x="3828036" y="3229353"/>
            <a:ext cx="1196975" cy="392430"/>
          </a:xfrm>
          <a:prstGeom prst="rect">
            <a:avLst/>
          </a:prstGeom>
        </p:spPr>
        <p:txBody>
          <a:bodyPr vert="horz" wrap="square" lIns="0" tIns="13335" rIns="0" bIns="0" rtlCol="0">
            <a:spAutoFit/>
          </a:bodyPr>
          <a:lstStyle/>
          <a:p>
            <a:pPr marL="12700">
              <a:lnSpc>
                <a:spcPct val="100000"/>
              </a:lnSpc>
              <a:spcBef>
                <a:spcPts val="105"/>
              </a:spcBef>
            </a:pPr>
            <a:r>
              <a:rPr sz="2400" b="1" dirty="0">
                <a:latin typeface="Times New Roman"/>
                <a:cs typeface="Times New Roman"/>
              </a:rPr>
              <a:t>Section</a:t>
            </a:r>
            <a:r>
              <a:rPr sz="2400" b="1" spc="-80" dirty="0">
                <a:latin typeface="Times New Roman"/>
                <a:cs typeface="Times New Roman"/>
              </a:rPr>
              <a:t> </a:t>
            </a:r>
            <a:r>
              <a:rPr sz="2400" b="1" spc="-50" dirty="0">
                <a:latin typeface="Times New Roman"/>
                <a:cs typeface="Times New Roman"/>
              </a:rPr>
              <a:t>1</a:t>
            </a:r>
            <a:endParaRPr sz="2400">
              <a:latin typeface="Times New Roman"/>
              <a:cs typeface="Times New Roman"/>
            </a:endParaRPr>
          </a:p>
        </p:txBody>
      </p:sp>
      <p:grpSp>
        <p:nvGrpSpPr>
          <p:cNvPr id="17" name="object 17"/>
          <p:cNvGrpSpPr/>
          <p:nvPr/>
        </p:nvGrpSpPr>
        <p:grpSpPr>
          <a:xfrm>
            <a:off x="3572774" y="104790"/>
            <a:ext cx="3590290" cy="1790700"/>
            <a:chOff x="3572774" y="104790"/>
            <a:chExt cx="3590290" cy="1790700"/>
          </a:xfrm>
        </p:grpSpPr>
        <p:sp>
          <p:nvSpPr>
            <p:cNvPr id="18" name="object 18"/>
            <p:cNvSpPr/>
            <p:nvPr/>
          </p:nvSpPr>
          <p:spPr>
            <a:xfrm>
              <a:off x="3572774" y="674369"/>
              <a:ext cx="1398905" cy="1070610"/>
            </a:xfrm>
            <a:custGeom>
              <a:avLst/>
              <a:gdLst/>
              <a:ahLst/>
              <a:cxnLst/>
              <a:rect l="l" t="t" r="r" b="b"/>
              <a:pathLst>
                <a:path w="1398904" h="1070610">
                  <a:moveTo>
                    <a:pt x="689853" y="1051438"/>
                  </a:moveTo>
                  <a:lnTo>
                    <a:pt x="0" y="1051438"/>
                  </a:lnTo>
                  <a:lnTo>
                    <a:pt x="0" y="1070488"/>
                  </a:lnTo>
                  <a:lnTo>
                    <a:pt x="708903" y="1070488"/>
                  </a:lnTo>
                  <a:lnTo>
                    <a:pt x="708903" y="1060947"/>
                  </a:lnTo>
                  <a:lnTo>
                    <a:pt x="689853" y="1060947"/>
                  </a:lnTo>
                  <a:lnTo>
                    <a:pt x="689853" y="1051438"/>
                  </a:lnTo>
                  <a:close/>
                </a:path>
                <a:path w="1398904" h="1070610">
                  <a:moveTo>
                    <a:pt x="1322557" y="28559"/>
                  </a:moveTo>
                  <a:lnTo>
                    <a:pt x="689853" y="28559"/>
                  </a:lnTo>
                  <a:lnTo>
                    <a:pt x="689853" y="1060947"/>
                  </a:lnTo>
                  <a:lnTo>
                    <a:pt x="699394" y="1051438"/>
                  </a:lnTo>
                  <a:lnTo>
                    <a:pt x="708903" y="1051438"/>
                  </a:lnTo>
                  <a:lnTo>
                    <a:pt x="708903" y="47609"/>
                  </a:lnTo>
                  <a:lnTo>
                    <a:pt x="699394" y="47609"/>
                  </a:lnTo>
                  <a:lnTo>
                    <a:pt x="708903" y="38100"/>
                  </a:lnTo>
                  <a:lnTo>
                    <a:pt x="1322557" y="38100"/>
                  </a:lnTo>
                  <a:lnTo>
                    <a:pt x="1322557" y="28559"/>
                  </a:lnTo>
                  <a:close/>
                </a:path>
                <a:path w="1398904" h="1070610">
                  <a:moveTo>
                    <a:pt x="708903" y="1051438"/>
                  </a:moveTo>
                  <a:lnTo>
                    <a:pt x="699394" y="1051438"/>
                  </a:lnTo>
                  <a:lnTo>
                    <a:pt x="689853" y="1060947"/>
                  </a:lnTo>
                  <a:lnTo>
                    <a:pt x="708903" y="1060947"/>
                  </a:lnTo>
                  <a:lnTo>
                    <a:pt x="708903" y="1051438"/>
                  </a:lnTo>
                  <a:close/>
                </a:path>
                <a:path w="1398904" h="1070610">
                  <a:moveTo>
                    <a:pt x="1322557" y="0"/>
                  </a:moveTo>
                  <a:lnTo>
                    <a:pt x="1322557" y="76200"/>
                  </a:lnTo>
                  <a:lnTo>
                    <a:pt x="1379738" y="47609"/>
                  </a:lnTo>
                  <a:lnTo>
                    <a:pt x="1335267" y="47609"/>
                  </a:lnTo>
                  <a:lnTo>
                    <a:pt x="1335267" y="28559"/>
                  </a:lnTo>
                  <a:lnTo>
                    <a:pt x="1379677" y="28559"/>
                  </a:lnTo>
                  <a:lnTo>
                    <a:pt x="1322557" y="0"/>
                  </a:lnTo>
                  <a:close/>
                </a:path>
                <a:path w="1398904" h="1070610">
                  <a:moveTo>
                    <a:pt x="708903" y="38100"/>
                  </a:moveTo>
                  <a:lnTo>
                    <a:pt x="699394" y="47609"/>
                  </a:lnTo>
                  <a:lnTo>
                    <a:pt x="708903" y="47609"/>
                  </a:lnTo>
                  <a:lnTo>
                    <a:pt x="708903" y="38100"/>
                  </a:lnTo>
                  <a:close/>
                </a:path>
                <a:path w="1398904" h="1070610">
                  <a:moveTo>
                    <a:pt x="1322557" y="38100"/>
                  </a:moveTo>
                  <a:lnTo>
                    <a:pt x="708903" y="38100"/>
                  </a:lnTo>
                  <a:lnTo>
                    <a:pt x="708903" y="47609"/>
                  </a:lnTo>
                  <a:lnTo>
                    <a:pt x="1322557" y="47609"/>
                  </a:lnTo>
                  <a:lnTo>
                    <a:pt x="1322557" y="38100"/>
                  </a:lnTo>
                  <a:close/>
                </a:path>
                <a:path w="1398904" h="1070610">
                  <a:moveTo>
                    <a:pt x="1379677" y="28559"/>
                  </a:moveTo>
                  <a:lnTo>
                    <a:pt x="1335267" y="28559"/>
                  </a:lnTo>
                  <a:lnTo>
                    <a:pt x="1335267" y="47609"/>
                  </a:lnTo>
                  <a:lnTo>
                    <a:pt x="1379738" y="47609"/>
                  </a:lnTo>
                  <a:lnTo>
                    <a:pt x="1398757" y="38100"/>
                  </a:lnTo>
                  <a:lnTo>
                    <a:pt x="1379677" y="28559"/>
                  </a:lnTo>
                  <a:close/>
                </a:path>
              </a:pathLst>
            </a:custGeom>
            <a:solidFill>
              <a:srgbClr val="000000"/>
            </a:solidFill>
          </p:spPr>
          <p:txBody>
            <a:bodyPr wrap="square" lIns="0" tIns="0" rIns="0" bIns="0" rtlCol="0"/>
            <a:lstStyle/>
            <a:p>
              <a:endParaRPr/>
            </a:p>
          </p:txBody>
        </p:sp>
        <p:pic>
          <p:nvPicPr>
            <p:cNvPr id="19" name="object 19"/>
            <p:cNvPicPr/>
            <p:nvPr/>
          </p:nvPicPr>
          <p:blipFill>
            <a:blip r:embed="rId8" cstate="print"/>
            <a:stretch>
              <a:fillRect/>
            </a:stretch>
          </p:blipFill>
          <p:spPr>
            <a:xfrm>
              <a:off x="5019659" y="104790"/>
              <a:ext cx="2143125" cy="1790700"/>
            </a:xfrm>
            <a:prstGeom prst="rect">
              <a:avLst/>
            </a:prstGeom>
          </p:spPr>
        </p:pic>
        <p:pic>
          <p:nvPicPr>
            <p:cNvPr id="20" name="object 20"/>
            <p:cNvPicPr/>
            <p:nvPr/>
          </p:nvPicPr>
          <p:blipFill>
            <a:blip r:embed="rId9" cstate="print"/>
            <a:stretch>
              <a:fillRect/>
            </a:stretch>
          </p:blipFill>
          <p:spPr>
            <a:xfrm>
              <a:off x="5257799" y="666749"/>
              <a:ext cx="1819275" cy="762000"/>
            </a:xfrm>
            <a:prstGeom prst="rect">
              <a:avLst/>
            </a:prstGeom>
          </p:spPr>
        </p:pic>
        <p:sp>
          <p:nvSpPr>
            <p:cNvPr id="21" name="object 21"/>
            <p:cNvSpPr/>
            <p:nvPr/>
          </p:nvSpPr>
          <p:spPr>
            <a:xfrm>
              <a:off x="5067421" y="149595"/>
              <a:ext cx="1998980" cy="1649730"/>
            </a:xfrm>
            <a:custGeom>
              <a:avLst/>
              <a:gdLst/>
              <a:ahLst/>
              <a:cxnLst/>
              <a:rect l="l" t="t" r="r" b="b"/>
              <a:pathLst>
                <a:path w="1998979" h="1649730">
                  <a:moveTo>
                    <a:pt x="999256" y="0"/>
                  </a:moveTo>
                  <a:lnTo>
                    <a:pt x="946189" y="1143"/>
                  </a:lnTo>
                  <a:lnTo>
                    <a:pt x="893844" y="4535"/>
                  </a:lnTo>
                  <a:lnTo>
                    <a:pt x="842289" y="10119"/>
                  </a:lnTo>
                  <a:lnTo>
                    <a:pt x="791593" y="17838"/>
                  </a:lnTo>
                  <a:lnTo>
                    <a:pt x="741825" y="27635"/>
                  </a:lnTo>
                  <a:lnTo>
                    <a:pt x="693055" y="39453"/>
                  </a:lnTo>
                  <a:lnTo>
                    <a:pt x="645351" y="53234"/>
                  </a:lnTo>
                  <a:lnTo>
                    <a:pt x="598782" y="68922"/>
                  </a:lnTo>
                  <a:lnTo>
                    <a:pt x="553419" y="86460"/>
                  </a:lnTo>
                  <a:lnTo>
                    <a:pt x="509329" y="105791"/>
                  </a:lnTo>
                  <a:lnTo>
                    <a:pt x="466581" y="126857"/>
                  </a:lnTo>
                  <a:lnTo>
                    <a:pt x="425246" y="149602"/>
                  </a:lnTo>
                  <a:lnTo>
                    <a:pt x="385391" y="173969"/>
                  </a:lnTo>
                  <a:lnTo>
                    <a:pt x="347087" y="199901"/>
                  </a:lnTo>
                  <a:lnTo>
                    <a:pt x="310401" y="227340"/>
                  </a:lnTo>
                  <a:lnTo>
                    <a:pt x="275404" y="256229"/>
                  </a:lnTo>
                  <a:lnTo>
                    <a:pt x="242164" y="286513"/>
                  </a:lnTo>
                  <a:lnTo>
                    <a:pt x="210751" y="318133"/>
                  </a:lnTo>
                  <a:lnTo>
                    <a:pt x="181232" y="351032"/>
                  </a:lnTo>
                  <a:lnTo>
                    <a:pt x="153678" y="385154"/>
                  </a:lnTo>
                  <a:lnTo>
                    <a:pt x="128158" y="420442"/>
                  </a:lnTo>
                  <a:lnTo>
                    <a:pt x="104741" y="456838"/>
                  </a:lnTo>
                  <a:lnTo>
                    <a:pt x="83495" y="494286"/>
                  </a:lnTo>
                  <a:lnTo>
                    <a:pt x="64490" y="532728"/>
                  </a:lnTo>
                  <a:lnTo>
                    <a:pt x="47795" y="572108"/>
                  </a:lnTo>
                  <a:lnTo>
                    <a:pt x="33478" y="612368"/>
                  </a:lnTo>
                  <a:lnTo>
                    <a:pt x="21610" y="653451"/>
                  </a:lnTo>
                  <a:lnTo>
                    <a:pt x="12259" y="695301"/>
                  </a:lnTo>
                  <a:lnTo>
                    <a:pt x="5494" y="737861"/>
                  </a:lnTo>
                  <a:lnTo>
                    <a:pt x="1385" y="781073"/>
                  </a:lnTo>
                  <a:lnTo>
                    <a:pt x="0" y="824880"/>
                  </a:lnTo>
                  <a:lnTo>
                    <a:pt x="1385" y="868687"/>
                  </a:lnTo>
                  <a:lnTo>
                    <a:pt x="5494" y="911898"/>
                  </a:lnTo>
                  <a:lnTo>
                    <a:pt x="12259" y="954457"/>
                  </a:lnTo>
                  <a:lnTo>
                    <a:pt x="21610" y="996307"/>
                  </a:lnTo>
                  <a:lnTo>
                    <a:pt x="33478" y="1037390"/>
                  </a:lnTo>
                  <a:lnTo>
                    <a:pt x="47795" y="1077649"/>
                  </a:lnTo>
                  <a:lnTo>
                    <a:pt x="64490" y="1117028"/>
                  </a:lnTo>
                  <a:lnTo>
                    <a:pt x="83495" y="1155469"/>
                  </a:lnTo>
                  <a:lnTo>
                    <a:pt x="104741" y="1192915"/>
                  </a:lnTo>
                  <a:lnTo>
                    <a:pt x="128158" y="1229310"/>
                  </a:lnTo>
                  <a:lnTo>
                    <a:pt x="153678" y="1264596"/>
                  </a:lnTo>
                  <a:lnTo>
                    <a:pt x="181232" y="1298717"/>
                  </a:lnTo>
                  <a:lnTo>
                    <a:pt x="210751" y="1331615"/>
                  </a:lnTo>
                  <a:lnTo>
                    <a:pt x="242164" y="1363234"/>
                  </a:lnTo>
                  <a:lnTo>
                    <a:pt x="275404" y="1393515"/>
                  </a:lnTo>
                  <a:lnTo>
                    <a:pt x="310401" y="1422404"/>
                  </a:lnTo>
                  <a:lnTo>
                    <a:pt x="347087" y="1449841"/>
                  </a:lnTo>
                  <a:lnTo>
                    <a:pt x="385391" y="1475771"/>
                  </a:lnTo>
                  <a:lnTo>
                    <a:pt x="425246" y="1500137"/>
                  </a:lnTo>
                  <a:lnTo>
                    <a:pt x="466581" y="1522880"/>
                  </a:lnTo>
                  <a:lnTo>
                    <a:pt x="509329" y="1543945"/>
                  </a:lnTo>
                  <a:lnTo>
                    <a:pt x="553419" y="1563275"/>
                  </a:lnTo>
                  <a:lnTo>
                    <a:pt x="598782" y="1580812"/>
                  </a:lnTo>
                  <a:lnTo>
                    <a:pt x="645351" y="1596499"/>
                  </a:lnTo>
                  <a:lnTo>
                    <a:pt x="693055" y="1610279"/>
                  </a:lnTo>
                  <a:lnTo>
                    <a:pt x="741825" y="1622096"/>
                  </a:lnTo>
                  <a:lnTo>
                    <a:pt x="791593" y="1631892"/>
                  </a:lnTo>
                  <a:lnTo>
                    <a:pt x="842289" y="1639610"/>
                  </a:lnTo>
                  <a:lnTo>
                    <a:pt x="893844" y="1645194"/>
                  </a:lnTo>
                  <a:lnTo>
                    <a:pt x="946189" y="1648586"/>
                  </a:lnTo>
                  <a:lnTo>
                    <a:pt x="999256" y="1649729"/>
                  </a:lnTo>
                  <a:lnTo>
                    <a:pt x="1052330" y="1648586"/>
                  </a:lnTo>
                  <a:lnTo>
                    <a:pt x="1104683" y="1645194"/>
                  </a:lnTo>
                  <a:lnTo>
                    <a:pt x="1156244" y="1639610"/>
                  </a:lnTo>
                  <a:lnTo>
                    <a:pt x="1206944" y="1631892"/>
                  </a:lnTo>
                  <a:lnTo>
                    <a:pt x="1256716" y="1622096"/>
                  </a:lnTo>
                  <a:lnTo>
                    <a:pt x="1305488" y="1610279"/>
                  </a:lnTo>
                  <a:lnTo>
                    <a:pt x="1353194" y="1596499"/>
                  </a:lnTo>
                  <a:lnTo>
                    <a:pt x="1399763" y="1580812"/>
                  </a:lnTo>
                  <a:lnTo>
                    <a:pt x="1445127" y="1563275"/>
                  </a:lnTo>
                  <a:lnTo>
                    <a:pt x="1489216" y="1543945"/>
                  </a:lnTo>
                  <a:lnTo>
                    <a:pt x="1531962" y="1522880"/>
                  </a:lnTo>
                  <a:lnTo>
                    <a:pt x="1573295" y="1500137"/>
                  </a:lnTo>
                  <a:lnTo>
                    <a:pt x="1613147" y="1475771"/>
                  </a:lnTo>
                  <a:lnTo>
                    <a:pt x="1651449" y="1449841"/>
                  </a:lnTo>
                  <a:lnTo>
                    <a:pt x="1688131" y="1422404"/>
                  </a:lnTo>
                  <a:lnTo>
                    <a:pt x="1723125" y="1393515"/>
                  </a:lnTo>
                  <a:lnTo>
                    <a:pt x="1756361" y="1363234"/>
                  </a:lnTo>
                  <a:lnTo>
                    <a:pt x="1787770" y="1331615"/>
                  </a:lnTo>
                  <a:lnTo>
                    <a:pt x="1817284" y="1298717"/>
                  </a:lnTo>
                  <a:lnTo>
                    <a:pt x="1844834" y="1264596"/>
                  </a:lnTo>
                  <a:lnTo>
                    <a:pt x="1870350" y="1229310"/>
                  </a:lnTo>
                  <a:lnTo>
                    <a:pt x="1893763" y="1192915"/>
                  </a:lnTo>
                  <a:lnTo>
                    <a:pt x="1915005" y="1155469"/>
                  </a:lnTo>
                  <a:lnTo>
                    <a:pt x="1934006" y="1117028"/>
                  </a:lnTo>
                  <a:lnTo>
                    <a:pt x="1950698" y="1077649"/>
                  </a:lnTo>
                  <a:lnTo>
                    <a:pt x="1965011" y="1037390"/>
                  </a:lnTo>
                  <a:lnTo>
                    <a:pt x="1976876" y="996307"/>
                  </a:lnTo>
                  <a:lnTo>
                    <a:pt x="1986225" y="954457"/>
                  </a:lnTo>
                  <a:lnTo>
                    <a:pt x="1992988" y="911898"/>
                  </a:lnTo>
                  <a:lnTo>
                    <a:pt x="1997097" y="868687"/>
                  </a:lnTo>
                  <a:lnTo>
                    <a:pt x="1998482" y="824880"/>
                  </a:lnTo>
                  <a:lnTo>
                    <a:pt x="1997097" y="781073"/>
                  </a:lnTo>
                  <a:lnTo>
                    <a:pt x="1992988" y="737861"/>
                  </a:lnTo>
                  <a:lnTo>
                    <a:pt x="1986225" y="695301"/>
                  </a:lnTo>
                  <a:lnTo>
                    <a:pt x="1976876" y="653451"/>
                  </a:lnTo>
                  <a:lnTo>
                    <a:pt x="1965011" y="612368"/>
                  </a:lnTo>
                  <a:lnTo>
                    <a:pt x="1950698" y="572108"/>
                  </a:lnTo>
                  <a:lnTo>
                    <a:pt x="1934006" y="532728"/>
                  </a:lnTo>
                  <a:lnTo>
                    <a:pt x="1915005" y="494286"/>
                  </a:lnTo>
                  <a:lnTo>
                    <a:pt x="1893763" y="456838"/>
                  </a:lnTo>
                  <a:lnTo>
                    <a:pt x="1870350" y="420442"/>
                  </a:lnTo>
                  <a:lnTo>
                    <a:pt x="1844834" y="385154"/>
                  </a:lnTo>
                  <a:lnTo>
                    <a:pt x="1817284" y="351032"/>
                  </a:lnTo>
                  <a:lnTo>
                    <a:pt x="1787770" y="318133"/>
                  </a:lnTo>
                  <a:lnTo>
                    <a:pt x="1756361" y="286513"/>
                  </a:lnTo>
                  <a:lnTo>
                    <a:pt x="1723125" y="256229"/>
                  </a:lnTo>
                  <a:lnTo>
                    <a:pt x="1688131" y="227340"/>
                  </a:lnTo>
                  <a:lnTo>
                    <a:pt x="1651449" y="199901"/>
                  </a:lnTo>
                  <a:lnTo>
                    <a:pt x="1613147" y="173969"/>
                  </a:lnTo>
                  <a:lnTo>
                    <a:pt x="1573295" y="149602"/>
                  </a:lnTo>
                  <a:lnTo>
                    <a:pt x="1531962" y="126857"/>
                  </a:lnTo>
                  <a:lnTo>
                    <a:pt x="1489216" y="105791"/>
                  </a:lnTo>
                  <a:lnTo>
                    <a:pt x="1445127" y="86460"/>
                  </a:lnTo>
                  <a:lnTo>
                    <a:pt x="1399763" y="68922"/>
                  </a:lnTo>
                  <a:lnTo>
                    <a:pt x="1353194" y="53234"/>
                  </a:lnTo>
                  <a:lnTo>
                    <a:pt x="1305488" y="39453"/>
                  </a:lnTo>
                  <a:lnTo>
                    <a:pt x="1256716" y="27635"/>
                  </a:lnTo>
                  <a:lnTo>
                    <a:pt x="1206944" y="17838"/>
                  </a:lnTo>
                  <a:lnTo>
                    <a:pt x="1156244" y="10119"/>
                  </a:lnTo>
                  <a:lnTo>
                    <a:pt x="1104683" y="4535"/>
                  </a:lnTo>
                  <a:lnTo>
                    <a:pt x="1052330" y="1143"/>
                  </a:lnTo>
                  <a:lnTo>
                    <a:pt x="999256" y="0"/>
                  </a:lnTo>
                  <a:close/>
                </a:path>
              </a:pathLst>
            </a:custGeom>
            <a:solidFill>
              <a:srgbClr val="FFFFFF"/>
            </a:solidFill>
          </p:spPr>
          <p:txBody>
            <a:bodyPr wrap="square" lIns="0" tIns="0" rIns="0" bIns="0" rtlCol="0"/>
            <a:lstStyle/>
            <a:p>
              <a:endParaRPr/>
            </a:p>
          </p:txBody>
        </p:sp>
        <p:sp>
          <p:nvSpPr>
            <p:cNvPr id="22" name="object 22"/>
            <p:cNvSpPr/>
            <p:nvPr/>
          </p:nvSpPr>
          <p:spPr>
            <a:xfrm>
              <a:off x="5067421" y="149595"/>
              <a:ext cx="1998980" cy="1649730"/>
            </a:xfrm>
            <a:custGeom>
              <a:avLst/>
              <a:gdLst/>
              <a:ahLst/>
              <a:cxnLst/>
              <a:rect l="l" t="t" r="r" b="b"/>
              <a:pathLst>
                <a:path w="1998979" h="1649730">
                  <a:moveTo>
                    <a:pt x="0" y="824880"/>
                  </a:moveTo>
                  <a:lnTo>
                    <a:pt x="1385" y="781073"/>
                  </a:lnTo>
                  <a:lnTo>
                    <a:pt x="5494" y="737861"/>
                  </a:lnTo>
                  <a:lnTo>
                    <a:pt x="12259" y="695301"/>
                  </a:lnTo>
                  <a:lnTo>
                    <a:pt x="21610" y="653451"/>
                  </a:lnTo>
                  <a:lnTo>
                    <a:pt x="33478" y="612368"/>
                  </a:lnTo>
                  <a:lnTo>
                    <a:pt x="47795" y="572108"/>
                  </a:lnTo>
                  <a:lnTo>
                    <a:pt x="64490" y="532728"/>
                  </a:lnTo>
                  <a:lnTo>
                    <a:pt x="83495" y="494286"/>
                  </a:lnTo>
                  <a:lnTo>
                    <a:pt x="104741" y="456838"/>
                  </a:lnTo>
                  <a:lnTo>
                    <a:pt x="128158" y="420442"/>
                  </a:lnTo>
                  <a:lnTo>
                    <a:pt x="153678" y="385154"/>
                  </a:lnTo>
                  <a:lnTo>
                    <a:pt x="181232" y="351032"/>
                  </a:lnTo>
                  <a:lnTo>
                    <a:pt x="210751" y="318133"/>
                  </a:lnTo>
                  <a:lnTo>
                    <a:pt x="242164" y="286513"/>
                  </a:lnTo>
                  <a:lnTo>
                    <a:pt x="275404" y="256229"/>
                  </a:lnTo>
                  <a:lnTo>
                    <a:pt x="310401" y="227340"/>
                  </a:lnTo>
                  <a:lnTo>
                    <a:pt x="347087" y="199901"/>
                  </a:lnTo>
                  <a:lnTo>
                    <a:pt x="385391" y="173969"/>
                  </a:lnTo>
                  <a:lnTo>
                    <a:pt x="425246" y="149602"/>
                  </a:lnTo>
                  <a:lnTo>
                    <a:pt x="466581" y="126857"/>
                  </a:lnTo>
                  <a:lnTo>
                    <a:pt x="509329" y="105791"/>
                  </a:lnTo>
                  <a:lnTo>
                    <a:pt x="553419" y="86460"/>
                  </a:lnTo>
                  <a:lnTo>
                    <a:pt x="598782" y="68922"/>
                  </a:lnTo>
                  <a:lnTo>
                    <a:pt x="645351" y="53234"/>
                  </a:lnTo>
                  <a:lnTo>
                    <a:pt x="693055" y="39453"/>
                  </a:lnTo>
                  <a:lnTo>
                    <a:pt x="741825" y="27635"/>
                  </a:lnTo>
                  <a:lnTo>
                    <a:pt x="791593" y="17838"/>
                  </a:lnTo>
                  <a:lnTo>
                    <a:pt x="842289" y="10119"/>
                  </a:lnTo>
                  <a:lnTo>
                    <a:pt x="893844" y="4535"/>
                  </a:lnTo>
                  <a:lnTo>
                    <a:pt x="946189" y="1143"/>
                  </a:lnTo>
                  <a:lnTo>
                    <a:pt x="999256" y="0"/>
                  </a:lnTo>
                  <a:lnTo>
                    <a:pt x="1052330" y="1143"/>
                  </a:lnTo>
                  <a:lnTo>
                    <a:pt x="1104683" y="4535"/>
                  </a:lnTo>
                  <a:lnTo>
                    <a:pt x="1156244" y="10119"/>
                  </a:lnTo>
                  <a:lnTo>
                    <a:pt x="1206944" y="17838"/>
                  </a:lnTo>
                  <a:lnTo>
                    <a:pt x="1256716" y="27635"/>
                  </a:lnTo>
                  <a:lnTo>
                    <a:pt x="1305488" y="39453"/>
                  </a:lnTo>
                  <a:lnTo>
                    <a:pt x="1353194" y="53234"/>
                  </a:lnTo>
                  <a:lnTo>
                    <a:pt x="1399763" y="68922"/>
                  </a:lnTo>
                  <a:lnTo>
                    <a:pt x="1445127" y="86460"/>
                  </a:lnTo>
                  <a:lnTo>
                    <a:pt x="1489216" y="105791"/>
                  </a:lnTo>
                  <a:lnTo>
                    <a:pt x="1531962" y="126857"/>
                  </a:lnTo>
                  <a:lnTo>
                    <a:pt x="1573295" y="149602"/>
                  </a:lnTo>
                  <a:lnTo>
                    <a:pt x="1613147" y="173969"/>
                  </a:lnTo>
                  <a:lnTo>
                    <a:pt x="1651449" y="199901"/>
                  </a:lnTo>
                  <a:lnTo>
                    <a:pt x="1688131" y="227340"/>
                  </a:lnTo>
                  <a:lnTo>
                    <a:pt x="1723125" y="256229"/>
                  </a:lnTo>
                  <a:lnTo>
                    <a:pt x="1756361" y="286513"/>
                  </a:lnTo>
                  <a:lnTo>
                    <a:pt x="1787770" y="318133"/>
                  </a:lnTo>
                  <a:lnTo>
                    <a:pt x="1817284" y="351032"/>
                  </a:lnTo>
                  <a:lnTo>
                    <a:pt x="1844834" y="385154"/>
                  </a:lnTo>
                  <a:lnTo>
                    <a:pt x="1870350" y="420442"/>
                  </a:lnTo>
                  <a:lnTo>
                    <a:pt x="1893763" y="456838"/>
                  </a:lnTo>
                  <a:lnTo>
                    <a:pt x="1915005" y="494286"/>
                  </a:lnTo>
                  <a:lnTo>
                    <a:pt x="1934006" y="532728"/>
                  </a:lnTo>
                  <a:lnTo>
                    <a:pt x="1950698" y="572108"/>
                  </a:lnTo>
                  <a:lnTo>
                    <a:pt x="1965011" y="612368"/>
                  </a:lnTo>
                  <a:lnTo>
                    <a:pt x="1976876" y="653451"/>
                  </a:lnTo>
                  <a:lnTo>
                    <a:pt x="1986225" y="695301"/>
                  </a:lnTo>
                  <a:lnTo>
                    <a:pt x="1992988" y="737861"/>
                  </a:lnTo>
                  <a:lnTo>
                    <a:pt x="1997097" y="781073"/>
                  </a:lnTo>
                  <a:lnTo>
                    <a:pt x="1998482" y="824880"/>
                  </a:lnTo>
                  <a:lnTo>
                    <a:pt x="1997097" y="868687"/>
                  </a:lnTo>
                  <a:lnTo>
                    <a:pt x="1992988" y="911898"/>
                  </a:lnTo>
                  <a:lnTo>
                    <a:pt x="1986225" y="954457"/>
                  </a:lnTo>
                  <a:lnTo>
                    <a:pt x="1976876" y="996307"/>
                  </a:lnTo>
                  <a:lnTo>
                    <a:pt x="1965011" y="1037390"/>
                  </a:lnTo>
                  <a:lnTo>
                    <a:pt x="1950698" y="1077649"/>
                  </a:lnTo>
                  <a:lnTo>
                    <a:pt x="1934006" y="1117028"/>
                  </a:lnTo>
                  <a:lnTo>
                    <a:pt x="1915005" y="1155469"/>
                  </a:lnTo>
                  <a:lnTo>
                    <a:pt x="1893763" y="1192915"/>
                  </a:lnTo>
                  <a:lnTo>
                    <a:pt x="1870350" y="1229310"/>
                  </a:lnTo>
                  <a:lnTo>
                    <a:pt x="1844834" y="1264596"/>
                  </a:lnTo>
                  <a:lnTo>
                    <a:pt x="1817284" y="1298717"/>
                  </a:lnTo>
                  <a:lnTo>
                    <a:pt x="1787770" y="1331615"/>
                  </a:lnTo>
                  <a:lnTo>
                    <a:pt x="1756361" y="1363234"/>
                  </a:lnTo>
                  <a:lnTo>
                    <a:pt x="1723125" y="1393515"/>
                  </a:lnTo>
                  <a:lnTo>
                    <a:pt x="1688131" y="1422404"/>
                  </a:lnTo>
                  <a:lnTo>
                    <a:pt x="1651449" y="1449841"/>
                  </a:lnTo>
                  <a:lnTo>
                    <a:pt x="1613147" y="1475771"/>
                  </a:lnTo>
                  <a:lnTo>
                    <a:pt x="1573295" y="1500137"/>
                  </a:lnTo>
                  <a:lnTo>
                    <a:pt x="1531962" y="1522880"/>
                  </a:lnTo>
                  <a:lnTo>
                    <a:pt x="1489216" y="1543945"/>
                  </a:lnTo>
                  <a:lnTo>
                    <a:pt x="1445127" y="1563275"/>
                  </a:lnTo>
                  <a:lnTo>
                    <a:pt x="1399763" y="1580812"/>
                  </a:lnTo>
                  <a:lnTo>
                    <a:pt x="1353194" y="1596499"/>
                  </a:lnTo>
                  <a:lnTo>
                    <a:pt x="1305488" y="1610279"/>
                  </a:lnTo>
                  <a:lnTo>
                    <a:pt x="1256716" y="1622096"/>
                  </a:lnTo>
                  <a:lnTo>
                    <a:pt x="1206944" y="1631892"/>
                  </a:lnTo>
                  <a:lnTo>
                    <a:pt x="1156244" y="1639610"/>
                  </a:lnTo>
                  <a:lnTo>
                    <a:pt x="1104683" y="1645194"/>
                  </a:lnTo>
                  <a:lnTo>
                    <a:pt x="1052330" y="1648586"/>
                  </a:lnTo>
                  <a:lnTo>
                    <a:pt x="999256" y="1649729"/>
                  </a:lnTo>
                  <a:lnTo>
                    <a:pt x="946189" y="1648586"/>
                  </a:lnTo>
                  <a:lnTo>
                    <a:pt x="893844" y="1645194"/>
                  </a:lnTo>
                  <a:lnTo>
                    <a:pt x="842289" y="1639610"/>
                  </a:lnTo>
                  <a:lnTo>
                    <a:pt x="791593" y="1631892"/>
                  </a:lnTo>
                  <a:lnTo>
                    <a:pt x="741825" y="1622096"/>
                  </a:lnTo>
                  <a:lnTo>
                    <a:pt x="693055" y="1610279"/>
                  </a:lnTo>
                  <a:lnTo>
                    <a:pt x="645351" y="1596499"/>
                  </a:lnTo>
                  <a:lnTo>
                    <a:pt x="598782" y="1580812"/>
                  </a:lnTo>
                  <a:lnTo>
                    <a:pt x="553419" y="1563275"/>
                  </a:lnTo>
                  <a:lnTo>
                    <a:pt x="509329" y="1543945"/>
                  </a:lnTo>
                  <a:lnTo>
                    <a:pt x="466581" y="1522880"/>
                  </a:lnTo>
                  <a:lnTo>
                    <a:pt x="425246" y="1500137"/>
                  </a:lnTo>
                  <a:lnTo>
                    <a:pt x="385391" y="1475771"/>
                  </a:lnTo>
                  <a:lnTo>
                    <a:pt x="347087" y="1449841"/>
                  </a:lnTo>
                  <a:lnTo>
                    <a:pt x="310401" y="1422404"/>
                  </a:lnTo>
                  <a:lnTo>
                    <a:pt x="275404" y="1393515"/>
                  </a:lnTo>
                  <a:lnTo>
                    <a:pt x="242164" y="1363234"/>
                  </a:lnTo>
                  <a:lnTo>
                    <a:pt x="210751" y="1331615"/>
                  </a:lnTo>
                  <a:lnTo>
                    <a:pt x="181232" y="1298717"/>
                  </a:lnTo>
                  <a:lnTo>
                    <a:pt x="153678" y="1264596"/>
                  </a:lnTo>
                  <a:lnTo>
                    <a:pt x="128158" y="1229310"/>
                  </a:lnTo>
                  <a:lnTo>
                    <a:pt x="104741" y="1192915"/>
                  </a:lnTo>
                  <a:lnTo>
                    <a:pt x="83495" y="1155469"/>
                  </a:lnTo>
                  <a:lnTo>
                    <a:pt x="64490" y="1117028"/>
                  </a:lnTo>
                  <a:lnTo>
                    <a:pt x="47795" y="1077649"/>
                  </a:lnTo>
                  <a:lnTo>
                    <a:pt x="33478" y="1037390"/>
                  </a:lnTo>
                  <a:lnTo>
                    <a:pt x="21610" y="996307"/>
                  </a:lnTo>
                  <a:lnTo>
                    <a:pt x="12259" y="954457"/>
                  </a:lnTo>
                  <a:lnTo>
                    <a:pt x="5494" y="911898"/>
                  </a:lnTo>
                  <a:lnTo>
                    <a:pt x="1385" y="868687"/>
                  </a:lnTo>
                  <a:lnTo>
                    <a:pt x="0" y="824880"/>
                  </a:lnTo>
                  <a:close/>
                </a:path>
              </a:pathLst>
            </a:custGeom>
            <a:ln w="9534">
              <a:solidFill>
                <a:srgbClr val="000000"/>
              </a:solidFill>
            </a:ln>
          </p:spPr>
          <p:txBody>
            <a:bodyPr wrap="square" lIns="0" tIns="0" rIns="0" bIns="0" rtlCol="0"/>
            <a:lstStyle/>
            <a:p>
              <a:endParaRPr/>
            </a:p>
          </p:txBody>
        </p:sp>
      </p:grpSp>
      <p:sp>
        <p:nvSpPr>
          <p:cNvPr id="23" name="object 23"/>
          <p:cNvSpPr txBox="1"/>
          <p:nvPr/>
        </p:nvSpPr>
        <p:spPr>
          <a:xfrm>
            <a:off x="5472434" y="770567"/>
            <a:ext cx="1198245" cy="391795"/>
          </a:xfrm>
          <a:prstGeom prst="rect">
            <a:avLst/>
          </a:prstGeom>
        </p:spPr>
        <p:txBody>
          <a:bodyPr vert="horz" wrap="square" lIns="0" tIns="12700" rIns="0" bIns="0" rtlCol="0">
            <a:spAutoFit/>
          </a:bodyPr>
          <a:lstStyle/>
          <a:p>
            <a:pPr marL="12700">
              <a:lnSpc>
                <a:spcPct val="100000"/>
              </a:lnSpc>
              <a:spcBef>
                <a:spcPts val="100"/>
              </a:spcBef>
            </a:pPr>
            <a:r>
              <a:rPr sz="2400" b="1" dirty="0">
                <a:latin typeface="Times New Roman"/>
                <a:cs typeface="Times New Roman"/>
              </a:rPr>
              <a:t>Section</a:t>
            </a:r>
            <a:r>
              <a:rPr sz="2400" b="1" spc="-55" dirty="0">
                <a:latin typeface="Times New Roman"/>
                <a:cs typeface="Times New Roman"/>
              </a:rPr>
              <a:t> </a:t>
            </a:r>
            <a:r>
              <a:rPr sz="2400" b="1" spc="-50" dirty="0">
                <a:latin typeface="Times New Roman"/>
                <a:cs typeface="Times New Roman"/>
              </a:rPr>
              <a:t>2</a:t>
            </a:r>
            <a:endParaRPr sz="2400">
              <a:latin typeface="Times New Roman"/>
              <a:cs typeface="Times New Roman"/>
            </a:endParaRPr>
          </a:p>
        </p:txBody>
      </p:sp>
      <p:sp>
        <p:nvSpPr>
          <p:cNvPr id="24" name="object 24"/>
          <p:cNvSpPr/>
          <p:nvPr/>
        </p:nvSpPr>
        <p:spPr>
          <a:xfrm>
            <a:off x="3166231" y="3966341"/>
            <a:ext cx="3065780" cy="1667510"/>
          </a:xfrm>
          <a:custGeom>
            <a:avLst/>
            <a:gdLst/>
            <a:ahLst/>
            <a:cxnLst/>
            <a:rect l="l" t="t" r="r" b="b"/>
            <a:pathLst>
              <a:path w="3065779" h="1667510">
                <a:moveTo>
                  <a:pt x="2735701" y="41016"/>
                </a:moveTo>
                <a:lnTo>
                  <a:pt x="2811256" y="41743"/>
                </a:lnTo>
                <a:lnTo>
                  <a:pt x="2880607" y="43812"/>
                </a:lnTo>
                <a:lnTo>
                  <a:pt x="2941778" y="47056"/>
                </a:lnTo>
                <a:lnTo>
                  <a:pt x="2992794" y="51308"/>
                </a:lnTo>
                <a:lnTo>
                  <a:pt x="3031680" y="56403"/>
                </a:lnTo>
                <a:lnTo>
                  <a:pt x="3065160" y="68448"/>
                </a:lnTo>
                <a:lnTo>
                  <a:pt x="3065160" y="1639729"/>
                </a:lnTo>
                <a:lnTo>
                  <a:pt x="2992794" y="1656903"/>
                </a:lnTo>
                <a:lnTo>
                  <a:pt x="2941778" y="1661154"/>
                </a:lnTo>
                <a:lnTo>
                  <a:pt x="2880607" y="1664395"/>
                </a:lnTo>
                <a:lnTo>
                  <a:pt x="2811256" y="1666460"/>
                </a:lnTo>
                <a:lnTo>
                  <a:pt x="2735701" y="1667185"/>
                </a:lnTo>
              </a:path>
              <a:path w="3065779" h="1667510">
                <a:moveTo>
                  <a:pt x="406542" y="1614296"/>
                </a:moveTo>
                <a:lnTo>
                  <a:pt x="324604" y="1613610"/>
                </a:lnTo>
                <a:lnTo>
                  <a:pt x="248289" y="1611642"/>
                </a:lnTo>
                <a:lnTo>
                  <a:pt x="179232" y="1608528"/>
                </a:lnTo>
                <a:lnTo>
                  <a:pt x="119066" y="1604402"/>
                </a:lnTo>
                <a:lnTo>
                  <a:pt x="69425" y="1599402"/>
                </a:lnTo>
                <a:lnTo>
                  <a:pt x="8258" y="1587318"/>
                </a:lnTo>
                <a:lnTo>
                  <a:pt x="0" y="1580506"/>
                </a:lnTo>
                <a:lnTo>
                  <a:pt x="0" y="33908"/>
                </a:lnTo>
                <a:lnTo>
                  <a:pt x="69425" y="14918"/>
                </a:lnTo>
                <a:lnTo>
                  <a:pt x="119066" y="9904"/>
                </a:lnTo>
                <a:lnTo>
                  <a:pt x="179232" y="5771"/>
                </a:lnTo>
                <a:lnTo>
                  <a:pt x="248289" y="2654"/>
                </a:lnTo>
                <a:lnTo>
                  <a:pt x="324604" y="685"/>
                </a:lnTo>
                <a:lnTo>
                  <a:pt x="406542" y="0"/>
                </a:lnTo>
              </a:path>
            </a:pathLst>
          </a:custGeom>
          <a:ln w="9534">
            <a:solidFill>
              <a:srgbClr val="000000"/>
            </a:solidFill>
          </a:ln>
        </p:spPr>
        <p:txBody>
          <a:bodyPr wrap="square" lIns="0" tIns="0" rIns="0" bIns="0" rtlCol="0"/>
          <a:lstStyle/>
          <a:p>
            <a:endParaRPr/>
          </a:p>
        </p:txBody>
      </p:sp>
      <p:sp>
        <p:nvSpPr>
          <p:cNvPr id="25" name="object 25"/>
          <p:cNvSpPr txBox="1"/>
          <p:nvPr/>
        </p:nvSpPr>
        <p:spPr>
          <a:xfrm>
            <a:off x="3280420" y="4341810"/>
            <a:ext cx="2943860" cy="934719"/>
          </a:xfrm>
          <a:prstGeom prst="rect">
            <a:avLst/>
          </a:prstGeom>
        </p:spPr>
        <p:txBody>
          <a:bodyPr vert="horz" wrap="square" lIns="0" tIns="15875" rIns="0" bIns="0" rtlCol="0">
            <a:spAutoFit/>
          </a:bodyPr>
          <a:lstStyle/>
          <a:p>
            <a:pPr marR="17145" algn="ctr">
              <a:lnSpc>
                <a:spcPct val="100000"/>
              </a:lnSpc>
              <a:spcBef>
                <a:spcPts val="125"/>
              </a:spcBef>
            </a:pPr>
            <a:r>
              <a:rPr sz="2000" spc="-30" dirty="0">
                <a:latin typeface="Times New Roman"/>
                <a:cs typeface="Times New Roman"/>
              </a:rPr>
              <a:t>Verbal</a:t>
            </a:r>
            <a:r>
              <a:rPr sz="2000" spc="-95" dirty="0">
                <a:latin typeface="Times New Roman"/>
                <a:cs typeface="Times New Roman"/>
              </a:rPr>
              <a:t> </a:t>
            </a:r>
            <a:r>
              <a:rPr sz="2000" spc="-10" dirty="0">
                <a:latin typeface="Times New Roman"/>
                <a:cs typeface="Times New Roman"/>
              </a:rPr>
              <a:t>communications</a:t>
            </a:r>
            <a:endParaRPr sz="2000">
              <a:latin typeface="Times New Roman"/>
              <a:cs typeface="Times New Roman"/>
            </a:endParaRPr>
          </a:p>
          <a:p>
            <a:pPr>
              <a:lnSpc>
                <a:spcPct val="100000"/>
              </a:lnSpc>
              <a:spcBef>
                <a:spcPts val="25"/>
              </a:spcBef>
            </a:pPr>
            <a:endParaRPr sz="2000">
              <a:latin typeface="Times New Roman"/>
              <a:cs typeface="Times New Roman"/>
            </a:endParaRPr>
          </a:p>
          <a:p>
            <a:pPr algn="ctr">
              <a:lnSpc>
                <a:spcPct val="100000"/>
              </a:lnSpc>
            </a:pPr>
            <a:r>
              <a:rPr sz="2000" dirty="0">
                <a:latin typeface="Times New Roman"/>
                <a:cs typeface="Times New Roman"/>
              </a:rPr>
              <a:t>Non-</a:t>
            </a:r>
            <a:r>
              <a:rPr sz="2000" spc="-10" dirty="0">
                <a:latin typeface="Times New Roman"/>
                <a:cs typeface="Times New Roman"/>
              </a:rPr>
              <a:t>verbal</a:t>
            </a:r>
            <a:r>
              <a:rPr sz="2000" spc="-5" dirty="0">
                <a:latin typeface="Times New Roman"/>
                <a:cs typeface="Times New Roman"/>
              </a:rPr>
              <a:t> </a:t>
            </a:r>
            <a:r>
              <a:rPr sz="2000" spc="-10" dirty="0">
                <a:latin typeface="Times New Roman"/>
                <a:cs typeface="Times New Roman"/>
              </a:rPr>
              <a:t>communications</a:t>
            </a:r>
            <a:endParaRPr sz="2000">
              <a:latin typeface="Times New Roman"/>
              <a:cs typeface="Times New Roman"/>
            </a:endParaRPr>
          </a:p>
        </p:txBody>
      </p:sp>
      <p:sp>
        <p:nvSpPr>
          <p:cNvPr id="26" name="object 26"/>
          <p:cNvSpPr/>
          <p:nvPr/>
        </p:nvSpPr>
        <p:spPr>
          <a:xfrm>
            <a:off x="11434713" y="187302"/>
            <a:ext cx="346431" cy="2536848"/>
          </a:xfrm>
          <a:custGeom>
            <a:avLst/>
            <a:gdLst/>
            <a:ahLst/>
            <a:cxnLst/>
            <a:rect l="l" t="t" r="r" b="b"/>
            <a:pathLst>
              <a:path w="329565" h="3272790">
                <a:moveTo>
                  <a:pt x="0" y="0"/>
                </a:moveTo>
                <a:lnTo>
                  <a:pt x="75554" y="726"/>
                </a:lnTo>
                <a:lnTo>
                  <a:pt x="144905" y="2793"/>
                </a:lnTo>
                <a:lnTo>
                  <a:pt x="206076" y="6036"/>
                </a:lnTo>
                <a:lnTo>
                  <a:pt x="257093" y="10288"/>
                </a:lnTo>
                <a:lnTo>
                  <a:pt x="295979" y="15382"/>
                </a:lnTo>
                <a:lnTo>
                  <a:pt x="329458" y="27431"/>
                </a:lnTo>
                <a:lnTo>
                  <a:pt x="329458" y="3244870"/>
                </a:lnTo>
                <a:lnTo>
                  <a:pt x="257093" y="3262065"/>
                </a:lnTo>
                <a:lnTo>
                  <a:pt x="206076" y="3266303"/>
                </a:lnTo>
                <a:lnTo>
                  <a:pt x="144905" y="3269529"/>
                </a:lnTo>
                <a:lnTo>
                  <a:pt x="75554" y="3271582"/>
                </a:lnTo>
                <a:lnTo>
                  <a:pt x="0" y="3272302"/>
                </a:lnTo>
              </a:path>
            </a:pathLst>
          </a:custGeom>
          <a:ln w="9534">
            <a:solidFill>
              <a:srgbClr val="000000"/>
            </a:solidFill>
          </a:ln>
        </p:spPr>
        <p:txBody>
          <a:bodyPr wrap="square" lIns="0" tIns="0" rIns="0" bIns="0" rtlCol="0"/>
          <a:lstStyle/>
          <a:p>
            <a:endParaRPr/>
          </a:p>
        </p:txBody>
      </p:sp>
      <p:sp>
        <p:nvSpPr>
          <p:cNvPr id="27" name="object 27"/>
          <p:cNvSpPr/>
          <p:nvPr/>
        </p:nvSpPr>
        <p:spPr>
          <a:xfrm>
            <a:off x="7312651" y="149595"/>
            <a:ext cx="381898" cy="2574555"/>
          </a:xfrm>
          <a:custGeom>
            <a:avLst/>
            <a:gdLst/>
            <a:ahLst/>
            <a:cxnLst/>
            <a:rect l="l" t="t" r="r" b="b"/>
            <a:pathLst>
              <a:path w="328295" h="3272790">
                <a:moveTo>
                  <a:pt x="328178" y="3272302"/>
                </a:moveTo>
                <a:lnTo>
                  <a:pt x="252934" y="3271582"/>
                </a:lnTo>
                <a:lnTo>
                  <a:pt x="183859" y="3269532"/>
                </a:lnTo>
                <a:lnTo>
                  <a:pt x="122925" y="3266313"/>
                </a:lnTo>
                <a:lnTo>
                  <a:pt x="72101" y="3262087"/>
                </a:lnTo>
                <a:lnTo>
                  <a:pt x="33358" y="3257017"/>
                </a:lnTo>
                <a:lnTo>
                  <a:pt x="0" y="3244992"/>
                </a:lnTo>
                <a:lnTo>
                  <a:pt x="0" y="27431"/>
                </a:lnTo>
                <a:lnTo>
                  <a:pt x="72101" y="10288"/>
                </a:lnTo>
                <a:lnTo>
                  <a:pt x="122925" y="6036"/>
                </a:lnTo>
                <a:lnTo>
                  <a:pt x="183859" y="2793"/>
                </a:lnTo>
                <a:lnTo>
                  <a:pt x="252934" y="726"/>
                </a:lnTo>
                <a:lnTo>
                  <a:pt x="328178" y="0"/>
                </a:lnTo>
              </a:path>
            </a:pathLst>
          </a:custGeom>
          <a:ln w="9534">
            <a:solidFill>
              <a:srgbClr val="000000"/>
            </a:solidFill>
          </a:ln>
        </p:spPr>
        <p:txBody>
          <a:bodyPr wrap="square" lIns="0" tIns="0" rIns="0" bIns="0" rtlCol="0"/>
          <a:lstStyle/>
          <a:p>
            <a:endParaRPr/>
          </a:p>
        </p:txBody>
      </p:sp>
      <p:sp>
        <p:nvSpPr>
          <p:cNvPr id="28" name="object 28"/>
          <p:cNvSpPr txBox="1"/>
          <p:nvPr/>
        </p:nvSpPr>
        <p:spPr>
          <a:xfrm>
            <a:off x="7400931" y="310827"/>
            <a:ext cx="4477385" cy="334645"/>
          </a:xfrm>
          <a:prstGeom prst="rect">
            <a:avLst/>
          </a:prstGeom>
        </p:spPr>
        <p:txBody>
          <a:bodyPr vert="horz" wrap="square" lIns="0" tIns="15875" rIns="0" bIns="0" rtlCol="0">
            <a:spAutoFit/>
          </a:bodyPr>
          <a:lstStyle/>
          <a:p>
            <a:pPr marL="12700">
              <a:lnSpc>
                <a:spcPct val="100000"/>
              </a:lnSpc>
              <a:spcBef>
                <a:spcPts val="125"/>
              </a:spcBef>
            </a:pPr>
            <a:r>
              <a:rPr sz="2000" dirty="0">
                <a:latin typeface="Times New Roman"/>
                <a:cs typeface="Times New Roman"/>
              </a:rPr>
              <a:t>Forming</a:t>
            </a:r>
            <a:r>
              <a:rPr sz="2000" spc="-55" dirty="0">
                <a:latin typeface="Times New Roman"/>
                <a:cs typeface="Times New Roman"/>
              </a:rPr>
              <a:t> </a:t>
            </a:r>
            <a:r>
              <a:rPr sz="2000" dirty="0">
                <a:latin typeface="Times New Roman"/>
                <a:cs typeface="Times New Roman"/>
              </a:rPr>
              <a:t>relationships</a:t>
            </a:r>
            <a:r>
              <a:rPr sz="2000" spc="-204" dirty="0">
                <a:latin typeface="Times New Roman"/>
                <a:cs typeface="Times New Roman"/>
              </a:rPr>
              <a:t> </a:t>
            </a:r>
            <a:r>
              <a:rPr sz="2000" dirty="0">
                <a:latin typeface="Times New Roman"/>
                <a:cs typeface="Times New Roman"/>
              </a:rPr>
              <a:t>with</a:t>
            </a:r>
            <a:r>
              <a:rPr sz="2000" spc="-45" dirty="0">
                <a:latin typeface="Times New Roman"/>
                <a:cs typeface="Times New Roman"/>
              </a:rPr>
              <a:t> </a:t>
            </a:r>
            <a:r>
              <a:rPr sz="2000" spc="-20" dirty="0">
                <a:latin typeface="Times New Roman"/>
                <a:cs typeface="Times New Roman"/>
              </a:rPr>
              <a:t>Verbal</a:t>
            </a:r>
            <a:r>
              <a:rPr sz="2000" spc="45" dirty="0">
                <a:latin typeface="Times New Roman"/>
                <a:cs typeface="Times New Roman"/>
              </a:rPr>
              <a:t> </a:t>
            </a:r>
            <a:r>
              <a:rPr sz="2000" dirty="0">
                <a:latin typeface="Times New Roman"/>
                <a:cs typeface="Times New Roman"/>
              </a:rPr>
              <a:t>and</a:t>
            </a:r>
            <a:r>
              <a:rPr sz="2000" spc="-40" dirty="0">
                <a:latin typeface="Times New Roman"/>
                <a:cs typeface="Times New Roman"/>
              </a:rPr>
              <a:t> </a:t>
            </a:r>
            <a:r>
              <a:rPr sz="2000" spc="-20" dirty="0">
                <a:latin typeface="Times New Roman"/>
                <a:cs typeface="Times New Roman"/>
              </a:rPr>
              <a:t>non-</a:t>
            </a:r>
            <a:endParaRPr sz="2000" dirty="0">
              <a:latin typeface="Times New Roman"/>
              <a:cs typeface="Times New Roman"/>
            </a:endParaRPr>
          </a:p>
        </p:txBody>
      </p:sp>
      <p:sp>
        <p:nvSpPr>
          <p:cNvPr id="29" name="object 29"/>
          <p:cNvSpPr txBox="1"/>
          <p:nvPr/>
        </p:nvSpPr>
        <p:spPr>
          <a:xfrm>
            <a:off x="8392162" y="615941"/>
            <a:ext cx="2485390" cy="335280"/>
          </a:xfrm>
          <a:prstGeom prst="rect">
            <a:avLst/>
          </a:prstGeom>
        </p:spPr>
        <p:txBody>
          <a:bodyPr vert="horz" wrap="square" lIns="0" tIns="16510" rIns="0" bIns="0" rtlCol="0">
            <a:spAutoFit/>
          </a:bodyPr>
          <a:lstStyle/>
          <a:p>
            <a:pPr marL="12700">
              <a:lnSpc>
                <a:spcPct val="100000"/>
              </a:lnSpc>
              <a:spcBef>
                <a:spcPts val="130"/>
              </a:spcBef>
            </a:pPr>
            <a:r>
              <a:rPr sz="2000" dirty="0">
                <a:latin typeface="Times New Roman"/>
                <a:cs typeface="Times New Roman"/>
              </a:rPr>
              <a:t>verbal</a:t>
            </a:r>
            <a:r>
              <a:rPr sz="2000" spc="-55" dirty="0">
                <a:latin typeface="Times New Roman"/>
                <a:cs typeface="Times New Roman"/>
              </a:rPr>
              <a:t> </a:t>
            </a:r>
            <a:r>
              <a:rPr sz="2000" spc="-10" dirty="0">
                <a:latin typeface="Times New Roman"/>
                <a:cs typeface="Times New Roman"/>
              </a:rPr>
              <a:t>communications.</a:t>
            </a:r>
            <a:endParaRPr sz="2000" dirty="0">
              <a:latin typeface="Times New Roman"/>
              <a:cs typeface="Times New Roman"/>
            </a:endParaRPr>
          </a:p>
        </p:txBody>
      </p:sp>
      <p:sp>
        <p:nvSpPr>
          <p:cNvPr id="32" name="object 32"/>
          <p:cNvSpPr txBox="1"/>
          <p:nvPr/>
        </p:nvSpPr>
        <p:spPr>
          <a:xfrm>
            <a:off x="7758428" y="1394773"/>
            <a:ext cx="3457575" cy="944880"/>
          </a:xfrm>
          <a:prstGeom prst="rect">
            <a:avLst/>
          </a:prstGeom>
        </p:spPr>
        <p:txBody>
          <a:bodyPr vert="horz" wrap="square" lIns="0" tIns="15875" rIns="0" bIns="0" rtlCol="0">
            <a:spAutoFit/>
          </a:bodyPr>
          <a:lstStyle/>
          <a:p>
            <a:pPr marL="12700" marR="5080" indent="1270" algn="ctr">
              <a:lnSpc>
                <a:spcPct val="100000"/>
              </a:lnSpc>
              <a:spcBef>
                <a:spcPts val="125"/>
              </a:spcBef>
            </a:pPr>
            <a:r>
              <a:rPr sz="2000" spc="-35" dirty="0">
                <a:latin typeface="Times New Roman"/>
                <a:cs typeface="Times New Roman"/>
              </a:rPr>
              <a:t>Verbal</a:t>
            </a:r>
            <a:r>
              <a:rPr sz="2000" spc="-55" dirty="0">
                <a:latin typeface="Times New Roman"/>
                <a:cs typeface="Times New Roman"/>
              </a:rPr>
              <a:t> </a:t>
            </a:r>
            <a:r>
              <a:rPr sz="2000" dirty="0">
                <a:latin typeface="Times New Roman"/>
                <a:cs typeface="Times New Roman"/>
              </a:rPr>
              <a:t>and</a:t>
            </a:r>
            <a:r>
              <a:rPr sz="2000" spc="-50" dirty="0">
                <a:latin typeface="Times New Roman"/>
                <a:cs typeface="Times New Roman"/>
              </a:rPr>
              <a:t> </a:t>
            </a:r>
            <a:r>
              <a:rPr sz="2000" spc="-10" dirty="0">
                <a:latin typeface="Times New Roman"/>
                <a:cs typeface="Times New Roman"/>
              </a:rPr>
              <a:t>Nonverbal </a:t>
            </a:r>
            <a:r>
              <a:rPr sz="2000" dirty="0">
                <a:latin typeface="Times New Roman"/>
                <a:cs typeface="Times New Roman"/>
              </a:rPr>
              <a:t>Communication</a:t>
            </a:r>
            <a:r>
              <a:rPr sz="2000" spc="-145" dirty="0">
                <a:latin typeface="Times New Roman"/>
                <a:cs typeface="Times New Roman"/>
              </a:rPr>
              <a:t> </a:t>
            </a:r>
            <a:r>
              <a:rPr sz="2000" dirty="0">
                <a:latin typeface="Times New Roman"/>
                <a:cs typeface="Times New Roman"/>
              </a:rPr>
              <a:t>and</a:t>
            </a:r>
            <a:r>
              <a:rPr sz="2000" spc="-65" dirty="0">
                <a:latin typeface="Times New Roman"/>
                <a:cs typeface="Times New Roman"/>
              </a:rPr>
              <a:t> </a:t>
            </a:r>
            <a:r>
              <a:rPr sz="2000" dirty="0">
                <a:latin typeface="Times New Roman"/>
                <a:cs typeface="Times New Roman"/>
              </a:rPr>
              <a:t>Their</a:t>
            </a:r>
            <a:r>
              <a:rPr sz="2000" spc="-15" dirty="0">
                <a:latin typeface="Times New Roman"/>
                <a:cs typeface="Times New Roman"/>
              </a:rPr>
              <a:t> </a:t>
            </a:r>
            <a:r>
              <a:rPr sz="2000" spc="-10" dirty="0">
                <a:latin typeface="Times New Roman"/>
                <a:cs typeface="Times New Roman"/>
              </a:rPr>
              <a:t>Impact </a:t>
            </a:r>
            <a:r>
              <a:rPr sz="2000" dirty="0">
                <a:latin typeface="Times New Roman"/>
                <a:cs typeface="Times New Roman"/>
              </a:rPr>
              <a:t>on</a:t>
            </a:r>
            <a:r>
              <a:rPr sz="2000" spc="-45" dirty="0">
                <a:latin typeface="Times New Roman"/>
                <a:cs typeface="Times New Roman"/>
              </a:rPr>
              <a:t> </a:t>
            </a:r>
            <a:r>
              <a:rPr sz="2000" spc="-10" dirty="0">
                <a:latin typeface="Times New Roman"/>
                <a:cs typeface="Times New Roman"/>
              </a:rPr>
              <a:t>Professions.</a:t>
            </a:r>
            <a:endParaRPr sz="2000">
              <a:latin typeface="Times New Roman"/>
              <a:cs typeface="Times New Roman"/>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10"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24147481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371725" y="1943100"/>
            <a:ext cx="6591300" cy="3286125"/>
            <a:chOff x="2371725" y="1943100"/>
            <a:chExt cx="6591300" cy="3286125"/>
          </a:xfrm>
        </p:grpSpPr>
        <p:pic>
          <p:nvPicPr>
            <p:cNvPr id="3" name="object 3"/>
            <p:cNvPicPr/>
            <p:nvPr/>
          </p:nvPicPr>
          <p:blipFill>
            <a:blip r:embed="rId2" cstate="print"/>
            <a:stretch>
              <a:fillRect/>
            </a:stretch>
          </p:blipFill>
          <p:spPr>
            <a:xfrm>
              <a:off x="2371725" y="2924175"/>
              <a:ext cx="6591300" cy="2305050"/>
            </a:xfrm>
            <a:prstGeom prst="rect">
              <a:avLst/>
            </a:prstGeom>
          </p:spPr>
        </p:pic>
        <p:pic>
          <p:nvPicPr>
            <p:cNvPr id="4" name="object 4"/>
            <p:cNvPicPr/>
            <p:nvPr/>
          </p:nvPicPr>
          <p:blipFill>
            <a:blip r:embed="rId3" cstate="print"/>
            <a:stretch>
              <a:fillRect/>
            </a:stretch>
          </p:blipFill>
          <p:spPr>
            <a:xfrm>
              <a:off x="2886075" y="2200259"/>
              <a:ext cx="5372100" cy="1485900"/>
            </a:xfrm>
            <a:prstGeom prst="rect">
              <a:avLst/>
            </a:prstGeom>
          </p:spPr>
        </p:pic>
        <p:pic>
          <p:nvPicPr>
            <p:cNvPr id="5" name="object 5"/>
            <p:cNvPicPr/>
            <p:nvPr/>
          </p:nvPicPr>
          <p:blipFill>
            <a:blip r:embed="rId4" cstate="print"/>
            <a:stretch>
              <a:fillRect/>
            </a:stretch>
          </p:blipFill>
          <p:spPr>
            <a:xfrm>
              <a:off x="2371725" y="1943100"/>
              <a:ext cx="6581759" cy="2295525"/>
            </a:xfrm>
            <a:prstGeom prst="rect">
              <a:avLst/>
            </a:prstGeom>
          </p:spPr>
        </p:pic>
      </p:grpSp>
      <p:sp>
        <p:nvSpPr>
          <p:cNvPr id="6" name="object 6"/>
          <p:cNvSpPr txBox="1">
            <a:spLocks noGrp="1"/>
          </p:cNvSpPr>
          <p:nvPr>
            <p:ph type="title"/>
          </p:nvPr>
        </p:nvSpPr>
        <p:spPr>
          <a:xfrm>
            <a:off x="2959476" y="2235449"/>
            <a:ext cx="5227955" cy="1344930"/>
          </a:xfrm>
          <a:prstGeom prst="rect">
            <a:avLst/>
          </a:prstGeom>
          <a:solidFill>
            <a:srgbClr val="FFFFFF"/>
          </a:solidFill>
          <a:ln w="9534">
            <a:solidFill>
              <a:srgbClr val="171616"/>
            </a:solidFill>
          </a:ln>
        </p:spPr>
        <p:txBody>
          <a:bodyPr vert="horz" wrap="square" lIns="0" tIns="15240" rIns="0" bIns="0" rtlCol="0">
            <a:spAutoFit/>
          </a:bodyPr>
          <a:lstStyle/>
          <a:p>
            <a:pPr marL="93980">
              <a:lnSpc>
                <a:spcPct val="100000"/>
              </a:lnSpc>
              <a:spcBef>
                <a:spcPts val="120"/>
              </a:spcBef>
            </a:pPr>
            <a:r>
              <a:rPr sz="8000" dirty="0"/>
              <a:t>Section</a:t>
            </a:r>
            <a:r>
              <a:rPr sz="8000" spc="-135" dirty="0"/>
              <a:t> </a:t>
            </a:r>
            <a:r>
              <a:rPr sz="8000" spc="-25" dirty="0"/>
              <a:t>One</a:t>
            </a:r>
            <a:endParaRPr sz="8000"/>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206038741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581025" y="1800225"/>
            <a:ext cx="11039475" cy="3276600"/>
            <a:chOff x="581025" y="1800225"/>
            <a:chExt cx="11039475" cy="3276600"/>
          </a:xfrm>
        </p:grpSpPr>
        <p:pic>
          <p:nvPicPr>
            <p:cNvPr id="3" name="object 3"/>
            <p:cNvPicPr/>
            <p:nvPr/>
          </p:nvPicPr>
          <p:blipFill>
            <a:blip r:embed="rId2" cstate="print"/>
            <a:stretch>
              <a:fillRect/>
            </a:stretch>
          </p:blipFill>
          <p:spPr>
            <a:xfrm>
              <a:off x="581025" y="2771775"/>
              <a:ext cx="11039459" cy="2305050"/>
            </a:xfrm>
            <a:prstGeom prst="rect">
              <a:avLst/>
            </a:prstGeom>
          </p:spPr>
        </p:pic>
        <p:pic>
          <p:nvPicPr>
            <p:cNvPr id="4" name="object 4"/>
            <p:cNvPicPr/>
            <p:nvPr/>
          </p:nvPicPr>
          <p:blipFill>
            <a:blip r:embed="rId3" cstate="print"/>
            <a:stretch>
              <a:fillRect/>
            </a:stretch>
          </p:blipFill>
          <p:spPr>
            <a:xfrm>
              <a:off x="1095375" y="2047875"/>
              <a:ext cx="9877409" cy="1495425"/>
            </a:xfrm>
            <a:prstGeom prst="rect">
              <a:avLst/>
            </a:prstGeom>
          </p:spPr>
        </p:pic>
        <p:pic>
          <p:nvPicPr>
            <p:cNvPr id="5" name="object 5"/>
            <p:cNvPicPr/>
            <p:nvPr/>
          </p:nvPicPr>
          <p:blipFill>
            <a:blip r:embed="rId4" cstate="print"/>
            <a:stretch>
              <a:fillRect/>
            </a:stretch>
          </p:blipFill>
          <p:spPr>
            <a:xfrm>
              <a:off x="581025" y="1800225"/>
              <a:ext cx="11029950" cy="2295525"/>
            </a:xfrm>
            <a:prstGeom prst="rect">
              <a:avLst/>
            </a:prstGeom>
          </p:spPr>
        </p:pic>
      </p:grpSp>
      <p:sp>
        <p:nvSpPr>
          <p:cNvPr id="6" name="object 6"/>
          <p:cNvSpPr txBox="1">
            <a:spLocks noGrp="1"/>
          </p:cNvSpPr>
          <p:nvPr>
            <p:ph type="title"/>
          </p:nvPr>
        </p:nvSpPr>
        <p:spPr>
          <a:xfrm>
            <a:off x="1168325" y="2084572"/>
            <a:ext cx="9730740" cy="1344930"/>
          </a:xfrm>
          <a:prstGeom prst="rect">
            <a:avLst/>
          </a:prstGeom>
          <a:solidFill>
            <a:srgbClr val="FFFFFF"/>
          </a:solidFill>
          <a:ln w="9534">
            <a:solidFill>
              <a:srgbClr val="171616"/>
            </a:solidFill>
          </a:ln>
        </p:spPr>
        <p:txBody>
          <a:bodyPr vert="horz" wrap="square" lIns="0" tIns="15240" rIns="0" bIns="0" rtlCol="0">
            <a:spAutoFit/>
          </a:bodyPr>
          <a:lstStyle/>
          <a:p>
            <a:pPr marL="92075">
              <a:lnSpc>
                <a:spcPct val="100000"/>
              </a:lnSpc>
              <a:spcBef>
                <a:spcPts val="120"/>
              </a:spcBef>
            </a:pPr>
            <a:r>
              <a:rPr sz="8000" spc="-869" dirty="0"/>
              <a:t>V</a:t>
            </a:r>
            <a:r>
              <a:rPr sz="8000" spc="10" dirty="0"/>
              <a:t>e</a:t>
            </a:r>
            <a:r>
              <a:rPr sz="8000" spc="70" dirty="0"/>
              <a:t>r</a:t>
            </a:r>
            <a:r>
              <a:rPr sz="8000" spc="75" dirty="0"/>
              <a:t>b</a:t>
            </a:r>
            <a:r>
              <a:rPr sz="8000" spc="10" dirty="0"/>
              <a:t>a</a:t>
            </a:r>
            <a:r>
              <a:rPr sz="8000" spc="55" dirty="0"/>
              <a:t>l</a:t>
            </a:r>
            <a:r>
              <a:rPr sz="8000" spc="-375" dirty="0"/>
              <a:t> </a:t>
            </a:r>
            <a:r>
              <a:rPr sz="8000" spc="-10" dirty="0"/>
              <a:t>Communication</a:t>
            </a:r>
            <a:endParaRPr sz="8000"/>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18821854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9417377" y="-66930"/>
            <a:ext cx="2912883" cy="1282045"/>
            <a:chOff x="3162300" y="0"/>
            <a:chExt cx="5010150" cy="1562100"/>
          </a:xfrm>
        </p:grpSpPr>
        <p:pic>
          <p:nvPicPr>
            <p:cNvPr id="3" name="object 3"/>
            <p:cNvPicPr/>
            <p:nvPr/>
          </p:nvPicPr>
          <p:blipFill>
            <a:blip r:embed="rId2" cstate="print"/>
            <a:stretch>
              <a:fillRect/>
            </a:stretch>
          </p:blipFill>
          <p:spPr>
            <a:xfrm>
              <a:off x="3162300" y="447675"/>
              <a:ext cx="5010150" cy="1114425"/>
            </a:xfrm>
            <a:prstGeom prst="rect">
              <a:avLst/>
            </a:prstGeom>
          </p:spPr>
        </p:pic>
        <p:pic>
          <p:nvPicPr>
            <p:cNvPr id="4" name="object 4"/>
            <p:cNvPicPr/>
            <p:nvPr/>
          </p:nvPicPr>
          <p:blipFill>
            <a:blip r:embed="rId3" cstate="print"/>
            <a:stretch>
              <a:fillRect/>
            </a:stretch>
          </p:blipFill>
          <p:spPr>
            <a:xfrm>
              <a:off x="3352800" y="85725"/>
              <a:ext cx="4619640" cy="790575"/>
            </a:xfrm>
            <a:prstGeom prst="rect">
              <a:avLst/>
            </a:prstGeom>
          </p:spPr>
        </p:pic>
        <p:pic>
          <p:nvPicPr>
            <p:cNvPr id="5" name="object 5"/>
            <p:cNvPicPr/>
            <p:nvPr/>
          </p:nvPicPr>
          <p:blipFill>
            <a:blip r:embed="rId4" cstate="print"/>
            <a:stretch>
              <a:fillRect/>
            </a:stretch>
          </p:blipFill>
          <p:spPr>
            <a:xfrm>
              <a:off x="3171840" y="0"/>
              <a:ext cx="5000609" cy="1104899"/>
            </a:xfrm>
            <a:prstGeom prst="rect">
              <a:avLst/>
            </a:prstGeom>
          </p:spPr>
        </p:pic>
      </p:grpSp>
      <p:sp>
        <p:nvSpPr>
          <p:cNvPr id="6" name="object 6"/>
          <p:cNvSpPr txBox="1">
            <a:spLocks noGrp="1"/>
          </p:cNvSpPr>
          <p:nvPr>
            <p:ph type="title"/>
          </p:nvPr>
        </p:nvSpPr>
        <p:spPr>
          <a:xfrm>
            <a:off x="9719035" y="161921"/>
            <a:ext cx="2332773" cy="304571"/>
          </a:xfrm>
          <a:prstGeom prst="rect">
            <a:avLst/>
          </a:prstGeom>
          <a:solidFill>
            <a:srgbClr val="FFFFFF"/>
          </a:solidFill>
          <a:ln w="9534">
            <a:solidFill>
              <a:srgbClr val="171616"/>
            </a:solidFill>
          </a:ln>
        </p:spPr>
        <p:txBody>
          <a:bodyPr vert="horz" wrap="square" lIns="0" tIns="27305" rIns="0" bIns="0" rtlCol="0">
            <a:spAutoFit/>
          </a:bodyPr>
          <a:lstStyle/>
          <a:p>
            <a:pPr marL="93980">
              <a:lnSpc>
                <a:spcPct val="100000"/>
              </a:lnSpc>
              <a:spcBef>
                <a:spcPts val="215"/>
              </a:spcBef>
            </a:pPr>
            <a:r>
              <a:rPr sz="1800" spc="-45" dirty="0"/>
              <a:t>Verbal</a:t>
            </a:r>
            <a:r>
              <a:rPr sz="1800" spc="-180" dirty="0"/>
              <a:t> </a:t>
            </a:r>
            <a:r>
              <a:rPr sz="1800" spc="-10" dirty="0"/>
              <a:t>Communication</a:t>
            </a:r>
            <a:endParaRPr sz="1800" dirty="0"/>
          </a:p>
        </p:txBody>
      </p:sp>
      <p:sp>
        <p:nvSpPr>
          <p:cNvPr id="9" name="object 9"/>
          <p:cNvSpPr txBox="1"/>
          <p:nvPr/>
        </p:nvSpPr>
        <p:spPr>
          <a:xfrm>
            <a:off x="163461" y="1215115"/>
            <a:ext cx="7246620" cy="1409700"/>
          </a:xfrm>
          <a:prstGeom prst="rect">
            <a:avLst/>
          </a:prstGeom>
          <a:noFill/>
          <a:ln w="9534">
            <a:solidFill>
              <a:schemeClr val="tx1"/>
            </a:solidFill>
          </a:ln>
          <a:effectLst>
            <a:outerShdw blurRad="50800" dist="38100" dir="2700000" algn="tl" rotWithShape="0">
              <a:prstClr val="black">
                <a:alpha val="40000"/>
              </a:prstClr>
            </a:outerShdw>
          </a:effectLst>
        </p:spPr>
        <p:txBody>
          <a:bodyPr vert="horz" wrap="square" lIns="0" tIns="22860" rIns="0" bIns="0" rtlCol="0">
            <a:spAutoFit/>
          </a:bodyPr>
          <a:lstStyle/>
          <a:p>
            <a:pPr marL="92075" marR="156845">
              <a:lnSpc>
                <a:spcPct val="106400"/>
              </a:lnSpc>
              <a:spcBef>
                <a:spcPts val="180"/>
              </a:spcBef>
            </a:pPr>
            <a:r>
              <a:rPr sz="2000" spc="-35" dirty="0">
                <a:latin typeface="Times New Roman"/>
                <a:cs typeface="Times New Roman"/>
              </a:rPr>
              <a:t>Verbal</a:t>
            </a:r>
            <a:r>
              <a:rPr sz="2000" spc="-25" dirty="0">
                <a:latin typeface="Times New Roman"/>
                <a:cs typeface="Times New Roman"/>
              </a:rPr>
              <a:t> </a:t>
            </a:r>
            <a:r>
              <a:rPr sz="2000" dirty="0">
                <a:latin typeface="Times New Roman"/>
                <a:cs typeface="Times New Roman"/>
              </a:rPr>
              <a:t>communication</a:t>
            </a:r>
            <a:r>
              <a:rPr sz="2000" spc="-114" dirty="0">
                <a:latin typeface="Times New Roman"/>
                <a:cs typeface="Times New Roman"/>
              </a:rPr>
              <a:t> </a:t>
            </a:r>
            <a:r>
              <a:rPr sz="2000" dirty="0">
                <a:latin typeface="Times New Roman"/>
                <a:cs typeface="Times New Roman"/>
              </a:rPr>
              <a:t>encompasses</a:t>
            </a:r>
            <a:r>
              <a:rPr sz="2000" spc="-20" dirty="0">
                <a:latin typeface="Times New Roman"/>
                <a:cs typeface="Times New Roman"/>
              </a:rPr>
              <a:t> </a:t>
            </a:r>
            <a:r>
              <a:rPr sz="2000" dirty="0">
                <a:latin typeface="Times New Roman"/>
                <a:cs typeface="Times New Roman"/>
              </a:rPr>
              <a:t>both</a:t>
            </a:r>
            <a:r>
              <a:rPr sz="2000" spc="-110" dirty="0">
                <a:latin typeface="Times New Roman"/>
                <a:cs typeface="Times New Roman"/>
              </a:rPr>
              <a:t> </a:t>
            </a:r>
            <a:r>
              <a:rPr sz="2000" dirty="0">
                <a:latin typeface="Times New Roman"/>
                <a:cs typeface="Times New Roman"/>
              </a:rPr>
              <a:t>our</a:t>
            </a:r>
            <a:r>
              <a:rPr sz="2000" spc="-60" dirty="0">
                <a:latin typeface="Times New Roman"/>
                <a:cs typeface="Times New Roman"/>
              </a:rPr>
              <a:t> </a:t>
            </a:r>
            <a:r>
              <a:rPr sz="2000" dirty="0">
                <a:latin typeface="Times New Roman"/>
                <a:cs typeface="Times New Roman"/>
              </a:rPr>
              <a:t>words</a:t>
            </a:r>
            <a:r>
              <a:rPr sz="2000" spc="-20" dirty="0">
                <a:latin typeface="Times New Roman"/>
                <a:cs typeface="Times New Roman"/>
              </a:rPr>
              <a:t> </a:t>
            </a:r>
            <a:r>
              <a:rPr sz="2000" dirty="0">
                <a:latin typeface="Times New Roman"/>
                <a:cs typeface="Times New Roman"/>
              </a:rPr>
              <a:t>and</a:t>
            </a:r>
            <a:r>
              <a:rPr sz="2000" spc="-25" dirty="0">
                <a:latin typeface="Times New Roman"/>
                <a:cs typeface="Times New Roman"/>
              </a:rPr>
              <a:t> </a:t>
            </a:r>
            <a:r>
              <a:rPr sz="2000" dirty="0">
                <a:latin typeface="Times New Roman"/>
                <a:cs typeface="Times New Roman"/>
              </a:rPr>
              <a:t>our</a:t>
            </a:r>
            <a:r>
              <a:rPr sz="2000" spc="-60" dirty="0">
                <a:latin typeface="Times New Roman"/>
                <a:cs typeface="Times New Roman"/>
              </a:rPr>
              <a:t> </a:t>
            </a:r>
            <a:r>
              <a:rPr sz="2000" spc="-10" dirty="0">
                <a:latin typeface="Times New Roman"/>
                <a:cs typeface="Times New Roman"/>
              </a:rPr>
              <a:t>verbal </a:t>
            </a:r>
            <a:r>
              <a:rPr sz="2000" dirty="0">
                <a:latin typeface="Times New Roman"/>
                <a:cs typeface="Times New Roman"/>
              </a:rPr>
              <a:t>fillers</a:t>
            </a:r>
            <a:r>
              <a:rPr sz="2000" spc="-65" dirty="0">
                <a:latin typeface="Times New Roman"/>
                <a:cs typeface="Times New Roman"/>
              </a:rPr>
              <a:t> </a:t>
            </a:r>
            <a:r>
              <a:rPr sz="2000" dirty="0">
                <a:latin typeface="Times New Roman"/>
                <a:cs typeface="Times New Roman"/>
              </a:rPr>
              <a:t>(e.g.,</a:t>
            </a:r>
            <a:r>
              <a:rPr sz="2000" spc="95" dirty="0">
                <a:latin typeface="Times New Roman"/>
                <a:cs typeface="Times New Roman"/>
              </a:rPr>
              <a:t> </a:t>
            </a:r>
            <a:r>
              <a:rPr sz="2000" i="1" dirty="0">
                <a:latin typeface="Times New Roman"/>
                <a:cs typeface="Times New Roman"/>
              </a:rPr>
              <a:t>um</a:t>
            </a:r>
            <a:r>
              <a:rPr sz="2000" dirty="0">
                <a:latin typeface="Times New Roman"/>
                <a:cs typeface="Times New Roman"/>
              </a:rPr>
              <a:t>,</a:t>
            </a:r>
            <a:r>
              <a:rPr sz="2000" spc="-85" dirty="0">
                <a:latin typeface="Times New Roman"/>
                <a:cs typeface="Times New Roman"/>
              </a:rPr>
              <a:t> </a:t>
            </a:r>
            <a:r>
              <a:rPr sz="2000" i="1" dirty="0">
                <a:latin typeface="Times New Roman"/>
                <a:cs typeface="Times New Roman"/>
              </a:rPr>
              <a:t>like</a:t>
            </a:r>
            <a:r>
              <a:rPr sz="2000" dirty="0">
                <a:latin typeface="Times New Roman"/>
                <a:cs typeface="Times New Roman"/>
              </a:rPr>
              <a:t>).</a:t>
            </a:r>
            <a:r>
              <a:rPr sz="2000" spc="-165" dirty="0">
                <a:latin typeface="Times New Roman"/>
                <a:cs typeface="Times New Roman"/>
              </a:rPr>
              <a:t> </a:t>
            </a:r>
            <a:r>
              <a:rPr sz="2000" spc="-40" dirty="0">
                <a:latin typeface="Times New Roman"/>
                <a:cs typeface="Times New Roman"/>
              </a:rPr>
              <a:t>Verbal</a:t>
            </a:r>
            <a:r>
              <a:rPr sz="2000" spc="-145" dirty="0">
                <a:latin typeface="Times New Roman"/>
                <a:cs typeface="Times New Roman"/>
              </a:rPr>
              <a:t> </a:t>
            </a:r>
            <a:r>
              <a:rPr sz="2000" dirty="0">
                <a:latin typeface="Times New Roman"/>
                <a:cs typeface="Times New Roman"/>
              </a:rPr>
              <a:t>messages</a:t>
            </a:r>
            <a:r>
              <a:rPr sz="2000" spc="254" dirty="0">
                <a:latin typeface="Times New Roman"/>
                <a:cs typeface="Times New Roman"/>
              </a:rPr>
              <a:t> </a:t>
            </a:r>
            <a:r>
              <a:rPr sz="2000" dirty="0">
                <a:latin typeface="Times New Roman"/>
                <a:cs typeface="Times New Roman"/>
              </a:rPr>
              <a:t>are</a:t>
            </a:r>
            <a:r>
              <a:rPr sz="2000" spc="-20" dirty="0">
                <a:latin typeface="Times New Roman"/>
                <a:cs typeface="Times New Roman"/>
              </a:rPr>
              <a:t> </a:t>
            </a:r>
            <a:r>
              <a:rPr sz="2000" dirty="0">
                <a:latin typeface="Times New Roman"/>
                <a:cs typeface="Times New Roman"/>
              </a:rPr>
              <a:t>created</a:t>
            </a:r>
            <a:r>
              <a:rPr sz="2000" spc="-150" dirty="0">
                <a:latin typeface="Times New Roman"/>
                <a:cs typeface="Times New Roman"/>
              </a:rPr>
              <a:t> </a:t>
            </a:r>
            <a:r>
              <a:rPr sz="2000" dirty="0">
                <a:latin typeface="Times New Roman"/>
                <a:cs typeface="Times New Roman"/>
              </a:rPr>
              <a:t>through</a:t>
            </a:r>
            <a:r>
              <a:rPr sz="2000" spc="-65" dirty="0">
                <a:latin typeface="Times New Roman"/>
                <a:cs typeface="Times New Roman"/>
              </a:rPr>
              <a:t> </a:t>
            </a:r>
            <a:r>
              <a:rPr sz="2000" spc="-10" dirty="0">
                <a:latin typeface="Times New Roman"/>
                <a:cs typeface="Times New Roman"/>
              </a:rPr>
              <a:t>language. </a:t>
            </a:r>
            <a:r>
              <a:rPr sz="2000" dirty="0">
                <a:latin typeface="Times New Roman"/>
                <a:cs typeface="Times New Roman"/>
              </a:rPr>
              <a:t>Effective</a:t>
            </a:r>
            <a:r>
              <a:rPr sz="2000" spc="100" dirty="0">
                <a:latin typeface="Times New Roman"/>
                <a:cs typeface="Times New Roman"/>
              </a:rPr>
              <a:t> </a:t>
            </a:r>
            <a:r>
              <a:rPr sz="2000" dirty="0">
                <a:latin typeface="Times New Roman"/>
                <a:cs typeface="Times New Roman"/>
              </a:rPr>
              <a:t>communication</a:t>
            </a:r>
            <a:r>
              <a:rPr sz="2000" spc="-165" dirty="0">
                <a:latin typeface="Times New Roman"/>
                <a:cs typeface="Times New Roman"/>
              </a:rPr>
              <a:t> </a:t>
            </a:r>
            <a:r>
              <a:rPr sz="2000" dirty="0">
                <a:latin typeface="Times New Roman"/>
                <a:cs typeface="Times New Roman"/>
              </a:rPr>
              <a:t>involves</a:t>
            </a:r>
            <a:r>
              <a:rPr sz="2000" spc="60" dirty="0">
                <a:latin typeface="Times New Roman"/>
                <a:cs typeface="Times New Roman"/>
              </a:rPr>
              <a:t> </a:t>
            </a:r>
            <a:r>
              <a:rPr sz="2000" dirty="0">
                <a:latin typeface="Times New Roman"/>
                <a:cs typeface="Times New Roman"/>
              </a:rPr>
              <a:t>accurate</a:t>
            </a:r>
            <a:r>
              <a:rPr sz="2000" spc="-195" dirty="0">
                <a:latin typeface="Times New Roman"/>
                <a:cs typeface="Times New Roman"/>
              </a:rPr>
              <a:t> </a:t>
            </a:r>
            <a:r>
              <a:rPr sz="2000" dirty="0">
                <a:latin typeface="Times New Roman"/>
                <a:cs typeface="Times New Roman"/>
              </a:rPr>
              <a:t>interpretations</a:t>
            </a:r>
            <a:r>
              <a:rPr sz="2000" spc="-240" dirty="0">
                <a:latin typeface="Times New Roman"/>
                <a:cs typeface="Times New Roman"/>
              </a:rPr>
              <a:t> </a:t>
            </a:r>
            <a:r>
              <a:rPr sz="2000" dirty="0">
                <a:latin typeface="Times New Roman"/>
                <a:cs typeface="Times New Roman"/>
              </a:rPr>
              <a:t>of</a:t>
            </a:r>
            <a:r>
              <a:rPr sz="2000" spc="-50" dirty="0">
                <a:latin typeface="Times New Roman"/>
                <a:cs typeface="Times New Roman"/>
              </a:rPr>
              <a:t> </a:t>
            </a:r>
            <a:r>
              <a:rPr sz="2000" spc="-10" dirty="0">
                <a:latin typeface="Times New Roman"/>
                <a:cs typeface="Times New Roman"/>
              </a:rPr>
              <a:t>others’ </a:t>
            </a:r>
            <a:r>
              <a:rPr sz="2000" dirty="0">
                <a:latin typeface="Times New Roman"/>
                <a:cs typeface="Times New Roman"/>
              </a:rPr>
              <a:t>verbal</a:t>
            </a:r>
            <a:r>
              <a:rPr sz="2000" spc="-65" dirty="0">
                <a:latin typeface="Times New Roman"/>
                <a:cs typeface="Times New Roman"/>
              </a:rPr>
              <a:t> </a:t>
            </a:r>
            <a:r>
              <a:rPr sz="2000" spc="-10" dirty="0">
                <a:latin typeface="Times New Roman"/>
                <a:cs typeface="Times New Roman"/>
              </a:rPr>
              <a:t>messages,</a:t>
            </a:r>
            <a:r>
              <a:rPr sz="2000" spc="135" dirty="0">
                <a:latin typeface="Times New Roman"/>
                <a:cs typeface="Times New Roman"/>
              </a:rPr>
              <a:t> </a:t>
            </a:r>
            <a:r>
              <a:rPr sz="2000" dirty="0">
                <a:latin typeface="Times New Roman"/>
                <a:cs typeface="Times New Roman"/>
              </a:rPr>
              <a:t>as</a:t>
            </a:r>
            <a:r>
              <a:rPr sz="2000" spc="-55" dirty="0">
                <a:latin typeface="Times New Roman"/>
                <a:cs typeface="Times New Roman"/>
              </a:rPr>
              <a:t> </a:t>
            </a:r>
            <a:r>
              <a:rPr sz="2000" dirty="0">
                <a:latin typeface="Times New Roman"/>
                <a:cs typeface="Times New Roman"/>
              </a:rPr>
              <a:t>meaning</a:t>
            </a:r>
            <a:r>
              <a:rPr sz="2000" spc="-125" dirty="0">
                <a:latin typeface="Times New Roman"/>
                <a:cs typeface="Times New Roman"/>
              </a:rPr>
              <a:t> </a:t>
            </a:r>
            <a:r>
              <a:rPr sz="2000" dirty="0">
                <a:latin typeface="Times New Roman"/>
                <a:cs typeface="Times New Roman"/>
              </a:rPr>
              <a:t>is</a:t>
            </a:r>
            <a:r>
              <a:rPr sz="2000" spc="-35" dirty="0">
                <a:latin typeface="Times New Roman"/>
                <a:cs typeface="Times New Roman"/>
              </a:rPr>
              <a:t> </a:t>
            </a:r>
            <a:r>
              <a:rPr sz="2000" spc="-10" dirty="0">
                <a:latin typeface="Times New Roman"/>
                <a:cs typeface="Times New Roman"/>
              </a:rPr>
              <a:t>cocreated.</a:t>
            </a:r>
            <a:endParaRPr sz="2000" dirty="0">
              <a:latin typeface="Times New Roman"/>
              <a:cs typeface="Times New Roman"/>
            </a:endParaRPr>
          </a:p>
        </p:txBody>
      </p:sp>
      <p:sp>
        <p:nvSpPr>
          <p:cNvPr id="10" name="object 10"/>
          <p:cNvSpPr txBox="1"/>
          <p:nvPr/>
        </p:nvSpPr>
        <p:spPr>
          <a:xfrm>
            <a:off x="163461" y="3025822"/>
            <a:ext cx="6520815" cy="1409700"/>
          </a:xfrm>
          <a:prstGeom prst="rect">
            <a:avLst/>
          </a:prstGeom>
          <a:noFill/>
          <a:ln w="9534">
            <a:solidFill>
              <a:schemeClr val="tx1"/>
            </a:solidFill>
          </a:ln>
          <a:effectLst>
            <a:outerShdw blurRad="50800" dist="38100" dir="2700000" algn="tl" rotWithShape="0">
              <a:prstClr val="black">
                <a:alpha val="40000"/>
              </a:prstClr>
            </a:outerShdw>
          </a:effectLst>
        </p:spPr>
        <p:txBody>
          <a:bodyPr vert="horz" wrap="square" lIns="0" tIns="26034" rIns="0" bIns="0" rtlCol="0">
            <a:spAutoFit/>
          </a:bodyPr>
          <a:lstStyle/>
          <a:p>
            <a:pPr marL="92075" marR="238760">
              <a:lnSpc>
                <a:spcPct val="106400"/>
              </a:lnSpc>
              <a:spcBef>
                <a:spcPts val="204"/>
              </a:spcBef>
            </a:pPr>
            <a:r>
              <a:rPr sz="2000" dirty="0">
                <a:latin typeface="Times New Roman"/>
                <a:cs typeface="Times New Roman"/>
              </a:rPr>
              <a:t>Otherwise,</a:t>
            </a:r>
            <a:r>
              <a:rPr sz="2000" spc="5" dirty="0">
                <a:latin typeface="Times New Roman"/>
                <a:cs typeface="Times New Roman"/>
              </a:rPr>
              <a:t> </a:t>
            </a:r>
            <a:r>
              <a:rPr sz="2000" dirty="0">
                <a:latin typeface="Times New Roman"/>
                <a:cs typeface="Times New Roman"/>
              </a:rPr>
              <a:t>the</a:t>
            </a:r>
            <a:r>
              <a:rPr sz="2000" spc="-90" dirty="0">
                <a:latin typeface="Times New Roman"/>
                <a:cs typeface="Times New Roman"/>
              </a:rPr>
              <a:t> </a:t>
            </a:r>
            <a:r>
              <a:rPr sz="2000" dirty="0">
                <a:latin typeface="Times New Roman"/>
                <a:cs typeface="Times New Roman"/>
              </a:rPr>
              <a:t>meanings</a:t>
            </a:r>
            <a:r>
              <a:rPr sz="2000" spc="105" dirty="0">
                <a:latin typeface="Times New Roman"/>
                <a:cs typeface="Times New Roman"/>
              </a:rPr>
              <a:t> </a:t>
            </a:r>
            <a:r>
              <a:rPr sz="2000" dirty="0">
                <a:latin typeface="Times New Roman"/>
                <a:cs typeface="Times New Roman"/>
              </a:rPr>
              <a:t>of</a:t>
            </a:r>
            <a:r>
              <a:rPr sz="2000" spc="-95" dirty="0">
                <a:latin typeface="Times New Roman"/>
                <a:cs typeface="Times New Roman"/>
              </a:rPr>
              <a:t> </a:t>
            </a:r>
            <a:r>
              <a:rPr sz="2000" dirty="0">
                <a:latin typeface="Times New Roman"/>
                <a:cs typeface="Times New Roman"/>
              </a:rPr>
              <a:t>the</a:t>
            </a:r>
            <a:r>
              <a:rPr sz="2000" spc="-10" dirty="0">
                <a:latin typeface="Times New Roman"/>
                <a:cs typeface="Times New Roman"/>
              </a:rPr>
              <a:t> </a:t>
            </a:r>
            <a:r>
              <a:rPr sz="2000" dirty="0">
                <a:latin typeface="Times New Roman"/>
                <a:cs typeface="Times New Roman"/>
              </a:rPr>
              <a:t>words</a:t>
            </a:r>
            <a:r>
              <a:rPr sz="2000" spc="-135" dirty="0">
                <a:latin typeface="Times New Roman"/>
                <a:cs typeface="Times New Roman"/>
              </a:rPr>
              <a:t> </a:t>
            </a:r>
            <a:r>
              <a:rPr sz="2000" dirty="0">
                <a:latin typeface="Times New Roman"/>
                <a:cs typeface="Times New Roman"/>
              </a:rPr>
              <a:t>you</a:t>
            </a:r>
            <a:r>
              <a:rPr sz="2000" spc="30" dirty="0">
                <a:latin typeface="Times New Roman"/>
                <a:cs typeface="Times New Roman"/>
              </a:rPr>
              <a:t> </a:t>
            </a:r>
            <a:r>
              <a:rPr sz="2000" dirty="0">
                <a:latin typeface="Times New Roman"/>
                <a:cs typeface="Times New Roman"/>
              </a:rPr>
              <a:t>communicate</a:t>
            </a:r>
            <a:r>
              <a:rPr sz="2000" spc="-90" dirty="0">
                <a:latin typeface="Times New Roman"/>
                <a:cs typeface="Times New Roman"/>
              </a:rPr>
              <a:t> </a:t>
            </a:r>
            <a:r>
              <a:rPr sz="2000" spc="-20" dirty="0">
                <a:latin typeface="Times New Roman"/>
                <a:cs typeface="Times New Roman"/>
              </a:rPr>
              <a:t>will </a:t>
            </a:r>
            <a:r>
              <a:rPr sz="2000" dirty="0">
                <a:latin typeface="Times New Roman"/>
                <a:cs typeface="Times New Roman"/>
              </a:rPr>
              <a:t>not</a:t>
            </a:r>
            <a:r>
              <a:rPr sz="2000" spc="-65" dirty="0">
                <a:latin typeface="Times New Roman"/>
                <a:cs typeface="Times New Roman"/>
              </a:rPr>
              <a:t> </a:t>
            </a:r>
            <a:r>
              <a:rPr sz="2000" dirty="0">
                <a:latin typeface="Times New Roman"/>
                <a:cs typeface="Times New Roman"/>
              </a:rPr>
              <a:t>be</a:t>
            </a:r>
            <a:r>
              <a:rPr sz="2000" spc="-95" dirty="0">
                <a:latin typeface="Times New Roman"/>
                <a:cs typeface="Times New Roman"/>
              </a:rPr>
              <a:t> </a:t>
            </a:r>
            <a:r>
              <a:rPr sz="2000" dirty="0">
                <a:latin typeface="Times New Roman"/>
                <a:cs typeface="Times New Roman"/>
              </a:rPr>
              <a:t>understood.</a:t>
            </a:r>
            <a:r>
              <a:rPr sz="2000" spc="-240" dirty="0">
                <a:latin typeface="Times New Roman"/>
                <a:cs typeface="Times New Roman"/>
              </a:rPr>
              <a:t> </a:t>
            </a:r>
            <a:r>
              <a:rPr sz="2000" dirty="0">
                <a:latin typeface="Times New Roman"/>
                <a:cs typeface="Times New Roman"/>
              </a:rPr>
              <a:t>As</a:t>
            </a:r>
            <a:r>
              <a:rPr sz="2000" spc="-55" dirty="0">
                <a:latin typeface="Times New Roman"/>
                <a:cs typeface="Times New Roman"/>
              </a:rPr>
              <a:t> </a:t>
            </a:r>
            <a:r>
              <a:rPr sz="2000" dirty="0">
                <a:latin typeface="Times New Roman"/>
                <a:cs typeface="Times New Roman"/>
              </a:rPr>
              <a:t>a</a:t>
            </a:r>
            <a:r>
              <a:rPr sz="2000" spc="65" dirty="0">
                <a:latin typeface="Times New Roman"/>
                <a:cs typeface="Times New Roman"/>
              </a:rPr>
              <a:t> </a:t>
            </a:r>
            <a:r>
              <a:rPr sz="2000" dirty="0">
                <a:latin typeface="Times New Roman"/>
                <a:cs typeface="Times New Roman"/>
              </a:rPr>
              <a:t>professional,</a:t>
            </a:r>
            <a:r>
              <a:rPr sz="2000" spc="-160" dirty="0">
                <a:latin typeface="Times New Roman"/>
                <a:cs typeface="Times New Roman"/>
              </a:rPr>
              <a:t> </a:t>
            </a:r>
            <a:r>
              <a:rPr sz="2000" dirty="0">
                <a:latin typeface="Times New Roman"/>
                <a:cs typeface="Times New Roman"/>
              </a:rPr>
              <a:t>effective</a:t>
            </a:r>
            <a:r>
              <a:rPr sz="2000" spc="150" dirty="0">
                <a:latin typeface="Times New Roman"/>
                <a:cs typeface="Times New Roman"/>
              </a:rPr>
              <a:t> </a:t>
            </a:r>
            <a:r>
              <a:rPr sz="2000" dirty="0">
                <a:latin typeface="Times New Roman"/>
                <a:cs typeface="Times New Roman"/>
              </a:rPr>
              <a:t>use</a:t>
            </a:r>
            <a:r>
              <a:rPr sz="2000" spc="-15" dirty="0">
                <a:latin typeface="Times New Roman"/>
                <a:cs typeface="Times New Roman"/>
              </a:rPr>
              <a:t> </a:t>
            </a:r>
            <a:r>
              <a:rPr sz="2000" dirty="0">
                <a:latin typeface="Times New Roman"/>
                <a:cs typeface="Times New Roman"/>
              </a:rPr>
              <a:t>of</a:t>
            </a:r>
            <a:r>
              <a:rPr sz="2000" spc="-15" dirty="0">
                <a:latin typeface="Times New Roman"/>
                <a:cs typeface="Times New Roman"/>
              </a:rPr>
              <a:t> </a:t>
            </a:r>
            <a:r>
              <a:rPr sz="2000" spc="-25" dirty="0">
                <a:latin typeface="Times New Roman"/>
                <a:cs typeface="Times New Roman"/>
              </a:rPr>
              <a:t>the </a:t>
            </a:r>
            <a:r>
              <a:rPr sz="2000" dirty="0">
                <a:latin typeface="Times New Roman"/>
                <a:cs typeface="Times New Roman"/>
              </a:rPr>
              <a:t>language</a:t>
            </a:r>
            <a:r>
              <a:rPr sz="2000" spc="30" dirty="0">
                <a:latin typeface="Times New Roman"/>
                <a:cs typeface="Times New Roman"/>
              </a:rPr>
              <a:t> </a:t>
            </a:r>
            <a:r>
              <a:rPr sz="2000" dirty="0">
                <a:latin typeface="Times New Roman"/>
                <a:cs typeface="Times New Roman"/>
              </a:rPr>
              <a:t>skills</a:t>
            </a:r>
            <a:r>
              <a:rPr sz="2000" spc="-90" dirty="0">
                <a:latin typeface="Times New Roman"/>
                <a:cs typeface="Times New Roman"/>
              </a:rPr>
              <a:t> </a:t>
            </a:r>
            <a:r>
              <a:rPr sz="2000" dirty="0">
                <a:latin typeface="Times New Roman"/>
                <a:cs typeface="Times New Roman"/>
              </a:rPr>
              <a:t>and</a:t>
            </a:r>
            <a:r>
              <a:rPr sz="2000" spc="-5" dirty="0">
                <a:latin typeface="Times New Roman"/>
                <a:cs typeface="Times New Roman"/>
              </a:rPr>
              <a:t> </a:t>
            </a:r>
            <a:r>
              <a:rPr sz="2000" dirty="0">
                <a:latin typeface="Times New Roman"/>
                <a:cs typeface="Times New Roman"/>
              </a:rPr>
              <a:t>improvement</a:t>
            </a:r>
            <a:r>
              <a:rPr sz="2000" spc="-15" dirty="0">
                <a:latin typeface="Times New Roman"/>
                <a:cs typeface="Times New Roman"/>
              </a:rPr>
              <a:t> </a:t>
            </a:r>
            <a:r>
              <a:rPr sz="2000" dirty="0">
                <a:latin typeface="Times New Roman"/>
                <a:cs typeface="Times New Roman"/>
              </a:rPr>
              <a:t>of</a:t>
            </a:r>
            <a:r>
              <a:rPr sz="2000" spc="-55" dirty="0">
                <a:latin typeface="Times New Roman"/>
                <a:cs typeface="Times New Roman"/>
              </a:rPr>
              <a:t> </a:t>
            </a:r>
            <a:r>
              <a:rPr sz="2000" dirty="0">
                <a:latin typeface="Times New Roman"/>
                <a:cs typeface="Times New Roman"/>
              </a:rPr>
              <a:t>the</a:t>
            </a:r>
            <a:r>
              <a:rPr sz="2000" spc="-120" dirty="0">
                <a:latin typeface="Times New Roman"/>
                <a:cs typeface="Times New Roman"/>
              </a:rPr>
              <a:t> </a:t>
            </a:r>
            <a:r>
              <a:rPr sz="2000" dirty="0">
                <a:latin typeface="Times New Roman"/>
                <a:cs typeface="Times New Roman"/>
              </a:rPr>
              <a:t>abilities</a:t>
            </a:r>
            <a:r>
              <a:rPr sz="2000" spc="-85" dirty="0">
                <a:latin typeface="Times New Roman"/>
                <a:cs typeface="Times New Roman"/>
              </a:rPr>
              <a:t> </a:t>
            </a:r>
            <a:r>
              <a:rPr sz="2000" dirty="0">
                <a:latin typeface="Times New Roman"/>
                <a:cs typeface="Times New Roman"/>
              </a:rPr>
              <a:t>must</a:t>
            </a:r>
            <a:r>
              <a:rPr sz="2000" spc="-15" dirty="0">
                <a:latin typeface="Times New Roman"/>
                <a:cs typeface="Times New Roman"/>
              </a:rPr>
              <a:t> </a:t>
            </a:r>
            <a:r>
              <a:rPr sz="2000" spc="-20" dirty="0">
                <a:latin typeface="Times New Roman"/>
                <a:cs typeface="Times New Roman"/>
              </a:rPr>
              <a:t>have </a:t>
            </a:r>
            <a:r>
              <a:rPr sz="2000" dirty="0">
                <a:latin typeface="Times New Roman"/>
                <a:cs typeface="Times New Roman"/>
              </a:rPr>
              <a:t>taken</a:t>
            </a:r>
            <a:r>
              <a:rPr sz="2000" spc="-15" dirty="0">
                <a:latin typeface="Times New Roman"/>
                <a:cs typeface="Times New Roman"/>
              </a:rPr>
              <a:t> </a:t>
            </a:r>
            <a:r>
              <a:rPr sz="2000" dirty="0">
                <a:latin typeface="Times New Roman"/>
                <a:cs typeface="Times New Roman"/>
              </a:rPr>
              <a:t>huge</a:t>
            </a:r>
            <a:r>
              <a:rPr sz="2000" spc="130" dirty="0">
                <a:latin typeface="Times New Roman"/>
                <a:cs typeface="Times New Roman"/>
              </a:rPr>
              <a:t> </a:t>
            </a:r>
            <a:r>
              <a:rPr sz="2000" dirty="0">
                <a:latin typeface="Times New Roman"/>
                <a:cs typeface="Times New Roman"/>
              </a:rPr>
              <a:t>place</a:t>
            </a:r>
            <a:r>
              <a:rPr sz="2000" spc="-55" dirty="0">
                <a:latin typeface="Times New Roman"/>
                <a:cs typeface="Times New Roman"/>
              </a:rPr>
              <a:t> </a:t>
            </a:r>
            <a:r>
              <a:rPr sz="2000" dirty="0">
                <a:latin typeface="Times New Roman"/>
                <a:cs typeface="Times New Roman"/>
              </a:rPr>
              <a:t>to</a:t>
            </a:r>
            <a:r>
              <a:rPr sz="2000" spc="-10" dirty="0">
                <a:latin typeface="Times New Roman"/>
                <a:cs typeface="Times New Roman"/>
              </a:rPr>
              <a:t> </a:t>
            </a:r>
            <a:r>
              <a:rPr sz="2000" dirty="0">
                <a:latin typeface="Times New Roman"/>
                <a:cs typeface="Times New Roman"/>
              </a:rPr>
              <a:t>interpret</a:t>
            </a:r>
            <a:r>
              <a:rPr sz="2000" spc="-100" dirty="0">
                <a:latin typeface="Times New Roman"/>
                <a:cs typeface="Times New Roman"/>
              </a:rPr>
              <a:t> </a:t>
            </a:r>
            <a:r>
              <a:rPr sz="2000" dirty="0">
                <a:latin typeface="Times New Roman"/>
                <a:cs typeface="Times New Roman"/>
              </a:rPr>
              <a:t>other</a:t>
            </a:r>
            <a:r>
              <a:rPr sz="2000" spc="-140" dirty="0">
                <a:latin typeface="Times New Roman"/>
                <a:cs typeface="Times New Roman"/>
              </a:rPr>
              <a:t> </a:t>
            </a:r>
            <a:r>
              <a:rPr sz="2000" dirty="0">
                <a:latin typeface="Times New Roman"/>
                <a:cs typeface="Times New Roman"/>
              </a:rPr>
              <a:t>people’s</a:t>
            </a:r>
            <a:r>
              <a:rPr sz="2000" spc="-190" dirty="0">
                <a:latin typeface="Times New Roman"/>
                <a:cs typeface="Times New Roman"/>
              </a:rPr>
              <a:t> </a:t>
            </a:r>
            <a:r>
              <a:rPr sz="2000" spc="-10" dirty="0">
                <a:latin typeface="Times New Roman"/>
                <a:cs typeface="Times New Roman"/>
              </a:rPr>
              <a:t>messages.</a:t>
            </a:r>
            <a:endParaRPr sz="2000">
              <a:latin typeface="Times New Roman"/>
              <a:cs typeface="Times New Roman"/>
            </a:endParaRPr>
          </a:p>
        </p:txBody>
      </p:sp>
      <p:sp>
        <p:nvSpPr>
          <p:cNvPr id="12" name="Rectangle 11"/>
          <p:cNvSpPr/>
          <p:nvPr/>
        </p:nvSpPr>
        <p:spPr>
          <a:xfrm>
            <a:off x="3046719" y="161921"/>
            <a:ext cx="4966488" cy="532903"/>
          </a:xfrm>
          <a:prstGeom prst="rect">
            <a:avLst/>
          </a:prstGeom>
          <a:solidFill>
            <a:schemeClr val="bg1">
              <a:lumMod val="95000"/>
            </a:schemeClr>
          </a:solidFill>
          <a:ln>
            <a:solidFill>
              <a:schemeClr val="tx1"/>
            </a:solidFill>
          </a:ln>
          <a:effectLst>
            <a:glow rad="101600">
              <a:schemeClr val="accent4">
                <a:satMod val="175000"/>
                <a:alpha val="40000"/>
              </a:schemeClr>
            </a:glow>
            <a:reflection blurRad="6350" stA="50000" endA="300" endPos="55000" dir="5400000" sy="-100000" algn="bl" rotWithShape="0"/>
          </a:effectLst>
        </p:spPr>
        <p:txBody>
          <a:bodyPr wrap="none">
            <a:spAutoFit/>
          </a:bodyPr>
          <a:lstStyle/>
          <a:p>
            <a:pPr>
              <a:lnSpc>
                <a:spcPct val="107000"/>
              </a:lnSpc>
              <a:spcAft>
                <a:spcPts val="800"/>
              </a:spcAft>
            </a:pPr>
            <a:r>
              <a:rPr lang="en-US" sz="2800" b="1" dirty="0">
                <a:latin typeface="Calibri" panose="020F0502020204030204" pitchFamily="34" charset="0"/>
                <a:ea typeface="Calibri" panose="020F0502020204030204" pitchFamily="34" charset="0"/>
                <a:cs typeface="Arial" panose="020B0604020202020204" pitchFamily="34" charset="0"/>
              </a:rPr>
              <a:t>What is Verbal Communication?</a:t>
            </a: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1795052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9417377" y="-66930"/>
            <a:ext cx="2912883" cy="1282045"/>
            <a:chOff x="3162300" y="0"/>
            <a:chExt cx="5010150" cy="1562100"/>
          </a:xfrm>
        </p:grpSpPr>
        <p:pic>
          <p:nvPicPr>
            <p:cNvPr id="3" name="object 3"/>
            <p:cNvPicPr/>
            <p:nvPr/>
          </p:nvPicPr>
          <p:blipFill>
            <a:blip r:embed="rId2" cstate="print"/>
            <a:stretch>
              <a:fillRect/>
            </a:stretch>
          </p:blipFill>
          <p:spPr>
            <a:xfrm>
              <a:off x="3162300" y="447675"/>
              <a:ext cx="5010150" cy="1114425"/>
            </a:xfrm>
            <a:prstGeom prst="rect">
              <a:avLst/>
            </a:prstGeom>
          </p:spPr>
        </p:pic>
        <p:pic>
          <p:nvPicPr>
            <p:cNvPr id="4" name="object 4"/>
            <p:cNvPicPr/>
            <p:nvPr/>
          </p:nvPicPr>
          <p:blipFill>
            <a:blip r:embed="rId3" cstate="print"/>
            <a:stretch>
              <a:fillRect/>
            </a:stretch>
          </p:blipFill>
          <p:spPr>
            <a:xfrm>
              <a:off x="3352800" y="85725"/>
              <a:ext cx="4619640" cy="790575"/>
            </a:xfrm>
            <a:prstGeom prst="rect">
              <a:avLst/>
            </a:prstGeom>
          </p:spPr>
        </p:pic>
        <p:pic>
          <p:nvPicPr>
            <p:cNvPr id="5" name="object 5"/>
            <p:cNvPicPr/>
            <p:nvPr/>
          </p:nvPicPr>
          <p:blipFill>
            <a:blip r:embed="rId4" cstate="print"/>
            <a:stretch>
              <a:fillRect/>
            </a:stretch>
          </p:blipFill>
          <p:spPr>
            <a:xfrm>
              <a:off x="3171840" y="0"/>
              <a:ext cx="5000609" cy="1104899"/>
            </a:xfrm>
            <a:prstGeom prst="rect">
              <a:avLst/>
            </a:prstGeom>
          </p:spPr>
        </p:pic>
      </p:grpSp>
      <p:sp>
        <p:nvSpPr>
          <p:cNvPr id="6" name="object 6"/>
          <p:cNvSpPr txBox="1">
            <a:spLocks noGrp="1"/>
          </p:cNvSpPr>
          <p:nvPr>
            <p:ph type="title"/>
          </p:nvPr>
        </p:nvSpPr>
        <p:spPr>
          <a:xfrm>
            <a:off x="9719035" y="161921"/>
            <a:ext cx="2332773" cy="304571"/>
          </a:xfrm>
          <a:prstGeom prst="rect">
            <a:avLst/>
          </a:prstGeom>
          <a:solidFill>
            <a:srgbClr val="FFFFFF"/>
          </a:solidFill>
          <a:ln w="9534">
            <a:solidFill>
              <a:srgbClr val="171616"/>
            </a:solidFill>
          </a:ln>
        </p:spPr>
        <p:txBody>
          <a:bodyPr vert="horz" wrap="square" lIns="0" tIns="27305" rIns="0" bIns="0" rtlCol="0">
            <a:spAutoFit/>
          </a:bodyPr>
          <a:lstStyle/>
          <a:p>
            <a:pPr marL="93980">
              <a:lnSpc>
                <a:spcPct val="100000"/>
              </a:lnSpc>
              <a:spcBef>
                <a:spcPts val="215"/>
              </a:spcBef>
            </a:pPr>
            <a:r>
              <a:rPr sz="1800" spc="-45" dirty="0"/>
              <a:t>Verbal</a:t>
            </a:r>
            <a:r>
              <a:rPr sz="1800" spc="-180" dirty="0"/>
              <a:t> </a:t>
            </a:r>
            <a:r>
              <a:rPr sz="1800" spc="-10" dirty="0"/>
              <a:t>Communication</a:t>
            </a:r>
            <a:endParaRPr sz="1800" dirty="0"/>
          </a:p>
        </p:txBody>
      </p:sp>
      <p:sp>
        <p:nvSpPr>
          <p:cNvPr id="9" name="object 9"/>
          <p:cNvSpPr txBox="1"/>
          <p:nvPr/>
        </p:nvSpPr>
        <p:spPr>
          <a:xfrm>
            <a:off x="163461" y="1215115"/>
            <a:ext cx="7246620" cy="1561966"/>
          </a:xfrm>
          <a:prstGeom prst="rect">
            <a:avLst/>
          </a:prstGeom>
          <a:noFill/>
          <a:ln w="9534">
            <a:solidFill>
              <a:schemeClr val="tx1"/>
            </a:solidFill>
          </a:ln>
          <a:effectLst>
            <a:outerShdw blurRad="50800" dist="38100" dir="2700000" algn="tl" rotWithShape="0">
              <a:prstClr val="black">
                <a:alpha val="40000"/>
              </a:prstClr>
            </a:outerShdw>
          </a:effectLst>
        </p:spPr>
        <p:txBody>
          <a:bodyPr vert="horz" wrap="square" lIns="0" tIns="22860" rIns="0" bIns="0" rtlCol="0">
            <a:spAutoFit/>
          </a:bodyPr>
          <a:lstStyle/>
          <a:p>
            <a:pPr marL="92075" marR="246379">
              <a:lnSpc>
                <a:spcPct val="100000"/>
              </a:lnSpc>
              <a:spcBef>
                <a:spcPts val="330"/>
              </a:spcBef>
            </a:pPr>
            <a:r>
              <a:rPr lang="en-US" sz="2000" dirty="0">
                <a:latin typeface="Times New Roman"/>
                <a:cs typeface="Times New Roman"/>
              </a:rPr>
              <a:t>The</a:t>
            </a:r>
            <a:r>
              <a:rPr lang="en-US" sz="2000" spc="-20" dirty="0">
                <a:latin typeface="Times New Roman"/>
                <a:cs typeface="Times New Roman"/>
              </a:rPr>
              <a:t> </a:t>
            </a:r>
            <a:r>
              <a:rPr lang="en-US" sz="2000" dirty="0">
                <a:latin typeface="Times New Roman"/>
                <a:cs typeface="Times New Roman"/>
              </a:rPr>
              <a:t>symbols</a:t>
            </a:r>
            <a:r>
              <a:rPr lang="en-US" sz="2000" spc="-65" dirty="0">
                <a:latin typeface="Times New Roman"/>
                <a:cs typeface="Times New Roman"/>
              </a:rPr>
              <a:t> </a:t>
            </a:r>
            <a:r>
              <a:rPr lang="en-US" sz="2000" dirty="0">
                <a:latin typeface="Times New Roman"/>
                <a:cs typeface="Times New Roman"/>
              </a:rPr>
              <a:t>communicators</a:t>
            </a:r>
            <a:r>
              <a:rPr lang="en-US" sz="2000" spc="-140" dirty="0">
                <a:latin typeface="Times New Roman"/>
                <a:cs typeface="Times New Roman"/>
              </a:rPr>
              <a:t> </a:t>
            </a:r>
            <a:r>
              <a:rPr lang="en-US" sz="2000" dirty="0">
                <a:latin typeface="Times New Roman"/>
                <a:cs typeface="Times New Roman"/>
              </a:rPr>
              <a:t>use</a:t>
            </a:r>
            <a:r>
              <a:rPr lang="en-US" sz="2000" spc="-20" dirty="0">
                <a:latin typeface="Times New Roman"/>
                <a:cs typeface="Times New Roman"/>
              </a:rPr>
              <a:t> </a:t>
            </a:r>
            <a:r>
              <a:rPr lang="en-US" sz="2000" dirty="0">
                <a:latin typeface="Times New Roman"/>
                <a:cs typeface="Times New Roman"/>
              </a:rPr>
              <a:t>are</a:t>
            </a:r>
            <a:r>
              <a:rPr lang="en-US" sz="2000" spc="-20" dirty="0">
                <a:latin typeface="Times New Roman"/>
                <a:cs typeface="Times New Roman"/>
              </a:rPr>
              <a:t> </a:t>
            </a:r>
            <a:r>
              <a:rPr lang="en-US" sz="2000" spc="-10" dirty="0">
                <a:latin typeface="Times New Roman"/>
                <a:cs typeface="Times New Roman"/>
              </a:rPr>
              <a:t>abstract, </a:t>
            </a:r>
            <a:r>
              <a:rPr lang="en-US" sz="2000" dirty="0">
                <a:latin typeface="Times New Roman"/>
                <a:cs typeface="Times New Roman"/>
              </a:rPr>
              <a:t>vague,</a:t>
            </a:r>
            <a:r>
              <a:rPr lang="en-US" sz="2000" spc="45" dirty="0">
                <a:latin typeface="Times New Roman"/>
                <a:cs typeface="Times New Roman"/>
              </a:rPr>
              <a:t> </a:t>
            </a:r>
            <a:r>
              <a:rPr lang="en-US" sz="2000" dirty="0">
                <a:latin typeface="Times New Roman"/>
                <a:cs typeface="Times New Roman"/>
              </a:rPr>
              <a:t>and</a:t>
            </a:r>
            <a:r>
              <a:rPr lang="en-US" sz="2000" spc="-125" dirty="0">
                <a:latin typeface="Times New Roman"/>
                <a:cs typeface="Times New Roman"/>
              </a:rPr>
              <a:t> </a:t>
            </a:r>
            <a:r>
              <a:rPr lang="en-US" sz="2000" dirty="0">
                <a:latin typeface="Times New Roman"/>
                <a:cs typeface="Times New Roman"/>
              </a:rPr>
              <a:t>sometimes</a:t>
            </a:r>
            <a:r>
              <a:rPr lang="en-US" sz="2000" spc="-60" dirty="0">
                <a:latin typeface="Times New Roman"/>
                <a:cs typeface="Times New Roman"/>
              </a:rPr>
              <a:t> </a:t>
            </a:r>
            <a:r>
              <a:rPr lang="en-US" sz="2000" spc="-10" dirty="0">
                <a:latin typeface="Times New Roman"/>
                <a:cs typeface="Times New Roman"/>
              </a:rPr>
              <a:t>arbitrary.</a:t>
            </a:r>
            <a:r>
              <a:rPr lang="en-US" sz="2000" spc="-75" dirty="0">
                <a:latin typeface="Times New Roman"/>
                <a:cs typeface="Times New Roman"/>
              </a:rPr>
              <a:t> </a:t>
            </a:r>
            <a:r>
              <a:rPr lang="en-US" sz="2000" spc="-10" dirty="0">
                <a:latin typeface="Times New Roman"/>
                <a:cs typeface="Times New Roman"/>
              </a:rPr>
              <a:t>Because </a:t>
            </a:r>
            <a:r>
              <a:rPr lang="en-US" sz="2000" dirty="0">
                <a:latin typeface="Times New Roman"/>
                <a:cs typeface="Times New Roman"/>
              </a:rPr>
              <a:t>symbols</a:t>
            </a:r>
            <a:r>
              <a:rPr lang="en-US" sz="2000" spc="-110" dirty="0">
                <a:latin typeface="Times New Roman"/>
                <a:cs typeface="Times New Roman"/>
              </a:rPr>
              <a:t> </a:t>
            </a:r>
            <a:r>
              <a:rPr lang="en-US" sz="2000" dirty="0">
                <a:latin typeface="Times New Roman"/>
                <a:cs typeface="Times New Roman"/>
              </a:rPr>
              <a:t>can</a:t>
            </a:r>
            <a:r>
              <a:rPr lang="en-US" sz="2000" spc="-35" dirty="0">
                <a:latin typeface="Times New Roman"/>
                <a:cs typeface="Times New Roman"/>
              </a:rPr>
              <a:t> </a:t>
            </a:r>
            <a:r>
              <a:rPr lang="en-US" sz="2000" dirty="0">
                <a:latin typeface="Times New Roman"/>
                <a:cs typeface="Times New Roman"/>
              </a:rPr>
              <a:t>make things</a:t>
            </a:r>
            <a:r>
              <a:rPr lang="en-US" sz="2000" spc="-40" dirty="0">
                <a:latin typeface="Times New Roman"/>
                <a:cs typeface="Times New Roman"/>
              </a:rPr>
              <a:t> </a:t>
            </a:r>
            <a:r>
              <a:rPr lang="en-US" sz="2000" dirty="0">
                <a:latin typeface="Times New Roman"/>
                <a:cs typeface="Times New Roman"/>
              </a:rPr>
              <a:t>a</a:t>
            </a:r>
            <a:r>
              <a:rPr lang="en-US" sz="2000" spc="-65" dirty="0">
                <a:latin typeface="Times New Roman"/>
                <a:cs typeface="Times New Roman"/>
              </a:rPr>
              <a:t> </a:t>
            </a:r>
            <a:r>
              <a:rPr lang="en-US" sz="2000" dirty="0">
                <a:latin typeface="Times New Roman"/>
                <a:cs typeface="Times New Roman"/>
              </a:rPr>
              <a:t>bit</a:t>
            </a:r>
            <a:r>
              <a:rPr lang="en-US" sz="2000" spc="-40" dirty="0">
                <a:latin typeface="Times New Roman"/>
                <a:cs typeface="Times New Roman"/>
              </a:rPr>
              <a:t> </a:t>
            </a:r>
            <a:r>
              <a:rPr lang="en-US" sz="2000" dirty="0">
                <a:latin typeface="Times New Roman"/>
                <a:cs typeface="Times New Roman"/>
              </a:rPr>
              <a:t>off</a:t>
            </a:r>
            <a:r>
              <a:rPr lang="en-US" sz="2000" spc="-70" dirty="0">
                <a:latin typeface="Times New Roman"/>
                <a:cs typeface="Times New Roman"/>
              </a:rPr>
              <a:t> </a:t>
            </a:r>
            <a:r>
              <a:rPr lang="en-US" sz="2000" dirty="0">
                <a:latin typeface="Times New Roman"/>
                <a:cs typeface="Times New Roman"/>
              </a:rPr>
              <a:t>or</a:t>
            </a:r>
            <a:r>
              <a:rPr lang="en-US" sz="2000" spc="-65" dirty="0">
                <a:latin typeface="Times New Roman"/>
                <a:cs typeface="Times New Roman"/>
              </a:rPr>
              <a:t> </a:t>
            </a:r>
            <a:r>
              <a:rPr lang="en-US" sz="2000" spc="-10" dirty="0">
                <a:latin typeface="Times New Roman"/>
                <a:cs typeface="Times New Roman"/>
              </a:rPr>
              <a:t>fuzzy,</a:t>
            </a:r>
            <a:r>
              <a:rPr lang="en-US" sz="2000" spc="15" dirty="0">
                <a:latin typeface="Times New Roman"/>
                <a:cs typeface="Times New Roman"/>
              </a:rPr>
              <a:t> </a:t>
            </a:r>
            <a:r>
              <a:rPr lang="en-US" sz="2000" spc="-25" dirty="0">
                <a:latin typeface="Times New Roman"/>
                <a:cs typeface="Times New Roman"/>
              </a:rPr>
              <a:t>we </a:t>
            </a:r>
            <a:r>
              <a:rPr lang="en-US" sz="2000" dirty="0">
                <a:latin typeface="Times New Roman"/>
                <a:cs typeface="Times New Roman"/>
              </a:rPr>
              <a:t>have</a:t>
            </a:r>
            <a:r>
              <a:rPr lang="en-US" sz="2000" spc="45" dirty="0">
                <a:latin typeface="Times New Roman"/>
                <a:cs typeface="Times New Roman"/>
              </a:rPr>
              <a:t> </a:t>
            </a:r>
            <a:r>
              <a:rPr lang="en-US" sz="2000" dirty="0">
                <a:latin typeface="Times New Roman"/>
                <a:cs typeface="Times New Roman"/>
              </a:rPr>
              <a:t>to</a:t>
            </a:r>
            <a:r>
              <a:rPr lang="en-US" sz="2000" spc="-75" dirty="0">
                <a:latin typeface="Times New Roman"/>
                <a:cs typeface="Times New Roman"/>
              </a:rPr>
              <a:t> </a:t>
            </a:r>
            <a:r>
              <a:rPr lang="en-US" sz="2000" dirty="0">
                <a:latin typeface="Times New Roman"/>
                <a:cs typeface="Times New Roman"/>
              </a:rPr>
              <a:t>interpret</a:t>
            </a:r>
            <a:r>
              <a:rPr lang="en-US" sz="2000" spc="-150" dirty="0">
                <a:latin typeface="Times New Roman"/>
                <a:cs typeface="Times New Roman"/>
              </a:rPr>
              <a:t> </a:t>
            </a:r>
            <a:r>
              <a:rPr lang="en-US" sz="2000" dirty="0">
                <a:latin typeface="Times New Roman"/>
                <a:cs typeface="Times New Roman"/>
              </a:rPr>
              <a:t>the</a:t>
            </a:r>
            <a:r>
              <a:rPr lang="en-US" sz="2000" spc="-105" dirty="0">
                <a:latin typeface="Times New Roman"/>
                <a:cs typeface="Times New Roman"/>
              </a:rPr>
              <a:t> </a:t>
            </a:r>
            <a:r>
              <a:rPr lang="en-US" sz="2000" dirty="0">
                <a:latin typeface="Times New Roman"/>
                <a:cs typeface="Times New Roman"/>
              </a:rPr>
              <a:t>meaning.</a:t>
            </a:r>
            <a:r>
              <a:rPr lang="en-US" sz="2000" spc="60" dirty="0">
                <a:latin typeface="Times New Roman"/>
                <a:cs typeface="Times New Roman"/>
              </a:rPr>
              <a:t> </a:t>
            </a:r>
            <a:r>
              <a:rPr lang="en-US" sz="2000" dirty="0">
                <a:latin typeface="Times New Roman"/>
                <a:cs typeface="Times New Roman"/>
              </a:rPr>
              <a:t>Therefore,</a:t>
            </a:r>
            <a:r>
              <a:rPr lang="en-US" sz="2000" spc="-90" dirty="0">
                <a:latin typeface="Times New Roman"/>
                <a:cs typeface="Times New Roman"/>
              </a:rPr>
              <a:t> </a:t>
            </a:r>
            <a:r>
              <a:rPr lang="en-US" sz="2000" spc="-25" dirty="0">
                <a:latin typeface="Times New Roman"/>
                <a:cs typeface="Times New Roman"/>
              </a:rPr>
              <a:t>we </a:t>
            </a:r>
            <a:r>
              <a:rPr lang="en-US" sz="2000" dirty="0">
                <a:latin typeface="Times New Roman"/>
                <a:cs typeface="Times New Roman"/>
              </a:rPr>
              <a:t>construct</a:t>
            </a:r>
            <a:r>
              <a:rPr lang="en-US" sz="2000" spc="-235" dirty="0">
                <a:latin typeface="Times New Roman"/>
                <a:cs typeface="Times New Roman"/>
              </a:rPr>
              <a:t> </a:t>
            </a:r>
            <a:r>
              <a:rPr lang="en-US" sz="2000" dirty="0">
                <a:latin typeface="Times New Roman"/>
                <a:cs typeface="Times New Roman"/>
              </a:rPr>
              <a:t>meanings</a:t>
            </a:r>
            <a:r>
              <a:rPr lang="en-US" sz="2000" spc="75" dirty="0">
                <a:latin typeface="Times New Roman"/>
                <a:cs typeface="Times New Roman"/>
              </a:rPr>
              <a:t> </a:t>
            </a:r>
            <a:r>
              <a:rPr lang="en-US" sz="2000" dirty="0">
                <a:latin typeface="Times New Roman"/>
                <a:cs typeface="Times New Roman"/>
              </a:rPr>
              <a:t>as we</a:t>
            </a:r>
            <a:r>
              <a:rPr lang="en-US" sz="2000" spc="-35" dirty="0">
                <a:latin typeface="Times New Roman"/>
                <a:cs typeface="Times New Roman"/>
              </a:rPr>
              <a:t> </a:t>
            </a:r>
            <a:r>
              <a:rPr lang="en-US" sz="2000" dirty="0">
                <a:latin typeface="Times New Roman"/>
                <a:cs typeface="Times New Roman"/>
              </a:rPr>
              <a:t>interact</a:t>
            </a:r>
            <a:r>
              <a:rPr lang="en-US" sz="2000" spc="-80" dirty="0">
                <a:latin typeface="Times New Roman"/>
                <a:cs typeface="Times New Roman"/>
              </a:rPr>
              <a:t> </a:t>
            </a:r>
            <a:r>
              <a:rPr lang="en-US" sz="2000" dirty="0">
                <a:latin typeface="Times New Roman"/>
                <a:cs typeface="Times New Roman"/>
              </a:rPr>
              <a:t>with </a:t>
            </a:r>
            <a:r>
              <a:rPr lang="en-US" sz="2000" spc="-10" dirty="0">
                <a:latin typeface="Times New Roman"/>
                <a:cs typeface="Times New Roman"/>
              </a:rPr>
              <a:t>other </a:t>
            </a:r>
            <a:r>
              <a:rPr lang="en-US" sz="2000" dirty="0">
                <a:latin typeface="Times New Roman"/>
                <a:cs typeface="Times New Roman"/>
              </a:rPr>
              <a:t>people</a:t>
            </a:r>
            <a:r>
              <a:rPr lang="en-US" sz="2000" spc="-160" dirty="0">
                <a:latin typeface="Times New Roman"/>
                <a:cs typeface="Times New Roman"/>
              </a:rPr>
              <a:t> </a:t>
            </a:r>
            <a:r>
              <a:rPr lang="en-US" sz="2000" dirty="0">
                <a:latin typeface="Times New Roman"/>
                <a:cs typeface="Times New Roman"/>
              </a:rPr>
              <a:t>and</a:t>
            </a:r>
            <a:r>
              <a:rPr lang="en-US" sz="2000" spc="-40" dirty="0">
                <a:latin typeface="Times New Roman"/>
                <a:cs typeface="Times New Roman"/>
              </a:rPr>
              <a:t> </a:t>
            </a:r>
            <a:r>
              <a:rPr lang="en-US" sz="2000" dirty="0">
                <a:latin typeface="Times New Roman"/>
                <a:cs typeface="Times New Roman"/>
              </a:rPr>
              <a:t>by</a:t>
            </a:r>
            <a:r>
              <a:rPr lang="en-US" sz="2000" spc="-35" dirty="0">
                <a:latin typeface="Times New Roman"/>
                <a:cs typeface="Times New Roman"/>
              </a:rPr>
              <a:t> </a:t>
            </a:r>
            <a:r>
              <a:rPr lang="en-US" sz="2000" dirty="0">
                <a:latin typeface="Times New Roman"/>
                <a:cs typeface="Times New Roman"/>
              </a:rPr>
              <a:t>processing</a:t>
            </a:r>
            <a:r>
              <a:rPr lang="en-US" sz="2000" spc="-40" dirty="0">
                <a:latin typeface="Times New Roman"/>
                <a:cs typeface="Times New Roman"/>
              </a:rPr>
              <a:t> </a:t>
            </a:r>
            <a:r>
              <a:rPr lang="en-US" sz="2000" dirty="0">
                <a:latin typeface="Times New Roman"/>
                <a:cs typeface="Times New Roman"/>
              </a:rPr>
              <a:t>the</a:t>
            </a:r>
            <a:r>
              <a:rPr lang="en-US" sz="2000" spc="-75" dirty="0">
                <a:latin typeface="Times New Roman"/>
                <a:cs typeface="Times New Roman"/>
              </a:rPr>
              <a:t> </a:t>
            </a:r>
            <a:r>
              <a:rPr lang="en-US" sz="2000" dirty="0">
                <a:latin typeface="Times New Roman"/>
                <a:cs typeface="Times New Roman"/>
              </a:rPr>
              <a:t>information</a:t>
            </a:r>
            <a:r>
              <a:rPr lang="en-US" sz="2000" spc="-40" dirty="0">
                <a:latin typeface="Times New Roman"/>
                <a:cs typeface="Times New Roman"/>
              </a:rPr>
              <a:t> </a:t>
            </a:r>
            <a:r>
              <a:rPr lang="en-US" sz="2000" dirty="0">
                <a:latin typeface="Times New Roman"/>
                <a:cs typeface="Times New Roman"/>
              </a:rPr>
              <a:t>in</a:t>
            </a:r>
            <a:r>
              <a:rPr lang="en-US" sz="2000" spc="45" dirty="0">
                <a:latin typeface="Times New Roman"/>
                <a:cs typeface="Times New Roman"/>
              </a:rPr>
              <a:t> </a:t>
            </a:r>
            <a:r>
              <a:rPr lang="en-US" sz="2000" spc="-25" dirty="0">
                <a:latin typeface="Times New Roman"/>
                <a:cs typeface="Times New Roman"/>
              </a:rPr>
              <a:t>our </a:t>
            </a:r>
            <a:r>
              <a:rPr lang="en-US" sz="2000" dirty="0">
                <a:latin typeface="Times New Roman"/>
                <a:cs typeface="Times New Roman"/>
              </a:rPr>
              <a:t>own </a:t>
            </a:r>
            <a:r>
              <a:rPr lang="en-US" sz="2000" spc="-10" dirty="0">
                <a:latin typeface="Times New Roman"/>
                <a:cs typeface="Times New Roman"/>
              </a:rPr>
              <a:t>heads.</a:t>
            </a:r>
            <a:endParaRPr lang="en-US" sz="2000" dirty="0">
              <a:latin typeface="Times New Roman"/>
              <a:cs typeface="Times New Roman"/>
            </a:endParaRPr>
          </a:p>
        </p:txBody>
      </p:sp>
      <p:sp>
        <p:nvSpPr>
          <p:cNvPr id="10" name="object 10"/>
          <p:cNvSpPr txBox="1"/>
          <p:nvPr/>
        </p:nvSpPr>
        <p:spPr>
          <a:xfrm>
            <a:off x="163461" y="3025822"/>
            <a:ext cx="6520815" cy="1257394"/>
          </a:xfrm>
          <a:prstGeom prst="rect">
            <a:avLst/>
          </a:prstGeom>
          <a:noFill/>
          <a:ln w="9534">
            <a:solidFill>
              <a:schemeClr val="tx1"/>
            </a:solidFill>
          </a:ln>
          <a:effectLst>
            <a:outerShdw blurRad="50800" dist="38100" dir="2700000" algn="tl" rotWithShape="0">
              <a:prstClr val="black">
                <a:alpha val="40000"/>
              </a:prstClr>
            </a:outerShdw>
          </a:effectLst>
        </p:spPr>
        <p:txBody>
          <a:bodyPr vert="horz" wrap="square" lIns="0" tIns="26034" rIns="0" bIns="0" rtlCol="0">
            <a:spAutoFit/>
          </a:bodyPr>
          <a:lstStyle/>
          <a:p>
            <a:pPr marL="92075">
              <a:lnSpc>
                <a:spcPct val="100000"/>
              </a:lnSpc>
              <a:spcBef>
                <a:spcPts val="359"/>
              </a:spcBef>
            </a:pPr>
            <a:r>
              <a:rPr lang="en-US" sz="2000" spc="-10" dirty="0">
                <a:latin typeface="Times New Roman"/>
                <a:cs typeface="Times New Roman"/>
              </a:rPr>
              <a:t>Two</a:t>
            </a:r>
            <a:r>
              <a:rPr lang="en-US" sz="2000" spc="35" dirty="0">
                <a:latin typeface="Times New Roman"/>
                <a:cs typeface="Times New Roman"/>
              </a:rPr>
              <a:t> </a:t>
            </a:r>
            <a:r>
              <a:rPr lang="en-US" sz="2000" dirty="0">
                <a:latin typeface="Times New Roman"/>
                <a:cs typeface="Times New Roman"/>
              </a:rPr>
              <a:t>kinds</a:t>
            </a:r>
            <a:r>
              <a:rPr lang="en-US" sz="2000" spc="-90" dirty="0">
                <a:latin typeface="Times New Roman"/>
                <a:cs typeface="Times New Roman"/>
              </a:rPr>
              <a:t> </a:t>
            </a:r>
            <a:r>
              <a:rPr lang="en-US" sz="2000" dirty="0">
                <a:latin typeface="Times New Roman"/>
                <a:cs typeface="Times New Roman"/>
              </a:rPr>
              <a:t>of</a:t>
            </a:r>
            <a:r>
              <a:rPr lang="en-US" sz="2000" spc="-60" dirty="0">
                <a:latin typeface="Times New Roman"/>
                <a:cs typeface="Times New Roman"/>
              </a:rPr>
              <a:t> </a:t>
            </a:r>
            <a:r>
              <a:rPr lang="en-US" sz="2000" dirty="0">
                <a:latin typeface="Times New Roman"/>
                <a:cs typeface="Times New Roman"/>
              </a:rPr>
              <a:t>rules</a:t>
            </a:r>
            <a:r>
              <a:rPr lang="en-US" sz="2000" spc="-165" dirty="0">
                <a:latin typeface="Times New Roman"/>
                <a:cs typeface="Times New Roman"/>
              </a:rPr>
              <a:t> </a:t>
            </a:r>
            <a:r>
              <a:rPr lang="en-US" sz="2000" dirty="0">
                <a:latin typeface="Times New Roman"/>
                <a:cs typeface="Times New Roman"/>
              </a:rPr>
              <a:t>guide</a:t>
            </a:r>
            <a:r>
              <a:rPr lang="en-US" sz="2000" spc="25" dirty="0">
                <a:latin typeface="Times New Roman"/>
                <a:cs typeface="Times New Roman"/>
              </a:rPr>
              <a:t> </a:t>
            </a:r>
            <a:r>
              <a:rPr lang="en-US" sz="2000" spc="-10" dirty="0">
                <a:latin typeface="Times New Roman"/>
                <a:cs typeface="Times New Roman"/>
              </a:rPr>
              <a:t>communication</a:t>
            </a:r>
            <a:endParaRPr lang="en-US" sz="2000" dirty="0">
              <a:latin typeface="Times New Roman"/>
              <a:cs typeface="Times New Roman"/>
            </a:endParaRPr>
          </a:p>
          <a:p>
            <a:pPr marL="92075" marR="85090">
              <a:lnSpc>
                <a:spcPct val="100000"/>
              </a:lnSpc>
            </a:pPr>
            <a:r>
              <a:rPr lang="en-US" sz="2000" spc="-30" dirty="0">
                <a:latin typeface="Times New Roman"/>
                <a:cs typeface="Times New Roman"/>
              </a:rPr>
              <a:t>Verbal</a:t>
            </a:r>
            <a:r>
              <a:rPr lang="en-US" sz="2000" dirty="0">
                <a:latin typeface="Times New Roman"/>
                <a:cs typeface="Times New Roman"/>
              </a:rPr>
              <a:t> communication</a:t>
            </a:r>
            <a:r>
              <a:rPr lang="en-US" sz="2000" spc="-90" dirty="0">
                <a:latin typeface="Times New Roman"/>
                <a:cs typeface="Times New Roman"/>
              </a:rPr>
              <a:t> </a:t>
            </a:r>
            <a:r>
              <a:rPr lang="en-US" sz="2000" dirty="0">
                <a:latin typeface="Times New Roman"/>
                <a:cs typeface="Times New Roman"/>
              </a:rPr>
              <a:t>concerns</a:t>
            </a:r>
            <a:r>
              <a:rPr lang="en-US" sz="2000" spc="-95" dirty="0">
                <a:latin typeface="Times New Roman"/>
                <a:cs typeface="Times New Roman"/>
              </a:rPr>
              <a:t> </a:t>
            </a:r>
            <a:r>
              <a:rPr lang="en-US" sz="2000" dirty="0">
                <a:latin typeface="Times New Roman"/>
                <a:cs typeface="Times New Roman"/>
              </a:rPr>
              <a:t>communication</a:t>
            </a:r>
            <a:r>
              <a:rPr lang="en-US" sz="2000" spc="-90" dirty="0">
                <a:latin typeface="Times New Roman"/>
                <a:cs typeface="Times New Roman"/>
              </a:rPr>
              <a:t> </a:t>
            </a:r>
            <a:r>
              <a:rPr lang="en-US" sz="2000" spc="-10" dirty="0">
                <a:latin typeface="Times New Roman"/>
                <a:cs typeface="Times New Roman"/>
              </a:rPr>
              <a:t>rules— </a:t>
            </a:r>
            <a:r>
              <a:rPr lang="en-US" sz="2000" dirty="0">
                <a:latin typeface="Times New Roman"/>
                <a:cs typeface="Times New Roman"/>
              </a:rPr>
              <a:t>shared</a:t>
            </a:r>
            <a:r>
              <a:rPr lang="en-US" sz="2000" spc="-15" dirty="0">
                <a:latin typeface="Times New Roman"/>
                <a:cs typeface="Times New Roman"/>
              </a:rPr>
              <a:t> </a:t>
            </a:r>
            <a:r>
              <a:rPr lang="en-US" sz="2000" dirty="0">
                <a:latin typeface="Times New Roman"/>
                <a:cs typeface="Times New Roman"/>
              </a:rPr>
              <a:t>understanding</a:t>
            </a:r>
            <a:r>
              <a:rPr lang="en-US" sz="2000" spc="-195" dirty="0">
                <a:latin typeface="Times New Roman"/>
                <a:cs typeface="Times New Roman"/>
              </a:rPr>
              <a:t> </a:t>
            </a:r>
            <a:r>
              <a:rPr lang="en-US" sz="2000" dirty="0">
                <a:latin typeface="Times New Roman"/>
                <a:cs typeface="Times New Roman"/>
              </a:rPr>
              <a:t>of</a:t>
            </a:r>
            <a:r>
              <a:rPr lang="en-US" sz="2000" spc="-60" dirty="0">
                <a:latin typeface="Times New Roman"/>
                <a:cs typeface="Times New Roman"/>
              </a:rPr>
              <a:t> </a:t>
            </a:r>
            <a:r>
              <a:rPr lang="en-US" sz="2000" dirty="0">
                <a:latin typeface="Times New Roman"/>
                <a:cs typeface="Times New Roman"/>
              </a:rPr>
              <a:t>what</a:t>
            </a:r>
            <a:r>
              <a:rPr lang="en-US" sz="2000" spc="70" dirty="0">
                <a:latin typeface="Times New Roman"/>
                <a:cs typeface="Times New Roman"/>
              </a:rPr>
              <a:t> </a:t>
            </a:r>
            <a:r>
              <a:rPr lang="en-US" sz="2000" dirty="0">
                <a:latin typeface="Times New Roman"/>
                <a:cs typeface="Times New Roman"/>
              </a:rPr>
              <a:t>communication</a:t>
            </a:r>
            <a:r>
              <a:rPr lang="en-US" sz="2000" spc="-105" dirty="0">
                <a:latin typeface="Times New Roman"/>
                <a:cs typeface="Times New Roman"/>
              </a:rPr>
              <a:t> </a:t>
            </a:r>
            <a:r>
              <a:rPr lang="en-US" sz="2000" dirty="0">
                <a:latin typeface="Times New Roman"/>
                <a:cs typeface="Times New Roman"/>
              </a:rPr>
              <a:t>means</a:t>
            </a:r>
            <a:r>
              <a:rPr lang="en-US" sz="2000" spc="60" dirty="0">
                <a:latin typeface="Times New Roman"/>
                <a:cs typeface="Times New Roman"/>
              </a:rPr>
              <a:t> </a:t>
            </a:r>
            <a:r>
              <a:rPr lang="en-US" sz="2000" dirty="0">
                <a:latin typeface="Times New Roman"/>
                <a:cs typeface="Times New Roman"/>
              </a:rPr>
              <a:t>and</a:t>
            </a:r>
            <a:r>
              <a:rPr lang="en-US" sz="2000" spc="-15" dirty="0">
                <a:latin typeface="Times New Roman"/>
                <a:cs typeface="Times New Roman"/>
              </a:rPr>
              <a:t> </a:t>
            </a:r>
            <a:r>
              <a:rPr lang="en-US" sz="2000" spc="-20" dirty="0">
                <a:latin typeface="Times New Roman"/>
                <a:cs typeface="Times New Roman"/>
              </a:rPr>
              <a:t>what </a:t>
            </a:r>
            <a:r>
              <a:rPr lang="en-US" sz="2000" spc="10" dirty="0">
                <a:latin typeface="Times New Roman"/>
                <a:cs typeface="Times New Roman"/>
              </a:rPr>
              <a:t>constitutes</a:t>
            </a:r>
            <a:r>
              <a:rPr lang="en-US" sz="2000" spc="-235" dirty="0">
                <a:latin typeface="Times New Roman"/>
                <a:cs typeface="Times New Roman"/>
              </a:rPr>
              <a:t> </a:t>
            </a:r>
            <a:r>
              <a:rPr lang="en-US" sz="2000" spc="10" dirty="0">
                <a:latin typeface="Times New Roman"/>
                <a:cs typeface="Times New Roman"/>
              </a:rPr>
              <a:t>appropriate</a:t>
            </a:r>
            <a:r>
              <a:rPr lang="en-US" sz="2000" spc="-270" dirty="0">
                <a:latin typeface="Times New Roman"/>
                <a:cs typeface="Times New Roman"/>
              </a:rPr>
              <a:t> </a:t>
            </a:r>
            <a:r>
              <a:rPr lang="en-US" sz="2000" dirty="0">
                <a:latin typeface="Times New Roman"/>
                <a:cs typeface="Times New Roman"/>
              </a:rPr>
              <a:t>communication</a:t>
            </a:r>
            <a:r>
              <a:rPr lang="en-US" sz="2000" spc="-160" dirty="0">
                <a:latin typeface="Times New Roman"/>
                <a:cs typeface="Times New Roman"/>
              </a:rPr>
              <a:t> </a:t>
            </a:r>
            <a:r>
              <a:rPr lang="en-US" sz="2000" dirty="0">
                <a:latin typeface="Times New Roman"/>
                <a:cs typeface="Times New Roman"/>
              </a:rPr>
              <a:t>given</a:t>
            </a:r>
            <a:r>
              <a:rPr lang="en-US" sz="2000" spc="225" dirty="0">
                <a:latin typeface="Times New Roman"/>
                <a:cs typeface="Times New Roman"/>
              </a:rPr>
              <a:t> </a:t>
            </a:r>
            <a:r>
              <a:rPr lang="en-US" sz="2000" spc="10" dirty="0">
                <a:latin typeface="Times New Roman"/>
                <a:cs typeface="Times New Roman"/>
              </a:rPr>
              <a:t>the</a:t>
            </a:r>
            <a:r>
              <a:rPr lang="en-US" sz="2000" spc="-120" dirty="0">
                <a:latin typeface="Times New Roman"/>
                <a:cs typeface="Times New Roman"/>
              </a:rPr>
              <a:t> </a:t>
            </a:r>
            <a:r>
              <a:rPr lang="en-US" sz="2000" spc="-10" dirty="0">
                <a:latin typeface="Times New Roman"/>
                <a:cs typeface="Times New Roman"/>
              </a:rPr>
              <a:t>context.</a:t>
            </a:r>
            <a:endParaRPr lang="en-US" sz="2000" dirty="0">
              <a:latin typeface="Times New Roman"/>
              <a:cs typeface="Times New Roman"/>
            </a:endParaRPr>
          </a:p>
        </p:txBody>
      </p:sp>
      <p:sp>
        <p:nvSpPr>
          <p:cNvPr id="12" name="Rectangle 11"/>
          <p:cNvSpPr/>
          <p:nvPr/>
        </p:nvSpPr>
        <p:spPr>
          <a:xfrm>
            <a:off x="3046719" y="161921"/>
            <a:ext cx="4966488" cy="532903"/>
          </a:xfrm>
          <a:prstGeom prst="rect">
            <a:avLst/>
          </a:prstGeom>
          <a:solidFill>
            <a:schemeClr val="bg1">
              <a:lumMod val="95000"/>
            </a:schemeClr>
          </a:solidFill>
          <a:ln>
            <a:solidFill>
              <a:schemeClr val="tx1"/>
            </a:solidFill>
          </a:ln>
          <a:effectLst>
            <a:glow rad="101600">
              <a:schemeClr val="accent4">
                <a:satMod val="175000"/>
                <a:alpha val="40000"/>
              </a:schemeClr>
            </a:glow>
            <a:reflection blurRad="6350" stA="50000" endA="300" endPos="55000" dir="5400000" sy="-100000" algn="bl" rotWithShape="0"/>
          </a:effectLst>
        </p:spPr>
        <p:txBody>
          <a:bodyPr wrap="none">
            <a:spAutoFit/>
          </a:bodyPr>
          <a:lstStyle/>
          <a:p>
            <a:pPr>
              <a:lnSpc>
                <a:spcPct val="107000"/>
              </a:lnSpc>
              <a:spcAft>
                <a:spcPts val="800"/>
              </a:spcAft>
            </a:pPr>
            <a:r>
              <a:rPr lang="en-US" sz="2800" b="1" dirty="0">
                <a:latin typeface="Calibri" panose="020F0502020204030204" pitchFamily="34" charset="0"/>
                <a:ea typeface="Calibri" panose="020F0502020204030204" pitchFamily="34" charset="0"/>
                <a:cs typeface="Arial" panose="020B0604020202020204" pitchFamily="34" charset="0"/>
              </a:rPr>
              <a:t>What is Verbal Communication?</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2648311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81755" y="537035"/>
            <a:ext cx="1915909" cy="655885"/>
          </a:xfrm>
          <a:prstGeom prst="rect">
            <a:avLst/>
          </a:prstGeom>
          <a:solidFill>
            <a:schemeClr val="bg1"/>
          </a:solidFill>
          <a:ln>
            <a:solidFill>
              <a:schemeClr val="accent4">
                <a:lumMod val="75000"/>
              </a:schemeClr>
            </a:solidFill>
          </a:ln>
          <a:effectLst>
            <a:glow rad="101600">
              <a:schemeClr val="accent4">
                <a:satMod val="175000"/>
                <a:alpha val="40000"/>
              </a:schemeClr>
            </a:glow>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Calibri" panose="020F0502020204030204" pitchFamily="34" charset="0"/>
                <a:cs typeface="Arial" panose="020B0604020202020204" pitchFamily="34" charset="0"/>
              </a:rPr>
              <a:t>Symbols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7673" y="2205872"/>
            <a:ext cx="2154319" cy="1168432"/>
          </a:xfrm>
          <a:prstGeom prst="rect">
            <a:avLst/>
          </a:prstGeom>
        </p:spPr>
      </p:pic>
      <p:sp>
        <p:nvSpPr>
          <p:cNvPr id="3" name="Rectangle 2"/>
          <p:cNvSpPr/>
          <p:nvPr/>
        </p:nvSpPr>
        <p:spPr>
          <a:xfrm>
            <a:off x="1139710" y="3374304"/>
            <a:ext cx="1750243" cy="368755"/>
          </a:xfrm>
          <a:prstGeom prst="rect">
            <a:avLst/>
          </a:prstGeom>
          <a:solidFill>
            <a:schemeClr val="accent1">
              <a:lumMod val="20000"/>
              <a:lumOff val="80000"/>
            </a:schemeClr>
          </a:solidFill>
          <a:ln>
            <a:solidFill>
              <a:schemeClr val="bg1"/>
            </a:solidFill>
          </a:ln>
        </p:spPr>
        <p:txBody>
          <a:bodyPr wrap="square">
            <a:spAutoFit/>
          </a:bodyPr>
          <a:lstStyle/>
          <a:p>
            <a:pPr>
              <a:lnSpc>
                <a:spcPct val="107000"/>
              </a:lnSpc>
              <a:spcAft>
                <a:spcPts val="800"/>
              </a:spcAft>
            </a:pPr>
            <a:r>
              <a:rPr lang="en-US" b="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Aladdin’s </a:t>
            </a:r>
            <a:r>
              <a:rPr lang="en-US" b="1" dirty="0" smtClean="0">
                <a:solidFill>
                  <a:srgbClr val="333333"/>
                </a:solidFill>
                <a:latin typeface="Times New Roman" panose="02020603050405020304" pitchFamily="18" charset="0"/>
                <a:ea typeface="Calibri" panose="020F0502020204030204" pitchFamily="34" charset="0"/>
                <a:cs typeface="Times New Roman" panose="02020603050405020304" pitchFamily="18" charset="0"/>
              </a:rPr>
              <a:t>lamp</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83843" y="1989055"/>
            <a:ext cx="1696825" cy="1659117"/>
          </a:xfrm>
          <a:prstGeom prst="rect">
            <a:avLst/>
          </a:prstGeom>
        </p:spPr>
      </p:pic>
      <p:sp>
        <p:nvSpPr>
          <p:cNvPr id="9" name="Rectangle 8"/>
          <p:cNvSpPr/>
          <p:nvPr/>
        </p:nvSpPr>
        <p:spPr>
          <a:xfrm>
            <a:off x="3535782" y="3648172"/>
            <a:ext cx="2251578" cy="388696"/>
          </a:xfrm>
          <a:prstGeom prst="rect">
            <a:avLst/>
          </a:prstGeom>
          <a:solidFill>
            <a:schemeClr val="accent1">
              <a:lumMod val="20000"/>
              <a:lumOff val="80000"/>
            </a:schemeClr>
          </a:solidFill>
          <a:ln>
            <a:solidFill>
              <a:schemeClr val="bg1"/>
            </a:solidFill>
          </a:ln>
        </p:spPr>
        <p:txBody>
          <a:bodyPr wrap="none">
            <a:spAutoFit/>
          </a:bodyPr>
          <a:lstStyle/>
          <a:p>
            <a:pPr>
              <a:lnSpc>
                <a:spcPct val="107000"/>
              </a:lnSpc>
              <a:spcAft>
                <a:spcPts val="800"/>
              </a:spcAft>
            </a:pPr>
            <a:r>
              <a:rPr lang="en-US" b="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Egyptian cross of life</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81250" y="1966597"/>
            <a:ext cx="1761536" cy="1776462"/>
          </a:xfrm>
          <a:prstGeom prst="rect">
            <a:avLst/>
          </a:prstGeom>
        </p:spPr>
      </p:pic>
      <p:sp>
        <p:nvSpPr>
          <p:cNvPr id="12" name="Rectangle 11"/>
          <p:cNvSpPr/>
          <p:nvPr/>
        </p:nvSpPr>
        <p:spPr>
          <a:xfrm>
            <a:off x="7079127" y="3743059"/>
            <a:ext cx="1165781" cy="388696"/>
          </a:xfrm>
          <a:prstGeom prst="rect">
            <a:avLst/>
          </a:prstGeom>
          <a:solidFill>
            <a:schemeClr val="accent1">
              <a:lumMod val="20000"/>
              <a:lumOff val="80000"/>
            </a:schemeClr>
          </a:solidFill>
          <a:ln>
            <a:solidFill>
              <a:schemeClr val="bg1"/>
            </a:solidFill>
          </a:ln>
        </p:spPr>
        <p:txBody>
          <a:bodyPr wrap="square">
            <a:spAutoFit/>
          </a:bodyPr>
          <a:lstStyle/>
          <a:p>
            <a:pPr>
              <a:lnSpc>
                <a:spcPct val="107000"/>
              </a:lnSpc>
              <a:spcAft>
                <a:spcPts val="800"/>
              </a:spcAft>
            </a:pPr>
            <a:r>
              <a:rPr lang="en-US" b="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Evil </a:t>
            </a:r>
            <a:r>
              <a:rPr lang="en-US" b="1" dirty="0" smtClean="0">
                <a:solidFill>
                  <a:srgbClr val="333333"/>
                </a:solidFill>
                <a:latin typeface="Times New Roman" panose="02020603050405020304" pitchFamily="18" charset="0"/>
                <a:ea typeface="Calibri" panose="020F0502020204030204" pitchFamily="34" charset="0"/>
                <a:cs typeface="Times New Roman" panose="02020603050405020304" pitchFamily="18" charset="0"/>
              </a:rPr>
              <a:t>eye</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5503" y="4131755"/>
            <a:ext cx="2078502" cy="1778671"/>
          </a:xfrm>
          <a:prstGeom prst="rect">
            <a:avLst/>
          </a:prstGeom>
        </p:spPr>
      </p:pic>
      <p:sp>
        <p:nvSpPr>
          <p:cNvPr id="14" name="Rectangle 13"/>
          <p:cNvSpPr/>
          <p:nvPr/>
        </p:nvSpPr>
        <p:spPr>
          <a:xfrm>
            <a:off x="571221" y="5910426"/>
            <a:ext cx="1005403" cy="388696"/>
          </a:xfrm>
          <a:prstGeom prst="rect">
            <a:avLst/>
          </a:prstGeom>
          <a:solidFill>
            <a:schemeClr val="accent1">
              <a:lumMod val="20000"/>
              <a:lumOff val="80000"/>
            </a:schemeClr>
          </a:solidFill>
          <a:ln>
            <a:solidFill>
              <a:schemeClr val="bg1"/>
            </a:solidFill>
          </a:ln>
        </p:spPr>
        <p:txBody>
          <a:bodyPr wrap="none">
            <a:spAutoFit/>
          </a:bodyPr>
          <a:lstStyle/>
          <a:p>
            <a:pPr>
              <a:lnSpc>
                <a:spcPct val="107000"/>
              </a:lnSpc>
              <a:spcAft>
                <a:spcPts val="800"/>
              </a:spcAft>
            </a:pPr>
            <a:r>
              <a:rPr lang="en-US" b="1" dirty="0" err="1">
                <a:solidFill>
                  <a:srgbClr val="333333"/>
                </a:solidFill>
                <a:latin typeface="Times New Roman" panose="02020603050405020304" pitchFamily="18" charset="0"/>
                <a:ea typeface="Calibri" panose="020F0502020204030204" pitchFamily="34" charset="0"/>
                <a:cs typeface="Times New Roman" panose="02020603050405020304" pitchFamily="18" charset="0"/>
              </a:rPr>
              <a:t>Khamsa</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5" name="Picture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96065" y="4241022"/>
            <a:ext cx="2036190" cy="1560136"/>
          </a:xfrm>
          <a:prstGeom prst="rect">
            <a:avLst/>
          </a:prstGeom>
        </p:spPr>
      </p:pic>
      <p:pic>
        <p:nvPicPr>
          <p:cNvPr id="16" name="Picture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488478" y="4189508"/>
            <a:ext cx="1892709" cy="1714123"/>
          </a:xfrm>
          <a:prstGeom prst="rect">
            <a:avLst/>
          </a:prstGeom>
        </p:spPr>
      </p:pic>
      <p:sp>
        <p:nvSpPr>
          <p:cNvPr id="17" name="Rectangle 16"/>
          <p:cNvSpPr/>
          <p:nvPr/>
        </p:nvSpPr>
        <p:spPr>
          <a:xfrm>
            <a:off x="3060228" y="5801158"/>
            <a:ext cx="1261884" cy="388696"/>
          </a:xfrm>
          <a:prstGeom prst="rect">
            <a:avLst/>
          </a:prstGeom>
          <a:solidFill>
            <a:schemeClr val="accent1">
              <a:lumMod val="20000"/>
              <a:lumOff val="80000"/>
            </a:schemeClr>
          </a:solidFill>
          <a:ln>
            <a:solidFill>
              <a:schemeClr val="bg1"/>
            </a:solidFill>
          </a:ln>
        </p:spPr>
        <p:txBody>
          <a:bodyPr wrap="none">
            <a:spAutoFit/>
          </a:bodyPr>
          <a:lstStyle/>
          <a:p>
            <a:pPr>
              <a:lnSpc>
                <a:spcPct val="107000"/>
              </a:lnSpc>
              <a:spcAft>
                <a:spcPts val="800"/>
              </a:spcAft>
            </a:pPr>
            <a:r>
              <a:rPr lang="en-US" b="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Peace sign </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8" name="Rectangle 17"/>
          <p:cNvSpPr/>
          <p:nvPr/>
        </p:nvSpPr>
        <p:spPr>
          <a:xfrm>
            <a:off x="5842362" y="5903631"/>
            <a:ext cx="1184940" cy="388696"/>
          </a:xfrm>
          <a:prstGeom prst="rect">
            <a:avLst/>
          </a:prstGeom>
          <a:solidFill>
            <a:schemeClr val="accent1">
              <a:lumMod val="20000"/>
              <a:lumOff val="80000"/>
            </a:schemeClr>
          </a:solidFill>
          <a:ln>
            <a:solidFill>
              <a:schemeClr val="bg1"/>
            </a:solidFill>
          </a:ln>
        </p:spPr>
        <p:txBody>
          <a:bodyPr wrap="none">
            <a:spAutoFit/>
          </a:bodyPr>
          <a:lstStyle/>
          <a:p>
            <a:pPr>
              <a:lnSpc>
                <a:spcPct val="107000"/>
              </a:lnSpc>
              <a:spcAft>
                <a:spcPts val="800"/>
              </a:spcAft>
            </a:pPr>
            <a:r>
              <a:rPr lang="en-US" b="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Love sign </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grpSp>
        <p:nvGrpSpPr>
          <p:cNvPr id="19" name="object 2"/>
          <p:cNvGrpSpPr/>
          <p:nvPr/>
        </p:nvGrpSpPr>
        <p:grpSpPr>
          <a:xfrm>
            <a:off x="9417377" y="-66930"/>
            <a:ext cx="2912883" cy="1282045"/>
            <a:chOff x="3162300" y="0"/>
            <a:chExt cx="5010150" cy="1562100"/>
          </a:xfrm>
        </p:grpSpPr>
        <p:pic>
          <p:nvPicPr>
            <p:cNvPr id="20" name="object 3"/>
            <p:cNvPicPr/>
            <p:nvPr/>
          </p:nvPicPr>
          <p:blipFill>
            <a:blip r:embed="rId8" cstate="print"/>
            <a:stretch>
              <a:fillRect/>
            </a:stretch>
          </p:blipFill>
          <p:spPr>
            <a:xfrm>
              <a:off x="3162300" y="447675"/>
              <a:ext cx="5010150" cy="1114425"/>
            </a:xfrm>
            <a:prstGeom prst="rect">
              <a:avLst/>
            </a:prstGeom>
          </p:spPr>
        </p:pic>
        <p:pic>
          <p:nvPicPr>
            <p:cNvPr id="21" name="object 4"/>
            <p:cNvPicPr/>
            <p:nvPr/>
          </p:nvPicPr>
          <p:blipFill>
            <a:blip r:embed="rId9" cstate="print"/>
            <a:stretch>
              <a:fillRect/>
            </a:stretch>
          </p:blipFill>
          <p:spPr>
            <a:xfrm>
              <a:off x="3352800" y="85725"/>
              <a:ext cx="4619640" cy="790575"/>
            </a:xfrm>
            <a:prstGeom prst="rect">
              <a:avLst/>
            </a:prstGeom>
          </p:spPr>
        </p:pic>
        <p:pic>
          <p:nvPicPr>
            <p:cNvPr id="22" name="object 5"/>
            <p:cNvPicPr/>
            <p:nvPr/>
          </p:nvPicPr>
          <p:blipFill>
            <a:blip r:embed="rId10" cstate="print"/>
            <a:stretch>
              <a:fillRect/>
            </a:stretch>
          </p:blipFill>
          <p:spPr>
            <a:xfrm>
              <a:off x="3171840" y="0"/>
              <a:ext cx="5000609" cy="1104899"/>
            </a:xfrm>
            <a:prstGeom prst="rect">
              <a:avLst/>
            </a:prstGeom>
          </p:spPr>
        </p:pic>
      </p:grpSp>
      <p:sp>
        <p:nvSpPr>
          <p:cNvPr id="23" name="object 6"/>
          <p:cNvSpPr txBox="1">
            <a:spLocks noGrp="1"/>
          </p:cNvSpPr>
          <p:nvPr>
            <p:ph type="title"/>
          </p:nvPr>
        </p:nvSpPr>
        <p:spPr>
          <a:xfrm>
            <a:off x="9719035" y="161921"/>
            <a:ext cx="2332773" cy="304571"/>
          </a:xfrm>
          <a:prstGeom prst="rect">
            <a:avLst/>
          </a:prstGeom>
          <a:solidFill>
            <a:srgbClr val="FFFFFF"/>
          </a:solidFill>
          <a:ln w="9534">
            <a:solidFill>
              <a:srgbClr val="171616"/>
            </a:solidFill>
          </a:ln>
        </p:spPr>
        <p:txBody>
          <a:bodyPr vert="horz" wrap="square" lIns="0" tIns="27305" rIns="0" bIns="0" rtlCol="0">
            <a:spAutoFit/>
          </a:bodyPr>
          <a:lstStyle/>
          <a:p>
            <a:pPr marL="93980">
              <a:lnSpc>
                <a:spcPct val="100000"/>
              </a:lnSpc>
              <a:spcBef>
                <a:spcPts val="215"/>
              </a:spcBef>
            </a:pPr>
            <a:r>
              <a:rPr sz="1800" spc="-45" dirty="0"/>
              <a:t>Verbal</a:t>
            </a:r>
            <a:r>
              <a:rPr sz="1800" spc="-180" dirty="0"/>
              <a:t> </a:t>
            </a:r>
            <a:r>
              <a:rPr sz="1800" spc="-10" dirty="0"/>
              <a:t>Communication</a:t>
            </a:r>
            <a:endParaRPr sz="1800" dirty="0"/>
          </a:p>
        </p:txBody>
      </p:sp>
      <p:pic>
        <p:nvPicPr>
          <p:cNvPr id="24" name="Picture 23">
            <a:extLst>
              <a:ext uri="{FF2B5EF4-FFF2-40B4-BE49-F238E27FC236}">
                <a16:creationId xmlns:a16="http://schemas.microsoft.com/office/drawing/2014/main" id="{7B1083B8-7F24-C9AF-FA88-CAB8BE99D406}"/>
              </a:ext>
            </a:extLst>
          </p:cNvPr>
          <p:cNvPicPr>
            <a:picLocks noChangeAspect="1"/>
          </p:cNvPicPr>
          <p:nvPr/>
        </p:nvPicPr>
        <p:blipFill>
          <a:blip r:embed="rId11"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882350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1000" fill="hold"/>
                                        <p:tgtEl>
                                          <p:spTgt spid="8"/>
                                        </p:tgtEl>
                                        <p:attrNameLst>
                                          <p:attrName>ppt_w</p:attrName>
                                        </p:attrNameLst>
                                      </p:cBhvr>
                                      <p:tavLst>
                                        <p:tav tm="0">
                                          <p:val>
                                            <p:fltVal val="0"/>
                                          </p:val>
                                        </p:tav>
                                        <p:tav tm="100000">
                                          <p:val>
                                            <p:strVal val="#ppt_w"/>
                                          </p:val>
                                        </p:tav>
                                      </p:tavLst>
                                    </p:anim>
                                    <p:anim calcmode="lin" valueType="num">
                                      <p:cBhvr>
                                        <p:cTn id="27" dur="1000" fill="hold"/>
                                        <p:tgtEl>
                                          <p:spTgt spid="8"/>
                                        </p:tgtEl>
                                        <p:attrNameLst>
                                          <p:attrName>ppt_h</p:attrName>
                                        </p:attrNameLst>
                                      </p:cBhvr>
                                      <p:tavLst>
                                        <p:tav tm="0">
                                          <p:val>
                                            <p:fltVal val="0"/>
                                          </p:val>
                                        </p:tav>
                                        <p:tav tm="100000">
                                          <p:val>
                                            <p:strVal val="#ppt_h"/>
                                          </p:val>
                                        </p:tav>
                                      </p:tavLst>
                                    </p:anim>
                                    <p:anim calcmode="lin" valueType="num">
                                      <p:cBhvr>
                                        <p:cTn id="28" dur="1000" fill="hold"/>
                                        <p:tgtEl>
                                          <p:spTgt spid="8"/>
                                        </p:tgtEl>
                                        <p:attrNameLst>
                                          <p:attrName>style.rotation</p:attrName>
                                        </p:attrNameLst>
                                      </p:cBhvr>
                                      <p:tavLst>
                                        <p:tav tm="0">
                                          <p:val>
                                            <p:fltVal val="90"/>
                                          </p:val>
                                        </p:tav>
                                        <p:tav tm="100000">
                                          <p:val>
                                            <p:fltVal val="0"/>
                                          </p:val>
                                        </p:tav>
                                      </p:tavLst>
                                    </p:anim>
                                    <p:animEffect transition="in" filter="fade">
                                      <p:cBhvr>
                                        <p:cTn id="29" dur="10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1000" fill="hold"/>
                                        <p:tgtEl>
                                          <p:spTgt spid="11"/>
                                        </p:tgtEl>
                                        <p:attrNameLst>
                                          <p:attrName>ppt_w</p:attrName>
                                        </p:attrNameLst>
                                      </p:cBhvr>
                                      <p:tavLst>
                                        <p:tav tm="0">
                                          <p:val>
                                            <p:fltVal val="0"/>
                                          </p:val>
                                        </p:tav>
                                        <p:tav tm="100000">
                                          <p:val>
                                            <p:strVal val="#ppt_w"/>
                                          </p:val>
                                        </p:tav>
                                      </p:tavLst>
                                    </p:anim>
                                    <p:anim calcmode="lin" valueType="num">
                                      <p:cBhvr>
                                        <p:cTn id="40" dur="1000" fill="hold"/>
                                        <p:tgtEl>
                                          <p:spTgt spid="11"/>
                                        </p:tgtEl>
                                        <p:attrNameLst>
                                          <p:attrName>ppt_h</p:attrName>
                                        </p:attrNameLst>
                                      </p:cBhvr>
                                      <p:tavLst>
                                        <p:tav tm="0">
                                          <p:val>
                                            <p:fltVal val="0"/>
                                          </p:val>
                                        </p:tav>
                                        <p:tav tm="100000">
                                          <p:val>
                                            <p:strVal val="#ppt_h"/>
                                          </p:val>
                                        </p:tav>
                                      </p:tavLst>
                                    </p:anim>
                                    <p:anim calcmode="lin" valueType="num">
                                      <p:cBhvr>
                                        <p:cTn id="41" dur="1000" fill="hold"/>
                                        <p:tgtEl>
                                          <p:spTgt spid="11"/>
                                        </p:tgtEl>
                                        <p:attrNameLst>
                                          <p:attrName>style.rotation</p:attrName>
                                        </p:attrNameLst>
                                      </p:cBhvr>
                                      <p:tavLst>
                                        <p:tav tm="0">
                                          <p:val>
                                            <p:fltVal val="90"/>
                                          </p:val>
                                        </p:tav>
                                        <p:tav tm="100000">
                                          <p:val>
                                            <p:fltVal val="0"/>
                                          </p:val>
                                        </p:tav>
                                      </p:tavLst>
                                    </p:anim>
                                    <p:animEffect transition="in" filter="fade">
                                      <p:cBhvr>
                                        <p:cTn id="42" dur="10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31" presetClass="entr" presetSubtype="0" fill="hold" nodeType="click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1000" fill="hold"/>
                                        <p:tgtEl>
                                          <p:spTgt spid="13"/>
                                        </p:tgtEl>
                                        <p:attrNameLst>
                                          <p:attrName>ppt_w</p:attrName>
                                        </p:attrNameLst>
                                      </p:cBhvr>
                                      <p:tavLst>
                                        <p:tav tm="0">
                                          <p:val>
                                            <p:fltVal val="0"/>
                                          </p:val>
                                        </p:tav>
                                        <p:tav tm="100000">
                                          <p:val>
                                            <p:strVal val="#ppt_w"/>
                                          </p:val>
                                        </p:tav>
                                      </p:tavLst>
                                    </p:anim>
                                    <p:anim calcmode="lin" valueType="num">
                                      <p:cBhvr>
                                        <p:cTn id="53" dur="1000" fill="hold"/>
                                        <p:tgtEl>
                                          <p:spTgt spid="13"/>
                                        </p:tgtEl>
                                        <p:attrNameLst>
                                          <p:attrName>ppt_h</p:attrName>
                                        </p:attrNameLst>
                                      </p:cBhvr>
                                      <p:tavLst>
                                        <p:tav tm="0">
                                          <p:val>
                                            <p:fltVal val="0"/>
                                          </p:val>
                                        </p:tav>
                                        <p:tav tm="100000">
                                          <p:val>
                                            <p:strVal val="#ppt_h"/>
                                          </p:val>
                                        </p:tav>
                                      </p:tavLst>
                                    </p:anim>
                                    <p:anim calcmode="lin" valueType="num">
                                      <p:cBhvr>
                                        <p:cTn id="54" dur="1000" fill="hold"/>
                                        <p:tgtEl>
                                          <p:spTgt spid="13"/>
                                        </p:tgtEl>
                                        <p:attrNameLst>
                                          <p:attrName>style.rotation</p:attrName>
                                        </p:attrNameLst>
                                      </p:cBhvr>
                                      <p:tavLst>
                                        <p:tav tm="0">
                                          <p:val>
                                            <p:fltVal val="90"/>
                                          </p:val>
                                        </p:tav>
                                        <p:tav tm="100000">
                                          <p:val>
                                            <p:fltVal val="0"/>
                                          </p:val>
                                        </p:tav>
                                      </p:tavLst>
                                    </p:anim>
                                    <p:animEffect transition="in" filter="fade">
                                      <p:cBhvr>
                                        <p:cTn id="55" dur="1000"/>
                                        <p:tgtEl>
                                          <p:spTgt spid="13"/>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fade">
                                      <p:cBhvr>
                                        <p:cTn id="60" dur="500"/>
                                        <p:tgtEl>
                                          <p:spTgt spid="14"/>
                                        </p:tgtEl>
                                      </p:cBhvr>
                                    </p:animEffect>
                                  </p:childTnLst>
                                </p:cTn>
                              </p:par>
                            </p:childTnLst>
                          </p:cTn>
                        </p:par>
                      </p:childTnLst>
                    </p:cTn>
                  </p:par>
                  <p:par>
                    <p:cTn id="61" fill="hold">
                      <p:stCondLst>
                        <p:cond delay="indefinite"/>
                      </p:stCondLst>
                      <p:childTnLst>
                        <p:par>
                          <p:cTn id="62" fill="hold">
                            <p:stCondLst>
                              <p:cond delay="0"/>
                            </p:stCondLst>
                            <p:childTnLst>
                              <p:par>
                                <p:cTn id="63" presetID="31" presetClass="entr" presetSubtype="0" fill="hold" nodeType="click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p:cTn id="65" dur="1000" fill="hold"/>
                                        <p:tgtEl>
                                          <p:spTgt spid="15"/>
                                        </p:tgtEl>
                                        <p:attrNameLst>
                                          <p:attrName>ppt_w</p:attrName>
                                        </p:attrNameLst>
                                      </p:cBhvr>
                                      <p:tavLst>
                                        <p:tav tm="0">
                                          <p:val>
                                            <p:fltVal val="0"/>
                                          </p:val>
                                        </p:tav>
                                        <p:tav tm="100000">
                                          <p:val>
                                            <p:strVal val="#ppt_w"/>
                                          </p:val>
                                        </p:tav>
                                      </p:tavLst>
                                    </p:anim>
                                    <p:anim calcmode="lin" valueType="num">
                                      <p:cBhvr>
                                        <p:cTn id="66" dur="1000" fill="hold"/>
                                        <p:tgtEl>
                                          <p:spTgt spid="15"/>
                                        </p:tgtEl>
                                        <p:attrNameLst>
                                          <p:attrName>ppt_h</p:attrName>
                                        </p:attrNameLst>
                                      </p:cBhvr>
                                      <p:tavLst>
                                        <p:tav tm="0">
                                          <p:val>
                                            <p:fltVal val="0"/>
                                          </p:val>
                                        </p:tav>
                                        <p:tav tm="100000">
                                          <p:val>
                                            <p:strVal val="#ppt_h"/>
                                          </p:val>
                                        </p:tav>
                                      </p:tavLst>
                                    </p:anim>
                                    <p:anim calcmode="lin" valueType="num">
                                      <p:cBhvr>
                                        <p:cTn id="67" dur="1000" fill="hold"/>
                                        <p:tgtEl>
                                          <p:spTgt spid="15"/>
                                        </p:tgtEl>
                                        <p:attrNameLst>
                                          <p:attrName>style.rotation</p:attrName>
                                        </p:attrNameLst>
                                      </p:cBhvr>
                                      <p:tavLst>
                                        <p:tav tm="0">
                                          <p:val>
                                            <p:fltVal val="90"/>
                                          </p:val>
                                        </p:tav>
                                        <p:tav tm="100000">
                                          <p:val>
                                            <p:fltVal val="0"/>
                                          </p:val>
                                        </p:tav>
                                      </p:tavLst>
                                    </p:anim>
                                    <p:animEffect transition="in" filter="fade">
                                      <p:cBhvr>
                                        <p:cTn id="68" dur="1000"/>
                                        <p:tgtEl>
                                          <p:spTgt spid="15"/>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500"/>
                                        <p:tgtEl>
                                          <p:spTgt spid="17"/>
                                        </p:tgtEl>
                                      </p:cBhvr>
                                    </p:animEffect>
                                  </p:childTnLst>
                                </p:cTn>
                              </p:par>
                            </p:childTnLst>
                          </p:cTn>
                        </p:par>
                      </p:childTnLst>
                    </p:cTn>
                  </p:par>
                  <p:par>
                    <p:cTn id="74" fill="hold">
                      <p:stCondLst>
                        <p:cond delay="indefinite"/>
                      </p:stCondLst>
                      <p:childTnLst>
                        <p:par>
                          <p:cTn id="75" fill="hold">
                            <p:stCondLst>
                              <p:cond delay="0"/>
                            </p:stCondLst>
                            <p:childTnLst>
                              <p:par>
                                <p:cTn id="76" presetID="31" presetClass="entr" presetSubtype="0" fill="hold" nodeType="click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p:cTn id="78" dur="1000" fill="hold"/>
                                        <p:tgtEl>
                                          <p:spTgt spid="16"/>
                                        </p:tgtEl>
                                        <p:attrNameLst>
                                          <p:attrName>ppt_w</p:attrName>
                                        </p:attrNameLst>
                                      </p:cBhvr>
                                      <p:tavLst>
                                        <p:tav tm="0">
                                          <p:val>
                                            <p:fltVal val="0"/>
                                          </p:val>
                                        </p:tav>
                                        <p:tav tm="100000">
                                          <p:val>
                                            <p:strVal val="#ppt_w"/>
                                          </p:val>
                                        </p:tav>
                                      </p:tavLst>
                                    </p:anim>
                                    <p:anim calcmode="lin" valueType="num">
                                      <p:cBhvr>
                                        <p:cTn id="79" dur="1000" fill="hold"/>
                                        <p:tgtEl>
                                          <p:spTgt spid="16"/>
                                        </p:tgtEl>
                                        <p:attrNameLst>
                                          <p:attrName>ppt_h</p:attrName>
                                        </p:attrNameLst>
                                      </p:cBhvr>
                                      <p:tavLst>
                                        <p:tav tm="0">
                                          <p:val>
                                            <p:fltVal val="0"/>
                                          </p:val>
                                        </p:tav>
                                        <p:tav tm="100000">
                                          <p:val>
                                            <p:strVal val="#ppt_h"/>
                                          </p:val>
                                        </p:tav>
                                      </p:tavLst>
                                    </p:anim>
                                    <p:anim calcmode="lin" valueType="num">
                                      <p:cBhvr>
                                        <p:cTn id="80" dur="1000" fill="hold"/>
                                        <p:tgtEl>
                                          <p:spTgt spid="16"/>
                                        </p:tgtEl>
                                        <p:attrNameLst>
                                          <p:attrName>style.rotation</p:attrName>
                                        </p:attrNameLst>
                                      </p:cBhvr>
                                      <p:tavLst>
                                        <p:tav tm="0">
                                          <p:val>
                                            <p:fltVal val="90"/>
                                          </p:val>
                                        </p:tav>
                                        <p:tav tm="100000">
                                          <p:val>
                                            <p:fltVal val="0"/>
                                          </p:val>
                                        </p:tav>
                                      </p:tavLst>
                                    </p:anim>
                                    <p:animEffect transition="in" filter="fade">
                                      <p:cBhvr>
                                        <p:cTn id="81" dur="1000"/>
                                        <p:tgtEl>
                                          <p:spTgt spid="16"/>
                                        </p:tgtEl>
                                      </p:cBhvr>
                                    </p:animEffect>
                                  </p:childTnLst>
                                </p:cTn>
                              </p:par>
                            </p:childTnLst>
                          </p:cTn>
                        </p:par>
                      </p:childTnLst>
                    </p:cTn>
                  </p:par>
                  <p:par>
                    <p:cTn id="82" fill="hold">
                      <p:stCondLst>
                        <p:cond delay="indefinite"/>
                      </p:stCondLst>
                      <p:childTnLst>
                        <p:par>
                          <p:cTn id="83" fill="hold">
                            <p:stCondLst>
                              <p:cond delay="0"/>
                            </p:stCondLst>
                            <p:childTnLst>
                              <p:par>
                                <p:cTn id="84" presetID="10" presetClass="entr" presetSubtype="0" fill="hold" grpId="0" nodeType="clickEffect">
                                  <p:stCondLst>
                                    <p:cond delay="0"/>
                                  </p:stCondLst>
                                  <p:childTnLst>
                                    <p:set>
                                      <p:cBhvr>
                                        <p:cTn id="85" dur="1" fill="hold">
                                          <p:stCondLst>
                                            <p:cond delay="0"/>
                                          </p:stCondLst>
                                        </p:cTn>
                                        <p:tgtEl>
                                          <p:spTgt spid="18"/>
                                        </p:tgtEl>
                                        <p:attrNameLst>
                                          <p:attrName>style.visibility</p:attrName>
                                        </p:attrNameLst>
                                      </p:cBhvr>
                                      <p:to>
                                        <p:strVal val="visible"/>
                                      </p:to>
                                    </p:set>
                                    <p:animEffect transition="in" filter="fade">
                                      <p:cBhvr>
                                        <p:cTn id="8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9" grpId="0" animBg="1"/>
      <p:bldP spid="12" grpId="0" animBg="1"/>
      <p:bldP spid="14" grpId="0" animBg="1"/>
      <p:bldP spid="17" grpId="0"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9417377" y="-66930"/>
            <a:ext cx="2912883" cy="1282045"/>
            <a:chOff x="3162300" y="0"/>
            <a:chExt cx="5010150" cy="1562100"/>
          </a:xfrm>
        </p:grpSpPr>
        <p:pic>
          <p:nvPicPr>
            <p:cNvPr id="3" name="object 3"/>
            <p:cNvPicPr/>
            <p:nvPr/>
          </p:nvPicPr>
          <p:blipFill>
            <a:blip r:embed="rId2" cstate="print"/>
            <a:stretch>
              <a:fillRect/>
            </a:stretch>
          </p:blipFill>
          <p:spPr>
            <a:xfrm>
              <a:off x="3162300" y="447675"/>
              <a:ext cx="5010150" cy="1114425"/>
            </a:xfrm>
            <a:prstGeom prst="rect">
              <a:avLst/>
            </a:prstGeom>
          </p:spPr>
        </p:pic>
        <p:pic>
          <p:nvPicPr>
            <p:cNvPr id="4" name="object 4"/>
            <p:cNvPicPr/>
            <p:nvPr/>
          </p:nvPicPr>
          <p:blipFill>
            <a:blip r:embed="rId3" cstate="print"/>
            <a:stretch>
              <a:fillRect/>
            </a:stretch>
          </p:blipFill>
          <p:spPr>
            <a:xfrm>
              <a:off x="3352800" y="85725"/>
              <a:ext cx="4619640" cy="790575"/>
            </a:xfrm>
            <a:prstGeom prst="rect">
              <a:avLst/>
            </a:prstGeom>
          </p:spPr>
        </p:pic>
        <p:pic>
          <p:nvPicPr>
            <p:cNvPr id="5" name="object 5"/>
            <p:cNvPicPr/>
            <p:nvPr/>
          </p:nvPicPr>
          <p:blipFill>
            <a:blip r:embed="rId4" cstate="print"/>
            <a:stretch>
              <a:fillRect/>
            </a:stretch>
          </p:blipFill>
          <p:spPr>
            <a:xfrm>
              <a:off x="3171840" y="0"/>
              <a:ext cx="5000609" cy="1104899"/>
            </a:xfrm>
            <a:prstGeom prst="rect">
              <a:avLst/>
            </a:prstGeom>
          </p:spPr>
        </p:pic>
      </p:grpSp>
      <p:sp>
        <p:nvSpPr>
          <p:cNvPr id="6" name="object 6"/>
          <p:cNvSpPr txBox="1">
            <a:spLocks noGrp="1"/>
          </p:cNvSpPr>
          <p:nvPr>
            <p:ph type="title"/>
          </p:nvPr>
        </p:nvSpPr>
        <p:spPr>
          <a:xfrm>
            <a:off x="9719035" y="161921"/>
            <a:ext cx="2332773" cy="304571"/>
          </a:xfrm>
          <a:prstGeom prst="rect">
            <a:avLst/>
          </a:prstGeom>
          <a:solidFill>
            <a:srgbClr val="FFFFFF"/>
          </a:solidFill>
          <a:ln w="9534">
            <a:solidFill>
              <a:srgbClr val="171616"/>
            </a:solidFill>
          </a:ln>
        </p:spPr>
        <p:txBody>
          <a:bodyPr vert="horz" wrap="square" lIns="0" tIns="27305" rIns="0" bIns="0" rtlCol="0">
            <a:spAutoFit/>
          </a:bodyPr>
          <a:lstStyle/>
          <a:p>
            <a:pPr marL="93980">
              <a:lnSpc>
                <a:spcPct val="100000"/>
              </a:lnSpc>
              <a:spcBef>
                <a:spcPts val="215"/>
              </a:spcBef>
            </a:pPr>
            <a:r>
              <a:rPr sz="1800" spc="-45" dirty="0"/>
              <a:t>Verbal</a:t>
            </a:r>
            <a:r>
              <a:rPr sz="1800" spc="-180" dirty="0"/>
              <a:t> </a:t>
            </a:r>
            <a:r>
              <a:rPr sz="1800" spc="-10" dirty="0"/>
              <a:t>Communication</a:t>
            </a:r>
            <a:endParaRPr sz="1800" dirty="0"/>
          </a:p>
        </p:txBody>
      </p:sp>
      <p:sp>
        <p:nvSpPr>
          <p:cNvPr id="9" name="object 9"/>
          <p:cNvSpPr txBox="1"/>
          <p:nvPr/>
        </p:nvSpPr>
        <p:spPr>
          <a:xfrm>
            <a:off x="163461" y="1215115"/>
            <a:ext cx="7246620" cy="638636"/>
          </a:xfrm>
          <a:prstGeom prst="rect">
            <a:avLst/>
          </a:prstGeom>
          <a:noFill/>
          <a:ln w="9534">
            <a:solidFill>
              <a:schemeClr val="tx1"/>
            </a:solidFill>
          </a:ln>
          <a:effectLst>
            <a:outerShdw blurRad="50800" dist="38100" dir="2700000" algn="tl" rotWithShape="0">
              <a:prstClr val="black">
                <a:alpha val="40000"/>
              </a:prstClr>
            </a:outerShdw>
          </a:effectLst>
        </p:spPr>
        <p:txBody>
          <a:bodyPr vert="horz" wrap="square" lIns="0" tIns="22860" rIns="0" bIns="0" rtlCol="0">
            <a:spAutoFit/>
          </a:bodyPr>
          <a:lstStyle/>
          <a:p>
            <a:r>
              <a:rPr lang="en-US" sz="2000" dirty="0">
                <a:solidFill>
                  <a:srgbClr val="333333"/>
                </a:solidFill>
                <a:latin typeface="Times New Roman" panose="02020603050405020304" pitchFamily="18" charset="0"/>
                <a:cs typeface="Times New Roman" panose="02020603050405020304" pitchFamily="18" charset="0"/>
              </a:rPr>
              <a:t>Verbal intelligence refers to specific human language-based skills which are considered to reflect strong general abilities.</a:t>
            </a:r>
            <a:endParaRPr lang="en-US" sz="2000" dirty="0">
              <a:latin typeface="Times New Roman" panose="02020603050405020304" pitchFamily="18" charset="0"/>
              <a:cs typeface="Times New Roman" panose="02020603050405020304" pitchFamily="18" charset="0"/>
            </a:endParaRPr>
          </a:p>
        </p:txBody>
      </p:sp>
      <p:sp>
        <p:nvSpPr>
          <p:cNvPr id="10" name="object 10"/>
          <p:cNvSpPr txBox="1"/>
          <p:nvPr/>
        </p:nvSpPr>
        <p:spPr>
          <a:xfrm>
            <a:off x="163461" y="3249342"/>
            <a:ext cx="6520815" cy="2924839"/>
          </a:xfrm>
          <a:prstGeom prst="rect">
            <a:avLst/>
          </a:prstGeom>
          <a:solidFill>
            <a:schemeClr val="bg1"/>
          </a:solidFill>
          <a:ln w="9534">
            <a:solidFill>
              <a:schemeClr val="tx1"/>
            </a:solidFill>
          </a:ln>
          <a:effectLst>
            <a:outerShdw blurRad="50800" dist="38100" dir="16200000" rotWithShape="0">
              <a:prstClr val="black">
                <a:alpha val="40000"/>
              </a:prstClr>
            </a:outerShdw>
          </a:effectLst>
        </p:spPr>
        <p:txBody>
          <a:bodyPr vert="horz" wrap="square" lIns="0" tIns="26034" rIns="0" bIns="0" rtlCol="0">
            <a:spAutoFit/>
          </a:bodyPr>
          <a:lstStyle/>
          <a:p>
            <a:pPr marL="342900" indent="-342900" algn="just">
              <a:lnSpc>
                <a:spcPct val="107000"/>
              </a:lnSpc>
              <a:spcAft>
                <a:spcPts val="800"/>
              </a:spcAft>
              <a:buFont typeface="Wingdings" panose="05000000000000000000" pitchFamily="2" charset="2"/>
              <a:buChar char="Ø"/>
            </a:pPr>
            <a:r>
              <a:rPr lang="en-US" sz="2000" i="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Read as widely as possible</a:t>
            </a:r>
            <a:endParaRPr lang="en-US" sz="2000" i="1"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Wingdings" panose="05000000000000000000" pitchFamily="2" charset="2"/>
              <a:buChar char="Ø"/>
            </a:pPr>
            <a:r>
              <a:rPr lang="en-US" sz="2000" i="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Learn a new language</a:t>
            </a:r>
            <a:endParaRPr lang="en-US" sz="2000" i="1"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Wingdings" panose="05000000000000000000" pitchFamily="2" charset="2"/>
              <a:buChar char="Ø"/>
            </a:pPr>
            <a:r>
              <a:rPr lang="en-US" sz="2000" i="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Lean a new word every day</a:t>
            </a:r>
            <a:endParaRPr lang="en-US" sz="2000" i="1"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Wingdings" panose="05000000000000000000" pitchFamily="2" charset="2"/>
              <a:buChar char="Ø"/>
            </a:pPr>
            <a:r>
              <a:rPr lang="en-US" sz="2000" i="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Maintain your journal (Notebook)</a:t>
            </a:r>
            <a:endParaRPr lang="en-US" sz="2000" i="1"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Wingdings" panose="05000000000000000000" pitchFamily="2" charset="2"/>
              <a:buChar char="Ø"/>
            </a:pPr>
            <a:r>
              <a:rPr lang="en-US" sz="2000" i="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Become an active listener</a:t>
            </a:r>
            <a:endParaRPr lang="en-US" sz="2000" i="1"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Wingdings" panose="05000000000000000000" pitchFamily="2" charset="2"/>
              <a:buChar char="Ø"/>
            </a:pPr>
            <a:r>
              <a:rPr lang="en-US" sz="2000" i="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Play word games</a:t>
            </a:r>
            <a:endParaRPr lang="en-US" sz="2000" i="1"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Wingdings" panose="05000000000000000000" pitchFamily="2" charset="2"/>
              <a:buChar char="Ø"/>
            </a:pPr>
            <a:r>
              <a:rPr lang="en-US" sz="2000" i="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Take grammar, spelling and reading tests</a:t>
            </a:r>
            <a:endParaRPr lang="en-US" sz="2000" i="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Rectangle 11"/>
          <p:cNvSpPr/>
          <p:nvPr/>
        </p:nvSpPr>
        <p:spPr>
          <a:xfrm>
            <a:off x="3046719" y="161921"/>
            <a:ext cx="4328814" cy="553357"/>
          </a:xfrm>
          <a:prstGeom prst="rect">
            <a:avLst/>
          </a:prstGeom>
          <a:solidFill>
            <a:schemeClr val="bg1">
              <a:lumMod val="95000"/>
            </a:schemeClr>
          </a:solidFill>
          <a:ln>
            <a:solidFill>
              <a:schemeClr val="tx1"/>
            </a:solidFill>
          </a:ln>
          <a:effectLst>
            <a:glow rad="101600">
              <a:schemeClr val="accent4">
                <a:satMod val="175000"/>
                <a:alpha val="40000"/>
              </a:schemeClr>
            </a:glow>
            <a:reflection blurRad="6350" stA="50000" endA="300" endPos="55000" dir="5400000" sy="-100000" algn="bl" rotWithShape="0"/>
          </a:effectLst>
        </p:spPr>
        <p:txBody>
          <a:bodyPr wrap="none">
            <a:spAutoFit/>
          </a:bodyPr>
          <a:lstStyle/>
          <a:p>
            <a:pPr>
              <a:lnSpc>
                <a:spcPct val="107000"/>
              </a:lnSpc>
              <a:spcAft>
                <a:spcPts val="800"/>
              </a:spcAft>
            </a:pPr>
            <a:r>
              <a:rPr lang="en-US" sz="2800" b="1" dirty="0">
                <a:latin typeface="Calibri" panose="020F0502020204030204" pitchFamily="34" charset="0"/>
                <a:ea typeface="Calibri" panose="020F0502020204030204" pitchFamily="34" charset="0"/>
                <a:cs typeface="Arial" panose="020B0604020202020204" pitchFamily="34" charset="0"/>
              </a:rPr>
              <a:t>What is Verbal </a:t>
            </a:r>
            <a:r>
              <a:rPr lang="en-US" sz="2800" b="1" dirty="0" smtClean="0">
                <a:latin typeface="Calibri" panose="020F0502020204030204" pitchFamily="34" charset="0"/>
                <a:ea typeface="Calibri" panose="020F0502020204030204" pitchFamily="34" charset="0"/>
                <a:cs typeface="Arial" panose="020B0604020202020204" pitchFamily="34" charset="0"/>
              </a:rPr>
              <a:t>Intelligence?</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cxnSp>
        <p:nvCxnSpPr>
          <p:cNvPr id="8" name="Elbow Connector 7"/>
          <p:cNvCxnSpPr/>
          <p:nvPr/>
        </p:nvCxnSpPr>
        <p:spPr>
          <a:xfrm rot="16200000" flipH="1">
            <a:off x="1973356" y="1902235"/>
            <a:ext cx="757369" cy="660400"/>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3" name="Rectangle 12"/>
          <p:cNvSpPr/>
          <p:nvPr/>
        </p:nvSpPr>
        <p:spPr>
          <a:xfrm>
            <a:off x="1549930" y="2584433"/>
            <a:ext cx="2478435" cy="468077"/>
          </a:xfrm>
          <a:prstGeom prst="rect">
            <a:avLst/>
          </a:prstGeom>
          <a:solidFill>
            <a:schemeClr val="accent3">
              <a:lumMod val="40000"/>
              <a:lumOff val="60000"/>
            </a:schemeClr>
          </a:solidFill>
          <a:ln>
            <a:solidFill>
              <a:schemeClr val="tx1"/>
            </a:solidFill>
          </a:ln>
        </p:spPr>
        <p:txBody>
          <a:bodyPr wrap="none">
            <a:spAutoFit/>
          </a:bodyPr>
          <a:lstStyle/>
          <a:p>
            <a:pPr>
              <a:lnSpc>
                <a:spcPct val="107000"/>
              </a:lnSpc>
            </a:pPr>
            <a:r>
              <a:rPr lang="en-US" sz="2400" b="1" dirty="0" smtClean="0">
                <a:latin typeface="Times New Roman" panose="02020603050405020304" pitchFamily="18" charset="0"/>
                <a:ea typeface="Calibri" panose="020F0502020204030204" pitchFamily="34" charset="0"/>
                <a:cs typeface="Arial" panose="020B0604020202020204" pitchFamily="34" charset="0"/>
              </a:rPr>
              <a:t>Ways to improve </a:t>
            </a:r>
            <a:endParaRPr lang="en-US" sz="12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3769473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par>
                                <p:cTn id="14" presetID="5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500" fill="hold"/>
                                        <p:tgtEl>
                                          <p:spTgt spid="8"/>
                                        </p:tgtEl>
                                        <p:attrNameLst>
                                          <p:attrName>ppt_w</p:attrName>
                                        </p:attrNameLst>
                                      </p:cBhvr>
                                      <p:tavLst>
                                        <p:tav tm="0">
                                          <p:val>
                                            <p:fltVal val="0"/>
                                          </p:val>
                                        </p:tav>
                                        <p:tav tm="100000">
                                          <p:val>
                                            <p:strVal val="#ppt_w"/>
                                          </p:val>
                                        </p:tav>
                                      </p:tavLst>
                                    </p:anim>
                                    <p:anim calcmode="lin" valueType="num">
                                      <p:cBhvr>
                                        <p:cTn id="17" dur="500" fill="hold"/>
                                        <p:tgtEl>
                                          <p:spTgt spid="8"/>
                                        </p:tgtEl>
                                        <p:attrNameLst>
                                          <p:attrName>ppt_h</p:attrName>
                                        </p:attrNameLst>
                                      </p:cBhvr>
                                      <p:tavLst>
                                        <p:tav tm="0">
                                          <p:val>
                                            <p:fltVal val="0"/>
                                          </p:val>
                                        </p:tav>
                                        <p:tav tm="100000">
                                          <p:val>
                                            <p:strVal val="#ppt_h"/>
                                          </p:val>
                                        </p:tav>
                                      </p:tavLst>
                                    </p:anim>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animEffect transition="in" filter="fade">
                                      <p:cBhvr>
                                        <p:cTn id="25" dur="500"/>
                                        <p:tgtEl>
                                          <p:spTgt spid="13"/>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9417377" y="-66930"/>
            <a:ext cx="2912883" cy="1282045"/>
            <a:chOff x="3162300" y="0"/>
            <a:chExt cx="5010150" cy="1562100"/>
          </a:xfrm>
        </p:grpSpPr>
        <p:pic>
          <p:nvPicPr>
            <p:cNvPr id="3" name="object 3"/>
            <p:cNvPicPr/>
            <p:nvPr/>
          </p:nvPicPr>
          <p:blipFill>
            <a:blip r:embed="rId2" cstate="print"/>
            <a:stretch>
              <a:fillRect/>
            </a:stretch>
          </p:blipFill>
          <p:spPr>
            <a:xfrm>
              <a:off x="3162300" y="447675"/>
              <a:ext cx="5010150" cy="1114425"/>
            </a:xfrm>
            <a:prstGeom prst="rect">
              <a:avLst/>
            </a:prstGeom>
          </p:spPr>
        </p:pic>
        <p:pic>
          <p:nvPicPr>
            <p:cNvPr id="4" name="object 4"/>
            <p:cNvPicPr/>
            <p:nvPr/>
          </p:nvPicPr>
          <p:blipFill>
            <a:blip r:embed="rId3" cstate="print"/>
            <a:stretch>
              <a:fillRect/>
            </a:stretch>
          </p:blipFill>
          <p:spPr>
            <a:xfrm>
              <a:off x="3352800" y="85725"/>
              <a:ext cx="4619640" cy="790575"/>
            </a:xfrm>
            <a:prstGeom prst="rect">
              <a:avLst/>
            </a:prstGeom>
          </p:spPr>
        </p:pic>
        <p:pic>
          <p:nvPicPr>
            <p:cNvPr id="5" name="object 5"/>
            <p:cNvPicPr/>
            <p:nvPr/>
          </p:nvPicPr>
          <p:blipFill>
            <a:blip r:embed="rId4" cstate="print"/>
            <a:stretch>
              <a:fillRect/>
            </a:stretch>
          </p:blipFill>
          <p:spPr>
            <a:xfrm>
              <a:off x="3171840" y="0"/>
              <a:ext cx="5000609" cy="1104899"/>
            </a:xfrm>
            <a:prstGeom prst="rect">
              <a:avLst/>
            </a:prstGeom>
          </p:spPr>
        </p:pic>
      </p:grpSp>
      <p:sp>
        <p:nvSpPr>
          <p:cNvPr id="6" name="object 6"/>
          <p:cNvSpPr txBox="1">
            <a:spLocks noGrp="1"/>
          </p:cNvSpPr>
          <p:nvPr>
            <p:ph type="title"/>
          </p:nvPr>
        </p:nvSpPr>
        <p:spPr>
          <a:xfrm>
            <a:off x="9719035" y="161921"/>
            <a:ext cx="2332773" cy="304571"/>
          </a:xfrm>
          <a:prstGeom prst="rect">
            <a:avLst/>
          </a:prstGeom>
          <a:solidFill>
            <a:srgbClr val="FFFFFF"/>
          </a:solidFill>
          <a:ln w="9534">
            <a:solidFill>
              <a:srgbClr val="171616"/>
            </a:solidFill>
          </a:ln>
        </p:spPr>
        <p:txBody>
          <a:bodyPr vert="horz" wrap="square" lIns="0" tIns="27305" rIns="0" bIns="0" rtlCol="0">
            <a:spAutoFit/>
          </a:bodyPr>
          <a:lstStyle/>
          <a:p>
            <a:pPr marL="93980">
              <a:lnSpc>
                <a:spcPct val="100000"/>
              </a:lnSpc>
              <a:spcBef>
                <a:spcPts val="215"/>
              </a:spcBef>
            </a:pPr>
            <a:r>
              <a:rPr sz="1800" spc="-45" dirty="0"/>
              <a:t>Verbal</a:t>
            </a:r>
            <a:r>
              <a:rPr sz="1800" spc="-180" dirty="0"/>
              <a:t> </a:t>
            </a:r>
            <a:r>
              <a:rPr sz="1800" spc="-10" dirty="0"/>
              <a:t>Communication</a:t>
            </a:r>
            <a:endParaRPr sz="1800" dirty="0"/>
          </a:p>
        </p:txBody>
      </p:sp>
      <p:sp>
        <p:nvSpPr>
          <p:cNvPr id="10" name="object 10"/>
          <p:cNvSpPr txBox="1"/>
          <p:nvPr/>
        </p:nvSpPr>
        <p:spPr>
          <a:xfrm>
            <a:off x="17714" y="1910736"/>
            <a:ext cx="9833296" cy="421461"/>
          </a:xfrm>
          <a:prstGeom prst="rect">
            <a:avLst/>
          </a:prstGeom>
          <a:noFill/>
          <a:ln w="9534">
            <a:solidFill>
              <a:schemeClr val="tx1"/>
            </a:solidFill>
          </a:ln>
          <a:effectLst>
            <a:outerShdw blurRad="50800" dist="38100" dir="2700000" algn="tl" rotWithShape="0">
              <a:prstClr val="black">
                <a:alpha val="40000"/>
              </a:prstClr>
            </a:outerShdw>
          </a:effectLst>
        </p:spPr>
        <p:txBody>
          <a:bodyPr vert="horz" wrap="square" lIns="0" tIns="26034" rIns="0" bIns="0" rtlCol="0">
            <a:spAutoFit/>
          </a:bodyPr>
          <a:lstStyle/>
          <a:p>
            <a:pPr>
              <a:lnSpc>
                <a:spcPct val="107000"/>
              </a:lnSpc>
            </a:pPr>
            <a:r>
              <a:rPr lang="en-US" sz="2400" dirty="0">
                <a:latin typeface="Times New Roman" panose="02020603050405020304" pitchFamily="18" charset="0"/>
                <a:ea typeface="Calibri" panose="020F0502020204030204" pitchFamily="34" charset="0"/>
                <a:cs typeface="Arial" panose="020B0604020202020204" pitchFamily="34" charset="0"/>
              </a:rPr>
              <a:t>They describe when, how, where, and with whom to talk about certain things.</a:t>
            </a:r>
            <a:endParaRPr lang="en-US" sz="1200" dirty="0">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3046719" y="161921"/>
            <a:ext cx="5339988" cy="532903"/>
          </a:xfrm>
          <a:prstGeom prst="rect">
            <a:avLst/>
          </a:prstGeom>
          <a:solidFill>
            <a:schemeClr val="bg1">
              <a:lumMod val="95000"/>
            </a:schemeClr>
          </a:solidFill>
          <a:ln>
            <a:solidFill>
              <a:schemeClr val="tx1"/>
            </a:solidFill>
          </a:ln>
          <a:effectLst>
            <a:glow rad="101600">
              <a:schemeClr val="accent4">
                <a:satMod val="175000"/>
                <a:alpha val="40000"/>
              </a:schemeClr>
            </a:glow>
            <a:reflection blurRad="6350" stA="50000" endA="300" endPos="55000" dir="5400000" sy="-100000" algn="bl" rotWithShape="0"/>
          </a:effectLst>
        </p:spPr>
        <p:txBody>
          <a:bodyPr wrap="none">
            <a:spAutoFit/>
          </a:bodyPr>
          <a:lstStyle/>
          <a:p>
            <a:pP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Rules guide Verbal communication</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cxnSp>
        <p:nvCxnSpPr>
          <p:cNvPr id="8" name="Elbow Connector 7"/>
          <p:cNvCxnSpPr/>
          <p:nvPr/>
        </p:nvCxnSpPr>
        <p:spPr>
          <a:xfrm rot="16200000" flipH="1">
            <a:off x="-30770" y="1076508"/>
            <a:ext cx="757369" cy="660400"/>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3" name="Rectangle 12"/>
          <p:cNvSpPr/>
          <p:nvPr/>
        </p:nvSpPr>
        <p:spPr>
          <a:xfrm>
            <a:off x="805213" y="1317316"/>
            <a:ext cx="3286092" cy="468077"/>
          </a:xfrm>
          <a:prstGeom prst="rect">
            <a:avLst/>
          </a:prstGeom>
          <a:solidFill>
            <a:schemeClr val="accent3">
              <a:lumMod val="40000"/>
              <a:lumOff val="60000"/>
            </a:schemeClr>
          </a:solidFill>
          <a:ln>
            <a:solidFill>
              <a:schemeClr val="tx1"/>
            </a:solidFill>
          </a:ln>
        </p:spPr>
        <p:txBody>
          <a:bodyPr wrap="none">
            <a:spAutoFit/>
          </a:bodyPr>
          <a:lstStyle/>
          <a:p>
            <a:pPr>
              <a:lnSpc>
                <a:spcPct val="107000"/>
              </a:lnSpc>
            </a:pPr>
            <a:r>
              <a:rPr lang="en-US" sz="2400" b="1" dirty="0" smtClean="0">
                <a:latin typeface="Times New Roman" panose="02020603050405020304" pitchFamily="18" charset="0"/>
                <a:ea typeface="Calibri" panose="020F0502020204030204" pitchFamily="34" charset="0"/>
                <a:cs typeface="Arial" panose="020B0604020202020204" pitchFamily="34" charset="0"/>
              </a:rPr>
              <a:t>REFULATIVE RULES</a:t>
            </a:r>
            <a:endParaRPr lang="en-US" sz="12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
        <p:nvSpPr>
          <p:cNvPr id="15" name="object 10"/>
          <p:cNvSpPr txBox="1"/>
          <p:nvPr/>
        </p:nvSpPr>
        <p:spPr>
          <a:xfrm>
            <a:off x="17714" y="3901363"/>
            <a:ext cx="7193791" cy="2331535"/>
          </a:xfrm>
          <a:prstGeom prst="rect">
            <a:avLst/>
          </a:prstGeom>
          <a:noFill/>
          <a:ln w="9534">
            <a:solidFill>
              <a:schemeClr val="tx1"/>
            </a:solidFill>
          </a:ln>
          <a:effectLst>
            <a:outerShdw blurRad="50800" dist="38100" dir="2700000" algn="tl" rotWithShape="0">
              <a:prstClr val="black">
                <a:alpha val="40000"/>
              </a:prstClr>
            </a:outerShdw>
          </a:effectLst>
        </p:spPr>
        <p:txBody>
          <a:bodyPr vert="horz" wrap="square" lIns="0" tIns="26034" rIns="0" bIns="0" rtlCol="0">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For instance, it might be appropriate for your boss to call you at home after hours, but would it be appropriate for you to do the same if you had a concern about your travel schedule? What’s appropriate for the person with power or control may not be appropriate for those serving in a subordinate role. To demonstrate professional and workplace excellence, you must be able to monitor your own appropriateness when communicating.</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1792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1000" fill="hold"/>
                                        <p:tgtEl>
                                          <p:spTgt spid="13"/>
                                        </p:tgtEl>
                                        <p:attrNameLst>
                                          <p:attrName>ppt_w</p:attrName>
                                        </p:attrNameLst>
                                      </p:cBhvr>
                                      <p:tavLst>
                                        <p:tav tm="0">
                                          <p:val>
                                            <p:fltVal val="0"/>
                                          </p:val>
                                        </p:tav>
                                        <p:tav tm="100000">
                                          <p:val>
                                            <p:strVal val="#ppt_w"/>
                                          </p:val>
                                        </p:tav>
                                      </p:tavLst>
                                    </p:anim>
                                    <p:anim calcmode="lin" valueType="num">
                                      <p:cBhvr>
                                        <p:cTn id="14" dur="1000" fill="hold"/>
                                        <p:tgtEl>
                                          <p:spTgt spid="13"/>
                                        </p:tgtEl>
                                        <p:attrNameLst>
                                          <p:attrName>ppt_h</p:attrName>
                                        </p:attrNameLst>
                                      </p:cBhvr>
                                      <p:tavLst>
                                        <p:tav tm="0">
                                          <p:val>
                                            <p:fltVal val="0"/>
                                          </p:val>
                                        </p:tav>
                                        <p:tav tm="100000">
                                          <p:val>
                                            <p:strVal val="#ppt_h"/>
                                          </p:val>
                                        </p:tav>
                                      </p:tavLst>
                                    </p:anim>
                                    <p:anim calcmode="lin" valueType="num">
                                      <p:cBhvr>
                                        <p:cTn id="15" dur="1000" fill="hold"/>
                                        <p:tgtEl>
                                          <p:spTgt spid="13"/>
                                        </p:tgtEl>
                                        <p:attrNameLst>
                                          <p:attrName>style.rotation</p:attrName>
                                        </p:attrNameLst>
                                      </p:cBhvr>
                                      <p:tavLst>
                                        <p:tav tm="0">
                                          <p:val>
                                            <p:fltVal val="90"/>
                                          </p:val>
                                        </p:tav>
                                        <p:tav tm="100000">
                                          <p:val>
                                            <p:fltVal val="0"/>
                                          </p:val>
                                        </p:tav>
                                      </p:tavLst>
                                    </p:anim>
                                    <p:animEffect transition="in" filter="fade">
                                      <p:cBhvr>
                                        <p:cTn id="16" dur="10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arn(inVertical)">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3" grpId="0" animBg="1"/>
      <p:bldP spid="1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9417377" y="-66930"/>
            <a:ext cx="2912883" cy="1282045"/>
            <a:chOff x="3162300" y="0"/>
            <a:chExt cx="5010150" cy="1562100"/>
          </a:xfrm>
        </p:grpSpPr>
        <p:pic>
          <p:nvPicPr>
            <p:cNvPr id="3" name="object 3"/>
            <p:cNvPicPr/>
            <p:nvPr/>
          </p:nvPicPr>
          <p:blipFill>
            <a:blip r:embed="rId2" cstate="print"/>
            <a:stretch>
              <a:fillRect/>
            </a:stretch>
          </p:blipFill>
          <p:spPr>
            <a:xfrm>
              <a:off x="3162300" y="447675"/>
              <a:ext cx="5010150" cy="1114425"/>
            </a:xfrm>
            <a:prstGeom prst="rect">
              <a:avLst/>
            </a:prstGeom>
          </p:spPr>
        </p:pic>
        <p:pic>
          <p:nvPicPr>
            <p:cNvPr id="4" name="object 4"/>
            <p:cNvPicPr/>
            <p:nvPr/>
          </p:nvPicPr>
          <p:blipFill>
            <a:blip r:embed="rId3" cstate="print"/>
            <a:stretch>
              <a:fillRect/>
            </a:stretch>
          </p:blipFill>
          <p:spPr>
            <a:xfrm>
              <a:off x="3352800" y="85725"/>
              <a:ext cx="4619640" cy="790575"/>
            </a:xfrm>
            <a:prstGeom prst="rect">
              <a:avLst/>
            </a:prstGeom>
          </p:spPr>
        </p:pic>
        <p:pic>
          <p:nvPicPr>
            <p:cNvPr id="5" name="object 5"/>
            <p:cNvPicPr/>
            <p:nvPr/>
          </p:nvPicPr>
          <p:blipFill>
            <a:blip r:embed="rId4" cstate="print"/>
            <a:stretch>
              <a:fillRect/>
            </a:stretch>
          </p:blipFill>
          <p:spPr>
            <a:xfrm>
              <a:off x="3171840" y="0"/>
              <a:ext cx="5000609" cy="1104899"/>
            </a:xfrm>
            <a:prstGeom prst="rect">
              <a:avLst/>
            </a:prstGeom>
          </p:spPr>
        </p:pic>
      </p:grpSp>
      <p:sp>
        <p:nvSpPr>
          <p:cNvPr id="6" name="object 6"/>
          <p:cNvSpPr txBox="1">
            <a:spLocks noGrp="1"/>
          </p:cNvSpPr>
          <p:nvPr>
            <p:ph type="title"/>
          </p:nvPr>
        </p:nvSpPr>
        <p:spPr>
          <a:xfrm>
            <a:off x="9719035" y="161921"/>
            <a:ext cx="2332773" cy="304571"/>
          </a:xfrm>
          <a:prstGeom prst="rect">
            <a:avLst/>
          </a:prstGeom>
          <a:solidFill>
            <a:srgbClr val="FFFFFF"/>
          </a:solidFill>
          <a:ln w="9534">
            <a:solidFill>
              <a:srgbClr val="171616"/>
            </a:solidFill>
          </a:ln>
        </p:spPr>
        <p:txBody>
          <a:bodyPr vert="horz" wrap="square" lIns="0" tIns="27305" rIns="0" bIns="0" rtlCol="0">
            <a:spAutoFit/>
          </a:bodyPr>
          <a:lstStyle/>
          <a:p>
            <a:pPr marL="93980">
              <a:lnSpc>
                <a:spcPct val="100000"/>
              </a:lnSpc>
              <a:spcBef>
                <a:spcPts val="215"/>
              </a:spcBef>
            </a:pPr>
            <a:r>
              <a:rPr sz="1800" spc="-45" dirty="0"/>
              <a:t>Verbal</a:t>
            </a:r>
            <a:r>
              <a:rPr sz="1800" spc="-180" dirty="0"/>
              <a:t> </a:t>
            </a:r>
            <a:r>
              <a:rPr sz="1800" spc="-10" dirty="0"/>
              <a:t>Communication</a:t>
            </a:r>
            <a:endParaRPr sz="1800" dirty="0"/>
          </a:p>
        </p:txBody>
      </p:sp>
      <p:sp>
        <p:nvSpPr>
          <p:cNvPr id="10" name="object 10"/>
          <p:cNvSpPr txBox="1"/>
          <p:nvPr/>
        </p:nvSpPr>
        <p:spPr>
          <a:xfrm>
            <a:off x="17714" y="1910736"/>
            <a:ext cx="9833296" cy="1503616"/>
          </a:xfrm>
          <a:prstGeom prst="rect">
            <a:avLst/>
          </a:prstGeom>
          <a:noFill/>
          <a:ln w="9534">
            <a:solidFill>
              <a:schemeClr val="tx1"/>
            </a:solidFill>
          </a:ln>
          <a:effectLst>
            <a:outerShdw blurRad="50800" dist="38100" dir="2700000" algn="tl" rotWithShape="0">
              <a:prstClr val="black">
                <a:alpha val="40000"/>
              </a:prstClr>
            </a:outerShdw>
          </a:effectLst>
        </p:spPr>
        <p:txBody>
          <a:bodyPr vert="horz" wrap="square" lIns="0" tIns="26034" rIns="0" bIns="0" rtlCol="0">
            <a:spAutoFit/>
          </a:bodyPr>
          <a:lstStyle/>
          <a:p>
            <a:r>
              <a:rPr lang="en-US" sz="2400" dirty="0">
                <a:latin typeface="Times New Roman" panose="02020603050405020304" pitchFamily="18" charset="0"/>
                <a:cs typeface="Times New Roman" panose="02020603050405020304" pitchFamily="18" charset="0"/>
              </a:rPr>
              <a:t>They define what communication means by prompting us to count certain kinds of communication. In other words, we learn what counts as paying attention (e.g., eye contact), as well as what counts as being inappropriate (e.g., interrupting conversations, rolling one’s eyes.</a:t>
            </a:r>
            <a:endParaRPr lang="en-US" sz="2400" dirty="0">
              <a:latin typeface="Times New Roman" panose="02020603050405020304" pitchFamily="18" charset="0"/>
              <a:cs typeface="Times New Roman" panose="02020603050405020304" pitchFamily="18" charset="0"/>
            </a:endParaRPr>
          </a:p>
        </p:txBody>
      </p:sp>
      <p:sp>
        <p:nvSpPr>
          <p:cNvPr id="12" name="Rectangle 11"/>
          <p:cNvSpPr/>
          <p:nvPr/>
        </p:nvSpPr>
        <p:spPr>
          <a:xfrm>
            <a:off x="3046719" y="161921"/>
            <a:ext cx="5339988" cy="532903"/>
          </a:xfrm>
          <a:prstGeom prst="rect">
            <a:avLst/>
          </a:prstGeom>
          <a:solidFill>
            <a:schemeClr val="bg1">
              <a:lumMod val="95000"/>
            </a:schemeClr>
          </a:solidFill>
          <a:ln>
            <a:solidFill>
              <a:schemeClr val="tx1"/>
            </a:solidFill>
          </a:ln>
          <a:effectLst>
            <a:glow rad="101600">
              <a:schemeClr val="accent4">
                <a:satMod val="175000"/>
                <a:alpha val="40000"/>
              </a:schemeClr>
            </a:glow>
            <a:reflection blurRad="6350" stA="50000" endA="300" endPos="55000" dir="5400000" sy="-100000" algn="bl" rotWithShape="0"/>
          </a:effectLst>
        </p:spPr>
        <p:txBody>
          <a:bodyPr wrap="none">
            <a:spAutoFit/>
          </a:bodyPr>
          <a:lstStyle/>
          <a:p>
            <a:pP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Rules guide Verbal communication</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cxnSp>
        <p:nvCxnSpPr>
          <p:cNvPr id="8" name="Elbow Connector 7"/>
          <p:cNvCxnSpPr/>
          <p:nvPr/>
        </p:nvCxnSpPr>
        <p:spPr>
          <a:xfrm rot="16200000" flipH="1">
            <a:off x="-30770" y="1076508"/>
            <a:ext cx="757369" cy="660400"/>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3" name="Rectangle 12"/>
          <p:cNvSpPr/>
          <p:nvPr/>
        </p:nvSpPr>
        <p:spPr>
          <a:xfrm>
            <a:off x="805213" y="1317316"/>
            <a:ext cx="3651962" cy="468077"/>
          </a:xfrm>
          <a:prstGeom prst="rect">
            <a:avLst/>
          </a:prstGeom>
          <a:solidFill>
            <a:schemeClr val="accent3">
              <a:lumMod val="40000"/>
              <a:lumOff val="60000"/>
            </a:schemeClr>
          </a:solidFill>
          <a:ln>
            <a:solidFill>
              <a:schemeClr val="tx1"/>
            </a:solidFill>
          </a:ln>
        </p:spPr>
        <p:txBody>
          <a:bodyPr wrap="none">
            <a:spAutoFit/>
          </a:bodyPr>
          <a:lstStyle/>
          <a:p>
            <a:pPr>
              <a:lnSpc>
                <a:spcPct val="107000"/>
              </a:lnSpc>
            </a:pPr>
            <a:r>
              <a:rPr lang="en-US" sz="2400" b="1" dirty="0" smtClean="0">
                <a:latin typeface="Times New Roman" panose="02020603050405020304" pitchFamily="18" charset="0"/>
                <a:ea typeface="Calibri" panose="020F0502020204030204" pitchFamily="34" charset="0"/>
                <a:cs typeface="Arial" panose="020B0604020202020204" pitchFamily="34" charset="0"/>
              </a:rPr>
              <a:t>CONSTITUTIVE</a:t>
            </a:r>
            <a:r>
              <a:rPr lang="en-US" sz="2400" b="1" dirty="0" smtClean="0">
                <a:latin typeface="Times New Roman" panose="02020603050405020304" pitchFamily="18" charset="0"/>
                <a:ea typeface="Calibri" panose="020F0502020204030204" pitchFamily="34" charset="0"/>
                <a:cs typeface="Arial" panose="020B0604020202020204" pitchFamily="34" charset="0"/>
              </a:rPr>
              <a:t> </a:t>
            </a:r>
            <a:r>
              <a:rPr lang="en-US" sz="2400" b="1" dirty="0" smtClean="0">
                <a:latin typeface="Times New Roman" panose="02020603050405020304" pitchFamily="18" charset="0"/>
                <a:ea typeface="Calibri" panose="020F0502020204030204" pitchFamily="34" charset="0"/>
                <a:cs typeface="Arial" panose="020B0604020202020204" pitchFamily="34" charset="0"/>
              </a:rPr>
              <a:t>RULES</a:t>
            </a:r>
            <a:endParaRPr lang="en-US" sz="12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3671096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fltVal val="0"/>
                                          </p:val>
                                        </p:tav>
                                        <p:tav tm="100000">
                                          <p:val>
                                            <p:strVal val="#ppt_w"/>
                                          </p:val>
                                        </p:tav>
                                      </p:tavLst>
                                    </p:anim>
                                    <p:anim calcmode="lin" valueType="num">
                                      <p:cBhvr>
                                        <p:cTn id="8" dur="1000" fill="hold"/>
                                        <p:tgtEl>
                                          <p:spTgt spid="13"/>
                                        </p:tgtEl>
                                        <p:attrNameLst>
                                          <p:attrName>ppt_h</p:attrName>
                                        </p:attrNameLst>
                                      </p:cBhvr>
                                      <p:tavLst>
                                        <p:tav tm="0">
                                          <p:val>
                                            <p:fltVal val="0"/>
                                          </p:val>
                                        </p:tav>
                                        <p:tav tm="100000">
                                          <p:val>
                                            <p:strVal val="#ppt_h"/>
                                          </p:val>
                                        </p:tav>
                                      </p:tavLst>
                                    </p:anim>
                                    <p:anim calcmode="lin" valueType="num">
                                      <p:cBhvr>
                                        <p:cTn id="9" dur="1000" fill="hold"/>
                                        <p:tgtEl>
                                          <p:spTgt spid="13"/>
                                        </p:tgtEl>
                                        <p:attrNameLst>
                                          <p:attrName>style.rotation</p:attrName>
                                        </p:attrNameLst>
                                      </p:cBhvr>
                                      <p:tavLst>
                                        <p:tav tm="0">
                                          <p:val>
                                            <p:fltVal val="90"/>
                                          </p:val>
                                        </p:tav>
                                        <p:tav tm="100000">
                                          <p:val>
                                            <p:fltVal val="0"/>
                                          </p:val>
                                        </p:tav>
                                      </p:tavLst>
                                    </p:anim>
                                    <p:animEffect transition="in" filter="fade">
                                      <p:cBhvr>
                                        <p:cTn id="10" dur="10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arn(inVertical)">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581025" y="1800225"/>
            <a:ext cx="11039475" cy="3276600"/>
            <a:chOff x="581025" y="1800225"/>
            <a:chExt cx="11039475" cy="3276600"/>
          </a:xfrm>
        </p:grpSpPr>
        <p:pic>
          <p:nvPicPr>
            <p:cNvPr id="3" name="object 3"/>
            <p:cNvPicPr/>
            <p:nvPr/>
          </p:nvPicPr>
          <p:blipFill>
            <a:blip r:embed="rId2" cstate="print"/>
            <a:stretch>
              <a:fillRect/>
            </a:stretch>
          </p:blipFill>
          <p:spPr>
            <a:xfrm>
              <a:off x="581025" y="2771775"/>
              <a:ext cx="11039459" cy="2305050"/>
            </a:xfrm>
            <a:prstGeom prst="rect">
              <a:avLst/>
            </a:prstGeom>
          </p:spPr>
        </p:pic>
        <p:pic>
          <p:nvPicPr>
            <p:cNvPr id="4" name="object 4"/>
            <p:cNvPicPr/>
            <p:nvPr/>
          </p:nvPicPr>
          <p:blipFill>
            <a:blip r:embed="rId3" cstate="print"/>
            <a:stretch>
              <a:fillRect/>
            </a:stretch>
          </p:blipFill>
          <p:spPr>
            <a:xfrm>
              <a:off x="1095375" y="2047875"/>
              <a:ext cx="9877409" cy="1495425"/>
            </a:xfrm>
            <a:prstGeom prst="rect">
              <a:avLst/>
            </a:prstGeom>
          </p:spPr>
        </p:pic>
        <p:pic>
          <p:nvPicPr>
            <p:cNvPr id="5" name="object 5"/>
            <p:cNvPicPr/>
            <p:nvPr/>
          </p:nvPicPr>
          <p:blipFill>
            <a:blip r:embed="rId4" cstate="print"/>
            <a:stretch>
              <a:fillRect/>
            </a:stretch>
          </p:blipFill>
          <p:spPr>
            <a:xfrm>
              <a:off x="581025" y="1800225"/>
              <a:ext cx="11029950" cy="2295525"/>
            </a:xfrm>
            <a:prstGeom prst="rect">
              <a:avLst/>
            </a:prstGeom>
          </p:spPr>
        </p:pic>
      </p:grpSp>
      <p:sp>
        <p:nvSpPr>
          <p:cNvPr id="6" name="object 6"/>
          <p:cNvSpPr txBox="1">
            <a:spLocks noGrp="1"/>
          </p:cNvSpPr>
          <p:nvPr>
            <p:ph type="title"/>
          </p:nvPr>
        </p:nvSpPr>
        <p:spPr>
          <a:xfrm>
            <a:off x="838387" y="2047875"/>
            <a:ext cx="10957000" cy="1246495"/>
          </a:xfrm>
          <a:prstGeom prst="rect">
            <a:avLst/>
          </a:prstGeom>
          <a:solidFill>
            <a:srgbClr val="FFFFFF"/>
          </a:solidFill>
          <a:ln w="9534">
            <a:solidFill>
              <a:srgbClr val="171616"/>
            </a:solidFill>
          </a:ln>
        </p:spPr>
        <p:txBody>
          <a:bodyPr vert="horz" wrap="square" lIns="0" tIns="15240" rIns="0" bIns="0" rtlCol="0">
            <a:spAutoFit/>
          </a:bodyPr>
          <a:lstStyle/>
          <a:p>
            <a:pPr marL="92075">
              <a:lnSpc>
                <a:spcPct val="100000"/>
              </a:lnSpc>
              <a:spcBef>
                <a:spcPts val="120"/>
              </a:spcBef>
            </a:pPr>
            <a:r>
              <a:rPr lang="en-US" sz="8000" spc="-869" dirty="0" smtClean="0"/>
              <a:t>Non-</a:t>
            </a:r>
            <a:r>
              <a:rPr sz="8000" spc="-869" dirty="0" smtClean="0"/>
              <a:t>V</a:t>
            </a:r>
            <a:r>
              <a:rPr sz="8000" spc="10" dirty="0" smtClean="0"/>
              <a:t>e</a:t>
            </a:r>
            <a:r>
              <a:rPr sz="8000" spc="70" dirty="0" smtClean="0"/>
              <a:t>r</a:t>
            </a:r>
            <a:r>
              <a:rPr sz="8000" spc="75" dirty="0" smtClean="0"/>
              <a:t>b</a:t>
            </a:r>
            <a:r>
              <a:rPr sz="8000" spc="10" dirty="0" smtClean="0"/>
              <a:t>a</a:t>
            </a:r>
            <a:r>
              <a:rPr sz="8000" spc="55" dirty="0" smtClean="0"/>
              <a:t>l</a:t>
            </a:r>
            <a:r>
              <a:rPr sz="8000" spc="-375" dirty="0" smtClean="0"/>
              <a:t> </a:t>
            </a:r>
            <a:r>
              <a:rPr sz="8000" spc="-10" dirty="0"/>
              <a:t>Communication</a:t>
            </a:r>
            <a:endParaRPr sz="8000" dirty="0"/>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17014557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8993171" y="-66930"/>
            <a:ext cx="3337089" cy="1282045"/>
            <a:chOff x="3162300" y="0"/>
            <a:chExt cx="5010150" cy="1562100"/>
          </a:xfrm>
        </p:grpSpPr>
        <p:pic>
          <p:nvPicPr>
            <p:cNvPr id="3" name="object 3"/>
            <p:cNvPicPr/>
            <p:nvPr/>
          </p:nvPicPr>
          <p:blipFill>
            <a:blip r:embed="rId2" cstate="print"/>
            <a:stretch>
              <a:fillRect/>
            </a:stretch>
          </p:blipFill>
          <p:spPr>
            <a:xfrm>
              <a:off x="3162300" y="447675"/>
              <a:ext cx="5010150" cy="1114425"/>
            </a:xfrm>
            <a:prstGeom prst="rect">
              <a:avLst/>
            </a:prstGeom>
          </p:spPr>
        </p:pic>
        <p:pic>
          <p:nvPicPr>
            <p:cNvPr id="4" name="object 4"/>
            <p:cNvPicPr/>
            <p:nvPr/>
          </p:nvPicPr>
          <p:blipFill>
            <a:blip r:embed="rId3" cstate="print"/>
            <a:stretch>
              <a:fillRect/>
            </a:stretch>
          </p:blipFill>
          <p:spPr>
            <a:xfrm>
              <a:off x="3352800" y="85725"/>
              <a:ext cx="4619640" cy="790575"/>
            </a:xfrm>
            <a:prstGeom prst="rect">
              <a:avLst/>
            </a:prstGeom>
          </p:spPr>
        </p:pic>
        <p:pic>
          <p:nvPicPr>
            <p:cNvPr id="5" name="object 5"/>
            <p:cNvPicPr/>
            <p:nvPr/>
          </p:nvPicPr>
          <p:blipFill>
            <a:blip r:embed="rId4" cstate="print"/>
            <a:stretch>
              <a:fillRect/>
            </a:stretch>
          </p:blipFill>
          <p:spPr>
            <a:xfrm>
              <a:off x="3171840" y="0"/>
              <a:ext cx="5000609" cy="1104899"/>
            </a:xfrm>
            <a:prstGeom prst="rect">
              <a:avLst/>
            </a:prstGeom>
          </p:spPr>
        </p:pic>
      </p:grpSp>
      <p:sp>
        <p:nvSpPr>
          <p:cNvPr id="6" name="object 6"/>
          <p:cNvSpPr txBox="1">
            <a:spLocks noGrp="1"/>
          </p:cNvSpPr>
          <p:nvPr>
            <p:ph type="title"/>
          </p:nvPr>
        </p:nvSpPr>
        <p:spPr>
          <a:xfrm>
            <a:off x="9383754" y="123801"/>
            <a:ext cx="2549589" cy="304571"/>
          </a:xfrm>
          <a:prstGeom prst="rect">
            <a:avLst/>
          </a:prstGeom>
          <a:solidFill>
            <a:srgbClr val="FFFFFF"/>
          </a:solidFill>
          <a:ln w="9534">
            <a:solidFill>
              <a:srgbClr val="171616"/>
            </a:solidFill>
          </a:ln>
        </p:spPr>
        <p:txBody>
          <a:bodyPr vert="horz" wrap="square" lIns="0" tIns="27305" rIns="0" bIns="0" rtlCol="0">
            <a:spAutoFit/>
          </a:bodyPr>
          <a:lstStyle/>
          <a:p>
            <a:pPr marL="93980">
              <a:lnSpc>
                <a:spcPct val="100000"/>
              </a:lnSpc>
              <a:spcBef>
                <a:spcPts val="215"/>
              </a:spcBef>
            </a:pPr>
            <a:r>
              <a:rPr lang="en-US" sz="1800" spc="-45" dirty="0" smtClean="0"/>
              <a:t>Non-</a:t>
            </a:r>
            <a:r>
              <a:rPr sz="1800" spc="-45" dirty="0" smtClean="0"/>
              <a:t>Verbal</a:t>
            </a:r>
            <a:r>
              <a:rPr sz="1800" spc="-180" dirty="0" smtClean="0"/>
              <a:t> </a:t>
            </a:r>
            <a:r>
              <a:rPr sz="1800" spc="-10" dirty="0"/>
              <a:t>Communication</a:t>
            </a:r>
            <a:endParaRPr sz="1800" dirty="0"/>
          </a:p>
        </p:txBody>
      </p:sp>
      <p:sp>
        <p:nvSpPr>
          <p:cNvPr id="9" name="object 9"/>
          <p:cNvSpPr txBox="1"/>
          <p:nvPr/>
        </p:nvSpPr>
        <p:spPr>
          <a:xfrm>
            <a:off x="163461" y="1215115"/>
            <a:ext cx="7246620" cy="1254189"/>
          </a:xfrm>
          <a:prstGeom prst="rect">
            <a:avLst/>
          </a:prstGeom>
          <a:noFill/>
          <a:ln w="9534">
            <a:solidFill>
              <a:schemeClr val="tx1"/>
            </a:solidFill>
          </a:ln>
          <a:effectLst>
            <a:outerShdw blurRad="50800" dist="38100" dir="2700000" algn="tl" rotWithShape="0">
              <a:prstClr val="black">
                <a:alpha val="40000"/>
              </a:prstClr>
            </a:outerShdw>
          </a:effectLst>
        </p:spPr>
        <p:txBody>
          <a:bodyPr vert="horz" wrap="square" lIns="0" tIns="22860" rIns="0" bIns="0" rtlCol="0">
            <a:spAutoFit/>
          </a:bodyPr>
          <a:lstStyle/>
          <a:p>
            <a:r>
              <a:rPr lang="en-US" sz="2000" dirty="0">
                <a:latin typeface="Times New Roman" panose="02020603050405020304" pitchFamily="18" charset="0"/>
                <a:cs typeface="Times New Roman" panose="02020603050405020304" pitchFamily="18" charset="0"/>
              </a:rPr>
              <a:t>Nonverbal communication (also referred to as body language) includes all those ways we communicate without words. A more technical definition for nonverbal communication is “communication other than written or spoken language that creates meaning for someone”.</a:t>
            </a:r>
            <a:endParaRPr lang="en-US" sz="2000" dirty="0">
              <a:latin typeface="Times New Roman" panose="02020603050405020304" pitchFamily="18" charset="0"/>
              <a:cs typeface="Times New Roman" panose="02020603050405020304" pitchFamily="18" charset="0"/>
            </a:endParaRPr>
          </a:p>
        </p:txBody>
      </p:sp>
      <p:sp>
        <p:nvSpPr>
          <p:cNvPr id="12" name="Rectangle 11"/>
          <p:cNvSpPr/>
          <p:nvPr/>
        </p:nvSpPr>
        <p:spPr>
          <a:xfrm>
            <a:off x="3046719" y="161921"/>
            <a:ext cx="5699061" cy="532903"/>
          </a:xfrm>
          <a:prstGeom prst="rect">
            <a:avLst/>
          </a:prstGeom>
          <a:solidFill>
            <a:schemeClr val="bg1">
              <a:lumMod val="95000"/>
            </a:schemeClr>
          </a:solidFill>
          <a:ln>
            <a:solidFill>
              <a:schemeClr val="tx1"/>
            </a:solidFill>
          </a:ln>
          <a:effectLst>
            <a:glow rad="101600">
              <a:schemeClr val="accent4">
                <a:satMod val="175000"/>
                <a:alpha val="40000"/>
              </a:schemeClr>
            </a:glow>
            <a:reflection blurRad="6350" stA="50000" endA="300" endPos="55000" dir="5400000" sy="-100000" algn="bl" rotWithShape="0"/>
          </a:effectLst>
        </p:spPr>
        <p:txBody>
          <a:bodyPr wrap="none">
            <a:spAutoFit/>
          </a:bodyPr>
          <a:lstStyle/>
          <a:p>
            <a:pPr>
              <a:lnSpc>
                <a:spcPct val="107000"/>
              </a:lnSpc>
              <a:spcAft>
                <a:spcPts val="800"/>
              </a:spcAft>
            </a:pPr>
            <a:r>
              <a:rPr lang="en-US" sz="2800" b="1" dirty="0">
                <a:latin typeface="Calibri" panose="020F0502020204030204" pitchFamily="34" charset="0"/>
                <a:ea typeface="Calibri" panose="020F0502020204030204" pitchFamily="34" charset="0"/>
                <a:cs typeface="Arial" panose="020B0604020202020204" pitchFamily="34" charset="0"/>
              </a:rPr>
              <a:t>What is </a:t>
            </a:r>
            <a:r>
              <a:rPr lang="en-US" sz="2800" b="1" dirty="0" smtClean="0">
                <a:latin typeface="Calibri" panose="020F0502020204030204" pitchFamily="34" charset="0"/>
                <a:ea typeface="Calibri" panose="020F0502020204030204" pitchFamily="34" charset="0"/>
                <a:cs typeface="Arial" panose="020B0604020202020204" pitchFamily="34" charset="0"/>
              </a:rPr>
              <a:t>Non-Verbal </a:t>
            </a:r>
            <a:r>
              <a:rPr lang="en-US" sz="2800" b="1" dirty="0">
                <a:latin typeface="Calibri" panose="020F0502020204030204" pitchFamily="34" charset="0"/>
                <a:ea typeface="Calibri" panose="020F0502020204030204" pitchFamily="34" charset="0"/>
                <a:cs typeface="Arial" panose="020B0604020202020204" pitchFamily="34" charset="0"/>
              </a:rPr>
              <a:t>Communication?</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
        <p:nvSpPr>
          <p:cNvPr id="13" name="Rectangle 12"/>
          <p:cNvSpPr/>
          <p:nvPr/>
        </p:nvSpPr>
        <p:spPr>
          <a:xfrm>
            <a:off x="2225126" y="3676227"/>
            <a:ext cx="5652941" cy="882678"/>
          </a:xfrm>
          <a:prstGeom prst="rect">
            <a:avLst/>
          </a:prstGeom>
          <a:noFill/>
          <a:ln>
            <a:solidFill>
              <a:schemeClr val="accent4">
                <a:lumMod val="75000"/>
              </a:schemeClr>
            </a:solidFill>
          </a:ln>
        </p:spPr>
        <p:txBody>
          <a:bodyPr wrap="square">
            <a:spAutoFit/>
          </a:bodyPr>
          <a:lstStyle/>
          <a:p>
            <a:pPr>
              <a:lnSpc>
                <a:spcPct val="107000"/>
              </a:lnSpc>
            </a:pPr>
            <a:r>
              <a:rPr lang="en-US" sz="2400" dirty="0">
                <a:latin typeface="Times New Roman" panose="02020603050405020304" pitchFamily="18" charset="0"/>
                <a:cs typeface="Times New Roman" panose="02020603050405020304" pitchFamily="18" charset="0"/>
              </a:rPr>
              <a:t>About </a:t>
            </a:r>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55% </a:t>
            </a:r>
            <a:r>
              <a:rPr lang="en-US" sz="2400" dirty="0">
                <a:latin typeface="Times New Roman" panose="02020603050405020304" pitchFamily="18" charset="0"/>
                <a:cs typeface="Times New Roman" panose="02020603050405020304" pitchFamily="18" charset="0"/>
              </a:rPr>
              <a:t>of interpersonal messages are conveyed nonverbally. </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 name="Rectangle 13"/>
          <p:cNvSpPr/>
          <p:nvPr/>
        </p:nvSpPr>
        <p:spPr>
          <a:xfrm>
            <a:off x="570143" y="3145633"/>
            <a:ext cx="2382383" cy="530594"/>
          </a:xfrm>
          <a:prstGeom prst="rect">
            <a:avLst/>
          </a:prstGeom>
          <a:solidFill>
            <a:schemeClr val="accent2">
              <a:lumMod val="20000"/>
              <a:lumOff val="80000"/>
            </a:schemeClr>
          </a:solidFill>
          <a:ln>
            <a:solidFill>
              <a:schemeClr val="accent4">
                <a:lumMod val="75000"/>
              </a:schemeClr>
            </a:solidFill>
          </a:ln>
        </p:spPr>
        <p:txBody>
          <a:bodyPr wrap="none">
            <a:spAutoFit/>
          </a:bodyPr>
          <a:lstStyle/>
          <a:p>
            <a:pPr>
              <a:lnSpc>
                <a:spcPct val="107000"/>
              </a:lnSpc>
            </a:pPr>
            <a:r>
              <a:rPr lang="en-US" sz="2800" b="1" dirty="0">
                <a:latin typeface="Times New Roman" panose="02020603050405020304" pitchFamily="18" charset="0"/>
                <a:ea typeface="Calibri" panose="020F0502020204030204" pitchFamily="34" charset="0"/>
                <a:cs typeface="Arial" panose="020B0604020202020204" pitchFamily="34" charset="0"/>
              </a:rPr>
              <a:t>Do you know?</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41252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80">
                                          <p:stCondLst>
                                            <p:cond delay="0"/>
                                          </p:stCondLst>
                                        </p:cTn>
                                        <p:tgtEl>
                                          <p:spTgt spid="14"/>
                                        </p:tgtEl>
                                      </p:cBhvr>
                                    </p:animEffect>
                                    <p:anim calcmode="lin" valueType="num">
                                      <p:cBhvr>
                                        <p:cTn id="8"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13" dur="26">
                                          <p:stCondLst>
                                            <p:cond delay="650"/>
                                          </p:stCondLst>
                                        </p:cTn>
                                        <p:tgtEl>
                                          <p:spTgt spid="14"/>
                                        </p:tgtEl>
                                      </p:cBhvr>
                                      <p:to x="100000" y="60000"/>
                                    </p:animScale>
                                    <p:animScale>
                                      <p:cBhvr>
                                        <p:cTn id="14" dur="166" decel="50000">
                                          <p:stCondLst>
                                            <p:cond delay="676"/>
                                          </p:stCondLst>
                                        </p:cTn>
                                        <p:tgtEl>
                                          <p:spTgt spid="14"/>
                                        </p:tgtEl>
                                      </p:cBhvr>
                                      <p:to x="100000" y="100000"/>
                                    </p:animScale>
                                    <p:animScale>
                                      <p:cBhvr>
                                        <p:cTn id="15" dur="26">
                                          <p:stCondLst>
                                            <p:cond delay="1312"/>
                                          </p:stCondLst>
                                        </p:cTn>
                                        <p:tgtEl>
                                          <p:spTgt spid="14"/>
                                        </p:tgtEl>
                                      </p:cBhvr>
                                      <p:to x="100000" y="80000"/>
                                    </p:animScale>
                                    <p:animScale>
                                      <p:cBhvr>
                                        <p:cTn id="16" dur="166" decel="50000">
                                          <p:stCondLst>
                                            <p:cond delay="1338"/>
                                          </p:stCondLst>
                                        </p:cTn>
                                        <p:tgtEl>
                                          <p:spTgt spid="14"/>
                                        </p:tgtEl>
                                      </p:cBhvr>
                                      <p:to x="100000" y="100000"/>
                                    </p:animScale>
                                    <p:animScale>
                                      <p:cBhvr>
                                        <p:cTn id="17" dur="26">
                                          <p:stCondLst>
                                            <p:cond delay="1642"/>
                                          </p:stCondLst>
                                        </p:cTn>
                                        <p:tgtEl>
                                          <p:spTgt spid="14"/>
                                        </p:tgtEl>
                                      </p:cBhvr>
                                      <p:to x="100000" y="90000"/>
                                    </p:animScale>
                                    <p:animScale>
                                      <p:cBhvr>
                                        <p:cTn id="18" dur="166" decel="50000">
                                          <p:stCondLst>
                                            <p:cond delay="1668"/>
                                          </p:stCondLst>
                                        </p:cTn>
                                        <p:tgtEl>
                                          <p:spTgt spid="14"/>
                                        </p:tgtEl>
                                      </p:cBhvr>
                                      <p:to x="100000" y="100000"/>
                                    </p:animScale>
                                    <p:animScale>
                                      <p:cBhvr>
                                        <p:cTn id="19" dur="26">
                                          <p:stCondLst>
                                            <p:cond delay="1808"/>
                                          </p:stCondLst>
                                        </p:cTn>
                                        <p:tgtEl>
                                          <p:spTgt spid="14"/>
                                        </p:tgtEl>
                                      </p:cBhvr>
                                      <p:to x="100000" y="95000"/>
                                    </p:animScale>
                                    <p:animScale>
                                      <p:cBhvr>
                                        <p:cTn id="20" dur="166" decel="50000">
                                          <p:stCondLst>
                                            <p:cond delay="1834"/>
                                          </p:stCondLst>
                                        </p:cTn>
                                        <p:tgtEl>
                                          <p:spTgt spid="1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down)">
                                      <p:cBhvr>
                                        <p:cTn id="25" dur="580">
                                          <p:stCondLst>
                                            <p:cond delay="0"/>
                                          </p:stCondLst>
                                        </p:cTn>
                                        <p:tgtEl>
                                          <p:spTgt spid="13"/>
                                        </p:tgtEl>
                                      </p:cBhvr>
                                    </p:animEffect>
                                    <p:anim calcmode="lin" valueType="num">
                                      <p:cBhvr>
                                        <p:cTn id="26"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31" dur="26">
                                          <p:stCondLst>
                                            <p:cond delay="650"/>
                                          </p:stCondLst>
                                        </p:cTn>
                                        <p:tgtEl>
                                          <p:spTgt spid="13"/>
                                        </p:tgtEl>
                                      </p:cBhvr>
                                      <p:to x="100000" y="60000"/>
                                    </p:animScale>
                                    <p:animScale>
                                      <p:cBhvr>
                                        <p:cTn id="32" dur="166" decel="50000">
                                          <p:stCondLst>
                                            <p:cond delay="676"/>
                                          </p:stCondLst>
                                        </p:cTn>
                                        <p:tgtEl>
                                          <p:spTgt spid="13"/>
                                        </p:tgtEl>
                                      </p:cBhvr>
                                      <p:to x="100000" y="100000"/>
                                    </p:animScale>
                                    <p:animScale>
                                      <p:cBhvr>
                                        <p:cTn id="33" dur="26">
                                          <p:stCondLst>
                                            <p:cond delay="1312"/>
                                          </p:stCondLst>
                                        </p:cTn>
                                        <p:tgtEl>
                                          <p:spTgt spid="13"/>
                                        </p:tgtEl>
                                      </p:cBhvr>
                                      <p:to x="100000" y="80000"/>
                                    </p:animScale>
                                    <p:animScale>
                                      <p:cBhvr>
                                        <p:cTn id="34" dur="166" decel="50000">
                                          <p:stCondLst>
                                            <p:cond delay="1338"/>
                                          </p:stCondLst>
                                        </p:cTn>
                                        <p:tgtEl>
                                          <p:spTgt spid="13"/>
                                        </p:tgtEl>
                                      </p:cBhvr>
                                      <p:to x="100000" y="100000"/>
                                    </p:animScale>
                                    <p:animScale>
                                      <p:cBhvr>
                                        <p:cTn id="35" dur="26">
                                          <p:stCondLst>
                                            <p:cond delay="1642"/>
                                          </p:stCondLst>
                                        </p:cTn>
                                        <p:tgtEl>
                                          <p:spTgt spid="13"/>
                                        </p:tgtEl>
                                      </p:cBhvr>
                                      <p:to x="100000" y="90000"/>
                                    </p:animScale>
                                    <p:animScale>
                                      <p:cBhvr>
                                        <p:cTn id="36" dur="166" decel="50000">
                                          <p:stCondLst>
                                            <p:cond delay="1668"/>
                                          </p:stCondLst>
                                        </p:cTn>
                                        <p:tgtEl>
                                          <p:spTgt spid="13"/>
                                        </p:tgtEl>
                                      </p:cBhvr>
                                      <p:to x="100000" y="100000"/>
                                    </p:animScale>
                                    <p:animScale>
                                      <p:cBhvr>
                                        <p:cTn id="37" dur="26">
                                          <p:stCondLst>
                                            <p:cond delay="1808"/>
                                          </p:stCondLst>
                                        </p:cTn>
                                        <p:tgtEl>
                                          <p:spTgt spid="13"/>
                                        </p:tgtEl>
                                      </p:cBhvr>
                                      <p:to x="100000" y="95000"/>
                                    </p:animScale>
                                    <p:animScale>
                                      <p:cBhvr>
                                        <p:cTn id="38" dur="166" decel="50000">
                                          <p:stCondLst>
                                            <p:cond delay="1834"/>
                                          </p:stCondLst>
                                        </p:cTn>
                                        <p:tgtEl>
                                          <p:spTgt spid="1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998124" y="11342"/>
            <a:ext cx="5744210" cy="1562100"/>
            <a:chOff x="3162300" y="0"/>
            <a:chExt cx="5744210" cy="1562100"/>
          </a:xfrm>
        </p:grpSpPr>
        <p:pic>
          <p:nvPicPr>
            <p:cNvPr id="3" name="object 3"/>
            <p:cNvPicPr/>
            <p:nvPr/>
          </p:nvPicPr>
          <p:blipFill>
            <a:blip r:embed="rId2" cstate="print"/>
            <a:stretch>
              <a:fillRect/>
            </a:stretch>
          </p:blipFill>
          <p:spPr>
            <a:xfrm>
              <a:off x="3162300" y="447675"/>
              <a:ext cx="5743559" cy="1114425"/>
            </a:xfrm>
            <a:prstGeom prst="rect">
              <a:avLst/>
            </a:prstGeom>
          </p:spPr>
        </p:pic>
        <p:pic>
          <p:nvPicPr>
            <p:cNvPr id="4" name="object 4"/>
            <p:cNvPicPr/>
            <p:nvPr/>
          </p:nvPicPr>
          <p:blipFill>
            <a:blip r:embed="rId3" cstate="print"/>
            <a:stretch>
              <a:fillRect/>
            </a:stretch>
          </p:blipFill>
          <p:spPr>
            <a:xfrm>
              <a:off x="3352800" y="85725"/>
              <a:ext cx="5362559" cy="790575"/>
            </a:xfrm>
            <a:prstGeom prst="rect">
              <a:avLst/>
            </a:prstGeom>
          </p:spPr>
        </p:pic>
        <p:pic>
          <p:nvPicPr>
            <p:cNvPr id="5" name="object 5"/>
            <p:cNvPicPr/>
            <p:nvPr/>
          </p:nvPicPr>
          <p:blipFill>
            <a:blip r:embed="rId4" cstate="print"/>
            <a:stretch>
              <a:fillRect/>
            </a:stretch>
          </p:blipFill>
          <p:spPr>
            <a:xfrm>
              <a:off x="3171840" y="0"/>
              <a:ext cx="5734050" cy="1104899"/>
            </a:xfrm>
            <a:prstGeom prst="rect">
              <a:avLst/>
            </a:prstGeom>
          </p:spPr>
        </p:pic>
      </p:grpSp>
      <p:sp>
        <p:nvSpPr>
          <p:cNvPr id="6" name="object 6"/>
          <p:cNvSpPr txBox="1">
            <a:spLocks noGrp="1"/>
          </p:cNvSpPr>
          <p:nvPr>
            <p:ph type="title"/>
          </p:nvPr>
        </p:nvSpPr>
        <p:spPr>
          <a:xfrm>
            <a:off x="1187777" y="151572"/>
            <a:ext cx="7458382" cy="581569"/>
          </a:xfrm>
          <a:prstGeom prst="rect">
            <a:avLst/>
          </a:prstGeom>
          <a:solidFill>
            <a:srgbClr val="FFFFFF"/>
          </a:solidFill>
          <a:ln w="9534">
            <a:solidFill>
              <a:srgbClr val="171616"/>
            </a:solidFill>
          </a:ln>
        </p:spPr>
        <p:txBody>
          <a:bodyPr vert="horz" wrap="square" lIns="0" tIns="27305" rIns="0" bIns="0" rtlCol="0">
            <a:spAutoFit/>
          </a:bodyPr>
          <a:lstStyle/>
          <a:p>
            <a:pPr marL="93980">
              <a:lnSpc>
                <a:spcPct val="100000"/>
              </a:lnSpc>
              <a:spcBef>
                <a:spcPts val="215"/>
              </a:spcBef>
            </a:pPr>
            <a:r>
              <a:rPr lang="en-US" sz="3600" dirty="0" smtClean="0"/>
              <a:t>Purposes of </a:t>
            </a:r>
            <a:r>
              <a:rPr sz="3600" dirty="0" smtClean="0"/>
              <a:t>Nonverbal</a:t>
            </a:r>
            <a:r>
              <a:rPr sz="3600" spc="-15" dirty="0" smtClean="0"/>
              <a:t> </a:t>
            </a:r>
            <a:r>
              <a:rPr sz="3600" spc="-10" dirty="0"/>
              <a:t>Communication</a:t>
            </a:r>
            <a:endParaRPr sz="3600" dirty="0"/>
          </a:p>
        </p:txBody>
      </p:sp>
      <p:pic>
        <p:nvPicPr>
          <p:cNvPr id="7" name="object 7"/>
          <p:cNvPicPr/>
          <p:nvPr/>
        </p:nvPicPr>
        <p:blipFill>
          <a:blip r:embed="rId5" cstate="print"/>
          <a:stretch>
            <a:fillRect/>
          </a:stretch>
        </p:blipFill>
        <p:spPr>
          <a:xfrm>
            <a:off x="133350" y="1523984"/>
            <a:ext cx="6991350" cy="904875"/>
          </a:xfrm>
          <a:prstGeom prst="rect">
            <a:avLst/>
          </a:prstGeom>
        </p:spPr>
      </p:pic>
      <p:sp>
        <p:nvSpPr>
          <p:cNvPr id="8" name="object 8"/>
          <p:cNvSpPr txBox="1"/>
          <p:nvPr/>
        </p:nvSpPr>
        <p:spPr>
          <a:xfrm>
            <a:off x="308335" y="1141918"/>
            <a:ext cx="6614795" cy="584835"/>
          </a:xfrm>
          <a:prstGeom prst="rect">
            <a:avLst/>
          </a:prstGeom>
          <a:solidFill>
            <a:schemeClr val="bg1">
              <a:lumMod val="75000"/>
            </a:schemeClr>
          </a:solidFill>
          <a:ln w="9534">
            <a:solidFill>
              <a:srgbClr val="FFFFFF"/>
            </a:solidFill>
          </a:ln>
        </p:spPr>
        <p:txBody>
          <a:bodyPr vert="horz" wrap="square" lIns="0" tIns="31750" rIns="0" bIns="0" rtlCol="0">
            <a:spAutoFit/>
          </a:bodyPr>
          <a:lstStyle/>
          <a:p>
            <a:pPr marL="91440">
              <a:lnSpc>
                <a:spcPct val="100000"/>
              </a:lnSpc>
              <a:spcBef>
                <a:spcPts val="250"/>
              </a:spcBef>
            </a:pPr>
            <a:r>
              <a:rPr sz="3200" dirty="0">
                <a:solidFill>
                  <a:srgbClr val="FFFFFF"/>
                </a:solidFill>
                <a:latin typeface="Times New Roman"/>
                <a:cs typeface="Times New Roman"/>
              </a:rPr>
              <a:t>Three</a:t>
            </a:r>
            <a:r>
              <a:rPr sz="3200" spc="-70" dirty="0">
                <a:solidFill>
                  <a:srgbClr val="FFFFFF"/>
                </a:solidFill>
                <a:latin typeface="Times New Roman"/>
                <a:cs typeface="Times New Roman"/>
              </a:rPr>
              <a:t> </a:t>
            </a:r>
            <a:r>
              <a:rPr sz="3200" dirty="0">
                <a:solidFill>
                  <a:srgbClr val="FFFFFF"/>
                </a:solidFill>
                <a:latin typeface="Times New Roman"/>
                <a:cs typeface="Times New Roman"/>
              </a:rPr>
              <a:t>purposes</a:t>
            </a:r>
            <a:r>
              <a:rPr sz="3200" spc="-100" dirty="0">
                <a:solidFill>
                  <a:srgbClr val="FFFFFF"/>
                </a:solidFill>
                <a:latin typeface="Times New Roman"/>
                <a:cs typeface="Times New Roman"/>
              </a:rPr>
              <a:t> </a:t>
            </a:r>
            <a:r>
              <a:rPr sz="3200" dirty="0">
                <a:solidFill>
                  <a:srgbClr val="FFFFFF"/>
                </a:solidFill>
                <a:latin typeface="Times New Roman"/>
                <a:cs typeface="Times New Roman"/>
              </a:rPr>
              <a:t>of</a:t>
            </a:r>
            <a:r>
              <a:rPr sz="3200" spc="-135" dirty="0">
                <a:solidFill>
                  <a:srgbClr val="FFFFFF"/>
                </a:solidFill>
                <a:latin typeface="Times New Roman"/>
                <a:cs typeface="Times New Roman"/>
              </a:rPr>
              <a:t> </a:t>
            </a:r>
            <a:r>
              <a:rPr sz="3200" dirty="0">
                <a:solidFill>
                  <a:srgbClr val="FFFFFF"/>
                </a:solidFill>
                <a:latin typeface="Times New Roman"/>
                <a:cs typeface="Times New Roman"/>
              </a:rPr>
              <a:t>nonverbal</a:t>
            </a:r>
            <a:r>
              <a:rPr sz="3200" spc="-55" dirty="0">
                <a:solidFill>
                  <a:srgbClr val="FFFFFF"/>
                </a:solidFill>
                <a:latin typeface="Times New Roman"/>
                <a:cs typeface="Times New Roman"/>
              </a:rPr>
              <a:t> </a:t>
            </a:r>
            <a:r>
              <a:rPr sz="3200" spc="-10" dirty="0">
                <a:solidFill>
                  <a:srgbClr val="FFFFFF"/>
                </a:solidFill>
                <a:latin typeface="Times New Roman"/>
                <a:cs typeface="Times New Roman"/>
              </a:rPr>
              <a:t>behavior?</a:t>
            </a:r>
            <a:endParaRPr sz="3200" dirty="0">
              <a:latin typeface="Times New Roman"/>
              <a:cs typeface="Times New Roman"/>
            </a:endParaRPr>
          </a:p>
        </p:txBody>
      </p:sp>
      <p:sp>
        <p:nvSpPr>
          <p:cNvPr id="9" name="object 9"/>
          <p:cNvSpPr/>
          <p:nvPr/>
        </p:nvSpPr>
        <p:spPr>
          <a:xfrm>
            <a:off x="1286886" y="1866503"/>
            <a:ext cx="1310005" cy="1315085"/>
          </a:xfrm>
          <a:custGeom>
            <a:avLst/>
            <a:gdLst/>
            <a:ahLst/>
            <a:cxnLst/>
            <a:rect l="l" t="t" r="r" b="b"/>
            <a:pathLst>
              <a:path w="1310005" h="1315085">
                <a:moveTo>
                  <a:pt x="1309378" y="0"/>
                </a:moveTo>
                <a:lnTo>
                  <a:pt x="1309378" y="1168907"/>
                </a:lnTo>
              </a:path>
              <a:path w="1310005" h="1315085">
                <a:moveTo>
                  <a:pt x="1309378" y="219212"/>
                </a:moveTo>
                <a:lnTo>
                  <a:pt x="0" y="1315090"/>
                </a:lnTo>
              </a:path>
            </a:pathLst>
          </a:custGeom>
          <a:ln w="9534">
            <a:solidFill>
              <a:srgbClr val="000000"/>
            </a:solidFill>
          </a:ln>
        </p:spPr>
        <p:txBody>
          <a:bodyPr wrap="square" lIns="0" tIns="0" rIns="0" bIns="0" rtlCol="0"/>
          <a:lstStyle/>
          <a:p>
            <a:endParaRPr/>
          </a:p>
        </p:txBody>
      </p:sp>
      <p:sp>
        <p:nvSpPr>
          <p:cNvPr id="10" name="object 10"/>
          <p:cNvSpPr txBox="1"/>
          <p:nvPr/>
        </p:nvSpPr>
        <p:spPr>
          <a:xfrm>
            <a:off x="2959988" y="1866491"/>
            <a:ext cx="3158008" cy="643318"/>
          </a:xfrm>
          <a:prstGeom prst="rect">
            <a:avLst/>
          </a:prstGeom>
          <a:solidFill>
            <a:srgbClr val="FFFFFF"/>
          </a:solidFill>
          <a:ln>
            <a:solidFill>
              <a:schemeClr val="accent4">
                <a:lumMod val="75000"/>
              </a:schemeClr>
            </a:solidFill>
          </a:ln>
        </p:spPr>
        <p:txBody>
          <a:bodyPr vert="horz" wrap="square" lIns="0" tIns="245745" rIns="0" bIns="0" rtlCol="0">
            <a:spAutoFit/>
          </a:bodyPr>
          <a:lstStyle/>
          <a:p>
            <a:pPr marL="1527175" marR="302260" indent="-1391920">
              <a:lnSpc>
                <a:spcPct val="106900"/>
              </a:lnSpc>
              <a:spcBef>
                <a:spcPts val="1935"/>
              </a:spcBef>
            </a:pPr>
            <a:r>
              <a:rPr lang="en-US" sz="2400" b="1" dirty="0">
                <a:latin typeface="Times New Roman"/>
                <a:cs typeface="Times New Roman"/>
              </a:rPr>
              <a:t>T</a:t>
            </a:r>
            <a:r>
              <a:rPr sz="2400" b="1" dirty="0" smtClean="0">
                <a:latin typeface="Times New Roman"/>
                <a:cs typeface="Times New Roman"/>
              </a:rPr>
              <a:t>o</a:t>
            </a:r>
            <a:r>
              <a:rPr sz="2400" b="1" spc="40" dirty="0" smtClean="0">
                <a:latin typeface="Times New Roman"/>
                <a:cs typeface="Times New Roman"/>
              </a:rPr>
              <a:t> </a:t>
            </a:r>
            <a:r>
              <a:rPr sz="2400" b="1" spc="-20" dirty="0">
                <a:latin typeface="Times New Roman"/>
                <a:cs typeface="Times New Roman"/>
              </a:rPr>
              <a:t>express </a:t>
            </a:r>
            <a:r>
              <a:rPr sz="2400" b="1" spc="-10" dirty="0" smtClean="0">
                <a:latin typeface="Times New Roman"/>
                <a:cs typeface="Times New Roman"/>
              </a:rPr>
              <a:t>emotion</a:t>
            </a:r>
            <a:r>
              <a:rPr lang="en-US" sz="2400" b="1" spc="-10" dirty="0" smtClean="0">
                <a:latin typeface="Times New Roman"/>
                <a:cs typeface="Times New Roman"/>
              </a:rPr>
              <a:t>:</a:t>
            </a:r>
            <a:endParaRPr sz="2400" dirty="0">
              <a:latin typeface="Times New Roman"/>
              <a:cs typeface="Times New Roman"/>
            </a:endParaRPr>
          </a:p>
        </p:txBody>
      </p:sp>
      <p:sp>
        <p:nvSpPr>
          <p:cNvPr id="11" name="object 11"/>
          <p:cNvSpPr txBox="1"/>
          <p:nvPr/>
        </p:nvSpPr>
        <p:spPr>
          <a:xfrm>
            <a:off x="1030665" y="3432179"/>
            <a:ext cx="6096000" cy="2444115"/>
          </a:xfrm>
          <a:prstGeom prst="rect">
            <a:avLst/>
          </a:prstGeom>
          <a:noFill/>
          <a:ln w="9534">
            <a:solidFill>
              <a:schemeClr val="accent4">
                <a:lumMod val="75000"/>
              </a:schemeClr>
            </a:solidFill>
          </a:ln>
        </p:spPr>
        <p:txBody>
          <a:bodyPr vert="horz" wrap="square" lIns="0" tIns="15875" rIns="0" bIns="0" rtlCol="0">
            <a:spAutoFit/>
          </a:bodyPr>
          <a:lstStyle/>
          <a:p>
            <a:pPr marL="92075" marR="329565">
              <a:lnSpc>
                <a:spcPct val="106900"/>
              </a:lnSpc>
              <a:spcBef>
                <a:spcPts val="125"/>
              </a:spcBef>
            </a:pPr>
            <a:r>
              <a:rPr sz="2400" dirty="0">
                <a:latin typeface="Times New Roman"/>
                <a:cs typeface="Times New Roman"/>
              </a:rPr>
              <a:t>Consider</a:t>
            </a:r>
            <a:r>
              <a:rPr sz="2400" spc="15" dirty="0">
                <a:latin typeface="Times New Roman"/>
                <a:cs typeface="Times New Roman"/>
              </a:rPr>
              <a:t> </a:t>
            </a:r>
            <a:r>
              <a:rPr sz="2400" dirty="0">
                <a:latin typeface="Times New Roman"/>
                <a:cs typeface="Times New Roman"/>
              </a:rPr>
              <a:t>a</a:t>
            </a:r>
            <a:r>
              <a:rPr sz="2400" spc="-75" dirty="0">
                <a:latin typeface="Times New Roman"/>
                <a:cs typeface="Times New Roman"/>
              </a:rPr>
              <a:t> </a:t>
            </a:r>
            <a:r>
              <a:rPr sz="2400" spc="-20" dirty="0">
                <a:latin typeface="Times New Roman"/>
                <a:cs typeface="Times New Roman"/>
              </a:rPr>
              <a:t>moment</a:t>
            </a:r>
            <a:r>
              <a:rPr sz="2400" spc="130" dirty="0">
                <a:latin typeface="Times New Roman"/>
                <a:cs typeface="Times New Roman"/>
              </a:rPr>
              <a:t> </a:t>
            </a:r>
            <a:r>
              <a:rPr sz="2400" dirty="0">
                <a:latin typeface="Times New Roman"/>
                <a:cs typeface="Times New Roman"/>
              </a:rPr>
              <a:t>when you</a:t>
            </a:r>
            <a:r>
              <a:rPr sz="2400" spc="-60" dirty="0">
                <a:latin typeface="Times New Roman"/>
                <a:cs typeface="Times New Roman"/>
              </a:rPr>
              <a:t> </a:t>
            </a:r>
            <a:r>
              <a:rPr sz="2400" dirty="0">
                <a:latin typeface="Times New Roman"/>
                <a:cs typeface="Times New Roman"/>
              </a:rPr>
              <a:t>may</a:t>
            </a:r>
            <a:r>
              <a:rPr sz="2400" spc="-5" dirty="0">
                <a:latin typeface="Times New Roman"/>
                <a:cs typeface="Times New Roman"/>
              </a:rPr>
              <a:t> </a:t>
            </a:r>
            <a:r>
              <a:rPr sz="2400" dirty="0">
                <a:latin typeface="Times New Roman"/>
                <a:cs typeface="Times New Roman"/>
              </a:rPr>
              <a:t>have</a:t>
            </a:r>
            <a:r>
              <a:rPr sz="2400" spc="-10" dirty="0">
                <a:latin typeface="Times New Roman"/>
                <a:cs typeface="Times New Roman"/>
              </a:rPr>
              <a:t> </a:t>
            </a:r>
            <a:r>
              <a:rPr sz="2400" dirty="0">
                <a:latin typeface="Times New Roman"/>
                <a:cs typeface="Times New Roman"/>
              </a:rPr>
              <a:t>had</a:t>
            </a:r>
            <a:r>
              <a:rPr sz="2400" spc="-60" dirty="0">
                <a:latin typeface="Times New Roman"/>
                <a:cs typeface="Times New Roman"/>
              </a:rPr>
              <a:t> </a:t>
            </a:r>
            <a:r>
              <a:rPr sz="2400" spc="-50" dirty="0">
                <a:latin typeface="Times New Roman"/>
                <a:cs typeface="Times New Roman"/>
              </a:rPr>
              <a:t>a </a:t>
            </a:r>
            <a:r>
              <a:rPr sz="2400" dirty="0">
                <a:latin typeface="Times New Roman"/>
                <a:cs typeface="Times New Roman"/>
              </a:rPr>
              <a:t>conflict</a:t>
            </a:r>
            <a:r>
              <a:rPr sz="2400" spc="-45" dirty="0">
                <a:latin typeface="Times New Roman"/>
                <a:cs typeface="Times New Roman"/>
              </a:rPr>
              <a:t> </a:t>
            </a:r>
            <a:r>
              <a:rPr sz="2400" dirty="0">
                <a:latin typeface="Times New Roman"/>
                <a:cs typeface="Times New Roman"/>
              </a:rPr>
              <a:t>with</a:t>
            </a:r>
            <a:r>
              <a:rPr sz="2400" spc="-90" dirty="0">
                <a:latin typeface="Times New Roman"/>
                <a:cs typeface="Times New Roman"/>
              </a:rPr>
              <a:t> </a:t>
            </a:r>
            <a:r>
              <a:rPr sz="2400" dirty="0">
                <a:latin typeface="Times New Roman"/>
                <a:cs typeface="Times New Roman"/>
              </a:rPr>
              <a:t>a</a:t>
            </a:r>
            <a:r>
              <a:rPr sz="2400" spc="-110" dirty="0">
                <a:latin typeface="Times New Roman"/>
                <a:cs typeface="Times New Roman"/>
              </a:rPr>
              <a:t> </a:t>
            </a:r>
            <a:r>
              <a:rPr sz="2400" dirty="0">
                <a:latin typeface="Times New Roman"/>
                <a:cs typeface="Times New Roman"/>
              </a:rPr>
              <a:t>friend</a:t>
            </a:r>
            <a:r>
              <a:rPr sz="2400" spc="30" dirty="0">
                <a:latin typeface="Times New Roman"/>
                <a:cs typeface="Times New Roman"/>
              </a:rPr>
              <a:t> </a:t>
            </a:r>
            <a:r>
              <a:rPr sz="2400" dirty="0">
                <a:latin typeface="Times New Roman"/>
                <a:cs typeface="Times New Roman"/>
              </a:rPr>
              <a:t>or</a:t>
            </a:r>
            <a:r>
              <a:rPr sz="2400" spc="-140" dirty="0">
                <a:latin typeface="Times New Roman"/>
                <a:cs typeface="Times New Roman"/>
              </a:rPr>
              <a:t> </a:t>
            </a:r>
            <a:r>
              <a:rPr sz="2400" dirty="0">
                <a:latin typeface="Times New Roman"/>
                <a:cs typeface="Times New Roman"/>
              </a:rPr>
              <a:t>family</a:t>
            </a:r>
            <a:r>
              <a:rPr sz="2400" spc="90" dirty="0">
                <a:latin typeface="Times New Roman"/>
                <a:cs typeface="Times New Roman"/>
              </a:rPr>
              <a:t> </a:t>
            </a:r>
            <a:r>
              <a:rPr sz="2400" spc="-30" dirty="0">
                <a:latin typeface="Times New Roman"/>
                <a:cs typeface="Times New Roman"/>
              </a:rPr>
              <a:t>member.</a:t>
            </a:r>
            <a:r>
              <a:rPr sz="2400" spc="95" dirty="0">
                <a:latin typeface="Times New Roman"/>
                <a:cs typeface="Times New Roman"/>
              </a:rPr>
              <a:t> </a:t>
            </a:r>
            <a:r>
              <a:rPr sz="2400" spc="-35" dirty="0">
                <a:latin typeface="Times New Roman"/>
                <a:cs typeface="Times New Roman"/>
              </a:rPr>
              <a:t>When </a:t>
            </a:r>
            <a:r>
              <a:rPr sz="2400" dirty="0">
                <a:latin typeface="Times New Roman"/>
                <a:cs typeface="Times New Roman"/>
              </a:rPr>
              <a:t>that</a:t>
            </a:r>
            <a:r>
              <a:rPr sz="2400" spc="-40" dirty="0">
                <a:latin typeface="Times New Roman"/>
                <a:cs typeface="Times New Roman"/>
              </a:rPr>
              <a:t> </a:t>
            </a:r>
            <a:r>
              <a:rPr sz="2400" dirty="0">
                <a:latin typeface="Times New Roman"/>
                <a:cs typeface="Times New Roman"/>
              </a:rPr>
              <a:t>person</a:t>
            </a:r>
            <a:r>
              <a:rPr sz="2400" spc="-35" dirty="0">
                <a:latin typeface="Times New Roman"/>
                <a:cs typeface="Times New Roman"/>
              </a:rPr>
              <a:t> </a:t>
            </a:r>
            <a:r>
              <a:rPr sz="2400" dirty="0">
                <a:latin typeface="Times New Roman"/>
                <a:cs typeface="Times New Roman"/>
              </a:rPr>
              <a:t>asked</a:t>
            </a:r>
            <a:r>
              <a:rPr sz="2400" spc="30" dirty="0">
                <a:latin typeface="Times New Roman"/>
                <a:cs typeface="Times New Roman"/>
              </a:rPr>
              <a:t> </a:t>
            </a:r>
            <a:r>
              <a:rPr sz="2400" dirty="0">
                <a:latin typeface="Times New Roman"/>
                <a:cs typeface="Times New Roman"/>
              </a:rPr>
              <a:t>you</a:t>
            </a:r>
            <a:r>
              <a:rPr sz="2400" spc="-40" dirty="0">
                <a:latin typeface="Times New Roman"/>
                <a:cs typeface="Times New Roman"/>
              </a:rPr>
              <a:t> </a:t>
            </a:r>
            <a:r>
              <a:rPr sz="2400" dirty="0">
                <a:latin typeface="Times New Roman"/>
                <a:cs typeface="Times New Roman"/>
              </a:rPr>
              <a:t>what</a:t>
            </a:r>
            <a:r>
              <a:rPr sz="2400" spc="-25" dirty="0">
                <a:latin typeface="Times New Roman"/>
                <a:cs typeface="Times New Roman"/>
              </a:rPr>
              <a:t> </a:t>
            </a:r>
            <a:r>
              <a:rPr sz="2400" dirty="0">
                <a:latin typeface="Times New Roman"/>
                <a:cs typeface="Times New Roman"/>
              </a:rPr>
              <a:t>was</a:t>
            </a:r>
            <a:r>
              <a:rPr sz="2400" spc="-65" dirty="0">
                <a:latin typeface="Times New Roman"/>
                <a:cs typeface="Times New Roman"/>
              </a:rPr>
              <a:t> </a:t>
            </a:r>
            <a:r>
              <a:rPr sz="2400" dirty="0">
                <a:latin typeface="Times New Roman"/>
                <a:cs typeface="Times New Roman"/>
              </a:rPr>
              <a:t>wrong,</a:t>
            </a:r>
            <a:r>
              <a:rPr sz="2400" spc="35" dirty="0">
                <a:latin typeface="Times New Roman"/>
                <a:cs typeface="Times New Roman"/>
              </a:rPr>
              <a:t> </a:t>
            </a:r>
            <a:r>
              <a:rPr sz="2400" spc="-25" dirty="0">
                <a:latin typeface="Times New Roman"/>
                <a:cs typeface="Times New Roman"/>
              </a:rPr>
              <a:t>you </a:t>
            </a:r>
            <a:r>
              <a:rPr sz="2400" dirty="0">
                <a:latin typeface="Times New Roman"/>
                <a:cs typeface="Times New Roman"/>
              </a:rPr>
              <a:t>probably</a:t>
            </a:r>
            <a:r>
              <a:rPr sz="2400" spc="-100" dirty="0">
                <a:latin typeface="Times New Roman"/>
                <a:cs typeface="Times New Roman"/>
              </a:rPr>
              <a:t> </a:t>
            </a:r>
            <a:r>
              <a:rPr sz="2400" dirty="0">
                <a:latin typeface="Times New Roman"/>
                <a:cs typeface="Times New Roman"/>
              </a:rPr>
              <a:t>responded,</a:t>
            </a:r>
            <a:r>
              <a:rPr sz="2400" spc="20" dirty="0">
                <a:latin typeface="Times New Roman"/>
                <a:cs typeface="Times New Roman"/>
              </a:rPr>
              <a:t> </a:t>
            </a:r>
            <a:r>
              <a:rPr sz="2400" dirty="0">
                <a:latin typeface="Times New Roman"/>
                <a:cs typeface="Times New Roman"/>
              </a:rPr>
              <a:t>“Nothing,”</a:t>
            </a:r>
            <a:r>
              <a:rPr sz="2400" spc="15" dirty="0">
                <a:latin typeface="Times New Roman"/>
                <a:cs typeface="Times New Roman"/>
              </a:rPr>
              <a:t> </a:t>
            </a:r>
            <a:r>
              <a:rPr sz="2400" dirty="0">
                <a:latin typeface="Times New Roman"/>
                <a:cs typeface="Times New Roman"/>
              </a:rPr>
              <a:t>but</a:t>
            </a:r>
            <a:r>
              <a:rPr sz="2400" spc="-30" dirty="0">
                <a:latin typeface="Times New Roman"/>
                <a:cs typeface="Times New Roman"/>
              </a:rPr>
              <a:t> </a:t>
            </a:r>
            <a:r>
              <a:rPr sz="2400" dirty="0">
                <a:latin typeface="Times New Roman"/>
                <a:cs typeface="Times New Roman"/>
              </a:rPr>
              <a:t>you</a:t>
            </a:r>
            <a:r>
              <a:rPr sz="2400" spc="-35" dirty="0">
                <a:latin typeface="Times New Roman"/>
                <a:cs typeface="Times New Roman"/>
              </a:rPr>
              <a:t> </a:t>
            </a:r>
            <a:r>
              <a:rPr sz="2400" spc="-10" dirty="0">
                <a:latin typeface="Times New Roman"/>
                <a:cs typeface="Times New Roman"/>
              </a:rPr>
              <a:t>could </a:t>
            </a:r>
            <a:r>
              <a:rPr sz="2400" dirty="0">
                <a:latin typeface="Times New Roman"/>
                <a:cs typeface="Times New Roman"/>
              </a:rPr>
              <a:t>not</a:t>
            </a:r>
            <a:r>
              <a:rPr sz="2400" spc="-70" dirty="0">
                <a:latin typeface="Times New Roman"/>
                <a:cs typeface="Times New Roman"/>
              </a:rPr>
              <a:t> </a:t>
            </a:r>
            <a:r>
              <a:rPr sz="2400" dirty="0">
                <a:latin typeface="Times New Roman"/>
                <a:cs typeface="Times New Roman"/>
              </a:rPr>
              <a:t>control</a:t>
            </a:r>
            <a:r>
              <a:rPr sz="2400" spc="-120" dirty="0">
                <a:latin typeface="Times New Roman"/>
                <a:cs typeface="Times New Roman"/>
              </a:rPr>
              <a:t> </a:t>
            </a:r>
            <a:r>
              <a:rPr sz="2400" dirty="0">
                <a:latin typeface="Times New Roman"/>
                <a:cs typeface="Times New Roman"/>
              </a:rPr>
              <a:t>your</a:t>
            </a:r>
            <a:r>
              <a:rPr sz="2400" spc="10" dirty="0">
                <a:latin typeface="Times New Roman"/>
                <a:cs typeface="Times New Roman"/>
              </a:rPr>
              <a:t> </a:t>
            </a:r>
            <a:r>
              <a:rPr sz="2400" dirty="0">
                <a:latin typeface="Times New Roman"/>
                <a:cs typeface="Times New Roman"/>
              </a:rPr>
              <a:t>facial</a:t>
            </a:r>
            <a:r>
              <a:rPr sz="2400" spc="-60" dirty="0">
                <a:latin typeface="Times New Roman"/>
                <a:cs typeface="Times New Roman"/>
              </a:rPr>
              <a:t> </a:t>
            </a:r>
            <a:r>
              <a:rPr sz="2400" spc="-10" dirty="0">
                <a:latin typeface="Times New Roman"/>
                <a:cs typeface="Times New Roman"/>
              </a:rPr>
              <a:t>expressions,</a:t>
            </a:r>
            <a:r>
              <a:rPr sz="2400" spc="180" dirty="0">
                <a:latin typeface="Times New Roman"/>
                <a:cs typeface="Times New Roman"/>
              </a:rPr>
              <a:t> </a:t>
            </a:r>
            <a:r>
              <a:rPr sz="2400" spc="-10" dirty="0">
                <a:latin typeface="Times New Roman"/>
                <a:cs typeface="Times New Roman"/>
              </a:rPr>
              <a:t>which </a:t>
            </a:r>
            <a:r>
              <a:rPr sz="2400" dirty="0">
                <a:latin typeface="Times New Roman"/>
                <a:cs typeface="Times New Roman"/>
              </a:rPr>
              <a:t>indicated</a:t>
            </a:r>
            <a:r>
              <a:rPr sz="2400" spc="-45" dirty="0">
                <a:latin typeface="Times New Roman"/>
                <a:cs typeface="Times New Roman"/>
              </a:rPr>
              <a:t> </a:t>
            </a:r>
            <a:r>
              <a:rPr sz="2400" spc="-10" dirty="0">
                <a:latin typeface="Times New Roman"/>
                <a:cs typeface="Times New Roman"/>
              </a:rPr>
              <a:t>otherwise.</a:t>
            </a:r>
            <a:endParaRPr sz="2400" dirty="0">
              <a:latin typeface="Times New Roman"/>
              <a:cs typeface="Times New Roman"/>
            </a:endParaRPr>
          </a:p>
        </p:txBody>
      </p:sp>
      <p:grpSp>
        <p:nvGrpSpPr>
          <p:cNvPr id="13" name="object 2"/>
          <p:cNvGrpSpPr/>
          <p:nvPr/>
        </p:nvGrpSpPr>
        <p:grpSpPr>
          <a:xfrm>
            <a:off x="8993171" y="-66930"/>
            <a:ext cx="3337089" cy="1282045"/>
            <a:chOff x="3162300" y="0"/>
            <a:chExt cx="5010150" cy="1562100"/>
          </a:xfrm>
        </p:grpSpPr>
        <p:pic>
          <p:nvPicPr>
            <p:cNvPr id="14" name="object 3"/>
            <p:cNvPicPr/>
            <p:nvPr/>
          </p:nvPicPr>
          <p:blipFill>
            <a:blip r:embed="rId6" cstate="print"/>
            <a:stretch>
              <a:fillRect/>
            </a:stretch>
          </p:blipFill>
          <p:spPr>
            <a:xfrm>
              <a:off x="3162300" y="447675"/>
              <a:ext cx="5010150" cy="1114425"/>
            </a:xfrm>
            <a:prstGeom prst="rect">
              <a:avLst/>
            </a:prstGeom>
          </p:spPr>
        </p:pic>
        <p:pic>
          <p:nvPicPr>
            <p:cNvPr id="15" name="object 4"/>
            <p:cNvPicPr/>
            <p:nvPr/>
          </p:nvPicPr>
          <p:blipFill>
            <a:blip r:embed="rId7" cstate="print"/>
            <a:stretch>
              <a:fillRect/>
            </a:stretch>
          </p:blipFill>
          <p:spPr>
            <a:xfrm>
              <a:off x="3352800" y="85725"/>
              <a:ext cx="4619640" cy="790575"/>
            </a:xfrm>
            <a:prstGeom prst="rect">
              <a:avLst/>
            </a:prstGeom>
          </p:spPr>
        </p:pic>
        <p:pic>
          <p:nvPicPr>
            <p:cNvPr id="16" name="object 5"/>
            <p:cNvPicPr/>
            <p:nvPr/>
          </p:nvPicPr>
          <p:blipFill>
            <a:blip r:embed="rId8" cstate="print"/>
            <a:stretch>
              <a:fillRect/>
            </a:stretch>
          </p:blipFill>
          <p:spPr>
            <a:xfrm>
              <a:off x="3171840" y="0"/>
              <a:ext cx="5000609" cy="1104899"/>
            </a:xfrm>
            <a:prstGeom prst="rect">
              <a:avLst/>
            </a:prstGeom>
          </p:spPr>
        </p:pic>
      </p:grpSp>
      <p:sp>
        <p:nvSpPr>
          <p:cNvPr id="22"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smtClean="0"/>
              <a:t>Non-Verbal</a:t>
            </a:r>
            <a:r>
              <a:rPr lang="en-US" sz="1800" spc="-180" smtClean="0"/>
              <a:t> </a:t>
            </a:r>
            <a:r>
              <a:rPr lang="en-US" sz="1800" spc="-10" smtClean="0"/>
              <a:t>Communication</a:t>
            </a:r>
            <a:endParaRPr lang="en-US" sz="1800" dirty="0"/>
          </a:p>
        </p:txBody>
      </p:sp>
      <p:pic>
        <p:nvPicPr>
          <p:cNvPr id="23" name="Picture 22">
            <a:extLst>
              <a:ext uri="{FF2B5EF4-FFF2-40B4-BE49-F238E27FC236}">
                <a16:creationId xmlns:a16="http://schemas.microsoft.com/office/drawing/2014/main" id="{7B1083B8-7F24-C9AF-FA88-CAB8BE99D406}"/>
              </a:ext>
            </a:extLst>
          </p:cNvPr>
          <p:cNvPicPr>
            <a:picLocks noChangeAspect="1"/>
          </p:cNvPicPr>
          <p:nvPr/>
        </p:nvPicPr>
        <p:blipFill>
          <a:blip r:embed="rId9"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1612374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down)">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998124" y="11342"/>
            <a:ext cx="5744210" cy="1562100"/>
            <a:chOff x="3162300" y="0"/>
            <a:chExt cx="5744210" cy="1562100"/>
          </a:xfrm>
        </p:grpSpPr>
        <p:pic>
          <p:nvPicPr>
            <p:cNvPr id="3" name="object 3"/>
            <p:cNvPicPr/>
            <p:nvPr/>
          </p:nvPicPr>
          <p:blipFill>
            <a:blip r:embed="rId2" cstate="print"/>
            <a:stretch>
              <a:fillRect/>
            </a:stretch>
          </p:blipFill>
          <p:spPr>
            <a:xfrm>
              <a:off x="3162300" y="447675"/>
              <a:ext cx="5743559" cy="1114425"/>
            </a:xfrm>
            <a:prstGeom prst="rect">
              <a:avLst/>
            </a:prstGeom>
          </p:spPr>
        </p:pic>
        <p:pic>
          <p:nvPicPr>
            <p:cNvPr id="4" name="object 4"/>
            <p:cNvPicPr/>
            <p:nvPr/>
          </p:nvPicPr>
          <p:blipFill>
            <a:blip r:embed="rId3" cstate="print"/>
            <a:stretch>
              <a:fillRect/>
            </a:stretch>
          </p:blipFill>
          <p:spPr>
            <a:xfrm>
              <a:off x="3352800" y="85725"/>
              <a:ext cx="5362559" cy="790575"/>
            </a:xfrm>
            <a:prstGeom prst="rect">
              <a:avLst/>
            </a:prstGeom>
          </p:spPr>
        </p:pic>
        <p:pic>
          <p:nvPicPr>
            <p:cNvPr id="5" name="object 5"/>
            <p:cNvPicPr/>
            <p:nvPr/>
          </p:nvPicPr>
          <p:blipFill>
            <a:blip r:embed="rId4" cstate="print"/>
            <a:stretch>
              <a:fillRect/>
            </a:stretch>
          </p:blipFill>
          <p:spPr>
            <a:xfrm>
              <a:off x="3171840" y="0"/>
              <a:ext cx="5734050" cy="1104899"/>
            </a:xfrm>
            <a:prstGeom prst="rect">
              <a:avLst/>
            </a:prstGeom>
          </p:spPr>
        </p:pic>
      </p:grpSp>
      <p:sp>
        <p:nvSpPr>
          <p:cNvPr id="6" name="object 6"/>
          <p:cNvSpPr txBox="1">
            <a:spLocks noGrp="1"/>
          </p:cNvSpPr>
          <p:nvPr>
            <p:ph type="title"/>
          </p:nvPr>
        </p:nvSpPr>
        <p:spPr>
          <a:xfrm>
            <a:off x="1187777" y="151572"/>
            <a:ext cx="7458382" cy="581569"/>
          </a:xfrm>
          <a:prstGeom prst="rect">
            <a:avLst/>
          </a:prstGeom>
          <a:solidFill>
            <a:srgbClr val="FFFFFF"/>
          </a:solidFill>
          <a:ln w="9534">
            <a:solidFill>
              <a:srgbClr val="171616"/>
            </a:solidFill>
          </a:ln>
        </p:spPr>
        <p:txBody>
          <a:bodyPr vert="horz" wrap="square" lIns="0" tIns="27305" rIns="0" bIns="0" rtlCol="0">
            <a:spAutoFit/>
          </a:bodyPr>
          <a:lstStyle/>
          <a:p>
            <a:pPr marL="93980">
              <a:lnSpc>
                <a:spcPct val="100000"/>
              </a:lnSpc>
              <a:spcBef>
                <a:spcPts val="215"/>
              </a:spcBef>
            </a:pPr>
            <a:r>
              <a:rPr lang="en-US" sz="3600" dirty="0" smtClean="0"/>
              <a:t>Purposes of </a:t>
            </a:r>
            <a:r>
              <a:rPr sz="3600" dirty="0" smtClean="0"/>
              <a:t>Nonverbal</a:t>
            </a:r>
            <a:r>
              <a:rPr sz="3600" spc="-15" dirty="0" smtClean="0"/>
              <a:t> </a:t>
            </a:r>
            <a:r>
              <a:rPr sz="3600" spc="-10" dirty="0"/>
              <a:t>Communication</a:t>
            </a:r>
            <a:endParaRPr sz="3600" dirty="0"/>
          </a:p>
        </p:txBody>
      </p:sp>
      <p:pic>
        <p:nvPicPr>
          <p:cNvPr id="7" name="object 7"/>
          <p:cNvPicPr/>
          <p:nvPr/>
        </p:nvPicPr>
        <p:blipFill>
          <a:blip r:embed="rId5" cstate="print"/>
          <a:stretch>
            <a:fillRect/>
          </a:stretch>
        </p:blipFill>
        <p:spPr>
          <a:xfrm>
            <a:off x="133350" y="1523984"/>
            <a:ext cx="6991350" cy="904875"/>
          </a:xfrm>
          <a:prstGeom prst="rect">
            <a:avLst/>
          </a:prstGeom>
        </p:spPr>
      </p:pic>
      <p:sp>
        <p:nvSpPr>
          <p:cNvPr id="8" name="object 8"/>
          <p:cNvSpPr txBox="1"/>
          <p:nvPr/>
        </p:nvSpPr>
        <p:spPr>
          <a:xfrm>
            <a:off x="308335" y="1141918"/>
            <a:ext cx="6614795" cy="584835"/>
          </a:xfrm>
          <a:prstGeom prst="rect">
            <a:avLst/>
          </a:prstGeom>
          <a:solidFill>
            <a:schemeClr val="bg1">
              <a:lumMod val="75000"/>
            </a:schemeClr>
          </a:solidFill>
          <a:ln w="9534">
            <a:solidFill>
              <a:srgbClr val="FFFFFF"/>
            </a:solidFill>
          </a:ln>
        </p:spPr>
        <p:txBody>
          <a:bodyPr vert="horz" wrap="square" lIns="0" tIns="31750" rIns="0" bIns="0" rtlCol="0">
            <a:spAutoFit/>
          </a:bodyPr>
          <a:lstStyle/>
          <a:p>
            <a:pPr marL="91440">
              <a:lnSpc>
                <a:spcPct val="100000"/>
              </a:lnSpc>
              <a:spcBef>
                <a:spcPts val="250"/>
              </a:spcBef>
            </a:pPr>
            <a:r>
              <a:rPr sz="3200" dirty="0">
                <a:solidFill>
                  <a:srgbClr val="FFFFFF"/>
                </a:solidFill>
                <a:latin typeface="Times New Roman"/>
                <a:cs typeface="Times New Roman"/>
              </a:rPr>
              <a:t>Three</a:t>
            </a:r>
            <a:r>
              <a:rPr sz="3200" spc="-70" dirty="0">
                <a:solidFill>
                  <a:srgbClr val="FFFFFF"/>
                </a:solidFill>
                <a:latin typeface="Times New Roman"/>
                <a:cs typeface="Times New Roman"/>
              </a:rPr>
              <a:t> </a:t>
            </a:r>
            <a:r>
              <a:rPr sz="3200" dirty="0">
                <a:solidFill>
                  <a:srgbClr val="FFFFFF"/>
                </a:solidFill>
                <a:latin typeface="Times New Roman"/>
                <a:cs typeface="Times New Roman"/>
              </a:rPr>
              <a:t>purposes</a:t>
            </a:r>
            <a:r>
              <a:rPr sz="3200" spc="-100" dirty="0">
                <a:solidFill>
                  <a:srgbClr val="FFFFFF"/>
                </a:solidFill>
                <a:latin typeface="Times New Roman"/>
                <a:cs typeface="Times New Roman"/>
              </a:rPr>
              <a:t> </a:t>
            </a:r>
            <a:r>
              <a:rPr sz="3200" dirty="0">
                <a:solidFill>
                  <a:srgbClr val="FFFFFF"/>
                </a:solidFill>
                <a:latin typeface="Times New Roman"/>
                <a:cs typeface="Times New Roman"/>
              </a:rPr>
              <a:t>of</a:t>
            </a:r>
            <a:r>
              <a:rPr sz="3200" spc="-135" dirty="0">
                <a:solidFill>
                  <a:srgbClr val="FFFFFF"/>
                </a:solidFill>
                <a:latin typeface="Times New Roman"/>
                <a:cs typeface="Times New Roman"/>
              </a:rPr>
              <a:t> </a:t>
            </a:r>
            <a:r>
              <a:rPr sz="3200" dirty="0">
                <a:solidFill>
                  <a:srgbClr val="FFFFFF"/>
                </a:solidFill>
                <a:latin typeface="Times New Roman"/>
                <a:cs typeface="Times New Roman"/>
              </a:rPr>
              <a:t>nonverbal</a:t>
            </a:r>
            <a:r>
              <a:rPr sz="3200" spc="-55" dirty="0">
                <a:solidFill>
                  <a:srgbClr val="FFFFFF"/>
                </a:solidFill>
                <a:latin typeface="Times New Roman"/>
                <a:cs typeface="Times New Roman"/>
              </a:rPr>
              <a:t> </a:t>
            </a:r>
            <a:r>
              <a:rPr sz="3200" spc="-10" dirty="0">
                <a:solidFill>
                  <a:srgbClr val="FFFFFF"/>
                </a:solidFill>
                <a:latin typeface="Times New Roman"/>
                <a:cs typeface="Times New Roman"/>
              </a:rPr>
              <a:t>behavior?</a:t>
            </a:r>
            <a:endParaRPr sz="3200" dirty="0">
              <a:latin typeface="Times New Roman"/>
              <a:cs typeface="Times New Roman"/>
            </a:endParaRPr>
          </a:p>
        </p:txBody>
      </p:sp>
      <p:sp>
        <p:nvSpPr>
          <p:cNvPr id="9" name="object 9"/>
          <p:cNvSpPr/>
          <p:nvPr/>
        </p:nvSpPr>
        <p:spPr>
          <a:xfrm>
            <a:off x="1286886" y="1866503"/>
            <a:ext cx="1310005" cy="1315085"/>
          </a:xfrm>
          <a:custGeom>
            <a:avLst/>
            <a:gdLst/>
            <a:ahLst/>
            <a:cxnLst/>
            <a:rect l="l" t="t" r="r" b="b"/>
            <a:pathLst>
              <a:path w="1310005" h="1315085">
                <a:moveTo>
                  <a:pt x="1309378" y="0"/>
                </a:moveTo>
                <a:lnTo>
                  <a:pt x="1309378" y="1168907"/>
                </a:lnTo>
              </a:path>
              <a:path w="1310005" h="1315085">
                <a:moveTo>
                  <a:pt x="1309378" y="219212"/>
                </a:moveTo>
                <a:lnTo>
                  <a:pt x="0" y="1315090"/>
                </a:lnTo>
              </a:path>
            </a:pathLst>
          </a:custGeom>
          <a:ln w="9534">
            <a:solidFill>
              <a:srgbClr val="000000"/>
            </a:solidFill>
          </a:ln>
        </p:spPr>
        <p:txBody>
          <a:bodyPr wrap="square" lIns="0" tIns="0" rIns="0" bIns="0" rtlCol="0"/>
          <a:lstStyle/>
          <a:p>
            <a:endParaRPr/>
          </a:p>
        </p:txBody>
      </p:sp>
      <p:sp>
        <p:nvSpPr>
          <p:cNvPr id="10" name="object 10"/>
          <p:cNvSpPr txBox="1"/>
          <p:nvPr/>
        </p:nvSpPr>
        <p:spPr>
          <a:xfrm>
            <a:off x="2959988" y="1866491"/>
            <a:ext cx="4364990" cy="616707"/>
          </a:xfrm>
          <a:prstGeom prst="rect">
            <a:avLst/>
          </a:prstGeom>
          <a:solidFill>
            <a:srgbClr val="FFFFFF"/>
          </a:solidFill>
          <a:ln>
            <a:solidFill>
              <a:schemeClr val="accent4">
                <a:lumMod val="75000"/>
              </a:schemeClr>
            </a:solidFill>
          </a:ln>
        </p:spPr>
        <p:txBody>
          <a:bodyPr vert="horz" wrap="square" lIns="0" tIns="245745" rIns="0" bIns="0" rtlCol="0">
            <a:spAutoFit/>
          </a:bodyPr>
          <a:lstStyle/>
          <a:p>
            <a:pPr marL="1527175" marR="302260" indent="-1391920">
              <a:lnSpc>
                <a:spcPct val="106900"/>
              </a:lnSpc>
              <a:spcBef>
                <a:spcPts val="1935"/>
              </a:spcBef>
            </a:pPr>
            <a:r>
              <a:rPr lang="en-US" sz="2400" b="1" dirty="0" smtClean="0">
                <a:latin typeface="Times New Roman"/>
                <a:cs typeface="Times New Roman"/>
              </a:rPr>
              <a:t>To Convey attitudes:</a:t>
            </a:r>
            <a:endParaRPr sz="2400" dirty="0">
              <a:latin typeface="Times New Roman"/>
              <a:cs typeface="Times New Roman"/>
            </a:endParaRPr>
          </a:p>
        </p:txBody>
      </p:sp>
      <p:sp>
        <p:nvSpPr>
          <p:cNvPr id="11" name="object 11"/>
          <p:cNvSpPr txBox="1"/>
          <p:nvPr/>
        </p:nvSpPr>
        <p:spPr>
          <a:xfrm>
            <a:off x="1030665" y="3432179"/>
            <a:ext cx="6096000" cy="1862689"/>
          </a:xfrm>
          <a:prstGeom prst="rect">
            <a:avLst/>
          </a:prstGeom>
          <a:noFill/>
          <a:ln w="9534">
            <a:solidFill>
              <a:schemeClr val="accent4">
                <a:lumMod val="75000"/>
              </a:schemeClr>
            </a:solidFill>
          </a:ln>
        </p:spPr>
        <p:txBody>
          <a:bodyPr vert="horz" wrap="square" lIns="0" tIns="15875" rIns="0" bIns="0" rtlCol="0">
            <a:spAutoFit/>
          </a:bodyPr>
          <a:lstStyle/>
          <a:p>
            <a:r>
              <a:rPr lang="en-US" sz="2400" dirty="0">
                <a:latin typeface="Times New Roman" panose="02020603050405020304" pitchFamily="18" charset="0"/>
                <a:cs typeface="Times New Roman" panose="02020603050405020304" pitchFamily="18" charset="0"/>
              </a:rPr>
              <a:t>The second function of nonverbal communication is to convey interpersonal attitudes. Being skilled in observing and interpreting the nonverbal behavior of others will give you an edge over other professionals.</a:t>
            </a:r>
            <a:endParaRPr lang="en-US" sz="2400" dirty="0">
              <a:latin typeface="Times New Roman" panose="02020603050405020304" pitchFamily="18" charset="0"/>
              <a:cs typeface="Times New Roman" panose="02020603050405020304" pitchFamily="18" charset="0"/>
            </a:endParaRPr>
          </a:p>
        </p:txBody>
      </p:sp>
      <p:grpSp>
        <p:nvGrpSpPr>
          <p:cNvPr id="13" name="object 2"/>
          <p:cNvGrpSpPr/>
          <p:nvPr/>
        </p:nvGrpSpPr>
        <p:grpSpPr>
          <a:xfrm>
            <a:off x="8993171" y="-66930"/>
            <a:ext cx="3337089" cy="1282045"/>
            <a:chOff x="3162300" y="0"/>
            <a:chExt cx="5010150" cy="1562100"/>
          </a:xfrm>
        </p:grpSpPr>
        <p:pic>
          <p:nvPicPr>
            <p:cNvPr id="14" name="object 3"/>
            <p:cNvPicPr/>
            <p:nvPr/>
          </p:nvPicPr>
          <p:blipFill>
            <a:blip r:embed="rId6" cstate="print"/>
            <a:stretch>
              <a:fillRect/>
            </a:stretch>
          </p:blipFill>
          <p:spPr>
            <a:xfrm>
              <a:off x="3162300" y="447675"/>
              <a:ext cx="5010150" cy="1114425"/>
            </a:xfrm>
            <a:prstGeom prst="rect">
              <a:avLst/>
            </a:prstGeom>
          </p:spPr>
        </p:pic>
        <p:pic>
          <p:nvPicPr>
            <p:cNvPr id="15" name="object 4"/>
            <p:cNvPicPr/>
            <p:nvPr/>
          </p:nvPicPr>
          <p:blipFill>
            <a:blip r:embed="rId7" cstate="print"/>
            <a:stretch>
              <a:fillRect/>
            </a:stretch>
          </p:blipFill>
          <p:spPr>
            <a:xfrm>
              <a:off x="3352800" y="85725"/>
              <a:ext cx="4619640" cy="790575"/>
            </a:xfrm>
            <a:prstGeom prst="rect">
              <a:avLst/>
            </a:prstGeom>
          </p:spPr>
        </p:pic>
        <p:pic>
          <p:nvPicPr>
            <p:cNvPr id="16" name="object 5"/>
            <p:cNvPicPr/>
            <p:nvPr/>
          </p:nvPicPr>
          <p:blipFill>
            <a:blip r:embed="rId8" cstate="print"/>
            <a:stretch>
              <a:fillRect/>
            </a:stretch>
          </p:blipFill>
          <p:spPr>
            <a:xfrm>
              <a:off x="3171840" y="0"/>
              <a:ext cx="5000609" cy="1104899"/>
            </a:xfrm>
            <a:prstGeom prst="rect">
              <a:avLst/>
            </a:prstGeom>
          </p:spPr>
        </p:pic>
      </p:grpSp>
      <p:sp>
        <p:nvSpPr>
          <p:cNvPr id="22"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smtClean="0"/>
              <a:t>Non-Verbal</a:t>
            </a:r>
            <a:r>
              <a:rPr lang="en-US" sz="1800" spc="-180" smtClean="0"/>
              <a:t> </a:t>
            </a:r>
            <a:r>
              <a:rPr lang="en-US" sz="1800" spc="-10" smtClean="0"/>
              <a:t>Communication</a:t>
            </a:r>
            <a:endParaRPr lang="en-US" sz="1800" dirty="0"/>
          </a:p>
        </p:txBody>
      </p:sp>
      <p:pic>
        <p:nvPicPr>
          <p:cNvPr id="23" name="Picture 22">
            <a:extLst>
              <a:ext uri="{FF2B5EF4-FFF2-40B4-BE49-F238E27FC236}">
                <a16:creationId xmlns:a16="http://schemas.microsoft.com/office/drawing/2014/main" id="{7B1083B8-7F24-C9AF-FA88-CAB8BE99D406}"/>
              </a:ext>
            </a:extLst>
          </p:cNvPr>
          <p:cNvPicPr>
            <a:picLocks noChangeAspect="1"/>
          </p:cNvPicPr>
          <p:nvPr/>
        </p:nvPicPr>
        <p:blipFill>
          <a:blip r:embed="rId9"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253169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998124" y="11342"/>
            <a:ext cx="5744210" cy="1562100"/>
            <a:chOff x="3162300" y="0"/>
            <a:chExt cx="5744210" cy="1562100"/>
          </a:xfrm>
        </p:grpSpPr>
        <p:pic>
          <p:nvPicPr>
            <p:cNvPr id="3" name="object 3"/>
            <p:cNvPicPr/>
            <p:nvPr/>
          </p:nvPicPr>
          <p:blipFill>
            <a:blip r:embed="rId2" cstate="print"/>
            <a:stretch>
              <a:fillRect/>
            </a:stretch>
          </p:blipFill>
          <p:spPr>
            <a:xfrm>
              <a:off x="3162300" y="447675"/>
              <a:ext cx="5743559" cy="1114425"/>
            </a:xfrm>
            <a:prstGeom prst="rect">
              <a:avLst/>
            </a:prstGeom>
          </p:spPr>
        </p:pic>
        <p:pic>
          <p:nvPicPr>
            <p:cNvPr id="4" name="object 4"/>
            <p:cNvPicPr/>
            <p:nvPr/>
          </p:nvPicPr>
          <p:blipFill>
            <a:blip r:embed="rId3" cstate="print"/>
            <a:stretch>
              <a:fillRect/>
            </a:stretch>
          </p:blipFill>
          <p:spPr>
            <a:xfrm>
              <a:off x="3352800" y="85725"/>
              <a:ext cx="5362559" cy="790575"/>
            </a:xfrm>
            <a:prstGeom prst="rect">
              <a:avLst/>
            </a:prstGeom>
          </p:spPr>
        </p:pic>
        <p:pic>
          <p:nvPicPr>
            <p:cNvPr id="5" name="object 5"/>
            <p:cNvPicPr/>
            <p:nvPr/>
          </p:nvPicPr>
          <p:blipFill>
            <a:blip r:embed="rId4" cstate="print"/>
            <a:stretch>
              <a:fillRect/>
            </a:stretch>
          </p:blipFill>
          <p:spPr>
            <a:xfrm>
              <a:off x="3171840" y="0"/>
              <a:ext cx="5734050" cy="1104899"/>
            </a:xfrm>
            <a:prstGeom prst="rect">
              <a:avLst/>
            </a:prstGeom>
          </p:spPr>
        </p:pic>
      </p:grpSp>
      <p:sp>
        <p:nvSpPr>
          <p:cNvPr id="6" name="object 6"/>
          <p:cNvSpPr txBox="1">
            <a:spLocks noGrp="1"/>
          </p:cNvSpPr>
          <p:nvPr>
            <p:ph type="title"/>
          </p:nvPr>
        </p:nvSpPr>
        <p:spPr>
          <a:xfrm>
            <a:off x="1187777" y="151572"/>
            <a:ext cx="7458382" cy="581569"/>
          </a:xfrm>
          <a:prstGeom prst="rect">
            <a:avLst/>
          </a:prstGeom>
          <a:solidFill>
            <a:srgbClr val="FFFFFF"/>
          </a:solidFill>
          <a:ln w="9534">
            <a:solidFill>
              <a:srgbClr val="171616"/>
            </a:solidFill>
          </a:ln>
        </p:spPr>
        <p:txBody>
          <a:bodyPr vert="horz" wrap="square" lIns="0" tIns="27305" rIns="0" bIns="0" rtlCol="0">
            <a:spAutoFit/>
          </a:bodyPr>
          <a:lstStyle/>
          <a:p>
            <a:pPr marL="93980">
              <a:lnSpc>
                <a:spcPct val="100000"/>
              </a:lnSpc>
              <a:spcBef>
                <a:spcPts val="215"/>
              </a:spcBef>
            </a:pPr>
            <a:r>
              <a:rPr lang="en-US" sz="3600" dirty="0" smtClean="0"/>
              <a:t>Purposes of </a:t>
            </a:r>
            <a:r>
              <a:rPr sz="3600" dirty="0" smtClean="0"/>
              <a:t>Nonverbal</a:t>
            </a:r>
            <a:r>
              <a:rPr sz="3600" spc="-15" dirty="0" smtClean="0"/>
              <a:t> </a:t>
            </a:r>
            <a:r>
              <a:rPr sz="3600" spc="-10" dirty="0"/>
              <a:t>Communication</a:t>
            </a:r>
            <a:endParaRPr sz="3600" dirty="0"/>
          </a:p>
        </p:txBody>
      </p:sp>
      <p:pic>
        <p:nvPicPr>
          <p:cNvPr id="7" name="object 7"/>
          <p:cNvPicPr/>
          <p:nvPr/>
        </p:nvPicPr>
        <p:blipFill>
          <a:blip r:embed="rId5" cstate="print"/>
          <a:stretch>
            <a:fillRect/>
          </a:stretch>
        </p:blipFill>
        <p:spPr>
          <a:xfrm>
            <a:off x="133350" y="1523984"/>
            <a:ext cx="6991350" cy="904875"/>
          </a:xfrm>
          <a:prstGeom prst="rect">
            <a:avLst/>
          </a:prstGeom>
        </p:spPr>
      </p:pic>
      <p:sp>
        <p:nvSpPr>
          <p:cNvPr id="8" name="object 8"/>
          <p:cNvSpPr txBox="1"/>
          <p:nvPr/>
        </p:nvSpPr>
        <p:spPr>
          <a:xfrm>
            <a:off x="308335" y="1141918"/>
            <a:ext cx="6614795" cy="584835"/>
          </a:xfrm>
          <a:prstGeom prst="rect">
            <a:avLst/>
          </a:prstGeom>
          <a:solidFill>
            <a:schemeClr val="bg1">
              <a:lumMod val="75000"/>
            </a:schemeClr>
          </a:solidFill>
          <a:ln w="9534">
            <a:solidFill>
              <a:srgbClr val="FFFFFF"/>
            </a:solidFill>
          </a:ln>
        </p:spPr>
        <p:txBody>
          <a:bodyPr vert="horz" wrap="square" lIns="0" tIns="31750" rIns="0" bIns="0" rtlCol="0">
            <a:spAutoFit/>
          </a:bodyPr>
          <a:lstStyle/>
          <a:p>
            <a:pPr marL="91440">
              <a:lnSpc>
                <a:spcPct val="100000"/>
              </a:lnSpc>
              <a:spcBef>
                <a:spcPts val="250"/>
              </a:spcBef>
            </a:pPr>
            <a:r>
              <a:rPr sz="3200" dirty="0">
                <a:solidFill>
                  <a:srgbClr val="FFFFFF"/>
                </a:solidFill>
                <a:latin typeface="Times New Roman"/>
                <a:cs typeface="Times New Roman"/>
              </a:rPr>
              <a:t>Three</a:t>
            </a:r>
            <a:r>
              <a:rPr sz="3200" spc="-70" dirty="0">
                <a:solidFill>
                  <a:srgbClr val="FFFFFF"/>
                </a:solidFill>
                <a:latin typeface="Times New Roman"/>
                <a:cs typeface="Times New Roman"/>
              </a:rPr>
              <a:t> </a:t>
            </a:r>
            <a:r>
              <a:rPr sz="3200" dirty="0">
                <a:solidFill>
                  <a:srgbClr val="FFFFFF"/>
                </a:solidFill>
                <a:latin typeface="Times New Roman"/>
                <a:cs typeface="Times New Roman"/>
              </a:rPr>
              <a:t>purposes</a:t>
            </a:r>
            <a:r>
              <a:rPr sz="3200" spc="-100" dirty="0">
                <a:solidFill>
                  <a:srgbClr val="FFFFFF"/>
                </a:solidFill>
                <a:latin typeface="Times New Roman"/>
                <a:cs typeface="Times New Roman"/>
              </a:rPr>
              <a:t> </a:t>
            </a:r>
            <a:r>
              <a:rPr sz="3200" dirty="0">
                <a:solidFill>
                  <a:srgbClr val="FFFFFF"/>
                </a:solidFill>
                <a:latin typeface="Times New Roman"/>
                <a:cs typeface="Times New Roman"/>
              </a:rPr>
              <a:t>of</a:t>
            </a:r>
            <a:r>
              <a:rPr sz="3200" spc="-135" dirty="0">
                <a:solidFill>
                  <a:srgbClr val="FFFFFF"/>
                </a:solidFill>
                <a:latin typeface="Times New Roman"/>
                <a:cs typeface="Times New Roman"/>
              </a:rPr>
              <a:t> </a:t>
            </a:r>
            <a:r>
              <a:rPr sz="3200" dirty="0">
                <a:solidFill>
                  <a:srgbClr val="FFFFFF"/>
                </a:solidFill>
                <a:latin typeface="Times New Roman"/>
                <a:cs typeface="Times New Roman"/>
              </a:rPr>
              <a:t>nonverbal</a:t>
            </a:r>
            <a:r>
              <a:rPr sz="3200" spc="-55" dirty="0">
                <a:solidFill>
                  <a:srgbClr val="FFFFFF"/>
                </a:solidFill>
                <a:latin typeface="Times New Roman"/>
                <a:cs typeface="Times New Roman"/>
              </a:rPr>
              <a:t> </a:t>
            </a:r>
            <a:r>
              <a:rPr sz="3200" spc="-10" dirty="0">
                <a:solidFill>
                  <a:srgbClr val="FFFFFF"/>
                </a:solidFill>
                <a:latin typeface="Times New Roman"/>
                <a:cs typeface="Times New Roman"/>
              </a:rPr>
              <a:t>behavior?</a:t>
            </a:r>
            <a:endParaRPr sz="3200" dirty="0">
              <a:latin typeface="Times New Roman"/>
              <a:cs typeface="Times New Roman"/>
            </a:endParaRPr>
          </a:p>
        </p:txBody>
      </p:sp>
      <p:sp>
        <p:nvSpPr>
          <p:cNvPr id="9" name="object 9"/>
          <p:cNvSpPr/>
          <p:nvPr/>
        </p:nvSpPr>
        <p:spPr>
          <a:xfrm>
            <a:off x="1286886" y="1866503"/>
            <a:ext cx="1310005" cy="1315085"/>
          </a:xfrm>
          <a:custGeom>
            <a:avLst/>
            <a:gdLst/>
            <a:ahLst/>
            <a:cxnLst/>
            <a:rect l="l" t="t" r="r" b="b"/>
            <a:pathLst>
              <a:path w="1310005" h="1315085">
                <a:moveTo>
                  <a:pt x="1309378" y="0"/>
                </a:moveTo>
                <a:lnTo>
                  <a:pt x="1309378" y="1168907"/>
                </a:lnTo>
              </a:path>
              <a:path w="1310005" h="1315085">
                <a:moveTo>
                  <a:pt x="1309378" y="219212"/>
                </a:moveTo>
                <a:lnTo>
                  <a:pt x="0" y="1315090"/>
                </a:lnTo>
              </a:path>
            </a:pathLst>
          </a:custGeom>
          <a:ln w="9534">
            <a:solidFill>
              <a:srgbClr val="000000"/>
            </a:solidFill>
          </a:ln>
        </p:spPr>
        <p:txBody>
          <a:bodyPr wrap="square" lIns="0" tIns="0" rIns="0" bIns="0" rtlCol="0"/>
          <a:lstStyle/>
          <a:p>
            <a:endParaRPr/>
          </a:p>
        </p:txBody>
      </p:sp>
      <p:sp>
        <p:nvSpPr>
          <p:cNvPr id="10" name="object 10"/>
          <p:cNvSpPr txBox="1"/>
          <p:nvPr/>
        </p:nvSpPr>
        <p:spPr>
          <a:xfrm>
            <a:off x="2959987" y="1866491"/>
            <a:ext cx="5608977" cy="643318"/>
          </a:xfrm>
          <a:prstGeom prst="rect">
            <a:avLst/>
          </a:prstGeom>
          <a:solidFill>
            <a:srgbClr val="FFFFFF"/>
          </a:solidFill>
          <a:ln>
            <a:solidFill>
              <a:schemeClr val="accent4">
                <a:lumMod val="75000"/>
              </a:schemeClr>
            </a:solidFill>
          </a:ln>
        </p:spPr>
        <p:txBody>
          <a:bodyPr vert="horz" wrap="square" lIns="0" tIns="245745" rIns="0" bIns="0" rtlCol="0">
            <a:spAutoFit/>
          </a:bodyPr>
          <a:lstStyle/>
          <a:p>
            <a:pPr marL="1527175" marR="302260" indent="-1391920">
              <a:lnSpc>
                <a:spcPct val="106900"/>
              </a:lnSpc>
              <a:spcBef>
                <a:spcPts val="1935"/>
              </a:spcBef>
            </a:pPr>
            <a:r>
              <a:rPr lang="en-US" sz="2400" b="1" dirty="0" smtClean="0">
                <a:latin typeface="Times New Roman"/>
                <a:cs typeface="Times New Roman"/>
              </a:rPr>
              <a:t>To Acc</a:t>
            </a:r>
            <a:r>
              <a:rPr lang="en-US" sz="2400" b="1" dirty="0" smtClean="0">
                <a:latin typeface="Times New Roman"/>
                <a:cs typeface="Times New Roman"/>
              </a:rPr>
              <a:t>ompany verbal communication</a:t>
            </a:r>
            <a:r>
              <a:rPr lang="en-US" sz="2400" b="1" dirty="0" smtClean="0">
                <a:latin typeface="Times New Roman"/>
                <a:cs typeface="Times New Roman"/>
              </a:rPr>
              <a:t>:</a:t>
            </a:r>
            <a:endParaRPr sz="2400" dirty="0">
              <a:latin typeface="Times New Roman"/>
              <a:cs typeface="Times New Roman"/>
            </a:endParaRPr>
          </a:p>
        </p:txBody>
      </p:sp>
      <p:sp>
        <p:nvSpPr>
          <p:cNvPr id="11" name="object 11"/>
          <p:cNvSpPr txBox="1"/>
          <p:nvPr/>
        </p:nvSpPr>
        <p:spPr>
          <a:xfrm>
            <a:off x="1030665" y="3432179"/>
            <a:ext cx="6096000" cy="2601353"/>
          </a:xfrm>
          <a:prstGeom prst="rect">
            <a:avLst/>
          </a:prstGeom>
          <a:noFill/>
          <a:ln w="9534">
            <a:solidFill>
              <a:schemeClr val="accent4">
                <a:lumMod val="75000"/>
              </a:schemeClr>
            </a:solidFill>
          </a:ln>
        </p:spPr>
        <p:txBody>
          <a:bodyPr vert="horz" wrap="square" lIns="0" tIns="15875" rIns="0" bIns="0" rtlCol="0">
            <a:spAutoFit/>
          </a:bodyPr>
          <a:lstStyle/>
          <a:p>
            <a:r>
              <a:rPr lang="en-US" sz="2400" dirty="0">
                <a:latin typeface="Times New Roman" panose="02020603050405020304" pitchFamily="18" charset="0"/>
                <a:cs typeface="Times New Roman" panose="02020603050405020304" pitchFamily="18" charset="0"/>
              </a:rPr>
              <a:t>Finally, the </a:t>
            </a:r>
            <a:r>
              <a:rPr lang="en-US" sz="2400" dirty="0" smtClean="0">
                <a:latin typeface="Times New Roman" panose="02020603050405020304" pitchFamily="18" charset="0"/>
                <a:cs typeface="Times New Roman" panose="02020603050405020304" pitchFamily="18" charset="0"/>
              </a:rPr>
              <a:t>third </a:t>
            </a:r>
            <a:r>
              <a:rPr lang="en-US" sz="2400" dirty="0">
                <a:latin typeface="Times New Roman" panose="02020603050405020304" pitchFamily="18" charset="0"/>
                <a:cs typeface="Times New Roman" panose="02020603050405020304" pitchFamily="18" charset="0"/>
              </a:rPr>
              <a:t>purpose of nonverbal communication is to accompany verbal communication.  The important ways that verbal and nonverbal behaviors interrelate during human communication. Nonverbal communication can simply repeat what is said verbally. It can also conflict with what is being said.</a:t>
            </a:r>
            <a:endParaRPr lang="en-US" sz="2400" dirty="0">
              <a:latin typeface="Times New Roman" panose="02020603050405020304" pitchFamily="18" charset="0"/>
              <a:cs typeface="Times New Roman" panose="02020603050405020304" pitchFamily="18" charset="0"/>
            </a:endParaRPr>
          </a:p>
        </p:txBody>
      </p:sp>
      <p:grpSp>
        <p:nvGrpSpPr>
          <p:cNvPr id="13" name="object 2"/>
          <p:cNvGrpSpPr/>
          <p:nvPr/>
        </p:nvGrpSpPr>
        <p:grpSpPr>
          <a:xfrm>
            <a:off x="8993171" y="-66930"/>
            <a:ext cx="3337089" cy="1282045"/>
            <a:chOff x="3162300" y="0"/>
            <a:chExt cx="5010150" cy="1562100"/>
          </a:xfrm>
        </p:grpSpPr>
        <p:pic>
          <p:nvPicPr>
            <p:cNvPr id="14" name="object 3"/>
            <p:cNvPicPr/>
            <p:nvPr/>
          </p:nvPicPr>
          <p:blipFill>
            <a:blip r:embed="rId6" cstate="print"/>
            <a:stretch>
              <a:fillRect/>
            </a:stretch>
          </p:blipFill>
          <p:spPr>
            <a:xfrm>
              <a:off x="3162300" y="447675"/>
              <a:ext cx="5010150" cy="1114425"/>
            </a:xfrm>
            <a:prstGeom prst="rect">
              <a:avLst/>
            </a:prstGeom>
          </p:spPr>
        </p:pic>
        <p:pic>
          <p:nvPicPr>
            <p:cNvPr id="15" name="object 4"/>
            <p:cNvPicPr/>
            <p:nvPr/>
          </p:nvPicPr>
          <p:blipFill>
            <a:blip r:embed="rId7" cstate="print"/>
            <a:stretch>
              <a:fillRect/>
            </a:stretch>
          </p:blipFill>
          <p:spPr>
            <a:xfrm>
              <a:off x="3352800" y="85725"/>
              <a:ext cx="4619640" cy="790575"/>
            </a:xfrm>
            <a:prstGeom prst="rect">
              <a:avLst/>
            </a:prstGeom>
          </p:spPr>
        </p:pic>
        <p:pic>
          <p:nvPicPr>
            <p:cNvPr id="16" name="object 5"/>
            <p:cNvPicPr/>
            <p:nvPr/>
          </p:nvPicPr>
          <p:blipFill>
            <a:blip r:embed="rId8" cstate="print"/>
            <a:stretch>
              <a:fillRect/>
            </a:stretch>
          </p:blipFill>
          <p:spPr>
            <a:xfrm>
              <a:off x="3171840" y="0"/>
              <a:ext cx="5000609" cy="1104899"/>
            </a:xfrm>
            <a:prstGeom prst="rect">
              <a:avLst/>
            </a:prstGeom>
          </p:spPr>
        </p:pic>
      </p:grpSp>
      <p:sp>
        <p:nvSpPr>
          <p:cNvPr id="22"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smtClean="0"/>
              <a:t>Non-Verbal</a:t>
            </a:r>
            <a:r>
              <a:rPr lang="en-US" sz="1800" spc="-180" smtClean="0"/>
              <a:t> </a:t>
            </a:r>
            <a:r>
              <a:rPr lang="en-US" sz="1800" spc="-10" smtClean="0"/>
              <a:t>Communication</a:t>
            </a:r>
            <a:endParaRPr lang="en-US" sz="1800" dirty="0"/>
          </a:p>
        </p:txBody>
      </p:sp>
      <p:pic>
        <p:nvPicPr>
          <p:cNvPr id="23" name="Picture 22">
            <a:extLst>
              <a:ext uri="{FF2B5EF4-FFF2-40B4-BE49-F238E27FC236}">
                <a16:creationId xmlns:a16="http://schemas.microsoft.com/office/drawing/2014/main" id="{7B1083B8-7F24-C9AF-FA88-CAB8BE99D406}"/>
              </a:ext>
            </a:extLst>
          </p:cNvPr>
          <p:cNvPicPr>
            <a:picLocks noChangeAspect="1"/>
          </p:cNvPicPr>
          <p:nvPr/>
        </p:nvPicPr>
        <p:blipFill>
          <a:blip r:embed="rId9"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3975640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032944" y="46330"/>
            <a:ext cx="5744210" cy="1562100"/>
            <a:chOff x="3162300" y="0"/>
            <a:chExt cx="5744210" cy="1562100"/>
          </a:xfrm>
        </p:grpSpPr>
        <p:pic>
          <p:nvPicPr>
            <p:cNvPr id="3" name="object 3"/>
            <p:cNvPicPr/>
            <p:nvPr/>
          </p:nvPicPr>
          <p:blipFill>
            <a:blip r:embed="rId2" cstate="print"/>
            <a:stretch>
              <a:fillRect/>
            </a:stretch>
          </p:blipFill>
          <p:spPr>
            <a:xfrm>
              <a:off x="3162300" y="447675"/>
              <a:ext cx="5743559" cy="1114425"/>
            </a:xfrm>
            <a:prstGeom prst="rect">
              <a:avLst/>
            </a:prstGeom>
          </p:spPr>
        </p:pic>
        <p:pic>
          <p:nvPicPr>
            <p:cNvPr id="4" name="object 4"/>
            <p:cNvPicPr/>
            <p:nvPr/>
          </p:nvPicPr>
          <p:blipFill>
            <a:blip r:embed="rId3" cstate="print"/>
            <a:stretch>
              <a:fillRect/>
            </a:stretch>
          </p:blipFill>
          <p:spPr>
            <a:xfrm>
              <a:off x="3352800" y="85725"/>
              <a:ext cx="5362559" cy="790575"/>
            </a:xfrm>
            <a:prstGeom prst="rect">
              <a:avLst/>
            </a:prstGeom>
          </p:spPr>
        </p:pic>
        <p:pic>
          <p:nvPicPr>
            <p:cNvPr id="5" name="object 5"/>
            <p:cNvPicPr/>
            <p:nvPr/>
          </p:nvPicPr>
          <p:blipFill>
            <a:blip r:embed="rId4" cstate="print"/>
            <a:stretch>
              <a:fillRect/>
            </a:stretch>
          </p:blipFill>
          <p:spPr>
            <a:xfrm>
              <a:off x="3171840" y="0"/>
              <a:ext cx="5734050" cy="1104899"/>
            </a:xfrm>
            <a:prstGeom prst="rect">
              <a:avLst/>
            </a:prstGeom>
          </p:spPr>
        </p:pic>
      </p:grpSp>
      <p:sp>
        <p:nvSpPr>
          <p:cNvPr id="6" name="object 6"/>
          <p:cNvSpPr txBox="1">
            <a:spLocks noGrp="1"/>
          </p:cNvSpPr>
          <p:nvPr>
            <p:ph type="title"/>
          </p:nvPr>
        </p:nvSpPr>
        <p:spPr>
          <a:xfrm>
            <a:off x="1253765" y="151572"/>
            <a:ext cx="7392394" cy="581569"/>
          </a:xfrm>
          <a:prstGeom prst="rect">
            <a:avLst/>
          </a:prstGeom>
          <a:solidFill>
            <a:srgbClr val="FFFFFF"/>
          </a:solidFill>
          <a:ln w="9534">
            <a:solidFill>
              <a:srgbClr val="171616"/>
            </a:solidFill>
          </a:ln>
        </p:spPr>
        <p:txBody>
          <a:bodyPr vert="horz" wrap="square" lIns="0" tIns="27305" rIns="0" bIns="0" rtlCol="0">
            <a:spAutoFit/>
          </a:bodyPr>
          <a:lstStyle/>
          <a:p>
            <a:pPr marL="93980">
              <a:lnSpc>
                <a:spcPct val="100000"/>
              </a:lnSpc>
              <a:spcBef>
                <a:spcPts val="215"/>
              </a:spcBef>
            </a:pPr>
            <a:r>
              <a:rPr lang="en-US" sz="3600" dirty="0" smtClean="0"/>
              <a:t>Dimensions </a:t>
            </a:r>
            <a:r>
              <a:rPr sz="3600" dirty="0" smtClean="0"/>
              <a:t>Nonverbal</a:t>
            </a:r>
            <a:r>
              <a:rPr sz="3600" spc="-15" dirty="0" smtClean="0"/>
              <a:t> </a:t>
            </a:r>
            <a:r>
              <a:rPr sz="3600" spc="-10" dirty="0"/>
              <a:t>Communication</a:t>
            </a:r>
            <a:endParaRPr sz="3600" dirty="0"/>
          </a:p>
        </p:txBody>
      </p:sp>
      <p:grpSp>
        <p:nvGrpSpPr>
          <p:cNvPr id="7" name="object 7"/>
          <p:cNvGrpSpPr/>
          <p:nvPr/>
        </p:nvGrpSpPr>
        <p:grpSpPr>
          <a:xfrm>
            <a:off x="-5080" y="972148"/>
            <a:ext cx="12202160" cy="1733550"/>
            <a:chOff x="-5080" y="972148"/>
            <a:chExt cx="12202160" cy="1733550"/>
          </a:xfrm>
        </p:grpSpPr>
        <p:pic>
          <p:nvPicPr>
            <p:cNvPr id="8" name="object 8"/>
            <p:cNvPicPr/>
            <p:nvPr/>
          </p:nvPicPr>
          <p:blipFill>
            <a:blip r:embed="rId5" cstate="print"/>
            <a:stretch>
              <a:fillRect/>
            </a:stretch>
          </p:blipFill>
          <p:spPr>
            <a:xfrm>
              <a:off x="0" y="1808226"/>
              <a:ext cx="12191999" cy="896873"/>
            </a:xfrm>
            <a:prstGeom prst="rect">
              <a:avLst/>
            </a:prstGeom>
          </p:spPr>
        </p:pic>
        <p:sp>
          <p:nvSpPr>
            <p:cNvPr id="9" name="object 9"/>
            <p:cNvSpPr/>
            <p:nvPr/>
          </p:nvSpPr>
          <p:spPr>
            <a:xfrm>
              <a:off x="0" y="977228"/>
              <a:ext cx="12192000" cy="831215"/>
            </a:xfrm>
            <a:custGeom>
              <a:avLst/>
              <a:gdLst/>
              <a:ahLst/>
              <a:cxnLst/>
              <a:rect l="l" t="t" r="r" b="b"/>
              <a:pathLst>
                <a:path w="12192000" h="831214">
                  <a:moveTo>
                    <a:pt x="0" y="830997"/>
                  </a:moveTo>
                  <a:lnTo>
                    <a:pt x="12191999" y="830997"/>
                  </a:lnTo>
                  <a:lnTo>
                    <a:pt x="12191999" y="0"/>
                  </a:lnTo>
                  <a:lnTo>
                    <a:pt x="0" y="0"/>
                  </a:lnTo>
                  <a:lnTo>
                    <a:pt x="0" y="830997"/>
                  </a:lnTo>
                  <a:close/>
                </a:path>
              </a:pathLst>
            </a:custGeom>
            <a:solidFill>
              <a:srgbClr val="6F2F9F"/>
            </a:solidFill>
          </p:spPr>
          <p:txBody>
            <a:bodyPr wrap="square" lIns="0" tIns="0" rIns="0" bIns="0" rtlCol="0"/>
            <a:lstStyle/>
            <a:p>
              <a:endParaRPr/>
            </a:p>
          </p:txBody>
        </p:sp>
        <p:sp>
          <p:nvSpPr>
            <p:cNvPr id="10" name="object 10"/>
            <p:cNvSpPr/>
            <p:nvPr/>
          </p:nvSpPr>
          <p:spPr>
            <a:xfrm>
              <a:off x="0" y="977228"/>
              <a:ext cx="12192000" cy="831215"/>
            </a:xfrm>
            <a:custGeom>
              <a:avLst/>
              <a:gdLst/>
              <a:ahLst/>
              <a:cxnLst/>
              <a:rect l="l" t="t" r="r" b="b"/>
              <a:pathLst>
                <a:path w="12192000" h="831214">
                  <a:moveTo>
                    <a:pt x="0" y="830997"/>
                  </a:moveTo>
                  <a:lnTo>
                    <a:pt x="12191999" y="830997"/>
                  </a:lnTo>
                </a:path>
                <a:path w="12192000" h="831214">
                  <a:moveTo>
                    <a:pt x="12191999" y="0"/>
                  </a:moveTo>
                  <a:lnTo>
                    <a:pt x="0" y="0"/>
                  </a:lnTo>
                  <a:lnTo>
                    <a:pt x="0" y="830997"/>
                  </a:lnTo>
                </a:path>
              </a:pathLst>
            </a:custGeom>
            <a:ln w="9534">
              <a:solidFill>
                <a:srgbClr val="FFFFFF"/>
              </a:solidFill>
            </a:ln>
          </p:spPr>
          <p:txBody>
            <a:bodyPr wrap="square" lIns="0" tIns="0" rIns="0" bIns="0" rtlCol="0"/>
            <a:lstStyle/>
            <a:p>
              <a:endParaRPr/>
            </a:p>
          </p:txBody>
        </p:sp>
      </p:grpSp>
      <p:sp>
        <p:nvSpPr>
          <p:cNvPr id="11" name="object 11"/>
          <p:cNvSpPr txBox="1"/>
          <p:nvPr/>
        </p:nvSpPr>
        <p:spPr>
          <a:xfrm>
            <a:off x="4767" y="1002025"/>
            <a:ext cx="12187555" cy="754380"/>
          </a:xfrm>
          <a:prstGeom prst="rect">
            <a:avLst/>
          </a:prstGeom>
          <a:solidFill>
            <a:schemeClr val="bg1">
              <a:lumMod val="75000"/>
            </a:schemeClr>
          </a:solidFill>
        </p:spPr>
        <p:txBody>
          <a:bodyPr vert="horz" wrap="square" lIns="0" tIns="13335" rIns="0" bIns="0" rtlCol="0">
            <a:spAutoFit/>
          </a:bodyPr>
          <a:lstStyle/>
          <a:p>
            <a:pPr marL="88900" algn="ctr">
              <a:lnSpc>
                <a:spcPts val="2865"/>
              </a:lnSpc>
              <a:spcBef>
                <a:spcPts val="105"/>
              </a:spcBef>
            </a:pPr>
            <a:r>
              <a:rPr sz="2400" dirty="0">
                <a:solidFill>
                  <a:srgbClr val="FFFFFF"/>
                </a:solidFill>
                <a:latin typeface="Times New Roman"/>
                <a:cs typeface="Times New Roman"/>
              </a:rPr>
              <a:t>Three</a:t>
            </a:r>
            <a:r>
              <a:rPr sz="2400" spc="-130" dirty="0">
                <a:solidFill>
                  <a:srgbClr val="FFFFFF"/>
                </a:solidFill>
                <a:latin typeface="Times New Roman"/>
                <a:cs typeface="Times New Roman"/>
              </a:rPr>
              <a:t> </a:t>
            </a:r>
            <a:r>
              <a:rPr sz="2400" dirty="0">
                <a:solidFill>
                  <a:srgbClr val="FFFFFF"/>
                </a:solidFill>
                <a:latin typeface="Times New Roman"/>
                <a:cs typeface="Times New Roman"/>
              </a:rPr>
              <a:t>dimensions</a:t>
            </a:r>
            <a:r>
              <a:rPr sz="2400" spc="70" dirty="0">
                <a:solidFill>
                  <a:srgbClr val="FFFFFF"/>
                </a:solidFill>
                <a:latin typeface="Times New Roman"/>
                <a:cs typeface="Times New Roman"/>
              </a:rPr>
              <a:t> </a:t>
            </a:r>
            <a:r>
              <a:rPr sz="2400" dirty="0">
                <a:solidFill>
                  <a:srgbClr val="FFFFFF"/>
                </a:solidFill>
                <a:latin typeface="Times New Roman"/>
                <a:cs typeface="Times New Roman"/>
              </a:rPr>
              <a:t>of</a:t>
            </a:r>
            <a:r>
              <a:rPr sz="2400" spc="-110" dirty="0">
                <a:solidFill>
                  <a:srgbClr val="FFFFFF"/>
                </a:solidFill>
                <a:latin typeface="Times New Roman"/>
                <a:cs typeface="Times New Roman"/>
              </a:rPr>
              <a:t> </a:t>
            </a:r>
            <a:r>
              <a:rPr sz="2400" spc="-10" dirty="0">
                <a:solidFill>
                  <a:srgbClr val="FFFFFF"/>
                </a:solidFill>
                <a:latin typeface="Times New Roman"/>
                <a:cs typeface="Times New Roman"/>
              </a:rPr>
              <a:t>effectively</a:t>
            </a:r>
            <a:r>
              <a:rPr sz="2400" spc="50" dirty="0">
                <a:solidFill>
                  <a:srgbClr val="FFFFFF"/>
                </a:solidFill>
                <a:latin typeface="Times New Roman"/>
                <a:cs typeface="Times New Roman"/>
              </a:rPr>
              <a:t> </a:t>
            </a:r>
            <a:r>
              <a:rPr sz="2400" dirty="0">
                <a:solidFill>
                  <a:srgbClr val="FFFFFF"/>
                </a:solidFill>
                <a:latin typeface="Times New Roman"/>
                <a:cs typeface="Times New Roman"/>
              </a:rPr>
              <a:t>using</a:t>
            </a:r>
            <a:r>
              <a:rPr sz="2400" spc="50" dirty="0">
                <a:solidFill>
                  <a:srgbClr val="FFFFFF"/>
                </a:solidFill>
                <a:latin typeface="Times New Roman"/>
                <a:cs typeface="Times New Roman"/>
              </a:rPr>
              <a:t> </a:t>
            </a:r>
            <a:r>
              <a:rPr sz="2400" dirty="0">
                <a:solidFill>
                  <a:srgbClr val="FFFFFF"/>
                </a:solidFill>
                <a:latin typeface="Times New Roman"/>
                <a:cs typeface="Times New Roman"/>
              </a:rPr>
              <a:t>nonverbal</a:t>
            </a:r>
            <a:r>
              <a:rPr sz="2400" spc="50" dirty="0">
                <a:solidFill>
                  <a:srgbClr val="FFFFFF"/>
                </a:solidFill>
                <a:latin typeface="Times New Roman"/>
                <a:cs typeface="Times New Roman"/>
              </a:rPr>
              <a:t> </a:t>
            </a:r>
            <a:r>
              <a:rPr sz="2400" spc="-10" dirty="0">
                <a:solidFill>
                  <a:srgbClr val="FFFFFF"/>
                </a:solidFill>
                <a:latin typeface="Times New Roman"/>
                <a:cs typeface="Times New Roman"/>
              </a:rPr>
              <a:t>communication</a:t>
            </a:r>
            <a:r>
              <a:rPr sz="2400" spc="100" dirty="0">
                <a:solidFill>
                  <a:srgbClr val="FFFFFF"/>
                </a:solidFill>
                <a:latin typeface="Times New Roman"/>
                <a:cs typeface="Times New Roman"/>
              </a:rPr>
              <a:t> </a:t>
            </a:r>
            <a:r>
              <a:rPr sz="2400" dirty="0">
                <a:solidFill>
                  <a:srgbClr val="FFFFFF"/>
                </a:solidFill>
                <a:latin typeface="Times New Roman"/>
                <a:cs typeface="Times New Roman"/>
              </a:rPr>
              <a:t>in</a:t>
            </a:r>
            <a:r>
              <a:rPr sz="2400" spc="-150" dirty="0">
                <a:solidFill>
                  <a:srgbClr val="FFFFFF"/>
                </a:solidFill>
                <a:latin typeface="Times New Roman"/>
                <a:cs typeface="Times New Roman"/>
              </a:rPr>
              <a:t> </a:t>
            </a:r>
            <a:r>
              <a:rPr sz="2400" dirty="0">
                <a:solidFill>
                  <a:srgbClr val="FFFFFF"/>
                </a:solidFill>
                <a:latin typeface="Times New Roman"/>
                <a:cs typeface="Times New Roman"/>
              </a:rPr>
              <a:t>both</a:t>
            </a:r>
            <a:r>
              <a:rPr sz="2400" spc="-130" dirty="0">
                <a:solidFill>
                  <a:srgbClr val="FFFFFF"/>
                </a:solidFill>
                <a:latin typeface="Times New Roman"/>
                <a:cs typeface="Times New Roman"/>
              </a:rPr>
              <a:t> </a:t>
            </a:r>
            <a:r>
              <a:rPr sz="2400" dirty="0">
                <a:solidFill>
                  <a:srgbClr val="FFFFFF"/>
                </a:solidFill>
                <a:latin typeface="Times New Roman"/>
                <a:cs typeface="Times New Roman"/>
              </a:rPr>
              <a:t>personal</a:t>
            </a:r>
            <a:r>
              <a:rPr sz="2400" spc="50" dirty="0">
                <a:solidFill>
                  <a:srgbClr val="FFFFFF"/>
                </a:solidFill>
                <a:latin typeface="Times New Roman"/>
                <a:cs typeface="Times New Roman"/>
              </a:rPr>
              <a:t> </a:t>
            </a:r>
            <a:r>
              <a:rPr sz="2400" dirty="0">
                <a:solidFill>
                  <a:srgbClr val="FFFFFF"/>
                </a:solidFill>
                <a:latin typeface="Times New Roman"/>
                <a:cs typeface="Times New Roman"/>
              </a:rPr>
              <a:t>and</a:t>
            </a:r>
            <a:r>
              <a:rPr sz="2400" spc="-70" dirty="0">
                <a:solidFill>
                  <a:srgbClr val="FFFFFF"/>
                </a:solidFill>
                <a:latin typeface="Times New Roman"/>
                <a:cs typeface="Times New Roman"/>
              </a:rPr>
              <a:t> </a:t>
            </a:r>
            <a:r>
              <a:rPr sz="2400" spc="-10" dirty="0">
                <a:solidFill>
                  <a:srgbClr val="FFFFFF"/>
                </a:solidFill>
                <a:latin typeface="Times New Roman"/>
                <a:cs typeface="Times New Roman"/>
              </a:rPr>
              <a:t>professional</a:t>
            </a:r>
            <a:endParaRPr sz="2400" dirty="0">
              <a:latin typeface="Times New Roman"/>
              <a:cs typeface="Times New Roman"/>
            </a:endParaRPr>
          </a:p>
          <a:p>
            <a:pPr marL="104775" algn="ctr">
              <a:lnSpc>
                <a:spcPts val="2865"/>
              </a:lnSpc>
            </a:pPr>
            <a:r>
              <a:rPr sz="2400" spc="-10" dirty="0">
                <a:solidFill>
                  <a:srgbClr val="FFFFFF"/>
                </a:solidFill>
                <a:latin typeface="Times New Roman"/>
                <a:cs typeface="Times New Roman"/>
              </a:rPr>
              <a:t>Contexts</a:t>
            </a:r>
            <a:endParaRPr sz="2400" dirty="0">
              <a:latin typeface="Times New Roman"/>
              <a:cs typeface="Times New Roman"/>
            </a:endParaRPr>
          </a:p>
        </p:txBody>
      </p:sp>
      <p:grpSp>
        <p:nvGrpSpPr>
          <p:cNvPr id="12" name="object 12"/>
          <p:cNvGrpSpPr/>
          <p:nvPr/>
        </p:nvGrpSpPr>
        <p:grpSpPr>
          <a:xfrm>
            <a:off x="95250" y="2105025"/>
            <a:ext cx="2762250" cy="1019175"/>
            <a:chOff x="95250" y="2105025"/>
            <a:chExt cx="2762250" cy="1019175"/>
          </a:xfrm>
        </p:grpSpPr>
        <p:pic>
          <p:nvPicPr>
            <p:cNvPr id="13" name="object 13"/>
            <p:cNvPicPr/>
            <p:nvPr/>
          </p:nvPicPr>
          <p:blipFill>
            <a:blip r:embed="rId6" cstate="print"/>
            <a:stretch>
              <a:fillRect/>
            </a:stretch>
          </p:blipFill>
          <p:spPr>
            <a:xfrm>
              <a:off x="247650" y="2190734"/>
              <a:ext cx="2390775" cy="733425"/>
            </a:xfrm>
            <a:prstGeom prst="rect">
              <a:avLst/>
            </a:prstGeom>
          </p:spPr>
        </p:pic>
        <p:pic>
          <p:nvPicPr>
            <p:cNvPr id="14" name="object 14"/>
            <p:cNvPicPr/>
            <p:nvPr/>
          </p:nvPicPr>
          <p:blipFill>
            <a:blip r:embed="rId7" cstate="print"/>
            <a:stretch>
              <a:fillRect/>
            </a:stretch>
          </p:blipFill>
          <p:spPr>
            <a:xfrm>
              <a:off x="95250" y="2105025"/>
              <a:ext cx="2762250" cy="1019175"/>
            </a:xfrm>
            <a:prstGeom prst="rect">
              <a:avLst/>
            </a:prstGeom>
          </p:spPr>
        </p:pic>
      </p:grpSp>
      <p:sp>
        <p:nvSpPr>
          <p:cNvPr id="15" name="object 15"/>
          <p:cNvSpPr txBox="1"/>
          <p:nvPr/>
        </p:nvSpPr>
        <p:spPr>
          <a:xfrm>
            <a:off x="292953" y="2292294"/>
            <a:ext cx="2247900" cy="584835"/>
          </a:xfrm>
          <a:prstGeom prst="rect">
            <a:avLst/>
          </a:prstGeom>
          <a:solidFill>
            <a:srgbClr val="FFFFFF"/>
          </a:solidFill>
          <a:ln w="9534">
            <a:solidFill>
              <a:srgbClr val="000000"/>
            </a:solidFill>
          </a:ln>
        </p:spPr>
        <p:txBody>
          <a:bodyPr vert="horz" wrap="square" lIns="0" tIns="23495" rIns="0" bIns="0" rtlCol="0">
            <a:spAutoFit/>
          </a:bodyPr>
          <a:lstStyle/>
          <a:p>
            <a:pPr marL="91440">
              <a:lnSpc>
                <a:spcPct val="100000"/>
              </a:lnSpc>
              <a:spcBef>
                <a:spcPts val="185"/>
              </a:spcBef>
            </a:pPr>
            <a:r>
              <a:rPr sz="3200" b="1" spc="-10" dirty="0">
                <a:latin typeface="Times New Roman"/>
                <a:cs typeface="Times New Roman"/>
              </a:rPr>
              <a:t>Immediacy</a:t>
            </a:r>
            <a:endParaRPr sz="3200">
              <a:latin typeface="Times New Roman"/>
              <a:cs typeface="Times New Roman"/>
            </a:endParaRPr>
          </a:p>
        </p:txBody>
      </p:sp>
      <p:grpSp>
        <p:nvGrpSpPr>
          <p:cNvPr id="16" name="object 16"/>
          <p:cNvGrpSpPr/>
          <p:nvPr/>
        </p:nvGrpSpPr>
        <p:grpSpPr>
          <a:xfrm>
            <a:off x="3609990" y="2105025"/>
            <a:ext cx="1905000" cy="1019175"/>
            <a:chOff x="3609990" y="2105025"/>
            <a:chExt cx="1905000" cy="1019175"/>
          </a:xfrm>
        </p:grpSpPr>
        <p:pic>
          <p:nvPicPr>
            <p:cNvPr id="17" name="object 17"/>
            <p:cNvPicPr/>
            <p:nvPr/>
          </p:nvPicPr>
          <p:blipFill>
            <a:blip r:embed="rId8" cstate="print"/>
            <a:stretch>
              <a:fillRect/>
            </a:stretch>
          </p:blipFill>
          <p:spPr>
            <a:xfrm>
              <a:off x="3762390" y="2190734"/>
              <a:ext cx="1524000" cy="733425"/>
            </a:xfrm>
            <a:prstGeom prst="rect">
              <a:avLst/>
            </a:prstGeom>
          </p:spPr>
        </p:pic>
        <p:pic>
          <p:nvPicPr>
            <p:cNvPr id="18" name="object 18"/>
            <p:cNvPicPr/>
            <p:nvPr/>
          </p:nvPicPr>
          <p:blipFill>
            <a:blip r:embed="rId9" cstate="print"/>
            <a:stretch>
              <a:fillRect/>
            </a:stretch>
          </p:blipFill>
          <p:spPr>
            <a:xfrm>
              <a:off x="3609990" y="2105025"/>
              <a:ext cx="1905000" cy="1019175"/>
            </a:xfrm>
            <a:prstGeom prst="rect">
              <a:avLst/>
            </a:prstGeom>
          </p:spPr>
        </p:pic>
      </p:grpSp>
      <p:sp>
        <p:nvSpPr>
          <p:cNvPr id="19" name="object 19"/>
          <p:cNvSpPr txBox="1"/>
          <p:nvPr/>
        </p:nvSpPr>
        <p:spPr>
          <a:xfrm>
            <a:off x="3809634" y="2292294"/>
            <a:ext cx="1380490" cy="584835"/>
          </a:xfrm>
          <a:prstGeom prst="rect">
            <a:avLst/>
          </a:prstGeom>
          <a:solidFill>
            <a:srgbClr val="FFFFFF"/>
          </a:solidFill>
          <a:ln w="9534">
            <a:solidFill>
              <a:srgbClr val="000000"/>
            </a:solidFill>
          </a:ln>
        </p:spPr>
        <p:txBody>
          <a:bodyPr vert="horz" wrap="square" lIns="0" tIns="23495" rIns="0" bIns="0" rtlCol="0">
            <a:spAutoFit/>
          </a:bodyPr>
          <a:lstStyle/>
          <a:p>
            <a:pPr marL="93980">
              <a:lnSpc>
                <a:spcPct val="100000"/>
              </a:lnSpc>
              <a:spcBef>
                <a:spcPts val="185"/>
              </a:spcBef>
            </a:pPr>
            <a:r>
              <a:rPr sz="3200" b="1" spc="-10" dirty="0">
                <a:latin typeface="Times New Roman"/>
                <a:cs typeface="Times New Roman"/>
              </a:rPr>
              <a:t>Status</a:t>
            </a:r>
            <a:endParaRPr sz="3200">
              <a:latin typeface="Times New Roman"/>
              <a:cs typeface="Times New Roman"/>
            </a:endParaRPr>
          </a:p>
        </p:txBody>
      </p:sp>
      <p:grpSp>
        <p:nvGrpSpPr>
          <p:cNvPr id="20" name="object 20"/>
          <p:cNvGrpSpPr/>
          <p:nvPr/>
        </p:nvGrpSpPr>
        <p:grpSpPr>
          <a:xfrm>
            <a:off x="6029309" y="2085975"/>
            <a:ext cx="3496310" cy="1019175"/>
            <a:chOff x="6029309" y="2085975"/>
            <a:chExt cx="3496310" cy="1019175"/>
          </a:xfrm>
        </p:grpSpPr>
        <p:pic>
          <p:nvPicPr>
            <p:cNvPr id="21" name="object 21"/>
            <p:cNvPicPr/>
            <p:nvPr/>
          </p:nvPicPr>
          <p:blipFill>
            <a:blip r:embed="rId10" cstate="print"/>
            <a:stretch>
              <a:fillRect/>
            </a:stretch>
          </p:blipFill>
          <p:spPr>
            <a:xfrm>
              <a:off x="6181709" y="2181209"/>
              <a:ext cx="3124200" cy="723900"/>
            </a:xfrm>
            <a:prstGeom prst="rect">
              <a:avLst/>
            </a:prstGeom>
          </p:spPr>
        </p:pic>
        <p:pic>
          <p:nvPicPr>
            <p:cNvPr id="22" name="object 22"/>
            <p:cNvPicPr/>
            <p:nvPr/>
          </p:nvPicPr>
          <p:blipFill>
            <a:blip r:embed="rId11" cstate="print"/>
            <a:stretch>
              <a:fillRect/>
            </a:stretch>
          </p:blipFill>
          <p:spPr>
            <a:xfrm>
              <a:off x="6029309" y="2085975"/>
              <a:ext cx="3495690" cy="1019175"/>
            </a:xfrm>
            <a:prstGeom prst="rect">
              <a:avLst/>
            </a:prstGeom>
          </p:spPr>
        </p:pic>
      </p:grpSp>
      <p:sp>
        <p:nvSpPr>
          <p:cNvPr id="23" name="object 23"/>
          <p:cNvSpPr txBox="1"/>
          <p:nvPr/>
        </p:nvSpPr>
        <p:spPr>
          <a:xfrm>
            <a:off x="6224777" y="2274899"/>
            <a:ext cx="2980690" cy="584835"/>
          </a:xfrm>
          <a:prstGeom prst="rect">
            <a:avLst/>
          </a:prstGeom>
          <a:solidFill>
            <a:srgbClr val="FFFFFF"/>
          </a:solidFill>
          <a:ln w="9534">
            <a:solidFill>
              <a:srgbClr val="000000"/>
            </a:solidFill>
          </a:ln>
        </p:spPr>
        <p:txBody>
          <a:bodyPr vert="horz" wrap="square" lIns="0" tIns="24130" rIns="0" bIns="0" rtlCol="0">
            <a:spAutoFit/>
          </a:bodyPr>
          <a:lstStyle/>
          <a:p>
            <a:pPr marL="95885">
              <a:lnSpc>
                <a:spcPct val="100000"/>
              </a:lnSpc>
              <a:spcBef>
                <a:spcPts val="190"/>
              </a:spcBef>
            </a:pPr>
            <a:r>
              <a:rPr sz="3200" b="1" spc="-10" dirty="0">
                <a:latin typeface="Times New Roman"/>
                <a:cs typeface="Times New Roman"/>
              </a:rPr>
              <a:t>Responsiveness</a:t>
            </a:r>
            <a:endParaRPr sz="3200">
              <a:latin typeface="Times New Roman"/>
              <a:cs typeface="Times New Roman"/>
            </a:endParaRPr>
          </a:p>
        </p:txBody>
      </p:sp>
      <p:sp>
        <p:nvSpPr>
          <p:cNvPr id="24" name="object 24"/>
          <p:cNvSpPr txBox="1"/>
          <p:nvPr/>
        </p:nvSpPr>
        <p:spPr>
          <a:xfrm>
            <a:off x="159900" y="3098804"/>
            <a:ext cx="2513965" cy="2068195"/>
          </a:xfrm>
          <a:prstGeom prst="rect">
            <a:avLst/>
          </a:prstGeom>
          <a:noFill/>
          <a:ln w="9534">
            <a:solidFill>
              <a:schemeClr val="tx1"/>
            </a:solidFill>
          </a:ln>
        </p:spPr>
        <p:txBody>
          <a:bodyPr vert="horz" wrap="square" lIns="0" tIns="15875" rIns="0" bIns="0" rtlCol="0">
            <a:spAutoFit/>
          </a:bodyPr>
          <a:lstStyle/>
          <a:p>
            <a:pPr marL="91440" marR="236854">
              <a:lnSpc>
                <a:spcPct val="106800"/>
              </a:lnSpc>
              <a:spcBef>
                <a:spcPts val="125"/>
              </a:spcBef>
            </a:pPr>
            <a:r>
              <a:rPr sz="2400" spc="-35" dirty="0">
                <a:latin typeface="Times New Roman"/>
                <a:cs typeface="Times New Roman"/>
              </a:rPr>
              <a:t>We</a:t>
            </a:r>
            <a:r>
              <a:rPr sz="2400" spc="30" dirty="0">
                <a:latin typeface="Times New Roman"/>
                <a:cs typeface="Times New Roman"/>
              </a:rPr>
              <a:t> </a:t>
            </a:r>
            <a:r>
              <a:rPr sz="2400" dirty="0">
                <a:latin typeface="Times New Roman"/>
                <a:cs typeface="Times New Roman"/>
              </a:rPr>
              <a:t>react</a:t>
            </a:r>
            <a:r>
              <a:rPr sz="2400" spc="-80" dirty="0">
                <a:latin typeface="Times New Roman"/>
                <a:cs typeface="Times New Roman"/>
              </a:rPr>
              <a:t> </a:t>
            </a:r>
            <a:r>
              <a:rPr sz="2400" dirty="0">
                <a:latin typeface="Times New Roman"/>
                <a:cs typeface="Times New Roman"/>
              </a:rPr>
              <a:t>to</a:t>
            </a:r>
            <a:r>
              <a:rPr sz="2400" spc="-80" dirty="0">
                <a:latin typeface="Times New Roman"/>
                <a:cs typeface="Times New Roman"/>
              </a:rPr>
              <a:t> </a:t>
            </a:r>
            <a:r>
              <a:rPr sz="2400" spc="-45" dirty="0">
                <a:latin typeface="Times New Roman"/>
                <a:cs typeface="Times New Roman"/>
              </a:rPr>
              <a:t>things </a:t>
            </a:r>
            <a:r>
              <a:rPr sz="2400" dirty="0">
                <a:latin typeface="Times New Roman"/>
                <a:cs typeface="Times New Roman"/>
              </a:rPr>
              <a:t>by </a:t>
            </a:r>
            <a:r>
              <a:rPr sz="2400" spc="-10" dirty="0">
                <a:latin typeface="Times New Roman"/>
                <a:cs typeface="Times New Roman"/>
              </a:rPr>
              <a:t>evaluating</a:t>
            </a:r>
            <a:endParaRPr sz="2400" dirty="0">
              <a:latin typeface="Times New Roman"/>
              <a:cs typeface="Times New Roman"/>
            </a:endParaRPr>
          </a:p>
          <a:p>
            <a:pPr marL="91440" marR="100965">
              <a:lnSpc>
                <a:spcPct val="106900"/>
              </a:lnSpc>
            </a:pPr>
            <a:r>
              <a:rPr sz="2400" dirty="0">
                <a:latin typeface="Times New Roman"/>
                <a:cs typeface="Times New Roman"/>
              </a:rPr>
              <a:t>them</a:t>
            </a:r>
            <a:r>
              <a:rPr sz="2400" spc="-10" dirty="0">
                <a:latin typeface="Times New Roman"/>
                <a:cs typeface="Times New Roman"/>
              </a:rPr>
              <a:t> </a:t>
            </a:r>
            <a:r>
              <a:rPr sz="2400" dirty="0">
                <a:latin typeface="Times New Roman"/>
                <a:cs typeface="Times New Roman"/>
              </a:rPr>
              <a:t>as</a:t>
            </a:r>
            <a:r>
              <a:rPr sz="2400" spc="-114" dirty="0">
                <a:latin typeface="Times New Roman"/>
                <a:cs typeface="Times New Roman"/>
              </a:rPr>
              <a:t> </a:t>
            </a:r>
            <a:r>
              <a:rPr sz="2400" dirty="0">
                <a:latin typeface="Times New Roman"/>
                <a:cs typeface="Times New Roman"/>
              </a:rPr>
              <a:t>positive</a:t>
            </a:r>
            <a:r>
              <a:rPr sz="2400" spc="100" dirty="0">
                <a:latin typeface="Times New Roman"/>
                <a:cs typeface="Times New Roman"/>
              </a:rPr>
              <a:t> </a:t>
            </a:r>
            <a:r>
              <a:rPr sz="2400" spc="-25" dirty="0">
                <a:latin typeface="Times New Roman"/>
                <a:cs typeface="Times New Roman"/>
              </a:rPr>
              <a:t>or </a:t>
            </a:r>
            <a:r>
              <a:rPr sz="2400" dirty="0">
                <a:latin typeface="Times New Roman"/>
                <a:cs typeface="Times New Roman"/>
              </a:rPr>
              <a:t>negative,</a:t>
            </a:r>
            <a:r>
              <a:rPr sz="2400" spc="35" dirty="0">
                <a:latin typeface="Times New Roman"/>
                <a:cs typeface="Times New Roman"/>
              </a:rPr>
              <a:t> </a:t>
            </a:r>
            <a:r>
              <a:rPr sz="2400" dirty="0">
                <a:latin typeface="Times New Roman"/>
                <a:cs typeface="Times New Roman"/>
              </a:rPr>
              <a:t>good</a:t>
            </a:r>
            <a:r>
              <a:rPr sz="2400" spc="-80" dirty="0">
                <a:latin typeface="Times New Roman"/>
                <a:cs typeface="Times New Roman"/>
              </a:rPr>
              <a:t> </a:t>
            </a:r>
            <a:r>
              <a:rPr sz="2400" spc="-25" dirty="0">
                <a:latin typeface="Times New Roman"/>
                <a:cs typeface="Times New Roman"/>
              </a:rPr>
              <a:t>or </a:t>
            </a:r>
            <a:r>
              <a:rPr sz="2400" spc="-20" dirty="0">
                <a:latin typeface="Times New Roman"/>
                <a:cs typeface="Times New Roman"/>
              </a:rPr>
              <a:t>bad.</a:t>
            </a:r>
            <a:endParaRPr sz="2400" dirty="0">
              <a:latin typeface="Times New Roman"/>
              <a:cs typeface="Times New Roman"/>
            </a:endParaRPr>
          </a:p>
        </p:txBody>
      </p:sp>
      <p:sp>
        <p:nvSpPr>
          <p:cNvPr id="25" name="object 25"/>
          <p:cNvSpPr txBox="1"/>
          <p:nvPr/>
        </p:nvSpPr>
        <p:spPr>
          <a:xfrm>
            <a:off x="3130295" y="3049011"/>
            <a:ext cx="2903855" cy="3253740"/>
          </a:xfrm>
          <a:prstGeom prst="rect">
            <a:avLst/>
          </a:prstGeom>
          <a:noFill/>
          <a:ln w="9534">
            <a:solidFill>
              <a:schemeClr val="tx1"/>
            </a:solidFill>
          </a:ln>
        </p:spPr>
        <p:txBody>
          <a:bodyPr vert="horz" wrap="square" lIns="0" tIns="15240" rIns="0" bIns="0" rtlCol="0">
            <a:spAutoFit/>
          </a:bodyPr>
          <a:lstStyle/>
          <a:p>
            <a:pPr marL="93980" marR="107314">
              <a:lnSpc>
                <a:spcPct val="106900"/>
              </a:lnSpc>
              <a:spcBef>
                <a:spcPts val="120"/>
              </a:spcBef>
            </a:pPr>
            <a:r>
              <a:rPr sz="2400" spc="-35" dirty="0">
                <a:latin typeface="Times New Roman"/>
                <a:cs typeface="Times New Roman"/>
              </a:rPr>
              <a:t>We</a:t>
            </a:r>
            <a:r>
              <a:rPr sz="2400" spc="-114" dirty="0">
                <a:latin typeface="Times New Roman"/>
                <a:cs typeface="Times New Roman"/>
              </a:rPr>
              <a:t> </a:t>
            </a:r>
            <a:r>
              <a:rPr sz="2400" spc="-10" dirty="0">
                <a:latin typeface="Times New Roman"/>
                <a:cs typeface="Times New Roman"/>
              </a:rPr>
              <a:t>perceive </a:t>
            </a:r>
            <a:r>
              <a:rPr sz="2400" dirty="0">
                <a:latin typeface="Times New Roman"/>
                <a:cs typeface="Times New Roman"/>
              </a:rPr>
              <a:t>behaviors</a:t>
            </a:r>
            <a:r>
              <a:rPr sz="2400" spc="-65" dirty="0">
                <a:latin typeface="Times New Roman"/>
                <a:cs typeface="Times New Roman"/>
              </a:rPr>
              <a:t> </a:t>
            </a:r>
            <a:r>
              <a:rPr sz="2400" spc="-20" dirty="0">
                <a:latin typeface="Times New Roman"/>
                <a:cs typeface="Times New Roman"/>
              </a:rPr>
              <a:t>that </a:t>
            </a:r>
            <a:r>
              <a:rPr sz="2400" dirty="0">
                <a:latin typeface="Times New Roman"/>
                <a:cs typeface="Times New Roman"/>
              </a:rPr>
              <a:t>indicate</a:t>
            </a:r>
            <a:r>
              <a:rPr sz="2400" spc="-45" dirty="0">
                <a:latin typeface="Times New Roman"/>
                <a:cs typeface="Times New Roman"/>
              </a:rPr>
              <a:t> </a:t>
            </a:r>
            <a:r>
              <a:rPr sz="2400" spc="-10" dirty="0">
                <a:latin typeface="Times New Roman"/>
                <a:cs typeface="Times New Roman"/>
              </a:rPr>
              <a:t>various </a:t>
            </a:r>
            <a:r>
              <a:rPr sz="2400" dirty="0">
                <a:latin typeface="Times New Roman"/>
                <a:cs typeface="Times New Roman"/>
              </a:rPr>
              <a:t>aspects</a:t>
            </a:r>
            <a:r>
              <a:rPr sz="2400" spc="15" dirty="0">
                <a:latin typeface="Times New Roman"/>
                <a:cs typeface="Times New Roman"/>
              </a:rPr>
              <a:t> </a:t>
            </a:r>
            <a:r>
              <a:rPr sz="2400" dirty="0">
                <a:latin typeface="Times New Roman"/>
                <a:cs typeface="Times New Roman"/>
              </a:rPr>
              <a:t>of</a:t>
            </a:r>
            <a:r>
              <a:rPr sz="2400" spc="-65" dirty="0">
                <a:latin typeface="Times New Roman"/>
                <a:cs typeface="Times New Roman"/>
              </a:rPr>
              <a:t> </a:t>
            </a:r>
            <a:r>
              <a:rPr sz="2400" dirty="0">
                <a:latin typeface="Times New Roman"/>
                <a:cs typeface="Times New Roman"/>
              </a:rPr>
              <a:t>status</a:t>
            </a:r>
            <a:r>
              <a:rPr sz="2400" spc="80" dirty="0">
                <a:latin typeface="Times New Roman"/>
                <a:cs typeface="Times New Roman"/>
              </a:rPr>
              <a:t> </a:t>
            </a:r>
            <a:r>
              <a:rPr sz="2400" dirty="0">
                <a:latin typeface="Times New Roman"/>
                <a:cs typeface="Times New Roman"/>
              </a:rPr>
              <a:t>to</a:t>
            </a:r>
            <a:r>
              <a:rPr sz="2400" spc="-80" dirty="0">
                <a:latin typeface="Times New Roman"/>
                <a:cs typeface="Times New Roman"/>
              </a:rPr>
              <a:t> </a:t>
            </a:r>
            <a:r>
              <a:rPr sz="2400" spc="-65" dirty="0">
                <a:latin typeface="Times New Roman"/>
                <a:cs typeface="Times New Roman"/>
              </a:rPr>
              <a:t>us, </a:t>
            </a:r>
            <a:r>
              <a:rPr sz="2400" dirty="0">
                <a:latin typeface="Times New Roman"/>
                <a:cs typeface="Times New Roman"/>
              </a:rPr>
              <a:t>for</a:t>
            </a:r>
            <a:r>
              <a:rPr sz="2400" spc="-95" dirty="0">
                <a:latin typeface="Times New Roman"/>
                <a:cs typeface="Times New Roman"/>
              </a:rPr>
              <a:t> </a:t>
            </a:r>
            <a:r>
              <a:rPr sz="2400" dirty="0">
                <a:latin typeface="Times New Roman"/>
                <a:cs typeface="Times New Roman"/>
              </a:rPr>
              <a:t>example,</a:t>
            </a:r>
            <a:r>
              <a:rPr sz="2400" spc="90" dirty="0">
                <a:latin typeface="Times New Roman"/>
                <a:cs typeface="Times New Roman"/>
              </a:rPr>
              <a:t> </a:t>
            </a:r>
            <a:r>
              <a:rPr sz="2400" dirty="0">
                <a:latin typeface="Times New Roman"/>
                <a:cs typeface="Times New Roman"/>
              </a:rPr>
              <a:t>rich</a:t>
            </a:r>
            <a:r>
              <a:rPr sz="2400" spc="-100" dirty="0">
                <a:latin typeface="Times New Roman"/>
                <a:cs typeface="Times New Roman"/>
              </a:rPr>
              <a:t> </a:t>
            </a:r>
            <a:r>
              <a:rPr sz="2400" spc="-25" dirty="0">
                <a:latin typeface="Times New Roman"/>
                <a:cs typeface="Times New Roman"/>
              </a:rPr>
              <a:t>or </a:t>
            </a:r>
            <a:r>
              <a:rPr sz="2400" dirty="0">
                <a:latin typeface="Times New Roman"/>
                <a:cs typeface="Times New Roman"/>
              </a:rPr>
              <a:t>poor,</a:t>
            </a:r>
            <a:r>
              <a:rPr sz="2400" spc="-145" dirty="0">
                <a:latin typeface="Times New Roman"/>
                <a:cs typeface="Times New Roman"/>
              </a:rPr>
              <a:t> </a:t>
            </a:r>
            <a:r>
              <a:rPr sz="2400" dirty="0">
                <a:latin typeface="Times New Roman"/>
                <a:cs typeface="Times New Roman"/>
              </a:rPr>
              <a:t>strong</a:t>
            </a:r>
            <a:r>
              <a:rPr sz="2400" spc="50" dirty="0">
                <a:latin typeface="Times New Roman"/>
                <a:cs typeface="Times New Roman"/>
              </a:rPr>
              <a:t> </a:t>
            </a:r>
            <a:r>
              <a:rPr sz="2400" dirty="0">
                <a:latin typeface="Times New Roman"/>
                <a:cs typeface="Times New Roman"/>
              </a:rPr>
              <a:t>or</a:t>
            </a:r>
            <a:r>
              <a:rPr sz="2400" spc="-50" dirty="0">
                <a:latin typeface="Times New Roman"/>
                <a:cs typeface="Times New Roman"/>
              </a:rPr>
              <a:t> </a:t>
            </a:r>
            <a:r>
              <a:rPr sz="2400" spc="-20" dirty="0">
                <a:latin typeface="Times New Roman"/>
                <a:cs typeface="Times New Roman"/>
              </a:rPr>
              <a:t>weak, </a:t>
            </a:r>
            <a:r>
              <a:rPr sz="2400" dirty="0">
                <a:latin typeface="Times New Roman"/>
                <a:cs typeface="Times New Roman"/>
              </a:rPr>
              <a:t>superior</a:t>
            </a:r>
            <a:r>
              <a:rPr sz="2400" spc="-20" dirty="0">
                <a:latin typeface="Times New Roman"/>
                <a:cs typeface="Times New Roman"/>
              </a:rPr>
              <a:t> </a:t>
            </a:r>
            <a:r>
              <a:rPr sz="2400" spc="-25" dirty="0">
                <a:latin typeface="Times New Roman"/>
                <a:cs typeface="Times New Roman"/>
              </a:rPr>
              <a:t>or </a:t>
            </a:r>
            <a:r>
              <a:rPr sz="2400" spc="-10" dirty="0">
                <a:latin typeface="Times New Roman"/>
                <a:cs typeface="Times New Roman"/>
              </a:rPr>
              <a:t>subordinate.</a:t>
            </a:r>
            <a:endParaRPr sz="2400" dirty="0">
              <a:latin typeface="Times New Roman"/>
              <a:cs typeface="Times New Roman"/>
            </a:endParaRPr>
          </a:p>
        </p:txBody>
      </p:sp>
      <p:sp>
        <p:nvSpPr>
          <p:cNvPr id="26" name="object 26"/>
          <p:cNvSpPr txBox="1"/>
          <p:nvPr/>
        </p:nvSpPr>
        <p:spPr>
          <a:xfrm>
            <a:off x="6224777" y="3049011"/>
            <a:ext cx="4050665" cy="1569720"/>
          </a:xfrm>
          <a:prstGeom prst="rect">
            <a:avLst/>
          </a:prstGeom>
          <a:noFill/>
          <a:ln w="9534">
            <a:solidFill>
              <a:schemeClr val="tx1"/>
            </a:solidFill>
          </a:ln>
        </p:spPr>
        <p:txBody>
          <a:bodyPr vert="horz" wrap="square" lIns="0" tIns="43815" rIns="0" bIns="0" rtlCol="0">
            <a:spAutoFit/>
          </a:bodyPr>
          <a:lstStyle/>
          <a:p>
            <a:pPr marL="95885" marR="336550">
              <a:lnSpc>
                <a:spcPct val="99100"/>
              </a:lnSpc>
              <a:spcBef>
                <a:spcPts val="345"/>
              </a:spcBef>
            </a:pPr>
            <a:r>
              <a:rPr sz="2400" spc="-35" dirty="0">
                <a:latin typeface="Times New Roman"/>
                <a:cs typeface="Times New Roman"/>
              </a:rPr>
              <a:t>We</a:t>
            </a:r>
            <a:r>
              <a:rPr sz="2400" dirty="0">
                <a:latin typeface="Times New Roman"/>
                <a:cs typeface="Times New Roman"/>
              </a:rPr>
              <a:t> perceive</a:t>
            </a:r>
            <a:r>
              <a:rPr sz="2400" spc="-50" dirty="0">
                <a:latin typeface="Times New Roman"/>
                <a:cs typeface="Times New Roman"/>
              </a:rPr>
              <a:t> </a:t>
            </a:r>
            <a:r>
              <a:rPr sz="2400" dirty="0">
                <a:latin typeface="Times New Roman"/>
                <a:cs typeface="Times New Roman"/>
              </a:rPr>
              <a:t>activity</a:t>
            </a:r>
            <a:r>
              <a:rPr sz="2400" spc="-40" dirty="0">
                <a:latin typeface="Times New Roman"/>
                <a:cs typeface="Times New Roman"/>
              </a:rPr>
              <a:t> </a:t>
            </a:r>
            <a:r>
              <a:rPr sz="2400" dirty="0">
                <a:latin typeface="Times New Roman"/>
                <a:cs typeface="Times New Roman"/>
              </a:rPr>
              <a:t>as</a:t>
            </a:r>
            <a:r>
              <a:rPr sz="2400" spc="-125" dirty="0">
                <a:latin typeface="Times New Roman"/>
                <a:cs typeface="Times New Roman"/>
              </a:rPr>
              <a:t> </a:t>
            </a:r>
            <a:r>
              <a:rPr sz="2400" spc="-10" dirty="0">
                <a:latin typeface="Times New Roman"/>
                <a:cs typeface="Times New Roman"/>
              </a:rPr>
              <a:t>being </a:t>
            </a:r>
            <a:r>
              <a:rPr sz="2400" dirty="0">
                <a:latin typeface="Times New Roman"/>
                <a:cs typeface="Times New Roman"/>
              </a:rPr>
              <a:t>active</a:t>
            </a:r>
            <a:r>
              <a:rPr sz="2400" spc="-50" dirty="0">
                <a:latin typeface="Times New Roman"/>
                <a:cs typeface="Times New Roman"/>
              </a:rPr>
              <a:t> </a:t>
            </a:r>
            <a:r>
              <a:rPr sz="2400" dirty="0">
                <a:latin typeface="Times New Roman"/>
                <a:cs typeface="Times New Roman"/>
              </a:rPr>
              <a:t>or</a:t>
            </a:r>
            <a:r>
              <a:rPr sz="2400" spc="-70" dirty="0">
                <a:latin typeface="Times New Roman"/>
                <a:cs typeface="Times New Roman"/>
              </a:rPr>
              <a:t> </a:t>
            </a:r>
            <a:r>
              <a:rPr sz="2400" spc="-10" dirty="0">
                <a:latin typeface="Times New Roman"/>
                <a:cs typeface="Times New Roman"/>
              </a:rPr>
              <a:t>passive.</a:t>
            </a:r>
            <a:r>
              <a:rPr sz="2400" spc="90" dirty="0">
                <a:latin typeface="Times New Roman"/>
                <a:cs typeface="Times New Roman"/>
              </a:rPr>
              <a:t> </a:t>
            </a:r>
            <a:r>
              <a:rPr sz="2400" dirty="0">
                <a:latin typeface="Times New Roman"/>
                <a:cs typeface="Times New Roman"/>
              </a:rPr>
              <a:t>This</a:t>
            </a:r>
            <a:r>
              <a:rPr sz="2400" spc="5" dirty="0">
                <a:latin typeface="Times New Roman"/>
                <a:cs typeface="Times New Roman"/>
              </a:rPr>
              <a:t> </a:t>
            </a:r>
            <a:r>
              <a:rPr sz="2400" spc="-40" dirty="0">
                <a:latin typeface="Times New Roman"/>
                <a:cs typeface="Times New Roman"/>
              </a:rPr>
              <a:t>signals </a:t>
            </a:r>
            <a:r>
              <a:rPr sz="2400" dirty="0">
                <a:latin typeface="Times New Roman"/>
                <a:cs typeface="Times New Roman"/>
              </a:rPr>
              <a:t>the</a:t>
            </a:r>
            <a:r>
              <a:rPr sz="2400" spc="-40" dirty="0">
                <a:latin typeface="Times New Roman"/>
                <a:cs typeface="Times New Roman"/>
              </a:rPr>
              <a:t> </a:t>
            </a:r>
            <a:r>
              <a:rPr sz="2400" dirty="0">
                <a:latin typeface="Times New Roman"/>
                <a:cs typeface="Times New Roman"/>
              </a:rPr>
              <a:t>intensity</a:t>
            </a:r>
            <a:r>
              <a:rPr sz="2400" spc="105" dirty="0">
                <a:latin typeface="Times New Roman"/>
                <a:cs typeface="Times New Roman"/>
              </a:rPr>
              <a:t> </a:t>
            </a:r>
            <a:r>
              <a:rPr sz="2400" dirty="0">
                <a:latin typeface="Times New Roman"/>
                <a:cs typeface="Times New Roman"/>
              </a:rPr>
              <a:t>of</a:t>
            </a:r>
            <a:r>
              <a:rPr sz="2400" spc="-65" dirty="0">
                <a:latin typeface="Times New Roman"/>
                <a:cs typeface="Times New Roman"/>
              </a:rPr>
              <a:t> </a:t>
            </a:r>
            <a:r>
              <a:rPr sz="2400" dirty="0">
                <a:latin typeface="Times New Roman"/>
                <a:cs typeface="Times New Roman"/>
              </a:rPr>
              <a:t>our</a:t>
            </a:r>
            <a:r>
              <a:rPr sz="2400" spc="-70" dirty="0">
                <a:latin typeface="Times New Roman"/>
                <a:cs typeface="Times New Roman"/>
              </a:rPr>
              <a:t> </a:t>
            </a:r>
            <a:r>
              <a:rPr sz="2400" spc="-10" dirty="0">
                <a:latin typeface="Times New Roman"/>
                <a:cs typeface="Times New Roman"/>
              </a:rPr>
              <a:t>feelings </a:t>
            </a:r>
            <a:r>
              <a:rPr sz="2400" dirty="0">
                <a:latin typeface="Times New Roman"/>
                <a:cs typeface="Times New Roman"/>
              </a:rPr>
              <a:t>about</a:t>
            </a:r>
            <a:r>
              <a:rPr sz="2400" spc="25" dirty="0">
                <a:latin typeface="Times New Roman"/>
                <a:cs typeface="Times New Roman"/>
              </a:rPr>
              <a:t> </a:t>
            </a:r>
            <a:r>
              <a:rPr sz="2400" dirty="0">
                <a:latin typeface="Times New Roman"/>
                <a:cs typeface="Times New Roman"/>
              </a:rPr>
              <a:t>a</a:t>
            </a:r>
            <a:r>
              <a:rPr sz="2400" spc="-60" dirty="0">
                <a:latin typeface="Times New Roman"/>
                <a:cs typeface="Times New Roman"/>
              </a:rPr>
              <a:t> </a:t>
            </a:r>
            <a:r>
              <a:rPr sz="2400" dirty="0">
                <a:latin typeface="Times New Roman"/>
                <a:cs typeface="Times New Roman"/>
              </a:rPr>
              <a:t>person</a:t>
            </a:r>
            <a:r>
              <a:rPr sz="2400" spc="25" dirty="0">
                <a:latin typeface="Times New Roman"/>
                <a:cs typeface="Times New Roman"/>
              </a:rPr>
              <a:t> </a:t>
            </a:r>
            <a:r>
              <a:rPr sz="2400" dirty="0">
                <a:latin typeface="Times New Roman"/>
                <a:cs typeface="Times New Roman"/>
              </a:rPr>
              <a:t>or</a:t>
            </a:r>
            <a:r>
              <a:rPr sz="2400" spc="-20" dirty="0">
                <a:latin typeface="Times New Roman"/>
                <a:cs typeface="Times New Roman"/>
              </a:rPr>
              <a:t> </a:t>
            </a:r>
            <a:r>
              <a:rPr sz="2400" spc="-10" dirty="0">
                <a:latin typeface="Times New Roman"/>
                <a:cs typeface="Times New Roman"/>
              </a:rPr>
              <a:t>subject.</a:t>
            </a:r>
            <a:endParaRPr sz="2400">
              <a:latin typeface="Times New Roman"/>
              <a:cs typeface="Times New Roman"/>
            </a:endParaRPr>
          </a:p>
        </p:txBody>
      </p:sp>
      <p:grpSp>
        <p:nvGrpSpPr>
          <p:cNvPr id="28" name="object 2"/>
          <p:cNvGrpSpPr/>
          <p:nvPr/>
        </p:nvGrpSpPr>
        <p:grpSpPr>
          <a:xfrm>
            <a:off x="8993171" y="-66930"/>
            <a:ext cx="3337089" cy="1282045"/>
            <a:chOff x="3162300" y="0"/>
            <a:chExt cx="5010150" cy="1562100"/>
          </a:xfrm>
        </p:grpSpPr>
        <p:pic>
          <p:nvPicPr>
            <p:cNvPr id="29" name="object 3"/>
            <p:cNvPicPr/>
            <p:nvPr/>
          </p:nvPicPr>
          <p:blipFill>
            <a:blip r:embed="rId12" cstate="print"/>
            <a:stretch>
              <a:fillRect/>
            </a:stretch>
          </p:blipFill>
          <p:spPr>
            <a:xfrm>
              <a:off x="3162300" y="447675"/>
              <a:ext cx="5010150" cy="1114425"/>
            </a:xfrm>
            <a:prstGeom prst="rect">
              <a:avLst/>
            </a:prstGeom>
          </p:spPr>
        </p:pic>
        <p:pic>
          <p:nvPicPr>
            <p:cNvPr id="30" name="object 4"/>
            <p:cNvPicPr/>
            <p:nvPr/>
          </p:nvPicPr>
          <p:blipFill>
            <a:blip r:embed="rId13" cstate="print"/>
            <a:stretch>
              <a:fillRect/>
            </a:stretch>
          </p:blipFill>
          <p:spPr>
            <a:xfrm>
              <a:off x="3352800" y="85725"/>
              <a:ext cx="4619640" cy="790575"/>
            </a:xfrm>
            <a:prstGeom prst="rect">
              <a:avLst/>
            </a:prstGeom>
          </p:spPr>
        </p:pic>
        <p:pic>
          <p:nvPicPr>
            <p:cNvPr id="31" name="object 5"/>
            <p:cNvPicPr/>
            <p:nvPr/>
          </p:nvPicPr>
          <p:blipFill>
            <a:blip r:embed="rId14" cstate="print"/>
            <a:stretch>
              <a:fillRect/>
            </a:stretch>
          </p:blipFill>
          <p:spPr>
            <a:xfrm>
              <a:off x="3171840" y="0"/>
              <a:ext cx="5000609" cy="1104899"/>
            </a:xfrm>
            <a:prstGeom prst="rect">
              <a:avLst/>
            </a:prstGeom>
          </p:spPr>
        </p:pic>
      </p:grpSp>
      <p:sp>
        <p:nvSpPr>
          <p:cNvPr id="32"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smtClean="0"/>
              <a:t>Non-Verbal</a:t>
            </a:r>
            <a:r>
              <a:rPr lang="en-US" sz="1800" spc="-180" smtClean="0"/>
              <a:t> </a:t>
            </a:r>
            <a:r>
              <a:rPr lang="en-US" sz="1800" spc="-10" smtClean="0"/>
              <a:t>Communication</a:t>
            </a:r>
            <a:endParaRPr lang="en-US" sz="1800" dirty="0"/>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15"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3493772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additive="base">
                                        <p:cTn id="16" dur="500" fill="hold"/>
                                        <p:tgtEl>
                                          <p:spTgt spid="24"/>
                                        </p:tgtEl>
                                        <p:attrNameLst>
                                          <p:attrName>ppt_x</p:attrName>
                                        </p:attrNameLst>
                                      </p:cBhvr>
                                      <p:tavLst>
                                        <p:tav tm="0">
                                          <p:val>
                                            <p:strVal val="#ppt_x"/>
                                          </p:val>
                                        </p:tav>
                                        <p:tav tm="100000">
                                          <p:val>
                                            <p:strVal val="#ppt_x"/>
                                          </p:val>
                                        </p:tav>
                                      </p:tavLst>
                                    </p:anim>
                                    <p:anim calcmode="lin" valueType="num">
                                      <p:cBhvr additive="base">
                                        <p:cTn id="17"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ppt_x"/>
                                          </p:val>
                                        </p:tav>
                                        <p:tav tm="100000">
                                          <p:val>
                                            <p:strVal val="#ppt_x"/>
                                          </p:val>
                                        </p:tav>
                                      </p:tavLst>
                                    </p:anim>
                                    <p:anim calcmode="lin" valueType="num">
                                      <p:cBhvr additive="base">
                                        <p:cTn id="23" dur="5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500" fill="hold"/>
                                        <p:tgtEl>
                                          <p:spTgt spid="25"/>
                                        </p:tgtEl>
                                        <p:attrNameLst>
                                          <p:attrName>ppt_x</p:attrName>
                                        </p:attrNameLst>
                                      </p:cBhvr>
                                      <p:tavLst>
                                        <p:tav tm="0">
                                          <p:val>
                                            <p:strVal val="#ppt_x"/>
                                          </p:val>
                                        </p:tav>
                                        <p:tav tm="100000">
                                          <p:val>
                                            <p:strVal val="#ppt_x"/>
                                          </p:val>
                                        </p:tav>
                                      </p:tavLst>
                                    </p:anim>
                                    <p:anim calcmode="lin" valueType="num">
                                      <p:cBhvr additive="base">
                                        <p:cTn id="27"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fill="hold"/>
                                        <p:tgtEl>
                                          <p:spTgt spid="23"/>
                                        </p:tgtEl>
                                        <p:attrNameLst>
                                          <p:attrName>ppt_x</p:attrName>
                                        </p:attrNameLst>
                                      </p:cBhvr>
                                      <p:tavLst>
                                        <p:tav tm="0">
                                          <p:val>
                                            <p:strVal val="#ppt_x"/>
                                          </p:val>
                                        </p:tav>
                                        <p:tav tm="100000">
                                          <p:val>
                                            <p:strVal val="#ppt_x"/>
                                          </p:val>
                                        </p:tav>
                                      </p:tavLst>
                                    </p:anim>
                                    <p:anim calcmode="lin" valueType="num">
                                      <p:cBhvr additive="base">
                                        <p:cTn id="33" dur="500" fill="hold"/>
                                        <p:tgtEl>
                                          <p:spTgt spid="23"/>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26"/>
                                        </p:tgtEl>
                                        <p:attrNameLst>
                                          <p:attrName>style.visibility</p:attrName>
                                        </p:attrNameLst>
                                      </p:cBhvr>
                                      <p:to>
                                        <p:strVal val="visible"/>
                                      </p:to>
                                    </p:set>
                                    <p:anim calcmode="lin" valueType="num">
                                      <p:cBhvr additive="base">
                                        <p:cTn id="36" dur="500" fill="hold"/>
                                        <p:tgtEl>
                                          <p:spTgt spid="26"/>
                                        </p:tgtEl>
                                        <p:attrNameLst>
                                          <p:attrName>ppt_x</p:attrName>
                                        </p:attrNameLst>
                                      </p:cBhvr>
                                      <p:tavLst>
                                        <p:tav tm="0">
                                          <p:val>
                                            <p:strVal val="#ppt_x"/>
                                          </p:val>
                                        </p:tav>
                                        <p:tav tm="100000">
                                          <p:val>
                                            <p:strVal val="#ppt_x"/>
                                          </p:val>
                                        </p:tav>
                                      </p:tavLst>
                                    </p:anim>
                                    <p:anim calcmode="lin" valueType="num">
                                      <p:cBhvr additive="base">
                                        <p:cTn id="37"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5" grpId="0" animBg="1"/>
      <p:bldP spid="19" grpId="0" animBg="1"/>
      <p:bldP spid="23" grpId="0" animBg="1"/>
      <p:bldP spid="24" grpId="0" animBg="1"/>
      <p:bldP spid="25"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168678" y="21635"/>
            <a:ext cx="5744210" cy="1562100"/>
            <a:chOff x="3162300" y="0"/>
            <a:chExt cx="5744210" cy="1562100"/>
          </a:xfrm>
        </p:grpSpPr>
        <p:pic>
          <p:nvPicPr>
            <p:cNvPr id="3" name="object 3"/>
            <p:cNvPicPr/>
            <p:nvPr/>
          </p:nvPicPr>
          <p:blipFill>
            <a:blip r:embed="rId2" cstate="print"/>
            <a:stretch>
              <a:fillRect/>
            </a:stretch>
          </p:blipFill>
          <p:spPr>
            <a:xfrm>
              <a:off x="3162300" y="447675"/>
              <a:ext cx="5743559" cy="1114425"/>
            </a:xfrm>
            <a:prstGeom prst="rect">
              <a:avLst/>
            </a:prstGeom>
          </p:spPr>
        </p:pic>
        <p:pic>
          <p:nvPicPr>
            <p:cNvPr id="4" name="object 4"/>
            <p:cNvPicPr/>
            <p:nvPr/>
          </p:nvPicPr>
          <p:blipFill>
            <a:blip r:embed="rId3" cstate="print"/>
            <a:stretch>
              <a:fillRect/>
            </a:stretch>
          </p:blipFill>
          <p:spPr>
            <a:xfrm>
              <a:off x="3352800" y="85725"/>
              <a:ext cx="5362559" cy="790575"/>
            </a:xfrm>
            <a:prstGeom prst="rect">
              <a:avLst/>
            </a:prstGeom>
          </p:spPr>
        </p:pic>
        <p:pic>
          <p:nvPicPr>
            <p:cNvPr id="5" name="object 5"/>
            <p:cNvPicPr/>
            <p:nvPr/>
          </p:nvPicPr>
          <p:blipFill>
            <a:blip r:embed="rId4" cstate="print"/>
            <a:stretch>
              <a:fillRect/>
            </a:stretch>
          </p:blipFill>
          <p:spPr>
            <a:xfrm>
              <a:off x="3171840" y="0"/>
              <a:ext cx="5734050" cy="1104899"/>
            </a:xfrm>
            <a:prstGeom prst="rect">
              <a:avLst/>
            </a:prstGeom>
          </p:spPr>
        </p:pic>
      </p:grpSp>
      <p:sp>
        <p:nvSpPr>
          <p:cNvPr id="6" name="object 6"/>
          <p:cNvSpPr txBox="1">
            <a:spLocks noGrp="1"/>
          </p:cNvSpPr>
          <p:nvPr>
            <p:ph type="title"/>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spAutoFit/>
          </a:bodyPr>
          <a:lstStyle/>
          <a:p>
            <a:pPr marL="93980">
              <a:lnSpc>
                <a:spcPct val="100000"/>
              </a:lnSpc>
              <a:spcBef>
                <a:spcPts val="215"/>
              </a:spcBef>
            </a:pPr>
            <a:r>
              <a:rPr lang="en-US" sz="3600" dirty="0" smtClean="0"/>
              <a:t>Codes of </a:t>
            </a:r>
            <a:r>
              <a:rPr sz="3600" dirty="0" smtClean="0"/>
              <a:t>Nonverbal</a:t>
            </a:r>
            <a:r>
              <a:rPr sz="3600" spc="-15" dirty="0" smtClean="0"/>
              <a:t> </a:t>
            </a:r>
            <a:r>
              <a:rPr sz="3600" spc="-10" dirty="0"/>
              <a:t>Communication</a:t>
            </a:r>
            <a:endParaRPr sz="3600" dirty="0"/>
          </a:p>
        </p:txBody>
      </p:sp>
      <p:pic>
        <p:nvPicPr>
          <p:cNvPr id="7" name="object 7"/>
          <p:cNvPicPr/>
          <p:nvPr/>
        </p:nvPicPr>
        <p:blipFill>
          <a:blip r:embed="rId5" cstate="print"/>
          <a:stretch>
            <a:fillRect/>
          </a:stretch>
        </p:blipFill>
        <p:spPr>
          <a:xfrm>
            <a:off x="1654319" y="614059"/>
            <a:ext cx="6772275" cy="904875"/>
          </a:xfrm>
          <a:prstGeom prst="rect">
            <a:avLst/>
          </a:prstGeom>
        </p:spPr>
      </p:pic>
      <p:sp>
        <p:nvSpPr>
          <p:cNvPr id="9" name="object 9"/>
          <p:cNvSpPr txBox="1"/>
          <p:nvPr/>
        </p:nvSpPr>
        <p:spPr>
          <a:xfrm>
            <a:off x="2168647" y="1583735"/>
            <a:ext cx="6416675" cy="1816331"/>
          </a:xfrm>
          <a:prstGeom prst="rect">
            <a:avLst/>
          </a:prstGeom>
          <a:noFill/>
          <a:ln w="9534">
            <a:solidFill>
              <a:schemeClr val="tx1"/>
            </a:solidFill>
          </a:ln>
        </p:spPr>
        <p:txBody>
          <a:bodyPr vert="horz" wrap="square" lIns="0" tIns="3810" rIns="0" bIns="0" rtlCol="0">
            <a:spAutoFit/>
          </a:bodyPr>
          <a:lstStyle/>
          <a:p>
            <a:pPr marL="91440" marR="621665">
              <a:lnSpc>
                <a:spcPct val="109200"/>
              </a:lnSpc>
              <a:spcBef>
                <a:spcPts val="30"/>
              </a:spcBef>
              <a:tabLst>
                <a:tab pos="3124835" algn="l"/>
                <a:tab pos="3905250" algn="l"/>
                <a:tab pos="4507230" algn="l"/>
              </a:tabLst>
            </a:pPr>
            <a:r>
              <a:rPr sz="2750" spc="-25" dirty="0" smtClean="0">
                <a:latin typeface="Times New Roman"/>
                <a:cs typeface="Times New Roman"/>
              </a:rPr>
              <a:t>vocal </a:t>
            </a:r>
            <a:r>
              <a:rPr sz="2750" dirty="0">
                <a:latin typeface="Times New Roman"/>
                <a:cs typeface="Times New Roman"/>
              </a:rPr>
              <a:t>expression;</a:t>
            </a:r>
            <a:r>
              <a:rPr sz="2750" spc="215" dirty="0">
                <a:latin typeface="Times New Roman"/>
                <a:cs typeface="Times New Roman"/>
              </a:rPr>
              <a:t> </a:t>
            </a:r>
            <a:r>
              <a:rPr sz="2750" dirty="0" smtClean="0">
                <a:latin typeface="Times New Roman"/>
                <a:cs typeface="Times New Roman"/>
              </a:rPr>
              <a:t>space,</a:t>
            </a:r>
            <a:r>
              <a:rPr sz="2750" spc="85" dirty="0" smtClean="0">
                <a:latin typeface="Times New Roman"/>
                <a:cs typeface="Times New Roman"/>
              </a:rPr>
              <a:t> </a:t>
            </a:r>
            <a:r>
              <a:rPr sz="2750" dirty="0">
                <a:latin typeface="Times New Roman"/>
                <a:cs typeface="Times New Roman"/>
              </a:rPr>
              <a:t>environment,</a:t>
            </a:r>
            <a:r>
              <a:rPr sz="2750" spc="215" dirty="0">
                <a:latin typeface="Times New Roman"/>
                <a:cs typeface="Times New Roman"/>
              </a:rPr>
              <a:t> </a:t>
            </a:r>
            <a:r>
              <a:rPr sz="2750" spc="-25" dirty="0">
                <a:latin typeface="Times New Roman"/>
                <a:cs typeface="Times New Roman"/>
              </a:rPr>
              <a:t>and </a:t>
            </a:r>
            <a:r>
              <a:rPr sz="2750" dirty="0">
                <a:latin typeface="Times New Roman"/>
                <a:cs typeface="Times New Roman"/>
              </a:rPr>
              <a:t>territory;</a:t>
            </a:r>
            <a:r>
              <a:rPr sz="2750" spc="160" dirty="0">
                <a:latin typeface="Times New Roman"/>
                <a:cs typeface="Times New Roman"/>
              </a:rPr>
              <a:t> </a:t>
            </a:r>
            <a:r>
              <a:rPr sz="2750" dirty="0">
                <a:latin typeface="Times New Roman"/>
                <a:cs typeface="Times New Roman"/>
              </a:rPr>
              <a:t>physical</a:t>
            </a:r>
            <a:r>
              <a:rPr sz="2750" spc="95" dirty="0">
                <a:latin typeface="Times New Roman"/>
                <a:cs typeface="Times New Roman"/>
              </a:rPr>
              <a:t> </a:t>
            </a:r>
            <a:r>
              <a:rPr sz="2750" spc="-10" dirty="0">
                <a:latin typeface="Times New Roman"/>
                <a:cs typeface="Times New Roman"/>
              </a:rPr>
              <a:t>appearance;</a:t>
            </a:r>
            <a:r>
              <a:rPr sz="2750" dirty="0">
                <a:latin typeface="Times New Roman"/>
                <a:cs typeface="Times New Roman"/>
              </a:rPr>
              <a:t>	</a:t>
            </a:r>
            <a:r>
              <a:rPr sz="2750" spc="-20" dirty="0">
                <a:latin typeface="Times New Roman"/>
                <a:cs typeface="Times New Roman"/>
              </a:rPr>
              <a:t>body </a:t>
            </a:r>
            <a:r>
              <a:rPr sz="2750" dirty="0">
                <a:latin typeface="Times New Roman"/>
                <a:cs typeface="Times New Roman"/>
              </a:rPr>
              <a:t>movement,</a:t>
            </a:r>
            <a:r>
              <a:rPr sz="2750" spc="150" dirty="0">
                <a:latin typeface="Times New Roman"/>
                <a:cs typeface="Times New Roman"/>
              </a:rPr>
              <a:t> </a:t>
            </a:r>
            <a:r>
              <a:rPr sz="2750" dirty="0">
                <a:latin typeface="Times New Roman"/>
                <a:cs typeface="Times New Roman"/>
              </a:rPr>
              <a:t>gestures,</a:t>
            </a:r>
            <a:r>
              <a:rPr sz="2750" spc="225" dirty="0">
                <a:latin typeface="Times New Roman"/>
                <a:cs typeface="Times New Roman"/>
              </a:rPr>
              <a:t> </a:t>
            </a:r>
            <a:r>
              <a:rPr sz="2750" dirty="0">
                <a:latin typeface="Times New Roman"/>
                <a:cs typeface="Times New Roman"/>
              </a:rPr>
              <a:t>and</a:t>
            </a:r>
            <a:r>
              <a:rPr sz="2750" spc="-15" dirty="0">
                <a:latin typeface="Times New Roman"/>
                <a:cs typeface="Times New Roman"/>
              </a:rPr>
              <a:t> </a:t>
            </a:r>
            <a:r>
              <a:rPr sz="2750" dirty="0">
                <a:latin typeface="Times New Roman"/>
                <a:cs typeface="Times New Roman"/>
              </a:rPr>
              <a:t>posture;</a:t>
            </a:r>
            <a:r>
              <a:rPr sz="2750" spc="155" dirty="0">
                <a:latin typeface="Times New Roman"/>
                <a:cs typeface="Times New Roman"/>
              </a:rPr>
              <a:t> </a:t>
            </a:r>
            <a:r>
              <a:rPr sz="2750" spc="-10" dirty="0">
                <a:latin typeface="Times New Roman"/>
                <a:cs typeface="Times New Roman"/>
              </a:rPr>
              <a:t>facial </a:t>
            </a:r>
            <a:r>
              <a:rPr sz="2750" dirty="0">
                <a:latin typeface="Times New Roman"/>
                <a:cs typeface="Times New Roman"/>
              </a:rPr>
              <a:t>and</a:t>
            </a:r>
            <a:r>
              <a:rPr sz="2750" spc="-25" dirty="0">
                <a:latin typeface="Times New Roman"/>
                <a:cs typeface="Times New Roman"/>
              </a:rPr>
              <a:t> </a:t>
            </a:r>
            <a:r>
              <a:rPr sz="2750" dirty="0">
                <a:latin typeface="Times New Roman"/>
                <a:cs typeface="Times New Roman"/>
              </a:rPr>
              <a:t>eye</a:t>
            </a:r>
            <a:r>
              <a:rPr sz="2750" spc="145" dirty="0">
                <a:latin typeface="Times New Roman"/>
                <a:cs typeface="Times New Roman"/>
              </a:rPr>
              <a:t> </a:t>
            </a:r>
            <a:r>
              <a:rPr sz="2750" spc="-10" dirty="0">
                <a:latin typeface="Times New Roman"/>
                <a:cs typeface="Times New Roman"/>
              </a:rPr>
              <a:t>expressions;</a:t>
            </a:r>
            <a:r>
              <a:rPr sz="2750" dirty="0">
                <a:latin typeface="Times New Roman"/>
                <a:cs typeface="Times New Roman"/>
              </a:rPr>
              <a:t>	and</a:t>
            </a:r>
            <a:r>
              <a:rPr sz="2750" spc="50" dirty="0">
                <a:latin typeface="Times New Roman"/>
                <a:cs typeface="Times New Roman"/>
              </a:rPr>
              <a:t> </a:t>
            </a:r>
            <a:r>
              <a:rPr sz="2750" spc="-10" dirty="0">
                <a:latin typeface="Times New Roman"/>
                <a:cs typeface="Times New Roman"/>
              </a:rPr>
              <a:t>touch.</a:t>
            </a:r>
            <a:endParaRPr sz="2750" dirty="0">
              <a:latin typeface="Times New Roman"/>
              <a:cs typeface="Times New Roman"/>
            </a:endParaRPr>
          </a:p>
        </p:txBody>
      </p:sp>
      <p:grpSp>
        <p:nvGrpSpPr>
          <p:cNvPr id="11" name="object 2"/>
          <p:cNvGrpSpPr/>
          <p:nvPr/>
        </p:nvGrpSpPr>
        <p:grpSpPr>
          <a:xfrm>
            <a:off x="8993171" y="-66930"/>
            <a:ext cx="3337089" cy="1282045"/>
            <a:chOff x="3162300" y="0"/>
            <a:chExt cx="5010150" cy="1562100"/>
          </a:xfrm>
        </p:grpSpPr>
        <p:pic>
          <p:nvPicPr>
            <p:cNvPr id="12" name="object 3"/>
            <p:cNvPicPr/>
            <p:nvPr/>
          </p:nvPicPr>
          <p:blipFill>
            <a:blip r:embed="rId6" cstate="print"/>
            <a:stretch>
              <a:fillRect/>
            </a:stretch>
          </p:blipFill>
          <p:spPr>
            <a:xfrm>
              <a:off x="3162300" y="447675"/>
              <a:ext cx="5010150" cy="1114425"/>
            </a:xfrm>
            <a:prstGeom prst="rect">
              <a:avLst/>
            </a:prstGeom>
          </p:spPr>
        </p:pic>
        <p:pic>
          <p:nvPicPr>
            <p:cNvPr id="13" name="object 4"/>
            <p:cNvPicPr/>
            <p:nvPr/>
          </p:nvPicPr>
          <p:blipFill>
            <a:blip r:embed="rId7" cstate="print"/>
            <a:stretch>
              <a:fillRect/>
            </a:stretch>
          </p:blipFill>
          <p:spPr>
            <a:xfrm>
              <a:off x="3352800" y="85725"/>
              <a:ext cx="4619640" cy="790575"/>
            </a:xfrm>
            <a:prstGeom prst="rect">
              <a:avLst/>
            </a:prstGeom>
          </p:spPr>
        </p:pic>
        <p:pic>
          <p:nvPicPr>
            <p:cNvPr id="14" name="object 5"/>
            <p:cNvPicPr/>
            <p:nvPr/>
          </p:nvPicPr>
          <p:blipFill>
            <a:blip r:embed="rId8" cstate="print"/>
            <a:stretch>
              <a:fillRect/>
            </a:stretch>
          </p:blipFill>
          <p:spPr>
            <a:xfrm>
              <a:off x="3171840" y="0"/>
              <a:ext cx="5000609" cy="1104899"/>
            </a:xfrm>
            <a:prstGeom prst="rect">
              <a:avLst/>
            </a:prstGeom>
          </p:spPr>
        </p:pic>
      </p:grpSp>
      <p:sp>
        <p:nvSpPr>
          <p:cNvPr id="15"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pic>
        <p:nvPicPr>
          <p:cNvPr id="16" name="Picture 15">
            <a:extLst>
              <a:ext uri="{FF2B5EF4-FFF2-40B4-BE49-F238E27FC236}">
                <a16:creationId xmlns:a16="http://schemas.microsoft.com/office/drawing/2014/main" id="{7B1083B8-7F24-C9AF-FA88-CAB8BE99D406}"/>
              </a:ext>
            </a:extLst>
          </p:cNvPr>
          <p:cNvPicPr>
            <a:picLocks noChangeAspect="1"/>
          </p:cNvPicPr>
          <p:nvPr/>
        </p:nvPicPr>
        <p:blipFill>
          <a:blip r:embed="rId9"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960194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2294673" y="58831"/>
            <a:ext cx="5744210" cy="1562100"/>
            <a:chOff x="3162300" y="0"/>
            <a:chExt cx="5744210" cy="1562100"/>
          </a:xfrm>
        </p:grpSpPr>
        <p:pic>
          <p:nvPicPr>
            <p:cNvPr id="4" name="object 4"/>
            <p:cNvPicPr/>
            <p:nvPr/>
          </p:nvPicPr>
          <p:blipFill>
            <a:blip r:embed="rId2" cstate="print"/>
            <a:stretch>
              <a:fillRect/>
            </a:stretch>
          </p:blipFill>
          <p:spPr>
            <a:xfrm>
              <a:off x="3162300" y="447675"/>
              <a:ext cx="5743559" cy="1114425"/>
            </a:xfrm>
            <a:prstGeom prst="rect">
              <a:avLst/>
            </a:prstGeom>
          </p:spPr>
        </p:pic>
        <p:pic>
          <p:nvPicPr>
            <p:cNvPr id="5" name="object 5"/>
            <p:cNvPicPr/>
            <p:nvPr/>
          </p:nvPicPr>
          <p:blipFill>
            <a:blip r:embed="rId3" cstate="print"/>
            <a:stretch>
              <a:fillRect/>
            </a:stretch>
          </p:blipFill>
          <p:spPr>
            <a:xfrm>
              <a:off x="3352800" y="85725"/>
              <a:ext cx="5362559" cy="790575"/>
            </a:xfrm>
            <a:prstGeom prst="rect">
              <a:avLst/>
            </a:prstGeom>
          </p:spPr>
        </p:pic>
        <p:pic>
          <p:nvPicPr>
            <p:cNvPr id="6" name="object 6"/>
            <p:cNvPicPr/>
            <p:nvPr/>
          </p:nvPicPr>
          <p:blipFill>
            <a:blip r:embed="rId4" cstate="print"/>
            <a:stretch>
              <a:fillRect/>
            </a:stretch>
          </p:blipFill>
          <p:spPr>
            <a:xfrm>
              <a:off x="3171840" y="0"/>
              <a:ext cx="5734050" cy="1104899"/>
            </a:xfrm>
            <a:prstGeom prst="rect">
              <a:avLst/>
            </a:prstGeom>
          </p:spPr>
        </p:pic>
      </p:grpSp>
      <p:grpSp>
        <p:nvGrpSpPr>
          <p:cNvPr id="13" name="object 13"/>
          <p:cNvGrpSpPr/>
          <p:nvPr/>
        </p:nvGrpSpPr>
        <p:grpSpPr>
          <a:xfrm>
            <a:off x="323850" y="1257284"/>
            <a:ext cx="3543300" cy="1019175"/>
            <a:chOff x="323850" y="1257284"/>
            <a:chExt cx="3543300" cy="1019175"/>
          </a:xfrm>
        </p:grpSpPr>
        <p:pic>
          <p:nvPicPr>
            <p:cNvPr id="14" name="object 14"/>
            <p:cNvPicPr/>
            <p:nvPr/>
          </p:nvPicPr>
          <p:blipFill>
            <a:blip r:embed="rId5" cstate="print"/>
            <a:stretch>
              <a:fillRect/>
            </a:stretch>
          </p:blipFill>
          <p:spPr>
            <a:xfrm>
              <a:off x="476250" y="1343025"/>
              <a:ext cx="3181350" cy="733425"/>
            </a:xfrm>
            <a:prstGeom prst="rect">
              <a:avLst/>
            </a:prstGeom>
          </p:spPr>
        </p:pic>
        <p:pic>
          <p:nvPicPr>
            <p:cNvPr id="15" name="object 15"/>
            <p:cNvPicPr/>
            <p:nvPr/>
          </p:nvPicPr>
          <p:blipFill>
            <a:blip r:embed="rId6" cstate="print"/>
            <a:stretch>
              <a:fillRect/>
            </a:stretch>
          </p:blipFill>
          <p:spPr>
            <a:xfrm>
              <a:off x="323850" y="1257284"/>
              <a:ext cx="3543300" cy="1019175"/>
            </a:xfrm>
            <a:prstGeom prst="rect">
              <a:avLst/>
            </a:prstGeom>
          </p:spPr>
        </p:pic>
      </p:grpSp>
      <p:sp>
        <p:nvSpPr>
          <p:cNvPr id="16" name="object 16"/>
          <p:cNvSpPr txBox="1"/>
          <p:nvPr/>
        </p:nvSpPr>
        <p:spPr>
          <a:xfrm>
            <a:off x="506467" y="1413918"/>
            <a:ext cx="3039745" cy="593725"/>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sz="3200" spc="-80" dirty="0">
                <a:latin typeface="Times New Roman"/>
                <a:cs typeface="Times New Roman"/>
              </a:rPr>
              <a:t>Vocal</a:t>
            </a:r>
            <a:r>
              <a:rPr sz="3200" spc="-100" dirty="0">
                <a:latin typeface="Times New Roman"/>
                <a:cs typeface="Times New Roman"/>
              </a:rPr>
              <a:t> </a:t>
            </a:r>
            <a:r>
              <a:rPr sz="3200" spc="-10" dirty="0">
                <a:latin typeface="Times New Roman"/>
                <a:cs typeface="Times New Roman"/>
              </a:rPr>
              <a:t>Expression</a:t>
            </a:r>
            <a:endParaRPr sz="3200">
              <a:latin typeface="Times New Roman"/>
              <a:cs typeface="Times New Roman"/>
            </a:endParaRPr>
          </a:p>
        </p:txBody>
      </p:sp>
      <p:sp>
        <p:nvSpPr>
          <p:cNvPr id="17" name="object 17"/>
          <p:cNvSpPr txBox="1"/>
          <p:nvPr/>
        </p:nvSpPr>
        <p:spPr>
          <a:xfrm>
            <a:off x="738426" y="2142216"/>
            <a:ext cx="6558280" cy="3296920"/>
          </a:xfrm>
          <a:prstGeom prst="rect">
            <a:avLst/>
          </a:prstGeom>
          <a:noFill/>
          <a:ln w="9534">
            <a:solidFill>
              <a:schemeClr val="tx1"/>
            </a:solidFill>
          </a:ln>
        </p:spPr>
        <p:txBody>
          <a:bodyPr vert="horz" wrap="square" lIns="0" tIns="3810" rIns="0" bIns="0" rtlCol="0">
            <a:spAutoFit/>
          </a:bodyPr>
          <a:lstStyle/>
          <a:p>
            <a:pPr marL="92075" marR="201930">
              <a:lnSpc>
                <a:spcPct val="109200"/>
              </a:lnSpc>
              <a:spcBef>
                <a:spcPts val="30"/>
              </a:spcBef>
              <a:tabLst>
                <a:tab pos="1405255" algn="l"/>
              </a:tabLst>
            </a:pPr>
            <a:r>
              <a:rPr sz="2750" spc="-30" dirty="0">
                <a:latin typeface="Times New Roman"/>
                <a:cs typeface="Times New Roman"/>
              </a:rPr>
              <a:t>Vocalics,</a:t>
            </a:r>
            <a:r>
              <a:rPr sz="2750" spc="170" dirty="0">
                <a:latin typeface="Times New Roman"/>
                <a:cs typeface="Times New Roman"/>
              </a:rPr>
              <a:t> </a:t>
            </a:r>
            <a:r>
              <a:rPr sz="2750" dirty="0">
                <a:latin typeface="Times New Roman"/>
                <a:cs typeface="Times New Roman"/>
              </a:rPr>
              <a:t>sometimes</a:t>
            </a:r>
            <a:r>
              <a:rPr sz="2750" spc="155" dirty="0">
                <a:latin typeface="Times New Roman"/>
                <a:cs typeface="Times New Roman"/>
              </a:rPr>
              <a:t> </a:t>
            </a:r>
            <a:r>
              <a:rPr sz="2750" dirty="0">
                <a:latin typeface="Times New Roman"/>
                <a:cs typeface="Times New Roman"/>
              </a:rPr>
              <a:t>referred</a:t>
            </a:r>
            <a:r>
              <a:rPr sz="2750" spc="90" dirty="0">
                <a:latin typeface="Times New Roman"/>
                <a:cs typeface="Times New Roman"/>
              </a:rPr>
              <a:t> </a:t>
            </a:r>
            <a:r>
              <a:rPr sz="2750" dirty="0">
                <a:latin typeface="Times New Roman"/>
                <a:cs typeface="Times New Roman"/>
              </a:rPr>
              <a:t>to</a:t>
            </a:r>
            <a:r>
              <a:rPr sz="2750" spc="-35" dirty="0">
                <a:latin typeface="Times New Roman"/>
                <a:cs typeface="Times New Roman"/>
              </a:rPr>
              <a:t> </a:t>
            </a:r>
            <a:r>
              <a:rPr sz="2750" spc="-25" dirty="0">
                <a:latin typeface="Times New Roman"/>
                <a:cs typeface="Times New Roman"/>
              </a:rPr>
              <a:t>as </a:t>
            </a:r>
            <a:r>
              <a:rPr sz="2750" dirty="0">
                <a:latin typeface="Times New Roman"/>
                <a:cs typeface="Times New Roman"/>
              </a:rPr>
              <a:t>paralanguage,</a:t>
            </a:r>
            <a:r>
              <a:rPr sz="2750" spc="254" dirty="0">
                <a:latin typeface="Times New Roman"/>
                <a:cs typeface="Times New Roman"/>
              </a:rPr>
              <a:t> </a:t>
            </a:r>
            <a:r>
              <a:rPr sz="2750" dirty="0">
                <a:latin typeface="Times New Roman"/>
                <a:cs typeface="Times New Roman"/>
              </a:rPr>
              <a:t>refers</a:t>
            </a:r>
            <a:r>
              <a:rPr sz="2750" spc="175" dirty="0">
                <a:latin typeface="Times New Roman"/>
                <a:cs typeface="Times New Roman"/>
              </a:rPr>
              <a:t> </a:t>
            </a:r>
            <a:r>
              <a:rPr sz="2750" dirty="0">
                <a:latin typeface="Times New Roman"/>
                <a:cs typeface="Times New Roman"/>
              </a:rPr>
              <a:t>to</a:t>
            </a:r>
            <a:r>
              <a:rPr sz="2750" spc="-40" dirty="0">
                <a:latin typeface="Times New Roman"/>
                <a:cs typeface="Times New Roman"/>
              </a:rPr>
              <a:t> </a:t>
            </a:r>
            <a:r>
              <a:rPr sz="2750" dirty="0">
                <a:latin typeface="Times New Roman"/>
                <a:cs typeface="Times New Roman"/>
              </a:rPr>
              <a:t>how</a:t>
            </a:r>
            <a:r>
              <a:rPr sz="2750" spc="15" dirty="0">
                <a:latin typeface="Times New Roman"/>
                <a:cs typeface="Times New Roman"/>
              </a:rPr>
              <a:t> </a:t>
            </a:r>
            <a:r>
              <a:rPr sz="2750" dirty="0">
                <a:latin typeface="Times New Roman"/>
                <a:cs typeface="Times New Roman"/>
              </a:rPr>
              <a:t>people</a:t>
            </a:r>
            <a:r>
              <a:rPr sz="2750" spc="175" dirty="0">
                <a:latin typeface="Times New Roman"/>
                <a:cs typeface="Times New Roman"/>
              </a:rPr>
              <a:t> </a:t>
            </a:r>
            <a:r>
              <a:rPr sz="2750" dirty="0">
                <a:latin typeface="Times New Roman"/>
                <a:cs typeface="Times New Roman"/>
              </a:rPr>
              <a:t>use</a:t>
            </a:r>
            <a:r>
              <a:rPr sz="2750" spc="-35" dirty="0">
                <a:latin typeface="Times New Roman"/>
                <a:cs typeface="Times New Roman"/>
              </a:rPr>
              <a:t> </a:t>
            </a:r>
            <a:r>
              <a:rPr sz="2750" spc="-10" dirty="0">
                <a:latin typeface="Times New Roman"/>
                <a:cs typeface="Times New Roman"/>
              </a:rPr>
              <a:t>their </a:t>
            </a:r>
            <a:r>
              <a:rPr sz="2750" dirty="0">
                <a:latin typeface="Times New Roman"/>
                <a:cs typeface="Times New Roman"/>
              </a:rPr>
              <a:t>voices</a:t>
            </a:r>
            <a:r>
              <a:rPr sz="2750" spc="185" dirty="0">
                <a:latin typeface="Times New Roman"/>
                <a:cs typeface="Times New Roman"/>
              </a:rPr>
              <a:t> </a:t>
            </a:r>
            <a:r>
              <a:rPr sz="2750" dirty="0">
                <a:latin typeface="Times New Roman"/>
                <a:cs typeface="Times New Roman"/>
              </a:rPr>
              <a:t>to</a:t>
            </a:r>
            <a:r>
              <a:rPr sz="2750" spc="45" dirty="0">
                <a:latin typeface="Times New Roman"/>
                <a:cs typeface="Times New Roman"/>
              </a:rPr>
              <a:t> </a:t>
            </a:r>
            <a:r>
              <a:rPr sz="2750" dirty="0">
                <a:latin typeface="Times New Roman"/>
                <a:cs typeface="Times New Roman"/>
              </a:rPr>
              <a:t>communicate</a:t>
            </a:r>
            <a:r>
              <a:rPr sz="2750" spc="185" dirty="0">
                <a:latin typeface="Times New Roman"/>
                <a:cs typeface="Times New Roman"/>
              </a:rPr>
              <a:t> </a:t>
            </a:r>
            <a:r>
              <a:rPr sz="2750" dirty="0">
                <a:latin typeface="Times New Roman"/>
                <a:cs typeface="Times New Roman"/>
              </a:rPr>
              <a:t>and</a:t>
            </a:r>
            <a:r>
              <a:rPr sz="2750" spc="-30" dirty="0">
                <a:latin typeface="Times New Roman"/>
                <a:cs typeface="Times New Roman"/>
              </a:rPr>
              <a:t> </a:t>
            </a:r>
            <a:r>
              <a:rPr sz="2750" spc="-10" dirty="0">
                <a:latin typeface="Times New Roman"/>
                <a:cs typeface="Times New Roman"/>
              </a:rPr>
              <a:t>express </a:t>
            </a:r>
            <a:r>
              <a:rPr sz="2750" dirty="0">
                <a:latin typeface="Times New Roman"/>
                <a:cs typeface="Times New Roman"/>
              </a:rPr>
              <a:t>themselves.</a:t>
            </a:r>
            <a:r>
              <a:rPr sz="2750" spc="85" dirty="0">
                <a:latin typeface="Times New Roman"/>
                <a:cs typeface="Times New Roman"/>
              </a:rPr>
              <a:t> </a:t>
            </a:r>
            <a:r>
              <a:rPr sz="2750" spc="-25" dirty="0">
                <a:latin typeface="Times New Roman"/>
                <a:cs typeface="Times New Roman"/>
              </a:rPr>
              <a:t>Vocalic</a:t>
            </a:r>
            <a:r>
              <a:rPr sz="2750" spc="135" dirty="0">
                <a:latin typeface="Times New Roman"/>
                <a:cs typeface="Times New Roman"/>
              </a:rPr>
              <a:t> </a:t>
            </a:r>
            <a:r>
              <a:rPr sz="2750" dirty="0">
                <a:latin typeface="Times New Roman"/>
                <a:cs typeface="Times New Roman"/>
              </a:rPr>
              <a:t>cues</a:t>
            </a:r>
            <a:r>
              <a:rPr sz="2750" spc="-114" dirty="0">
                <a:latin typeface="Times New Roman"/>
                <a:cs typeface="Times New Roman"/>
              </a:rPr>
              <a:t> </a:t>
            </a:r>
            <a:r>
              <a:rPr sz="2750" dirty="0">
                <a:latin typeface="Times New Roman"/>
                <a:cs typeface="Times New Roman"/>
              </a:rPr>
              <a:t>include</a:t>
            </a:r>
            <a:r>
              <a:rPr sz="2750" spc="75" dirty="0">
                <a:latin typeface="Times New Roman"/>
                <a:cs typeface="Times New Roman"/>
              </a:rPr>
              <a:t> </a:t>
            </a:r>
            <a:r>
              <a:rPr sz="2750" spc="-20" dirty="0">
                <a:latin typeface="Times New Roman"/>
                <a:cs typeface="Times New Roman"/>
              </a:rPr>
              <a:t>tone </a:t>
            </a:r>
            <a:r>
              <a:rPr sz="2750" spc="-10" dirty="0">
                <a:latin typeface="Times New Roman"/>
                <a:cs typeface="Times New Roman"/>
              </a:rPr>
              <a:t>(quality)</a:t>
            </a:r>
            <a:r>
              <a:rPr sz="2750" dirty="0">
                <a:latin typeface="Times New Roman"/>
                <a:cs typeface="Times New Roman"/>
              </a:rPr>
              <a:t>	of</a:t>
            </a:r>
            <a:r>
              <a:rPr sz="2750" spc="-60" dirty="0">
                <a:latin typeface="Times New Roman"/>
                <a:cs typeface="Times New Roman"/>
              </a:rPr>
              <a:t> </a:t>
            </a:r>
            <a:r>
              <a:rPr sz="2750" dirty="0">
                <a:latin typeface="Times New Roman"/>
                <a:cs typeface="Times New Roman"/>
              </a:rPr>
              <a:t>voice,</a:t>
            </a:r>
            <a:r>
              <a:rPr sz="2750" spc="229" dirty="0">
                <a:latin typeface="Times New Roman"/>
                <a:cs typeface="Times New Roman"/>
              </a:rPr>
              <a:t> </a:t>
            </a:r>
            <a:r>
              <a:rPr sz="2750" dirty="0">
                <a:latin typeface="Times New Roman"/>
                <a:cs typeface="Times New Roman"/>
              </a:rPr>
              <a:t>volume,</a:t>
            </a:r>
            <a:r>
              <a:rPr sz="2750" spc="95" dirty="0">
                <a:latin typeface="Times New Roman"/>
                <a:cs typeface="Times New Roman"/>
              </a:rPr>
              <a:t> </a:t>
            </a:r>
            <a:r>
              <a:rPr sz="2750" spc="-10" dirty="0">
                <a:latin typeface="Times New Roman"/>
                <a:cs typeface="Times New Roman"/>
              </a:rPr>
              <a:t>articulation, </a:t>
            </a:r>
            <a:r>
              <a:rPr sz="2750" dirty="0">
                <a:latin typeface="Times New Roman"/>
                <a:cs typeface="Times New Roman"/>
              </a:rPr>
              <a:t>pitch</a:t>
            </a:r>
            <a:r>
              <a:rPr sz="2750" spc="150" dirty="0">
                <a:latin typeface="Times New Roman"/>
                <a:cs typeface="Times New Roman"/>
              </a:rPr>
              <a:t> </a:t>
            </a:r>
            <a:r>
              <a:rPr sz="2750" dirty="0">
                <a:latin typeface="Times New Roman"/>
                <a:cs typeface="Times New Roman"/>
              </a:rPr>
              <a:t>(highness</a:t>
            </a:r>
            <a:r>
              <a:rPr sz="2750" spc="90" dirty="0">
                <a:latin typeface="Times New Roman"/>
                <a:cs typeface="Times New Roman"/>
              </a:rPr>
              <a:t> </a:t>
            </a:r>
            <a:r>
              <a:rPr sz="2750" dirty="0">
                <a:latin typeface="Times New Roman"/>
                <a:cs typeface="Times New Roman"/>
              </a:rPr>
              <a:t>or</a:t>
            </a:r>
            <a:r>
              <a:rPr sz="2750" spc="30" dirty="0">
                <a:latin typeface="Times New Roman"/>
                <a:cs typeface="Times New Roman"/>
              </a:rPr>
              <a:t> </a:t>
            </a:r>
            <a:r>
              <a:rPr sz="2750" dirty="0">
                <a:latin typeface="Times New Roman"/>
                <a:cs typeface="Times New Roman"/>
              </a:rPr>
              <a:t>lowness),</a:t>
            </a:r>
            <a:r>
              <a:rPr sz="2750" spc="175" dirty="0">
                <a:latin typeface="Times New Roman"/>
                <a:cs typeface="Times New Roman"/>
              </a:rPr>
              <a:t> </a:t>
            </a:r>
            <a:r>
              <a:rPr sz="2750" dirty="0">
                <a:latin typeface="Times New Roman"/>
                <a:cs typeface="Times New Roman"/>
              </a:rPr>
              <a:t>rate</a:t>
            </a:r>
            <a:r>
              <a:rPr sz="2750" spc="25" dirty="0">
                <a:latin typeface="Times New Roman"/>
                <a:cs typeface="Times New Roman"/>
              </a:rPr>
              <a:t> </a:t>
            </a:r>
            <a:r>
              <a:rPr sz="2750" dirty="0">
                <a:latin typeface="Times New Roman"/>
                <a:cs typeface="Times New Roman"/>
              </a:rPr>
              <a:t>of</a:t>
            </a:r>
            <a:r>
              <a:rPr sz="2750" spc="25" dirty="0">
                <a:latin typeface="Times New Roman"/>
                <a:cs typeface="Times New Roman"/>
              </a:rPr>
              <a:t> </a:t>
            </a:r>
            <a:r>
              <a:rPr sz="2750" spc="-10" dirty="0">
                <a:latin typeface="Times New Roman"/>
                <a:cs typeface="Times New Roman"/>
              </a:rPr>
              <a:t>speech, </a:t>
            </a:r>
            <a:r>
              <a:rPr sz="2750" dirty="0">
                <a:latin typeface="Times New Roman"/>
                <a:cs typeface="Times New Roman"/>
              </a:rPr>
              <a:t>and</a:t>
            </a:r>
            <a:r>
              <a:rPr sz="2750" spc="20" dirty="0">
                <a:latin typeface="Times New Roman"/>
                <a:cs typeface="Times New Roman"/>
              </a:rPr>
              <a:t> </a:t>
            </a:r>
            <a:r>
              <a:rPr sz="2750" dirty="0">
                <a:latin typeface="Times New Roman"/>
                <a:cs typeface="Times New Roman"/>
              </a:rPr>
              <a:t>use</a:t>
            </a:r>
            <a:r>
              <a:rPr sz="2750" spc="40" dirty="0">
                <a:latin typeface="Times New Roman"/>
                <a:cs typeface="Times New Roman"/>
              </a:rPr>
              <a:t> </a:t>
            </a:r>
            <a:r>
              <a:rPr sz="2750" dirty="0">
                <a:latin typeface="Times New Roman"/>
                <a:cs typeface="Times New Roman"/>
              </a:rPr>
              <a:t>of</a:t>
            </a:r>
            <a:r>
              <a:rPr sz="2750" spc="120" dirty="0">
                <a:latin typeface="Times New Roman"/>
                <a:cs typeface="Times New Roman"/>
              </a:rPr>
              <a:t> </a:t>
            </a:r>
            <a:r>
              <a:rPr sz="2750" spc="-10" dirty="0">
                <a:latin typeface="Times New Roman"/>
                <a:cs typeface="Times New Roman"/>
              </a:rPr>
              <a:t>silence.</a:t>
            </a:r>
            <a:endParaRPr sz="2750" dirty="0">
              <a:latin typeface="Times New Roman"/>
              <a:cs typeface="Times New Roman"/>
            </a:endParaRPr>
          </a:p>
        </p:txBody>
      </p:sp>
      <p:sp>
        <p:nvSpPr>
          <p:cNvPr id="19"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21" name="object 2"/>
          <p:cNvGrpSpPr/>
          <p:nvPr/>
        </p:nvGrpSpPr>
        <p:grpSpPr>
          <a:xfrm>
            <a:off x="8993171" y="-66930"/>
            <a:ext cx="3337089" cy="1282045"/>
            <a:chOff x="3162300" y="0"/>
            <a:chExt cx="5010150" cy="1562100"/>
          </a:xfrm>
        </p:grpSpPr>
        <p:pic>
          <p:nvPicPr>
            <p:cNvPr id="22" name="object 3"/>
            <p:cNvPicPr/>
            <p:nvPr/>
          </p:nvPicPr>
          <p:blipFill>
            <a:blip r:embed="rId7" cstate="print"/>
            <a:stretch>
              <a:fillRect/>
            </a:stretch>
          </p:blipFill>
          <p:spPr>
            <a:xfrm>
              <a:off x="3162300" y="447675"/>
              <a:ext cx="5010150" cy="1114425"/>
            </a:xfrm>
            <a:prstGeom prst="rect">
              <a:avLst/>
            </a:prstGeom>
          </p:spPr>
        </p:pic>
        <p:pic>
          <p:nvPicPr>
            <p:cNvPr id="23" name="object 4"/>
            <p:cNvPicPr/>
            <p:nvPr/>
          </p:nvPicPr>
          <p:blipFill>
            <a:blip r:embed="rId8" cstate="print"/>
            <a:stretch>
              <a:fillRect/>
            </a:stretch>
          </p:blipFill>
          <p:spPr>
            <a:xfrm>
              <a:off x="3352800" y="85725"/>
              <a:ext cx="4619640" cy="790575"/>
            </a:xfrm>
            <a:prstGeom prst="rect">
              <a:avLst/>
            </a:prstGeom>
          </p:spPr>
        </p:pic>
        <p:pic>
          <p:nvPicPr>
            <p:cNvPr id="24" name="object 5"/>
            <p:cNvPicPr/>
            <p:nvPr/>
          </p:nvPicPr>
          <p:blipFill>
            <a:blip r:embed="rId9" cstate="print"/>
            <a:stretch>
              <a:fillRect/>
            </a:stretch>
          </p:blipFill>
          <p:spPr>
            <a:xfrm>
              <a:off x="3171840" y="0"/>
              <a:ext cx="5000609" cy="1104899"/>
            </a:xfrm>
            <a:prstGeom prst="rect">
              <a:avLst/>
            </a:prstGeom>
          </p:spPr>
        </p:pic>
      </p:grpSp>
      <p:sp>
        <p:nvSpPr>
          <p:cNvPr id="25"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26" name="Elbow Connector 25"/>
          <p:cNvCxnSpPr/>
          <p:nvPr/>
        </p:nvCxnSpPr>
        <p:spPr>
          <a:xfrm rot="10800000" flipV="1">
            <a:off x="3642633" y="742568"/>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pic>
        <p:nvPicPr>
          <p:cNvPr id="27" name="Picture 26">
            <a:extLst>
              <a:ext uri="{FF2B5EF4-FFF2-40B4-BE49-F238E27FC236}">
                <a16:creationId xmlns:a16="http://schemas.microsoft.com/office/drawing/2014/main" id="{7B1083B8-7F24-C9AF-FA88-CAB8BE99D406}"/>
              </a:ext>
            </a:extLst>
          </p:cNvPr>
          <p:cNvPicPr>
            <a:picLocks noChangeAspect="1"/>
          </p:cNvPicPr>
          <p:nvPr/>
        </p:nvPicPr>
        <p:blipFill>
          <a:blip r:embed="rId10"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3612625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sp>
        <p:nvSpPr>
          <p:cNvPr id="16" name="object 16"/>
          <p:cNvSpPr txBox="1"/>
          <p:nvPr/>
        </p:nvSpPr>
        <p:spPr>
          <a:xfrm>
            <a:off x="506467" y="1413918"/>
            <a:ext cx="1165860" cy="593725"/>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sz="3200" spc="-10" dirty="0">
                <a:latin typeface="Times New Roman"/>
                <a:cs typeface="Times New Roman"/>
              </a:rPr>
              <a:t>Space</a:t>
            </a:r>
            <a:endParaRPr sz="3200" dirty="0">
              <a:latin typeface="Times New Roman"/>
              <a:cs typeface="Times New Roman"/>
            </a:endParaRPr>
          </a:p>
        </p:txBody>
      </p:sp>
      <p:grpSp>
        <p:nvGrpSpPr>
          <p:cNvPr id="17" name="object 17"/>
          <p:cNvGrpSpPr/>
          <p:nvPr/>
        </p:nvGrpSpPr>
        <p:grpSpPr>
          <a:xfrm>
            <a:off x="738426" y="2352659"/>
            <a:ext cx="8490585" cy="1264920"/>
            <a:chOff x="738426" y="2352659"/>
            <a:chExt cx="8490585" cy="1264920"/>
          </a:xfrm>
          <a:noFill/>
        </p:grpSpPr>
        <p:sp>
          <p:nvSpPr>
            <p:cNvPr id="18" name="object 18"/>
            <p:cNvSpPr/>
            <p:nvPr/>
          </p:nvSpPr>
          <p:spPr>
            <a:xfrm>
              <a:off x="738426" y="2417006"/>
              <a:ext cx="8490585" cy="1200785"/>
            </a:xfrm>
            <a:custGeom>
              <a:avLst/>
              <a:gdLst/>
              <a:ahLst/>
              <a:cxnLst/>
              <a:rect l="l" t="t" r="r" b="b"/>
              <a:pathLst>
                <a:path w="8490585" h="1200785">
                  <a:moveTo>
                    <a:pt x="8490478" y="0"/>
                  </a:moveTo>
                  <a:lnTo>
                    <a:pt x="0" y="0"/>
                  </a:lnTo>
                  <a:lnTo>
                    <a:pt x="0" y="1200329"/>
                  </a:lnTo>
                  <a:lnTo>
                    <a:pt x="8490478" y="1200329"/>
                  </a:lnTo>
                  <a:lnTo>
                    <a:pt x="8490478" y="0"/>
                  </a:lnTo>
                  <a:close/>
                </a:path>
              </a:pathLst>
            </a:custGeom>
            <a:grpFill/>
          </p:spPr>
          <p:txBody>
            <a:bodyPr wrap="square" lIns="0" tIns="0" rIns="0" bIns="0" rtlCol="0"/>
            <a:lstStyle/>
            <a:p>
              <a:endParaRPr/>
            </a:p>
          </p:txBody>
        </p:sp>
        <p:pic>
          <p:nvPicPr>
            <p:cNvPr id="19" name="object 19"/>
            <p:cNvPicPr/>
            <p:nvPr/>
          </p:nvPicPr>
          <p:blipFill>
            <a:blip r:embed="rId4" cstate="print"/>
            <a:stretch>
              <a:fillRect/>
            </a:stretch>
          </p:blipFill>
          <p:spPr>
            <a:xfrm>
              <a:off x="2019300" y="2352659"/>
              <a:ext cx="923925" cy="704850"/>
            </a:xfrm>
            <a:prstGeom prst="rect">
              <a:avLst/>
            </a:prstGeom>
            <a:grpFill/>
          </p:spPr>
        </p:pic>
        <p:pic>
          <p:nvPicPr>
            <p:cNvPr id="20" name="object 20"/>
            <p:cNvPicPr/>
            <p:nvPr/>
          </p:nvPicPr>
          <p:blipFill>
            <a:blip r:embed="rId5" cstate="print"/>
            <a:stretch>
              <a:fillRect/>
            </a:stretch>
          </p:blipFill>
          <p:spPr>
            <a:xfrm>
              <a:off x="2505074" y="2352659"/>
              <a:ext cx="2200275" cy="704850"/>
            </a:xfrm>
            <a:prstGeom prst="rect">
              <a:avLst/>
            </a:prstGeom>
            <a:grpFill/>
          </p:spPr>
        </p:pic>
        <p:pic>
          <p:nvPicPr>
            <p:cNvPr id="21" name="object 21"/>
            <p:cNvPicPr/>
            <p:nvPr/>
          </p:nvPicPr>
          <p:blipFill>
            <a:blip r:embed="rId6" cstate="print"/>
            <a:stretch>
              <a:fillRect/>
            </a:stretch>
          </p:blipFill>
          <p:spPr>
            <a:xfrm>
              <a:off x="2200275" y="2762234"/>
              <a:ext cx="2324100" cy="104775"/>
            </a:xfrm>
            <a:prstGeom prst="rect">
              <a:avLst/>
            </a:prstGeom>
            <a:grpFill/>
          </p:spPr>
        </p:pic>
      </p:grpSp>
      <p:sp>
        <p:nvSpPr>
          <p:cNvPr id="22" name="object 22"/>
          <p:cNvSpPr txBox="1"/>
          <p:nvPr/>
        </p:nvSpPr>
        <p:spPr>
          <a:xfrm>
            <a:off x="738426" y="2417006"/>
            <a:ext cx="8490585" cy="1200785"/>
          </a:xfrm>
          <a:prstGeom prst="rect">
            <a:avLst/>
          </a:prstGeom>
          <a:ln w="9534">
            <a:solidFill>
              <a:srgbClr val="FFFFFF"/>
            </a:solidFill>
          </a:ln>
        </p:spPr>
        <p:txBody>
          <a:bodyPr vert="horz" wrap="square" lIns="0" tIns="38100" rIns="0" bIns="0" rtlCol="0">
            <a:spAutoFit/>
          </a:bodyPr>
          <a:lstStyle/>
          <a:p>
            <a:pPr marL="92075" marR="662305">
              <a:lnSpc>
                <a:spcPct val="100400"/>
              </a:lnSpc>
              <a:spcBef>
                <a:spcPts val="300"/>
              </a:spcBef>
            </a:pPr>
            <a:r>
              <a:rPr sz="2400" dirty="0">
                <a:latin typeface="Times New Roman"/>
                <a:cs typeface="Times New Roman"/>
              </a:rPr>
              <a:t>The</a:t>
            </a:r>
            <a:r>
              <a:rPr sz="2400" spc="55" dirty="0">
                <a:latin typeface="Times New Roman"/>
                <a:cs typeface="Times New Roman"/>
              </a:rPr>
              <a:t> </a:t>
            </a:r>
            <a:r>
              <a:rPr sz="2400" dirty="0">
                <a:latin typeface="Times New Roman"/>
                <a:cs typeface="Times New Roman"/>
              </a:rPr>
              <a:t>first</a:t>
            </a:r>
            <a:r>
              <a:rPr sz="2400" spc="10" dirty="0">
                <a:latin typeface="Times New Roman"/>
                <a:cs typeface="Times New Roman"/>
              </a:rPr>
              <a:t> </a:t>
            </a:r>
            <a:r>
              <a:rPr sz="2400" dirty="0">
                <a:latin typeface="Times New Roman"/>
                <a:cs typeface="Times New Roman"/>
              </a:rPr>
              <a:t>is</a:t>
            </a:r>
            <a:r>
              <a:rPr sz="2400" spc="-70" dirty="0">
                <a:latin typeface="Times New Roman"/>
                <a:cs typeface="Times New Roman"/>
              </a:rPr>
              <a:t> </a:t>
            </a:r>
            <a:r>
              <a:rPr sz="2400" b="1" u="heavy" dirty="0">
                <a:solidFill>
                  <a:srgbClr val="6F2F9F"/>
                </a:solidFill>
                <a:uFill>
                  <a:solidFill>
                    <a:srgbClr val="6F2F9F"/>
                  </a:solidFill>
                </a:uFill>
                <a:latin typeface="Times New Roman"/>
                <a:cs typeface="Times New Roman"/>
              </a:rPr>
              <a:t>the</a:t>
            </a:r>
            <a:r>
              <a:rPr sz="2400" b="1" u="heavy" spc="-70" dirty="0">
                <a:solidFill>
                  <a:srgbClr val="6F2F9F"/>
                </a:solidFill>
                <a:uFill>
                  <a:solidFill>
                    <a:srgbClr val="6F2F9F"/>
                  </a:solidFill>
                </a:uFill>
                <a:latin typeface="Times New Roman"/>
                <a:cs typeface="Times New Roman"/>
              </a:rPr>
              <a:t> </a:t>
            </a:r>
            <a:r>
              <a:rPr sz="2400" b="1" i="1" u="heavy" dirty="0">
                <a:solidFill>
                  <a:srgbClr val="6F2F9F"/>
                </a:solidFill>
                <a:uFill>
                  <a:solidFill>
                    <a:srgbClr val="6F2F9F"/>
                  </a:solidFill>
                </a:uFill>
                <a:latin typeface="Times New Roman"/>
                <a:cs typeface="Times New Roman"/>
              </a:rPr>
              <a:t>intimate</a:t>
            </a:r>
            <a:r>
              <a:rPr sz="2400" b="1" i="1" u="heavy" spc="-5" dirty="0">
                <a:solidFill>
                  <a:srgbClr val="6F2F9F"/>
                </a:solidFill>
                <a:uFill>
                  <a:solidFill>
                    <a:srgbClr val="6F2F9F"/>
                  </a:solidFill>
                </a:uFill>
                <a:latin typeface="Times New Roman"/>
                <a:cs typeface="Times New Roman"/>
              </a:rPr>
              <a:t> </a:t>
            </a:r>
            <a:r>
              <a:rPr sz="2400" b="1" i="1" u="heavy" dirty="0">
                <a:solidFill>
                  <a:srgbClr val="6F2F9F"/>
                </a:solidFill>
                <a:uFill>
                  <a:solidFill>
                    <a:srgbClr val="6F2F9F"/>
                  </a:solidFill>
                </a:uFill>
                <a:latin typeface="Times New Roman"/>
                <a:cs typeface="Times New Roman"/>
              </a:rPr>
              <a:t>zone</a:t>
            </a:r>
            <a:r>
              <a:rPr sz="2400" b="1" i="1" u="heavy" spc="50" dirty="0">
                <a:solidFill>
                  <a:srgbClr val="6F2F9F"/>
                </a:solidFill>
                <a:uFill>
                  <a:solidFill>
                    <a:srgbClr val="6F2F9F"/>
                  </a:solidFill>
                </a:uFill>
                <a:latin typeface="Times New Roman"/>
                <a:cs typeface="Times New Roman"/>
              </a:rPr>
              <a:t> </a:t>
            </a:r>
            <a:r>
              <a:rPr sz="2400" dirty="0">
                <a:latin typeface="Times New Roman"/>
                <a:cs typeface="Times New Roman"/>
              </a:rPr>
              <a:t>(0</a:t>
            </a:r>
            <a:r>
              <a:rPr sz="2400" spc="-130" dirty="0">
                <a:latin typeface="Times New Roman"/>
                <a:cs typeface="Times New Roman"/>
              </a:rPr>
              <a:t> </a:t>
            </a:r>
            <a:r>
              <a:rPr sz="2400" dirty="0">
                <a:latin typeface="Times New Roman"/>
                <a:cs typeface="Times New Roman"/>
              </a:rPr>
              <a:t>to</a:t>
            </a:r>
            <a:r>
              <a:rPr sz="2400" spc="-60" dirty="0">
                <a:latin typeface="Times New Roman"/>
                <a:cs typeface="Times New Roman"/>
              </a:rPr>
              <a:t> </a:t>
            </a:r>
            <a:r>
              <a:rPr sz="2400" dirty="0">
                <a:latin typeface="Times New Roman"/>
                <a:cs typeface="Times New Roman"/>
              </a:rPr>
              <a:t>18</a:t>
            </a:r>
            <a:r>
              <a:rPr sz="2400" spc="-60" dirty="0">
                <a:latin typeface="Times New Roman"/>
                <a:cs typeface="Times New Roman"/>
              </a:rPr>
              <a:t> </a:t>
            </a:r>
            <a:r>
              <a:rPr sz="2400" spc="-10" dirty="0">
                <a:latin typeface="Times New Roman"/>
                <a:cs typeface="Times New Roman"/>
              </a:rPr>
              <a:t>inches).</a:t>
            </a:r>
            <a:r>
              <a:rPr sz="2400" spc="140" dirty="0">
                <a:latin typeface="Times New Roman"/>
                <a:cs typeface="Times New Roman"/>
              </a:rPr>
              <a:t> </a:t>
            </a:r>
            <a:r>
              <a:rPr sz="2400" dirty="0">
                <a:latin typeface="Times New Roman"/>
                <a:cs typeface="Times New Roman"/>
              </a:rPr>
              <a:t>This</a:t>
            </a:r>
            <a:r>
              <a:rPr sz="2400" spc="45" dirty="0">
                <a:latin typeface="Times New Roman"/>
                <a:cs typeface="Times New Roman"/>
              </a:rPr>
              <a:t> </a:t>
            </a:r>
            <a:r>
              <a:rPr sz="2400" dirty="0">
                <a:latin typeface="Times New Roman"/>
                <a:cs typeface="Times New Roman"/>
              </a:rPr>
              <a:t>is</a:t>
            </a:r>
            <a:r>
              <a:rPr sz="2400" spc="-90" dirty="0">
                <a:latin typeface="Times New Roman"/>
                <a:cs typeface="Times New Roman"/>
              </a:rPr>
              <a:t> </a:t>
            </a:r>
            <a:r>
              <a:rPr sz="2400" spc="-10" dirty="0">
                <a:latin typeface="Times New Roman"/>
                <a:cs typeface="Times New Roman"/>
              </a:rPr>
              <a:t>usually </a:t>
            </a:r>
            <a:r>
              <a:rPr sz="2400" dirty="0">
                <a:latin typeface="Times New Roman"/>
                <a:cs typeface="Times New Roman"/>
              </a:rPr>
              <a:t>reserved</a:t>
            </a:r>
            <a:r>
              <a:rPr sz="2400" spc="-25" dirty="0">
                <a:latin typeface="Times New Roman"/>
                <a:cs typeface="Times New Roman"/>
              </a:rPr>
              <a:t> </a:t>
            </a:r>
            <a:r>
              <a:rPr sz="2400" dirty="0">
                <a:latin typeface="Times New Roman"/>
                <a:cs typeface="Times New Roman"/>
              </a:rPr>
              <a:t>for</a:t>
            </a:r>
            <a:r>
              <a:rPr sz="2400" spc="-70" dirty="0">
                <a:latin typeface="Times New Roman"/>
                <a:cs typeface="Times New Roman"/>
              </a:rPr>
              <a:t> </a:t>
            </a:r>
            <a:r>
              <a:rPr sz="2400" dirty="0">
                <a:latin typeface="Times New Roman"/>
                <a:cs typeface="Times New Roman"/>
              </a:rPr>
              <a:t>our</a:t>
            </a:r>
            <a:r>
              <a:rPr sz="2400" spc="-120" dirty="0">
                <a:latin typeface="Times New Roman"/>
                <a:cs typeface="Times New Roman"/>
              </a:rPr>
              <a:t> </a:t>
            </a:r>
            <a:r>
              <a:rPr sz="2400" spc="-10" dirty="0">
                <a:latin typeface="Times New Roman"/>
                <a:cs typeface="Times New Roman"/>
              </a:rPr>
              <a:t>significant</a:t>
            </a:r>
            <a:r>
              <a:rPr sz="2400" spc="155" dirty="0">
                <a:latin typeface="Times New Roman"/>
                <a:cs typeface="Times New Roman"/>
              </a:rPr>
              <a:t> </a:t>
            </a:r>
            <a:r>
              <a:rPr sz="2400" dirty="0">
                <a:latin typeface="Times New Roman"/>
                <a:cs typeface="Times New Roman"/>
              </a:rPr>
              <a:t>others,</a:t>
            </a:r>
            <a:r>
              <a:rPr sz="2400" spc="-25" dirty="0">
                <a:latin typeface="Times New Roman"/>
                <a:cs typeface="Times New Roman"/>
              </a:rPr>
              <a:t> </a:t>
            </a:r>
            <a:r>
              <a:rPr sz="2400" dirty="0">
                <a:latin typeface="Times New Roman"/>
                <a:cs typeface="Times New Roman"/>
              </a:rPr>
              <a:t>family</a:t>
            </a:r>
            <a:r>
              <a:rPr sz="2400" spc="35" dirty="0">
                <a:latin typeface="Times New Roman"/>
                <a:cs typeface="Times New Roman"/>
              </a:rPr>
              <a:t> </a:t>
            </a:r>
            <a:r>
              <a:rPr sz="2400" spc="-20" dirty="0">
                <a:latin typeface="Times New Roman"/>
                <a:cs typeface="Times New Roman"/>
              </a:rPr>
              <a:t>members,</a:t>
            </a:r>
            <a:r>
              <a:rPr sz="2400" spc="150" dirty="0">
                <a:latin typeface="Times New Roman"/>
                <a:cs typeface="Times New Roman"/>
              </a:rPr>
              <a:t> </a:t>
            </a:r>
            <a:r>
              <a:rPr sz="2400" dirty="0">
                <a:latin typeface="Times New Roman"/>
                <a:cs typeface="Times New Roman"/>
              </a:rPr>
              <a:t>and</a:t>
            </a:r>
            <a:r>
              <a:rPr sz="2400" spc="-80" dirty="0">
                <a:latin typeface="Times New Roman"/>
                <a:cs typeface="Times New Roman"/>
              </a:rPr>
              <a:t> </a:t>
            </a:r>
            <a:r>
              <a:rPr sz="2400" spc="-25" dirty="0">
                <a:latin typeface="Times New Roman"/>
                <a:cs typeface="Times New Roman"/>
              </a:rPr>
              <a:t>closest </a:t>
            </a:r>
            <a:r>
              <a:rPr sz="2400" spc="-10" dirty="0">
                <a:latin typeface="Times New Roman"/>
                <a:cs typeface="Times New Roman"/>
              </a:rPr>
              <a:t>friends.</a:t>
            </a:r>
            <a:endParaRPr sz="2400">
              <a:latin typeface="Times New Roman"/>
              <a:cs typeface="Times New Roman"/>
            </a:endParaRPr>
          </a:p>
        </p:txBody>
      </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7" cstate="print"/>
            <a:stretch>
              <a:fillRect/>
            </a:stretch>
          </p:blipFill>
          <p:spPr>
            <a:xfrm>
              <a:off x="3162300" y="447675"/>
              <a:ext cx="5743559" cy="1114425"/>
            </a:xfrm>
            <a:prstGeom prst="rect">
              <a:avLst/>
            </a:prstGeom>
          </p:spPr>
        </p:pic>
        <p:pic>
          <p:nvPicPr>
            <p:cNvPr id="42" name="object 5"/>
            <p:cNvPicPr/>
            <p:nvPr/>
          </p:nvPicPr>
          <p:blipFill>
            <a:blip r:embed="rId8" cstate="print"/>
            <a:stretch>
              <a:fillRect/>
            </a:stretch>
          </p:blipFill>
          <p:spPr>
            <a:xfrm>
              <a:off x="3352800" y="85725"/>
              <a:ext cx="5362559" cy="790575"/>
            </a:xfrm>
            <a:prstGeom prst="rect">
              <a:avLst/>
            </a:prstGeom>
          </p:spPr>
        </p:pic>
        <p:pic>
          <p:nvPicPr>
            <p:cNvPr id="43" name="object 6"/>
            <p:cNvPicPr/>
            <p:nvPr/>
          </p:nvPicPr>
          <p:blipFill>
            <a:blip r:embed="rId9"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10" cstate="print"/>
            <a:stretch>
              <a:fillRect/>
            </a:stretch>
          </p:blipFill>
          <p:spPr>
            <a:xfrm>
              <a:off x="3162300" y="447675"/>
              <a:ext cx="5010150" cy="1114425"/>
            </a:xfrm>
            <a:prstGeom prst="rect">
              <a:avLst/>
            </a:prstGeom>
          </p:spPr>
        </p:pic>
        <p:pic>
          <p:nvPicPr>
            <p:cNvPr id="47" name="object 4"/>
            <p:cNvPicPr/>
            <p:nvPr/>
          </p:nvPicPr>
          <p:blipFill>
            <a:blip r:embed="rId11" cstate="print"/>
            <a:stretch>
              <a:fillRect/>
            </a:stretch>
          </p:blipFill>
          <p:spPr>
            <a:xfrm>
              <a:off x="3352800" y="85725"/>
              <a:ext cx="4619640" cy="790575"/>
            </a:xfrm>
            <a:prstGeom prst="rect">
              <a:avLst/>
            </a:prstGeom>
          </p:spPr>
        </p:pic>
        <p:pic>
          <p:nvPicPr>
            <p:cNvPr id="48" name="object 5"/>
            <p:cNvPicPr/>
            <p:nvPr/>
          </p:nvPicPr>
          <p:blipFill>
            <a:blip r:embed="rId12"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1781175" y="733140"/>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29" name="object 22"/>
          <p:cNvSpPr txBox="1"/>
          <p:nvPr/>
        </p:nvSpPr>
        <p:spPr>
          <a:xfrm>
            <a:off x="893169" y="4100871"/>
            <a:ext cx="8490585" cy="802207"/>
          </a:xfrm>
          <a:prstGeom prst="rect">
            <a:avLst/>
          </a:prstGeom>
          <a:ln w="9534">
            <a:solidFill>
              <a:srgbClr val="FFFFFF"/>
            </a:solidFill>
          </a:ln>
        </p:spPr>
        <p:txBody>
          <a:bodyPr vert="horz" wrap="square" lIns="0" tIns="38100" rIns="0" bIns="0" rtlCol="0">
            <a:spAutoFit/>
          </a:bodyPr>
          <a:lstStyle/>
          <a:p>
            <a:pPr marL="92075" marR="636270">
              <a:lnSpc>
                <a:spcPct val="106900"/>
              </a:lnSpc>
              <a:spcBef>
                <a:spcPts val="135"/>
              </a:spcBef>
            </a:pPr>
            <a:r>
              <a:rPr lang="en-US" sz="2400" b="1" u="heavy" dirty="0">
                <a:solidFill>
                  <a:srgbClr val="6F2F9F"/>
                </a:solidFill>
                <a:uFill>
                  <a:solidFill>
                    <a:srgbClr val="6F2F9F"/>
                  </a:solidFill>
                </a:uFill>
                <a:latin typeface="Times New Roman"/>
                <a:cs typeface="Times New Roman"/>
              </a:rPr>
              <a:t>The</a:t>
            </a:r>
            <a:r>
              <a:rPr lang="en-US" sz="2400" b="1" u="heavy" spc="-85" dirty="0">
                <a:solidFill>
                  <a:srgbClr val="6F2F9F"/>
                </a:solidFill>
                <a:uFill>
                  <a:solidFill>
                    <a:srgbClr val="6F2F9F"/>
                  </a:solidFill>
                </a:uFill>
                <a:latin typeface="Times New Roman"/>
                <a:cs typeface="Times New Roman"/>
              </a:rPr>
              <a:t> </a:t>
            </a:r>
            <a:r>
              <a:rPr lang="en-US" sz="2400" b="1" i="1" u="heavy" dirty="0">
                <a:solidFill>
                  <a:srgbClr val="6F2F9F"/>
                </a:solidFill>
                <a:uFill>
                  <a:solidFill>
                    <a:srgbClr val="6F2F9F"/>
                  </a:solidFill>
                </a:uFill>
                <a:latin typeface="Times New Roman"/>
                <a:cs typeface="Times New Roman"/>
              </a:rPr>
              <a:t>personal</a:t>
            </a:r>
            <a:r>
              <a:rPr lang="en-US" sz="2400" b="1" i="1" u="heavy" spc="60" dirty="0">
                <a:solidFill>
                  <a:srgbClr val="6F2F9F"/>
                </a:solidFill>
                <a:uFill>
                  <a:solidFill>
                    <a:srgbClr val="6F2F9F"/>
                  </a:solidFill>
                </a:uFill>
                <a:latin typeface="Times New Roman"/>
                <a:cs typeface="Times New Roman"/>
              </a:rPr>
              <a:t> </a:t>
            </a:r>
            <a:r>
              <a:rPr lang="en-US" sz="2400" b="1" i="1" u="heavy" dirty="0">
                <a:solidFill>
                  <a:srgbClr val="6F2F9F"/>
                </a:solidFill>
                <a:uFill>
                  <a:solidFill>
                    <a:srgbClr val="6F2F9F"/>
                  </a:solidFill>
                </a:uFill>
                <a:latin typeface="Times New Roman"/>
                <a:cs typeface="Times New Roman"/>
              </a:rPr>
              <a:t>zone</a:t>
            </a:r>
            <a:r>
              <a:rPr lang="en-US" sz="2400" b="1" i="1" u="heavy" spc="35" dirty="0">
                <a:solidFill>
                  <a:srgbClr val="6F2F9F"/>
                </a:solidFill>
                <a:uFill>
                  <a:solidFill>
                    <a:srgbClr val="6F2F9F"/>
                  </a:solidFill>
                </a:uFill>
                <a:latin typeface="Times New Roman"/>
                <a:cs typeface="Times New Roman"/>
              </a:rPr>
              <a:t> </a:t>
            </a:r>
            <a:r>
              <a:rPr lang="en-US" sz="2400" dirty="0">
                <a:latin typeface="Times New Roman"/>
                <a:cs typeface="Times New Roman"/>
              </a:rPr>
              <a:t>(18</a:t>
            </a:r>
            <a:r>
              <a:rPr lang="en-US" sz="2400" spc="-140" dirty="0">
                <a:latin typeface="Times New Roman"/>
                <a:cs typeface="Times New Roman"/>
              </a:rPr>
              <a:t> </a:t>
            </a:r>
            <a:r>
              <a:rPr lang="en-US" sz="2400" dirty="0">
                <a:latin typeface="Times New Roman"/>
                <a:cs typeface="Times New Roman"/>
              </a:rPr>
              <a:t>inches</a:t>
            </a:r>
            <a:r>
              <a:rPr lang="en-US" sz="2400" spc="95" dirty="0">
                <a:latin typeface="Times New Roman"/>
                <a:cs typeface="Times New Roman"/>
              </a:rPr>
              <a:t> </a:t>
            </a:r>
            <a:r>
              <a:rPr lang="en-US" sz="2400" dirty="0">
                <a:latin typeface="Times New Roman"/>
                <a:cs typeface="Times New Roman"/>
              </a:rPr>
              <a:t>to</a:t>
            </a:r>
            <a:r>
              <a:rPr lang="en-US" sz="2400" spc="-70" dirty="0">
                <a:latin typeface="Times New Roman"/>
                <a:cs typeface="Times New Roman"/>
              </a:rPr>
              <a:t> </a:t>
            </a:r>
            <a:r>
              <a:rPr lang="en-US" sz="2400" dirty="0">
                <a:latin typeface="Times New Roman"/>
                <a:cs typeface="Times New Roman"/>
              </a:rPr>
              <a:t>about</a:t>
            </a:r>
            <a:r>
              <a:rPr lang="en-US" sz="2400" spc="-5" dirty="0">
                <a:latin typeface="Times New Roman"/>
                <a:cs typeface="Times New Roman"/>
              </a:rPr>
              <a:t> </a:t>
            </a:r>
            <a:r>
              <a:rPr lang="en-US" sz="2400" dirty="0">
                <a:latin typeface="Times New Roman"/>
                <a:cs typeface="Times New Roman"/>
              </a:rPr>
              <a:t>4</a:t>
            </a:r>
            <a:r>
              <a:rPr lang="en-US" sz="2400" spc="-70" dirty="0">
                <a:latin typeface="Times New Roman"/>
                <a:cs typeface="Times New Roman"/>
              </a:rPr>
              <a:t> </a:t>
            </a:r>
            <a:r>
              <a:rPr lang="en-US" sz="2400" dirty="0">
                <a:latin typeface="Times New Roman"/>
                <a:cs typeface="Times New Roman"/>
              </a:rPr>
              <a:t>feet)</a:t>
            </a:r>
            <a:r>
              <a:rPr lang="en-US" sz="2400" spc="-50" dirty="0">
                <a:latin typeface="Times New Roman"/>
                <a:cs typeface="Times New Roman"/>
              </a:rPr>
              <a:t> </a:t>
            </a:r>
            <a:r>
              <a:rPr lang="en-US" sz="2400" dirty="0">
                <a:latin typeface="Times New Roman"/>
                <a:cs typeface="Times New Roman"/>
              </a:rPr>
              <a:t>is</a:t>
            </a:r>
            <a:r>
              <a:rPr lang="en-US" sz="2400" spc="-35" dirty="0">
                <a:latin typeface="Times New Roman"/>
                <a:cs typeface="Times New Roman"/>
              </a:rPr>
              <a:t> </a:t>
            </a:r>
            <a:r>
              <a:rPr lang="en-US" sz="2400" dirty="0">
                <a:latin typeface="Times New Roman"/>
                <a:cs typeface="Times New Roman"/>
              </a:rPr>
              <a:t>reserved</a:t>
            </a:r>
            <a:r>
              <a:rPr lang="en-US" sz="2400" spc="60" dirty="0">
                <a:latin typeface="Times New Roman"/>
                <a:cs typeface="Times New Roman"/>
              </a:rPr>
              <a:t> </a:t>
            </a:r>
            <a:r>
              <a:rPr lang="en-US" sz="2400" spc="-25" dirty="0">
                <a:latin typeface="Times New Roman"/>
                <a:cs typeface="Times New Roman"/>
              </a:rPr>
              <a:t>for </a:t>
            </a:r>
            <a:r>
              <a:rPr lang="en-US" sz="2400" dirty="0">
                <a:latin typeface="Times New Roman"/>
                <a:cs typeface="Times New Roman"/>
              </a:rPr>
              <a:t>personal</a:t>
            </a:r>
            <a:r>
              <a:rPr lang="en-US" sz="2400" spc="-55" dirty="0">
                <a:latin typeface="Times New Roman"/>
                <a:cs typeface="Times New Roman"/>
              </a:rPr>
              <a:t> </a:t>
            </a:r>
            <a:r>
              <a:rPr lang="en-US" sz="2400" dirty="0">
                <a:latin typeface="Times New Roman"/>
                <a:cs typeface="Times New Roman"/>
              </a:rPr>
              <a:t>relationships</a:t>
            </a:r>
            <a:r>
              <a:rPr lang="en-US" sz="2400" spc="70" dirty="0">
                <a:latin typeface="Times New Roman"/>
                <a:cs typeface="Times New Roman"/>
              </a:rPr>
              <a:t> </a:t>
            </a:r>
            <a:r>
              <a:rPr lang="en-US" sz="2400" dirty="0">
                <a:latin typeface="Times New Roman"/>
                <a:cs typeface="Times New Roman"/>
              </a:rPr>
              <a:t>with</a:t>
            </a:r>
            <a:r>
              <a:rPr lang="en-US" sz="2400" spc="-150" dirty="0">
                <a:latin typeface="Times New Roman"/>
                <a:cs typeface="Times New Roman"/>
              </a:rPr>
              <a:t> </a:t>
            </a:r>
            <a:r>
              <a:rPr lang="en-US" sz="2400" dirty="0">
                <a:latin typeface="Times New Roman"/>
                <a:cs typeface="Times New Roman"/>
              </a:rPr>
              <a:t>casual</a:t>
            </a:r>
            <a:r>
              <a:rPr lang="en-US" sz="2400" spc="35" dirty="0">
                <a:latin typeface="Times New Roman"/>
                <a:cs typeface="Times New Roman"/>
              </a:rPr>
              <a:t> </a:t>
            </a:r>
            <a:r>
              <a:rPr lang="en-US" sz="2400" spc="-10" dirty="0">
                <a:latin typeface="Times New Roman"/>
                <a:cs typeface="Times New Roman"/>
              </a:rPr>
              <a:t>acquaintances</a:t>
            </a:r>
            <a:r>
              <a:rPr lang="en-US" sz="2400" spc="80" dirty="0">
                <a:latin typeface="Times New Roman"/>
                <a:cs typeface="Times New Roman"/>
              </a:rPr>
              <a:t> </a:t>
            </a:r>
            <a:r>
              <a:rPr lang="en-US" sz="2400" dirty="0">
                <a:latin typeface="Times New Roman"/>
                <a:cs typeface="Times New Roman"/>
              </a:rPr>
              <a:t>and</a:t>
            </a:r>
            <a:r>
              <a:rPr lang="en-US" sz="2400" spc="-20" dirty="0">
                <a:latin typeface="Times New Roman"/>
                <a:cs typeface="Times New Roman"/>
              </a:rPr>
              <a:t> friends.</a:t>
            </a:r>
            <a:endParaRPr lang="en-US" sz="2400" dirty="0">
              <a:latin typeface="Times New Roman"/>
              <a:cs typeface="Times New Roman"/>
            </a:endParaRPr>
          </a:p>
        </p:txBody>
      </p:sp>
      <p:pic>
        <p:nvPicPr>
          <p:cNvPr id="30" name="Picture 29">
            <a:extLst>
              <a:ext uri="{FF2B5EF4-FFF2-40B4-BE49-F238E27FC236}">
                <a16:creationId xmlns:a16="http://schemas.microsoft.com/office/drawing/2014/main" id="{7B1083B8-7F24-C9AF-FA88-CAB8BE99D406}"/>
              </a:ext>
            </a:extLst>
          </p:cNvPr>
          <p:cNvPicPr>
            <a:picLocks noChangeAspect="1"/>
          </p:cNvPicPr>
          <p:nvPr/>
        </p:nvPicPr>
        <p:blipFill>
          <a:blip r:embed="rId13"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642183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barn(inVertical)">
                                      <p:cBhvr>
                                        <p:cTn id="13" dur="500"/>
                                        <p:tgtEl>
                                          <p:spTgt spid="2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barn(inVertical)">
                                      <p:cBhvr>
                                        <p:cTn id="18"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2" grpId="0" animBg="1"/>
      <p:bldP spid="2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sp>
        <p:nvSpPr>
          <p:cNvPr id="16" name="object 16"/>
          <p:cNvSpPr txBox="1"/>
          <p:nvPr/>
        </p:nvSpPr>
        <p:spPr>
          <a:xfrm>
            <a:off x="506467" y="1413918"/>
            <a:ext cx="1165860" cy="593725"/>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sz="3200" spc="-10" dirty="0">
                <a:latin typeface="Times New Roman"/>
                <a:cs typeface="Times New Roman"/>
              </a:rPr>
              <a:t>Space</a:t>
            </a:r>
            <a:endParaRPr sz="3200" dirty="0">
              <a:latin typeface="Times New Roman"/>
              <a:cs typeface="Times New Roman"/>
            </a:endParaRPr>
          </a:p>
        </p:txBody>
      </p:sp>
      <p:sp>
        <p:nvSpPr>
          <p:cNvPr id="22" name="object 22"/>
          <p:cNvSpPr txBox="1"/>
          <p:nvPr/>
        </p:nvSpPr>
        <p:spPr>
          <a:xfrm>
            <a:off x="629472" y="2276459"/>
            <a:ext cx="8490585" cy="1515800"/>
          </a:xfrm>
          <a:prstGeom prst="rect">
            <a:avLst/>
          </a:prstGeom>
          <a:ln w="9534">
            <a:solidFill>
              <a:srgbClr val="FFFFFF"/>
            </a:solidFill>
          </a:ln>
        </p:spPr>
        <p:txBody>
          <a:bodyPr vert="horz" wrap="square" lIns="0" tIns="38100" rIns="0" bIns="0" rtlCol="0">
            <a:spAutoFit/>
          </a:bodyPr>
          <a:lstStyle/>
          <a:p>
            <a:pPr marL="92075" marR="326390">
              <a:lnSpc>
                <a:spcPct val="100000"/>
              </a:lnSpc>
              <a:spcBef>
                <a:spcPts val="315"/>
              </a:spcBef>
            </a:pPr>
            <a:r>
              <a:rPr lang="en-US" sz="2400" b="1" u="heavy" dirty="0">
                <a:solidFill>
                  <a:srgbClr val="6F2F9F"/>
                </a:solidFill>
                <a:uFill>
                  <a:solidFill>
                    <a:srgbClr val="6F2F9F"/>
                  </a:solidFill>
                </a:uFill>
                <a:latin typeface="Times New Roman"/>
                <a:cs typeface="Times New Roman"/>
              </a:rPr>
              <a:t>The</a:t>
            </a:r>
            <a:r>
              <a:rPr lang="en-US" sz="2400" b="1" u="heavy" spc="-75" dirty="0">
                <a:solidFill>
                  <a:srgbClr val="6F2F9F"/>
                </a:solidFill>
                <a:uFill>
                  <a:solidFill>
                    <a:srgbClr val="6F2F9F"/>
                  </a:solidFill>
                </a:uFill>
                <a:latin typeface="Times New Roman"/>
                <a:cs typeface="Times New Roman"/>
              </a:rPr>
              <a:t> </a:t>
            </a:r>
            <a:r>
              <a:rPr lang="en-US" sz="2400" b="1" i="1" u="heavy" dirty="0">
                <a:solidFill>
                  <a:srgbClr val="6F2F9F"/>
                </a:solidFill>
                <a:uFill>
                  <a:solidFill>
                    <a:srgbClr val="6F2F9F"/>
                  </a:solidFill>
                </a:uFill>
                <a:latin typeface="Times New Roman"/>
                <a:cs typeface="Times New Roman"/>
              </a:rPr>
              <a:t>social</a:t>
            </a:r>
            <a:r>
              <a:rPr lang="en-US" sz="2400" b="1" i="1" u="heavy" spc="30" dirty="0">
                <a:solidFill>
                  <a:srgbClr val="6F2F9F"/>
                </a:solidFill>
                <a:uFill>
                  <a:solidFill>
                    <a:srgbClr val="6F2F9F"/>
                  </a:solidFill>
                </a:uFill>
                <a:latin typeface="Times New Roman"/>
                <a:cs typeface="Times New Roman"/>
              </a:rPr>
              <a:t> </a:t>
            </a:r>
            <a:r>
              <a:rPr lang="en-US" sz="2400" b="1" i="1" u="heavy" dirty="0">
                <a:solidFill>
                  <a:srgbClr val="6F2F9F"/>
                </a:solidFill>
                <a:uFill>
                  <a:solidFill>
                    <a:srgbClr val="6F2F9F"/>
                  </a:solidFill>
                </a:uFill>
                <a:latin typeface="Times New Roman"/>
                <a:cs typeface="Times New Roman"/>
              </a:rPr>
              <a:t>zone</a:t>
            </a:r>
            <a:r>
              <a:rPr lang="en-US" sz="2400" b="1" i="1" u="heavy" spc="-5" dirty="0">
                <a:solidFill>
                  <a:srgbClr val="6F2F9F"/>
                </a:solidFill>
                <a:uFill>
                  <a:solidFill>
                    <a:srgbClr val="6F2F9F"/>
                  </a:solidFill>
                </a:uFill>
                <a:latin typeface="Times New Roman"/>
                <a:cs typeface="Times New Roman"/>
              </a:rPr>
              <a:t> </a:t>
            </a:r>
            <a:r>
              <a:rPr lang="en-US" sz="2400" dirty="0">
                <a:latin typeface="Times New Roman"/>
                <a:cs typeface="Times New Roman"/>
              </a:rPr>
              <a:t>(4</a:t>
            </a:r>
            <a:r>
              <a:rPr lang="en-US" sz="2400" spc="-45" dirty="0">
                <a:latin typeface="Times New Roman"/>
                <a:cs typeface="Times New Roman"/>
              </a:rPr>
              <a:t> </a:t>
            </a:r>
            <a:r>
              <a:rPr lang="en-US" sz="2400" dirty="0">
                <a:latin typeface="Times New Roman"/>
                <a:cs typeface="Times New Roman"/>
              </a:rPr>
              <a:t>to</a:t>
            </a:r>
            <a:r>
              <a:rPr lang="en-US" sz="2400" spc="-50" dirty="0">
                <a:latin typeface="Times New Roman"/>
                <a:cs typeface="Times New Roman"/>
              </a:rPr>
              <a:t> </a:t>
            </a:r>
            <a:r>
              <a:rPr lang="en-US" sz="2400" dirty="0">
                <a:latin typeface="Times New Roman"/>
                <a:cs typeface="Times New Roman"/>
              </a:rPr>
              <a:t>12</a:t>
            </a:r>
            <a:r>
              <a:rPr lang="en-US" sz="2400" spc="-45" dirty="0">
                <a:latin typeface="Times New Roman"/>
                <a:cs typeface="Times New Roman"/>
              </a:rPr>
              <a:t> </a:t>
            </a:r>
            <a:r>
              <a:rPr lang="en-US" sz="2400" dirty="0">
                <a:latin typeface="Times New Roman"/>
                <a:cs typeface="Times New Roman"/>
              </a:rPr>
              <a:t>feet)</a:t>
            </a:r>
            <a:r>
              <a:rPr lang="en-US" sz="2400" spc="-25" dirty="0">
                <a:latin typeface="Times New Roman"/>
                <a:cs typeface="Times New Roman"/>
              </a:rPr>
              <a:t> </a:t>
            </a:r>
            <a:r>
              <a:rPr lang="en-US" sz="2400" dirty="0">
                <a:latin typeface="Times New Roman"/>
                <a:cs typeface="Times New Roman"/>
              </a:rPr>
              <a:t>is</a:t>
            </a:r>
            <a:r>
              <a:rPr lang="en-US" sz="2400" spc="-80" dirty="0">
                <a:latin typeface="Times New Roman"/>
                <a:cs typeface="Times New Roman"/>
              </a:rPr>
              <a:t> </a:t>
            </a:r>
            <a:r>
              <a:rPr lang="en-US" sz="2400" dirty="0">
                <a:latin typeface="Times New Roman"/>
                <a:cs typeface="Times New Roman"/>
              </a:rPr>
              <a:t>the</a:t>
            </a:r>
            <a:r>
              <a:rPr lang="en-US" sz="2400" spc="5" dirty="0">
                <a:latin typeface="Times New Roman"/>
                <a:cs typeface="Times New Roman"/>
              </a:rPr>
              <a:t> </a:t>
            </a:r>
            <a:r>
              <a:rPr lang="en-US" sz="2400" dirty="0">
                <a:latin typeface="Times New Roman"/>
                <a:cs typeface="Times New Roman"/>
              </a:rPr>
              <a:t>distance</a:t>
            </a:r>
            <a:r>
              <a:rPr lang="en-US" sz="2400" spc="135" dirty="0">
                <a:latin typeface="Times New Roman"/>
                <a:cs typeface="Times New Roman"/>
              </a:rPr>
              <a:t> </a:t>
            </a:r>
            <a:r>
              <a:rPr lang="en-US" sz="2400" dirty="0">
                <a:latin typeface="Times New Roman"/>
                <a:cs typeface="Times New Roman"/>
              </a:rPr>
              <a:t>at</a:t>
            </a:r>
            <a:r>
              <a:rPr lang="en-US" sz="2400" spc="-50" dirty="0">
                <a:latin typeface="Times New Roman"/>
                <a:cs typeface="Times New Roman"/>
              </a:rPr>
              <a:t> </a:t>
            </a:r>
            <a:r>
              <a:rPr lang="en-US" sz="2400" dirty="0">
                <a:latin typeface="Times New Roman"/>
                <a:cs typeface="Times New Roman"/>
              </a:rPr>
              <a:t>which</a:t>
            </a:r>
            <a:r>
              <a:rPr lang="en-US" sz="2400" spc="20" dirty="0">
                <a:latin typeface="Times New Roman"/>
                <a:cs typeface="Times New Roman"/>
              </a:rPr>
              <a:t> </a:t>
            </a:r>
            <a:r>
              <a:rPr lang="en-US" sz="2400" dirty="0">
                <a:latin typeface="Times New Roman"/>
                <a:cs typeface="Times New Roman"/>
              </a:rPr>
              <a:t>we</a:t>
            </a:r>
            <a:r>
              <a:rPr lang="en-US" sz="2400" spc="5" dirty="0">
                <a:latin typeface="Times New Roman"/>
                <a:cs typeface="Times New Roman"/>
              </a:rPr>
              <a:t> </a:t>
            </a:r>
            <a:r>
              <a:rPr lang="en-US" sz="2400" spc="-10" dirty="0">
                <a:latin typeface="Times New Roman"/>
                <a:cs typeface="Times New Roman"/>
              </a:rPr>
              <a:t>usually </a:t>
            </a:r>
            <a:r>
              <a:rPr lang="en-US" sz="2400" dirty="0">
                <a:latin typeface="Times New Roman"/>
                <a:cs typeface="Times New Roman"/>
              </a:rPr>
              <a:t>talk</a:t>
            </a:r>
            <a:r>
              <a:rPr lang="en-US" sz="2400" spc="-90" dirty="0">
                <a:latin typeface="Times New Roman"/>
                <a:cs typeface="Times New Roman"/>
              </a:rPr>
              <a:t> </a:t>
            </a:r>
            <a:r>
              <a:rPr lang="en-US" sz="2400" dirty="0">
                <a:latin typeface="Times New Roman"/>
                <a:cs typeface="Times New Roman"/>
              </a:rPr>
              <a:t>to</a:t>
            </a:r>
            <a:r>
              <a:rPr lang="en-US" sz="2400" spc="-80" dirty="0">
                <a:latin typeface="Times New Roman"/>
                <a:cs typeface="Times New Roman"/>
              </a:rPr>
              <a:t> </a:t>
            </a:r>
            <a:r>
              <a:rPr lang="en-US" sz="2400" dirty="0">
                <a:latin typeface="Times New Roman"/>
                <a:cs typeface="Times New Roman"/>
              </a:rPr>
              <a:t>strangers</a:t>
            </a:r>
            <a:r>
              <a:rPr lang="en-US" sz="2400" spc="85" dirty="0">
                <a:latin typeface="Times New Roman"/>
                <a:cs typeface="Times New Roman"/>
              </a:rPr>
              <a:t> </a:t>
            </a:r>
            <a:r>
              <a:rPr lang="en-US" sz="2400" dirty="0">
                <a:latin typeface="Times New Roman"/>
                <a:cs typeface="Times New Roman"/>
              </a:rPr>
              <a:t>or</a:t>
            </a:r>
            <a:r>
              <a:rPr lang="en-US" sz="2400" spc="-65" dirty="0">
                <a:latin typeface="Times New Roman"/>
                <a:cs typeface="Times New Roman"/>
              </a:rPr>
              <a:t> </a:t>
            </a:r>
            <a:r>
              <a:rPr lang="en-US" sz="2400" dirty="0">
                <a:latin typeface="Times New Roman"/>
                <a:cs typeface="Times New Roman"/>
              </a:rPr>
              <a:t>conduct</a:t>
            </a:r>
            <a:r>
              <a:rPr lang="en-US" sz="2400" spc="55" dirty="0">
                <a:latin typeface="Times New Roman"/>
                <a:cs typeface="Times New Roman"/>
              </a:rPr>
              <a:t> </a:t>
            </a:r>
            <a:r>
              <a:rPr lang="en-US" sz="2400" spc="-20" dirty="0">
                <a:latin typeface="Times New Roman"/>
                <a:cs typeface="Times New Roman"/>
              </a:rPr>
              <a:t>business.</a:t>
            </a:r>
            <a:r>
              <a:rPr lang="en-US" sz="2400" spc="245" dirty="0">
                <a:latin typeface="Times New Roman"/>
                <a:cs typeface="Times New Roman"/>
              </a:rPr>
              <a:t> </a:t>
            </a:r>
            <a:r>
              <a:rPr lang="en-US" sz="2400" dirty="0">
                <a:latin typeface="Times New Roman"/>
                <a:cs typeface="Times New Roman"/>
              </a:rPr>
              <a:t>If</a:t>
            </a:r>
            <a:r>
              <a:rPr lang="en-US" sz="2400" spc="-65" dirty="0">
                <a:latin typeface="Times New Roman"/>
                <a:cs typeface="Times New Roman"/>
              </a:rPr>
              <a:t> </a:t>
            </a:r>
            <a:r>
              <a:rPr lang="en-US" sz="2400" dirty="0">
                <a:latin typeface="Times New Roman"/>
                <a:cs typeface="Times New Roman"/>
              </a:rPr>
              <a:t>you</a:t>
            </a:r>
            <a:r>
              <a:rPr lang="en-US" sz="2400" spc="-15" dirty="0">
                <a:latin typeface="Times New Roman"/>
                <a:cs typeface="Times New Roman"/>
              </a:rPr>
              <a:t> </a:t>
            </a:r>
            <a:r>
              <a:rPr lang="en-US" sz="2400" dirty="0">
                <a:latin typeface="Times New Roman"/>
                <a:cs typeface="Times New Roman"/>
              </a:rPr>
              <a:t>went</a:t>
            </a:r>
            <a:r>
              <a:rPr lang="en-US" sz="2400" spc="-15" dirty="0">
                <a:latin typeface="Times New Roman"/>
                <a:cs typeface="Times New Roman"/>
              </a:rPr>
              <a:t> </a:t>
            </a:r>
            <a:r>
              <a:rPr lang="en-US" sz="2400" dirty="0">
                <a:latin typeface="Times New Roman"/>
                <a:cs typeface="Times New Roman"/>
              </a:rPr>
              <a:t>to</a:t>
            </a:r>
            <a:r>
              <a:rPr lang="en-US" sz="2400" spc="-75" dirty="0">
                <a:latin typeface="Times New Roman"/>
                <a:cs typeface="Times New Roman"/>
              </a:rPr>
              <a:t> </a:t>
            </a:r>
            <a:r>
              <a:rPr lang="en-US" sz="2400" spc="-20" dirty="0">
                <a:latin typeface="Times New Roman"/>
                <a:cs typeface="Times New Roman"/>
              </a:rPr>
              <a:t>your </a:t>
            </a:r>
            <a:r>
              <a:rPr lang="en-US" sz="2400" spc="-10" dirty="0">
                <a:latin typeface="Times New Roman"/>
                <a:cs typeface="Times New Roman"/>
              </a:rPr>
              <a:t>professor’s</a:t>
            </a:r>
            <a:r>
              <a:rPr lang="en-US" sz="2400" spc="100" dirty="0">
                <a:latin typeface="Times New Roman"/>
                <a:cs typeface="Times New Roman"/>
              </a:rPr>
              <a:t> </a:t>
            </a:r>
            <a:r>
              <a:rPr lang="en-US" sz="2400" dirty="0">
                <a:latin typeface="Times New Roman"/>
                <a:cs typeface="Times New Roman"/>
              </a:rPr>
              <a:t>office to</a:t>
            </a:r>
            <a:r>
              <a:rPr lang="en-US" sz="2400" spc="-110" dirty="0">
                <a:latin typeface="Times New Roman"/>
                <a:cs typeface="Times New Roman"/>
              </a:rPr>
              <a:t> </a:t>
            </a:r>
            <a:r>
              <a:rPr lang="en-US" sz="2400" spc="-10" dirty="0">
                <a:latin typeface="Times New Roman"/>
                <a:cs typeface="Times New Roman"/>
              </a:rPr>
              <a:t>discuss</a:t>
            </a:r>
            <a:r>
              <a:rPr lang="en-US" sz="2400" spc="105" dirty="0">
                <a:latin typeface="Times New Roman"/>
                <a:cs typeface="Times New Roman"/>
              </a:rPr>
              <a:t> </a:t>
            </a:r>
            <a:r>
              <a:rPr lang="en-US" sz="2400" dirty="0">
                <a:latin typeface="Times New Roman"/>
                <a:cs typeface="Times New Roman"/>
              </a:rPr>
              <a:t>a</a:t>
            </a:r>
            <a:r>
              <a:rPr lang="en-US" sz="2400" spc="-120" dirty="0">
                <a:latin typeface="Times New Roman"/>
                <a:cs typeface="Times New Roman"/>
              </a:rPr>
              <a:t> </a:t>
            </a:r>
            <a:r>
              <a:rPr lang="en-US" sz="2400" dirty="0">
                <a:latin typeface="Times New Roman"/>
                <a:cs typeface="Times New Roman"/>
              </a:rPr>
              <a:t>grade,</a:t>
            </a:r>
            <a:r>
              <a:rPr lang="en-US" sz="2400" spc="-55" dirty="0">
                <a:latin typeface="Times New Roman"/>
                <a:cs typeface="Times New Roman"/>
              </a:rPr>
              <a:t> </a:t>
            </a:r>
            <a:r>
              <a:rPr lang="en-US" sz="2400" dirty="0">
                <a:latin typeface="Times New Roman"/>
                <a:cs typeface="Times New Roman"/>
              </a:rPr>
              <a:t>for</a:t>
            </a:r>
            <a:r>
              <a:rPr lang="en-US" sz="2400" spc="-35" dirty="0">
                <a:latin typeface="Times New Roman"/>
                <a:cs typeface="Times New Roman"/>
              </a:rPr>
              <a:t> </a:t>
            </a:r>
            <a:r>
              <a:rPr lang="en-US" sz="2400" dirty="0">
                <a:latin typeface="Times New Roman"/>
                <a:cs typeface="Times New Roman"/>
              </a:rPr>
              <a:t>example,</a:t>
            </a:r>
            <a:r>
              <a:rPr lang="en-US" sz="2400" spc="75" dirty="0">
                <a:latin typeface="Times New Roman"/>
                <a:cs typeface="Times New Roman"/>
              </a:rPr>
              <a:t> </a:t>
            </a:r>
            <a:r>
              <a:rPr lang="en-US" sz="2400" dirty="0">
                <a:latin typeface="Times New Roman"/>
                <a:cs typeface="Times New Roman"/>
              </a:rPr>
              <a:t>you</a:t>
            </a:r>
            <a:r>
              <a:rPr lang="en-US" sz="2400" spc="-55" dirty="0">
                <a:latin typeface="Times New Roman"/>
                <a:cs typeface="Times New Roman"/>
              </a:rPr>
              <a:t> </a:t>
            </a:r>
            <a:r>
              <a:rPr lang="en-US" sz="2400" dirty="0">
                <a:latin typeface="Times New Roman"/>
                <a:cs typeface="Times New Roman"/>
              </a:rPr>
              <a:t>would</a:t>
            </a:r>
            <a:r>
              <a:rPr lang="en-US" sz="2400" spc="-45" dirty="0">
                <a:latin typeface="Times New Roman"/>
                <a:cs typeface="Times New Roman"/>
              </a:rPr>
              <a:t> </a:t>
            </a:r>
            <a:r>
              <a:rPr lang="en-US" sz="2400" spc="-25" dirty="0">
                <a:latin typeface="Times New Roman"/>
                <a:cs typeface="Times New Roman"/>
              </a:rPr>
              <a:t>most </a:t>
            </a:r>
            <a:r>
              <a:rPr lang="en-US" sz="2400" dirty="0">
                <a:latin typeface="Times New Roman"/>
                <a:cs typeface="Times New Roman"/>
              </a:rPr>
              <a:t>likely</a:t>
            </a:r>
            <a:r>
              <a:rPr lang="en-US" sz="2400" spc="-55" dirty="0">
                <a:latin typeface="Times New Roman"/>
                <a:cs typeface="Times New Roman"/>
              </a:rPr>
              <a:t> </a:t>
            </a:r>
            <a:r>
              <a:rPr lang="en-US" sz="2400" dirty="0">
                <a:latin typeface="Times New Roman"/>
                <a:cs typeface="Times New Roman"/>
              </a:rPr>
              <a:t>remain</a:t>
            </a:r>
            <a:r>
              <a:rPr lang="en-US" sz="2400" spc="25" dirty="0">
                <a:latin typeface="Times New Roman"/>
                <a:cs typeface="Times New Roman"/>
              </a:rPr>
              <a:t> </a:t>
            </a:r>
            <a:r>
              <a:rPr lang="en-US" sz="2400" dirty="0">
                <a:latin typeface="Times New Roman"/>
                <a:cs typeface="Times New Roman"/>
              </a:rPr>
              <a:t>at</a:t>
            </a:r>
            <a:r>
              <a:rPr lang="en-US" sz="2400" spc="-45" dirty="0">
                <a:latin typeface="Times New Roman"/>
                <a:cs typeface="Times New Roman"/>
              </a:rPr>
              <a:t> </a:t>
            </a:r>
            <a:r>
              <a:rPr lang="en-US" sz="2400" dirty="0">
                <a:latin typeface="Times New Roman"/>
                <a:cs typeface="Times New Roman"/>
              </a:rPr>
              <a:t>a</a:t>
            </a:r>
            <a:r>
              <a:rPr lang="en-US" sz="2400" spc="-50" dirty="0">
                <a:latin typeface="Times New Roman"/>
                <a:cs typeface="Times New Roman"/>
              </a:rPr>
              <a:t> </a:t>
            </a:r>
            <a:r>
              <a:rPr lang="en-US" sz="2400" dirty="0">
                <a:latin typeface="Times New Roman"/>
                <a:cs typeface="Times New Roman"/>
              </a:rPr>
              <a:t>distance</a:t>
            </a:r>
            <a:r>
              <a:rPr lang="en-US" sz="2400" spc="140" dirty="0">
                <a:latin typeface="Times New Roman"/>
                <a:cs typeface="Times New Roman"/>
              </a:rPr>
              <a:t> </a:t>
            </a:r>
            <a:r>
              <a:rPr lang="en-US" sz="2400" dirty="0">
                <a:latin typeface="Times New Roman"/>
                <a:cs typeface="Times New Roman"/>
              </a:rPr>
              <a:t>of</a:t>
            </a:r>
            <a:r>
              <a:rPr lang="en-US" sz="2400" spc="-25" dirty="0">
                <a:latin typeface="Times New Roman"/>
                <a:cs typeface="Times New Roman"/>
              </a:rPr>
              <a:t> </a:t>
            </a:r>
            <a:r>
              <a:rPr lang="en-US" sz="2400" dirty="0">
                <a:latin typeface="Times New Roman"/>
                <a:cs typeface="Times New Roman"/>
              </a:rPr>
              <a:t>4</a:t>
            </a:r>
            <a:r>
              <a:rPr lang="en-US" sz="2400" spc="-40" dirty="0">
                <a:latin typeface="Times New Roman"/>
                <a:cs typeface="Times New Roman"/>
              </a:rPr>
              <a:t> </a:t>
            </a:r>
            <a:r>
              <a:rPr lang="en-US" sz="2400" dirty="0">
                <a:latin typeface="Times New Roman"/>
                <a:cs typeface="Times New Roman"/>
              </a:rPr>
              <a:t>to</a:t>
            </a:r>
            <a:r>
              <a:rPr lang="en-US" sz="2400" spc="-45" dirty="0">
                <a:latin typeface="Times New Roman"/>
                <a:cs typeface="Times New Roman"/>
              </a:rPr>
              <a:t> </a:t>
            </a:r>
            <a:r>
              <a:rPr lang="en-US" sz="2400" dirty="0">
                <a:latin typeface="Times New Roman"/>
                <a:cs typeface="Times New Roman"/>
              </a:rPr>
              <a:t>12</a:t>
            </a:r>
            <a:r>
              <a:rPr lang="en-US" sz="2400" spc="-40" dirty="0">
                <a:latin typeface="Times New Roman"/>
                <a:cs typeface="Times New Roman"/>
              </a:rPr>
              <a:t> </a:t>
            </a:r>
            <a:r>
              <a:rPr lang="en-US" sz="2400" spc="-10" dirty="0">
                <a:latin typeface="Times New Roman"/>
                <a:cs typeface="Times New Roman"/>
              </a:rPr>
              <a:t>feet.</a:t>
            </a:r>
            <a:endParaRPr lang="en-US" sz="2400" dirty="0">
              <a:latin typeface="Times New Roman"/>
              <a:cs typeface="Times New Roman"/>
            </a:endParaRPr>
          </a:p>
        </p:txBody>
      </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4" cstate="print"/>
            <a:stretch>
              <a:fillRect/>
            </a:stretch>
          </p:blipFill>
          <p:spPr>
            <a:xfrm>
              <a:off x="3162300" y="447675"/>
              <a:ext cx="5743559" cy="1114425"/>
            </a:xfrm>
            <a:prstGeom prst="rect">
              <a:avLst/>
            </a:prstGeom>
          </p:spPr>
        </p:pic>
        <p:pic>
          <p:nvPicPr>
            <p:cNvPr id="42" name="object 5"/>
            <p:cNvPicPr/>
            <p:nvPr/>
          </p:nvPicPr>
          <p:blipFill>
            <a:blip r:embed="rId5" cstate="print"/>
            <a:stretch>
              <a:fillRect/>
            </a:stretch>
          </p:blipFill>
          <p:spPr>
            <a:xfrm>
              <a:off x="3352800" y="85725"/>
              <a:ext cx="5362559" cy="790575"/>
            </a:xfrm>
            <a:prstGeom prst="rect">
              <a:avLst/>
            </a:prstGeom>
          </p:spPr>
        </p:pic>
        <p:pic>
          <p:nvPicPr>
            <p:cNvPr id="43" name="object 6"/>
            <p:cNvPicPr/>
            <p:nvPr/>
          </p:nvPicPr>
          <p:blipFill>
            <a:blip r:embed="rId6"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7" cstate="print"/>
            <a:stretch>
              <a:fillRect/>
            </a:stretch>
          </p:blipFill>
          <p:spPr>
            <a:xfrm>
              <a:off x="3162300" y="447675"/>
              <a:ext cx="5010150" cy="1114425"/>
            </a:xfrm>
            <a:prstGeom prst="rect">
              <a:avLst/>
            </a:prstGeom>
          </p:spPr>
        </p:pic>
        <p:pic>
          <p:nvPicPr>
            <p:cNvPr id="47" name="object 4"/>
            <p:cNvPicPr/>
            <p:nvPr/>
          </p:nvPicPr>
          <p:blipFill>
            <a:blip r:embed="rId8" cstate="print"/>
            <a:stretch>
              <a:fillRect/>
            </a:stretch>
          </p:blipFill>
          <p:spPr>
            <a:xfrm>
              <a:off x="3352800" y="85725"/>
              <a:ext cx="4619640" cy="790575"/>
            </a:xfrm>
            <a:prstGeom prst="rect">
              <a:avLst/>
            </a:prstGeom>
          </p:spPr>
        </p:pic>
        <p:pic>
          <p:nvPicPr>
            <p:cNvPr id="48" name="object 5"/>
            <p:cNvPicPr/>
            <p:nvPr/>
          </p:nvPicPr>
          <p:blipFill>
            <a:blip r:embed="rId9"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1781175" y="733140"/>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pic>
        <p:nvPicPr>
          <p:cNvPr id="52" name="Picture 51">
            <a:extLst>
              <a:ext uri="{FF2B5EF4-FFF2-40B4-BE49-F238E27FC236}">
                <a16:creationId xmlns:a16="http://schemas.microsoft.com/office/drawing/2014/main" id="{7B1083B8-7F24-C9AF-FA88-CAB8BE99D406}"/>
              </a:ext>
            </a:extLst>
          </p:cNvPr>
          <p:cNvPicPr>
            <a:picLocks noChangeAspect="1"/>
          </p:cNvPicPr>
          <p:nvPr/>
        </p:nvPicPr>
        <p:blipFill>
          <a:blip r:embed="rId10"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4141292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sp>
        <p:nvSpPr>
          <p:cNvPr id="16" name="object 16"/>
          <p:cNvSpPr txBox="1"/>
          <p:nvPr/>
        </p:nvSpPr>
        <p:spPr>
          <a:xfrm>
            <a:off x="506467" y="1413918"/>
            <a:ext cx="1165860" cy="593725"/>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sz="3200" spc="-10" dirty="0">
                <a:latin typeface="Times New Roman"/>
                <a:cs typeface="Times New Roman"/>
              </a:rPr>
              <a:t>Space</a:t>
            </a:r>
            <a:endParaRPr sz="3200" dirty="0">
              <a:latin typeface="Times New Roman"/>
              <a:cs typeface="Times New Roman"/>
            </a:endParaRPr>
          </a:p>
        </p:txBody>
      </p:sp>
      <p:sp>
        <p:nvSpPr>
          <p:cNvPr id="22" name="object 22"/>
          <p:cNvSpPr txBox="1"/>
          <p:nvPr/>
        </p:nvSpPr>
        <p:spPr>
          <a:xfrm>
            <a:off x="629472" y="2276459"/>
            <a:ext cx="8490585" cy="2251578"/>
          </a:xfrm>
          <a:prstGeom prst="rect">
            <a:avLst/>
          </a:prstGeom>
          <a:ln w="9534">
            <a:solidFill>
              <a:srgbClr val="FFFFFF"/>
            </a:solidFill>
          </a:ln>
        </p:spPr>
        <p:txBody>
          <a:bodyPr vert="horz" wrap="square" lIns="0" tIns="38100" rIns="0" bIns="0" rtlCol="0">
            <a:spAutoFit/>
          </a:bodyPr>
          <a:lstStyle/>
          <a:p>
            <a:pPr marL="91440" marR="85090">
              <a:lnSpc>
                <a:spcPct val="99900"/>
              </a:lnSpc>
              <a:spcBef>
                <a:spcPts val="335"/>
              </a:spcBef>
            </a:pPr>
            <a:r>
              <a:rPr lang="en-US" sz="2400" b="1" u="heavy" dirty="0">
                <a:solidFill>
                  <a:srgbClr val="6F2F9F"/>
                </a:solidFill>
                <a:uFill>
                  <a:solidFill>
                    <a:srgbClr val="6F2F9F"/>
                  </a:solidFill>
                </a:uFill>
                <a:latin typeface="Times New Roman"/>
                <a:cs typeface="Times New Roman"/>
              </a:rPr>
              <a:t>The</a:t>
            </a:r>
            <a:r>
              <a:rPr lang="en-US" sz="2400" b="1" u="heavy" spc="-70" dirty="0">
                <a:solidFill>
                  <a:srgbClr val="6F2F9F"/>
                </a:solidFill>
                <a:uFill>
                  <a:solidFill>
                    <a:srgbClr val="6F2F9F"/>
                  </a:solidFill>
                </a:uFill>
                <a:latin typeface="Times New Roman"/>
                <a:cs typeface="Times New Roman"/>
              </a:rPr>
              <a:t> </a:t>
            </a:r>
            <a:r>
              <a:rPr lang="en-US" sz="2400" b="1" i="1" u="heavy" dirty="0">
                <a:solidFill>
                  <a:srgbClr val="6F2F9F"/>
                </a:solidFill>
                <a:uFill>
                  <a:solidFill>
                    <a:srgbClr val="6F2F9F"/>
                  </a:solidFill>
                </a:uFill>
                <a:latin typeface="Times New Roman"/>
                <a:cs typeface="Times New Roman"/>
              </a:rPr>
              <a:t>public</a:t>
            </a:r>
            <a:r>
              <a:rPr lang="en-US" sz="2400" b="1" i="1" u="heavy" spc="-70" dirty="0">
                <a:solidFill>
                  <a:srgbClr val="6F2F9F"/>
                </a:solidFill>
                <a:uFill>
                  <a:solidFill>
                    <a:srgbClr val="6F2F9F"/>
                  </a:solidFill>
                </a:uFill>
                <a:latin typeface="Times New Roman"/>
                <a:cs typeface="Times New Roman"/>
              </a:rPr>
              <a:t> </a:t>
            </a:r>
            <a:r>
              <a:rPr lang="en-US" sz="2400" b="1" i="1" u="heavy" dirty="0">
                <a:solidFill>
                  <a:srgbClr val="6F2F9F"/>
                </a:solidFill>
                <a:uFill>
                  <a:solidFill>
                    <a:srgbClr val="6F2F9F"/>
                  </a:solidFill>
                </a:uFill>
                <a:latin typeface="Times New Roman"/>
                <a:cs typeface="Times New Roman"/>
              </a:rPr>
              <a:t>zone</a:t>
            </a:r>
            <a:r>
              <a:rPr lang="en-US" sz="2400" b="1" i="1" u="heavy" spc="-30" dirty="0">
                <a:solidFill>
                  <a:srgbClr val="6F2F9F"/>
                </a:solidFill>
                <a:uFill>
                  <a:solidFill>
                    <a:srgbClr val="6F2F9F"/>
                  </a:solidFill>
                </a:uFill>
                <a:latin typeface="Times New Roman"/>
                <a:cs typeface="Times New Roman"/>
              </a:rPr>
              <a:t> </a:t>
            </a:r>
            <a:r>
              <a:rPr lang="en-US" sz="2400" dirty="0">
                <a:latin typeface="Times New Roman"/>
                <a:cs typeface="Times New Roman"/>
              </a:rPr>
              <a:t>(more</a:t>
            </a:r>
            <a:r>
              <a:rPr lang="en-US" sz="2400" spc="65" dirty="0">
                <a:latin typeface="Times New Roman"/>
                <a:cs typeface="Times New Roman"/>
              </a:rPr>
              <a:t> </a:t>
            </a:r>
            <a:r>
              <a:rPr lang="en-US" sz="2400" dirty="0">
                <a:latin typeface="Times New Roman"/>
                <a:cs typeface="Times New Roman"/>
              </a:rPr>
              <a:t>than</a:t>
            </a:r>
            <a:r>
              <a:rPr lang="en-US" sz="2400" spc="10" dirty="0">
                <a:latin typeface="Times New Roman"/>
                <a:cs typeface="Times New Roman"/>
              </a:rPr>
              <a:t> </a:t>
            </a:r>
            <a:r>
              <a:rPr lang="en-US" sz="2400" dirty="0">
                <a:latin typeface="Times New Roman"/>
                <a:cs typeface="Times New Roman"/>
              </a:rPr>
              <a:t>12</a:t>
            </a:r>
            <a:r>
              <a:rPr lang="en-US" sz="2400" spc="-55" dirty="0">
                <a:latin typeface="Times New Roman"/>
                <a:cs typeface="Times New Roman"/>
              </a:rPr>
              <a:t> </a:t>
            </a:r>
            <a:r>
              <a:rPr lang="en-US" sz="2400" dirty="0">
                <a:latin typeface="Times New Roman"/>
                <a:cs typeface="Times New Roman"/>
              </a:rPr>
              <a:t>feet)</a:t>
            </a:r>
            <a:r>
              <a:rPr lang="en-US" sz="2400" spc="-35" dirty="0">
                <a:latin typeface="Times New Roman"/>
                <a:cs typeface="Times New Roman"/>
              </a:rPr>
              <a:t> </a:t>
            </a:r>
            <a:r>
              <a:rPr lang="en-US" sz="2400" dirty="0">
                <a:latin typeface="Times New Roman"/>
                <a:cs typeface="Times New Roman"/>
              </a:rPr>
              <a:t>refers</a:t>
            </a:r>
            <a:r>
              <a:rPr lang="en-US" sz="2400" spc="-20" dirty="0">
                <a:latin typeface="Times New Roman"/>
                <a:cs typeface="Times New Roman"/>
              </a:rPr>
              <a:t> </a:t>
            </a:r>
            <a:r>
              <a:rPr lang="en-US" sz="2400" dirty="0">
                <a:latin typeface="Times New Roman"/>
                <a:cs typeface="Times New Roman"/>
              </a:rPr>
              <a:t>to</a:t>
            </a:r>
            <a:r>
              <a:rPr lang="en-US" sz="2400" spc="-55" dirty="0">
                <a:latin typeface="Times New Roman"/>
                <a:cs typeface="Times New Roman"/>
              </a:rPr>
              <a:t> </a:t>
            </a:r>
            <a:r>
              <a:rPr lang="en-US" sz="2400" dirty="0">
                <a:latin typeface="Times New Roman"/>
                <a:cs typeface="Times New Roman"/>
              </a:rPr>
              <a:t>the distance</a:t>
            </a:r>
            <a:r>
              <a:rPr lang="en-US" sz="2400" spc="135" dirty="0">
                <a:latin typeface="Times New Roman"/>
                <a:cs typeface="Times New Roman"/>
              </a:rPr>
              <a:t> </a:t>
            </a:r>
            <a:r>
              <a:rPr lang="en-US" sz="2400" spc="-10" dirty="0">
                <a:latin typeface="Times New Roman"/>
                <a:cs typeface="Times New Roman"/>
              </a:rPr>
              <a:t>typical </a:t>
            </a:r>
            <a:r>
              <a:rPr lang="en-US" sz="2400" dirty="0">
                <a:latin typeface="Times New Roman"/>
                <a:cs typeface="Times New Roman"/>
              </a:rPr>
              <a:t>of</a:t>
            </a:r>
            <a:r>
              <a:rPr lang="en-US" sz="2400" spc="-95" dirty="0">
                <a:latin typeface="Times New Roman"/>
                <a:cs typeface="Times New Roman"/>
              </a:rPr>
              <a:t> </a:t>
            </a:r>
            <a:r>
              <a:rPr lang="en-US" sz="2400" dirty="0">
                <a:latin typeface="Times New Roman"/>
                <a:cs typeface="Times New Roman"/>
              </a:rPr>
              <a:t>large,</a:t>
            </a:r>
            <a:r>
              <a:rPr lang="en-US" sz="2400" spc="-35" dirty="0">
                <a:latin typeface="Times New Roman"/>
                <a:cs typeface="Times New Roman"/>
              </a:rPr>
              <a:t> </a:t>
            </a:r>
            <a:r>
              <a:rPr lang="en-US" sz="2400" dirty="0">
                <a:latin typeface="Times New Roman"/>
                <a:cs typeface="Times New Roman"/>
              </a:rPr>
              <a:t>formal,</a:t>
            </a:r>
            <a:r>
              <a:rPr lang="en-US" sz="2400" spc="30" dirty="0">
                <a:latin typeface="Times New Roman"/>
                <a:cs typeface="Times New Roman"/>
              </a:rPr>
              <a:t> </a:t>
            </a:r>
            <a:r>
              <a:rPr lang="en-US" sz="2400" dirty="0">
                <a:latin typeface="Times New Roman"/>
                <a:cs typeface="Times New Roman"/>
              </a:rPr>
              <a:t>public</a:t>
            </a:r>
            <a:r>
              <a:rPr lang="en-US" sz="2400" spc="-45" dirty="0">
                <a:latin typeface="Times New Roman"/>
                <a:cs typeface="Times New Roman"/>
              </a:rPr>
              <a:t> </a:t>
            </a:r>
            <a:r>
              <a:rPr lang="en-US" sz="2400" dirty="0">
                <a:latin typeface="Times New Roman"/>
                <a:cs typeface="Times New Roman"/>
              </a:rPr>
              <a:t>events.</a:t>
            </a:r>
            <a:r>
              <a:rPr lang="en-US" sz="2400" spc="160" dirty="0">
                <a:latin typeface="Times New Roman"/>
                <a:cs typeface="Times New Roman"/>
              </a:rPr>
              <a:t> </a:t>
            </a:r>
            <a:r>
              <a:rPr lang="en-US" sz="2400" dirty="0">
                <a:latin typeface="Times New Roman"/>
                <a:cs typeface="Times New Roman"/>
              </a:rPr>
              <a:t>In</a:t>
            </a:r>
            <a:r>
              <a:rPr lang="en-US" sz="2400" spc="-150" dirty="0">
                <a:latin typeface="Times New Roman"/>
                <a:cs typeface="Times New Roman"/>
              </a:rPr>
              <a:t> </a:t>
            </a:r>
            <a:r>
              <a:rPr lang="en-US" sz="2400" dirty="0">
                <a:latin typeface="Times New Roman"/>
                <a:cs typeface="Times New Roman"/>
              </a:rPr>
              <a:t>large</a:t>
            </a:r>
            <a:r>
              <a:rPr lang="en-US" sz="2400" spc="15" dirty="0">
                <a:latin typeface="Times New Roman"/>
                <a:cs typeface="Times New Roman"/>
              </a:rPr>
              <a:t> </a:t>
            </a:r>
            <a:r>
              <a:rPr lang="en-US" sz="2400" dirty="0">
                <a:latin typeface="Times New Roman"/>
                <a:cs typeface="Times New Roman"/>
              </a:rPr>
              <a:t>lecture</a:t>
            </a:r>
            <a:r>
              <a:rPr lang="en-US" sz="2400" spc="-105" dirty="0">
                <a:latin typeface="Times New Roman"/>
                <a:cs typeface="Times New Roman"/>
              </a:rPr>
              <a:t> </a:t>
            </a:r>
            <a:r>
              <a:rPr lang="en-US" sz="2400" spc="-10" dirty="0">
                <a:latin typeface="Times New Roman"/>
                <a:cs typeface="Times New Roman"/>
              </a:rPr>
              <a:t>classrooms, </a:t>
            </a:r>
            <a:r>
              <a:rPr lang="en-US" sz="2400" dirty="0">
                <a:latin typeface="Times New Roman"/>
                <a:cs typeface="Times New Roman"/>
              </a:rPr>
              <a:t>campaign</a:t>
            </a:r>
            <a:r>
              <a:rPr lang="en-US" sz="2400" spc="70" dirty="0">
                <a:latin typeface="Times New Roman"/>
                <a:cs typeface="Times New Roman"/>
              </a:rPr>
              <a:t> </a:t>
            </a:r>
            <a:r>
              <a:rPr lang="en-US" sz="2400" dirty="0">
                <a:latin typeface="Times New Roman"/>
                <a:cs typeface="Times New Roman"/>
              </a:rPr>
              <a:t>rallies,</a:t>
            </a:r>
            <a:r>
              <a:rPr lang="en-US" sz="2400" spc="-55" dirty="0">
                <a:latin typeface="Times New Roman"/>
                <a:cs typeface="Times New Roman"/>
              </a:rPr>
              <a:t> </a:t>
            </a:r>
            <a:r>
              <a:rPr lang="en-US" sz="2400" dirty="0">
                <a:latin typeface="Times New Roman"/>
                <a:cs typeface="Times New Roman"/>
              </a:rPr>
              <a:t>or</a:t>
            </a:r>
            <a:r>
              <a:rPr lang="en-US" sz="2400" spc="-90" dirty="0">
                <a:latin typeface="Times New Roman"/>
                <a:cs typeface="Times New Roman"/>
              </a:rPr>
              <a:t> </a:t>
            </a:r>
            <a:r>
              <a:rPr lang="en-US" sz="2400" dirty="0">
                <a:latin typeface="Times New Roman"/>
                <a:cs typeface="Times New Roman"/>
              </a:rPr>
              <a:t>public</a:t>
            </a:r>
            <a:r>
              <a:rPr lang="en-US" sz="2400" spc="-65" dirty="0">
                <a:latin typeface="Times New Roman"/>
                <a:cs typeface="Times New Roman"/>
              </a:rPr>
              <a:t> </a:t>
            </a:r>
            <a:r>
              <a:rPr lang="en-US" sz="2400" spc="-10" dirty="0">
                <a:latin typeface="Times New Roman"/>
                <a:cs typeface="Times New Roman"/>
              </a:rPr>
              <a:t>speeches,</a:t>
            </a:r>
            <a:r>
              <a:rPr lang="en-US" sz="2400" spc="130" dirty="0">
                <a:latin typeface="Times New Roman"/>
                <a:cs typeface="Times New Roman"/>
              </a:rPr>
              <a:t> </a:t>
            </a:r>
            <a:r>
              <a:rPr lang="en-US" sz="2400" dirty="0">
                <a:latin typeface="Times New Roman"/>
                <a:cs typeface="Times New Roman"/>
              </a:rPr>
              <a:t>the</a:t>
            </a:r>
            <a:r>
              <a:rPr lang="en-US" sz="2400" spc="-60" dirty="0">
                <a:latin typeface="Times New Roman"/>
                <a:cs typeface="Times New Roman"/>
              </a:rPr>
              <a:t> </a:t>
            </a:r>
            <a:r>
              <a:rPr lang="en-US" sz="2400" dirty="0">
                <a:latin typeface="Times New Roman"/>
                <a:cs typeface="Times New Roman"/>
              </a:rPr>
              <a:t>distance</a:t>
            </a:r>
            <a:r>
              <a:rPr lang="en-US" sz="2400" spc="55" dirty="0">
                <a:latin typeface="Times New Roman"/>
                <a:cs typeface="Times New Roman"/>
              </a:rPr>
              <a:t> </a:t>
            </a:r>
            <a:r>
              <a:rPr lang="en-US" sz="2400" spc="-10" dirty="0">
                <a:latin typeface="Times New Roman"/>
                <a:cs typeface="Times New Roman"/>
              </a:rPr>
              <a:t>between </a:t>
            </a:r>
            <a:r>
              <a:rPr lang="en-US" sz="2400" dirty="0">
                <a:latin typeface="Times New Roman"/>
                <a:cs typeface="Times New Roman"/>
              </a:rPr>
              <a:t>speaker</a:t>
            </a:r>
            <a:r>
              <a:rPr lang="en-US" sz="2400" spc="45" dirty="0">
                <a:latin typeface="Times New Roman"/>
                <a:cs typeface="Times New Roman"/>
              </a:rPr>
              <a:t> </a:t>
            </a:r>
            <a:r>
              <a:rPr lang="en-US" sz="2400" dirty="0">
                <a:latin typeface="Times New Roman"/>
                <a:cs typeface="Times New Roman"/>
              </a:rPr>
              <a:t>and</a:t>
            </a:r>
            <a:r>
              <a:rPr lang="en-US" sz="2400" spc="-30" dirty="0">
                <a:latin typeface="Times New Roman"/>
                <a:cs typeface="Times New Roman"/>
              </a:rPr>
              <a:t> </a:t>
            </a:r>
            <a:r>
              <a:rPr lang="en-US" sz="2400" dirty="0">
                <a:latin typeface="Times New Roman"/>
                <a:cs typeface="Times New Roman"/>
              </a:rPr>
              <a:t>audience</a:t>
            </a:r>
            <a:r>
              <a:rPr lang="en-US" sz="2400" spc="15" dirty="0">
                <a:latin typeface="Times New Roman"/>
                <a:cs typeface="Times New Roman"/>
              </a:rPr>
              <a:t> </a:t>
            </a:r>
            <a:r>
              <a:rPr lang="en-US" sz="2400" dirty="0">
                <a:latin typeface="Times New Roman"/>
                <a:cs typeface="Times New Roman"/>
              </a:rPr>
              <a:t>is</a:t>
            </a:r>
            <a:r>
              <a:rPr lang="en-US" sz="2400" spc="-60" dirty="0">
                <a:latin typeface="Times New Roman"/>
                <a:cs typeface="Times New Roman"/>
              </a:rPr>
              <a:t> </a:t>
            </a:r>
            <a:r>
              <a:rPr lang="en-US" sz="2400" dirty="0">
                <a:latin typeface="Times New Roman"/>
                <a:cs typeface="Times New Roman"/>
              </a:rPr>
              <a:t>usually</a:t>
            </a:r>
            <a:r>
              <a:rPr lang="en-US" sz="2400" spc="90" dirty="0">
                <a:latin typeface="Times New Roman"/>
                <a:cs typeface="Times New Roman"/>
              </a:rPr>
              <a:t> </a:t>
            </a:r>
            <a:r>
              <a:rPr lang="en-US" sz="2400" dirty="0">
                <a:latin typeface="Times New Roman"/>
                <a:cs typeface="Times New Roman"/>
              </a:rPr>
              <a:t>more</a:t>
            </a:r>
            <a:r>
              <a:rPr lang="en-US" sz="2400" spc="20" dirty="0">
                <a:latin typeface="Times New Roman"/>
                <a:cs typeface="Times New Roman"/>
              </a:rPr>
              <a:t> </a:t>
            </a:r>
            <a:r>
              <a:rPr lang="en-US" sz="2400" dirty="0">
                <a:latin typeface="Times New Roman"/>
                <a:cs typeface="Times New Roman"/>
              </a:rPr>
              <a:t>than</a:t>
            </a:r>
            <a:r>
              <a:rPr lang="en-US" sz="2400" spc="-30" dirty="0">
                <a:latin typeface="Times New Roman"/>
                <a:cs typeface="Times New Roman"/>
              </a:rPr>
              <a:t> </a:t>
            </a:r>
            <a:r>
              <a:rPr lang="en-US" sz="2400" dirty="0">
                <a:latin typeface="Times New Roman"/>
                <a:cs typeface="Times New Roman"/>
              </a:rPr>
              <a:t>12</a:t>
            </a:r>
            <a:r>
              <a:rPr lang="en-US" sz="2400" spc="-95" dirty="0">
                <a:latin typeface="Times New Roman"/>
                <a:cs typeface="Times New Roman"/>
              </a:rPr>
              <a:t> </a:t>
            </a:r>
            <a:r>
              <a:rPr lang="en-US" sz="2400" spc="-10" dirty="0">
                <a:latin typeface="Times New Roman"/>
                <a:cs typeface="Times New Roman"/>
              </a:rPr>
              <a:t>feet.</a:t>
            </a:r>
            <a:endParaRPr lang="en-US" sz="2400" dirty="0">
              <a:latin typeface="Times New Roman"/>
              <a:cs typeface="Times New Roman"/>
            </a:endParaRPr>
          </a:p>
          <a:p>
            <a:pPr marL="91440">
              <a:lnSpc>
                <a:spcPts val="2865"/>
              </a:lnSpc>
              <a:spcBef>
                <a:spcPts val="50"/>
              </a:spcBef>
            </a:pPr>
            <a:r>
              <a:rPr lang="en-US" sz="2400" spc="-10" dirty="0">
                <a:latin typeface="Times New Roman"/>
                <a:cs typeface="Times New Roman"/>
              </a:rPr>
              <a:t>Understanding</a:t>
            </a:r>
            <a:r>
              <a:rPr lang="en-US" sz="2400" spc="130" dirty="0">
                <a:latin typeface="Times New Roman"/>
                <a:cs typeface="Times New Roman"/>
              </a:rPr>
              <a:t> </a:t>
            </a:r>
            <a:r>
              <a:rPr lang="en-US" sz="2400" dirty="0">
                <a:latin typeface="Times New Roman"/>
                <a:cs typeface="Times New Roman"/>
              </a:rPr>
              <a:t>these</a:t>
            </a:r>
            <a:r>
              <a:rPr lang="en-US" sz="2400" spc="70" dirty="0">
                <a:latin typeface="Times New Roman"/>
                <a:cs typeface="Times New Roman"/>
              </a:rPr>
              <a:t> </a:t>
            </a:r>
            <a:r>
              <a:rPr lang="en-US" sz="2400" dirty="0">
                <a:latin typeface="Times New Roman"/>
                <a:cs typeface="Times New Roman"/>
              </a:rPr>
              <a:t>spatial</a:t>
            </a:r>
            <a:r>
              <a:rPr lang="en-US" sz="2400" spc="-40" dirty="0">
                <a:latin typeface="Times New Roman"/>
                <a:cs typeface="Times New Roman"/>
              </a:rPr>
              <a:t> </a:t>
            </a:r>
            <a:r>
              <a:rPr lang="en-US" sz="2400" dirty="0">
                <a:latin typeface="Times New Roman"/>
                <a:cs typeface="Times New Roman"/>
              </a:rPr>
              <a:t>zones</a:t>
            </a:r>
            <a:r>
              <a:rPr lang="en-US" sz="2400" spc="-5" dirty="0">
                <a:latin typeface="Times New Roman"/>
                <a:cs typeface="Times New Roman"/>
              </a:rPr>
              <a:t> </a:t>
            </a:r>
            <a:r>
              <a:rPr lang="en-US" sz="2400" dirty="0">
                <a:latin typeface="Times New Roman"/>
                <a:cs typeface="Times New Roman"/>
              </a:rPr>
              <a:t>is</a:t>
            </a:r>
            <a:r>
              <a:rPr lang="en-US" sz="2400" spc="-130" dirty="0">
                <a:latin typeface="Times New Roman"/>
                <a:cs typeface="Times New Roman"/>
              </a:rPr>
              <a:t> </a:t>
            </a:r>
            <a:r>
              <a:rPr lang="en-US" sz="2400" dirty="0">
                <a:latin typeface="Times New Roman"/>
                <a:cs typeface="Times New Roman"/>
              </a:rPr>
              <a:t>important</a:t>
            </a:r>
            <a:r>
              <a:rPr lang="en-US" sz="2400" spc="90" dirty="0">
                <a:latin typeface="Times New Roman"/>
                <a:cs typeface="Times New Roman"/>
              </a:rPr>
              <a:t> </a:t>
            </a:r>
            <a:r>
              <a:rPr lang="en-US" sz="2400" dirty="0">
                <a:latin typeface="Times New Roman"/>
                <a:cs typeface="Times New Roman"/>
              </a:rPr>
              <a:t>to</a:t>
            </a:r>
            <a:r>
              <a:rPr lang="en-US" sz="2400" spc="-150" dirty="0">
                <a:latin typeface="Times New Roman"/>
                <a:cs typeface="Times New Roman"/>
              </a:rPr>
              <a:t> </a:t>
            </a:r>
            <a:r>
              <a:rPr lang="en-US" sz="2400" dirty="0">
                <a:latin typeface="Times New Roman"/>
                <a:cs typeface="Times New Roman"/>
              </a:rPr>
              <a:t>your</a:t>
            </a:r>
            <a:r>
              <a:rPr lang="en-US" sz="2400" spc="40" dirty="0">
                <a:latin typeface="Times New Roman"/>
                <a:cs typeface="Times New Roman"/>
              </a:rPr>
              <a:t> </a:t>
            </a:r>
            <a:r>
              <a:rPr lang="en-US" sz="2400" spc="-10" dirty="0">
                <a:latin typeface="Times New Roman"/>
                <a:cs typeface="Times New Roman"/>
              </a:rPr>
              <a:t>everyday</a:t>
            </a:r>
            <a:endParaRPr lang="en-US" sz="2400" dirty="0">
              <a:latin typeface="Times New Roman"/>
              <a:cs typeface="Times New Roman"/>
            </a:endParaRPr>
          </a:p>
          <a:p>
            <a:pPr marL="91440">
              <a:lnSpc>
                <a:spcPts val="2865"/>
              </a:lnSpc>
            </a:pPr>
            <a:r>
              <a:rPr lang="en-US" sz="2400" dirty="0">
                <a:latin typeface="Times New Roman"/>
                <a:cs typeface="Times New Roman"/>
              </a:rPr>
              <a:t>nonverbal</a:t>
            </a:r>
            <a:r>
              <a:rPr lang="en-US" sz="2400" spc="-25" dirty="0">
                <a:latin typeface="Times New Roman"/>
                <a:cs typeface="Times New Roman"/>
              </a:rPr>
              <a:t> </a:t>
            </a:r>
            <a:r>
              <a:rPr lang="en-US" sz="2400" spc="-10" dirty="0">
                <a:latin typeface="Times New Roman"/>
                <a:cs typeface="Times New Roman"/>
              </a:rPr>
              <a:t>communication</a:t>
            </a:r>
            <a:r>
              <a:rPr lang="en-US" sz="2400" spc="40" dirty="0">
                <a:latin typeface="Times New Roman"/>
                <a:cs typeface="Times New Roman"/>
              </a:rPr>
              <a:t> </a:t>
            </a:r>
            <a:r>
              <a:rPr lang="en-US" sz="2400" spc="-10" dirty="0">
                <a:latin typeface="Times New Roman"/>
                <a:cs typeface="Times New Roman"/>
              </a:rPr>
              <a:t>competency</a:t>
            </a:r>
            <a:r>
              <a:rPr lang="en-US" sz="2400" spc="-10" dirty="0" smtClean="0">
                <a:latin typeface="Times New Roman"/>
                <a:cs typeface="Times New Roman"/>
              </a:rPr>
              <a:t>.</a:t>
            </a:r>
            <a:endParaRPr lang="en-US" sz="2400" dirty="0">
              <a:latin typeface="Times New Roman"/>
              <a:cs typeface="Times New Roman"/>
            </a:endParaRPr>
          </a:p>
        </p:txBody>
      </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4" cstate="print"/>
            <a:stretch>
              <a:fillRect/>
            </a:stretch>
          </p:blipFill>
          <p:spPr>
            <a:xfrm>
              <a:off x="3162300" y="447675"/>
              <a:ext cx="5743559" cy="1114425"/>
            </a:xfrm>
            <a:prstGeom prst="rect">
              <a:avLst/>
            </a:prstGeom>
          </p:spPr>
        </p:pic>
        <p:pic>
          <p:nvPicPr>
            <p:cNvPr id="42" name="object 5"/>
            <p:cNvPicPr/>
            <p:nvPr/>
          </p:nvPicPr>
          <p:blipFill>
            <a:blip r:embed="rId5" cstate="print"/>
            <a:stretch>
              <a:fillRect/>
            </a:stretch>
          </p:blipFill>
          <p:spPr>
            <a:xfrm>
              <a:off x="3352800" y="85725"/>
              <a:ext cx="5362559" cy="790575"/>
            </a:xfrm>
            <a:prstGeom prst="rect">
              <a:avLst/>
            </a:prstGeom>
          </p:spPr>
        </p:pic>
        <p:pic>
          <p:nvPicPr>
            <p:cNvPr id="43" name="object 6"/>
            <p:cNvPicPr/>
            <p:nvPr/>
          </p:nvPicPr>
          <p:blipFill>
            <a:blip r:embed="rId6"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7" cstate="print"/>
            <a:stretch>
              <a:fillRect/>
            </a:stretch>
          </p:blipFill>
          <p:spPr>
            <a:xfrm>
              <a:off x="3162300" y="447675"/>
              <a:ext cx="5010150" cy="1114425"/>
            </a:xfrm>
            <a:prstGeom prst="rect">
              <a:avLst/>
            </a:prstGeom>
          </p:spPr>
        </p:pic>
        <p:pic>
          <p:nvPicPr>
            <p:cNvPr id="47" name="object 4"/>
            <p:cNvPicPr/>
            <p:nvPr/>
          </p:nvPicPr>
          <p:blipFill>
            <a:blip r:embed="rId8" cstate="print"/>
            <a:stretch>
              <a:fillRect/>
            </a:stretch>
          </p:blipFill>
          <p:spPr>
            <a:xfrm>
              <a:off x="3352800" y="85725"/>
              <a:ext cx="4619640" cy="790575"/>
            </a:xfrm>
            <a:prstGeom prst="rect">
              <a:avLst/>
            </a:prstGeom>
          </p:spPr>
        </p:pic>
        <p:pic>
          <p:nvPicPr>
            <p:cNvPr id="48" name="object 5"/>
            <p:cNvPicPr/>
            <p:nvPr/>
          </p:nvPicPr>
          <p:blipFill>
            <a:blip r:embed="rId9"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1781175" y="733140"/>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pic>
        <p:nvPicPr>
          <p:cNvPr id="18" name="Picture 17">
            <a:extLst>
              <a:ext uri="{FF2B5EF4-FFF2-40B4-BE49-F238E27FC236}">
                <a16:creationId xmlns:a16="http://schemas.microsoft.com/office/drawing/2014/main" id="{7B1083B8-7F24-C9AF-FA88-CAB8BE99D406}"/>
              </a:ext>
            </a:extLst>
          </p:cNvPr>
          <p:cNvPicPr>
            <a:picLocks noChangeAspect="1"/>
          </p:cNvPicPr>
          <p:nvPr/>
        </p:nvPicPr>
        <p:blipFill>
          <a:blip r:embed="rId10"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922842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sp>
        <p:nvSpPr>
          <p:cNvPr id="16" name="object 16"/>
          <p:cNvSpPr txBox="1"/>
          <p:nvPr/>
        </p:nvSpPr>
        <p:spPr>
          <a:xfrm>
            <a:off x="506466" y="1413918"/>
            <a:ext cx="2255587" cy="524503"/>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lang="en-US" sz="3200" spc="-10" dirty="0" smtClean="0">
                <a:latin typeface="Times New Roman"/>
                <a:cs typeface="Times New Roman"/>
              </a:rPr>
              <a:t>Environment</a:t>
            </a:r>
            <a:endParaRPr sz="3200" dirty="0">
              <a:latin typeface="Times New Roman"/>
              <a:cs typeface="Times New Roman"/>
            </a:endParaRPr>
          </a:p>
        </p:txBody>
      </p:sp>
      <p:sp>
        <p:nvSpPr>
          <p:cNvPr id="22" name="object 22"/>
          <p:cNvSpPr txBox="1"/>
          <p:nvPr/>
        </p:nvSpPr>
        <p:spPr>
          <a:xfrm>
            <a:off x="629472" y="2276459"/>
            <a:ext cx="8490585" cy="1885131"/>
          </a:xfrm>
          <a:prstGeom prst="rect">
            <a:avLst/>
          </a:prstGeom>
          <a:ln w="9534">
            <a:solidFill>
              <a:srgbClr val="FFFFFF"/>
            </a:solidFill>
          </a:ln>
        </p:spPr>
        <p:txBody>
          <a:bodyPr vert="horz" wrap="square" lIns="0" tIns="38100" rIns="0" bIns="0" rtlCol="0">
            <a:spAutoFit/>
          </a:bodyPr>
          <a:lstStyle/>
          <a:p>
            <a:pPr marL="91440" marR="85090">
              <a:lnSpc>
                <a:spcPct val="99900"/>
              </a:lnSpc>
              <a:spcBef>
                <a:spcPts val="335"/>
              </a:spcBef>
            </a:pPr>
            <a:r>
              <a:rPr lang="en-US" sz="2400" dirty="0">
                <a:latin typeface="Times New Roman"/>
                <a:cs typeface="Times New Roman"/>
              </a:rPr>
              <a:t>The</a:t>
            </a:r>
            <a:r>
              <a:rPr lang="en-US" sz="2400" spc="-15" dirty="0">
                <a:latin typeface="Times New Roman"/>
                <a:cs typeface="Times New Roman"/>
              </a:rPr>
              <a:t> </a:t>
            </a:r>
            <a:r>
              <a:rPr lang="en-US" sz="2400" spc="-10" dirty="0">
                <a:latin typeface="Times New Roman"/>
                <a:cs typeface="Times New Roman"/>
              </a:rPr>
              <a:t>constructed</a:t>
            </a:r>
            <a:r>
              <a:rPr lang="en-US" sz="2400" spc="70" dirty="0">
                <a:latin typeface="Times New Roman"/>
                <a:cs typeface="Times New Roman"/>
              </a:rPr>
              <a:t> </a:t>
            </a:r>
            <a:r>
              <a:rPr lang="en-US" sz="2400" dirty="0">
                <a:latin typeface="Times New Roman"/>
                <a:cs typeface="Times New Roman"/>
              </a:rPr>
              <a:t>or</a:t>
            </a:r>
            <a:r>
              <a:rPr lang="en-US" sz="2400" spc="-95" dirty="0">
                <a:latin typeface="Times New Roman"/>
                <a:cs typeface="Times New Roman"/>
              </a:rPr>
              <a:t> </a:t>
            </a:r>
            <a:r>
              <a:rPr lang="en-US" sz="2400" dirty="0">
                <a:latin typeface="Times New Roman"/>
                <a:cs typeface="Times New Roman"/>
              </a:rPr>
              <a:t>natural</a:t>
            </a:r>
            <a:r>
              <a:rPr lang="en-US" sz="2400" spc="-50" dirty="0">
                <a:latin typeface="Times New Roman"/>
                <a:cs typeface="Times New Roman"/>
              </a:rPr>
              <a:t> </a:t>
            </a:r>
            <a:r>
              <a:rPr lang="en-US" sz="2400" spc="-10" dirty="0">
                <a:latin typeface="Times New Roman"/>
                <a:cs typeface="Times New Roman"/>
              </a:rPr>
              <a:t>surroundings</a:t>
            </a:r>
            <a:r>
              <a:rPr lang="en-US" sz="2400" spc="110" dirty="0">
                <a:latin typeface="Times New Roman"/>
                <a:cs typeface="Times New Roman"/>
              </a:rPr>
              <a:t> </a:t>
            </a:r>
            <a:r>
              <a:rPr lang="en-US" sz="2400" spc="-20" dirty="0">
                <a:latin typeface="Times New Roman"/>
                <a:cs typeface="Times New Roman"/>
              </a:rPr>
              <a:t>that </a:t>
            </a:r>
            <a:r>
              <a:rPr lang="en-US" sz="2400" spc="-10" dirty="0">
                <a:latin typeface="Times New Roman"/>
                <a:cs typeface="Times New Roman"/>
              </a:rPr>
              <a:t>influence</a:t>
            </a:r>
            <a:r>
              <a:rPr lang="en-US" sz="2400" spc="30" dirty="0">
                <a:latin typeface="Times New Roman"/>
                <a:cs typeface="Times New Roman"/>
              </a:rPr>
              <a:t> </a:t>
            </a:r>
            <a:r>
              <a:rPr lang="en-US" sz="2400" dirty="0">
                <a:latin typeface="Times New Roman"/>
                <a:cs typeface="Times New Roman"/>
              </a:rPr>
              <a:t>your</a:t>
            </a:r>
            <a:r>
              <a:rPr lang="en-US" sz="2400" spc="-90" dirty="0">
                <a:latin typeface="Times New Roman"/>
                <a:cs typeface="Times New Roman"/>
              </a:rPr>
              <a:t> </a:t>
            </a:r>
            <a:r>
              <a:rPr lang="en-US" sz="2400" spc="-10" dirty="0">
                <a:latin typeface="Times New Roman"/>
                <a:cs typeface="Times New Roman"/>
              </a:rPr>
              <a:t>communicative</a:t>
            </a:r>
            <a:r>
              <a:rPr lang="en-US" sz="2400" spc="100" dirty="0">
                <a:latin typeface="Times New Roman"/>
                <a:cs typeface="Times New Roman"/>
              </a:rPr>
              <a:t> </a:t>
            </a:r>
            <a:r>
              <a:rPr lang="en-US" sz="2400" spc="-10" dirty="0">
                <a:latin typeface="Times New Roman"/>
                <a:cs typeface="Times New Roman"/>
              </a:rPr>
              <a:t>decisions, </a:t>
            </a:r>
            <a:r>
              <a:rPr lang="en-US" sz="2400" dirty="0">
                <a:latin typeface="Times New Roman"/>
                <a:cs typeface="Times New Roman"/>
              </a:rPr>
              <a:t>attitude,</a:t>
            </a:r>
            <a:r>
              <a:rPr lang="en-US" sz="2400" spc="-35" dirty="0">
                <a:latin typeface="Times New Roman"/>
                <a:cs typeface="Times New Roman"/>
              </a:rPr>
              <a:t> </a:t>
            </a:r>
            <a:r>
              <a:rPr lang="en-US" sz="2400" dirty="0">
                <a:latin typeface="Times New Roman"/>
                <a:cs typeface="Times New Roman"/>
              </a:rPr>
              <a:t>and</a:t>
            </a:r>
            <a:r>
              <a:rPr lang="en-US" sz="2400" spc="-30" dirty="0">
                <a:latin typeface="Times New Roman"/>
                <a:cs typeface="Times New Roman"/>
              </a:rPr>
              <a:t> </a:t>
            </a:r>
            <a:r>
              <a:rPr lang="en-US" sz="2400" dirty="0">
                <a:latin typeface="Times New Roman"/>
                <a:cs typeface="Times New Roman"/>
              </a:rPr>
              <a:t>mood</a:t>
            </a:r>
            <a:r>
              <a:rPr lang="en-US" sz="2400" spc="30" dirty="0">
                <a:latin typeface="Times New Roman"/>
                <a:cs typeface="Times New Roman"/>
              </a:rPr>
              <a:t> </a:t>
            </a:r>
            <a:r>
              <a:rPr lang="en-US" sz="2400" dirty="0">
                <a:latin typeface="Times New Roman"/>
                <a:cs typeface="Times New Roman"/>
              </a:rPr>
              <a:t>are</a:t>
            </a:r>
            <a:r>
              <a:rPr lang="en-US" sz="2400" spc="-110" dirty="0">
                <a:latin typeface="Times New Roman"/>
                <a:cs typeface="Times New Roman"/>
              </a:rPr>
              <a:t> </a:t>
            </a:r>
            <a:r>
              <a:rPr lang="en-US" sz="2400" dirty="0">
                <a:latin typeface="Times New Roman"/>
                <a:cs typeface="Times New Roman"/>
              </a:rPr>
              <a:t>termed</a:t>
            </a:r>
            <a:r>
              <a:rPr lang="en-US" sz="2400" spc="-30" dirty="0">
                <a:latin typeface="Times New Roman"/>
                <a:cs typeface="Times New Roman"/>
              </a:rPr>
              <a:t> </a:t>
            </a:r>
            <a:r>
              <a:rPr lang="en-US" sz="2400" dirty="0">
                <a:latin typeface="Times New Roman"/>
                <a:cs typeface="Times New Roman"/>
              </a:rPr>
              <a:t>the</a:t>
            </a:r>
            <a:r>
              <a:rPr lang="en-US" sz="2400" spc="-40" dirty="0">
                <a:latin typeface="Times New Roman"/>
                <a:cs typeface="Times New Roman"/>
              </a:rPr>
              <a:t> </a:t>
            </a:r>
            <a:r>
              <a:rPr lang="en-US" sz="2400" spc="-20" dirty="0">
                <a:latin typeface="Times New Roman"/>
                <a:cs typeface="Times New Roman"/>
              </a:rPr>
              <a:t>environment. </a:t>
            </a:r>
            <a:r>
              <a:rPr lang="en-US" sz="2400" dirty="0">
                <a:latin typeface="Times New Roman"/>
                <a:cs typeface="Times New Roman"/>
              </a:rPr>
              <a:t>People</a:t>
            </a:r>
            <a:r>
              <a:rPr lang="en-US" sz="2400" spc="-105" dirty="0">
                <a:latin typeface="Times New Roman"/>
                <a:cs typeface="Times New Roman"/>
              </a:rPr>
              <a:t> </a:t>
            </a:r>
            <a:r>
              <a:rPr lang="en-US" sz="2400" dirty="0">
                <a:latin typeface="Times New Roman"/>
                <a:cs typeface="Times New Roman"/>
              </a:rPr>
              <a:t>are</a:t>
            </a:r>
            <a:r>
              <a:rPr lang="en-US" sz="2400" spc="-95" dirty="0">
                <a:latin typeface="Times New Roman"/>
                <a:cs typeface="Times New Roman"/>
              </a:rPr>
              <a:t> </a:t>
            </a:r>
            <a:r>
              <a:rPr lang="en-US" sz="2400" spc="-10" dirty="0">
                <a:latin typeface="Times New Roman"/>
                <a:cs typeface="Times New Roman"/>
              </a:rPr>
              <a:t>influenced</a:t>
            </a:r>
            <a:r>
              <a:rPr lang="en-US" sz="2400" spc="180" dirty="0">
                <a:latin typeface="Times New Roman"/>
                <a:cs typeface="Times New Roman"/>
              </a:rPr>
              <a:t> </a:t>
            </a:r>
            <a:r>
              <a:rPr lang="en-US" sz="2400" dirty="0">
                <a:latin typeface="Times New Roman"/>
                <a:cs typeface="Times New Roman"/>
              </a:rPr>
              <a:t>by</a:t>
            </a:r>
            <a:r>
              <a:rPr lang="en-US" sz="2400" spc="-85" dirty="0">
                <a:latin typeface="Times New Roman"/>
                <a:cs typeface="Times New Roman"/>
              </a:rPr>
              <a:t> </a:t>
            </a:r>
            <a:r>
              <a:rPr lang="en-US" sz="2400" spc="-20" dirty="0">
                <a:latin typeface="Times New Roman"/>
                <a:cs typeface="Times New Roman"/>
              </a:rPr>
              <a:t>environmental</a:t>
            </a:r>
            <a:r>
              <a:rPr lang="en-US" sz="2400" spc="254" dirty="0">
                <a:latin typeface="Times New Roman"/>
                <a:cs typeface="Times New Roman"/>
              </a:rPr>
              <a:t> </a:t>
            </a:r>
            <a:r>
              <a:rPr lang="en-US" sz="2400" spc="-10" dirty="0">
                <a:latin typeface="Times New Roman"/>
                <a:cs typeface="Times New Roman"/>
              </a:rPr>
              <a:t>factors </a:t>
            </a:r>
            <a:r>
              <a:rPr lang="en-US" sz="2400" dirty="0">
                <a:latin typeface="Times New Roman"/>
                <a:cs typeface="Times New Roman"/>
              </a:rPr>
              <a:t>such</a:t>
            </a:r>
            <a:r>
              <a:rPr lang="en-US" sz="2400" spc="30" dirty="0">
                <a:latin typeface="Times New Roman"/>
                <a:cs typeface="Times New Roman"/>
              </a:rPr>
              <a:t> </a:t>
            </a:r>
            <a:r>
              <a:rPr lang="en-US" sz="2400" dirty="0">
                <a:latin typeface="Times New Roman"/>
                <a:cs typeface="Times New Roman"/>
              </a:rPr>
              <a:t>as</a:t>
            </a:r>
            <a:r>
              <a:rPr lang="en-US" sz="2400" spc="-150" dirty="0">
                <a:latin typeface="Times New Roman"/>
                <a:cs typeface="Times New Roman"/>
              </a:rPr>
              <a:t> </a:t>
            </a:r>
            <a:r>
              <a:rPr lang="en-US" sz="2400" dirty="0">
                <a:latin typeface="Times New Roman"/>
                <a:cs typeface="Times New Roman"/>
              </a:rPr>
              <a:t>architecture,</a:t>
            </a:r>
            <a:r>
              <a:rPr lang="en-US" sz="2400" spc="-10" dirty="0">
                <a:latin typeface="Times New Roman"/>
                <a:cs typeface="Times New Roman"/>
              </a:rPr>
              <a:t> design,</a:t>
            </a:r>
            <a:r>
              <a:rPr lang="en-US" sz="2400" spc="50" dirty="0">
                <a:latin typeface="Times New Roman"/>
                <a:cs typeface="Times New Roman"/>
              </a:rPr>
              <a:t> </a:t>
            </a:r>
            <a:r>
              <a:rPr lang="en-US" sz="2400" dirty="0">
                <a:latin typeface="Times New Roman"/>
                <a:cs typeface="Times New Roman"/>
              </a:rPr>
              <a:t>doors,</a:t>
            </a:r>
            <a:r>
              <a:rPr lang="en-US" sz="2400" spc="-10" dirty="0">
                <a:latin typeface="Times New Roman"/>
                <a:cs typeface="Times New Roman"/>
              </a:rPr>
              <a:t> windows, </a:t>
            </a:r>
            <a:r>
              <a:rPr lang="en-US" sz="2400" dirty="0">
                <a:latin typeface="Times New Roman"/>
                <a:cs typeface="Times New Roman"/>
              </a:rPr>
              <a:t>color,</a:t>
            </a:r>
            <a:r>
              <a:rPr lang="en-US" sz="2400" spc="-160" dirty="0">
                <a:latin typeface="Times New Roman"/>
                <a:cs typeface="Times New Roman"/>
              </a:rPr>
              <a:t> </a:t>
            </a:r>
            <a:r>
              <a:rPr lang="en-US" sz="2400" dirty="0">
                <a:latin typeface="Times New Roman"/>
                <a:cs typeface="Times New Roman"/>
              </a:rPr>
              <a:t>lighting,</a:t>
            </a:r>
            <a:r>
              <a:rPr lang="en-US" sz="2400" spc="-20" dirty="0">
                <a:latin typeface="Times New Roman"/>
                <a:cs typeface="Times New Roman"/>
              </a:rPr>
              <a:t> </a:t>
            </a:r>
            <a:r>
              <a:rPr lang="en-US" sz="2400" dirty="0">
                <a:latin typeface="Times New Roman"/>
                <a:cs typeface="Times New Roman"/>
              </a:rPr>
              <a:t>smell,</a:t>
            </a:r>
            <a:r>
              <a:rPr lang="en-US" sz="2400" spc="-45" dirty="0">
                <a:latin typeface="Times New Roman"/>
                <a:cs typeface="Times New Roman"/>
              </a:rPr>
              <a:t> </a:t>
            </a:r>
            <a:r>
              <a:rPr lang="en-US" sz="2400" dirty="0">
                <a:latin typeface="Times New Roman"/>
                <a:cs typeface="Times New Roman"/>
              </a:rPr>
              <a:t>seating</a:t>
            </a:r>
            <a:r>
              <a:rPr lang="en-US" sz="2400" spc="-75" dirty="0">
                <a:latin typeface="Times New Roman"/>
                <a:cs typeface="Times New Roman"/>
              </a:rPr>
              <a:t> </a:t>
            </a:r>
            <a:r>
              <a:rPr lang="en-US" sz="2400" spc="-10" dirty="0">
                <a:latin typeface="Times New Roman"/>
                <a:cs typeface="Times New Roman"/>
              </a:rPr>
              <a:t>arrangements, </a:t>
            </a:r>
            <a:r>
              <a:rPr lang="en-US" sz="2400" dirty="0">
                <a:latin typeface="Times New Roman"/>
                <a:cs typeface="Times New Roman"/>
              </a:rPr>
              <a:t>temperature,</a:t>
            </a:r>
            <a:r>
              <a:rPr lang="en-US" sz="2400" spc="-30" dirty="0">
                <a:latin typeface="Times New Roman"/>
                <a:cs typeface="Times New Roman"/>
              </a:rPr>
              <a:t> </a:t>
            </a:r>
            <a:r>
              <a:rPr lang="en-US" sz="2400" dirty="0">
                <a:latin typeface="Times New Roman"/>
                <a:cs typeface="Times New Roman"/>
              </a:rPr>
              <a:t>and</a:t>
            </a:r>
            <a:r>
              <a:rPr lang="en-US" sz="2400" spc="-25" dirty="0">
                <a:latin typeface="Times New Roman"/>
                <a:cs typeface="Times New Roman"/>
              </a:rPr>
              <a:t> </a:t>
            </a:r>
            <a:r>
              <a:rPr lang="en-US" sz="2400" spc="-10" dirty="0">
                <a:latin typeface="Times New Roman"/>
                <a:cs typeface="Times New Roman"/>
              </a:rPr>
              <a:t>cleanliness</a:t>
            </a:r>
            <a:r>
              <a:rPr lang="en-US" sz="2400" spc="-10" dirty="0" smtClean="0">
                <a:latin typeface="Times New Roman"/>
                <a:cs typeface="Times New Roman"/>
              </a:rPr>
              <a:t>.</a:t>
            </a:r>
            <a:endParaRPr lang="en-US" sz="2400" dirty="0">
              <a:latin typeface="Times New Roman"/>
              <a:cs typeface="Times New Roman"/>
            </a:endParaRPr>
          </a:p>
        </p:txBody>
      </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4" cstate="print"/>
            <a:stretch>
              <a:fillRect/>
            </a:stretch>
          </p:blipFill>
          <p:spPr>
            <a:xfrm>
              <a:off x="3162300" y="447675"/>
              <a:ext cx="5743559" cy="1114425"/>
            </a:xfrm>
            <a:prstGeom prst="rect">
              <a:avLst/>
            </a:prstGeom>
          </p:spPr>
        </p:pic>
        <p:pic>
          <p:nvPicPr>
            <p:cNvPr id="42" name="object 5"/>
            <p:cNvPicPr/>
            <p:nvPr/>
          </p:nvPicPr>
          <p:blipFill>
            <a:blip r:embed="rId5" cstate="print"/>
            <a:stretch>
              <a:fillRect/>
            </a:stretch>
          </p:blipFill>
          <p:spPr>
            <a:xfrm>
              <a:off x="3352800" y="85725"/>
              <a:ext cx="5362559" cy="790575"/>
            </a:xfrm>
            <a:prstGeom prst="rect">
              <a:avLst/>
            </a:prstGeom>
          </p:spPr>
        </p:pic>
        <p:pic>
          <p:nvPicPr>
            <p:cNvPr id="43" name="object 6"/>
            <p:cNvPicPr/>
            <p:nvPr/>
          </p:nvPicPr>
          <p:blipFill>
            <a:blip r:embed="rId6"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7" cstate="print"/>
            <a:stretch>
              <a:fillRect/>
            </a:stretch>
          </p:blipFill>
          <p:spPr>
            <a:xfrm>
              <a:off x="3162300" y="447675"/>
              <a:ext cx="5010150" cy="1114425"/>
            </a:xfrm>
            <a:prstGeom prst="rect">
              <a:avLst/>
            </a:prstGeom>
          </p:spPr>
        </p:pic>
        <p:pic>
          <p:nvPicPr>
            <p:cNvPr id="47" name="object 4"/>
            <p:cNvPicPr/>
            <p:nvPr/>
          </p:nvPicPr>
          <p:blipFill>
            <a:blip r:embed="rId8" cstate="print"/>
            <a:stretch>
              <a:fillRect/>
            </a:stretch>
          </p:blipFill>
          <p:spPr>
            <a:xfrm>
              <a:off x="3352800" y="85725"/>
              <a:ext cx="4619640" cy="790575"/>
            </a:xfrm>
            <a:prstGeom prst="rect">
              <a:avLst/>
            </a:prstGeom>
          </p:spPr>
        </p:pic>
        <p:pic>
          <p:nvPicPr>
            <p:cNvPr id="48" name="object 5"/>
            <p:cNvPicPr/>
            <p:nvPr/>
          </p:nvPicPr>
          <p:blipFill>
            <a:blip r:embed="rId9"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2856394" y="752549"/>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pic>
        <p:nvPicPr>
          <p:cNvPr id="18" name="Picture 17">
            <a:extLst>
              <a:ext uri="{FF2B5EF4-FFF2-40B4-BE49-F238E27FC236}">
                <a16:creationId xmlns:a16="http://schemas.microsoft.com/office/drawing/2014/main" id="{7B1083B8-7F24-C9AF-FA88-CAB8BE99D406}"/>
              </a:ext>
            </a:extLst>
          </p:cNvPr>
          <p:cNvPicPr>
            <a:picLocks noChangeAspect="1"/>
          </p:cNvPicPr>
          <p:nvPr/>
        </p:nvPicPr>
        <p:blipFill>
          <a:blip r:embed="rId10"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1924643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1000"/>
                                        <p:tgtEl>
                                          <p:spTgt spid="22"/>
                                        </p:tgtEl>
                                      </p:cBhvr>
                                    </p:animEffect>
                                    <p:anim calcmode="lin" valueType="num">
                                      <p:cBhvr>
                                        <p:cTn id="20" dur="1000" fill="hold"/>
                                        <p:tgtEl>
                                          <p:spTgt spid="22"/>
                                        </p:tgtEl>
                                        <p:attrNameLst>
                                          <p:attrName>ppt_x</p:attrName>
                                        </p:attrNameLst>
                                      </p:cBhvr>
                                      <p:tavLst>
                                        <p:tav tm="0">
                                          <p:val>
                                            <p:strVal val="#ppt_x"/>
                                          </p:val>
                                        </p:tav>
                                        <p:tav tm="100000">
                                          <p:val>
                                            <p:strVal val="#ppt_x"/>
                                          </p:val>
                                        </p:tav>
                                      </p:tavLst>
                                    </p:anim>
                                    <p:anim calcmode="lin" valueType="num">
                                      <p:cBhvr>
                                        <p:cTn id="21"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sp>
        <p:nvSpPr>
          <p:cNvPr id="16" name="object 16"/>
          <p:cNvSpPr txBox="1"/>
          <p:nvPr/>
        </p:nvSpPr>
        <p:spPr>
          <a:xfrm>
            <a:off x="506466" y="1413918"/>
            <a:ext cx="2255587" cy="524503"/>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lang="en-US" sz="3200" spc="-10" dirty="0" smtClean="0">
                <a:latin typeface="Times New Roman"/>
                <a:cs typeface="Times New Roman"/>
              </a:rPr>
              <a:t>Environment</a:t>
            </a:r>
            <a:endParaRPr sz="3200" dirty="0">
              <a:latin typeface="Times New Roman"/>
              <a:cs typeface="Times New Roman"/>
            </a:endParaRPr>
          </a:p>
        </p:txBody>
      </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4" cstate="print"/>
            <a:stretch>
              <a:fillRect/>
            </a:stretch>
          </p:blipFill>
          <p:spPr>
            <a:xfrm>
              <a:off x="3162300" y="447675"/>
              <a:ext cx="5743559" cy="1114425"/>
            </a:xfrm>
            <a:prstGeom prst="rect">
              <a:avLst/>
            </a:prstGeom>
          </p:spPr>
        </p:pic>
        <p:pic>
          <p:nvPicPr>
            <p:cNvPr id="42" name="object 5"/>
            <p:cNvPicPr/>
            <p:nvPr/>
          </p:nvPicPr>
          <p:blipFill>
            <a:blip r:embed="rId5" cstate="print"/>
            <a:stretch>
              <a:fillRect/>
            </a:stretch>
          </p:blipFill>
          <p:spPr>
            <a:xfrm>
              <a:off x="3352800" y="85725"/>
              <a:ext cx="5362559" cy="790575"/>
            </a:xfrm>
            <a:prstGeom prst="rect">
              <a:avLst/>
            </a:prstGeom>
          </p:spPr>
        </p:pic>
        <p:pic>
          <p:nvPicPr>
            <p:cNvPr id="43" name="object 6"/>
            <p:cNvPicPr/>
            <p:nvPr/>
          </p:nvPicPr>
          <p:blipFill>
            <a:blip r:embed="rId6"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7" cstate="print"/>
            <a:stretch>
              <a:fillRect/>
            </a:stretch>
          </p:blipFill>
          <p:spPr>
            <a:xfrm>
              <a:off x="3162300" y="447675"/>
              <a:ext cx="5010150" cy="1114425"/>
            </a:xfrm>
            <a:prstGeom prst="rect">
              <a:avLst/>
            </a:prstGeom>
          </p:spPr>
        </p:pic>
        <p:pic>
          <p:nvPicPr>
            <p:cNvPr id="47" name="object 4"/>
            <p:cNvPicPr/>
            <p:nvPr/>
          </p:nvPicPr>
          <p:blipFill>
            <a:blip r:embed="rId8" cstate="print"/>
            <a:stretch>
              <a:fillRect/>
            </a:stretch>
          </p:blipFill>
          <p:spPr>
            <a:xfrm>
              <a:off x="3352800" y="85725"/>
              <a:ext cx="4619640" cy="790575"/>
            </a:xfrm>
            <a:prstGeom prst="rect">
              <a:avLst/>
            </a:prstGeom>
          </p:spPr>
        </p:pic>
        <p:pic>
          <p:nvPicPr>
            <p:cNvPr id="48" name="object 5"/>
            <p:cNvPicPr/>
            <p:nvPr/>
          </p:nvPicPr>
          <p:blipFill>
            <a:blip r:embed="rId9"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2856394" y="752549"/>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2" name="Curved Down Arrow 1"/>
          <p:cNvSpPr/>
          <p:nvPr/>
        </p:nvSpPr>
        <p:spPr>
          <a:xfrm rot="2597107">
            <a:off x="3247267" y="2137214"/>
            <a:ext cx="2020378" cy="840081"/>
          </a:xfrm>
          <a:prstGeom prst="curvedDown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solidFill>
                <a:schemeClr val="tx1"/>
              </a:solidFill>
            </a:endParaRPr>
          </a:p>
        </p:txBody>
      </p:sp>
      <p:sp>
        <p:nvSpPr>
          <p:cNvPr id="3" name="Rectangle 2"/>
          <p:cNvSpPr/>
          <p:nvPr/>
        </p:nvSpPr>
        <p:spPr>
          <a:xfrm>
            <a:off x="38593" y="2277959"/>
            <a:ext cx="4531240" cy="461665"/>
          </a:xfrm>
          <a:prstGeom prst="rect">
            <a:avLst/>
          </a:prstGeom>
          <a:ln>
            <a:solidFill>
              <a:schemeClr val="tx1"/>
            </a:solidFill>
          </a:ln>
          <a:effectLst>
            <a:glow rad="63500">
              <a:schemeClr val="accent4">
                <a:satMod val="175000"/>
                <a:alpha val="40000"/>
              </a:schemeClr>
            </a:glow>
          </a:effectLst>
        </p:spPr>
        <p:txBody>
          <a:bodyPr wrap="none">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Six distinct ways of environment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0" name="Rectangle 19"/>
          <p:cNvSpPr/>
          <p:nvPr/>
        </p:nvSpPr>
        <p:spPr>
          <a:xfrm>
            <a:off x="323850" y="2938676"/>
            <a:ext cx="1720343" cy="523220"/>
          </a:xfrm>
          <a:prstGeom prst="rect">
            <a:avLst/>
          </a:prstGeom>
          <a:no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r>
              <a:rPr lang="en-US" sz="2800" b="1" i="1" dirty="0" smtClean="0">
                <a:latin typeface="Times New Roman" panose="02020603050405020304" pitchFamily="18" charset="0"/>
                <a:cs typeface="Times New Roman" panose="02020603050405020304" pitchFamily="18" charset="0"/>
              </a:rPr>
              <a:t>Formality</a:t>
            </a:r>
            <a:endParaRPr lang="en-US" sz="2800" b="1" i="1" dirty="0">
              <a:latin typeface="Times New Roman" panose="02020603050405020304" pitchFamily="18" charset="0"/>
              <a:cs typeface="Times New Roman" panose="02020603050405020304" pitchFamily="18" charset="0"/>
            </a:endParaRPr>
          </a:p>
        </p:txBody>
      </p:sp>
      <p:sp>
        <p:nvSpPr>
          <p:cNvPr id="21" name="Rectangle 20"/>
          <p:cNvSpPr/>
          <p:nvPr/>
        </p:nvSpPr>
        <p:spPr>
          <a:xfrm>
            <a:off x="323850" y="3594561"/>
            <a:ext cx="7907408" cy="1569660"/>
          </a:xfrm>
          <a:prstGeom prst="rect">
            <a:avLst/>
          </a:prstGeom>
          <a:no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It is an understanding people have of environment that relates to how comfortably they can behave, in light of their expectations. Sometimes it is more about the atmosphere of a certain place than the place itself.</a:t>
            </a:r>
          </a:p>
        </p:txBody>
      </p:sp>
      <p:pic>
        <p:nvPicPr>
          <p:cNvPr id="23" name="Picture 22">
            <a:extLst>
              <a:ext uri="{FF2B5EF4-FFF2-40B4-BE49-F238E27FC236}">
                <a16:creationId xmlns:a16="http://schemas.microsoft.com/office/drawing/2014/main" id="{7B1083B8-7F24-C9AF-FA88-CAB8BE99D406}"/>
              </a:ext>
            </a:extLst>
          </p:cNvPr>
          <p:cNvPicPr>
            <a:picLocks noChangeAspect="1"/>
          </p:cNvPicPr>
          <p:nvPr/>
        </p:nvPicPr>
        <p:blipFill>
          <a:blip r:embed="rId10"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396579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1000" fill="hold"/>
                                        <p:tgtEl>
                                          <p:spTgt spid="20"/>
                                        </p:tgtEl>
                                        <p:attrNameLst>
                                          <p:attrName>ppt_w</p:attrName>
                                        </p:attrNameLst>
                                      </p:cBhvr>
                                      <p:tavLst>
                                        <p:tav tm="0">
                                          <p:val>
                                            <p:fltVal val="0"/>
                                          </p:val>
                                        </p:tav>
                                        <p:tav tm="100000">
                                          <p:val>
                                            <p:strVal val="#ppt_w"/>
                                          </p:val>
                                        </p:tav>
                                      </p:tavLst>
                                    </p:anim>
                                    <p:anim calcmode="lin" valueType="num">
                                      <p:cBhvr>
                                        <p:cTn id="20" dur="1000" fill="hold"/>
                                        <p:tgtEl>
                                          <p:spTgt spid="20"/>
                                        </p:tgtEl>
                                        <p:attrNameLst>
                                          <p:attrName>ppt_h</p:attrName>
                                        </p:attrNameLst>
                                      </p:cBhvr>
                                      <p:tavLst>
                                        <p:tav tm="0">
                                          <p:val>
                                            <p:fltVal val="0"/>
                                          </p:val>
                                        </p:tav>
                                        <p:tav tm="100000">
                                          <p:val>
                                            <p:strVal val="#ppt_h"/>
                                          </p:val>
                                        </p:tav>
                                      </p:tavLst>
                                    </p:anim>
                                    <p:anim calcmode="lin" valueType="num">
                                      <p:cBhvr>
                                        <p:cTn id="21" dur="1000" fill="hold"/>
                                        <p:tgtEl>
                                          <p:spTgt spid="20"/>
                                        </p:tgtEl>
                                        <p:attrNameLst>
                                          <p:attrName>style.rotation</p:attrName>
                                        </p:attrNameLst>
                                      </p:cBhvr>
                                      <p:tavLst>
                                        <p:tav tm="0">
                                          <p:val>
                                            <p:fltVal val="90"/>
                                          </p:val>
                                        </p:tav>
                                        <p:tav tm="100000">
                                          <p:val>
                                            <p:fltVal val="0"/>
                                          </p:val>
                                        </p:tav>
                                      </p:tavLst>
                                    </p:anim>
                                    <p:animEffect transition="in" filter="fade">
                                      <p:cBhvr>
                                        <p:cTn id="22" dur="10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barn(inVertical)">
                                      <p:cBhvr>
                                        <p:cTn id="2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20" grpId="0" animBg="1"/>
      <p:bldP spid="2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sp>
        <p:nvSpPr>
          <p:cNvPr id="16" name="object 16"/>
          <p:cNvSpPr txBox="1"/>
          <p:nvPr/>
        </p:nvSpPr>
        <p:spPr>
          <a:xfrm>
            <a:off x="506466" y="1413918"/>
            <a:ext cx="2255587" cy="524503"/>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lang="en-US" sz="3200" spc="-10" dirty="0" smtClean="0">
                <a:latin typeface="Times New Roman"/>
                <a:cs typeface="Times New Roman"/>
              </a:rPr>
              <a:t>Environment</a:t>
            </a:r>
            <a:endParaRPr sz="3200" dirty="0">
              <a:latin typeface="Times New Roman"/>
              <a:cs typeface="Times New Roman"/>
            </a:endParaRPr>
          </a:p>
        </p:txBody>
      </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4" cstate="print"/>
            <a:stretch>
              <a:fillRect/>
            </a:stretch>
          </p:blipFill>
          <p:spPr>
            <a:xfrm>
              <a:off x="3162300" y="447675"/>
              <a:ext cx="5743559" cy="1114425"/>
            </a:xfrm>
            <a:prstGeom prst="rect">
              <a:avLst/>
            </a:prstGeom>
          </p:spPr>
        </p:pic>
        <p:pic>
          <p:nvPicPr>
            <p:cNvPr id="42" name="object 5"/>
            <p:cNvPicPr/>
            <p:nvPr/>
          </p:nvPicPr>
          <p:blipFill>
            <a:blip r:embed="rId5" cstate="print"/>
            <a:stretch>
              <a:fillRect/>
            </a:stretch>
          </p:blipFill>
          <p:spPr>
            <a:xfrm>
              <a:off x="3352800" y="85725"/>
              <a:ext cx="5362559" cy="790575"/>
            </a:xfrm>
            <a:prstGeom prst="rect">
              <a:avLst/>
            </a:prstGeom>
          </p:spPr>
        </p:pic>
        <p:pic>
          <p:nvPicPr>
            <p:cNvPr id="43" name="object 6"/>
            <p:cNvPicPr/>
            <p:nvPr/>
          </p:nvPicPr>
          <p:blipFill>
            <a:blip r:embed="rId6"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7" cstate="print"/>
            <a:stretch>
              <a:fillRect/>
            </a:stretch>
          </p:blipFill>
          <p:spPr>
            <a:xfrm>
              <a:off x="3162300" y="447675"/>
              <a:ext cx="5010150" cy="1114425"/>
            </a:xfrm>
            <a:prstGeom prst="rect">
              <a:avLst/>
            </a:prstGeom>
          </p:spPr>
        </p:pic>
        <p:pic>
          <p:nvPicPr>
            <p:cNvPr id="47" name="object 4"/>
            <p:cNvPicPr/>
            <p:nvPr/>
          </p:nvPicPr>
          <p:blipFill>
            <a:blip r:embed="rId8" cstate="print"/>
            <a:stretch>
              <a:fillRect/>
            </a:stretch>
          </p:blipFill>
          <p:spPr>
            <a:xfrm>
              <a:off x="3352800" y="85725"/>
              <a:ext cx="4619640" cy="790575"/>
            </a:xfrm>
            <a:prstGeom prst="rect">
              <a:avLst/>
            </a:prstGeom>
          </p:spPr>
        </p:pic>
        <p:pic>
          <p:nvPicPr>
            <p:cNvPr id="48" name="object 5"/>
            <p:cNvPicPr/>
            <p:nvPr/>
          </p:nvPicPr>
          <p:blipFill>
            <a:blip r:embed="rId9"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2856394" y="752549"/>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2" name="Curved Down Arrow 1"/>
          <p:cNvSpPr/>
          <p:nvPr/>
        </p:nvSpPr>
        <p:spPr>
          <a:xfrm rot="2597107">
            <a:off x="3247267" y="2137214"/>
            <a:ext cx="2020378" cy="840081"/>
          </a:xfrm>
          <a:prstGeom prst="curvedDown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solidFill>
                <a:schemeClr val="tx1"/>
              </a:solidFill>
            </a:endParaRPr>
          </a:p>
        </p:txBody>
      </p:sp>
      <p:sp>
        <p:nvSpPr>
          <p:cNvPr id="3" name="Rectangle 2"/>
          <p:cNvSpPr/>
          <p:nvPr/>
        </p:nvSpPr>
        <p:spPr>
          <a:xfrm>
            <a:off x="38593" y="2277959"/>
            <a:ext cx="4531240" cy="461665"/>
          </a:xfrm>
          <a:prstGeom prst="rect">
            <a:avLst/>
          </a:prstGeom>
          <a:ln>
            <a:solidFill>
              <a:schemeClr val="tx1"/>
            </a:solidFill>
          </a:ln>
          <a:effectLst>
            <a:glow rad="63500">
              <a:schemeClr val="accent4">
                <a:satMod val="175000"/>
                <a:alpha val="40000"/>
              </a:schemeClr>
            </a:glow>
          </a:effectLst>
        </p:spPr>
        <p:txBody>
          <a:bodyPr wrap="none">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Six distinct ways of environment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0" name="Rectangle 19"/>
          <p:cNvSpPr/>
          <p:nvPr/>
        </p:nvSpPr>
        <p:spPr>
          <a:xfrm>
            <a:off x="323850" y="2938676"/>
            <a:ext cx="1374672" cy="523220"/>
          </a:xfrm>
          <a:prstGeom prst="rect">
            <a:avLst/>
          </a:prstGeom>
          <a:no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r>
              <a:rPr lang="en-US" sz="2800" b="1" i="1" dirty="0" smtClean="0">
                <a:latin typeface="Times New Roman" panose="02020603050405020304" pitchFamily="18" charset="0"/>
                <a:cs typeface="Times New Roman" panose="02020603050405020304" pitchFamily="18" charset="0"/>
              </a:rPr>
              <a:t>Warmth</a:t>
            </a:r>
            <a:endParaRPr lang="en-US" sz="2800" b="1" i="1" dirty="0">
              <a:latin typeface="Times New Roman" panose="02020603050405020304" pitchFamily="18" charset="0"/>
              <a:cs typeface="Times New Roman" panose="02020603050405020304" pitchFamily="18" charset="0"/>
            </a:endParaRPr>
          </a:p>
        </p:txBody>
      </p:sp>
      <p:sp>
        <p:nvSpPr>
          <p:cNvPr id="21" name="Rectangle 20"/>
          <p:cNvSpPr/>
          <p:nvPr/>
        </p:nvSpPr>
        <p:spPr>
          <a:xfrm>
            <a:off x="323850" y="3594561"/>
            <a:ext cx="7907408" cy="1200329"/>
          </a:xfrm>
          <a:prstGeom prst="rect">
            <a:avLst/>
          </a:prstGeom>
          <a:no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This means that the environment gives off a certain sense of warmth, comfort, or a welcoming context based on our past or current experience.</a:t>
            </a:r>
            <a:endParaRPr lang="en-US" sz="2400" dirty="0">
              <a:latin typeface="Times New Roman" panose="02020603050405020304" pitchFamily="18" charset="0"/>
              <a:cs typeface="Times New Roman" panose="02020603050405020304" pitchFamily="18" charset="0"/>
            </a:endParaRPr>
          </a:p>
        </p:txBody>
      </p:sp>
      <p:pic>
        <p:nvPicPr>
          <p:cNvPr id="22" name="Picture 21">
            <a:extLst>
              <a:ext uri="{FF2B5EF4-FFF2-40B4-BE49-F238E27FC236}">
                <a16:creationId xmlns:a16="http://schemas.microsoft.com/office/drawing/2014/main" id="{7B1083B8-7F24-C9AF-FA88-CAB8BE99D406}"/>
              </a:ext>
            </a:extLst>
          </p:cNvPr>
          <p:cNvPicPr>
            <a:picLocks noChangeAspect="1"/>
          </p:cNvPicPr>
          <p:nvPr/>
        </p:nvPicPr>
        <p:blipFill>
          <a:blip r:embed="rId10"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3336533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barn(inVertical)">
                                      <p:cBhvr>
                                        <p:cTn id="1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sp>
        <p:nvSpPr>
          <p:cNvPr id="16" name="object 16"/>
          <p:cNvSpPr txBox="1"/>
          <p:nvPr/>
        </p:nvSpPr>
        <p:spPr>
          <a:xfrm>
            <a:off x="506466" y="1413918"/>
            <a:ext cx="2255587" cy="524503"/>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lang="en-US" sz="3200" spc="-10" dirty="0" smtClean="0">
                <a:latin typeface="Times New Roman"/>
                <a:cs typeface="Times New Roman"/>
              </a:rPr>
              <a:t>Environment</a:t>
            </a:r>
            <a:endParaRPr sz="3200" dirty="0">
              <a:latin typeface="Times New Roman"/>
              <a:cs typeface="Times New Roman"/>
            </a:endParaRPr>
          </a:p>
        </p:txBody>
      </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4" cstate="print"/>
            <a:stretch>
              <a:fillRect/>
            </a:stretch>
          </p:blipFill>
          <p:spPr>
            <a:xfrm>
              <a:off x="3162300" y="447675"/>
              <a:ext cx="5743559" cy="1114425"/>
            </a:xfrm>
            <a:prstGeom prst="rect">
              <a:avLst/>
            </a:prstGeom>
          </p:spPr>
        </p:pic>
        <p:pic>
          <p:nvPicPr>
            <p:cNvPr id="42" name="object 5"/>
            <p:cNvPicPr/>
            <p:nvPr/>
          </p:nvPicPr>
          <p:blipFill>
            <a:blip r:embed="rId5" cstate="print"/>
            <a:stretch>
              <a:fillRect/>
            </a:stretch>
          </p:blipFill>
          <p:spPr>
            <a:xfrm>
              <a:off x="3352800" y="85725"/>
              <a:ext cx="5362559" cy="790575"/>
            </a:xfrm>
            <a:prstGeom prst="rect">
              <a:avLst/>
            </a:prstGeom>
          </p:spPr>
        </p:pic>
        <p:pic>
          <p:nvPicPr>
            <p:cNvPr id="43" name="object 6"/>
            <p:cNvPicPr/>
            <p:nvPr/>
          </p:nvPicPr>
          <p:blipFill>
            <a:blip r:embed="rId6"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7" cstate="print"/>
            <a:stretch>
              <a:fillRect/>
            </a:stretch>
          </p:blipFill>
          <p:spPr>
            <a:xfrm>
              <a:off x="3162300" y="447675"/>
              <a:ext cx="5010150" cy="1114425"/>
            </a:xfrm>
            <a:prstGeom prst="rect">
              <a:avLst/>
            </a:prstGeom>
          </p:spPr>
        </p:pic>
        <p:pic>
          <p:nvPicPr>
            <p:cNvPr id="47" name="object 4"/>
            <p:cNvPicPr/>
            <p:nvPr/>
          </p:nvPicPr>
          <p:blipFill>
            <a:blip r:embed="rId8" cstate="print"/>
            <a:stretch>
              <a:fillRect/>
            </a:stretch>
          </p:blipFill>
          <p:spPr>
            <a:xfrm>
              <a:off x="3352800" y="85725"/>
              <a:ext cx="4619640" cy="790575"/>
            </a:xfrm>
            <a:prstGeom prst="rect">
              <a:avLst/>
            </a:prstGeom>
          </p:spPr>
        </p:pic>
        <p:pic>
          <p:nvPicPr>
            <p:cNvPr id="48" name="object 5"/>
            <p:cNvPicPr/>
            <p:nvPr/>
          </p:nvPicPr>
          <p:blipFill>
            <a:blip r:embed="rId9"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2856394" y="752549"/>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2" name="Curved Down Arrow 1"/>
          <p:cNvSpPr/>
          <p:nvPr/>
        </p:nvSpPr>
        <p:spPr>
          <a:xfrm rot="2597107">
            <a:off x="3247267" y="2137214"/>
            <a:ext cx="2020378" cy="840081"/>
          </a:xfrm>
          <a:prstGeom prst="curvedDown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solidFill>
                <a:schemeClr val="tx1"/>
              </a:solidFill>
            </a:endParaRPr>
          </a:p>
        </p:txBody>
      </p:sp>
      <p:sp>
        <p:nvSpPr>
          <p:cNvPr id="3" name="Rectangle 2"/>
          <p:cNvSpPr/>
          <p:nvPr/>
        </p:nvSpPr>
        <p:spPr>
          <a:xfrm>
            <a:off x="38593" y="2277959"/>
            <a:ext cx="4531240" cy="461665"/>
          </a:xfrm>
          <a:prstGeom prst="rect">
            <a:avLst/>
          </a:prstGeom>
          <a:ln>
            <a:solidFill>
              <a:schemeClr val="tx1"/>
            </a:solidFill>
          </a:ln>
          <a:effectLst>
            <a:glow rad="63500">
              <a:schemeClr val="accent4">
                <a:satMod val="175000"/>
                <a:alpha val="40000"/>
              </a:schemeClr>
            </a:glow>
          </a:effectLst>
        </p:spPr>
        <p:txBody>
          <a:bodyPr wrap="none">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Six distinct ways of environment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0" name="Rectangle 19"/>
          <p:cNvSpPr/>
          <p:nvPr/>
        </p:nvSpPr>
        <p:spPr>
          <a:xfrm>
            <a:off x="323850" y="2938676"/>
            <a:ext cx="1298753" cy="523220"/>
          </a:xfrm>
          <a:prstGeom prst="rect">
            <a:avLst/>
          </a:prstGeom>
          <a:no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r>
              <a:rPr lang="en-US" sz="2800" b="1" i="1" dirty="0" smtClean="0">
                <a:latin typeface="Times New Roman" panose="02020603050405020304" pitchFamily="18" charset="0"/>
                <a:cs typeface="Times New Roman" panose="02020603050405020304" pitchFamily="18" charset="0"/>
              </a:rPr>
              <a:t>Privacy</a:t>
            </a:r>
            <a:endParaRPr lang="en-US" sz="2800" b="1" i="1" dirty="0">
              <a:latin typeface="Times New Roman" panose="02020603050405020304" pitchFamily="18" charset="0"/>
              <a:cs typeface="Times New Roman" panose="02020603050405020304" pitchFamily="18" charset="0"/>
            </a:endParaRPr>
          </a:p>
        </p:txBody>
      </p:sp>
      <p:sp>
        <p:nvSpPr>
          <p:cNvPr id="21" name="Rectangle 20"/>
          <p:cNvSpPr/>
          <p:nvPr/>
        </p:nvSpPr>
        <p:spPr>
          <a:xfrm>
            <a:off x="323850" y="3594561"/>
            <a:ext cx="7907408" cy="1569660"/>
          </a:xfrm>
          <a:prstGeom prst="rect">
            <a:avLst/>
          </a:prstGeom>
          <a:noFill/>
          <a:ln>
            <a:solidFill>
              <a:schemeClr val="bg1"/>
            </a:solidFill>
          </a:ln>
        </p:spPr>
        <p:txBody>
          <a:bodyPr wrap="square">
            <a:spAutoFit/>
          </a:bodyPr>
          <a:lstStyle/>
          <a:p>
            <a:r>
              <a:rPr lang="en-US" sz="2400" i="1" dirty="0">
                <a:latin typeface="Times New Roman" panose="02020603050405020304" pitchFamily="18" charset="0"/>
                <a:cs typeface="Times New Roman" panose="02020603050405020304" pitchFamily="18" charset="0"/>
              </a:rPr>
              <a:t>It </a:t>
            </a:r>
            <a:r>
              <a:rPr lang="en-US" sz="2400" dirty="0">
                <a:latin typeface="Times New Roman" panose="02020603050405020304" pitchFamily="18" charset="0"/>
                <a:cs typeface="Times New Roman" panose="02020603050405020304" pitchFamily="18" charset="0"/>
              </a:rPr>
              <a:t>is another way the environment can be perceived. Do you prefer a crowded and noisy restaurant or a peaceful and quiet one? Do you choose a seat in the back of a movie theater or in the middle next to many other moviegoers?</a:t>
            </a:r>
            <a:endParaRPr lang="en-US" sz="2400" dirty="0">
              <a:latin typeface="Times New Roman" panose="02020603050405020304" pitchFamily="18" charset="0"/>
              <a:cs typeface="Times New Roman" panose="02020603050405020304" pitchFamily="18" charset="0"/>
            </a:endParaRPr>
          </a:p>
        </p:txBody>
      </p:sp>
      <p:pic>
        <p:nvPicPr>
          <p:cNvPr id="22" name="Picture 21">
            <a:extLst>
              <a:ext uri="{FF2B5EF4-FFF2-40B4-BE49-F238E27FC236}">
                <a16:creationId xmlns:a16="http://schemas.microsoft.com/office/drawing/2014/main" id="{7B1083B8-7F24-C9AF-FA88-CAB8BE99D406}"/>
              </a:ext>
            </a:extLst>
          </p:cNvPr>
          <p:cNvPicPr>
            <a:picLocks noChangeAspect="1"/>
          </p:cNvPicPr>
          <p:nvPr/>
        </p:nvPicPr>
        <p:blipFill>
          <a:blip r:embed="rId10"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1833342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barn(inVertical)">
                                      <p:cBhvr>
                                        <p:cTn id="1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sp>
        <p:nvSpPr>
          <p:cNvPr id="16" name="object 16"/>
          <p:cNvSpPr txBox="1"/>
          <p:nvPr/>
        </p:nvSpPr>
        <p:spPr>
          <a:xfrm>
            <a:off x="506466" y="1413918"/>
            <a:ext cx="2255587" cy="524503"/>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lang="en-US" sz="3200" spc="-10" dirty="0" smtClean="0">
                <a:latin typeface="Times New Roman"/>
                <a:cs typeface="Times New Roman"/>
              </a:rPr>
              <a:t>Environment</a:t>
            </a:r>
            <a:endParaRPr sz="3200" dirty="0">
              <a:latin typeface="Times New Roman"/>
              <a:cs typeface="Times New Roman"/>
            </a:endParaRPr>
          </a:p>
        </p:txBody>
      </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4" cstate="print"/>
            <a:stretch>
              <a:fillRect/>
            </a:stretch>
          </p:blipFill>
          <p:spPr>
            <a:xfrm>
              <a:off x="3162300" y="447675"/>
              <a:ext cx="5743559" cy="1114425"/>
            </a:xfrm>
            <a:prstGeom prst="rect">
              <a:avLst/>
            </a:prstGeom>
          </p:spPr>
        </p:pic>
        <p:pic>
          <p:nvPicPr>
            <p:cNvPr id="42" name="object 5"/>
            <p:cNvPicPr/>
            <p:nvPr/>
          </p:nvPicPr>
          <p:blipFill>
            <a:blip r:embed="rId5" cstate="print"/>
            <a:stretch>
              <a:fillRect/>
            </a:stretch>
          </p:blipFill>
          <p:spPr>
            <a:xfrm>
              <a:off x="3352800" y="85725"/>
              <a:ext cx="5362559" cy="790575"/>
            </a:xfrm>
            <a:prstGeom prst="rect">
              <a:avLst/>
            </a:prstGeom>
          </p:spPr>
        </p:pic>
        <p:pic>
          <p:nvPicPr>
            <p:cNvPr id="43" name="object 6"/>
            <p:cNvPicPr/>
            <p:nvPr/>
          </p:nvPicPr>
          <p:blipFill>
            <a:blip r:embed="rId6"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7" cstate="print"/>
            <a:stretch>
              <a:fillRect/>
            </a:stretch>
          </p:blipFill>
          <p:spPr>
            <a:xfrm>
              <a:off x="3162300" y="447675"/>
              <a:ext cx="5010150" cy="1114425"/>
            </a:xfrm>
            <a:prstGeom prst="rect">
              <a:avLst/>
            </a:prstGeom>
          </p:spPr>
        </p:pic>
        <p:pic>
          <p:nvPicPr>
            <p:cNvPr id="47" name="object 4"/>
            <p:cNvPicPr/>
            <p:nvPr/>
          </p:nvPicPr>
          <p:blipFill>
            <a:blip r:embed="rId8" cstate="print"/>
            <a:stretch>
              <a:fillRect/>
            </a:stretch>
          </p:blipFill>
          <p:spPr>
            <a:xfrm>
              <a:off x="3352800" y="85725"/>
              <a:ext cx="4619640" cy="790575"/>
            </a:xfrm>
            <a:prstGeom prst="rect">
              <a:avLst/>
            </a:prstGeom>
          </p:spPr>
        </p:pic>
        <p:pic>
          <p:nvPicPr>
            <p:cNvPr id="48" name="object 5"/>
            <p:cNvPicPr/>
            <p:nvPr/>
          </p:nvPicPr>
          <p:blipFill>
            <a:blip r:embed="rId9"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2856394" y="752549"/>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2" name="Curved Down Arrow 1"/>
          <p:cNvSpPr/>
          <p:nvPr/>
        </p:nvSpPr>
        <p:spPr>
          <a:xfrm rot="2597107">
            <a:off x="3247267" y="2137214"/>
            <a:ext cx="2020378" cy="840081"/>
          </a:xfrm>
          <a:prstGeom prst="curvedDown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solidFill>
                <a:schemeClr val="tx1"/>
              </a:solidFill>
            </a:endParaRPr>
          </a:p>
        </p:txBody>
      </p:sp>
      <p:sp>
        <p:nvSpPr>
          <p:cNvPr id="3" name="Rectangle 2"/>
          <p:cNvSpPr/>
          <p:nvPr/>
        </p:nvSpPr>
        <p:spPr>
          <a:xfrm>
            <a:off x="38593" y="2277959"/>
            <a:ext cx="4531240" cy="461665"/>
          </a:xfrm>
          <a:prstGeom prst="rect">
            <a:avLst/>
          </a:prstGeom>
          <a:ln>
            <a:solidFill>
              <a:schemeClr val="tx1"/>
            </a:solidFill>
          </a:ln>
          <a:effectLst>
            <a:glow rad="63500">
              <a:schemeClr val="accent4">
                <a:satMod val="175000"/>
                <a:alpha val="40000"/>
              </a:schemeClr>
            </a:glow>
          </a:effectLst>
        </p:spPr>
        <p:txBody>
          <a:bodyPr wrap="none">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Six distinct ways of environment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0" name="Rectangle 19"/>
          <p:cNvSpPr/>
          <p:nvPr/>
        </p:nvSpPr>
        <p:spPr>
          <a:xfrm>
            <a:off x="323850" y="2938676"/>
            <a:ext cx="1856598" cy="523220"/>
          </a:xfrm>
          <a:prstGeom prst="rect">
            <a:avLst/>
          </a:prstGeom>
          <a:no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r>
              <a:rPr lang="en-US" sz="2800" b="1" i="1" dirty="0" smtClean="0">
                <a:latin typeface="Times New Roman" panose="02020603050405020304" pitchFamily="18" charset="0"/>
                <a:cs typeface="Times New Roman" panose="02020603050405020304" pitchFamily="18" charset="0"/>
              </a:rPr>
              <a:t>Familiarity</a:t>
            </a:r>
            <a:endParaRPr lang="en-US" sz="2800" b="1" i="1" dirty="0">
              <a:latin typeface="Times New Roman" panose="02020603050405020304" pitchFamily="18" charset="0"/>
              <a:cs typeface="Times New Roman" panose="02020603050405020304" pitchFamily="18" charset="0"/>
            </a:endParaRPr>
          </a:p>
        </p:txBody>
      </p:sp>
      <p:sp>
        <p:nvSpPr>
          <p:cNvPr id="21" name="Rectangle 20"/>
          <p:cNvSpPr/>
          <p:nvPr/>
        </p:nvSpPr>
        <p:spPr>
          <a:xfrm>
            <a:off x="323850" y="3594561"/>
            <a:ext cx="7907408" cy="1938992"/>
          </a:xfrm>
          <a:prstGeom prst="rect">
            <a:avLst/>
          </a:prstGeom>
          <a:no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It means that we tend to react cautiously when we meet new people or are confronted with an unfamiliar environment. Not knowing where we are and what to expect makes us feel less comfortable. We like knowing what to expect and how to behave in the environment.</a:t>
            </a:r>
            <a:endParaRPr lang="en-US" sz="2400" dirty="0">
              <a:latin typeface="Times New Roman" panose="02020603050405020304" pitchFamily="18" charset="0"/>
              <a:cs typeface="Times New Roman" panose="02020603050405020304" pitchFamily="18" charset="0"/>
            </a:endParaRPr>
          </a:p>
        </p:txBody>
      </p:sp>
      <p:pic>
        <p:nvPicPr>
          <p:cNvPr id="22" name="Picture 21">
            <a:extLst>
              <a:ext uri="{FF2B5EF4-FFF2-40B4-BE49-F238E27FC236}">
                <a16:creationId xmlns:a16="http://schemas.microsoft.com/office/drawing/2014/main" id="{7B1083B8-7F24-C9AF-FA88-CAB8BE99D406}"/>
              </a:ext>
            </a:extLst>
          </p:cNvPr>
          <p:cNvPicPr>
            <a:picLocks noChangeAspect="1"/>
          </p:cNvPicPr>
          <p:nvPr/>
        </p:nvPicPr>
        <p:blipFill>
          <a:blip r:embed="rId10"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27523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barn(inVertical)">
                                      <p:cBhvr>
                                        <p:cTn id="1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sp>
        <p:nvSpPr>
          <p:cNvPr id="16" name="object 16"/>
          <p:cNvSpPr txBox="1"/>
          <p:nvPr/>
        </p:nvSpPr>
        <p:spPr>
          <a:xfrm>
            <a:off x="506466" y="1413918"/>
            <a:ext cx="2255587" cy="524503"/>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lang="en-US" sz="3200" spc="-10" dirty="0" smtClean="0">
                <a:latin typeface="Times New Roman"/>
                <a:cs typeface="Times New Roman"/>
              </a:rPr>
              <a:t>Environment</a:t>
            </a:r>
            <a:endParaRPr sz="3200" dirty="0">
              <a:latin typeface="Times New Roman"/>
              <a:cs typeface="Times New Roman"/>
            </a:endParaRPr>
          </a:p>
        </p:txBody>
      </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4" cstate="print"/>
            <a:stretch>
              <a:fillRect/>
            </a:stretch>
          </p:blipFill>
          <p:spPr>
            <a:xfrm>
              <a:off x="3162300" y="447675"/>
              <a:ext cx="5743559" cy="1114425"/>
            </a:xfrm>
            <a:prstGeom prst="rect">
              <a:avLst/>
            </a:prstGeom>
          </p:spPr>
        </p:pic>
        <p:pic>
          <p:nvPicPr>
            <p:cNvPr id="42" name="object 5"/>
            <p:cNvPicPr/>
            <p:nvPr/>
          </p:nvPicPr>
          <p:blipFill>
            <a:blip r:embed="rId5" cstate="print"/>
            <a:stretch>
              <a:fillRect/>
            </a:stretch>
          </p:blipFill>
          <p:spPr>
            <a:xfrm>
              <a:off x="3352800" y="85725"/>
              <a:ext cx="5362559" cy="790575"/>
            </a:xfrm>
            <a:prstGeom prst="rect">
              <a:avLst/>
            </a:prstGeom>
          </p:spPr>
        </p:pic>
        <p:pic>
          <p:nvPicPr>
            <p:cNvPr id="43" name="object 6"/>
            <p:cNvPicPr/>
            <p:nvPr/>
          </p:nvPicPr>
          <p:blipFill>
            <a:blip r:embed="rId6"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7" cstate="print"/>
            <a:stretch>
              <a:fillRect/>
            </a:stretch>
          </p:blipFill>
          <p:spPr>
            <a:xfrm>
              <a:off x="3162300" y="447675"/>
              <a:ext cx="5010150" cy="1114425"/>
            </a:xfrm>
            <a:prstGeom prst="rect">
              <a:avLst/>
            </a:prstGeom>
          </p:spPr>
        </p:pic>
        <p:pic>
          <p:nvPicPr>
            <p:cNvPr id="47" name="object 4"/>
            <p:cNvPicPr/>
            <p:nvPr/>
          </p:nvPicPr>
          <p:blipFill>
            <a:blip r:embed="rId8" cstate="print"/>
            <a:stretch>
              <a:fillRect/>
            </a:stretch>
          </p:blipFill>
          <p:spPr>
            <a:xfrm>
              <a:off x="3352800" y="85725"/>
              <a:ext cx="4619640" cy="790575"/>
            </a:xfrm>
            <a:prstGeom prst="rect">
              <a:avLst/>
            </a:prstGeom>
          </p:spPr>
        </p:pic>
        <p:pic>
          <p:nvPicPr>
            <p:cNvPr id="48" name="object 5"/>
            <p:cNvPicPr/>
            <p:nvPr/>
          </p:nvPicPr>
          <p:blipFill>
            <a:blip r:embed="rId9"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2856394" y="752549"/>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2" name="Curved Down Arrow 1"/>
          <p:cNvSpPr/>
          <p:nvPr/>
        </p:nvSpPr>
        <p:spPr>
          <a:xfrm rot="2597107">
            <a:off x="3247267" y="2137214"/>
            <a:ext cx="2020378" cy="840081"/>
          </a:xfrm>
          <a:prstGeom prst="curvedDown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solidFill>
                <a:schemeClr val="tx1"/>
              </a:solidFill>
            </a:endParaRPr>
          </a:p>
        </p:txBody>
      </p:sp>
      <p:sp>
        <p:nvSpPr>
          <p:cNvPr id="3" name="Rectangle 2"/>
          <p:cNvSpPr/>
          <p:nvPr/>
        </p:nvSpPr>
        <p:spPr>
          <a:xfrm>
            <a:off x="38593" y="2277959"/>
            <a:ext cx="4531240" cy="461665"/>
          </a:xfrm>
          <a:prstGeom prst="rect">
            <a:avLst/>
          </a:prstGeom>
          <a:ln>
            <a:solidFill>
              <a:schemeClr val="tx1"/>
            </a:solidFill>
          </a:ln>
          <a:effectLst>
            <a:glow rad="63500">
              <a:schemeClr val="accent4">
                <a:satMod val="175000"/>
                <a:alpha val="40000"/>
              </a:schemeClr>
            </a:glow>
          </a:effectLst>
        </p:spPr>
        <p:txBody>
          <a:bodyPr wrap="none">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Six distinct ways of environment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0" name="Rectangle 19"/>
          <p:cNvSpPr/>
          <p:nvPr/>
        </p:nvSpPr>
        <p:spPr>
          <a:xfrm>
            <a:off x="323850" y="2938676"/>
            <a:ext cx="1760418" cy="523220"/>
          </a:xfrm>
          <a:prstGeom prst="rect">
            <a:avLst/>
          </a:prstGeom>
          <a:no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r>
              <a:rPr lang="en-US" sz="2800" b="1" i="1" dirty="0" smtClean="0">
                <a:latin typeface="Times New Roman" panose="02020603050405020304" pitchFamily="18" charset="0"/>
                <a:cs typeface="Times New Roman" panose="02020603050405020304" pitchFamily="18" charset="0"/>
              </a:rPr>
              <a:t>Constraint</a:t>
            </a:r>
            <a:endParaRPr lang="en-US" sz="2800" b="1" i="1" dirty="0">
              <a:latin typeface="Times New Roman" panose="02020603050405020304" pitchFamily="18" charset="0"/>
              <a:cs typeface="Times New Roman" panose="02020603050405020304" pitchFamily="18" charset="0"/>
            </a:endParaRPr>
          </a:p>
        </p:txBody>
      </p:sp>
      <p:sp>
        <p:nvSpPr>
          <p:cNvPr id="21" name="Rectangle 20"/>
          <p:cNvSpPr/>
          <p:nvPr/>
        </p:nvSpPr>
        <p:spPr>
          <a:xfrm>
            <a:off x="323850" y="3594561"/>
            <a:ext cx="7907408" cy="1200329"/>
          </a:xfrm>
          <a:prstGeom prst="rect">
            <a:avLst/>
          </a:prstGeom>
          <a:no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Whenever we feel that our personal space is being invaded, we feel constrained. Most of our perceptions of constraint are shaped by the amount of privacy and space available to us.</a:t>
            </a:r>
            <a:endParaRPr lang="en-US" sz="2400" dirty="0">
              <a:latin typeface="Times New Roman" panose="02020603050405020304" pitchFamily="18" charset="0"/>
              <a:cs typeface="Times New Roman" panose="02020603050405020304" pitchFamily="18" charset="0"/>
            </a:endParaRPr>
          </a:p>
        </p:txBody>
      </p:sp>
      <p:pic>
        <p:nvPicPr>
          <p:cNvPr id="22" name="Picture 21">
            <a:extLst>
              <a:ext uri="{FF2B5EF4-FFF2-40B4-BE49-F238E27FC236}">
                <a16:creationId xmlns:a16="http://schemas.microsoft.com/office/drawing/2014/main" id="{7B1083B8-7F24-C9AF-FA88-CAB8BE99D406}"/>
              </a:ext>
            </a:extLst>
          </p:cNvPr>
          <p:cNvPicPr>
            <a:picLocks noChangeAspect="1"/>
          </p:cNvPicPr>
          <p:nvPr/>
        </p:nvPicPr>
        <p:blipFill>
          <a:blip r:embed="rId10"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1419415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barn(inVertical)">
                                      <p:cBhvr>
                                        <p:cTn id="1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sp>
        <p:nvSpPr>
          <p:cNvPr id="16" name="object 16"/>
          <p:cNvSpPr txBox="1"/>
          <p:nvPr/>
        </p:nvSpPr>
        <p:spPr>
          <a:xfrm>
            <a:off x="506466" y="1413918"/>
            <a:ext cx="2255587" cy="524503"/>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lang="en-US" sz="3200" spc="-10" dirty="0" smtClean="0">
                <a:latin typeface="Times New Roman"/>
                <a:cs typeface="Times New Roman"/>
              </a:rPr>
              <a:t>Environment</a:t>
            </a:r>
            <a:endParaRPr sz="3200" dirty="0">
              <a:latin typeface="Times New Roman"/>
              <a:cs typeface="Times New Roman"/>
            </a:endParaRPr>
          </a:p>
        </p:txBody>
      </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4" cstate="print"/>
            <a:stretch>
              <a:fillRect/>
            </a:stretch>
          </p:blipFill>
          <p:spPr>
            <a:xfrm>
              <a:off x="3162300" y="447675"/>
              <a:ext cx="5743559" cy="1114425"/>
            </a:xfrm>
            <a:prstGeom prst="rect">
              <a:avLst/>
            </a:prstGeom>
          </p:spPr>
        </p:pic>
        <p:pic>
          <p:nvPicPr>
            <p:cNvPr id="42" name="object 5"/>
            <p:cNvPicPr/>
            <p:nvPr/>
          </p:nvPicPr>
          <p:blipFill>
            <a:blip r:embed="rId5" cstate="print"/>
            <a:stretch>
              <a:fillRect/>
            </a:stretch>
          </p:blipFill>
          <p:spPr>
            <a:xfrm>
              <a:off x="3352800" y="85725"/>
              <a:ext cx="5362559" cy="790575"/>
            </a:xfrm>
            <a:prstGeom prst="rect">
              <a:avLst/>
            </a:prstGeom>
          </p:spPr>
        </p:pic>
        <p:pic>
          <p:nvPicPr>
            <p:cNvPr id="43" name="object 6"/>
            <p:cNvPicPr/>
            <p:nvPr/>
          </p:nvPicPr>
          <p:blipFill>
            <a:blip r:embed="rId6"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7" cstate="print"/>
            <a:stretch>
              <a:fillRect/>
            </a:stretch>
          </p:blipFill>
          <p:spPr>
            <a:xfrm>
              <a:off x="3162300" y="447675"/>
              <a:ext cx="5010150" cy="1114425"/>
            </a:xfrm>
            <a:prstGeom prst="rect">
              <a:avLst/>
            </a:prstGeom>
          </p:spPr>
        </p:pic>
        <p:pic>
          <p:nvPicPr>
            <p:cNvPr id="47" name="object 4"/>
            <p:cNvPicPr/>
            <p:nvPr/>
          </p:nvPicPr>
          <p:blipFill>
            <a:blip r:embed="rId8" cstate="print"/>
            <a:stretch>
              <a:fillRect/>
            </a:stretch>
          </p:blipFill>
          <p:spPr>
            <a:xfrm>
              <a:off x="3352800" y="85725"/>
              <a:ext cx="4619640" cy="790575"/>
            </a:xfrm>
            <a:prstGeom prst="rect">
              <a:avLst/>
            </a:prstGeom>
          </p:spPr>
        </p:pic>
        <p:pic>
          <p:nvPicPr>
            <p:cNvPr id="48" name="object 5"/>
            <p:cNvPicPr/>
            <p:nvPr/>
          </p:nvPicPr>
          <p:blipFill>
            <a:blip r:embed="rId9"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2856394" y="752549"/>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2" name="Curved Down Arrow 1"/>
          <p:cNvSpPr/>
          <p:nvPr/>
        </p:nvSpPr>
        <p:spPr>
          <a:xfrm rot="2597107">
            <a:off x="3247267" y="2137214"/>
            <a:ext cx="2020378" cy="840081"/>
          </a:xfrm>
          <a:prstGeom prst="curvedDown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solidFill>
                <a:schemeClr val="tx1"/>
              </a:solidFill>
            </a:endParaRPr>
          </a:p>
        </p:txBody>
      </p:sp>
      <p:sp>
        <p:nvSpPr>
          <p:cNvPr id="3" name="Rectangle 2"/>
          <p:cNvSpPr/>
          <p:nvPr/>
        </p:nvSpPr>
        <p:spPr>
          <a:xfrm>
            <a:off x="38593" y="2277959"/>
            <a:ext cx="4531240" cy="461665"/>
          </a:xfrm>
          <a:prstGeom prst="rect">
            <a:avLst/>
          </a:prstGeom>
          <a:ln>
            <a:solidFill>
              <a:schemeClr val="tx1"/>
            </a:solidFill>
          </a:ln>
          <a:effectLst>
            <a:glow rad="63500">
              <a:schemeClr val="accent4">
                <a:satMod val="175000"/>
                <a:alpha val="40000"/>
              </a:schemeClr>
            </a:glow>
          </a:effectLst>
        </p:spPr>
        <p:txBody>
          <a:bodyPr wrap="none">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Six distinct ways of environment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0" name="Rectangle 19"/>
          <p:cNvSpPr/>
          <p:nvPr/>
        </p:nvSpPr>
        <p:spPr>
          <a:xfrm>
            <a:off x="323850" y="2938676"/>
            <a:ext cx="1479892" cy="523220"/>
          </a:xfrm>
          <a:prstGeom prst="rect">
            <a:avLst/>
          </a:prstGeom>
          <a:noFill/>
          <a:ln>
            <a:solidFill>
              <a:schemeClr val="tx1">
                <a:lumMod val="75000"/>
                <a:lumOff val="25000"/>
              </a:schemeClr>
            </a:solidFill>
          </a:ln>
          <a:effectLst>
            <a:outerShdw blurRad="50800" dist="38100" algn="l" rotWithShape="0">
              <a:prstClr val="black">
                <a:alpha val="40000"/>
              </a:prstClr>
            </a:outerShdw>
          </a:effectLst>
        </p:spPr>
        <p:txBody>
          <a:bodyPr wrap="none">
            <a:spAutoFit/>
          </a:bodyPr>
          <a:lstStyle/>
          <a:p>
            <a:r>
              <a:rPr lang="en-US" sz="2800" b="1" i="1" dirty="0" smtClean="0">
                <a:latin typeface="Times New Roman" panose="02020603050405020304" pitchFamily="18" charset="0"/>
                <a:cs typeface="Times New Roman" panose="02020603050405020304" pitchFamily="18" charset="0"/>
              </a:rPr>
              <a:t>Distance</a:t>
            </a:r>
            <a:endParaRPr lang="en-US" sz="2800" b="1" i="1" dirty="0">
              <a:latin typeface="Times New Roman" panose="02020603050405020304" pitchFamily="18" charset="0"/>
              <a:cs typeface="Times New Roman" panose="02020603050405020304" pitchFamily="18" charset="0"/>
            </a:endParaRPr>
          </a:p>
        </p:txBody>
      </p:sp>
      <p:sp>
        <p:nvSpPr>
          <p:cNvPr id="21" name="Rectangle 20"/>
          <p:cNvSpPr/>
          <p:nvPr/>
        </p:nvSpPr>
        <p:spPr>
          <a:xfrm>
            <a:off x="323850" y="3594561"/>
            <a:ext cx="7907408" cy="1938992"/>
          </a:xfrm>
          <a:prstGeom prst="rect">
            <a:avLst/>
          </a:prstGeom>
          <a:no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It pertains to physical arrangements. We like to know how far away the closest door is or how many people can fit into an elevator. We create distance by avoiding eye contact or taking a longer route to avoid saying hello to a person we find annoying.</a:t>
            </a:r>
            <a:endParaRPr lang="en-US" sz="2400" dirty="0">
              <a:latin typeface="Times New Roman" panose="02020603050405020304" pitchFamily="18" charset="0"/>
              <a:cs typeface="Times New Roman" panose="02020603050405020304" pitchFamily="18" charset="0"/>
            </a:endParaRPr>
          </a:p>
        </p:txBody>
      </p:sp>
      <p:pic>
        <p:nvPicPr>
          <p:cNvPr id="22" name="Picture 21">
            <a:extLst>
              <a:ext uri="{FF2B5EF4-FFF2-40B4-BE49-F238E27FC236}">
                <a16:creationId xmlns:a16="http://schemas.microsoft.com/office/drawing/2014/main" id="{7B1083B8-7F24-C9AF-FA88-CAB8BE99D406}"/>
              </a:ext>
            </a:extLst>
          </p:cNvPr>
          <p:cNvPicPr>
            <a:picLocks noChangeAspect="1"/>
          </p:cNvPicPr>
          <p:nvPr/>
        </p:nvPicPr>
        <p:blipFill>
          <a:blip r:embed="rId10"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3593058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barn(inVertical)">
                                      <p:cBhvr>
                                        <p:cTn id="1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sp>
        <p:nvSpPr>
          <p:cNvPr id="16" name="object 16"/>
          <p:cNvSpPr txBox="1"/>
          <p:nvPr/>
        </p:nvSpPr>
        <p:spPr>
          <a:xfrm>
            <a:off x="506466" y="1413918"/>
            <a:ext cx="3613047" cy="524503"/>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lang="en-US" sz="3200" spc="-10" dirty="0" smtClean="0">
                <a:latin typeface="Times New Roman"/>
                <a:cs typeface="Times New Roman"/>
              </a:rPr>
              <a:t>Physical Appearance</a:t>
            </a:r>
            <a:endParaRPr sz="3200" dirty="0">
              <a:latin typeface="Times New Roman"/>
              <a:cs typeface="Times New Roman"/>
            </a:endParaRPr>
          </a:p>
        </p:txBody>
      </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4" cstate="print"/>
            <a:stretch>
              <a:fillRect/>
            </a:stretch>
          </p:blipFill>
          <p:spPr>
            <a:xfrm>
              <a:off x="3162300" y="447675"/>
              <a:ext cx="5743559" cy="1114425"/>
            </a:xfrm>
            <a:prstGeom prst="rect">
              <a:avLst/>
            </a:prstGeom>
          </p:spPr>
        </p:pic>
        <p:pic>
          <p:nvPicPr>
            <p:cNvPr id="42" name="object 5"/>
            <p:cNvPicPr/>
            <p:nvPr/>
          </p:nvPicPr>
          <p:blipFill>
            <a:blip r:embed="rId5" cstate="print"/>
            <a:stretch>
              <a:fillRect/>
            </a:stretch>
          </p:blipFill>
          <p:spPr>
            <a:xfrm>
              <a:off x="3352800" y="85725"/>
              <a:ext cx="5362559" cy="790575"/>
            </a:xfrm>
            <a:prstGeom prst="rect">
              <a:avLst/>
            </a:prstGeom>
          </p:spPr>
        </p:pic>
        <p:pic>
          <p:nvPicPr>
            <p:cNvPr id="43" name="object 6"/>
            <p:cNvPicPr/>
            <p:nvPr/>
          </p:nvPicPr>
          <p:blipFill>
            <a:blip r:embed="rId6"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7" cstate="print"/>
            <a:stretch>
              <a:fillRect/>
            </a:stretch>
          </p:blipFill>
          <p:spPr>
            <a:xfrm>
              <a:off x="3162300" y="447675"/>
              <a:ext cx="5010150" cy="1114425"/>
            </a:xfrm>
            <a:prstGeom prst="rect">
              <a:avLst/>
            </a:prstGeom>
          </p:spPr>
        </p:pic>
        <p:pic>
          <p:nvPicPr>
            <p:cNvPr id="47" name="object 4"/>
            <p:cNvPicPr/>
            <p:nvPr/>
          </p:nvPicPr>
          <p:blipFill>
            <a:blip r:embed="rId8" cstate="print"/>
            <a:stretch>
              <a:fillRect/>
            </a:stretch>
          </p:blipFill>
          <p:spPr>
            <a:xfrm>
              <a:off x="3352800" y="85725"/>
              <a:ext cx="4619640" cy="790575"/>
            </a:xfrm>
            <a:prstGeom prst="rect">
              <a:avLst/>
            </a:prstGeom>
          </p:spPr>
        </p:pic>
        <p:pic>
          <p:nvPicPr>
            <p:cNvPr id="48" name="object 5"/>
            <p:cNvPicPr/>
            <p:nvPr/>
          </p:nvPicPr>
          <p:blipFill>
            <a:blip r:embed="rId9"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4132142" y="748594"/>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21" name="Rectangle 20"/>
          <p:cNvSpPr/>
          <p:nvPr/>
        </p:nvSpPr>
        <p:spPr>
          <a:xfrm>
            <a:off x="0" y="2120575"/>
            <a:ext cx="12085163" cy="830997"/>
          </a:xfrm>
          <a:prstGeom prst="rect">
            <a:avLst/>
          </a:prstGeom>
          <a:no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Physical appearance—“the way our bodies and overall appearance nonverbally communicate to others and impact our view of ourselves in everyday life”</a:t>
            </a:r>
            <a:endParaRPr lang="en-US" sz="2400" dirty="0">
              <a:latin typeface="Times New Roman" panose="02020603050405020304" pitchFamily="18" charset="0"/>
              <a:cs typeface="Times New Roman" panose="02020603050405020304" pitchFamily="18" charset="0"/>
            </a:endParaRPr>
          </a:p>
        </p:txBody>
      </p:sp>
      <p:sp>
        <p:nvSpPr>
          <p:cNvPr id="22" name="Rectangle 21"/>
          <p:cNvSpPr/>
          <p:nvPr/>
        </p:nvSpPr>
        <p:spPr>
          <a:xfrm>
            <a:off x="111878" y="3325855"/>
            <a:ext cx="12085163" cy="830997"/>
          </a:xfrm>
          <a:prstGeom prst="rect">
            <a:avLst/>
          </a:prstGeom>
          <a:noFill/>
          <a:ln>
            <a:solidFill>
              <a:schemeClr val="bg1"/>
            </a:solidFill>
          </a:ln>
        </p:spPr>
        <p:txBody>
          <a:bodyPr wrap="square">
            <a:spAutoFit/>
          </a:bodyPr>
          <a:lstStyle/>
          <a:p>
            <a:pPr algn="ctr"/>
            <a:r>
              <a:rPr lang="en-US" sz="2400" dirty="0">
                <a:solidFill>
                  <a:schemeClr val="accent5">
                    <a:lumMod val="75000"/>
                  </a:schemeClr>
                </a:solidFill>
                <a:latin typeface="Times New Roman" panose="02020603050405020304" pitchFamily="18" charset="0"/>
                <a:cs typeface="Times New Roman" panose="02020603050405020304" pitchFamily="18" charset="0"/>
              </a:rPr>
              <a:t>Making the connection between physical appearance and nonverbal communication is important for two reasons:</a:t>
            </a:r>
            <a:endParaRPr lang="en-US" sz="2400"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23" name="Rectangle 22"/>
          <p:cNvSpPr/>
          <p:nvPr/>
        </p:nvSpPr>
        <p:spPr>
          <a:xfrm>
            <a:off x="111878" y="4531135"/>
            <a:ext cx="6096000" cy="1258421"/>
          </a:xfrm>
          <a:prstGeom prst="rect">
            <a:avLst/>
          </a:prstGeom>
          <a:noFill/>
          <a:ln>
            <a:solidFill>
              <a:schemeClr val="tx1"/>
            </a:solidFill>
          </a:ln>
        </p:spPr>
        <p:txBody>
          <a:bodyPr>
            <a:spAutoFit/>
          </a:bodyPr>
          <a:lstStyle/>
          <a:p>
            <a:pPr marL="457200" indent="-457200">
              <a:lnSpc>
                <a:spcPct val="107000"/>
              </a:lnSpc>
              <a:buFont typeface="+mj-lt"/>
              <a:buAutoNum type="arabicPeriod"/>
            </a:pPr>
            <a:r>
              <a:rPr lang="en-US" sz="2400" dirty="0">
                <a:latin typeface="Times New Roman" panose="02020603050405020304" pitchFamily="18" charset="0"/>
                <a:ea typeface="Calibri" panose="020F0502020204030204" pitchFamily="34" charset="0"/>
                <a:cs typeface="Arial" panose="020B0604020202020204" pitchFamily="34" charset="0"/>
              </a:rPr>
              <a:t>The way we represent ourselves and our physical appearance reveals a lot about who we are.</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4" name="Picture 23">
            <a:extLst>
              <a:ext uri="{FF2B5EF4-FFF2-40B4-BE49-F238E27FC236}">
                <a16:creationId xmlns:a16="http://schemas.microsoft.com/office/drawing/2014/main" id="{7B1083B8-7F24-C9AF-FA88-CAB8BE99D406}"/>
              </a:ext>
            </a:extLst>
          </p:cNvPr>
          <p:cNvPicPr>
            <a:picLocks noChangeAspect="1"/>
          </p:cNvPicPr>
          <p:nvPr/>
        </p:nvPicPr>
        <p:blipFill>
          <a:blip r:embed="rId10"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766173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fill="hold"/>
                                        <p:tgtEl>
                                          <p:spTgt spid="23"/>
                                        </p:tgtEl>
                                        <p:attrNameLst>
                                          <p:attrName>ppt_x</p:attrName>
                                        </p:attrNameLst>
                                      </p:cBhvr>
                                      <p:tavLst>
                                        <p:tav tm="0">
                                          <p:val>
                                            <p:strVal val="#ppt_x"/>
                                          </p:val>
                                        </p:tav>
                                        <p:tav tm="100000">
                                          <p:val>
                                            <p:strVal val="#ppt_x"/>
                                          </p:val>
                                        </p:tav>
                                      </p:tavLst>
                                    </p:anim>
                                    <p:anim calcmode="lin" valueType="num">
                                      <p:cBhvr additive="base">
                                        <p:cTn id="1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sp>
        <p:nvSpPr>
          <p:cNvPr id="16" name="object 16"/>
          <p:cNvSpPr txBox="1"/>
          <p:nvPr/>
        </p:nvSpPr>
        <p:spPr>
          <a:xfrm>
            <a:off x="506466" y="1413918"/>
            <a:ext cx="3613047" cy="524503"/>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lang="en-US" sz="3200" spc="-10" dirty="0" smtClean="0">
                <a:latin typeface="Times New Roman"/>
                <a:cs typeface="Times New Roman"/>
              </a:rPr>
              <a:t>Physical Appearance</a:t>
            </a:r>
            <a:endParaRPr sz="3200" dirty="0">
              <a:latin typeface="Times New Roman"/>
              <a:cs typeface="Times New Roman"/>
            </a:endParaRPr>
          </a:p>
        </p:txBody>
      </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4" cstate="print"/>
            <a:stretch>
              <a:fillRect/>
            </a:stretch>
          </p:blipFill>
          <p:spPr>
            <a:xfrm>
              <a:off x="3162300" y="447675"/>
              <a:ext cx="5743559" cy="1114425"/>
            </a:xfrm>
            <a:prstGeom prst="rect">
              <a:avLst/>
            </a:prstGeom>
          </p:spPr>
        </p:pic>
        <p:pic>
          <p:nvPicPr>
            <p:cNvPr id="42" name="object 5"/>
            <p:cNvPicPr/>
            <p:nvPr/>
          </p:nvPicPr>
          <p:blipFill>
            <a:blip r:embed="rId5" cstate="print"/>
            <a:stretch>
              <a:fillRect/>
            </a:stretch>
          </p:blipFill>
          <p:spPr>
            <a:xfrm>
              <a:off x="3352800" y="85725"/>
              <a:ext cx="5362559" cy="790575"/>
            </a:xfrm>
            <a:prstGeom prst="rect">
              <a:avLst/>
            </a:prstGeom>
          </p:spPr>
        </p:pic>
        <p:pic>
          <p:nvPicPr>
            <p:cNvPr id="43" name="object 6"/>
            <p:cNvPicPr/>
            <p:nvPr/>
          </p:nvPicPr>
          <p:blipFill>
            <a:blip r:embed="rId6"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7" cstate="print"/>
            <a:stretch>
              <a:fillRect/>
            </a:stretch>
          </p:blipFill>
          <p:spPr>
            <a:xfrm>
              <a:off x="3162300" y="447675"/>
              <a:ext cx="5010150" cy="1114425"/>
            </a:xfrm>
            <a:prstGeom prst="rect">
              <a:avLst/>
            </a:prstGeom>
          </p:spPr>
        </p:pic>
        <p:pic>
          <p:nvPicPr>
            <p:cNvPr id="47" name="object 4"/>
            <p:cNvPicPr/>
            <p:nvPr/>
          </p:nvPicPr>
          <p:blipFill>
            <a:blip r:embed="rId8" cstate="print"/>
            <a:stretch>
              <a:fillRect/>
            </a:stretch>
          </p:blipFill>
          <p:spPr>
            <a:xfrm>
              <a:off x="3352800" y="85725"/>
              <a:ext cx="4619640" cy="790575"/>
            </a:xfrm>
            <a:prstGeom prst="rect">
              <a:avLst/>
            </a:prstGeom>
          </p:spPr>
        </p:pic>
        <p:pic>
          <p:nvPicPr>
            <p:cNvPr id="48" name="object 5"/>
            <p:cNvPicPr/>
            <p:nvPr/>
          </p:nvPicPr>
          <p:blipFill>
            <a:blip r:embed="rId9"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4132142" y="748594"/>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21" name="Rectangle 20"/>
          <p:cNvSpPr/>
          <p:nvPr/>
        </p:nvSpPr>
        <p:spPr>
          <a:xfrm>
            <a:off x="0" y="2120575"/>
            <a:ext cx="12085163" cy="830997"/>
          </a:xfrm>
          <a:prstGeom prst="rect">
            <a:avLst/>
          </a:prstGeom>
          <a:no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Physical appearance—“the way our bodies and overall appearance nonverbally communicate to others and impact our view of ourselves in everyday life”</a:t>
            </a:r>
            <a:endParaRPr lang="en-US" sz="2400" dirty="0">
              <a:latin typeface="Times New Roman" panose="02020603050405020304" pitchFamily="18" charset="0"/>
              <a:cs typeface="Times New Roman" panose="02020603050405020304" pitchFamily="18" charset="0"/>
            </a:endParaRPr>
          </a:p>
        </p:txBody>
      </p:sp>
      <p:sp>
        <p:nvSpPr>
          <p:cNvPr id="22" name="Rectangle 21"/>
          <p:cNvSpPr/>
          <p:nvPr/>
        </p:nvSpPr>
        <p:spPr>
          <a:xfrm>
            <a:off x="111878" y="3325855"/>
            <a:ext cx="12085163" cy="830997"/>
          </a:xfrm>
          <a:prstGeom prst="rect">
            <a:avLst/>
          </a:prstGeom>
          <a:noFill/>
          <a:ln>
            <a:solidFill>
              <a:schemeClr val="bg1"/>
            </a:solidFill>
          </a:ln>
        </p:spPr>
        <p:txBody>
          <a:bodyPr wrap="square">
            <a:spAutoFit/>
          </a:bodyPr>
          <a:lstStyle/>
          <a:p>
            <a:pPr algn="ctr"/>
            <a:r>
              <a:rPr lang="en-US" sz="2400" dirty="0">
                <a:solidFill>
                  <a:schemeClr val="accent5">
                    <a:lumMod val="75000"/>
                  </a:schemeClr>
                </a:solidFill>
                <a:latin typeface="Times New Roman" panose="02020603050405020304" pitchFamily="18" charset="0"/>
                <a:cs typeface="Times New Roman" panose="02020603050405020304" pitchFamily="18" charset="0"/>
              </a:rPr>
              <a:t>Making the connection between physical appearance and nonverbal communication is important for two reasons:</a:t>
            </a:r>
            <a:endParaRPr lang="en-US" sz="2400"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23" name="Rectangle 22"/>
          <p:cNvSpPr/>
          <p:nvPr/>
        </p:nvSpPr>
        <p:spPr>
          <a:xfrm>
            <a:off x="111878" y="4531135"/>
            <a:ext cx="6096000" cy="2048766"/>
          </a:xfrm>
          <a:prstGeom prst="rect">
            <a:avLst/>
          </a:prstGeom>
          <a:noFill/>
          <a:ln>
            <a:solidFill>
              <a:schemeClr val="tx1"/>
            </a:solidFill>
          </a:ln>
        </p:spPr>
        <p:txBody>
          <a:bodyPr>
            <a:spAutoFit/>
          </a:bodyPr>
          <a:lstStyle/>
          <a:p>
            <a:pPr>
              <a:lnSpc>
                <a:spcPct val="107000"/>
              </a:lnSpc>
            </a:pPr>
            <a:r>
              <a:rPr lang="en-US" sz="2400" dirty="0">
                <a:latin typeface="Times New Roman" panose="02020603050405020304" pitchFamily="18" charset="0"/>
                <a:ea typeface="Calibri" panose="020F0502020204030204" pitchFamily="34" charset="0"/>
                <a:cs typeface="Arial" panose="020B0604020202020204" pitchFamily="34" charset="0"/>
              </a:rPr>
              <a:t>2.    The physical appearance of other people influences our perception of them, how we talk to them, how approachable they are, how attractive or unattractive we think they are, and so on.</a:t>
            </a:r>
            <a:endParaRPr lang="en-US" sz="1200" dirty="0">
              <a:latin typeface="Calibri" panose="020F0502020204030204" pitchFamily="34" charset="0"/>
              <a:ea typeface="Calibri" panose="020F0502020204030204" pitchFamily="34" charset="0"/>
              <a:cs typeface="Arial" panose="020B0604020202020204" pitchFamily="34" charset="0"/>
            </a:endParaRPr>
          </a:p>
        </p:txBody>
      </p:sp>
      <p:pic>
        <p:nvPicPr>
          <p:cNvPr id="20" name="Picture 19">
            <a:extLst>
              <a:ext uri="{FF2B5EF4-FFF2-40B4-BE49-F238E27FC236}">
                <a16:creationId xmlns:a16="http://schemas.microsoft.com/office/drawing/2014/main" id="{7B1083B8-7F24-C9AF-FA88-CAB8BE99D406}"/>
              </a:ext>
            </a:extLst>
          </p:cNvPr>
          <p:cNvPicPr>
            <a:picLocks noChangeAspect="1"/>
          </p:cNvPicPr>
          <p:nvPr/>
        </p:nvPicPr>
        <p:blipFill>
          <a:blip r:embed="rId10"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288526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fill="hold"/>
                                        <p:tgtEl>
                                          <p:spTgt spid="23"/>
                                        </p:tgtEl>
                                        <p:attrNameLst>
                                          <p:attrName>ppt_x</p:attrName>
                                        </p:attrNameLst>
                                      </p:cBhvr>
                                      <p:tavLst>
                                        <p:tav tm="0">
                                          <p:val>
                                            <p:strVal val="#ppt_x"/>
                                          </p:val>
                                        </p:tav>
                                        <p:tav tm="100000">
                                          <p:val>
                                            <p:strVal val="#ppt_x"/>
                                          </p:val>
                                        </p:tav>
                                      </p:tavLst>
                                    </p:anim>
                                    <p:anim calcmode="lin" valueType="num">
                                      <p:cBhvr additive="base">
                                        <p:cTn id="1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sp>
        <p:nvSpPr>
          <p:cNvPr id="16" name="object 16"/>
          <p:cNvSpPr txBox="1"/>
          <p:nvPr/>
        </p:nvSpPr>
        <p:spPr>
          <a:xfrm>
            <a:off x="506466" y="1413918"/>
            <a:ext cx="3613047" cy="524503"/>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lang="en-US" sz="3200" spc="-10" dirty="0" smtClean="0">
                <a:latin typeface="Times New Roman"/>
                <a:cs typeface="Times New Roman"/>
              </a:rPr>
              <a:t>Physical Appearance</a:t>
            </a:r>
            <a:endParaRPr sz="3200" dirty="0">
              <a:latin typeface="Times New Roman"/>
              <a:cs typeface="Times New Roman"/>
            </a:endParaRPr>
          </a:p>
        </p:txBody>
      </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4" cstate="print"/>
            <a:stretch>
              <a:fillRect/>
            </a:stretch>
          </p:blipFill>
          <p:spPr>
            <a:xfrm>
              <a:off x="3162300" y="447675"/>
              <a:ext cx="5743559" cy="1114425"/>
            </a:xfrm>
            <a:prstGeom prst="rect">
              <a:avLst/>
            </a:prstGeom>
          </p:spPr>
        </p:pic>
        <p:pic>
          <p:nvPicPr>
            <p:cNvPr id="42" name="object 5"/>
            <p:cNvPicPr/>
            <p:nvPr/>
          </p:nvPicPr>
          <p:blipFill>
            <a:blip r:embed="rId5" cstate="print"/>
            <a:stretch>
              <a:fillRect/>
            </a:stretch>
          </p:blipFill>
          <p:spPr>
            <a:xfrm>
              <a:off x="3352800" y="85725"/>
              <a:ext cx="5362559" cy="790575"/>
            </a:xfrm>
            <a:prstGeom prst="rect">
              <a:avLst/>
            </a:prstGeom>
          </p:spPr>
        </p:pic>
        <p:pic>
          <p:nvPicPr>
            <p:cNvPr id="43" name="object 6"/>
            <p:cNvPicPr/>
            <p:nvPr/>
          </p:nvPicPr>
          <p:blipFill>
            <a:blip r:embed="rId6"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7" cstate="print"/>
            <a:stretch>
              <a:fillRect/>
            </a:stretch>
          </p:blipFill>
          <p:spPr>
            <a:xfrm>
              <a:off x="3162300" y="447675"/>
              <a:ext cx="5010150" cy="1114425"/>
            </a:xfrm>
            <a:prstGeom prst="rect">
              <a:avLst/>
            </a:prstGeom>
          </p:spPr>
        </p:pic>
        <p:pic>
          <p:nvPicPr>
            <p:cNvPr id="47" name="object 4"/>
            <p:cNvPicPr/>
            <p:nvPr/>
          </p:nvPicPr>
          <p:blipFill>
            <a:blip r:embed="rId8" cstate="print"/>
            <a:stretch>
              <a:fillRect/>
            </a:stretch>
          </p:blipFill>
          <p:spPr>
            <a:xfrm>
              <a:off x="3352800" y="85725"/>
              <a:ext cx="4619640" cy="790575"/>
            </a:xfrm>
            <a:prstGeom prst="rect">
              <a:avLst/>
            </a:prstGeom>
          </p:spPr>
        </p:pic>
        <p:pic>
          <p:nvPicPr>
            <p:cNvPr id="48" name="object 5"/>
            <p:cNvPicPr/>
            <p:nvPr/>
          </p:nvPicPr>
          <p:blipFill>
            <a:blip r:embed="rId9"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4132142" y="748594"/>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2" name="Left Brace 1"/>
          <p:cNvSpPr/>
          <p:nvPr/>
        </p:nvSpPr>
        <p:spPr>
          <a:xfrm>
            <a:off x="1008668" y="2198036"/>
            <a:ext cx="471340" cy="1082492"/>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3" name="Right Brace 2"/>
          <p:cNvSpPr/>
          <p:nvPr/>
        </p:nvSpPr>
        <p:spPr>
          <a:xfrm>
            <a:off x="3186260" y="2198036"/>
            <a:ext cx="367645" cy="1082492"/>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Rectangle 3"/>
          <p:cNvSpPr/>
          <p:nvPr/>
        </p:nvSpPr>
        <p:spPr>
          <a:xfrm>
            <a:off x="1629266" y="2433093"/>
            <a:ext cx="1330814" cy="468077"/>
          </a:xfrm>
          <a:prstGeom prst="rect">
            <a:avLst/>
          </a:prstGeom>
          <a:effectLst>
            <a:glow rad="63500">
              <a:schemeClr val="accent3">
                <a:satMod val="175000"/>
                <a:alpha val="40000"/>
              </a:schemeClr>
            </a:glow>
          </a:effectLst>
        </p:spPr>
        <p:txBody>
          <a:bodyPr wrap="none">
            <a:spAutoFit/>
          </a:bodyPr>
          <a:lstStyle/>
          <a:p>
            <a:pPr>
              <a:lnSpc>
                <a:spcPct val="107000"/>
              </a:lnSpc>
            </a:pPr>
            <a:r>
              <a:rPr lang="en-US" sz="24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Clothing</a:t>
            </a:r>
            <a:endParaRPr lang="en-US" sz="1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38260" y="3611261"/>
            <a:ext cx="7899972" cy="1015663"/>
          </a:xfrm>
          <a:prstGeom prst="rect">
            <a:avLst/>
          </a:prstGeom>
          <a:ln>
            <a:solidFill>
              <a:schemeClr val="tx1"/>
            </a:solidFill>
          </a:ln>
        </p:spPr>
        <p:txBody>
          <a:bodyPr wrap="square">
            <a:spAutoFit/>
          </a:bodyPr>
          <a:lstStyle/>
          <a:p>
            <a:r>
              <a:rPr lang="en-US" sz="2000" dirty="0"/>
              <a:t>Clothing plays a significant role in non-verbal communication as it can enhance or alter one's physical appearance. Here are some ways in which clothing can be used to enhance non-verbal communication:</a:t>
            </a:r>
          </a:p>
        </p:txBody>
      </p:sp>
      <p:sp>
        <p:nvSpPr>
          <p:cNvPr id="6" name="Rectangle 5"/>
          <p:cNvSpPr/>
          <p:nvPr/>
        </p:nvSpPr>
        <p:spPr>
          <a:xfrm>
            <a:off x="185394" y="4748282"/>
            <a:ext cx="7662338" cy="1631216"/>
          </a:xfrm>
          <a:prstGeom prst="rect">
            <a:avLst/>
          </a:prstGeom>
          <a:ln>
            <a:solidFill>
              <a:schemeClr val="tx1"/>
            </a:solidFill>
          </a:ln>
        </p:spPr>
        <p:txBody>
          <a:bodyPr wrap="square">
            <a:spAutoFit/>
          </a:bodyPr>
          <a:lstStyle/>
          <a:p>
            <a:r>
              <a:rPr lang="en-US" sz="2000" b="1" u="sng" dirty="0">
                <a:solidFill>
                  <a:schemeClr val="accent4">
                    <a:lumMod val="50000"/>
                  </a:schemeClr>
                </a:solidFill>
              </a:rPr>
              <a:t>Style and Personality Expression: </a:t>
            </a:r>
            <a:r>
              <a:rPr lang="en-US" sz="2000" dirty="0"/>
              <a:t>Clothing choices, such as colors, patterns, and styles, can reflect an individual's personality and convey certain messages. For example, someone wearing vibrant and bold colors might be perceived as confident and outgoing, while someone opting for more neutral tones might be seen as calm and reserved.</a:t>
            </a:r>
          </a:p>
        </p:txBody>
      </p:sp>
      <p:pic>
        <p:nvPicPr>
          <p:cNvPr id="25" name="Picture 24">
            <a:extLst>
              <a:ext uri="{FF2B5EF4-FFF2-40B4-BE49-F238E27FC236}">
                <a16:creationId xmlns:a16="http://schemas.microsoft.com/office/drawing/2014/main" id="{7B1083B8-7F24-C9AF-FA88-CAB8BE99D406}"/>
              </a:ext>
            </a:extLst>
          </p:cNvPr>
          <p:cNvPicPr>
            <a:picLocks noChangeAspect="1"/>
          </p:cNvPicPr>
          <p:nvPr/>
        </p:nvPicPr>
        <p:blipFill>
          <a:blip r:embed="rId10"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531715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arn(inVertical)">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animBg="1"/>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sp>
        <p:nvSpPr>
          <p:cNvPr id="16" name="object 16"/>
          <p:cNvSpPr txBox="1"/>
          <p:nvPr/>
        </p:nvSpPr>
        <p:spPr>
          <a:xfrm>
            <a:off x="506466" y="1413918"/>
            <a:ext cx="3613047" cy="524503"/>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lang="en-US" sz="3200" spc="-10" dirty="0" smtClean="0">
                <a:latin typeface="Times New Roman"/>
                <a:cs typeface="Times New Roman"/>
              </a:rPr>
              <a:t>Physical Appearance</a:t>
            </a:r>
            <a:endParaRPr sz="3200" dirty="0">
              <a:latin typeface="Times New Roman"/>
              <a:cs typeface="Times New Roman"/>
            </a:endParaRPr>
          </a:p>
        </p:txBody>
      </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4" cstate="print"/>
            <a:stretch>
              <a:fillRect/>
            </a:stretch>
          </p:blipFill>
          <p:spPr>
            <a:xfrm>
              <a:off x="3162300" y="447675"/>
              <a:ext cx="5743559" cy="1114425"/>
            </a:xfrm>
            <a:prstGeom prst="rect">
              <a:avLst/>
            </a:prstGeom>
          </p:spPr>
        </p:pic>
        <p:pic>
          <p:nvPicPr>
            <p:cNvPr id="42" name="object 5"/>
            <p:cNvPicPr/>
            <p:nvPr/>
          </p:nvPicPr>
          <p:blipFill>
            <a:blip r:embed="rId5" cstate="print"/>
            <a:stretch>
              <a:fillRect/>
            </a:stretch>
          </p:blipFill>
          <p:spPr>
            <a:xfrm>
              <a:off x="3352800" y="85725"/>
              <a:ext cx="5362559" cy="790575"/>
            </a:xfrm>
            <a:prstGeom prst="rect">
              <a:avLst/>
            </a:prstGeom>
          </p:spPr>
        </p:pic>
        <p:pic>
          <p:nvPicPr>
            <p:cNvPr id="43" name="object 6"/>
            <p:cNvPicPr/>
            <p:nvPr/>
          </p:nvPicPr>
          <p:blipFill>
            <a:blip r:embed="rId6"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7" cstate="print"/>
            <a:stretch>
              <a:fillRect/>
            </a:stretch>
          </p:blipFill>
          <p:spPr>
            <a:xfrm>
              <a:off x="3162300" y="447675"/>
              <a:ext cx="5010150" cy="1114425"/>
            </a:xfrm>
            <a:prstGeom prst="rect">
              <a:avLst/>
            </a:prstGeom>
          </p:spPr>
        </p:pic>
        <p:pic>
          <p:nvPicPr>
            <p:cNvPr id="47" name="object 4"/>
            <p:cNvPicPr/>
            <p:nvPr/>
          </p:nvPicPr>
          <p:blipFill>
            <a:blip r:embed="rId8" cstate="print"/>
            <a:stretch>
              <a:fillRect/>
            </a:stretch>
          </p:blipFill>
          <p:spPr>
            <a:xfrm>
              <a:off x="3352800" y="85725"/>
              <a:ext cx="4619640" cy="790575"/>
            </a:xfrm>
            <a:prstGeom prst="rect">
              <a:avLst/>
            </a:prstGeom>
          </p:spPr>
        </p:pic>
        <p:pic>
          <p:nvPicPr>
            <p:cNvPr id="48" name="object 5"/>
            <p:cNvPicPr/>
            <p:nvPr/>
          </p:nvPicPr>
          <p:blipFill>
            <a:blip r:embed="rId9"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4132142" y="748594"/>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2" name="Left Brace 1"/>
          <p:cNvSpPr/>
          <p:nvPr/>
        </p:nvSpPr>
        <p:spPr>
          <a:xfrm>
            <a:off x="1008668" y="2198036"/>
            <a:ext cx="471340" cy="1082492"/>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3" name="Right Brace 2"/>
          <p:cNvSpPr/>
          <p:nvPr/>
        </p:nvSpPr>
        <p:spPr>
          <a:xfrm>
            <a:off x="3186260" y="2198036"/>
            <a:ext cx="367645" cy="1082492"/>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Rectangle 3"/>
          <p:cNvSpPr/>
          <p:nvPr/>
        </p:nvSpPr>
        <p:spPr>
          <a:xfrm>
            <a:off x="1629266" y="2433093"/>
            <a:ext cx="1330814" cy="468077"/>
          </a:xfrm>
          <a:prstGeom prst="rect">
            <a:avLst/>
          </a:prstGeom>
          <a:effectLst>
            <a:glow rad="63500">
              <a:schemeClr val="accent3">
                <a:satMod val="175000"/>
                <a:alpha val="40000"/>
              </a:schemeClr>
            </a:glow>
          </a:effectLst>
        </p:spPr>
        <p:txBody>
          <a:bodyPr wrap="none">
            <a:spAutoFit/>
          </a:bodyPr>
          <a:lstStyle/>
          <a:p>
            <a:pPr>
              <a:lnSpc>
                <a:spcPct val="107000"/>
              </a:lnSpc>
            </a:pPr>
            <a:r>
              <a:rPr lang="en-US" sz="24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Clothing</a:t>
            </a:r>
            <a:endParaRPr lang="en-US" sz="1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85394" y="3437162"/>
            <a:ext cx="7662338" cy="1323439"/>
          </a:xfrm>
          <a:prstGeom prst="rect">
            <a:avLst/>
          </a:prstGeom>
          <a:ln>
            <a:solidFill>
              <a:schemeClr val="tx1"/>
            </a:solidFill>
          </a:ln>
        </p:spPr>
        <p:txBody>
          <a:bodyPr wrap="square">
            <a:spAutoFit/>
          </a:bodyPr>
          <a:lstStyle/>
          <a:p>
            <a:r>
              <a:rPr lang="en-US" sz="2000" b="1" u="sng" dirty="0">
                <a:solidFill>
                  <a:schemeClr val="accent4">
                    <a:lumMod val="50000"/>
                  </a:schemeClr>
                </a:solidFill>
              </a:rPr>
              <a:t>Status and Authority: </a:t>
            </a:r>
            <a:r>
              <a:rPr lang="en-US" sz="2000" dirty="0"/>
              <a:t>Clothing can indicate one's social status, profession, or authority. For instance, a police officer's uniform signifies authority and can command respect. Similarly, formal attire like suits and business attire can convey professionalism and leadership.</a:t>
            </a:r>
          </a:p>
        </p:txBody>
      </p:sp>
      <p:sp>
        <p:nvSpPr>
          <p:cNvPr id="22" name="Rectangle 21"/>
          <p:cNvSpPr/>
          <p:nvPr/>
        </p:nvSpPr>
        <p:spPr>
          <a:xfrm>
            <a:off x="185394" y="4951200"/>
            <a:ext cx="7662338" cy="1323439"/>
          </a:xfrm>
          <a:prstGeom prst="rect">
            <a:avLst/>
          </a:prstGeom>
          <a:ln>
            <a:solidFill>
              <a:schemeClr val="tx1"/>
            </a:solidFill>
          </a:ln>
        </p:spPr>
        <p:txBody>
          <a:bodyPr wrap="square">
            <a:spAutoFit/>
          </a:bodyPr>
          <a:lstStyle/>
          <a:p>
            <a:r>
              <a:rPr lang="en-US" sz="2000" b="1" u="sng" dirty="0">
                <a:solidFill>
                  <a:schemeClr val="accent4">
                    <a:lumMod val="50000"/>
                  </a:schemeClr>
                </a:solidFill>
              </a:rPr>
              <a:t>Gender Expression: </a:t>
            </a:r>
            <a:r>
              <a:rPr lang="en-US" sz="2000" dirty="0"/>
              <a:t>Clothing plays a crucial role in expressing gender identity. Society often associates certain clothing styles with specific genders, and individuals may use clothing to align with or challenge these norms. </a:t>
            </a:r>
          </a:p>
        </p:txBody>
      </p:sp>
      <p:pic>
        <p:nvPicPr>
          <p:cNvPr id="23" name="Picture 22">
            <a:extLst>
              <a:ext uri="{FF2B5EF4-FFF2-40B4-BE49-F238E27FC236}">
                <a16:creationId xmlns:a16="http://schemas.microsoft.com/office/drawing/2014/main" id="{7B1083B8-7F24-C9AF-FA88-CAB8BE99D406}"/>
              </a:ext>
            </a:extLst>
          </p:cNvPr>
          <p:cNvPicPr>
            <a:picLocks noChangeAspect="1"/>
          </p:cNvPicPr>
          <p:nvPr/>
        </p:nvPicPr>
        <p:blipFill>
          <a:blip r:embed="rId10"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2289694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sp>
        <p:nvSpPr>
          <p:cNvPr id="16" name="object 16"/>
          <p:cNvSpPr txBox="1"/>
          <p:nvPr/>
        </p:nvSpPr>
        <p:spPr>
          <a:xfrm>
            <a:off x="506466" y="1413918"/>
            <a:ext cx="3613047" cy="524503"/>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lang="en-US" sz="3200" spc="-10" dirty="0" smtClean="0">
                <a:latin typeface="Times New Roman"/>
                <a:cs typeface="Times New Roman"/>
              </a:rPr>
              <a:t>Physical Appearance</a:t>
            </a:r>
            <a:endParaRPr sz="3200" dirty="0">
              <a:latin typeface="Times New Roman"/>
              <a:cs typeface="Times New Roman"/>
            </a:endParaRPr>
          </a:p>
        </p:txBody>
      </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4" cstate="print"/>
            <a:stretch>
              <a:fillRect/>
            </a:stretch>
          </p:blipFill>
          <p:spPr>
            <a:xfrm>
              <a:off x="3162300" y="447675"/>
              <a:ext cx="5743559" cy="1114425"/>
            </a:xfrm>
            <a:prstGeom prst="rect">
              <a:avLst/>
            </a:prstGeom>
          </p:spPr>
        </p:pic>
        <p:pic>
          <p:nvPicPr>
            <p:cNvPr id="42" name="object 5"/>
            <p:cNvPicPr/>
            <p:nvPr/>
          </p:nvPicPr>
          <p:blipFill>
            <a:blip r:embed="rId5" cstate="print"/>
            <a:stretch>
              <a:fillRect/>
            </a:stretch>
          </p:blipFill>
          <p:spPr>
            <a:xfrm>
              <a:off x="3352800" y="85725"/>
              <a:ext cx="5362559" cy="790575"/>
            </a:xfrm>
            <a:prstGeom prst="rect">
              <a:avLst/>
            </a:prstGeom>
          </p:spPr>
        </p:pic>
        <p:pic>
          <p:nvPicPr>
            <p:cNvPr id="43" name="object 6"/>
            <p:cNvPicPr/>
            <p:nvPr/>
          </p:nvPicPr>
          <p:blipFill>
            <a:blip r:embed="rId6"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7" cstate="print"/>
            <a:stretch>
              <a:fillRect/>
            </a:stretch>
          </p:blipFill>
          <p:spPr>
            <a:xfrm>
              <a:off x="3162300" y="447675"/>
              <a:ext cx="5010150" cy="1114425"/>
            </a:xfrm>
            <a:prstGeom prst="rect">
              <a:avLst/>
            </a:prstGeom>
          </p:spPr>
        </p:pic>
        <p:pic>
          <p:nvPicPr>
            <p:cNvPr id="47" name="object 4"/>
            <p:cNvPicPr/>
            <p:nvPr/>
          </p:nvPicPr>
          <p:blipFill>
            <a:blip r:embed="rId8" cstate="print"/>
            <a:stretch>
              <a:fillRect/>
            </a:stretch>
          </p:blipFill>
          <p:spPr>
            <a:xfrm>
              <a:off x="3352800" y="85725"/>
              <a:ext cx="4619640" cy="790575"/>
            </a:xfrm>
            <a:prstGeom prst="rect">
              <a:avLst/>
            </a:prstGeom>
          </p:spPr>
        </p:pic>
        <p:pic>
          <p:nvPicPr>
            <p:cNvPr id="48" name="object 5"/>
            <p:cNvPicPr/>
            <p:nvPr/>
          </p:nvPicPr>
          <p:blipFill>
            <a:blip r:embed="rId9"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4132142" y="748594"/>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2" name="Left Brace 1"/>
          <p:cNvSpPr/>
          <p:nvPr/>
        </p:nvSpPr>
        <p:spPr>
          <a:xfrm>
            <a:off x="1008668" y="2198036"/>
            <a:ext cx="471340" cy="1082492"/>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3" name="Right Brace 2"/>
          <p:cNvSpPr/>
          <p:nvPr/>
        </p:nvSpPr>
        <p:spPr>
          <a:xfrm>
            <a:off x="3186260" y="2198036"/>
            <a:ext cx="367645" cy="1082492"/>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Rectangle 3"/>
          <p:cNvSpPr/>
          <p:nvPr/>
        </p:nvSpPr>
        <p:spPr>
          <a:xfrm>
            <a:off x="1629266" y="2433093"/>
            <a:ext cx="1330814" cy="468077"/>
          </a:xfrm>
          <a:prstGeom prst="rect">
            <a:avLst/>
          </a:prstGeom>
          <a:effectLst>
            <a:glow rad="63500">
              <a:schemeClr val="accent3">
                <a:satMod val="175000"/>
                <a:alpha val="40000"/>
              </a:schemeClr>
            </a:glow>
          </a:effectLst>
        </p:spPr>
        <p:txBody>
          <a:bodyPr wrap="none">
            <a:spAutoFit/>
          </a:bodyPr>
          <a:lstStyle/>
          <a:p>
            <a:pPr>
              <a:lnSpc>
                <a:spcPct val="107000"/>
              </a:lnSpc>
            </a:pPr>
            <a:r>
              <a:rPr lang="en-US" sz="24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Clothing</a:t>
            </a:r>
            <a:endParaRPr lang="en-US" sz="1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85394" y="3437162"/>
            <a:ext cx="7662338" cy="1938992"/>
          </a:xfrm>
          <a:prstGeom prst="rect">
            <a:avLst/>
          </a:prstGeom>
          <a:ln>
            <a:solidFill>
              <a:schemeClr val="tx1"/>
            </a:solidFill>
          </a:ln>
        </p:spPr>
        <p:txBody>
          <a:bodyPr wrap="square">
            <a:spAutoFit/>
          </a:bodyPr>
          <a:lstStyle/>
          <a:p>
            <a:r>
              <a:rPr lang="en-US" sz="2000" b="1" u="sng" dirty="0">
                <a:solidFill>
                  <a:schemeClr val="accent4">
                    <a:lumMod val="50000"/>
                  </a:schemeClr>
                </a:solidFill>
              </a:rPr>
              <a:t>Cultural and Subcultural Identity: </a:t>
            </a:r>
            <a:r>
              <a:rPr lang="en-US" sz="2000" dirty="0"/>
              <a:t>Clothing can serve as a visual representation of cultural or subcultural identity. Traditional garments or attire specific to a particular group can communicate a sense of belonging and cultural heritage. Subcultures, such as punk, goth, or hip-hop, often have distinct fashion styles that convey a shared identity and values.</a:t>
            </a:r>
          </a:p>
        </p:txBody>
      </p:sp>
      <p:pic>
        <p:nvPicPr>
          <p:cNvPr id="23" name="Picture 22">
            <a:extLst>
              <a:ext uri="{FF2B5EF4-FFF2-40B4-BE49-F238E27FC236}">
                <a16:creationId xmlns:a16="http://schemas.microsoft.com/office/drawing/2014/main" id="{7B1083B8-7F24-C9AF-FA88-CAB8BE99D406}"/>
              </a:ext>
            </a:extLst>
          </p:cNvPr>
          <p:cNvPicPr>
            <a:picLocks noChangeAspect="1"/>
          </p:cNvPicPr>
          <p:nvPr/>
        </p:nvPicPr>
        <p:blipFill>
          <a:blip r:embed="rId10"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151913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sp>
        <p:nvSpPr>
          <p:cNvPr id="16" name="object 16"/>
          <p:cNvSpPr txBox="1"/>
          <p:nvPr/>
        </p:nvSpPr>
        <p:spPr>
          <a:xfrm>
            <a:off x="506466" y="1413918"/>
            <a:ext cx="3613047" cy="524503"/>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lang="en-US" sz="3200" spc="-10" dirty="0" smtClean="0">
                <a:latin typeface="Times New Roman"/>
                <a:cs typeface="Times New Roman"/>
              </a:rPr>
              <a:t>Physical Appearance</a:t>
            </a:r>
            <a:endParaRPr sz="3200" dirty="0">
              <a:latin typeface="Times New Roman"/>
              <a:cs typeface="Times New Roman"/>
            </a:endParaRPr>
          </a:p>
        </p:txBody>
      </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4" cstate="print"/>
            <a:stretch>
              <a:fillRect/>
            </a:stretch>
          </p:blipFill>
          <p:spPr>
            <a:xfrm>
              <a:off x="3162300" y="447675"/>
              <a:ext cx="5743559" cy="1114425"/>
            </a:xfrm>
            <a:prstGeom prst="rect">
              <a:avLst/>
            </a:prstGeom>
          </p:spPr>
        </p:pic>
        <p:pic>
          <p:nvPicPr>
            <p:cNvPr id="42" name="object 5"/>
            <p:cNvPicPr/>
            <p:nvPr/>
          </p:nvPicPr>
          <p:blipFill>
            <a:blip r:embed="rId5" cstate="print"/>
            <a:stretch>
              <a:fillRect/>
            </a:stretch>
          </p:blipFill>
          <p:spPr>
            <a:xfrm>
              <a:off x="3352800" y="85725"/>
              <a:ext cx="5362559" cy="790575"/>
            </a:xfrm>
            <a:prstGeom prst="rect">
              <a:avLst/>
            </a:prstGeom>
          </p:spPr>
        </p:pic>
        <p:pic>
          <p:nvPicPr>
            <p:cNvPr id="43" name="object 6"/>
            <p:cNvPicPr/>
            <p:nvPr/>
          </p:nvPicPr>
          <p:blipFill>
            <a:blip r:embed="rId6"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7" cstate="print"/>
            <a:stretch>
              <a:fillRect/>
            </a:stretch>
          </p:blipFill>
          <p:spPr>
            <a:xfrm>
              <a:off x="3162300" y="447675"/>
              <a:ext cx="5010150" cy="1114425"/>
            </a:xfrm>
            <a:prstGeom prst="rect">
              <a:avLst/>
            </a:prstGeom>
          </p:spPr>
        </p:pic>
        <p:pic>
          <p:nvPicPr>
            <p:cNvPr id="47" name="object 4"/>
            <p:cNvPicPr/>
            <p:nvPr/>
          </p:nvPicPr>
          <p:blipFill>
            <a:blip r:embed="rId8" cstate="print"/>
            <a:stretch>
              <a:fillRect/>
            </a:stretch>
          </p:blipFill>
          <p:spPr>
            <a:xfrm>
              <a:off x="3352800" y="85725"/>
              <a:ext cx="4619640" cy="790575"/>
            </a:xfrm>
            <a:prstGeom prst="rect">
              <a:avLst/>
            </a:prstGeom>
          </p:spPr>
        </p:pic>
        <p:pic>
          <p:nvPicPr>
            <p:cNvPr id="48" name="object 5"/>
            <p:cNvPicPr/>
            <p:nvPr/>
          </p:nvPicPr>
          <p:blipFill>
            <a:blip r:embed="rId9"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4132142" y="748594"/>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2" name="Left Brace 1"/>
          <p:cNvSpPr/>
          <p:nvPr/>
        </p:nvSpPr>
        <p:spPr>
          <a:xfrm>
            <a:off x="1008668" y="2198036"/>
            <a:ext cx="471340" cy="1082492"/>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3" name="Right Brace 2"/>
          <p:cNvSpPr/>
          <p:nvPr/>
        </p:nvSpPr>
        <p:spPr>
          <a:xfrm>
            <a:off x="3186260" y="2198036"/>
            <a:ext cx="367645" cy="1082492"/>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Rectangle 3"/>
          <p:cNvSpPr/>
          <p:nvPr/>
        </p:nvSpPr>
        <p:spPr>
          <a:xfrm>
            <a:off x="1629266" y="2433093"/>
            <a:ext cx="1330814" cy="468077"/>
          </a:xfrm>
          <a:prstGeom prst="rect">
            <a:avLst/>
          </a:prstGeom>
          <a:effectLst>
            <a:glow rad="63500">
              <a:schemeClr val="accent3">
                <a:satMod val="175000"/>
                <a:alpha val="40000"/>
              </a:schemeClr>
            </a:glow>
          </a:effectLst>
        </p:spPr>
        <p:txBody>
          <a:bodyPr wrap="none">
            <a:spAutoFit/>
          </a:bodyPr>
          <a:lstStyle/>
          <a:p>
            <a:pPr>
              <a:lnSpc>
                <a:spcPct val="107000"/>
              </a:lnSpc>
            </a:pPr>
            <a:r>
              <a:rPr lang="en-US" sz="24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Clothing</a:t>
            </a:r>
            <a:endParaRPr lang="en-US" sz="1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85394" y="3437162"/>
            <a:ext cx="7662338" cy="1631216"/>
          </a:xfrm>
          <a:prstGeom prst="rect">
            <a:avLst/>
          </a:prstGeom>
          <a:ln>
            <a:solidFill>
              <a:schemeClr val="tx1"/>
            </a:solidFill>
          </a:ln>
        </p:spPr>
        <p:txBody>
          <a:bodyPr wrap="square">
            <a:spAutoFit/>
          </a:bodyPr>
          <a:lstStyle/>
          <a:p>
            <a:r>
              <a:rPr lang="en-US" sz="2000" b="1" u="sng" dirty="0">
                <a:solidFill>
                  <a:schemeClr val="accent4">
                    <a:lumMod val="50000"/>
                  </a:schemeClr>
                </a:solidFill>
              </a:rPr>
              <a:t>Emotions and Mood: </a:t>
            </a:r>
            <a:r>
              <a:rPr lang="en-US" sz="2000" dirty="0"/>
              <a:t>Clothing can reflect and influence emotions and mood. Bright and cheerful colors can convey happiness and positivity, while darker colors might indicate a more serious or somber mood. Additionally, the choice of clothing materials and textures can evoke different sensory experiences and influence emotional responses.</a:t>
            </a:r>
          </a:p>
        </p:txBody>
      </p:sp>
      <p:pic>
        <p:nvPicPr>
          <p:cNvPr id="21" name="Picture 20">
            <a:extLst>
              <a:ext uri="{FF2B5EF4-FFF2-40B4-BE49-F238E27FC236}">
                <a16:creationId xmlns:a16="http://schemas.microsoft.com/office/drawing/2014/main" id="{7B1083B8-7F24-C9AF-FA88-CAB8BE99D406}"/>
              </a:ext>
            </a:extLst>
          </p:cNvPr>
          <p:cNvPicPr>
            <a:picLocks noChangeAspect="1"/>
          </p:cNvPicPr>
          <p:nvPr/>
        </p:nvPicPr>
        <p:blipFill>
          <a:blip r:embed="rId10"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3208601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sp>
        <p:nvSpPr>
          <p:cNvPr id="16" name="object 16"/>
          <p:cNvSpPr txBox="1"/>
          <p:nvPr/>
        </p:nvSpPr>
        <p:spPr>
          <a:xfrm>
            <a:off x="506466" y="1413918"/>
            <a:ext cx="3613047" cy="524503"/>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lang="en-US" sz="3200" spc="-10" dirty="0" smtClean="0">
                <a:latin typeface="Times New Roman"/>
                <a:cs typeface="Times New Roman"/>
              </a:rPr>
              <a:t>Physical Appearance</a:t>
            </a:r>
            <a:endParaRPr sz="3200" dirty="0">
              <a:latin typeface="Times New Roman"/>
              <a:cs typeface="Times New Roman"/>
            </a:endParaRPr>
          </a:p>
        </p:txBody>
      </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4" cstate="print"/>
            <a:stretch>
              <a:fillRect/>
            </a:stretch>
          </p:blipFill>
          <p:spPr>
            <a:xfrm>
              <a:off x="3162300" y="447675"/>
              <a:ext cx="5743559" cy="1114425"/>
            </a:xfrm>
            <a:prstGeom prst="rect">
              <a:avLst/>
            </a:prstGeom>
          </p:spPr>
        </p:pic>
        <p:pic>
          <p:nvPicPr>
            <p:cNvPr id="42" name="object 5"/>
            <p:cNvPicPr/>
            <p:nvPr/>
          </p:nvPicPr>
          <p:blipFill>
            <a:blip r:embed="rId5" cstate="print"/>
            <a:stretch>
              <a:fillRect/>
            </a:stretch>
          </p:blipFill>
          <p:spPr>
            <a:xfrm>
              <a:off x="3352800" y="85725"/>
              <a:ext cx="5362559" cy="790575"/>
            </a:xfrm>
            <a:prstGeom prst="rect">
              <a:avLst/>
            </a:prstGeom>
          </p:spPr>
        </p:pic>
        <p:pic>
          <p:nvPicPr>
            <p:cNvPr id="43" name="object 6"/>
            <p:cNvPicPr/>
            <p:nvPr/>
          </p:nvPicPr>
          <p:blipFill>
            <a:blip r:embed="rId6"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7" cstate="print"/>
            <a:stretch>
              <a:fillRect/>
            </a:stretch>
          </p:blipFill>
          <p:spPr>
            <a:xfrm>
              <a:off x="3162300" y="447675"/>
              <a:ext cx="5010150" cy="1114425"/>
            </a:xfrm>
            <a:prstGeom prst="rect">
              <a:avLst/>
            </a:prstGeom>
          </p:spPr>
        </p:pic>
        <p:pic>
          <p:nvPicPr>
            <p:cNvPr id="47" name="object 4"/>
            <p:cNvPicPr/>
            <p:nvPr/>
          </p:nvPicPr>
          <p:blipFill>
            <a:blip r:embed="rId8" cstate="print"/>
            <a:stretch>
              <a:fillRect/>
            </a:stretch>
          </p:blipFill>
          <p:spPr>
            <a:xfrm>
              <a:off x="3352800" y="85725"/>
              <a:ext cx="4619640" cy="790575"/>
            </a:xfrm>
            <a:prstGeom prst="rect">
              <a:avLst/>
            </a:prstGeom>
          </p:spPr>
        </p:pic>
        <p:pic>
          <p:nvPicPr>
            <p:cNvPr id="48" name="object 5"/>
            <p:cNvPicPr/>
            <p:nvPr/>
          </p:nvPicPr>
          <p:blipFill>
            <a:blip r:embed="rId9"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4132142" y="748594"/>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2" name="Left Brace 1"/>
          <p:cNvSpPr/>
          <p:nvPr/>
        </p:nvSpPr>
        <p:spPr>
          <a:xfrm>
            <a:off x="1008668" y="2198036"/>
            <a:ext cx="471340" cy="1082492"/>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3" name="Right Brace 2"/>
          <p:cNvSpPr/>
          <p:nvPr/>
        </p:nvSpPr>
        <p:spPr>
          <a:xfrm>
            <a:off x="3186260" y="2198036"/>
            <a:ext cx="367645" cy="1082492"/>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Rectangle 3"/>
          <p:cNvSpPr/>
          <p:nvPr/>
        </p:nvSpPr>
        <p:spPr>
          <a:xfrm>
            <a:off x="1629266" y="2433093"/>
            <a:ext cx="1330814" cy="468077"/>
          </a:xfrm>
          <a:prstGeom prst="rect">
            <a:avLst/>
          </a:prstGeom>
          <a:effectLst>
            <a:glow rad="63500">
              <a:schemeClr val="accent3">
                <a:satMod val="175000"/>
                <a:alpha val="40000"/>
              </a:schemeClr>
            </a:glow>
          </a:effectLst>
        </p:spPr>
        <p:txBody>
          <a:bodyPr wrap="none">
            <a:spAutoFit/>
          </a:bodyPr>
          <a:lstStyle/>
          <a:p>
            <a:pPr>
              <a:lnSpc>
                <a:spcPct val="107000"/>
              </a:lnSpc>
            </a:pPr>
            <a:r>
              <a:rPr lang="en-US" sz="24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Clothing</a:t>
            </a:r>
            <a:endParaRPr lang="en-US" sz="1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85394" y="3437162"/>
            <a:ext cx="7662338" cy="1631216"/>
          </a:xfrm>
          <a:prstGeom prst="rect">
            <a:avLst/>
          </a:prstGeom>
          <a:ln>
            <a:solidFill>
              <a:schemeClr val="tx1"/>
            </a:solidFill>
          </a:ln>
        </p:spPr>
        <p:txBody>
          <a:bodyPr wrap="square">
            <a:spAutoFit/>
          </a:bodyPr>
          <a:lstStyle/>
          <a:p>
            <a:r>
              <a:rPr lang="en-US" sz="2000" b="1" u="sng" dirty="0">
                <a:solidFill>
                  <a:schemeClr val="accent4">
                    <a:lumMod val="50000"/>
                  </a:schemeClr>
                </a:solidFill>
              </a:rPr>
              <a:t>Non-Verbal Cues: </a:t>
            </a:r>
            <a:r>
              <a:rPr lang="en-US" sz="2000" dirty="0"/>
              <a:t>Clothing can also provide non-verbal cues that complement or reinforce verbal communication. For example, a person wearing a uniform with a company logo can indicate affiliation with a specific organization or brand. Similarly, a person dressed formally for a business meeting can signal professionalism and seriousness.</a:t>
            </a:r>
          </a:p>
        </p:txBody>
      </p:sp>
      <p:pic>
        <p:nvPicPr>
          <p:cNvPr id="21" name="Picture 20">
            <a:extLst>
              <a:ext uri="{FF2B5EF4-FFF2-40B4-BE49-F238E27FC236}">
                <a16:creationId xmlns:a16="http://schemas.microsoft.com/office/drawing/2014/main" id="{7B1083B8-7F24-C9AF-FA88-CAB8BE99D406}"/>
              </a:ext>
            </a:extLst>
          </p:cNvPr>
          <p:cNvPicPr>
            <a:picLocks noChangeAspect="1"/>
          </p:cNvPicPr>
          <p:nvPr/>
        </p:nvPicPr>
        <p:blipFill>
          <a:blip r:embed="rId10"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2258808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sp>
        <p:nvSpPr>
          <p:cNvPr id="16" name="object 16"/>
          <p:cNvSpPr txBox="1"/>
          <p:nvPr/>
        </p:nvSpPr>
        <p:spPr>
          <a:xfrm>
            <a:off x="506466" y="1413918"/>
            <a:ext cx="3613047" cy="524503"/>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lang="en-US" sz="3200" spc="-10" dirty="0" smtClean="0">
                <a:latin typeface="Times New Roman"/>
                <a:cs typeface="Times New Roman"/>
              </a:rPr>
              <a:t>Physical Appearance</a:t>
            </a:r>
            <a:endParaRPr sz="3200" dirty="0">
              <a:latin typeface="Times New Roman"/>
              <a:cs typeface="Times New Roman"/>
            </a:endParaRPr>
          </a:p>
        </p:txBody>
      </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4" cstate="print"/>
            <a:stretch>
              <a:fillRect/>
            </a:stretch>
          </p:blipFill>
          <p:spPr>
            <a:xfrm>
              <a:off x="3162300" y="447675"/>
              <a:ext cx="5743559" cy="1114425"/>
            </a:xfrm>
            <a:prstGeom prst="rect">
              <a:avLst/>
            </a:prstGeom>
          </p:spPr>
        </p:pic>
        <p:pic>
          <p:nvPicPr>
            <p:cNvPr id="42" name="object 5"/>
            <p:cNvPicPr/>
            <p:nvPr/>
          </p:nvPicPr>
          <p:blipFill>
            <a:blip r:embed="rId5" cstate="print"/>
            <a:stretch>
              <a:fillRect/>
            </a:stretch>
          </p:blipFill>
          <p:spPr>
            <a:xfrm>
              <a:off x="3352800" y="85725"/>
              <a:ext cx="5362559" cy="790575"/>
            </a:xfrm>
            <a:prstGeom prst="rect">
              <a:avLst/>
            </a:prstGeom>
          </p:spPr>
        </p:pic>
        <p:pic>
          <p:nvPicPr>
            <p:cNvPr id="43" name="object 6"/>
            <p:cNvPicPr/>
            <p:nvPr/>
          </p:nvPicPr>
          <p:blipFill>
            <a:blip r:embed="rId6"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7" cstate="print"/>
            <a:stretch>
              <a:fillRect/>
            </a:stretch>
          </p:blipFill>
          <p:spPr>
            <a:xfrm>
              <a:off x="3162300" y="447675"/>
              <a:ext cx="5010150" cy="1114425"/>
            </a:xfrm>
            <a:prstGeom prst="rect">
              <a:avLst/>
            </a:prstGeom>
          </p:spPr>
        </p:pic>
        <p:pic>
          <p:nvPicPr>
            <p:cNvPr id="47" name="object 4"/>
            <p:cNvPicPr/>
            <p:nvPr/>
          </p:nvPicPr>
          <p:blipFill>
            <a:blip r:embed="rId8" cstate="print"/>
            <a:stretch>
              <a:fillRect/>
            </a:stretch>
          </p:blipFill>
          <p:spPr>
            <a:xfrm>
              <a:off x="3352800" y="85725"/>
              <a:ext cx="4619640" cy="790575"/>
            </a:xfrm>
            <a:prstGeom prst="rect">
              <a:avLst/>
            </a:prstGeom>
          </p:spPr>
        </p:pic>
        <p:pic>
          <p:nvPicPr>
            <p:cNvPr id="48" name="object 5"/>
            <p:cNvPicPr/>
            <p:nvPr/>
          </p:nvPicPr>
          <p:blipFill>
            <a:blip r:embed="rId9"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4132142" y="748594"/>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2" name="Left Brace 1"/>
          <p:cNvSpPr/>
          <p:nvPr/>
        </p:nvSpPr>
        <p:spPr>
          <a:xfrm>
            <a:off x="1008668" y="2198036"/>
            <a:ext cx="471340" cy="1082492"/>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3" name="Right Brace 2"/>
          <p:cNvSpPr/>
          <p:nvPr/>
        </p:nvSpPr>
        <p:spPr>
          <a:xfrm>
            <a:off x="3186260" y="2198036"/>
            <a:ext cx="367645" cy="1082492"/>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Rectangle 3"/>
          <p:cNvSpPr/>
          <p:nvPr/>
        </p:nvSpPr>
        <p:spPr>
          <a:xfrm>
            <a:off x="1629266" y="2433093"/>
            <a:ext cx="1208985" cy="468077"/>
          </a:xfrm>
          <a:prstGeom prst="rect">
            <a:avLst/>
          </a:prstGeom>
          <a:effectLst>
            <a:glow rad="63500">
              <a:schemeClr val="accent3">
                <a:satMod val="175000"/>
                <a:alpha val="40000"/>
              </a:schemeClr>
            </a:glow>
          </a:effectLst>
        </p:spPr>
        <p:txBody>
          <a:bodyPr wrap="none">
            <a:spAutoFit/>
          </a:bodyPr>
          <a:lstStyle/>
          <a:p>
            <a:pPr>
              <a:lnSpc>
                <a:spcPct val="107000"/>
              </a:lnSpc>
            </a:pPr>
            <a:r>
              <a:rPr lang="en-US" sz="24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Jewelry</a:t>
            </a:r>
            <a:endParaRPr lang="en-US" sz="1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85393" y="3437162"/>
            <a:ext cx="8807777" cy="1015663"/>
          </a:xfrm>
          <a:prstGeom prst="rect">
            <a:avLst/>
          </a:prstGeom>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Work fashion guidelines vary according to the type of job that you do, and while most employers provide basic guidelines for attire, they fail to expand on what jewelry items are allowed per their dress code.</a:t>
            </a:r>
            <a:endParaRPr lang="en-US" sz="2000" dirty="0">
              <a:latin typeface="Times New Roman" panose="02020603050405020304" pitchFamily="18" charset="0"/>
              <a:cs typeface="Times New Roman" panose="02020603050405020304" pitchFamily="18" charset="0"/>
            </a:endParaRPr>
          </a:p>
        </p:txBody>
      </p:sp>
      <p:sp>
        <p:nvSpPr>
          <p:cNvPr id="21" name="Rectangle 20"/>
          <p:cNvSpPr/>
          <p:nvPr/>
        </p:nvSpPr>
        <p:spPr>
          <a:xfrm>
            <a:off x="183549" y="4582171"/>
            <a:ext cx="1890326" cy="468077"/>
          </a:xfrm>
          <a:prstGeom prst="rect">
            <a:avLst/>
          </a:prstGeom>
          <a:solidFill>
            <a:schemeClr val="bg1">
              <a:lumMod val="95000"/>
            </a:schemeClr>
          </a:solidFill>
          <a:effectLst>
            <a:outerShdw blurRad="50800" dist="38100" dir="2700000" algn="tl" rotWithShape="0">
              <a:prstClr val="black">
                <a:alpha val="40000"/>
              </a:prstClr>
            </a:outerShdw>
          </a:effectLst>
        </p:spPr>
        <p:txBody>
          <a:bodyPr wrap="non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General Tips</a:t>
            </a:r>
            <a:endParaRPr lang="en-US" sz="12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2" name="Rectangle 21"/>
          <p:cNvSpPr/>
          <p:nvPr/>
        </p:nvSpPr>
        <p:spPr>
          <a:xfrm>
            <a:off x="183549" y="5217046"/>
            <a:ext cx="7142375" cy="400110"/>
          </a:xfrm>
          <a:prstGeom prst="rect">
            <a:avLst/>
          </a:prstGeom>
          <a:solidFill>
            <a:schemeClr val="accent1">
              <a:lumMod val="20000"/>
              <a:lumOff val="80000"/>
            </a:schemeClr>
          </a:solidFill>
          <a:ln>
            <a:solidFill>
              <a:schemeClr val="bg1"/>
            </a:solidFill>
          </a:ln>
        </p:spPr>
        <p:txBody>
          <a:bodyPr wrap="square">
            <a:spAutoFit/>
          </a:bodyPr>
          <a:lstStyle/>
          <a:p>
            <a:pPr marL="457200" indent="-457200">
              <a:buFont typeface="Wingdings" panose="05000000000000000000" pitchFamily="2" charset="2"/>
              <a:buChar char="v"/>
            </a:pPr>
            <a:r>
              <a:rPr lang="en-US" sz="2000" b="1" dirty="0">
                <a:solidFill>
                  <a:srgbClr val="444444"/>
                </a:solidFill>
                <a:latin typeface="Times New Roman" panose="02020603050405020304" pitchFamily="18" charset="0"/>
                <a:cs typeface="Times New Roman" panose="02020603050405020304" pitchFamily="18" charset="0"/>
              </a:rPr>
              <a:t>Wear matching sets</a:t>
            </a:r>
            <a:r>
              <a:rPr lang="en-US" sz="2000" dirty="0">
                <a:solidFill>
                  <a:srgbClr val="444444"/>
                </a:solidFill>
                <a:latin typeface="Times New Roman" panose="02020603050405020304" pitchFamily="18" charset="0"/>
                <a:cs typeface="Times New Roman" panose="02020603050405020304" pitchFamily="18" charset="0"/>
              </a:rPr>
              <a:t> of earrings, bracelets and necklace(s).</a:t>
            </a:r>
            <a:endParaRPr lang="en-US" sz="2000" dirty="0">
              <a:latin typeface="Times New Roman" panose="02020603050405020304" pitchFamily="18" charset="0"/>
              <a:cs typeface="Times New Roman" panose="02020603050405020304" pitchFamily="18" charset="0"/>
            </a:endParaRPr>
          </a:p>
        </p:txBody>
      </p:sp>
      <p:sp>
        <p:nvSpPr>
          <p:cNvPr id="23" name="Rectangle 22"/>
          <p:cNvSpPr/>
          <p:nvPr/>
        </p:nvSpPr>
        <p:spPr>
          <a:xfrm>
            <a:off x="183549" y="5613528"/>
            <a:ext cx="2834879" cy="400110"/>
          </a:xfrm>
          <a:prstGeom prst="rect">
            <a:avLst/>
          </a:prstGeom>
          <a:solidFill>
            <a:schemeClr val="accent1">
              <a:lumMod val="20000"/>
              <a:lumOff val="80000"/>
            </a:schemeClr>
          </a:solidFill>
          <a:ln>
            <a:solidFill>
              <a:schemeClr val="bg1"/>
            </a:solidFill>
          </a:ln>
        </p:spPr>
        <p:txBody>
          <a:bodyPr wrap="none">
            <a:spAutoFit/>
          </a:bodyPr>
          <a:lstStyle/>
          <a:p>
            <a:pPr marL="457200" indent="-457200">
              <a:buFont typeface="Wingdings" panose="05000000000000000000" pitchFamily="2" charset="2"/>
              <a:buChar char="v"/>
            </a:pPr>
            <a:r>
              <a:rPr lang="en-US" sz="2000" b="1" dirty="0">
                <a:solidFill>
                  <a:srgbClr val="444444"/>
                </a:solidFill>
                <a:latin typeface="Times New Roman" panose="02020603050405020304" pitchFamily="18" charset="0"/>
                <a:cs typeface="Times New Roman" panose="02020603050405020304" pitchFamily="18" charset="0"/>
              </a:rPr>
              <a:t>Wear a unique ring</a:t>
            </a:r>
            <a:r>
              <a:rPr lang="en-US" sz="2000" dirty="0">
                <a:solidFill>
                  <a:srgbClr val="444444"/>
                </a:solidFill>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pic>
        <p:nvPicPr>
          <p:cNvPr id="24" name="Picture 23">
            <a:extLst>
              <a:ext uri="{FF2B5EF4-FFF2-40B4-BE49-F238E27FC236}">
                <a16:creationId xmlns:a16="http://schemas.microsoft.com/office/drawing/2014/main" id="{7B1083B8-7F24-C9AF-FA88-CAB8BE99D406}"/>
              </a:ext>
            </a:extLst>
          </p:cNvPr>
          <p:cNvPicPr>
            <a:picLocks noChangeAspect="1"/>
          </p:cNvPicPr>
          <p:nvPr/>
        </p:nvPicPr>
        <p:blipFill>
          <a:blip r:embed="rId10"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1367045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6" presetClass="entr" presetSubtype="0" fill="hold" grpId="0" nodeType="click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down)">
                                      <p:cBhvr>
                                        <p:cTn id="28" dur="580">
                                          <p:stCondLst>
                                            <p:cond delay="0"/>
                                          </p:stCondLst>
                                        </p:cTn>
                                        <p:tgtEl>
                                          <p:spTgt spid="21"/>
                                        </p:tgtEl>
                                      </p:cBhvr>
                                    </p:animEffect>
                                    <p:anim calcmode="lin" valueType="num">
                                      <p:cBhvr>
                                        <p:cTn id="29" dur="1822"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21"/>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21"/>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21"/>
                                        </p:tgtEl>
                                        <p:attrNameLst>
                                          <p:attrName>ppt_y</p:attrName>
                                        </p:attrNameLst>
                                      </p:cBhvr>
                                      <p:tavLst>
                                        <p:tav tm="0" fmla="#ppt_y-sin(pi*$)/81">
                                          <p:val>
                                            <p:fltVal val="0"/>
                                          </p:val>
                                        </p:tav>
                                        <p:tav tm="100000">
                                          <p:val>
                                            <p:fltVal val="1"/>
                                          </p:val>
                                        </p:tav>
                                      </p:tavLst>
                                    </p:anim>
                                    <p:animScale>
                                      <p:cBhvr>
                                        <p:cTn id="34" dur="26">
                                          <p:stCondLst>
                                            <p:cond delay="650"/>
                                          </p:stCondLst>
                                        </p:cTn>
                                        <p:tgtEl>
                                          <p:spTgt spid="21"/>
                                        </p:tgtEl>
                                      </p:cBhvr>
                                      <p:to x="100000" y="60000"/>
                                    </p:animScale>
                                    <p:animScale>
                                      <p:cBhvr>
                                        <p:cTn id="35" dur="166" decel="50000">
                                          <p:stCondLst>
                                            <p:cond delay="676"/>
                                          </p:stCondLst>
                                        </p:cTn>
                                        <p:tgtEl>
                                          <p:spTgt spid="21"/>
                                        </p:tgtEl>
                                      </p:cBhvr>
                                      <p:to x="100000" y="100000"/>
                                    </p:animScale>
                                    <p:animScale>
                                      <p:cBhvr>
                                        <p:cTn id="36" dur="26">
                                          <p:stCondLst>
                                            <p:cond delay="1312"/>
                                          </p:stCondLst>
                                        </p:cTn>
                                        <p:tgtEl>
                                          <p:spTgt spid="21"/>
                                        </p:tgtEl>
                                      </p:cBhvr>
                                      <p:to x="100000" y="80000"/>
                                    </p:animScale>
                                    <p:animScale>
                                      <p:cBhvr>
                                        <p:cTn id="37" dur="166" decel="50000">
                                          <p:stCondLst>
                                            <p:cond delay="1338"/>
                                          </p:stCondLst>
                                        </p:cTn>
                                        <p:tgtEl>
                                          <p:spTgt spid="21"/>
                                        </p:tgtEl>
                                      </p:cBhvr>
                                      <p:to x="100000" y="100000"/>
                                    </p:animScale>
                                    <p:animScale>
                                      <p:cBhvr>
                                        <p:cTn id="38" dur="26">
                                          <p:stCondLst>
                                            <p:cond delay="1642"/>
                                          </p:stCondLst>
                                        </p:cTn>
                                        <p:tgtEl>
                                          <p:spTgt spid="21"/>
                                        </p:tgtEl>
                                      </p:cBhvr>
                                      <p:to x="100000" y="90000"/>
                                    </p:animScale>
                                    <p:animScale>
                                      <p:cBhvr>
                                        <p:cTn id="39" dur="166" decel="50000">
                                          <p:stCondLst>
                                            <p:cond delay="1668"/>
                                          </p:stCondLst>
                                        </p:cTn>
                                        <p:tgtEl>
                                          <p:spTgt spid="21"/>
                                        </p:tgtEl>
                                      </p:cBhvr>
                                      <p:to x="100000" y="100000"/>
                                    </p:animScale>
                                    <p:animScale>
                                      <p:cBhvr>
                                        <p:cTn id="40" dur="26">
                                          <p:stCondLst>
                                            <p:cond delay="1808"/>
                                          </p:stCondLst>
                                        </p:cTn>
                                        <p:tgtEl>
                                          <p:spTgt spid="21"/>
                                        </p:tgtEl>
                                      </p:cBhvr>
                                      <p:to x="100000" y="95000"/>
                                    </p:animScale>
                                    <p:animScale>
                                      <p:cBhvr>
                                        <p:cTn id="41" dur="166" decel="50000">
                                          <p:stCondLst>
                                            <p:cond delay="1834"/>
                                          </p:stCondLst>
                                        </p:cTn>
                                        <p:tgtEl>
                                          <p:spTgt spid="21"/>
                                        </p:tgtEl>
                                      </p:cBhvr>
                                      <p:to x="100000" y="100000"/>
                                    </p:animScale>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500"/>
                                        <p:tgtEl>
                                          <p:spTgt spid="22"/>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6" grpId="0" animBg="1"/>
      <p:bldP spid="21" grpId="0" animBg="1"/>
      <p:bldP spid="22" grpId="0" animBg="1"/>
      <p:bldP spid="2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sp>
        <p:nvSpPr>
          <p:cNvPr id="16" name="object 16"/>
          <p:cNvSpPr txBox="1"/>
          <p:nvPr/>
        </p:nvSpPr>
        <p:spPr>
          <a:xfrm>
            <a:off x="506466" y="1413918"/>
            <a:ext cx="3613047" cy="524503"/>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lang="en-US" sz="3200" spc="-10" dirty="0" smtClean="0">
                <a:latin typeface="Times New Roman"/>
                <a:cs typeface="Times New Roman"/>
              </a:rPr>
              <a:t>Physical Appearance</a:t>
            </a:r>
            <a:endParaRPr sz="3200" dirty="0">
              <a:latin typeface="Times New Roman"/>
              <a:cs typeface="Times New Roman"/>
            </a:endParaRPr>
          </a:p>
        </p:txBody>
      </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4" cstate="print"/>
            <a:stretch>
              <a:fillRect/>
            </a:stretch>
          </p:blipFill>
          <p:spPr>
            <a:xfrm>
              <a:off x="3162300" y="447675"/>
              <a:ext cx="5743559" cy="1114425"/>
            </a:xfrm>
            <a:prstGeom prst="rect">
              <a:avLst/>
            </a:prstGeom>
          </p:spPr>
        </p:pic>
        <p:pic>
          <p:nvPicPr>
            <p:cNvPr id="42" name="object 5"/>
            <p:cNvPicPr/>
            <p:nvPr/>
          </p:nvPicPr>
          <p:blipFill>
            <a:blip r:embed="rId5" cstate="print"/>
            <a:stretch>
              <a:fillRect/>
            </a:stretch>
          </p:blipFill>
          <p:spPr>
            <a:xfrm>
              <a:off x="3352800" y="85725"/>
              <a:ext cx="5362559" cy="790575"/>
            </a:xfrm>
            <a:prstGeom prst="rect">
              <a:avLst/>
            </a:prstGeom>
          </p:spPr>
        </p:pic>
        <p:pic>
          <p:nvPicPr>
            <p:cNvPr id="43" name="object 6"/>
            <p:cNvPicPr/>
            <p:nvPr/>
          </p:nvPicPr>
          <p:blipFill>
            <a:blip r:embed="rId6"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7" cstate="print"/>
            <a:stretch>
              <a:fillRect/>
            </a:stretch>
          </p:blipFill>
          <p:spPr>
            <a:xfrm>
              <a:off x="3162300" y="447675"/>
              <a:ext cx="5010150" cy="1114425"/>
            </a:xfrm>
            <a:prstGeom prst="rect">
              <a:avLst/>
            </a:prstGeom>
          </p:spPr>
        </p:pic>
        <p:pic>
          <p:nvPicPr>
            <p:cNvPr id="47" name="object 4"/>
            <p:cNvPicPr/>
            <p:nvPr/>
          </p:nvPicPr>
          <p:blipFill>
            <a:blip r:embed="rId8" cstate="print"/>
            <a:stretch>
              <a:fillRect/>
            </a:stretch>
          </p:blipFill>
          <p:spPr>
            <a:xfrm>
              <a:off x="3352800" y="85725"/>
              <a:ext cx="4619640" cy="790575"/>
            </a:xfrm>
            <a:prstGeom prst="rect">
              <a:avLst/>
            </a:prstGeom>
          </p:spPr>
        </p:pic>
        <p:pic>
          <p:nvPicPr>
            <p:cNvPr id="48" name="object 5"/>
            <p:cNvPicPr/>
            <p:nvPr/>
          </p:nvPicPr>
          <p:blipFill>
            <a:blip r:embed="rId9"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4132142" y="748594"/>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2" name="Left Brace 1"/>
          <p:cNvSpPr/>
          <p:nvPr/>
        </p:nvSpPr>
        <p:spPr>
          <a:xfrm>
            <a:off x="1008668" y="2198036"/>
            <a:ext cx="471340" cy="1082492"/>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3" name="Right Brace 2"/>
          <p:cNvSpPr/>
          <p:nvPr/>
        </p:nvSpPr>
        <p:spPr>
          <a:xfrm>
            <a:off x="3186260" y="2198036"/>
            <a:ext cx="367645" cy="1082492"/>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Rectangle 3"/>
          <p:cNvSpPr/>
          <p:nvPr/>
        </p:nvSpPr>
        <p:spPr>
          <a:xfrm>
            <a:off x="1629266" y="2433093"/>
            <a:ext cx="1208985" cy="468077"/>
          </a:xfrm>
          <a:prstGeom prst="rect">
            <a:avLst/>
          </a:prstGeom>
          <a:effectLst>
            <a:glow rad="63500">
              <a:schemeClr val="accent3">
                <a:satMod val="175000"/>
                <a:alpha val="40000"/>
              </a:schemeClr>
            </a:glow>
          </a:effectLst>
        </p:spPr>
        <p:txBody>
          <a:bodyPr wrap="none">
            <a:spAutoFit/>
          </a:bodyPr>
          <a:lstStyle/>
          <a:p>
            <a:pPr>
              <a:lnSpc>
                <a:spcPct val="107000"/>
              </a:lnSpc>
            </a:pPr>
            <a:r>
              <a:rPr lang="en-US" sz="24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Jewelry</a:t>
            </a:r>
            <a:endParaRPr lang="en-US" sz="1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85393" y="3437162"/>
            <a:ext cx="8807777" cy="1015663"/>
          </a:xfrm>
          <a:prstGeom prst="rect">
            <a:avLst/>
          </a:prstGeom>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Work fashion guidelines vary according to the type of job that you do, and while most employers provide basic guidelines for attire, they fail to expand on what jewelry items are allowed per their dress code.</a:t>
            </a:r>
            <a:endParaRPr lang="en-US" sz="2000" dirty="0">
              <a:latin typeface="Times New Roman" panose="02020603050405020304" pitchFamily="18" charset="0"/>
              <a:cs typeface="Times New Roman" panose="02020603050405020304" pitchFamily="18" charset="0"/>
            </a:endParaRPr>
          </a:p>
        </p:txBody>
      </p:sp>
      <p:sp>
        <p:nvSpPr>
          <p:cNvPr id="21" name="Rectangle 20"/>
          <p:cNvSpPr/>
          <p:nvPr/>
        </p:nvSpPr>
        <p:spPr>
          <a:xfrm>
            <a:off x="183549" y="4582171"/>
            <a:ext cx="1890326" cy="468077"/>
          </a:xfrm>
          <a:prstGeom prst="rect">
            <a:avLst/>
          </a:prstGeom>
          <a:solidFill>
            <a:schemeClr val="bg1">
              <a:lumMod val="95000"/>
            </a:schemeClr>
          </a:solidFill>
          <a:effectLst>
            <a:outerShdw blurRad="50800" dist="38100" dir="2700000" algn="tl" rotWithShape="0">
              <a:prstClr val="black">
                <a:alpha val="40000"/>
              </a:prstClr>
            </a:outerShdw>
          </a:effectLst>
        </p:spPr>
        <p:txBody>
          <a:bodyPr wrap="non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General Tips</a:t>
            </a:r>
            <a:endParaRPr lang="en-US" sz="12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4" name="Rectangle 23"/>
          <p:cNvSpPr/>
          <p:nvPr/>
        </p:nvSpPr>
        <p:spPr>
          <a:xfrm>
            <a:off x="186883" y="5251248"/>
            <a:ext cx="7660849" cy="707886"/>
          </a:xfrm>
          <a:prstGeom prst="rect">
            <a:avLst/>
          </a:prstGeom>
          <a:solidFill>
            <a:schemeClr val="accent1">
              <a:lumMod val="20000"/>
              <a:lumOff val="80000"/>
            </a:schemeClr>
          </a:solidFill>
          <a:ln>
            <a:solidFill>
              <a:schemeClr val="bg1"/>
            </a:solidFill>
          </a:ln>
        </p:spPr>
        <p:txBody>
          <a:bodyPr wrap="square">
            <a:spAutoFit/>
          </a:bodyPr>
          <a:lstStyle/>
          <a:p>
            <a:pPr marL="457200" indent="-457200">
              <a:buFont typeface="Wingdings" panose="05000000000000000000" pitchFamily="2" charset="2"/>
              <a:buChar char="v"/>
            </a:pPr>
            <a:r>
              <a:rPr lang="en-US" sz="2000" b="1" dirty="0">
                <a:solidFill>
                  <a:srgbClr val="444444"/>
                </a:solidFill>
                <a:latin typeface="Times New Roman" panose="02020603050405020304" pitchFamily="18" charset="0"/>
                <a:cs typeface="Times New Roman" panose="02020603050405020304" pitchFamily="18" charset="0"/>
              </a:rPr>
              <a:t>Wear something customized</a:t>
            </a:r>
            <a:r>
              <a:rPr lang="en-US" sz="2000" dirty="0">
                <a:solidFill>
                  <a:srgbClr val="444444"/>
                </a:solidFill>
                <a:latin typeface="Times New Roman" panose="02020603050405020304" pitchFamily="18" charset="0"/>
                <a:cs typeface="Times New Roman" panose="02020603050405020304" pitchFamily="18" charset="0"/>
              </a:rPr>
              <a:t>. If you have a necklace with your first initial on it or a charm </a:t>
            </a:r>
            <a:r>
              <a:rPr lang="en-US" sz="2000" dirty="0" smtClean="0">
                <a:solidFill>
                  <a:srgbClr val="444444"/>
                </a:solidFill>
                <a:latin typeface="Times New Roman" panose="02020603050405020304" pitchFamily="18" charset="0"/>
                <a:cs typeface="Times New Roman" panose="02020603050405020304" pitchFamily="18" charset="0"/>
              </a:rPr>
              <a:t>bracelet.</a:t>
            </a:r>
            <a:endParaRPr lang="en-US" sz="2000" dirty="0">
              <a:latin typeface="Times New Roman" panose="02020603050405020304" pitchFamily="18" charset="0"/>
              <a:cs typeface="Times New Roman" panose="02020603050405020304" pitchFamily="18" charset="0"/>
            </a:endParaRPr>
          </a:p>
        </p:txBody>
      </p:sp>
      <p:sp>
        <p:nvSpPr>
          <p:cNvPr id="25" name="Rectangle 24"/>
          <p:cNvSpPr/>
          <p:nvPr/>
        </p:nvSpPr>
        <p:spPr>
          <a:xfrm>
            <a:off x="185941" y="5944003"/>
            <a:ext cx="5491632" cy="400110"/>
          </a:xfrm>
          <a:prstGeom prst="rect">
            <a:avLst/>
          </a:prstGeom>
          <a:solidFill>
            <a:schemeClr val="accent1">
              <a:lumMod val="20000"/>
              <a:lumOff val="80000"/>
            </a:schemeClr>
          </a:solidFill>
          <a:ln>
            <a:solidFill>
              <a:schemeClr val="bg1"/>
            </a:solidFill>
          </a:ln>
        </p:spPr>
        <p:txBody>
          <a:bodyPr wrap="none">
            <a:spAutoFit/>
          </a:bodyPr>
          <a:lstStyle/>
          <a:p>
            <a:pPr marL="457200" indent="-457200">
              <a:buFont typeface="Wingdings" panose="05000000000000000000" pitchFamily="2" charset="2"/>
              <a:buChar char="v"/>
            </a:pPr>
            <a:r>
              <a:rPr lang="en-US" sz="2000" b="1" dirty="0">
                <a:solidFill>
                  <a:srgbClr val="444444"/>
                </a:solidFill>
                <a:latin typeface="Times New Roman" panose="02020603050405020304" pitchFamily="18" charset="0"/>
                <a:cs typeface="Times New Roman" panose="02020603050405020304" pitchFamily="18" charset="0"/>
              </a:rPr>
              <a:t>Wear smaller items that are brightly colored</a:t>
            </a:r>
            <a:endParaRPr lang="en-US" sz="2000" dirty="0">
              <a:latin typeface="Times New Roman" panose="02020603050405020304" pitchFamily="18" charset="0"/>
              <a:cs typeface="Times New Roman" panose="02020603050405020304" pitchFamily="18" charset="0"/>
            </a:endParaRPr>
          </a:p>
        </p:txBody>
      </p:sp>
      <p:pic>
        <p:nvPicPr>
          <p:cNvPr id="26" name="Picture 25">
            <a:extLst>
              <a:ext uri="{FF2B5EF4-FFF2-40B4-BE49-F238E27FC236}">
                <a16:creationId xmlns:a16="http://schemas.microsoft.com/office/drawing/2014/main" id="{7B1083B8-7F24-C9AF-FA88-CAB8BE99D406}"/>
              </a:ext>
            </a:extLst>
          </p:cNvPr>
          <p:cNvPicPr>
            <a:picLocks noChangeAspect="1"/>
          </p:cNvPicPr>
          <p:nvPr/>
        </p:nvPicPr>
        <p:blipFill>
          <a:blip r:embed="rId10"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4090469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sp>
        <p:nvSpPr>
          <p:cNvPr id="16" name="object 16"/>
          <p:cNvSpPr txBox="1"/>
          <p:nvPr/>
        </p:nvSpPr>
        <p:spPr>
          <a:xfrm>
            <a:off x="506466" y="1413918"/>
            <a:ext cx="3613047" cy="524503"/>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lang="en-US" sz="3200" spc="-10" dirty="0" smtClean="0">
                <a:latin typeface="Times New Roman"/>
                <a:cs typeface="Times New Roman"/>
              </a:rPr>
              <a:t>Physical Appearance</a:t>
            </a:r>
            <a:endParaRPr sz="3200" dirty="0">
              <a:latin typeface="Times New Roman"/>
              <a:cs typeface="Times New Roman"/>
            </a:endParaRPr>
          </a:p>
        </p:txBody>
      </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4" cstate="print"/>
            <a:stretch>
              <a:fillRect/>
            </a:stretch>
          </p:blipFill>
          <p:spPr>
            <a:xfrm>
              <a:off x="3162300" y="447675"/>
              <a:ext cx="5743559" cy="1114425"/>
            </a:xfrm>
            <a:prstGeom prst="rect">
              <a:avLst/>
            </a:prstGeom>
          </p:spPr>
        </p:pic>
        <p:pic>
          <p:nvPicPr>
            <p:cNvPr id="42" name="object 5"/>
            <p:cNvPicPr/>
            <p:nvPr/>
          </p:nvPicPr>
          <p:blipFill>
            <a:blip r:embed="rId5" cstate="print"/>
            <a:stretch>
              <a:fillRect/>
            </a:stretch>
          </p:blipFill>
          <p:spPr>
            <a:xfrm>
              <a:off x="3352800" y="85725"/>
              <a:ext cx="5362559" cy="790575"/>
            </a:xfrm>
            <a:prstGeom prst="rect">
              <a:avLst/>
            </a:prstGeom>
          </p:spPr>
        </p:pic>
        <p:pic>
          <p:nvPicPr>
            <p:cNvPr id="43" name="object 6"/>
            <p:cNvPicPr/>
            <p:nvPr/>
          </p:nvPicPr>
          <p:blipFill>
            <a:blip r:embed="rId6"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7" cstate="print"/>
            <a:stretch>
              <a:fillRect/>
            </a:stretch>
          </p:blipFill>
          <p:spPr>
            <a:xfrm>
              <a:off x="3162300" y="447675"/>
              <a:ext cx="5010150" cy="1114425"/>
            </a:xfrm>
            <a:prstGeom prst="rect">
              <a:avLst/>
            </a:prstGeom>
          </p:spPr>
        </p:pic>
        <p:pic>
          <p:nvPicPr>
            <p:cNvPr id="47" name="object 4"/>
            <p:cNvPicPr/>
            <p:nvPr/>
          </p:nvPicPr>
          <p:blipFill>
            <a:blip r:embed="rId8" cstate="print"/>
            <a:stretch>
              <a:fillRect/>
            </a:stretch>
          </p:blipFill>
          <p:spPr>
            <a:xfrm>
              <a:off x="3352800" y="85725"/>
              <a:ext cx="4619640" cy="790575"/>
            </a:xfrm>
            <a:prstGeom prst="rect">
              <a:avLst/>
            </a:prstGeom>
          </p:spPr>
        </p:pic>
        <p:pic>
          <p:nvPicPr>
            <p:cNvPr id="48" name="object 5"/>
            <p:cNvPicPr/>
            <p:nvPr/>
          </p:nvPicPr>
          <p:blipFill>
            <a:blip r:embed="rId9"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4132142" y="748594"/>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2" name="Left Brace 1"/>
          <p:cNvSpPr/>
          <p:nvPr/>
        </p:nvSpPr>
        <p:spPr>
          <a:xfrm>
            <a:off x="1008668" y="2198036"/>
            <a:ext cx="471340" cy="1082492"/>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3" name="Right Brace 2"/>
          <p:cNvSpPr/>
          <p:nvPr/>
        </p:nvSpPr>
        <p:spPr>
          <a:xfrm>
            <a:off x="3186260" y="2198036"/>
            <a:ext cx="367645" cy="1082492"/>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Rectangle 3"/>
          <p:cNvSpPr/>
          <p:nvPr/>
        </p:nvSpPr>
        <p:spPr>
          <a:xfrm>
            <a:off x="1629266" y="2433093"/>
            <a:ext cx="1148648" cy="468077"/>
          </a:xfrm>
          <a:prstGeom prst="rect">
            <a:avLst/>
          </a:prstGeom>
          <a:effectLst>
            <a:glow rad="63500">
              <a:schemeClr val="accent3">
                <a:satMod val="175000"/>
                <a:alpha val="40000"/>
              </a:schemeClr>
            </a:glow>
          </a:effectLst>
        </p:spPr>
        <p:txBody>
          <a:bodyPr wrap="none">
            <a:spAutoFit/>
          </a:bodyPr>
          <a:lstStyle/>
          <a:p>
            <a:pPr>
              <a:lnSpc>
                <a:spcPct val="107000"/>
              </a:lnSpc>
            </a:pPr>
            <a:r>
              <a:rPr lang="en-US" sz="24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Tattoos</a:t>
            </a:r>
            <a:endParaRPr lang="en-US" sz="1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85394" y="3437162"/>
            <a:ext cx="7662338" cy="707886"/>
          </a:xfrm>
          <a:prstGeom prst="rect">
            <a:avLst/>
          </a:prstGeom>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Tattoos have been viewed for years as unprofessional, disruptive and unsuitable in a professional setting, but what is the case now? </a:t>
            </a:r>
            <a:endParaRPr lang="en-US" sz="2800" dirty="0">
              <a:latin typeface="Times New Roman" panose="02020603050405020304" pitchFamily="18" charset="0"/>
              <a:cs typeface="Times New Roman" panose="02020603050405020304" pitchFamily="18" charset="0"/>
            </a:endParaRPr>
          </a:p>
        </p:txBody>
      </p:sp>
      <p:sp>
        <p:nvSpPr>
          <p:cNvPr id="21" name="Rectangle 20"/>
          <p:cNvSpPr/>
          <p:nvPr/>
        </p:nvSpPr>
        <p:spPr>
          <a:xfrm>
            <a:off x="185394" y="4558747"/>
            <a:ext cx="4674879" cy="2000548"/>
          </a:xfrm>
          <a:prstGeom prst="rect">
            <a:avLst/>
          </a:prstGeom>
          <a:noFill/>
          <a:ln>
            <a:solidFill>
              <a:schemeClr val="tx1"/>
            </a:solidFill>
          </a:ln>
        </p:spPr>
        <p:txBody>
          <a:bodyPr wrap="square">
            <a:spAutoFit/>
          </a:bodyPr>
          <a:lstStyle/>
          <a:p>
            <a:r>
              <a:rPr lang="en-US" sz="2400" dirty="0">
                <a:latin typeface="Times New Roman" panose="02020603050405020304" pitchFamily="18" charset="0"/>
                <a:cs typeface="Times New Roman" panose="02020603050405020304" pitchFamily="18" charset="0"/>
              </a:rPr>
              <a:t>More than </a:t>
            </a:r>
            <a:r>
              <a:rPr lang="en-US" sz="2800" b="1" u="sng"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70% </a:t>
            </a:r>
            <a:r>
              <a:rPr lang="en-US" sz="2400" dirty="0">
                <a:latin typeface="Times New Roman" panose="02020603050405020304" pitchFamily="18" charset="0"/>
                <a:cs typeface="Times New Roman" panose="02020603050405020304" pitchFamily="18" charset="0"/>
              </a:rPr>
              <a:t>of people still believe that getting tattoos affects your work prospects, but obviously that is no longer a valid assumption when it comes to most businesses.</a:t>
            </a:r>
          </a:p>
        </p:txBody>
      </p:sp>
      <p:pic>
        <p:nvPicPr>
          <p:cNvPr id="22" name="Picture 21">
            <a:extLst>
              <a:ext uri="{FF2B5EF4-FFF2-40B4-BE49-F238E27FC236}">
                <a16:creationId xmlns:a16="http://schemas.microsoft.com/office/drawing/2014/main" id="{7B1083B8-7F24-C9AF-FA88-CAB8BE99D406}"/>
              </a:ext>
            </a:extLst>
          </p:cNvPr>
          <p:cNvPicPr>
            <a:picLocks noChangeAspect="1"/>
          </p:cNvPicPr>
          <p:nvPr/>
        </p:nvPicPr>
        <p:blipFill>
          <a:blip r:embed="rId10"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3876206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barn(inVertical)">
                                      <p:cBhvr>
                                        <p:cTn id="2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6" grpId="0" animBg="1"/>
      <p:bldP spid="2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sp>
        <p:nvSpPr>
          <p:cNvPr id="16" name="object 16"/>
          <p:cNvSpPr txBox="1"/>
          <p:nvPr/>
        </p:nvSpPr>
        <p:spPr>
          <a:xfrm>
            <a:off x="506466" y="1413918"/>
            <a:ext cx="3613047" cy="524503"/>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lang="en-US" sz="3200" spc="-10" dirty="0" smtClean="0">
                <a:latin typeface="Times New Roman"/>
                <a:cs typeface="Times New Roman"/>
              </a:rPr>
              <a:t>Physical Appearance</a:t>
            </a:r>
            <a:endParaRPr sz="3200" dirty="0">
              <a:latin typeface="Times New Roman"/>
              <a:cs typeface="Times New Roman"/>
            </a:endParaRPr>
          </a:p>
        </p:txBody>
      </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4" cstate="print"/>
            <a:stretch>
              <a:fillRect/>
            </a:stretch>
          </p:blipFill>
          <p:spPr>
            <a:xfrm>
              <a:off x="3162300" y="447675"/>
              <a:ext cx="5743559" cy="1114425"/>
            </a:xfrm>
            <a:prstGeom prst="rect">
              <a:avLst/>
            </a:prstGeom>
          </p:spPr>
        </p:pic>
        <p:pic>
          <p:nvPicPr>
            <p:cNvPr id="42" name="object 5"/>
            <p:cNvPicPr/>
            <p:nvPr/>
          </p:nvPicPr>
          <p:blipFill>
            <a:blip r:embed="rId5" cstate="print"/>
            <a:stretch>
              <a:fillRect/>
            </a:stretch>
          </p:blipFill>
          <p:spPr>
            <a:xfrm>
              <a:off x="3352800" y="85725"/>
              <a:ext cx="5362559" cy="790575"/>
            </a:xfrm>
            <a:prstGeom prst="rect">
              <a:avLst/>
            </a:prstGeom>
          </p:spPr>
        </p:pic>
        <p:pic>
          <p:nvPicPr>
            <p:cNvPr id="43" name="object 6"/>
            <p:cNvPicPr/>
            <p:nvPr/>
          </p:nvPicPr>
          <p:blipFill>
            <a:blip r:embed="rId6"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7" cstate="print"/>
            <a:stretch>
              <a:fillRect/>
            </a:stretch>
          </p:blipFill>
          <p:spPr>
            <a:xfrm>
              <a:off x="3162300" y="447675"/>
              <a:ext cx="5010150" cy="1114425"/>
            </a:xfrm>
            <a:prstGeom prst="rect">
              <a:avLst/>
            </a:prstGeom>
          </p:spPr>
        </p:pic>
        <p:pic>
          <p:nvPicPr>
            <p:cNvPr id="47" name="object 4"/>
            <p:cNvPicPr/>
            <p:nvPr/>
          </p:nvPicPr>
          <p:blipFill>
            <a:blip r:embed="rId8" cstate="print"/>
            <a:stretch>
              <a:fillRect/>
            </a:stretch>
          </p:blipFill>
          <p:spPr>
            <a:xfrm>
              <a:off x="3352800" y="85725"/>
              <a:ext cx="4619640" cy="790575"/>
            </a:xfrm>
            <a:prstGeom prst="rect">
              <a:avLst/>
            </a:prstGeom>
          </p:spPr>
        </p:pic>
        <p:pic>
          <p:nvPicPr>
            <p:cNvPr id="48" name="object 5"/>
            <p:cNvPicPr/>
            <p:nvPr/>
          </p:nvPicPr>
          <p:blipFill>
            <a:blip r:embed="rId9"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4132142" y="748594"/>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2" name="Left Brace 1"/>
          <p:cNvSpPr/>
          <p:nvPr/>
        </p:nvSpPr>
        <p:spPr>
          <a:xfrm>
            <a:off x="1008668" y="2198036"/>
            <a:ext cx="471340" cy="1082492"/>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3" name="Right Brace 2"/>
          <p:cNvSpPr/>
          <p:nvPr/>
        </p:nvSpPr>
        <p:spPr>
          <a:xfrm>
            <a:off x="3186260" y="2198036"/>
            <a:ext cx="367645" cy="1082492"/>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Rectangle 3"/>
          <p:cNvSpPr/>
          <p:nvPr/>
        </p:nvSpPr>
        <p:spPr>
          <a:xfrm>
            <a:off x="1629266" y="2433093"/>
            <a:ext cx="1148648" cy="468077"/>
          </a:xfrm>
          <a:prstGeom prst="rect">
            <a:avLst/>
          </a:prstGeom>
          <a:effectLst>
            <a:glow rad="63500">
              <a:schemeClr val="accent3">
                <a:satMod val="175000"/>
                <a:alpha val="40000"/>
              </a:schemeClr>
            </a:glow>
          </a:effectLst>
        </p:spPr>
        <p:txBody>
          <a:bodyPr wrap="none">
            <a:spAutoFit/>
          </a:bodyPr>
          <a:lstStyle/>
          <a:p>
            <a:pPr>
              <a:lnSpc>
                <a:spcPct val="107000"/>
              </a:lnSpc>
            </a:pPr>
            <a:r>
              <a:rPr lang="en-US" sz="24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Tattoos</a:t>
            </a:r>
            <a:endParaRPr lang="en-US" sz="1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1" name="Rectangle 20"/>
          <p:cNvSpPr/>
          <p:nvPr/>
        </p:nvSpPr>
        <p:spPr>
          <a:xfrm>
            <a:off x="87983" y="4344601"/>
            <a:ext cx="6564198" cy="2246769"/>
          </a:xfrm>
          <a:prstGeom prst="rect">
            <a:avLst/>
          </a:prstGeom>
          <a:noFill/>
          <a:ln>
            <a:solidFill>
              <a:schemeClr val="tx1"/>
            </a:solidFill>
          </a:ln>
        </p:spPr>
        <p:txBody>
          <a:bodyPr wrap="square">
            <a:spAutoFit/>
          </a:bodyPr>
          <a:lstStyle/>
          <a:p>
            <a:pPr fontAlgn="base"/>
            <a:r>
              <a:rPr lang="en-US" sz="2000" b="1" dirty="0">
                <a:solidFill>
                  <a:srgbClr val="111111"/>
                </a:solidFill>
                <a:latin typeface="Times New Roman" panose="02020603050405020304" pitchFamily="18" charset="0"/>
                <a:cs typeface="Times New Roman" panose="02020603050405020304" pitchFamily="18" charset="0"/>
              </a:rPr>
              <a:t>Business Is Business </a:t>
            </a:r>
          </a:p>
          <a:p>
            <a:pPr algn="just" fontAlgn="base"/>
            <a:r>
              <a:rPr lang="en-US" sz="2000" dirty="0">
                <a:latin typeface="Times New Roman" panose="02020603050405020304" pitchFamily="18" charset="0"/>
                <a:cs typeface="Times New Roman" panose="02020603050405020304" pitchFamily="18" charset="0"/>
              </a:rPr>
              <a:t>Depending on the nature of the company and the company that you serve, there will be occasions when a nominee will have to be rejected. For example, if you work in an industry that needs lots of face-time with clients, or if it includes standing in front of a camera, then it would make sense not to employ someone whose face is covered in tattoos.</a:t>
            </a:r>
            <a:endParaRPr lang="en-US" sz="2000" dirty="0">
              <a:latin typeface="Times New Roman" panose="02020603050405020304" pitchFamily="18" charset="0"/>
              <a:cs typeface="Times New Roman" panose="02020603050405020304" pitchFamily="18" charset="0"/>
            </a:endParaRPr>
          </a:p>
        </p:txBody>
      </p:sp>
      <p:sp>
        <p:nvSpPr>
          <p:cNvPr id="22" name="Rectangle 21"/>
          <p:cNvSpPr/>
          <p:nvPr/>
        </p:nvSpPr>
        <p:spPr>
          <a:xfrm>
            <a:off x="32789" y="3472371"/>
            <a:ext cx="6409411" cy="461665"/>
          </a:xfrm>
          <a:prstGeom prst="rect">
            <a:avLst/>
          </a:prstGeom>
          <a:solidFill>
            <a:schemeClr val="bg1"/>
          </a:solidFill>
          <a:ln>
            <a:solidFill>
              <a:schemeClr val="bg1"/>
            </a:solidFill>
          </a:ln>
          <a:effectLst>
            <a:outerShdw blurRad="50800" dist="38100" algn="l" rotWithShape="0">
              <a:prstClr val="black">
                <a:alpha val="40000"/>
              </a:prstClr>
            </a:outerShdw>
          </a:effectLst>
        </p:spPr>
        <p:txBody>
          <a:bodyPr wrap="square">
            <a:spAutoFit/>
          </a:bodyPr>
          <a:lstStyle/>
          <a:p>
            <a:r>
              <a:rPr lang="en-US" sz="2400" b="1" dirty="0" smtClean="0">
                <a:latin typeface="Times New Roman" panose="02020603050405020304" pitchFamily="18" charset="0"/>
                <a:cs typeface="Times New Roman" panose="02020603050405020304" pitchFamily="18" charset="0"/>
              </a:rPr>
              <a:t>What we consider when having Tattoos?</a:t>
            </a:r>
            <a:endParaRPr lang="en-US" sz="3200" b="1" dirty="0">
              <a:latin typeface="Times New Roman" panose="02020603050405020304" pitchFamily="18" charset="0"/>
              <a:cs typeface="Times New Roman" panose="02020603050405020304" pitchFamily="18" charset="0"/>
            </a:endParaRPr>
          </a:p>
        </p:txBody>
      </p:sp>
      <p:pic>
        <p:nvPicPr>
          <p:cNvPr id="23" name="Picture 22">
            <a:extLst>
              <a:ext uri="{FF2B5EF4-FFF2-40B4-BE49-F238E27FC236}">
                <a16:creationId xmlns:a16="http://schemas.microsoft.com/office/drawing/2014/main" id="{7B1083B8-7F24-C9AF-FA88-CAB8BE99D406}"/>
              </a:ext>
            </a:extLst>
          </p:cNvPr>
          <p:cNvPicPr>
            <a:picLocks noChangeAspect="1"/>
          </p:cNvPicPr>
          <p:nvPr/>
        </p:nvPicPr>
        <p:blipFill>
          <a:blip r:embed="rId10"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467610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barn(inVertical)">
                                      <p:cBhvr>
                                        <p:cTn id="1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sp>
        <p:nvSpPr>
          <p:cNvPr id="16" name="object 16"/>
          <p:cNvSpPr txBox="1"/>
          <p:nvPr/>
        </p:nvSpPr>
        <p:spPr>
          <a:xfrm>
            <a:off x="506466" y="1413918"/>
            <a:ext cx="3613047" cy="524503"/>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lang="en-US" sz="3200" spc="-10" dirty="0" smtClean="0">
                <a:latin typeface="Times New Roman"/>
                <a:cs typeface="Times New Roman"/>
              </a:rPr>
              <a:t>Physical Appearance</a:t>
            </a:r>
            <a:endParaRPr sz="3200" dirty="0">
              <a:latin typeface="Times New Roman"/>
              <a:cs typeface="Times New Roman"/>
            </a:endParaRPr>
          </a:p>
        </p:txBody>
      </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4" cstate="print"/>
            <a:stretch>
              <a:fillRect/>
            </a:stretch>
          </p:blipFill>
          <p:spPr>
            <a:xfrm>
              <a:off x="3162300" y="447675"/>
              <a:ext cx="5743559" cy="1114425"/>
            </a:xfrm>
            <a:prstGeom prst="rect">
              <a:avLst/>
            </a:prstGeom>
          </p:spPr>
        </p:pic>
        <p:pic>
          <p:nvPicPr>
            <p:cNvPr id="42" name="object 5"/>
            <p:cNvPicPr/>
            <p:nvPr/>
          </p:nvPicPr>
          <p:blipFill>
            <a:blip r:embed="rId5" cstate="print"/>
            <a:stretch>
              <a:fillRect/>
            </a:stretch>
          </p:blipFill>
          <p:spPr>
            <a:xfrm>
              <a:off x="3352800" y="85725"/>
              <a:ext cx="5362559" cy="790575"/>
            </a:xfrm>
            <a:prstGeom prst="rect">
              <a:avLst/>
            </a:prstGeom>
          </p:spPr>
        </p:pic>
        <p:pic>
          <p:nvPicPr>
            <p:cNvPr id="43" name="object 6"/>
            <p:cNvPicPr/>
            <p:nvPr/>
          </p:nvPicPr>
          <p:blipFill>
            <a:blip r:embed="rId6"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7" cstate="print"/>
            <a:stretch>
              <a:fillRect/>
            </a:stretch>
          </p:blipFill>
          <p:spPr>
            <a:xfrm>
              <a:off x="3162300" y="447675"/>
              <a:ext cx="5010150" cy="1114425"/>
            </a:xfrm>
            <a:prstGeom prst="rect">
              <a:avLst/>
            </a:prstGeom>
          </p:spPr>
        </p:pic>
        <p:pic>
          <p:nvPicPr>
            <p:cNvPr id="47" name="object 4"/>
            <p:cNvPicPr/>
            <p:nvPr/>
          </p:nvPicPr>
          <p:blipFill>
            <a:blip r:embed="rId8" cstate="print"/>
            <a:stretch>
              <a:fillRect/>
            </a:stretch>
          </p:blipFill>
          <p:spPr>
            <a:xfrm>
              <a:off x="3352800" y="85725"/>
              <a:ext cx="4619640" cy="790575"/>
            </a:xfrm>
            <a:prstGeom prst="rect">
              <a:avLst/>
            </a:prstGeom>
          </p:spPr>
        </p:pic>
        <p:pic>
          <p:nvPicPr>
            <p:cNvPr id="48" name="object 5"/>
            <p:cNvPicPr/>
            <p:nvPr/>
          </p:nvPicPr>
          <p:blipFill>
            <a:blip r:embed="rId9"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4132142" y="748594"/>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2" name="Left Brace 1"/>
          <p:cNvSpPr/>
          <p:nvPr/>
        </p:nvSpPr>
        <p:spPr>
          <a:xfrm>
            <a:off x="1008668" y="2198036"/>
            <a:ext cx="471340" cy="1082492"/>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3" name="Right Brace 2"/>
          <p:cNvSpPr/>
          <p:nvPr/>
        </p:nvSpPr>
        <p:spPr>
          <a:xfrm>
            <a:off x="3186260" y="2198036"/>
            <a:ext cx="367645" cy="1082492"/>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Rectangle 3"/>
          <p:cNvSpPr/>
          <p:nvPr/>
        </p:nvSpPr>
        <p:spPr>
          <a:xfrm>
            <a:off x="1629266" y="2433093"/>
            <a:ext cx="1148648" cy="468077"/>
          </a:xfrm>
          <a:prstGeom prst="rect">
            <a:avLst/>
          </a:prstGeom>
          <a:effectLst>
            <a:glow rad="63500">
              <a:schemeClr val="accent3">
                <a:satMod val="175000"/>
                <a:alpha val="40000"/>
              </a:schemeClr>
            </a:glow>
          </a:effectLst>
        </p:spPr>
        <p:txBody>
          <a:bodyPr wrap="none">
            <a:spAutoFit/>
          </a:bodyPr>
          <a:lstStyle/>
          <a:p>
            <a:pPr>
              <a:lnSpc>
                <a:spcPct val="107000"/>
              </a:lnSpc>
            </a:pPr>
            <a:r>
              <a:rPr lang="en-US" sz="24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Tattoos</a:t>
            </a:r>
            <a:endParaRPr lang="en-US" sz="1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1" name="Rectangle 20"/>
          <p:cNvSpPr/>
          <p:nvPr/>
        </p:nvSpPr>
        <p:spPr>
          <a:xfrm>
            <a:off x="87983" y="4344601"/>
            <a:ext cx="6564198" cy="1323439"/>
          </a:xfrm>
          <a:prstGeom prst="rect">
            <a:avLst/>
          </a:prstGeom>
          <a:noFill/>
          <a:ln>
            <a:solidFill>
              <a:schemeClr val="tx1"/>
            </a:solidFill>
          </a:ln>
        </p:spPr>
        <p:txBody>
          <a:bodyPr wrap="square">
            <a:spAutoFit/>
          </a:bodyPr>
          <a:lstStyle/>
          <a:p>
            <a:r>
              <a:rPr lang="en-US" sz="2000" b="1" dirty="0">
                <a:latin typeface="Times New Roman" panose="02020603050405020304" pitchFamily="18" charset="0"/>
                <a:cs typeface="Times New Roman" panose="02020603050405020304" pitchFamily="18" charset="0"/>
              </a:rPr>
              <a:t>Culture</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Some cultures totally forbid tattoos in the workplace and not only consider them inappropriate, but also consider them forbidden.</a:t>
            </a:r>
            <a:endParaRPr lang="en-US" sz="2000" dirty="0">
              <a:latin typeface="Times New Roman" panose="02020603050405020304" pitchFamily="18" charset="0"/>
              <a:cs typeface="Times New Roman" panose="02020603050405020304" pitchFamily="18" charset="0"/>
            </a:endParaRPr>
          </a:p>
        </p:txBody>
      </p:sp>
      <p:sp>
        <p:nvSpPr>
          <p:cNvPr id="22" name="Rectangle 21"/>
          <p:cNvSpPr/>
          <p:nvPr/>
        </p:nvSpPr>
        <p:spPr>
          <a:xfrm>
            <a:off x="32789" y="3472371"/>
            <a:ext cx="6409411" cy="461665"/>
          </a:xfrm>
          <a:prstGeom prst="rect">
            <a:avLst/>
          </a:prstGeom>
          <a:solidFill>
            <a:schemeClr val="bg1"/>
          </a:solidFill>
          <a:ln>
            <a:solidFill>
              <a:schemeClr val="bg1"/>
            </a:solidFill>
          </a:ln>
          <a:effectLst>
            <a:outerShdw blurRad="50800" dist="38100" algn="l" rotWithShape="0">
              <a:prstClr val="black">
                <a:alpha val="40000"/>
              </a:prstClr>
            </a:outerShdw>
          </a:effectLst>
        </p:spPr>
        <p:txBody>
          <a:bodyPr wrap="square">
            <a:spAutoFit/>
          </a:bodyPr>
          <a:lstStyle/>
          <a:p>
            <a:r>
              <a:rPr lang="en-US" sz="2400" b="1" dirty="0" smtClean="0">
                <a:latin typeface="Times New Roman" panose="02020603050405020304" pitchFamily="18" charset="0"/>
                <a:cs typeface="Times New Roman" panose="02020603050405020304" pitchFamily="18" charset="0"/>
              </a:rPr>
              <a:t>What we consider when having Tattoos?</a:t>
            </a:r>
            <a:endParaRPr lang="en-US" sz="3200" b="1" dirty="0">
              <a:latin typeface="Times New Roman" panose="02020603050405020304" pitchFamily="18" charset="0"/>
              <a:cs typeface="Times New Roman" panose="02020603050405020304" pitchFamily="18" charset="0"/>
            </a:endParaRPr>
          </a:p>
        </p:txBody>
      </p:sp>
      <p:pic>
        <p:nvPicPr>
          <p:cNvPr id="23" name="Picture 22">
            <a:extLst>
              <a:ext uri="{FF2B5EF4-FFF2-40B4-BE49-F238E27FC236}">
                <a16:creationId xmlns:a16="http://schemas.microsoft.com/office/drawing/2014/main" id="{7B1083B8-7F24-C9AF-FA88-CAB8BE99D406}"/>
              </a:ext>
            </a:extLst>
          </p:cNvPr>
          <p:cNvPicPr>
            <a:picLocks noChangeAspect="1"/>
          </p:cNvPicPr>
          <p:nvPr/>
        </p:nvPicPr>
        <p:blipFill>
          <a:blip r:embed="rId10"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1463424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sp>
        <p:nvSpPr>
          <p:cNvPr id="16" name="object 16"/>
          <p:cNvSpPr txBox="1"/>
          <p:nvPr/>
        </p:nvSpPr>
        <p:spPr>
          <a:xfrm>
            <a:off x="506466" y="1413918"/>
            <a:ext cx="3613047" cy="524503"/>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lang="en-US" sz="3200" spc="-10" dirty="0" smtClean="0">
                <a:latin typeface="Times New Roman"/>
                <a:cs typeface="Times New Roman"/>
              </a:rPr>
              <a:t>Physical Appearance</a:t>
            </a:r>
            <a:endParaRPr sz="3200" dirty="0">
              <a:latin typeface="Times New Roman"/>
              <a:cs typeface="Times New Roman"/>
            </a:endParaRPr>
          </a:p>
        </p:txBody>
      </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4" cstate="print"/>
            <a:stretch>
              <a:fillRect/>
            </a:stretch>
          </p:blipFill>
          <p:spPr>
            <a:xfrm>
              <a:off x="3162300" y="447675"/>
              <a:ext cx="5743559" cy="1114425"/>
            </a:xfrm>
            <a:prstGeom prst="rect">
              <a:avLst/>
            </a:prstGeom>
          </p:spPr>
        </p:pic>
        <p:pic>
          <p:nvPicPr>
            <p:cNvPr id="42" name="object 5"/>
            <p:cNvPicPr/>
            <p:nvPr/>
          </p:nvPicPr>
          <p:blipFill>
            <a:blip r:embed="rId5" cstate="print"/>
            <a:stretch>
              <a:fillRect/>
            </a:stretch>
          </p:blipFill>
          <p:spPr>
            <a:xfrm>
              <a:off x="3352800" y="85725"/>
              <a:ext cx="5362559" cy="790575"/>
            </a:xfrm>
            <a:prstGeom prst="rect">
              <a:avLst/>
            </a:prstGeom>
          </p:spPr>
        </p:pic>
        <p:pic>
          <p:nvPicPr>
            <p:cNvPr id="43" name="object 6"/>
            <p:cNvPicPr/>
            <p:nvPr/>
          </p:nvPicPr>
          <p:blipFill>
            <a:blip r:embed="rId6"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7" cstate="print"/>
            <a:stretch>
              <a:fillRect/>
            </a:stretch>
          </p:blipFill>
          <p:spPr>
            <a:xfrm>
              <a:off x="3162300" y="447675"/>
              <a:ext cx="5010150" cy="1114425"/>
            </a:xfrm>
            <a:prstGeom prst="rect">
              <a:avLst/>
            </a:prstGeom>
          </p:spPr>
        </p:pic>
        <p:pic>
          <p:nvPicPr>
            <p:cNvPr id="47" name="object 4"/>
            <p:cNvPicPr/>
            <p:nvPr/>
          </p:nvPicPr>
          <p:blipFill>
            <a:blip r:embed="rId8" cstate="print"/>
            <a:stretch>
              <a:fillRect/>
            </a:stretch>
          </p:blipFill>
          <p:spPr>
            <a:xfrm>
              <a:off x="3352800" y="85725"/>
              <a:ext cx="4619640" cy="790575"/>
            </a:xfrm>
            <a:prstGeom prst="rect">
              <a:avLst/>
            </a:prstGeom>
          </p:spPr>
        </p:pic>
        <p:pic>
          <p:nvPicPr>
            <p:cNvPr id="48" name="object 5"/>
            <p:cNvPicPr/>
            <p:nvPr/>
          </p:nvPicPr>
          <p:blipFill>
            <a:blip r:embed="rId9"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4132142" y="748594"/>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2" name="Left Brace 1"/>
          <p:cNvSpPr/>
          <p:nvPr/>
        </p:nvSpPr>
        <p:spPr>
          <a:xfrm>
            <a:off x="1008668" y="2198036"/>
            <a:ext cx="471340" cy="1082492"/>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3" name="Right Brace 2"/>
          <p:cNvSpPr/>
          <p:nvPr/>
        </p:nvSpPr>
        <p:spPr>
          <a:xfrm>
            <a:off x="3186260" y="2198036"/>
            <a:ext cx="367645" cy="1082492"/>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Rectangle 3"/>
          <p:cNvSpPr/>
          <p:nvPr/>
        </p:nvSpPr>
        <p:spPr>
          <a:xfrm>
            <a:off x="1629266" y="2433093"/>
            <a:ext cx="1148648" cy="468077"/>
          </a:xfrm>
          <a:prstGeom prst="rect">
            <a:avLst/>
          </a:prstGeom>
          <a:effectLst>
            <a:glow rad="63500">
              <a:schemeClr val="accent3">
                <a:satMod val="175000"/>
                <a:alpha val="40000"/>
              </a:schemeClr>
            </a:glow>
          </a:effectLst>
        </p:spPr>
        <p:txBody>
          <a:bodyPr wrap="none">
            <a:spAutoFit/>
          </a:bodyPr>
          <a:lstStyle/>
          <a:p>
            <a:pPr>
              <a:lnSpc>
                <a:spcPct val="107000"/>
              </a:lnSpc>
            </a:pPr>
            <a:r>
              <a:rPr lang="en-US" sz="24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Tattoos</a:t>
            </a:r>
            <a:endParaRPr lang="en-US" sz="1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1" name="Rectangle 20"/>
          <p:cNvSpPr/>
          <p:nvPr/>
        </p:nvSpPr>
        <p:spPr>
          <a:xfrm>
            <a:off x="87983" y="4344601"/>
            <a:ext cx="6564198" cy="1819281"/>
          </a:xfrm>
          <a:prstGeom prst="rect">
            <a:avLst/>
          </a:prstGeom>
          <a:noFill/>
          <a:ln>
            <a:solidFill>
              <a:schemeClr val="tx1"/>
            </a:solidFill>
          </a:ln>
        </p:spPr>
        <p:txBody>
          <a:bodyPr wrap="square">
            <a:spAutoFit/>
          </a:bodyPr>
          <a:lstStyle/>
          <a:p>
            <a:pPr>
              <a:lnSpc>
                <a:spcPct val="107000"/>
              </a:lnSpc>
              <a:spcAft>
                <a:spcPts val="800"/>
              </a:spcAft>
            </a:pPr>
            <a:r>
              <a:rPr lang="en-US" sz="2000" b="1"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Company policy </a:t>
            </a:r>
            <a:endParaRPr lang="en-US" sz="20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US" sz="2000"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Some corporate policies stipulate rules that govern the external appearance, including tattoos, etc., so you should review these policies before getting a tattoo or before joining the business when you already own a tattoo.</a:t>
            </a:r>
            <a:endParaRPr lang="en-US" sz="20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2" name="Rectangle 21"/>
          <p:cNvSpPr/>
          <p:nvPr/>
        </p:nvSpPr>
        <p:spPr>
          <a:xfrm>
            <a:off x="32789" y="3472371"/>
            <a:ext cx="6409411" cy="461665"/>
          </a:xfrm>
          <a:prstGeom prst="rect">
            <a:avLst/>
          </a:prstGeom>
          <a:solidFill>
            <a:schemeClr val="bg1"/>
          </a:solidFill>
          <a:ln>
            <a:solidFill>
              <a:schemeClr val="bg1"/>
            </a:solidFill>
          </a:ln>
          <a:effectLst>
            <a:outerShdw blurRad="50800" dist="38100" algn="l" rotWithShape="0">
              <a:prstClr val="black">
                <a:alpha val="40000"/>
              </a:prstClr>
            </a:outerShdw>
          </a:effectLst>
        </p:spPr>
        <p:txBody>
          <a:bodyPr wrap="square">
            <a:spAutoFit/>
          </a:bodyPr>
          <a:lstStyle/>
          <a:p>
            <a:r>
              <a:rPr lang="en-US" sz="2400" b="1" dirty="0" smtClean="0">
                <a:latin typeface="Times New Roman" panose="02020603050405020304" pitchFamily="18" charset="0"/>
                <a:cs typeface="Times New Roman" panose="02020603050405020304" pitchFamily="18" charset="0"/>
              </a:rPr>
              <a:t>What we consider when having Tattoos?</a:t>
            </a:r>
            <a:endParaRPr lang="en-US" sz="3200" b="1" dirty="0">
              <a:latin typeface="Times New Roman" panose="02020603050405020304" pitchFamily="18" charset="0"/>
              <a:cs typeface="Times New Roman" panose="02020603050405020304" pitchFamily="18" charset="0"/>
            </a:endParaRPr>
          </a:p>
        </p:txBody>
      </p:sp>
      <p:pic>
        <p:nvPicPr>
          <p:cNvPr id="23" name="Picture 22">
            <a:extLst>
              <a:ext uri="{FF2B5EF4-FFF2-40B4-BE49-F238E27FC236}">
                <a16:creationId xmlns:a16="http://schemas.microsoft.com/office/drawing/2014/main" id="{7B1083B8-7F24-C9AF-FA88-CAB8BE99D406}"/>
              </a:ext>
            </a:extLst>
          </p:cNvPr>
          <p:cNvPicPr>
            <a:picLocks noChangeAspect="1"/>
          </p:cNvPicPr>
          <p:nvPr/>
        </p:nvPicPr>
        <p:blipFill>
          <a:blip r:embed="rId10"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1036242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sp>
        <p:nvSpPr>
          <p:cNvPr id="16" name="object 16"/>
          <p:cNvSpPr txBox="1"/>
          <p:nvPr/>
        </p:nvSpPr>
        <p:spPr>
          <a:xfrm>
            <a:off x="506466" y="1413918"/>
            <a:ext cx="3613047" cy="524503"/>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lang="en-US" sz="3200" spc="-10" dirty="0" smtClean="0">
                <a:latin typeface="Times New Roman"/>
                <a:cs typeface="Times New Roman"/>
              </a:rPr>
              <a:t>Facial Behavior</a:t>
            </a:r>
            <a:endParaRPr sz="3200" dirty="0">
              <a:latin typeface="Times New Roman"/>
              <a:cs typeface="Times New Roman"/>
            </a:endParaRPr>
          </a:p>
        </p:txBody>
      </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4" cstate="print"/>
            <a:stretch>
              <a:fillRect/>
            </a:stretch>
          </p:blipFill>
          <p:spPr>
            <a:xfrm>
              <a:off x="3162300" y="447675"/>
              <a:ext cx="5743559" cy="1114425"/>
            </a:xfrm>
            <a:prstGeom prst="rect">
              <a:avLst/>
            </a:prstGeom>
          </p:spPr>
        </p:pic>
        <p:pic>
          <p:nvPicPr>
            <p:cNvPr id="42" name="object 5"/>
            <p:cNvPicPr/>
            <p:nvPr/>
          </p:nvPicPr>
          <p:blipFill>
            <a:blip r:embed="rId5" cstate="print"/>
            <a:stretch>
              <a:fillRect/>
            </a:stretch>
          </p:blipFill>
          <p:spPr>
            <a:xfrm>
              <a:off x="3352800" y="85725"/>
              <a:ext cx="5362559" cy="790575"/>
            </a:xfrm>
            <a:prstGeom prst="rect">
              <a:avLst/>
            </a:prstGeom>
          </p:spPr>
        </p:pic>
        <p:pic>
          <p:nvPicPr>
            <p:cNvPr id="43" name="object 6"/>
            <p:cNvPicPr/>
            <p:nvPr/>
          </p:nvPicPr>
          <p:blipFill>
            <a:blip r:embed="rId6"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7" cstate="print"/>
            <a:stretch>
              <a:fillRect/>
            </a:stretch>
          </p:blipFill>
          <p:spPr>
            <a:xfrm>
              <a:off x="3162300" y="447675"/>
              <a:ext cx="5010150" cy="1114425"/>
            </a:xfrm>
            <a:prstGeom prst="rect">
              <a:avLst/>
            </a:prstGeom>
          </p:spPr>
        </p:pic>
        <p:pic>
          <p:nvPicPr>
            <p:cNvPr id="47" name="object 4"/>
            <p:cNvPicPr/>
            <p:nvPr/>
          </p:nvPicPr>
          <p:blipFill>
            <a:blip r:embed="rId8" cstate="print"/>
            <a:stretch>
              <a:fillRect/>
            </a:stretch>
          </p:blipFill>
          <p:spPr>
            <a:xfrm>
              <a:off x="3352800" y="85725"/>
              <a:ext cx="4619640" cy="790575"/>
            </a:xfrm>
            <a:prstGeom prst="rect">
              <a:avLst/>
            </a:prstGeom>
          </p:spPr>
        </p:pic>
        <p:pic>
          <p:nvPicPr>
            <p:cNvPr id="48" name="object 5"/>
            <p:cNvPicPr/>
            <p:nvPr/>
          </p:nvPicPr>
          <p:blipFill>
            <a:blip r:embed="rId9"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4132142" y="748594"/>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6" name="Rectangle 5"/>
          <p:cNvSpPr/>
          <p:nvPr/>
        </p:nvSpPr>
        <p:spPr>
          <a:xfrm>
            <a:off x="185394" y="2429471"/>
            <a:ext cx="7662338" cy="2436757"/>
          </a:xfrm>
          <a:prstGeom prst="rect">
            <a:avLst/>
          </a:prstGeom>
          <a:ln>
            <a:solidFill>
              <a:schemeClr val="tx1"/>
            </a:solidFill>
          </a:ln>
        </p:spPr>
        <p:txBody>
          <a:bodyPr wrap="square">
            <a:spAutoFit/>
          </a:bodyPr>
          <a:lstStyle/>
          <a:p>
            <a:pPr>
              <a:lnSpc>
                <a:spcPct val="107000"/>
              </a:lnSpc>
            </a:pPr>
            <a:r>
              <a:rPr lang="en-US" sz="2400" dirty="0">
                <a:latin typeface="Times New Roman" panose="02020603050405020304" pitchFamily="18" charset="0"/>
                <a:ea typeface="Calibri" panose="020F0502020204030204" pitchFamily="34" charset="0"/>
                <a:cs typeface="Times New Roman" panose="02020603050405020304" pitchFamily="18" charset="0"/>
              </a:rPr>
              <a:t>It is important not only to have a basic understanding of the emotions communicated by the face but also to be aware of how we manage our faces in daily interactions. Social norms and communication expectations in our culture set the rules for what kinds of emotional expressions are appropriate in certain situations.</a:t>
            </a:r>
            <a:endParaRPr lang="en-US" sz="12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22" name="Picture 21">
            <a:extLst>
              <a:ext uri="{FF2B5EF4-FFF2-40B4-BE49-F238E27FC236}">
                <a16:creationId xmlns:a16="http://schemas.microsoft.com/office/drawing/2014/main" id="{7B1083B8-7F24-C9AF-FA88-CAB8BE99D406}"/>
              </a:ext>
            </a:extLst>
          </p:cNvPr>
          <p:cNvPicPr>
            <a:picLocks noChangeAspect="1"/>
          </p:cNvPicPr>
          <p:nvPr/>
        </p:nvPicPr>
        <p:blipFill>
          <a:blip r:embed="rId10"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1395141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4" cstate="print"/>
            <a:stretch>
              <a:fillRect/>
            </a:stretch>
          </p:blipFill>
          <p:spPr>
            <a:xfrm>
              <a:off x="3162300" y="447675"/>
              <a:ext cx="5743559" cy="1114425"/>
            </a:xfrm>
            <a:prstGeom prst="rect">
              <a:avLst/>
            </a:prstGeom>
          </p:spPr>
        </p:pic>
        <p:pic>
          <p:nvPicPr>
            <p:cNvPr id="42" name="object 5"/>
            <p:cNvPicPr/>
            <p:nvPr/>
          </p:nvPicPr>
          <p:blipFill>
            <a:blip r:embed="rId5" cstate="print"/>
            <a:stretch>
              <a:fillRect/>
            </a:stretch>
          </p:blipFill>
          <p:spPr>
            <a:xfrm>
              <a:off x="3352800" y="85725"/>
              <a:ext cx="5362559" cy="790575"/>
            </a:xfrm>
            <a:prstGeom prst="rect">
              <a:avLst/>
            </a:prstGeom>
          </p:spPr>
        </p:pic>
        <p:pic>
          <p:nvPicPr>
            <p:cNvPr id="43" name="object 6"/>
            <p:cNvPicPr/>
            <p:nvPr/>
          </p:nvPicPr>
          <p:blipFill>
            <a:blip r:embed="rId6"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7" cstate="print"/>
            <a:stretch>
              <a:fillRect/>
            </a:stretch>
          </p:blipFill>
          <p:spPr>
            <a:xfrm>
              <a:off x="3162300" y="447675"/>
              <a:ext cx="5010150" cy="1114425"/>
            </a:xfrm>
            <a:prstGeom prst="rect">
              <a:avLst/>
            </a:prstGeom>
          </p:spPr>
        </p:pic>
        <p:pic>
          <p:nvPicPr>
            <p:cNvPr id="47" name="object 4"/>
            <p:cNvPicPr/>
            <p:nvPr/>
          </p:nvPicPr>
          <p:blipFill>
            <a:blip r:embed="rId8" cstate="print"/>
            <a:stretch>
              <a:fillRect/>
            </a:stretch>
          </p:blipFill>
          <p:spPr>
            <a:xfrm>
              <a:off x="3352800" y="85725"/>
              <a:ext cx="4619640" cy="790575"/>
            </a:xfrm>
            <a:prstGeom prst="rect">
              <a:avLst/>
            </a:prstGeom>
          </p:spPr>
        </p:pic>
        <p:pic>
          <p:nvPicPr>
            <p:cNvPr id="48" name="object 5"/>
            <p:cNvPicPr/>
            <p:nvPr/>
          </p:nvPicPr>
          <p:blipFill>
            <a:blip r:embed="rId9"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4132142" y="748594"/>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2" name="Left Brace 1"/>
          <p:cNvSpPr/>
          <p:nvPr/>
        </p:nvSpPr>
        <p:spPr>
          <a:xfrm>
            <a:off x="1008668" y="2198036"/>
            <a:ext cx="471340" cy="1082492"/>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3" name="Right Brace 2"/>
          <p:cNvSpPr/>
          <p:nvPr/>
        </p:nvSpPr>
        <p:spPr>
          <a:xfrm>
            <a:off x="3186260" y="2198036"/>
            <a:ext cx="367645" cy="1082492"/>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Rectangle 3"/>
          <p:cNvSpPr/>
          <p:nvPr/>
        </p:nvSpPr>
        <p:spPr>
          <a:xfrm>
            <a:off x="1272479" y="2398045"/>
            <a:ext cx="2081019" cy="468077"/>
          </a:xfrm>
          <a:prstGeom prst="rect">
            <a:avLst/>
          </a:prstGeom>
          <a:effectLst>
            <a:glow rad="63500">
              <a:schemeClr val="accent3">
                <a:satMod val="175000"/>
                <a:alpha val="40000"/>
              </a:schemeClr>
            </a:glow>
          </a:effectLst>
        </p:spPr>
        <p:txBody>
          <a:bodyPr wrap="none">
            <a:spAutoFit/>
          </a:bodyPr>
          <a:lstStyle/>
          <a:p>
            <a:pPr>
              <a:lnSpc>
                <a:spcPct val="107000"/>
              </a:lnSpc>
            </a:pPr>
            <a:r>
              <a:rPr lang="en-US" sz="2400" b="1" u="sng"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Neutralization</a:t>
            </a:r>
            <a:endParaRPr lang="en-US"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1" name="Rectangle 20"/>
          <p:cNvSpPr/>
          <p:nvPr/>
        </p:nvSpPr>
        <p:spPr>
          <a:xfrm>
            <a:off x="71399" y="3480537"/>
            <a:ext cx="6564198" cy="405367"/>
          </a:xfrm>
          <a:prstGeom prst="rect">
            <a:avLst/>
          </a:prstGeom>
          <a:noFill/>
          <a:ln>
            <a:solidFill>
              <a:schemeClr val="tx1"/>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It is often referred to as having a poker face.</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23" name="object 16"/>
          <p:cNvSpPr txBox="1"/>
          <p:nvPr/>
        </p:nvSpPr>
        <p:spPr>
          <a:xfrm>
            <a:off x="506466" y="1413918"/>
            <a:ext cx="3613047" cy="524503"/>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lang="en-US" sz="3200" spc="-10" dirty="0" smtClean="0">
                <a:latin typeface="Times New Roman"/>
                <a:cs typeface="Times New Roman"/>
              </a:rPr>
              <a:t>Facial Behavior</a:t>
            </a:r>
            <a:endParaRPr sz="3200" dirty="0">
              <a:latin typeface="Times New Roman"/>
              <a:cs typeface="Times New Roman"/>
            </a:endParaRPr>
          </a:p>
        </p:txBody>
      </p:sp>
      <p:pic>
        <p:nvPicPr>
          <p:cNvPr id="5" name="Picture 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23850" y="4085913"/>
            <a:ext cx="5470128" cy="2638292"/>
          </a:xfrm>
          <a:prstGeom prst="rect">
            <a:avLst/>
          </a:prstGeom>
        </p:spPr>
      </p:pic>
      <p:pic>
        <p:nvPicPr>
          <p:cNvPr id="24" name="Picture 23">
            <a:extLst>
              <a:ext uri="{FF2B5EF4-FFF2-40B4-BE49-F238E27FC236}">
                <a16:creationId xmlns:a16="http://schemas.microsoft.com/office/drawing/2014/main" id="{7B1083B8-7F24-C9AF-FA88-CAB8BE99D406}"/>
              </a:ext>
            </a:extLst>
          </p:cNvPr>
          <p:cNvPicPr>
            <a:picLocks noChangeAspect="1"/>
          </p:cNvPicPr>
          <p:nvPr/>
        </p:nvPicPr>
        <p:blipFill>
          <a:blip r:embed="rId11"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290250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barn(inVertical)">
                                      <p:cBhvr>
                                        <p:cTn id="21" dur="500"/>
                                        <p:tgtEl>
                                          <p:spTgt spid="21"/>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wipe(down)">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2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4" cstate="print"/>
            <a:stretch>
              <a:fillRect/>
            </a:stretch>
          </p:blipFill>
          <p:spPr>
            <a:xfrm>
              <a:off x="3162300" y="447675"/>
              <a:ext cx="5743559" cy="1114425"/>
            </a:xfrm>
            <a:prstGeom prst="rect">
              <a:avLst/>
            </a:prstGeom>
          </p:spPr>
        </p:pic>
        <p:pic>
          <p:nvPicPr>
            <p:cNvPr id="42" name="object 5"/>
            <p:cNvPicPr/>
            <p:nvPr/>
          </p:nvPicPr>
          <p:blipFill>
            <a:blip r:embed="rId5" cstate="print"/>
            <a:stretch>
              <a:fillRect/>
            </a:stretch>
          </p:blipFill>
          <p:spPr>
            <a:xfrm>
              <a:off x="3352800" y="85725"/>
              <a:ext cx="5362559" cy="790575"/>
            </a:xfrm>
            <a:prstGeom prst="rect">
              <a:avLst/>
            </a:prstGeom>
          </p:spPr>
        </p:pic>
        <p:pic>
          <p:nvPicPr>
            <p:cNvPr id="43" name="object 6"/>
            <p:cNvPicPr/>
            <p:nvPr/>
          </p:nvPicPr>
          <p:blipFill>
            <a:blip r:embed="rId6"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7" cstate="print"/>
            <a:stretch>
              <a:fillRect/>
            </a:stretch>
          </p:blipFill>
          <p:spPr>
            <a:xfrm>
              <a:off x="3162300" y="447675"/>
              <a:ext cx="5010150" cy="1114425"/>
            </a:xfrm>
            <a:prstGeom prst="rect">
              <a:avLst/>
            </a:prstGeom>
          </p:spPr>
        </p:pic>
        <p:pic>
          <p:nvPicPr>
            <p:cNvPr id="47" name="object 4"/>
            <p:cNvPicPr/>
            <p:nvPr/>
          </p:nvPicPr>
          <p:blipFill>
            <a:blip r:embed="rId8" cstate="print"/>
            <a:stretch>
              <a:fillRect/>
            </a:stretch>
          </p:blipFill>
          <p:spPr>
            <a:xfrm>
              <a:off x="3352800" y="85725"/>
              <a:ext cx="4619640" cy="790575"/>
            </a:xfrm>
            <a:prstGeom prst="rect">
              <a:avLst/>
            </a:prstGeom>
          </p:spPr>
        </p:pic>
        <p:pic>
          <p:nvPicPr>
            <p:cNvPr id="48" name="object 5"/>
            <p:cNvPicPr/>
            <p:nvPr/>
          </p:nvPicPr>
          <p:blipFill>
            <a:blip r:embed="rId9"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4132142" y="748594"/>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2" name="Left Brace 1"/>
          <p:cNvSpPr/>
          <p:nvPr/>
        </p:nvSpPr>
        <p:spPr>
          <a:xfrm>
            <a:off x="1008668" y="2198036"/>
            <a:ext cx="471340" cy="1082492"/>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3" name="Right Brace 2"/>
          <p:cNvSpPr/>
          <p:nvPr/>
        </p:nvSpPr>
        <p:spPr>
          <a:xfrm>
            <a:off x="3186260" y="2198036"/>
            <a:ext cx="367645" cy="1082492"/>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Rectangle 3"/>
          <p:cNvSpPr/>
          <p:nvPr/>
        </p:nvSpPr>
        <p:spPr>
          <a:xfrm>
            <a:off x="1707695" y="2407086"/>
            <a:ext cx="1210588" cy="468077"/>
          </a:xfrm>
          <a:prstGeom prst="rect">
            <a:avLst/>
          </a:prstGeom>
          <a:effectLst>
            <a:glow rad="63500">
              <a:schemeClr val="accent3">
                <a:satMod val="175000"/>
                <a:alpha val="40000"/>
              </a:schemeClr>
            </a:glow>
          </a:effectLst>
        </p:spPr>
        <p:txBody>
          <a:bodyPr wrap="none">
            <a:spAutoFit/>
          </a:bodyPr>
          <a:lstStyle/>
          <a:p>
            <a:pPr>
              <a:lnSpc>
                <a:spcPct val="107000"/>
              </a:lnSpc>
            </a:pPr>
            <a:r>
              <a:rPr lang="en-US" sz="2400" b="1" u="sng"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Making</a:t>
            </a:r>
            <a:endParaRPr lang="en-US"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1" name="Rectangle 20"/>
          <p:cNvSpPr/>
          <p:nvPr/>
        </p:nvSpPr>
        <p:spPr>
          <a:xfrm>
            <a:off x="71399" y="3480537"/>
            <a:ext cx="6564198" cy="1015663"/>
          </a:xfrm>
          <a:prstGeom prst="rect">
            <a:avLst/>
          </a:prstGeom>
          <a:no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It means hiding an expression connected to a felt emotion and replacing it with an expression more appropriate to the situation.</a:t>
            </a:r>
            <a:endParaRPr lang="en-US" sz="2000" dirty="0">
              <a:latin typeface="Times New Roman" panose="02020603050405020304" pitchFamily="18" charset="0"/>
              <a:cs typeface="Times New Roman" panose="02020603050405020304" pitchFamily="18" charset="0"/>
            </a:endParaRPr>
          </a:p>
        </p:txBody>
      </p:sp>
      <p:sp>
        <p:nvSpPr>
          <p:cNvPr id="23" name="object 16"/>
          <p:cNvSpPr txBox="1"/>
          <p:nvPr/>
        </p:nvSpPr>
        <p:spPr>
          <a:xfrm>
            <a:off x="506466" y="1413918"/>
            <a:ext cx="3613047" cy="524503"/>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lang="en-US" sz="3200" spc="-10" dirty="0" smtClean="0">
                <a:latin typeface="Times New Roman"/>
                <a:cs typeface="Times New Roman"/>
              </a:rPr>
              <a:t>Facial Behavior</a:t>
            </a:r>
            <a:endParaRPr sz="3200" dirty="0">
              <a:latin typeface="Times New Roman"/>
              <a:cs typeface="Times New Roman"/>
            </a:endParaRPr>
          </a:p>
        </p:txBody>
      </p:sp>
      <p:pic>
        <p:nvPicPr>
          <p:cNvPr id="6" name="Picture 5"/>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244338" y="4223208"/>
            <a:ext cx="3627481" cy="2634791"/>
          </a:xfrm>
          <a:prstGeom prst="rect">
            <a:avLst/>
          </a:prstGeom>
        </p:spPr>
      </p:pic>
      <p:pic>
        <p:nvPicPr>
          <p:cNvPr id="24" name="Picture 23">
            <a:extLst>
              <a:ext uri="{FF2B5EF4-FFF2-40B4-BE49-F238E27FC236}">
                <a16:creationId xmlns:a16="http://schemas.microsoft.com/office/drawing/2014/main" id="{7B1083B8-7F24-C9AF-FA88-CAB8BE99D406}"/>
              </a:ext>
            </a:extLst>
          </p:cNvPr>
          <p:cNvPicPr>
            <a:picLocks noChangeAspect="1"/>
          </p:cNvPicPr>
          <p:nvPr/>
        </p:nvPicPr>
        <p:blipFill>
          <a:blip r:embed="rId11"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1364052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2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4" cstate="print"/>
            <a:stretch>
              <a:fillRect/>
            </a:stretch>
          </p:blipFill>
          <p:spPr>
            <a:xfrm>
              <a:off x="3162300" y="447675"/>
              <a:ext cx="5743559" cy="1114425"/>
            </a:xfrm>
            <a:prstGeom prst="rect">
              <a:avLst/>
            </a:prstGeom>
          </p:spPr>
        </p:pic>
        <p:pic>
          <p:nvPicPr>
            <p:cNvPr id="42" name="object 5"/>
            <p:cNvPicPr/>
            <p:nvPr/>
          </p:nvPicPr>
          <p:blipFill>
            <a:blip r:embed="rId5" cstate="print"/>
            <a:stretch>
              <a:fillRect/>
            </a:stretch>
          </p:blipFill>
          <p:spPr>
            <a:xfrm>
              <a:off x="3352800" y="85725"/>
              <a:ext cx="5362559" cy="790575"/>
            </a:xfrm>
            <a:prstGeom prst="rect">
              <a:avLst/>
            </a:prstGeom>
          </p:spPr>
        </p:pic>
        <p:pic>
          <p:nvPicPr>
            <p:cNvPr id="43" name="object 6"/>
            <p:cNvPicPr/>
            <p:nvPr/>
          </p:nvPicPr>
          <p:blipFill>
            <a:blip r:embed="rId6"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7" cstate="print"/>
            <a:stretch>
              <a:fillRect/>
            </a:stretch>
          </p:blipFill>
          <p:spPr>
            <a:xfrm>
              <a:off x="3162300" y="447675"/>
              <a:ext cx="5010150" cy="1114425"/>
            </a:xfrm>
            <a:prstGeom prst="rect">
              <a:avLst/>
            </a:prstGeom>
          </p:spPr>
        </p:pic>
        <p:pic>
          <p:nvPicPr>
            <p:cNvPr id="47" name="object 4"/>
            <p:cNvPicPr/>
            <p:nvPr/>
          </p:nvPicPr>
          <p:blipFill>
            <a:blip r:embed="rId8" cstate="print"/>
            <a:stretch>
              <a:fillRect/>
            </a:stretch>
          </p:blipFill>
          <p:spPr>
            <a:xfrm>
              <a:off x="3352800" y="85725"/>
              <a:ext cx="4619640" cy="790575"/>
            </a:xfrm>
            <a:prstGeom prst="rect">
              <a:avLst/>
            </a:prstGeom>
          </p:spPr>
        </p:pic>
        <p:pic>
          <p:nvPicPr>
            <p:cNvPr id="48" name="object 5"/>
            <p:cNvPicPr/>
            <p:nvPr/>
          </p:nvPicPr>
          <p:blipFill>
            <a:blip r:embed="rId9"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4132142" y="748594"/>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2" name="Left Brace 1"/>
          <p:cNvSpPr/>
          <p:nvPr/>
        </p:nvSpPr>
        <p:spPr>
          <a:xfrm>
            <a:off x="1008668" y="2198036"/>
            <a:ext cx="471340" cy="1082492"/>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3" name="Right Brace 2"/>
          <p:cNvSpPr/>
          <p:nvPr/>
        </p:nvSpPr>
        <p:spPr>
          <a:xfrm>
            <a:off x="3186260" y="2198036"/>
            <a:ext cx="367645" cy="1082492"/>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Rectangle 3"/>
          <p:cNvSpPr/>
          <p:nvPr/>
        </p:nvSpPr>
        <p:spPr>
          <a:xfrm>
            <a:off x="1272479" y="2398045"/>
            <a:ext cx="2082621" cy="468077"/>
          </a:xfrm>
          <a:prstGeom prst="rect">
            <a:avLst/>
          </a:prstGeom>
          <a:effectLst>
            <a:glow rad="63500">
              <a:schemeClr val="accent3">
                <a:satMod val="175000"/>
                <a:alpha val="40000"/>
              </a:schemeClr>
            </a:glow>
          </a:effectLst>
        </p:spPr>
        <p:txBody>
          <a:bodyPr wrap="none">
            <a:spAutoFit/>
          </a:bodyPr>
          <a:lstStyle/>
          <a:p>
            <a:pPr>
              <a:lnSpc>
                <a:spcPct val="107000"/>
              </a:lnSpc>
            </a:pPr>
            <a:r>
              <a:rPr lang="en-US" sz="2400" b="1" u="sng"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Intensification</a:t>
            </a:r>
            <a:endParaRPr lang="en-US"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1" name="Rectangle 20"/>
          <p:cNvSpPr/>
          <p:nvPr/>
        </p:nvSpPr>
        <p:spPr>
          <a:xfrm>
            <a:off x="71399" y="3480537"/>
            <a:ext cx="6564198" cy="400110"/>
          </a:xfrm>
          <a:prstGeom prst="rect">
            <a:avLst/>
          </a:prstGeom>
          <a:no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Exaggerates how we feel about something.</a:t>
            </a:r>
            <a:endParaRPr lang="en-US" sz="2000" dirty="0">
              <a:latin typeface="Times New Roman" panose="02020603050405020304" pitchFamily="18" charset="0"/>
              <a:cs typeface="Times New Roman" panose="02020603050405020304" pitchFamily="18" charset="0"/>
            </a:endParaRPr>
          </a:p>
        </p:txBody>
      </p:sp>
      <p:sp>
        <p:nvSpPr>
          <p:cNvPr id="23" name="object 16"/>
          <p:cNvSpPr txBox="1"/>
          <p:nvPr/>
        </p:nvSpPr>
        <p:spPr>
          <a:xfrm>
            <a:off x="506466" y="1413918"/>
            <a:ext cx="3613047" cy="524503"/>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lang="en-US" sz="3200" spc="-10" dirty="0" smtClean="0">
                <a:latin typeface="Times New Roman"/>
                <a:cs typeface="Times New Roman"/>
              </a:rPr>
              <a:t>Facial Behavior</a:t>
            </a:r>
            <a:endParaRPr sz="3200" dirty="0">
              <a:latin typeface="Times New Roman"/>
              <a:cs typeface="Times New Roman"/>
            </a:endParaRPr>
          </a:p>
        </p:txBody>
      </p:sp>
      <p:pic>
        <p:nvPicPr>
          <p:cNvPr id="5" name="Picture 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26453" y="4070200"/>
            <a:ext cx="4762500" cy="2676525"/>
          </a:xfrm>
          <a:prstGeom prst="rect">
            <a:avLst/>
          </a:prstGeom>
        </p:spPr>
      </p:pic>
      <p:pic>
        <p:nvPicPr>
          <p:cNvPr id="24" name="Picture 23">
            <a:extLst>
              <a:ext uri="{FF2B5EF4-FFF2-40B4-BE49-F238E27FC236}">
                <a16:creationId xmlns:a16="http://schemas.microsoft.com/office/drawing/2014/main" id="{7B1083B8-7F24-C9AF-FA88-CAB8BE99D406}"/>
              </a:ext>
            </a:extLst>
          </p:cNvPr>
          <p:cNvPicPr>
            <a:picLocks noChangeAspect="1"/>
          </p:cNvPicPr>
          <p:nvPr/>
        </p:nvPicPr>
        <p:blipFill>
          <a:blip r:embed="rId11"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1329369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ppt_x"/>
                                          </p:val>
                                        </p:tav>
                                        <p:tav tm="100000">
                                          <p:val>
                                            <p:strVal val="#ppt_x"/>
                                          </p:val>
                                        </p:tav>
                                      </p:tavLst>
                                    </p:anim>
                                    <p:anim calcmode="lin" valueType="num">
                                      <p:cBhvr additive="base">
                                        <p:cTn id="16" dur="500" fill="hold"/>
                                        <p:tgtEl>
                                          <p:spTgt spid="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down)">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2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4" cstate="print"/>
            <a:stretch>
              <a:fillRect/>
            </a:stretch>
          </p:blipFill>
          <p:spPr>
            <a:xfrm>
              <a:off x="3162300" y="447675"/>
              <a:ext cx="5743559" cy="1114425"/>
            </a:xfrm>
            <a:prstGeom prst="rect">
              <a:avLst/>
            </a:prstGeom>
          </p:spPr>
        </p:pic>
        <p:pic>
          <p:nvPicPr>
            <p:cNvPr id="42" name="object 5"/>
            <p:cNvPicPr/>
            <p:nvPr/>
          </p:nvPicPr>
          <p:blipFill>
            <a:blip r:embed="rId5" cstate="print"/>
            <a:stretch>
              <a:fillRect/>
            </a:stretch>
          </p:blipFill>
          <p:spPr>
            <a:xfrm>
              <a:off x="3352800" y="85725"/>
              <a:ext cx="5362559" cy="790575"/>
            </a:xfrm>
            <a:prstGeom prst="rect">
              <a:avLst/>
            </a:prstGeom>
          </p:spPr>
        </p:pic>
        <p:pic>
          <p:nvPicPr>
            <p:cNvPr id="43" name="object 6"/>
            <p:cNvPicPr/>
            <p:nvPr/>
          </p:nvPicPr>
          <p:blipFill>
            <a:blip r:embed="rId6"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7" cstate="print"/>
            <a:stretch>
              <a:fillRect/>
            </a:stretch>
          </p:blipFill>
          <p:spPr>
            <a:xfrm>
              <a:off x="3162300" y="447675"/>
              <a:ext cx="5010150" cy="1114425"/>
            </a:xfrm>
            <a:prstGeom prst="rect">
              <a:avLst/>
            </a:prstGeom>
          </p:spPr>
        </p:pic>
        <p:pic>
          <p:nvPicPr>
            <p:cNvPr id="47" name="object 4"/>
            <p:cNvPicPr/>
            <p:nvPr/>
          </p:nvPicPr>
          <p:blipFill>
            <a:blip r:embed="rId8" cstate="print"/>
            <a:stretch>
              <a:fillRect/>
            </a:stretch>
          </p:blipFill>
          <p:spPr>
            <a:xfrm>
              <a:off x="3352800" y="85725"/>
              <a:ext cx="4619640" cy="790575"/>
            </a:xfrm>
            <a:prstGeom prst="rect">
              <a:avLst/>
            </a:prstGeom>
          </p:spPr>
        </p:pic>
        <p:pic>
          <p:nvPicPr>
            <p:cNvPr id="48" name="object 5"/>
            <p:cNvPicPr/>
            <p:nvPr/>
          </p:nvPicPr>
          <p:blipFill>
            <a:blip r:embed="rId9"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4132142" y="748594"/>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2" name="Left Brace 1"/>
          <p:cNvSpPr/>
          <p:nvPr/>
        </p:nvSpPr>
        <p:spPr>
          <a:xfrm>
            <a:off x="1008668" y="2198036"/>
            <a:ext cx="471340" cy="1082492"/>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3" name="Right Brace 2"/>
          <p:cNvSpPr/>
          <p:nvPr/>
        </p:nvSpPr>
        <p:spPr>
          <a:xfrm>
            <a:off x="3640958" y="2198036"/>
            <a:ext cx="367645" cy="1082492"/>
          </a:xfrm>
          <a:prstGeom prst="righ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Rectangle 3"/>
          <p:cNvSpPr/>
          <p:nvPr/>
        </p:nvSpPr>
        <p:spPr>
          <a:xfrm>
            <a:off x="1272479" y="2398045"/>
            <a:ext cx="2552302" cy="461665"/>
          </a:xfrm>
          <a:prstGeom prst="rect">
            <a:avLst/>
          </a:prstGeom>
          <a:effectLst>
            <a:glow rad="63500">
              <a:schemeClr val="accent3">
                <a:satMod val="175000"/>
                <a:alpha val="40000"/>
              </a:schemeClr>
            </a:glow>
          </a:effectLst>
        </p:spPr>
        <p:txBody>
          <a:bodyPr wrap="none">
            <a:spAutoFit/>
          </a:bodyPr>
          <a:lstStyle/>
          <a:p>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 intensification</a:t>
            </a:r>
            <a:endPar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1" name="Rectangle 20"/>
          <p:cNvSpPr/>
          <p:nvPr/>
        </p:nvSpPr>
        <p:spPr>
          <a:xfrm>
            <a:off x="616" y="3319334"/>
            <a:ext cx="7847116" cy="707886"/>
          </a:xfrm>
          <a:prstGeom prst="rect">
            <a:avLst/>
          </a:prstGeom>
          <a:no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By contrast, if we reduce the intensity of our facial expression connected to a certain emotion.</a:t>
            </a:r>
            <a:endParaRPr lang="en-US" sz="2000" dirty="0">
              <a:latin typeface="Times New Roman" panose="02020603050405020304" pitchFamily="18" charset="0"/>
              <a:cs typeface="Times New Roman" panose="02020603050405020304" pitchFamily="18" charset="0"/>
            </a:endParaRPr>
          </a:p>
        </p:txBody>
      </p:sp>
      <p:sp>
        <p:nvSpPr>
          <p:cNvPr id="23" name="object 16"/>
          <p:cNvSpPr txBox="1"/>
          <p:nvPr/>
        </p:nvSpPr>
        <p:spPr>
          <a:xfrm>
            <a:off x="506466" y="1413918"/>
            <a:ext cx="3613047" cy="524503"/>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lang="en-US" sz="3200" spc="-10" dirty="0" smtClean="0">
                <a:latin typeface="Times New Roman"/>
                <a:cs typeface="Times New Roman"/>
              </a:rPr>
              <a:t>Facial Behavior</a:t>
            </a:r>
            <a:endParaRPr sz="3200" dirty="0">
              <a:latin typeface="Times New Roman"/>
              <a:cs typeface="Times New Roman"/>
            </a:endParaRPr>
          </a:p>
        </p:txBody>
      </p:sp>
      <p:pic>
        <p:nvPicPr>
          <p:cNvPr id="6" name="Picture 5"/>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01868" y="4042345"/>
            <a:ext cx="5640332" cy="2846395"/>
          </a:xfrm>
          <a:prstGeom prst="rect">
            <a:avLst/>
          </a:prstGeom>
        </p:spPr>
      </p:pic>
      <p:pic>
        <p:nvPicPr>
          <p:cNvPr id="24" name="Picture 23">
            <a:extLst>
              <a:ext uri="{FF2B5EF4-FFF2-40B4-BE49-F238E27FC236}">
                <a16:creationId xmlns:a16="http://schemas.microsoft.com/office/drawing/2014/main" id="{7B1083B8-7F24-C9AF-FA88-CAB8BE99D406}"/>
              </a:ext>
            </a:extLst>
          </p:cNvPr>
          <p:cNvPicPr>
            <a:picLocks noChangeAspect="1"/>
          </p:cNvPicPr>
          <p:nvPr/>
        </p:nvPicPr>
        <p:blipFill>
          <a:blip r:embed="rId11"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1177000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arn(inVertical)">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2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object 13"/>
          <p:cNvGrpSpPr/>
          <p:nvPr/>
        </p:nvGrpSpPr>
        <p:grpSpPr>
          <a:xfrm>
            <a:off x="323850" y="1257284"/>
            <a:ext cx="1685925" cy="1019175"/>
            <a:chOff x="323850" y="1257284"/>
            <a:chExt cx="1685925" cy="1019175"/>
          </a:xfrm>
        </p:grpSpPr>
        <p:pic>
          <p:nvPicPr>
            <p:cNvPr id="14" name="object 14"/>
            <p:cNvPicPr/>
            <p:nvPr/>
          </p:nvPicPr>
          <p:blipFill>
            <a:blip r:embed="rId2" cstate="print"/>
            <a:stretch>
              <a:fillRect/>
            </a:stretch>
          </p:blipFill>
          <p:spPr>
            <a:xfrm>
              <a:off x="476250" y="1343025"/>
              <a:ext cx="1304925" cy="733425"/>
            </a:xfrm>
            <a:prstGeom prst="rect">
              <a:avLst/>
            </a:prstGeom>
          </p:spPr>
        </p:pic>
        <p:pic>
          <p:nvPicPr>
            <p:cNvPr id="15" name="object 15"/>
            <p:cNvPicPr/>
            <p:nvPr/>
          </p:nvPicPr>
          <p:blipFill>
            <a:blip r:embed="rId3" cstate="print"/>
            <a:stretch>
              <a:fillRect/>
            </a:stretch>
          </p:blipFill>
          <p:spPr>
            <a:xfrm>
              <a:off x="323850" y="1257284"/>
              <a:ext cx="1685925" cy="1019175"/>
            </a:xfrm>
            <a:prstGeom prst="rect">
              <a:avLst/>
            </a:prstGeom>
          </p:spPr>
        </p:pic>
      </p:grpSp>
      <p:sp>
        <p:nvSpPr>
          <p:cNvPr id="16" name="object 16"/>
          <p:cNvSpPr txBox="1"/>
          <p:nvPr/>
        </p:nvSpPr>
        <p:spPr>
          <a:xfrm>
            <a:off x="506466" y="1413918"/>
            <a:ext cx="3613047" cy="524503"/>
          </a:xfrm>
          <a:prstGeom prst="rect">
            <a:avLst/>
          </a:prstGeom>
          <a:solidFill>
            <a:schemeClr val="bg1">
              <a:lumMod val="85000"/>
            </a:schemeClr>
          </a:solidFill>
          <a:ln w="9534">
            <a:solidFill>
              <a:srgbClr val="3F3F3F"/>
            </a:solidFill>
          </a:ln>
        </p:spPr>
        <p:txBody>
          <a:bodyPr vert="horz" wrap="square" lIns="0" tIns="31750" rIns="0" bIns="0" rtlCol="0">
            <a:spAutoFit/>
          </a:bodyPr>
          <a:lstStyle/>
          <a:p>
            <a:pPr marL="91440">
              <a:lnSpc>
                <a:spcPct val="100000"/>
              </a:lnSpc>
              <a:spcBef>
                <a:spcPts val="250"/>
              </a:spcBef>
            </a:pPr>
            <a:r>
              <a:rPr lang="en-US" sz="3200" spc="-10" dirty="0" smtClean="0">
                <a:latin typeface="Times New Roman"/>
                <a:cs typeface="Times New Roman"/>
              </a:rPr>
              <a:t>Touch</a:t>
            </a:r>
            <a:endParaRPr sz="3200" dirty="0">
              <a:latin typeface="Times New Roman"/>
              <a:cs typeface="Times New Roman"/>
            </a:endParaRPr>
          </a:p>
        </p:txBody>
      </p:sp>
      <p:grpSp>
        <p:nvGrpSpPr>
          <p:cNvPr id="40" name="object 3"/>
          <p:cNvGrpSpPr/>
          <p:nvPr/>
        </p:nvGrpSpPr>
        <p:grpSpPr>
          <a:xfrm>
            <a:off x="2294673" y="49404"/>
            <a:ext cx="5744210" cy="1562100"/>
            <a:chOff x="3162300" y="0"/>
            <a:chExt cx="5744210" cy="1562100"/>
          </a:xfrm>
        </p:grpSpPr>
        <p:pic>
          <p:nvPicPr>
            <p:cNvPr id="41" name="object 4"/>
            <p:cNvPicPr/>
            <p:nvPr/>
          </p:nvPicPr>
          <p:blipFill>
            <a:blip r:embed="rId4" cstate="print"/>
            <a:stretch>
              <a:fillRect/>
            </a:stretch>
          </p:blipFill>
          <p:spPr>
            <a:xfrm>
              <a:off x="3162300" y="447675"/>
              <a:ext cx="5743559" cy="1114425"/>
            </a:xfrm>
            <a:prstGeom prst="rect">
              <a:avLst/>
            </a:prstGeom>
          </p:spPr>
        </p:pic>
        <p:pic>
          <p:nvPicPr>
            <p:cNvPr id="42" name="object 5"/>
            <p:cNvPicPr/>
            <p:nvPr/>
          </p:nvPicPr>
          <p:blipFill>
            <a:blip r:embed="rId5" cstate="print"/>
            <a:stretch>
              <a:fillRect/>
            </a:stretch>
          </p:blipFill>
          <p:spPr>
            <a:xfrm>
              <a:off x="3352800" y="85725"/>
              <a:ext cx="5362559" cy="790575"/>
            </a:xfrm>
            <a:prstGeom prst="rect">
              <a:avLst/>
            </a:prstGeom>
          </p:spPr>
        </p:pic>
        <p:pic>
          <p:nvPicPr>
            <p:cNvPr id="43" name="object 6"/>
            <p:cNvPicPr/>
            <p:nvPr/>
          </p:nvPicPr>
          <p:blipFill>
            <a:blip r:embed="rId6" cstate="print"/>
            <a:stretch>
              <a:fillRect/>
            </a:stretch>
          </p:blipFill>
          <p:spPr>
            <a:xfrm>
              <a:off x="3171840" y="0"/>
              <a:ext cx="5734050" cy="1104899"/>
            </a:xfrm>
            <a:prstGeom prst="rect">
              <a:avLst/>
            </a:prstGeom>
          </p:spPr>
        </p:pic>
      </p:grpSp>
      <p:sp>
        <p:nvSpPr>
          <p:cNvPr id="44" name="object 6"/>
          <p:cNvSpPr txBox="1">
            <a:spLocks/>
          </p:cNvSpPr>
          <p:nvPr/>
        </p:nvSpPr>
        <p:spPr>
          <a:xfrm>
            <a:off x="1687398" y="151572"/>
            <a:ext cx="6958761" cy="581569"/>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3600" smtClean="0"/>
              <a:t>Codes of Nonverbal</a:t>
            </a:r>
            <a:r>
              <a:rPr lang="en-US" sz="3600" spc="-15" smtClean="0"/>
              <a:t> </a:t>
            </a:r>
            <a:r>
              <a:rPr lang="en-US" sz="3600" spc="-10" smtClean="0"/>
              <a:t>Communication</a:t>
            </a:r>
            <a:endParaRPr lang="en-US" sz="3600" dirty="0"/>
          </a:p>
        </p:txBody>
      </p:sp>
      <p:grpSp>
        <p:nvGrpSpPr>
          <p:cNvPr id="45" name="object 2"/>
          <p:cNvGrpSpPr/>
          <p:nvPr/>
        </p:nvGrpSpPr>
        <p:grpSpPr>
          <a:xfrm>
            <a:off x="8993171" y="-66930"/>
            <a:ext cx="3337089" cy="1282045"/>
            <a:chOff x="3162300" y="0"/>
            <a:chExt cx="5010150" cy="1562100"/>
          </a:xfrm>
        </p:grpSpPr>
        <p:pic>
          <p:nvPicPr>
            <p:cNvPr id="46" name="object 3"/>
            <p:cNvPicPr/>
            <p:nvPr/>
          </p:nvPicPr>
          <p:blipFill>
            <a:blip r:embed="rId7" cstate="print"/>
            <a:stretch>
              <a:fillRect/>
            </a:stretch>
          </p:blipFill>
          <p:spPr>
            <a:xfrm>
              <a:off x="3162300" y="447675"/>
              <a:ext cx="5010150" cy="1114425"/>
            </a:xfrm>
            <a:prstGeom prst="rect">
              <a:avLst/>
            </a:prstGeom>
          </p:spPr>
        </p:pic>
        <p:pic>
          <p:nvPicPr>
            <p:cNvPr id="47" name="object 4"/>
            <p:cNvPicPr/>
            <p:nvPr/>
          </p:nvPicPr>
          <p:blipFill>
            <a:blip r:embed="rId8" cstate="print"/>
            <a:stretch>
              <a:fillRect/>
            </a:stretch>
          </p:blipFill>
          <p:spPr>
            <a:xfrm>
              <a:off x="3352800" y="85725"/>
              <a:ext cx="4619640" cy="790575"/>
            </a:xfrm>
            <a:prstGeom prst="rect">
              <a:avLst/>
            </a:prstGeom>
          </p:spPr>
        </p:pic>
        <p:pic>
          <p:nvPicPr>
            <p:cNvPr id="48" name="object 5"/>
            <p:cNvPicPr/>
            <p:nvPr/>
          </p:nvPicPr>
          <p:blipFill>
            <a:blip r:embed="rId9" cstate="print"/>
            <a:stretch>
              <a:fillRect/>
            </a:stretch>
          </p:blipFill>
          <p:spPr>
            <a:xfrm>
              <a:off x="3171840" y="0"/>
              <a:ext cx="5000609" cy="1104899"/>
            </a:xfrm>
            <a:prstGeom prst="rect">
              <a:avLst/>
            </a:prstGeom>
          </p:spPr>
        </p:pic>
      </p:grpSp>
      <p:sp>
        <p:nvSpPr>
          <p:cNvPr id="49" name="object 6"/>
          <p:cNvSpPr txBox="1">
            <a:spLocks/>
          </p:cNvSpPr>
          <p:nvPr/>
        </p:nvSpPr>
        <p:spPr>
          <a:xfrm>
            <a:off x="9383754" y="148199"/>
            <a:ext cx="2549589" cy="304571"/>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800" spc="-45" dirty="0" smtClean="0"/>
              <a:t>Non-Verbal</a:t>
            </a:r>
            <a:r>
              <a:rPr lang="en-US" sz="1800" spc="-180" dirty="0" smtClean="0"/>
              <a:t> </a:t>
            </a:r>
            <a:r>
              <a:rPr lang="en-US" sz="1800" spc="-10" dirty="0" smtClean="0"/>
              <a:t>Communication</a:t>
            </a:r>
            <a:endParaRPr lang="en-US" sz="1800" dirty="0"/>
          </a:p>
        </p:txBody>
      </p:sp>
      <p:cxnSp>
        <p:nvCxnSpPr>
          <p:cNvPr id="51" name="Elbow Connector 50"/>
          <p:cNvCxnSpPr/>
          <p:nvPr/>
        </p:nvCxnSpPr>
        <p:spPr>
          <a:xfrm rot="10800000" flipV="1">
            <a:off x="4132142" y="748594"/>
            <a:ext cx="2310058" cy="8783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6" name="Rectangle 5"/>
          <p:cNvSpPr/>
          <p:nvPr/>
        </p:nvSpPr>
        <p:spPr>
          <a:xfrm>
            <a:off x="185394" y="2429471"/>
            <a:ext cx="7662338" cy="2707280"/>
          </a:xfrm>
          <a:prstGeom prst="rect">
            <a:avLst/>
          </a:prstGeom>
          <a:ln>
            <a:solidFill>
              <a:schemeClr val="tx1"/>
            </a:solidFill>
          </a:ln>
        </p:spPr>
        <p:txBody>
          <a:bodyPr wrap="square">
            <a:spAutoFit/>
          </a:bodyPr>
          <a:lstStyle/>
          <a:p>
            <a:pPr marL="91440" marR="179705">
              <a:lnSpc>
                <a:spcPct val="102099"/>
              </a:lnSpc>
              <a:spcBef>
                <a:spcPts val="270"/>
              </a:spcBef>
              <a:tabLst>
                <a:tab pos="2324100" algn="l"/>
              </a:tabLst>
            </a:pPr>
            <a:r>
              <a:rPr lang="en-US" sz="2400" dirty="0">
                <a:latin typeface="Times New Roman"/>
                <a:cs typeface="Times New Roman"/>
              </a:rPr>
              <a:t>It</a:t>
            </a:r>
            <a:r>
              <a:rPr lang="en-US" sz="2400" spc="70" dirty="0">
                <a:latin typeface="Times New Roman"/>
                <a:cs typeface="Times New Roman"/>
              </a:rPr>
              <a:t> </a:t>
            </a:r>
            <a:r>
              <a:rPr lang="en-US" sz="2400" dirty="0">
                <a:latin typeface="Times New Roman"/>
                <a:cs typeface="Times New Roman"/>
              </a:rPr>
              <a:t>is</a:t>
            </a:r>
            <a:r>
              <a:rPr lang="en-US" sz="2400" spc="75" dirty="0">
                <a:latin typeface="Times New Roman"/>
                <a:cs typeface="Times New Roman"/>
              </a:rPr>
              <a:t> </a:t>
            </a:r>
            <a:r>
              <a:rPr lang="en-US" sz="2400" dirty="0">
                <a:latin typeface="Times New Roman"/>
                <a:cs typeface="Times New Roman"/>
              </a:rPr>
              <a:t>the</a:t>
            </a:r>
            <a:r>
              <a:rPr lang="en-US" sz="2400" spc="-5" dirty="0">
                <a:latin typeface="Times New Roman"/>
                <a:cs typeface="Times New Roman"/>
              </a:rPr>
              <a:t> </a:t>
            </a:r>
            <a:r>
              <a:rPr lang="en-US" sz="2400" dirty="0">
                <a:latin typeface="Times New Roman"/>
                <a:cs typeface="Times New Roman"/>
              </a:rPr>
              <a:t>most</a:t>
            </a:r>
            <a:r>
              <a:rPr lang="en-US" sz="2400" spc="85" dirty="0">
                <a:latin typeface="Times New Roman"/>
                <a:cs typeface="Times New Roman"/>
              </a:rPr>
              <a:t> </a:t>
            </a:r>
            <a:r>
              <a:rPr lang="en-US" sz="2400" dirty="0">
                <a:latin typeface="Times New Roman"/>
                <a:cs typeface="Times New Roman"/>
              </a:rPr>
              <a:t>powerful</a:t>
            </a:r>
            <a:r>
              <a:rPr lang="en-US" sz="2400" spc="150" dirty="0">
                <a:latin typeface="Times New Roman"/>
                <a:cs typeface="Times New Roman"/>
              </a:rPr>
              <a:t> </a:t>
            </a:r>
            <a:r>
              <a:rPr lang="en-US" sz="2400" dirty="0">
                <a:latin typeface="Times New Roman"/>
                <a:cs typeface="Times New Roman"/>
              </a:rPr>
              <a:t>form</a:t>
            </a:r>
            <a:r>
              <a:rPr lang="en-US" sz="2400" spc="114" dirty="0">
                <a:latin typeface="Times New Roman"/>
                <a:cs typeface="Times New Roman"/>
              </a:rPr>
              <a:t> </a:t>
            </a:r>
            <a:r>
              <a:rPr lang="en-US" sz="2400" dirty="0">
                <a:latin typeface="Times New Roman"/>
                <a:cs typeface="Times New Roman"/>
              </a:rPr>
              <a:t>of</a:t>
            </a:r>
            <a:r>
              <a:rPr lang="en-US" sz="2400" spc="80" dirty="0">
                <a:latin typeface="Times New Roman"/>
                <a:cs typeface="Times New Roman"/>
              </a:rPr>
              <a:t> </a:t>
            </a:r>
            <a:r>
              <a:rPr lang="en-US" sz="2400" spc="-10" dirty="0">
                <a:latin typeface="Times New Roman"/>
                <a:cs typeface="Times New Roman"/>
              </a:rPr>
              <a:t>nonverbal </a:t>
            </a:r>
            <a:r>
              <a:rPr lang="en-US" sz="2400" dirty="0">
                <a:latin typeface="Times New Roman"/>
                <a:cs typeface="Times New Roman"/>
              </a:rPr>
              <a:t>communication;</a:t>
            </a:r>
            <a:r>
              <a:rPr lang="en-US" sz="2400" spc="229" dirty="0">
                <a:latin typeface="Times New Roman"/>
                <a:cs typeface="Times New Roman"/>
              </a:rPr>
              <a:t> </a:t>
            </a:r>
            <a:r>
              <a:rPr lang="en-US" sz="2400" dirty="0">
                <a:latin typeface="Times New Roman"/>
                <a:cs typeface="Times New Roman"/>
              </a:rPr>
              <a:t>it’s</a:t>
            </a:r>
            <a:r>
              <a:rPr lang="en-US" sz="2400" spc="20" dirty="0">
                <a:latin typeface="Times New Roman"/>
                <a:cs typeface="Times New Roman"/>
              </a:rPr>
              <a:t> </a:t>
            </a:r>
            <a:r>
              <a:rPr lang="en-US" sz="2400" dirty="0">
                <a:latin typeface="Times New Roman"/>
                <a:cs typeface="Times New Roman"/>
              </a:rPr>
              <a:t>also</a:t>
            </a:r>
            <a:r>
              <a:rPr lang="en-US" sz="2400" spc="145" dirty="0">
                <a:latin typeface="Times New Roman"/>
                <a:cs typeface="Times New Roman"/>
              </a:rPr>
              <a:t> </a:t>
            </a:r>
            <a:r>
              <a:rPr lang="en-US" sz="2400" dirty="0">
                <a:latin typeface="Times New Roman"/>
                <a:cs typeface="Times New Roman"/>
              </a:rPr>
              <a:t>the</a:t>
            </a:r>
            <a:r>
              <a:rPr lang="en-US" sz="2400" spc="-55" dirty="0">
                <a:latin typeface="Times New Roman"/>
                <a:cs typeface="Times New Roman"/>
              </a:rPr>
              <a:t> </a:t>
            </a:r>
            <a:r>
              <a:rPr lang="en-US" sz="2400" spc="-20" dirty="0">
                <a:latin typeface="Times New Roman"/>
                <a:cs typeface="Times New Roman"/>
              </a:rPr>
              <a:t>most </a:t>
            </a:r>
            <a:r>
              <a:rPr lang="en-US" sz="2400" dirty="0">
                <a:latin typeface="Times New Roman"/>
                <a:cs typeface="Times New Roman"/>
              </a:rPr>
              <a:t>misunderstood</a:t>
            </a:r>
            <a:r>
              <a:rPr lang="en-US" sz="2400" spc="290" dirty="0">
                <a:latin typeface="Times New Roman"/>
                <a:cs typeface="Times New Roman"/>
              </a:rPr>
              <a:t> </a:t>
            </a:r>
            <a:r>
              <a:rPr lang="en-US" sz="2400" dirty="0">
                <a:latin typeface="Times New Roman"/>
                <a:cs typeface="Times New Roman"/>
              </a:rPr>
              <a:t>and</a:t>
            </a:r>
            <a:r>
              <a:rPr lang="en-US" sz="2400" spc="-5" dirty="0">
                <a:latin typeface="Times New Roman"/>
                <a:cs typeface="Times New Roman"/>
              </a:rPr>
              <a:t> </a:t>
            </a:r>
            <a:r>
              <a:rPr lang="en-US" sz="2400" dirty="0">
                <a:latin typeface="Times New Roman"/>
                <a:cs typeface="Times New Roman"/>
              </a:rPr>
              <a:t>has</a:t>
            </a:r>
            <a:r>
              <a:rPr lang="en-US" sz="2400" spc="10" dirty="0">
                <a:latin typeface="Times New Roman"/>
                <a:cs typeface="Times New Roman"/>
              </a:rPr>
              <a:t> </a:t>
            </a:r>
            <a:r>
              <a:rPr lang="en-US" sz="2400" dirty="0">
                <a:latin typeface="Times New Roman"/>
                <a:cs typeface="Times New Roman"/>
              </a:rPr>
              <a:t>the potential</a:t>
            </a:r>
            <a:r>
              <a:rPr lang="en-US" sz="2400" spc="305" dirty="0">
                <a:latin typeface="Times New Roman"/>
                <a:cs typeface="Times New Roman"/>
              </a:rPr>
              <a:t> </a:t>
            </a:r>
            <a:r>
              <a:rPr lang="en-US" sz="2400" spc="-25" dirty="0">
                <a:latin typeface="Times New Roman"/>
                <a:cs typeface="Times New Roman"/>
              </a:rPr>
              <a:t>for </a:t>
            </a:r>
            <a:r>
              <a:rPr lang="en-US" sz="2400" dirty="0">
                <a:latin typeface="Times New Roman"/>
                <a:cs typeface="Times New Roman"/>
              </a:rPr>
              <a:t>severely</a:t>
            </a:r>
            <a:r>
              <a:rPr lang="en-US" sz="2400" spc="175" dirty="0">
                <a:latin typeface="Times New Roman"/>
                <a:cs typeface="Times New Roman"/>
              </a:rPr>
              <a:t> </a:t>
            </a:r>
            <a:r>
              <a:rPr lang="en-US" sz="2400" dirty="0">
                <a:latin typeface="Times New Roman"/>
                <a:cs typeface="Times New Roman"/>
              </a:rPr>
              <a:t>negative</a:t>
            </a:r>
            <a:r>
              <a:rPr lang="en-US" sz="2400" spc="254" dirty="0">
                <a:latin typeface="Times New Roman"/>
                <a:cs typeface="Times New Roman"/>
              </a:rPr>
              <a:t> </a:t>
            </a:r>
            <a:r>
              <a:rPr lang="en-US" sz="2400" dirty="0">
                <a:latin typeface="Times New Roman"/>
                <a:cs typeface="Times New Roman"/>
              </a:rPr>
              <a:t>consequences</a:t>
            </a:r>
            <a:r>
              <a:rPr lang="en-US" sz="2400" spc="110" dirty="0">
                <a:latin typeface="Times New Roman"/>
                <a:cs typeface="Times New Roman"/>
              </a:rPr>
              <a:t> </a:t>
            </a:r>
            <a:r>
              <a:rPr lang="en-US" sz="2400" dirty="0">
                <a:latin typeface="Times New Roman"/>
                <a:cs typeface="Times New Roman"/>
              </a:rPr>
              <a:t>if</a:t>
            </a:r>
            <a:r>
              <a:rPr lang="en-US" sz="2400" spc="45" dirty="0">
                <a:latin typeface="Times New Roman"/>
                <a:cs typeface="Times New Roman"/>
              </a:rPr>
              <a:t> </a:t>
            </a:r>
            <a:r>
              <a:rPr lang="en-US" sz="2400" dirty="0">
                <a:latin typeface="Times New Roman"/>
                <a:cs typeface="Times New Roman"/>
              </a:rPr>
              <a:t>not</a:t>
            </a:r>
            <a:r>
              <a:rPr lang="en-US" sz="2400" spc="-25" dirty="0">
                <a:latin typeface="Times New Roman"/>
                <a:cs typeface="Times New Roman"/>
              </a:rPr>
              <a:t> </a:t>
            </a:r>
            <a:r>
              <a:rPr lang="en-US" sz="2400" spc="-10" dirty="0">
                <a:latin typeface="Times New Roman"/>
                <a:cs typeface="Times New Roman"/>
              </a:rPr>
              <a:t>enacted appropriately”.</a:t>
            </a:r>
            <a:r>
              <a:rPr lang="en-US" sz="2400" dirty="0">
                <a:latin typeface="Times New Roman"/>
                <a:cs typeface="Times New Roman"/>
              </a:rPr>
              <a:t>	Several</a:t>
            </a:r>
            <a:r>
              <a:rPr lang="en-US" sz="2400" spc="95" dirty="0">
                <a:latin typeface="Times New Roman"/>
                <a:cs typeface="Times New Roman"/>
              </a:rPr>
              <a:t> </a:t>
            </a:r>
            <a:r>
              <a:rPr lang="en-US" sz="2400" dirty="0">
                <a:latin typeface="Times New Roman"/>
                <a:cs typeface="Times New Roman"/>
              </a:rPr>
              <a:t>different</a:t>
            </a:r>
            <a:r>
              <a:rPr lang="en-US" sz="2400" spc="165" dirty="0">
                <a:latin typeface="Times New Roman"/>
                <a:cs typeface="Times New Roman"/>
              </a:rPr>
              <a:t> </a:t>
            </a:r>
            <a:r>
              <a:rPr lang="en-US" sz="2400" dirty="0">
                <a:latin typeface="Times New Roman"/>
                <a:cs typeface="Times New Roman"/>
              </a:rPr>
              <a:t>systems</a:t>
            </a:r>
            <a:r>
              <a:rPr lang="en-US" sz="2400" spc="160" dirty="0">
                <a:latin typeface="Times New Roman"/>
                <a:cs typeface="Times New Roman"/>
              </a:rPr>
              <a:t> </a:t>
            </a:r>
            <a:r>
              <a:rPr lang="en-US" sz="2400" spc="-25" dirty="0">
                <a:latin typeface="Times New Roman"/>
                <a:cs typeface="Times New Roman"/>
              </a:rPr>
              <a:t>for </a:t>
            </a:r>
            <a:r>
              <a:rPr lang="en-US" sz="2400" dirty="0">
                <a:latin typeface="Times New Roman"/>
                <a:cs typeface="Times New Roman"/>
              </a:rPr>
              <a:t>categorizing</a:t>
            </a:r>
            <a:r>
              <a:rPr lang="en-US" sz="2400" spc="225" dirty="0">
                <a:latin typeface="Times New Roman"/>
                <a:cs typeface="Times New Roman"/>
              </a:rPr>
              <a:t> </a:t>
            </a:r>
            <a:r>
              <a:rPr lang="en-US" sz="2400" dirty="0">
                <a:latin typeface="Times New Roman"/>
                <a:cs typeface="Times New Roman"/>
              </a:rPr>
              <a:t>touch</a:t>
            </a:r>
            <a:r>
              <a:rPr lang="en-US" sz="2400" spc="90" dirty="0">
                <a:latin typeface="Times New Roman"/>
                <a:cs typeface="Times New Roman"/>
              </a:rPr>
              <a:t> </a:t>
            </a:r>
            <a:r>
              <a:rPr lang="en-US" sz="2400" dirty="0">
                <a:latin typeface="Times New Roman"/>
                <a:cs typeface="Times New Roman"/>
              </a:rPr>
              <a:t>have</a:t>
            </a:r>
            <a:r>
              <a:rPr lang="en-US" sz="2400" spc="-40" dirty="0">
                <a:latin typeface="Times New Roman"/>
                <a:cs typeface="Times New Roman"/>
              </a:rPr>
              <a:t> </a:t>
            </a:r>
            <a:r>
              <a:rPr lang="en-US" sz="2400" dirty="0">
                <a:latin typeface="Times New Roman"/>
                <a:cs typeface="Times New Roman"/>
              </a:rPr>
              <a:t>been</a:t>
            </a:r>
            <a:r>
              <a:rPr lang="en-US" sz="2400" spc="95" dirty="0">
                <a:latin typeface="Times New Roman"/>
                <a:cs typeface="Times New Roman"/>
              </a:rPr>
              <a:t> </a:t>
            </a:r>
            <a:r>
              <a:rPr lang="en-US" sz="2400" dirty="0">
                <a:latin typeface="Times New Roman"/>
                <a:cs typeface="Times New Roman"/>
              </a:rPr>
              <a:t>developed</a:t>
            </a:r>
            <a:r>
              <a:rPr lang="en-US" sz="2400" spc="235" dirty="0">
                <a:latin typeface="Times New Roman"/>
                <a:cs typeface="Times New Roman"/>
              </a:rPr>
              <a:t> </a:t>
            </a:r>
            <a:r>
              <a:rPr lang="en-US" sz="2400" spc="-25" dirty="0">
                <a:latin typeface="Times New Roman"/>
                <a:cs typeface="Times New Roman"/>
              </a:rPr>
              <a:t>to </a:t>
            </a:r>
            <a:r>
              <a:rPr lang="en-US" sz="2400" dirty="0">
                <a:latin typeface="Times New Roman"/>
                <a:cs typeface="Times New Roman"/>
              </a:rPr>
              <a:t>help</a:t>
            </a:r>
            <a:r>
              <a:rPr lang="en-US" sz="2400" spc="40" dirty="0">
                <a:latin typeface="Times New Roman"/>
                <a:cs typeface="Times New Roman"/>
              </a:rPr>
              <a:t> </a:t>
            </a:r>
            <a:r>
              <a:rPr lang="en-US" sz="2400" dirty="0">
                <a:latin typeface="Times New Roman"/>
                <a:cs typeface="Times New Roman"/>
              </a:rPr>
              <a:t>us</a:t>
            </a:r>
            <a:r>
              <a:rPr lang="en-US" sz="2400" spc="-10" dirty="0">
                <a:latin typeface="Times New Roman"/>
                <a:cs typeface="Times New Roman"/>
              </a:rPr>
              <a:t> </a:t>
            </a:r>
            <a:r>
              <a:rPr lang="en-US" sz="2400" dirty="0">
                <a:latin typeface="Times New Roman"/>
                <a:cs typeface="Times New Roman"/>
              </a:rPr>
              <a:t>better</a:t>
            </a:r>
            <a:r>
              <a:rPr lang="en-US" sz="2400" spc="140" dirty="0">
                <a:latin typeface="Times New Roman"/>
                <a:cs typeface="Times New Roman"/>
              </a:rPr>
              <a:t> </a:t>
            </a:r>
            <a:r>
              <a:rPr lang="en-US" sz="2400" dirty="0">
                <a:latin typeface="Times New Roman"/>
                <a:cs typeface="Times New Roman"/>
              </a:rPr>
              <a:t>understand</a:t>
            </a:r>
            <a:r>
              <a:rPr lang="en-US" sz="2400" spc="120" dirty="0">
                <a:latin typeface="Times New Roman"/>
                <a:cs typeface="Times New Roman"/>
              </a:rPr>
              <a:t> </a:t>
            </a:r>
            <a:r>
              <a:rPr lang="en-US" sz="2400" dirty="0">
                <a:latin typeface="Times New Roman"/>
                <a:cs typeface="Times New Roman"/>
              </a:rPr>
              <a:t>this</a:t>
            </a:r>
            <a:r>
              <a:rPr lang="en-US" sz="2400" spc="60" dirty="0">
                <a:latin typeface="Times New Roman"/>
                <a:cs typeface="Times New Roman"/>
              </a:rPr>
              <a:t> </a:t>
            </a:r>
            <a:r>
              <a:rPr lang="en-US" sz="2400" dirty="0">
                <a:latin typeface="Times New Roman"/>
                <a:cs typeface="Times New Roman"/>
              </a:rPr>
              <a:t>complex</a:t>
            </a:r>
            <a:r>
              <a:rPr lang="en-US" sz="2400" spc="270" dirty="0">
                <a:latin typeface="Times New Roman"/>
                <a:cs typeface="Times New Roman"/>
              </a:rPr>
              <a:t> </a:t>
            </a:r>
            <a:r>
              <a:rPr lang="en-US" sz="2400" spc="-20" dirty="0">
                <a:latin typeface="Times New Roman"/>
                <a:cs typeface="Times New Roman"/>
              </a:rPr>
              <a:t>code </a:t>
            </a:r>
            <a:r>
              <a:rPr lang="en-US" sz="2400" dirty="0">
                <a:latin typeface="Times New Roman"/>
                <a:cs typeface="Times New Roman"/>
              </a:rPr>
              <a:t>of</a:t>
            </a:r>
            <a:r>
              <a:rPr lang="en-US" sz="2400" spc="-15" dirty="0">
                <a:latin typeface="Times New Roman"/>
                <a:cs typeface="Times New Roman"/>
              </a:rPr>
              <a:t> </a:t>
            </a:r>
            <a:r>
              <a:rPr lang="en-US" sz="2400" dirty="0">
                <a:latin typeface="Times New Roman"/>
                <a:cs typeface="Times New Roman"/>
              </a:rPr>
              <a:t>nonverbal</a:t>
            </a:r>
            <a:r>
              <a:rPr lang="en-US" sz="2400" spc="225" dirty="0">
                <a:latin typeface="Times New Roman"/>
                <a:cs typeface="Times New Roman"/>
              </a:rPr>
              <a:t> </a:t>
            </a:r>
            <a:r>
              <a:rPr lang="en-US" sz="2400" spc="-10" dirty="0">
                <a:latin typeface="Times New Roman"/>
                <a:cs typeface="Times New Roman"/>
              </a:rPr>
              <a:t>communication.</a:t>
            </a:r>
            <a:endParaRPr lang="en-US" sz="2400" dirty="0">
              <a:latin typeface="Times New Roman"/>
              <a:cs typeface="Times New Roman"/>
            </a:endParaRPr>
          </a:p>
        </p:txBody>
      </p:sp>
      <p:pic>
        <p:nvPicPr>
          <p:cNvPr id="18" name="Picture 17">
            <a:extLst>
              <a:ext uri="{FF2B5EF4-FFF2-40B4-BE49-F238E27FC236}">
                <a16:creationId xmlns:a16="http://schemas.microsoft.com/office/drawing/2014/main" id="{7B1083B8-7F24-C9AF-FA88-CAB8BE99D406}"/>
              </a:ext>
            </a:extLst>
          </p:cNvPr>
          <p:cNvPicPr>
            <a:picLocks noChangeAspect="1"/>
          </p:cNvPicPr>
          <p:nvPr/>
        </p:nvPicPr>
        <p:blipFill>
          <a:blip r:embed="rId10"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2806420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371725" y="1943100"/>
            <a:ext cx="6677659" cy="3286125"/>
            <a:chOff x="2371725" y="1943100"/>
            <a:chExt cx="6677659" cy="3286125"/>
          </a:xfrm>
        </p:grpSpPr>
        <p:pic>
          <p:nvPicPr>
            <p:cNvPr id="3" name="object 3"/>
            <p:cNvPicPr/>
            <p:nvPr/>
          </p:nvPicPr>
          <p:blipFill>
            <a:blip r:embed="rId2" cstate="print"/>
            <a:stretch>
              <a:fillRect/>
            </a:stretch>
          </p:blipFill>
          <p:spPr>
            <a:xfrm>
              <a:off x="2371725" y="2924175"/>
              <a:ext cx="6677040" cy="2305050"/>
            </a:xfrm>
            <a:prstGeom prst="rect">
              <a:avLst/>
            </a:prstGeom>
          </p:spPr>
        </p:pic>
        <p:pic>
          <p:nvPicPr>
            <p:cNvPr id="4" name="object 4"/>
            <p:cNvPicPr/>
            <p:nvPr/>
          </p:nvPicPr>
          <p:blipFill>
            <a:blip r:embed="rId3" cstate="print"/>
            <a:stretch>
              <a:fillRect/>
            </a:stretch>
          </p:blipFill>
          <p:spPr>
            <a:xfrm>
              <a:off x="2886075" y="2200259"/>
              <a:ext cx="5457809" cy="1485900"/>
            </a:xfrm>
            <a:prstGeom prst="rect">
              <a:avLst/>
            </a:prstGeom>
          </p:spPr>
        </p:pic>
        <p:pic>
          <p:nvPicPr>
            <p:cNvPr id="5" name="object 5"/>
            <p:cNvPicPr/>
            <p:nvPr/>
          </p:nvPicPr>
          <p:blipFill>
            <a:blip r:embed="rId4" cstate="print"/>
            <a:stretch>
              <a:fillRect/>
            </a:stretch>
          </p:blipFill>
          <p:spPr>
            <a:xfrm>
              <a:off x="2371725" y="1943100"/>
              <a:ext cx="6667500" cy="2295525"/>
            </a:xfrm>
            <a:prstGeom prst="rect">
              <a:avLst/>
            </a:prstGeom>
          </p:spPr>
        </p:pic>
      </p:grpSp>
      <p:sp>
        <p:nvSpPr>
          <p:cNvPr id="6" name="object 6"/>
          <p:cNvSpPr txBox="1">
            <a:spLocks noGrp="1"/>
          </p:cNvSpPr>
          <p:nvPr>
            <p:ph type="title"/>
          </p:nvPr>
        </p:nvSpPr>
        <p:spPr>
          <a:xfrm>
            <a:off x="2959476" y="2235449"/>
            <a:ext cx="5309235" cy="1344930"/>
          </a:xfrm>
          <a:prstGeom prst="rect">
            <a:avLst/>
          </a:prstGeom>
          <a:solidFill>
            <a:srgbClr val="FFFFFF"/>
          </a:solidFill>
          <a:ln w="9534">
            <a:solidFill>
              <a:srgbClr val="171616"/>
            </a:solidFill>
          </a:ln>
        </p:spPr>
        <p:txBody>
          <a:bodyPr vert="horz" wrap="square" lIns="0" tIns="15240" rIns="0" bIns="0" rtlCol="0">
            <a:spAutoFit/>
          </a:bodyPr>
          <a:lstStyle/>
          <a:p>
            <a:pPr marL="93980">
              <a:lnSpc>
                <a:spcPct val="100000"/>
              </a:lnSpc>
              <a:spcBef>
                <a:spcPts val="120"/>
              </a:spcBef>
            </a:pPr>
            <a:r>
              <a:rPr sz="8000" dirty="0"/>
              <a:t>Section</a:t>
            </a:r>
            <a:r>
              <a:rPr sz="8000" spc="-280" dirty="0"/>
              <a:t> </a:t>
            </a:r>
            <a:r>
              <a:rPr sz="8000" spc="-395" dirty="0"/>
              <a:t>T</a:t>
            </a:r>
            <a:r>
              <a:rPr sz="8000" spc="160" dirty="0"/>
              <a:t>wo</a:t>
            </a:r>
            <a:endParaRPr sz="8000"/>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103826043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781175" y="2200275"/>
            <a:ext cx="8087359" cy="3152775"/>
            <a:chOff x="1781175" y="2200275"/>
            <a:chExt cx="8087359" cy="3152775"/>
          </a:xfrm>
        </p:grpSpPr>
        <p:pic>
          <p:nvPicPr>
            <p:cNvPr id="3" name="object 3"/>
            <p:cNvPicPr/>
            <p:nvPr/>
          </p:nvPicPr>
          <p:blipFill>
            <a:blip r:embed="rId2" cstate="print"/>
            <a:stretch>
              <a:fillRect/>
            </a:stretch>
          </p:blipFill>
          <p:spPr>
            <a:xfrm>
              <a:off x="1781175" y="3486150"/>
              <a:ext cx="8086740" cy="1866900"/>
            </a:xfrm>
            <a:prstGeom prst="rect">
              <a:avLst/>
            </a:prstGeom>
          </p:spPr>
        </p:pic>
        <p:pic>
          <p:nvPicPr>
            <p:cNvPr id="4" name="object 4"/>
            <p:cNvPicPr/>
            <p:nvPr/>
          </p:nvPicPr>
          <p:blipFill>
            <a:blip r:embed="rId3" cstate="print"/>
            <a:stretch>
              <a:fillRect/>
            </a:stretch>
          </p:blipFill>
          <p:spPr>
            <a:xfrm>
              <a:off x="1819275" y="2314575"/>
              <a:ext cx="7877190" cy="1552575"/>
            </a:xfrm>
            <a:prstGeom prst="rect">
              <a:avLst/>
            </a:prstGeom>
          </p:spPr>
        </p:pic>
        <p:pic>
          <p:nvPicPr>
            <p:cNvPr id="5" name="object 5"/>
            <p:cNvPicPr/>
            <p:nvPr/>
          </p:nvPicPr>
          <p:blipFill>
            <a:blip r:embed="rId4" cstate="print"/>
            <a:stretch>
              <a:fillRect/>
            </a:stretch>
          </p:blipFill>
          <p:spPr>
            <a:xfrm>
              <a:off x="1790700" y="2200275"/>
              <a:ext cx="8077200" cy="1857375"/>
            </a:xfrm>
            <a:prstGeom prst="rect">
              <a:avLst/>
            </a:prstGeom>
          </p:spPr>
        </p:pic>
      </p:grpSp>
      <p:sp>
        <p:nvSpPr>
          <p:cNvPr id="6" name="object 6"/>
          <p:cNvSpPr txBox="1">
            <a:spLocks noGrp="1"/>
          </p:cNvSpPr>
          <p:nvPr>
            <p:ph type="title"/>
          </p:nvPr>
        </p:nvSpPr>
        <p:spPr>
          <a:xfrm>
            <a:off x="1860173" y="2410676"/>
            <a:ext cx="7736840" cy="1309718"/>
          </a:xfrm>
          <a:prstGeom prst="rect">
            <a:avLst/>
          </a:prstGeom>
          <a:solidFill>
            <a:srgbClr val="FFFFFF"/>
          </a:solidFill>
          <a:ln w="9534">
            <a:solidFill>
              <a:srgbClr val="252525"/>
            </a:solidFill>
          </a:ln>
        </p:spPr>
        <p:txBody>
          <a:bodyPr vert="horz" wrap="square" lIns="0" tIns="8890" rIns="0" bIns="0" rtlCol="0">
            <a:spAutoFit/>
          </a:bodyPr>
          <a:lstStyle/>
          <a:p>
            <a:pPr marL="664845" marR="264795" indent="-391160">
              <a:lnSpc>
                <a:spcPts val="5180"/>
              </a:lnSpc>
              <a:spcBef>
                <a:spcPts val="70"/>
              </a:spcBef>
            </a:pPr>
            <a:r>
              <a:rPr sz="3950" b="1" dirty="0"/>
              <a:t>Forming</a:t>
            </a:r>
            <a:r>
              <a:rPr sz="3950" b="1" spc="105" dirty="0"/>
              <a:t> </a:t>
            </a:r>
            <a:r>
              <a:rPr sz="3950" b="1" dirty="0"/>
              <a:t>Relationships</a:t>
            </a:r>
            <a:r>
              <a:rPr sz="3950" b="1" spc="-130" dirty="0"/>
              <a:t> </a:t>
            </a:r>
            <a:r>
              <a:rPr sz="3950" b="1" dirty="0"/>
              <a:t>With</a:t>
            </a:r>
            <a:r>
              <a:rPr sz="3950" b="1" spc="-120" dirty="0"/>
              <a:t> </a:t>
            </a:r>
            <a:r>
              <a:rPr sz="3950" b="1" spc="-484" dirty="0"/>
              <a:t>V</a:t>
            </a:r>
            <a:r>
              <a:rPr sz="3950" b="1" spc="90" dirty="0"/>
              <a:t>e</a:t>
            </a:r>
            <a:r>
              <a:rPr sz="3950" b="1" spc="80" dirty="0"/>
              <a:t>r</a:t>
            </a:r>
            <a:r>
              <a:rPr sz="3950" b="1" spc="95" dirty="0"/>
              <a:t>b</a:t>
            </a:r>
            <a:r>
              <a:rPr sz="3950" b="1" spc="90" dirty="0"/>
              <a:t>a</a:t>
            </a:r>
            <a:r>
              <a:rPr sz="3950" b="1" spc="65" dirty="0"/>
              <a:t>l</a:t>
            </a:r>
            <a:r>
              <a:rPr sz="3950" b="1" spc="-15" dirty="0"/>
              <a:t> </a:t>
            </a:r>
            <a:r>
              <a:rPr sz="3950" b="1" dirty="0"/>
              <a:t>and</a:t>
            </a:r>
            <a:r>
              <a:rPr sz="3950" b="1" spc="25" dirty="0"/>
              <a:t> </a:t>
            </a:r>
            <a:r>
              <a:rPr sz="3950" b="1" dirty="0"/>
              <a:t>Nonverbal</a:t>
            </a:r>
            <a:r>
              <a:rPr sz="3950" b="1" spc="75" dirty="0"/>
              <a:t> </a:t>
            </a:r>
            <a:r>
              <a:rPr sz="3950" b="1" spc="-10" dirty="0"/>
              <a:t>Communication</a:t>
            </a:r>
            <a:endParaRPr sz="3950" b="1" dirty="0"/>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267359532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247900" y="0"/>
            <a:ext cx="7943850" cy="2095500"/>
            <a:chOff x="2247900" y="0"/>
            <a:chExt cx="7943850" cy="2095500"/>
          </a:xfrm>
        </p:grpSpPr>
        <p:pic>
          <p:nvPicPr>
            <p:cNvPr id="3" name="object 3"/>
            <p:cNvPicPr/>
            <p:nvPr/>
          </p:nvPicPr>
          <p:blipFill>
            <a:blip r:embed="rId2" cstate="print"/>
            <a:stretch>
              <a:fillRect/>
            </a:stretch>
          </p:blipFill>
          <p:spPr>
            <a:xfrm>
              <a:off x="2247900" y="762000"/>
              <a:ext cx="7943850" cy="1333500"/>
            </a:xfrm>
            <a:prstGeom prst="rect">
              <a:avLst/>
            </a:prstGeom>
          </p:spPr>
        </p:pic>
        <p:pic>
          <p:nvPicPr>
            <p:cNvPr id="4" name="object 4"/>
            <p:cNvPicPr/>
            <p:nvPr/>
          </p:nvPicPr>
          <p:blipFill>
            <a:blip r:embed="rId3" cstate="print"/>
            <a:stretch>
              <a:fillRect/>
            </a:stretch>
          </p:blipFill>
          <p:spPr>
            <a:xfrm>
              <a:off x="2247900" y="0"/>
              <a:ext cx="7877190" cy="1104899"/>
            </a:xfrm>
            <a:prstGeom prst="rect">
              <a:avLst/>
            </a:prstGeom>
          </p:spPr>
        </p:pic>
        <p:pic>
          <p:nvPicPr>
            <p:cNvPr id="5" name="object 5"/>
            <p:cNvPicPr/>
            <p:nvPr/>
          </p:nvPicPr>
          <p:blipFill>
            <a:blip r:embed="rId4" cstate="print"/>
            <a:stretch>
              <a:fillRect/>
            </a:stretch>
          </p:blipFill>
          <p:spPr>
            <a:xfrm>
              <a:off x="2314575" y="0"/>
              <a:ext cx="7867650" cy="1257299"/>
            </a:xfrm>
            <a:prstGeom prst="rect">
              <a:avLst/>
            </a:prstGeom>
          </p:spPr>
        </p:pic>
      </p:grpSp>
      <p:grpSp>
        <p:nvGrpSpPr>
          <p:cNvPr id="7" name="object 7"/>
          <p:cNvGrpSpPr/>
          <p:nvPr/>
        </p:nvGrpSpPr>
        <p:grpSpPr>
          <a:xfrm>
            <a:off x="786769" y="1144778"/>
            <a:ext cx="10200640" cy="1288415"/>
            <a:chOff x="786769" y="1144778"/>
            <a:chExt cx="10200640" cy="1288415"/>
          </a:xfrm>
          <a:noFill/>
        </p:grpSpPr>
        <p:sp>
          <p:nvSpPr>
            <p:cNvPr id="8" name="object 8"/>
            <p:cNvSpPr/>
            <p:nvPr/>
          </p:nvSpPr>
          <p:spPr>
            <a:xfrm>
              <a:off x="791849" y="1149858"/>
              <a:ext cx="10190480" cy="1278255"/>
            </a:xfrm>
            <a:custGeom>
              <a:avLst/>
              <a:gdLst/>
              <a:ahLst/>
              <a:cxnLst/>
              <a:rect l="l" t="t" r="r" b="b"/>
              <a:pathLst>
                <a:path w="10190480" h="1278255">
                  <a:moveTo>
                    <a:pt x="10190347" y="0"/>
                  </a:moveTo>
                  <a:lnTo>
                    <a:pt x="0" y="0"/>
                  </a:lnTo>
                  <a:lnTo>
                    <a:pt x="0" y="1277873"/>
                  </a:lnTo>
                  <a:lnTo>
                    <a:pt x="10190347" y="1277873"/>
                  </a:lnTo>
                  <a:lnTo>
                    <a:pt x="10190347" y="0"/>
                  </a:lnTo>
                  <a:close/>
                </a:path>
              </a:pathLst>
            </a:custGeom>
            <a:grpFill/>
            <a:ln>
              <a:solidFill>
                <a:schemeClr val="tx1"/>
              </a:solidFill>
            </a:ln>
          </p:spPr>
          <p:txBody>
            <a:bodyPr wrap="square" lIns="0" tIns="0" rIns="0" bIns="0" rtlCol="0"/>
            <a:lstStyle/>
            <a:p>
              <a:endParaRPr/>
            </a:p>
          </p:txBody>
        </p:sp>
        <p:sp>
          <p:nvSpPr>
            <p:cNvPr id="9" name="object 9"/>
            <p:cNvSpPr/>
            <p:nvPr/>
          </p:nvSpPr>
          <p:spPr>
            <a:xfrm>
              <a:off x="791849" y="1149858"/>
              <a:ext cx="10190480" cy="1278255"/>
            </a:xfrm>
            <a:custGeom>
              <a:avLst/>
              <a:gdLst/>
              <a:ahLst/>
              <a:cxnLst/>
              <a:rect l="l" t="t" r="r" b="b"/>
              <a:pathLst>
                <a:path w="10190480" h="1278255">
                  <a:moveTo>
                    <a:pt x="0" y="1277873"/>
                  </a:moveTo>
                  <a:lnTo>
                    <a:pt x="10190347" y="1277873"/>
                  </a:lnTo>
                  <a:lnTo>
                    <a:pt x="10190347" y="0"/>
                  </a:lnTo>
                  <a:lnTo>
                    <a:pt x="0" y="0"/>
                  </a:lnTo>
                  <a:lnTo>
                    <a:pt x="0" y="1277873"/>
                  </a:lnTo>
                  <a:close/>
                </a:path>
              </a:pathLst>
            </a:custGeom>
            <a:grpFill/>
            <a:ln w="9534">
              <a:solidFill>
                <a:schemeClr val="tx1"/>
              </a:solidFill>
            </a:ln>
          </p:spPr>
          <p:txBody>
            <a:bodyPr wrap="square" lIns="0" tIns="0" rIns="0" bIns="0" rtlCol="0"/>
            <a:lstStyle/>
            <a:p>
              <a:endParaRPr/>
            </a:p>
          </p:txBody>
        </p:sp>
      </p:grpSp>
      <p:sp>
        <p:nvSpPr>
          <p:cNvPr id="10" name="object 10"/>
          <p:cNvSpPr txBox="1"/>
          <p:nvPr/>
        </p:nvSpPr>
        <p:spPr>
          <a:xfrm>
            <a:off x="909943" y="1150390"/>
            <a:ext cx="9961880" cy="1198245"/>
          </a:xfrm>
          <a:prstGeom prst="rect">
            <a:avLst/>
          </a:prstGeom>
        </p:spPr>
        <p:txBody>
          <a:bodyPr vert="horz" wrap="square" lIns="0" tIns="12065" rIns="0" bIns="0" rtlCol="0">
            <a:spAutoFit/>
          </a:bodyPr>
          <a:lstStyle/>
          <a:p>
            <a:pPr marL="12700" marR="5080" indent="10795" algn="ctr">
              <a:lnSpc>
                <a:spcPct val="106900"/>
              </a:lnSpc>
              <a:spcBef>
                <a:spcPts val="95"/>
              </a:spcBef>
            </a:pPr>
            <a:r>
              <a:rPr sz="2400" dirty="0">
                <a:latin typeface="Times New Roman"/>
                <a:cs typeface="Times New Roman"/>
              </a:rPr>
              <a:t>Developing</a:t>
            </a:r>
            <a:r>
              <a:rPr sz="2400" spc="-50" dirty="0">
                <a:latin typeface="Times New Roman"/>
                <a:cs typeface="Times New Roman"/>
              </a:rPr>
              <a:t> </a:t>
            </a:r>
            <a:r>
              <a:rPr sz="2400" dirty="0">
                <a:latin typeface="Times New Roman"/>
                <a:cs typeface="Times New Roman"/>
              </a:rPr>
              <a:t>interpersonal,</a:t>
            </a:r>
            <a:r>
              <a:rPr sz="2400" spc="25" dirty="0">
                <a:latin typeface="Times New Roman"/>
                <a:cs typeface="Times New Roman"/>
              </a:rPr>
              <a:t> </a:t>
            </a:r>
            <a:r>
              <a:rPr sz="2400" dirty="0">
                <a:latin typeface="Times New Roman"/>
                <a:cs typeface="Times New Roman"/>
              </a:rPr>
              <a:t>verbal,</a:t>
            </a:r>
            <a:r>
              <a:rPr sz="2400" spc="-90" dirty="0">
                <a:latin typeface="Times New Roman"/>
                <a:cs typeface="Times New Roman"/>
              </a:rPr>
              <a:t> </a:t>
            </a:r>
            <a:r>
              <a:rPr sz="2400" dirty="0">
                <a:latin typeface="Times New Roman"/>
                <a:cs typeface="Times New Roman"/>
              </a:rPr>
              <a:t>and</a:t>
            </a:r>
            <a:r>
              <a:rPr sz="2400" spc="-90" dirty="0">
                <a:latin typeface="Times New Roman"/>
                <a:cs typeface="Times New Roman"/>
              </a:rPr>
              <a:t> </a:t>
            </a:r>
            <a:r>
              <a:rPr sz="2400" dirty="0">
                <a:latin typeface="Times New Roman"/>
                <a:cs typeface="Times New Roman"/>
              </a:rPr>
              <a:t>nonverbal</a:t>
            </a:r>
            <a:r>
              <a:rPr sz="2400" spc="25" dirty="0">
                <a:latin typeface="Times New Roman"/>
                <a:cs typeface="Times New Roman"/>
              </a:rPr>
              <a:t> </a:t>
            </a:r>
            <a:r>
              <a:rPr sz="2400" spc="-10" dirty="0">
                <a:latin typeface="Times New Roman"/>
                <a:cs typeface="Times New Roman"/>
              </a:rPr>
              <a:t>communication</a:t>
            </a:r>
            <a:r>
              <a:rPr sz="2400" spc="80" dirty="0">
                <a:latin typeface="Times New Roman"/>
                <a:cs typeface="Times New Roman"/>
              </a:rPr>
              <a:t> </a:t>
            </a:r>
            <a:r>
              <a:rPr sz="2400" dirty="0">
                <a:latin typeface="Times New Roman"/>
                <a:cs typeface="Times New Roman"/>
              </a:rPr>
              <a:t>skills</a:t>
            </a:r>
            <a:r>
              <a:rPr sz="2400" spc="-60" dirty="0">
                <a:latin typeface="Times New Roman"/>
                <a:cs typeface="Times New Roman"/>
              </a:rPr>
              <a:t> </a:t>
            </a:r>
            <a:r>
              <a:rPr sz="2400" spc="-10" dirty="0">
                <a:latin typeface="Times New Roman"/>
                <a:cs typeface="Times New Roman"/>
              </a:rPr>
              <a:t>requires </a:t>
            </a:r>
            <a:r>
              <a:rPr sz="2400" dirty="0">
                <a:latin typeface="Times New Roman"/>
                <a:cs typeface="Times New Roman"/>
              </a:rPr>
              <a:t>you</a:t>
            </a:r>
            <a:r>
              <a:rPr sz="2400" spc="-30" dirty="0">
                <a:latin typeface="Times New Roman"/>
                <a:cs typeface="Times New Roman"/>
              </a:rPr>
              <a:t> </a:t>
            </a:r>
            <a:r>
              <a:rPr sz="2400" dirty="0">
                <a:latin typeface="Times New Roman"/>
                <a:cs typeface="Times New Roman"/>
              </a:rPr>
              <a:t>to</a:t>
            </a:r>
            <a:r>
              <a:rPr sz="2400" spc="-85" dirty="0">
                <a:latin typeface="Times New Roman"/>
                <a:cs typeface="Times New Roman"/>
              </a:rPr>
              <a:t> </a:t>
            </a:r>
            <a:r>
              <a:rPr sz="2400" spc="-10" dirty="0">
                <a:latin typeface="Times New Roman"/>
                <a:cs typeface="Times New Roman"/>
              </a:rPr>
              <a:t>differentiate</a:t>
            </a:r>
            <a:r>
              <a:rPr sz="2400" spc="25" dirty="0">
                <a:latin typeface="Times New Roman"/>
                <a:cs typeface="Times New Roman"/>
              </a:rPr>
              <a:t> </a:t>
            </a:r>
            <a:r>
              <a:rPr sz="2400" dirty="0">
                <a:latin typeface="Times New Roman"/>
                <a:cs typeface="Times New Roman"/>
              </a:rPr>
              <a:t>between</a:t>
            </a:r>
            <a:r>
              <a:rPr sz="2400" spc="-25" dirty="0">
                <a:latin typeface="Times New Roman"/>
                <a:cs typeface="Times New Roman"/>
              </a:rPr>
              <a:t> </a:t>
            </a:r>
            <a:r>
              <a:rPr sz="2400" dirty="0">
                <a:latin typeface="Times New Roman"/>
                <a:cs typeface="Times New Roman"/>
              </a:rPr>
              <a:t>the</a:t>
            </a:r>
            <a:r>
              <a:rPr sz="2400" spc="-40" dirty="0">
                <a:latin typeface="Times New Roman"/>
                <a:cs typeface="Times New Roman"/>
              </a:rPr>
              <a:t> </a:t>
            </a:r>
            <a:r>
              <a:rPr sz="2400" dirty="0">
                <a:latin typeface="Times New Roman"/>
                <a:cs typeface="Times New Roman"/>
              </a:rPr>
              <a:t>content</a:t>
            </a:r>
            <a:r>
              <a:rPr sz="2400" spc="45" dirty="0">
                <a:latin typeface="Times New Roman"/>
                <a:cs typeface="Times New Roman"/>
              </a:rPr>
              <a:t> </a:t>
            </a:r>
            <a:r>
              <a:rPr sz="2400" dirty="0">
                <a:latin typeface="Times New Roman"/>
                <a:cs typeface="Times New Roman"/>
              </a:rPr>
              <a:t>and</a:t>
            </a:r>
            <a:r>
              <a:rPr sz="2400" spc="-30" dirty="0">
                <a:latin typeface="Times New Roman"/>
                <a:cs typeface="Times New Roman"/>
              </a:rPr>
              <a:t> </a:t>
            </a:r>
            <a:r>
              <a:rPr sz="2400" dirty="0">
                <a:latin typeface="Times New Roman"/>
                <a:cs typeface="Times New Roman"/>
              </a:rPr>
              <a:t>relational</a:t>
            </a:r>
            <a:r>
              <a:rPr sz="2400" spc="-85" dirty="0">
                <a:latin typeface="Times New Roman"/>
                <a:cs typeface="Times New Roman"/>
              </a:rPr>
              <a:t> </a:t>
            </a:r>
            <a:r>
              <a:rPr sz="2400" dirty="0">
                <a:latin typeface="Times New Roman"/>
                <a:cs typeface="Times New Roman"/>
              </a:rPr>
              <a:t>layers</a:t>
            </a:r>
            <a:r>
              <a:rPr sz="2400" spc="5" dirty="0">
                <a:latin typeface="Times New Roman"/>
                <a:cs typeface="Times New Roman"/>
              </a:rPr>
              <a:t> </a:t>
            </a:r>
            <a:r>
              <a:rPr sz="2400" dirty="0">
                <a:latin typeface="Times New Roman"/>
                <a:cs typeface="Times New Roman"/>
              </a:rPr>
              <a:t>of</a:t>
            </a:r>
            <a:r>
              <a:rPr sz="2400" spc="-130" dirty="0">
                <a:latin typeface="Times New Roman"/>
                <a:cs typeface="Times New Roman"/>
              </a:rPr>
              <a:t> </a:t>
            </a:r>
            <a:r>
              <a:rPr sz="2400" spc="-20" dirty="0">
                <a:latin typeface="Times New Roman"/>
                <a:cs typeface="Times New Roman"/>
              </a:rPr>
              <a:t>messages.</a:t>
            </a:r>
            <a:r>
              <a:rPr sz="2400" spc="100" dirty="0">
                <a:latin typeface="Times New Roman"/>
                <a:cs typeface="Times New Roman"/>
              </a:rPr>
              <a:t> </a:t>
            </a:r>
            <a:r>
              <a:rPr sz="2400" dirty="0">
                <a:latin typeface="Times New Roman"/>
                <a:cs typeface="Times New Roman"/>
              </a:rPr>
              <a:t>As</a:t>
            </a:r>
            <a:r>
              <a:rPr sz="2400" spc="10" dirty="0">
                <a:latin typeface="Times New Roman"/>
                <a:cs typeface="Times New Roman"/>
              </a:rPr>
              <a:t> </a:t>
            </a:r>
            <a:r>
              <a:rPr sz="2400" spc="-25" dirty="0">
                <a:latin typeface="Times New Roman"/>
                <a:cs typeface="Times New Roman"/>
              </a:rPr>
              <a:t>you </a:t>
            </a:r>
            <a:r>
              <a:rPr sz="2400" spc="-10" dirty="0">
                <a:latin typeface="Times New Roman"/>
                <a:cs typeface="Times New Roman"/>
              </a:rPr>
              <a:t>communicate</a:t>
            </a:r>
            <a:r>
              <a:rPr sz="2400" spc="170" dirty="0">
                <a:latin typeface="Times New Roman"/>
                <a:cs typeface="Times New Roman"/>
              </a:rPr>
              <a:t> </a:t>
            </a:r>
            <a:r>
              <a:rPr sz="2400" dirty="0">
                <a:latin typeface="Times New Roman"/>
                <a:cs typeface="Times New Roman"/>
              </a:rPr>
              <a:t>with</a:t>
            </a:r>
            <a:r>
              <a:rPr sz="2400" spc="-110" dirty="0">
                <a:latin typeface="Times New Roman"/>
                <a:cs typeface="Times New Roman"/>
              </a:rPr>
              <a:t> </a:t>
            </a:r>
            <a:r>
              <a:rPr sz="2400" dirty="0">
                <a:latin typeface="Times New Roman"/>
                <a:cs typeface="Times New Roman"/>
              </a:rPr>
              <a:t>other</a:t>
            </a:r>
            <a:r>
              <a:rPr sz="2400" spc="-95" dirty="0">
                <a:latin typeface="Times New Roman"/>
                <a:cs typeface="Times New Roman"/>
              </a:rPr>
              <a:t> </a:t>
            </a:r>
            <a:r>
              <a:rPr sz="2400" dirty="0">
                <a:latin typeface="Times New Roman"/>
                <a:cs typeface="Times New Roman"/>
              </a:rPr>
              <a:t>people,</a:t>
            </a:r>
            <a:r>
              <a:rPr sz="2400" spc="-50" dirty="0">
                <a:latin typeface="Times New Roman"/>
                <a:cs typeface="Times New Roman"/>
              </a:rPr>
              <a:t> </a:t>
            </a:r>
            <a:r>
              <a:rPr sz="2400" dirty="0">
                <a:latin typeface="Times New Roman"/>
                <a:cs typeface="Times New Roman"/>
              </a:rPr>
              <a:t>your</a:t>
            </a:r>
            <a:r>
              <a:rPr sz="2400" spc="-40" dirty="0">
                <a:latin typeface="Times New Roman"/>
                <a:cs typeface="Times New Roman"/>
              </a:rPr>
              <a:t> </a:t>
            </a:r>
            <a:r>
              <a:rPr sz="2400" dirty="0">
                <a:latin typeface="Times New Roman"/>
                <a:cs typeface="Times New Roman"/>
              </a:rPr>
              <a:t>messages</a:t>
            </a:r>
            <a:r>
              <a:rPr sz="2400" spc="100" dirty="0">
                <a:latin typeface="Times New Roman"/>
                <a:cs typeface="Times New Roman"/>
              </a:rPr>
              <a:t> </a:t>
            </a:r>
            <a:r>
              <a:rPr sz="2400" dirty="0">
                <a:latin typeface="Times New Roman"/>
                <a:cs typeface="Times New Roman"/>
              </a:rPr>
              <a:t>have two</a:t>
            </a:r>
            <a:r>
              <a:rPr sz="2400" spc="-110" dirty="0">
                <a:latin typeface="Times New Roman"/>
                <a:cs typeface="Times New Roman"/>
              </a:rPr>
              <a:t> </a:t>
            </a:r>
            <a:r>
              <a:rPr sz="2400" spc="-10" dirty="0">
                <a:latin typeface="Times New Roman"/>
                <a:cs typeface="Times New Roman"/>
              </a:rPr>
              <a:t>layers:</a:t>
            </a:r>
            <a:endParaRPr sz="2400" dirty="0">
              <a:latin typeface="Times New Roman"/>
              <a:cs typeface="Times New Roman"/>
            </a:endParaRPr>
          </a:p>
        </p:txBody>
      </p:sp>
      <p:grpSp>
        <p:nvGrpSpPr>
          <p:cNvPr id="11" name="object 11"/>
          <p:cNvGrpSpPr/>
          <p:nvPr/>
        </p:nvGrpSpPr>
        <p:grpSpPr>
          <a:xfrm>
            <a:off x="180975" y="2390759"/>
            <a:ext cx="5276850" cy="1477010"/>
            <a:chOff x="180975" y="2390759"/>
            <a:chExt cx="5276850" cy="1477010"/>
          </a:xfrm>
        </p:grpSpPr>
        <p:pic>
          <p:nvPicPr>
            <p:cNvPr id="12" name="object 12"/>
            <p:cNvPicPr/>
            <p:nvPr/>
          </p:nvPicPr>
          <p:blipFill>
            <a:blip r:embed="rId5" cstate="print"/>
            <a:stretch>
              <a:fillRect/>
            </a:stretch>
          </p:blipFill>
          <p:spPr>
            <a:xfrm>
              <a:off x="2628900" y="2390759"/>
              <a:ext cx="2828925" cy="857250"/>
            </a:xfrm>
            <a:prstGeom prst="rect">
              <a:avLst/>
            </a:prstGeom>
          </p:spPr>
        </p:pic>
        <p:sp>
          <p:nvSpPr>
            <p:cNvPr id="13" name="object 13"/>
            <p:cNvSpPr/>
            <p:nvPr/>
          </p:nvSpPr>
          <p:spPr>
            <a:xfrm>
              <a:off x="2771525" y="2418465"/>
              <a:ext cx="2623185" cy="664845"/>
            </a:xfrm>
            <a:custGeom>
              <a:avLst/>
              <a:gdLst/>
              <a:ahLst/>
              <a:cxnLst/>
              <a:rect l="l" t="t" r="r" b="b"/>
              <a:pathLst>
                <a:path w="2623185" h="664844">
                  <a:moveTo>
                    <a:pt x="65019" y="590275"/>
                  </a:moveTo>
                  <a:lnTo>
                    <a:pt x="0" y="645292"/>
                  </a:lnTo>
                  <a:lnTo>
                    <a:pt x="83058" y="664342"/>
                  </a:lnTo>
                  <a:lnTo>
                    <a:pt x="77023" y="639561"/>
                  </a:lnTo>
                  <a:lnTo>
                    <a:pt x="63876" y="639561"/>
                  </a:lnTo>
                  <a:lnTo>
                    <a:pt x="59436" y="621030"/>
                  </a:lnTo>
                  <a:lnTo>
                    <a:pt x="71780" y="618034"/>
                  </a:lnTo>
                  <a:lnTo>
                    <a:pt x="65019" y="590275"/>
                  </a:lnTo>
                  <a:close/>
                </a:path>
                <a:path w="2623185" h="664844">
                  <a:moveTo>
                    <a:pt x="71780" y="618034"/>
                  </a:moveTo>
                  <a:lnTo>
                    <a:pt x="59436" y="621030"/>
                  </a:lnTo>
                  <a:lnTo>
                    <a:pt x="63876" y="639561"/>
                  </a:lnTo>
                  <a:lnTo>
                    <a:pt x="76289" y="636549"/>
                  </a:lnTo>
                  <a:lnTo>
                    <a:pt x="71780" y="618034"/>
                  </a:lnTo>
                  <a:close/>
                </a:path>
                <a:path w="2623185" h="664844">
                  <a:moveTo>
                    <a:pt x="76289" y="636549"/>
                  </a:moveTo>
                  <a:lnTo>
                    <a:pt x="63876" y="639561"/>
                  </a:lnTo>
                  <a:lnTo>
                    <a:pt x="77023" y="639561"/>
                  </a:lnTo>
                  <a:lnTo>
                    <a:pt x="76289" y="636549"/>
                  </a:lnTo>
                  <a:close/>
                </a:path>
                <a:path w="2623185" h="664844">
                  <a:moveTo>
                    <a:pt x="2618344" y="0"/>
                  </a:moveTo>
                  <a:lnTo>
                    <a:pt x="71780" y="618034"/>
                  </a:lnTo>
                  <a:lnTo>
                    <a:pt x="76289" y="636549"/>
                  </a:lnTo>
                  <a:lnTo>
                    <a:pt x="2622794" y="18531"/>
                  </a:lnTo>
                  <a:lnTo>
                    <a:pt x="2618344" y="0"/>
                  </a:lnTo>
                  <a:close/>
                </a:path>
              </a:pathLst>
            </a:custGeom>
            <a:solidFill>
              <a:srgbClr val="5B9AD5"/>
            </a:solidFill>
          </p:spPr>
          <p:txBody>
            <a:bodyPr wrap="square" lIns="0" tIns="0" rIns="0" bIns="0" rtlCol="0"/>
            <a:lstStyle/>
            <a:p>
              <a:endParaRPr/>
            </a:p>
          </p:txBody>
        </p:sp>
        <p:sp>
          <p:nvSpPr>
            <p:cNvPr id="14" name="object 14"/>
            <p:cNvSpPr/>
            <p:nvPr/>
          </p:nvSpPr>
          <p:spPr>
            <a:xfrm>
              <a:off x="288845" y="3237536"/>
              <a:ext cx="2617470" cy="468630"/>
            </a:xfrm>
            <a:custGeom>
              <a:avLst/>
              <a:gdLst/>
              <a:ahLst/>
              <a:cxnLst/>
              <a:rect l="l" t="t" r="r" b="b"/>
              <a:pathLst>
                <a:path w="2617470" h="468629">
                  <a:moveTo>
                    <a:pt x="2616970" y="0"/>
                  </a:moveTo>
                  <a:lnTo>
                    <a:pt x="0" y="0"/>
                  </a:lnTo>
                  <a:lnTo>
                    <a:pt x="0" y="468069"/>
                  </a:lnTo>
                  <a:lnTo>
                    <a:pt x="2616970" y="468069"/>
                  </a:lnTo>
                  <a:lnTo>
                    <a:pt x="2616970" y="0"/>
                  </a:lnTo>
                  <a:close/>
                </a:path>
              </a:pathLst>
            </a:custGeom>
            <a:solidFill>
              <a:srgbClr val="6F2F9F"/>
            </a:solidFill>
          </p:spPr>
          <p:txBody>
            <a:bodyPr wrap="square" lIns="0" tIns="0" rIns="0" bIns="0" rtlCol="0"/>
            <a:lstStyle/>
            <a:p>
              <a:endParaRPr/>
            </a:p>
          </p:txBody>
        </p:sp>
        <p:pic>
          <p:nvPicPr>
            <p:cNvPr id="15" name="object 15"/>
            <p:cNvPicPr/>
            <p:nvPr/>
          </p:nvPicPr>
          <p:blipFill>
            <a:blip r:embed="rId6" cstate="print"/>
            <a:stretch>
              <a:fillRect/>
            </a:stretch>
          </p:blipFill>
          <p:spPr>
            <a:xfrm>
              <a:off x="180975" y="3181349"/>
              <a:ext cx="2828925" cy="685800"/>
            </a:xfrm>
            <a:prstGeom prst="rect">
              <a:avLst/>
            </a:prstGeom>
          </p:spPr>
        </p:pic>
      </p:grpSp>
      <p:sp>
        <p:nvSpPr>
          <p:cNvPr id="16" name="object 16"/>
          <p:cNvSpPr txBox="1"/>
          <p:nvPr/>
        </p:nvSpPr>
        <p:spPr>
          <a:xfrm>
            <a:off x="288845" y="3237536"/>
            <a:ext cx="2617470" cy="468630"/>
          </a:xfrm>
          <a:prstGeom prst="rect">
            <a:avLst/>
          </a:prstGeom>
          <a:solidFill>
            <a:schemeClr val="tx1">
              <a:lumMod val="50000"/>
              <a:lumOff val="50000"/>
            </a:schemeClr>
          </a:solidFill>
          <a:ln w="9534">
            <a:solidFill>
              <a:srgbClr val="FFFFFF"/>
            </a:solidFill>
          </a:ln>
        </p:spPr>
        <p:txBody>
          <a:bodyPr vert="horz" wrap="square" lIns="0" tIns="40640" rIns="0" bIns="0" rtlCol="0">
            <a:spAutoFit/>
          </a:bodyPr>
          <a:lstStyle/>
          <a:p>
            <a:pPr marL="91440">
              <a:lnSpc>
                <a:spcPct val="100000"/>
              </a:lnSpc>
              <a:spcBef>
                <a:spcPts val="320"/>
              </a:spcBef>
            </a:pPr>
            <a:r>
              <a:rPr sz="2400" b="1" dirty="0">
                <a:solidFill>
                  <a:srgbClr val="FFFFFF"/>
                </a:solidFill>
                <a:latin typeface="Times New Roman"/>
                <a:cs typeface="Times New Roman"/>
              </a:rPr>
              <a:t>The</a:t>
            </a:r>
            <a:r>
              <a:rPr sz="2400" b="1" spc="-35" dirty="0">
                <a:solidFill>
                  <a:srgbClr val="FFFFFF"/>
                </a:solidFill>
                <a:latin typeface="Times New Roman"/>
                <a:cs typeface="Times New Roman"/>
              </a:rPr>
              <a:t> </a:t>
            </a:r>
            <a:r>
              <a:rPr sz="2400" b="1" dirty="0">
                <a:solidFill>
                  <a:srgbClr val="FFFFFF"/>
                </a:solidFill>
                <a:latin typeface="Times New Roman"/>
                <a:cs typeface="Times New Roman"/>
              </a:rPr>
              <a:t>content</a:t>
            </a:r>
            <a:r>
              <a:rPr sz="2400" b="1" spc="10" dirty="0">
                <a:solidFill>
                  <a:srgbClr val="FFFFFF"/>
                </a:solidFill>
                <a:latin typeface="Times New Roman"/>
                <a:cs typeface="Times New Roman"/>
              </a:rPr>
              <a:t> </a:t>
            </a:r>
            <a:r>
              <a:rPr sz="2400" b="1" spc="-10" dirty="0">
                <a:solidFill>
                  <a:srgbClr val="FFFFFF"/>
                </a:solidFill>
                <a:latin typeface="Times New Roman"/>
                <a:cs typeface="Times New Roman"/>
              </a:rPr>
              <a:t>layer.</a:t>
            </a:r>
            <a:endParaRPr sz="2400" dirty="0">
              <a:latin typeface="Times New Roman"/>
              <a:cs typeface="Times New Roman"/>
            </a:endParaRPr>
          </a:p>
        </p:txBody>
      </p:sp>
      <p:grpSp>
        <p:nvGrpSpPr>
          <p:cNvPr id="17" name="object 17"/>
          <p:cNvGrpSpPr/>
          <p:nvPr/>
        </p:nvGrpSpPr>
        <p:grpSpPr>
          <a:xfrm>
            <a:off x="4552950" y="2428859"/>
            <a:ext cx="4112260" cy="1505585"/>
            <a:chOff x="4552950" y="2428859"/>
            <a:chExt cx="4112260" cy="1505585"/>
          </a:xfrm>
        </p:grpSpPr>
        <p:pic>
          <p:nvPicPr>
            <p:cNvPr id="18" name="object 18"/>
            <p:cNvPicPr/>
            <p:nvPr/>
          </p:nvPicPr>
          <p:blipFill>
            <a:blip r:embed="rId7" cstate="print"/>
            <a:stretch>
              <a:fillRect/>
            </a:stretch>
          </p:blipFill>
          <p:spPr>
            <a:xfrm>
              <a:off x="5334000" y="2428859"/>
              <a:ext cx="866775" cy="819150"/>
            </a:xfrm>
            <a:prstGeom prst="rect">
              <a:avLst/>
            </a:prstGeom>
          </p:spPr>
        </p:pic>
        <p:sp>
          <p:nvSpPr>
            <p:cNvPr id="19" name="object 19"/>
            <p:cNvSpPr/>
            <p:nvPr/>
          </p:nvSpPr>
          <p:spPr>
            <a:xfrm>
              <a:off x="5398251" y="2454919"/>
              <a:ext cx="663575" cy="608965"/>
            </a:xfrm>
            <a:custGeom>
              <a:avLst/>
              <a:gdLst/>
              <a:ahLst/>
              <a:cxnLst/>
              <a:rect l="l" t="t" r="r" b="b"/>
              <a:pathLst>
                <a:path w="663575" h="608964">
                  <a:moveTo>
                    <a:pt x="600636" y="564295"/>
                  </a:moveTo>
                  <a:lnTo>
                    <a:pt x="581284" y="585459"/>
                  </a:lnTo>
                  <a:lnTo>
                    <a:pt x="663214" y="608838"/>
                  </a:lnTo>
                  <a:lnTo>
                    <a:pt x="649449" y="572871"/>
                  </a:lnTo>
                  <a:lnTo>
                    <a:pt x="609996" y="572871"/>
                  </a:lnTo>
                  <a:lnTo>
                    <a:pt x="600636" y="564295"/>
                  </a:lnTo>
                  <a:close/>
                </a:path>
                <a:path w="663575" h="608964">
                  <a:moveTo>
                    <a:pt x="613432" y="550302"/>
                  </a:moveTo>
                  <a:lnTo>
                    <a:pt x="600636" y="564295"/>
                  </a:lnTo>
                  <a:lnTo>
                    <a:pt x="609996" y="572871"/>
                  </a:lnTo>
                  <a:lnTo>
                    <a:pt x="622828" y="558911"/>
                  </a:lnTo>
                  <a:lnTo>
                    <a:pt x="613432" y="550302"/>
                  </a:lnTo>
                  <a:close/>
                </a:path>
                <a:path w="663575" h="608964">
                  <a:moveTo>
                    <a:pt x="632734" y="529193"/>
                  </a:moveTo>
                  <a:lnTo>
                    <a:pt x="613432" y="550302"/>
                  </a:lnTo>
                  <a:lnTo>
                    <a:pt x="622828" y="558911"/>
                  </a:lnTo>
                  <a:lnTo>
                    <a:pt x="609996" y="572871"/>
                  </a:lnTo>
                  <a:lnTo>
                    <a:pt x="649449" y="572871"/>
                  </a:lnTo>
                  <a:lnTo>
                    <a:pt x="632734" y="529193"/>
                  </a:lnTo>
                  <a:close/>
                </a:path>
                <a:path w="663575" h="608964">
                  <a:moveTo>
                    <a:pt x="12832" y="0"/>
                  </a:moveTo>
                  <a:lnTo>
                    <a:pt x="0" y="13959"/>
                  </a:lnTo>
                  <a:lnTo>
                    <a:pt x="600636" y="564295"/>
                  </a:lnTo>
                  <a:lnTo>
                    <a:pt x="613432" y="550302"/>
                  </a:lnTo>
                  <a:lnTo>
                    <a:pt x="12832" y="0"/>
                  </a:lnTo>
                  <a:close/>
                </a:path>
              </a:pathLst>
            </a:custGeom>
            <a:solidFill>
              <a:srgbClr val="5B9AD5"/>
            </a:solidFill>
          </p:spPr>
          <p:txBody>
            <a:bodyPr wrap="square" lIns="0" tIns="0" rIns="0" bIns="0" rtlCol="0"/>
            <a:lstStyle/>
            <a:p>
              <a:endParaRPr/>
            </a:p>
          </p:txBody>
        </p:sp>
        <p:sp>
          <p:nvSpPr>
            <p:cNvPr id="20" name="object 20"/>
            <p:cNvSpPr/>
            <p:nvPr/>
          </p:nvSpPr>
          <p:spPr>
            <a:xfrm>
              <a:off x="4655057" y="3303708"/>
              <a:ext cx="4010660" cy="468630"/>
            </a:xfrm>
            <a:custGeom>
              <a:avLst/>
              <a:gdLst/>
              <a:ahLst/>
              <a:cxnLst/>
              <a:rect l="l" t="t" r="r" b="b"/>
              <a:pathLst>
                <a:path w="4010659" h="468629">
                  <a:moveTo>
                    <a:pt x="4010040" y="0"/>
                  </a:moveTo>
                  <a:lnTo>
                    <a:pt x="0" y="0"/>
                  </a:lnTo>
                  <a:lnTo>
                    <a:pt x="0" y="468069"/>
                  </a:lnTo>
                  <a:lnTo>
                    <a:pt x="4010040" y="468069"/>
                  </a:lnTo>
                  <a:lnTo>
                    <a:pt x="4010040" y="0"/>
                  </a:lnTo>
                  <a:close/>
                </a:path>
              </a:pathLst>
            </a:custGeom>
            <a:solidFill>
              <a:srgbClr val="6F2F9F"/>
            </a:solidFill>
          </p:spPr>
          <p:txBody>
            <a:bodyPr wrap="square" lIns="0" tIns="0" rIns="0" bIns="0" rtlCol="0"/>
            <a:lstStyle/>
            <a:p>
              <a:endParaRPr/>
            </a:p>
          </p:txBody>
        </p:sp>
        <p:pic>
          <p:nvPicPr>
            <p:cNvPr id="21" name="object 21"/>
            <p:cNvPicPr/>
            <p:nvPr/>
          </p:nvPicPr>
          <p:blipFill>
            <a:blip r:embed="rId8" cstate="print"/>
            <a:stretch>
              <a:fillRect/>
            </a:stretch>
          </p:blipFill>
          <p:spPr>
            <a:xfrm>
              <a:off x="4552950" y="3248024"/>
              <a:ext cx="2114550" cy="685800"/>
            </a:xfrm>
            <a:prstGeom prst="rect">
              <a:avLst/>
            </a:prstGeom>
          </p:spPr>
        </p:pic>
        <p:pic>
          <p:nvPicPr>
            <p:cNvPr id="22" name="object 22"/>
            <p:cNvPicPr/>
            <p:nvPr/>
          </p:nvPicPr>
          <p:blipFill>
            <a:blip r:embed="rId9" cstate="print"/>
            <a:stretch>
              <a:fillRect/>
            </a:stretch>
          </p:blipFill>
          <p:spPr>
            <a:xfrm>
              <a:off x="6248400" y="3248024"/>
              <a:ext cx="1200150" cy="685800"/>
            </a:xfrm>
            <a:prstGeom prst="rect">
              <a:avLst/>
            </a:prstGeom>
          </p:spPr>
        </p:pic>
      </p:grpSp>
      <p:sp>
        <p:nvSpPr>
          <p:cNvPr id="23" name="object 23"/>
          <p:cNvSpPr txBox="1"/>
          <p:nvPr/>
        </p:nvSpPr>
        <p:spPr>
          <a:xfrm>
            <a:off x="4655057" y="3303708"/>
            <a:ext cx="4010660" cy="468630"/>
          </a:xfrm>
          <a:prstGeom prst="rect">
            <a:avLst/>
          </a:prstGeom>
          <a:solidFill>
            <a:schemeClr val="tx1">
              <a:lumMod val="50000"/>
              <a:lumOff val="50000"/>
            </a:schemeClr>
          </a:solidFill>
          <a:ln w="9534">
            <a:solidFill>
              <a:srgbClr val="FFFFFF"/>
            </a:solidFill>
          </a:ln>
        </p:spPr>
        <p:txBody>
          <a:bodyPr vert="horz" wrap="square" lIns="0" tIns="40640" rIns="0" bIns="0" rtlCol="0">
            <a:spAutoFit/>
          </a:bodyPr>
          <a:lstStyle/>
          <a:p>
            <a:pPr marL="94615">
              <a:lnSpc>
                <a:spcPct val="100000"/>
              </a:lnSpc>
              <a:spcBef>
                <a:spcPts val="320"/>
              </a:spcBef>
            </a:pPr>
            <a:r>
              <a:rPr sz="2400" b="1" dirty="0">
                <a:solidFill>
                  <a:srgbClr val="FFFFFF"/>
                </a:solidFill>
                <a:latin typeface="Times New Roman"/>
                <a:cs typeface="Times New Roman"/>
              </a:rPr>
              <a:t>The</a:t>
            </a:r>
            <a:r>
              <a:rPr sz="2400" b="1" spc="-15" dirty="0">
                <a:solidFill>
                  <a:srgbClr val="FFFFFF"/>
                </a:solidFill>
                <a:latin typeface="Times New Roman"/>
                <a:cs typeface="Times New Roman"/>
              </a:rPr>
              <a:t> </a:t>
            </a:r>
            <a:r>
              <a:rPr sz="2400" b="1" dirty="0">
                <a:solidFill>
                  <a:srgbClr val="FFFFFF"/>
                </a:solidFill>
                <a:latin typeface="Times New Roman"/>
                <a:cs typeface="Times New Roman"/>
              </a:rPr>
              <a:t>rational</a:t>
            </a:r>
            <a:r>
              <a:rPr sz="2400" b="1" spc="10" dirty="0">
                <a:solidFill>
                  <a:srgbClr val="FFFFFF"/>
                </a:solidFill>
                <a:latin typeface="Times New Roman"/>
                <a:cs typeface="Times New Roman"/>
              </a:rPr>
              <a:t> </a:t>
            </a:r>
            <a:r>
              <a:rPr sz="2400" b="1" spc="-10" dirty="0">
                <a:solidFill>
                  <a:srgbClr val="FFFFFF"/>
                </a:solidFill>
                <a:latin typeface="Times New Roman"/>
                <a:cs typeface="Times New Roman"/>
              </a:rPr>
              <a:t>layer.</a:t>
            </a:r>
            <a:endParaRPr sz="2400">
              <a:latin typeface="Times New Roman"/>
              <a:cs typeface="Times New Roman"/>
            </a:endParaRPr>
          </a:p>
        </p:txBody>
      </p:sp>
      <p:sp>
        <p:nvSpPr>
          <p:cNvPr id="24" name="object 24"/>
          <p:cNvSpPr txBox="1"/>
          <p:nvPr/>
        </p:nvSpPr>
        <p:spPr>
          <a:xfrm>
            <a:off x="208728" y="3910572"/>
            <a:ext cx="4278630" cy="2727325"/>
          </a:xfrm>
          <a:prstGeom prst="rect">
            <a:avLst/>
          </a:prstGeom>
          <a:noFill/>
          <a:ln w="9534">
            <a:solidFill>
              <a:srgbClr val="FFFFFF"/>
            </a:solidFill>
          </a:ln>
        </p:spPr>
        <p:txBody>
          <a:bodyPr vert="horz" wrap="square" lIns="0" tIns="24130" rIns="0" bIns="0" rtlCol="0">
            <a:spAutoFit/>
          </a:bodyPr>
          <a:lstStyle/>
          <a:p>
            <a:pPr marL="91440" marR="128270">
              <a:lnSpc>
                <a:spcPct val="106800"/>
              </a:lnSpc>
              <a:spcBef>
                <a:spcPts val="190"/>
              </a:spcBef>
            </a:pPr>
            <a:r>
              <a:rPr sz="2000" dirty="0">
                <a:latin typeface="Times New Roman"/>
                <a:cs typeface="Times New Roman"/>
              </a:rPr>
              <a:t>consists</a:t>
            </a:r>
            <a:r>
              <a:rPr sz="2000" spc="-55" dirty="0">
                <a:latin typeface="Times New Roman"/>
                <a:cs typeface="Times New Roman"/>
              </a:rPr>
              <a:t> </a:t>
            </a:r>
            <a:r>
              <a:rPr sz="2000" dirty="0">
                <a:latin typeface="Times New Roman"/>
                <a:cs typeface="Times New Roman"/>
              </a:rPr>
              <a:t>of</a:t>
            </a:r>
            <a:r>
              <a:rPr sz="2000" spc="-15" dirty="0">
                <a:latin typeface="Times New Roman"/>
                <a:cs typeface="Times New Roman"/>
              </a:rPr>
              <a:t> </a:t>
            </a:r>
            <a:r>
              <a:rPr sz="2000" dirty="0">
                <a:latin typeface="Times New Roman"/>
                <a:cs typeface="Times New Roman"/>
              </a:rPr>
              <a:t>the</a:t>
            </a:r>
            <a:r>
              <a:rPr sz="2000" spc="-90" dirty="0">
                <a:latin typeface="Times New Roman"/>
                <a:cs typeface="Times New Roman"/>
              </a:rPr>
              <a:t> </a:t>
            </a:r>
            <a:r>
              <a:rPr sz="2000" dirty="0">
                <a:latin typeface="Times New Roman"/>
                <a:cs typeface="Times New Roman"/>
              </a:rPr>
              <a:t>“information</a:t>
            </a:r>
            <a:r>
              <a:rPr sz="2000" spc="-55" dirty="0">
                <a:latin typeface="Times New Roman"/>
                <a:cs typeface="Times New Roman"/>
              </a:rPr>
              <a:t> </a:t>
            </a:r>
            <a:r>
              <a:rPr sz="2000" spc="-10" dirty="0">
                <a:latin typeface="Times New Roman"/>
                <a:cs typeface="Times New Roman"/>
              </a:rPr>
              <a:t>being </a:t>
            </a:r>
            <a:r>
              <a:rPr sz="2000" dirty="0">
                <a:latin typeface="Times New Roman"/>
                <a:cs typeface="Times New Roman"/>
              </a:rPr>
              <a:t>explicitly</a:t>
            </a:r>
            <a:r>
              <a:rPr sz="2000" spc="-100" dirty="0">
                <a:latin typeface="Times New Roman"/>
                <a:cs typeface="Times New Roman"/>
              </a:rPr>
              <a:t> </a:t>
            </a:r>
            <a:r>
              <a:rPr sz="2000" dirty="0">
                <a:latin typeface="Times New Roman"/>
                <a:cs typeface="Times New Roman"/>
              </a:rPr>
              <a:t>discussed”</a:t>
            </a:r>
            <a:r>
              <a:rPr sz="2000" spc="-55" dirty="0">
                <a:latin typeface="Times New Roman"/>
                <a:cs typeface="Times New Roman"/>
              </a:rPr>
              <a:t> </a:t>
            </a:r>
            <a:r>
              <a:rPr sz="2000" dirty="0">
                <a:latin typeface="Times New Roman"/>
                <a:cs typeface="Times New Roman"/>
              </a:rPr>
              <a:t>The</a:t>
            </a:r>
            <a:r>
              <a:rPr sz="2000" spc="40" dirty="0">
                <a:latin typeface="Times New Roman"/>
                <a:cs typeface="Times New Roman"/>
              </a:rPr>
              <a:t> </a:t>
            </a:r>
            <a:r>
              <a:rPr sz="2000" dirty="0">
                <a:latin typeface="Times New Roman"/>
                <a:cs typeface="Times New Roman"/>
              </a:rPr>
              <a:t>content</a:t>
            </a:r>
            <a:r>
              <a:rPr sz="2000" spc="-105" dirty="0">
                <a:latin typeface="Times New Roman"/>
                <a:cs typeface="Times New Roman"/>
              </a:rPr>
              <a:t> </a:t>
            </a:r>
            <a:r>
              <a:rPr sz="2000" spc="-10" dirty="0">
                <a:latin typeface="Times New Roman"/>
                <a:cs typeface="Times New Roman"/>
              </a:rPr>
              <a:t>layer </a:t>
            </a:r>
            <a:r>
              <a:rPr sz="2000" dirty="0">
                <a:latin typeface="Times New Roman"/>
                <a:cs typeface="Times New Roman"/>
              </a:rPr>
              <a:t>may</a:t>
            </a:r>
            <a:r>
              <a:rPr sz="2000" spc="-10" dirty="0">
                <a:latin typeface="Times New Roman"/>
                <a:cs typeface="Times New Roman"/>
              </a:rPr>
              <a:t> </a:t>
            </a:r>
            <a:r>
              <a:rPr sz="2000" dirty="0">
                <a:latin typeface="Times New Roman"/>
                <a:cs typeface="Times New Roman"/>
              </a:rPr>
              <a:t>include</a:t>
            </a:r>
            <a:r>
              <a:rPr sz="2000" spc="-190" dirty="0">
                <a:latin typeface="Times New Roman"/>
                <a:cs typeface="Times New Roman"/>
              </a:rPr>
              <a:t> </a:t>
            </a:r>
            <a:r>
              <a:rPr sz="2000" dirty="0">
                <a:latin typeface="Times New Roman"/>
                <a:cs typeface="Times New Roman"/>
              </a:rPr>
              <a:t>descriptive</a:t>
            </a:r>
            <a:r>
              <a:rPr sz="2000" spc="35" dirty="0">
                <a:latin typeface="Times New Roman"/>
                <a:cs typeface="Times New Roman"/>
              </a:rPr>
              <a:t> </a:t>
            </a:r>
            <a:r>
              <a:rPr sz="2000" spc="-10" dirty="0">
                <a:latin typeface="Times New Roman"/>
                <a:cs typeface="Times New Roman"/>
              </a:rPr>
              <a:t>information </a:t>
            </a:r>
            <a:r>
              <a:rPr sz="2000" dirty="0">
                <a:latin typeface="Times New Roman"/>
                <a:cs typeface="Times New Roman"/>
              </a:rPr>
              <a:t>such</a:t>
            </a:r>
            <a:r>
              <a:rPr sz="2000" spc="-95" dirty="0">
                <a:latin typeface="Times New Roman"/>
                <a:cs typeface="Times New Roman"/>
              </a:rPr>
              <a:t> </a:t>
            </a:r>
            <a:r>
              <a:rPr sz="2000" dirty="0">
                <a:latin typeface="Times New Roman"/>
                <a:cs typeface="Times New Roman"/>
              </a:rPr>
              <a:t>as</a:t>
            </a:r>
            <a:r>
              <a:rPr sz="2000" spc="-15" dirty="0">
                <a:latin typeface="Times New Roman"/>
                <a:cs typeface="Times New Roman"/>
              </a:rPr>
              <a:t> </a:t>
            </a:r>
            <a:r>
              <a:rPr sz="2000" dirty="0">
                <a:latin typeface="Times New Roman"/>
                <a:cs typeface="Times New Roman"/>
              </a:rPr>
              <a:t>the</a:t>
            </a:r>
            <a:r>
              <a:rPr sz="2000" spc="-120" dirty="0">
                <a:latin typeface="Times New Roman"/>
                <a:cs typeface="Times New Roman"/>
              </a:rPr>
              <a:t> </a:t>
            </a:r>
            <a:r>
              <a:rPr sz="2000" dirty="0">
                <a:latin typeface="Times New Roman"/>
                <a:cs typeface="Times New Roman"/>
              </a:rPr>
              <a:t>time</a:t>
            </a:r>
            <a:r>
              <a:rPr sz="2000" spc="25" dirty="0">
                <a:latin typeface="Times New Roman"/>
                <a:cs typeface="Times New Roman"/>
              </a:rPr>
              <a:t> </a:t>
            </a:r>
            <a:r>
              <a:rPr sz="2000" dirty="0">
                <a:latin typeface="Times New Roman"/>
                <a:cs typeface="Times New Roman"/>
              </a:rPr>
              <a:t>of</a:t>
            </a:r>
            <a:r>
              <a:rPr sz="2000" spc="-55" dirty="0">
                <a:latin typeface="Times New Roman"/>
                <a:cs typeface="Times New Roman"/>
              </a:rPr>
              <a:t> </a:t>
            </a:r>
            <a:r>
              <a:rPr sz="2000" dirty="0">
                <a:latin typeface="Times New Roman"/>
                <a:cs typeface="Times New Roman"/>
              </a:rPr>
              <a:t>a</a:t>
            </a:r>
            <a:r>
              <a:rPr sz="2000" spc="25" dirty="0">
                <a:latin typeface="Times New Roman"/>
                <a:cs typeface="Times New Roman"/>
              </a:rPr>
              <a:t> </a:t>
            </a:r>
            <a:r>
              <a:rPr sz="2000" dirty="0">
                <a:latin typeface="Times New Roman"/>
                <a:cs typeface="Times New Roman"/>
              </a:rPr>
              <a:t>meeting,</a:t>
            </a:r>
            <a:r>
              <a:rPr sz="2000" spc="40" dirty="0">
                <a:latin typeface="Times New Roman"/>
                <a:cs typeface="Times New Roman"/>
              </a:rPr>
              <a:t> </a:t>
            </a:r>
            <a:r>
              <a:rPr sz="2000" dirty="0">
                <a:latin typeface="Times New Roman"/>
                <a:cs typeface="Times New Roman"/>
              </a:rPr>
              <a:t>a</a:t>
            </a:r>
            <a:r>
              <a:rPr sz="2000" spc="-45" dirty="0">
                <a:latin typeface="Times New Roman"/>
                <a:cs typeface="Times New Roman"/>
              </a:rPr>
              <a:t> </a:t>
            </a:r>
            <a:r>
              <a:rPr sz="2000" spc="-10" dirty="0">
                <a:latin typeface="Times New Roman"/>
                <a:cs typeface="Times New Roman"/>
              </a:rPr>
              <a:t>project </a:t>
            </a:r>
            <a:r>
              <a:rPr sz="2000" dirty="0">
                <a:latin typeface="Times New Roman"/>
                <a:cs typeface="Times New Roman"/>
              </a:rPr>
              <a:t>due</a:t>
            </a:r>
            <a:r>
              <a:rPr sz="2000" spc="-65" dirty="0">
                <a:latin typeface="Times New Roman"/>
                <a:cs typeface="Times New Roman"/>
              </a:rPr>
              <a:t> </a:t>
            </a:r>
            <a:r>
              <a:rPr sz="2000" dirty="0">
                <a:latin typeface="Times New Roman"/>
                <a:cs typeface="Times New Roman"/>
              </a:rPr>
              <a:t>date,</a:t>
            </a:r>
            <a:r>
              <a:rPr sz="2000" spc="-50" dirty="0">
                <a:latin typeface="Times New Roman"/>
                <a:cs typeface="Times New Roman"/>
              </a:rPr>
              <a:t> </a:t>
            </a:r>
            <a:r>
              <a:rPr sz="2000" dirty="0">
                <a:latin typeface="Times New Roman"/>
                <a:cs typeface="Times New Roman"/>
              </a:rPr>
              <a:t>or</a:t>
            </a:r>
            <a:r>
              <a:rPr sz="2000" spc="25" dirty="0">
                <a:latin typeface="Times New Roman"/>
                <a:cs typeface="Times New Roman"/>
              </a:rPr>
              <a:t> </a:t>
            </a:r>
            <a:r>
              <a:rPr sz="2000" dirty="0">
                <a:latin typeface="Times New Roman"/>
                <a:cs typeface="Times New Roman"/>
              </a:rPr>
              <a:t>the</a:t>
            </a:r>
            <a:r>
              <a:rPr sz="2000" spc="-65" dirty="0">
                <a:latin typeface="Times New Roman"/>
                <a:cs typeface="Times New Roman"/>
              </a:rPr>
              <a:t> </a:t>
            </a:r>
            <a:r>
              <a:rPr sz="2000" dirty="0">
                <a:latin typeface="Times New Roman"/>
                <a:cs typeface="Times New Roman"/>
              </a:rPr>
              <a:t>names</a:t>
            </a:r>
            <a:r>
              <a:rPr sz="2000" spc="-25" dirty="0">
                <a:latin typeface="Times New Roman"/>
                <a:cs typeface="Times New Roman"/>
              </a:rPr>
              <a:t> </a:t>
            </a:r>
            <a:r>
              <a:rPr sz="2000" dirty="0">
                <a:latin typeface="Times New Roman"/>
                <a:cs typeface="Times New Roman"/>
              </a:rPr>
              <a:t>of</a:t>
            </a:r>
            <a:r>
              <a:rPr sz="2000" spc="15" dirty="0">
                <a:latin typeface="Times New Roman"/>
                <a:cs typeface="Times New Roman"/>
              </a:rPr>
              <a:t> </a:t>
            </a:r>
            <a:r>
              <a:rPr sz="2000" dirty="0">
                <a:latin typeface="Times New Roman"/>
                <a:cs typeface="Times New Roman"/>
              </a:rPr>
              <a:t>the</a:t>
            </a:r>
            <a:r>
              <a:rPr sz="2000" spc="-60" dirty="0">
                <a:latin typeface="Times New Roman"/>
                <a:cs typeface="Times New Roman"/>
              </a:rPr>
              <a:t> </a:t>
            </a:r>
            <a:r>
              <a:rPr sz="2000" spc="-10" dirty="0">
                <a:latin typeface="Times New Roman"/>
                <a:cs typeface="Times New Roman"/>
              </a:rPr>
              <a:t>coworkers </a:t>
            </a:r>
            <a:r>
              <a:rPr sz="2000" dirty="0">
                <a:latin typeface="Times New Roman"/>
                <a:cs typeface="Times New Roman"/>
              </a:rPr>
              <a:t>assigned</a:t>
            </a:r>
            <a:r>
              <a:rPr sz="2000" spc="15" dirty="0">
                <a:latin typeface="Times New Roman"/>
                <a:cs typeface="Times New Roman"/>
              </a:rPr>
              <a:t> </a:t>
            </a:r>
            <a:r>
              <a:rPr sz="2000" dirty="0">
                <a:latin typeface="Times New Roman"/>
                <a:cs typeface="Times New Roman"/>
              </a:rPr>
              <a:t>to</a:t>
            </a:r>
            <a:r>
              <a:rPr sz="2000" spc="-50" dirty="0">
                <a:latin typeface="Times New Roman"/>
                <a:cs typeface="Times New Roman"/>
              </a:rPr>
              <a:t> </a:t>
            </a:r>
            <a:r>
              <a:rPr sz="2000" dirty="0">
                <a:latin typeface="Times New Roman"/>
                <a:cs typeface="Times New Roman"/>
              </a:rPr>
              <a:t>a</a:t>
            </a:r>
            <a:r>
              <a:rPr sz="2000" spc="-75" dirty="0">
                <a:latin typeface="Times New Roman"/>
                <a:cs typeface="Times New Roman"/>
              </a:rPr>
              <a:t> </a:t>
            </a:r>
            <a:r>
              <a:rPr sz="2000" dirty="0">
                <a:latin typeface="Times New Roman"/>
                <a:cs typeface="Times New Roman"/>
              </a:rPr>
              <a:t>team.</a:t>
            </a:r>
            <a:r>
              <a:rPr sz="2000" spc="-125" dirty="0">
                <a:latin typeface="Times New Roman"/>
                <a:cs typeface="Times New Roman"/>
              </a:rPr>
              <a:t> </a:t>
            </a:r>
            <a:r>
              <a:rPr sz="2000" spc="-50" dirty="0">
                <a:latin typeface="Times New Roman"/>
                <a:cs typeface="Times New Roman"/>
              </a:rPr>
              <a:t>You</a:t>
            </a:r>
            <a:r>
              <a:rPr sz="2000" spc="-45" dirty="0">
                <a:latin typeface="Times New Roman"/>
                <a:cs typeface="Times New Roman"/>
              </a:rPr>
              <a:t> </a:t>
            </a:r>
            <a:r>
              <a:rPr sz="2000" spc="-10" dirty="0">
                <a:latin typeface="Times New Roman"/>
                <a:cs typeface="Times New Roman"/>
              </a:rPr>
              <a:t>exchange </a:t>
            </a:r>
            <a:r>
              <a:rPr sz="2000" dirty="0">
                <a:latin typeface="Times New Roman"/>
                <a:cs typeface="Times New Roman"/>
              </a:rPr>
              <a:t>content</a:t>
            </a:r>
            <a:r>
              <a:rPr sz="2000" spc="-185" dirty="0">
                <a:latin typeface="Times New Roman"/>
                <a:cs typeface="Times New Roman"/>
              </a:rPr>
              <a:t> </a:t>
            </a:r>
            <a:r>
              <a:rPr sz="2000" dirty="0">
                <a:latin typeface="Times New Roman"/>
                <a:cs typeface="Times New Roman"/>
              </a:rPr>
              <a:t>with</a:t>
            </a:r>
            <a:r>
              <a:rPr sz="2000" spc="90" dirty="0">
                <a:latin typeface="Times New Roman"/>
                <a:cs typeface="Times New Roman"/>
              </a:rPr>
              <a:t> </a:t>
            </a:r>
            <a:r>
              <a:rPr sz="2000" dirty="0">
                <a:latin typeface="Times New Roman"/>
                <a:cs typeface="Times New Roman"/>
              </a:rPr>
              <a:t>others</a:t>
            </a:r>
            <a:r>
              <a:rPr sz="2000" spc="-85" dirty="0">
                <a:latin typeface="Times New Roman"/>
                <a:cs typeface="Times New Roman"/>
              </a:rPr>
              <a:t> </a:t>
            </a:r>
            <a:r>
              <a:rPr sz="2000" dirty="0">
                <a:latin typeface="Times New Roman"/>
                <a:cs typeface="Times New Roman"/>
              </a:rPr>
              <a:t>to</a:t>
            </a:r>
            <a:r>
              <a:rPr sz="2000" spc="-5" dirty="0">
                <a:latin typeface="Times New Roman"/>
                <a:cs typeface="Times New Roman"/>
              </a:rPr>
              <a:t> </a:t>
            </a:r>
            <a:r>
              <a:rPr sz="2000" dirty="0">
                <a:latin typeface="Times New Roman"/>
                <a:cs typeface="Times New Roman"/>
              </a:rPr>
              <a:t>function</a:t>
            </a:r>
            <a:r>
              <a:rPr sz="2000" spc="-90" dirty="0">
                <a:latin typeface="Times New Roman"/>
                <a:cs typeface="Times New Roman"/>
              </a:rPr>
              <a:t> </a:t>
            </a:r>
            <a:r>
              <a:rPr sz="2000" spc="-25" dirty="0">
                <a:latin typeface="Times New Roman"/>
                <a:cs typeface="Times New Roman"/>
              </a:rPr>
              <a:t>and </a:t>
            </a:r>
            <a:r>
              <a:rPr sz="2000" dirty="0">
                <a:latin typeface="Times New Roman"/>
                <a:cs typeface="Times New Roman"/>
              </a:rPr>
              <a:t>retrieve</a:t>
            </a:r>
            <a:r>
              <a:rPr sz="2000" spc="-20" dirty="0">
                <a:latin typeface="Times New Roman"/>
                <a:cs typeface="Times New Roman"/>
              </a:rPr>
              <a:t> </a:t>
            </a:r>
            <a:r>
              <a:rPr sz="2000" dirty="0">
                <a:latin typeface="Times New Roman"/>
                <a:cs typeface="Times New Roman"/>
              </a:rPr>
              <a:t>basic</a:t>
            </a:r>
            <a:r>
              <a:rPr sz="2000" spc="-85" dirty="0">
                <a:latin typeface="Times New Roman"/>
                <a:cs typeface="Times New Roman"/>
              </a:rPr>
              <a:t> </a:t>
            </a:r>
            <a:r>
              <a:rPr sz="2000" spc="-10" dirty="0">
                <a:latin typeface="Times New Roman"/>
                <a:cs typeface="Times New Roman"/>
              </a:rPr>
              <a:t>information.</a:t>
            </a:r>
            <a:endParaRPr sz="2000" dirty="0">
              <a:latin typeface="Times New Roman"/>
              <a:cs typeface="Times New Roman"/>
            </a:endParaRPr>
          </a:p>
        </p:txBody>
      </p:sp>
      <p:sp>
        <p:nvSpPr>
          <p:cNvPr id="25" name="object 25"/>
          <p:cNvSpPr txBox="1"/>
          <p:nvPr/>
        </p:nvSpPr>
        <p:spPr>
          <a:xfrm>
            <a:off x="4750063" y="4008751"/>
            <a:ext cx="3206160" cy="2083904"/>
          </a:xfrm>
          <a:prstGeom prst="rect">
            <a:avLst/>
          </a:prstGeom>
          <a:noFill/>
          <a:ln w="9534">
            <a:solidFill>
              <a:srgbClr val="FFFFFF"/>
            </a:solidFill>
          </a:ln>
        </p:spPr>
        <p:txBody>
          <a:bodyPr vert="horz" wrap="square" lIns="0" tIns="20955" rIns="0" bIns="0" rtlCol="0">
            <a:spAutoFit/>
          </a:bodyPr>
          <a:lstStyle/>
          <a:p>
            <a:pPr marL="94615" marR="270510">
              <a:lnSpc>
                <a:spcPct val="107700"/>
              </a:lnSpc>
              <a:spcBef>
                <a:spcPts val="165"/>
              </a:spcBef>
            </a:pPr>
            <a:r>
              <a:rPr sz="1800" dirty="0">
                <a:latin typeface="Times New Roman"/>
                <a:cs typeface="Times New Roman"/>
              </a:rPr>
              <a:t>The</a:t>
            </a:r>
            <a:r>
              <a:rPr sz="1800" spc="5" dirty="0">
                <a:latin typeface="Times New Roman"/>
                <a:cs typeface="Times New Roman"/>
              </a:rPr>
              <a:t> </a:t>
            </a:r>
            <a:r>
              <a:rPr sz="1800" dirty="0">
                <a:latin typeface="Times New Roman"/>
                <a:cs typeface="Times New Roman"/>
              </a:rPr>
              <a:t>relational</a:t>
            </a:r>
            <a:r>
              <a:rPr sz="1800" spc="20" dirty="0">
                <a:latin typeface="Times New Roman"/>
                <a:cs typeface="Times New Roman"/>
              </a:rPr>
              <a:t> </a:t>
            </a:r>
            <a:r>
              <a:rPr sz="1800" dirty="0">
                <a:latin typeface="Times New Roman"/>
                <a:cs typeface="Times New Roman"/>
              </a:rPr>
              <a:t>layer</a:t>
            </a:r>
            <a:r>
              <a:rPr sz="1800" spc="-5" dirty="0">
                <a:latin typeface="Times New Roman"/>
                <a:cs typeface="Times New Roman"/>
              </a:rPr>
              <a:t> </a:t>
            </a:r>
            <a:r>
              <a:rPr sz="1800" dirty="0">
                <a:latin typeface="Times New Roman"/>
                <a:cs typeface="Times New Roman"/>
              </a:rPr>
              <a:t>reveals</a:t>
            </a:r>
            <a:r>
              <a:rPr sz="1800" spc="-30" dirty="0">
                <a:latin typeface="Times New Roman"/>
                <a:cs typeface="Times New Roman"/>
              </a:rPr>
              <a:t> </a:t>
            </a:r>
            <a:r>
              <a:rPr sz="1800" dirty="0">
                <a:latin typeface="Times New Roman"/>
                <a:cs typeface="Times New Roman"/>
              </a:rPr>
              <a:t>“how</a:t>
            </a:r>
            <a:r>
              <a:rPr sz="1800" spc="-105" dirty="0">
                <a:latin typeface="Times New Roman"/>
                <a:cs typeface="Times New Roman"/>
              </a:rPr>
              <a:t> </a:t>
            </a:r>
            <a:r>
              <a:rPr sz="1800" spc="-25" dirty="0">
                <a:latin typeface="Times New Roman"/>
                <a:cs typeface="Times New Roman"/>
              </a:rPr>
              <a:t>you </a:t>
            </a:r>
            <a:r>
              <a:rPr sz="1800" dirty="0">
                <a:latin typeface="Times New Roman"/>
                <a:cs typeface="Times New Roman"/>
              </a:rPr>
              <a:t>feel</a:t>
            </a:r>
            <a:r>
              <a:rPr sz="1800" spc="-30" dirty="0">
                <a:latin typeface="Times New Roman"/>
                <a:cs typeface="Times New Roman"/>
              </a:rPr>
              <a:t> </a:t>
            </a:r>
            <a:r>
              <a:rPr sz="1800" dirty="0">
                <a:latin typeface="Times New Roman"/>
                <a:cs typeface="Times New Roman"/>
              </a:rPr>
              <a:t>about</a:t>
            </a:r>
            <a:r>
              <a:rPr sz="1800" spc="-45" dirty="0">
                <a:latin typeface="Times New Roman"/>
                <a:cs typeface="Times New Roman"/>
              </a:rPr>
              <a:t> </a:t>
            </a:r>
            <a:r>
              <a:rPr sz="1800" dirty="0">
                <a:latin typeface="Times New Roman"/>
                <a:cs typeface="Times New Roman"/>
              </a:rPr>
              <a:t>the</a:t>
            </a:r>
            <a:r>
              <a:rPr sz="1800" spc="45" dirty="0">
                <a:latin typeface="Times New Roman"/>
                <a:cs typeface="Times New Roman"/>
              </a:rPr>
              <a:t> </a:t>
            </a:r>
            <a:r>
              <a:rPr sz="1800" dirty="0">
                <a:latin typeface="Times New Roman"/>
                <a:cs typeface="Times New Roman"/>
              </a:rPr>
              <a:t>other</a:t>
            </a:r>
            <a:r>
              <a:rPr sz="1800" spc="-55" dirty="0">
                <a:latin typeface="Times New Roman"/>
                <a:cs typeface="Times New Roman"/>
              </a:rPr>
              <a:t> </a:t>
            </a:r>
            <a:r>
              <a:rPr sz="1800" dirty="0">
                <a:latin typeface="Times New Roman"/>
                <a:cs typeface="Times New Roman"/>
              </a:rPr>
              <a:t>person;</a:t>
            </a:r>
            <a:r>
              <a:rPr sz="1800" spc="45" dirty="0">
                <a:latin typeface="Times New Roman"/>
                <a:cs typeface="Times New Roman"/>
              </a:rPr>
              <a:t> </a:t>
            </a:r>
            <a:r>
              <a:rPr sz="1800" spc="-10" dirty="0">
                <a:latin typeface="Times New Roman"/>
                <a:cs typeface="Times New Roman"/>
              </a:rPr>
              <a:t>whether </a:t>
            </a:r>
            <a:r>
              <a:rPr sz="1800" dirty="0">
                <a:latin typeface="Times New Roman"/>
                <a:cs typeface="Times New Roman"/>
              </a:rPr>
              <a:t>you</a:t>
            </a:r>
            <a:r>
              <a:rPr sz="1800" spc="-50" dirty="0">
                <a:latin typeface="Times New Roman"/>
                <a:cs typeface="Times New Roman"/>
              </a:rPr>
              <a:t> </a:t>
            </a:r>
            <a:r>
              <a:rPr sz="1800" dirty="0">
                <a:latin typeface="Times New Roman"/>
                <a:cs typeface="Times New Roman"/>
              </a:rPr>
              <a:t>like</a:t>
            </a:r>
            <a:r>
              <a:rPr sz="1800" spc="40" dirty="0">
                <a:latin typeface="Times New Roman"/>
                <a:cs typeface="Times New Roman"/>
              </a:rPr>
              <a:t> </a:t>
            </a:r>
            <a:r>
              <a:rPr sz="1800" dirty="0">
                <a:latin typeface="Times New Roman"/>
                <a:cs typeface="Times New Roman"/>
              </a:rPr>
              <a:t>or</a:t>
            </a:r>
            <a:r>
              <a:rPr sz="1800" spc="-35" dirty="0">
                <a:latin typeface="Times New Roman"/>
                <a:cs typeface="Times New Roman"/>
              </a:rPr>
              <a:t> </a:t>
            </a:r>
            <a:r>
              <a:rPr sz="1800" dirty="0">
                <a:latin typeface="Times New Roman"/>
                <a:cs typeface="Times New Roman"/>
              </a:rPr>
              <a:t>dislike</a:t>
            </a:r>
            <a:r>
              <a:rPr sz="1800" spc="114" dirty="0">
                <a:latin typeface="Times New Roman"/>
                <a:cs typeface="Times New Roman"/>
              </a:rPr>
              <a:t> </a:t>
            </a:r>
            <a:r>
              <a:rPr sz="1800" dirty="0">
                <a:latin typeface="Times New Roman"/>
                <a:cs typeface="Times New Roman"/>
              </a:rPr>
              <a:t>the</a:t>
            </a:r>
            <a:r>
              <a:rPr sz="1800" spc="-90" dirty="0">
                <a:latin typeface="Times New Roman"/>
                <a:cs typeface="Times New Roman"/>
              </a:rPr>
              <a:t> </a:t>
            </a:r>
            <a:r>
              <a:rPr sz="1800" dirty="0">
                <a:latin typeface="Times New Roman"/>
                <a:cs typeface="Times New Roman"/>
              </a:rPr>
              <a:t>other</a:t>
            </a:r>
            <a:r>
              <a:rPr sz="1800" spc="-35" dirty="0">
                <a:latin typeface="Times New Roman"/>
                <a:cs typeface="Times New Roman"/>
              </a:rPr>
              <a:t> </a:t>
            </a:r>
            <a:r>
              <a:rPr sz="1800" spc="-10" dirty="0">
                <a:latin typeface="Times New Roman"/>
                <a:cs typeface="Times New Roman"/>
              </a:rPr>
              <a:t>person, </a:t>
            </a:r>
            <a:r>
              <a:rPr sz="1800" dirty="0">
                <a:latin typeface="Times New Roman"/>
                <a:cs typeface="Times New Roman"/>
              </a:rPr>
              <a:t>feel</a:t>
            </a:r>
            <a:r>
              <a:rPr sz="1800" spc="-55" dirty="0">
                <a:latin typeface="Times New Roman"/>
                <a:cs typeface="Times New Roman"/>
              </a:rPr>
              <a:t> </a:t>
            </a:r>
            <a:r>
              <a:rPr sz="1800" dirty="0">
                <a:latin typeface="Times New Roman"/>
                <a:cs typeface="Times New Roman"/>
              </a:rPr>
              <a:t>in</a:t>
            </a:r>
            <a:r>
              <a:rPr sz="1800" spc="70" dirty="0">
                <a:latin typeface="Times New Roman"/>
                <a:cs typeface="Times New Roman"/>
              </a:rPr>
              <a:t> </a:t>
            </a:r>
            <a:r>
              <a:rPr sz="1800" dirty="0">
                <a:latin typeface="Times New Roman"/>
                <a:cs typeface="Times New Roman"/>
              </a:rPr>
              <a:t>control</a:t>
            </a:r>
            <a:r>
              <a:rPr sz="1800" spc="-60" dirty="0">
                <a:latin typeface="Times New Roman"/>
                <a:cs typeface="Times New Roman"/>
              </a:rPr>
              <a:t> </a:t>
            </a:r>
            <a:r>
              <a:rPr sz="1800" dirty="0">
                <a:latin typeface="Times New Roman"/>
                <a:cs typeface="Times New Roman"/>
              </a:rPr>
              <a:t>or subordinate, </a:t>
            </a:r>
            <a:r>
              <a:rPr sz="1800" spc="-20" dirty="0">
                <a:latin typeface="Times New Roman"/>
                <a:cs typeface="Times New Roman"/>
              </a:rPr>
              <a:t>feel</a:t>
            </a:r>
            <a:endParaRPr sz="1800" dirty="0">
              <a:latin typeface="Times New Roman"/>
              <a:cs typeface="Times New Roman"/>
            </a:endParaRPr>
          </a:p>
          <a:p>
            <a:pPr marL="94615">
              <a:lnSpc>
                <a:spcPct val="100000"/>
              </a:lnSpc>
              <a:spcBef>
                <a:spcPts val="95"/>
              </a:spcBef>
            </a:pPr>
            <a:r>
              <a:rPr sz="1800" dirty="0">
                <a:latin typeface="Times New Roman"/>
                <a:cs typeface="Times New Roman"/>
              </a:rPr>
              <a:t>comfortable</a:t>
            </a:r>
            <a:r>
              <a:rPr sz="1800" spc="-20" dirty="0">
                <a:latin typeface="Times New Roman"/>
                <a:cs typeface="Times New Roman"/>
              </a:rPr>
              <a:t> </a:t>
            </a:r>
            <a:r>
              <a:rPr sz="1800" dirty="0">
                <a:latin typeface="Times New Roman"/>
                <a:cs typeface="Times New Roman"/>
              </a:rPr>
              <a:t>or</a:t>
            </a:r>
            <a:r>
              <a:rPr sz="1800" spc="-25" dirty="0">
                <a:latin typeface="Times New Roman"/>
                <a:cs typeface="Times New Roman"/>
              </a:rPr>
              <a:t> </a:t>
            </a:r>
            <a:r>
              <a:rPr sz="1800" dirty="0">
                <a:latin typeface="Times New Roman"/>
                <a:cs typeface="Times New Roman"/>
              </a:rPr>
              <a:t>anxious,</a:t>
            </a:r>
            <a:r>
              <a:rPr sz="1800" spc="40" dirty="0">
                <a:latin typeface="Times New Roman"/>
                <a:cs typeface="Times New Roman"/>
              </a:rPr>
              <a:t> </a:t>
            </a:r>
            <a:r>
              <a:rPr sz="1800" dirty="0">
                <a:latin typeface="Times New Roman"/>
                <a:cs typeface="Times New Roman"/>
              </a:rPr>
              <a:t>and</a:t>
            </a:r>
            <a:r>
              <a:rPr sz="1800" spc="-100" dirty="0">
                <a:latin typeface="Times New Roman"/>
                <a:cs typeface="Times New Roman"/>
              </a:rPr>
              <a:t> </a:t>
            </a:r>
            <a:r>
              <a:rPr sz="1800" dirty="0">
                <a:latin typeface="Times New Roman"/>
                <a:cs typeface="Times New Roman"/>
              </a:rPr>
              <a:t>so</a:t>
            </a:r>
            <a:r>
              <a:rPr sz="1800" spc="40" dirty="0">
                <a:latin typeface="Times New Roman"/>
                <a:cs typeface="Times New Roman"/>
              </a:rPr>
              <a:t> </a:t>
            </a:r>
            <a:r>
              <a:rPr sz="1800" spc="-20" dirty="0">
                <a:latin typeface="Times New Roman"/>
                <a:cs typeface="Times New Roman"/>
              </a:rPr>
              <a:t>on”.</a:t>
            </a:r>
            <a:endParaRPr sz="1800" dirty="0">
              <a:latin typeface="Times New Roman"/>
              <a:cs typeface="Times New Roman"/>
            </a:endParaRPr>
          </a:p>
        </p:txBody>
      </p:sp>
      <p:pic>
        <p:nvPicPr>
          <p:cNvPr id="27" name="Picture 26">
            <a:extLst>
              <a:ext uri="{FF2B5EF4-FFF2-40B4-BE49-F238E27FC236}">
                <a16:creationId xmlns:a16="http://schemas.microsoft.com/office/drawing/2014/main" id="{7B1083B8-7F24-C9AF-FA88-CAB8BE99D406}"/>
              </a:ext>
            </a:extLst>
          </p:cNvPr>
          <p:cNvPicPr>
            <a:picLocks noChangeAspect="1"/>
          </p:cNvPicPr>
          <p:nvPr/>
        </p:nvPicPr>
        <p:blipFill>
          <a:blip r:embed="rId10"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grpSp>
        <p:nvGrpSpPr>
          <p:cNvPr id="29" name="object 2"/>
          <p:cNvGrpSpPr/>
          <p:nvPr/>
        </p:nvGrpSpPr>
        <p:grpSpPr>
          <a:xfrm>
            <a:off x="8993171" y="-66930"/>
            <a:ext cx="3337089" cy="1282045"/>
            <a:chOff x="3162300" y="0"/>
            <a:chExt cx="5010150" cy="1562100"/>
          </a:xfrm>
        </p:grpSpPr>
        <p:pic>
          <p:nvPicPr>
            <p:cNvPr id="30" name="object 3"/>
            <p:cNvPicPr/>
            <p:nvPr/>
          </p:nvPicPr>
          <p:blipFill>
            <a:blip r:embed="rId11" cstate="print"/>
            <a:stretch>
              <a:fillRect/>
            </a:stretch>
          </p:blipFill>
          <p:spPr>
            <a:xfrm>
              <a:off x="3162300" y="447675"/>
              <a:ext cx="5010150" cy="1114425"/>
            </a:xfrm>
            <a:prstGeom prst="rect">
              <a:avLst/>
            </a:prstGeom>
          </p:spPr>
        </p:pic>
        <p:pic>
          <p:nvPicPr>
            <p:cNvPr id="31" name="object 4"/>
            <p:cNvPicPr/>
            <p:nvPr/>
          </p:nvPicPr>
          <p:blipFill>
            <a:blip r:embed="rId12" cstate="print"/>
            <a:stretch>
              <a:fillRect/>
            </a:stretch>
          </p:blipFill>
          <p:spPr>
            <a:xfrm>
              <a:off x="3352800" y="85725"/>
              <a:ext cx="4619640" cy="790575"/>
            </a:xfrm>
            <a:prstGeom prst="rect">
              <a:avLst/>
            </a:prstGeom>
          </p:spPr>
        </p:pic>
        <p:pic>
          <p:nvPicPr>
            <p:cNvPr id="32" name="object 5"/>
            <p:cNvPicPr/>
            <p:nvPr/>
          </p:nvPicPr>
          <p:blipFill>
            <a:blip r:embed="rId13" cstate="print"/>
            <a:stretch>
              <a:fillRect/>
            </a:stretch>
          </p:blipFill>
          <p:spPr>
            <a:xfrm>
              <a:off x="3171840" y="0"/>
              <a:ext cx="5000609" cy="1104899"/>
            </a:xfrm>
            <a:prstGeom prst="rect">
              <a:avLst/>
            </a:prstGeom>
          </p:spPr>
        </p:pic>
      </p:grpSp>
      <p:sp>
        <p:nvSpPr>
          <p:cNvPr id="33" name="object 6"/>
          <p:cNvSpPr txBox="1">
            <a:spLocks/>
          </p:cNvSpPr>
          <p:nvPr/>
        </p:nvSpPr>
        <p:spPr>
          <a:xfrm>
            <a:off x="9383754" y="117420"/>
            <a:ext cx="2549589" cy="366126"/>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100" b="1" dirty="0">
                <a:latin typeface="Arial" panose="020B0604020202020204" pitchFamily="34" charset="0"/>
                <a:cs typeface="Arial" panose="020B0604020202020204" pitchFamily="34" charset="0"/>
              </a:rPr>
              <a:t>Forming</a:t>
            </a:r>
            <a:r>
              <a:rPr lang="en-US" sz="1100" b="1" spc="105" dirty="0">
                <a:latin typeface="Arial" panose="020B0604020202020204" pitchFamily="34" charset="0"/>
                <a:cs typeface="Arial" panose="020B0604020202020204" pitchFamily="34" charset="0"/>
              </a:rPr>
              <a:t> </a:t>
            </a:r>
            <a:r>
              <a:rPr lang="en-US" sz="1100" b="1" dirty="0">
                <a:latin typeface="Arial" panose="020B0604020202020204" pitchFamily="34" charset="0"/>
                <a:cs typeface="Arial" panose="020B0604020202020204" pitchFamily="34" charset="0"/>
              </a:rPr>
              <a:t>Relationships</a:t>
            </a:r>
            <a:r>
              <a:rPr lang="en-US" sz="1100" b="1" spc="-130" dirty="0">
                <a:latin typeface="Arial" panose="020B0604020202020204" pitchFamily="34" charset="0"/>
                <a:cs typeface="Arial" panose="020B0604020202020204" pitchFamily="34" charset="0"/>
              </a:rPr>
              <a:t> </a:t>
            </a:r>
            <a:r>
              <a:rPr lang="en-US" sz="1100" b="1" dirty="0">
                <a:latin typeface="Arial" panose="020B0604020202020204" pitchFamily="34" charset="0"/>
                <a:cs typeface="Arial" panose="020B0604020202020204" pitchFamily="34" charset="0"/>
              </a:rPr>
              <a:t>With</a:t>
            </a:r>
            <a:r>
              <a:rPr lang="en-US" sz="1100" b="1" spc="-120" dirty="0">
                <a:latin typeface="Arial" panose="020B0604020202020204" pitchFamily="34" charset="0"/>
                <a:cs typeface="Arial" panose="020B0604020202020204" pitchFamily="34" charset="0"/>
              </a:rPr>
              <a:t> </a:t>
            </a:r>
            <a:r>
              <a:rPr lang="en-US" sz="1100" b="1" spc="-484" dirty="0">
                <a:latin typeface="Arial" panose="020B0604020202020204" pitchFamily="34" charset="0"/>
                <a:cs typeface="Arial" panose="020B0604020202020204" pitchFamily="34" charset="0"/>
              </a:rPr>
              <a:t>V</a:t>
            </a:r>
            <a:r>
              <a:rPr lang="en-US" sz="1100" b="1" spc="90" dirty="0">
                <a:latin typeface="Arial" panose="020B0604020202020204" pitchFamily="34" charset="0"/>
                <a:cs typeface="Arial" panose="020B0604020202020204" pitchFamily="34" charset="0"/>
              </a:rPr>
              <a:t>e</a:t>
            </a:r>
            <a:r>
              <a:rPr lang="en-US" sz="1100" b="1" spc="80" dirty="0">
                <a:latin typeface="Arial" panose="020B0604020202020204" pitchFamily="34" charset="0"/>
                <a:cs typeface="Arial" panose="020B0604020202020204" pitchFamily="34" charset="0"/>
              </a:rPr>
              <a:t>r</a:t>
            </a:r>
            <a:r>
              <a:rPr lang="en-US" sz="1100" b="1" spc="95" dirty="0">
                <a:latin typeface="Arial" panose="020B0604020202020204" pitchFamily="34" charset="0"/>
                <a:cs typeface="Arial" panose="020B0604020202020204" pitchFamily="34" charset="0"/>
              </a:rPr>
              <a:t>b</a:t>
            </a:r>
            <a:r>
              <a:rPr lang="en-US" sz="1100" b="1" spc="90" dirty="0">
                <a:latin typeface="Arial" panose="020B0604020202020204" pitchFamily="34" charset="0"/>
                <a:cs typeface="Arial" panose="020B0604020202020204" pitchFamily="34" charset="0"/>
              </a:rPr>
              <a:t>a</a:t>
            </a:r>
            <a:r>
              <a:rPr lang="en-US" sz="1100" b="1" spc="65" dirty="0">
                <a:latin typeface="Arial" panose="020B0604020202020204" pitchFamily="34" charset="0"/>
                <a:cs typeface="Arial" panose="020B0604020202020204" pitchFamily="34" charset="0"/>
              </a:rPr>
              <a:t>l</a:t>
            </a:r>
            <a:r>
              <a:rPr lang="en-US" sz="1100" b="1" spc="-15" dirty="0">
                <a:latin typeface="Arial" panose="020B0604020202020204" pitchFamily="34" charset="0"/>
                <a:cs typeface="Arial" panose="020B0604020202020204" pitchFamily="34" charset="0"/>
              </a:rPr>
              <a:t> </a:t>
            </a:r>
            <a:r>
              <a:rPr lang="en-US" sz="1100" b="1" dirty="0">
                <a:latin typeface="Arial" panose="020B0604020202020204" pitchFamily="34" charset="0"/>
                <a:cs typeface="Arial" panose="020B0604020202020204" pitchFamily="34" charset="0"/>
              </a:rPr>
              <a:t>and</a:t>
            </a:r>
            <a:r>
              <a:rPr lang="en-US" sz="1100" b="1" spc="25" dirty="0">
                <a:latin typeface="Arial" panose="020B0604020202020204" pitchFamily="34" charset="0"/>
                <a:cs typeface="Arial" panose="020B0604020202020204" pitchFamily="34" charset="0"/>
              </a:rPr>
              <a:t> </a:t>
            </a:r>
            <a:r>
              <a:rPr lang="en-US" sz="1100" b="1" dirty="0">
                <a:latin typeface="Arial" panose="020B0604020202020204" pitchFamily="34" charset="0"/>
                <a:cs typeface="Arial" panose="020B0604020202020204" pitchFamily="34" charset="0"/>
              </a:rPr>
              <a:t>Nonverbal</a:t>
            </a:r>
            <a:r>
              <a:rPr lang="en-US" sz="1100" b="1" spc="75" dirty="0">
                <a:latin typeface="Arial" panose="020B0604020202020204" pitchFamily="34" charset="0"/>
                <a:cs typeface="Arial" panose="020B0604020202020204" pitchFamily="34" charset="0"/>
              </a:rPr>
              <a:t> </a:t>
            </a:r>
            <a:r>
              <a:rPr lang="en-US" sz="1100" b="1" spc="-10" dirty="0">
                <a:latin typeface="Arial" panose="020B0604020202020204" pitchFamily="34" charset="0"/>
                <a:cs typeface="Arial" panose="020B0604020202020204" pitchFamily="34" charset="0"/>
              </a:rPr>
              <a:t>Communication</a:t>
            </a:r>
            <a:endParaRPr lang="en-US" sz="1100" dirty="0">
              <a:latin typeface="Arial" panose="020B0604020202020204" pitchFamily="34" charset="0"/>
              <a:cs typeface="Arial" panose="020B0604020202020204" pitchFamily="34" charset="0"/>
            </a:endParaRPr>
          </a:p>
        </p:txBody>
      </p:sp>
      <p:sp>
        <p:nvSpPr>
          <p:cNvPr id="34" name="object 6"/>
          <p:cNvSpPr txBox="1">
            <a:spLocks/>
          </p:cNvSpPr>
          <p:nvPr/>
        </p:nvSpPr>
        <p:spPr>
          <a:xfrm>
            <a:off x="1457321" y="382632"/>
            <a:ext cx="7955484" cy="520014"/>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gn="ctr">
              <a:lnSpc>
                <a:spcPct val="100000"/>
              </a:lnSpc>
              <a:spcBef>
                <a:spcPts val="215"/>
              </a:spcBef>
            </a:pPr>
            <a:r>
              <a:rPr lang="en-US" sz="3200" dirty="0" smtClean="0"/>
              <a:t>Layers of verbal and non-verbal </a:t>
            </a:r>
            <a:r>
              <a:rPr lang="en-US" sz="3200" spc="-10" dirty="0" smtClean="0"/>
              <a:t>Communication</a:t>
            </a:r>
            <a:endParaRPr lang="en-US" sz="3200" dirty="0"/>
          </a:p>
        </p:txBody>
      </p:sp>
    </p:spTree>
    <p:extLst>
      <p:ext uri="{BB962C8B-B14F-4D97-AF65-F5344CB8AC3E}">
        <p14:creationId xmlns:p14="http://schemas.microsoft.com/office/powerpoint/2010/main" val="2905648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arn(inVertical)">
                                      <p:cBhvr>
                                        <p:cTn id="18" dur="500"/>
                                        <p:tgtEl>
                                          <p:spTgt spid="11"/>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barn(inVertical)">
                                      <p:cBhvr>
                                        <p:cTn id="21" dur="500"/>
                                        <p:tgtEl>
                                          <p:spTgt spid="16"/>
                                        </p:tgtEl>
                                      </p:cBhvr>
                                    </p:animEffect>
                                  </p:childTnLst>
                                </p:cTn>
                              </p:par>
                              <p:par>
                                <p:cTn id="22" presetID="16" presetClass="entr" presetSubtype="21" fill="hold"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barn(inVertical)">
                                      <p:cBhvr>
                                        <p:cTn id="24" dur="500"/>
                                        <p:tgtEl>
                                          <p:spTgt spid="17"/>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barn(inVertical)">
                                      <p:cBhvr>
                                        <p:cTn id="27" dur="500"/>
                                        <p:tgtEl>
                                          <p:spTgt spid="25"/>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barn(inVertical)">
                                      <p:cBhvr>
                                        <p:cTn id="3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animBg="1"/>
      <p:bldP spid="24" grpId="0" animBg="1"/>
      <p:bldP spid="25" grpId="0" animBg="1"/>
      <p:bldP spid="34"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581150" y="1438275"/>
            <a:ext cx="8210550" cy="4467225"/>
            <a:chOff x="1581150" y="1438275"/>
            <a:chExt cx="8210550" cy="4467225"/>
          </a:xfrm>
        </p:grpSpPr>
        <p:pic>
          <p:nvPicPr>
            <p:cNvPr id="3" name="object 3"/>
            <p:cNvPicPr/>
            <p:nvPr/>
          </p:nvPicPr>
          <p:blipFill>
            <a:blip r:embed="rId2" cstate="print"/>
            <a:stretch>
              <a:fillRect/>
            </a:stretch>
          </p:blipFill>
          <p:spPr>
            <a:xfrm>
              <a:off x="1581150" y="3390900"/>
              <a:ext cx="8210550" cy="2514600"/>
            </a:xfrm>
            <a:prstGeom prst="rect">
              <a:avLst/>
            </a:prstGeom>
          </p:spPr>
        </p:pic>
        <p:pic>
          <p:nvPicPr>
            <p:cNvPr id="4" name="object 4"/>
            <p:cNvPicPr/>
            <p:nvPr/>
          </p:nvPicPr>
          <p:blipFill>
            <a:blip r:embed="rId3" cstate="print"/>
            <a:stretch>
              <a:fillRect/>
            </a:stretch>
          </p:blipFill>
          <p:spPr>
            <a:xfrm>
              <a:off x="1685925" y="1552590"/>
              <a:ext cx="7877190" cy="2209799"/>
            </a:xfrm>
            <a:prstGeom prst="rect">
              <a:avLst/>
            </a:prstGeom>
          </p:spPr>
        </p:pic>
        <p:pic>
          <p:nvPicPr>
            <p:cNvPr id="5" name="object 5"/>
            <p:cNvPicPr/>
            <p:nvPr/>
          </p:nvPicPr>
          <p:blipFill>
            <a:blip r:embed="rId4" cstate="print"/>
            <a:stretch>
              <a:fillRect/>
            </a:stretch>
          </p:blipFill>
          <p:spPr>
            <a:xfrm>
              <a:off x="1581150" y="1438275"/>
              <a:ext cx="8210550" cy="2505075"/>
            </a:xfrm>
            <a:prstGeom prst="rect">
              <a:avLst/>
            </a:prstGeom>
          </p:spPr>
        </p:pic>
      </p:grpSp>
      <p:sp>
        <p:nvSpPr>
          <p:cNvPr id="6" name="object 6"/>
          <p:cNvSpPr txBox="1"/>
          <p:nvPr/>
        </p:nvSpPr>
        <p:spPr>
          <a:xfrm>
            <a:off x="1728216" y="1597011"/>
            <a:ext cx="7736840" cy="2068830"/>
          </a:xfrm>
          <a:prstGeom prst="rect">
            <a:avLst/>
          </a:prstGeom>
          <a:solidFill>
            <a:srgbClr val="FFFFFF"/>
          </a:solidFill>
          <a:ln w="9534">
            <a:solidFill>
              <a:srgbClr val="252525"/>
            </a:solidFill>
          </a:ln>
        </p:spPr>
        <p:txBody>
          <a:bodyPr vert="horz" wrap="square" lIns="0" tIns="32384" rIns="0" bIns="0" rtlCol="0">
            <a:spAutoFit/>
          </a:bodyPr>
          <a:lstStyle/>
          <a:p>
            <a:pPr marR="1905" algn="ctr">
              <a:lnSpc>
                <a:spcPct val="100000"/>
              </a:lnSpc>
              <a:spcBef>
                <a:spcPts val="254"/>
              </a:spcBef>
            </a:pPr>
            <a:r>
              <a:rPr sz="3950" spc="-500" dirty="0">
                <a:latin typeface="Times New Roman"/>
                <a:cs typeface="Times New Roman"/>
              </a:rPr>
              <a:t>V</a:t>
            </a:r>
            <a:r>
              <a:rPr sz="3950" spc="80" dirty="0">
                <a:latin typeface="Times New Roman"/>
                <a:cs typeface="Times New Roman"/>
              </a:rPr>
              <a:t>e</a:t>
            </a:r>
            <a:r>
              <a:rPr sz="3950" spc="65" dirty="0">
                <a:latin typeface="Times New Roman"/>
                <a:cs typeface="Times New Roman"/>
              </a:rPr>
              <a:t>r</a:t>
            </a:r>
            <a:r>
              <a:rPr sz="3950" spc="80" dirty="0">
                <a:latin typeface="Times New Roman"/>
                <a:cs typeface="Times New Roman"/>
              </a:rPr>
              <a:t>ba</a:t>
            </a:r>
            <a:r>
              <a:rPr sz="3950" spc="50" dirty="0">
                <a:latin typeface="Times New Roman"/>
                <a:cs typeface="Times New Roman"/>
              </a:rPr>
              <a:t>l</a:t>
            </a:r>
            <a:r>
              <a:rPr sz="3950" spc="-45" dirty="0">
                <a:latin typeface="Times New Roman"/>
                <a:cs typeface="Times New Roman"/>
              </a:rPr>
              <a:t> </a:t>
            </a:r>
            <a:r>
              <a:rPr sz="3950" dirty="0">
                <a:latin typeface="Times New Roman"/>
                <a:cs typeface="Times New Roman"/>
              </a:rPr>
              <a:t>and</a:t>
            </a:r>
            <a:r>
              <a:rPr sz="3950" spc="-155" dirty="0">
                <a:latin typeface="Times New Roman"/>
                <a:cs typeface="Times New Roman"/>
              </a:rPr>
              <a:t> </a:t>
            </a:r>
            <a:r>
              <a:rPr sz="3950" spc="-10" dirty="0">
                <a:latin typeface="Times New Roman"/>
                <a:cs typeface="Times New Roman"/>
              </a:rPr>
              <a:t>Nonverbal</a:t>
            </a:r>
            <a:endParaRPr sz="3950">
              <a:latin typeface="Times New Roman"/>
              <a:cs typeface="Times New Roman"/>
            </a:endParaRPr>
          </a:p>
          <a:p>
            <a:pPr marL="197485" marR="199390" algn="ctr">
              <a:lnSpc>
                <a:spcPct val="107800"/>
              </a:lnSpc>
              <a:spcBef>
                <a:spcPts val="75"/>
              </a:spcBef>
            </a:pPr>
            <a:r>
              <a:rPr sz="3950" dirty="0">
                <a:latin typeface="Times New Roman"/>
                <a:cs typeface="Times New Roman"/>
              </a:rPr>
              <a:t>Communication</a:t>
            </a:r>
            <a:r>
              <a:rPr sz="3950" spc="130" dirty="0">
                <a:latin typeface="Times New Roman"/>
                <a:cs typeface="Times New Roman"/>
              </a:rPr>
              <a:t> </a:t>
            </a:r>
            <a:r>
              <a:rPr sz="3950" dirty="0">
                <a:latin typeface="Times New Roman"/>
                <a:cs typeface="Times New Roman"/>
              </a:rPr>
              <a:t>and</a:t>
            </a:r>
            <a:r>
              <a:rPr sz="3950" spc="-25" dirty="0">
                <a:latin typeface="Times New Roman"/>
                <a:cs typeface="Times New Roman"/>
              </a:rPr>
              <a:t> </a:t>
            </a:r>
            <a:r>
              <a:rPr sz="3950" dirty="0">
                <a:latin typeface="Times New Roman"/>
                <a:cs typeface="Times New Roman"/>
              </a:rPr>
              <a:t>their</a:t>
            </a:r>
            <a:r>
              <a:rPr sz="3950" spc="-35" dirty="0">
                <a:latin typeface="Times New Roman"/>
                <a:cs typeface="Times New Roman"/>
              </a:rPr>
              <a:t> </a:t>
            </a:r>
            <a:r>
              <a:rPr sz="3950" dirty="0">
                <a:latin typeface="Times New Roman"/>
                <a:cs typeface="Times New Roman"/>
              </a:rPr>
              <a:t>impact</a:t>
            </a:r>
            <a:r>
              <a:rPr sz="3950" spc="114" dirty="0">
                <a:latin typeface="Times New Roman"/>
                <a:cs typeface="Times New Roman"/>
              </a:rPr>
              <a:t> </a:t>
            </a:r>
            <a:r>
              <a:rPr sz="3950" spc="-25" dirty="0">
                <a:latin typeface="Times New Roman"/>
                <a:cs typeface="Times New Roman"/>
              </a:rPr>
              <a:t>on </a:t>
            </a:r>
            <a:r>
              <a:rPr sz="3950" spc="-10" dirty="0">
                <a:latin typeface="Times New Roman"/>
                <a:cs typeface="Times New Roman"/>
              </a:rPr>
              <a:t>Professions</a:t>
            </a:r>
            <a:endParaRPr sz="3950">
              <a:latin typeface="Times New Roman"/>
              <a:cs typeface="Times New Roman"/>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spTree>
    <p:extLst>
      <p:ext uri="{BB962C8B-B14F-4D97-AF65-F5344CB8AC3E}">
        <p14:creationId xmlns:p14="http://schemas.microsoft.com/office/powerpoint/2010/main" val="308450146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152525" y="15"/>
            <a:ext cx="8801100" cy="3086100"/>
            <a:chOff x="1152525" y="15"/>
            <a:chExt cx="8801100" cy="3086100"/>
          </a:xfrm>
        </p:grpSpPr>
        <p:pic>
          <p:nvPicPr>
            <p:cNvPr id="3" name="object 3"/>
            <p:cNvPicPr/>
            <p:nvPr/>
          </p:nvPicPr>
          <p:blipFill>
            <a:blip r:embed="rId2" cstate="print"/>
            <a:stretch>
              <a:fillRect/>
            </a:stretch>
          </p:blipFill>
          <p:spPr>
            <a:xfrm>
              <a:off x="1152525" y="1219200"/>
              <a:ext cx="8801100" cy="1866900"/>
            </a:xfrm>
            <a:prstGeom prst="rect">
              <a:avLst/>
            </a:prstGeom>
          </p:spPr>
        </p:pic>
        <p:pic>
          <p:nvPicPr>
            <p:cNvPr id="4" name="object 4"/>
            <p:cNvPicPr/>
            <p:nvPr/>
          </p:nvPicPr>
          <p:blipFill>
            <a:blip r:embed="rId3" cstate="print"/>
            <a:stretch>
              <a:fillRect/>
            </a:stretch>
          </p:blipFill>
          <p:spPr>
            <a:xfrm>
              <a:off x="1152525" y="57165"/>
              <a:ext cx="8763000" cy="1552575"/>
            </a:xfrm>
            <a:prstGeom prst="rect">
              <a:avLst/>
            </a:prstGeom>
          </p:spPr>
        </p:pic>
        <p:pic>
          <p:nvPicPr>
            <p:cNvPr id="5" name="object 5"/>
            <p:cNvPicPr/>
            <p:nvPr/>
          </p:nvPicPr>
          <p:blipFill>
            <a:blip r:embed="rId4" cstate="print"/>
            <a:stretch>
              <a:fillRect/>
            </a:stretch>
          </p:blipFill>
          <p:spPr>
            <a:xfrm>
              <a:off x="1228725" y="15"/>
              <a:ext cx="8724900" cy="1800225"/>
            </a:xfrm>
            <a:prstGeom prst="rect">
              <a:avLst/>
            </a:prstGeom>
          </p:spPr>
        </p:pic>
      </p:grpSp>
      <p:grpSp>
        <p:nvGrpSpPr>
          <p:cNvPr id="7" name="object 7"/>
          <p:cNvGrpSpPr/>
          <p:nvPr/>
        </p:nvGrpSpPr>
        <p:grpSpPr>
          <a:xfrm>
            <a:off x="95250" y="1619250"/>
            <a:ext cx="4829810" cy="876300"/>
            <a:chOff x="95250" y="1619250"/>
            <a:chExt cx="4829810" cy="876300"/>
          </a:xfrm>
        </p:grpSpPr>
        <p:pic>
          <p:nvPicPr>
            <p:cNvPr id="8" name="object 8"/>
            <p:cNvPicPr/>
            <p:nvPr/>
          </p:nvPicPr>
          <p:blipFill>
            <a:blip r:embed="rId5" cstate="print"/>
            <a:stretch>
              <a:fillRect/>
            </a:stretch>
          </p:blipFill>
          <p:spPr>
            <a:xfrm>
              <a:off x="209550" y="1666859"/>
              <a:ext cx="4572000" cy="666750"/>
            </a:xfrm>
            <a:prstGeom prst="rect">
              <a:avLst/>
            </a:prstGeom>
          </p:spPr>
        </p:pic>
        <p:pic>
          <p:nvPicPr>
            <p:cNvPr id="9" name="object 9"/>
            <p:cNvPicPr/>
            <p:nvPr/>
          </p:nvPicPr>
          <p:blipFill>
            <a:blip r:embed="rId6" cstate="print"/>
            <a:stretch>
              <a:fillRect/>
            </a:stretch>
          </p:blipFill>
          <p:spPr>
            <a:xfrm>
              <a:off x="95250" y="1619250"/>
              <a:ext cx="4829190" cy="876300"/>
            </a:xfrm>
            <a:prstGeom prst="rect">
              <a:avLst/>
            </a:prstGeom>
          </p:spPr>
        </p:pic>
      </p:grpSp>
      <p:sp>
        <p:nvSpPr>
          <p:cNvPr id="10" name="object 10"/>
          <p:cNvSpPr txBox="1"/>
          <p:nvPr/>
        </p:nvSpPr>
        <p:spPr>
          <a:xfrm>
            <a:off x="252769" y="1707514"/>
            <a:ext cx="4436110" cy="530860"/>
          </a:xfrm>
          <a:prstGeom prst="rect">
            <a:avLst/>
          </a:prstGeom>
          <a:solidFill>
            <a:schemeClr val="tx1">
              <a:lumMod val="50000"/>
              <a:lumOff val="50000"/>
            </a:schemeClr>
          </a:solidFill>
        </p:spPr>
        <p:txBody>
          <a:bodyPr vert="horz" wrap="square" lIns="0" tIns="41910" rIns="0" bIns="0" rtlCol="0">
            <a:spAutoFit/>
          </a:bodyPr>
          <a:lstStyle/>
          <a:p>
            <a:pPr marL="91440">
              <a:lnSpc>
                <a:spcPct val="100000"/>
              </a:lnSpc>
              <a:spcBef>
                <a:spcPts val="330"/>
              </a:spcBef>
            </a:pPr>
            <a:r>
              <a:rPr sz="2750" b="1" dirty="0">
                <a:solidFill>
                  <a:srgbClr val="FFFFFF"/>
                </a:solidFill>
                <a:latin typeface="Times New Roman"/>
                <a:cs typeface="Times New Roman"/>
              </a:rPr>
              <a:t>Customer</a:t>
            </a:r>
            <a:r>
              <a:rPr sz="2750" b="1" spc="170" dirty="0">
                <a:solidFill>
                  <a:srgbClr val="FFFFFF"/>
                </a:solidFill>
                <a:latin typeface="Times New Roman"/>
                <a:cs typeface="Times New Roman"/>
              </a:rPr>
              <a:t> </a:t>
            </a:r>
            <a:r>
              <a:rPr sz="2750" b="1" dirty="0">
                <a:solidFill>
                  <a:srgbClr val="FFFFFF"/>
                </a:solidFill>
                <a:latin typeface="Times New Roman"/>
                <a:cs typeface="Times New Roman"/>
              </a:rPr>
              <a:t>Service</a:t>
            </a:r>
            <a:r>
              <a:rPr sz="2750" b="1" spc="100" dirty="0">
                <a:solidFill>
                  <a:srgbClr val="FFFFFF"/>
                </a:solidFill>
                <a:latin typeface="Times New Roman"/>
                <a:cs typeface="Times New Roman"/>
              </a:rPr>
              <a:t> </a:t>
            </a:r>
            <a:r>
              <a:rPr sz="2750" b="1" dirty="0">
                <a:solidFill>
                  <a:srgbClr val="FFFFFF"/>
                </a:solidFill>
                <a:latin typeface="Times New Roman"/>
                <a:cs typeface="Times New Roman"/>
              </a:rPr>
              <a:t>and</a:t>
            </a:r>
            <a:r>
              <a:rPr sz="2750" b="1" spc="-50" dirty="0">
                <a:solidFill>
                  <a:srgbClr val="FFFFFF"/>
                </a:solidFill>
                <a:latin typeface="Times New Roman"/>
                <a:cs typeface="Times New Roman"/>
              </a:rPr>
              <a:t> </a:t>
            </a:r>
            <a:r>
              <a:rPr sz="2750" b="1" spc="-10" dirty="0">
                <a:solidFill>
                  <a:srgbClr val="FFFFFF"/>
                </a:solidFill>
                <a:latin typeface="Times New Roman"/>
                <a:cs typeface="Times New Roman"/>
              </a:rPr>
              <a:t>Sales</a:t>
            </a:r>
            <a:endParaRPr sz="2750" dirty="0">
              <a:latin typeface="Times New Roman"/>
              <a:cs typeface="Times New Roman"/>
            </a:endParaRPr>
          </a:p>
        </p:txBody>
      </p:sp>
      <p:sp>
        <p:nvSpPr>
          <p:cNvPr id="11" name="object 11"/>
          <p:cNvSpPr txBox="1"/>
          <p:nvPr/>
        </p:nvSpPr>
        <p:spPr>
          <a:xfrm>
            <a:off x="252769" y="2437888"/>
            <a:ext cx="7124065" cy="1409700"/>
          </a:xfrm>
          <a:prstGeom prst="rect">
            <a:avLst/>
          </a:prstGeom>
          <a:noFill/>
          <a:ln w="9534">
            <a:solidFill>
              <a:schemeClr val="tx1"/>
            </a:solidFill>
          </a:ln>
        </p:spPr>
        <p:txBody>
          <a:bodyPr vert="horz" wrap="square" lIns="0" tIns="23495" rIns="0" bIns="0" rtlCol="0">
            <a:spAutoFit/>
          </a:bodyPr>
          <a:lstStyle/>
          <a:p>
            <a:pPr marL="91440" marR="401320">
              <a:lnSpc>
                <a:spcPct val="106400"/>
              </a:lnSpc>
              <a:spcBef>
                <a:spcPts val="185"/>
              </a:spcBef>
            </a:pPr>
            <a:r>
              <a:rPr sz="2000" dirty="0">
                <a:latin typeface="Times New Roman"/>
                <a:cs typeface="Times New Roman"/>
              </a:rPr>
              <a:t>The</a:t>
            </a:r>
            <a:r>
              <a:rPr sz="2000" spc="-25" dirty="0">
                <a:latin typeface="Times New Roman"/>
                <a:cs typeface="Times New Roman"/>
              </a:rPr>
              <a:t> </a:t>
            </a:r>
            <a:r>
              <a:rPr sz="2000" dirty="0">
                <a:latin typeface="Times New Roman"/>
                <a:cs typeface="Times New Roman"/>
              </a:rPr>
              <a:t>success</a:t>
            </a:r>
            <a:r>
              <a:rPr sz="2000" spc="5" dirty="0">
                <a:latin typeface="Times New Roman"/>
                <a:cs typeface="Times New Roman"/>
              </a:rPr>
              <a:t> </a:t>
            </a:r>
            <a:r>
              <a:rPr sz="2000" dirty="0">
                <a:latin typeface="Times New Roman"/>
                <a:cs typeface="Times New Roman"/>
              </a:rPr>
              <a:t>in</a:t>
            </a:r>
            <a:r>
              <a:rPr sz="2000" spc="10" dirty="0">
                <a:latin typeface="Times New Roman"/>
                <a:cs typeface="Times New Roman"/>
              </a:rPr>
              <a:t> </a:t>
            </a:r>
            <a:r>
              <a:rPr sz="2000" dirty="0">
                <a:latin typeface="Times New Roman"/>
                <a:cs typeface="Times New Roman"/>
              </a:rPr>
              <a:t>productivity</a:t>
            </a:r>
            <a:r>
              <a:rPr sz="2000" spc="-65" dirty="0">
                <a:latin typeface="Times New Roman"/>
                <a:cs typeface="Times New Roman"/>
              </a:rPr>
              <a:t> </a:t>
            </a:r>
            <a:r>
              <a:rPr sz="2000" dirty="0">
                <a:latin typeface="Times New Roman"/>
                <a:cs typeface="Times New Roman"/>
              </a:rPr>
              <a:t>and</a:t>
            </a:r>
            <a:r>
              <a:rPr sz="2000" spc="-70" dirty="0">
                <a:latin typeface="Times New Roman"/>
                <a:cs typeface="Times New Roman"/>
              </a:rPr>
              <a:t> </a:t>
            </a:r>
            <a:r>
              <a:rPr sz="2000" dirty="0">
                <a:latin typeface="Times New Roman"/>
                <a:cs typeface="Times New Roman"/>
              </a:rPr>
              <a:t>sales</a:t>
            </a:r>
            <a:r>
              <a:rPr sz="2000" spc="-65" dirty="0">
                <a:latin typeface="Times New Roman"/>
                <a:cs typeface="Times New Roman"/>
              </a:rPr>
              <a:t> </a:t>
            </a:r>
            <a:r>
              <a:rPr sz="2000" dirty="0">
                <a:latin typeface="Times New Roman"/>
                <a:cs typeface="Times New Roman"/>
              </a:rPr>
              <a:t>was</a:t>
            </a:r>
            <a:r>
              <a:rPr sz="2000" spc="5" dirty="0">
                <a:latin typeface="Times New Roman"/>
                <a:cs typeface="Times New Roman"/>
              </a:rPr>
              <a:t> </a:t>
            </a:r>
            <a:r>
              <a:rPr sz="2000" dirty="0">
                <a:latin typeface="Times New Roman"/>
                <a:cs typeface="Times New Roman"/>
              </a:rPr>
              <a:t>linked</a:t>
            </a:r>
            <a:r>
              <a:rPr sz="2000" spc="-70" dirty="0">
                <a:latin typeface="Times New Roman"/>
                <a:cs typeface="Times New Roman"/>
              </a:rPr>
              <a:t> </a:t>
            </a:r>
            <a:r>
              <a:rPr sz="2000" dirty="0">
                <a:latin typeface="Times New Roman"/>
                <a:cs typeface="Times New Roman"/>
              </a:rPr>
              <a:t>to</a:t>
            </a:r>
            <a:r>
              <a:rPr sz="2000" spc="10" dirty="0">
                <a:latin typeface="Times New Roman"/>
                <a:cs typeface="Times New Roman"/>
              </a:rPr>
              <a:t> </a:t>
            </a:r>
            <a:r>
              <a:rPr sz="2000" dirty="0">
                <a:latin typeface="Times New Roman"/>
                <a:cs typeface="Times New Roman"/>
              </a:rPr>
              <a:t>the</a:t>
            </a:r>
            <a:r>
              <a:rPr sz="2000" spc="-105" dirty="0">
                <a:latin typeface="Times New Roman"/>
                <a:cs typeface="Times New Roman"/>
              </a:rPr>
              <a:t> </a:t>
            </a:r>
            <a:r>
              <a:rPr sz="2000" spc="-10" dirty="0">
                <a:latin typeface="Times New Roman"/>
                <a:cs typeface="Times New Roman"/>
              </a:rPr>
              <a:t>distance </a:t>
            </a:r>
            <a:r>
              <a:rPr sz="2000" dirty="0">
                <a:latin typeface="Times New Roman"/>
                <a:cs typeface="Times New Roman"/>
              </a:rPr>
              <a:t>between</a:t>
            </a:r>
            <a:r>
              <a:rPr sz="2000" spc="-125" dirty="0">
                <a:latin typeface="Times New Roman"/>
                <a:cs typeface="Times New Roman"/>
              </a:rPr>
              <a:t> </a:t>
            </a:r>
            <a:r>
              <a:rPr sz="2000" dirty="0">
                <a:latin typeface="Times New Roman"/>
                <a:cs typeface="Times New Roman"/>
              </a:rPr>
              <a:t>sales</a:t>
            </a:r>
            <a:r>
              <a:rPr sz="2000" spc="50" dirty="0">
                <a:latin typeface="Times New Roman"/>
                <a:cs typeface="Times New Roman"/>
              </a:rPr>
              <a:t> </a:t>
            </a:r>
            <a:r>
              <a:rPr sz="2000" dirty="0">
                <a:latin typeface="Times New Roman"/>
                <a:cs typeface="Times New Roman"/>
              </a:rPr>
              <a:t>representatives</a:t>
            </a:r>
            <a:r>
              <a:rPr sz="2000" spc="-30" dirty="0">
                <a:latin typeface="Times New Roman"/>
                <a:cs typeface="Times New Roman"/>
              </a:rPr>
              <a:t> </a:t>
            </a:r>
            <a:r>
              <a:rPr sz="2000" dirty="0">
                <a:latin typeface="Times New Roman"/>
                <a:cs typeface="Times New Roman"/>
              </a:rPr>
              <a:t>and</a:t>
            </a:r>
            <a:r>
              <a:rPr sz="2000" spc="-35" dirty="0">
                <a:latin typeface="Times New Roman"/>
                <a:cs typeface="Times New Roman"/>
              </a:rPr>
              <a:t> </a:t>
            </a:r>
            <a:r>
              <a:rPr sz="2000" dirty="0">
                <a:latin typeface="Times New Roman"/>
                <a:cs typeface="Times New Roman"/>
              </a:rPr>
              <a:t>prospects,</a:t>
            </a:r>
            <a:r>
              <a:rPr sz="2000" spc="-140" dirty="0">
                <a:latin typeface="Times New Roman"/>
                <a:cs typeface="Times New Roman"/>
              </a:rPr>
              <a:t> </a:t>
            </a:r>
            <a:r>
              <a:rPr sz="2000" dirty="0">
                <a:latin typeface="Times New Roman"/>
                <a:cs typeface="Times New Roman"/>
              </a:rPr>
              <a:t>salesperson</a:t>
            </a:r>
            <a:r>
              <a:rPr sz="2000" spc="-120" dirty="0">
                <a:latin typeface="Times New Roman"/>
                <a:cs typeface="Times New Roman"/>
              </a:rPr>
              <a:t> </a:t>
            </a:r>
            <a:r>
              <a:rPr sz="2000" spc="-10" dirty="0">
                <a:latin typeface="Times New Roman"/>
                <a:cs typeface="Times New Roman"/>
              </a:rPr>
              <a:t>posture, </a:t>
            </a:r>
            <a:r>
              <a:rPr sz="2000" dirty="0">
                <a:latin typeface="Times New Roman"/>
                <a:cs typeface="Times New Roman"/>
              </a:rPr>
              <a:t>handshake</a:t>
            </a:r>
            <a:r>
              <a:rPr sz="2000" spc="-190" dirty="0">
                <a:latin typeface="Times New Roman"/>
                <a:cs typeface="Times New Roman"/>
              </a:rPr>
              <a:t> </a:t>
            </a:r>
            <a:r>
              <a:rPr sz="2000" dirty="0">
                <a:latin typeface="Times New Roman"/>
                <a:cs typeface="Times New Roman"/>
              </a:rPr>
              <a:t>techniques,</a:t>
            </a:r>
            <a:r>
              <a:rPr sz="2000" spc="-170" dirty="0">
                <a:latin typeface="Times New Roman"/>
                <a:cs typeface="Times New Roman"/>
              </a:rPr>
              <a:t> </a:t>
            </a:r>
            <a:r>
              <a:rPr sz="2000" dirty="0">
                <a:latin typeface="Times New Roman"/>
                <a:cs typeface="Times New Roman"/>
              </a:rPr>
              <a:t>facial</a:t>
            </a:r>
            <a:r>
              <a:rPr sz="2000" spc="-5" dirty="0">
                <a:latin typeface="Times New Roman"/>
                <a:cs typeface="Times New Roman"/>
              </a:rPr>
              <a:t> </a:t>
            </a:r>
            <a:r>
              <a:rPr sz="2000" dirty="0">
                <a:latin typeface="Times New Roman"/>
                <a:cs typeface="Times New Roman"/>
              </a:rPr>
              <a:t>expressions,</a:t>
            </a:r>
            <a:r>
              <a:rPr sz="2000" spc="-90" dirty="0">
                <a:latin typeface="Times New Roman"/>
                <a:cs typeface="Times New Roman"/>
              </a:rPr>
              <a:t> </a:t>
            </a:r>
            <a:r>
              <a:rPr sz="2000" dirty="0">
                <a:latin typeface="Times New Roman"/>
                <a:cs typeface="Times New Roman"/>
              </a:rPr>
              <a:t>arm</a:t>
            </a:r>
            <a:r>
              <a:rPr sz="2000" spc="-40" dirty="0">
                <a:latin typeface="Times New Roman"/>
                <a:cs typeface="Times New Roman"/>
              </a:rPr>
              <a:t> </a:t>
            </a:r>
            <a:r>
              <a:rPr sz="2000" dirty="0">
                <a:latin typeface="Times New Roman"/>
                <a:cs typeface="Times New Roman"/>
              </a:rPr>
              <a:t>movements,</a:t>
            </a:r>
            <a:r>
              <a:rPr sz="2000" spc="60" dirty="0">
                <a:latin typeface="Times New Roman"/>
                <a:cs typeface="Times New Roman"/>
              </a:rPr>
              <a:t> </a:t>
            </a:r>
            <a:r>
              <a:rPr sz="2000" spc="-20" dirty="0">
                <a:latin typeface="Times New Roman"/>
                <a:cs typeface="Times New Roman"/>
              </a:rPr>
              <a:t>hand </a:t>
            </a:r>
            <a:r>
              <a:rPr sz="2000" dirty="0">
                <a:latin typeface="Times New Roman"/>
                <a:cs typeface="Times New Roman"/>
              </a:rPr>
              <a:t>movements,</a:t>
            </a:r>
            <a:r>
              <a:rPr sz="2000" spc="60" dirty="0">
                <a:latin typeface="Times New Roman"/>
                <a:cs typeface="Times New Roman"/>
              </a:rPr>
              <a:t> </a:t>
            </a:r>
            <a:r>
              <a:rPr sz="2000" dirty="0">
                <a:latin typeface="Times New Roman"/>
                <a:cs typeface="Times New Roman"/>
              </a:rPr>
              <a:t>and</a:t>
            </a:r>
            <a:r>
              <a:rPr sz="2000" spc="-75" dirty="0">
                <a:latin typeface="Times New Roman"/>
                <a:cs typeface="Times New Roman"/>
              </a:rPr>
              <a:t> </a:t>
            </a:r>
            <a:r>
              <a:rPr sz="2000" dirty="0">
                <a:latin typeface="Times New Roman"/>
                <a:cs typeface="Times New Roman"/>
              </a:rPr>
              <a:t>placement</a:t>
            </a:r>
            <a:r>
              <a:rPr sz="2000" spc="-150" dirty="0">
                <a:latin typeface="Times New Roman"/>
                <a:cs typeface="Times New Roman"/>
              </a:rPr>
              <a:t> </a:t>
            </a:r>
            <a:r>
              <a:rPr sz="2000" dirty="0">
                <a:latin typeface="Times New Roman"/>
                <a:cs typeface="Times New Roman"/>
              </a:rPr>
              <a:t>of</a:t>
            </a:r>
            <a:r>
              <a:rPr sz="2000" spc="-30" dirty="0">
                <a:latin typeface="Times New Roman"/>
                <a:cs typeface="Times New Roman"/>
              </a:rPr>
              <a:t> </a:t>
            </a:r>
            <a:r>
              <a:rPr sz="2000" dirty="0">
                <a:latin typeface="Times New Roman"/>
                <a:cs typeface="Times New Roman"/>
              </a:rPr>
              <a:t>the</a:t>
            </a:r>
            <a:r>
              <a:rPr sz="2000" spc="-110" dirty="0">
                <a:latin typeface="Times New Roman"/>
                <a:cs typeface="Times New Roman"/>
              </a:rPr>
              <a:t> </a:t>
            </a:r>
            <a:r>
              <a:rPr sz="2000" dirty="0">
                <a:latin typeface="Times New Roman"/>
                <a:cs typeface="Times New Roman"/>
              </a:rPr>
              <a:t>legs</a:t>
            </a:r>
            <a:r>
              <a:rPr sz="2000" spc="85" dirty="0">
                <a:latin typeface="Times New Roman"/>
                <a:cs typeface="Times New Roman"/>
              </a:rPr>
              <a:t> </a:t>
            </a:r>
            <a:r>
              <a:rPr sz="2000" dirty="0">
                <a:latin typeface="Times New Roman"/>
                <a:cs typeface="Times New Roman"/>
              </a:rPr>
              <a:t>and</a:t>
            </a:r>
            <a:r>
              <a:rPr sz="2000" spc="-70" dirty="0">
                <a:latin typeface="Times New Roman"/>
                <a:cs typeface="Times New Roman"/>
              </a:rPr>
              <a:t> </a:t>
            </a:r>
            <a:r>
              <a:rPr sz="2000" spc="-10" dirty="0">
                <a:latin typeface="Times New Roman"/>
                <a:cs typeface="Times New Roman"/>
              </a:rPr>
              <a:t>feet.</a:t>
            </a:r>
            <a:endParaRPr sz="2000" dirty="0">
              <a:latin typeface="Times New Roman"/>
              <a:cs typeface="Times New Roman"/>
            </a:endParaRPr>
          </a:p>
        </p:txBody>
      </p:sp>
      <p:grpSp>
        <p:nvGrpSpPr>
          <p:cNvPr id="12" name="object 12"/>
          <p:cNvGrpSpPr/>
          <p:nvPr/>
        </p:nvGrpSpPr>
        <p:grpSpPr>
          <a:xfrm>
            <a:off x="95250" y="4257675"/>
            <a:ext cx="2762250" cy="876300"/>
            <a:chOff x="95250" y="4257675"/>
            <a:chExt cx="2762250" cy="876300"/>
          </a:xfrm>
        </p:grpSpPr>
        <p:pic>
          <p:nvPicPr>
            <p:cNvPr id="13" name="object 13"/>
            <p:cNvPicPr/>
            <p:nvPr/>
          </p:nvPicPr>
          <p:blipFill>
            <a:blip r:embed="rId7" cstate="print"/>
            <a:stretch>
              <a:fillRect/>
            </a:stretch>
          </p:blipFill>
          <p:spPr>
            <a:xfrm>
              <a:off x="209550" y="4305300"/>
              <a:ext cx="2505075" cy="685800"/>
            </a:xfrm>
            <a:prstGeom prst="rect">
              <a:avLst/>
            </a:prstGeom>
          </p:spPr>
        </p:pic>
        <p:pic>
          <p:nvPicPr>
            <p:cNvPr id="14" name="object 14"/>
            <p:cNvPicPr/>
            <p:nvPr/>
          </p:nvPicPr>
          <p:blipFill>
            <a:blip r:embed="rId8" cstate="print"/>
            <a:stretch>
              <a:fillRect/>
            </a:stretch>
          </p:blipFill>
          <p:spPr>
            <a:xfrm>
              <a:off x="95250" y="4257675"/>
              <a:ext cx="2762250" cy="876300"/>
            </a:xfrm>
            <a:prstGeom prst="rect">
              <a:avLst/>
            </a:prstGeom>
          </p:spPr>
        </p:pic>
      </p:grpSp>
      <p:sp>
        <p:nvSpPr>
          <p:cNvPr id="15" name="object 15"/>
          <p:cNvSpPr txBox="1"/>
          <p:nvPr/>
        </p:nvSpPr>
        <p:spPr>
          <a:xfrm>
            <a:off x="252769" y="4348590"/>
            <a:ext cx="2366645" cy="553720"/>
          </a:xfrm>
          <a:prstGeom prst="rect">
            <a:avLst/>
          </a:prstGeom>
          <a:solidFill>
            <a:schemeClr val="tx1">
              <a:lumMod val="50000"/>
              <a:lumOff val="50000"/>
            </a:schemeClr>
          </a:solidFill>
        </p:spPr>
        <p:txBody>
          <a:bodyPr vert="horz" wrap="square" lIns="0" tIns="45720" rIns="0" bIns="0" rtlCol="0">
            <a:spAutoFit/>
          </a:bodyPr>
          <a:lstStyle/>
          <a:p>
            <a:pPr marL="91440">
              <a:lnSpc>
                <a:spcPct val="100000"/>
              </a:lnSpc>
              <a:spcBef>
                <a:spcPts val="360"/>
              </a:spcBef>
            </a:pPr>
            <a:r>
              <a:rPr sz="2750" b="1" dirty="0">
                <a:solidFill>
                  <a:srgbClr val="FFFFFF"/>
                </a:solidFill>
                <a:latin typeface="Times New Roman"/>
                <a:cs typeface="Times New Roman"/>
              </a:rPr>
              <a:t>Public</a:t>
            </a:r>
            <a:r>
              <a:rPr sz="2750" b="1" spc="114" dirty="0">
                <a:solidFill>
                  <a:srgbClr val="FFFFFF"/>
                </a:solidFill>
                <a:latin typeface="Times New Roman"/>
                <a:cs typeface="Times New Roman"/>
              </a:rPr>
              <a:t> </a:t>
            </a:r>
            <a:r>
              <a:rPr sz="2750" b="1" spc="-10" dirty="0">
                <a:solidFill>
                  <a:srgbClr val="FFFFFF"/>
                </a:solidFill>
                <a:latin typeface="Times New Roman"/>
                <a:cs typeface="Times New Roman"/>
              </a:rPr>
              <a:t>Service</a:t>
            </a:r>
            <a:endParaRPr sz="2750" dirty="0">
              <a:latin typeface="Times New Roman"/>
              <a:cs typeface="Times New Roman"/>
            </a:endParaRPr>
          </a:p>
        </p:txBody>
      </p:sp>
      <p:sp>
        <p:nvSpPr>
          <p:cNvPr id="16" name="object 16"/>
          <p:cNvSpPr txBox="1"/>
          <p:nvPr/>
        </p:nvSpPr>
        <p:spPr>
          <a:xfrm>
            <a:off x="252769" y="5078920"/>
            <a:ext cx="7581265" cy="1631314"/>
          </a:xfrm>
          <a:prstGeom prst="rect">
            <a:avLst/>
          </a:prstGeom>
          <a:noFill/>
          <a:ln w="9534">
            <a:solidFill>
              <a:schemeClr val="tx1"/>
            </a:solidFill>
          </a:ln>
        </p:spPr>
        <p:txBody>
          <a:bodyPr vert="horz" wrap="square" lIns="0" tIns="46355" rIns="0" bIns="0" rtlCol="0">
            <a:spAutoFit/>
          </a:bodyPr>
          <a:lstStyle/>
          <a:p>
            <a:pPr marL="91440" marR="318135">
              <a:lnSpc>
                <a:spcPct val="100000"/>
              </a:lnSpc>
              <a:spcBef>
                <a:spcPts val="365"/>
              </a:spcBef>
            </a:pPr>
            <a:r>
              <a:rPr sz="2000" spc="-10" dirty="0">
                <a:latin typeface="Times New Roman"/>
                <a:cs typeface="Times New Roman"/>
              </a:rPr>
              <a:t>Individuals</a:t>
            </a:r>
            <a:r>
              <a:rPr sz="2000" spc="-65" dirty="0">
                <a:latin typeface="Times New Roman"/>
                <a:cs typeface="Times New Roman"/>
              </a:rPr>
              <a:t> </a:t>
            </a:r>
            <a:r>
              <a:rPr sz="2000" dirty="0">
                <a:latin typeface="Times New Roman"/>
                <a:cs typeface="Times New Roman"/>
              </a:rPr>
              <a:t>who</a:t>
            </a:r>
            <a:r>
              <a:rPr sz="2000" spc="15" dirty="0">
                <a:latin typeface="Times New Roman"/>
                <a:cs typeface="Times New Roman"/>
              </a:rPr>
              <a:t> </a:t>
            </a:r>
            <a:r>
              <a:rPr sz="2000" dirty="0">
                <a:latin typeface="Times New Roman"/>
                <a:cs typeface="Times New Roman"/>
              </a:rPr>
              <a:t>work</a:t>
            </a:r>
            <a:r>
              <a:rPr sz="2000" spc="-65" dirty="0">
                <a:latin typeface="Times New Roman"/>
                <a:cs typeface="Times New Roman"/>
              </a:rPr>
              <a:t> </a:t>
            </a:r>
            <a:r>
              <a:rPr sz="2000" dirty="0">
                <a:latin typeface="Times New Roman"/>
                <a:cs typeface="Times New Roman"/>
              </a:rPr>
              <a:t>in</a:t>
            </a:r>
            <a:r>
              <a:rPr sz="2000" spc="95" dirty="0">
                <a:latin typeface="Times New Roman"/>
                <a:cs typeface="Times New Roman"/>
              </a:rPr>
              <a:t> </a:t>
            </a:r>
            <a:r>
              <a:rPr sz="2000" dirty="0">
                <a:latin typeface="Times New Roman"/>
                <a:cs typeface="Times New Roman"/>
              </a:rPr>
              <a:t>environments</a:t>
            </a:r>
            <a:r>
              <a:rPr sz="2000" spc="-145" dirty="0">
                <a:latin typeface="Times New Roman"/>
                <a:cs typeface="Times New Roman"/>
              </a:rPr>
              <a:t> </a:t>
            </a:r>
            <a:r>
              <a:rPr sz="2000" dirty="0">
                <a:latin typeface="Times New Roman"/>
                <a:cs typeface="Times New Roman"/>
              </a:rPr>
              <a:t>such</a:t>
            </a:r>
            <a:r>
              <a:rPr sz="2000" spc="15" dirty="0">
                <a:latin typeface="Times New Roman"/>
                <a:cs typeface="Times New Roman"/>
              </a:rPr>
              <a:t> </a:t>
            </a:r>
            <a:r>
              <a:rPr sz="2000" dirty="0">
                <a:latin typeface="Times New Roman"/>
                <a:cs typeface="Times New Roman"/>
              </a:rPr>
              <a:t>as</a:t>
            </a:r>
            <a:r>
              <a:rPr sz="2000" spc="10" dirty="0">
                <a:latin typeface="Times New Roman"/>
                <a:cs typeface="Times New Roman"/>
              </a:rPr>
              <a:t> </a:t>
            </a:r>
            <a:r>
              <a:rPr sz="2000" dirty="0">
                <a:latin typeface="Times New Roman"/>
                <a:cs typeface="Times New Roman"/>
              </a:rPr>
              <a:t>libraries</a:t>
            </a:r>
            <a:r>
              <a:rPr sz="2000" spc="-140" dirty="0">
                <a:latin typeface="Times New Roman"/>
                <a:cs typeface="Times New Roman"/>
              </a:rPr>
              <a:t> </a:t>
            </a:r>
            <a:r>
              <a:rPr sz="2000" dirty="0">
                <a:latin typeface="Times New Roman"/>
                <a:cs typeface="Times New Roman"/>
              </a:rPr>
              <a:t>or</a:t>
            </a:r>
            <a:r>
              <a:rPr sz="2000" spc="-20" dirty="0">
                <a:latin typeface="Times New Roman"/>
                <a:cs typeface="Times New Roman"/>
              </a:rPr>
              <a:t> </a:t>
            </a:r>
            <a:r>
              <a:rPr sz="2000" spc="-10" dirty="0">
                <a:latin typeface="Times New Roman"/>
                <a:cs typeface="Times New Roman"/>
              </a:rPr>
              <a:t>government </a:t>
            </a:r>
            <a:r>
              <a:rPr sz="2000" dirty="0">
                <a:latin typeface="Times New Roman"/>
                <a:cs typeface="Times New Roman"/>
              </a:rPr>
              <a:t>offices are</a:t>
            </a:r>
            <a:r>
              <a:rPr sz="2000" spc="-90" dirty="0">
                <a:latin typeface="Times New Roman"/>
                <a:cs typeface="Times New Roman"/>
              </a:rPr>
              <a:t> </a:t>
            </a:r>
            <a:r>
              <a:rPr sz="2000" dirty="0">
                <a:latin typeface="Times New Roman"/>
                <a:cs typeface="Times New Roman"/>
              </a:rPr>
              <a:t>sometimes</a:t>
            </a:r>
            <a:r>
              <a:rPr sz="2000" spc="-70" dirty="0">
                <a:latin typeface="Times New Roman"/>
                <a:cs typeface="Times New Roman"/>
              </a:rPr>
              <a:t> </a:t>
            </a:r>
            <a:r>
              <a:rPr sz="2000" dirty="0">
                <a:latin typeface="Times New Roman"/>
                <a:cs typeface="Times New Roman"/>
              </a:rPr>
              <a:t>criticized</a:t>
            </a:r>
            <a:r>
              <a:rPr sz="2000" spc="-65" dirty="0">
                <a:latin typeface="Times New Roman"/>
                <a:cs typeface="Times New Roman"/>
              </a:rPr>
              <a:t> </a:t>
            </a:r>
            <a:r>
              <a:rPr sz="2000" dirty="0">
                <a:latin typeface="Times New Roman"/>
                <a:cs typeface="Times New Roman"/>
              </a:rPr>
              <a:t>for</a:t>
            </a:r>
            <a:r>
              <a:rPr sz="2000" spc="-90" dirty="0">
                <a:latin typeface="Times New Roman"/>
                <a:cs typeface="Times New Roman"/>
              </a:rPr>
              <a:t> </a:t>
            </a:r>
            <a:r>
              <a:rPr sz="2000" spc="-10" dirty="0">
                <a:latin typeface="Times New Roman"/>
                <a:cs typeface="Times New Roman"/>
              </a:rPr>
              <a:t>their</a:t>
            </a:r>
            <a:endParaRPr sz="2000" dirty="0">
              <a:latin typeface="Times New Roman"/>
              <a:cs typeface="Times New Roman"/>
            </a:endParaRPr>
          </a:p>
          <a:p>
            <a:pPr marL="91440" marR="147955">
              <a:lnSpc>
                <a:spcPct val="100000"/>
              </a:lnSpc>
              <a:spcBef>
                <a:spcPts val="5"/>
              </a:spcBef>
            </a:pPr>
            <a:r>
              <a:rPr sz="2000" dirty="0">
                <a:latin typeface="Times New Roman"/>
                <a:cs typeface="Times New Roman"/>
              </a:rPr>
              <a:t>communication</a:t>
            </a:r>
            <a:r>
              <a:rPr sz="2000" spc="-150" dirty="0">
                <a:latin typeface="Times New Roman"/>
                <a:cs typeface="Times New Roman"/>
              </a:rPr>
              <a:t> </a:t>
            </a:r>
            <a:r>
              <a:rPr sz="2000" dirty="0">
                <a:latin typeface="Times New Roman"/>
                <a:cs typeface="Times New Roman"/>
              </a:rPr>
              <a:t>and</a:t>
            </a:r>
            <a:r>
              <a:rPr sz="2000" spc="-65" dirty="0">
                <a:latin typeface="Times New Roman"/>
                <a:cs typeface="Times New Roman"/>
              </a:rPr>
              <a:t> </a:t>
            </a:r>
            <a:r>
              <a:rPr sz="2000" dirty="0">
                <a:latin typeface="Times New Roman"/>
                <a:cs typeface="Times New Roman"/>
              </a:rPr>
              <a:t>viewed</a:t>
            </a:r>
            <a:r>
              <a:rPr sz="2000" spc="180" dirty="0">
                <a:latin typeface="Times New Roman"/>
                <a:cs typeface="Times New Roman"/>
              </a:rPr>
              <a:t> </a:t>
            </a:r>
            <a:r>
              <a:rPr sz="2000" dirty="0">
                <a:latin typeface="Times New Roman"/>
                <a:cs typeface="Times New Roman"/>
              </a:rPr>
              <a:t>as</a:t>
            </a:r>
            <a:r>
              <a:rPr sz="2000" spc="15" dirty="0">
                <a:latin typeface="Times New Roman"/>
                <a:cs typeface="Times New Roman"/>
              </a:rPr>
              <a:t> </a:t>
            </a:r>
            <a:r>
              <a:rPr sz="2000" dirty="0">
                <a:latin typeface="Times New Roman"/>
                <a:cs typeface="Times New Roman"/>
              </a:rPr>
              <a:t>distant</a:t>
            </a:r>
            <a:r>
              <a:rPr sz="2000" spc="-150" dirty="0">
                <a:latin typeface="Times New Roman"/>
                <a:cs typeface="Times New Roman"/>
              </a:rPr>
              <a:t> </a:t>
            </a:r>
            <a:r>
              <a:rPr sz="2000" dirty="0">
                <a:latin typeface="Times New Roman"/>
                <a:cs typeface="Times New Roman"/>
              </a:rPr>
              <a:t>and</a:t>
            </a:r>
            <a:r>
              <a:rPr sz="2000" spc="-65" dirty="0">
                <a:latin typeface="Times New Roman"/>
                <a:cs typeface="Times New Roman"/>
              </a:rPr>
              <a:t> </a:t>
            </a:r>
            <a:r>
              <a:rPr sz="2000" dirty="0">
                <a:latin typeface="Times New Roman"/>
                <a:cs typeface="Times New Roman"/>
              </a:rPr>
              <a:t>unhelpful.</a:t>
            </a:r>
            <a:r>
              <a:rPr sz="2000" spc="-160" dirty="0">
                <a:latin typeface="Times New Roman"/>
                <a:cs typeface="Times New Roman"/>
              </a:rPr>
              <a:t> </a:t>
            </a:r>
            <a:r>
              <a:rPr sz="2000" dirty="0">
                <a:latin typeface="Times New Roman"/>
                <a:cs typeface="Times New Roman"/>
              </a:rPr>
              <a:t>Evidence</a:t>
            </a:r>
            <a:r>
              <a:rPr sz="2000" spc="-15" dirty="0">
                <a:latin typeface="Times New Roman"/>
                <a:cs typeface="Times New Roman"/>
              </a:rPr>
              <a:t> </a:t>
            </a:r>
            <a:r>
              <a:rPr sz="2000" spc="-10" dirty="0">
                <a:latin typeface="Times New Roman"/>
                <a:cs typeface="Times New Roman"/>
              </a:rPr>
              <a:t>indicates </a:t>
            </a:r>
            <a:r>
              <a:rPr sz="2000" dirty="0">
                <a:latin typeface="Times New Roman"/>
                <a:cs typeface="Times New Roman"/>
              </a:rPr>
              <a:t>that</a:t>
            </a:r>
            <a:r>
              <a:rPr sz="2000" spc="-140" dirty="0">
                <a:latin typeface="Times New Roman"/>
                <a:cs typeface="Times New Roman"/>
              </a:rPr>
              <a:t> </a:t>
            </a:r>
            <a:r>
              <a:rPr sz="2000" dirty="0">
                <a:latin typeface="Times New Roman"/>
                <a:cs typeface="Times New Roman"/>
              </a:rPr>
              <a:t>individuals</a:t>
            </a:r>
            <a:r>
              <a:rPr sz="2000" spc="-50" dirty="0">
                <a:latin typeface="Times New Roman"/>
                <a:cs typeface="Times New Roman"/>
              </a:rPr>
              <a:t> </a:t>
            </a:r>
            <a:r>
              <a:rPr sz="2000" dirty="0">
                <a:latin typeface="Times New Roman"/>
                <a:cs typeface="Times New Roman"/>
              </a:rPr>
              <a:t>who</a:t>
            </a:r>
            <a:r>
              <a:rPr sz="2000" spc="25" dirty="0">
                <a:latin typeface="Times New Roman"/>
                <a:cs typeface="Times New Roman"/>
              </a:rPr>
              <a:t> </a:t>
            </a:r>
            <a:r>
              <a:rPr sz="2000" dirty="0">
                <a:latin typeface="Times New Roman"/>
                <a:cs typeface="Times New Roman"/>
              </a:rPr>
              <a:t>are</a:t>
            </a:r>
            <a:r>
              <a:rPr sz="2000" spc="-5" dirty="0">
                <a:latin typeface="Times New Roman"/>
                <a:cs typeface="Times New Roman"/>
              </a:rPr>
              <a:t> </a:t>
            </a:r>
            <a:r>
              <a:rPr sz="2000" dirty="0">
                <a:latin typeface="Times New Roman"/>
                <a:cs typeface="Times New Roman"/>
              </a:rPr>
              <a:t>trained</a:t>
            </a:r>
            <a:r>
              <a:rPr sz="2000" spc="-55" dirty="0">
                <a:latin typeface="Times New Roman"/>
                <a:cs typeface="Times New Roman"/>
              </a:rPr>
              <a:t> </a:t>
            </a:r>
            <a:r>
              <a:rPr sz="2000" dirty="0">
                <a:latin typeface="Times New Roman"/>
                <a:cs typeface="Times New Roman"/>
              </a:rPr>
              <a:t>in</a:t>
            </a:r>
            <a:r>
              <a:rPr sz="2000" spc="25" dirty="0">
                <a:latin typeface="Times New Roman"/>
                <a:cs typeface="Times New Roman"/>
              </a:rPr>
              <a:t> </a:t>
            </a:r>
            <a:r>
              <a:rPr sz="2000" dirty="0">
                <a:latin typeface="Times New Roman"/>
                <a:cs typeface="Times New Roman"/>
              </a:rPr>
              <a:t>nonverbal</a:t>
            </a:r>
            <a:r>
              <a:rPr sz="2000" spc="-135" dirty="0">
                <a:latin typeface="Times New Roman"/>
                <a:cs typeface="Times New Roman"/>
              </a:rPr>
              <a:t> </a:t>
            </a:r>
            <a:r>
              <a:rPr sz="2000" dirty="0">
                <a:latin typeface="Times New Roman"/>
                <a:cs typeface="Times New Roman"/>
              </a:rPr>
              <a:t>communication</a:t>
            </a:r>
            <a:r>
              <a:rPr sz="2000" spc="-140" dirty="0">
                <a:latin typeface="Times New Roman"/>
                <a:cs typeface="Times New Roman"/>
              </a:rPr>
              <a:t> </a:t>
            </a:r>
            <a:r>
              <a:rPr sz="2000" spc="-25" dirty="0">
                <a:latin typeface="Times New Roman"/>
                <a:cs typeface="Times New Roman"/>
              </a:rPr>
              <a:t>can</a:t>
            </a:r>
            <a:r>
              <a:rPr sz="2000" spc="500" dirty="0">
                <a:latin typeface="Times New Roman"/>
                <a:cs typeface="Times New Roman"/>
              </a:rPr>
              <a:t> </a:t>
            </a:r>
            <a:r>
              <a:rPr sz="2000" dirty="0">
                <a:latin typeface="Times New Roman"/>
                <a:cs typeface="Times New Roman"/>
              </a:rPr>
              <a:t>replace</a:t>
            </a:r>
            <a:r>
              <a:rPr sz="2000" spc="-195" dirty="0">
                <a:latin typeface="Times New Roman"/>
                <a:cs typeface="Times New Roman"/>
              </a:rPr>
              <a:t> </a:t>
            </a:r>
            <a:r>
              <a:rPr sz="2000" dirty="0">
                <a:latin typeface="Times New Roman"/>
                <a:cs typeface="Times New Roman"/>
              </a:rPr>
              <a:t>negative</a:t>
            </a:r>
            <a:r>
              <a:rPr sz="2000" spc="110" dirty="0">
                <a:latin typeface="Times New Roman"/>
                <a:cs typeface="Times New Roman"/>
              </a:rPr>
              <a:t> </a:t>
            </a:r>
            <a:r>
              <a:rPr sz="2000" dirty="0">
                <a:latin typeface="Times New Roman"/>
                <a:cs typeface="Times New Roman"/>
              </a:rPr>
              <a:t>perceptions</a:t>
            </a:r>
            <a:r>
              <a:rPr sz="2000" spc="-235" dirty="0">
                <a:latin typeface="Times New Roman"/>
                <a:cs typeface="Times New Roman"/>
              </a:rPr>
              <a:t> </a:t>
            </a:r>
            <a:r>
              <a:rPr sz="2000" dirty="0">
                <a:latin typeface="Times New Roman"/>
                <a:cs typeface="Times New Roman"/>
              </a:rPr>
              <a:t>of</a:t>
            </a:r>
            <a:r>
              <a:rPr sz="2000" spc="-114" dirty="0">
                <a:latin typeface="Times New Roman"/>
                <a:cs typeface="Times New Roman"/>
              </a:rPr>
              <a:t> </a:t>
            </a:r>
            <a:r>
              <a:rPr sz="2000" dirty="0">
                <a:latin typeface="Times New Roman"/>
                <a:cs typeface="Times New Roman"/>
              </a:rPr>
              <a:t>themselves</a:t>
            </a:r>
            <a:r>
              <a:rPr sz="2000" spc="-10" dirty="0">
                <a:latin typeface="Times New Roman"/>
                <a:cs typeface="Times New Roman"/>
              </a:rPr>
              <a:t> </a:t>
            </a:r>
            <a:r>
              <a:rPr sz="2000" dirty="0">
                <a:latin typeface="Times New Roman"/>
                <a:cs typeface="Times New Roman"/>
              </a:rPr>
              <a:t>with</a:t>
            </a:r>
            <a:r>
              <a:rPr sz="2000" spc="-10" dirty="0">
                <a:latin typeface="Times New Roman"/>
                <a:cs typeface="Times New Roman"/>
              </a:rPr>
              <a:t> </a:t>
            </a:r>
            <a:r>
              <a:rPr sz="2000" dirty="0">
                <a:latin typeface="Times New Roman"/>
                <a:cs typeface="Times New Roman"/>
              </a:rPr>
              <a:t>positive</a:t>
            </a:r>
            <a:r>
              <a:rPr sz="2000" spc="35" dirty="0">
                <a:latin typeface="Times New Roman"/>
                <a:cs typeface="Times New Roman"/>
              </a:rPr>
              <a:t> </a:t>
            </a:r>
            <a:r>
              <a:rPr sz="2000" spc="-10" dirty="0">
                <a:latin typeface="Times New Roman"/>
                <a:cs typeface="Times New Roman"/>
              </a:rPr>
              <a:t>ones.</a:t>
            </a:r>
            <a:endParaRPr sz="2000" dirty="0">
              <a:latin typeface="Times New Roman"/>
              <a:cs typeface="Times New Roman"/>
            </a:endParaRPr>
          </a:p>
        </p:txBody>
      </p:sp>
      <p:pic>
        <p:nvPicPr>
          <p:cNvPr id="18" name="Picture 17">
            <a:extLst>
              <a:ext uri="{FF2B5EF4-FFF2-40B4-BE49-F238E27FC236}">
                <a16:creationId xmlns:a16="http://schemas.microsoft.com/office/drawing/2014/main" id="{7B1083B8-7F24-C9AF-FA88-CAB8BE99D406}"/>
              </a:ext>
            </a:extLst>
          </p:cNvPr>
          <p:cNvPicPr>
            <a:picLocks noChangeAspect="1"/>
          </p:cNvPicPr>
          <p:nvPr/>
        </p:nvPicPr>
        <p:blipFill>
          <a:blip r:embed="rId9"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grpSp>
        <p:nvGrpSpPr>
          <p:cNvPr id="19" name="object 2"/>
          <p:cNvGrpSpPr/>
          <p:nvPr/>
        </p:nvGrpSpPr>
        <p:grpSpPr>
          <a:xfrm>
            <a:off x="8993171" y="-66930"/>
            <a:ext cx="3337089" cy="1282045"/>
            <a:chOff x="3162300" y="0"/>
            <a:chExt cx="5010150" cy="1562100"/>
          </a:xfrm>
        </p:grpSpPr>
        <p:pic>
          <p:nvPicPr>
            <p:cNvPr id="20" name="object 3"/>
            <p:cNvPicPr/>
            <p:nvPr/>
          </p:nvPicPr>
          <p:blipFill>
            <a:blip r:embed="rId10" cstate="print"/>
            <a:stretch>
              <a:fillRect/>
            </a:stretch>
          </p:blipFill>
          <p:spPr>
            <a:xfrm>
              <a:off x="3162300" y="447675"/>
              <a:ext cx="5010150" cy="1114425"/>
            </a:xfrm>
            <a:prstGeom prst="rect">
              <a:avLst/>
            </a:prstGeom>
          </p:spPr>
        </p:pic>
        <p:pic>
          <p:nvPicPr>
            <p:cNvPr id="21" name="object 4"/>
            <p:cNvPicPr/>
            <p:nvPr/>
          </p:nvPicPr>
          <p:blipFill>
            <a:blip r:embed="rId11" cstate="print"/>
            <a:stretch>
              <a:fillRect/>
            </a:stretch>
          </p:blipFill>
          <p:spPr>
            <a:xfrm>
              <a:off x="3352800" y="85725"/>
              <a:ext cx="4619640" cy="790575"/>
            </a:xfrm>
            <a:prstGeom prst="rect">
              <a:avLst/>
            </a:prstGeom>
          </p:spPr>
        </p:pic>
        <p:pic>
          <p:nvPicPr>
            <p:cNvPr id="22" name="object 5"/>
            <p:cNvPicPr/>
            <p:nvPr/>
          </p:nvPicPr>
          <p:blipFill>
            <a:blip r:embed="rId12" cstate="print"/>
            <a:stretch>
              <a:fillRect/>
            </a:stretch>
          </p:blipFill>
          <p:spPr>
            <a:xfrm>
              <a:off x="3171840" y="0"/>
              <a:ext cx="5000609" cy="1104899"/>
            </a:xfrm>
            <a:prstGeom prst="rect">
              <a:avLst/>
            </a:prstGeom>
          </p:spPr>
        </p:pic>
      </p:grpSp>
      <p:sp>
        <p:nvSpPr>
          <p:cNvPr id="23" name="object 6"/>
          <p:cNvSpPr txBox="1">
            <a:spLocks/>
          </p:cNvSpPr>
          <p:nvPr/>
        </p:nvSpPr>
        <p:spPr>
          <a:xfrm>
            <a:off x="9383754" y="117420"/>
            <a:ext cx="2549589" cy="366126"/>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100" b="1" spc="-505" dirty="0"/>
              <a:t>V</a:t>
            </a:r>
            <a:r>
              <a:rPr lang="en-US" sz="1100" b="1" spc="70" dirty="0"/>
              <a:t>e</a:t>
            </a:r>
            <a:r>
              <a:rPr lang="en-US" sz="1100" b="1" spc="60" dirty="0"/>
              <a:t>r</a:t>
            </a:r>
            <a:r>
              <a:rPr lang="en-US" sz="1100" b="1" spc="75" dirty="0"/>
              <a:t>b</a:t>
            </a:r>
            <a:r>
              <a:rPr lang="en-US" sz="1100" b="1" spc="70" dirty="0"/>
              <a:t>a</a:t>
            </a:r>
            <a:r>
              <a:rPr lang="en-US" sz="1100" b="1" spc="45" dirty="0"/>
              <a:t>l</a:t>
            </a:r>
            <a:r>
              <a:rPr lang="en-US" sz="1100" b="1" spc="30" dirty="0"/>
              <a:t> </a:t>
            </a:r>
            <a:r>
              <a:rPr lang="en-US" sz="1100" b="1" dirty="0"/>
              <a:t>and</a:t>
            </a:r>
            <a:r>
              <a:rPr lang="en-US" sz="1100" b="1" spc="-100" dirty="0"/>
              <a:t> </a:t>
            </a:r>
            <a:r>
              <a:rPr lang="en-US" sz="1100" b="1" dirty="0"/>
              <a:t>Nonverbal</a:t>
            </a:r>
            <a:r>
              <a:rPr lang="en-US" sz="1100" b="1" spc="-105" dirty="0"/>
              <a:t> </a:t>
            </a:r>
            <a:r>
              <a:rPr lang="en-US" sz="1100" b="1" spc="-10" dirty="0"/>
              <a:t>Communication </a:t>
            </a:r>
            <a:r>
              <a:rPr lang="en-US" sz="1100" b="1" dirty="0"/>
              <a:t>and</a:t>
            </a:r>
            <a:r>
              <a:rPr lang="en-US" sz="1100" b="1" spc="-35" dirty="0"/>
              <a:t> </a:t>
            </a:r>
            <a:r>
              <a:rPr lang="en-US" sz="1100" b="1" dirty="0"/>
              <a:t>their</a:t>
            </a:r>
            <a:r>
              <a:rPr lang="en-US" sz="1100" b="1" spc="-30" dirty="0"/>
              <a:t> </a:t>
            </a:r>
            <a:r>
              <a:rPr lang="en-US" sz="1100" b="1" dirty="0"/>
              <a:t>impact</a:t>
            </a:r>
            <a:r>
              <a:rPr lang="en-US" sz="1100" b="1" spc="125" dirty="0"/>
              <a:t> </a:t>
            </a:r>
            <a:r>
              <a:rPr lang="en-US" sz="1100" b="1" dirty="0"/>
              <a:t>on</a:t>
            </a:r>
            <a:r>
              <a:rPr lang="en-US" sz="1100" b="1" spc="55" dirty="0"/>
              <a:t> </a:t>
            </a:r>
            <a:r>
              <a:rPr lang="en-US" sz="1100" b="1" spc="-10" dirty="0"/>
              <a:t>Professions</a:t>
            </a:r>
            <a:endParaRPr lang="en-US" sz="1100" b="1" dirty="0">
              <a:latin typeface="Arial" panose="020B0604020202020204" pitchFamily="34" charset="0"/>
              <a:cs typeface="Arial" panose="020B0604020202020204" pitchFamily="34" charset="0"/>
            </a:endParaRPr>
          </a:p>
        </p:txBody>
      </p:sp>
      <p:sp>
        <p:nvSpPr>
          <p:cNvPr id="24" name="object 6"/>
          <p:cNvSpPr txBox="1">
            <a:spLocks/>
          </p:cNvSpPr>
          <p:nvPr/>
        </p:nvSpPr>
        <p:spPr>
          <a:xfrm>
            <a:off x="1457321" y="136411"/>
            <a:ext cx="7955484" cy="1012457"/>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gn="ctr">
              <a:lnSpc>
                <a:spcPct val="100000"/>
              </a:lnSpc>
              <a:spcBef>
                <a:spcPts val="215"/>
              </a:spcBef>
            </a:pPr>
            <a:r>
              <a:rPr lang="en-US" sz="3200" dirty="0" smtClean="0"/>
              <a:t>Impacts of Verbal and non-verbal codes on professions</a:t>
            </a:r>
            <a:endParaRPr lang="en-US" sz="3200" dirty="0"/>
          </a:p>
        </p:txBody>
      </p:sp>
    </p:spTree>
    <p:extLst>
      <p:ext uri="{BB962C8B-B14F-4D97-AF65-F5344CB8AC3E}">
        <p14:creationId xmlns:p14="http://schemas.microsoft.com/office/powerpoint/2010/main" val="477564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arn(inVertical)">
                                      <p:cBhvr>
                                        <p:cTn id="19" dur="5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ppt_x"/>
                                          </p:val>
                                        </p:tav>
                                        <p:tav tm="100000">
                                          <p:val>
                                            <p:strVal val="#ppt_x"/>
                                          </p:val>
                                        </p:tav>
                                      </p:tavLst>
                                    </p:anim>
                                    <p:anim calcmode="lin" valueType="num">
                                      <p:cBhvr additive="base">
                                        <p:cTn id="2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barn(inVertical)">
                                      <p:cBhvr>
                                        <p:cTn id="3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5" grpId="0" animBg="1"/>
      <p:bldP spid="16" grpId="0" animBg="1"/>
      <p:bldP spid="2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152525" y="15"/>
            <a:ext cx="8801100" cy="3086100"/>
            <a:chOff x="1152525" y="15"/>
            <a:chExt cx="8801100" cy="3086100"/>
          </a:xfrm>
        </p:grpSpPr>
        <p:pic>
          <p:nvPicPr>
            <p:cNvPr id="3" name="object 3"/>
            <p:cNvPicPr/>
            <p:nvPr/>
          </p:nvPicPr>
          <p:blipFill>
            <a:blip r:embed="rId2" cstate="print"/>
            <a:stretch>
              <a:fillRect/>
            </a:stretch>
          </p:blipFill>
          <p:spPr>
            <a:xfrm>
              <a:off x="1152525" y="1219200"/>
              <a:ext cx="8801100" cy="1866900"/>
            </a:xfrm>
            <a:prstGeom prst="rect">
              <a:avLst/>
            </a:prstGeom>
          </p:spPr>
        </p:pic>
        <p:pic>
          <p:nvPicPr>
            <p:cNvPr id="4" name="object 4"/>
            <p:cNvPicPr/>
            <p:nvPr/>
          </p:nvPicPr>
          <p:blipFill>
            <a:blip r:embed="rId3" cstate="print"/>
            <a:stretch>
              <a:fillRect/>
            </a:stretch>
          </p:blipFill>
          <p:spPr>
            <a:xfrm>
              <a:off x="1152525" y="57165"/>
              <a:ext cx="8763000" cy="1552575"/>
            </a:xfrm>
            <a:prstGeom prst="rect">
              <a:avLst/>
            </a:prstGeom>
          </p:spPr>
        </p:pic>
        <p:pic>
          <p:nvPicPr>
            <p:cNvPr id="5" name="object 5"/>
            <p:cNvPicPr/>
            <p:nvPr/>
          </p:nvPicPr>
          <p:blipFill>
            <a:blip r:embed="rId4" cstate="print"/>
            <a:stretch>
              <a:fillRect/>
            </a:stretch>
          </p:blipFill>
          <p:spPr>
            <a:xfrm>
              <a:off x="1228725" y="15"/>
              <a:ext cx="8724900" cy="1800225"/>
            </a:xfrm>
            <a:prstGeom prst="rect">
              <a:avLst/>
            </a:prstGeom>
          </p:spPr>
        </p:pic>
      </p:grpSp>
      <p:grpSp>
        <p:nvGrpSpPr>
          <p:cNvPr id="7" name="object 7"/>
          <p:cNvGrpSpPr/>
          <p:nvPr/>
        </p:nvGrpSpPr>
        <p:grpSpPr>
          <a:xfrm>
            <a:off x="95250" y="1619250"/>
            <a:ext cx="4829810" cy="876300"/>
            <a:chOff x="95250" y="1619250"/>
            <a:chExt cx="4829810" cy="876300"/>
          </a:xfrm>
        </p:grpSpPr>
        <p:pic>
          <p:nvPicPr>
            <p:cNvPr id="8" name="object 8"/>
            <p:cNvPicPr/>
            <p:nvPr/>
          </p:nvPicPr>
          <p:blipFill>
            <a:blip r:embed="rId5" cstate="print"/>
            <a:stretch>
              <a:fillRect/>
            </a:stretch>
          </p:blipFill>
          <p:spPr>
            <a:xfrm>
              <a:off x="209550" y="1666859"/>
              <a:ext cx="4572000" cy="666750"/>
            </a:xfrm>
            <a:prstGeom prst="rect">
              <a:avLst/>
            </a:prstGeom>
          </p:spPr>
        </p:pic>
        <p:pic>
          <p:nvPicPr>
            <p:cNvPr id="9" name="object 9"/>
            <p:cNvPicPr/>
            <p:nvPr/>
          </p:nvPicPr>
          <p:blipFill>
            <a:blip r:embed="rId6" cstate="print"/>
            <a:stretch>
              <a:fillRect/>
            </a:stretch>
          </p:blipFill>
          <p:spPr>
            <a:xfrm>
              <a:off x="95250" y="1619250"/>
              <a:ext cx="4829190" cy="876300"/>
            </a:xfrm>
            <a:prstGeom prst="rect">
              <a:avLst/>
            </a:prstGeom>
          </p:spPr>
        </p:pic>
      </p:grpSp>
      <p:sp>
        <p:nvSpPr>
          <p:cNvPr id="10" name="object 10"/>
          <p:cNvSpPr txBox="1"/>
          <p:nvPr/>
        </p:nvSpPr>
        <p:spPr>
          <a:xfrm>
            <a:off x="252768" y="1707514"/>
            <a:ext cx="6317713" cy="465512"/>
          </a:xfrm>
          <a:prstGeom prst="rect">
            <a:avLst/>
          </a:prstGeom>
          <a:solidFill>
            <a:schemeClr val="tx1">
              <a:lumMod val="50000"/>
              <a:lumOff val="50000"/>
            </a:schemeClr>
          </a:solidFill>
        </p:spPr>
        <p:txBody>
          <a:bodyPr vert="horz" wrap="square" lIns="0" tIns="41910" rIns="0" bIns="0" rtlCol="0">
            <a:spAutoFit/>
          </a:bodyPr>
          <a:lstStyle/>
          <a:p>
            <a:pPr marL="91440">
              <a:lnSpc>
                <a:spcPct val="100000"/>
              </a:lnSpc>
              <a:spcBef>
                <a:spcPts val="330"/>
              </a:spcBef>
            </a:pPr>
            <a:r>
              <a:rPr lang="en-US" sz="2750" b="1" dirty="0" smtClean="0">
                <a:solidFill>
                  <a:srgbClr val="FFFFFF"/>
                </a:solidFill>
                <a:latin typeface="Times New Roman"/>
                <a:cs typeface="Times New Roman"/>
              </a:rPr>
              <a:t>Journalism and Television</a:t>
            </a:r>
            <a:r>
              <a:rPr lang="en-US" sz="2750" b="1" dirty="0" smtClean="0">
                <a:solidFill>
                  <a:srgbClr val="FFFFFF"/>
                </a:solidFill>
                <a:latin typeface="Times New Roman"/>
                <a:cs typeface="Times New Roman"/>
              </a:rPr>
              <a:t> broadcasting</a:t>
            </a:r>
            <a:endParaRPr sz="2750" dirty="0">
              <a:latin typeface="Times New Roman"/>
              <a:cs typeface="Times New Roman"/>
            </a:endParaRPr>
          </a:p>
        </p:txBody>
      </p:sp>
      <p:sp>
        <p:nvSpPr>
          <p:cNvPr id="11" name="object 11"/>
          <p:cNvSpPr txBox="1"/>
          <p:nvPr/>
        </p:nvSpPr>
        <p:spPr>
          <a:xfrm>
            <a:off x="252769" y="2437888"/>
            <a:ext cx="7124065" cy="639278"/>
          </a:xfrm>
          <a:prstGeom prst="rect">
            <a:avLst/>
          </a:prstGeom>
          <a:noFill/>
          <a:ln w="9534">
            <a:solidFill>
              <a:schemeClr val="tx1"/>
            </a:solidFill>
          </a:ln>
        </p:spPr>
        <p:txBody>
          <a:bodyPr vert="horz" wrap="square" lIns="0" tIns="23495" rIns="0" bIns="0" rtlCol="0">
            <a:spAutoFit/>
          </a:bodyPr>
          <a:lstStyle/>
          <a:p>
            <a:r>
              <a:rPr lang="en-US" sz="2000" dirty="0">
                <a:latin typeface="Times New Roman" panose="02020603050405020304" pitchFamily="18" charset="0"/>
                <a:cs typeface="Times New Roman" panose="02020603050405020304" pitchFamily="18" charset="0"/>
              </a:rPr>
              <a:t>Those in the public eye must demonstrate effective nonverbal and verbal communication.</a:t>
            </a:r>
            <a:endParaRPr lang="en-US" sz="2000" dirty="0">
              <a:latin typeface="Times New Roman" panose="02020603050405020304" pitchFamily="18" charset="0"/>
              <a:cs typeface="Times New Roman" panose="02020603050405020304" pitchFamily="18" charset="0"/>
            </a:endParaRPr>
          </a:p>
        </p:txBody>
      </p:sp>
      <p:grpSp>
        <p:nvGrpSpPr>
          <p:cNvPr id="12" name="object 12"/>
          <p:cNvGrpSpPr/>
          <p:nvPr/>
        </p:nvGrpSpPr>
        <p:grpSpPr>
          <a:xfrm>
            <a:off x="125690" y="3144295"/>
            <a:ext cx="2762250" cy="876300"/>
            <a:chOff x="95250" y="4257675"/>
            <a:chExt cx="2762250" cy="876300"/>
          </a:xfrm>
        </p:grpSpPr>
        <p:pic>
          <p:nvPicPr>
            <p:cNvPr id="13" name="object 13"/>
            <p:cNvPicPr/>
            <p:nvPr/>
          </p:nvPicPr>
          <p:blipFill>
            <a:blip r:embed="rId7" cstate="print"/>
            <a:stretch>
              <a:fillRect/>
            </a:stretch>
          </p:blipFill>
          <p:spPr>
            <a:xfrm>
              <a:off x="209550" y="4305300"/>
              <a:ext cx="2505075" cy="685800"/>
            </a:xfrm>
            <a:prstGeom prst="rect">
              <a:avLst/>
            </a:prstGeom>
          </p:spPr>
        </p:pic>
        <p:pic>
          <p:nvPicPr>
            <p:cNvPr id="14" name="object 14"/>
            <p:cNvPicPr/>
            <p:nvPr/>
          </p:nvPicPr>
          <p:blipFill>
            <a:blip r:embed="rId8" cstate="print"/>
            <a:stretch>
              <a:fillRect/>
            </a:stretch>
          </p:blipFill>
          <p:spPr>
            <a:xfrm>
              <a:off x="95250" y="4257675"/>
              <a:ext cx="2762250" cy="876300"/>
            </a:xfrm>
            <a:prstGeom prst="rect">
              <a:avLst/>
            </a:prstGeom>
          </p:spPr>
        </p:pic>
      </p:grpSp>
      <p:sp>
        <p:nvSpPr>
          <p:cNvPr id="15" name="object 15"/>
          <p:cNvSpPr txBox="1"/>
          <p:nvPr/>
        </p:nvSpPr>
        <p:spPr>
          <a:xfrm>
            <a:off x="252768" y="3271431"/>
            <a:ext cx="3819610" cy="415498"/>
          </a:xfrm>
          <a:prstGeom prst="rect">
            <a:avLst/>
          </a:prstGeom>
          <a:solidFill>
            <a:schemeClr val="tx1">
              <a:lumMod val="50000"/>
              <a:lumOff val="50000"/>
            </a:schemeClr>
          </a:solidFill>
        </p:spPr>
        <p:txBody>
          <a:bodyPr vert="horz" wrap="square" lIns="0" tIns="45720" rIns="0" bIns="0"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Hospitality Management</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6" name="object 16"/>
          <p:cNvSpPr txBox="1"/>
          <p:nvPr/>
        </p:nvSpPr>
        <p:spPr>
          <a:xfrm>
            <a:off x="24168" y="4078790"/>
            <a:ext cx="7581265" cy="2201244"/>
          </a:xfrm>
          <a:prstGeom prst="rect">
            <a:avLst/>
          </a:prstGeom>
          <a:noFill/>
          <a:ln w="9534">
            <a:solidFill>
              <a:schemeClr val="tx1"/>
            </a:solidFill>
          </a:ln>
        </p:spPr>
        <p:txBody>
          <a:bodyPr vert="horz" wrap="square" lIns="0" tIns="46355" rIns="0" bIns="0" rtlCol="0">
            <a:spAutoFit/>
          </a:bodyPr>
          <a:lstStyle/>
          <a:p>
            <a:r>
              <a:rPr lang="en-US" sz="2000" dirty="0">
                <a:latin typeface="Times New Roman" panose="02020603050405020304" pitchFamily="18" charset="0"/>
                <a:cs typeface="Times New Roman" panose="02020603050405020304" pitchFamily="18" charset="0"/>
              </a:rPr>
              <a:t>Customer service is especially important in the hotel and restaurant industries. A number of hotel and restaurant managers have improved their organizations’ image among guests by providing client services employees with training in verbal and nonverbal communication. In restaurants, eye contact, facial expression, body position, and posture of the staff, including servers and cashiers, affect how customers rate the value of the service.</a:t>
            </a:r>
            <a:endParaRPr lang="en-US" sz="2000" dirty="0">
              <a:latin typeface="Times New Roman" panose="02020603050405020304" pitchFamily="18" charset="0"/>
              <a:cs typeface="Times New Roman" panose="02020603050405020304" pitchFamily="18" charset="0"/>
            </a:endParaRPr>
          </a:p>
        </p:txBody>
      </p:sp>
      <p:pic>
        <p:nvPicPr>
          <p:cNvPr id="18" name="Picture 17">
            <a:extLst>
              <a:ext uri="{FF2B5EF4-FFF2-40B4-BE49-F238E27FC236}">
                <a16:creationId xmlns:a16="http://schemas.microsoft.com/office/drawing/2014/main" id="{7B1083B8-7F24-C9AF-FA88-CAB8BE99D406}"/>
              </a:ext>
            </a:extLst>
          </p:cNvPr>
          <p:cNvPicPr>
            <a:picLocks noChangeAspect="1"/>
          </p:cNvPicPr>
          <p:nvPr/>
        </p:nvPicPr>
        <p:blipFill>
          <a:blip r:embed="rId9"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grpSp>
        <p:nvGrpSpPr>
          <p:cNvPr id="19" name="object 2"/>
          <p:cNvGrpSpPr/>
          <p:nvPr/>
        </p:nvGrpSpPr>
        <p:grpSpPr>
          <a:xfrm>
            <a:off x="8993171" y="-66930"/>
            <a:ext cx="3337089" cy="1282045"/>
            <a:chOff x="3162300" y="0"/>
            <a:chExt cx="5010150" cy="1562100"/>
          </a:xfrm>
        </p:grpSpPr>
        <p:pic>
          <p:nvPicPr>
            <p:cNvPr id="20" name="object 3"/>
            <p:cNvPicPr/>
            <p:nvPr/>
          </p:nvPicPr>
          <p:blipFill>
            <a:blip r:embed="rId10" cstate="print"/>
            <a:stretch>
              <a:fillRect/>
            </a:stretch>
          </p:blipFill>
          <p:spPr>
            <a:xfrm>
              <a:off x="3162300" y="447675"/>
              <a:ext cx="5010150" cy="1114425"/>
            </a:xfrm>
            <a:prstGeom prst="rect">
              <a:avLst/>
            </a:prstGeom>
          </p:spPr>
        </p:pic>
        <p:pic>
          <p:nvPicPr>
            <p:cNvPr id="21" name="object 4"/>
            <p:cNvPicPr/>
            <p:nvPr/>
          </p:nvPicPr>
          <p:blipFill>
            <a:blip r:embed="rId11" cstate="print"/>
            <a:stretch>
              <a:fillRect/>
            </a:stretch>
          </p:blipFill>
          <p:spPr>
            <a:xfrm>
              <a:off x="3352800" y="85725"/>
              <a:ext cx="4619640" cy="790575"/>
            </a:xfrm>
            <a:prstGeom prst="rect">
              <a:avLst/>
            </a:prstGeom>
          </p:spPr>
        </p:pic>
        <p:pic>
          <p:nvPicPr>
            <p:cNvPr id="22" name="object 5"/>
            <p:cNvPicPr/>
            <p:nvPr/>
          </p:nvPicPr>
          <p:blipFill>
            <a:blip r:embed="rId12" cstate="print"/>
            <a:stretch>
              <a:fillRect/>
            </a:stretch>
          </p:blipFill>
          <p:spPr>
            <a:xfrm>
              <a:off x="3171840" y="0"/>
              <a:ext cx="5000609" cy="1104899"/>
            </a:xfrm>
            <a:prstGeom prst="rect">
              <a:avLst/>
            </a:prstGeom>
          </p:spPr>
        </p:pic>
      </p:grpSp>
      <p:sp>
        <p:nvSpPr>
          <p:cNvPr id="23" name="object 6"/>
          <p:cNvSpPr txBox="1">
            <a:spLocks/>
          </p:cNvSpPr>
          <p:nvPr/>
        </p:nvSpPr>
        <p:spPr>
          <a:xfrm>
            <a:off x="9383754" y="117420"/>
            <a:ext cx="2549589" cy="366126"/>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100" b="1" spc="-505" dirty="0"/>
              <a:t>V</a:t>
            </a:r>
            <a:r>
              <a:rPr lang="en-US" sz="1100" b="1" spc="70" dirty="0"/>
              <a:t>e</a:t>
            </a:r>
            <a:r>
              <a:rPr lang="en-US" sz="1100" b="1" spc="60" dirty="0"/>
              <a:t>r</a:t>
            </a:r>
            <a:r>
              <a:rPr lang="en-US" sz="1100" b="1" spc="75" dirty="0"/>
              <a:t>b</a:t>
            </a:r>
            <a:r>
              <a:rPr lang="en-US" sz="1100" b="1" spc="70" dirty="0"/>
              <a:t>a</a:t>
            </a:r>
            <a:r>
              <a:rPr lang="en-US" sz="1100" b="1" spc="45" dirty="0"/>
              <a:t>l</a:t>
            </a:r>
            <a:r>
              <a:rPr lang="en-US" sz="1100" b="1" spc="30" dirty="0"/>
              <a:t> </a:t>
            </a:r>
            <a:r>
              <a:rPr lang="en-US" sz="1100" b="1" dirty="0"/>
              <a:t>and</a:t>
            </a:r>
            <a:r>
              <a:rPr lang="en-US" sz="1100" b="1" spc="-100" dirty="0"/>
              <a:t> </a:t>
            </a:r>
            <a:r>
              <a:rPr lang="en-US" sz="1100" b="1" dirty="0"/>
              <a:t>Nonverbal</a:t>
            </a:r>
            <a:r>
              <a:rPr lang="en-US" sz="1100" b="1" spc="-105" dirty="0"/>
              <a:t> </a:t>
            </a:r>
            <a:r>
              <a:rPr lang="en-US" sz="1100" b="1" spc="-10" dirty="0"/>
              <a:t>Communication </a:t>
            </a:r>
            <a:r>
              <a:rPr lang="en-US" sz="1100" b="1" dirty="0"/>
              <a:t>and</a:t>
            </a:r>
            <a:r>
              <a:rPr lang="en-US" sz="1100" b="1" spc="-35" dirty="0"/>
              <a:t> </a:t>
            </a:r>
            <a:r>
              <a:rPr lang="en-US" sz="1100" b="1" dirty="0"/>
              <a:t>their</a:t>
            </a:r>
            <a:r>
              <a:rPr lang="en-US" sz="1100" b="1" spc="-30" dirty="0"/>
              <a:t> </a:t>
            </a:r>
            <a:r>
              <a:rPr lang="en-US" sz="1100" b="1" dirty="0"/>
              <a:t>impact</a:t>
            </a:r>
            <a:r>
              <a:rPr lang="en-US" sz="1100" b="1" spc="125" dirty="0"/>
              <a:t> </a:t>
            </a:r>
            <a:r>
              <a:rPr lang="en-US" sz="1100" b="1" dirty="0"/>
              <a:t>on</a:t>
            </a:r>
            <a:r>
              <a:rPr lang="en-US" sz="1100" b="1" spc="55" dirty="0"/>
              <a:t> </a:t>
            </a:r>
            <a:r>
              <a:rPr lang="en-US" sz="1100" b="1" spc="-10" dirty="0"/>
              <a:t>Professions</a:t>
            </a:r>
            <a:endParaRPr lang="en-US" sz="1100" b="1" dirty="0">
              <a:latin typeface="Arial" panose="020B0604020202020204" pitchFamily="34" charset="0"/>
              <a:cs typeface="Arial" panose="020B0604020202020204" pitchFamily="34" charset="0"/>
            </a:endParaRPr>
          </a:p>
        </p:txBody>
      </p:sp>
      <p:sp>
        <p:nvSpPr>
          <p:cNvPr id="24" name="object 6"/>
          <p:cNvSpPr txBox="1">
            <a:spLocks/>
          </p:cNvSpPr>
          <p:nvPr/>
        </p:nvSpPr>
        <p:spPr>
          <a:xfrm>
            <a:off x="1457321" y="136411"/>
            <a:ext cx="7955484" cy="1012457"/>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gn="ctr">
              <a:lnSpc>
                <a:spcPct val="100000"/>
              </a:lnSpc>
              <a:spcBef>
                <a:spcPts val="215"/>
              </a:spcBef>
            </a:pPr>
            <a:r>
              <a:rPr lang="en-US" sz="3200" dirty="0" smtClean="0"/>
              <a:t>Impacts of Verbal and non-verbal codes on professions</a:t>
            </a:r>
            <a:endParaRPr lang="en-US" sz="3200" dirty="0"/>
          </a:p>
        </p:txBody>
      </p:sp>
    </p:spTree>
    <p:extLst>
      <p:ext uri="{BB962C8B-B14F-4D97-AF65-F5344CB8AC3E}">
        <p14:creationId xmlns:p14="http://schemas.microsoft.com/office/powerpoint/2010/main" val="3255879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500" fill="hold"/>
                                        <p:tgtEl>
                                          <p:spTgt spid="15"/>
                                        </p:tgtEl>
                                        <p:attrNameLst>
                                          <p:attrName>ppt_x</p:attrName>
                                        </p:attrNameLst>
                                      </p:cBhvr>
                                      <p:tavLst>
                                        <p:tav tm="0">
                                          <p:val>
                                            <p:strVal val="#ppt_x"/>
                                          </p:val>
                                        </p:tav>
                                        <p:tav tm="100000">
                                          <p:val>
                                            <p:strVal val="#ppt_x"/>
                                          </p:val>
                                        </p:tav>
                                      </p:tavLst>
                                    </p:anim>
                                    <p:anim calcmode="lin" valueType="num">
                                      <p:cBhvr additive="base">
                                        <p:cTn id="2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arn(inVertical)">
                                      <p:cBhvr>
                                        <p:cTn id="2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5" grpId="0" animBg="1"/>
      <p:bldP spid="1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152525" y="15"/>
            <a:ext cx="8801100" cy="3086100"/>
            <a:chOff x="1152525" y="15"/>
            <a:chExt cx="8801100" cy="3086100"/>
          </a:xfrm>
        </p:grpSpPr>
        <p:pic>
          <p:nvPicPr>
            <p:cNvPr id="3" name="object 3"/>
            <p:cNvPicPr/>
            <p:nvPr/>
          </p:nvPicPr>
          <p:blipFill>
            <a:blip r:embed="rId2" cstate="print"/>
            <a:stretch>
              <a:fillRect/>
            </a:stretch>
          </p:blipFill>
          <p:spPr>
            <a:xfrm>
              <a:off x="1152525" y="1219200"/>
              <a:ext cx="8801100" cy="1866900"/>
            </a:xfrm>
            <a:prstGeom prst="rect">
              <a:avLst/>
            </a:prstGeom>
          </p:spPr>
        </p:pic>
        <p:pic>
          <p:nvPicPr>
            <p:cNvPr id="4" name="object 4"/>
            <p:cNvPicPr/>
            <p:nvPr/>
          </p:nvPicPr>
          <p:blipFill>
            <a:blip r:embed="rId3" cstate="print"/>
            <a:stretch>
              <a:fillRect/>
            </a:stretch>
          </p:blipFill>
          <p:spPr>
            <a:xfrm>
              <a:off x="1152525" y="57165"/>
              <a:ext cx="8763000" cy="1552575"/>
            </a:xfrm>
            <a:prstGeom prst="rect">
              <a:avLst/>
            </a:prstGeom>
          </p:spPr>
        </p:pic>
        <p:pic>
          <p:nvPicPr>
            <p:cNvPr id="5" name="object 5"/>
            <p:cNvPicPr/>
            <p:nvPr/>
          </p:nvPicPr>
          <p:blipFill>
            <a:blip r:embed="rId4" cstate="print"/>
            <a:stretch>
              <a:fillRect/>
            </a:stretch>
          </p:blipFill>
          <p:spPr>
            <a:xfrm>
              <a:off x="1228725" y="15"/>
              <a:ext cx="8724900" cy="1800225"/>
            </a:xfrm>
            <a:prstGeom prst="rect">
              <a:avLst/>
            </a:prstGeom>
          </p:spPr>
        </p:pic>
      </p:grpSp>
      <p:grpSp>
        <p:nvGrpSpPr>
          <p:cNvPr id="7" name="object 7"/>
          <p:cNvGrpSpPr/>
          <p:nvPr/>
        </p:nvGrpSpPr>
        <p:grpSpPr>
          <a:xfrm>
            <a:off x="95250" y="1619250"/>
            <a:ext cx="4829810" cy="876300"/>
            <a:chOff x="95250" y="1619250"/>
            <a:chExt cx="4829810" cy="876300"/>
          </a:xfrm>
        </p:grpSpPr>
        <p:pic>
          <p:nvPicPr>
            <p:cNvPr id="8" name="object 8"/>
            <p:cNvPicPr/>
            <p:nvPr/>
          </p:nvPicPr>
          <p:blipFill>
            <a:blip r:embed="rId5" cstate="print"/>
            <a:stretch>
              <a:fillRect/>
            </a:stretch>
          </p:blipFill>
          <p:spPr>
            <a:xfrm>
              <a:off x="209550" y="1666859"/>
              <a:ext cx="4572000" cy="666750"/>
            </a:xfrm>
            <a:prstGeom prst="rect">
              <a:avLst/>
            </a:prstGeom>
          </p:spPr>
        </p:pic>
        <p:pic>
          <p:nvPicPr>
            <p:cNvPr id="9" name="object 9"/>
            <p:cNvPicPr/>
            <p:nvPr/>
          </p:nvPicPr>
          <p:blipFill>
            <a:blip r:embed="rId6" cstate="print"/>
            <a:stretch>
              <a:fillRect/>
            </a:stretch>
          </p:blipFill>
          <p:spPr>
            <a:xfrm>
              <a:off x="95250" y="1619250"/>
              <a:ext cx="4829190" cy="876300"/>
            </a:xfrm>
            <a:prstGeom prst="rect">
              <a:avLst/>
            </a:prstGeom>
          </p:spPr>
        </p:pic>
      </p:grpSp>
      <p:sp>
        <p:nvSpPr>
          <p:cNvPr id="10" name="object 10"/>
          <p:cNvSpPr txBox="1"/>
          <p:nvPr/>
        </p:nvSpPr>
        <p:spPr>
          <a:xfrm>
            <a:off x="252768" y="1707514"/>
            <a:ext cx="6317713" cy="411651"/>
          </a:xfrm>
          <a:prstGeom prst="rect">
            <a:avLst/>
          </a:prstGeom>
          <a:solidFill>
            <a:schemeClr val="tx1">
              <a:lumMod val="50000"/>
              <a:lumOff val="50000"/>
            </a:schemeClr>
          </a:solidFill>
        </p:spPr>
        <p:txBody>
          <a:bodyPr vert="horz" wrap="square" lIns="0" tIns="41910" rIns="0" bIns="0"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Medical Professions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object 11"/>
          <p:cNvSpPr txBox="1"/>
          <p:nvPr/>
        </p:nvSpPr>
        <p:spPr>
          <a:xfrm>
            <a:off x="252769" y="2437888"/>
            <a:ext cx="7124065" cy="1562607"/>
          </a:xfrm>
          <a:prstGeom prst="rect">
            <a:avLst/>
          </a:prstGeom>
          <a:noFill/>
          <a:ln w="9534">
            <a:solidFill>
              <a:schemeClr val="tx1"/>
            </a:solidFill>
          </a:ln>
        </p:spPr>
        <p:txBody>
          <a:bodyPr vert="horz" wrap="square" lIns="0" tIns="23495" rIns="0" bIns="0" rtlCol="0">
            <a:spAutoFit/>
          </a:bodyPr>
          <a:lstStyle/>
          <a:p>
            <a:r>
              <a:rPr lang="en-US" sz="2000" dirty="0">
                <a:latin typeface="Times New Roman" panose="02020603050405020304" pitchFamily="18" charset="0"/>
                <a:cs typeface="Times New Roman" panose="02020603050405020304" pitchFamily="18" charset="0"/>
              </a:rPr>
              <a:t>Many people can probably share a story about an unpleasant experience at the doctor’s office. As physicians compete to attract and retain a strong client base, potential patients through can interpret their services positively correct body language on the part of the physicians and their employees.</a:t>
            </a:r>
            <a:endParaRPr lang="en-US" sz="2000" dirty="0">
              <a:latin typeface="Times New Roman" panose="02020603050405020304" pitchFamily="18" charset="0"/>
              <a:cs typeface="Times New Roman" panose="02020603050405020304" pitchFamily="18" charset="0"/>
            </a:endParaRPr>
          </a:p>
        </p:txBody>
      </p:sp>
      <p:grpSp>
        <p:nvGrpSpPr>
          <p:cNvPr id="12" name="object 12"/>
          <p:cNvGrpSpPr/>
          <p:nvPr/>
        </p:nvGrpSpPr>
        <p:grpSpPr>
          <a:xfrm>
            <a:off x="-31828" y="4133976"/>
            <a:ext cx="2762250" cy="876300"/>
            <a:chOff x="95250" y="4257675"/>
            <a:chExt cx="2762250" cy="876300"/>
          </a:xfrm>
        </p:grpSpPr>
        <p:pic>
          <p:nvPicPr>
            <p:cNvPr id="13" name="object 13"/>
            <p:cNvPicPr/>
            <p:nvPr/>
          </p:nvPicPr>
          <p:blipFill>
            <a:blip r:embed="rId7" cstate="print"/>
            <a:stretch>
              <a:fillRect/>
            </a:stretch>
          </p:blipFill>
          <p:spPr>
            <a:xfrm>
              <a:off x="209550" y="4305300"/>
              <a:ext cx="2505075" cy="685800"/>
            </a:xfrm>
            <a:prstGeom prst="rect">
              <a:avLst/>
            </a:prstGeom>
          </p:spPr>
        </p:pic>
        <p:pic>
          <p:nvPicPr>
            <p:cNvPr id="14" name="object 14"/>
            <p:cNvPicPr/>
            <p:nvPr/>
          </p:nvPicPr>
          <p:blipFill>
            <a:blip r:embed="rId8" cstate="print"/>
            <a:stretch>
              <a:fillRect/>
            </a:stretch>
          </p:blipFill>
          <p:spPr>
            <a:xfrm>
              <a:off x="95250" y="4257675"/>
              <a:ext cx="2762250" cy="876300"/>
            </a:xfrm>
            <a:prstGeom prst="rect">
              <a:avLst/>
            </a:prstGeom>
          </p:spPr>
        </p:pic>
      </p:grpSp>
      <p:sp>
        <p:nvSpPr>
          <p:cNvPr id="15" name="object 15"/>
          <p:cNvSpPr txBox="1"/>
          <p:nvPr/>
        </p:nvSpPr>
        <p:spPr>
          <a:xfrm>
            <a:off x="95250" y="4261112"/>
            <a:ext cx="3819610" cy="415498"/>
          </a:xfrm>
          <a:prstGeom prst="rect">
            <a:avLst/>
          </a:prstGeom>
          <a:solidFill>
            <a:schemeClr val="tx1">
              <a:lumMod val="50000"/>
              <a:lumOff val="50000"/>
            </a:schemeClr>
          </a:solidFill>
        </p:spPr>
        <p:txBody>
          <a:bodyPr vert="horz" wrap="square" lIns="0" tIns="45720" rIns="0" bIns="0"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Legal Professions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6" name="object 16"/>
          <p:cNvSpPr txBox="1"/>
          <p:nvPr/>
        </p:nvSpPr>
        <p:spPr>
          <a:xfrm>
            <a:off x="124227" y="5036031"/>
            <a:ext cx="7581265" cy="1277914"/>
          </a:xfrm>
          <a:prstGeom prst="rect">
            <a:avLst/>
          </a:prstGeom>
          <a:noFill/>
          <a:ln w="9534">
            <a:solidFill>
              <a:schemeClr val="tx1"/>
            </a:solidFill>
          </a:ln>
        </p:spPr>
        <p:txBody>
          <a:bodyPr vert="horz" wrap="square" lIns="0" tIns="46355" rIns="0" bIns="0" rtlCol="0">
            <a:spAutoFit/>
          </a:bodyPr>
          <a:lstStyle/>
          <a:p>
            <a:r>
              <a:rPr lang="en-US" sz="2000" dirty="0">
                <a:latin typeface="Times New Roman" panose="02020603050405020304" pitchFamily="18" charset="0"/>
                <a:cs typeface="Times New Roman" panose="02020603050405020304" pitchFamily="18" charset="0"/>
              </a:rPr>
              <a:t>lawyers can project a favorable impression of themselves and their firms for prospective clients through sustained eye contact and other forms of body language, such as an erect but relaxed sitting position and close proximity to the clients.</a:t>
            </a:r>
            <a:endParaRPr lang="en-US" sz="2400" dirty="0">
              <a:latin typeface="Times New Roman" panose="02020603050405020304" pitchFamily="18" charset="0"/>
              <a:cs typeface="Times New Roman" panose="02020603050405020304" pitchFamily="18" charset="0"/>
            </a:endParaRPr>
          </a:p>
        </p:txBody>
      </p:sp>
      <p:pic>
        <p:nvPicPr>
          <p:cNvPr id="18" name="Picture 17">
            <a:extLst>
              <a:ext uri="{FF2B5EF4-FFF2-40B4-BE49-F238E27FC236}">
                <a16:creationId xmlns:a16="http://schemas.microsoft.com/office/drawing/2014/main" id="{7B1083B8-7F24-C9AF-FA88-CAB8BE99D406}"/>
              </a:ext>
            </a:extLst>
          </p:cNvPr>
          <p:cNvPicPr>
            <a:picLocks noChangeAspect="1"/>
          </p:cNvPicPr>
          <p:nvPr/>
        </p:nvPicPr>
        <p:blipFill>
          <a:blip r:embed="rId9"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grpSp>
        <p:nvGrpSpPr>
          <p:cNvPr id="19" name="object 2"/>
          <p:cNvGrpSpPr/>
          <p:nvPr/>
        </p:nvGrpSpPr>
        <p:grpSpPr>
          <a:xfrm>
            <a:off x="8993171" y="-66930"/>
            <a:ext cx="3337089" cy="1282045"/>
            <a:chOff x="3162300" y="0"/>
            <a:chExt cx="5010150" cy="1562100"/>
          </a:xfrm>
        </p:grpSpPr>
        <p:pic>
          <p:nvPicPr>
            <p:cNvPr id="20" name="object 3"/>
            <p:cNvPicPr/>
            <p:nvPr/>
          </p:nvPicPr>
          <p:blipFill>
            <a:blip r:embed="rId10" cstate="print"/>
            <a:stretch>
              <a:fillRect/>
            </a:stretch>
          </p:blipFill>
          <p:spPr>
            <a:xfrm>
              <a:off x="3162300" y="447675"/>
              <a:ext cx="5010150" cy="1114425"/>
            </a:xfrm>
            <a:prstGeom prst="rect">
              <a:avLst/>
            </a:prstGeom>
          </p:spPr>
        </p:pic>
        <p:pic>
          <p:nvPicPr>
            <p:cNvPr id="21" name="object 4"/>
            <p:cNvPicPr/>
            <p:nvPr/>
          </p:nvPicPr>
          <p:blipFill>
            <a:blip r:embed="rId11" cstate="print"/>
            <a:stretch>
              <a:fillRect/>
            </a:stretch>
          </p:blipFill>
          <p:spPr>
            <a:xfrm>
              <a:off x="3352800" y="85725"/>
              <a:ext cx="4619640" cy="790575"/>
            </a:xfrm>
            <a:prstGeom prst="rect">
              <a:avLst/>
            </a:prstGeom>
          </p:spPr>
        </p:pic>
        <p:pic>
          <p:nvPicPr>
            <p:cNvPr id="22" name="object 5"/>
            <p:cNvPicPr/>
            <p:nvPr/>
          </p:nvPicPr>
          <p:blipFill>
            <a:blip r:embed="rId12" cstate="print"/>
            <a:stretch>
              <a:fillRect/>
            </a:stretch>
          </p:blipFill>
          <p:spPr>
            <a:xfrm>
              <a:off x="3171840" y="0"/>
              <a:ext cx="5000609" cy="1104899"/>
            </a:xfrm>
            <a:prstGeom prst="rect">
              <a:avLst/>
            </a:prstGeom>
          </p:spPr>
        </p:pic>
      </p:grpSp>
      <p:sp>
        <p:nvSpPr>
          <p:cNvPr id="23" name="object 6"/>
          <p:cNvSpPr txBox="1">
            <a:spLocks/>
          </p:cNvSpPr>
          <p:nvPr/>
        </p:nvSpPr>
        <p:spPr>
          <a:xfrm>
            <a:off x="9383754" y="117420"/>
            <a:ext cx="2549589" cy="366126"/>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100" b="1" spc="-505" dirty="0"/>
              <a:t>V</a:t>
            </a:r>
            <a:r>
              <a:rPr lang="en-US" sz="1100" b="1" spc="70" dirty="0"/>
              <a:t>e</a:t>
            </a:r>
            <a:r>
              <a:rPr lang="en-US" sz="1100" b="1" spc="60" dirty="0"/>
              <a:t>r</a:t>
            </a:r>
            <a:r>
              <a:rPr lang="en-US" sz="1100" b="1" spc="75" dirty="0"/>
              <a:t>b</a:t>
            </a:r>
            <a:r>
              <a:rPr lang="en-US" sz="1100" b="1" spc="70" dirty="0"/>
              <a:t>a</a:t>
            </a:r>
            <a:r>
              <a:rPr lang="en-US" sz="1100" b="1" spc="45" dirty="0"/>
              <a:t>l</a:t>
            </a:r>
            <a:r>
              <a:rPr lang="en-US" sz="1100" b="1" spc="30" dirty="0"/>
              <a:t> </a:t>
            </a:r>
            <a:r>
              <a:rPr lang="en-US" sz="1100" b="1" dirty="0"/>
              <a:t>and</a:t>
            </a:r>
            <a:r>
              <a:rPr lang="en-US" sz="1100" b="1" spc="-100" dirty="0"/>
              <a:t> </a:t>
            </a:r>
            <a:r>
              <a:rPr lang="en-US" sz="1100" b="1" dirty="0"/>
              <a:t>Nonverbal</a:t>
            </a:r>
            <a:r>
              <a:rPr lang="en-US" sz="1100" b="1" spc="-105" dirty="0"/>
              <a:t> </a:t>
            </a:r>
            <a:r>
              <a:rPr lang="en-US" sz="1100" b="1" spc="-10" dirty="0"/>
              <a:t>Communication </a:t>
            </a:r>
            <a:r>
              <a:rPr lang="en-US" sz="1100" b="1" dirty="0"/>
              <a:t>and</a:t>
            </a:r>
            <a:r>
              <a:rPr lang="en-US" sz="1100" b="1" spc="-35" dirty="0"/>
              <a:t> </a:t>
            </a:r>
            <a:r>
              <a:rPr lang="en-US" sz="1100" b="1" dirty="0"/>
              <a:t>their</a:t>
            </a:r>
            <a:r>
              <a:rPr lang="en-US" sz="1100" b="1" spc="-30" dirty="0"/>
              <a:t> </a:t>
            </a:r>
            <a:r>
              <a:rPr lang="en-US" sz="1100" b="1" dirty="0"/>
              <a:t>impact</a:t>
            </a:r>
            <a:r>
              <a:rPr lang="en-US" sz="1100" b="1" spc="125" dirty="0"/>
              <a:t> </a:t>
            </a:r>
            <a:r>
              <a:rPr lang="en-US" sz="1100" b="1" dirty="0"/>
              <a:t>on</a:t>
            </a:r>
            <a:r>
              <a:rPr lang="en-US" sz="1100" b="1" spc="55" dirty="0"/>
              <a:t> </a:t>
            </a:r>
            <a:r>
              <a:rPr lang="en-US" sz="1100" b="1" spc="-10" dirty="0"/>
              <a:t>Professions</a:t>
            </a:r>
            <a:endParaRPr lang="en-US" sz="1100" b="1" dirty="0">
              <a:latin typeface="Arial" panose="020B0604020202020204" pitchFamily="34" charset="0"/>
              <a:cs typeface="Arial" panose="020B0604020202020204" pitchFamily="34" charset="0"/>
            </a:endParaRPr>
          </a:p>
        </p:txBody>
      </p:sp>
      <p:sp>
        <p:nvSpPr>
          <p:cNvPr id="24" name="object 6"/>
          <p:cNvSpPr txBox="1">
            <a:spLocks/>
          </p:cNvSpPr>
          <p:nvPr/>
        </p:nvSpPr>
        <p:spPr>
          <a:xfrm>
            <a:off x="1457321" y="136411"/>
            <a:ext cx="7955484" cy="1012457"/>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gn="ctr">
              <a:lnSpc>
                <a:spcPct val="100000"/>
              </a:lnSpc>
              <a:spcBef>
                <a:spcPts val="215"/>
              </a:spcBef>
            </a:pPr>
            <a:r>
              <a:rPr lang="en-US" sz="3200" dirty="0" smtClean="0"/>
              <a:t>Impacts of Verbal and non-verbal codes on professions</a:t>
            </a:r>
            <a:endParaRPr lang="en-US" sz="3200" dirty="0"/>
          </a:p>
        </p:txBody>
      </p:sp>
    </p:spTree>
    <p:extLst>
      <p:ext uri="{BB962C8B-B14F-4D97-AF65-F5344CB8AC3E}">
        <p14:creationId xmlns:p14="http://schemas.microsoft.com/office/powerpoint/2010/main" val="3907671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500" fill="hold"/>
                                        <p:tgtEl>
                                          <p:spTgt spid="15"/>
                                        </p:tgtEl>
                                        <p:attrNameLst>
                                          <p:attrName>ppt_x</p:attrName>
                                        </p:attrNameLst>
                                      </p:cBhvr>
                                      <p:tavLst>
                                        <p:tav tm="0">
                                          <p:val>
                                            <p:strVal val="#ppt_x"/>
                                          </p:val>
                                        </p:tav>
                                        <p:tav tm="100000">
                                          <p:val>
                                            <p:strVal val="#ppt_x"/>
                                          </p:val>
                                        </p:tav>
                                      </p:tavLst>
                                    </p:anim>
                                    <p:anim calcmode="lin" valueType="num">
                                      <p:cBhvr additive="base">
                                        <p:cTn id="23" dur="5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barn(inVertical)">
                                      <p:cBhvr>
                                        <p:cTn id="3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5" grpId="0" animBg="1"/>
      <p:bldP spid="16"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152525" y="15"/>
            <a:ext cx="8801100" cy="3086100"/>
            <a:chOff x="1152525" y="15"/>
            <a:chExt cx="8801100" cy="3086100"/>
          </a:xfrm>
        </p:grpSpPr>
        <p:pic>
          <p:nvPicPr>
            <p:cNvPr id="3" name="object 3"/>
            <p:cNvPicPr/>
            <p:nvPr/>
          </p:nvPicPr>
          <p:blipFill>
            <a:blip r:embed="rId2" cstate="print"/>
            <a:stretch>
              <a:fillRect/>
            </a:stretch>
          </p:blipFill>
          <p:spPr>
            <a:xfrm>
              <a:off x="1152525" y="1219200"/>
              <a:ext cx="8801100" cy="1866900"/>
            </a:xfrm>
            <a:prstGeom prst="rect">
              <a:avLst/>
            </a:prstGeom>
          </p:spPr>
        </p:pic>
        <p:pic>
          <p:nvPicPr>
            <p:cNvPr id="4" name="object 4"/>
            <p:cNvPicPr/>
            <p:nvPr/>
          </p:nvPicPr>
          <p:blipFill>
            <a:blip r:embed="rId3" cstate="print"/>
            <a:stretch>
              <a:fillRect/>
            </a:stretch>
          </p:blipFill>
          <p:spPr>
            <a:xfrm>
              <a:off x="1152525" y="57165"/>
              <a:ext cx="8763000" cy="1552575"/>
            </a:xfrm>
            <a:prstGeom prst="rect">
              <a:avLst/>
            </a:prstGeom>
          </p:spPr>
        </p:pic>
        <p:pic>
          <p:nvPicPr>
            <p:cNvPr id="5" name="object 5"/>
            <p:cNvPicPr/>
            <p:nvPr/>
          </p:nvPicPr>
          <p:blipFill>
            <a:blip r:embed="rId4" cstate="print"/>
            <a:stretch>
              <a:fillRect/>
            </a:stretch>
          </p:blipFill>
          <p:spPr>
            <a:xfrm>
              <a:off x="1228725" y="15"/>
              <a:ext cx="8724900" cy="1800225"/>
            </a:xfrm>
            <a:prstGeom prst="rect">
              <a:avLst/>
            </a:prstGeom>
          </p:spPr>
        </p:pic>
      </p:grpSp>
      <p:grpSp>
        <p:nvGrpSpPr>
          <p:cNvPr id="7" name="object 7"/>
          <p:cNvGrpSpPr/>
          <p:nvPr/>
        </p:nvGrpSpPr>
        <p:grpSpPr>
          <a:xfrm>
            <a:off x="95250" y="1619250"/>
            <a:ext cx="4829810" cy="876300"/>
            <a:chOff x="95250" y="1619250"/>
            <a:chExt cx="4829810" cy="876300"/>
          </a:xfrm>
        </p:grpSpPr>
        <p:pic>
          <p:nvPicPr>
            <p:cNvPr id="8" name="object 8"/>
            <p:cNvPicPr/>
            <p:nvPr/>
          </p:nvPicPr>
          <p:blipFill>
            <a:blip r:embed="rId5" cstate="print"/>
            <a:stretch>
              <a:fillRect/>
            </a:stretch>
          </p:blipFill>
          <p:spPr>
            <a:xfrm>
              <a:off x="209550" y="1666859"/>
              <a:ext cx="4572000" cy="666750"/>
            </a:xfrm>
            <a:prstGeom prst="rect">
              <a:avLst/>
            </a:prstGeom>
          </p:spPr>
        </p:pic>
        <p:pic>
          <p:nvPicPr>
            <p:cNvPr id="9" name="object 9"/>
            <p:cNvPicPr/>
            <p:nvPr/>
          </p:nvPicPr>
          <p:blipFill>
            <a:blip r:embed="rId6" cstate="print"/>
            <a:stretch>
              <a:fillRect/>
            </a:stretch>
          </p:blipFill>
          <p:spPr>
            <a:xfrm>
              <a:off x="95250" y="1619250"/>
              <a:ext cx="4829190" cy="876300"/>
            </a:xfrm>
            <a:prstGeom prst="rect">
              <a:avLst/>
            </a:prstGeom>
          </p:spPr>
        </p:pic>
      </p:grpSp>
      <p:sp>
        <p:nvSpPr>
          <p:cNvPr id="10" name="object 10"/>
          <p:cNvSpPr txBox="1"/>
          <p:nvPr/>
        </p:nvSpPr>
        <p:spPr>
          <a:xfrm>
            <a:off x="252768" y="1707514"/>
            <a:ext cx="6317713" cy="411651"/>
          </a:xfrm>
          <a:prstGeom prst="rect">
            <a:avLst/>
          </a:prstGeom>
          <a:solidFill>
            <a:schemeClr val="tx1">
              <a:lumMod val="50000"/>
              <a:lumOff val="50000"/>
            </a:schemeClr>
          </a:solidFill>
        </p:spPr>
        <p:txBody>
          <a:bodyPr vert="horz" wrap="square" lIns="0" tIns="41910" rIns="0" bIns="0"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Accounting and Finance</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object 11"/>
          <p:cNvSpPr txBox="1"/>
          <p:nvPr/>
        </p:nvSpPr>
        <p:spPr>
          <a:xfrm>
            <a:off x="252769" y="2437888"/>
            <a:ext cx="7124065" cy="947054"/>
          </a:xfrm>
          <a:prstGeom prst="rect">
            <a:avLst/>
          </a:prstGeom>
          <a:noFill/>
          <a:ln w="9534">
            <a:solidFill>
              <a:schemeClr val="tx1"/>
            </a:solidFill>
          </a:ln>
        </p:spPr>
        <p:txBody>
          <a:bodyPr vert="horz" wrap="square" lIns="0" tIns="23495" rIns="0" bIns="0" rtlCol="0">
            <a:spAutoFit/>
          </a:bodyPr>
          <a:lstStyle/>
          <a:p>
            <a:r>
              <a:rPr lang="en-US" sz="2000" dirty="0">
                <a:latin typeface="Times New Roman" panose="02020603050405020304" pitchFamily="18" charset="0"/>
                <a:cs typeface="Times New Roman" panose="02020603050405020304" pitchFamily="18" charset="0"/>
              </a:rPr>
              <a:t>In the same vein as lawyers, accountants can benefit through the technique of maintained and appropriate eye contact, good posture, and close proximity to clients.</a:t>
            </a:r>
            <a:endParaRPr lang="en-US" sz="2000" dirty="0">
              <a:latin typeface="Times New Roman" panose="02020603050405020304" pitchFamily="18" charset="0"/>
              <a:cs typeface="Times New Roman" panose="02020603050405020304" pitchFamily="18" charset="0"/>
            </a:endParaRPr>
          </a:p>
        </p:txBody>
      </p:sp>
      <p:grpSp>
        <p:nvGrpSpPr>
          <p:cNvPr id="12" name="object 12"/>
          <p:cNvGrpSpPr/>
          <p:nvPr/>
        </p:nvGrpSpPr>
        <p:grpSpPr>
          <a:xfrm>
            <a:off x="-31828" y="4133976"/>
            <a:ext cx="2762250" cy="876300"/>
            <a:chOff x="95250" y="4257675"/>
            <a:chExt cx="2762250" cy="876300"/>
          </a:xfrm>
        </p:grpSpPr>
        <p:pic>
          <p:nvPicPr>
            <p:cNvPr id="13" name="object 13"/>
            <p:cNvPicPr/>
            <p:nvPr/>
          </p:nvPicPr>
          <p:blipFill>
            <a:blip r:embed="rId7" cstate="print"/>
            <a:stretch>
              <a:fillRect/>
            </a:stretch>
          </p:blipFill>
          <p:spPr>
            <a:xfrm>
              <a:off x="209550" y="4305300"/>
              <a:ext cx="2505075" cy="685800"/>
            </a:xfrm>
            <a:prstGeom prst="rect">
              <a:avLst/>
            </a:prstGeom>
          </p:spPr>
        </p:pic>
        <p:pic>
          <p:nvPicPr>
            <p:cNvPr id="14" name="object 14"/>
            <p:cNvPicPr/>
            <p:nvPr/>
          </p:nvPicPr>
          <p:blipFill>
            <a:blip r:embed="rId8" cstate="print"/>
            <a:stretch>
              <a:fillRect/>
            </a:stretch>
          </p:blipFill>
          <p:spPr>
            <a:xfrm>
              <a:off x="95250" y="4257675"/>
              <a:ext cx="2762250" cy="876300"/>
            </a:xfrm>
            <a:prstGeom prst="rect">
              <a:avLst/>
            </a:prstGeom>
          </p:spPr>
        </p:pic>
      </p:grpSp>
      <p:sp>
        <p:nvSpPr>
          <p:cNvPr id="15" name="object 15"/>
          <p:cNvSpPr txBox="1"/>
          <p:nvPr/>
        </p:nvSpPr>
        <p:spPr>
          <a:xfrm>
            <a:off x="95250" y="4261112"/>
            <a:ext cx="4505030" cy="415498"/>
          </a:xfrm>
          <a:prstGeom prst="rect">
            <a:avLst/>
          </a:prstGeom>
          <a:solidFill>
            <a:schemeClr val="tx1">
              <a:lumMod val="50000"/>
              <a:lumOff val="50000"/>
            </a:schemeClr>
          </a:solidFill>
        </p:spPr>
        <p:txBody>
          <a:bodyPr vert="horz" wrap="square" lIns="0" tIns="45720" rIns="0" bIns="0"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Management (Private and Public)</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6" name="object 16"/>
          <p:cNvSpPr txBox="1"/>
          <p:nvPr/>
        </p:nvSpPr>
        <p:spPr>
          <a:xfrm>
            <a:off x="124227" y="5036031"/>
            <a:ext cx="7581265" cy="970137"/>
          </a:xfrm>
          <a:prstGeom prst="rect">
            <a:avLst/>
          </a:prstGeom>
          <a:noFill/>
          <a:ln w="9534">
            <a:solidFill>
              <a:schemeClr val="tx1"/>
            </a:solidFill>
          </a:ln>
        </p:spPr>
        <p:txBody>
          <a:bodyPr vert="horz" wrap="square" lIns="0" tIns="46355" rIns="0" bIns="0" rtlCol="0">
            <a:spAutoFit/>
          </a:bodyPr>
          <a:lstStyle/>
          <a:p>
            <a:r>
              <a:rPr lang="en-US" sz="2000" dirty="0">
                <a:latin typeface="Times New Roman" panose="02020603050405020304" pitchFamily="18" charset="0"/>
                <a:cs typeface="Times New Roman" panose="02020603050405020304" pitchFamily="18" charset="0"/>
              </a:rPr>
              <a:t>Managers in both business and not-for-profit organizations can more effectively convey ideas to their employees through correct use of nonverbal communication.</a:t>
            </a:r>
            <a:endParaRPr lang="en-US" sz="2000" dirty="0">
              <a:latin typeface="Times New Roman" panose="02020603050405020304" pitchFamily="18" charset="0"/>
              <a:cs typeface="Times New Roman" panose="02020603050405020304" pitchFamily="18" charset="0"/>
            </a:endParaRPr>
          </a:p>
        </p:txBody>
      </p:sp>
      <p:pic>
        <p:nvPicPr>
          <p:cNvPr id="18" name="Picture 17">
            <a:extLst>
              <a:ext uri="{FF2B5EF4-FFF2-40B4-BE49-F238E27FC236}">
                <a16:creationId xmlns:a16="http://schemas.microsoft.com/office/drawing/2014/main" id="{7B1083B8-7F24-C9AF-FA88-CAB8BE99D406}"/>
              </a:ext>
            </a:extLst>
          </p:cNvPr>
          <p:cNvPicPr>
            <a:picLocks noChangeAspect="1"/>
          </p:cNvPicPr>
          <p:nvPr/>
        </p:nvPicPr>
        <p:blipFill>
          <a:blip r:embed="rId9" cstate="hqprint">
            <a:extLst>
              <a:ext uri="{28A0092B-C50C-407E-A947-70E740481C1C}">
                <a14:useLocalDpi xmlns:a14="http://schemas.microsoft.com/office/drawing/2010/main" val="0"/>
              </a:ext>
            </a:extLst>
          </a:blip>
          <a:srcRect/>
          <a:stretch/>
        </p:blipFill>
        <p:spPr>
          <a:xfrm>
            <a:off x="125690" y="11342"/>
            <a:ext cx="444453" cy="310104"/>
          </a:xfrm>
          <a:prstGeom prst="rect">
            <a:avLst/>
          </a:prstGeom>
        </p:spPr>
      </p:pic>
      <p:grpSp>
        <p:nvGrpSpPr>
          <p:cNvPr id="19" name="object 2"/>
          <p:cNvGrpSpPr/>
          <p:nvPr/>
        </p:nvGrpSpPr>
        <p:grpSpPr>
          <a:xfrm>
            <a:off x="8993171" y="-66930"/>
            <a:ext cx="3337089" cy="1282045"/>
            <a:chOff x="3162300" y="0"/>
            <a:chExt cx="5010150" cy="1562100"/>
          </a:xfrm>
        </p:grpSpPr>
        <p:pic>
          <p:nvPicPr>
            <p:cNvPr id="20" name="object 3"/>
            <p:cNvPicPr/>
            <p:nvPr/>
          </p:nvPicPr>
          <p:blipFill>
            <a:blip r:embed="rId10" cstate="print"/>
            <a:stretch>
              <a:fillRect/>
            </a:stretch>
          </p:blipFill>
          <p:spPr>
            <a:xfrm>
              <a:off x="3162300" y="447675"/>
              <a:ext cx="5010150" cy="1114425"/>
            </a:xfrm>
            <a:prstGeom prst="rect">
              <a:avLst/>
            </a:prstGeom>
          </p:spPr>
        </p:pic>
        <p:pic>
          <p:nvPicPr>
            <p:cNvPr id="21" name="object 4"/>
            <p:cNvPicPr/>
            <p:nvPr/>
          </p:nvPicPr>
          <p:blipFill>
            <a:blip r:embed="rId11" cstate="print"/>
            <a:stretch>
              <a:fillRect/>
            </a:stretch>
          </p:blipFill>
          <p:spPr>
            <a:xfrm>
              <a:off x="3352800" y="85725"/>
              <a:ext cx="4619640" cy="790575"/>
            </a:xfrm>
            <a:prstGeom prst="rect">
              <a:avLst/>
            </a:prstGeom>
          </p:spPr>
        </p:pic>
        <p:pic>
          <p:nvPicPr>
            <p:cNvPr id="22" name="object 5"/>
            <p:cNvPicPr/>
            <p:nvPr/>
          </p:nvPicPr>
          <p:blipFill>
            <a:blip r:embed="rId12" cstate="print"/>
            <a:stretch>
              <a:fillRect/>
            </a:stretch>
          </p:blipFill>
          <p:spPr>
            <a:xfrm>
              <a:off x="3171840" y="0"/>
              <a:ext cx="5000609" cy="1104899"/>
            </a:xfrm>
            <a:prstGeom prst="rect">
              <a:avLst/>
            </a:prstGeom>
          </p:spPr>
        </p:pic>
      </p:grpSp>
      <p:sp>
        <p:nvSpPr>
          <p:cNvPr id="23" name="object 6"/>
          <p:cNvSpPr txBox="1">
            <a:spLocks/>
          </p:cNvSpPr>
          <p:nvPr/>
        </p:nvSpPr>
        <p:spPr>
          <a:xfrm>
            <a:off x="9383754" y="117420"/>
            <a:ext cx="2549589" cy="366126"/>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nSpc>
                <a:spcPct val="100000"/>
              </a:lnSpc>
              <a:spcBef>
                <a:spcPts val="215"/>
              </a:spcBef>
            </a:pPr>
            <a:r>
              <a:rPr lang="en-US" sz="1100" b="1" spc="-505" dirty="0"/>
              <a:t>V</a:t>
            </a:r>
            <a:r>
              <a:rPr lang="en-US" sz="1100" b="1" spc="70" dirty="0"/>
              <a:t>e</a:t>
            </a:r>
            <a:r>
              <a:rPr lang="en-US" sz="1100" b="1" spc="60" dirty="0"/>
              <a:t>r</a:t>
            </a:r>
            <a:r>
              <a:rPr lang="en-US" sz="1100" b="1" spc="75" dirty="0"/>
              <a:t>b</a:t>
            </a:r>
            <a:r>
              <a:rPr lang="en-US" sz="1100" b="1" spc="70" dirty="0"/>
              <a:t>a</a:t>
            </a:r>
            <a:r>
              <a:rPr lang="en-US" sz="1100" b="1" spc="45" dirty="0"/>
              <a:t>l</a:t>
            </a:r>
            <a:r>
              <a:rPr lang="en-US" sz="1100" b="1" spc="30" dirty="0"/>
              <a:t> </a:t>
            </a:r>
            <a:r>
              <a:rPr lang="en-US" sz="1100" b="1" dirty="0"/>
              <a:t>and</a:t>
            </a:r>
            <a:r>
              <a:rPr lang="en-US" sz="1100" b="1" spc="-100" dirty="0"/>
              <a:t> </a:t>
            </a:r>
            <a:r>
              <a:rPr lang="en-US" sz="1100" b="1" dirty="0"/>
              <a:t>Nonverbal</a:t>
            </a:r>
            <a:r>
              <a:rPr lang="en-US" sz="1100" b="1" spc="-105" dirty="0"/>
              <a:t> </a:t>
            </a:r>
            <a:r>
              <a:rPr lang="en-US" sz="1100" b="1" spc="-10" dirty="0"/>
              <a:t>Communication </a:t>
            </a:r>
            <a:r>
              <a:rPr lang="en-US" sz="1100" b="1" dirty="0"/>
              <a:t>and</a:t>
            </a:r>
            <a:r>
              <a:rPr lang="en-US" sz="1100" b="1" spc="-35" dirty="0"/>
              <a:t> </a:t>
            </a:r>
            <a:r>
              <a:rPr lang="en-US" sz="1100" b="1" dirty="0"/>
              <a:t>their</a:t>
            </a:r>
            <a:r>
              <a:rPr lang="en-US" sz="1100" b="1" spc="-30" dirty="0"/>
              <a:t> </a:t>
            </a:r>
            <a:r>
              <a:rPr lang="en-US" sz="1100" b="1" dirty="0"/>
              <a:t>impact</a:t>
            </a:r>
            <a:r>
              <a:rPr lang="en-US" sz="1100" b="1" spc="125" dirty="0"/>
              <a:t> </a:t>
            </a:r>
            <a:r>
              <a:rPr lang="en-US" sz="1100" b="1" dirty="0"/>
              <a:t>on</a:t>
            </a:r>
            <a:r>
              <a:rPr lang="en-US" sz="1100" b="1" spc="55" dirty="0"/>
              <a:t> </a:t>
            </a:r>
            <a:r>
              <a:rPr lang="en-US" sz="1100" b="1" spc="-10" dirty="0"/>
              <a:t>Professions</a:t>
            </a:r>
            <a:endParaRPr lang="en-US" sz="1100" b="1" dirty="0">
              <a:latin typeface="Arial" panose="020B0604020202020204" pitchFamily="34" charset="0"/>
              <a:cs typeface="Arial" panose="020B0604020202020204" pitchFamily="34" charset="0"/>
            </a:endParaRPr>
          </a:p>
        </p:txBody>
      </p:sp>
      <p:sp>
        <p:nvSpPr>
          <p:cNvPr id="24" name="object 6"/>
          <p:cNvSpPr txBox="1">
            <a:spLocks/>
          </p:cNvSpPr>
          <p:nvPr/>
        </p:nvSpPr>
        <p:spPr>
          <a:xfrm>
            <a:off x="1457321" y="136411"/>
            <a:ext cx="7955484" cy="1012457"/>
          </a:xfrm>
          <a:prstGeom prst="rect">
            <a:avLst/>
          </a:prstGeom>
          <a:solidFill>
            <a:srgbClr val="FFFFFF"/>
          </a:solidFill>
          <a:ln w="9534">
            <a:solidFill>
              <a:srgbClr val="171616"/>
            </a:solidFill>
          </a:ln>
        </p:spPr>
        <p:txBody>
          <a:bodyPr vert="horz" wrap="square" lIns="0" tIns="27305"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3980" algn="ctr">
              <a:lnSpc>
                <a:spcPct val="100000"/>
              </a:lnSpc>
              <a:spcBef>
                <a:spcPts val="215"/>
              </a:spcBef>
            </a:pPr>
            <a:r>
              <a:rPr lang="en-US" sz="3200" dirty="0" smtClean="0"/>
              <a:t>Impacts of Verbal and non-verbal codes on professions</a:t>
            </a:r>
            <a:endParaRPr lang="en-US" sz="3200" dirty="0"/>
          </a:p>
        </p:txBody>
      </p:sp>
      <p:grpSp>
        <p:nvGrpSpPr>
          <p:cNvPr id="25" name="object 12"/>
          <p:cNvGrpSpPr/>
          <p:nvPr/>
        </p:nvGrpSpPr>
        <p:grpSpPr>
          <a:xfrm>
            <a:off x="0" y="4159731"/>
            <a:ext cx="2762250" cy="876300"/>
            <a:chOff x="95250" y="4257675"/>
            <a:chExt cx="2762250" cy="876300"/>
          </a:xfrm>
        </p:grpSpPr>
        <p:pic>
          <p:nvPicPr>
            <p:cNvPr id="26" name="object 13"/>
            <p:cNvPicPr/>
            <p:nvPr/>
          </p:nvPicPr>
          <p:blipFill>
            <a:blip r:embed="rId7" cstate="print"/>
            <a:stretch>
              <a:fillRect/>
            </a:stretch>
          </p:blipFill>
          <p:spPr>
            <a:xfrm>
              <a:off x="209550" y="4305300"/>
              <a:ext cx="2505075" cy="685800"/>
            </a:xfrm>
            <a:prstGeom prst="rect">
              <a:avLst/>
            </a:prstGeom>
          </p:spPr>
        </p:pic>
        <p:pic>
          <p:nvPicPr>
            <p:cNvPr id="27" name="object 14"/>
            <p:cNvPicPr/>
            <p:nvPr/>
          </p:nvPicPr>
          <p:blipFill>
            <a:blip r:embed="rId8" cstate="print"/>
            <a:stretch>
              <a:fillRect/>
            </a:stretch>
          </p:blipFill>
          <p:spPr>
            <a:xfrm>
              <a:off x="95250" y="4257675"/>
              <a:ext cx="2762250" cy="876300"/>
            </a:xfrm>
            <a:prstGeom prst="rect">
              <a:avLst/>
            </a:prstGeom>
          </p:spPr>
        </p:pic>
      </p:grpSp>
      <p:sp>
        <p:nvSpPr>
          <p:cNvPr id="28" name="object 15"/>
          <p:cNvSpPr txBox="1"/>
          <p:nvPr/>
        </p:nvSpPr>
        <p:spPr>
          <a:xfrm>
            <a:off x="127078" y="4286867"/>
            <a:ext cx="4505030" cy="415498"/>
          </a:xfrm>
          <a:prstGeom prst="rect">
            <a:avLst/>
          </a:prstGeom>
          <a:solidFill>
            <a:schemeClr val="tx1">
              <a:lumMod val="50000"/>
              <a:lumOff val="50000"/>
            </a:schemeClr>
          </a:solidFill>
        </p:spPr>
        <p:txBody>
          <a:bodyPr vert="horz" wrap="square" lIns="0" tIns="45720" rIns="0" bIns="0"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Management (Private and Public)</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75423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additive="base">
                                        <p:cTn id="22" dur="500" fill="hold"/>
                                        <p:tgtEl>
                                          <p:spTgt spid="25"/>
                                        </p:tgtEl>
                                        <p:attrNameLst>
                                          <p:attrName>ppt_x</p:attrName>
                                        </p:attrNameLst>
                                      </p:cBhvr>
                                      <p:tavLst>
                                        <p:tav tm="0">
                                          <p:val>
                                            <p:strVal val="#ppt_x"/>
                                          </p:val>
                                        </p:tav>
                                        <p:tav tm="100000">
                                          <p:val>
                                            <p:strVal val="#ppt_x"/>
                                          </p:val>
                                        </p:tav>
                                      </p:tavLst>
                                    </p:anim>
                                    <p:anim calcmode="lin" valueType="num">
                                      <p:cBhvr additive="base">
                                        <p:cTn id="23" dur="500" fill="hold"/>
                                        <p:tgtEl>
                                          <p:spTgt spid="25"/>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fill="hold"/>
                                        <p:tgtEl>
                                          <p:spTgt spid="28"/>
                                        </p:tgtEl>
                                        <p:attrNameLst>
                                          <p:attrName>ppt_x</p:attrName>
                                        </p:attrNameLst>
                                      </p:cBhvr>
                                      <p:tavLst>
                                        <p:tav tm="0">
                                          <p:val>
                                            <p:strVal val="#ppt_x"/>
                                          </p:val>
                                        </p:tav>
                                        <p:tav tm="100000">
                                          <p:val>
                                            <p:strVal val="#ppt_x"/>
                                          </p:val>
                                        </p:tav>
                                      </p:tavLst>
                                    </p:anim>
                                    <p:anim calcmode="lin" valueType="num">
                                      <p:cBhvr additive="base">
                                        <p:cTn id="27"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barn(inVertical)">
                                      <p:cBhvr>
                                        <p:cTn id="3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6" grpId="0" animBg="1"/>
      <p:bldP spid="28"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1157</TotalTime>
  <Words>3021</Words>
  <Application>Microsoft Office PowerPoint</Application>
  <PresentationFormat>Widescreen</PresentationFormat>
  <Paragraphs>297</Paragraphs>
  <Slides>56</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56</vt:i4>
      </vt:variant>
    </vt:vector>
  </HeadingPairs>
  <TitlesOfParts>
    <vt:vector size="62" baseType="lpstr">
      <vt:lpstr>Arial</vt:lpstr>
      <vt:lpstr>Calibri</vt:lpstr>
      <vt:lpstr>Calibri Light</vt:lpstr>
      <vt:lpstr>Times New Roman</vt:lpstr>
      <vt:lpstr>Wingdings</vt:lpstr>
      <vt:lpstr>Office Theme</vt:lpstr>
      <vt:lpstr>PowerPoint Presentation</vt:lpstr>
      <vt:lpstr>PowerPoint Presentation</vt:lpstr>
      <vt:lpstr>Section One</vt:lpstr>
      <vt:lpstr>Verbal Communication</vt:lpstr>
      <vt:lpstr>Verbal Communication</vt:lpstr>
      <vt:lpstr>Verbal Communication</vt:lpstr>
      <vt:lpstr>Verbal Communication</vt:lpstr>
      <vt:lpstr>Verbal Communication</vt:lpstr>
      <vt:lpstr>Verbal Communication</vt:lpstr>
      <vt:lpstr>Verbal Communication</vt:lpstr>
      <vt:lpstr>Non-Verbal Communication</vt:lpstr>
      <vt:lpstr>Non-Verbal Communication</vt:lpstr>
      <vt:lpstr>Purposes of Nonverbal Communication</vt:lpstr>
      <vt:lpstr>Purposes of Nonverbal Communication</vt:lpstr>
      <vt:lpstr>Purposes of Nonverbal Communication</vt:lpstr>
      <vt:lpstr>Dimensions Nonverbal Communication</vt:lpstr>
      <vt:lpstr>Codes of Nonverbal Communication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Section Two</vt:lpstr>
      <vt:lpstr>Forming Relationships With Verbal and Nonverbal Communication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44</cp:revision>
  <dcterms:created xsi:type="dcterms:W3CDTF">2023-04-29T09:08:23Z</dcterms:created>
  <dcterms:modified xsi:type="dcterms:W3CDTF">2024-02-15T23:40:55Z</dcterms:modified>
</cp:coreProperties>
</file>