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84" r:id="rId2"/>
  </p:sldMasterIdLst>
  <p:sldIdLst>
    <p:sldId id="257" r:id="rId3"/>
    <p:sldId id="258" r:id="rId4"/>
    <p:sldId id="259" r:id="rId5"/>
    <p:sldId id="256" r:id="rId6"/>
    <p:sldId id="260" r:id="rId7"/>
    <p:sldId id="261" r:id="rId8"/>
    <p:sldId id="312" r:id="rId9"/>
    <p:sldId id="313"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6" r:id="rId23"/>
    <p:sldId id="277" r:id="rId24"/>
    <p:sldId id="278" r:id="rId25"/>
    <p:sldId id="279" r:id="rId26"/>
    <p:sldId id="280" r:id="rId27"/>
    <p:sldId id="281" r:id="rId28"/>
    <p:sldId id="282" r:id="rId29"/>
    <p:sldId id="283" r:id="rId30"/>
    <p:sldId id="285" r:id="rId31"/>
    <p:sldId id="286" r:id="rId32"/>
    <p:sldId id="287" r:id="rId33"/>
    <p:sldId id="288" r:id="rId34"/>
    <p:sldId id="289" r:id="rId35"/>
    <p:sldId id="314" r:id="rId36"/>
    <p:sldId id="290" r:id="rId37"/>
    <p:sldId id="291" r:id="rId38"/>
    <p:sldId id="292" r:id="rId39"/>
    <p:sldId id="294" r:id="rId40"/>
    <p:sldId id="295" r:id="rId41"/>
    <p:sldId id="296" r:id="rId42"/>
    <p:sldId id="298" r:id="rId43"/>
    <p:sldId id="297" r:id="rId44"/>
    <p:sldId id="299" r:id="rId45"/>
    <p:sldId id="300" r:id="rId46"/>
    <p:sldId id="301" r:id="rId47"/>
    <p:sldId id="302" r:id="rId48"/>
    <p:sldId id="303" r:id="rId49"/>
    <p:sldId id="304" r:id="rId50"/>
    <p:sldId id="305" r:id="rId51"/>
    <p:sldId id="306" r:id="rId52"/>
    <p:sldId id="307" r:id="rId53"/>
    <p:sldId id="308" r:id="rId54"/>
    <p:sldId id="309"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3D9F5"/>
    <a:srgbClr val="9EC4E6"/>
    <a:srgbClr val="66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1" d="100"/>
          <a:sy n="81" d="100"/>
        </p:scale>
        <p:origin x="754"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heme" Target="theme/theme1.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viewProps" Target="viewProp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05-Feb-21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0827660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05-Feb-21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9403119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462936E-8F6F-4046-B007-03D658C3F8B9}" type="datetimeFigureOut">
              <a:rPr lang="en-US" smtClean="0"/>
              <a:t>05-Feb-21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921925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462936E-8F6F-4046-B007-03D658C3F8B9}" type="datetimeFigureOut">
              <a:rPr lang="en-US" smtClean="0"/>
              <a:t>05-Feb-21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4590408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462936E-8F6F-4046-B007-03D658C3F8B9}" type="datetimeFigureOut">
              <a:rPr lang="en-US" smtClean="0"/>
              <a:t>05-Feb-21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2299114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462936E-8F6F-4046-B007-03D658C3F8B9}" type="datetimeFigureOut">
              <a:rPr lang="en-US" smtClean="0"/>
              <a:t>05-Feb-21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3693739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62936E-8F6F-4046-B007-03D658C3F8B9}" type="datetimeFigureOut">
              <a:rPr lang="en-US" smtClean="0"/>
              <a:t>05-Feb-21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8398336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05-Feb-21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4597802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05-Feb-21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6204304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05-Feb-21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0103124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05-Feb-21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9595960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05-Feb-21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6778767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05-Feb-21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5964367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462936E-8F6F-4046-B007-03D658C3F8B9}" type="datetimeFigureOut">
              <a:rPr lang="en-US" smtClean="0"/>
              <a:t>05-Feb-21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1383049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462936E-8F6F-4046-B007-03D658C3F8B9}" type="datetimeFigureOut">
              <a:rPr lang="en-US" smtClean="0"/>
              <a:t>05-Feb-21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41400865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462936E-8F6F-4046-B007-03D658C3F8B9}" type="datetimeFigureOut">
              <a:rPr lang="en-US" smtClean="0"/>
              <a:t>05-Feb-21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1247291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462936E-8F6F-4046-B007-03D658C3F8B9}" type="datetimeFigureOut">
              <a:rPr lang="en-US" smtClean="0"/>
              <a:t>05-Feb-21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73880800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62936E-8F6F-4046-B007-03D658C3F8B9}" type="datetimeFigureOut">
              <a:rPr lang="en-US" smtClean="0"/>
              <a:t>05-Feb-21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7625800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05-Feb-21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1007396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05-Feb-21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8231606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05-Feb-21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4334752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05-Feb-21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7571933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6000">
              <a:schemeClr val="bg1">
                <a:lumMod val="95000"/>
              </a:schemeClr>
            </a:gs>
            <a:gs pos="61000">
              <a:srgbClr val="9EC4E6">
                <a:alpha val="60000"/>
                <a:lumMod val="81000"/>
                <a:lumOff val="19000"/>
              </a:srgbClr>
            </a:gs>
            <a:gs pos="83000">
              <a:srgbClr val="E3D9F5"/>
            </a:gs>
            <a:gs pos="100000">
              <a:schemeClr val="accent3">
                <a:lumMod val="20000"/>
                <a:lumOff val="8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2936E-8F6F-4046-B007-03D658C3F8B9}" type="datetimeFigureOut">
              <a:rPr lang="en-US" smtClean="0"/>
              <a:t>05-Feb-21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61F998-6AC7-4993-B0C3-FFA40C2D0B48}" type="slidenum">
              <a:rPr lang="en-US" smtClean="0"/>
              <a:t>‹#›</a:t>
            </a:fld>
            <a:endParaRPr lang="en-US"/>
          </a:p>
        </p:txBody>
      </p:sp>
    </p:spTree>
    <p:extLst>
      <p:ext uri="{BB962C8B-B14F-4D97-AF65-F5344CB8AC3E}">
        <p14:creationId xmlns:p14="http://schemas.microsoft.com/office/powerpoint/2010/main" val="2529444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2936E-8F6F-4046-B007-03D658C3F8B9}" type="datetimeFigureOut">
              <a:rPr lang="en-US" smtClean="0"/>
              <a:t>05-Feb-21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61F998-6AC7-4993-B0C3-FFA40C2D0B48}" type="slidenum">
              <a:rPr lang="en-US" smtClean="0"/>
              <a:t>‹#›</a:t>
            </a:fld>
            <a:endParaRPr lang="en-US"/>
          </a:p>
        </p:txBody>
      </p:sp>
    </p:spTree>
    <p:extLst>
      <p:ext uri="{BB962C8B-B14F-4D97-AF65-F5344CB8AC3E}">
        <p14:creationId xmlns:p14="http://schemas.microsoft.com/office/powerpoint/2010/main" val="3111072275"/>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image" Target="../media/image3.gif"/><Relationship Id="rId7" Type="http://schemas.openxmlformats.org/officeDocument/2006/relationships/image" Target="../media/image7.png"/><Relationship Id="rId2" Type="http://schemas.openxmlformats.org/officeDocument/2006/relationships/image" Target="../media/image2.jpg"/><Relationship Id="rId1" Type="http://schemas.openxmlformats.org/officeDocument/2006/relationships/slideLayout" Target="../slideLayouts/slideLayout2.xml"/><Relationship Id="rId6" Type="http://schemas.openxmlformats.org/officeDocument/2006/relationships/image" Target="../media/image6.gif"/><Relationship Id="rId5" Type="http://schemas.openxmlformats.org/officeDocument/2006/relationships/image" Target="../media/image5.gif"/><Relationship Id="rId4" Type="http://schemas.openxmlformats.org/officeDocument/2006/relationships/image" Target="../media/image4.gif"/></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2.jpg"/></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2.jpg"/></Relationships>
</file>

<file path=ppt/slides/_rels/slide3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g"/><Relationship Id="rId1" Type="http://schemas.openxmlformats.org/officeDocument/2006/relationships/slideLayout" Target="../slideLayouts/slideLayout2.xml"/><Relationship Id="rId4" Type="http://schemas.openxmlformats.org/officeDocument/2006/relationships/image" Target="../media/image2.jpg"/></Relationships>
</file>

<file path=ppt/slides/_rels/slide3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b="1" dirty="0" smtClean="0">
                <a:solidFill>
                  <a:schemeClr val="bg1"/>
                </a:solidFill>
                <a:latin typeface="+mn-lt"/>
              </a:rPr>
              <a:t>Verbal and nonverbal communication</a:t>
            </a:r>
            <a:r>
              <a:rPr lang="en-US" b="1">
                <a:solidFill>
                  <a:schemeClr val="bg1"/>
                </a:solidFill>
                <a:latin typeface="+mn-lt"/>
              </a:rPr>
              <a:t/>
            </a:r>
            <a:br>
              <a:rPr lang="en-US" b="1">
                <a:solidFill>
                  <a:schemeClr val="bg1"/>
                </a:solidFill>
                <a:latin typeface="+mn-lt"/>
              </a:rPr>
            </a:br>
            <a:r>
              <a:rPr lang="en-US" sz="2800" b="1" smtClean="0">
                <a:solidFill>
                  <a:schemeClr val="bg1"/>
                </a:solidFill>
                <a:latin typeface="+mn-lt"/>
              </a:rPr>
              <a:t>Lecture 3</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50000"/>
            </a:schemeClr>
          </a:solidFill>
        </p:spPr>
        <p:txBody>
          <a:bodyPr lIns="274320" tIns="91440" rIns="182880" bIns="91440"/>
          <a:lstStyle/>
          <a:p>
            <a:pPr algn="l"/>
            <a:r>
              <a:rPr lang="en-US" b="1" dirty="0" smtClean="0">
                <a:solidFill>
                  <a:schemeClr val="bg1">
                    <a:lumMod val="95000"/>
                  </a:schemeClr>
                </a:solidFill>
              </a:rPr>
              <a:t>CMM201</a:t>
            </a:r>
            <a:endParaRPr lang="en-US" b="1" dirty="0">
              <a:solidFill>
                <a:schemeClr val="bg1">
                  <a:lumMod val="95000"/>
                </a:schemeClr>
              </a:solidFill>
            </a:endParaRPr>
          </a:p>
          <a:p>
            <a:pPr algn="l"/>
            <a:r>
              <a:rPr lang="en-US" b="1" dirty="0" smtClean="0">
                <a:solidFill>
                  <a:schemeClr val="bg1">
                    <a:lumMod val="95000"/>
                  </a:schemeClr>
                </a:solidFill>
              </a:rPr>
              <a:t>Communication skills</a:t>
            </a:r>
            <a:endParaRPr lang="en-US" b="1" dirty="0">
              <a:solidFill>
                <a:schemeClr val="bg1">
                  <a:lumMod val="95000"/>
                </a:schemeClr>
              </a:solidFill>
            </a:endParaRP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Business Champions</a:t>
            </a:r>
          </a:p>
          <a:p>
            <a:r>
              <a:rPr lang="en-US" sz="3000" b="1" dirty="0">
                <a:solidFill>
                  <a:srgbClr val="53728A"/>
                </a:solidFill>
              </a:rPr>
              <a:t>School</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292475555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9" y="933254"/>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02036" y="1255023"/>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447541" y="1641368"/>
            <a:ext cx="1041475" cy="791041"/>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424313" y="2605247"/>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5901998" y="4007397"/>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3166212" y="3966326"/>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3432950" y="4312465"/>
            <a:ext cx="2608856" cy="400110"/>
          </a:xfrm>
          <a:prstGeom prst="rect">
            <a:avLst/>
          </a:prstGeom>
        </p:spPr>
        <p:txBody>
          <a:bodyPr wrap="none">
            <a:spAutoFit/>
          </a:bodyPr>
          <a:lstStyle/>
          <a:p>
            <a:r>
              <a:rPr lang="en-US" sz="2000" dirty="0">
                <a:latin typeface="Times New Roman" panose="02020603050405020304" pitchFamily="18" charset="0"/>
                <a:cs typeface="Times New Roman" panose="02020603050405020304" pitchFamily="18" charset="0"/>
              </a:rPr>
              <a:t>Verbal communications</a:t>
            </a:r>
          </a:p>
        </p:txBody>
      </p:sp>
      <p:sp>
        <p:nvSpPr>
          <p:cNvPr id="15" name="Rectangle 14"/>
          <p:cNvSpPr/>
          <p:nvPr/>
        </p:nvSpPr>
        <p:spPr>
          <a:xfrm>
            <a:off x="3199048" y="4911522"/>
            <a:ext cx="3106941" cy="919419"/>
          </a:xfrm>
          <a:prstGeom prst="rect">
            <a:avLst/>
          </a:prstGeom>
        </p:spPr>
        <p:txBody>
          <a:bodyPr wrap="none">
            <a:spAutoFit/>
          </a:bodyPr>
          <a:lstStyle/>
          <a:p>
            <a:pPr>
              <a:lnSpc>
                <a:spcPct val="107000"/>
              </a:lnSpc>
              <a:spcAft>
                <a:spcPts val="800"/>
              </a:spcAft>
            </a:pPr>
            <a:r>
              <a:rPr lang="en-US" sz="2000" dirty="0">
                <a:latin typeface="Times New Roman" panose="02020603050405020304" pitchFamily="18" charset="0"/>
                <a:cs typeface="Times New Roman" panose="02020603050405020304" pitchFamily="18" charset="0"/>
              </a:rPr>
              <a:t>Non-verbal communications</a:t>
            </a:r>
          </a:p>
          <a:p>
            <a:pPr>
              <a:lnSpc>
                <a:spcPct val="107000"/>
              </a:lnSpc>
              <a:spcAft>
                <a:spcPts val="800"/>
              </a:spcAft>
            </a:pP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9" name="Right Bracket 18"/>
          <p:cNvSpPr/>
          <p:nvPr/>
        </p:nvSpPr>
        <p:spPr>
          <a:xfrm>
            <a:off x="11451634" y="149646"/>
            <a:ext cx="329418" cy="3272284"/>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366275" y="149646"/>
            <a:ext cx="328128" cy="3272284"/>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1" name="Rectangle 20"/>
          <p:cNvSpPr/>
          <p:nvPr/>
        </p:nvSpPr>
        <p:spPr>
          <a:xfrm>
            <a:off x="7277493" y="286922"/>
            <a:ext cx="4703975" cy="707886"/>
          </a:xfrm>
          <a:prstGeom prst="rect">
            <a:avLst/>
          </a:prstGeom>
        </p:spPr>
        <p:txBody>
          <a:bodyPr wrap="square">
            <a:spAutoFit/>
          </a:bodyPr>
          <a:lstStyle/>
          <a:p>
            <a:pPr algn="ctr"/>
            <a:r>
              <a:rPr lang="en-US" sz="2000" dirty="0">
                <a:latin typeface="Times New Roman" panose="02020603050405020304" pitchFamily="18" charset="0"/>
                <a:cs typeface="Times New Roman" panose="02020603050405020304" pitchFamily="18" charset="0"/>
              </a:rPr>
              <a:t>Forming relationships with Verbal and non-verbal communications.</a:t>
            </a:r>
          </a:p>
        </p:txBody>
      </p:sp>
      <p:sp>
        <p:nvSpPr>
          <p:cNvPr id="22" name="Rectangle 21"/>
          <p:cNvSpPr/>
          <p:nvPr/>
        </p:nvSpPr>
        <p:spPr>
          <a:xfrm>
            <a:off x="7366275" y="2714044"/>
            <a:ext cx="4381333" cy="707886"/>
          </a:xfrm>
          <a:prstGeom prst="rect">
            <a:avLst/>
          </a:prstGeom>
        </p:spPr>
        <p:txBody>
          <a:bodyPr wrap="square">
            <a:spAutoFit/>
          </a:bodyPr>
          <a:lstStyle/>
          <a:p>
            <a:pPr algn="ctr"/>
            <a:r>
              <a:rPr lang="en-US" sz="2000" dirty="0">
                <a:latin typeface="Times New Roman" panose="02020603050405020304" pitchFamily="18" charset="0"/>
                <a:cs typeface="Times New Roman" panose="02020603050405020304" pitchFamily="18" charset="0"/>
              </a:rPr>
              <a:t>Keys to excellence in Verbal and non-verbal communications.</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
        <p:nvSpPr>
          <p:cNvPr id="4" name="Rectangle 3"/>
          <p:cNvSpPr/>
          <p:nvPr/>
        </p:nvSpPr>
        <p:spPr>
          <a:xfrm>
            <a:off x="7530339" y="1369318"/>
            <a:ext cx="3919420" cy="1015663"/>
          </a:xfrm>
          <a:prstGeom prst="rect">
            <a:avLst/>
          </a:prstGeom>
        </p:spPr>
        <p:txBody>
          <a:bodyPr wrap="square">
            <a:spAutoFit/>
          </a:bodyPr>
          <a:lstStyle/>
          <a:p>
            <a:pPr algn="ctr"/>
            <a:r>
              <a:rPr lang="en-US" sz="2000" dirty="0">
                <a:latin typeface="Times New Roman" panose="02020603050405020304" pitchFamily="18" charset="0"/>
                <a:cs typeface="Times New Roman" panose="02020603050405020304" pitchFamily="18" charset="0"/>
              </a:rPr>
              <a:t>Verbal and Nonverbal Communication and Their Impact on Professions.</a:t>
            </a:r>
          </a:p>
        </p:txBody>
      </p:sp>
    </p:spTree>
    <p:extLst>
      <p:ext uri="{BB962C8B-B14F-4D97-AF65-F5344CB8AC3E}">
        <p14:creationId xmlns:p14="http://schemas.microsoft.com/office/powerpoint/2010/main" val="3074965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p:cTn id="54" dur="500" fill="hold"/>
                                        <p:tgtEl>
                                          <p:spTgt spid="15"/>
                                        </p:tgtEl>
                                        <p:attrNameLst>
                                          <p:attrName>ppt_w</p:attrName>
                                        </p:attrNameLst>
                                      </p:cBhvr>
                                      <p:tavLst>
                                        <p:tav tm="0">
                                          <p:val>
                                            <p:fltVal val="0"/>
                                          </p:val>
                                        </p:tav>
                                        <p:tav tm="100000">
                                          <p:val>
                                            <p:strVal val="#ppt_w"/>
                                          </p:val>
                                        </p:tav>
                                      </p:tavLst>
                                    </p:anim>
                                    <p:anim calcmode="lin" valueType="num">
                                      <p:cBhvr>
                                        <p:cTn id="55" dur="500" fill="hold"/>
                                        <p:tgtEl>
                                          <p:spTgt spid="15"/>
                                        </p:tgtEl>
                                        <p:attrNameLst>
                                          <p:attrName>ppt_h</p:attrName>
                                        </p:attrNameLst>
                                      </p:cBhvr>
                                      <p:tavLst>
                                        <p:tav tm="0">
                                          <p:val>
                                            <p:fltVal val="0"/>
                                          </p:val>
                                        </p:tav>
                                        <p:tav tm="100000">
                                          <p:val>
                                            <p:strVal val="#ppt_h"/>
                                          </p:val>
                                        </p:tav>
                                      </p:tavLst>
                                    </p:anim>
                                    <p:animEffect transition="in" filter="fade">
                                      <p:cBhvr>
                                        <p:cTn id="56" dur="500"/>
                                        <p:tgtEl>
                                          <p:spTgt spid="15"/>
                                        </p:tgtEl>
                                      </p:cBhvr>
                                    </p:animEffect>
                                  </p:childTnLst>
                                </p:cTn>
                              </p:par>
                            </p:childTnLst>
                          </p:cTn>
                        </p:par>
                      </p:childTnLst>
                    </p:cTn>
                  </p:par>
                  <p:par>
                    <p:cTn id="57" fill="hold">
                      <p:stCondLst>
                        <p:cond delay="indefinite"/>
                      </p:stCondLst>
                      <p:childTnLst>
                        <p:par>
                          <p:cTn id="58" fill="hold">
                            <p:stCondLst>
                              <p:cond delay="0"/>
                            </p:stCondLst>
                            <p:childTnLst>
                              <p:par>
                                <p:cTn id="59" presetID="53" presetClass="entr" presetSubtype="16" fill="hold" grpId="0" nodeType="click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p:cTn id="61" dur="500" fill="hold"/>
                                        <p:tgtEl>
                                          <p:spTgt spid="19"/>
                                        </p:tgtEl>
                                        <p:attrNameLst>
                                          <p:attrName>ppt_w</p:attrName>
                                        </p:attrNameLst>
                                      </p:cBhvr>
                                      <p:tavLst>
                                        <p:tav tm="0">
                                          <p:val>
                                            <p:fltVal val="0"/>
                                          </p:val>
                                        </p:tav>
                                        <p:tav tm="100000">
                                          <p:val>
                                            <p:strVal val="#ppt_w"/>
                                          </p:val>
                                        </p:tav>
                                      </p:tavLst>
                                    </p:anim>
                                    <p:anim calcmode="lin" valueType="num">
                                      <p:cBhvr>
                                        <p:cTn id="62" dur="500" fill="hold"/>
                                        <p:tgtEl>
                                          <p:spTgt spid="19"/>
                                        </p:tgtEl>
                                        <p:attrNameLst>
                                          <p:attrName>ppt_h</p:attrName>
                                        </p:attrNameLst>
                                      </p:cBhvr>
                                      <p:tavLst>
                                        <p:tav tm="0">
                                          <p:val>
                                            <p:fltVal val="0"/>
                                          </p:val>
                                        </p:tav>
                                        <p:tav tm="100000">
                                          <p:val>
                                            <p:strVal val="#ppt_h"/>
                                          </p:val>
                                        </p:tav>
                                      </p:tavLst>
                                    </p:anim>
                                    <p:animEffect transition="in" filter="fade">
                                      <p:cBhvr>
                                        <p:cTn id="63" dur="500"/>
                                        <p:tgtEl>
                                          <p:spTgt spid="19"/>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p:cTn id="66" dur="500" fill="hold"/>
                                        <p:tgtEl>
                                          <p:spTgt spid="20"/>
                                        </p:tgtEl>
                                        <p:attrNameLst>
                                          <p:attrName>ppt_w</p:attrName>
                                        </p:attrNameLst>
                                      </p:cBhvr>
                                      <p:tavLst>
                                        <p:tav tm="0">
                                          <p:val>
                                            <p:fltVal val="0"/>
                                          </p:val>
                                        </p:tav>
                                        <p:tav tm="100000">
                                          <p:val>
                                            <p:strVal val="#ppt_w"/>
                                          </p:val>
                                        </p:tav>
                                      </p:tavLst>
                                    </p:anim>
                                    <p:anim calcmode="lin" valueType="num">
                                      <p:cBhvr>
                                        <p:cTn id="67" dur="500" fill="hold"/>
                                        <p:tgtEl>
                                          <p:spTgt spid="20"/>
                                        </p:tgtEl>
                                        <p:attrNameLst>
                                          <p:attrName>ppt_h</p:attrName>
                                        </p:attrNameLst>
                                      </p:cBhvr>
                                      <p:tavLst>
                                        <p:tav tm="0">
                                          <p:val>
                                            <p:fltVal val="0"/>
                                          </p:val>
                                        </p:tav>
                                        <p:tav tm="100000">
                                          <p:val>
                                            <p:strVal val="#ppt_h"/>
                                          </p:val>
                                        </p:tav>
                                      </p:tavLst>
                                    </p:anim>
                                    <p:animEffect transition="in" filter="fade">
                                      <p:cBhvr>
                                        <p:cTn id="68" dur="500"/>
                                        <p:tgtEl>
                                          <p:spTgt spid="20"/>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21"/>
                                        </p:tgtEl>
                                        <p:attrNameLst>
                                          <p:attrName>style.visibility</p:attrName>
                                        </p:attrNameLst>
                                      </p:cBhvr>
                                      <p:to>
                                        <p:strVal val="visible"/>
                                      </p:to>
                                    </p:set>
                                    <p:anim calcmode="lin" valueType="num">
                                      <p:cBhvr>
                                        <p:cTn id="71" dur="500" fill="hold"/>
                                        <p:tgtEl>
                                          <p:spTgt spid="21"/>
                                        </p:tgtEl>
                                        <p:attrNameLst>
                                          <p:attrName>ppt_w</p:attrName>
                                        </p:attrNameLst>
                                      </p:cBhvr>
                                      <p:tavLst>
                                        <p:tav tm="0">
                                          <p:val>
                                            <p:fltVal val="0"/>
                                          </p:val>
                                        </p:tav>
                                        <p:tav tm="100000">
                                          <p:val>
                                            <p:strVal val="#ppt_w"/>
                                          </p:val>
                                        </p:tav>
                                      </p:tavLst>
                                    </p:anim>
                                    <p:anim calcmode="lin" valueType="num">
                                      <p:cBhvr>
                                        <p:cTn id="72" dur="500" fill="hold"/>
                                        <p:tgtEl>
                                          <p:spTgt spid="21"/>
                                        </p:tgtEl>
                                        <p:attrNameLst>
                                          <p:attrName>ppt_h</p:attrName>
                                        </p:attrNameLst>
                                      </p:cBhvr>
                                      <p:tavLst>
                                        <p:tav tm="0">
                                          <p:val>
                                            <p:fltVal val="0"/>
                                          </p:val>
                                        </p:tav>
                                        <p:tav tm="100000">
                                          <p:val>
                                            <p:strVal val="#ppt_h"/>
                                          </p:val>
                                        </p:tav>
                                      </p:tavLst>
                                    </p:anim>
                                    <p:animEffect transition="in" filter="fade">
                                      <p:cBhvr>
                                        <p:cTn id="73" dur="500"/>
                                        <p:tgtEl>
                                          <p:spTgt spid="21"/>
                                        </p:tgtEl>
                                      </p:cBhvr>
                                    </p:animEffect>
                                  </p:childTnLst>
                                </p:cTn>
                              </p:par>
                            </p:childTnLst>
                          </p:cTn>
                        </p:par>
                      </p:childTnLst>
                    </p:cTn>
                  </p:par>
                  <p:par>
                    <p:cTn id="74" fill="hold">
                      <p:stCondLst>
                        <p:cond delay="indefinite"/>
                      </p:stCondLst>
                      <p:childTnLst>
                        <p:par>
                          <p:cTn id="75" fill="hold">
                            <p:stCondLst>
                              <p:cond delay="0"/>
                            </p:stCondLst>
                            <p:childTnLst>
                              <p:par>
                                <p:cTn id="76" presetID="53" presetClass="entr" presetSubtype="16" fill="hold" grpId="0" nodeType="clickEffect">
                                  <p:stCondLst>
                                    <p:cond delay="0"/>
                                  </p:stCondLst>
                                  <p:childTnLst>
                                    <p:set>
                                      <p:cBhvr>
                                        <p:cTn id="77" dur="1" fill="hold">
                                          <p:stCondLst>
                                            <p:cond delay="0"/>
                                          </p:stCondLst>
                                        </p:cTn>
                                        <p:tgtEl>
                                          <p:spTgt spid="4"/>
                                        </p:tgtEl>
                                        <p:attrNameLst>
                                          <p:attrName>style.visibility</p:attrName>
                                        </p:attrNameLst>
                                      </p:cBhvr>
                                      <p:to>
                                        <p:strVal val="visible"/>
                                      </p:to>
                                    </p:set>
                                    <p:anim calcmode="lin" valueType="num">
                                      <p:cBhvr>
                                        <p:cTn id="78" dur="500" fill="hold"/>
                                        <p:tgtEl>
                                          <p:spTgt spid="4"/>
                                        </p:tgtEl>
                                        <p:attrNameLst>
                                          <p:attrName>ppt_w</p:attrName>
                                        </p:attrNameLst>
                                      </p:cBhvr>
                                      <p:tavLst>
                                        <p:tav tm="0">
                                          <p:val>
                                            <p:fltVal val="0"/>
                                          </p:val>
                                        </p:tav>
                                        <p:tav tm="100000">
                                          <p:val>
                                            <p:strVal val="#ppt_w"/>
                                          </p:val>
                                        </p:tav>
                                      </p:tavLst>
                                    </p:anim>
                                    <p:anim calcmode="lin" valueType="num">
                                      <p:cBhvr>
                                        <p:cTn id="79" dur="500" fill="hold"/>
                                        <p:tgtEl>
                                          <p:spTgt spid="4"/>
                                        </p:tgtEl>
                                        <p:attrNameLst>
                                          <p:attrName>ppt_h</p:attrName>
                                        </p:attrNameLst>
                                      </p:cBhvr>
                                      <p:tavLst>
                                        <p:tav tm="0">
                                          <p:val>
                                            <p:fltVal val="0"/>
                                          </p:val>
                                        </p:tav>
                                        <p:tav tm="100000">
                                          <p:val>
                                            <p:strVal val="#ppt_h"/>
                                          </p:val>
                                        </p:tav>
                                      </p:tavLst>
                                    </p:anim>
                                    <p:animEffect transition="in" filter="fade">
                                      <p:cBhvr>
                                        <p:cTn id="80" dur="500"/>
                                        <p:tgtEl>
                                          <p:spTgt spid="4"/>
                                        </p:tgtEl>
                                      </p:cBhvr>
                                    </p:animEffect>
                                  </p:childTnLst>
                                </p:cTn>
                              </p:par>
                              <p:par>
                                <p:cTn id="81" presetID="53" presetClass="entr" presetSubtype="16" fill="hold" grpId="0" nodeType="withEffect">
                                  <p:stCondLst>
                                    <p:cond delay="0"/>
                                  </p:stCondLst>
                                  <p:childTnLst>
                                    <p:set>
                                      <p:cBhvr>
                                        <p:cTn id="82" dur="1" fill="hold">
                                          <p:stCondLst>
                                            <p:cond delay="0"/>
                                          </p:stCondLst>
                                        </p:cTn>
                                        <p:tgtEl>
                                          <p:spTgt spid="22"/>
                                        </p:tgtEl>
                                        <p:attrNameLst>
                                          <p:attrName>style.visibility</p:attrName>
                                        </p:attrNameLst>
                                      </p:cBhvr>
                                      <p:to>
                                        <p:strVal val="visible"/>
                                      </p:to>
                                    </p:set>
                                    <p:anim calcmode="lin" valueType="num">
                                      <p:cBhvr>
                                        <p:cTn id="83" dur="500" fill="hold"/>
                                        <p:tgtEl>
                                          <p:spTgt spid="22"/>
                                        </p:tgtEl>
                                        <p:attrNameLst>
                                          <p:attrName>ppt_w</p:attrName>
                                        </p:attrNameLst>
                                      </p:cBhvr>
                                      <p:tavLst>
                                        <p:tav tm="0">
                                          <p:val>
                                            <p:fltVal val="0"/>
                                          </p:val>
                                        </p:tav>
                                        <p:tav tm="100000">
                                          <p:val>
                                            <p:strVal val="#ppt_w"/>
                                          </p:val>
                                        </p:tav>
                                      </p:tavLst>
                                    </p:anim>
                                    <p:anim calcmode="lin" valueType="num">
                                      <p:cBhvr>
                                        <p:cTn id="84" dur="500" fill="hold"/>
                                        <p:tgtEl>
                                          <p:spTgt spid="22"/>
                                        </p:tgtEl>
                                        <p:attrNameLst>
                                          <p:attrName>ppt_h</p:attrName>
                                        </p:attrNameLst>
                                      </p:cBhvr>
                                      <p:tavLst>
                                        <p:tav tm="0">
                                          <p:val>
                                            <p:fltVal val="0"/>
                                          </p:val>
                                        </p:tav>
                                        <p:tav tm="100000">
                                          <p:val>
                                            <p:strVal val="#ppt_h"/>
                                          </p:val>
                                        </p:tav>
                                      </p:tavLst>
                                    </p:anim>
                                    <p:animEffect transition="in" filter="fade">
                                      <p:cBhvr>
                                        <p:cTn id="8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p:bldP spid="15" grpId="0"/>
      <p:bldP spid="19" grpId="0" animBg="1"/>
      <p:bldP spid="20" grpId="0" animBg="1"/>
      <p:bldP spid="21" grpId="0"/>
      <p:bldP spid="22"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959421" y="2235411"/>
            <a:ext cx="5227713" cy="1344599"/>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8000" dirty="0" smtClean="0">
                <a:latin typeface="Times New Roman" panose="02020603050405020304" pitchFamily="18" charset="0"/>
                <a:ea typeface="Calibri" panose="020F0502020204030204" pitchFamily="34" charset="0"/>
                <a:cs typeface="Arial" panose="020B0604020202020204" pitchFamily="34" charset="0"/>
              </a:rPr>
              <a:t>Section One</a:t>
            </a:r>
            <a:endParaRPr lang="en-US" sz="4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2747728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68328" y="2084582"/>
            <a:ext cx="9730677" cy="1344599"/>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8000" dirty="0">
                <a:latin typeface="Times New Roman" panose="02020603050405020304" pitchFamily="18" charset="0"/>
                <a:ea typeface="Calibri" panose="020F0502020204030204" pitchFamily="34" charset="0"/>
                <a:cs typeface="Arial" panose="020B0604020202020204" pitchFamily="34" charset="0"/>
              </a:rPr>
              <a:t>Verbal Communication</a:t>
            </a:r>
            <a:endParaRPr lang="en-US" sz="4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1886227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4480842"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dirty="0">
                <a:latin typeface="Times New Roman" panose="02020603050405020304" pitchFamily="18" charset="0"/>
                <a:ea typeface="Calibri" panose="020F0502020204030204" pitchFamily="34" charset="0"/>
                <a:cs typeface="Arial" panose="020B0604020202020204" pitchFamily="34" charset="0"/>
              </a:rPr>
              <a:t>Verbal Communication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308329" y="1141902"/>
            <a:ext cx="4842992" cy="530594"/>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pPr>
              <a:lnSpc>
                <a:spcPct val="107000"/>
              </a:lnSpc>
            </a:pPr>
            <a:r>
              <a:rPr lang="en-US" sz="2800" dirty="0" smtClean="0">
                <a:solidFill>
                  <a:schemeClr val="bg1">
                    <a:lumMod val="95000"/>
                  </a:schemeClr>
                </a:solidFill>
                <a:latin typeface="Times New Roman" panose="02020603050405020304" pitchFamily="18" charset="0"/>
                <a:ea typeface="Calibri" panose="020F0502020204030204" pitchFamily="34" charset="0"/>
                <a:cs typeface="Arial" panose="020B0604020202020204" pitchFamily="34" charset="0"/>
              </a:rPr>
              <a:t>What is verbal communication? </a:t>
            </a:r>
            <a:endParaRPr lang="en-US" sz="14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1256907" y="2044134"/>
            <a:ext cx="7246070" cy="1409617"/>
          </a:xfrm>
          <a:prstGeom prst="rect">
            <a:avLst/>
          </a:prstGeom>
          <a:solidFill>
            <a:schemeClr val="accent1">
              <a:lumMod val="20000"/>
              <a:lumOff val="80000"/>
            </a:schemeClr>
          </a:solidFill>
          <a:ln>
            <a:solidFill>
              <a:schemeClr val="bg1"/>
            </a:solidFill>
          </a:ln>
        </p:spPr>
        <p:txBody>
          <a:bodyPr wrap="squar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Verbal communication encompasses both our words and our verbal fillers (e.g., </a:t>
            </a:r>
            <a:r>
              <a:rPr lang="en-US" sz="2000" i="1" dirty="0">
                <a:latin typeface="Times New Roman" panose="02020603050405020304" pitchFamily="18" charset="0"/>
                <a:ea typeface="Calibri" panose="020F0502020204030204" pitchFamily="34" charset="0"/>
                <a:cs typeface="Arial" panose="020B0604020202020204" pitchFamily="34" charset="0"/>
              </a:rPr>
              <a:t>um</a:t>
            </a:r>
            <a:r>
              <a:rPr lang="en-US" sz="2000" dirty="0">
                <a:latin typeface="Times New Roman" panose="02020603050405020304" pitchFamily="18" charset="0"/>
                <a:ea typeface="Calibri" panose="020F0502020204030204" pitchFamily="34" charset="0"/>
                <a:cs typeface="Arial" panose="020B0604020202020204" pitchFamily="34" charset="0"/>
              </a:rPr>
              <a:t>, </a:t>
            </a:r>
            <a:r>
              <a:rPr lang="en-US" sz="2000" i="1" dirty="0">
                <a:latin typeface="Times New Roman" panose="02020603050405020304" pitchFamily="18" charset="0"/>
                <a:ea typeface="Calibri" panose="020F0502020204030204" pitchFamily="34" charset="0"/>
                <a:cs typeface="Arial" panose="020B0604020202020204" pitchFamily="34" charset="0"/>
              </a:rPr>
              <a:t>like</a:t>
            </a:r>
            <a:r>
              <a:rPr lang="en-US" sz="2000" dirty="0">
                <a:latin typeface="Times New Roman" panose="02020603050405020304" pitchFamily="18" charset="0"/>
                <a:ea typeface="Calibri" panose="020F0502020204030204" pitchFamily="34" charset="0"/>
                <a:cs typeface="Arial" panose="020B0604020202020204" pitchFamily="34" charset="0"/>
              </a:rPr>
              <a:t>). Verbal messages are created through language. Effective communication involves accurate interpretations of others’ verbal messages, as meaning is </a:t>
            </a:r>
            <a:r>
              <a:rPr lang="en-US" sz="2000" dirty="0" err="1">
                <a:latin typeface="Times New Roman" panose="02020603050405020304" pitchFamily="18" charset="0"/>
                <a:ea typeface="Calibri" panose="020F0502020204030204" pitchFamily="34" charset="0"/>
                <a:cs typeface="Arial" panose="020B0604020202020204" pitchFamily="34" charset="0"/>
              </a:rPr>
              <a:t>cocreated</a:t>
            </a:r>
            <a:r>
              <a:rPr lang="en-US" sz="2000" dirty="0">
                <a:latin typeface="Times New Roman" panose="02020603050405020304" pitchFamily="18" charset="0"/>
                <a:ea typeface="Calibri" panose="020F0502020204030204" pitchFamily="34" charset="0"/>
                <a:cs typeface="Arial" panose="020B0604020202020204" pitchFamily="34" charset="0"/>
              </a:rPr>
              <a:t>. </a:t>
            </a:r>
            <a:endParaRPr lang="en-US" sz="1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889262" y="4336103"/>
            <a:ext cx="6520206" cy="1409617"/>
          </a:xfrm>
          <a:prstGeom prst="rect">
            <a:avLst/>
          </a:prstGeom>
          <a:solidFill>
            <a:schemeClr val="accent1">
              <a:lumMod val="20000"/>
              <a:lumOff val="80000"/>
            </a:schemeClr>
          </a:solidFill>
          <a:ln>
            <a:solidFill>
              <a:schemeClr val="bg1"/>
            </a:solidFill>
          </a:ln>
        </p:spPr>
        <p:txBody>
          <a:bodyPr wrap="squar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Otherwise, the meanings of the words you communicate will not be understood. As a professional, effective use of the language skills and improvement of the abilities must have taken huge place to interpret other people’s messages.</a:t>
            </a:r>
            <a:endParaRPr lang="en-US" sz="1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3610285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barn(inVertical)">
                                      <p:cBhvr>
                                        <p:cTn id="2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4480842"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dirty="0">
                <a:latin typeface="Times New Roman" panose="02020603050405020304" pitchFamily="18" charset="0"/>
                <a:ea typeface="Calibri" panose="020F0502020204030204" pitchFamily="34" charset="0"/>
                <a:cs typeface="Arial" panose="020B0604020202020204" pitchFamily="34" charset="0"/>
              </a:rPr>
              <a:t>Verbal Communication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308329" y="1141902"/>
            <a:ext cx="4842992" cy="530594"/>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pPr>
              <a:lnSpc>
                <a:spcPct val="107000"/>
              </a:lnSpc>
            </a:pPr>
            <a:r>
              <a:rPr lang="en-US" sz="2800" dirty="0" smtClean="0">
                <a:solidFill>
                  <a:schemeClr val="bg1">
                    <a:lumMod val="95000"/>
                  </a:schemeClr>
                </a:solidFill>
                <a:latin typeface="Times New Roman" panose="02020603050405020304" pitchFamily="18" charset="0"/>
                <a:ea typeface="Calibri" panose="020F0502020204030204" pitchFamily="34" charset="0"/>
                <a:cs typeface="Arial" panose="020B0604020202020204" pitchFamily="34" charset="0"/>
              </a:rPr>
              <a:t>What is verbal communication? </a:t>
            </a:r>
            <a:endParaRPr lang="en-US" sz="14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1256907" y="2044134"/>
            <a:ext cx="5219308" cy="2246769"/>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symbols communicators use are abstract, vague, and sometimes arbitrary. Because symbols can make things a bit off or fuzzy, we have to interpret the meaning. Therefore, we construct meanings as we interact with other people and by processing the information in our own heads. </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889262" y="4336103"/>
            <a:ext cx="6520206"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Two kinds of rules guide communication</a:t>
            </a:r>
          </a:p>
          <a:p>
            <a:r>
              <a:rPr lang="en-US" sz="2000" dirty="0">
                <a:latin typeface="Times New Roman" panose="02020603050405020304" pitchFamily="18" charset="0"/>
                <a:cs typeface="Times New Roman" panose="02020603050405020304" pitchFamily="18" charset="0"/>
              </a:rPr>
              <a:t>Verbal communication concerns communication rules—shared understanding of what communication means and what constitutes appropriate communication given the context.</a:t>
            </a:r>
          </a:p>
        </p:txBody>
      </p:sp>
    </p:spTree>
    <p:extLst>
      <p:ext uri="{BB962C8B-B14F-4D97-AF65-F5344CB8AC3E}">
        <p14:creationId xmlns:p14="http://schemas.microsoft.com/office/powerpoint/2010/main" val="2994253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arn(inVertical)">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661571" y="466626"/>
            <a:ext cx="1915909" cy="65588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pPr>
              <a:lnSpc>
                <a:spcPct val="107000"/>
              </a:lnSpc>
            </a:pPr>
            <a:r>
              <a:rPr lang="en-US" sz="3600" dirty="0" smtClean="0">
                <a:solidFill>
                  <a:schemeClr val="bg1">
                    <a:lumMod val="95000"/>
                  </a:schemeClr>
                </a:solidFill>
                <a:latin typeface="Times New Roman" panose="02020603050405020304" pitchFamily="18" charset="0"/>
                <a:ea typeface="Calibri" panose="020F0502020204030204" pitchFamily="34" charset="0"/>
                <a:cs typeface="Arial" panose="020B0604020202020204" pitchFamily="34" charset="0"/>
              </a:rPr>
              <a:t>Symbols </a:t>
            </a:r>
            <a:endParaRPr lang="en-US"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7673" y="2205872"/>
            <a:ext cx="2154319" cy="1168432"/>
          </a:xfrm>
          <a:prstGeom prst="rect">
            <a:avLst/>
          </a:prstGeom>
        </p:spPr>
      </p:pic>
      <p:sp>
        <p:nvSpPr>
          <p:cNvPr id="3" name="Rectangle 2"/>
          <p:cNvSpPr/>
          <p:nvPr/>
        </p:nvSpPr>
        <p:spPr>
          <a:xfrm>
            <a:off x="1139710" y="3374304"/>
            <a:ext cx="1750243" cy="368755"/>
          </a:xfrm>
          <a:prstGeom prst="rect">
            <a:avLst/>
          </a:prstGeom>
          <a:solidFill>
            <a:schemeClr val="accent1">
              <a:lumMod val="20000"/>
              <a:lumOff val="80000"/>
            </a:schemeClr>
          </a:solidFill>
          <a:ln>
            <a:solidFill>
              <a:schemeClr val="bg1"/>
            </a:solidFill>
          </a:ln>
        </p:spPr>
        <p:txBody>
          <a:bodyPr wrap="square">
            <a:spAutoFit/>
          </a:bodyPr>
          <a:lstStyle/>
          <a:p>
            <a:pPr>
              <a:lnSpc>
                <a:spcPct val="107000"/>
              </a:lnSpc>
              <a:spcAft>
                <a:spcPts val="800"/>
              </a:spcAft>
            </a:pPr>
            <a:r>
              <a:rPr lang="en-US" b="1"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Aladdin’s </a:t>
            </a:r>
            <a:r>
              <a:rPr lang="en-US" b="1" dirty="0" smtClean="0">
                <a:solidFill>
                  <a:srgbClr val="333333"/>
                </a:solidFill>
                <a:latin typeface="Times New Roman" panose="02020603050405020304" pitchFamily="18" charset="0"/>
                <a:ea typeface="Calibri" panose="020F0502020204030204" pitchFamily="34" charset="0"/>
                <a:cs typeface="Times New Roman" panose="02020603050405020304" pitchFamily="18" charset="0"/>
              </a:rPr>
              <a:t>lamp</a:t>
            </a:r>
            <a:endParaRPr lang="en-US"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83843" y="1989055"/>
            <a:ext cx="1696825" cy="1659117"/>
          </a:xfrm>
          <a:prstGeom prst="rect">
            <a:avLst/>
          </a:prstGeom>
        </p:spPr>
      </p:pic>
      <p:sp>
        <p:nvSpPr>
          <p:cNvPr id="9" name="Rectangle 8"/>
          <p:cNvSpPr/>
          <p:nvPr/>
        </p:nvSpPr>
        <p:spPr>
          <a:xfrm>
            <a:off x="3535782" y="3648172"/>
            <a:ext cx="2251578" cy="388696"/>
          </a:xfrm>
          <a:prstGeom prst="rect">
            <a:avLst/>
          </a:prstGeom>
          <a:solidFill>
            <a:schemeClr val="accent1">
              <a:lumMod val="20000"/>
              <a:lumOff val="80000"/>
            </a:schemeClr>
          </a:solidFill>
          <a:ln>
            <a:solidFill>
              <a:schemeClr val="bg1"/>
            </a:solidFill>
          </a:ln>
        </p:spPr>
        <p:txBody>
          <a:bodyPr wrap="none">
            <a:spAutoFit/>
          </a:bodyPr>
          <a:lstStyle/>
          <a:p>
            <a:pPr>
              <a:lnSpc>
                <a:spcPct val="107000"/>
              </a:lnSpc>
              <a:spcAft>
                <a:spcPts val="800"/>
              </a:spcAft>
            </a:pPr>
            <a:r>
              <a:rPr lang="en-US" b="1"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Egyptian cross of life</a:t>
            </a:r>
            <a:endParaRPr lang="en-US"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81250" y="1966597"/>
            <a:ext cx="1761536" cy="1776462"/>
          </a:xfrm>
          <a:prstGeom prst="rect">
            <a:avLst/>
          </a:prstGeom>
        </p:spPr>
      </p:pic>
      <p:sp>
        <p:nvSpPr>
          <p:cNvPr id="12" name="Rectangle 11"/>
          <p:cNvSpPr/>
          <p:nvPr/>
        </p:nvSpPr>
        <p:spPr>
          <a:xfrm>
            <a:off x="7079127" y="3743059"/>
            <a:ext cx="1165781" cy="388696"/>
          </a:xfrm>
          <a:prstGeom prst="rect">
            <a:avLst/>
          </a:prstGeom>
          <a:solidFill>
            <a:schemeClr val="accent1">
              <a:lumMod val="20000"/>
              <a:lumOff val="80000"/>
            </a:schemeClr>
          </a:solidFill>
          <a:ln>
            <a:solidFill>
              <a:schemeClr val="bg1"/>
            </a:solidFill>
          </a:ln>
        </p:spPr>
        <p:txBody>
          <a:bodyPr wrap="square">
            <a:spAutoFit/>
          </a:bodyPr>
          <a:lstStyle/>
          <a:p>
            <a:pPr>
              <a:lnSpc>
                <a:spcPct val="107000"/>
              </a:lnSpc>
              <a:spcAft>
                <a:spcPts val="800"/>
              </a:spcAft>
            </a:pPr>
            <a:r>
              <a:rPr lang="en-US" b="1"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Evil </a:t>
            </a:r>
            <a:r>
              <a:rPr lang="en-US" b="1" dirty="0" smtClean="0">
                <a:solidFill>
                  <a:srgbClr val="333333"/>
                </a:solidFill>
                <a:latin typeface="Times New Roman" panose="02020603050405020304" pitchFamily="18" charset="0"/>
                <a:ea typeface="Calibri" panose="020F0502020204030204" pitchFamily="34" charset="0"/>
                <a:cs typeface="Times New Roman" panose="02020603050405020304" pitchFamily="18" charset="0"/>
              </a:rPr>
              <a:t>eye</a:t>
            </a:r>
            <a:endParaRPr lang="en-US"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25503" y="4131755"/>
            <a:ext cx="2078502" cy="1778671"/>
          </a:xfrm>
          <a:prstGeom prst="rect">
            <a:avLst/>
          </a:prstGeom>
        </p:spPr>
      </p:pic>
      <p:sp>
        <p:nvSpPr>
          <p:cNvPr id="14" name="Rectangle 13"/>
          <p:cNvSpPr/>
          <p:nvPr/>
        </p:nvSpPr>
        <p:spPr>
          <a:xfrm>
            <a:off x="571221" y="5910426"/>
            <a:ext cx="1005403" cy="388696"/>
          </a:xfrm>
          <a:prstGeom prst="rect">
            <a:avLst/>
          </a:prstGeom>
          <a:solidFill>
            <a:schemeClr val="accent1">
              <a:lumMod val="20000"/>
              <a:lumOff val="80000"/>
            </a:schemeClr>
          </a:solidFill>
          <a:ln>
            <a:solidFill>
              <a:schemeClr val="bg1"/>
            </a:solidFill>
          </a:ln>
        </p:spPr>
        <p:txBody>
          <a:bodyPr wrap="none">
            <a:spAutoFit/>
          </a:bodyPr>
          <a:lstStyle/>
          <a:p>
            <a:pPr>
              <a:lnSpc>
                <a:spcPct val="107000"/>
              </a:lnSpc>
              <a:spcAft>
                <a:spcPts val="800"/>
              </a:spcAft>
            </a:pPr>
            <a:r>
              <a:rPr lang="en-US" b="1" dirty="0" err="1">
                <a:solidFill>
                  <a:srgbClr val="333333"/>
                </a:solidFill>
                <a:latin typeface="Times New Roman" panose="02020603050405020304" pitchFamily="18" charset="0"/>
                <a:ea typeface="Calibri" panose="020F0502020204030204" pitchFamily="34" charset="0"/>
                <a:cs typeface="Times New Roman" panose="02020603050405020304" pitchFamily="18" charset="0"/>
              </a:rPr>
              <a:t>Khamsa</a:t>
            </a:r>
            <a:endParaRPr lang="en-US"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5" name="Picture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696065" y="4241022"/>
            <a:ext cx="2036190" cy="1560136"/>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488478" y="4189508"/>
            <a:ext cx="1892709" cy="1714123"/>
          </a:xfrm>
          <a:prstGeom prst="rect">
            <a:avLst/>
          </a:prstGeom>
        </p:spPr>
      </p:pic>
      <p:sp>
        <p:nvSpPr>
          <p:cNvPr id="17" name="Rectangle 16"/>
          <p:cNvSpPr/>
          <p:nvPr/>
        </p:nvSpPr>
        <p:spPr>
          <a:xfrm>
            <a:off x="3060228" y="5801158"/>
            <a:ext cx="1261884" cy="388696"/>
          </a:xfrm>
          <a:prstGeom prst="rect">
            <a:avLst/>
          </a:prstGeom>
          <a:solidFill>
            <a:schemeClr val="accent1">
              <a:lumMod val="20000"/>
              <a:lumOff val="80000"/>
            </a:schemeClr>
          </a:solidFill>
          <a:ln>
            <a:solidFill>
              <a:schemeClr val="bg1"/>
            </a:solidFill>
          </a:ln>
        </p:spPr>
        <p:txBody>
          <a:bodyPr wrap="none">
            <a:spAutoFit/>
          </a:bodyPr>
          <a:lstStyle/>
          <a:p>
            <a:pPr>
              <a:lnSpc>
                <a:spcPct val="107000"/>
              </a:lnSpc>
              <a:spcAft>
                <a:spcPts val="800"/>
              </a:spcAft>
            </a:pPr>
            <a:r>
              <a:rPr lang="en-US" b="1"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Peace sign </a:t>
            </a:r>
            <a:endParaRPr lang="en-US"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8" name="Rectangle 17"/>
          <p:cNvSpPr/>
          <p:nvPr/>
        </p:nvSpPr>
        <p:spPr>
          <a:xfrm>
            <a:off x="5842362" y="5903631"/>
            <a:ext cx="1184940" cy="388696"/>
          </a:xfrm>
          <a:prstGeom prst="rect">
            <a:avLst/>
          </a:prstGeom>
          <a:solidFill>
            <a:schemeClr val="accent1">
              <a:lumMod val="20000"/>
              <a:lumOff val="80000"/>
            </a:schemeClr>
          </a:solidFill>
          <a:ln>
            <a:solidFill>
              <a:schemeClr val="bg1"/>
            </a:solidFill>
          </a:ln>
        </p:spPr>
        <p:txBody>
          <a:bodyPr wrap="none">
            <a:spAutoFit/>
          </a:bodyPr>
          <a:lstStyle/>
          <a:p>
            <a:pPr>
              <a:lnSpc>
                <a:spcPct val="107000"/>
              </a:lnSpc>
              <a:spcAft>
                <a:spcPts val="800"/>
              </a:spcAft>
            </a:pPr>
            <a:r>
              <a:rPr lang="en-US" b="1"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Love sign </a:t>
            </a:r>
            <a:endParaRPr lang="en-US"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39407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1000" fill="hold"/>
                                        <p:tgtEl>
                                          <p:spTgt spid="2"/>
                                        </p:tgtEl>
                                        <p:attrNameLst>
                                          <p:attrName>ppt_w</p:attrName>
                                        </p:attrNameLst>
                                      </p:cBhvr>
                                      <p:tavLst>
                                        <p:tav tm="0">
                                          <p:val>
                                            <p:fltVal val="0"/>
                                          </p:val>
                                        </p:tav>
                                        <p:tav tm="100000">
                                          <p:val>
                                            <p:strVal val="#ppt_w"/>
                                          </p:val>
                                        </p:tav>
                                      </p:tavLst>
                                    </p:anim>
                                    <p:anim calcmode="lin" valueType="num">
                                      <p:cBhvr>
                                        <p:cTn id="14" dur="1000" fill="hold"/>
                                        <p:tgtEl>
                                          <p:spTgt spid="2"/>
                                        </p:tgtEl>
                                        <p:attrNameLst>
                                          <p:attrName>ppt_h</p:attrName>
                                        </p:attrNameLst>
                                      </p:cBhvr>
                                      <p:tavLst>
                                        <p:tav tm="0">
                                          <p:val>
                                            <p:fltVal val="0"/>
                                          </p:val>
                                        </p:tav>
                                        <p:tav tm="100000">
                                          <p:val>
                                            <p:strVal val="#ppt_h"/>
                                          </p:val>
                                        </p:tav>
                                      </p:tavLst>
                                    </p:anim>
                                    <p:anim calcmode="lin" valueType="num">
                                      <p:cBhvr>
                                        <p:cTn id="15" dur="1000" fill="hold"/>
                                        <p:tgtEl>
                                          <p:spTgt spid="2"/>
                                        </p:tgtEl>
                                        <p:attrNameLst>
                                          <p:attrName>style.rotation</p:attrName>
                                        </p:attrNameLst>
                                      </p:cBhvr>
                                      <p:tavLst>
                                        <p:tav tm="0">
                                          <p:val>
                                            <p:fltVal val="90"/>
                                          </p:val>
                                        </p:tav>
                                        <p:tav tm="100000">
                                          <p:val>
                                            <p:fltVal val="0"/>
                                          </p:val>
                                        </p:tav>
                                      </p:tavLst>
                                    </p:anim>
                                    <p:animEffect transition="in" filter="fade">
                                      <p:cBhvr>
                                        <p:cTn id="16" dur="1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500"/>
                                        <p:tgtEl>
                                          <p:spTgt spid="3"/>
                                        </p:tgtEl>
                                      </p:cBhvr>
                                    </p:animEffect>
                                  </p:childTnLst>
                                </p:cTn>
                              </p:par>
                            </p:childTnLst>
                          </p:cTn>
                        </p:par>
                      </p:childTnLst>
                    </p:cTn>
                  </p:par>
                  <p:par>
                    <p:cTn id="22" fill="hold">
                      <p:stCondLst>
                        <p:cond delay="indefinite"/>
                      </p:stCondLst>
                      <p:childTnLst>
                        <p:par>
                          <p:cTn id="23" fill="hold">
                            <p:stCondLst>
                              <p:cond delay="0"/>
                            </p:stCondLst>
                            <p:childTnLst>
                              <p:par>
                                <p:cTn id="24" presetID="31" presetClass="entr" presetSubtype="0" fill="hold" nodeType="click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1000" fill="hold"/>
                                        <p:tgtEl>
                                          <p:spTgt spid="8"/>
                                        </p:tgtEl>
                                        <p:attrNameLst>
                                          <p:attrName>ppt_w</p:attrName>
                                        </p:attrNameLst>
                                      </p:cBhvr>
                                      <p:tavLst>
                                        <p:tav tm="0">
                                          <p:val>
                                            <p:fltVal val="0"/>
                                          </p:val>
                                        </p:tav>
                                        <p:tav tm="100000">
                                          <p:val>
                                            <p:strVal val="#ppt_w"/>
                                          </p:val>
                                        </p:tav>
                                      </p:tavLst>
                                    </p:anim>
                                    <p:anim calcmode="lin" valueType="num">
                                      <p:cBhvr>
                                        <p:cTn id="27" dur="1000" fill="hold"/>
                                        <p:tgtEl>
                                          <p:spTgt spid="8"/>
                                        </p:tgtEl>
                                        <p:attrNameLst>
                                          <p:attrName>ppt_h</p:attrName>
                                        </p:attrNameLst>
                                      </p:cBhvr>
                                      <p:tavLst>
                                        <p:tav tm="0">
                                          <p:val>
                                            <p:fltVal val="0"/>
                                          </p:val>
                                        </p:tav>
                                        <p:tav tm="100000">
                                          <p:val>
                                            <p:strVal val="#ppt_h"/>
                                          </p:val>
                                        </p:tav>
                                      </p:tavLst>
                                    </p:anim>
                                    <p:anim calcmode="lin" valueType="num">
                                      <p:cBhvr>
                                        <p:cTn id="28" dur="1000" fill="hold"/>
                                        <p:tgtEl>
                                          <p:spTgt spid="8"/>
                                        </p:tgtEl>
                                        <p:attrNameLst>
                                          <p:attrName>style.rotation</p:attrName>
                                        </p:attrNameLst>
                                      </p:cBhvr>
                                      <p:tavLst>
                                        <p:tav tm="0">
                                          <p:val>
                                            <p:fltVal val="90"/>
                                          </p:val>
                                        </p:tav>
                                        <p:tav tm="100000">
                                          <p:val>
                                            <p:fltVal val="0"/>
                                          </p:val>
                                        </p:tav>
                                      </p:tavLst>
                                    </p:anim>
                                    <p:animEffect transition="in" filter="fade">
                                      <p:cBhvr>
                                        <p:cTn id="29" dur="1000"/>
                                        <p:tgtEl>
                                          <p:spTgt spid="8"/>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fade">
                                      <p:cBhvr>
                                        <p:cTn id="34" dur="500"/>
                                        <p:tgtEl>
                                          <p:spTgt spid="9"/>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nodeType="click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1000" fill="hold"/>
                                        <p:tgtEl>
                                          <p:spTgt spid="11"/>
                                        </p:tgtEl>
                                        <p:attrNameLst>
                                          <p:attrName>ppt_w</p:attrName>
                                        </p:attrNameLst>
                                      </p:cBhvr>
                                      <p:tavLst>
                                        <p:tav tm="0">
                                          <p:val>
                                            <p:fltVal val="0"/>
                                          </p:val>
                                        </p:tav>
                                        <p:tav tm="100000">
                                          <p:val>
                                            <p:strVal val="#ppt_w"/>
                                          </p:val>
                                        </p:tav>
                                      </p:tavLst>
                                    </p:anim>
                                    <p:anim calcmode="lin" valueType="num">
                                      <p:cBhvr>
                                        <p:cTn id="40" dur="1000" fill="hold"/>
                                        <p:tgtEl>
                                          <p:spTgt spid="11"/>
                                        </p:tgtEl>
                                        <p:attrNameLst>
                                          <p:attrName>ppt_h</p:attrName>
                                        </p:attrNameLst>
                                      </p:cBhvr>
                                      <p:tavLst>
                                        <p:tav tm="0">
                                          <p:val>
                                            <p:fltVal val="0"/>
                                          </p:val>
                                        </p:tav>
                                        <p:tav tm="100000">
                                          <p:val>
                                            <p:strVal val="#ppt_h"/>
                                          </p:val>
                                        </p:tav>
                                      </p:tavLst>
                                    </p:anim>
                                    <p:anim calcmode="lin" valueType="num">
                                      <p:cBhvr>
                                        <p:cTn id="41" dur="1000" fill="hold"/>
                                        <p:tgtEl>
                                          <p:spTgt spid="11"/>
                                        </p:tgtEl>
                                        <p:attrNameLst>
                                          <p:attrName>style.rotation</p:attrName>
                                        </p:attrNameLst>
                                      </p:cBhvr>
                                      <p:tavLst>
                                        <p:tav tm="0">
                                          <p:val>
                                            <p:fltVal val="90"/>
                                          </p:val>
                                        </p:tav>
                                        <p:tav tm="100000">
                                          <p:val>
                                            <p:fltVal val="0"/>
                                          </p:val>
                                        </p:tav>
                                      </p:tavLst>
                                    </p:anim>
                                    <p:animEffect transition="in" filter="fade">
                                      <p:cBhvr>
                                        <p:cTn id="42" dur="1000"/>
                                        <p:tgtEl>
                                          <p:spTgt spid="11"/>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500"/>
                                        <p:tgtEl>
                                          <p:spTgt spid="12"/>
                                        </p:tgtEl>
                                      </p:cBhvr>
                                    </p:animEffect>
                                  </p:childTnLst>
                                </p:cTn>
                              </p:par>
                            </p:childTnLst>
                          </p:cTn>
                        </p:par>
                      </p:childTnLst>
                    </p:cTn>
                  </p:par>
                  <p:par>
                    <p:cTn id="48" fill="hold">
                      <p:stCondLst>
                        <p:cond delay="indefinite"/>
                      </p:stCondLst>
                      <p:childTnLst>
                        <p:par>
                          <p:cTn id="49" fill="hold">
                            <p:stCondLst>
                              <p:cond delay="0"/>
                            </p:stCondLst>
                            <p:childTnLst>
                              <p:par>
                                <p:cTn id="50" presetID="31" presetClass="entr" presetSubtype="0" fill="hold" nodeType="click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1000" fill="hold"/>
                                        <p:tgtEl>
                                          <p:spTgt spid="13"/>
                                        </p:tgtEl>
                                        <p:attrNameLst>
                                          <p:attrName>ppt_w</p:attrName>
                                        </p:attrNameLst>
                                      </p:cBhvr>
                                      <p:tavLst>
                                        <p:tav tm="0">
                                          <p:val>
                                            <p:fltVal val="0"/>
                                          </p:val>
                                        </p:tav>
                                        <p:tav tm="100000">
                                          <p:val>
                                            <p:strVal val="#ppt_w"/>
                                          </p:val>
                                        </p:tav>
                                      </p:tavLst>
                                    </p:anim>
                                    <p:anim calcmode="lin" valueType="num">
                                      <p:cBhvr>
                                        <p:cTn id="53" dur="1000" fill="hold"/>
                                        <p:tgtEl>
                                          <p:spTgt spid="13"/>
                                        </p:tgtEl>
                                        <p:attrNameLst>
                                          <p:attrName>ppt_h</p:attrName>
                                        </p:attrNameLst>
                                      </p:cBhvr>
                                      <p:tavLst>
                                        <p:tav tm="0">
                                          <p:val>
                                            <p:fltVal val="0"/>
                                          </p:val>
                                        </p:tav>
                                        <p:tav tm="100000">
                                          <p:val>
                                            <p:strVal val="#ppt_h"/>
                                          </p:val>
                                        </p:tav>
                                      </p:tavLst>
                                    </p:anim>
                                    <p:anim calcmode="lin" valueType="num">
                                      <p:cBhvr>
                                        <p:cTn id="54" dur="1000" fill="hold"/>
                                        <p:tgtEl>
                                          <p:spTgt spid="13"/>
                                        </p:tgtEl>
                                        <p:attrNameLst>
                                          <p:attrName>style.rotation</p:attrName>
                                        </p:attrNameLst>
                                      </p:cBhvr>
                                      <p:tavLst>
                                        <p:tav tm="0">
                                          <p:val>
                                            <p:fltVal val="90"/>
                                          </p:val>
                                        </p:tav>
                                        <p:tav tm="100000">
                                          <p:val>
                                            <p:fltVal val="0"/>
                                          </p:val>
                                        </p:tav>
                                      </p:tavLst>
                                    </p:anim>
                                    <p:animEffect transition="in" filter="fade">
                                      <p:cBhvr>
                                        <p:cTn id="55" dur="1000"/>
                                        <p:tgtEl>
                                          <p:spTgt spid="13"/>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14"/>
                                        </p:tgtEl>
                                        <p:attrNameLst>
                                          <p:attrName>style.visibility</p:attrName>
                                        </p:attrNameLst>
                                      </p:cBhvr>
                                      <p:to>
                                        <p:strVal val="visible"/>
                                      </p:to>
                                    </p:set>
                                    <p:animEffect transition="in" filter="fade">
                                      <p:cBhvr>
                                        <p:cTn id="60" dur="500"/>
                                        <p:tgtEl>
                                          <p:spTgt spid="14"/>
                                        </p:tgtEl>
                                      </p:cBhvr>
                                    </p:animEffect>
                                  </p:childTnLst>
                                </p:cTn>
                              </p:par>
                            </p:childTnLst>
                          </p:cTn>
                        </p:par>
                      </p:childTnLst>
                    </p:cTn>
                  </p:par>
                  <p:par>
                    <p:cTn id="61" fill="hold">
                      <p:stCondLst>
                        <p:cond delay="indefinite"/>
                      </p:stCondLst>
                      <p:childTnLst>
                        <p:par>
                          <p:cTn id="62" fill="hold">
                            <p:stCondLst>
                              <p:cond delay="0"/>
                            </p:stCondLst>
                            <p:childTnLst>
                              <p:par>
                                <p:cTn id="63" presetID="31" presetClass="entr" presetSubtype="0" fill="hold" nodeType="clickEffect">
                                  <p:stCondLst>
                                    <p:cond delay="0"/>
                                  </p:stCondLst>
                                  <p:childTnLst>
                                    <p:set>
                                      <p:cBhvr>
                                        <p:cTn id="64" dur="1" fill="hold">
                                          <p:stCondLst>
                                            <p:cond delay="0"/>
                                          </p:stCondLst>
                                        </p:cTn>
                                        <p:tgtEl>
                                          <p:spTgt spid="15"/>
                                        </p:tgtEl>
                                        <p:attrNameLst>
                                          <p:attrName>style.visibility</p:attrName>
                                        </p:attrNameLst>
                                      </p:cBhvr>
                                      <p:to>
                                        <p:strVal val="visible"/>
                                      </p:to>
                                    </p:set>
                                    <p:anim calcmode="lin" valueType="num">
                                      <p:cBhvr>
                                        <p:cTn id="65" dur="1000" fill="hold"/>
                                        <p:tgtEl>
                                          <p:spTgt spid="15"/>
                                        </p:tgtEl>
                                        <p:attrNameLst>
                                          <p:attrName>ppt_w</p:attrName>
                                        </p:attrNameLst>
                                      </p:cBhvr>
                                      <p:tavLst>
                                        <p:tav tm="0">
                                          <p:val>
                                            <p:fltVal val="0"/>
                                          </p:val>
                                        </p:tav>
                                        <p:tav tm="100000">
                                          <p:val>
                                            <p:strVal val="#ppt_w"/>
                                          </p:val>
                                        </p:tav>
                                      </p:tavLst>
                                    </p:anim>
                                    <p:anim calcmode="lin" valueType="num">
                                      <p:cBhvr>
                                        <p:cTn id="66" dur="1000" fill="hold"/>
                                        <p:tgtEl>
                                          <p:spTgt spid="15"/>
                                        </p:tgtEl>
                                        <p:attrNameLst>
                                          <p:attrName>ppt_h</p:attrName>
                                        </p:attrNameLst>
                                      </p:cBhvr>
                                      <p:tavLst>
                                        <p:tav tm="0">
                                          <p:val>
                                            <p:fltVal val="0"/>
                                          </p:val>
                                        </p:tav>
                                        <p:tav tm="100000">
                                          <p:val>
                                            <p:strVal val="#ppt_h"/>
                                          </p:val>
                                        </p:tav>
                                      </p:tavLst>
                                    </p:anim>
                                    <p:anim calcmode="lin" valueType="num">
                                      <p:cBhvr>
                                        <p:cTn id="67" dur="1000" fill="hold"/>
                                        <p:tgtEl>
                                          <p:spTgt spid="15"/>
                                        </p:tgtEl>
                                        <p:attrNameLst>
                                          <p:attrName>style.rotation</p:attrName>
                                        </p:attrNameLst>
                                      </p:cBhvr>
                                      <p:tavLst>
                                        <p:tav tm="0">
                                          <p:val>
                                            <p:fltVal val="90"/>
                                          </p:val>
                                        </p:tav>
                                        <p:tav tm="100000">
                                          <p:val>
                                            <p:fltVal val="0"/>
                                          </p:val>
                                        </p:tav>
                                      </p:tavLst>
                                    </p:anim>
                                    <p:animEffect transition="in" filter="fade">
                                      <p:cBhvr>
                                        <p:cTn id="68" dur="1000"/>
                                        <p:tgtEl>
                                          <p:spTgt spid="15"/>
                                        </p:tgtEl>
                                      </p:cBhvr>
                                    </p:animEffect>
                                  </p:childTnLst>
                                </p:cTn>
                              </p:par>
                            </p:childTnLst>
                          </p:cTn>
                        </p:par>
                      </p:childTnLst>
                    </p:cTn>
                  </p:par>
                  <p:par>
                    <p:cTn id="69" fill="hold">
                      <p:stCondLst>
                        <p:cond delay="indefinite"/>
                      </p:stCondLst>
                      <p:childTnLst>
                        <p:par>
                          <p:cTn id="70" fill="hold">
                            <p:stCondLst>
                              <p:cond delay="0"/>
                            </p:stCondLst>
                            <p:childTnLst>
                              <p:par>
                                <p:cTn id="71" presetID="10" presetClass="entr" presetSubtype="0" fill="hold" grpId="0" nodeType="clickEffect">
                                  <p:stCondLst>
                                    <p:cond delay="0"/>
                                  </p:stCondLst>
                                  <p:childTnLst>
                                    <p:set>
                                      <p:cBhvr>
                                        <p:cTn id="72" dur="1" fill="hold">
                                          <p:stCondLst>
                                            <p:cond delay="0"/>
                                          </p:stCondLst>
                                        </p:cTn>
                                        <p:tgtEl>
                                          <p:spTgt spid="17"/>
                                        </p:tgtEl>
                                        <p:attrNameLst>
                                          <p:attrName>style.visibility</p:attrName>
                                        </p:attrNameLst>
                                      </p:cBhvr>
                                      <p:to>
                                        <p:strVal val="visible"/>
                                      </p:to>
                                    </p:set>
                                    <p:animEffect transition="in" filter="fade">
                                      <p:cBhvr>
                                        <p:cTn id="73" dur="500"/>
                                        <p:tgtEl>
                                          <p:spTgt spid="17"/>
                                        </p:tgtEl>
                                      </p:cBhvr>
                                    </p:animEffect>
                                  </p:childTnLst>
                                </p:cTn>
                              </p:par>
                            </p:childTnLst>
                          </p:cTn>
                        </p:par>
                      </p:childTnLst>
                    </p:cTn>
                  </p:par>
                  <p:par>
                    <p:cTn id="74" fill="hold">
                      <p:stCondLst>
                        <p:cond delay="indefinite"/>
                      </p:stCondLst>
                      <p:childTnLst>
                        <p:par>
                          <p:cTn id="75" fill="hold">
                            <p:stCondLst>
                              <p:cond delay="0"/>
                            </p:stCondLst>
                            <p:childTnLst>
                              <p:par>
                                <p:cTn id="76" presetID="31" presetClass="entr" presetSubtype="0" fill="hold" nodeType="click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p:cTn id="78" dur="1000" fill="hold"/>
                                        <p:tgtEl>
                                          <p:spTgt spid="16"/>
                                        </p:tgtEl>
                                        <p:attrNameLst>
                                          <p:attrName>ppt_w</p:attrName>
                                        </p:attrNameLst>
                                      </p:cBhvr>
                                      <p:tavLst>
                                        <p:tav tm="0">
                                          <p:val>
                                            <p:fltVal val="0"/>
                                          </p:val>
                                        </p:tav>
                                        <p:tav tm="100000">
                                          <p:val>
                                            <p:strVal val="#ppt_w"/>
                                          </p:val>
                                        </p:tav>
                                      </p:tavLst>
                                    </p:anim>
                                    <p:anim calcmode="lin" valueType="num">
                                      <p:cBhvr>
                                        <p:cTn id="79" dur="1000" fill="hold"/>
                                        <p:tgtEl>
                                          <p:spTgt spid="16"/>
                                        </p:tgtEl>
                                        <p:attrNameLst>
                                          <p:attrName>ppt_h</p:attrName>
                                        </p:attrNameLst>
                                      </p:cBhvr>
                                      <p:tavLst>
                                        <p:tav tm="0">
                                          <p:val>
                                            <p:fltVal val="0"/>
                                          </p:val>
                                        </p:tav>
                                        <p:tav tm="100000">
                                          <p:val>
                                            <p:strVal val="#ppt_h"/>
                                          </p:val>
                                        </p:tav>
                                      </p:tavLst>
                                    </p:anim>
                                    <p:anim calcmode="lin" valueType="num">
                                      <p:cBhvr>
                                        <p:cTn id="80" dur="1000" fill="hold"/>
                                        <p:tgtEl>
                                          <p:spTgt spid="16"/>
                                        </p:tgtEl>
                                        <p:attrNameLst>
                                          <p:attrName>style.rotation</p:attrName>
                                        </p:attrNameLst>
                                      </p:cBhvr>
                                      <p:tavLst>
                                        <p:tav tm="0">
                                          <p:val>
                                            <p:fltVal val="90"/>
                                          </p:val>
                                        </p:tav>
                                        <p:tav tm="100000">
                                          <p:val>
                                            <p:fltVal val="0"/>
                                          </p:val>
                                        </p:tav>
                                      </p:tavLst>
                                    </p:anim>
                                    <p:animEffect transition="in" filter="fade">
                                      <p:cBhvr>
                                        <p:cTn id="81" dur="1000"/>
                                        <p:tgtEl>
                                          <p:spTgt spid="16"/>
                                        </p:tgtEl>
                                      </p:cBhvr>
                                    </p:animEffect>
                                  </p:childTnLst>
                                </p:cTn>
                              </p:par>
                            </p:childTnLst>
                          </p:cTn>
                        </p:par>
                      </p:childTnLst>
                    </p:cTn>
                  </p:par>
                  <p:par>
                    <p:cTn id="82" fill="hold">
                      <p:stCondLst>
                        <p:cond delay="indefinite"/>
                      </p:stCondLst>
                      <p:childTnLst>
                        <p:par>
                          <p:cTn id="83" fill="hold">
                            <p:stCondLst>
                              <p:cond delay="0"/>
                            </p:stCondLst>
                            <p:childTnLst>
                              <p:par>
                                <p:cTn id="84" presetID="10" presetClass="entr" presetSubtype="0" fill="hold" grpId="0" nodeType="clickEffect">
                                  <p:stCondLst>
                                    <p:cond delay="0"/>
                                  </p:stCondLst>
                                  <p:childTnLst>
                                    <p:set>
                                      <p:cBhvr>
                                        <p:cTn id="85" dur="1" fill="hold">
                                          <p:stCondLst>
                                            <p:cond delay="0"/>
                                          </p:stCondLst>
                                        </p:cTn>
                                        <p:tgtEl>
                                          <p:spTgt spid="18"/>
                                        </p:tgtEl>
                                        <p:attrNameLst>
                                          <p:attrName>style.visibility</p:attrName>
                                        </p:attrNameLst>
                                      </p:cBhvr>
                                      <p:to>
                                        <p:strVal val="visible"/>
                                      </p:to>
                                    </p:set>
                                    <p:animEffect transition="in" filter="fade">
                                      <p:cBhvr>
                                        <p:cTn id="8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9" grpId="0" animBg="1"/>
      <p:bldP spid="12" grpId="0" animBg="1"/>
      <p:bldP spid="14" grpId="0" animBg="1"/>
      <p:bldP spid="17" grpId="0" animBg="1"/>
      <p:bldP spid="1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4480842"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dirty="0">
                <a:latin typeface="Times New Roman" panose="02020603050405020304" pitchFamily="18" charset="0"/>
                <a:ea typeface="Calibri" panose="020F0502020204030204" pitchFamily="34" charset="0"/>
                <a:cs typeface="Arial" panose="020B0604020202020204" pitchFamily="34" charset="0"/>
              </a:rPr>
              <a:t>Verbal Communication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308329" y="1141902"/>
            <a:ext cx="4304383" cy="553357"/>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pPr>
              <a:lnSpc>
                <a:spcPct val="107000"/>
              </a:lnSpc>
            </a:pPr>
            <a:r>
              <a:rPr lang="en-US" sz="2800" dirty="0" smtClean="0">
                <a:solidFill>
                  <a:schemeClr val="bg1">
                    <a:lumMod val="95000"/>
                  </a:schemeClr>
                </a:solidFill>
                <a:latin typeface="Times New Roman" panose="02020603050405020304" pitchFamily="18" charset="0"/>
                <a:ea typeface="Calibri" panose="020F0502020204030204" pitchFamily="34" charset="0"/>
                <a:cs typeface="Arial" panose="020B0604020202020204" pitchFamily="34" charset="0"/>
              </a:rPr>
              <a:t>What is verbal Intelligence? </a:t>
            </a:r>
            <a:endParaRPr lang="en-US" sz="14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644163" y="1996415"/>
            <a:ext cx="7821107" cy="830997"/>
          </a:xfrm>
          <a:prstGeom prst="rect">
            <a:avLst/>
          </a:prstGeom>
          <a:solidFill>
            <a:schemeClr val="accent1">
              <a:lumMod val="20000"/>
              <a:lumOff val="80000"/>
            </a:schemeClr>
          </a:solidFill>
          <a:ln>
            <a:solidFill>
              <a:schemeClr val="bg1"/>
            </a:solidFill>
          </a:ln>
        </p:spPr>
        <p:txBody>
          <a:bodyPr wrap="square">
            <a:spAutoFit/>
          </a:bodyPr>
          <a:lstStyle/>
          <a:p>
            <a:r>
              <a:rPr lang="en-US" sz="2400" dirty="0">
                <a:solidFill>
                  <a:srgbClr val="333333"/>
                </a:solidFill>
                <a:latin typeface="Times New Roman" panose="02020603050405020304" pitchFamily="18" charset="0"/>
                <a:cs typeface="Times New Roman" panose="02020603050405020304" pitchFamily="18" charset="0"/>
              </a:rPr>
              <a:t>Verbal intelligence refers to specific human language-based skills which are considered to reflect </a:t>
            </a:r>
            <a:r>
              <a:rPr lang="en-US" sz="2400" dirty="0" smtClean="0">
                <a:solidFill>
                  <a:srgbClr val="333333"/>
                </a:solidFill>
                <a:latin typeface="Times New Roman" panose="02020603050405020304" pitchFamily="18" charset="0"/>
                <a:cs typeface="Times New Roman" panose="02020603050405020304" pitchFamily="18" charset="0"/>
              </a:rPr>
              <a:t>strong </a:t>
            </a:r>
            <a:r>
              <a:rPr lang="en-US" sz="2400" dirty="0">
                <a:solidFill>
                  <a:srgbClr val="333333"/>
                </a:solidFill>
                <a:latin typeface="Times New Roman" panose="02020603050405020304" pitchFamily="18" charset="0"/>
                <a:cs typeface="Times New Roman" panose="02020603050405020304" pitchFamily="18" charset="0"/>
              </a:rPr>
              <a:t>general abilities.</a:t>
            </a:r>
            <a:endParaRPr lang="en-US" sz="2400"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838730" y="3126501"/>
            <a:ext cx="3243580" cy="619272"/>
          </a:xfrm>
          <a:prstGeom prst="rect">
            <a:avLst/>
          </a:prstGeom>
          <a:solidFill>
            <a:srgbClr val="E3D9F5"/>
          </a:solidFill>
          <a:ln>
            <a:solidFill>
              <a:schemeClr val="bg1"/>
            </a:solidFill>
          </a:ln>
        </p:spPr>
        <p:txBody>
          <a:bodyPr wrap="none">
            <a:spAutoFit/>
          </a:bodyPr>
          <a:lstStyle/>
          <a:p>
            <a:pPr>
              <a:lnSpc>
                <a:spcPct val="107000"/>
              </a:lnSpc>
            </a:pPr>
            <a:r>
              <a:rPr lang="en-US" sz="3200" b="1" dirty="0" smtClean="0">
                <a:solidFill>
                  <a:srgbClr val="7030A0"/>
                </a:solidFill>
                <a:latin typeface="Times New Roman" panose="02020603050405020304" pitchFamily="18" charset="0"/>
                <a:ea typeface="Calibri" panose="020F0502020204030204" pitchFamily="34" charset="0"/>
                <a:cs typeface="Arial" panose="020B0604020202020204" pitchFamily="34" charset="0"/>
              </a:rPr>
              <a:t>Ways to improve </a:t>
            </a:r>
            <a:endParaRPr lang="en-US" sz="1600" b="1" dirty="0">
              <a:solidFill>
                <a:srgbClr val="7030A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1885485" y="3877748"/>
            <a:ext cx="7189509" cy="2782428"/>
          </a:xfrm>
          <a:prstGeom prst="rect">
            <a:avLst/>
          </a:prstGeom>
          <a:solidFill>
            <a:schemeClr val="accent1">
              <a:lumMod val="20000"/>
              <a:lumOff val="80000"/>
            </a:schemeClr>
          </a:solidFill>
          <a:ln>
            <a:solidFill>
              <a:schemeClr val="bg1"/>
            </a:solidFill>
          </a:ln>
        </p:spPr>
        <p:txBody>
          <a:bodyPr wrap="square">
            <a:spAutoFit/>
          </a:bodyPr>
          <a:lstStyle/>
          <a:p>
            <a:pPr marL="342900" indent="-342900">
              <a:lnSpc>
                <a:spcPct val="107000"/>
              </a:lnSpc>
              <a:spcAft>
                <a:spcPts val="800"/>
              </a:spcAft>
              <a:buFont typeface="+mj-lt"/>
              <a:buAutoNum type="arabicPeriod"/>
            </a:pPr>
            <a:r>
              <a:rPr lang="en-US" b="1"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Read as widely as possible</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nSpc>
                <a:spcPct val="107000"/>
              </a:lnSpc>
              <a:spcAft>
                <a:spcPts val="800"/>
              </a:spcAft>
              <a:buFont typeface="+mj-lt"/>
              <a:buAutoNum type="arabicPeriod"/>
            </a:pPr>
            <a:r>
              <a:rPr lang="en-US" b="1"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Learn a new language</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nSpc>
                <a:spcPct val="107000"/>
              </a:lnSpc>
              <a:spcAft>
                <a:spcPts val="800"/>
              </a:spcAft>
              <a:buFont typeface="+mj-lt"/>
              <a:buAutoNum type="arabicPeriod"/>
            </a:pPr>
            <a:r>
              <a:rPr lang="en-US" b="1"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Lean a new word every day</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nSpc>
                <a:spcPct val="107000"/>
              </a:lnSpc>
              <a:spcAft>
                <a:spcPts val="800"/>
              </a:spcAft>
              <a:buFont typeface="+mj-lt"/>
              <a:buAutoNum type="arabicPeriod"/>
            </a:pPr>
            <a:r>
              <a:rPr lang="en-US" b="1"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Maintain your journal (Notebook)</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nSpc>
                <a:spcPct val="107000"/>
              </a:lnSpc>
              <a:spcAft>
                <a:spcPts val="800"/>
              </a:spcAft>
              <a:buFont typeface="+mj-lt"/>
              <a:buAutoNum type="arabicPeriod"/>
            </a:pPr>
            <a:r>
              <a:rPr lang="en-US" b="1"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Become an active listener</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nSpc>
                <a:spcPct val="107000"/>
              </a:lnSpc>
              <a:spcAft>
                <a:spcPts val="800"/>
              </a:spcAft>
              <a:buFont typeface="+mj-lt"/>
              <a:buAutoNum type="arabicPeriod"/>
            </a:pPr>
            <a:r>
              <a:rPr lang="en-US" b="1"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Play word games</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nSpc>
                <a:spcPct val="107000"/>
              </a:lnSpc>
              <a:spcAft>
                <a:spcPts val="800"/>
              </a:spcAft>
              <a:buFont typeface="+mj-lt"/>
              <a:buAutoNum type="arabicPeriod"/>
            </a:pPr>
            <a:r>
              <a:rPr lang="en-US" b="1"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Take grammar, spelling and reading </a:t>
            </a:r>
            <a:r>
              <a:rPr lang="en-US" b="1" dirty="0" smtClean="0">
                <a:solidFill>
                  <a:srgbClr val="333333"/>
                </a:solidFill>
                <a:latin typeface="Times New Roman" panose="02020603050405020304" pitchFamily="18" charset="0"/>
                <a:ea typeface="Calibri" panose="020F0502020204030204" pitchFamily="34" charset="0"/>
                <a:cs typeface="Times New Roman" panose="02020603050405020304" pitchFamily="18" charset="0"/>
              </a:rPr>
              <a:t>tests</a:t>
            </a:r>
            <a:endParaRPr lang="en-US"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12846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1000" fill="hold"/>
                                        <p:tgtEl>
                                          <p:spTgt spid="7"/>
                                        </p:tgtEl>
                                        <p:attrNameLst>
                                          <p:attrName>ppt_w</p:attrName>
                                        </p:attrNameLst>
                                      </p:cBhvr>
                                      <p:tavLst>
                                        <p:tav tm="0">
                                          <p:val>
                                            <p:fltVal val="0"/>
                                          </p:val>
                                        </p:tav>
                                        <p:tav tm="100000">
                                          <p:val>
                                            <p:strVal val="#ppt_w"/>
                                          </p:val>
                                        </p:tav>
                                      </p:tavLst>
                                    </p:anim>
                                    <p:anim calcmode="lin" valueType="num">
                                      <p:cBhvr>
                                        <p:cTn id="13" dur="1000" fill="hold"/>
                                        <p:tgtEl>
                                          <p:spTgt spid="7"/>
                                        </p:tgtEl>
                                        <p:attrNameLst>
                                          <p:attrName>ppt_h</p:attrName>
                                        </p:attrNameLst>
                                      </p:cBhvr>
                                      <p:tavLst>
                                        <p:tav tm="0">
                                          <p:val>
                                            <p:fltVal val="0"/>
                                          </p:val>
                                        </p:tav>
                                        <p:tav tm="100000">
                                          <p:val>
                                            <p:strVal val="#ppt_h"/>
                                          </p:val>
                                        </p:tav>
                                      </p:tavLst>
                                    </p:anim>
                                    <p:anim calcmode="lin" valueType="num">
                                      <p:cBhvr>
                                        <p:cTn id="14" dur="1000" fill="hold"/>
                                        <p:tgtEl>
                                          <p:spTgt spid="7"/>
                                        </p:tgtEl>
                                        <p:attrNameLst>
                                          <p:attrName>style.rotation</p:attrName>
                                        </p:attrNameLst>
                                      </p:cBhvr>
                                      <p:tavLst>
                                        <p:tav tm="0">
                                          <p:val>
                                            <p:fltVal val="90"/>
                                          </p:val>
                                        </p:tav>
                                        <p:tav tm="100000">
                                          <p:val>
                                            <p:fltVal val="0"/>
                                          </p:val>
                                        </p:tav>
                                      </p:tavLst>
                                    </p:anim>
                                    <p:animEffect transition="in" filter="fade">
                                      <p:cBhvr>
                                        <p:cTn id="15" dur="10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additive="base">
                                        <p:cTn id="20" dur="500" fill="hold"/>
                                        <p:tgtEl>
                                          <p:spTgt spid="5"/>
                                        </p:tgtEl>
                                        <p:attrNameLst>
                                          <p:attrName>ppt_x</p:attrName>
                                        </p:attrNameLst>
                                      </p:cBhvr>
                                      <p:tavLst>
                                        <p:tav tm="0">
                                          <p:val>
                                            <p:strVal val="#ppt_x"/>
                                          </p:val>
                                        </p:tav>
                                        <p:tav tm="100000">
                                          <p:val>
                                            <p:strVal val="#ppt_x"/>
                                          </p:val>
                                        </p:tav>
                                      </p:tavLst>
                                    </p:anim>
                                    <p:anim calcmode="lin" valueType="num">
                                      <p:cBhvr additive="base">
                                        <p:cTn id="21"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barn(inVertical)">
                                      <p:cBhvr>
                                        <p:cTn id="2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7" grpId="0" animBg="1"/>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4480842"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dirty="0">
                <a:latin typeface="Times New Roman" panose="02020603050405020304" pitchFamily="18" charset="0"/>
                <a:ea typeface="Calibri" panose="020F0502020204030204" pitchFamily="34" charset="0"/>
                <a:cs typeface="Arial" panose="020B0604020202020204" pitchFamily="34" charset="0"/>
              </a:rPr>
              <a:t>Verbal Communication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308329" y="1141902"/>
            <a:ext cx="5282215" cy="553357"/>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pPr>
              <a:lnSpc>
                <a:spcPct val="107000"/>
              </a:lnSpc>
            </a:pPr>
            <a:r>
              <a:rPr lang="en-US" sz="2800" dirty="0" smtClean="0">
                <a:solidFill>
                  <a:schemeClr val="bg1">
                    <a:lumMod val="95000"/>
                  </a:schemeClr>
                </a:solidFill>
                <a:latin typeface="Times New Roman" panose="02020603050405020304" pitchFamily="18" charset="0"/>
                <a:ea typeface="Calibri" panose="020F0502020204030204" pitchFamily="34" charset="0"/>
                <a:cs typeface="Arial" panose="020B0604020202020204" pitchFamily="34" charset="0"/>
              </a:rPr>
              <a:t>Rules guide verbal communication </a:t>
            </a:r>
            <a:endParaRPr lang="en-US" sz="14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546280" y="2033225"/>
            <a:ext cx="3023585" cy="593304"/>
          </a:xfrm>
          <a:prstGeom prst="rect">
            <a:avLst/>
          </a:prstGeom>
          <a:solidFill>
            <a:srgbClr val="E3D9F5"/>
          </a:solidFill>
          <a:ln>
            <a:solidFill>
              <a:schemeClr val="bg1"/>
            </a:solidFill>
          </a:ln>
        </p:spPr>
        <p:txBody>
          <a:bodyPr wrap="none">
            <a:spAutoFit/>
          </a:bodyPr>
          <a:lstStyle/>
          <a:p>
            <a:pPr>
              <a:lnSpc>
                <a:spcPct val="107000"/>
              </a:lnSpc>
            </a:pPr>
            <a:r>
              <a:rPr lang="en-US" sz="3200" b="1" dirty="0">
                <a:solidFill>
                  <a:srgbClr val="7030A0"/>
                </a:solidFill>
                <a:latin typeface="Times New Roman" panose="02020603050405020304" pitchFamily="18" charset="0"/>
                <a:ea typeface="Calibri" panose="020F0502020204030204" pitchFamily="34" charset="0"/>
                <a:cs typeface="Arial" panose="020B0604020202020204" pitchFamily="34" charset="0"/>
              </a:rPr>
              <a:t>Regulative rules</a:t>
            </a:r>
            <a:endParaRPr lang="en-US" sz="1600" b="1" dirty="0">
              <a:solidFill>
                <a:srgbClr val="7030A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860980" y="2722279"/>
            <a:ext cx="8217031" cy="882678"/>
          </a:xfrm>
          <a:prstGeom prst="rect">
            <a:avLst/>
          </a:prstGeom>
          <a:solidFill>
            <a:schemeClr val="accent1">
              <a:lumMod val="20000"/>
              <a:lumOff val="80000"/>
            </a:schemeClr>
          </a:solidFill>
          <a:ln>
            <a:solidFill>
              <a:schemeClr val="bg1"/>
            </a:solidFill>
          </a:ln>
        </p:spPr>
        <p:txBody>
          <a:bodyPr wrap="square">
            <a:spAutoFit/>
          </a:bodyPr>
          <a:lstStyle/>
          <a:p>
            <a:pPr>
              <a:lnSpc>
                <a:spcPct val="107000"/>
              </a:lnSpc>
            </a:pPr>
            <a:r>
              <a:rPr lang="en-US" sz="2400" dirty="0">
                <a:latin typeface="Times New Roman" panose="02020603050405020304" pitchFamily="18" charset="0"/>
                <a:ea typeface="Calibri" panose="020F0502020204030204" pitchFamily="34" charset="0"/>
                <a:cs typeface="Arial" panose="020B0604020202020204" pitchFamily="34" charset="0"/>
              </a:rPr>
              <a:t>They describe when, how, where, and with whom to talk about certain things</a:t>
            </a:r>
            <a:r>
              <a:rPr lang="en-US" sz="2400" dirty="0" smtClean="0">
                <a:latin typeface="Times New Roman" panose="02020603050405020304" pitchFamily="18" charset="0"/>
                <a:ea typeface="Calibri" panose="020F0502020204030204" pitchFamily="34" charset="0"/>
                <a:cs typeface="Arial" panose="020B0604020202020204" pitchFamily="34" charset="0"/>
              </a:rPr>
              <a:t>.</a:t>
            </a:r>
            <a:endParaRPr lang="en-US" sz="12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955248" y="4045035"/>
            <a:ext cx="7180083" cy="2397579"/>
          </a:xfrm>
          <a:prstGeom prst="rect">
            <a:avLst/>
          </a:prstGeom>
          <a:solidFill>
            <a:schemeClr val="accent1">
              <a:lumMod val="20000"/>
              <a:lumOff val="80000"/>
            </a:schemeClr>
          </a:solidFill>
          <a:ln>
            <a:solidFill>
              <a:schemeClr val="bg1"/>
            </a:solidFill>
          </a:ln>
        </p:spPr>
        <p:txBody>
          <a:bodyPr wrap="square">
            <a:spAutoFit/>
          </a:bodyPr>
          <a:lstStyle/>
          <a:p>
            <a:pPr>
              <a:lnSpc>
                <a:spcPct val="107000"/>
              </a:lnSpc>
            </a:pPr>
            <a:r>
              <a:rPr lang="en-US" sz="2000" dirty="0" smtClean="0">
                <a:latin typeface="Times New Roman" panose="02020603050405020304" pitchFamily="18" charset="0"/>
                <a:ea typeface="Calibri" panose="020F0502020204030204" pitchFamily="34" charset="0"/>
                <a:cs typeface="Arial" panose="020B0604020202020204" pitchFamily="34" charset="0"/>
              </a:rPr>
              <a:t>For instance, it might be appropriate for your boss to call you at home after hours, but would it be appropriate for you to do the same if you had a concern about your travel schedule? What’s appropriate for the person with power or control may not be appropriate for those serving in a subordinate role. To demonstrate professional and workplace excellence, you must be able to monitor your own appropriateness when communicating.</a:t>
            </a:r>
            <a:endParaRPr lang="en-US" sz="1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2126111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arn(inVertical)">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4480842"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dirty="0">
                <a:latin typeface="Times New Roman" panose="02020603050405020304" pitchFamily="18" charset="0"/>
                <a:ea typeface="Calibri" panose="020F0502020204030204" pitchFamily="34" charset="0"/>
                <a:cs typeface="Arial" panose="020B0604020202020204" pitchFamily="34" charset="0"/>
              </a:rPr>
              <a:t>Verbal Communication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308329" y="1141902"/>
            <a:ext cx="4842992" cy="530594"/>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pPr>
              <a:lnSpc>
                <a:spcPct val="107000"/>
              </a:lnSpc>
            </a:pPr>
            <a:r>
              <a:rPr lang="en-US" sz="2800" dirty="0" smtClean="0">
                <a:solidFill>
                  <a:schemeClr val="bg1">
                    <a:lumMod val="95000"/>
                  </a:schemeClr>
                </a:solidFill>
                <a:latin typeface="Times New Roman" panose="02020603050405020304" pitchFamily="18" charset="0"/>
                <a:ea typeface="Calibri" panose="020F0502020204030204" pitchFamily="34" charset="0"/>
                <a:cs typeface="Arial" panose="020B0604020202020204" pitchFamily="34" charset="0"/>
              </a:rPr>
              <a:t>What is verbal communication? </a:t>
            </a:r>
            <a:endParaRPr lang="en-US" sz="14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546280" y="2033225"/>
            <a:ext cx="3296095" cy="619272"/>
          </a:xfrm>
          <a:prstGeom prst="rect">
            <a:avLst/>
          </a:prstGeom>
          <a:solidFill>
            <a:srgbClr val="E3D9F5"/>
          </a:solidFill>
          <a:ln>
            <a:solidFill>
              <a:schemeClr val="bg1"/>
            </a:solidFill>
          </a:ln>
        </p:spPr>
        <p:txBody>
          <a:bodyPr wrap="none">
            <a:spAutoFit/>
          </a:bodyPr>
          <a:lstStyle/>
          <a:p>
            <a:pPr>
              <a:lnSpc>
                <a:spcPct val="107000"/>
              </a:lnSpc>
            </a:pPr>
            <a:r>
              <a:rPr lang="en-US" sz="3200" b="1" dirty="0" smtClean="0">
                <a:solidFill>
                  <a:srgbClr val="7030A0"/>
                </a:solidFill>
                <a:latin typeface="Times New Roman" panose="02020603050405020304" pitchFamily="18" charset="0"/>
                <a:ea typeface="Calibri" panose="020F0502020204030204" pitchFamily="34" charset="0"/>
                <a:cs typeface="Arial" panose="020B0604020202020204" pitchFamily="34" charset="0"/>
              </a:rPr>
              <a:t>Constitutive </a:t>
            </a:r>
            <a:r>
              <a:rPr lang="en-US" sz="3200" b="1" dirty="0">
                <a:solidFill>
                  <a:srgbClr val="7030A0"/>
                </a:solidFill>
                <a:latin typeface="Times New Roman" panose="02020603050405020304" pitchFamily="18" charset="0"/>
                <a:ea typeface="Calibri" panose="020F0502020204030204" pitchFamily="34" charset="0"/>
                <a:cs typeface="Arial" panose="020B0604020202020204" pitchFamily="34" charset="0"/>
              </a:rPr>
              <a:t>rules</a:t>
            </a:r>
            <a:endParaRPr lang="en-US" sz="1600" b="1" dirty="0">
              <a:solidFill>
                <a:srgbClr val="7030A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860980" y="2722279"/>
            <a:ext cx="5879185" cy="2677656"/>
          </a:xfrm>
          <a:prstGeom prst="rect">
            <a:avLst/>
          </a:prstGeom>
          <a:solidFill>
            <a:schemeClr val="accent1">
              <a:lumMod val="20000"/>
              <a:lumOff val="8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They define what communication means by prompting us to count certain kinds of communication. In other words, we learn what counts as paying attention (e.g., eye contact), as well as what counts as being inappropriate (e.g., interrupting conversations, rolling one’s eyes.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1171327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arn(inVertical)">
                                      <p:cBhvr>
                                        <p:cTn id="1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33038" y="2094009"/>
            <a:ext cx="11383244" cy="1409617"/>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8000" dirty="0" smtClean="0">
                <a:latin typeface="Times New Roman" panose="02020603050405020304" pitchFamily="18" charset="0"/>
                <a:ea typeface="Calibri" panose="020F0502020204030204" pitchFamily="34" charset="0"/>
                <a:cs typeface="Arial" panose="020B0604020202020204" pitchFamily="34" charset="0"/>
              </a:rPr>
              <a:t>Nonverbal </a:t>
            </a:r>
            <a:r>
              <a:rPr lang="en-US" sz="8000" dirty="0">
                <a:latin typeface="Times New Roman" panose="02020603050405020304" pitchFamily="18" charset="0"/>
                <a:ea typeface="Calibri" panose="020F0502020204030204" pitchFamily="34" charset="0"/>
                <a:cs typeface="Arial" panose="020B0604020202020204" pitchFamily="34" charset="0"/>
              </a:rPr>
              <a:t>Communication</a:t>
            </a:r>
            <a:endParaRPr lang="en-US" sz="4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1729934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224507"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Calibri" panose="020F0502020204030204" pitchFamily="34" charset="0"/>
                <a:cs typeface="Arial" panose="020B0604020202020204" pitchFamily="34" charset="0"/>
              </a:rPr>
              <a:t>Nonverbal </a:t>
            </a:r>
            <a:r>
              <a:rPr lang="en-US" sz="3600" dirty="0">
                <a:latin typeface="Times New Roman" panose="02020603050405020304" pitchFamily="18" charset="0"/>
                <a:ea typeface="Calibri" panose="020F0502020204030204" pitchFamily="34" charset="0"/>
                <a:cs typeface="Arial" panose="020B0604020202020204" pitchFamily="34" charset="0"/>
              </a:rPr>
              <a:t>Communication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308329" y="1141902"/>
            <a:ext cx="5381601" cy="553357"/>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pPr>
              <a:lnSpc>
                <a:spcPct val="107000"/>
              </a:lnSpc>
            </a:pPr>
            <a:r>
              <a:rPr lang="en-US" sz="2800" dirty="0" smtClean="0">
                <a:solidFill>
                  <a:schemeClr val="bg1">
                    <a:lumMod val="95000"/>
                  </a:schemeClr>
                </a:solidFill>
                <a:latin typeface="Times New Roman" panose="02020603050405020304" pitchFamily="18" charset="0"/>
                <a:ea typeface="Calibri" panose="020F0502020204030204" pitchFamily="34" charset="0"/>
                <a:cs typeface="Arial" panose="020B0604020202020204" pitchFamily="34" charset="0"/>
              </a:rPr>
              <a:t>What is nonverbal communication? </a:t>
            </a:r>
            <a:endParaRPr lang="en-US" sz="14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1115505" y="1912159"/>
            <a:ext cx="8226458" cy="1938992"/>
          </a:xfrm>
          <a:prstGeom prst="rect">
            <a:avLst/>
          </a:prstGeom>
          <a:solidFill>
            <a:schemeClr val="accent1">
              <a:lumMod val="20000"/>
              <a:lumOff val="8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Nonverbal communication (also referred to as body language) includes all those ways we communicate without words. A more technical definition for nonverbal communication is “communication other than written or spoken language that creates meaning for someone”.</a:t>
            </a:r>
          </a:p>
        </p:txBody>
      </p:sp>
      <p:sp>
        <p:nvSpPr>
          <p:cNvPr id="8" name="Rectangle 7"/>
          <p:cNvSpPr/>
          <p:nvPr/>
        </p:nvSpPr>
        <p:spPr>
          <a:xfrm>
            <a:off x="2105319" y="4713175"/>
            <a:ext cx="5652941" cy="882678"/>
          </a:xfrm>
          <a:prstGeom prst="rect">
            <a:avLst/>
          </a:prstGeom>
          <a:solidFill>
            <a:srgbClr val="002060"/>
          </a:solidFill>
          <a:ln>
            <a:solidFill>
              <a:schemeClr val="bg1"/>
            </a:solidFill>
          </a:ln>
        </p:spPr>
        <p:txBody>
          <a:bodyPr wrap="square">
            <a:spAutoFit/>
          </a:bodyPr>
          <a:lstStyle/>
          <a:p>
            <a:pPr>
              <a:lnSpc>
                <a:spcPct val="107000"/>
              </a:lnSpc>
            </a:pPr>
            <a:r>
              <a:rPr lang="en-US" sz="2400" dirty="0">
                <a:solidFill>
                  <a:schemeClr val="bg1"/>
                </a:solidFill>
                <a:latin typeface="Times New Roman" panose="02020603050405020304" pitchFamily="18" charset="0"/>
                <a:cs typeface="Times New Roman" panose="02020603050405020304" pitchFamily="18" charset="0"/>
              </a:rPr>
              <a:t>About </a:t>
            </a:r>
            <a:r>
              <a:rPr lang="en-US" sz="2400" b="1" u="sng" dirty="0">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55% </a:t>
            </a:r>
            <a:r>
              <a:rPr lang="en-US" sz="2400" dirty="0">
                <a:solidFill>
                  <a:schemeClr val="bg1"/>
                </a:solidFill>
                <a:latin typeface="Times New Roman" panose="02020603050405020304" pitchFamily="18" charset="0"/>
                <a:cs typeface="Times New Roman" panose="02020603050405020304" pitchFamily="18" charset="0"/>
              </a:rPr>
              <a:t>of interpersonal messages are conveyed nonverbally. </a:t>
            </a:r>
            <a:endParaRPr lang="en-US" sz="1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2" name="Rectangle 1"/>
          <p:cNvSpPr/>
          <p:nvPr/>
        </p:nvSpPr>
        <p:spPr>
          <a:xfrm>
            <a:off x="450336" y="4182581"/>
            <a:ext cx="2382383" cy="530594"/>
          </a:xfrm>
          <a:prstGeom prst="rect">
            <a:avLst/>
          </a:prstGeom>
          <a:solidFill>
            <a:srgbClr val="002060"/>
          </a:solidFill>
        </p:spPr>
        <p:txBody>
          <a:bodyPr wrap="none">
            <a:spAutoFit/>
          </a:bodyPr>
          <a:lstStyle/>
          <a:p>
            <a:pPr>
              <a:lnSpc>
                <a:spcPct val="107000"/>
              </a:lnSpc>
            </a:pP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Do you know?</a:t>
            </a:r>
            <a:endParaRPr lang="en-US" sz="1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621950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down)">
                                      <p:cBhvr>
                                        <p:cTn id="25" dur="580">
                                          <p:stCondLst>
                                            <p:cond delay="0"/>
                                          </p:stCondLst>
                                        </p:cTn>
                                        <p:tgtEl>
                                          <p:spTgt spid="8"/>
                                        </p:tgtEl>
                                      </p:cBhvr>
                                    </p:animEffect>
                                    <p:anim calcmode="lin" valueType="num">
                                      <p:cBhvr>
                                        <p:cTn id="26"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31" dur="26">
                                          <p:stCondLst>
                                            <p:cond delay="650"/>
                                          </p:stCondLst>
                                        </p:cTn>
                                        <p:tgtEl>
                                          <p:spTgt spid="8"/>
                                        </p:tgtEl>
                                      </p:cBhvr>
                                      <p:to x="100000" y="60000"/>
                                    </p:animScale>
                                    <p:animScale>
                                      <p:cBhvr>
                                        <p:cTn id="32" dur="166" decel="50000">
                                          <p:stCondLst>
                                            <p:cond delay="676"/>
                                          </p:stCondLst>
                                        </p:cTn>
                                        <p:tgtEl>
                                          <p:spTgt spid="8"/>
                                        </p:tgtEl>
                                      </p:cBhvr>
                                      <p:to x="100000" y="100000"/>
                                    </p:animScale>
                                    <p:animScale>
                                      <p:cBhvr>
                                        <p:cTn id="33" dur="26">
                                          <p:stCondLst>
                                            <p:cond delay="1312"/>
                                          </p:stCondLst>
                                        </p:cTn>
                                        <p:tgtEl>
                                          <p:spTgt spid="8"/>
                                        </p:tgtEl>
                                      </p:cBhvr>
                                      <p:to x="100000" y="80000"/>
                                    </p:animScale>
                                    <p:animScale>
                                      <p:cBhvr>
                                        <p:cTn id="34" dur="166" decel="50000">
                                          <p:stCondLst>
                                            <p:cond delay="1338"/>
                                          </p:stCondLst>
                                        </p:cTn>
                                        <p:tgtEl>
                                          <p:spTgt spid="8"/>
                                        </p:tgtEl>
                                      </p:cBhvr>
                                      <p:to x="100000" y="100000"/>
                                    </p:animScale>
                                    <p:animScale>
                                      <p:cBhvr>
                                        <p:cTn id="35" dur="26">
                                          <p:stCondLst>
                                            <p:cond delay="1642"/>
                                          </p:stCondLst>
                                        </p:cTn>
                                        <p:tgtEl>
                                          <p:spTgt spid="8"/>
                                        </p:tgtEl>
                                      </p:cBhvr>
                                      <p:to x="100000" y="90000"/>
                                    </p:animScale>
                                    <p:animScale>
                                      <p:cBhvr>
                                        <p:cTn id="36" dur="166" decel="50000">
                                          <p:stCondLst>
                                            <p:cond delay="1668"/>
                                          </p:stCondLst>
                                        </p:cTn>
                                        <p:tgtEl>
                                          <p:spTgt spid="8"/>
                                        </p:tgtEl>
                                      </p:cBhvr>
                                      <p:to x="100000" y="100000"/>
                                    </p:animScale>
                                    <p:animScale>
                                      <p:cBhvr>
                                        <p:cTn id="37" dur="26">
                                          <p:stCondLst>
                                            <p:cond delay="1808"/>
                                          </p:stCondLst>
                                        </p:cTn>
                                        <p:tgtEl>
                                          <p:spTgt spid="8"/>
                                        </p:tgtEl>
                                      </p:cBhvr>
                                      <p:to x="100000" y="95000"/>
                                    </p:animScale>
                                    <p:animScale>
                                      <p:cBhvr>
                                        <p:cTn id="38" dur="166" decel="50000">
                                          <p:stCondLst>
                                            <p:cond delay="1834"/>
                                          </p:stCondLst>
                                        </p:cTn>
                                        <p:tgtEl>
                                          <p:spTgt spid="8"/>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500" fill="hold"/>
                                        <p:tgtEl>
                                          <p:spTgt spid="5"/>
                                        </p:tgtEl>
                                        <p:attrNameLst>
                                          <p:attrName>ppt_x</p:attrName>
                                        </p:attrNameLst>
                                      </p:cBhvr>
                                      <p:tavLst>
                                        <p:tav tm="0">
                                          <p:val>
                                            <p:strVal val="#ppt_x"/>
                                          </p:val>
                                        </p:tav>
                                        <p:tav tm="100000">
                                          <p:val>
                                            <p:strVal val="#ppt_x"/>
                                          </p:val>
                                        </p:tav>
                                      </p:tavLst>
                                    </p:anim>
                                    <p:anim calcmode="lin" valueType="num">
                                      <p:cBhvr additive="base">
                                        <p:cTn id="4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16" presetClass="entr" presetSubtype="21" fill="hold" grpId="0" nodeType="click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barn(inVertical)">
                                      <p:cBhvr>
                                        <p:cTn id="4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224507"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Calibri" panose="020F0502020204030204" pitchFamily="34" charset="0"/>
                <a:cs typeface="Arial" panose="020B0604020202020204" pitchFamily="34" charset="0"/>
              </a:rPr>
              <a:t>Nonverbal </a:t>
            </a:r>
            <a:r>
              <a:rPr lang="en-US" sz="3600" dirty="0">
                <a:latin typeface="Times New Roman" panose="02020603050405020304" pitchFamily="18" charset="0"/>
                <a:ea typeface="Calibri" panose="020F0502020204030204" pitchFamily="34" charset="0"/>
                <a:cs typeface="Arial" panose="020B0604020202020204" pitchFamily="34" charset="0"/>
              </a:rPr>
              <a:t>Communication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308329" y="1141902"/>
            <a:ext cx="9018816" cy="523220"/>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Behavior are included in the term </a:t>
            </a:r>
            <a:r>
              <a:rPr lang="en-US" sz="2800" i="1" dirty="0">
                <a:solidFill>
                  <a:schemeClr val="bg1"/>
                </a:solidFill>
                <a:latin typeface="Times New Roman" panose="02020603050405020304" pitchFamily="18" charset="0"/>
                <a:cs typeface="Times New Roman" panose="02020603050405020304" pitchFamily="18" charset="0"/>
              </a:rPr>
              <a:t>nonverbal communication</a:t>
            </a:r>
            <a:r>
              <a:rPr lang="en-US" sz="2800" dirty="0">
                <a:solidFill>
                  <a:schemeClr val="bg1"/>
                </a:solidFill>
                <a:latin typeface="Times New Roman" panose="02020603050405020304" pitchFamily="18" charset="0"/>
                <a:cs typeface="Times New Roman" panose="02020603050405020304" pitchFamily="18" charset="0"/>
              </a:rPr>
              <a:t>. </a:t>
            </a:r>
          </a:p>
        </p:txBody>
      </p:sp>
      <p:sp>
        <p:nvSpPr>
          <p:cNvPr id="7" name="Rectangle 6"/>
          <p:cNvSpPr/>
          <p:nvPr/>
        </p:nvSpPr>
        <p:spPr>
          <a:xfrm>
            <a:off x="1115505" y="1912159"/>
            <a:ext cx="5803769" cy="3108543"/>
          </a:xfrm>
          <a:prstGeom prst="rect">
            <a:avLst/>
          </a:prstGeom>
          <a:solidFill>
            <a:schemeClr val="accent1">
              <a:lumMod val="20000"/>
              <a:lumOff val="80000"/>
            </a:schemeClr>
          </a:solidFill>
          <a:ln>
            <a:solidFill>
              <a:schemeClr val="bg1"/>
            </a:solidFill>
          </a:ln>
        </p:spPr>
        <p:txBody>
          <a:bodyPr wrap="square">
            <a:spAutoFit/>
          </a:bodyPr>
          <a:lstStyle/>
          <a:p>
            <a:r>
              <a:rPr lang="en-US" sz="2800" dirty="0">
                <a:latin typeface="Times New Roman" panose="02020603050405020304" pitchFamily="18" charset="0"/>
                <a:cs typeface="Times New Roman" panose="02020603050405020304" pitchFamily="18" charset="0"/>
              </a:rPr>
              <a:t>Your “walk, stance, posture, and footsteps are a form of nonverbal communication. What you wear and how you look, move, and gesture, as well as the facial and eye expressions you make all count as nonverbal communication”</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655106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224507"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Calibri" panose="020F0502020204030204" pitchFamily="34" charset="0"/>
                <a:cs typeface="Arial" panose="020B0604020202020204" pitchFamily="34" charset="0"/>
              </a:rPr>
              <a:t>Nonverbal </a:t>
            </a:r>
            <a:r>
              <a:rPr lang="en-US" sz="3600" dirty="0">
                <a:latin typeface="Times New Roman" panose="02020603050405020304" pitchFamily="18" charset="0"/>
                <a:ea typeface="Calibri" panose="020F0502020204030204" pitchFamily="34" charset="0"/>
                <a:cs typeface="Arial" panose="020B0604020202020204" pitchFamily="34" charset="0"/>
              </a:rPr>
              <a:t>Communication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308329" y="1141902"/>
            <a:ext cx="6614311" cy="58477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3200" dirty="0" smtClean="0">
                <a:solidFill>
                  <a:schemeClr val="bg1"/>
                </a:solidFill>
                <a:latin typeface="Times New Roman" panose="02020603050405020304" pitchFamily="18" charset="0"/>
                <a:cs typeface="Times New Roman" panose="02020603050405020304" pitchFamily="18" charset="0"/>
              </a:rPr>
              <a:t>Three </a:t>
            </a:r>
            <a:r>
              <a:rPr lang="en-US" sz="3200" dirty="0">
                <a:solidFill>
                  <a:schemeClr val="bg1"/>
                </a:solidFill>
                <a:latin typeface="Times New Roman" panose="02020603050405020304" pitchFamily="18" charset="0"/>
                <a:cs typeface="Times New Roman" panose="02020603050405020304" pitchFamily="18" charset="0"/>
              </a:rPr>
              <a:t>purposes of nonverbal behavior?</a:t>
            </a:r>
          </a:p>
        </p:txBody>
      </p:sp>
      <p:sp>
        <p:nvSpPr>
          <p:cNvPr id="2" name="Line Callout 1 (Accent Bar) 1"/>
          <p:cNvSpPr/>
          <p:nvPr/>
        </p:nvSpPr>
        <p:spPr>
          <a:xfrm>
            <a:off x="2960017" y="1866507"/>
            <a:ext cx="4364610" cy="1168923"/>
          </a:xfrm>
          <a:prstGeom prst="accentCallout1">
            <a:avLst/>
          </a:prstGeom>
          <a:solidFill>
            <a:schemeClr val="bg1"/>
          </a:solid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2620652" y="2098315"/>
            <a:ext cx="4871239" cy="863250"/>
          </a:xfrm>
          <a:prstGeom prst="rect">
            <a:avLst/>
          </a:prstGeom>
        </p:spPr>
        <p:txBody>
          <a:bodyPr wrap="square">
            <a:spAutoFit/>
          </a:bodyPr>
          <a:lstStyle/>
          <a:p>
            <a:pPr algn="ctr">
              <a:lnSpc>
                <a:spcPct val="107000"/>
              </a:lnSpc>
            </a:pPr>
            <a:r>
              <a:rPr lang="en-US" sz="2400" b="1" dirty="0">
                <a:solidFill>
                  <a:srgbClr val="7030A0"/>
                </a:solidFill>
                <a:latin typeface="Times New Roman" panose="02020603050405020304" pitchFamily="18" charset="0"/>
                <a:ea typeface="Calibri" panose="020F0502020204030204" pitchFamily="34" charset="0"/>
                <a:cs typeface="Arial" panose="020B0604020202020204" pitchFamily="34" charset="0"/>
              </a:rPr>
              <a:t>The first function is to express emotion. </a:t>
            </a:r>
            <a:endParaRPr lang="en-US" sz="1200" b="1" dirty="0">
              <a:solidFill>
                <a:srgbClr val="7030A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030664" y="3432223"/>
            <a:ext cx="6096000" cy="2443939"/>
          </a:xfrm>
          <a:prstGeom prst="rect">
            <a:avLst/>
          </a:prstGeom>
          <a:solidFill>
            <a:schemeClr val="accent1">
              <a:lumMod val="20000"/>
              <a:lumOff val="80000"/>
            </a:schemeClr>
          </a:solidFill>
          <a:ln>
            <a:solidFill>
              <a:schemeClr val="bg1"/>
            </a:solidFill>
          </a:ln>
        </p:spPr>
        <p:txBody>
          <a:bodyPr>
            <a:spAutoFit/>
          </a:bodyPr>
          <a:lstStyle/>
          <a:p>
            <a:pPr>
              <a:lnSpc>
                <a:spcPct val="107000"/>
              </a:lnSpc>
            </a:pPr>
            <a:r>
              <a:rPr lang="en-US" sz="2400" dirty="0">
                <a:latin typeface="Times New Roman" panose="02020603050405020304" pitchFamily="18" charset="0"/>
                <a:ea typeface="Calibri" panose="020F0502020204030204" pitchFamily="34" charset="0"/>
                <a:cs typeface="Arial" panose="020B0604020202020204" pitchFamily="34" charset="0"/>
              </a:rPr>
              <a:t>Consider a moment when you may have had a conflict with a friend or family member. When that person asked you what was wrong, you probably responded, “Nothing,” but you could not control your facial expressions, which indicated otherwise.</a:t>
            </a:r>
            <a:endParaRPr lang="en-US" sz="12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2550482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ppt_w</p:attrName>
                                        </p:attrNameLst>
                                      </p:cBhvr>
                                      <p:tavLst>
                                        <p:tav tm="0">
                                          <p:val>
                                            <p:fltVal val="0"/>
                                          </p:val>
                                        </p:tav>
                                        <p:tav tm="100000">
                                          <p:val>
                                            <p:strVal val="#ppt_w"/>
                                          </p:val>
                                        </p:tav>
                                      </p:tavLst>
                                    </p:anim>
                                    <p:anim calcmode="lin" valueType="num">
                                      <p:cBhvr>
                                        <p:cTn id="14" dur="1000" fill="hold"/>
                                        <p:tgtEl>
                                          <p:spTgt spid="3"/>
                                        </p:tgtEl>
                                        <p:attrNameLst>
                                          <p:attrName>ppt_h</p:attrName>
                                        </p:attrNameLst>
                                      </p:cBhvr>
                                      <p:tavLst>
                                        <p:tav tm="0">
                                          <p:val>
                                            <p:fltVal val="0"/>
                                          </p:val>
                                        </p:tav>
                                        <p:tav tm="100000">
                                          <p:val>
                                            <p:strVal val="#ppt_h"/>
                                          </p:val>
                                        </p:tav>
                                      </p:tavLst>
                                    </p:anim>
                                    <p:anim calcmode="lin" valueType="num">
                                      <p:cBhvr>
                                        <p:cTn id="15" dur="1000" fill="hold"/>
                                        <p:tgtEl>
                                          <p:spTgt spid="3"/>
                                        </p:tgtEl>
                                        <p:attrNameLst>
                                          <p:attrName>style.rotation</p:attrName>
                                        </p:attrNameLst>
                                      </p:cBhvr>
                                      <p:tavLst>
                                        <p:tav tm="0">
                                          <p:val>
                                            <p:fltVal val="90"/>
                                          </p:val>
                                        </p:tav>
                                        <p:tav tm="100000">
                                          <p:val>
                                            <p:fltVal val="0"/>
                                          </p:val>
                                        </p:tav>
                                      </p:tavLst>
                                    </p:anim>
                                    <p:animEffect transition="in" filter="fade">
                                      <p:cBhvr>
                                        <p:cTn id="16" dur="1000"/>
                                        <p:tgtEl>
                                          <p:spTgt spid="3"/>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1000" fill="hold"/>
                                        <p:tgtEl>
                                          <p:spTgt spid="2"/>
                                        </p:tgtEl>
                                        <p:attrNameLst>
                                          <p:attrName>ppt_w</p:attrName>
                                        </p:attrNameLst>
                                      </p:cBhvr>
                                      <p:tavLst>
                                        <p:tav tm="0">
                                          <p:val>
                                            <p:fltVal val="0"/>
                                          </p:val>
                                        </p:tav>
                                        <p:tav tm="100000">
                                          <p:val>
                                            <p:strVal val="#ppt_w"/>
                                          </p:val>
                                        </p:tav>
                                      </p:tavLst>
                                    </p:anim>
                                    <p:anim calcmode="lin" valueType="num">
                                      <p:cBhvr>
                                        <p:cTn id="20" dur="1000" fill="hold"/>
                                        <p:tgtEl>
                                          <p:spTgt spid="2"/>
                                        </p:tgtEl>
                                        <p:attrNameLst>
                                          <p:attrName>ppt_h</p:attrName>
                                        </p:attrNameLst>
                                      </p:cBhvr>
                                      <p:tavLst>
                                        <p:tav tm="0">
                                          <p:val>
                                            <p:fltVal val="0"/>
                                          </p:val>
                                        </p:tav>
                                        <p:tav tm="100000">
                                          <p:val>
                                            <p:strVal val="#ppt_h"/>
                                          </p:val>
                                        </p:tav>
                                      </p:tavLst>
                                    </p:anim>
                                    <p:anim calcmode="lin" valueType="num">
                                      <p:cBhvr>
                                        <p:cTn id="21" dur="1000" fill="hold"/>
                                        <p:tgtEl>
                                          <p:spTgt spid="2"/>
                                        </p:tgtEl>
                                        <p:attrNameLst>
                                          <p:attrName>style.rotation</p:attrName>
                                        </p:attrNameLst>
                                      </p:cBhvr>
                                      <p:tavLst>
                                        <p:tav tm="0">
                                          <p:val>
                                            <p:fltVal val="90"/>
                                          </p:val>
                                        </p:tav>
                                        <p:tav tm="100000">
                                          <p:val>
                                            <p:fltVal val="0"/>
                                          </p:val>
                                        </p:tav>
                                      </p:tavLst>
                                    </p:anim>
                                    <p:animEffect transition="in" filter="fade">
                                      <p:cBhvr>
                                        <p:cTn id="22" dur="10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barn(inVertical)">
                                      <p:cBhvr>
                                        <p:cTn id="2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animBg="1"/>
      <p:bldP spid="3" grpId="0"/>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224507"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Calibri" panose="020F0502020204030204" pitchFamily="34" charset="0"/>
                <a:cs typeface="Arial" panose="020B0604020202020204" pitchFamily="34" charset="0"/>
              </a:rPr>
              <a:t>Nonverbal </a:t>
            </a:r>
            <a:r>
              <a:rPr lang="en-US" sz="3600" dirty="0">
                <a:latin typeface="Times New Roman" panose="02020603050405020304" pitchFamily="18" charset="0"/>
                <a:ea typeface="Calibri" panose="020F0502020204030204" pitchFamily="34" charset="0"/>
                <a:cs typeface="Arial" panose="020B0604020202020204" pitchFamily="34" charset="0"/>
              </a:rPr>
              <a:t>Communication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308329" y="1141902"/>
            <a:ext cx="6614311" cy="58477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3200" dirty="0" smtClean="0">
                <a:solidFill>
                  <a:schemeClr val="bg1"/>
                </a:solidFill>
                <a:latin typeface="Times New Roman" panose="02020603050405020304" pitchFamily="18" charset="0"/>
                <a:cs typeface="Times New Roman" panose="02020603050405020304" pitchFamily="18" charset="0"/>
              </a:rPr>
              <a:t>Three </a:t>
            </a:r>
            <a:r>
              <a:rPr lang="en-US" sz="3200" dirty="0">
                <a:solidFill>
                  <a:schemeClr val="bg1"/>
                </a:solidFill>
                <a:latin typeface="Times New Roman" panose="02020603050405020304" pitchFamily="18" charset="0"/>
                <a:cs typeface="Times New Roman" panose="02020603050405020304" pitchFamily="18" charset="0"/>
              </a:rPr>
              <a:t>purposes of nonverbal behavior?</a:t>
            </a:r>
          </a:p>
        </p:txBody>
      </p:sp>
      <p:sp>
        <p:nvSpPr>
          <p:cNvPr id="2" name="Line Callout 1 (Accent Bar) 1"/>
          <p:cNvSpPr/>
          <p:nvPr/>
        </p:nvSpPr>
        <p:spPr>
          <a:xfrm>
            <a:off x="2960017" y="1866507"/>
            <a:ext cx="4364610" cy="1168923"/>
          </a:xfrm>
          <a:prstGeom prst="accentCallout1">
            <a:avLst/>
          </a:prstGeom>
          <a:solidFill>
            <a:schemeClr val="bg1"/>
          </a:solid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2620652" y="2098315"/>
            <a:ext cx="4871239" cy="882678"/>
          </a:xfrm>
          <a:prstGeom prst="rect">
            <a:avLst/>
          </a:prstGeom>
        </p:spPr>
        <p:txBody>
          <a:bodyPr wrap="square">
            <a:spAutoFit/>
          </a:bodyPr>
          <a:lstStyle/>
          <a:p>
            <a:pPr algn="ctr">
              <a:lnSpc>
                <a:spcPct val="107000"/>
              </a:lnSpc>
            </a:pPr>
            <a:r>
              <a:rPr lang="en-US" sz="2400" b="1"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The </a:t>
            </a:r>
            <a:r>
              <a:rPr lang="en-US" sz="2400" b="1" dirty="0" smtClean="0">
                <a:solidFill>
                  <a:srgbClr val="7030A0"/>
                </a:solidFill>
                <a:latin typeface="Times New Roman" panose="02020603050405020304" pitchFamily="18" charset="0"/>
                <a:ea typeface="Calibri" panose="020F0502020204030204" pitchFamily="34" charset="0"/>
                <a:cs typeface="Times New Roman" panose="02020603050405020304" pitchFamily="18" charset="0"/>
              </a:rPr>
              <a:t>Second </a:t>
            </a:r>
            <a:r>
              <a:rPr lang="en-US" sz="2400" b="1"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function is to </a:t>
            </a:r>
            <a:r>
              <a:rPr lang="en-US" sz="2400" b="1" dirty="0">
                <a:solidFill>
                  <a:srgbClr val="7030A0"/>
                </a:solidFill>
                <a:latin typeface="Times New Roman" panose="02020603050405020304" pitchFamily="18" charset="0"/>
                <a:cs typeface="Times New Roman" panose="02020603050405020304" pitchFamily="18" charset="0"/>
              </a:rPr>
              <a:t>convey interpersonal attitudes</a:t>
            </a:r>
            <a:endParaRPr lang="en-US" sz="2400" b="1" dirty="0">
              <a:solidFill>
                <a:srgbClr val="7030A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1030664" y="3432223"/>
            <a:ext cx="6096000" cy="2677656"/>
          </a:xfrm>
          <a:prstGeom prst="rect">
            <a:avLst/>
          </a:prstGeom>
          <a:solidFill>
            <a:schemeClr val="accent1">
              <a:lumMod val="20000"/>
              <a:lumOff val="80000"/>
            </a:schemeClr>
          </a:solidFill>
          <a:ln>
            <a:solidFill>
              <a:schemeClr val="bg1"/>
            </a:solidFill>
          </a:ln>
        </p:spPr>
        <p:txBody>
          <a:bodyPr>
            <a:spAutoFit/>
          </a:bodyPr>
          <a:lstStyle/>
          <a:p>
            <a:r>
              <a:rPr lang="en-US" sz="2800" dirty="0">
                <a:latin typeface="Times New Roman" panose="02020603050405020304" pitchFamily="18" charset="0"/>
                <a:cs typeface="Times New Roman" panose="02020603050405020304" pitchFamily="18" charset="0"/>
              </a:rPr>
              <a:t>The second function of nonverbal communication is to convey interpersonal attitudes. Being skilled in observing and interpreting the nonverbal behavior of others will give you an edge over other professionals.</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700587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1000" fill="hold"/>
                                        <p:tgtEl>
                                          <p:spTgt spid="2"/>
                                        </p:tgtEl>
                                        <p:attrNameLst>
                                          <p:attrName>ppt_w</p:attrName>
                                        </p:attrNameLst>
                                      </p:cBhvr>
                                      <p:tavLst>
                                        <p:tav tm="0">
                                          <p:val>
                                            <p:fltVal val="0"/>
                                          </p:val>
                                        </p:tav>
                                        <p:tav tm="100000">
                                          <p:val>
                                            <p:strVal val="#ppt_w"/>
                                          </p:val>
                                        </p:tav>
                                      </p:tavLst>
                                    </p:anim>
                                    <p:anim calcmode="lin" valueType="num">
                                      <p:cBhvr>
                                        <p:cTn id="14" dur="1000" fill="hold"/>
                                        <p:tgtEl>
                                          <p:spTgt spid="2"/>
                                        </p:tgtEl>
                                        <p:attrNameLst>
                                          <p:attrName>ppt_h</p:attrName>
                                        </p:attrNameLst>
                                      </p:cBhvr>
                                      <p:tavLst>
                                        <p:tav tm="0">
                                          <p:val>
                                            <p:fltVal val="0"/>
                                          </p:val>
                                        </p:tav>
                                        <p:tav tm="100000">
                                          <p:val>
                                            <p:strVal val="#ppt_h"/>
                                          </p:val>
                                        </p:tav>
                                      </p:tavLst>
                                    </p:anim>
                                    <p:anim calcmode="lin" valueType="num">
                                      <p:cBhvr>
                                        <p:cTn id="15" dur="1000" fill="hold"/>
                                        <p:tgtEl>
                                          <p:spTgt spid="2"/>
                                        </p:tgtEl>
                                        <p:attrNameLst>
                                          <p:attrName>style.rotation</p:attrName>
                                        </p:attrNameLst>
                                      </p:cBhvr>
                                      <p:tavLst>
                                        <p:tav tm="0">
                                          <p:val>
                                            <p:fltVal val="90"/>
                                          </p:val>
                                        </p:tav>
                                        <p:tav tm="100000">
                                          <p:val>
                                            <p:fltVal val="0"/>
                                          </p:val>
                                        </p:tav>
                                      </p:tavLst>
                                    </p:anim>
                                    <p:animEffect transition="in" filter="fade">
                                      <p:cBhvr>
                                        <p:cTn id="16" dur="1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barn(inVertical)">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224507"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Calibri" panose="020F0502020204030204" pitchFamily="34" charset="0"/>
                <a:cs typeface="Arial" panose="020B0604020202020204" pitchFamily="34" charset="0"/>
              </a:rPr>
              <a:t>Nonverbal </a:t>
            </a:r>
            <a:r>
              <a:rPr lang="en-US" sz="3600" dirty="0">
                <a:latin typeface="Times New Roman" panose="02020603050405020304" pitchFamily="18" charset="0"/>
                <a:ea typeface="Calibri" panose="020F0502020204030204" pitchFamily="34" charset="0"/>
                <a:cs typeface="Arial" panose="020B0604020202020204" pitchFamily="34" charset="0"/>
              </a:rPr>
              <a:t>Communication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308329" y="1141902"/>
            <a:ext cx="6614311" cy="58477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3200" dirty="0" smtClean="0">
                <a:solidFill>
                  <a:schemeClr val="bg1"/>
                </a:solidFill>
                <a:latin typeface="Times New Roman" panose="02020603050405020304" pitchFamily="18" charset="0"/>
                <a:cs typeface="Times New Roman" panose="02020603050405020304" pitchFamily="18" charset="0"/>
              </a:rPr>
              <a:t>Three </a:t>
            </a:r>
            <a:r>
              <a:rPr lang="en-US" sz="3200" dirty="0">
                <a:solidFill>
                  <a:schemeClr val="bg1"/>
                </a:solidFill>
                <a:latin typeface="Times New Roman" panose="02020603050405020304" pitchFamily="18" charset="0"/>
                <a:cs typeface="Times New Roman" panose="02020603050405020304" pitchFamily="18" charset="0"/>
              </a:rPr>
              <a:t>purposes of nonverbal behavior?</a:t>
            </a:r>
          </a:p>
        </p:txBody>
      </p:sp>
      <p:sp>
        <p:nvSpPr>
          <p:cNvPr id="7" name="Rectangle 6"/>
          <p:cNvSpPr/>
          <p:nvPr/>
        </p:nvSpPr>
        <p:spPr>
          <a:xfrm>
            <a:off x="308329" y="3204564"/>
            <a:ext cx="7613715" cy="3385542"/>
          </a:xfrm>
          <a:prstGeom prst="rect">
            <a:avLst/>
          </a:prstGeom>
          <a:solidFill>
            <a:schemeClr val="accent1">
              <a:lumMod val="20000"/>
              <a:lumOff val="80000"/>
            </a:schemeClr>
          </a:solidFill>
          <a:ln>
            <a:solidFill>
              <a:schemeClr val="bg1"/>
            </a:solidFill>
          </a:ln>
        </p:spPr>
        <p:txBody>
          <a:bodyPr wrap="squar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a young woman competing for a promotion</a:t>
            </a:r>
            <a:endParaRPr lang="en-US" sz="2000" dirty="0" smtClean="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with another employee noticed that her coworker would always approach their boss with issues first thing in the morning. The coworker would then complain that he had to repeat himself and that their supervisor seemed to forget what he had been told. The young woman observed that her supervisor always seemed rushed and distracted until he had his coffee and had checked and responded to pressing e-mails. She made sure always to approach him when he seemed more relaxed and focused. When he offered her the promotion, her supervisor said he appreciated her timing and how she always kept him in the loop.</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Cloud 7"/>
          <p:cNvSpPr/>
          <p:nvPr/>
        </p:nvSpPr>
        <p:spPr>
          <a:xfrm>
            <a:off x="650448" y="1894789"/>
            <a:ext cx="3384223" cy="1272618"/>
          </a:xfrm>
          <a:prstGeom prst="cloud">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7030A0"/>
                </a:solidFill>
                <a:latin typeface="Times New Roman" panose="02020603050405020304" pitchFamily="18" charset="0"/>
                <a:cs typeface="Times New Roman" panose="02020603050405020304" pitchFamily="18" charset="0"/>
              </a:rPr>
              <a:t>For example</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12163986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224507"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Calibri" panose="020F0502020204030204" pitchFamily="34" charset="0"/>
                <a:cs typeface="Arial" panose="020B0604020202020204" pitchFamily="34" charset="0"/>
              </a:rPr>
              <a:t>Nonverbal </a:t>
            </a:r>
            <a:r>
              <a:rPr lang="en-US" sz="3600" dirty="0">
                <a:latin typeface="Times New Roman" panose="02020603050405020304" pitchFamily="18" charset="0"/>
                <a:ea typeface="Calibri" panose="020F0502020204030204" pitchFamily="34" charset="0"/>
                <a:cs typeface="Arial" panose="020B0604020202020204" pitchFamily="34" charset="0"/>
              </a:rPr>
              <a:t>Communication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308329" y="1141902"/>
            <a:ext cx="6614311" cy="58477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3200" dirty="0" smtClean="0">
                <a:solidFill>
                  <a:schemeClr val="bg1"/>
                </a:solidFill>
                <a:latin typeface="Times New Roman" panose="02020603050405020304" pitchFamily="18" charset="0"/>
                <a:cs typeface="Times New Roman" panose="02020603050405020304" pitchFamily="18" charset="0"/>
              </a:rPr>
              <a:t>Three </a:t>
            </a:r>
            <a:r>
              <a:rPr lang="en-US" sz="3200" dirty="0">
                <a:solidFill>
                  <a:schemeClr val="bg1"/>
                </a:solidFill>
                <a:latin typeface="Times New Roman" panose="02020603050405020304" pitchFamily="18" charset="0"/>
                <a:cs typeface="Times New Roman" panose="02020603050405020304" pitchFamily="18" charset="0"/>
              </a:rPr>
              <a:t>purposes of nonverbal behavior?</a:t>
            </a:r>
          </a:p>
        </p:txBody>
      </p:sp>
      <p:sp>
        <p:nvSpPr>
          <p:cNvPr id="2" name="Line Callout 1 (Accent Bar) 1"/>
          <p:cNvSpPr/>
          <p:nvPr/>
        </p:nvSpPr>
        <p:spPr>
          <a:xfrm>
            <a:off x="2756131" y="1891348"/>
            <a:ext cx="4600280" cy="1168923"/>
          </a:xfrm>
          <a:prstGeom prst="accentCallout1">
            <a:avLst/>
          </a:prstGeom>
          <a:solidFill>
            <a:schemeClr val="bg1"/>
          </a:solid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2620652" y="2098315"/>
            <a:ext cx="4871239" cy="882678"/>
          </a:xfrm>
          <a:prstGeom prst="rect">
            <a:avLst/>
          </a:prstGeom>
        </p:spPr>
        <p:txBody>
          <a:bodyPr wrap="square">
            <a:spAutoFit/>
          </a:bodyPr>
          <a:lstStyle/>
          <a:p>
            <a:pPr algn="ctr">
              <a:lnSpc>
                <a:spcPct val="107000"/>
              </a:lnSpc>
            </a:pPr>
            <a:r>
              <a:rPr lang="en-US" sz="2400" b="1"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The </a:t>
            </a:r>
            <a:r>
              <a:rPr lang="en-US" sz="2400" b="1" dirty="0" smtClean="0">
                <a:solidFill>
                  <a:srgbClr val="7030A0"/>
                </a:solidFill>
                <a:latin typeface="Times New Roman" panose="02020603050405020304" pitchFamily="18" charset="0"/>
                <a:ea typeface="Calibri" panose="020F0502020204030204" pitchFamily="34" charset="0"/>
                <a:cs typeface="Times New Roman" panose="02020603050405020304" pitchFamily="18" charset="0"/>
              </a:rPr>
              <a:t>third </a:t>
            </a:r>
            <a:r>
              <a:rPr lang="en-US" sz="2400" b="1"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function is to </a:t>
            </a:r>
            <a:r>
              <a:rPr lang="en-US" sz="2400" b="1" dirty="0" smtClean="0">
                <a:solidFill>
                  <a:srgbClr val="7030A0"/>
                </a:solidFill>
                <a:latin typeface="Times New Roman" panose="02020603050405020304" pitchFamily="18" charset="0"/>
                <a:cs typeface="Times New Roman" panose="02020603050405020304" pitchFamily="18" charset="0"/>
              </a:rPr>
              <a:t>accompany verbal communication</a:t>
            </a:r>
            <a:endParaRPr lang="en-US" sz="2400" b="1" dirty="0">
              <a:solidFill>
                <a:srgbClr val="7030A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1030664" y="3432223"/>
            <a:ext cx="6096000" cy="3046988"/>
          </a:xfrm>
          <a:prstGeom prst="rect">
            <a:avLst/>
          </a:prstGeom>
          <a:solidFill>
            <a:schemeClr val="accent1">
              <a:lumMod val="20000"/>
              <a:lumOff val="80000"/>
            </a:schemeClr>
          </a:solidFill>
          <a:ln>
            <a:solidFill>
              <a:schemeClr val="bg1"/>
            </a:solidFill>
          </a:ln>
        </p:spPr>
        <p:txBody>
          <a:bodyPr>
            <a:spAutoFit/>
          </a:bodyPr>
          <a:lstStyle/>
          <a:p>
            <a:r>
              <a:rPr lang="en-US" sz="2400" dirty="0">
                <a:latin typeface="Times New Roman" panose="02020603050405020304" pitchFamily="18" charset="0"/>
                <a:cs typeface="Times New Roman" panose="02020603050405020304" pitchFamily="18" charset="0"/>
              </a:rPr>
              <a:t>Finally, the fourth purpose of nonverbal communication is to accompany verbal communication.  The important ways that verbal and nonverbal behaviors interrelate during human communication. Nonverbal communication can simply repeat what is said verbally. It can also conflict with what is being said.</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79435" y="0"/>
            <a:ext cx="1090956" cy="933253"/>
          </a:xfrm>
          <a:prstGeom prst="rect">
            <a:avLst/>
          </a:prstGeom>
        </p:spPr>
      </p:pic>
    </p:spTree>
    <p:extLst>
      <p:ext uri="{BB962C8B-B14F-4D97-AF65-F5344CB8AC3E}">
        <p14:creationId xmlns:p14="http://schemas.microsoft.com/office/powerpoint/2010/main" val="132894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1000" fill="hold"/>
                                        <p:tgtEl>
                                          <p:spTgt spid="2"/>
                                        </p:tgtEl>
                                        <p:attrNameLst>
                                          <p:attrName>ppt_w</p:attrName>
                                        </p:attrNameLst>
                                      </p:cBhvr>
                                      <p:tavLst>
                                        <p:tav tm="0">
                                          <p:val>
                                            <p:fltVal val="0"/>
                                          </p:val>
                                        </p:tav>
                                        <p:tav tm="100000">
                                          <p:val>
                                            <p:strVal val="#ppt_w"/>
                                          </p:val>
                                        </p:tav>
                                      </p:tavLst>
                                    </p:anim>
                                    <p:anim calcmode="lin" valueType="num">
                                      <p:cBhvr>
                                        <p:cTn id="14" dur="1000" fill="hold"/>
                                        <p:tgtEl>
                                          <p:spTgt spid="2"/>
                                        </p:tgtEl>
                                        <p:attrNameLst>
                                          <p:attrName>ppt_h</p:attrName>
                                        </p:attrNameLst>
                                      </p:cBhvr>
                                      <p:tavLst>
                                        <p:tav tm="0">
                                          <p:val>
                                            <p:fltVal val="0"/>
                                          </p:val>
                                        </p:tav>
                                        <p:tav tm="100000">
                                          <p:val>
                                            <p:strVal val="#ppt_h"/>
                                          </p:val>
                                        </p:tav>
                                      </p:tavLst>
                                    </p:anim>
                                    <p:anim calcmode="lin" valueType="num">
                                      <p:cBhvr>
                                        <p:cTn id="15" dur="1000" fill="hold"/>
                                        <p:tgtEl>
                                          <p:spTgt spid="2"/>
                                        </p:tgtEl>
                                        <p:attrNameLst>
                                          <p:attrName>style.rotation</p:attrName>
                                        </p:attrNameLst>
                                      </p:cBhvr>
                                      <p:tavLst>
                                        <p:tav tm="0">
                                          <p:val>
                                            <p:fltVal val="90"/>
                                          </p:val>
                                        </p:tav>
                                        <p:tav tm="100000">
                                          <p:val>
                                            <p:fltVal val="0"/>
                                          </p:val>
                                        </p:tav>
                                      </p:tavLst>
                                    </p:anim>
                                    <p:animEffect transition="in" filter="fade">
                                      <p:cBhvr>
                                        <p:cTn id="16" dur="1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barn(inVertical)">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224507"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Calibri" panose="020F0502020204030204" pitchFamily="34" charset="0"/>
                <a:cs typeface="Arial" panose="020B0604020202020204" pitchFamily="34" charset="0"/>
              </a:rPr>
              <a:t>Nonverbal </a:t>
            </a:r>
            <a:r>
              <a:rPr lang="en-US" sz="3600" dirty="0">
                <a:latin typeface="Times New Roman" panose="02020603050405020304" pitchFamily="18" charset="0"/>
                <a:ea typeface="Calibri" panose="020F0502020204030204" pitchFamily="34" charset="0"/>
                <a:cs typeface="Arial" panose="020B0604020202020204" pitchFamily="34" charset="0"/>
              </a:rPr>
              <a:t>Communication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0" y="977231"/>
            <a:ext cx="12292552" cy="830997"/>
          </a:xfrm>
          <a:prstGeom prst="rect">
            <a:avLst/>
          </a:prstGeom>
          <a:solidFill>
            <a:srgbClr val="7030A0"/>
          </a:solidFill>
          <a:ln>
            <a:solidFill>
              <a:schemeClr val="bg1"/>
            </a:solidFill>
          </a:ln>
          <a:effectLst>
            <a:reflection blurRad="6350" stA="50000" endA="300" endPos="55000" dir="5400000" sy="-100000" algn="bl" rotWithShape="0"/>
          </a:effectLst>
        </p:spPr>
        <p:txBody>
          <a:bodyPr wrap="square">
            <a:spAutoFit/>
          </a:bodyPr>
          <a:lstStyle/>
          <a:p>
            <a:pPr algn="ctr"/>
            <a:r>
              <a:rPr lang="en-US" sz="2400" dirty="0">
                <a:solidFill>
                  <a:schemeClr val="bg1"/>
                </a:solidFill>
                <a:latin typeface="Times New Roman" panose="02020603050405020304" pitchFamily="18" charset="0"/>
                <a:cs typeface="Times New Roman" panose="02020603050405020304" pitchFamily="18" charset="0"/>
              </a:rPr>
              <a:t>Three dimensions of effectively using nonverbal communication in both personal and professional</a:t>
            </a:r>
          </a:p>
          <a:p>
            <a:pPr algn="ctr"/>
            <a:r>
              <a:rPr lang="en-US" sz="2400" dirty="0">
                <a:solidFill>
                  <a:schemeClr val="bg1"/>
                </a:solidFill>
                <a:latin typeface="Times New Roman" panose="02020603050405020304" pitchFamily="18" charset="0"/>
                <a:cs typeface="Times New Roman" panose="02020603050405020304" pitchFamily="18" charset="0"/>
              </a:rPr>
              <a:t>Contexts</a:t>
            </a:r>
            <a:endParaRPr lang="en-US" sz="4000" dirty="0">
              <a:solidFill>
                <a:schemeClr val="bg1"/>
              </a:solidFill>
              <a:latin typeface="Times New Roman" panose="02020603050405020304" pitchFamily="18" charset="0"/>
              <a:cs typeface="Times New Roman" panose="02020603050405020304" pitchFamily="18" charset="0"/>
            </a:endParaRPr>
          </a:p>
        </p:txBody>
      </p:sp>
      <p:sp>
        <p:nvSpPr>
          <p:cNvPr id="7" name="Rectangle 6"/>
          <p:cNvSpPr/>
          <p:nvPr/>
        </p:nvSpPr>
        <p:spPr>
          <a:xfrm>
            <a:off x="292949" y="2292227"/>
            <a:ext cx="2247731" cy="584775"/>
          </a:xfrm>
          <a:prstGeom prst="rect">
            <a:avLst/>
          </a:prstGeom>
          <a:solidFill>
            <a:schemeClr val="bg1"/>
          </a:solidFill>
          <a:ln>
            <a:solidFill>
              <a:schemeClr val="tx1"/>
            </a:solidFill>
          </a:ln>
          <a:effectLst>
            <a:outerShdw blurRad="50800" dist="38100" dir="18900000" algn="bl" rotWithShape="0">
              <a:prstClr val="black">
                <a:alpha val="40000"/>
              </a:prstClr>
            </a:outerShdw>
          </a:effectLst>
        </p:spPr>
        <p:txBody>
          <a:bodyPr wrap="none">
            <a:spAutoFit/>
          </a:bodyPr>
          <a:lstStyle/>
          <a:p>
            <a:r>
              <a:rPr lang="en-US" sz="3200" b="1" dirty="0">
                <a:latin typeface="Times New Roman" panose="02020603050405020304" pitchFamily="18" charset="0"/>
                <a:ea typeface="Calibri" panose="020F0502020204030204" pitchFamily="34" charset="0"/>
              </a:rPr>
              <a:t>Immediacy </a:t>
            </a:r>
            <a:endParaRPr lang="en-US" sz="3200" b="1" dirty="0"/>
          </a:p>
        </p:txBody>
      </p:sp>
      <p:sp>
        <p:nvSpPr>
          <p:cNvPr id="8" name="Rectangle 7"/>
          <p:cNvSpPr/>
          <p:nvPr/>
        </p:nvSpPr>
        <p:spPr>
          <a:xfrm>
            <a:off x="3809579" y="2292227"/>
            <a:ext cx="1380506" cy="584775"/>
          </a:xfrm>
          <a:prstGeom prst="rect">
            <a:avLst/>
          </a:prstGeom>
          <a:solidFill>
            <a:schemeClr val="bg1"/>
          </a:solidFill>
          <a:ln>
            <a:solidFill>
              <a:schemeClr val="tx1"/>
            </a:solidFill>
          </a:ln>
          <a:effectLst>
            <a:outerShdw blurRad="50800" dist="38100" dir="18900000" algn="bl" rotWithShape="0">
              <a:prstClr val="black">
                <a:alpha val="40000"/>
              </a:prstClr>
            </a:outerShdw>
          </a:effectLst>
        </p:spPr>
        <p:txBody>
          <a:bodyPr wrap="none">
            <a:spAutoFit/>
          </a:bodyPr>
          <a:lstStyle/>
          <a:p>
            <a:r>
              <a:rPr lang="en-US" sz="3200" b="1" dirty="0" smtClean="0">
                <a:latin typeface="Times New Roman" panose="02020603050405020304" pitchFamily="18" charset="0"/>
                <a:ea typeface="Calibri" panose="020F0502020204030204" pitchFamily="34" charset="0"/>
              </a:rPr>
              <a:t>Status </a:t>
            </a:r>
            <a:endParaRPr lang="en-US" sz="3200" b="1" dirty="0"/>
          </a:p>
        </p:txBody>
      </p:sp>
      <p:sp>
        <p:nvSpPr>
          <p:cNvPr id="9" name="Rectangle 8"/>
          <p:cNvSpPr/>
          <p:nvPr/>
        </p:nvSpPr>
        <p:spPr>
          <a:xfrm>
            <a:off x="6224833" y="2274887"/>
            <a:ext cx="2980303" cy="584775"/>
          </a:xfrm>
          <a:prstGeom prst="rect">
            <a:avLst/>
          </a:prstGeom>
          <a:solidFill>
            <a:schemeClr val="bg1"/>
          </a:solidFill>
          <a:ln>
            <a:solidFill>
              <a:schemeClr val="tx1"/>
            </a:solidFill>
          </a:ln>
          <a:effectLst>
            <a:outerShdw blurRad="50800" dist="38100" dir="18900000" algn="bl" rotWithShape="0">
              <a:prstClr val="black">
                <a:alpha val="40000"/>
              </a:prstClr>
            </a:outerShdw>
          </a:effectLst>
        </p:spPr>
        <p:txBody>
          <a:bodyPr wrap="none">
            <a:spAutoFit/>
          </a:bodyPr>
          <a:lstStyle/>
          <a:p>
            <a:r>
              <a:rPr lang="en-US" sz="3200" b="1" dirty="0" smtClean="0">
                <a:latin typeface="Times New Roman" panose="02020603050405020304" pitchFamily="18" charset="0"/>
                <a:ea typeface="Calibri" panose="020F0502020204030204" pitchFamily="34" charset="0"/>
              </a:rPr>
              <a:t>Responsiveness </a:t>
            </a:r>
            <a:endParaRPr lang="en-US" sz="3200" b="1" dirty="0"/>
          </a:p>
        </p:txBody>
      </p:sp>
      <p:sp>
        <p:nvSpPr>
          <p:cNvPr id="10" name="Rectangle 9"/>
          <p:cNvSpPr/>
          <p:nvPr/>
        </p:nvSpPr>
        <p:spPr>
          <a:xfrm>
            <a:off x="159906" y="3098800"/>
            <a:ext cx="2513815" cy="2068195"/>
          </a:xfrm>
          <a:prstGeom prst="rect">
            <a:avLst/>
          </a:prstGeom>
          <a:solidFill>
            <a:schemeClr val="accent1">
              <a:lumMod val="20000"/>
              <a:lumOff val="80000"/>
            </a:schemeClr>
          </a:solidFill>
          <a:ln>
            <a:solidFill>
              <a:schemeClr val="bg1">
                <a:lumMod val="95000"/>
              </a:schemeClr>
            </a:solidFill>
          </a:ln>
        </p:spPr>
        <p:txBody>
          <a:bodyPr wrap="square">
            <a:spAutoFit/>
          </a:bodyPr>
          <a:lstStyle/>
          <a:p>
            <a:pPr>
              <a:lnSpc>
                <a:spcPct val="107000"/>
              </a:lnSpc>
            </a:pPr>
            <a:r>
              <a:rPr lang="en-US" sz="2400" dirty="0">
                <a:latin typeface="Times New Roman" panose="02020603050405020304" pitchFamily="18" charset="0"/>
                <a:ea typeface="Calibri" panose="020F0502020204030204" pitchFamily="34" charset="0"/>
                <a:cs typeface="Times New Roman" panose="02020603050405020304" pitchFamily="18" charset="0"/>
              </a:rPr>
              <a:t>We react to things by evaluating them as positive or negative, good </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or</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bad</a:t>
            </a:r>
            <a:r>
              <a:rPr lang="en-US" sz="2400" dirty="0">
                <a:latin typeface="Times New Roman" panose="02020603050405020304" pitchFamily="18" charset="0"/>
                <a:ea typeface="Calibri" panose="020F0502020204030204" pitchFamily="34"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p:txBody>
      </p:sp>
      <p:sp>
        <p:nvSpPr>
          <p:cNvPr id="11" name="Rectangle 10"/>
          <p:cNvSpPr/>
          <p:nvPr/>
        </p:nvSpPr>
        <p:spPr>
          <a:xfrm>
            <a:off x="3130235" y="3049047"/>
            <a:ext cx="2903352" cy="3253711"/>
          </a:xfrm>
          <a:prstGeom prst="rect">
            <a:avLst/>
          </a:prstGeom>
          <a:solidFill>
            <a:schemeClr val="accent1">
              <a:lumMod val="20000"/>
              <a:lumOff val="80000"/>
            </a:schemeClr>
          </a:solidFill>
          <a:ln>
            <a:solidFill>
              <a:schemeClr val="bg1">
                <a:lumMod val="95000"/>
              </a:schemeClr>
            </a:solidFill>
          </a:ln>
        </p:spPr>
        <p:txBody>
          <a:bodyPr wrap="square">
            <a:spAutoFit/>
          </a:bodyPr>
          <a:lstStyle/>
          <a:p>
            <a:pPr>
              <a:lnSpc>
                <a:spcPct val="107000"/>
              </a:lnSpc>
            </a:pPr>
            <a:r>
              <a:rPr lang="en-US" sz="2400" dirty="0">
                <a:latin typeface="Times New Roman" panose="02020603050405020304" pitchFamily="18" charset="0"/>
                <a:cs typeface="Times New Roman" panose="02020603050405020304" pitchFamily="18" charset="0"/>
              </a:rPr>
              <a:t>We perceive behaviors that indicate various aspects of status to us, for example, rich or poor, strong or weak, superior or subordinate.</a:t>
            </a:r>
            <a:endParaRPr lang="en-US" sz="3200" dirty="0">
              <a:latin typeface="Times New Roman" panose="02020603050405020304" pitchFamily="18" charset="0"/>
              <a:cs typeface="Times New Roman" panose="02020603050405020304" pitchFamily="18" charset="0"/>
            </a:endParaRPr>
          </a:p>
        </p:txBody>
      </p:sp>
      <p:sp>
        <p:nvSpPr>
          <p:cNvPr id="12" name="Rectangle 11"/>
          <p:cNvSpPr/>
          <p:nvPr/>
        </p:nvSpPr>
        <p:spPr>
          <a:xfrm>
            <a:off x="6224833" y="3049047"/>
            <a:ext cx="4050384" cy="1569660"/>
          </a:xfrm>
          <a:prstGeom prst="rect">
            <a:avLst/>
          </a:prstGeom>
          <a:solidFill>
            <a:schemeClr val="accent1">
              <a:lumMod val="20000"/>
              <a:lumOff val="80000"/>
            </a:schemeClr>
          </a:solidFill>
          <a:ln>
            <a:solidFill>
              <a:schemeClr val="bg1">
                <a:lumMod val="95000"/>
              </a:schemeClr>
            </a:solidFill>
          </a:ln>
        </p:spPr>
        <p:txBody>
          <a:bodyPr wrap="square">
            <a:spAutoFit/>
          </a:bodyPr>
          <a:lstStyle/>
          <a:p>
            <a:r>
              <a:rPr lang="en-US" sz="2400" dirty="0">
                <a:latin typeface="Times New Roman" panose="02020603050405020304" pitchFamily="18" charset="0"/>
                <a:ea typeface="Calibri" panose="020F0502020204030204" pitchFamily="34" charset="0"/>
              </a:rPr>
              <a:t>We perceive activity as being active or passive. This signals the intensity of our feelings about a person or subject.</a:t>
            </a:r>
            <a:endParaRPr lang="en-US" sz="2400" dirty="0"/>
          </a:p>
        </p:txBody>
      </p:sp>
      <p:pic>
        <p:nvPicPr>
          <p:cNvPr id="13" name="Picture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3024327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1000" fill="hold"/>
                                        <p:tgtEl>
                                          <p:spTgt spid="7"/>
                                        </p:tgtEl>
                                        <p:attrNameLst>
                                          <p:attrName>ppt_w</p:attrName>
                                        </p:attrNameLst>
                                      </p:cBhvr>
                                      <p:tavLst>
                                        <p:tav tm="0">
                                          <p:val>
                                            <p:fltVal val="0"/>
                                          </p:val>
                                        </p:tav>
                                        <p:tav tm="100000">
                                          <p:val>
                                            <p:strVal val="#ppt_w"/>
                                          </p:val>
                                        </p:tav>
                                      </p:tavLst>
                                    </p:anim>
                                    <p:anim calcmode="lin" valueType="num">
                                      <p:cBhvr>
                                        <p:cTn id="15" dur="1000" fill="hold"/>
                                        <p:tgtEl>
                                          <p:spTgt spid="7"/>
                                        </p:tgtEl>
                                        <p:attrNameLst>
                                          <p:attrName>ppt_h</p:attrName>
                                        </p:attrNameLst>
                                      </p:cBhvr>
                                      <p:tavLst>
                                        <p:tav tm="0">
                                          <p:val>
                                            <p:fltVal val="0"/>
                                          </p:val>
                                        </p:tav>
                                        <p:tav tm="100000">
                                          <p:val>
                                            <p:strVal val="#ppt_h"/>
                                          </p:val>
                                        </p:tav>
                                      </p:tavLst>
                                    </p:anim>
                                    <p:anim calcmode="lin" valueType="num">
                                      <p:cBhvr>
                                        <p:cTn id="16" dur="1000" fill="hold"/>
                                        <p:tgtEl>
                                          <p:spTgt spid="7"/>
                                        </p:tgtEl>
                                        <p:attrNameLst>
                                          <p:attrName>style.rotation</p:attrName>
                                        </p:attrNameLst>
                                      </p:cBhvr>
                                      <p:tavLst>
                                        <p:tav tm="0">
                                          <p:val>
                                            <p:fltVal val="90"/>
                                          </p:val>
                                        </p:tav>
                                        <p:tav tm="100000">
                                          <p:val>
                                            <p:fltVal val="0"/>
                                          </p:val>
                                        </p:tav>
                                      </p:tavLst>
                                    </p:anim>
                                    <p:animEffect transition="in" filter="fade">
                                      <p:cBhvr>
                                        <p:cTn id="17" dur="10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Vertic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31"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1000" fill="hold"/>
                                        <p:tgtEl>
                                          <p:spTgt spid="8"/>
                                        </p:tgtEl>
                                        <p:attrNameLst>
                                          <p:attrName>ppt_w</p:attrName>
                                        </p:attrNameLst>
                                      </p:cBhvr>
                                      <p:tavLst>
                                        <p:tav tm="0">
                                          <p:val>
                                            <p:fltVal val="0"/>
                                          </p:val>
                                        </p:tav>
                                        <p:tav tm="100000">
                                          <p:val>
                                            <p:strVal val="#ppt_w"/>
                                          </p:val>
                                        </p:tav>
                                      </p:tavLst>
                                    </p:anim>
                                    <p:anim calcmode="lin" valueType="num">
                                      <p:cBhvr>
                                        <p:cTn id="28" dur="1000" fill="hold"/>
                                        <p:tgtEl>
                                          <p:spTgt spid="8"/>
                                        </p:tgtEl>
                                        <p:attrNameLst>
                                          <p:attrName>ppt_h</p:attrName>
                                        </p:attrNameLst>
                                      </p:cBhvr>
                                      <p:tavLst>
                                        <p:tav tm="0">
                                          <p:val>
                                            <p:fltVal val="0"/>
                                          </p:val>
                                        </p:tav>
                                        <p:tav tm="100000">
                                          <p:val>
                                            <p:strVal val="#ppt_h"/>
                                          </p:val>
                                        </p:tav>
                                      </p:tavLst>
                                    </p:anim>
                                    <p:anim calcmode="lin" valueType="num">
                                      <p:cBhvr>
                                        <p:cTn id="29" dur="1000" fill="hold"/>
                                        <p:tgtEl>
                                          <p:spTgt spid="8"/>
                                        </p:tgtEl>
                                        <p:attrNameLst>
                                          <p:attrName>style.rotation</p:attrName>
                                        </p:attrNameLst>
                                      </p:cBhvr>
                                      <p:tavLst>
                                        <p:tav tm="0">
                                          <p:val>
                                            <p:fltVal val="90"/>
                                          </p:val>
                                        </p:tav>
                                        <p:tav tm="100000">
                                          <p:val>
                                            <p:fltVal val="0"/>
                                          </p:val>
                                        </p:tav>
                                      </p:tavLst>
                                    </p:anim>
                                    <p:animEffect transition="in" filter="fade">
                                      <p:cBhvr>
                                        <p:cTn id="30" dur="1000"/>
                                        <p:tgtEl>
                                          <p:spTgt spid="8"/>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barn(inVertical)">
                                      <p:cBhvr>
                                        <p:cTn id="35" dur="500"/>
                                        <p:tgtEl>
                                          <p:spTgt spid="11"/>
                                        </p:tgtEl>
                                      </p:cBhvr>
                                    </p:animEffect>
                                  </p:childTnLst>
                                </p:cTn>
                              </p:par>
                            </p:childTnLst>
                          </p:cTn>
                        </p:par>
                      </p:childTnLst>
                    </p:cTn>
                  </p:par>
                  <p:par>
                    <p:cTn id="36" fill="hold">
                      <p:stCondLst>
                        <p:cond delay="indefinite"/>
                      </p:stCondLst>
                      <p:childTnLst>
                        <p:par>
                          <p:cTn id="37" fill="hold">
                            <p:stCondLst>
                              <p:cond delay="0"/>
                            </p:stCondLst>
                            <p:childTnLst>
                              <p:par>
                                <p:cTn id="38" presetID="31" presetClass="entr" presetSubtype="0" fill="hold" grpId="0" nodeType="click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1000" fill="hold"/>
                                        <p:tgtEl>
                                          <p:spTgt spid="9"/>
                                        </p:tgtEl>
                                        <p:attrNameLst>
                                          <p:attrName>ppt_w</p:attrName>
                                        </p:attrNameLst>
                                      </p:cBhvr>
                                      <p:tavLst>
                                        <p:tav tm="0">
                                          <p:val>
                                            <p:fltVal val="0"/>
                                          </p:val>
                                        </p:tav>
                                        <p:tav tm="100000">
                                          <p:val>
                                            <p:strVal val="#ppt_w"/>
                                          </p:val>
                                        </p:tav>
                                      </p:tavLst>
                                    </p:anim>
                                    <p:anim calcmode="lin" valueType="num">
                                      <p:cBhvr>
                                        <p:cTn id="41" dur="1000" fill="hold"/>
                                        <p:tgtEl>
                                          <p:spTgt spid="9"/>
                                        </p:tgtEl>
                                        <p:attrNameLst>
                                          <p:attrName>ppt_h</p:attrName>
                                        </p:attrNameLst>
                                      </p:cBhvr>
                                      <p:tavLst>
                                        <p:tav tm="0">
                                          <p:val>
                                            <p:fltVal val="0"/>
                                          </p:val>
                                        </p:tav>
                                        <p:tav tm="100000">
                                          <p:val>
                                            <p:strVal val="#ppt_h"/>
                                          </p:val>
                                        </p:tav>
                                      </p:tavLst>
                                    </p:anim>
                                    <p:anim calcmode="lin" valueType="num">
                                      <p:cBhvr>
                                        <p:cTn id="42" dur="1000" fill="hold"/>
                                        <p:tgtEl>
                                          <p:spTgt spid="9"/>
                                        </p:tgtEl>
                                        <p:attrNameLst>
                                          <p:attrName>style.rotation</p:attrName>
                                        </p:attrNameLst>
                                      </p:cBhvr>
                                      <p:tavLst>
                                        <p:tav tm="0">
                                          <p:val>
                                            <p:fltVal val="90"/>
                                          </p:val>
                                        </p:tav>
                                        <p:tav tm="100000">
                                          <p:val>
                                            <p:fltVal val="0"/>
                                          </p:val>
                                        </p:tav>
                                      </p:tavLst>
                                    </p:anim>
                                    <p:animEffect transition="in" filter="fade">
                                      <p:cBhvr>
                                        <p:cTn id="43" dur="1000"/>
                                        <p:tgtEl>
                                          <p:spTgt spid="9"/>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barn(inVertical)">
                                      <p:cBhvr>
                                        <p:cTn id="4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P spid="1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224507"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Calibri" panose="020F0502020204030204" pitchFamily="34" charset="0"/>
                <a:cs typeface="Arial" panose="020B0604020202020204" pitchFamily="34" charset="0"/>
              </a:rPr>
              <a:t>Nonverbal </a:t>
            </a:r>
            <a:r>
              <a:rPr lang="en-US" sz="3600" dirty="0">
                <a:latin typeface="Times New Roman" panose="02020603050405020304" pitchFamily="18" charset="0"/>
                <a:ea typeface="Calibri" panose="020F0502020204030204" pitchFamily="34" charset="0"/>
                <a:cs typeface="Arial" panose="020B0604020202020204" pitchFamily="34" charset="0"/>
              </a:rPr>
              <a:t>Communication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0" y="977231"/>
            <a:ext cx="6749592" cy="584775"/>
          </a:xfrm>
          <a:prstGeom prst="rect">
            <a:avLst/>
          </a:prstGeom>
          <a:solidFill>
            <a:srgbClr val="7030A0"/>
          </a:solidFill>
          <a:ln>
            <a:solidFill>
              <a:schemeClr val="bg1"/>
            </a:solidFill>
          </a:ln>
          <a:effectLst>
            <a:reflection blurRad="6350" stA="50000" endA="300" endPos="55000" dir="5400000" sy="-100000" algn="bl" rotWithShape="0"/>
          </a:effectLst>
        </p:spPr>
        <p:txBody>
          <a:bodyPr wrap="square">
            <a:spAutoFit/>
          </a:bodyPr>
          <a:lstStyle/>
          <a:p>
            <a:r>
              <a:rPr lang="en-US" sz="3200" dirty="0">
                <a:solidFill>
                  <a:schemeClr val="bg1"/>
                </a:solidFill>
                <a:latin typeface="Times New Roman" panose="02020603050405020304" pitchFamily="18" charset="0"/>
                <a:cs typeface="Times New Roman" panose="02020603050405020304" pitchFamily="18" charset="0"/>
              </a:rPr>
              <a:t>Codes of Nonverbal Communication</a:t>
            </a:r>
          </a:p>
        </p:txBody>
      </p:sp>
      <p:sp>
        <p:nvSpPr>
          <p:cNvPr id="2" name="Rectangle 1"/>
          <p:cNvSpPr/>
          <p:nvPr/>
        </p:nvSpPr>
        <p:spPr>
          <a:xfrm>
            <a:off x="625310" y="2262206"/>
            <a:ext cx="6416511" cy="2835713"/>
          </a:xfrm>
          <a:prstGeom prst="rect">
            <a:avLst/>
          </a:prstGeom>
          <a:solidFill>
            <a:schemeClr val="accent1">
              <a:lumMod val="20000"/>
              <a:lumOff val="80000"/>
            </a:schemeClr>
          </a:solidFill>
          <a:ln>
            <a:solidFill>
              <a:schemeClr val="bg1">
                <a:lumMod val="95000"/>
              </a:schemeClr>
            </a:solidFill>
          </a:ln>
        </p:spPr>
        <p:txBody>
          <a:bodyPr wrap="square">
            <a:spAutoFit/>
          </a:bodyPr>
          <a:lstStyle/>
          <a:p>
            <a:pPr>
              <a:lnSpc>
                <a:spcPct val="107000"/>
              </a:lnSpc>
            </a:pPr>
            <a:r>
              <a:rPr lang="en-US" sz="2800" dirty="0">
                <a:latin typeface="Times New Roman" panose="02020603050405020304" pitchFamily="18" charset="0"/>
                <a:ea typeface="Calibri" panose="020F0502020204030204" pitchFamily="34" charset="0"/>
                <a:cs typeface="Arial" panose="020B0604020202020204" pitchFamily="34" charset="0"/>
              </a:rPr>
              <a:t>The primary categories or codes of nonverbal communication include vocal expression; space, environment, and territory; physical appearance; body movement, gestures, and posture; facial and eye expressions; and touch.</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4006636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arn(inVertical)">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24306"/>
            <a:ext cx="1090956" cy="933253"/>
          </a:xfrm>
          <a:prstGeom prst="rect">
            <a:avLst/>
          </a:prstGeom>
        </p:spPr>
      </p:pic>
      <p:sp>
        <p:nvSpPr>
          <p:cNvPr id="4" name="Rectangle 3"/>
          <p:cNvSpPr/>
          <p:nvPr/>
        </p:nvSpPr>
        <p:spPr>
          <a:xfrm>
            <a:off x="3421334" y="114379"/>
            <a:ext cx="5224507"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Calibri" panose="020F0502020204030204" pitchFamily="34" charset="0"/>
                <a:cs typeface="Arial" panose="020B0604020202020204" pitchFamily="34" charset="0"/>
              </a:rPr>
              <a:t>Nonverbal </a:t>
            </a:r>
            <a:r>
              <a:rPr lang="en-US" sz="3600" dirty="0">
                <a:latin typeface="Times New Roman" panose="02020603050405020304" pitchFamily="18" charset="0"/>
                <a:ea typeface="Calibri" panose="020F0502020204030204" pitchFamily="34" charset="0"/>
                <a:cs typeface="Arial" panose="020B0604020202020204" pitchFamily="34" charset="0"/>
              </a:rPr>
              <a:t>Communication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0" y="770264"/>
            <a:ext cx="6749592" cy="584775"/>
          </a:xfrm>
          <a:prstGeom prst="rect">
            <a:avLst/>
          </a:prstGeom>
          <a:solidFill>
            <a:srgbClr val="7030A0"/>
          </a:solidFill>
          <a:ln>
            <a:solidFill>
              <a:schemeClr val="bg1"/>
            </a:solidFill>
          </a:ln>
          <a:effectLst>
            <a:reflection blurRad="6350" stA="50000" endA="300" endPos="55000" dir="5400000" sy="-100000" algn="bl" rotWithShape="0"/>
          </a:effectLst>
        </p:spPr>
        <p:txBody>
          <a:bodyPr wrap="square">
            <a:spAutoFit/>
          </a:bodyPr>
          <a:lstStyle/>
          <a:p>
            <a:r>
              <a:rPr lang="en-US" sz="3200" dirty="0">
                <a:solidFill>
                  <a:schemeClr val="bg1"/>
                </a:solidFill>
                <a:latin typeface="Times New Roman" panose="02020603050405020304" pitchFamily="18" charset="0"/>
                <a:cs typeface="Times New Roman" panose="02020603050405020304" pitchFamily="18" charset="0"/>
              </a:rPr>
              <a:t>Codes of Nonverbal Communication</a:t>
            </a:r>
          </a:p>
        </p:txBody>
      </p:sp>
      <p:sp>
        <p:nvSpPr>
          <p:cNvPr id="3" name="Rectangle 2"/>
          <p:cNvSpPr/>
          <p:nvPr/>
        </p:nvSpPr>
        <p:spPr>
          <a:xfrm>
            <a:off x="506463" y="1413879"/>
            <a:ext cx="3039615" cy="593304"/>
          </a:xfrm>
          <a:prstGeom prst="rect">
            <a:avLst/>
          </a:prstGeom>
          <a:solidFill>
            <a:schemeClr val="bg1"/>
          </a:solidFill>
          <a:ln>
            <a:solidFill>
              <a:schemeClr val="tx1">
                <a:lumMod val="75000"/>
                <a:lumOff val="25000"/>
              </a:schemeClr>
            </a:solidFill>
          </a:ln>
          <a:effectLst>
            <a:outerShdw blurRad="50800" dist="38100" algn="l" rotWithShape="0">
              <a:prstClr val="black">
                <a:alpha val="40000"/>
              </a:prstClr>
            </a:outerShdw>
          </a:effectLst>
        </p:spPr>
        <p:txBody>
          <a:bodyPr wrap="none">
            <a:spAutoFit/>
          </a:bodyPr>
          <a:lstStyle/>
          <a:p>
            <a:pPr>
              <a:lnSpc>
                <a:spcPct val="107000"/>
              </a:lnSpc>
            </a:pPr>
            <a:r>
              <a:rPr lang="en-US" sz="3200" dirty="0">
                <a:latin typeface="Times New Roman" panose="02020603050405020304" pitchFamily="18" charset="0"/>
                <a:ea typeface="Calibri" panose="020F0502020204030204" pitchFamily="34" charset="0"/>
                <a:cs typeface="Arial" panose="020B0604020202020204" pitchFamily="34" charset="0"/>
              </a:rPr>
              <a:t>Vocal Expression</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738432" y="2142305"/>
            <a:ext cx="6557913" cy="3296736"/>
          </a:xfrm>
          <a:prstGeom prst="rect">
            <a:avLst/>
          </a:prstGeom>
          <a:solidFill>
            <a:schemeClr val="accent1">
              <a:lumMod val="20000"/>
              <a:lumOff val="80000"/>
            </a:schemeClr>
          </a:solidFill>
          <a:ln>
            <a:solidFill>
              <a:schemeClr val="bg1"/>
            </a:solidFill>
          </a:ln>
        </p:spPr>
        <p:txBody>
          <a:bodyPr wrap="square">
            <a:spAutoFit/>
          </a:bodyPr>
          <a:lstStyle/>
          <a:p>
            <a:pPr>
              <a:lnSpc>
                <a:spcPct val="107000"/>
              </a:lnSpc>
            </a:pPr>
            <a:r>
              <a:rPr lang="en-US" sz="2800" dirty="0" err="1">
                <a:latin typeface="Times New Roman" panose="02020603050405020304" pitchFamily="18" charset="0"/>
                <a:ea typeface="Calibri" panose="020F0502020204030204" pitchFamily="34" charset="0"/>
                <a:cs typeface="Arial" panose="020B0604020202020204" pitchFamily="34" charset="0"/>
              </a:rPr>
              <a:t>Vocalics</a:t>
            </a:r>
            <a:r>
              <a:rPr lang="en-US" sz="2800" dirty="0">
                <a:latin typeface="Times New Roman" panose="02020603050405020304" pitchFamily="18" charset="0"/>
                <a:ea typeface="Calibri" panose="020F0502020204030204" pitchFamily="34" charset="0"/>
                <a:cs typeface="Arial" panose="020B0604020202020204" pitchFamily="34" charset="0"/>
              </a:rPr>
              <a:t>, sometimes referred to as paralanguage, refers to how people use their voices to communicate and express themselves. Vocalic cues include tone (quality) of voice, volume, articulation, pitch (highness or lowness), rate of speech, and use of silence.</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030498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inVertical)">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4" name="Rectangle 3"/>
          <p:cNvSpPr/>
          <p:nvPr/>
        </p:nvSpPr>
        <p:spPr>
          <a:xfrm>
            <a:off x="3421334" y="114379"/>
            <a:ext cx="5224507"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Calibri" panose="020F0502020204030204" pitchFamily="34" charset="0"/>
                <a:cs typeface="Arial" panose="020B0604020202020204" pitchFamily="34" charset="0"/>
              </a:rPr>
              <a:t>Nonverbal </a:t>
            </a:r>
            <a:r>
              <a:rPr lang="en-US" sz="3600" dirty="0">
                <a:latin typeface="Times New Roman" panose="02020603050405020304" pitchFamily="18" charset="0"/>
                <a:ea typeface="Calibri" panose="020F0502020204030204" pitchFamily="34" charset="0"/>
                <a:cs typeface="Arial" panose="020B0604020202020204" pitchFamily="34" charset="0"/>
              </a:rPr>
              <a:t>Communication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0" y="770264"/>
            <a:ext cx="6749592" cy="584775"/>
          </a:xfrm>
          <a:prstGeom prst="rect">
            <a:avLst/>
          </a:prstGeom>
          <a:solidFill>
            <a:srgbClr val="7030A0"/>
          </a:solidFill>
          <a:ln>
            <a:solidFill>
              <a:schemeClr val="bg1"/>
            </a:solidFill>
          </a:ln>
          <a:effectLst>
            <a:reflection blurRad="6350" stA="50000" endA="300" endPos="55000" dir="5400000" sy="-100000" algn="bl" rotWithShape="0"/>
          </a:effectLst>
        </p:spPr>
        <p:txBody>
          <a:bodyPr wrap="square">
            <a:spAutoFit/>
          </a:bodyPr>
          <a:lstStyle/>
          <a:p>
            <a:r>
              <a:rPr lang="en-US" sz="3200" dirty="0">
                <a:solidFill>
                  <a:schemeClr val="bg1"/>
                </a:solidFill>
                <a:latin typeface="Times New Roman" panose="02020603050405020304" pitchFamily="18" charset="0"/>
                <a:cs typeface="Times New Roman" panose="02020603050405020304" pitchFamily="18" charset="0"/>
              </a:rPr>
              <a:t>Codes of Nonverbal Communication</a:t>
            </a:r>
          </a:p>
        </p:txBody>
      </p:sp>
      <p:sp>
        <p:nvSpPr>
          <p:cNvPr id="3" name="Rectangle 2"/>
          <p:cNvSpPr/>
          <p:nvPr/>
        </p:nvSpPr>
        <p:spPr>
          <a:xfrm>
            <a:off x="506463" y="1413879"/>
            <a:ext cx="1165704" cy="593304"/>
          </a:xfrm>
          <a:prstGeom prst="rect">
            <a:avLst/>
          </a:prstGeom>
          <a:solidFill>
            <a:schemeClr val="bg1"/>
          </a:solidFill>
          <a:ln>
            <a:solidFill>
              <a:schemeClr val="tx1">
                <a:lumMod val="75000"/>
                <a:lumOff val="25000"/>
              </a:schemeClr>
            </a:solidFill>
          </a:ln>
          <a:effectLst>
            <a:outerShdw blurRad="50800" dist="38100" algn="l" rotWithShape="0">
              <a:prstClr val="black">
                <a:alpha val="40000"/>
              </a:prstClr>
            </a:outerShdw>
          </a:effectLst>
        </p:spPr>
        <p:txBody>
          <a:bodyPr wrap="none">
            <a:spAutoFit/>
          </a:bodyPr>
          <a:lstStyle/>
          <a:p>
            <a:pPr>
              <a:lnSpc>
                <a:spcPct val="107000"/>
              </a:lnSpc>
            </a:pPr>
            <a:r>
              <a:rPr lang="en-US" sz="3200" dirty="0" smtClean="0">
                <a:latin typeface="Times New Roman" panose="02020603050405020304" pitchFamily="18" charset="0"/>
                <a:ea typeface="Calibri" panose="020F0502020204030204" pitchFamily="34" charset="0"/>
                <a:cs typeface="Arial" panose="020B0604020202020204" pitchFamily="34" charset="0"/>
              </a:rPr>
              <a:t>Space</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738432" y="2416982"/>
            <a:ext cx="8490409" cy="1200329"/>
          </a:xfrm>
          <a:prstGeom prst="rect">
            <a:avLst/>
          </a:prstGeom>
          <a:solidFill>
            <a:schemeClr val="accent1">
              <a:lumMod val="20000"/>
              <a:lumOff val="8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The first is </a:t>
            </a:r>
            <a:r>
              <a:rPr lang="en-US" sz="2400" b="1" u="sng"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a:t>
            </a:r>
            <a:r>
              <a:rPr lang="en-US" sz="2400" b="1" i="1" u="sng"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intimate zone </a:t>
            </a:r>
            <a:r>
              <a:rPr lang="en-US" sz="2400" dirty="0">
                <a:latin typeface="Times New Roman" panose="02020603050405020304" pitchFamily="18" charset="0"/>
                <a:cs typeface="Times New Roman" panose="02020603050405020304" pitchFamily="18" charset="0"/>
              </a:rPr>
              <a:t>(0 to 18 inches). This is usually reserved for our significant others, family members, and closest friends.</a:t>
            </a:r>
          </a:p>
        </p:txBody>
      </p:sp>
      <p:sp>
        <p:nvSpPr>
          <p:cNvPr id="2" name="Rectangle 1"/>
          <p:cNvSpPr/>
          <p:nvPr/>
        </p:nvSpPr>
        <p:spPr>
          <a:xfrm>
            <a:off x="738432" y="4273336"/>
            <a:ext cx="8132191" cy="882678"/>
          </a:xfrm>
          <a:prstGeom prst="rect">
            <a:avLst/>
          </a:prstGeom>
          <a:solidFill>
            <a:schemeClr val="accent1">
              <a:lumMod val="20000"/>
              <a:lumOff val="80000"/>
            </a:schemeClr>
          </a:solidFill>
          <a:ln>
            <a:solidFill>
              <a:schemeClr val="bg1"/>
            </a:solidFill>
          </a:ln>
        </p:spPr>
        <p:txBody>
          <a:bodyPr wrap="square">
            <a:spAutoFit/>
          </a:bodyPr>
          <a:lstStyle/>
          <a:p>
            <a:pPr>
              <a:lnSpc>
                <a:spcPct val="107000"/>
              </a:lnSpc>
            </a:pPr>
            <a:r>
              <a:rPr lang="en-US" sz="2400" b="1" u="sng" dirty="0">
                <a:solidFill>
                  <a:srgbClr val="7030A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The </a:t>
            </a:r>
            <a:r>
              <a:rPr lang="en-US" sz="2400" b="1" i="1" u="sng" dirty="0">
                <a:solidFill>
                  <a:srgbClr val="7030A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personal zone </a:t>
            </a:r>
            <a:r>
              <a:rPr lang="en-US" sz="2400" dirty="0">
                <a:latin typeface="Times New Roman" panose="02020603050405020304" pitchFamily="18" charset="0"/>
                <a:ea typeface="Calibri" panose="020F0502020204030204" pitchFamily="34" charset="0"/>
                <a:cs typeface="Arial" panose="020B0604020202020204" pitchFamily="34" charset="0"/>
              </a:rPr>
              <a:t>(18 inches to about 4 feet) is reserved for personal relationships with </a:t>
            </a:r>
            <a:r>
              <a:rPr lang="en-US" sz="2400" dirty="0" smtClean="0">
                <a:latin typeface="Times New Roman" panose="02020603050405020304" pitchFamily="18" charset="0"/>
                <a:ea typeface="Calibri" panose="020F0502020204030204" pitchFamily="34" charset="0"/>
                <a:cs typeface="Arial" panose="020B0604020202020204" pitchFamily="34" charset="0"/>
              </a:rPr>
              <a:t>casual acquaintances </a:t>
            </a:r>
            <a:r>
              <a:rPr lang="en-US" sz="2400" dirty="0">
                <a:latin typeface="Times New Roman" panose="02020603050405020304" pitchFamily="18" charset="0"/>
                <a:ea typeface="Calibri" panose="020F0502020204030204" pitchFamily="34" charset="0"/>
                <a:cs typeface="Arial" panose="020B0604020202020204" pitchFamily="34" charset="0"/>
              </a:rPr>
              <a:t>and friends.</a:t>
            </a:r>
            <a:endParaRPr lang="en-US" sz="12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620396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inVertical)">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arn(inVertical)">
                                      <p:cBhvr>
                                        <p:cTn id="2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4" name="Rectangle 3"/>
          <p:cNvSpPr/>
          <p:nvPr/>
        </p:nvSpPr>
        <p:spPr>
          <a:xfrm>
            <a:off x="3421334" y="114379"/>
            <a:ext cx="5224507"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Calibri" panose="020F0502020204030204" pitchFamily="34" charset="0"/>
                <a:cs typeface="Arial" panose="020B0604020202020204" pitchFamily="34" charset="0"/>
              </a:rPr>
              <a:t>Nonverbal </a:t>
            </a:r>
            <a:r>
              <a:rPr lang="en-US" sz="3600" dirty="0">
                <a:latin typeface="Times New Roman" panose="02020603050405020304" pitchFamily="18" charset="0"/>
                <a:ea typeface="Calibri" panose="020F0502020204030204" pitchFamily="34" charset="0"/>
                <a:cs typeface="Arial" panose="020B0604020202020204" pitchFamily="34" charset="0"/>
              </a:rPr>
              <a:t>Communication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0" y="770264"/>
            <a:ext cx="6749592" cy="584775"/>
          </a:xfrm>
          <a:prstGeom prst="rect">
            <a:avLst/>
          </a:prstGeom>
          <a:solidFill>
            <a:srgbClr val="7030A0"/>
          </a:solidFill>
          <a:ln>
            <a:solidFill>
              <a:schemeClr val="bg1"/>
            </a:solidFill>
          </a:ln>
          <a:effectLst>
            <a:reflection blurRad="6350" stA="50000" endA="300" endPos="55000" dir="5400000" sy="-100000" algn="bl" rotWithShape="0"/>
          </a:effectLst>
        </p:spPr>
        <p:txBody>
          <a:bodyPr wrap="square">
            <a:spAutoFit/>
          </a:bodyPr>
          <a:lstStyle/>
          <a:p>
            <a:r>
              <a:rPr lang="en-US" sz="3200" dirty="0">
                <a:solidFill>
                  <a:schemeClr val="bg1"/>
                </a:solidFill>
                <a:latin typeface="Times New Roman" panose="02020603050405020304" pitchFamily="18" charset="0"/>
                <a:cs typeface="Times New Roman" panose="02020603050405020304" pitchFamily="18" charset="0"/>
              </a:rPr>
              <a:t>Codes of Nonverbal Communication</a:t>
            </a:r>
          </a:p>
        </p:txBody>
      </p:sp>
      <p:sp>
        <p:nvSpPr>
          <p:cNvPr id="3" name="Rectangle 2"/>
          <p:cNvSpPr/>
          <p:nvPr/>
        </p:nvSpPr>
        <p:spPr>
          <a:xfrm>
            <a:off x="506463" y="1413879"/>
            <a:ext cx="1165704" cy="593304"/>
          </a:xfrm>
          <a:prstGeom prst="rect">
            <a:avLst/>
          </a:prstGeom>
          <a:solidFill>
            <a:schemeClr val="bg1"/>
          </a:solidFill>
          <a:ln>
            <a:solidFill>
              <a:schemeClr val="tx1">
                <a:lumMod val="75000"/>
                <a:lumOff val="25000"/>
              </a:schemeClr>
            </a:solidFill>
          </a:ln>
          <a:effectLst>
            <a:outerShdw blurRad="50800" dist="38100" algn="l" rotWithShape="0">
              <a:prstClr val="black">
                <a:alpha val="40000"/>
              </a:prstClr>
            </a:outerShdw>
          </a:effectLst>
        </p:spPr>
        <p:txBody>
          <a:bodyPr wrap="none">
            <a:spAutoFit/>
          </a:bodyPr>
          <a:lstStyle/>
          <a:p>
            <a:pPr>
              <a:lnSpc>
                <a:spcPct val="107000"/>
              </a:lnSpc>
            </a:pPr>
            <a:r>
              <a:rPr lang="en-US" sz="3200" dirty="0" smtClean="0">
                <a:latin typeface="Times New Roman" panose="02020603050405020304" pitchFamily="18" charset="0"/>
                <a:ea typeface="Calibri" panose="020F0502020204030204" pitchFamily="34" charset="0"/>
                <a:cs typeface="Arial" panose="020B0604020202020204" pitchFamily="34" charset="0"/>
              </a:rPr>
              <a:t>Space</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738432" y="2416982"/>
            <a:ext cx="8490409" cy="1569660"/>
          </a:xfrm>
          <a:prstGeom prst="rect">
            <a:avLst/>
          </a:prstGeom>
          <a:solidFill>
            <a:schemeClr val="accent1">
              <a:lumMod val="20000"/>
              <a:lumOff val="80000"/>
            </a:schemeClr>
          </a:solidFill>
          <a:ln>
            <a:solidFill>
              <a:schemeClr val="bg1"/>
            </a:solidFill>
          </a:ln>
        </p:spPr>
        <p:txBody>
          <a:bodyPr wrap="square">
            <a:spAutoFit/>
          </a:bodyPr>
          <a:lstStyle/>
          <a:p>
            <a:r>
              <a:rPr lang="en-US" sz="2400" b="1" u="sng"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a:t>
            </a:r>
            <a:r>
              <a:rPr lang="en-US" sz="2400" b="1" i="1" u="sng"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social zone </a:t>
            </a:r>
            <a:r>
              <a:rPr lang="en-US" sz="2400" dirty="0">
                <a:latin typeface="Times New Roman" panose="02020603050405020304" pitchFamily="18" charset="0"/>
                <a:cs typeface="Times New Roman" panose="02020603050405020304" pitchFamily="18" charset="0"/>
              </a:rPr>
              <a:t>(4 to 12 feet) is the distance at which we usually talk to strangers or conduct business. If you went to your professor’s office to discuss a grade, for example, you would most likely remain at a distance of 4 to 12 feet.</a:t>
            </a:r>
          </a:p>
        </p:txBody>
      </p:sp>
      <p:sp>
        <p:nvSpPr>
          <p:cNvPr id="2" name="Rectangle 1"/>
          <p:cNvSpPr/>
          <p:nvPr/>
        </p:nvSpPr>
        <p:spPr>
          <a:xfrm>
            <a:off x="389640" y="4254482"/>
            <a:ext cx="8132191" cy="2308324"/>
          </a:xfrm>
          <a:prstGeom prst="rect">
            <a:avLst/>
          </a:prstGeom>
          <a:solidFill>
            <a:schemeClr val="accent1">
              <a:lumMod val="20000"/>
              <a:lumOff val="80000"/>
            </a:schemeClr>
          </a:solidFill>
          <a:ln>
            <a:solidFill>
              <a:schemeClr val="bg1"/>
            </a:solidFill>
          </a:ln>
        </p:spPr>
        <p:txBody>
          <a:bodyPr wrap="square">
            <a:spAutoFit/>
          </a:bodyPr>
          <a:lstStyle/>
          <a:p>
            <a:r>
              <a:rPr lang="en-US" sz="2400" b="1" u="sng"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a:t>
            </a:r>
            <a:r>
              <a:rPr lang="en-US" sz="2400" b="1" i="1" u="sng"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public zone </a:t>
            </a:r>
            <a:r>
              <a:rPr lang="en-US" sz="2400" dirty="0">
                <a:latin typeface="Times New Roman" panose="02020603050405020304" pitchFamily="18" charset="0"/>
                <a:cs typeface="Times New Roman" panose="02020603050405020304" pitchFamily="18" charset="0"/>
              </a:rPr>
              <a:t>(more than 12 feet) refers to the distance typical of large, formal, public events. In large lecture classrooms, campaign rallies, or public speeches, the distance between speaker and audience is usually more than 12 feet. Understanding these spatial zones is important to your everyday nonverbal communication competency.</a:t>
            </a:r>
          </a:p>
        </p:txBody>
      </p:sp>
    </p:spTree>
    <p:extLst>
      <p:ext uri="{BB962C8B-B14F-4D97-AF65-F5344CB8AC3E}">
        <p14:creationId xmlns:p14="http://schemas.microsoft.com/office/powerpoint/2010/main" val="1712601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4" name="Rectangle 3"/>
          <p:cNvSpPr/>
          <p:nvPr/>
        </p:nvSpPr>
        <p:spPr>
          <a:xfrm>
            <a:off x="3421334" y="114379"/>
            <a:ext cx="5224507"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Calibri" panose="020F0502020204030204" pitchFamily="34" charset="0"/>
                <a:cs typeface="Arial" panose="020B0604020202020204" pitchFamily="34" charset="0"/>
              </a:rPr>
              <a:t>Nonverbal </a:t>
            </a:r>
            <a:r>
              <a:rPr lang="en-US" sz="3600" dirty="0">
                <a:latin typeface="Times New Roman" panose="02020603050405020304" pitchFamily="18" charset="0"/>
                <a:ea typeface="Calibri" panose="020F0502020204030204" pitchFamily="34" charset="0"/>
                <a:cs typeface="Arial" panose="020B0604020202020204" pitchFamily="34" charset="0"/>
              </a:rPr>
              <a:t>Communication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0" y="770264"/>
            <a:ext cx="6749592" cy="584775"/>
          </a:xfrm>
          <a:prstGeom prst="rect">
            <a:avLst/>
          </a:prstGeom>
          <a:solidFill>
            <a:srgbClr val="7030A0"/>
          </a:solidFill>
          <a:ln>
            <a:solidFill>
              <a:schemeClr val="bg1"/>
            </a:solidFill>
          </a:ln>
          <a:effectLst>
            <a:reflection blurRad="6350" stA="50000" endA="300" endPos="55000" dir="5400000" sy="-100000" algn="bl" rotWithShape="0"/>
          </a:effectLst>
        </p:spPr>
        <p:txBody>
          <a:bodyPr wrap="square">
            <a:spAutoFit/>
          </a:bodyPr>
          <a:lstStyle/>
          <a:p>
            <a:r>
              <a:rPr lang="en-US" sz="3200" dirty="0">
                <a:solidFill>
                  <a:schemeClr val="bg1"/>
                </a:solidFill>
                <a:latin typeface="Times New Roman" panose="02020603050405020304" pitchFamily="18" charset="0"/>
                <a:cs typeface="Times New Roman" panose="02020603050405020304" pitchFamily="18" charset="0"/>
              </a:rPr>
              <a:t>Codes of Nonverbal Communication</a:t>
            </a:r>
          </a:p>
        </p:txBody>
      </p:sp>
      <p:sp>
        <p:nvSpPr>
          <p:cNvPr id="3" name="Rectangle 2"/>
          <p:cNvSpPr/>
          <p:nvPr/>
        </p:nvSpPr>
        <p:spPr>
          <a:xfrm>
            <a:off x="553597" y="1589358"/>
            <a:ext cx="2326278" cy="593304"/>
          </a:xfrm>
          <a:prstGeom prst="rect">
            <a:avLst/>
          </a:prstGeom>
          <a:solidFill>
            <a:schemeClr val="bg1"/>
          </a:solidFill>
          <a:ln>
            <a:solidFill>
              <a:schemeClr val="tx1">
                <a:lumMod val="75000"/>
                <a:lumOff val="25000"/>
              </a:schemeClr>
            </a:solidFill>
          </a:ln>
          <a:effectLst>
            <a:outerShdw blurRad="50800" dist="38100" algn="l" rotWithShape="0">
              <a:prstClr val="black">
                <a:alpha val="40000"/>
              </a:prstClr>
            </a:outerShdw>
          </a:effectLst>
        </p:spPr>
        <p:txBody>
          <a:bodyPr wrap="none">
            <a:spAutoFit/>
          </a:bodyPr>
          <a:lstStyle/>
          <a:p>
            <a:pPr>
              <a:lnSpc>
                <a:spcPct val="107000"/>
              </a:lnSpc>
            </a:pPr>
            <a:r>
              <a:rPr lang="en-US" sz="3200" dirty="0" smtClean="0">
                <a:latin typeface="Times New Roman" panose="02020603050405020304" pitchFamily="18" charset="0"/>
                <a:ea typeface="Calibri" panose="020F0502020204030204" pitchFamily="34" charset="0"/>
                <a:cs typeface="Arial" panose="020B0604020202020204" pitchFamily="34" charset="0"/>
              </a:rPr>
              <a:t>Environment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738433" y="2416982"/>
            <a:ext cx="6180842" cy="2677656"/>
          </a:xfrm>
          <a:prstGeom prst="rect">
            <a:avLst/>
          </a:prstGeom>
          <a:solidFill>
            <a:schemeClr val="accent1">
              <a:lumMod val="20000"/>
              <a:lumOff val="8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The constructed or natural surroundings that influence your communicative decisions, attitude, and mood are termed the environment. People are influenced by environmental factors such as architecture, design, doors, windows, color, lighting, smell, seating arrangements, temperature, and cleanliness.</a:t>
            </a:r>
          </a:p>
        </p:txBody>
      </p:sp>
    </p:spTree>
    <p:extLst>
      <p:ext uri="{BB962C8B-B14F-4D97-AF65-F5344CB8AC3E}">
        <p14:creationId xmlns:p14="http://schemas.microsoft.com/office/powerpoint/2010/main" val="21570842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inVertical)">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4" name="Rectangle 3"/>
          <p:cNvSpPr/>
          <p:nvPr/>
        </p:nvSpPr>
        <p:spPr>
          <a:xfrm>
            <a:off x="3421334" y="114379"/>
            <a:ext cx="5224507"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Calibri" panose="020F0502020204030204" pitchFamily="34" charset="0"/>
                <a:cs typeface="Arial" panose="020B0604020202020204" pitchFamily="34" charset="0"/>
              </a:rPr>
              <a:t>Nonverbal </a:t>
            </a:r>
            <a:r>
              <a:rPr lang="en-US" sz="3600" dirty="0">
                <a:latin typeface="Times New Roman" panose="02020603050405020304" pitchFamily="18" charset="0"/>
                <a:ea typeface="Calibri" panose="020F0502020204030204" pitchFamily="34" charset="0"/>
                <a:cs typeface="Arial" panose="020B0604020202020204" pitchFamily="34" charset="0"/>
              </a:rPr>
              <a:t>Communication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188536" y="872151"/>
            <a:ext cx="6749592" cy="584775"/>
          </a:xfrm>
          <a:prstGeom prst="rect">
            <a:avLst/>
          </a:prstGeom>
          <a:solidFill>
            <a:srgbClr val="7030A0"/>
          </a:solidFill>
          <a:ln>
            <a:solidFill>
              <a:schemeClr val="bg1"/>
            </a:solidFill>
          </a:ln>
          <a:effectLst>
            <a:reflection blurRad="6350" stA="50000" endA="300" endPos="55000" dir="5400000" sy="-100000" algn="bl" rotWithShape="0"/>
          </a:effectLst>
        </p:spPr>
        <p:txBody>
          <a:bodyPr wrap="square">
            <a:spAutoFit/>
          </a:bodyPr>
          <a:lstStyle/>
          <a:p>
            <a:r>
              <a:rPr lang="en-US" sz="3200" dirty="0" smtClean="0">
                <a:solidFill>
                  <a:schemeClr val="bg1"/>
                </a:solidFill>
                <a:latin typeface="Times New Roman" panose="02020603050405020304" pitchFamily="18" charset="0"/>
                <a:cs typeface="Times New Roman" panose="02020603050405020304" pitchFamily="18" charset="0"/>
              </a:rPr>
              <a:t>Six distinct ways of environment </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610158" y="1487704"/>
            <a:ext cx="1600118" cy="523220"/>
          </a:xfrm>
          <a:prstGeom prst="rect">
            <a:avLst/>
          </a:prstGeom>
          <a:solidFill>
            <a:schemeClr val="bg1"/>
          </a:solidFill>
          <a:ln>
            <a:solidFill>
              <a:schemeClr val="tx1">
                <a:lumMod val="75000"/>
                <a:lumOff val="25000"/>
              </a:schemeClr>
            </a:solidFill>
          </a:ln>
          <a:effectLst>
            <a:outerShdw blurRad="50800" dist="38100" algn="l" rotWithShape="0">
              <a:prstClr val="black">
                <a:alpha val="40000"/>
              </a:prstClr>
            </a:outerShdw>
          </a:effectLst>
        </p:spPr>
        <p:txBody>
          <a:bodyPr wrap="none">
            <a:spAutoFit/>
          </a:bodyPr>
          <a:lstStyle/>
          <a:p>
            <a:r>
              <a:rPr lang="en-US" sz="2800" dirty="0" smtClean="0">
                <a:latin typeface="Times New Roman" panose="02020603050405020304" pitchFamily="18" charset="0"/>
                <a:cs typeface="Times New Roman" panose="02020603050405020304" pitchFamily="18" charset="0"/>
              </a:rPr>
              <a:t>Formality</a:t>
            </a:r>
            <a:endParaRPr lang="en-US" sz="2800" dirty="0">
              <a:latin typeface="Times New Roman" panose="02020603050405020304" pitchFamily="18" charset="0"/>
              <a:cs typeface="Times New Roman" panose="02020603050405020304" pitchFamily="18" charset="0"/>
            </a:endParaRPr>
          </a:p>
        </p:txBody>
      </p:sp>
      <p:sp>
        <p:nvSpPr>
          <p:cNvPr id="6" name="Rectangle 5"/>
          <p:cNvSpPr/>
          <p:nvPr/>
        </p:nvSpPr>
        <p:spPr>
          <a:xfrm>
            <a:off x="610158" y="2143589"/>
            <a:ext cx="7907408" cy="1569660"/>
          </a:xfrm>
          <a:prstGeom prst="rect">
            <a:avLst/>
          </a:prstGeom>
          <a:solidFill>
            <a:schemeClr val="accent1">
              <a:lumMod val="20000"/>
              <a:lumOff val="8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It is an understanding people have of environment that relates to how comfortably they can behave, in light of their expectations. Sometimes it is more about the atmosphere of a certain place than the place itself.</a:t>
            </a:r>
          </a:p>
        </p:txBody>
      </p:sp>
      <p:sp>
        <p:nvSpPr>
          <p:cNvPr id="7" name="Rectangle 6"/>
          <p:cNvSpPr/>
          <p:nvPr/>
        </p:nvSpPr>
        <p:spPr>
          <a:xfrm>
            <a:off x="610158" y="3987379"/>
            <a:ext cx="1330942" cy="523220"/>
          </a:xfrm>
          <a:prstGeom prst="rect">
            <a:avLst/>
          </a:prstGeom>
          <a:solidFill>
            <a:schemeClr val="bg1"/>
          </a:solidFill>
          <a:ln>
            <a:solidFill>
              <a:schemeClr val="tx1">
                <a:lumMod val="75000"/>
                <a:lumOff val="25000"/>
              </a:schemeClr>
            </a:solidFill>
          </a:ln>
          <a:effectLst>
            <a:outerShdw blurRad="50800" dist="38100" algn="l" rotWithShape="0">
              <a:prstClr val="black">
                <a:alpha val="40000"/>
              </a:prstClr>
            </a:outerShdw>
          </a:effectLst>
        </p:spPr>
        <p:txBody>
          <a:bodyPr wrap="none">
            <a:spAutoFit/>
          </a:bodyPr>
          <a:lstStyle/>
          <a:p>
            <a:r>
              <a:rPr lang="en-US" sz="2800" dirty="0">
                <a:latin typeface="Times New Roman" panose="02020603050405020304" pitchFamily="18" charset="0"/>
                <a:cs typeface="Times New Roman" panose="02020603050405020304" pitchFamily="18" charset="0"/>
              </a:rPr>
              <a:t>Warmth</a:t>
            </a:r>
          </a:p>
        </p:txBody>
      </p:sp>
      <p:sp>
        <p:nvSpPr>
          <p:cNvPr id="8" name="Rectangle 7"/>
          <p:cNvSpPr/>
          <p:nvPr/>
        </p:nvSpPr>
        <p:spPr>
          <a:xfrm>
            <a:off x="610158" y="4643264"/>
            <a:ext cx="7317784" cy="1200329"/>
          </a:xfrm>
          <a:prstGeom prst="rect">
            <a:avLst/>
          </a:prstGeom>
          <a:solidFill>
            <a:schemeClr val="accent1">
              <a:lumMod val="20000"/>
              <a:lumOff val="8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This means that the environment gives off a certain sense of warmth, comfort, or a welcoming context based on our past or current experience.</a:t>
            </a:r>
          </a:p>
        </p:txBody>
      </p:sp>
    </p:spTree>
    <p:extLst>
      <p:ext uri="{BB962C8B-B14F-4D97-AF65-F5344CB8AC3E}">
        <p14:creationId xmlns:p14="http://schemas.microsoft.com/office/powerpoint/2010/main" val="1889197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ppt_w</p:attrName>
                                        </p:attrNameLst>
                                      </p:cBhvr>
                                      <p:tavLst>
                                        <p:tav tm="0">
                                          <p:val>
                                            <p:fltVal val="0"/>
                                          </p:val>
                                        </p:tav>
                                        <p:tav tm="100000">
                                          <p:val>
                                            <p:strVal val="#ppt_w"/>
                                          </p:val>
                                        </p:tav>
                                      </p:tavLst>
                                    </p:anim>
                                    <p:anim calcmode="lin" valueType="num">
                                      <p:cBhvr>
                                        <p:cTn id="15" dur="1000" fill="hold"/>
                                        <p:tgtEl>
                                          <p:spTgt spid="3"/>
                                        </p:tgtEl>
                                        <p:attrNameLst>
                                          <p:attrName>ppt_h</p:attrName>
                                        </p:attrNameLst>
                                      </p:cBhvr>
                                      <p:tavLst>
                                        <p:tav tm="0">
                                          <p:val>
                                            <p:fltVal val="0"/>
                                          </p:val>
                                        </p:tav>
                                        <p:tav tm="100000">
                                          <p:val>
                                            <p:strVal val="#ppt_h"/>
                                          </p:val>
                                        </p:tav>
                                      </p:tavLst>
                                    </p:anim>
                                    <p:anim calcmode="lin" valueType="num">
                                      <p:cBhvr>
                                        <p:cTn id="16" dur="1000" fill="hold"/>
                                        <p:tgtEl>
                                          <p:spTgt spid="3"/>
                                        </p:tgtEl>
                                        <p:attrNameLst>
                                          <p:attrName>style.rotation</p:attrName>
                                        </p:attrNameLst>
                                      </p:cBhvr>
                                      <p:tavLst>
                                        <p:tav tm="0">
                                          <p:val>
                                            <p:fltVal val="90"/>
                                          </p:val>
                                        </p:tav>
                                        <p:tav tm="100000">
                                          <p:val>
                                            <p:fltVal val="0"/>
                                          </p:val>
                                        </p:tav>
                                      </p:tavLst>
                                    </p:anim>
                                    <p:animEffect transition="in" filter="fade">
                                      <p:cBhvr>
                                        <p:cTn id="17" dur="1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arn(inVertic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31"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1000" fill="hold"/>
                                        <p:tgtEl>
                                          <p:spTgt spid="7"/>
                                        </p:tgtEl>
                                        <p:attrNameLst>
                                          <p:attrName>ppt_w</p:attrName>
                                        </p:attrNameLst>
                                      </p:cBhvr>
                                      <p:tavLst>
                                        <p:tav tm="0">
                                          <p:val>
                                            <p:fltVal val="0"/>
                                          </p:val>
                                        </p:tav>
                                        <p:tav tm="100000">
                                          <p:val>
                                            <p:strVal val="#ppt_w"/>
                                          </p:val>
                                        </p:tav>
                                      </p:tavLst>
                                    </p:anim>
                                    <p:anim calcmode="lin" valueType="num">
                                      <p:cBhvr>
                                        <p:cTn id="28" dur="1000" fill="hold"/>
                                        <p:tgtEl>
                                          <p:spTgt spid="7"/>
                                        </p:tgtEl>
                                        <p:attrNameLst>
                                          <p:attrName>ppt_h</p:attrName>
                                        </p:attrNameLst>
                                      </p:cBhvr>
                                      <p:tavLst>
                                        <p:tav tm="0">
                                          <p:val>
                                            <p:fltVal val="0"/>
                                          </p:val>
                                        </p:tav>
                                        <p:tav tm="100000">
                                          <p:val>
                                            <p:strVal val="#ppt_h"/>
                                          </p:val>
                                        </p:tav>
                                      </p:tavLst>
                                    </p:anim>
                                    <p:anim calcmode="lin" valueType="num">
                                      <p:cBhvr>
                                        <p:cTn id="29" dur="1000" fill="hold"/>
                                        <p:tgtEl>
                                          <p:spTgt spid="7"/>
                                        </p:tgtEl>
                                        <p:attrNameLst>
                                          <p:attrName>style.rotation</p:attrName>
                                        </p:attrNameLst>
                                      </p:cBhvr>
                                      <p:tavLst>
                                        <p:tav tm="0">
                                          <p:val>
                                            <p:fltVal val="90"/>
                                          </p:val>
                                        </p:tav>
                                        <p:tav tm="100000">
                                          <p:val>
                                            <p:fltVal val="0"/>
                                          </p:val>
                                        </p:tav>
                                      </p:tavLst>
                                    </p:anim>
                                    <p:animEffect transition="in" filter="fade">
                                      <p:cBhvr>
                                        <p:cTn id="30" dur="1000"/>
                                        <p:tgtEl>
                                          <p:spTgt spid="7"/>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barn(inVertical)">
                                      <p:cBhvr>
                                        <p:cTn id="3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6" grpId="0" animBg="1"/>
      <p:bldP spid="7" grpId="0" animBg="1"/>
      <p:bldP spid="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4" name="Rectangle 3"/>
          <p:cNvSpPr/>
          <p:nvPr/>
        </p:nvSpPr>
        <p:spPr>
          <a:xfrm>
            <a:off x="3421334" y="114379"/>
            <a:ext cx="5224507"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Calibri" panose="020F0502020204030204" pitchFamily="34" charset="0"/>
                <a:cs typeface="Arial" panose="020B0604020202020204" pitchFamily="34" charset="0"/>
              </a:rPr>
              <a:t>Nonverbal </a:t>
            </a:r>
            <a:r>
              <a:rPr lang="en-US" sz="3600" dirty="0">
                <a:latin typeface="Times New Roman" panose="02020603050405020304" pitchFamily="18" charset="0"/>
                <a:ea typeface="Calibri" panose="020F0502020204030204" pitchFamily="34" charset="0"/>
                <a:cs typeface="Arial" panose="020B0604020202020204" pitchFamily="34" charset="0"/>
              </a:rPr>
              <a:t>Communication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179109" y="817852"/>
            <a:ext cx="6749592" cy="584775"/>
          </a:xfrm>
          <a:prstGeom prst="rect">
            <a:avLst/>
          </a:prstGeom>
          <a:solidFill>
            <a:srgbClr val="7030A0"/>
          </a:solidFill>
          <a:ln>
            <a:solidFill>
              <a:schemeClr val="bg1"/>
            </a:solidFill>
          </a:ln>
          <a:effectLst>
            <a:reflection blurRad="6350" stA="50000" endA="300" endPos="55000" dir="5400000" sy="-100000" algn="bl" rotWithShape="0"/>
          </a:effectLst>
        </p:spPr>
        <p:txBody>
          <a:bodyPr wrap="square">
            <a:spAutoFit/>
          </a:bodyPr>
          <a:lstStyle/>
          <a:p>
            <a:r>
              <a:rPr lang="en-US" sz="3200" dirty="0" smtClean="0">
                <a:solidFill>
                  <a:schemeClr val="bg1"/>
                </a:solidFill>
                <a:latin typeface="Times New Roman" panose="02020603050405020304" pitchFamily="18" charset="0"/>
                <a:cs typeface="Times New Roman" panose="02020603050405020304" pitchFamily="18" charset="0"/>
              </a:rPr>
              <a:t>Six distinct ways of environment </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610158" y="1487704"/>
            <a:ext cx="1281120" cy="523220"/>
          </a:xfrm>
          <a:prstGeom prst="rect">
            <a:avLst/>
          </a:prstGeom>
          <a:solidFill>
            <a:schemeClr val="bg1"/>
          </a:solidFill>
          <a:ln>
            <a:solidFill>
              <a:schemeClr val="tx1">
                <a:lumMod val="75000"/>
                <a:lumOff val="25000"/>
              </a:schemeClr>
            </a:solidFill>
          </a:ln>
          <a:effectLst>
            <a:outerShdw blurRad="50800" dist="38100" algn="l" rotWithShape="0">
              <a:prstClr val="black">
                <a:alpha val="40000"/>
              </a:prstClr>
            </a:outerShdw>
          </a:effectLst>
        </p:spPr>
        <p:txBody>
          <a:bodyPr wrap="none">
            <a:spAutoFit/>
          </a:bodyPr>
          <a:lstStyle/>
          <a:p>
            <a:r>
              <a:rPr lang="en-US" sz="2800" dirty="0" smtClean="0">
                <a:latin typeface="Times New Roman" panose="02020603050405020304" pitchFamily="18" charset="0"/>
                <a:cs typeface="Times New Roman" panose="02020603050405020304" pitchFamily="18" charset="0"/>
              </a:rPr>
              <a:t>Privacy</a:t>
            </a:r>
            <a:endParaRPr lang="en-US" sz="2800" dirty="0">
              <a:latin typeface="Times New Roman" panose="02020603050405020304" pitchFamily="18" charset="0"/>
              <a:cs typeface="Times New Roman" panose="02020603050405020304" pitchFamily="18" charset="0"/>
            </a:endParaRPr>
          </a:p>
        </p:txBody>
      </p:sp>
      <p:sp>
        <p:nvSpPr>
          <p:cNvPr id="6" name="Rectangle 5"/>
          <p:cNvSpPr/>
          <p:nvPr/>
        </p:nvSpPr>
        <p:spPr>
          <a:xfrm>
            <a:off x="610158" y="2143589"/>
            <a:ext cx="7907408" cy="1569660"/>
          </a:xfrm>
          <a:prstGeom prst="rect">
            <a:avLst/>
          </a:prstGeom>
          <a:solidFill>
            <a:schemeClr val="accent1">
              <a:lumMod val="20000"/>
              <a:lumOff val="80000"/>
            </a:schemeClr>
          </a:solidFill>
          <a:ln>
            <a:solidFill>
              <a:schemeClr val="bg1"/>
            </a:solidFill>
          </a:ln>
        </p:spPr>
        <p:txBody>
          <a:bodyPr wrap="square">
            <a:spAutoFit/>
          </a:bodyPr>
          <a:lstStyle/>
          <a:p>
            <a:r>
              <a:rPr lang="en-US" sz="2400" i="1" dirty="0">
                <a:latin typeface="Times New Roman" panose="02020603050405020304" pitchFamily="18" charset="0"/>
                <a:cs typeface="Times New Roman" panose="02020603050405020304" pitchFamily="18" charset="0"/>
              </a:rPr>
              <a:t>It </a:t>
            </a:r>
            <a:r>
              <a:rPr lang="en-US" sz="2400" dirty="0">
                <a:latin typeface="Times New Roman" panose="02020603050405020304" pitchFamily="18" charset="0"/>
                <a:cs typeface="Times New Roman" panose="02020603050405020304" pitchFamily="18" charset="0"/>
              </a:rPr>
              <a:t>is another way the environment can be perceived. Do you prefer a crowded and noisy restaurant or a peaceful and quiet one? Do you choose a seat in the back of a movie theater or in the middle next to many other moviegoers?</a:t>
            </a:r>
          </a:p>
        </p:txBody>
      </p:sp>
      <p:sp>
        <p:nvSpPr>
          <p:cNvPr id="7" name="Rectangle 6"/>
          <p:cNvSpPr/>
          <p:nvPr/>
        </p:nvSpPr>
        <p:spPr>
          <a:xfrm>
            <a:off x="610158" y="3987379"/>
            <a:ext cx="1778051" cy="523220"/>
          </a:xfrm>
          <a:prstGeom prst="rect">
            <a:avLst/>
          </a:prstGeom>
          <a:solidFill>
            <a:schemeClr val="bg1"/>
          </a:solidFill>
          <a:ln>
            <a:solidFill>
              <a:schemeClr val="tx1">
                <a:lumMod val="75000"/>
                <a:lumOff val="25000"/>
              </a:schemeClr>
            </a:solidFill>
          </a:ln>
          <a:effectLst>
            <a:outerShdw blurRad="50800" dist="38100" algn="l" rotWithShape="0">
              <a:prstClr val="black">
                <a:alpha val="40000"/>
              </a:prstClr>
            </a:outerShdw>
          </a:effectLst>
        </p:spPr>
        <p:txBody>
          <a:bodyPr wrap="none">
            <a:spAutoFit/>
          </a:bodyPr>
          <a:lstStyle/>
          <a:p>
            <a:r>
              <a:rPr lang="en-US" sz="2800" dirty="0" smtClean="0">
                <a:latin typeface="Times New Roman" panose="02020603050405020304" pitchFamily="18" charset="0"/>
                <a:cs typeface="Times New Roman" panose="02020603050405020304" pitchFamily="18" charset="0"/>
              </a:rPr>
              <a:t>Familiarity</a:t>
            </a:r>
            <a:endParaRPr lang="en-US" sz="2800" dirty="0">
              <a:latin typeface="Times New Roman" panose="02020603050405020304" pitchFamily="18" charset="0"/>
              <a:cs typeface="Times New Roman" panose="02020603050405020304" pitchFamily="18" charset="0"/>
            </a:endParaRPr>
          </a:p>
        </p:txBody>
      </p:sp>
      <p:sp>
        <p:nvSpPr>
          <p:cNvPr id="8" name="Rectangle 7"/>
          <p:cNvSpPr/>
          <p:nvPr/>
        </p:nvSpPr>
        <p:spPr>
          <a:xfrm>
            <a:off x="610158" y="4643264"/>
            <a:ext cx="7317784" cy="1938992"/>
          </a:xfrm>
          <a:prstGeom prst="rect">
            <a:avLst/>
          </a:prstGeom>
          <a:solidFill>
            <a:schemeClr val="accent1">
              <a:lumMod val="20000"/>
              <a:lumOff val="8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It means that we tend to react cautiously when we meet new people or are confronted with an unfamiliar environment. Not knowing where we are and what to expect makes us feel less comfortable. We like knowing what to expect and how to behave in the environment.</a:t>
            </a:r>
          </a:p>
        </p:txBody>
      </p:sp>
    </p:spTree>
    <p:extLst>
      <p:ext uri="{BB962C8B-B14F-4D97-AF65-F5344CB8AC3E}">
        <p14:creationId xmlns:p14="http://schemas.microsoft.com/office/powerpoint/2010/main" val="460898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inVertical)">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1000" fill="hold"/>
                                        <p:tgtEl>
                                          <p:spTgt spid="7"/>
                                        </p:tgtEl>
                                        <p:attrNameLst>
                                          <p:attrName>ppt_w</p:attrName>
                                        </p:attrNameLst>
                                      </p:cBhvr>
                                      <p:tavLst>
                                        <p:tav tm="0">
                                          <p:val>
                                            <p:fltVal val="0"/>
                                          </p:val>
                                        </p:tav>
                                        <p:tav tm="100000">
                                          <p:val>
                                            <p:strVal val="#ppt_w"/>
                                          </p:val>
                                        </p:tav>
                                      </p:tavLst>
                                    </p:anim>
                                    <p:anim calcmode="lin" valueType="num">
                                      <p:cBhvr>
                                        <p:cTn id="21" dur="1000" fill="hold"/>
                                        <p:tgtEl>
                                          <p:spTgt spid="7"/>
                                        </p:tgtEl>
                                        <p:attrNameLst>
                                          <p:attrName>ppt_h</p:attrName>
                                        </p:attrNameLst>
                                      </p:cBhvr>
                                      <p:tavLst>
                                        <p:tav tm="0">
                                          <p:val>
                                            <p:fltVal val="0"/>
                                          </p:val>
                                        </p:tav>
                                        <p:tav tm="100000">
                                          <p:val>
                                            <p:strVal val="#ppt_h"/>
                                          </p:val>
                                        </p:tav>
                                      </p:tavLst>
                                    </p:anim>
                                    <p:anim calcmode="lin" valueType="num">
                                      <p:cBhvr>
                                        <p:cTn id="22" dur="1000" fill="hold"/>
                                        <p:tgtEl>
                                          <p:spTgt spid="7"/>
                                        </p:tgtEl>
                                        <p:attrNameLst>
                                          <p:attrName>style.rotation</p:attrName>
                                        </p:attrNameLst>
                                      </p:cBhvr>
                                      <p:tavLst>
                                        <p:tav tm="0">
                                          <p:val>
                                            <p:fltVal val="90"/>
                                          </p:val>
                                        </p:tav>
                                        <p:tav tm="100000">
                                          <p:val>
                                            <p:fltVal val="0"/>
                                          </p:val>
                                        </p:tav>
                                      </p:tavLst>
                                    </p:anim>
                                    <p:animEffect transition="in" filter="fade">
                                      <p:cBhvr>
                                        <p:cTn id="23" dur="10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barn(inVertical)">
                                      <p:cBhvr>
                                        <p:cTn id="2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P spid="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4" name="Rectangle 3"/>
          <p:cNvSpPr/>
          <p:nvPr/>
        </p:nvSpPr>
        <p:spPr>
          <a:xfrm>
            <a:off x="3421334" y="114379"/>
            <a:ext cx="5224507"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Calibri" panose="020F0502020204030204" pitchFamily="34" charset="0"/>
                <a:cs typeface="Arial" panose="020B0604020202020204" pitchFamily="34" charset="0"/>
              </a:rPr>
              <a:t>Nonverbal </a:t>
            </a:r>
            <a:r>
              <a:rPr lang="en-US" sz="3600" dirty="0">
                <a:latin typeface="Times New Roman" panose="02020603050405020304" pitchFamily="18" charset="0"/>
                <a:ea typeface="Calibri" panose="020F0502020204030204" pitchFamily="34" charset="0"/>
                <a:cs typeface="Arial" panose="020B0604020202020204" pitchFamily="34" charset="0"/>
              </a:rPr>
              <a:t>Communication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0" y="770264"/>
            <a:ext cx="6749592" cy="584775"/>
          </a:xfrm>
          <a:prstGeom prst="rect">
            <a:avLst/>
          </a:prstGeom>
          <a:solidFill>
            <a:srgbClr val="7030A0"/>
          </a:solidFill>
          <a:ln>
            <a:solidFill>
              <a:schemeClr val="bg1"/>
            </a:solidFill>
          </a:ln>
          <a:effectLst>
            <a:reflection blurRad="6350" stA="50000" endA="300" endPos="55000" dir="5400000" sy="-100000" algn="bl" rotWithShape="0"/>
          </a:effectLst>
        </p:spPr>
        <p:txBody>
          <a:bodyPr wrap="square">
            <a:spAutoFit/>
          </a:bodyPr>
          <a:lstStyle/>
          <a:p>
            <a:r>
              <a:rPr lang="en-US" sz="3200" dirty="0" smtClean="0">
                <a:solidFill>
                  <a:schemeClr val="bg1"/>
                </a:solidFill>
                <a:latin typeface="Times New Roman" panose="02020603050405020304" pitchFamily="18" charset="0"/>
                <a:cs typeface="Times New Roman" panose="02020603050405020304" pitchFamily="18" charset="0"/>
              </a:rPr>
              <a:t>Six distinct ways of environment </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610158" y="1487704"/>
            <a:ext cx="1678665" cy="523220"/>
          </a:xfrm>
          <a:prstGeom prst="rect">
            <a:avLst/>
          </a:prstGeom>
          <a:solidFill>
            <a:schemeClr val="bg1"/>
          </a:solidFill>
          <a:ln>
            <a:solidFill>
              <a:schemeClr val="tx1">
                <a:lumMod val="75000"/>
                <a:lumOff val="25000"/>
              </a:schemeClr>
            </a:solidFill>
          </a:ln>
          <a:effectLst>
            <a:outerShdw blurRad="50800" dist="38100" algn="l" rotWithShape="0">
              <a:prstClr val="black">
                <a:alpha val="40000"/>
              </a:prstClr>
            </a:outerShdw>
          </a:effectLst>
        </p:spPr>
        <p:txBody>
          <a:bodyPr wrap="none">
            <a:spAutoFit/>
          </a:bodyPr>
          <a:lstStyle/>
          <a:p>
            <a:r>
              <a:rPr lang="en-US" sz="2800" dirty="0" smtClean="0">
                <a:latin typeface="Times New Roman" panose="02020603050405020304" pitchFamily="18" charset="0"/>
                <a:cs typeface="Times New Roman" panose="02020603050405020304" pitchFamily="18" charset="0"/>
              </a:rPr>
              <a:t>Constraint</a:t>
            </a:r>
            <a:endParaRPr lang="en-US" sz="2800" dirty="0">
              <a:latin typeface="Times New Roman" panose="02020603050405020304" pitchFamily="18" charset="0"/>
              <a:cs typeface="Times New Roman" panose="02020603050405020304" pitchFamily="18" charset="0"/>
            </a:endParaRPr>
          </a:p>
        </p:txBody>
      </p:sp>
      <p:sp>
        <p:nvSpPr>
          <p:cNvPr id="6" name="Rectangle 5"/>
          <p:cNvSpPr/>
          <p:nvPr/>
        </p:nvSpPr>
        <p:spPr>
          <a:xfrm>
            <a:off x="610158" y="2143589"/>
            <a:ext cx="7907408" cy="1200329"/>
          </a:xfrm>
          <a:prstGeom prst="rect">
            <a:avLst/>
          </a:prstGeom>
          <a:solidFill>
            <a:schemeClr val="accent1">
              <a:lumMod val="20000"/>
              <a:lumOff val="8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Whenever we feel that our personal space is being invaded, we feel constrained. Most of our perceptions of constraint are shaped by the amount of privacy and space available to us.</a:t>
            </a:r>
          </a:p>
        </p:txBody>
      </p:sp>
      <p:sp>
        <p:nvSpPr>
          <p:cNvPr id="7" name="Rectangle 6"/>
          <p:cNvSpPr/>
          <p:nvPr/>
        </p:nvSpPr>
        <p:spPr>
          <a:xfrm>
            <a:off x="610158" y="3987379"/>
            <a:ext cx="1438214" cy="523220"/>
          </a:xfrm>
          <a:prstGeom prst="rect">
            <a:avLst/>
          </a:prstGeom>
          <a:solidFill>
            <a:schemeClr val="bg1"/>
          </a:solidFill>
          <a:ln>
            <a:solidFill>
              <a:schemeClr val="tx1">
                <a:lumMod val="75000"/>
                <a:lumOff val="25000"/>
              </a:schemeClr>
            </a:solidFill>
          </a:ln>
          <a:effectLst>
            <a:outerShdw blurRad="50800" dist="38100" algn="l" rotWithShape="0">
              <a:prstClr val="black">
                <a:alpha val="40000"/>
              </a:prstClr>
            </a:outerShdw>
          </a:effectLst>
        </p:spPr>
        <p:txBody>
          <a:bodyPr wrap="none">
            <a:spAutoFit/>
          </a:bodyPr>
          <a:lstStyle/>
          <a:p>
            <a:r>
              <a:rPr lang="en-US" sz="2800" dirty="0" smtClean="0">
                <a:latin typeface="Times New Roman" panose="02020603050405020304" pitchFamily="18" charset="0"/>
                <a:cs typeface="Times New Roman" panose="02020603050405020304" pitchFamily="18" charset="0"/>
              </a:rPr>
              <a:t>Distance</a:t>
            </a:r>
            <a:endParaRPr lang="en-US" sz="2800" dirty="0">
              <a:latin typeface="Times New Roman" panose="02020603050405020304" pitchFamily="18" charset="0"/>
              <a:cs typeface="Times New Roman" panose="02020603050405020304" pitchFamily="18" charset="0"/>
            </a:endParaRPr>
          </a:p>
        </p:txBody>
      </p:sp>
      <p:sp>
        <p:nvSpPr>
          <p:cNvPr id="8" name="Rectangle 7"/>
          <p:cNvSpPr/>
          <p:nvPr/>
        </p:nvSpPr>
        <p:spPr>
          <a:xfrm>
            <a:off x="610158" y="4643264"/>
            <a:ext cx="7317784" cy="1938992"/>
          </a:xfrm>
          <a:prstGeom prst="rect">
            <a:avLst/>
          </a:prstGeom>
          <a:solidFill>
            <a:schemeClr val="accent1">
              <a:lumMod val="20000"/>
              <a:lumOff val="8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It pertains to physical arrangements. We like to know how far away the closest door is or how many people can fit into an elevator. We create distance by avoiding eye contact or taking a longer route to avoid saying hello to a person we find annoying.</a:t>
            </a:r>
          </a:p>
        </p:txBody>
      </p:sp>
    </p:spTree>
    <p:extLst>
      <p:ext uri="{BB962C8B-B14F-4D97-AF65-F5344CB8AC3E}">
        <p14:creationId xmlns:p14="http://schemas.microsoft.com/office/powerpoint/2010/main" val="1632669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inVertical)">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1000" fill="hold"/>
                                        <p:tgtEl>
                                          <p:spTgt spid="7"/>
                                        </p:tgtEl>
                                        <p:attrNameLst>
                                          <p:attrName>ppt_w</p:attrName>
                                        </p:attrNameLst>
                                      </p:cBhvr>
                                      <p:tavLst>
                                        <p:tav tm="0">
                                          <p:val>
                                            <p:fltVal val="0"/>
                                          </p:val>
                                        </p:tav>
                                        <p:tav tm="100000">
                                          <p:val>
                                            <p:strVal val="#ppt_w"/>
                                          </p:val>
                                        </p:tav>
                                      </p:tavLst>
                                    </p:anim>
                                    <p:anim calcmode="lin" valueType="num">
                                      <p:cBhvr>
                                        <p:cTn id="21" dur="1000" fill="hold"/>
                                        <p:tgtEl>
                                          <p:spTgt spid="7"/>
                                        </p:tgtEl>
                                        <p:attrNameLst>
                                          <p:attrName>ppt_h</p:attrName>
                                        </p:attrNameLst>
                                      </p:cBhvr>
                                      <p:tavLst>
                                        <p:tav tm="0">
                                          <p:val>
                                            <p:fltVal val="0"/>
                                          </p:val>
                                        </p:tav>
                                        <p:tav tm="100000">
                                          <p:val>
                                            <p:strVal val="#ppt_h"/>
                                          </p:val>
                                        </p:tav>
                                      </p:tavLst>
                                    </p:anim>
                                    <p:anim calcmode="lin" valueType="num">
                                      <p:cBhvr>
                                        <p:cTn id="22" dur="1000" fill="hold"/>
                                        <p:tgtEl>
                                          <p:spTgt spid="7"/>
                                        </p:tgtEl>
                                        <p:attrNameLst>
                                          <p:attrName>style.rotation</p:attrName>
                                        </p:attrNameLst>
                                      </p:cBhvr>
                                      <p:tavLst>
                                        <p:tav tm="0">
                                          <p:val>
                                            <p:fltVal val="90"/>
                                          </p:val>
                                        </p:tav>
                                        <p:tav tm="100000">
                                          <p:val>
                                            <p:fltVal val="0"/>
                                          </p:val>
                                        </p:tav>
                                      </p:tavLst>
                                    </p:anim>
                                    <p:animEffect transition="in" filter="fade">
                                      <p:cBhvr>
                                        <p:cTn id="23" dur="10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barn(inVertical)">
                                      <p:cBhvr>
                                        <p:cTn id="2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P spid="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224507"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Calibri" panose="020F0502020204030204" pitchFamily="34" charset="0"/>
                <a:cs typeface="Arial" panose="020B0604020202020204" pitchFamily="34" charset="0"/>
              </a:rPr>
              <a:t>Nonverbal </a:t>
            </a:r>
            <a:r>
              <a:rPr lang="en-US" sz="3600" dirty="0">
                <a:latin typeface="Times New Roman" panose="02020603050405020304" pitchFamily="18" charset="0"/>
                <a:ea typeface="Calibri" panose="020F0502020204030204" pitchFamily="34" charset="0"/>
                <a:cs typeface="Arial" panose="020B0604020202020204" pitchFamily="34" charset="0"/>
              </a:rPr>
              <a:t>Communication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0" y="770264"/>
            <a:ext cx="6749592" cy="584775"/>
          </a:xfrm>
          <a:prstGeom prst="rect">
            <a:avLst/>
          </a:prstGeom>
          <a:solidFill>
            <a:srgbClr val="7030A0"/>
          </a:solidFill>
          <a:ln>
            <a:solidFill>
              <a:schemeClr val="bg1"/>
            </a:solidFill>
          </a:ln>
          <a:effectLst>
            <a:reflection blurRad="6350" stA="50000" endA="300" endPos="55000" dir="5400000" sy="-100000" algn="bl" rotWithShape="0"/>
          </a:effectLst>
        </p:spPr>
        <p:txBody>
          <a:bodyPr wrap="square">
            <a:spAutoFit/>
          </a:bodyPr>
          <a:lstStyle/>
          <a:p>
            <a:r>
              <a:rPr lang="en-US" sz="3200" dirty="0">
                <a:solidFill>
                  <a:schemeClr val="bg1"/>
                </a:solidFill>
                <a:latin typeface="Times New Roman" panose="02020603050405020304" pitchFamily="18" charset="0"/>
                <a:cs typeface="Times New Roman" panose="02020603050405020304" pitchFamily="18" charset="0"/>
              </a:rPr>
              <a:t>Codes of Nonverbal Communication</a:t>
            </a:r>
          </a:p>
        </p:txBody>
      </p:sp>
      <p:sp>
        <p:nvSpPr>
          <p:cNvPr id="3" name="Rectangle 2"/>
          <p:cNvSpPr/>
          <p:nvPr/>
        </p:nvSpPr>
        <p:spPr>
          <a:xfrm>
            <a:off x="553597" y="1589358"/>
            <a:ext cx="3618106" cy="583750"/>
          </a:xfrm>
          <a:prstGeom prst="rect">
            <a:avLst/>
          </a:prstGeom>
          <a:solidFill>
            <a:schemeClr val="bg1"/>
          </a:solidFill>
          <a:ln>
            <a:solidFill>
              <a:schemeClr val="tx1">
                <a:lumMod val="75000"/>
                <a:lumOff val="25000"/>
              </a:schemeClr>
            </a:solidFill>
          </a:ln>
          <a:effectLst>
            <a:outerShdw blurRad="50800" dist="38100" algn="l" rotWithShape="0">
              <a:prstClr val="black">
                <a:alpha val="40000"/>
              </a:prstClr>
            </a:outerShdw>
          </a:effectLst>
        </p:spPr>
        <p:txBody>
          <a:bodyPr wrap="none">
            <a:spAutoFit/>
          </a:bodyPr>
          <a:lstStyle/>
          <a:p>
            <a:pPr>
              <a:lnSpc>
                <a:spcPct val="107000"/>
              </a:lnSpc>
            </a:pPr>
            <a:r>
              <a:rPr lang="en-US" sz="3200" dirty="0">
                <a:latin typeface="Times New Roman" panose="02020603050405020304" pitchFamily="18" charset="0"/>
                <a:cs typeface="Times New Roman" panose="02020603050405020304" pitchFamily="18" charset="0"/>
              </a:rPr>
              <a:t>Physical </a:t>
            </a:r>
            <a:r>
              <a:rPr lang="en-US" sz="3200" dirty="0" smtClean="0">
                <a:latin typeface="Times New Roman" panose="02020603050405020304" pitchFamily="18" charset="0"/>
                <a:cs typeface="Times New Roman" panose="02020603050405020304" pitchFamily="18" charset="0"/>
              </a:rPr>
              <a:t>Appearance</a:t>
            </a:r>
            <a:endParaRPr lang="en-US" sz="3200" dirty="0">
              <a:latin typeface="Times New Roman" panose="02020603050405020304" pitchFamily="18" charset="0"/>
              <a:cs typeface="Times New Roman" panose="02020603050405020304" pitchFamily="18" charset="0"/>
            </a:endParaRPr>
          </a:p>
        </p:txBody>
      </p:sp>
      <p:sp>
        <p:nvSpPr>
          <p:cNvPr id="6" name="Rectangle 5"/>
          <p:cNvSpPr/>
          <p:nvPr/>
        </p:nvSpPr>
        <p:spPr>
          <a:xfrm>
            <a:off x="738433" y="2416982"/>
            <a:ext cx="6755876" cy="1815882"/>
          </a:xfrm>
          <a:prstGeom prst="rect">
            <a:avLst/>
          </a:prstGeom>
          <a:solidFill>
            <a:schemeClr val="accent1">
              <a:lumMod val="20000"/>
              <a:lumOff val="80000"/>
            </a:schemeClr>
          </a:solidFill>
          <a:ln>
            <a:solidFill>
              <a:schemeClr val="bg1"/>
            </a:solidFill>
          </a:ln>
        </p:spPr>
        <p:txBody>
          <a:bodyPr wrap="square">
            <a:spAutoFit/>
          </a:bodyPr>
          <a:lstStyle/>
          <a:p>
            <a:r>
              <a:rPr lang="en-US" sz="2800" dirty="0">
                <a:latin typeface="Times New Roman" panose="02020603050405020304" pitchFamily="18" charset="0"/>
                <a:cs typeface="Times New Roman" panose="02020603050405020304" pitchFamily="18" charset="0"/>
              </a:rPr>
              <a:t>Physical appearance—“the way our bodies and overall appearance </a:t>
            </a:r>
            <a:r>
              <a:rPr lang="en-US" sz="2800" dirty="0" smtClean="0">
                <a:latin typeface="Times New Roman" panose="02020603050405020304" pitchFamily="18" charset="0"/>
                <a:cs typeface="Times New Roman" panose="02020603050405020304" pitchFamily="18" charset="0"/>
              </a:rPr>
              <a:t>nonverbally communicate </a:t>
            </a:r>
            <a:r>
              <a:rPr lang="en-US" sz="2800" dirty="0">
                <a:latin typeface="Times New Roman" panose="02020603050405020304" pitchFamily="18" charset="0"/>
                <a:cs typeface="Times New Roman" panose="02020603050405020304" pitchFamily="18" charset="0"/>
              </a:rPr>
              <a:t>to others and impact our view of ourselves in everyday life”</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4051904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inVertical)">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224507"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Calibri" panose="020F0502020204030204" pitchFamily="34" charset="0"/>
                <a:cs typeface="Arial" panose="020B0604020202020204" pitchFamily="34" charset="0"/>
              </a:rPr>
              <a:t>Nonverbal </a:t>
            </a:r>
            <a:r>
              <a:rPr lang="en-US" sz="3600" dirty="0">
                <a:latin typeface="Times New Roman" panose="02020603050405020304" pitchFamily="18" charset="0"/>
                <a:ea typeface="Calibri" panose="020F0502020204030204" pitchFamily="34" charset="0"/>
                <a:cs typeface="Arial" panose="020B0604020202020204" pitchFamily="34" charset="0"/>
              </a:rPr>
              <a:t>Communication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0" y="770264"/>
            <a:ext cx="6749592" cy="584775"/>
          </a:xfrm>
          <a:prstGeom prst="rect">
            <a:avLst/>
          </a:prstGeom>
          <a:solidFill>
            <a:srgbClr val="7030A0"/>
          </a:solidFill>
          <a:ln>
            <a:solidFill>
              <a:schemeClr val="bg1"/>
            </a:solidFill>
          </a:ln>
          <a:effectLst>
            <a:reflection blurRad="6350" stA="50000" endA="300" endPos="55000" dir="5400000" sy="-100000" algn="bl" rotWithShape="0"/>
          </a:effectLst>
        </p:spPr>
        <p:txBody>
          <a:bodyPr wrap="square">
            <a:spAutoFit/>
          </a:bodyPr>
          <a:lstStyle/>
          <a:p>
            <a:r>
              <a:rPr lang="en-US" sz="3200" dirty="0">
                <a:solidFill>
                  <a:schemeClr val="bg1"/>
                </a:solidFill>
                <a:latin typeface="Times New Roman" panose="02020603050405020304" pitchFamily="18" charset="0"/>
                <a:cs typeface="Times New Roman" panose="02020603050405020304" pitchFamily="18" charset="0"/>
              </a:rPr>
              <a:t>Codes of Nonverbal Communication</a:t>
            </a:r>
          </a:p>
        </p:txBody>
      </p:sp>
      <p:sp>
        <p:nvSpPr>
          <p:cNvPr id="3" name="Rectangle 2"/>
          <p:cNvSpPr/>
          <p:nvPr/>
        </p:nvSpPr>
        <p:spPr>
          <a:xfrm>
            <a:off x="553597" y="1589358"/>
            <a:ext cx="3618106" cy="583750"/>
          </a:xfrm>
          <a:prstGeom prst="rect">
            <a:avLst/>
          </a:prstGeom>
          <a:solidFill>
            <a:schemeClr val="bg1"/>
          </a:solidFill>
          <a:ln>
            <a:solidFill>
              <a:schemeClr val="tx1">
                <a:lumMod val="75000"/>
                <a:lumOff val="25000"/>
              </a:schemeClr>
            </a:solidFill>
          </a:ln>
          <a:effectLst>
            <a:outerShdw blurRad="50800" dist="38100" algn="l" rotWithShape="0">
              <a:prstClr val="black">
                <a:alpha val="40000"/>
              </a:prstClr>
            </a:outerShdw>
          </a:effectLst>
        </p:spPr>
        <p:txBody>
          <a:bodyPr wrap="none">
            <a:spAutoFit/>
          </a:bodyPr>
          <a:lstStyle/>
          <a:p>
            <a:pPr>
              <a:lnSpc>
                <a:spcPct val="107000"/>
              </a:lnSpc>
            </a:pPr>
            <a:r>
              <a:rPr lang="en-US" sz="3200" dirty="0">
                <a:latin typeface="Times New Roman" panose="02020603050405020304" pitchFamily="18" charset="0"/>
                <a:cs typeface="Times New Roman" panose="02020603050405020304" pitchFamily="18" charset="0"/>
              </a:rPr>
              <a:t>Physical </a:t>
            </a:r>
            <a:r>
              <a:rPr lang="en-US" sz="3200" dirty="0" smtClean="0">
                <a:latin typeface="Times New Roman" panose="02020603050405020304" pitchFamily="18" charset="0"/>
                <a:cs typeface="Times New Roman" panose="02020603050405020304" pitchFamily="18" charset="0"/>
              </a:rPr>
              <a:t>Appearance</a:t>
            </a:r>
            <a:endParaRPr lang="en-US" sz="3200" dirty="0">
              <a:latin typeface="Times New Roman" panose="02020603050405020304" pitchFamily="18" charset="0"/>
              <a:cs typeface="Times New Roman" panose="02020603050405020304" pitchFamily="18" charset="0"/>
            </a:endParaRPr>
          </a:p>
        </p:txBody>
      </p:sp>
      <p:sp>
        <p:nvSpPr>
          <p:cNvPr id="6" name="Rectangle 5"/>
          <p:cNvSpPr/>
          <p:nvPr/>
        </p:nvSpPr>
        <p:spPr>
          <a:xfrm>
            <a:off x="738432" y="2416982"/>
            <a:ext cx="9433089" cy="830997"/>
          </a:xfrm>
          <a:prstGeom prst="rect">
            <a:avLst/>
          </a:prstGeom>
          <a:solidFill>
            <a:schemeClr val="accent1">
              <a:lumMod val="20000"/>
              <a:lumOff val="80000"/>
            </a:schemeClr>
          </a:solidFill>
          <a:ln>
            <a:solidFill>
              <a:schemeClr val="bg1"/>
            </a:solidFill>
          </a:ln>
        </p:spPr>
        <p:txBody>
          <a:bodyPr wrap="square">
            <a:spAutoFit/>
          </a:bodyPr>
          <a:lstStyle/>
          <a:p>
            <a:pPr algn="ctr"/>
            <a:r>
              <a:rPr lang="en-US" sz="2400" dirty="0">
                <a:latin typeface="Times New Roman" panose="02020603050405020304" pitchFamily="18" charset="0"/>
                <a:cs typeface="Times New Roman" panose="02020603050405020304" pitchFamily="18" charset="0"/>
              </a:rPr>
              <a:t>Making the connection between physical appearance and nonverbal communication is important for two reasons:</a:t>
            </a:r>
          </a:p>
        </p:txBody>
      </p:sp>
      <p:sp>
        <p:nvSpPr>
          <p:cNvPr id="2" name="Rectangle 1"/>
          <p:cNvSpPr/>
          <p:nvPr/>
        </p:nvSpPr>
        <p:spPr>
          <a:xfrm>
            <a:off x="706675" y="3514642"/>
            <a:ext cx="6096000" cy="1258421"/>
          </a:xfrm>
          <a:prstGeom prst="rect">
            <a:avLst/>
          </a:prstGeom>
          <a:solidFill>
            <a:schemeClr val="accent1">
              <a:lumMod val="20000"/>
              <a:lumOff val="80000"/>
            </a:schemeClr>
          </a:solidFill>
          <a:ln>
            <a:solidFill>
              <a:schemeClr val="bg1"/>
            </a:solidFill>
          </a:ln>
        </p:spPr>
        <p:txBody>
          <a:bodyPr>
            <a:spAutoFit/>
          </a:bodyPr>
          <a:lstStyle/>
          <a:p>
            <a:pPr marL="457200" indent="-457200">
              <a:lnSpc>
                <a:spcPct val="107000"/>
              </a:lnSpc>
              <a:buFont typeface="+mj-lt"/>
              <a:buAutoNum type="arabicPeriod"/>
            </a:pPr>
            <a:r>
              <a:rPr lang="en-US" sz="2400" dirty="0">
                <a:latin typeface="Times New Roman" panose="02020603050405020304" pitchFamily="18" charset="0"/>
                <a:ea typeface="Calibri" panose="020F0502020204030204" pitchFamily="34" charset="0"/>
                <a:cs typeface="Arial" panose="020B0604020202020204" pitchFamily="34" charset="0"/>
              </a:rPr>
              <a:t>The way we represent ourselves and our physical appearance reveals a lot about who we are.</a:t>
            </a:r>
            <a:endParaRPr lang="en-US" sz="12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738432" y="4994148"/>
            <a:ext cx="7557155" cy="1673022"/>
          </a:xfrm>
          <a:prstGeom prst="rect">
            <a:avLst/>
          </a:prstGeom>
          <a:solidFill>
            <a:schemeClr val="accent1">
              <a:lumMod val="20000"/>
              <a:lumOff val="80000"/>
            </a:schemeClr>
          </a:solidFill>
          <a:ln>
            <a:solidFill>
              <a:schemeClr val="bg1"/>
            </a:solidFill>
          </a:ln>
        </p:spPr>
        <p:txBody>
          <a:bodyPr wrap="square">
            <a:spAutoFit/>
          </a:bodyPr>
          <a:lstStyle/>
          <a:p>
            <a:pPr>
              <a:lnSpc>
                <a:spcPct val="107000"/>
              </a:lnSpc>
            </a:pPr>
            <a:r>
              <a:rPr lang="en-US" sz="2400" dirty="0" smtClean="0">
                <a:latin typeface="Times New Roman" panose="02020603050405020304" pitchFamily="18" charset="0"/>
                <a:ea typeface="Calibri" panose="020F0502020204030204" pitchFamily="34" charset="0"/>
                <a:cs typeface="Arial" panose="020B0604020202020204" pitchFamily="34" charset="0"/>
              </a:rPr>
              <a:t>2.    The </a:t>
            </a:r>
            <a:r>
              <a:rPr lang="en-US" sz="2400" dirty="0">
                <a:latin typeface="Times New Roman" panose="02020603050405020304" pitchFamily="18" charset="0"/>
                <a:ea typeface="Calibri" panose="020F0502020204030204" pitchFamily="34" charset="0"/>
                <a:cs typeface="Arial" panose="020B0604020202020204" pitchFamily="34" charset="0"/>
              </a:rPr>
              <a:t>physical appearance of other people influences our perception of them, how we talk to them, how approachable they are, how attractive or unattractive we think they are, and so on.</a:t>
            </a:r>
            <a:endParaRPr lang="en-US" sz="12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1"/>
            <a:ext cx="977835" cy="770263"/>
          </a:xfrm>
          <a:prstGeom prst="rect">
            <a:avLst/>
          </a:prstGeom>
        </p:spPr>
      </p:pic>
    </p:spTree>
    <p:extLst>
      <p:ext uri="{BB962C8B-B14F-4D97-AF65-F5344CB8AC3E}">
        <p14:creationId xmlns:p14="http://schemas.microsoft.com/office/powerpoint/2010/main" val="4109904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 grpId="0" animBg="1"/>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224507"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Calibri" panose="020F0502020204030204" pitchFamily="34" charset="0"/>
                <a:cs typeface="Arial" panose="020B0604020202020204" pitchFamily="34" charset="0"/>
              </a:rPr>
              <a:t>Nonverbal </a:t>
            </a:r>
            <a:r>
              <a:rPr lang="en-US" sz="3600" dirty="0">
                <a:latin typeface="Times New Roman" panose="02020603050405020304" pitchFamily="18" charset="0"/>
                <a:ea typeface="Calibri" panose="020F0502020204030204" pitchFamily="34" charset="0"/>
                <a:cs typeface="Arial" panose="020B0604020202020204" pitchFamily="34" charset="0"/>
              </a:rPr>
              <a:t>Communication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289646" y="920381"/>
            <a:ext cx="4985467" cy="583750"/>
          </a:xfrm>
          <a:prstGeom prst="rect">
            <a:avLst/>
          </a:prstGeom>
          <a:solidFill>
            <a:schemeClr val="bg1"/>
          </a:solidFill>
          <a:ln>
            <a:solidFill>
              <a:schemeClr val="tx1">
                <a:lumMod val="75000"/>
                <a:lumOff val="25000"/>
              </a:schemeClr>
            </a:solidFill>
          </a:ln>
          <a:effectLst>
            <a:outerShdw blurRad="50800" dist="38100" algn="l" rotWithShape="0">
              <a:prstClr val="black">
                <a:alpha val="40000"/>
              </a:prstClr>
            </a:outerShdw>
          </a:effectLst>
        </p:spPr>
        <p:txBody>
          <a:bodyPr wrap="none">
            <a:spAutoFit/>
          </a:bodyPr>
          <a:lstStyle/>
          <a:p>
            <a:pPr>
              <a:lnSpc>
                <a:spcPct val="107000"/>
              </a:lnSpc>
            </a:pPr>
            <a:r>
              <a:rPr lang="en-US" sz="3200" dirty="0" smtClean="0">
                <a:latin typeface="Times New Roman" panose="02020603050405020304" pitchFamily="18" charset="0"/>
                <a:cs typeface="Times New Roman" panose="02020603050405020304" pitchFamily="18" charset="0"/>
              </a:rPr>
              <a:t>Parts of Physical Appearance</a:t>
            </a:r>
            <a:endParaRPr lang="en-US" sz="3200" dirty="0">
              <a:latin typeface="Times New Roman" panose="02020603050405020304" pitchFamily="18" charset="0"/>
              <a:cs typeface="Times New Roman" panose="02020603050405020304" pitchFamily="18" charset="0"/>
            </a:endParaRPr>
          </a:p>
        </p:txBody>
      </p:sp>
      <p:sp>
        <p:nvSpPr>
          <p:cNvPr id="8" name="Rectangle 7"/>
          <p:cNvSpPr/>
          <p:nvPr/>
        </p:nvSpPr>
        <p:spPr>
          <a:xfrm>
            <a:off x="5043942" y="1654248"/>
            <a:ext cx="1710725" cy="593304"/>
          </a:xfrm>
          <a:prstGeom prst="rect">
            <a:avLst/>
          </a:prstGeom>
          <a:solidFill>
            <a:srgbClr val="7030A0"/>
          </a:solidFill>
          <a:ln>
            <a:solidFill>
              <a:schemeClr val="bg1"/>
            </a:solidFill>
          </a:ln>
        </p:spPr>
        <p:txBody>
          <a:bodyPr wrap="none">
            <a:spAutoFit/>
          </a:bodyPr>
          <a:lstStyle/>
          <a:p>
            <a:pPr>
              <a:lnSpc>
                <a:spcPct val="107000"/>
              </a:lnSpc>
            </a:pPr>
            <a:r>
              <a:rPr lang="en-US" sz="32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Clothing</a:t>
            </a:r>
            <a:endParaRPr lang="en-US" sz="16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56703" y="2332066"/>
            <a:ext cx="4979668" cy="4358297"/>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770" y="2332067"/>
            <a:ext cx="5000277" cy="4358296"/>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1735003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224507"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Calibri" panose="020F0502020204030204" pitchFamily="34" charset="0"/>
                <a:cs typeface="Arial" panose="020B0604020202020204" pitchFamily="34" charset="0"/>
              </a:rPr>
              <a:t>Nonverbal </a:t>
            </a:r>
            <a:r>
              <a:rPr lang="en-US" sz="3600" dirty="0">
                <a:latin typeface="Times New Roman" panose="02020603050405020304" pitchFamily="18" charset="0"/>
                <a:ea typeface="Calibri" panose="020F0502020204030204" pitchFamily="34" charset="0"/>
                <a:cs typeface="Arial" panose="020B0604020202020204" pitchFamily="34" charset="0"/>
              </a:rPr>
              <a:t>Communication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289646" y="920381"/>
            <a:ext cx="4985467" cy="583750"/>
          </a:xfrm>
          <a:prstGeom prst="rect">
            <a:avLst/>
          </a:prstGeom>
          <a:solidFill>
            <a:schemeClr val="bg1"/>
          </a:solidFill>
          <a:ln>
            <a:solidFill>
              <a:schemeClr val="tx1">
                <a:lumMod val="75000"/>
                <a:lumOff val="25000"/>
              </a:schemeClr>
            </a:solidFill>
          </a:ln>
          <a:effectLst>
            <a:outerShdw blurRad="50800" dist="38100" algn="l" rotWithShape="0">
              <a:prstClr val="black">
                <a:alpha val="40000"/>
              </a:prstClr>
            </a:outerShdw>
          </a:effectLst>
        </p:spPr>
        <p:txBody>
          <a:bodyPr wrap="none">
            <a:spAutoFit/>
          </a:bodyPr>
          <a:lstStyle/>
          <a:p>
            <a:pPr>
              <a:lnSpc>
                <a:spcPct val="107000"/>
              </a:lnSpc>
            </a:pPr>
            <a:r>
              <a:rPr lang="en-US" sz="3200" dirty="0" smtClean="0">
                <a:latin typeface="Times New Roman" panose="02020603050405020304" pitchFamily="18" charset="0"/>
                <a:cs typeface="Times New Roman" panose="02020603050405020304" pitchFamily="18" charset="0"/>
              </a:rPr>
              <a:t>Parts of Physical Appearance</a:t>
            </a:r>
            <a:endParaRPr lang="en-US" sz="3200" dirty="0">
              <a:latin typeface="Times New Roman" panose="02020603050405020304" pitchFamily="18" charset="0"/>
              <a:cs typeface="Times New Roman" panose="02020603050405020304" pitchFamily="18" charset="0"/>
            </a:endParaRPr>
          </a:p>
        </p:txBody>
      </p:sp>
      <p:sp>
        <p:nvSpPr>
          <p:cNvPr id="8" name="Rectangle 7"/>
          <p:cNvSpPr/>
          <p:nvPr/>
        </p:nvSpPr>
        <p:spPr>
          <a:xfrm>
            <a:off x="5043942" y="1654248"/>
            <a:ext cx="1710725" cy="593304"/>
          </a:xfrm>
          <a:prstGeom prst="rect">
            <a:avLst/>
          </a:prstGeom>
          <a:solidFill>
            <a:srgbClr val="7030A0"/>
          </a:solidFill>
          <a:ln>
            <a:solidFill>
              <a:schemeClr val="bg1"/>
            </a:solidFill>
          </a:ln>
        </p:spPr>
        <p:txBody>
          <a:bodyPr wrap="none">
            <a:spAutoFit/>
          </a:bodyPr>
          <a:lstStyle/>
          <a:p>
            <a:pPr>
              <a:lnSpc>
                <a:spcPct val="107000"/>
              </a:lnSpc>
            </a:pPr>
            <a:r>
              <a:rPr lang="en-US" sz="32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Clothing</a:t>
            </a:r>
            <a:endParaRPr lang="en-US" sz="16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218" y="2363930"/>
            <a:ext cx="5358322" cy="4494070"/>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12263" y="2397669"/>
            <a:ext cx="5297864" cy="4384107"/>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1328101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224507"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Calibri" panose="020F0502020204030204" pitchFamily="34" charset="0"/>
                <a:cs typeface="Arial" panose="020B0604020202020204" pitchFamily="34" charset="0"/>
              </a:rPr>
              <a:t>Nonverbal </a:t>
            </a:r>
            <a:r>
              <a:rPr lang="en-US" sz="3600" dirty="0">
                <a:latin typeface="Times New Roman" panose="02020603050405020304" pitchFamily="18" charset="0"/>
                <a:ea typeface="Calibri" panose="020F0502020204030204" pitchFamily="34" charset="0"/>
                <a:cs typeface="Arial" panose="020B0604020202020204" pitchFamily="34" charset="0"/>
              </a:rPr>
              <a:t>Communication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289646" y="920381"/>
            <a:ext cx="4985467" cy="583750"/>
          </a:xfrm>
          <a:prstGeom prst="rect">
            <a:avLst/>
          </a:prstGeom>
          <a:solidFill>
            <a:schemeClr val="bg1"/>
          </a:solidFill>
          <a:ln>
            <a:solidFill>
              <a:schemeClr val="tx1">
                <a:lumMod val="75000"/>
                <a:lumOff val="25000"/>
              </a:schemeClr>
            </a:solidFill>
          </a:ln>
          <a:effectLst>
            <a:outerShdw blurRad="50800" dist="38100" algn="l" rotWithShape="0">
              <a:prstClr val="black">
                <a:alpha val="40000"/>
              </a:prstClr>
            </a:outerShdw>
          </a:effectLst>
        </p:spPr>
        <p:txBody>
          <a:bodyPr wrap="none">
            <a:spAutoFit/>
          </a:bodyPr>
          <a:lstStyle/>
          <a:p>
            <a:pPr>
              <a:lnSpc>
                <a:spcPct val="107000"/>
              </a:lnSpc>
            </a:pPr>
            <a:r>
              <a:rPr lang="en-US" sz="3200" dirty="0" smtClean="0">
                <a:latin typeface="Times New Roman" panose="02020603050405020304" pitchFamily="18" charset="0"/>
                <a:cs typeface="Times New Roman" panose="02020603050405020304" pitchFamily="18" charset="0"/>
              </a:rPr>
              <a:t>Parts of Physical Appearance</a:t>
            </a:r>
            <a:endParaRPr lang="en-US" sz="3200" dirty="0">
              <a:latin typeface="Times New Roman" panose="02020603050405020304" pitchFamily="18" charset="0"/>
              <a:cs typeface="Times New Roman" panose="02020603050405020304" pitchFamily="18" charset="0"/>
            </a:endParaRPr>
          </a:p>
        </p:txBody>
      </p:sp>
      <p:sp>
        <p:nvSpPr>
          <p:cNvPr id="8" name="Rectangle 7"/>
          <p:cNvSpPr/>
          <p:nvPr/>
        </p:nvSpPr>
        <p:spPr>
          <a:xfrm>
            <a:off x="5043942" y="1654248"/>
            <a:ext cx="1553630" cy="593304"/>
          </a:xfrm>
          <a:prstGeom prst="rect">
            <a:avLst/>
          </a:prstGeom>
          <a:solidFill>
            <a:srgbClr val="7030A0"/>
          </a:solidFill>
          <a:ln>
            <a:solidFill>
              <a:schemeClr val="bg1"/>
            </a:solidFill>
          </a:ln>
        </p:spPr>
        <p:txBody>
          <a:bodyPr wrap="none">
            <a:spAutoFit/>
          </a:bodyPr>
          <a:lstStyle/>
          <a:p>
            <a:pPr>
              <a:lnSpc>
                <a:spcPct val="107000"/>
              </a:lnSpc>
            </a:pPr>
            <a:r>
              <a:rPr lang="en-US" sz="32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Jewelry</a:t>
            </a:r>
            <a:endParaRPr lang="en-US" sz="16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698399" y="2293854"/>
            <a:ext cx="9568207" cy="1200329"/>
          </a:xfrm>
          <a:prstGeom prst="rect">
            <a:avLst/>
          </a:prstGeom>
          <a:solidFill>
            <a:schemeClr val="accent1">
              <a:lumMod val="20000"/>
              <a:lumOff val="80000"/>
            </a:schemeClr>
          </a:solidFill>
          <a:ln>
            <a:solidFill>
              <a:schemeClr val="bg1"/>
            </a:solidFill>
          </a:ln>
        </p:spPr>
        <p:txBody>
          <a:bodyPr wrap="square">
            <a:spAutoFit/>
          </a:bodyPr>
          <a:lstStyle/>
          <a:p>
            <a:r>
              <a:rPr lang="en-US" sz="2400" dirty="0" smtClean="0">
                <a:solidFill>
                  <a:srgbClr val="444444"/>
                </a:solidFill>
                <a:latin typeface="Times New Roman" panose="02020603050405020304" pitchFamily="18" charset="0"/>
                <a:cs typeface="Times New Roman" panose="02020603050405020304" pitchFamily="18" charset="0"/>
              </a:rPr>
              <a:t>Work </a:t>
            </a:r>
            <a:r>
              <a:rPr lang="en-US" sz="2400" dirty="0">
                <a:solidFill>
                  <a:srgbClr val="444444"/>
                </a:solidFill>
                <a:latin typeface="Times New Roman" panose="02020603050405020304" pitchFamily="18" charset="0"/>
                <a:cs typeface="Times New Roman" panose="02020603050405020304" pitchFamily="18" charset="0"/>
              </a:rPr>
              <a:t>fashion guidelines vary according to the type of job that you do, and while most employers provide basic guidelines for attire, they fail to expand on what jewelry items are allowed per their dress code.</a:t>
            </a:r>
            <a:endParaRPr lang="en-US" sz="2400" dirty="0">
              <a:latin typeface="Times New Roman" panose="02020603050405020304" pitchFamily="18" charset="0"/>
              <a:cs typeface="Times New Roman" panose="02020603050405020304" pitchFamily="18" charset="0"/>
            </a:endParaRPr>
          </a:p>
        </p:txBody>
      </p:sp>
      <p:sp>
        <p:nvSpPr>
          <p:cNvPr id="7" name="Rectangle 6"/>
          <p:cNvSpPr/>
          <p:nvPr/>
        </p:nvSpPr>
        <p:spPr>
          <a:xfrm>
            <a:off x="491009" y="3800260"/>
            <a:ext cx="1890326" cy="468077"/>
          </a:xfrm>
          <a:prstGeom prst="rect">
            <a:avLst/>
          </a:prstGeom>
          <a:solidFill>
            <a:schemeClr val="bg1">
              <a:lumMod val="95000"/>
            </a:schemeClr>
          </a:solidFill>
          <a:effectLst>
            <a:outerShdw blurRad="50800" dist="38100" dir="2700000" algn="tl" rotWithShape="0">
              <a:prstClr val="black">
                <a:alpha val="40000"/>
              </a:prstClr>
            </a:outerShdw>
          </a:effectLst>
        </p:spPr>
        <p:txBody>
          <a:bodyPr wrap="none">
            <a:spAutoFit/>
          </a:bodyPr>
          <a:lstStyle/>
          <a:p>
            <a:pPr>
              <a:lnSpc>
                <a:spcPct val="107000"/>
              </a:lnSpc>
            </a:pPr>
            <a:r>
              <a:rPr lang="en-US" sz="2400" b="1" dirty="0">
                <a:latin typeface="Times New Roman" panose="02020603050405020304" pitchFamily="18" charset="0"/>
                <a:ea typeface="Calibri" panose="020F0502020204030204" pitchFamily="34" charset="0"/>
                <a:cs typeface="Arial" panose="020B0604020202020204" pitchFamily="34" charset="0"/>
              </a:rPr>
              <a:t>General Tips</a:t>
            </a:r>
            <a:endParaRPr lang="en-US" sz="12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491009" y="4480153"/>
            <a:ext cx="7142375" cy="400110"/>
          </a:xfrm>
          <a:prstGeom prst="rect">
            <a:avLst/>
          </a:prstGeom>
          <a:solidFill>
            <a:schemeClr val="accent1">
              <a:lumMod val="20000"/>
              <a:lumOff val="80000"/>
            </a:schemeClr>
          </a:solidFill>
          <a:ln>
            <a:solidFill>
              <a:schemeClr val="bg1"/>
            </a:solidFill>
          </a:ln>
        </p:spPr>
        <p:txBody>
          <a:bodyPr wrap="square">
            <a:spAutoFit/>
          </a:bodyPr>
          <a:lstStyle/>
          <a:p>
            <a:pPr marL="457200" indent="-457200">
              <a:buFont typeface="Wingdings" panose="05000000000000000000" pitchFamily="2" charset="2"/>
              <a:buChar char="v"/>
            </a:pPr>
            <a:r>
              <a:rPr lang="en-US" sz="2000" b="1" dirty="0">
                <a:solidFill>
                  <a:srgbClr val="444444"/>
                </a:solidFill>
                <a:latin typeface="Times New Roman" panose="02020603050405020304" pitchFamily="18" charset="0"/>
                <a:cs typeface="Times New Roman" panose="02020603050405020304" pitchFamily="18" charset="0"/>
              </a:rPr>
              <a:t>Wear matching sets</a:t>
            </a:r>
            <a:r>
              <a:rPr lang="en-US" sz="2000" dirty="0">
                <a:solidFill>
                  <a:srgbClr val="444444"/>
                </a:solidFill>
                <a:latin typeface="Times New Roman" panose="02020603050405020304" pitchFamily="18" charset="0"/>
                <a:cs typeface="Times New Roman" panose="02020603050405020304" pitchFamily="18" charset="0"/>
              </a:rPr>
              <a:t> of earrings, bracelets and necklace(s).</a:t>
            </a:r>
            <a:endParaRPr lang="en-US" sz="2000" dirty="0">
              <a:latin typeface="Times New Roman" panose="02020603050405020304" pitchFamily="18" charset="0"/>
              <a:cs typeface="Times New Roman" panose="02020603050405020304" pitchFamily="18" charset="0"/>
            </a:endParaRPr>
          </a:p>
        </p:txBody>
      </p:sp>
      <p:sp>
        <p:nvSpPr>
          <p:cNvPr id="10" name="Rectangle 9"/>
          <p:cNvSpPr/>
          <p:nvPr/>
        </p:nvSpPr>
        <p:spPr>
          <a:xfrm>
            <a:off x="491009" y="4876635"/>
            <a:ext cx="2834879" cy="400110"/>
          </a:xfrm>
          <a:prstGeom prst="rect">
            <a:avLst/>
          </a:prstGeom>
          <a:solidFill>
            <a:schemeClr val="accent1">
              <a:lumMod val="20000"/>
              <a:lumOff val="80000"/>
            </a:schemeClr>
          </a:solidFill>
          <a:ln>
            <a:solidFill>
              <a:schemeClr val="bg1"/>
            </a:solidFill>
          </a:ln>
        </p:spPr>
        <p:txBody>
          <a:bodyPr wrap="none">
            <a:spAutoFit/>
          </a:bodyPr>
          <a:lstStyle/>
          <a:p>
            <a:pPr marL="457200" indent="-457200">
              <a:buFont typeface="Wingdings" panose="05000000000000000000" pitchFamily="2" charset="2"/>
              <a:buChar char="v"/>
            </a:pPr>
            <a:r>
              <a:rPr lang="en-US" sz="2000" b="1" dirty="0">
                <a:solidFill>
                  <a:srgbClr val="444444"/>
                </a:solidFill>
                <a:latin typeface="Times New Roman" panose="02020603050405020304" pitchFamily="18" charset="0"/>
                <a:cs typeface="Times New Roman" panose="02020603050405020304" pitchFamily="18" charset="0"/>
              </a:rPr>
              <a:t>Wear a unique ring</a:t>
            </a:r>
            <a:r>
              <a:rPr lang="en-US" sz="2000" dirty="0">
                <a:solidFill>
                  <a:srgbClr val="444444"/>
                </a:solidFill>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p:txBody>
      </p:sp>
      <p:sp>
        <p:nvSpPr>
          <p:cNvPr id="11" name="Rectangle 10"/>
          <p:cNvSpPr/>
          <p:nvPr/>
        </p:nvSpPr>
        <p:spPr>
          <a:xfrm>
            <a:off x="491009" y="5292391"/>
            <a:ext cx="7660849" cy="707886"/>
          </a:xfrm>
          <a:prstGeom prst="rect">
            <a:avLst/>
          </a:prstGeom>
          <a:solidFill>
            <a:schemeClr val="accent1">
              <a:lumMod val="20000"/>
              <a:lumOff val="80000"/>
            </a:schemeClr>
          </a:solidFill>
          <a:ln>
            <a:solidFill>
              <a:schemeClr val="bg1"/>
            </a:solidFill>
          </a:ln>
        </p:spPr>
        <p:txBody>
          <a:bodyPr wrap="square">
            <a:spAutoFit/>
          </a:bodyPr>
          <a:lstStyle/>
          <a:p>
            <a:pPr marL="457200" indent="-457200">
              <a:buFont typeface="Wingdings" panose="05000000000000000000" pitchFamily="2" charset="2"/>
              <a:buChar char="v"/>
            </a:pPr>
            <a:r>
              <a:rPr lang="en-US" sz="2000" b="1" dirty="0">
                <a:solidFill>
                  <a:srgbClr val="444444"/>
                </a:solidFill>
                <a:latin typeface="Times New Roman" panose="02020603050405020304" pitchFamily="18" charset="0"/>
                <a:cs typeface="Times New Roman" panose="02020603050405020304" pitchFamily="18" charset="0"/>
              </a:rPr>
              <a:t>Wear something customized</a:t>
            </a:r>
            <a:r>
              <a:rPr lang="en-US" sz="2000" dirty="0">
                <a:solidFill>
                  <a:srgbClr val="444444"/>
                </a:solidFill>
                <a:latin typeface="Times New Roman" panose="02020603050405020304" pitchFamily="18" charset="0"/>
                <a:cs typeface="Times New Roman" panose="02020603050405020304" pitchFamily="18" charset="0"/>
              </a:rPr>
              <a:t>. If you have a necklace with your first initial on it or a charm </a:t>
            </a:r>
            <a:r>
              <a:rPr lang="en-US" sz="2000" dirty="0" smtClean="0">
                <a:solidFill>
                  <a:srgbClr val="444444"/>
                </a:solidFill>
                <a:latin typeface="Times New Roman" panose="02020603050405020304" pitchFamily="18" charset="0"/>
                <a:cs typeface="Times New Roman" panose="02020603050405020304" pitchFamily="18" charset="0"/>
              </a:rPr>
              <a:t>bracelet.</a:t>
            </a:r>
            <a:endParaRPr lang="en-US" sz="2000" dirty="0">
              <a:latin typeface="Times New Roman" panose="02020603050405020304" pitchFamily="18" charset="0"/>
              <a:cs typeface="Times New Roman" panose="02020603050405020304" pitchFamily="18" charset="0"/>
            </a:endParaRPr>
          </a:p>
        </p:txBody>
      </p:sp>
      <p:sp>
        <p:nvSpPr>
          <p:cNvPr id="12" name="Rectangle 11"/>
          <p:cNvSpPr/>
          <p:nvPr/>
        </p:nvSpPr>
        <p:spPr>
          <a:xfrm>
            <a:off x="490067" y="5985146"/>
            <a:ext cx="5491632" cy="400110"/>
          </a:xfrm>
          <a:prstGeom prst="rect">
            <a:avLst/>
          </a:prstGeom>
          <a:solidFill>
            <a:schemeClr val="accent1">
              <a:lumMod val="20000"/>
              <a:lumOff val="80000"/>
            </a:schemeClr>
          </a:solidFill>
          <a:ln>
            <a:solidFill>
              <a:schemeClr val="bg1"/>
            </a:solidFill>
          </a:ln>
        </p:spPr>
        <p:txBody>
          <a:bodyPr wrap="none">
            <a:spAutoFit/>
          </a:bodyPr>
          <a:lstStyle/>
          <a:p>
            <a:pPr marL="457200" indent="-457200">
              <a:buFont typeface="Wingdings" panose="05000000000000000000" pitchFamily="2" charset="2"/>
              <a:buChar char="v"/>
            </a:pPr>
            <a:r>
              <a:rPr lang="en-US" sz="2000" b="1" dirty="0">
                <a:solidFill>
                  <a:srgbClr val="444444"/>
                </a:solidFill>
                <a:latin typeface="Times New Roman" panose="02020603050405020304" pitchFamily="18" charset="0"/>
                <a:cs typeface="Times New Roman" panose="02020603050405020304" pitchFamily="18" charset="0"/>
              </a:rPr>
              <a:t>Wear smaller items that are brightly colored</a:t>
            </a:r>
            <a:endParaRPr lang="en-US" sz="2000"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2502575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1000" fill="hold"/>
                                        <p:tgtEl>
                                          <p:spTgt spid="7"/>
                                        </p:tgtEl>
                                        <p:attrNameLst>
                                          <p:attrName>ppt_w</p:attrName>
                                        </p:attrNameLst>
                                      </p:cBhvr>
                                      <p:tavLst>
                                        <p:tav tm="0">
                                          <p:val>
                                            <p:fltVal val="0"/>
                                          </p:val>
                                        </p:tav>
                                        <p:tav tm="100000">
                                          <p:val>
                                            <p:strVal val="#ppt_w"/>
                                          </p:val>
                                        </p:tav>
                                      </p:tavLst>
                                    </p:anim>
                                    <p:anim calcmode="lin" valueType="num">
                                      <p:cBhvr>
                                        <p:cTn id="19" dur="1000" fill="hold"/>
                                        <p:tgtEl>
                                          <p:spTgt spid="7"/>
                                        </p:tgtEl>
                                        <p:attrNameLst>
                                          <p:attrName>ppt_h</p:attrName>
                                        </p:attrNameLst>
                                      </p:cBhvr>
                                      <p:tavLst>
                                        <p:tav tm="0">
                                          <p:val>
                                            <p:fltVal val="0"/>
                                          </p:val>
                                        </p:tav>
                                        <p:tav tm="100000">
                                          <p:val>
                                            <p:strVal val="#ppt_h"/>
                                          </p:val>
                                        </p:tav>
                                      </p:tavLst>
                                    </p:anim>
                                    <p:anim calcmode="lin" valueType="num">
                                      <p:cBhvr>
                                        <p:cTn id="20" dur="1000" fill="hold"/>
                                        <p:tgtEl>
                                          <p:spTgt spid="7"/>
                                        </p:tgtEl>
                                        <p:attrNameLst>
                                          <p:attrName>style.rotation</p:attrName>
                                        </p:attrNameLst>
                                      </p:cBhvr>
                                      <p:tavLst>
                                        <p:tav tm="0">
                                          <p:val>
                                            <p:fltVal val="90"/>
                                          </p:val>
                                        </p:tav>
                                        <p:tav tm="100000">
                                          <p:val>
                                            <p:fltVal val="0"/>
                                          </p:val>
                                        </p:tav>
                                      </p:tavLst>
                                    </p:anim>
                                    <p:animEffect transition="in" filter="fade">
                                      <p:cBhvr>
                                        <p:cTn id="21" dur="1000"/>
                                        <p:tgtEl>
                                          <p:spTgt spid="7"/>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500"/>
                                        <p:tgtEl>
                                          <p:spTgt spid="9"/>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fade">
                                      <p:cBhvr>
                                        <p:cTn id="4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6" grpId="0" animBg="1"/>
      <p:bldP spid="7" grpId="0" animBg="1"/>
      <p:bldP spid="9" grpId="0" animBg="1"/>
      <p:bldP spid="10" grpId="0" animBg="1"/>
      <p:bldP spid="11" grpId="0" animBg="1"/>
      <p:bldP spid="1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224507"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Calibri" panose="020F0502020204030204" pitchFamily="34" charset="0"/>
                <a:cs typeface="Arial" panose="020B0604020202020204" pitchFamily="34" charset="0"/>
              </a:rPr>
              <a:t>Nonverbal </a:t>
            </a:r>
            <a:r>
              <a:rPr lang="en-US" sz="3600" dirty="0">
                <a:latin typeface="Times New Roman" panose="02020603050405020304" pitchFamily="18" charset="0"/>
                <a:ea typeface="Calibri" panose="020F0502020204030204" pitchFamily="34" charset="0"/>
                <a:cs typeface="Arial" panose="020B0604020202020204" pitchFamily="34" charset="0"/>
              </a:rPr>
              <a:t>Communication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289646" y="920381"/>
            <a:ext cx="4985467" cy="583750"/>
          </a:xfrm>
          <a:prstGeom prst="rect">
            <a:avLst/>
          </a:prstGeom>
          <a:solidFill>
            <a:schemeClr val="bg1"/>
          </a:solidFill>
          <a:ln>
            <a:solidFill>
              <a:schemeClr val="tx1">
                <a:lumMod val="75000"/>
                <a:lumOff val="25000"/>
              </a:schemeClr>
            </a:solidFill>
          </a:ln>
          <a:effectLst>
            <a:outerShdw blurRad="50800" dist="38100" algn="l" rotWithShape="0">
              <a:prstClr val="black">
                <a:alpha val="40000"/>
              </a:prstClr>
            </a:outerShdw>
          </a:effectLst>
        </p:spPr>
        <p:txBody>
          <a:bodyPr wrap="none">
            <a:spAutoFit/>
          </a:bodyPr>
          <a:lstStyle/>
          <a:p>
            <a:pPr>
              <a:lnSpc>
                <a:spcPct val="107000"/>
              </a:lnSpc>
            </a:pPr>
            <a:r>
              <a:rPr lang="en-US" sz="3200" dirty="0" smtClean="0">
                <a:latin typeface="Times New Roman" panose="02020603050405020304" pitchFamily="18" charset="0"/>
                <a:cs typeface="Times New Roman" panose="02020603050405020304" pitchFamily="18" charset="0"/>
              </a:rPr>
              <a:t>Parts of Physical Appearance</a:t>
            </a:r>
            <a:endParaRPr lang="en-US" sz="3200" dirty="0">
              <a:latin typeface="Times New Roman" panose="02020603050405020304" pitchFamily="18" charset="0"/>
              <a:cs typeface="Times New Roman" panose="02020603050405020304" pitchFamily="18" charset="0"/>
            </a:endParaRPr>
          </a:p>
        </p:txBody>
      </p:sp>
      <p:sp>
        <p:nvSpPr>
          <p:cNvPr id="8" name="Rectangle 7"/>
          <p:cNvSpPr/>
          <p:nvPr/>
        </p:nvSpPr>
        <p:spPr>
          <a:xfrm>
            <a:off x="5043942" y="1654248"/>
            <a:ext cx="1469441" cy="593304"/>
          </a:xfrm>
          <a:prstGeom prst="rect">
            <a:avLst/>
          </a:prstGeom>
          <a:solidFill>
            <a:srgbClr val="7030A0"/>
          </a:solidFill>
          <a:ln>
            <a:solidFill>
              <a:schemeClr val="bg1"/>
            </a:solidFill>
          </a:ln>
        </p:spPr>
        <p:txBody>
          <a:bodyPr wrap="none">
            <a:spAutoFit/>
          </a:bodyPr>
          <a:lstStyle/>
          <a:p>
            <a:pPr>
              <a:lnSpc>
                <a:spcPct val="107000"/>
              </a:lnSpc>
            </a:pPr>
            <a:r>
              <a:rPr lang="en-US" sz="32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Tattoos</a:t>
            </a:r>
            <a:endParaRPr lang="en-US" sz="16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698399" y="2293854"/>
            <a:ext cx="9568207" cy="830997"/>
          </a:xfrm>
          <a:prstGeom prst="rect">
            <a:avLst/>
          </a:prstGeom>
          <a:solidFill>
            <a:schemeClr val="accent1">
              <a:lumMod val="20000"/>
              <a:lumOff val="8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Tattoos have been viewed for years as unprofessional, disruptive and unsuitable in a professional setting, </a:t>
            </a:r>
            <a:r>
              <a:rPr lang="en-US" sz="2400" dirty="0" smtClean="0">
                <a:latin typeface="Times New Roman" panose="02020603050405020304" pitchFamily="18" charset="0"/>
                <a:cs typeface="Times New Roman" panose="02020603050405020304" pitchFamily="18" charset="0"/>
              </a:rPr>
              <a:t>but what is the case now? </a:t>
            </a:r>
            <a:endParaRPr lang="en-US" sz="3200" dirty="0">
              <a:latin typeface="Times New Roman" panose="02020603050405020304" pitchFamily="18" charset="0"/>
              <a:cs typeface="Times New Roman" panose="02020603050405020304" pitchFamily="18" charset="0"/>
            </a:endParaRPr>
          </a:p>
        </p:txBody>
      </p:sp>
      <p:sp>
        <p:nvSpPr>
          <p:cNvPr id="2" name="Rectangle 1"/>
          <p:cNvSpPr/>
          <p:nvPr/>
        </p:nvSpPr>
        <p:spPr>
          <a:xfrm>
            <a:off x="698399" y="3672627"/>
            <a:ext cx="4674879" cy="2000548"/>
          </a:xfrm>
          <a:prstGeom prst="rect">
            <a:avLst/>
          </a:prstGeom>
          <a:solidFill>
            <a:schemeClr val="accent1">
              <a:lumMod val="20000"/>
              <a:lumOff val="8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More than </a:t>
            </a:r>
            <a:r>
              <a:rPr lang="en-US" sz="2800" b="1" u="sng"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70% </a:t>
            </a:r>
            <a:r>
              <a:rPr lang="en-US" sz="2400" dirty="0">
                <a:latin typeface="Times New Roman" panose="02020603050405020304" pitchFamily="18" charset="0"/>
                <a:cs typeface="Times New Roman" panose="02020603050405020304" pitchFamily="18" charset="0"/>
              </a:rPr>
              <a:t>of people still believe that getting tattoos affects your work prospects, but obviously that is no longer a valid assumption when it comes to most businesses.</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78662" y="3369115"/>
            <a:ext cx="6136849" cy="3408951"/>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91470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arn(inVertical)">
                                      <p:cBhvr>
                                        <p:cTn id="18" dur="500"/>
                                        <p:tgtEl>
                                          <p:spTgt spid="2"/>
                                        </p:tgtEl>
                                      </p:cBhvr>
                                    </p:animEffect>
                                  </p:childTnLst>
                                </p:cTn>
                              </p:par>
                            </p:childTnLst>
                          </p:cTn>
                        </p:par>
                      </p:childTnLst>
                    </p:cTn>
                  </p:par>
                  <p:par>
                    <p:cTn id="19" fill="hold">
                      <p:stCondLst>
                        <p:cond delay="indefinite"/>
                      </p:stCondLst>
                      <p:childTnLst>
                        <p:par>
                          <p:cTn id="20" fill="hold">
                            <p:stCondLst>
                              <p:cond delay="0"/>
                            </p:stCondLst>
                            <p:childTnLst>
                              <p:par>
                                <p:cTn id="21" presetID="53" presetClass="entr" presetSubtype="16" fill="hold"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500" fill="hold"/>
                                        <p:tgtEl>
                                          <p:spTgt spid="5"/>
                                        </p:tgtEl>
                                        <p:attrNameLst>
                                          <p:attrName>ppt_w</p:attrName>
                                        </p:attrNameLst>
                                      </p:cBhvr>
                                      <p:tavLst>
                                        <p:tav tm="0">
                                          <p:val>
                                            <p:fltVal val="0"/>
                                          </p:val>
                                        </p:tav>
                                        <p:tav tm="100000">
                                          <p:val>
                                            <p:strVal val="#ppt_w"/>
                                          </p:val>
                                        </p:tav>
                                      </p:tavLst>
                                    </p:anim>
                                    <p:anim calcmode="lin" valueType="num">
                                      <p:cBhvr>
                                        <p:cTn id="24" dur="500" fill="hold"/>
                                        <p:tgtEl>
                                          <p:spTgt spid="5"/>
                                        </p:tgtEl>
                                        <p:attrNameLst>
                                          <p:attrName>ppt_h</p:attrName>
                                        </p:attrNameLst>
                                      </p:cBhvr>
                                      <p:tavLst>
                                        <p:tav tm="0">
                                          <p:val>
                                            <p:fltVal val="0"/>
                                          </p:val>
                                        </p:tav>
                                        <p:tav tm="100000">
                                          <p:val>
                                            <p:strVal val="#ppt_h"/>
                                          </p:val>
                                        </p:tav>
                                      </p:tavLst>
                                    </p:anim>
                                    <p:animEffect transition="in" filter="fade">
                                      <p:cBhvr>
                                        <p:cTn id="2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6" grpId="0" animBg="1"/>
      <p:bldP spid="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224507"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Calibri" panose="020F0502020204030204" pitchFamily="34" charset="0"/>
                <a:cs typeface="Arial" panose="020B0604020202020204" pitchFamily="34" charset="0"/>
              </a:rPr>
              <a:t>Nonverbal </a:t>
            </a:r>
            <a:r>
              <a:rPr lang="en-US" sz="3600" dirty="0">
                <a:latin typeface="Times New Roman" panose="02020603050405020304" pitchFamily="18" charset="0"/>
                <a:ea typeface="Calibri" panose="020F0502020204030204" pitchFamily="34" charset="0"/>
                <a:cs typeface="Arial" panose="020B0604020202020204" pitchFamily="34" charset="0"/>
              </a:rPr>
              <a:t>Communication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289646" y="920381"/>
            <a:ext cx="4985467" cy="583750"/>
          </a:xfrm>
          <a:prstGeom prst="rect">
            <a:avLst/>
          </a:prstGeom>
          <a:solidFill>
            <a:schemeClr val="bg1"/>
          </a:solidFill>
          <a:ln>
            <a:solidFill>
              <a:schemeClr val="tx1">
                <a:lumMod val="75000"/>
                <a:lumOff val="25000"/>
              </a:schemeClr>
            </a:solidFill>
          </a:ln>
          <a:effectLst>
            <a:outerShdw blurRad="50800" dist="38100" algn="l" rotWithShape="0">
              <a:prstClr val="black">
                <a:alpha val="40000"/>
              </a:prstClr>
            </a:outerShdw>
          </a:effectLst>
        </p:spPr>
        <p:txBody>
          <a:bodyPr wrap="none">
            <a:spAutoFit/>
          </a:bodyPr>
          <a:lstStyle/>
          <a:p>
            <a:pPr>
              <a:lnSpc>
                <a:spcPct val="107000"/>
              </a:lnSpc>
            </a:pPr>
            <a:r>
              <a:rPr lang="en-US" sz="3200" dirty="0" smtClean="0">
                <a:latin typeface="Times New Roman" panose="02020603050405020304" pitchFamily="18" charset="0"/>
                <a:cs typeface="Times New Roman" panose="02020603050405020304" pitchFamily="18" charset="0"/>
              </a:rPr>
              <a:t>Parts of Physical Appearance</a:t>
            </a:r>
            <a:endParaRPr lang="en-US" sz="3200" dirty="0">
              <a:latin typeface="Times New Roman" panose="02020603050405020304" pitchFamily="18" charset="0"/>
              <a:cs typeface="Times New Roman" panose="02020603050405020304" pitchFamily="18" charset="0"/>
            </a:endParaRPr>
          </a:p>
        </p:txBody>
      </p:sp>
      <p:sp>
        <p:nvSpPr>
          <p:cNvPr id="8" name="Rectangle 7"/>
          <p:cNvSpPr/>
          <p:nvPr/>
        </p:nvSpPr>
        <p:spPr>
          <a:xfrm>
            <a:off x="4626559" y="1654248"/>
            <a:ext cx="1469441" cy="593304"/>
          </a:xfrm>
          <a:prstGeom prst="rect">
            <a:avLst/>
          </a:prstGeom>
          <a:solidFill>
            <a:srgbClr val="7030A0"/>
          </a:solidFill>
          <a:ln>
            <a:solidFill>
              <a:schemeClr val="bg1"/>
            </a:solidFill>
          </a:ln>
        </p:spPr>
        <p:txBody>
          <a:bodyPr wrap="none">
            <a:spAutoFit/>
          </a:bodyPr>
          <a:lstStyle/>
          <a:p>
            <a:pPr>
              <a:lnSpc>
                <a:spcPct val="107000"/>
              </a:lnSpc>
            </a:pPr>
            <a:r>
              <a:rPr lang="en-US" sz="32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Tattoos</a:t>
            </a:r>
            <a:endParaRPr lang="en-US" sz="16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698399" y="2293854"/>
            <a:ext cx="6409411" cy="461665"/>
          </a:xfrm>
          <a:prstGeom prst="rect">
            <a:avLst/>
          </a:prstGeom>
          <a:solidFill>
            <a:schemeClr val="bg1"/>
          </a:solidFill>
          <a:ln>
            <a:solidFill>
              <a:schemeClr val="bg1"/>
            </a:solidFill>
          </a:ln>
          <a:effectLst>
            <a:outerShdw blurRad="50800" dist="38100" algn="l" rotWithShape="0">
              <a:prstClr val="black">
                <a:alpha val="40000"/>
              </a:prstClr>
            </a:outerShdw>
          </a:effectLst>
        </p:spPr>
        <p:txBody>
          <a:bodyPr wrap="square">
            <a:spAutoFit/>
          </a:bodyPr>
          <a:lstStyle/>
          <a:p>
            <a:r>
              <a:rPr lang="en-US" sz="2400" b="1" dirty="0" smtClean="0">
                <a:latin typeface="Times New Roman" panose="02020603050405020304" pitchFamily="18" charset="0"/>
                <a:cs typeface="Times New Roman" panose="02020603050405020304" pitchFamily="18" charset="0"/>
              </a:rPr>
              <a:t>What we consider when having Tattoos?</a:t>
            </a:r>
            <a:endParaRPr lang="en-US" sz="3200" b="1" dirty="0">
              <a:latin typeface="Times New Roman" panose="02020603050405020304" pitchFamily="18" charset="0"/>
              <a:cs typeface="Times New Roman" panose="02020603050405020304" pitchFamily="18" charset="0"/>
            </a:endParaRPr>
          </a:p>
        </p:txBody>
      </p:sp>
      <p:sp>
        <p:nvSpPr>
          <p:cNvPr id="5" name="Rectangle 4"/>
          <p:cNvSpPr/>
          <p:nvPr/>
        </p:nvSpPr>
        <p:spPr>
          <a:xfrm>
            <a:off x="698399" y="3027721"/>
            <a:ext cx="6673362" cy="3046988"/>
          </a:xfrm>
          <a:prstGeom prst="rect">
            <a:avLst/>
          </a:prstGeom>
          <a:solidFill>
            <a:schemeClr val="accent1">
              <a:lumMod val="20000"/>
              <a:lumOff val="80000"/>
            </a:schemeClr>
          </a:solidFill>
          <a:ln>
            <a:solidFill>
              <a:schemeClr val="bg1"/>
            </a:solidFill>
          </a:ln>
        </p:spPr>
        <p:txBody>
          <a:bodyPr wrap="square">
            <a:spAutoFit/>
          </a:bodyPr>
          <a:lstStyle/>
          <a:p>
            <a:pPr fontAlgn="base"/>
            <a:r>
              <a:rPr lang="en-US" sz="2400" b="1" dirty="0">
                <a:solidFill>
                  <a:srgbClr val="111111"/>
                </a:solidFill>
                <a:latin typeface="Times New Roman" panose="02020603050405020304" pitchFamily="18" charset="0"/>
                <a:cs typeface="Times New Roman" panose="02020603050405020304" pitchFamily="18" charset="0"/>
              </a:rPr>
              <a:t>Business Is Business </a:t>
            </a:r>
          </a:p>
          <a:p>
            <a:pPr algn="just" fontAlgn="base"/>
            <a:r>
              <a:rPr lang="en-US" sz="2400" dirty="0">
                <a:latin typeface="Times New Roman" panose="02020603050405020304" pitchFamily="18" charset="0"/>
                <a:cs typeface="Times New Roman" panose="02020603050405020304" pitchFamily="18" charset="0"/>
              </a:rPr>
              <a:t>Depending on the nature of the company and the company that you serve, there will be occasions when a nominee will have to be rejected. For example, if you work in an industry that needs lots of face-time with clients, or if it includes standing in front of a camera, then it would make sense not to employ someone whose face is covered in tattoos.</a:t>
            </a:r>
            <a:endParaRPr lang="en-US" sz="2400" b="0" i="0" dirty="0">
              <a:effectLst/>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3344706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224507"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Calibri" panose="020F0502020204030204" pitchFamily="34" charset="0"/>
                <a:cs typeface="Arial" panose="020B0604020202020204" pitchFamily="34" charset="0"/>
              </a:rPr>
              <a:t>Nonverbal </a:t>
            </a:r>
            <a:r>
              <a:rPr lang="en-US" sz="3600" dirty="0">
                <a:latin typeface="Times New Roman" panose="02020603050405020304" pitchFamily="18" charset="0"/>
                <a:ea typeface="Calibri" panose="020F0502020204030204" pitchFamily="34" charset="0"/>
                <a:cs typeface="Arial" panose="020B0604020202020204" pitchFamily="34" charset="0"/>
              </a:rPr>
              <a:t>Communication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289646" y="920381"/>
            <a:ext cx="4985467" cy="583750"/>
          </a:xfrm>
          <a:prstGeom prst="rect">
            <a:avLst/>
          </a:prstGeom>
          <a:solidFill>
            <a:schemeClr val="bg1"/>
          </a:solidFill>
          <a:ln>
            <a:solidFill>
              <a:schemeClr val="tx1">
                <a:lumMod val="75000"/>
                <a:lumOff val="25000"/>
              </a:schemeClr>
            </a:solidFill>
          </a:ln>
          <a:effectLst>
            <a:outerShdw blurRad="50800" dist="38100" algn="l" rotWithShape="0">
              <a:prstClr val="black">
                <a:alpha val="40000"/>
              </a:prstClr>
            </a:outerShdw>
          </a:effectLst>
        </p:spPr>
        <p:txBody>
          <a:bodyPr wrap="none">
            <a:spAutoFit/>
          </a:bodyPr>
          <a:lstStyle/>
          <a:p>
            <a:pPr>
              <a:lnSpc>
                <a:spcPct val="107000"/>
              </a:lnSpc>
            </a:pPr>
            <a:r>
              <a:rPr lang="en-US" sz="3200" dirty="0" smtClean="0">
                <a:latin typeface="Times New Roman" panose="02020603050405020304" pitchFamily="18" charset="0"/>
                <a:cs typeface="Times New Roman" panose="02020603050405020304" pitchFamily="18" charset="0"/>
              </a:rPr>
              <a:t>Parts of Physical Appearance</a:t>
            </a:r>
            <a:endParaRPr lang="en-US" sz="3200" dirty="0">
              <a:latin typeface="Times New Roman" panose="02020603050405020304" pitchFamily="18" charset="0"/>
              <a:cs typeface="Times New Roman" panose="02020603050405020304" pitchFamily="18" charset="0"/>
            </a:endParaRPr>
          </a:p>
        </p:txBody>
      </p:sp>
      <p:sp>
        <p:nvSpPr>
          <p:cNvPr id="8" name="Rectangle 7"/>
          <p:cNvSpPr/>
          <p:nvPr/>
        </p:nvSpPr>
        <p:spPr>
          <a:xfrm>
            <a:off x="4626559" y="1654248"/>
            <a:ext cx="1469441" cy="593304"/>
          </a:xfrm>
          <a:prstGeom prst="rect">
            <a:avLst/>
          </a:prstGeom>
          <a:solidFill>
            <a:srgbClr val="7030A0"/>
          </a:solidFill>
          <a:ln>
            <a:solidFill>
              <a:schemeClr val="bg1"/>
            </a:solidFill>
          </a:ln>
        </p:spPr>
        <p:txBody>
          <a:bodyPr wrap="none">
            <a:spAutoFit/>
          </a:bodyPr>
          <a:lstStyle/>
          <a:p>
            <a:pPr>
              <a:lnSpc>
                <a:spcPct val="107000"/>
              </a:lnSpc>
            </a:pPr>
            <a:r>
              <a:rPr lang="en-US" sz="32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Tattoos</a:t>
            </a:r>
            <a:endParaRPr lang="en-US" sz="16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698399" y="2293854"/>
            <a:ext cx="6409411" cy="461665"/>
          </a:xfrm>
          <a:prstGeom prst="rect">
            <a:avLst/>
          </a:prstGeom>
          <a:solidFill>
            <a:schemeClr val="bg1"/>
          </a:solidFill>
          <a:ln>
            <a:solidFill>
              <a:schemeClr val="bg1"/>
            </a:solidFill>
          </a:ln>
          <a:effectLst>
            <a:outerShdw blurRad="50800" dist="38100" algn="l" rotWithShape="0">
              <a:prstClr val="black">
                <a:alpha val="40000"/>
              </a:prstClr>
            </a:outerShdw>
          </a:effectLst>
        </p:spPr>
        <p:txBody>
          <a:bodyPr wrap="square">
            <a:spAutoFit/>
          </a:bodyPr>
          <a:lstStyle/>
          <a:p>
            <a:r>
              <a:rPr lang="en-US" sz="2400" b="1" dirty="0" smtClean="0">
                <a:latin typeface="Times New Roman" panose="02020603050405020304" pitchFamily="18" charset="0"/>
                <a:cs typeface="Times New Roman" panose="02020603050405020304" pitchFamily="18" charset="0"/>
              </a:rPr>
              <a:t>What we consider when having Tattoos?</a:t>
            </a:r>
            <a:endParaRPr lang="en-US" sz="3200" b="1" dirty="0">
              <a:latin typeface="Times New Roman" panose="02020603050405020304" pitchFamily="18" charset="0"/>
              <a:cs typeface="Times New Roman" panose="02020603050405020304" pitchFamily="18" charset="0"/>
            </a:endParaRPr>
          </a:p>
        </p:txBody>
      </p:sp>
      <p:sp>
        <p:nvSpPr>
          <p:cNvPr id="5" name="Rectangle 4"/>
          <p:cNvSpPr/>
          <p:nvPr/>
        </p:nvSpPr>
        <p:spPr>
          <a:xfrm>
            <a:off x="698399" y="3027721"/>
            <a:ext cx="6673362" cy="1323439"/>
          </a:xfrm>
          <a:prstGeom prst="rect">
            <a:avLst/>
          </a:prstGeom>
          <a:solidFill>
            <a:schemeClr val="accent1">
              <a:lumMod val="20000"/>
              <a:lumOff val="80000"/>
            </a:schemeClr>
          </a:solidFill>
          <a:ln>
            <a:solidFill>
              <a:schemeClr val="bg1"/>
            </a:solidFill>
          </a:ln>
        </p:spPr>
        <p:txBody>
          <a:bodyPr wrap="square">
            <a:spAutoFit/>
          </a:bodyPr>
          <a:lstStyle/>
          <a:p>
            <a:r>
              <a:rPr lang="en-US" sz="2000" b="1" dirty="0">
                <a:latin typeface="Times New Roman" panose="02020603050405020304" pitchFamily="18" charset="0"/>
                <a:cs typeface="Times New Roman" panose="02020603050405020304" pitchFamily="18" charset="0"/>
              </a:rPr>
              <a:t>Culture</a:t>
            </a:r>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Some cultures totally forbid tattoos in the workplace and not only consider them inappropriate, but also consider them forbidden.</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2" name="Rectangle 1"/>
          <p:cNvSpPr/>
          <p:nvPr/>
        </p:nvSpPr>
        <p:spPr>
          <a:xfrm>
            <a:off x="855104" y="4767087"/>
            <a:ext cx="6096000" cy="1841530"/>
          </a:xfrm>
          <a:prstGeom prst="rect">
            <a:avLst/>
          </a:prstGeom>
          <a:solidFill>
            <a:schemeClr val="accent1">
              <a:lumMod val="20000"/>
              <a:lumOff val="80000"/>
            </a:schemeClr>
          </a:solidFill>
          <a:ln>
            <a:solidFill>
              <a:schemeClr val="bg1"/>
            </a:solidFill>
          </a:ln>
        </p:spPr>
        <p:txBody>
          <a:bodyPr>
            <a:spAutoFit/>
          </a:bodyPr>
          <a:lstStyle/>
          <a:p>
            <a:pPr>
              <a:lnSpc>
                <a:spcPct val="107000"/>
              </a:lnSpc>
              <a:spcAft>
                <a:spcPts val="800"/>
              </a:spcAft>
            </a:pPr>
            <a:r>
              <a:rPr lang="en-US" sz="2000" b="1"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Company policy </a:t>
            </a:r>
            <a:endParaRPr lang="en-US" sz="20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en-US" sz="2000"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Some corporate policies stipulate rules that govern the external appearance, including tattoos, etc., so you should review these policies before getting a tattoo or before joining the business when you already own a tattoo.</a:t>
            </a:r>
            <a:endParaRPr lang="en-US" sz="2000"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04821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224507"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Calibri" panose="020F0502020204030204" pitchFamily="34" charset="0"/>
                <a:cs typeface="Arial" panose="020B0604020202020204" pitchFamily="34" charset="0"/>
              </a:rPr>
              <a:t>Nonverbal </a:t>
            </a:r>
            <a:r>
              <a:rPr lang="en-US" sz="3600" dirty="0">
                <a:latin typeface="Times New Roman" panose="02020603050405020304" pitchFamily="18" charset="0"/>
                <a:ea typeface="Calibri" panose="020F0502020204030204" pitchFamily="34" charset="0"/>
                <a:cs typeface="Arial" panose="020B0604020202020204" pitchFamily="34" charset="0"/>
              </a:rPr>
              <a:t>Communication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289646" y="920381"/>
            <a:ext cx="4985467" cy="583750"/>
          </a:xfrm>
          <a:prstGeom prst="rect">
            <a:avLst/>
          </a:prstGeom>
          <a:solidFill>
            <a:schemeClr val="bg1"/>
          </a:solidFill>
          <a:ln>
            <a:solidFill>
              <a:schemeClr val="tx1">
                <a:lumMod val="75000"/>
                <a:lumOff val="25000"/>
              </a:schemeClr>
            </a:solidFill>
          </a:ln>
          <a:effectLst>
            <a:outerShdw blurRad="50800" dist="38100" algn="l" rotWithShape="0">
              <a:prstClr val="black">
                <a:alpha val="40000"/>
              </a:prstClr>
            </a:outerShdw>
          </a:effectLst>
        </p:spPr>
        <p:txBody>
          <a:bodyPr wrap="none">
            <a:spAutoFit/>
          </a:bodyPr>
          <a:lstStyle/>
          <a:p>
            <a:pPr>
              <a:lnSpc>
                <a:spcPct val="107000"/>
              </a:lnSpc>
            </a:pPr>
            <a:r>
              <a:rPr lang="en-US" sz="3200" dirty="0" smtClean="0">
                <a:latin typeface="Times New Roman" panose="02020603050405020304" pitchFamily="18" charset="0"/>
                <a:cs typeface="Times New Roman" panose="02020603050405020304" pitchFamily="18" charset="0"/>
              </a:rPr>
              <a:t>Parts of Physical Appearance</a:t>
            </a:r>
            <a:endParaRPr lang="en-US" sz="3200" dirty="0">
              <a:latin typeface="Times New Roman" panose="02020603050405020304" pitchFamily="18" charset="0"/>
              <a:cs typeface="Times New Roman" panose="02020603050405020304" pitchFamily="18" charset="0"/>
            </a:endParaRPr>
          </a:p>
        </p:txBody>
      </p:sp>
      <p:sp>
        <p:nvSpPr>
          <p:cNvPr id="8" name="Rectangle 7"/>
          <p:cNvSpPr/>
          <p:nvPr/>
        </p:nvSpPr>
        <p:spPr>
          <a:xfrm>
            <a:off x="4626559" y="1654248"/>
            <a:ext cx="1643399" cy="593304"/>
          </a:xfrm>
          <a:prstGeom prst="rect">
            <a:avLst/>
          </a:prstGeom>
          <a:solidFill>
            <a:srgbClr val="7030A0"/>
          </a:solidFill>
          <a:ln>
            <a:solidFill>
              <a:schemeClr val="bg1"/>
            </a:solidFill>
          </a:ln>
        </p:spPr>
        <p:txBody>
          <a:bodyPr wrap="none">
            <a:spAutoFit/>
          </a:bodyPr>
          <a:lstStyle/>
          <a:p>
            <a:pPr>
              <a:lnSpc>
                <a:spcPct val="107000"/>
              </a:lnSpc>
            </a:pPr>
            <a:r>
              <a:rPr lang="en-US" sz="32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Makeup</a:t>
            </a:r>
            <a:endParaRPr lang="en-US" sz="16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7018" y="2388115"/>
            <a:ext cx="5623906" cy="3545951"/>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33587" y="2388114"/>
            <a:ext cx="5756494" cy="3545951"/>
          </a:xfrm>
          <a:prstGeom prst="rect">
            <a:avLst/>
          </a:prstGeom>
        </p:spPr>
      </p:pic>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214165" y="1"/>
            <a:ext cx="977835" cy="770263"/>
          </a:xfrm>
          <a:prstGeom prst="rect">
            <a:avLst/>
          </a:prstGeom>
        </p:spPr>
      </p:pic>
    </p:spTree>
    <p:extLst>
      <p:ext uri="{BB962C8B-B14F-4D97-AF65-F5344CB8AC3E}">
        <p14:creationId xmlns:p14="http://schemas.microsoft.com/office/powerpoint/2010/main" val="4181324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224507"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Calibri" panose="020F0502020204030204" pitchFamily="34" charset="0"/>
                <a:cs typeface="Arial" panose="020B0604020202020204" pitchFamily="34" charset="0"/>
              </a:rPr>
              <a:t>Nonverbal </a:t>
            </a:r>
            <a:r>
              <a:rPr lang="en-US" sz="3600" dirty="0">
                <a:latin typeface="Times New Roman" panose="02020603050405020304" pitchFamily="18" charset="0"/>
                <a:ea typeface="Calibri" panose="020F0502020204030204" pitchFamily="34" charset="0"/>
                <a:cs typeface="Arial" panose="020B0604020202020204" pitchFamily="34" charset="0"/>
              </a:rPr>
              <a:t>Communication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0" y="770264"/>
            <a:ext cx="6749592" cy="584775"/>
          </a:xfrm>
          <a:prstGeom prst="rect">
            <a:avLst/>
          </a:prstGeom>
          <a:solidFill>
            <a:srgbClr val="7030A0"/>
          </a:solidFill>
          <a:ln>
            <a:solidFill>
              <a:schemeClr val="bg1"/>
            </a:solidFill>
          </a:ln>
          <a:effectLst>
            <a:reflection blurRad="6350" stA="50000" endA="300" endPos="55000" dir="5400000" sy="-100000" algn="bl" rotWithShape="0"/>
          </a:effectLst>
        </p:spPr>
        <p:txBody>
          <a:bodyPr wrap="square">
            <a:spAutoFit/>
          </a:bodyPr>
          <a:lstStyle/>
          <a:p>
            <a:r>
              <a:rPr lang="en-US" sz="3200" dirty="0">
                <a:solidFill>
                  <a:schemeClr val="bg1"/>
                </a:solidFill>
                <a:latin typeface="Times New Roman" panose="02020603050405020304" pitchFamily="18" charset="0"/>
                <a:cs typeface="Times New Roman" panose="02020603050405020304" pitchFamily="18" charset="0"/>
              </a:rPr>
              <a:t>Codes of Nonverbal Communication</a:t>
            </a:r>
          </a:p>
        </p:txBody>
      </p:sp>
      <p:sp>
        <p:nvSpPr>
          <p:cNvPr id="3" name="Rectangle 2"/>
          <p:cNvSpPr/>
          <p:nvPr/>
        </p:nvSpPr>
        <p:spPr>
          <a:xfrm>
            <a:off x="553597" y="1589358"/>
            <a:ext cx="2795958" cy="583750"/>
          </a:xfrm>
          <a:prstGeom prst="rect">
            <a:avLst/>
          </a:prstGeom>
          <a:solidFill>
            <a:schemeClr val="bg1"/>
          </a:solidFill>
          <a:ln>
            <a:solidFill>
              <a:schemeClr val="tx1">
                <a:lumMod val="75000"/>
                <a:lumOff val="25000"/>
              </a:schemeClr>
            </a:solidFill>
          </a:ln>
          <a:effectLst>
            <a:outerShdw blurRad="50800" dist="38100" algn="l" rotWithShape="0">
              <a:prstClr val="black">
                <a:alpha val="40000"/>
              </a:prstClr>
            </a:outerShdw>
          </a:effectLst>
        </p:spPr>
        <p:txBody>
          <a:bodyPr wrap="none">
            <a:spAutoFit/>
          </a:bodyPr>
          <a:lstStyle/>
          <a:p>
            <a:pPr>
              <a:lnSpc>
                <a:spcPct val="107000"/>
              </a:lnSpc>
            </a:pPr>
            <a:r>
              <a:rPr lang="en-US" sz="3200" dirty="0" smtClean="0">
                <a:latin typeface="Times New Roman" panose="02020603050405020304" pitchFamily="18" charset="0"/>
                <a:cs typeface="Times New Roman" panose="02020603050405020304" pitchFamily="18" charset="0"/>
              </a:rPr>
              <a:t>Facial Behavior</a:t>
            </a:r>
            <a:endParaRPr lang="en-US" sz="3200" dirty="0">
              <a:latin typeface="Times New Roman" panose="02020603050405020304" pitchFamily="18" charset="0"/>
              <a:cs typeface="Times New Roman" panose="02020603050405020304" pitchFamily="18" charset="0"/>
            </a:endParaRPr>
          </a:p>
        </p:txBody>
      </p:sp>
      <p:sp>
        <p:nvSpPr>
          <p:cNvPr id="8" name="Rectangle 7"/>
          <p:cNvSpPr/>
          <p:nvPr/>
        </p:nvSpPr>
        <p:spPr>
          <a:xfrm>
            <a:off x="553597" y="2407427"/>
            <a:ext cx="6796726" cy="3780522"/>
          </a:xfrm>
          <a:prstGeom prst="rect">
            <a:avLst/>
          </a:prstGeom>
          <a:solidFill>
            <a:schemeClr val="accent1">
              <a:lumMod val="20000"/>
              <a:lumOff val="80000"/>
            </a:schemeClr>
          </a:solidFill>
          <a:ln>
            <a:solidFill>
              <a:schemeClr val="bg1"/>
            </a:solidFill>
          </a:ln>
        </p:spPr>
        <p:txBody>
          <a:bodyPr wrap="square">
            <a:spAutoFit/>
          </a:bodyPr>
          <a:lstStyle/>
          <a:p>
            <a:pPr>
              <a:lnSpc>
                <a:spcPct val="107000"/>
              </a:lnSpc>
            </a:pPr>
            <a:r>
              <a:rPr lang="en-US" sz="2800" dirty="0">
                <a:latin typeface="Times New Roman" panose="02020603050405020304" pitchFamily="18" charset="0"/>
                <a:ea typeface="Calibri" panose="020F0502020204030204" pitchFamily="34" charset="0"/>
                <a:cs typeface="Times New Roman" panose="02020603050405020304" pitchFamily="18" charset="0"/>
              </a:rPr>
              <a:t>It is important not only to have a basic understanding of the emotions communicated by the face but also to be aware of how we manage our faces in daily interactions. Social norms and communication expectations in our culture set the rules for what kinds of emotional expressions are appropriate in certain situations.</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1581" y="1"/>
            <a:ext cx="977835" cy="770263"/>
          </a:xfrm>
          <a:prstGeom prst="rect">
            <a:avLst/>
          </a:prstGeom>
        </p:spPr>
      </p:pic>
    </p:spTree>
    <p:extLst>
      <p:ext uri="{BB962C8B-B14F-4D97-AF65-F5344CB8AC3E}">
        <p14:creationId xmlns:p14="http://schemas.microsoft.com/office/powerpoint/2010/main" val="1310715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224507"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Calibri" panose="020F0502020204030204" pitchFamily="34" charset="0"/>
                <a:cs typeface="Arial" panose="020B0604020202020204" pitchFamily="34" charset="0"/>
              </a:rPr>
              <a:t>Nonverbal </a:t>
            </a:r>
            <a:r>
              <a:rPr lang="en-US" sz="3600" dirty="0">
                <a:latin typeface="Times New Roman" panose="02020603050405020304" pitchFamily="18" charset="0"/>
                <a:ea typeface="Calibri" panose="020F0502020204030204" pitchFamily="34" charset="0"/>
                <a:cs typeface="Arial" panose="020B0604020202020204" pitchFamily="34" charset="0"/>
              </a:rPr>
              <a:t>Communication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0" y="770264"/>
            <a:ext cx="6749592" cy="584775"/>
          </a:xfrm>
          <a:prstGeom prst="rect">
            <a:avLst/>
          </a:prstGeom>
          <a:solidFill>
            <a:srgbClr val="7030A0"/>
          </a:solidFill>
          <a:ln>
            <a:solidFill>
              <a:schemeClr val="bg1"/>
            </a:solidFill>
          </a:ln>
          <a:effectLst>
            <a:reflection blurRad="6350" stA="50000" endA="300" endPos="55000" dir="5400000" sy="-100000" algn="bl" rotWithShape="0"/>
          </a:effectLst>
        </p:spPr>
        <p:txBody>
          <a:bodyPr wrap="square">
            <a:spAutoFit/>
          </a:bodyPr>
          <a:lstStyle/>
          <a:p>
            <a:r>
              <a:rPr lang="en-US" sz="3200" dirty="0">
                <a:solidFill>
                  <a:schemeClr val="bg1"/>
                </a:solidFill>
                <a:latin typeface="Times New Roman" panose="02020603050405020304" pitchFamily="18" charset="0"/>
                <a:cs typeface="Times New Roman" panose="02020603050405020304" pitchFamily="18" charset="0"/>
              </a:rPr>
              <a:t>Codes of Nonverbal Communication</a:t>
            </a:r>
          </a:p>
        </p:txBody>
      </p:sp>
      <p:sp>
        <p:nvSpPr>
          <p:cNvPr id="3" name="Rectangle 2"/>
          <p:cNvSpPr/>
          <p:nvPr/>
        </p:nvSpPr>
        <p:spPr>
          <a:xfrm>
            <a:off x="553597" y="1589358"/>
            <a:ext cx="4655442" cy="619272"/>
          </a:xfrm>
          <a:prstGeom prst="rect">
            <a:avLst/>
          </a:prstGeom>
          <a:solidFill>
            <a:schemeClr val="bg1"/>
          </a:solidFill>
          <a:ln>
            <a:solidFill>
              <a:schemeClr val="tx1">
                <a:lumMod val="75000"/>
                <a:lumOff val="25000"/>
              </a:schemeClr>
            </a:solidFill>
          </a:ln>
          <a:effectLst>
            <a:outerShdw blurRad="50800" dist="38100" algn="l" rotWithShape="0">
              <a:prstClr val="black">
                <a:alpha val="40000"/>
              </a:prstClr>
            </a:outerShdw>
          </a:effectLst>
        </p:spPr>
        <p:txBody>
          <a:bodyPr wrap="none">
            <a:spAutoFit/>
          </a:bodyPr>
          <a:lstStyle/>
          <a:p>
            <a:pPr>
              <a:lnSpc>
                <a:spcPct val="107000"/>
              </a:lnSpc>
            </a:pPr>
            <a:r>
              <a:rPr lang="en-US" sz="3200" dirty="0" smtClean="0">
                <a:latin typeface="Times New Roman" panose="02020603050405020304" pitchFamily="18" charset="0"/>
                <a:cs typeface="Times New Roman" panose="02020603050405020304" pitchFamily="18" charset="0"/>
              </a:rPr>
              <a:t>Facial Behavior techniques</a:t>
            </a:r>
            <a:endParaRPr lang="en-US" sz="3200" dirty="0">
              <a:latin typeface="Times New Roman" panose="02020603050405020304" pitchFamily="18" charset="0"/>
              <a:cs typeface="Times New Roman" panose="02020603050405020304" pitchFamily="18" charset="0"/>
            </a:endParaRPr>
          </a:p>
        </p:txBody>
      </p:sp>
      <p:sp>
        <p:nvSpPr>
          <p:cNvPr id="2" name="Rectangle 1"/>
          <p:cNvSpPr/>
          <p:nvPr/>
        </p:nvSpPr>
        <p:spPr>
          <a:xfrm>
            <a:off x="553597" y="2659445"/>
            <a:ext cx="2714205" cy="593304"/>
          </a:xfrm>
          <a:prstGeom prst="rect">
            <a:avLst/>
          </a:prstGeom>
          <a:solidFill>
            <a:schemeClr val="bg1"/>
          </a:solidFill>
          <a:ln>
            <a:solidFill>
              <a:schemeClr val="tx1">
                <a:lumMod val="65000"/>
                <a:lumOff val="35000"/>
              </a:schemeClr>
            </a:solidFill>
          </a:ln>
          <a:effectLst>
            <a:outerShdw blurRad="50800" dist="38100" dir="2700000" algn="tl" rotWithShape="0">
              <a:prstClr val="black">
                <a:alpha val="40000"/>
              </a:prstClr>
            </a:outerShdw>
          </a:effectLst>
        </p:spPr>
        <p:txBody>
          <a:bodyPr wrap="none">
            <a:spAutoFit/>
          </a:bodyPr>
          <a:lstStyle/>
          <a:p>
            <a:pPr>
              <a:lnSpc>
                <a:spcPct val="107000"/>
              </a:lnSpc>
            </a:pPr>
            <a:r>
              <a:rPr lang="en-US" sz="3200" b="1" u="sng"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Neutralization</a:t>
            </a:r>
            <a:endParaRPr lang="en-US" sz="16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460891" y="3809688"/>
            <a:ext cx="6540573" cy="530594"/>
          </a:xfrm>
          <a:prstGeom prst="rect">
            <a:avLst/>
          </a:prstGeom>
          <a:solidFill>
            <a:schemeClr val="accent1">
              <a:lumMod val="20000"/>
              <a:lumOff val="80000"/>
            </a:schemeClr>
          </a:solidFill>
          <a:ln>
            <a:solidFill>
              <a:schemeClr val="bg1"/>
            </a:solidFill>
          </a:ln>
        </p:spPr>
        <p:txBody>
          <a:bodyPr wrap="none">
            <a:spAutoFit/>
          </a:bodyPr>
          <a:lstStyle/>
          <a:p>
            <a:pPr>
              <a:lnSpc>
                <a:spcPct val="107000"/>
              </a:lnSpc>
            </a:pPr>
            <a:r>
              <a:rPr lang="en-US" sz="2800" dirty="0">
                <a:latin typeface="Times New Roman" panose="02020603050405020304" pitchFamily="18" charset="0"/>
                <a:ea typeface="Calibri" panose="020F0502020204030204" pitchFamily="34" charset="0"/>
                <a:cs typeface="Arial" panose="020B0604020202020204" pitchFamily="34" charset="0"/>
              </a:rPr>
              <a:t>It is often referred to as having a poker face.</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301140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ppt_x"/>
                                          </p:val>
                                        </p:tav>
                                        <p:tav tm="100000">
                                          <p:val>
                                            <p:strVal val="#ppt_x"/>
                                          </p:val>
                                        </p:tav>
                                      </p:tavLst>
                                    </p:anim>
                                    <p:anim calcmode="lin" valueType="num">
                                      <p:cBhvr additive="base">
                                        <p:cTn id="1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barn(inVertical)">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animBg="1"/>
      <p:bldP spid="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224507"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Calibri" panose="020F0502020204030204" pitchFamily="34" charset="0"/>
                <a:cs typeface="Arial" panose="020B0604020202020204" pitchFamily="34" charset="0"/>
              </a:rPr>
              <a:t>Nonverbal </a:t>
            </a:r>
            <a:r>
              <a:rPr lang="en-US" sz="3600" dirty="0">
                <a:latin typeface="Times New Roman" panose="02020603050405020304" pitchFamily="18" charset="0"/>
                <a:ea typeface="Calibri" panose="020F0502020204030204" pitchFamily="34" charset="0"/>
                <a:cs typeface="Arial" panose="020B0604020202020204" pitchFamily="34" charset="0"/>
              </a:rPr>
              <a:t>Communication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0" y="770264"/>
            <a:ext cx="6749592" cy="584775"/>
          </a:xfrm>
          <a:prstGeom prst="rect">
            <a:avLst/>
          </a:prstGeom>
          <a:solidFill>
            <a:srgbClr val="7030A0"/>
          </a:solidFill>
          <a:ln>
            <a:solidFill>
              <a:schemeClr val="bg1"/>
            </a:solidFill>
          </a:ln>
          <a:effectLst>
            <a:reflection blurRad="6350" stA="50000" endA="300" endPos="55000" dir="5400000" sy="-100000" algn="bl" rotWithShape="0"/>
          </a:effectLst>
        </p:spPr>
        <p:txBody>
          <a:bodyPr wrap="square">
            <a:spAutoFit/>
          </a:bodyPr>
          <a:lstStyle/>
          <a:p>
            <a:r>
              <a:rPr lang="en-US" sz="3200" dirty="0">
                <a:solidFill>
                  <a:schemeClr val="bg1"/>
                </a:solidFill>
                <a:latin typeface="Times New Roman" panose="02020603050405020304" pitchFamily="18" charset="0"/>
                <a:cs typeface="Times New Roman" panose="02020603050405020304" pitchFamily="18" charset="0"/>
              </a:rPr>
              <a:t>Codes of Nonverbal Communication</a:t>
            </a:r>
          </a:p>
        </p:txBody>
      </p:sp>
      <p:sp>
        <p:nvSpPr>
          <p:cNvPr id="3" name="Rectangle 2"/>
          <p:cNvSpPr/>
          <p:nvPr/>
        </p:nvSpPr>
        <p:spPr>
          <a:xfrm>
            <a:off x="553597" y="1589358"/>
            <a:ext cx="4655442" cy="619272"/>
          </a:xfrm>
          <a:prstGeom prst="rect">
            <a:avLst/>
          </a:prstGeom>
          <a:solidFill>
            <a:schemeClr val="bg1"/>
          </a:solidFill>
          <a:ln>
            <a:solidFill>
              <a:schemeClr val="tx1">
                <a:lumMod val="75000"/>
                <a:lumOff val="25000"/>
              </a:schemeClr>
            </a:solidFill>
          </a:ln>
          <a:effectLst>
            <a:outerShdw blurRad="50800" dist="38100" algn="l" rotWithShape="0">
              <a:prstClr val="black">
                <a:alpha val="40000"/>
              </a:prstClr>
            </a:outerShdw>
          </a:effectLst>
        </p:spPr>
        <p:txBody>
          <a:bodyPr wrap="none">
            <a:spAutoFit/>
          </a:bodyPr>
          <a:lstStyle/>
          <a:p>
            <a:pPr>
              <a:lnSpc>
                <a:spcPct val="107000"/>
              </a:lnSpc>
            </a:pPr>
            <a:r>
              <a:rPr lang="en-US" sz="3200" dirty="0" smtClean="0">
                <a:latin typeface="Times New Roman" panose="02020603050405020304" pitchFamily="18" charset="0"/>
                <a:cs typeface="Times New Roman" panose="02020603050405020304" pitchFamily="18" charset="0"/>
              </a:rPr>
              <a:t>Facial Behavior techniques</a:t>
            </a:r>
            <a:endParaRPr lang="en-US" sz="3200" dirty="0">
              <a:latin typeface="Times New Roman" panose="02020603050405020304" pitchFamily="18" charset="0"/>
              <a:cs typeface="Times New Roman" panose="02020603050405020304" pitchFamily="18" charset="0"/>
            </a:endParaRPr>
          </a:p>
        </p:txBody>
      </p:sp>
      <p:sp>
        <p:nvSpPr>
          <p:cNvPr id="2" name="Rectangle 1"/>
          <p:cNvSpPr/>
          <p:nvPr/>
        </p:nvSpPr>
        <p:spPr>
          <a:xfrm>
            <a:off x="553597" y="2659445"/>
            <a:ext cx="2714205" cy="593304"/>
          </a:xfrm>
          <a:prstGeom prst="rect">
            <a:avLst/>
          </a:prstGeom>
          <a:solidFill>
            <a:schemeClr val="bg1"/>
          </a:solidFill>
          <a:ln>
            <a:solidFill>
              <a:schemeClr val="tx1">
                <a:lumMod val="65000"/>
                <a:lumOff val="35000"/>
              </a:schemeClr>
            </a:solidFill>
          </a:ln>
          <a:effectLst>
            <a:outerShdw blurRad="50800" dist="38100" dir="2700000" algn="tl" rotWithShape="0">
              <a:prstClr val="black">
                <a:alpha val="40000"/>
              </a:prstClr>
            </a:outerShdw>
          </a:effectLst>
        </p:spPr>
        <p:txBody>
          <a:bodyPr wrap="none">
            <a:spAutoFit/>
          </a:bodyPr>
          <a:lstStyle/>
          <a:p>
            <a:pPr>
              <a:lnSpc>
                <a:spcPct val="107000"/>
              </a:lnSpc>
            </a:pPr>
            <a:r>
              <a:rPr lang="en-US" sz="3200" b="1" u="sng"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Neutralization</a:t>
            </a:r>
            <a:endParaRPr lang="en-US" sz="16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553597" y="3319495"/>
            <a:ext cx="6540573" cy="530594"/>
          </a:xfrm>
          <a:prstGeom prst="rect">
            <a:avLst/>
          </a:prstGeom>
          <a:solidFill>
            <a:schemeClr val="accent1">
              <a:lumMod val="20000"/>
              <a:lumOff val="80000"/>
            </a:schemeClr>
          </a:solidFill>
          <a:ln>
            <a:solidFill>
              <a:schemeClr val="bg1"/>
            </a:solidFill>
          </a:ln>
        </p:spPr>
        <p:txBody>
          <a:bodyPr wrap="none">
            <a:spAutoFit/>
          </a:bodyPr>
          <a:lstStyle/>
          <a:p>
            <a:pPr>
              <a:lnSpc>
                <a:spcPct val="107000"/>
              </a:lnSpc>
            </a:pPr>
            <a:r>
              <a:rPr lang="en-US" sz="2800" dirty="0">
                <a:latin typeface="Times New Roman" panose="02020603050405020304" pitchFamily="18" charset="0"/>
                <a:ea typeface="Calibri" panose="020F0502020204030204" pitchFamily="34" charset="0"/>
                <a:cs typeface="Arial" panose="020B0604020202020204" pitchFamily="34" charset="0"/>
              </a:rPr>
              <a:t>It is often referred to as having a poker face.</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553597" y="4173086"/>
            <a:ext cx="1552028" cy="593304"/>
          </a:xfrm>
          <a:prstGeom prst="rect">
            <a:avLst/>
          </a:prstGeom>
          <a:solidFill>
            <a:schemeClr val="bg1"/>
          </a:solidFill>
          <a:ln>
            <a:solidFill>
              <a:schemeClr val="tx1">
                <a:lumMod val="65000"/>
                <a:lumOff val="35000"/>
              </a:schemeClr>
            </a:solidFill>
          </a:ln>
          <a:effectLst>
            <a:outerShdw blurRad="50800" dist="38100" dir="2700000" algn="tl" rotWithShape="0">
              <a:prstClr val="black">
                <a:alpha val="40000"/>
              </a:prstClr>
            </a:outerShdw>
          </a:effectLst>
        </p:spPr>
        <p:txBody>
          <a:bodyPr wrap="none">
            <a:spAutoFit/>
          </a:bodyPr>
          <a:lstStyle/>
          <a:p>
            <a:pPr>
              <a:lnSpc>
                <a:spcPct val="107000"/>
              </a:lnSpc>
            </a:pPr>
            <a:r>
              <a:rPr lang="en-US" sz="3200" b="1" u="sng"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Making</a:t>
            </a:r>
            <a:endParaRPr lang="en-US" sz="16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553597" y="4833136"/>
            <a:ext cx="5818923" cy="1815882"/>
          </a:xfrm>
          <a:prstGeom prst="rect">
            <a:avLst/>
          </a:prstGeom>
          <a:solidFill>
            <a:schemeClr val="accent1">
              <a:lumMod val="20000"/>
              <a:lumOff val="80000"/>
            </a:schemeClr>
          </a:solidFill>
          <a:ln>
            <a:solidFill>
              <a:schemeClr val="bg1"/>
            </a:solidFill>
          </a:ln>
        </p:spPr>
        <p:txBody>
          <a:bodyPr wrap="square">
            <a:spAutoFit/>
          </a:bodyPr>
          <a:lstStyle/>
          <a:p>
            <a:r>
              <a:rPr lang="en-US" sz="2800" dirty="0">
                <a:latin typeface="Times New Roman" panose="02020603050405020304" pitchFamily="18" charset="0"/>
                <a:cs typeface="Times New Roman" panose="02020603050405020304" pitchFamily="18" charset="0"/>
              </a:rPr>
              <a:t>It means hiding an expression connected to a felt emotion and replacing it with an expression more appropriate to the situation.</a:t>
            </a: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2835762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barn(inVertical)">
                                      <p:cBhvr>
                                        <p:cTn id="2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7" grpId="0" animBg="1"/>
      <p:bldP spid="8"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224507"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Calibri" panose="020F0502020204030204" pitchFamily="34" charset="0"/>
                <a:cs typeface="Arial" panose="020B0604020202020204" pitchFamily="34" charset="0"/>
              </a:rPr>
              <a:t>Nonverbal </a:t>
            </a:r>
            <a:r>
              <a:rPr lang="en-US" sz="3600" dirty="0">
                <a:latin typeface="Times New Roman" panose="02020603050405020304" pitchFamily="18" charset="0"/>
                <a:ea typeface="Calibri" panose="020F0502020204030204" pitchFamily="34" charset="0"/>
                <a:cs typeface="Arial" panose="020B0604020202020204" pitchFamily="34" charset="0"/>
              </a:rPr>
              <a:t>Communication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0" y="770264"/>
            <a:ext cx="6749592" cy="584775"/>
          </a:xfrm>
          <a:prstGeom prst="rect">
            <a:avLst/>
          </a:prstGeom>
          <a:solidFill>
            <a:srgbClr val="7030A0"/>
          </a:solidFill>
          <a:ln>
            <a:solidFill>
              <a:schemeClr val="bg1"/>
            </a:solidFill>
          </a:ln>
          <a:effectLst>
            <a:reflection blurRad="6350" stA="50000" endA="300" endPos="55000" dir="5400000" sy="-100000" algn="bl" rotWithShape="0"/>
          </a:effectLst>
        </p:spPr>
        <p:txBody>
          <a:bodyPr wrap="square">
            <a:spAutoFit/>
          </a:bodyPr>
          <a:lstStyle/>
          <a:p>
            <a:r>
              <a:rPr lang="en-US" sz="3200" dirty="0">
                <a:solidFill>
                  <a:schemeClr val="bg1"/>
                </a:solidFill>
                <a:latin typeface="Times New Roman" panose="02020603050405020304" pitchFamily="18" charset="0"/>
                <a:cs typeface="Times New Roman" panose="02020603050405020304" pitchFamily="18" charset="0"/>
              </a:rPr>
              <a:t>Codes of Nonverbal Communication</a:t>
            </a:r>
          </a:p>
        </p:txBody>
      </p:sp>
      <p:sp>
        <p:nvSpPr>
          <p:cNvPr id="3" name="Rectangle 2"/>
          <p:cNvSpPr/>
          <p:nvPr/>
        </p:nvSpPr>
        <p:spPr>
          <a:xfrm>
            <a:off x="553597" y="1589358"/>
            <a:ext cx="4655442" cy="619272"/>
          </a:xfrm>
          <a:prstGeom prst="rect">
            <a:avLst/>
          </a:prstGeom>
          <a:solidFill>
            <a:schemeClr val="bg1"/>
          </a:solidFill>
          <a:ln>
            <a:solidFill>
              <a:schemeClr val="tx1">
                <a:lumMod val="75000"/>
                <a:lumOff val="25000"/>
              </a:schemeClr>
            </a:solidFill>
          </a:ln>
          <a:effectLst>
            <a:outerShdw blurRad="50800" dist="38100" algn="l" rotWithShape="0">
              <a:prstClr val="black">
                <a:alpha val="40000"/>
              </a:prstClr>
            </a:outerShdw>
          </a:effectLst>
        </p:spPr>
        <p:txBody>
          <a:bodyPr wrap="none">
            <a:spAutoFit/>
          </a:bodyPr>
          <a:lstStyle/>
          <a:p>
            <a:pPr>
              <a:lnSpc>
                <a:spcPct val="107000"/>
              </a:lnSpc>
            </a:pPr>
            <a:r>
              <a:rPr lang="en-US" sz="3200" dirty="0" smtClean="0">
                <a:latin typeface="Times New Roman" panose="02020603050405020304" pitchFamily="18" charset="0"/>
                <a:cs typeface="Times New Roman" panose="02020603050405020304" pitchFamily="18" charset="0"/>
              </a:rPr>
              <a:t>Facial Behavior techniques</a:t>
            </a:r>
            <a:endParaRPr lang="en-US" sz="3200" dirty="0">
              <a:latin typeface="Times New Roman" panose="02020603050405020304" pitchFamily="18" charset="0"/>
              <a:cs typeface="Times New Roman" panose="02020603050405020304" pitchFamily="18" charset="0"/>
            </a:endParaRPr>
          </a:p>
        </p:txBody>
      </p:sp>
      <p:sp>
        <p:nvSpPr>
          <p:cNvPr id="2" name="Rectangle 1"/>
          <p:cNvSpPr/>
          <p:nvPr/>
        </p:nvSpPr>
        <p:spPr>
          <a:xfrm>
            <a:off x="553597" y="2659445"/>
            <a:ext cx="2714205" cy="593304"/>
          </a:xfrm>
          <a:prstGeom prst="rect">
            <a:avLst/>
          </a:prstGeom>
          <a:solidFill>
            <a:schemeClr val="bg1"/>
          </a:solidFill>
          <a:ln>
            <a:solidFill>
              <a:schemeClr val="tx1">
                <a:lumMod val="65000"/>
                <a:lumOff val="35000"/>
              </a:schemeClr>
            </a:solidFill>
          </a:ln>
          <a:effectLst>
            <a:outerShdw blurRad="50800" dist="38100" dir="2700000" algn="tl" rotWithShape="0">
              <a:prstClr val="black">
                <a:alpha val="40000"/>
              </a:prstClr>
            </a:outerShdw>
          </a:effectLst>
        </p:spPr>
        <p:txBody>
          <a:bodyPr wrap="none">
            <a:spAutoFit/>
          </a:bodyPr>
          <a:lstStyle/>
          <a:p>
            <a:pPr>
              <a:lnSpc>
                <a:spcPct val="107000"/>
              </a:lnSpc>
            </a:pPr>
            <a:r>
              <a:rPr lang="en-US" sz="3200" b="1" u="sng"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Intensification</a:t>
            </a:r>
            <a:endParaRPr lang="en-US" sz="16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553597" y="3319495"/>
            <a:ext cx="6340197" cy="523220"/>
          </a:xfrm>
          <a:prstGeom prst="rect">
            <a:avLst/>
          </a:prstGeom>
          <a:solidFill>
            <a:schemeClr val="accent1">
              <a:lumMod val="20000"/>
              <a:lumOff val="80000"/>
            </a:schemeClr>
          </a:solidFill>
          <a:ln>
            <a:solidFill>
              <a:schemeClr val="bg1"/>
            </a:solidFill>
          </a:ln>
        </p:spPr>
        <p:txBody>
          <a:bodyPr wrap="none">
            <a:spAutoFit/>
          </a:bodyPr>
          <a:lstStyle/>
          <a:p>
            <a:r>
              <a:rPr lang="en-US" sz="2800" dirty="0">
                <a:latin typeface="Times New Roman" panose="02020603050405020304" pitchFamily="18" charset="0"/>
                <a:cs typeface="Times New Roman" panose="02020603050405020304" pitchFamily="18" charset="0"/>
              </a:rPr>
              <a:t>Exaggerates how we feel about something.</a:t>
            </a:r>
          </a:p>
        </p:txBody>
      </p:sp>
      <p:sp>
        <p:nvSpPr>
          <p:cNvPr id="7" name="Rectangle 6"/>
          <p:cNvSpPr/>
          <p:nvPr/>
        </p:nvSpPr>
        <p:spPr>
          <a:xfrm>
            <a:off x="553597" y="4173086"/>
            <a:ext cx="2948243" cy="523220"/>
          </a:xfrm>
          <a:prstGeom prst="rect">
            <a:avLst/>
          </a:prstGeom>
          <a:solidFill>
            <a:schemeClr val="bg1"/>
          </a:solidFill>
          <a:ln>
            <a:solidFill>
              <a:schemeClr val="tx1">
                <a:lumMod val="65000"/>
                <a:lumOff val="35000"/>
              </a:schemeClr>
            </a:solidFill>
          </a:ln>
          <a:effectLst>
            <a:outerShdw blurRad="50800" dist="38100" dir="2700000" algn="tl" rotWithShape="0">
              <a:prstClr val="black">
                <a:alpha val="40000"/>
              </a:prstClr>
            </a:outerShdw>
          </a:effectLst>
        </p:spPr>
        <p:txBody>
          <a:bodyPr wrap="none">
            <a:spAutoFit/>
          </a:bodyPr>
          <a:lstStyle/>
          <a:p>
            <a:r>
              <a:rPr lang="en-US" sz="2800" b="1" u="sng"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 intensification</a:t>
            </a:r>
            <a:endParaRPr lang="en-US" sz="28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8" name="Rectangle 7"/>
          <p:cNvSpPr/>
          <p:nvPr/>
        </p:nvSpPr>
        <p:spPr>
          <a:xfrm>
            <a:off x="553597" y="4833136"/>
            <a:ext cx="5818923" cy="1384995"/>
          </a:xfrm>
          <a:prstGeom prst="rect">
            <a:avLst/>
          </a:prstGeom>
          <a:solidFill>
            <a:schemeClr val="accent1">
              <a:lumMod val="20000"/>
              <a:lumOff val="80000"/>
            </a:schemeClr>
          </a:solidFill>
          <a:ln>
            <a:solidFill>
              <a:schemeClr val="bg1"/>
            </a:solidFill>
          </a:ln>
        </p:spPr>
        <p:txBody>
          <a:bodyPr wrap="square">
            <a:spAutoFit/>
          </a:bodyPr>
          <a:lstStyle/>
          <a:p>
            <a:r>
              <a:rPr lang="en-US" sz="2800" dirty="0">
                <a:latin typeface="Times New Roman" panose="02020603050405020304" pitchFamily="18" charset="0"/>
                <a:cs typeface="Times New Roman" panose="02020603050405020304" pitchFamily="18" charset="0"/>
              </a:rPr>
              <a:t>By contrast, if we reduce the intensity of our facial expression connected to a certain emotion.</a:t>
            </a: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1636256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barn(inVertical)">
                                      <p:cBhvr>
                                        <p:cTn id="2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7" grpId="0" animBg="1"/>
      <p:bldP spid="8"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224507"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Calibri" panose="020F0502020204030204" pitchFamily="34" charset="0"/>
                <a:cs typeface="Arial" panose="020B0604020202020204" pitchFamily="34" charset="0"/>
              </a:rPr>
              <a:t>Nonverbal </a:t>
            </a:r>
            <a:r>
              <a:rPr lang="en-US" sz="3600" dirty="0">
                <a:latin typeface="Times New Roman" panose="02020603050405020304" pitchFamily="18" charset="0"/>
                <a:ea typeface="Calibri" panose="020F0502020204030204" pitchFamily="34" charset="0"/>
                <a:cs typeface="Arial" panose="020B0604020202020204" pitchFamily="34" charset="0"/>
              </a:rPr>
              <a:t>Communication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0" y="770264"/>
            <a:ext cx="6749592" cy="584775"/>
          </a:xfrm>
          <a:prstGeom prst="rect">
            <a:avLst/>
          </a:prstGeom>
          <a:solidFill>
            <a:srgbClr val="7030A0"/>
          </a:solidFill>
          <a:ln>
            <a:solidFill>
              <a:schemeClr val="bg1"/>
            </a:solidFill>
          </a:ln>
          <a:effectLst>
            <a:reflection blurRad="6350" stA="50000" endA="300" endPos="55000" dir="5400000" sy="-100000" algn="bl" rotWithShape="0"/>
          </a:effectLst>
        </p:spPr>
        <p:txBody>
          <a:bodyPr wrap="square">
            <a:spAutoFit/>
          </a:bodyPr>
          <a:lstStyle/>
          <a:p>
            <a:r>
              <a:rPr lang="en-US" sz="3200" dirty="0">
                <a:solidFill>
                  <a:schemeClr val="bg1"/>
                </a:solidFill>
                <a:latin typeface="Times New Roman" panose="02020603050405020304" pitchFamily="18" charset="0"/>
                <a:cs typeface="Times New Roman" panose="02020603050405020304" pitchFamily="18" charset="0"/>
              </a:rPr>
              <a:t>Codes of Nonverbal Communication</a:t>
            </a:r>
          </a:p>
        </p:txBody>
      </p:sp>
      <p:sp>
        <p:nvSpPr>
          <p:cNvPr id="3" name="Rectangle 2"/>
          <p:cNvSpPr/>
          <p:nvPr/>
        </p:nvSpPr>
        <p:spPr>
          <a:xfrm>
            <a:off x="553597" y="1589358"/>
            <a:ext cx="1204369" cy="583750"/>
          </a:xfrm>
          <a:prstGeom prst="rect">
            <a:avLst/>
          </a:prstGeom>
          <a:solidFill>
            <a:schemeClr val="bg1"/>
          </a:solidFill>
          <a:ln>
            <a:solidFill>
              <a:schemeClr val="tx1">
                <a:lumMod val="75000"/>
                <a:lumOff val="25000"/>
              </a:schemeClr>
            </a:solidFill>
          </a:ln>
          <a:effectLst>
            <a:outerShdw blurRad="50800" dist="38100" algn="l" rotWithShape="0">
              <a:prstClr val="black">
                <a:alpha val="40000"/>
              </a:prstClr>
            </a:outerShdw>
          </a:effectLst>
        </p:spPr>
        <p:txBody>
          <a:bodyPr wrap="none">
            <a:spAutoFit/>
          </a:bodyPr>
          <a:lstStyle/>
          <a:p>
            <a:pPr>
              <a:lnSpc>
                <a:spcPct val="107000"/>
              </a:lnSpc>
            </a:pPr>
            <a:r>
              <a:rPr lang="en-US" sz="3200" dirty="0" smtClean="0">
                <a:latin typeface="Times New Roman" panose="02020603050405020304" pitchFamily="18" charset="0"/>
                <a:cs typeface="Times New Roman" panose="02020603050405020304" pitchFamily="18" charset="0"/>
              </a:rPr>
              <a:t>Touch</a:t>
            </a:r>
            <a:endParaRPr lang="en-US" sz="3200" dirty="0">
              <a:latin typeface="Times New Roman" panose="02020603050405020304" pitchFamily="18" charset="0"/>
              <a:cs typeface="Times New Roman" panose="02020603050405020304" pitchFamily="18" charset="0"/>
            </a:endParaRPr>
          </a:p>
        </p:txBody>
      </p:sp>
      <p:sp>
        <p:nvSpPr>
          <p:cNvPr id="8" name="Rectangle 7"/>
          <p:cNvSpPr/>
          <p:nvPr/>
        </p:nvSpPr>
        <p:spPr>
          <a:xfrm>
            <a:off x="553597" y="2407427"/>
            <a:ext cx="6796726" cy="3539430"/>
          </a:xfrm>
          <a:prstGeom prst="rect">
            <a:avLst/>
          </a:prstGeom>
          <a:solidFill>
            <a:schemeClr val="accent1">
              <a:lumMod val="20000"/>
              <a:lumOff val="80000"/>
            </a:schemeClr>
          </a:solidFill>
          <a:ln>
            <a:solidFill>
              <a:schemeClr val="bg1"/>
            </a:solidFill>
          </a:ln>
        </p:spPr>
        <p:txBody>
          <a:bodyPr wrap="square">
            <a:spAutoFit/>
          </a:bodyPr>
          <a:lstStyle/>
          <a:p>
            <a:r>
              <a:rPr lang="en-US" sz="2800" dirty="0">
                <a:latin typeface="Times New Roman" panose="02020603050405020304" pitchFamily="18" charset="0"/>
                <a:cs typeface="Times New Roman" panose="02020603050405020304" pitchFamily="18" charset="0"/>
              </a:rPr>
              <a:t>It is the most powerful form of nonverbal communication; it’s also the most misunderstood and has the potential for severely negative consequences if not enacted appropriately”. Several different systems for categorizing touch have been developed to help us better understand this complex code of nonverbal communication.</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3712111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barn(inVertical)">
                                      <p:cBhvr>
                                        <p:cTn id="1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959421" y="2235411"/>
            <a:ext cx="5309082" cy="1344599"/>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8000" dirty="0" smtClean="0">
                <a:latin typeface="Times New Roman" panose="02020603050405020304" pitchFamily="18" charset="0"/>
                <a:ea typeface="Calibri" panose="020F0502020204030204" pitchFamily="34" charset="0"/>
                <a:cs typeface="Arial" panose="020B0604020202020204" pitchFamily="34" charset="0"/>
              </a:rPr>
              <a:t>Section Two</a:t>
            </a:r>
            <a:endParaRPr lang="en-US" sz="4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1552633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60223" y="2360607"/>
            <a:ext cx="7736264" cy="1409617"/>
          </a:xfrm>
          <a:prstGeom prst="rect">
            <a:avLst/>
          </a:prstGeom>
          <a:solidFill>
            <a:schemeClr val="bg1"/>
          </a:solidFill>
          <a:ln>
            <a:solidFill>
              <a:schemeClr val="tx1">
                <a:lumMod val="85000"/>
                <a:lumOff val="15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lnSpc>
                <a:spcPct val="107000"/>
              </a:lnSpc>
            </a:pPr>
            <a:r>
              <a:rPr lang="en-US" sz="4000" dirty="0">
                <a:latin typeface="Times New Roman" panose="02020603050405020304" pitchFamily="18" charset="0"/>
                <a:ea typeface="Calibri" panose="020F0502020204030204" pitchFamily="34" charset="0"/>
                <a:cs typeface="Times New Roman" panose="02020603050405020304" pitchFamily="18" charset="0"/>
              </a:rPr>
              <a:t>Forming Relationships With Verbal and </a:t>
            </a:r>
            <a:r>
              <a:rPr lang="en-US" sz="4000" dirty="0" smtClean="0">
                <a:latin typeface="Times New Roman" panose="02020603050405020304" pitchFamily="18" charset="0"/>
                <a:ea typeface="Calibri" panose="020F0502020204030204" pitchFamily="34" charset="0"/>
                <a:cs typeface="Times New Roman" panose="02020603050405020304" pitchFamily="18" charset="0"/>
              </a:rPr>
              <a:t>Nonverbal Communication</a:t>
            </a:r>
            <a:endParaRPr lang="en-US" sz="40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1291018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93856" y="22760"/>
            <a:ext cx="7736264" cy="983283"/>
          </a:xfrm>
          <a:prstGeom prst="rect">
            <a:avLst/>
          </a:prstGeom>
          <a:solidFill>
            <a:schemeClr val="bg1"/>
          </a:solidFill>
          <a:ln>
            <a:solidFill>
              <a:schemeClr val="tx1">
                <a:lumMod val="85000"/>
                <a:lumOff val="15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lnSpc>
                <a:spcPct val="107000"/>
              </a:lnSpc>
            </a:pPr>
            <a:r>
              <a:rPr lang="en-US" sz="2800" dirty="0">
                <a:latin typeface="Times New Roman" panose="02020603050405020304" pitchFamily="18" charset="0"/>
                <a:ea typeface="Calibri" panose="020F0502020204030204" pitchFamily="34" charset="0"/>
                <a:cs typeface="Times New Roman" panose="02020603050405020304" pitchFamily="18" charset="0"/>
              </a:rPr>
              <a:t>Forming Relationships With Verbal and </a:t>
            </a:r>
            <a:r>
              <a:rPr lang="en-US" sz="2800" dirty="0" smtClean="0">
                <a:latin typeface="Times New Roman" panose="02020603050405020304" pitchFamily="18" charset="0"/>
                <a:ea typeface="Calibri" panose="020F0502020204030204" pitchFamily="34" charset="0"/>
                <a:cs typeface="Times New Roman" panose="02020603050405020304" pitchFamily="18" charset="0"/>
              </a:rPr>
              <a:t>Nonverbal Communication</a:t>
            </a:r>
            <a:endParaRPr lang="en-US" sz="2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791851" y="1149843"/>
            <a:ext cx="10190375" cy="1277850"/>
          </a:xfrm>
          <a:prstGeom prst="rect">
            <a:avLst/>
          </a:prstGeom>
          <a:solidFill>
            <a:schemeClr val="accent1">
              <a:lumMod val="20000"/>
              <a:lumOff val="80000"/>
            </a:schemeClr>
          </a:solidFill>
          <a:ln>
            <a:solidFill>
              <a:schemeClr val="bg1"/>
            </a:solidFill>
          </a:ln>
        </p:spPr>
        <p:txBody>
          <a:bodyPr wrap="square">
            <a:spAutoFit/>
          </a:bodyPr>
          <a:lstStyle/>
          <a:p>
            <a:pPr algn="ctr">
              <a:lnSpc>
                <a:spcPct val="107000"/>
              </a:lnSpc>
            </a:pPr>
            <a:r>
              <a:rPr lang="en-US" sz="2400" dirty="0">
                <a:latin typeface="Times New Roman" panose="02020603050405020304" pitchFamily="18" charset="0"/>
                <a:ea typeface="Calibri" panose="020F0502020204030204" pitchFamily="34" charset="0"/>
                <a:cs typeface="Arial" panose="020B0604020202020204" pitchFamily="34" charset="0"/>
              </a:rPr>
              <a:t>Developing interpersonal, verbal, and nonverbal communication skills requires you to differentiate between the content and relational layers of messages. As you communicate with other people, your messages have two layers:</a:t>
            </a:r>
            <a:endParaRPr lang="en-US" sz="1200"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5" name="Straight Arrow Connector 4"/>
          <p:cNvCxnSpPr/>
          <p:nvPr/>
        </p:nvCxnSpPr>
        <p:spPr>
          <a:xfrm flipH="1">
            <a:off x="2771480" y="2427693"/>
            <a:ext cx="2620652" cy="636018"/>
          </a:xfrm>
          <a:prstGeom prst="straightConnector1">
            <a:avLst/>
          </a:prstGeom>
          <a:ln>
            <a:tailEnd type="triangle"/>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6" name="Rectangle 5"/>
          <p:cNvSpPr/>
          <p:nvPr/>
        </p:nvSpPr>
        <p:spPr>
          <a:xfrm>
            <a:off x="288851" y="3237466"/>
            <a:ext cx="2616998" cy="468077"/>
          </a:xfrm>
          <a:prstGeom prst="rect">
            <a:avLst/>
          </a:prstGeom>
          <a:solidFill>
            <a:srgbClr val="7030A0"/>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The content layer. </a:t>
            </a:r>
            <a:endParaRPr lang="en-US" sz="12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cxnSp>
        <p:nvCxnSpPr>
          <p:cNvPr id="7" name="Straight Arrow Connector 6"/>
          <p:cNvCxnSpPr/>
          <p:nvPr/>
        </p:nvCxnSpPr>
        <p:spPr>
          <a:xfrm>
            <a:off x="5404701" y="2461894"/>
            <a:ext cx="656734" cy="601817"/>
          </a:xfrm>
          <a:prstGeom prst="straightConnector1">
            <a:avLst/>
          </a:prstGeom>
          <a:ln>
            <a:tailEnd type="triangle"/>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4655033" y="3303648"/>
            <a:ext cx="4010009" cy="468077"/>
          </a:xfrm>
          <a:prstGeom prst="rect">
            <a:avLst/>
          </a:prstGeom>
          <a:solidFill>
            <a:srgbClr val="7030A0"/>
          </a:solidFill>
          <a:ln>
            <a:solidFill>
              <a:schemeClr val="bg1"/>
            </a:solidFill>
          </a:ln>
        </p:spPr>
        <p:txBody>
          <a:bodyPr wrap="squar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The rational </a:t>
            </a:r>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layer. </a:t>
            </a:r>
            <a:endParaRPr lang="en-US" sz="12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208724" y="3910611"/>
            <a:ext cx="4278435" cy="2726900"/>
          </a:xfrm>
          <a:prstGeom prst="rect">
            <a:avLst/>
          </a:prstGeom>
          <a:solidFill>
            <a:schemeClr val="accent1">
              <a:lumMod val="20000"/>
              <a:lumOff val="80000"/>
            </a:schemeClr>
          </a:solidFill>
          <a:ln>
            <a:solidFill>
              <a:schemeClr val="bg1"/>
            </a:solidFill>
          </a:ln>
        </p:spPr>
        <p:txBody>
          <a:bodyPr wrap="squar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consists of the “information being explicitly discussed” The content layer may include descriptive information such as the time of a meeting, a project due date, or the names of the coworkers assigned to a team. You exchange content with others to function and retrieve basic information.</a:t>
            </a:r>
            <a:endParaRPr lang="en-US" sz="1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750067" y="4008789"/>
            <a:ext cx="3819939" cy="1574149"/>
          </a:xfrm>
          <a:prstGeom prst="rect">
            <a:avLst/>
          </a:prstGeom>
          <a:solidFill>
            <a:schemeClr val="accent1">
              <a:lumMod val="20000"/>
              <a:lumOff val="80000"/>
            </a:schemeClr>
          </a:solidFill>
          <a:ln>
            <a:solidFill>
              <a:schemeClr val="bg1"/>
            </a:solidFill>
          </a:ln>
        </p:spPr>
        <p:txBody>
          <a:bodyPr wrap="square">
            <a:spAutoFit/>
          </a:bodyPr>
          <a:lstStyle/>
          <a:p>
            <a:pPr>
              <a:lnSpc>
                <a:spcPct val="107000"/>
              </a:lnSpc>
            </a:pPr>
            <a:r>
              <a:rPr lang="en-US" dirty="0">
                <a:latin typeface="Times New Roman" panose="02020603050405020304" pitchFamily="18" charset="0"/>
                <a:ea typeface="Calibri" panose="020F0502020204030204" pitchFamily="34" charset="0"/>
                <a:cs typeface="Arial" panose="020B0604020202020204" pitchFamily="34" charset="0"/>
              </a:rPr>
              <a:t>The relational layer reveals “how you feel about the other person; whether you like or dislike the other person, feel in control or subordinate, feel comfortable or anxious, and so on”. </a:t>
            </a:r>
            <a:endParaRPr lang="en-US" sz="105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2261312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ppt_w</p:attrName>
                                        </p:attrNameLst>
                                      </p:cBhvr>
                                      <p:tavLst>
                                        <p:tav tm="0">
                                          <p:val>
                                            <p:fltVal val="0"/>
                                          </p:val>
                                        </p:tav>
                                        <p:tav tm="100000">
                                          <p:val>
                                            <p:strVal val="#ppt_w"/>
                                          </p:val>
                                        </p:tav>
                                      </p:tavLst>
                                    </p:anim>
                                    <p:anim calcmode="lin" valueType="num">
                                      <p:cBhvr>
                                        <p:cTn id="25" dur="500" fill="hold"/>
                                        <p:tgtEl>
                                          <p:spTgt spid="6"/>
                                        </p:tgtEl>
                                        <p:attrNameLst>
                                          <p:attrName>ppt_h</p:attrName>
                                        </p:attrNameLst>
                                      </p:cBhvr>
                                      <p:tavLst>
                                        <p:tav tm="0">
                                          <p:val>
                                            <p:fltVal val="0"/>
                                          </p:val>
                                        </p:tav>
                                        <p:tav tm="100000">
                                          <p:val>
                                            <p:strVal val="#ppt_h"/>
                                          </p:val>
                                        </p:tav>
                                      </p:tavLst>
                                    </p:anim>
                                    <p:animEffect transition="in" filter="fade">
                                      <p:cBhvr>
                                        <p:cTn id="26" dur="500"/>
                                        <p:tgtEl>
                                          <p:spTgt spid="6"/>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500" fill="hold"/>
                                        <p:tgtEl>
                                          <p:spTgt spid="8"/>
                                        </p:tgtEl>
                                        <p:attrNameLst>
                                          <p:attrName>ppt_w</p:attrName>
                                        </p:attrNameLst>
                                      </p:cBhvr>
                                      <p:tavLst>
                                        <p:tav tm="0">
                                          <p:val>
                                            <p:fltVal val="0"/>
                                          </p:val>
                                        </p:tav>
                                        <p:tav tm="100000">
                                          <p:val>
                                            <p:strVal val="#ppt_w"/>
                                          </p:val>
                                        </p:tav>
                                      </p:tavLst>
                                    </p:anim>
                                    <p:anim calcmode="lin" valueType="num">
                                      <p:cBhvr>
                                        <p:cTn id="30" dur="500" fill="hold"/>
                                        <p:tgtEl>
                                          <p:spTgt spid="8"/>
                                        </p:tgtEl>
                                        <p:attrNameLst>
                                          <p:attrName>ppt_h</p:attrName>
                                        </p:attrNameLst>
                                      </p:cBhvr>
                                      <p:tavLst>
                                        <p:tav tm="0">
                                          <p:val>
                                            <p:fltVal val="0"/>
                                          </p:val>
                                        </p:tav>
                                        <p:tav tm="100000">
                                          <p:val>
                                            <p:strVal val="#ppt_h"/>
                                          </p:val>
                                        </p:tav>
                                      </p:tavLst>
                                    </p:anim>
                                    <p:animEffect transition="in" filter="fade">
                                      <p:cBhvr>
                                        <p:cTn id="31" dur="500"/>
                                        <p:tgtEl>
                                          <p:spTgt spid="8"/>
                                        </p:tgtEl>
                                      </p:cBhvr>
                                    </p:animEffect>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barn(inVertical)">
                                      <p:cBhvr>
                                        <p:cTn id="36" dur="500"/>
                                        <p:tgtEl>
                                          <p:spTgt spid="10"/>
                                        </p:tgtEl>
                                      </p:cBhvr>
                                    </p:animEffect>
                                  </p:childTnLst>
                                </p:cTn>
                              </p:par>
                            </p:childTnLst>
                          </p:cTn>
                        </p:par>
                      </p:childTnLst>
                    </p:cTn>
                  </p:par>
                  <p:par>
                    <p:cTn id="37" fill="hold">
                      <p:stCondLst>
                        <p:cond delay="indefinite"/>
                      </p:stCondLst>
                      <p:childTnLst>
                        <p:par>
                          <p:cTn id="38" fill="hold">
                            <p:stCondLst>
                              <p:cond delay="0"/>
                            </p:stCondLst>
                            <p:childTnLst>
                              <p:par>
                                <p:cTn id="39" presetID="16" presetClass="entr" presetSubtype="21" fill="hold" grpId="0" nodeType="click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barn(inVertical)">
                                      <p:cBhvr>
                                        <p:cTn id="4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8" grpId="0" animBg="1"/>
      <p:bldP spid="10" grpId="0" animBg="1"/>
      <p:bldP spid="11"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2023" y="2769893"/>
            <a:ext cx="7613715" cy="4021935"/>
          </a:xfrm>
          <a:prstGeom prst="rect">
            <a:avLst/>
          </a:prstGeom>
          <a:solidFill>
            <a:schemeClr val="accent1">
              <a:lumMod val="20000"/>
              <a:lumOff val="80000"/>
            </a:schemeClr>
          </a:solidFill>
          <a:ln>
            <a:solidFill>
              <a:schemeClr val="bg1"/>
            </a:solidFill>
          </a:ln>
        </p:spPr>
        <p:txBody>
          <a:bodyPr wrap="square">
            <a:spAutoFit/>
          </a:bodyPr>
          <a:lstStyle/>
          <a:p>
            <a:pPr>
              <a:lnSpc>
                <a:spcPct val="107000"/>
              </a:lnSpc>
            </a:pPr>
            <a:r>
              <a:rPr lang="en-US" sz="2000" dirty="0">
                <a:latin typeface="Times New Roman" panose="02020603050405020304" pitchFamily="18" charset="0"/>
                <a:cs typeface="Times New Roman" panose="02020603050405020304" pitchFamily="18" charset="0"/>
              </a:rPr>
              <a:t>Jason is nervous about making a deadline, but he can’t finish until Rachel completes the financial section of the project. Jason could ask Rachel, “What time will you be done with financials?” to retrieve a specific time reference, such as “Sometime this evening.” These words reflect the content layer. If Jason wants to send the message that he is annoyed with Rachel, he could add a negative tone: “I know you are working under huge stress, but we are late a little, could you please tell me what time will you be done with financials?” If Jason is indeed annoyed, then he has effectively communicated both the content and relational layers of his message. However, if Jason did not intend to express annoyance, then his message is ineffective on the relational level.</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Cloud 2"/>
          <p:cNvSpPr/>
          <p:nvPr/>
        </p:nvSpPr>
        <p:spPr>
          <a:xfrm>
            <a:off x="518473" y="1497275"/>
            <a:ext cx="3384223" cy="1272618"/>
          </a:xfrm>
          <a:prstGeom prst="cloud">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7030A0"/>
                </a:solidFill>
                <a:latin typeface="Times New Roman" panose="02020603050405020304" pitchFamily="18" charset="0"/>
                <a:cs typeface="Times New Roman" panose="02020603050405020304" pitchFamily="18" charset="0"/>
              </a:rPr>
              <a:t>For example</a:t>
            </a:r>
          </a:p>
        </p:txBody>
      </p:sp>
      <p:sp>
        <p:nvSpPr>
          <p:cNvPr id="4" name="Rectangle 3"/>
          <p:cNvSpPr/>
          <p:nvPr/>
        </p:nvSpPr>
        <p:spPr>
          <a:xfrm>
            <a:off x="1945064" y="79321"/>
            <a:ext cx="7736264" cy="983283"/>
          </a:xfrm>
          <a:prstGeom prst="rect">
            <a:avLst/>
          </a:prstGeom>
          <a:solidFill>
            <a:schemeClr val="bg1"/>
          </a:solidFill>
          <a:ln>
            <a:solidFill>
              <a:schemeClr val="tx1">
                <a:lumMod val="85000"/>
                <a:lumOff val="15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lnSpc>
                <a:spcPct val="107000"/>
              </a:lnSpc>
            </a:pPr>
            <a:r>
              <a:rPr lang="en-US" sz="2800" dirty="0">
                <a:latin typeface="Times New Roman" panose="02020603050405020304" pitchFamily="18" charset="0"/>
                <a:ea typeface="Calibri" panose="020F0502020204030204" pitchFamily="34" charset="0"/>
                <a:cs typeface="Times New Roman" panose="02020603050405020304" pitchFamily="18" charset="0"/>
              </a:rPr>
              <a:t>Forming Relationships With Verbal and </a:t>
            </a:r>
            <a:r>
              <a:rPr lang="en-US" sz="2800" dirty="0" smtClean="0">
                <a:latin typeface="Times New Roman" panose="02020603050405020304" pitchFamily="18" charset="0"/>
                <a:ea typeface="Calibri" panose="020F0502020204030204" pitchFamily="34" charset="0"/>
                <a:cs typeface="Times New Roman" panose="02020603050405020304" pitchFamily="18" charset="0"/>
              </a:rPr>
              <a:t>Nonverbal Communication</a:t>
            </a:r>
            <a:endParaRPr lang="en-US" sz="28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439942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28248" y="1597036"/>
            <a:ext cx="7736264" cy="2068259"/>
          </a:xfrm>
          <a:prstGeom prst="rect">
            <a:avLst/>
          </a:prstGeom>
          <a:solidFill>
            <a:schemeClr val="bg1"/>
          </a:solidFill>
          <a:ln>
            <a:solidFill>
              <a:schemeClr val="tx1">
                <a:lumMod val="85000"/>
                <a:lumOff val="15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lnSpc>
                <a:spcPct val="107000"/>
              </a:lnSpc>
            </a:pPr>
            <a:r>
              <a:rPr lang="en-US" sz="4000" dirty="0" smtClean="0">
                <a:latin typeface="Times New Roman" panose="02020603050405020304" pitchFamily="18" charset="0"/>
                <a:ea typeface="Calibri" panose="020F0502020204030204" pitchFamily="34" charset="0"/>
                <a:cs typeface="Times New Roman" panose="02020603050405020304" pitchFamily="18" charset="0"/>
              </a:rPr>
              <a:t>Verbal </a:t>
            </a:r>
            <a:r>
              <a:rPr lang="en-US" sz="4000" dirty="0">
                <a:latin typeface="Times New Roman" panose="02020603050405020304" pitchFamily="18" charset="0"/>
                <a:ea typeface="Calibri" panose="020F0502020204030204" pitchFamily="34" charset="0"/>
                <a:cs typeface="Times New Roman" panose="02020603050405020304" pitchFamily="18" charset="0"/>
              </a:rPr>
              <a:t>and </a:t>
            </a:r>
            <a:r>
              <a:rPr lang="en-US" sz="4000" dirty="0" smtClean="0">
                <a:latin typeface="Times New Roman" panose="02020603050405020304" pitchFamily="18" charset="0"/>
                <a:ea typeface="Calibri" panose="020F0502020204030204" pitchFamily="34" charset="0"/>
                <a:cs typeface="Times New Roman" panose="02020603050405020304" pitchFamily="18" charset="0"/>
              </a:rPr>
              <a:t>Nonverbal Communication and their impact on Professions</a:t>
            </a:r>
            <a:endParaRPr lang="en-US" sz="40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643428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97204" y="98174"/>
            <a:ext cx="8616100" cy="1409617"/>
          </a:xfrm>
          <a:prstGeom prst="rect">
            <a:avLst/>
          </a:prstGeom>
          <a:solidFill>
            <a:schemeClr val="bg1"/>
          </a:solidFill>
          <a:ln>
            <a:solidFill>
              <a:schemeClr val="tx1">
                <a:lumMod val="85000"/>
                <a:lumOff val="15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lnSpc>
                <a:spcPct val="107000"/>
              </a:lnSpc>
            </a:pPr>
            <a:r>
              <a:rPr lang="en-US" sz="4000" dirty="0">
                <a:latin typeface="Times New Roman" panose="02020603050405020304" pitchFamily="18" charset="0"/>
                <a:ea typeface="Calibri" panose="020F0502020204030204" pitchFamily="34" charset="0"/>
                <a:cs typeface="Times New Roman" panose="02020603050405020304" pitchFamily="18" charset="0"/>
              </a:rPr>
              <a:t>Verbal and Nonverbal Communication and their impact on Professions</a:t>
            </a:r>
            <a:endParaRPr lang="en-US" sz="40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252768" y="1707510"/>
            <a:ext cx="4435766" cy="530594"/>
          </a:xfrm>
          <a:prstGeom prst="rect">
            <a:avLst/>
          </a:prstGeom>
          <a:solidFill>
            <a:srgbClr val="7030A0"/>
          </a:solidFill>
          <a:effectLst>
            <a:outerShdw blurRad="50800" dist="38100" dir="2700000" algn="tl" rotWithShape="0">
              <a:prstClr val="black">
                <a:alpha val="40000"/>
              </a:prstClr>
            </a:outerShdw>
          </a:effectLst>
        </p:spPr>
        <p:txBody>
          <a:bodyPr wrap="none">
            <a:spAutoFit/>
          </a:bodyPr>
          <a:lstStyle/>
          <a:p>
            <a:pPr>
              <a:lnSpc>
                <a:spcPct val="107000"/>
              </a:lnSpc>
            </a:pPr>
            <a:r>
              <a:rPr lang="en-US" sz="28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Customer Service and Sales</a:t>
            </a:r>
            <a:endParaRPr lang="en-US" sz="1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52768" y="2437823"/>
            <a:ext cx="7123522" cy="1409617"/>
          </a:xfrm>
          <a:prstGeom prst="rect">
            <a:avLst/>
          </a:prstGeom>
          <a:solidFill>
            <a:schemeClr val="accent1">
              <a:lumMod val="20000"/>
              <a:lumOff val="80000"/>
            </a:schemeClr>
          </a:solidFill>
          <a:ln>
            <a:solidFill>
              <a:schemeClr val="bg1"/>
            </a:solidFill>
          </a:ln>
        </p:spPr>
        <p:txBody>
          <a:bodyPr wrap="squar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The success in productivity and sales was linked to the distance between sales representatives and prospects, salesperson posture, handshake techniques, facial expressions, arm movements, hand movements, and placement of the legs and feet.</a:t>
            </a:r>
            <a:endParaRPr lang="en-US" sz="1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252768" y="4348586"/>
            <a:ext cx="2366353" cy="553357"/>
          </a:xfrm>
          <a:prstGeom prst="rect">
            <a:avLst/>
          </a:prstGeom>
          <a:solidFill>
            <a:srgbClr val="7030A0"/>
          </a:solidFill>
          <a:effectLst>
            <a:outerShdw blurRad="50800" dist="38100" dir="2700000" algn="tl" rotWithShape="0">
              <a:prstClr val="black">
                <a:alpha val="40000"/>
              </a:prstClr>
            </a:outerShdw>
          </a:effectLst>
        </p:spPr>
        <p:txBody>
          <a:bodyPr wrap="none">
            <a:spAutoFit/>
          </a:bodyPr>
          <a:lstStyle/>
          <a:p>
            <a:pPr>
              <a:lnSpc>
                <a:spcPct val="107000"/>
              </a:lnSpc>
            </a:pPr>
            <a:r>
              <a:rPr lang="en-US" sz="28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Public Service</a:t>
            </a:r>
            <a:endParaRPr lang="en-US" sz="1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252768" y="5078899"/>
            <a:ext cx="7580906" cy="1631216"/>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Individuals who work in environments such as libraries or government offices are sometimes criticized for their</a:t>
            </a:r>
          </a:p>
          <a:p>
            <a:r>
              <a:rPr lang="en-US" sz="2000" dirty="0">
                <a:latin typeface="Times New Roman" panose="02020603050405020304" pitchFamily="18" charset="0"/>
                <a:cs typeface="Times New Roman" panose="02020603050405020304" pitchFamily="18" charset="0"/>
              </a:rPr>
              <a:t>communication and viewed as distant and unhelpful. Evidence indicates that individuals who are trained in nonverbal communication can replace negative perceptions of themselves with positive ones.</a:t>
            </a: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4173492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barn(inVertical)">
                                      <p:cBhvr>
                                        <p:cTn id="2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77040" y="98174"/>
            <a:ext cx="7736264" cy="1409617"/>
          </a:xfrm>
          <a:prstGeom prst="rect">
            <a:avLst/>
          </a:prstGeom>
          <a:solidFill>
            <a:schemeClr val="bg1"/>
          </a:solidFill>
          <a:ln>
            <a:solidFill>
              <a:schemeClr val="tx1">
                <a:lumMod val="85000"/>
                <a:lumOff val="15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lnSpc>
                <a:spcPct val="107000"/>
              </a:lnSpc>
            </a:pPr>
            <a:r>
              <a:rPr lang="en-US" sz="4000" dirty="0">
                <a:latin typeface="Times New Roman" panose="02020603050405020304" pitchFamily="18" charset="0"/>
                <a:ea typeface="Calibri" panose="020F0502020204030204" pitchFamily="34" charset="0"/>
                <a:cs typeface="Times New Roman" panose="02020603050405020304" pitchFamily="18" charset="0"/>
              </a:rPr>
              <a:t>Forming Relationships With Verbal and </a:t>
            </a:r>
            <a:r>
              <a:rPr lang="en-US" sz="4000" dirty="0" smtClean="0">
                <a:latin typeface="Times New Roman" panose="02020603050405020304" pitchFamily="18" charset="0"/>
                <a:ea typeface="Calibri" panose="020F0502020204030204" pitchFamily="34" charset="0"/>
                <a:cs typeface="Times New Roman" panose="02020603050405020304" pitchFamily="18" charset="0"/>
              </a:rPr>
              <a:t>Nonverbal Communication</a:t>
            </a:r>
            <a:endParaRPr lang="en-US" sz="4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252768" y="1707510"/>
            <a:ext cx="6311921" cy="523220"/>
          </a:xfrm>
          <a:prstGeom prst="rect">
            <a:avLst/>
          </a:prstGeom>
          <a:solidFill>
            <a:srgbClr val="7030A0"/>
          </a:solidFill>
          <a:effectLst>
            <a:outerShdw blurRad="50800" dist="38100" dir="2700000" algn="tl" rotWithShape="0">
              <a:prstClr val="black">
                <a:alpha val="40000"/>
              </a:prstClr>
            </a:outerShdw>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Journalism and Television Broadcasting</a:t>
            </a:r>
          </a:p>
        </p:txBody>
      </p:sp>
      <p:sp>
        <p:nvSpPr>
          <p:cNvPr id="5" name="Rectangle 4"/>
          <p:cNvSpPr/>
          <p:nvPr/>
        </p:nvSpPr>
        <p:spPr>
          <a:xfrm>
            <a:off x="252768" y="2437823"/>
            <a:ext cx="7123522" cy="830997"/>
          </a:xfrm>
          <a:prstGeom prst="rect">
            <a:avLst/>
          </a:prstGeom>
          <a:solidFill>
            <a:schemeClr val="accent1">
              <a:lumMod val="20000"/>
              <a:lumOff val="8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Those in the public eye must demonstrate effective nonverbal and verbal communication.</a:t>
            </a:r>
          </a:p>
        </p:txBody>
      </p:sp>
      <p:sp>
        <p:nvSpPr>
          <p:cNvPr id="6" name="Rectangle 5"/>
          <p:cNvSpPr/>
          <p:nvPr/>
        </p:nvSpPr>
        <p:spPr>
          <a:xfrm>
            <a:off x="252768" y="3657751"/>
            <a:ext cx="3985386" cy="523220"/>
          </a:xfrm>
          <a:prstGeom prst="rect">
            <a:avLst/>
          </a:prstGeom>
          <a:solidFill>
            <a:srgbClr val="7030A0"/>
          </a:solidFill>
          <a:effectLst>
            <a:outerShdw blurRad="50800" dist="38100" dir="2700000" algn="tl" rotWithShape="0">
              <a:prstClr val="black">
                <a:alpha val="40000"/>
              </a:prstClr>
            </a:outerShdw>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Hospitality Management</a:t>
            </a:r>
          </a:p>
        </p:txBody>
      </p:sp>
      <p:sp>
        <p:nvSpPr>
          <p:cNvPr id="7" name="Rectangle 6"/>
          <p:cNvSpPr/>
          <p:nvPr/>
        </p:nvSpPr>
        <p:spPr>
          <a:xfrm>
            <a:off x="252768" y="4373795"/>
            <a:ext cx="7580906" cy="2246769"/>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Customer service is especially important in the hotel and restaurant industries. A number of hotel and restaurant managers have improved their organizations’ image among guests by providing client services employees with training in verbal and nonverbal communication. In restaurants, eye contact, facial expression, body position, and posture of the staff, including servers and cashiers, affect how customers rate the value of the service.</a:t>
            </a: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9" name="Rectangle 8"/>
          <p:cNvSpPr/>
          <p:nvPr/>
        </p:nvSpPr>
        <p:spPr>
          <a:xfrm>
            <a:off x="1197204" y="98174"/>
            <a:ext cx="8616100" cy="1409617"/>
          </a:xfrm>
          <a:prstGeom prst="rect">
            <a:avLst/>
          </a:prstGeom>
          <a:solidFill>
            <a:schemeClr val="bg1"/>
          </a:solidFill>
          <a:ln>
            <a:solidFill>
              <a:schemeClr val="tx1">
                <a:lumMod val="85000"/>
                <a:lumOff val="15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lnSpc>
                <a:spcPct val="107000"/>
              </a:lnSpc>
            </a:pPr>
            <a:r>
              <a:rPr lang="en-US" sz="4000" dirty="0">
                <a:latin typeface="Times New Roman" panose="02020603050405020304" pitchFamily="18" charset="0"/>
                <a:ea typeface="Calibri" panose="020F0502020204030204" pitchFamily="34" charset="0"/>
                <a:cs typeface="Times New Roman" panose="02020603050405020304" pitchFamily="18" charset="0"/>
              </a:rPr>
              <a:t>Verbal and Nonverbal Communication and their impact on Professions</a:t>
            </a:r>
            <a:endParaRPr lang="en-US" sz="4000"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33840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barn(inVertical)">
                                      <p:cBhvr>
                                        <p:cTn id="2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77040" y="98174"/>
            <a:ext cx="7736264" cy="1409617"/>
          </a:xfrm>
          <a:prstGeom prst="rect">
            <a:avLst/>
          </a:prstGeom>
          <a:solidFill>
            <a:schemeClr val="bg1"/>
          </a:solidFill>
          <a:ln>
            <a:solidFill>
              <a:schemeClr val="tx1">
                <a:lumMod val="85000"/>
                <a:lumOff val="15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lnSpc>
                <a:spcPct val="107000"/>
              </a:lnSpc>
            </a:pPr>
            <a:r>
              <a:rPr lang="en-US" sz="4000" dirty="0">
                <a:latin typeface="Times New Roman" panose="02020603050405020304" pitchFamily="18" charset="0"/>
                <a:ea typeface="Calibri" panose="020F0502020204030204" pitchFamily="34" charset="0"/>
                <a:cs typeface="Times New Roman" panose="02020603050405020304" pitchFamily="18" charset="0"/>
              </a:rPr>
              <a:t>Forming Relationships With Verbal and </a:t>
            </a:r>
            <a:r>
              <a:rPr lang="en-US" sz="4000" dirty="0" smtClean="0">
                <a:latin typeface="Times New Roman" panose="02020603050405020304" pitchFamily="18" charset="0"/>
                <a:ea typeface="Calibri" panose="020F0502020204030204" pitchFamily="34" charset="0"/>
                <a:cs typeface="Times New Roman" panose="02020603050405020304" pitchFamily="18" charset="0"/>
              </a:rPr>
              <a:t>Nonverbal Communication</a:t>
            </a:r>
            <a:endParaRPr lang="en-US" sz="4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252768" y="1707510"/>
            <a:ext cx="3236720" cy="523220"/>
          </a:xfrm>
          <a:prstGeom prst="rect">
            <a:avLst/>
          </a:prstGeom>
          <a:solidFill>
            <a:srgbClr val="7030A0"/>
          </a:solidFill>
          <a:effectLst>
            <a:outerShdw blurRad="50800" dist="38100" dir="2700000" algn="tl" rotWithShape="0">
              <a:prstClr val="black">
                <a:alpha val="40000"/>
              </a:prstClr>
            </a:outerShdw>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Medical Professions</a:t>
            </a:r>
          </a:p>
        </p:txBody>
      </p:sp>
      <p:sp>
        <p:nvSpPr>
          <p:cNvPr id="5" name="Rectangle 4"/>
          <p:cNvSpPr/>
          <p:nvPr/>
        </p:nvSpPr>
        <p:spPr>
          <a:xfrm>
            <a:off x="252768" y="2437823"/>
            <a:ext cx="7882564"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Many people can probably share a story about an unpleasant experience at the doctor’s office. As physicians compete to attract and retain a strong client base, potential patients through can interpret their services positively correct body language on the part of the physicians and their employees.</a:t>
            </a:r>
          </a:p>
        </p:txBody>
      </p:sp>
      <p:sp>
        <p:nvSpPr>
          <p:cNvPr id="6" name="Rectangle 5"/>
          <p:cNvSpPr/>
          <p:nvPr/>
        </p:nvSpPr>
        <p:spPr>
          <a:xfrm>
            <a:off x="252768" y="3968355"/>
            <a:ext cx="2858411" cy="523220"/>
          </a:xfrm>
          <a:prstGeom prst="rect">
            <a:avLst/>
          </a:prstGeom>
          <a:solidFill>
            <a:srgbClr val="7030A0"/>
          </a:solidFill>
          <a:effectLst>
            <a:outerShdw blurRad="50800" dist="38100" dir="2700000" algn="tl" rotWithShape="0">
              <a:prstClr val="black">
                <a:alpha val="40000"/>
              </a:prstClr>
            </a:outerShdw>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Legal Professions</a:t>
            </a:r>
          </a:p>
        </p:txBody>
      </p:sp>
      <p:sp>
        <p:nvSpPr>
          <p:cNvPr id="7" name="Rectangle 6"/>
          <p:cNvSpPr/>
          <p:nvPr/>
        </p:nvSpPr>
        <p:spPr>
          <a:xfrm>
            <a:off x="252768" y="4611231"/>
            <a:ext cx="7580906" cy="1938992"/>
          </a:xfrm>
          <a:prstGeom prst="rect">
            <a:avLst/>
          </a:prstGeom>
          <a:solidFill>
            <a:schemeClr val="accent1">
              <a:lumMod val="20000"/>
              <a:lumOff val="8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lawyers can project a favorable impression of themselves and their firms for prospective clients through sustained eye contact and other forms of body language, such as an erect but relaxed sitting position and close proximity to the clients.</a:t>
            </a:r>
            <a:endParaRPr lang="en-US" sz="2800"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9" name="Rectangle 8"/>
          <p:cNvSpPr/>
          <p:nvPr/>
        </p:nvSpPr>
        <p:spPr>
          <a:xfrm>
            <a:off x="1197204" y="98174"/>
            <a:ext cx="8616100" cy="1409617"/>
          </a:xfrm>
          <a:prstGeom prst="rect">
            <a:avLst/>
          </a:prstGeom>
          <a:solidFill>
            <a:schemeClr val="bg1"/>
          </a:solidFill>
          <a:ln>
            <a:solidFill>
              <a:schemeClr val="tx1">
                <a:lumMod val="85000"/>
                <a:lumOff val="15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lnSpc>
                <a:spcPct val="107000"/>
              </a:lnSpc>
            </a:pPr>
            <a:r>
              <a:rPr lang="en-US" sz="4000" dirty="0">
                <a:latin typeface="Times New Roman" panose="02020603050405020304" pitchFamily="18" charset="0"/>
                <a:ea typeface="Calibri" panose="020F0502020204030204" pitchFamily="34" charset="0"/>
                <a:cs typeface="Times New Roman" panose="02020603050405020304" pitchFamily="18" charset="0"/>
              </a:rPr>
              <a:t>Verbal and Nonverbal Communication and their impact on Professions</a:t>
            </a:r>
            <a:endParaRPr lang="en-US" sz="4000"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34617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barn(inVertical)">
                                      <p:cBhvr>
                                        <p:cTn id="2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77040" y="98174"/>
            <a:ext cx="7736264" cy="1409617"/>
          </a:xfrm>
          <a:prstGeom prst="rect">
            <a:avLst/>
          </a:prstGeom>
          <a:solidFill>
            <a:schemeClr val="bg1"/>
          </a:solidFill>
          <a:ln>
            <a:solidFill>
              <a:schemeClr val="tx1">
                <a:lumMod val="85000"/>
                <a:lumOff val="15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lnSpc>
                <a:spcPct val="107000"/>
              </a:lnSpc>
            </a:pPr>
            <a:r>
              <a:rPr lang="en-US" sz="4000" dirty="0">
                <a:latin typeface="Times New Roman" panose="02020603050405020304" pitchFamily="18" charset="0"/>
                <a:ea typeface="Calibri" panose="020F0502020204030204" pitchFamily="34" charset="0"/>
                <a:cs typeface="Times New Roman" panose="02020603050405020304" pitchFamily="18" charset="0"/>
              </a:rPr>
              <a:t>Forming Relationships With Verbal and </a:t>
            </a:r>
            <a:r>
              <a:rPr lang="en-US" sz="4000" dirty="0" smtClean="0">
                <a:latin typeface="Times New Roman" panose="02020603050405020304" pitchFamily="18" charset="0"/>
                <a:ea typeface="Calibri" panose="020F0502020204030204" pitchFamily="34" charset="0"/>
                <a:cs typeface="Times New Roman" panose="02020603050405020304" pitchFamily="18" charset="0"/>
              </a:rPr>
              <a:t>Nonverbal Communication</a:t>
            </a:r>
            <a:endParaRPr lang="en-US" sz="4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252768" y="1707510"/>
            <a:ext cx="3918060" cy="523220"/>
          </a:xfrm>
          <a:prstGeom prst="rect">
            <a:avLst/>
          </a:prstGeom>
          <a:solidFill>
            <a:srgbClr val="7030A0"/>
          </a:solidFill>
          <a:effectLst>
            <a:outerShdw blurRad="50800" dist="38100" dir="2700000" algn="tl" rotWithShape="0">
              <a:prstClr val="black">
                <a:alpha val="40000"/>
              </a:prstClr>
            </a:outerShdw>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Accounting and Finance</a:t>
            </a:r>
          </a:p>
        </p:txBody>
      </p:sp>
      <p:sp>
        <p:nvSpPr>
          <p:cNvPr id="5" name="Rectangle 4"/>
          <p:cNvSpPr/>
          <p:nvPr/>
        </p:nvSpPr>
        <p:spPr>
          <a:xfrm>
            <a:off x="252768" y="2437823"/>
            <a:ext cx="7882564" cy="1200329"/>
          </a:xfrm>
          <a:prstGeom prst="rect">
            <a:avLst/>
          </a:prstGeom>
          <a:solidFill>
            <a:schemeClr val="accent1">
              <a:lumMod val="20000"/>
              <a:lumOff val="8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In the same vein as lawyers, accountants can benefit through the technique of maintained and appropriate eye contact, good posture, and close proximity to clients.</a:t>
            </a:r>
          </a:p>
        </p:txBody>
      </p:sp>
      <p:sp>
        <p:nvSpPr>
          <p:cNvPr id="6" name="Rectangle 5"/>
          <p:cNvSpPr/>
          <p:nvPr/>
        </p:nvSpPr>
        <p:spPr>
          <a:xfrm>
            <a:off x="252768" y="3968355"/>
            <a:ext cx="5383205" cy="523220"/>
          </a:xfrm>
          <a:prstGeom prst="rect">
            <a:avLst/>
          </a:prstGeom>
          <a:solidFill>
            <a:srgbClr val="7030A0"/>
          </a:solidFill>
          <a:effectLst>
            <a:outerShdw blurRad="50800" dist="38100" dir="2700000" algn="tl" rotWithShape="0">
              <a:prstClr val="black">
                <a:alpha val="40000"/>
              </a:prstClr>
            </a:outerShdw>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Management (Private and Public)</a:t>
            </a:r>
          </a:p>
        </p:txBody>
      </p:sp>
      <p:sp>
        <p:nvSpPr>
          <p:cNvPr id="7" name="Rectangle 6"/>
          <p:cNvSpPr/>
          <p:nvPr/>
        </p:nvSpPr>
        <p:spPr>
          <a:xfrm>
            <a:off x="252768" y="4611231"/>
            <a:ext cx="6930457" cy="1569660"/>
          </a:xfrm>
          <a:prstGeom prst="rect">
            <a:avLst/>
          </a:prstGeom>
          <a:solidFill>
            <a:schemeClr val="accent1">
              <a:lumMod val="20000"/>
              <a:lumOff val="8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Managers in both business and not-for-profit organizations can more effectively convey ideas to their employees through correct use of nonverbal communication.</a:t>
            </a: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9" name="Rectangle 8"/>
          <p:cNvSpPr/>
          <p:nvPr/>
        </p:nvSpPr>
        <p:spPr>
          <a:xfrm>
            <a:off x="1197204" y="98174"/>
            <a:ext cx="8616100" cy="1409617"/>
          </a:xfrm>
          <a:prstGeom prst="rect">
            <a:avLst/>
          </a:prstGeom>
          <a:solidFill>
            <a:schemeClr val="bg1"/>
          </a:solidFill>
          <a:ln>
            <a:solidFill>
              <a:schemeClr val="tx1">
                <a:lumMod val="85000"/>
                <a:lumOff val="15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lnSpc>
                <a:spcPct val="107000"/>
              </a:lnSpc>
            </a:pPr>
            <a:r>
              <a:rPr lang="en-US" sz="4000" dirty="0">
                <a:latin typeface="Times New Roman" panose="02020603050405020304" pitchFamily="18" charset="0"/>
                <a:ea typeface="Calibri" panose="020F0502020204030204" pitchFamily="34" charset="0"/>
                <a:cs typeface="Times New Roman" panose="02020603050405020304" pitchFamily="18" charset="0"/>
              </a:rPr>
              <a:t>Verbal and Nonverbal Communication and their impact on Professions</a:t>
            </a:r>
            <a:endParaRPr lang="en-US" sz="4000"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61780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barn(inVertical)">
                                      <p:cBhvr>
                                        <p:cTn id="2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96456" y="2593629"/>
            <a:ext cx="11046357" cy="593304"/>
          </a:xfrm>
          <a:prstGeom prst="rect">
            <a:avLst/>
          </a:prstGeom>
          <a:solidFill>
            <a:schemeClr val="bg1"/>
          </a:solidFill>
          <a:ln>
            <a:solidFill>
              <a:schemeClr val="tx1">
                <a:lumMod val="85000"/>
                <a:lumOff val="15000"/>
              </a:schemeClr>
            </a:solidFill>
          </a:ln>
          <a:effectLst>
            <a:outerShdw blurRad="50800" dist="38100" algn="l"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200" b="1" dirty="0">
                <a:latin typeface="Times New Roman" panose="02020603050405020304" pitchFamily="18" charset="0"/>
                <a:ea typeface="Calibri" panose="020F0502020204030204" pitchFamily="34" charset="0"/>
                <a:cs typeface="Arial" panose="020B0604020202020204" pitchFamily="34" charset="0"/>
              </a:rPr>
              <a:t>KEYS to Excellence in Verbal and Nonverbal Communication</a:t>
            </a:r>
            <a:endParaRPr lang="en-US" sz="16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4191208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38965" y="1149179"/>
            <a:ext cx="3185487" cy="65588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pPr>
              <a:lnSpc>
                <a:spcPct val="107000"/>
              </a:lnSpc>
            </a:pPr>
            <a:r>
              <a:rPr lang="en-US" sz="3600" b="1" dirty="0">
                <a:solidFill>
                  <a:schemeClr val="bg1"/>
                </a:solidFill>
                <a:latin typeface="Times New Roman" panose="02020603050405020304" pitchFamily="18" charset="0"/>
                <a:ea typeface="Calibri" panose="020F0502020204030204" pitchFamily="34" charset="0"/>
                <a:cs typeface="Arial" panose="020B0604020202020204" pitchFamily="34" charset="0"/>
              </a:rPr>
              <a:t>Know yourself </a:t>
            </a:r>
            <a:endParaRPr lang="en-US" sz="28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938965" y="1976756"/>
            <a:ext cx="7827963" cy="1058047"/>
          </a:xfrm>
          <a:prstGeom prst="rect">
            <a:avLst/>
          </a:prstGeom>
          <a:solidFill>
            <a:schemeClr val="accent1">
              <a:lumMod val="20000"/>
              <a:lumOff val="80000"/>
            </a:schemeClr>
          </a:solidFill>
          <a:ln>
            <a:solidFill>
              <a:schemeClr val="tx1">
                <a:lumMod val="85000"/>
                <a:lumOff val="15000"/>
              </a:schemeClr>
            </a:solidFill>
          </a:ln>
        </p:spPr>
        <p:txBody>
          <a:bodyPr wrap="square">
            <a:spAutoFit/>
          </a:bodyPr>
          <a:lstStyle/>
          <a:p>
            <a:pPr>
              <a:lnSpc>
                <a:spcPct val="107000"/>
              </a:lnSpc>
            </a:pPr>
            <a:r>
              <a:rPr lang="en-US" sz="2000" dirty="0" smtClean="0">
                <a:latin typeface="Times New Roman" panose="02020603050405020304" pitchFamily="18" charset="0"/>
                <a:ea typeface="Calibri" panose="020F0502020204030204" pitchFamily="34" charset="0"/>
                <a:cs typeface="Times New Roman" panose="02020603050405020304" pitchFamily="18" charset="0"/>
              </a:rPr>
              <a:t>Define </a:t>
            </a:r>
            <a:r>
              <a:rPr lang="en-US" sz="2000" dirty="0">
                <a:latin typeface="Times New Roman" panose="02020603050405020304" pitchFamily="18" charset="0"/>
                <a:cs typeface="Times New Roman" panose="02020603050405020304" pitchFamily="18" charset="0"/>
              </a:rPr>
              <a:t>the types of nonverbal cues you display to others. This can be difficult, but try to be aware even of the small, unconscious nonverbal cues you create.</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32253" y="1211760"/>
            <a:ext cx="503664" cy="593304"/>
          </a:xfrm>
          <a:prstGeom prst="rect">
            <a:avLst/>
          </a:prstGeom>
          <a:solidFill>
            <a:schemeClr val="accent2">
              <a:lumMod val="50000"/>
            </a:schemeClr>
          </a:solidFill>
        </p:spPr>
        <p:txBody>
          <a:bodyPr wrap="none">
            <a:spAutoFit/>
          </a:bodyPr>
          <a:lstStyle/>
          <a:p>
            <a:pPr>
              <a:lnSpc>
                <a:spcPct val="107000"/>
              </a:lnSpc>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K</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938965" y="3435966"/>
            <a:ext cx="5344668" cy="523220"/>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Evaluate the professional context </a:t>
            </a:r>
          </a:p>
        </p:txBody>
      </p:sp>
      <p:sp>
        <p:nvSpPr>
          <p:cNvPr id="6" name="Rectangle 5"/>
          <p:cNvSpPr/>
          <p:nvPr/>
        </p:nvSpPr>
        <p:spPr>
          <a:xfrm>
            <a:off x="938965" y="4263543"/>
            <a:ext cx="7705414" cy="1631216"/>
          </a:xfrm>
          <a:prstGeom prst="rect">
            <a:avLst/>
          </a:prstGeom>
          <a:solidFill>
            <a:schemeClr val="accent1">
              <a:lumMod val="20000"/>
              <a:lumOff val="80000"/>
            </a:schemeClr>
          </a:solidFill>
          <a:ln>
            <a:solidFill>
              <a:schemeClr val="tx1">
                <a:lumMod val="85000"/>
                <a:lumOff val="15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A</a:t>
            </a:r>
            <a:r>
              <a:rPr lang="en-US" sz="2000" dirty="0" smtClean="0">
                <a:latin typeface="Times New Roman" panose="02020603050405020304" pitchFamily="18" charset="0"/>
                <a:cs typeface="Times New Roman" panose="02020603050405020304" pitchFamily="18" charset="0"/>
              </a:rPr>
              <a:t>ssess </a:t>
            </a:r>
            <a:r>
              <a:rPr lang="en-US" sz="2000" dirty="0">
                <a:latin typeface="Times New Roman" panose="02020603050405020304" pitchFamily="18" charset="0"/>
                <a:cs typeface="Times New Roman" panose="02020603050405020304" pitchFamily="18" charset="0"/>
              </a:rPr>
              <a:t>what nonverbal signals are considered acceptable in your workplace. Are your meetings informal, or is there a set decorum on how people interact? Notice how both your coworkers and superiors convey nonverbal cues during workplace interactions, and gauge how your nonverbal cues line up with those of others in your company.</a:t>
            </a:r>
          </a:p>
        </p:txBody>
      </p:sp>
      <p:sp>
        <p:nvSpPr>
          <p:cNvPr id="7" name="Rectangle 6"/>
          <p:cNvSpPr/>
          <p:nvPr/>
        </p:nvSpPr>
        <p:spPr>
          <a:xfrm>
            <a:off x="132253" y="3498547"/>
            <a:ext cx="458780" cy="593304"/>
          </a:xfrm>
          <a:prstGeom prst="rect">
            <a:avLst/>
          </a:prstGeom>
          <a:solidFill>
            <a:schemeClr val="accent2">
              <a:lumMod val="50000"/>
            </a:schemeClr>
          </a:solidFill>
        </p:spPr>
        <p:txBody>
          <a:bodyPr wrap="none">
            <a:spAutoFit/>
          </a:bodyPr>
          <a:lstStyle/>
          <a:p>
            <a:pPr>
              <a:lnSpc>
                <a:spcPct val="107000"/>
              </a:lnSpc>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E</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760454" y="69766"/>
            <a:ext cx="11046357" cy="593304"/>
          </a:xfrm>
          <a:prstGeom prst="rect">
            <a:avLst/>
          </a:prstGeom>
          <a:solidFill>
            <a:schemeClr val="bg1"/>
          </a:solidFill>
          <a:ln>
            <a:solidFill>
              <a:schemeClr val="tx1">
                <a:lumMod val="85000"/>
                <a:lumOff val="15000"/>
              </a:schemeClr>
            </a:solidFill>
          </a:ln>
          <a:effectLst>
            <a:outerShdw blurRad="50800" dist="38100" algn="l"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200" b="1" dirty="0">
                <a:latin typeface="Times New Roman" panose="02020603050405020304" pitchFamily="18" charset="0"/>
                <a:ea typeface="Calibri" panose="020F0502020204030204" pitchFamily="34" charset="0"/>
                <a:cs typeface="Arial" panose="020B0604020202020204" pitchFamily="34" charset="0"/>
              </a:rPr>
              <a:t>KEYS to Excellence in Verbal and Nonverbal Communication</a:t>
            </a:r>
            <a:endParaRPr lang="en-US" sz="1600"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23949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000" fill="hold"/>
                                        <p:tgtEl>
                                          <p:spTgt spid="2"/>
                                        </p:tgtEl>
                                        <p:attrNameLst>
                                          <p:attrName>ppt_w</p:attrName>
                                        </p:attrNameLst>
                                      </p:cBhvr>
                                      <p:tavLst>
                                        <p:tav tm="0">
                                          <p:val>
                                            <p:fltVal val="0"/>
                                          </p:val>
                                        </p:tav>
                                        <p:tav tm="100000">
                                          <p:val>
                                            <p:strVal val="#ppt_w"/>
                                          </p:val>
                                        </p:tav>
                                      </p:tavLst>
                                    </p:anim>
                                    <p:anim calcmode="lin" valueType="num">
                                      <p:cBhvr>
                                        <p:cTn id="16" dur="1000" fill="hold"/>
                                        <p:tgtEl>
                                          <p:spTgt spid="2"/>
                                        </p:tgtEl>
                                        <p:attrNameLst>
                                          <p:attrName>ppt_h</p:attrName>
                                        </p:attrNameLst>
                                      </p:cBhvr>
                                      <p:tavLst>
                                        <p:tav tm="0">
                                          <p:val>
                                            <p:fltVal val="0"/>
                                          </p:val>
                                        </p:tav>
                                        <p:tav tm="100000">
                                          <p:val>
                                            <p:strVal val="#ppt_h"/>
                                          </p:val>
                                        </p:tav>
                                      </p:tavLst>
                                    </p:anim>
                                    <p:anim calcmode="lin" valueType="num">
                                      <p:cBhvr>
                                        <p:cTn id="17" dur="1000" fill="hold"/>
                                        <p:tgtEl>
                                          <p:spTgt spid="2"/>
                                        </p:tgtEl>
                                        <p:attrNameLst>
                                          <p:attrName>style.rotation</p:attrName>
                                        </p:attrNameLst>
                                      </p:cBhvr>
                                      <p:tavLst>
                                        <p:tav tm="0">
                                          <p:val>
                                            <p:fltVal val="90"/>
                                          </p:val>
                                        </p:tav>
                                        <p:tav tm="100000">
                                          <p:val>
                                            <p:fltVal val="0"/>
                                          </p:val>
                                        </p:tav>
                                      </p:tavLst>
                                    </p:anim>
                                    <p:animEffect transition="in" filter="fade">
                                      <p:cBhvr>
                                        <p:cTn id="18" dur="1000"/>
                                        <p:tgtEl>
                                          <p:spTgt spid="2"/>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barn(inVertical)">
                                      <p:cBhvr>
                                        <p:cTn id="23" dur="500"/>
                                        <p:tgtEl>
                                          <p:spTgt spid="3"/>
                                        </p:tgtEl>
                                      </p:cBhvr>
                                    </p:animEffect>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1000" fill="hold"/>
                                        <p:tgtEl>
                                          <p:spTgt spid="5"/>
                                        </p:tgtEl>
                                        <p:attrNameLst>
                                          <p:attrName>ppt_w</p:attrName>
                                        </p:attrNameLst>
                                      </p:cBhvr>
                                      <p:tavLst>
                                        <p:tav tm="0">
                                          <p:val>
                                            <p:fltVal val="0"/>
                                          </p:val>
                                        </p:tav>
                                        <p:tav tm="100000">
                                          <p:val>
                                            <p:strVal val="#ppt_w"/>
                                          </p:val>
                                        </p:tav>
                                      </p:tavLst>
                                    </p:anim>
                                    <p:anim calcmode="lin" valueType="num">
                                      <p:cBhvr>
                                        <p:cTn id="29" dur="1000" fill="hold"/>
                                        <p:tgtEl>
                                          <p:spTgt spid="5"/>
                                        </p:tgtEl>
                                        <p:attrNameLst>
                                          <p:attrName>ppt_h</p:attrName>
                                        </p:attrNameLst>
                                      </p:cBhvr>
                                      <p:tavLst>
                                        <p:tav tm="0">
                                          <p:val>
                                            <p:fltVal val="0"/>
                                          </p:val>
                                        </p:tav>
                                        <p:tav tm="100000">
                                          <p:val>
                                            <p:strVal val="#ppt_h"/>
                                          </p:val>
                                        </p:tav>
                                      </p:tavLst>
                                    </p:anim>
                                    <p:anim calcmode="lin" valueType="num">
                                      <p:cBhvr>
                                        <p:cTn id="30" dur="1000" fill="hold"/>
                                        <p:tgtEl>
                                          <p:spTgt spid="5"/>
                                        </p:tgtEl>
                                        <p:attrNameLst>
                                          <p:attrName>style.rotation</p:attrName>
                                        </p:attrNameLst>
                                      </p:cBhvr>
                                      <p:tavLst>
                                        <p:tav tm="0">
                                          <p:val>
                                            <p:fltVal val="90"/>
                                          </p:val>
                                        </p:tav>
                                        <p:tav tm="100000">
                                          <p:val>
                                            <p:fltVal val="0"/>
                                          </p:val>
                                        </p:tav>
                                      </p:tavLst>
                                    </p:anim>
                                    <p:animEffect transition="in" filter="fade">
                                      <p:cBhvr>
                                        <p:cTn id="31" dur="1000"/>
                                        <p:tgtEl>
                                          <p:spTgt spid="5"/>
                                        </p:tgtEl>
                                      </p:cBhvr>
                                    </p:animEffect>
                                  </p:childTnLst>
                                </p:cTn>
                              </p:par>
                              <p:par>
                                <p:cTn id="32" presetID="31" presetClass="entr" presetSubtype="0"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1000" fill="hold"/>
                                        <p:tgtEl>
                                          <p:spTgt spid="7"/>
                                        </p:tgtEl>
                                        <p:attrNameLst>
                                          <p:attrName>ppt_w</p:attrName>
                                        </p:attrNameLst>
                                      </p:cBhvr>
                                      <p:tavLst>
                                        <p:tav tm="0">
                                          <p:val>
                                            <p:fltVal val="0"/>
                                          </p:val>
                                        </p:tav>
                                        <p:tav tm="100000">
                                          <p:val>
                                            <p:strVal val="#ppt_w"/>
                                          </p:val>
                                        </p:tav>
                                      </p:tavLst>
                                    </p:anim>
                                    <p:anim calcmode="lin" valueType="num">
                                      <p:cBhvr>
                                        <p:cTn id="35" dur="1000" fill="hold"/>
                                        <p:tgtEl>
                                          <p:spTgt spid="7"/>
                                        </p:tgtEl>
                                        <p:attrNameLst>
                                          <p:attrName>ppt_h</p:attrName>
                                        </p:attrNameLst>
                                      </p:cBhvr>
                                      <p:tavLst>
                                        <p:tav tm="0">
                                          <p:val>
                                            <p:fltVal val="0"/>
                                          </p:val>
                                        </p:tav>
                                        <p:tav tm="100000">
                                          <p:val>
                                            <p:strVal val="#ppt_h"/>
                                          </p:val>
                                        </p:tav>
                                      </p:tavLst>
                                    </p:anim>
                                    <p:anim calcmode="lin" valueType="num">
                                      <p:cBhvr>
                                        <p:cTn id="36" dur="1000" fill="hold"/>
                                        <p:tgtEl>
                                          <p:spTgt spid="7"/>
                                        </p:tgtEl>
                                        <p:attrNameLst>
                                          <p:attrName>style.rotation</p:attrName>
                                        </p:attrNameLst>
                                      </p:cBhvr>
                                      <p:tavLst>
                                        <p:tav tm="0">
                                          <p:val>
                                            <p:fltVal val="90"/>
                                          </p:val>
                                        </p:tav>
                                        <p:tav tm="100000">
                                          <p:val>
                                            <p:fltVal val="0"/>
                                          </p:val>
                                        </p:tav>
                                      </p:tavLst>
                                    </p:anim>
                                    <p:animEffect transition="in" filter="fade">
                                      <p:cBhvr>
                                        <p:cTn id="37" dur="1000"/>
                                        <p:tgtEl>
                                          <p:spTgt spid="7"/>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barn(inVertical)">
                                      <p:cBhvr>
                                        <p:cTn id="4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760454" y="69766"/>
            <a:ext cx="11046357" cy="593304"/>
          </a:xfrm>
          <a:prstGeom prst="rect">
            <a:avLst/>
          </a:prstGeom>
          <a:solidFill>
            <a:schemeClr val="bg1"/>
          </a:solidFill>
          <a:ln>
            <a:solidFill>
              <a:schemeClr val="tx1">
                <a:lumMod val="85000"/>
                <a:lumOff val="15000"/>
              </a:schemeClr>
            </a:solidFill>
          </a:ln>
          <a:effectLst>
            <a:outerShdw blurRad="50800" dist="38100" algn="l"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200" b="1" dirty="0">
                <a:latin typeface="Times New Roman" panose="02020603050405020304" pitchFamily="18" charset="0"/>
                <a:ea typeface="Calibri" panose="020F0502020204030204" pitchFamily="34" charset="0"/>
                <a:cs typeface="Arial" panose="020B0604020202020204" pitchFamily="34" charset="0"/>
              </a:rPr>
              <a:t>KEYS to Excellence in Verbal and Nonverbal Communication</a:t>
            </a:r>
            <a:endParaRPr lang="en-US" sz="16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938965" y="1149179"/>
            <a:ext cx="5976316" cy="58477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Your communication interaction </a:t>
            </a:r>
          </a:p>
        </p:txBody>
      </p:sp>
      <p:sp>
        <p:nvSpPr>
          <p:cNvPr id="10" name="Rectangle 9"/>
          <p:cNvSpPr/>
          <p:nvPr/>
        </p:nvSpPr>
        <p:spPr>
          <a:xfrm>
            <a:off x="938965" y="1976756"/>
            <a:ext cx="7460317" cy="1938992"/>
          </a:xfrm>
          <a:prstGeom prst="rect">
            <a:avLst/>
          </a:prstGeom>
          <a:solidFill>
            <a:schemeClr val="accent1">
              <a:lumMod val="20000"/>
              <a:lumOff val="80000"/>
            </a:schemeClr>
          </a:solidFill>
          <a:ln>
            <a:solidFill>
              <a:schemeClr val="tx1">
                <a:lumMod val="85000"/>
                <a:lumOff val="15000"/>
              </a:schemeClr>
            </a:solidFill>
          </a:ln>
        </p:spPr>
        <p:txBody>
          <a:bodyPr wrap="square">
            <a:spAutoFit/>
          </a:bodyPr>
          <a:lstStyle/>
          <a:p>
            <a:r>
              <a:rPr lang="en-US" sz="2000" dirty="0" smtClean="0">
                <a:latin typeface="Times New Roman" panose="02020603050405020304" pitchFamily="18" charset="0"/>
                <a:cs typeface="Times New Roman" panose="02020603050405020304" pitchFamily="18" charset="0"/>
              </a:rPr>
              <a:t>Define </a:t>
            </a:r>
            <a:r>
              <a:rPr lang="en-US" sz="2000" dirty="0">
                <a:latin typeface="Times New Roman" panose="02020603050405020304" pitchFamily="18" charset="0"/>
                <a:cs typeface="Times New Roman" panose="02020603050405020304" pitchFamily="18" charset="0"/>
              </a:rPr>
              <a:t>How do you react to your partner’s nonverbal signals? How does he or she react to yours? Think about what sets you at ease when communicating with others, and try to accomplish the same goal when talking with customers, employees, or superiors. The more open people feel when talking with you, the more likely they are to disclose information more honestly and comfortably.</a:t>
            </a:r>
          </a:p>
        </p:txBody>
      </p:sp>
      <p:sp>
        <p:nvSpPr>
          <p:cNvPr id="11" name="Rectangle 10"/>
          <p:cNvSpPr/>
          <p:nvPr/>
        </p:nvSpPr>
        <p:spPr>
          <a:xfrm>
            <a:off x="132253" y="1211760"/>
            <a:ext cx="481222" cy="593304"/>
          </a:xfrm>
          <a:prstGeom prst="rect">
            <a:avLst/>
          </a:prstGeom>
          <a:solidFill>
            <a:schemeClr val="accent2">
              <a:lumMod val="50000"/>
            </a:schemeClr>
          </a:solidFill>
        </p:spPr>
        <p:txBody>
          <a:bodyPr wrap="none">
            <a:spAutoFit/>
          </a:bodyPr>
          <a:lstStyle/>
          <a:p>
            <a:pPr>
              <a:lnSpc>
                <a:spcPct val="107000"/>
              </a:lnSpc>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Y</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686366" y="4366930"/>
            <a:ext cx="3982757" cy="58477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Step back and reflect </a:t>
            </a:r>
          </a:p>
        </p:txBody>
      </p:sp>
      <p:sp>
        <p:nvSpPr>
          <p:cNvPr id="13" name="Rectangle 12"/>
          <p:cNvSpPr/>
          <p:nvPr/>
        </p:nvSpPr>
        <p:spPr>
          <a:xfrm>
            <a:off x="477051" y="5226784"/>
            <a:ext cx="7460318" cy="707886"/>
          </a:xfrm>
          <a:prstGeom prst="rect">
            <a:avLst/>
          </a:prstGeom>
          <a:solidFill>
            <a:schemeClr val="accent1">
              <a:lumMod val="20000"/>
              <a:lumOff val="80000"/>
            </a:schemeClr>
          </a:solidFill>
          <a:ln>
            <a:solidFill>
              <a:schemeClr val="tx1">
                <a:lumMod val="85000"/>
                <a:lumOff val="15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A</a:t>
            </a:r>
            <a:r>
              <a:rPr lang="en-US" sz="2000" dirty="0" smtClean="0">
                <a:latin typeface="Times New Roman" panose="02020603050405020304" pitchFamily="18" charset="0"/>
                <a:cs typeface="Times New Roman" panose="02020603050405020304" pitchFamily="18" charset="0"/>
              </a:rPr>
              <a:t>nalyze </a:t>
            </a:r>
            <a:r>
              <a:rPr lang="en-US" sz="2000" dirty="0">
                <a:latin typeface="Times New Roman" panose="02020603050405020304" pitchFamily="18" charset="0"/>
                <a:cs typeface="Times New Roman" panose="02020603050405020304" pitchFamily="18" charset="0"/>
              </a:rPr>
              <a:t>your communication after the interaction has ended. Did you walk away feeling satisfied with your nonverbal communication?</a:t>
            </a:r>
            <a:endParaRPr lang="en-US" sz="2400" dirty="0">
              <a:latin typeface="Times New Roman" panose="02020603050405020304" pitchFamily="18" charset="0"/>
              <a:cs typeface="Times New Roman" panose="02020603050405020304" pitchFamily="18" charset="0"/>
            </a:endParaRPr>
          </a:p>
        </p:txBody>
      </p:sp>
      <p:sp>
        <p:nvSpPr>
          <p:cNvPr id="14" name="Rectangle 13"/>
          <p:cNvSpPr/>
          <p:nvPr/>
        </p:nvSpPr>
        <p:spPr>
          <a:xfrm>
            <a:off x="137472" y="4366930"/>
            <a:ext cx="412292" cy="593304"/>
          </a:xfrm>
          <a:prstGeom prst="rect">
            <a:avLst/>
          </a:prstGeom>
          <a:solidFill>
            <a:schemeClr val="accent2">
              <a:lumMod val="50000"/>
            </a:schemeClr>
          </a:solidFill>
        </p:spPr>
        <p:txBody>
          <a:bodyPr wrap="none">
            <a:spAutoFit/>
          </a:bodyPr>
          <a:lstStyle/>
          <a:p>
            <a:pPr>
              <a:lnSpc>
                <a:spcPct val="107000"/>
              </a:lnSpc>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S</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0517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1000" fill="hold"/>
                                        <p:tgtEl>
                                          <p:spTgt spid="9"/>
                                        </p:tgtEl>
                                        <p:attrNameLst>
                                          <p:attrName>ppt_w</p:attrName>
                                        </p:attrNameLst>
                                      </p:cBhvr>
                                      <p:tavLst>
                                        <p:tav tm="0">
                                          <p:val>
                                            <p:fltVal val="0"/>
                                          </p:val>
                                        </p:tav>
                                        <p:tav tm="100000">
                                          <p:val>
                                            <p:strVal val="#ppt_w"/>
                                          </p:val>
                                        </p:tav>
                                      </p:tavLst>
                                    </p:anim>
                                    <p:anim calcmode="lin" valueType="num">
                                      <p:cBhvr>
                                        <p:cTn id="14" dur="1000" fill="hold"/>
                                        <p:tgtEl>
                                          <p:spTgt spid="9"/>
                                        </p:tgtEl>
                                        <p:attrNameLst>
                                          <p:attrName>ppt_h</p:attrName>
                                        </p:attrNameLst>
                                      </p:cBhvr>
                                      <p:tavLst>
                                        <p:tav tm="0">
                                          <p:val>
                                            <p:fltVal val="0"/>
                                          </p:val>
                                        </p:tav>
                                        <p:tav tm="100000">
                                          <p:val>
                                            <p:strVal val="#ppt_h"/>
                                          </p:val>
                                        </p:tav>
                                      </p:tavLst>
                                    </p:anim>
                                    <p:anim calcmode="lin" valueType="num">
                                      <p:cBhvr>
                                        <p:cTn id="15" dur="1000" fill="hold"/>
                                        <p:tgtEl>
                                          <p:spTgt spid="9"/>
                                        </p:tgtEl>
                                        <p:attrNameLst>
                                          <p:attrName>style.rotation</p:attrName>
                                        </p:attrNameLst>
                                      </p:cBhvr>
                                      <p:tavLst>
                                        <p:tav tm="0">
                                          <p:val>
                                            <p:fltVal val="90"/>
                                          </p:val>
                                        </p:tav>
                                        <p:tav tm="100000">
                                          <p:val>
                                            <p:fltVal val="0"/>
                                          </p:val>
                                        </p:tav>
                                      </p:tavLst>
                                    </p:anim>
                                    <p:animEffect transition="in" filter="fade">
                                      <p:cBhvr>
                                        <p:cTn id="16" dur="1000"/>
                                        <p:tgtEl>
                                          <p:spTgt spid="9"/>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barn(inVertical)">
                                      <p:cBhvr>
                                        <p:cTn id="21" dur="500"/>
                                        <p:tgtEl>
                                          <p:spTgt spid="10"/>
                                        </p:tgtEl>
                                      </p:cBhvr>
                                    </p:animEffect>
                                  </p:childTnLst>
                                </p:cTn>
                              </p:par>
                            </p:childTnLst>
                          </p:cTn>
                        </p:par>
                      </p:childTnLst>
                    </p:cTn>
                  </p:par>
                  <p:par>
                    <p:cTn id="22" fill="hold">
                      <p:stCondLst>
                        <p:cond delay="indefinite"/>
                      </p:stCondLst>
                      <p:childTnLst>
                        <p:par>
                          <p:cTn id="23" fill="hold">
                            <p:stCondLst>
                              <p:cond delay="0"/>
                            </p:stCondLst>
                            <p:childTnLst>
                              <p:par>
                                <p:cTn id="24" presetID="31" presetClass="entr" presetSubtype="0"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p:cTn id="26" dur="1000" fill="hold"/>
                                        <p:tgtEl>
                                          <p:spTgt spid="12"/>
                                        </p:tgtEl>
                                        <p:attrNameLst>
                                          <p:attrName>ppt_w</p:attrName>
                                        </p:attrNameLst>
                                      </p:cBhvr>
                                      <p:tavLst>
                                        <p:tav tm="0">
                                          <p:val>
                                            <p:fltVal val="0"/>
                                          </p:val>
                                        </p:tav>
                                        <p:tav tm="100000">
                                          <p:val>
                                            <p:strVal val="#ppt_w"/>
                                          </p:val>
                                        </p:tav>
                                      </p:tavLst>
                                    </p:anim>
                                    <p:anim calcmode="lin" valueType="num">
                                      <p:cBhvr>
                                        <p:cTn id="27" dur="1000" fill="hold"/>
                                        <p:tgtEl>
                                          <p:spTgt spid="12"/>
                                        </p:tgtEl>
                                        <p:attrNameLst>
                                          <p:attrName>ppt_h</p:attrName>
                                        </p:attrNameLst>
                                      </p:cBhvr>
                                      <p:tavLst>
                                        <p:tav tm="0">
                                          <p:val>
                                            <p:fltVal val="0"/>
                                          </p:val>
                                        </p:tav>
                                        <p:tav tm="100000">
                                          <p:val>
                                            <p:strVal val="#ppt_h"/>
                                          </p:val>
                                        </p:tav>
                                      </p:tavLst>
                                    </p:anim>
                                    <p:anim calcmode="lin" valueType="num">
                                      <p:cBhvr>
                                        <p:cTn id="28" dur="1000" fill="hold"/>
                                        <p:tgtEl>
                                          <p:spTgt spid="12"/>
                                        </p:tgtEl>
                                        <p:attrNameLst>
                                          <p:attrName>style.rotation</p:attrName>
                                        </p:attrNameLst>
                                      </p:cBhvr>
                                      <p:tavLst>
                                        <p:tav tm="0">
                                          <p:val>
                                            <p:fltVal val="90"/>
                                          </p:val>
                                        </p:tav>
                                        <p:tav tm="100000">
                                          <p:val>
                                            <p:fltVal val="0"/>
                                          </p:val>
                                        </p:tav>
                                      </p:tavLst>
                                    </p:anim>
                                    <p:animEffect transition="in" filter="fade">
                                      <p:cBhvr>
                                        <p:cTn id="29" dur="1000"/>
                                        <p:tgtEl>
                                          <p:spTgt spid="12"/>
                                        </p:tgtEl>
                                      </p:cBhvr>
                                    </p:animEffect>
                                  </p:childTnLst>
                                </p:cTn>
                              </p:par>
                              <p:par>
                                <p:cTn id="30" presetID="31" presetClass="entr" presetSubtype="0" fill="hold" grpId="0" nodeType="with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p:cTn id="32" dur="1000" fill="hold"/>
                                        <p:tgtEl>
                                          <p:spTgt spid="14"/>
                                        </p:tgtEl>
                                        <p:attrNameLst>
                                          <p:attrName>ppt_w</p:attrName>
                                        </p:attrNameLst>
                                      </p:cBhvr>
                                      <p:tavLst>
                                        <p:tav tm="0">
                                          <p:val>
                                            <p:fltVal val="0"/>
                                          </p:val>
                                        </p:tav>
                                        <p:tav tm="100000">
                                          <p:val>
                                            <p:strVal val="#ppt_w"/>
                                          </p:val>
                                        </p:tav>
                                      </p:tavLst>
                                    </p:anim>
                                    <p:anim calcmode="lin" valueType="num">
                                      <p:cBhvr>
                                        <p:cTn id="33" dur="1000" fill="hold"/>
                                        <p:tgtEl>
                                          <p:spTgt spid="14"/>
                                        </p:tgtEl>
                                        <p:attrNameLst>
                                          <p:attrName>ppt_h</p:attrName>
                                        </p:attrNameLst>
                                      </p:cBhvr>
                                      <p:tavLst>
                                        <p:tav tm="0">
                                          <p:val>
                                            <p:fltVal val="0"/>
                                          </p:val>
                                        </p:tav>
                                        <p:tav tm="100000">
                                          <p:val>
                                            <p:strVal val="#ppt_h"/>
                                          </p:val>
                                        </p:tav>
                                      </p:tavLst>
                                    </p:anim>
                                    <p:anim calcmode="lin" valueType="num">
                                      <p:cBhvr>
                                        <p:cTn id="34" dur="1000" fill="hold"/>
                                        <p:tgtEl>
                                          <p:spTgt spid="14"/>
                                        </p:tgtEl>
                                        <p:attrNameLst>
                                          <p:attrName>style.rotation</p:attrName>
                                        </p:attrNameLst>
                                      </p:cBhvr>
                                      <p:tavLst>
                                        <p:tav tm="0">
                                          <p:val>
                                            <p:fltVal val="90"/>
                                          </p:val>
                                        </p:tav>
                                        <p:tav tm="100000">
                                          <p:val>
                                            <p:fltVal val="0"/>
                                          </p:val>
                                        </p:tav>
                                      </p:tavLst>
                                    </p:anim>
                                    <p:animEffect transition="in" filter="fade">
                                      <p:cBhvr>
                                        <p:cTn id="35" dur="1000"/>
                                        <p:tgtEl>
                                          <p:spTgt spid="14"/>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barn(inVertical)">
                                      <p:cBhvr>
                                        <p:cTn id="40"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83492" y="2094265"/>
            <a:ext cx="5484194" cy="1569660"/>
          </a:xfrm>
          <a:prstGeom prst="rect">
            <a:avLst/>
          </a:prstGeom>
          <a:solidFill>
            <a:schemeClr val="bg1"/>
          </a:solidFill>
          <a:ln>
            <a:solidFill>
              <a:schemeClr val="tx1">
                <a:lumMod val="85000"/>
                <a:lumOff val="15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9600" dirty="0">
                <a:latin typeface="Times New Roman" panose="02020603050405020304" pitchFamily="18" charset="0"/>
                <a:cs typeface="Times New Roman" panose="02020603050405020304" pitchFamily="18" charset="0"/>
              </a:rPr>
              <a:t>Thank you</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22357682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docProps/app.xml><?xml version="1.0" encoding="utf-8"?>
<Properties xmlns="http://schemas.openxmlformats.org/officeDocument/2006/extended-properties" xmlns:vt="http://schemas.openxmlformats.org/officeDocument/2006/docPropsVTypes">
  <TotalTime>367</TotalTime>
  <Words>3097</Words>
  <Application>Microsoft Office PowerPoint</Application>
  <PresentationFormat>Widescreen</PresentationFormat>
  <Paragraphs>253</Paragraphs>
  <Slides>53</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53</vt:i4>
      </vt:variant>
    </vt:vector>
  </HeadingPairs>
  <TitlesOfParts>
    <vt:vector size="60" baseType="lpstr">
      <vt:lpstr>Arial</vt:lpstr>
      <vt:lpstr>Calibri</vt:lpstr>
      <vt:lpstr>Calibri Light</vt:lpstr>
      <vt:lpstr>Times New Roman</vt:lpstr>
      <vt:lpstr>Wingdings</vt:lpstr>
      <vt:lpstr>Office Theme</vt:lpstr>
      <vt:lpstr>1_Office Theme</vt:lpstr>
      <vt:lpstr>Verbal and nonverbal communication Lecture 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Overview of communication Chapter 1</dc:title>
  <dc:creator>Merna</dc:creator>
  <cp:lastModifiedBy>Merna</cp:lastModifiedBy>
  <cp:revision>32</cp:revision>
  <dcterms:created xsi:type="dcterms:W3CDTF">2021-01-29T09:19:11Z</dcterms:created>
  <dcterms:modified xsi:type="dcterms:W3CDTF">2021-02-05T20:17:54Z</dcterms:modified>
</cp:coreProperties>
</file>